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61F114C-DC1C-4B8D-BB6E-3EC7616F011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786CD12-4DEA-49A8-A067-04A5E94FADBD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B875D-2D33-419D-ADA7-21E30B1E55A1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A2370-A90C-4A3D-B1BF-5EC589BE455E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KADIN GENİTAL ORGANLARI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Kadın Genital Organları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/>
              <a:t>İç Üreme Organları</a:t>
            </a:r>
          </a:p>
          <a:p>
            <a:pPr lvl="1"/>
            <a:r>
              <a:rPr lang="tr-TR"/>
              <a:t>Ovarium</a:t>
            </a:r>
          </a:p>
          <a:p>
            <a:pPr lvl="1"/>
            <a:r>
              <a:rPr lang="tr-TR"/>
              <a:t>Tuba uterina</a:t>
            </a:r>
          </a:p>
          <a:p>
            <a:pPr lvl="1"/>
            <a:r>
              <a:rPr lang="tr-TR"/>
              <a:t>Uterus</a:t>
            </a:r>
          </a:p>
          <a:p>
            <a:pPr lvl="1"/>
            <a:r>
              <a:rPr lang="tr-TR"/>
              <a:t>Vagina 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/>
              <a:t>Dış Üreme Organları</a:t>
            </a:r>
          </a:p>
          <a:p>
            <a:pPr lvl="1"/>
            <a:r>
              <a:rPr lang="tr-TR"/>
              <a:t>Vulva</a:t>
            </a:r>
          </a:p>
          <a:p>
            <a:pPr lvl="2"/>
            <a:r>
              <a:rPr lang="tr-TR"/>
              <a:t>Mons pubis</a:t>
            </a:r>
          </a:p>
          <a:p>
            <a:pPr lvl="2"/>
            <a:r>
              <a:rPr lang="tr-TR"/>
              <a:t>Labia majora</a:t>
            </a:r>
          </a:p>
          <a:p>
            <a:pPr lvl="2"/>
            <a:r>
              <a:rPr lang="tr-TR"/>
              <a:t>Labia minora</a:t>
            </a:r>
          </a:p>
          <a:p>
            <a:pPr lvl="2"/>
            <a:r>
              <a:rPr lang="tr-TR"/>
              <a:t>Clitoris</a:t>
            </a:r>
          </a:p>
          <a:p>
            <a:pPr lvl="2"/>
            <a:r>
              <a:rPr lang="tr-TR"/>
              <a:t>Bulbus vestibuli</a:t>
            </a:r>
          </a:p>
          <a:p>
            <a:pPr lvl="2"/>
            <a:r>
              <a:rPr lang="tr-TR"/>
              <a:t>Glandulae vestibulares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1031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8000"/>
          </a:blip>
          <a:srcRect/>
          <a:stretch>
            <a:fillRect/>
          </a:stretch>
        </p:blipFill>
        <p:spPr>
          <a:xfrm>
            <a:off x="1906588" y="277813"/>
            <a:ext cx="5329237" cy="58531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OVARIUM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Fossa ovarica’larda bulunur</a:t>
            </a:r>
          </a:p>
          <a:p>
            <a:r>
              <a:rPr lang="tr-TR" sz="2800"/>
              <a:t>Erkekteki testis’e karşılık gelir</a:t>
            </a:r>
          </a:p>
          <a:p>
            <a:r>
              <a:rPr lang="tr-TR" sz="2800"/>
              <a:t>Ovum üretimi</a:t>
            </a:r>
          </a:p>
          <a:p>
            <a:r>
              <a:rPr lang="tr-TR" sz="2800"/>
              <a:t>Östrojen ve progesteron üretimi</a:t>
            </a:r>
          </a:p>
        </p:txBody>
      </p:sp>
      <p:pic>
        <p:nvPicPr>
          <p:cNvPr id="15365" name="Picture 5" descr="P0157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766888"/>
            <a:ext cx="4038600" cy="41973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1050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57200" y="800100"/>
            <a:ext cx="8229600" cy="48069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OVARIUM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400"/>
              <a:t>Mesovarium</a:t>
            </a:r>
          </a:p>
          <a:p>
            <a:pPr lvl="1"/>
            <a:r>
              <a:rPr lang="tr-TR" sz="2000">
                <a:solidFill>
                  <a:srgbClr val="990000"/>
                </a:solidFill>
              </a:rPr>
              <a:t>Lig.latum uteri</a:t>
            </a:r>
          </a:p>
          <a:p>
            <a:r>
              <a:rPr lang="tr-TR" sz="2400">
                <a:solidFill>
                  <a:srgbClr val="990000"/>
                </a:solidFill>
              </a:rPr>
              <a:t>Lig.ovarii proprium</a:t>
            </a:r>
          </a:p>
          <a:p>
            <a:r>
              <a:rPr lang="tr-TR" sz="2400">
                <a:solidFill>
                  <a:srgbClr val="990000"/>
                </a:solidFill>
              </a:rPr>
              <a:t>Lig.suspensorium ovarii</a:t>
            </a:r>
          </a:p>
          <a:p>
            <a:r>
              <a:rPr lang="tr-TR" sz="2400"/>
              <a:t>Foliküller</a:t>
            </a:r>
          </a:p>
          <a:p>
            <a:pPr lvl="1"/>
            <a:r>
              <a:rPr lang="tr-TR" sz="2000"/>
              <a:t>Primordial</a:t>
            </a:r>
          </a:p>
          <a:p>
            <a:pPr lvl="1"/>
            <a:r>
              <a:rPr lang="tr-TR" sz="2000"/>
              <a:t>Primer</a:t>
            </a:r>
          </a:p>
          <a:p>
            <a:pPr lvl="1"/>
            <a:r>
              <a:rPr lang="tr-TR" sz="2000"/>
              <a:t>Sekonder</a:t>
            </a:r>
          </a:p>
          <a:p>
            <a:pPr lvl="1"/>
            <a:r>
              <a:rPr lang="tr-TR" sz="2000"/>
              <a:t>Tersiyer </a:t>
            </a:r>
          </a:p>
        </p:txBody>
      </p:sp>
      <p:pic>
        <p:nvPicPr>
          <p:cNvPr id="16392" name="Picture 8" descr="350a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4663" y="2403475"/>
            <a:ext cx="4608512" cy="29098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7" name="Picture 7" descr="1032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57200" y="735013"/>
            <a:ext cx="8229600" cy="4938712"/>
          </a:xfrm>
          <a:noFill/>
          <a:ln/>
        </p:spPr>
      </p:pic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1619250" y="3789363"/>
            <a:ext cx="865188" cy="28733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6732588" y="3357563"/>
            <a:ext cx="1079500" cy="28733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755650" y="2852738"/>
            <a:ext cx="1368425" cy="2159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OVARIUM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Doğumda 100-400 bin primordial folikül vardır.</a:t>
            </a:r>
          </a:p>
          <a:p>
            <a:r>
              <a:rPr lang="tr-TR"/>
              <a:t>Ergen dişide bu sayı 10-20 bine iner (degenere olurlar)</a:t>
            </a:r>
          </a:p>
          <a:p>
            <a:r>
              <a:rPr lang="tr-TR"/>
              <a:t>Tüm ovulasyon dönemi boyunca bunların ~400 tanesi ovum oluşturacak düzeye gelir.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TUBA UTERINA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Fundus uteri’den ovarium’lara doğru uzanır.</a:t>
            </a:r>
          </a:p>
          <a:p>
            <a:r>
              <a:rPr lang="tr-TR"/>
              <a:t>Lig.latum uteri’nin iki yaprağı arasında yer alır.</a:t>
            </a:r>
          </a:p>
          <a:p>
            <a:pPr lvl="1"/>
            <a:r>
              <a:rPr lang="tr-TR"/>
              <a:t>Mesosalpinx</a:t>
            </a:r>
          </a:p>
          <a:p>
            <a:r>
              <a:rPr lang="tr-TR"/>
              <a:t>Ostium abdominale tubae uterinae</a:t>
            </a:r>
          </a:p>
          <a:p>
            <a:r>
              <a:rPr lang="tr-TR"/>
              <a:t>Ostium uterinum tubae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1032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68313" y="836613"/>
            <a:ext cx="8229600" cy="4822825"/>
          </a:xfrm>
          <a:noFill/>
          <a:ln/>
        </p:spPr>
      </p:pic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611188" y="1700213"/>
            <a:ext cx="1008062" cy="5048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140200" y="2060575"/>
            <a:ext cx="792163" cy="2889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755650" y="1484313"/>
            <a:ext cx="1368425" cy="2159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3779838" y="1844675"/>
            <a:ext cx="647700" cy="2159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TUBA UTERINA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>
              <a:buSzTx/>
              <a:buFont typeface="Wingdings" pitchFamily="2" charset="2"/>
              <a:buAutoNum type="arabicPeriod"/>
            </a:pPr>
            <a:r>
              <a:rPr lang="tr-TR" sz="2800"/>
              <a:t>Infundibulum</a:t>
            </a:r>
          </a:p>
          <a:p>
            <a:pPr marL="990600" lvl="1" indent="-533400"/>
            <a:r>
              <a:rPr lang="tr-TR" sz="2400"/>
              <a:t>Fimbria tubae</a:t>
            </a:r>
          </a:p>
          <a:p>
            <a:pPr marL="609600" indent="-609600">
              <a:buSzTx/>
              <a:buFont typeface="Wingdings" pitchFamily="2" charset="2"/>
              <a:buAutoNum type="arabicPeriod"/>
            </a:pPr>
            <a:r>
              <a:rPr lang="tr-TR" sz="2800"/>
              <a:t>Ampulla</a:t>
            </a:r>
          </a:p>
          <a:p>
            <a:pPr marL="990600" lvl="1" indent="-533400"/>
            <a:r>
              <a:rPr lang="tr-TR" sz="2400" b="1" i="1">
                <a:solidFill>
                  <a:schemeClr val="folHlink"/>
                </a:solidFill>
              </a:rPr>
              <a:t>Döllenme genellikle burada olur.</a:t>
            </a:r>
          </a:p>
          <a:p>
            <a:pPr marL="609600" indent="-609600">
              <a:buSzTx/>
              <a:buFont typeface="Wingdings" pitchFamily="2" charset="2"/>
              <a:buAutoNum type="arabicPeriod"/>
            </a:pPr>
            <a:r>
              <a:rPr lang="tr-TR" sz="2800"/>
              <a:t>Isthmus</a:t>
            </a:r>
          </a:p>
          <a:p>
            <a:pPr marL="609600" indent="-609600">
              <a:buSzTx/>
              <a:buFont typeface="Wingdings" pitchFamily="2" charset="2"/>
              <a:buAutoNum type="arabicPeriod"/>
            </a:pPr>
            <a:r>
              <a:rPr lang="tr-TR" sz="2800"/>
              <a:t>Pars uterina</a:t>
            </a:r>
          </a:p>
        </p:txBody>
      </p:sp>
      <p:pic>
        <p:nvPicPr>
          <p:cNvPr id="19461" name="Picture 5" descr="350a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462213"/>
            <a:ext cx="4038600" cy="28067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1033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981075"/>
            <a:ext cx="8229600" cy="4552950"/>
          </a:xfrm>
          <a:noFill/>
          <a:ln/>
        </p:spPr>
      </p:pic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2771775" y="1412875"/>
            <a:ext cx="1223963" cy="2159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6948488" y="1773238"/>
            <a:ext cx="1223962" cy="1428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01385" name="Rectangle 9"/>
          <p:cNvSpPr>
            <a:spLocks noChangeArrowheads="1"/>
          </p:cNvSpPr>
          <p:nvPr/>
        </p:nvSpPr>
        <p:spPr bwMode="auto">
          <a:xfrm>
            <a:off x="7667625" y="2636838"/>
            <a:ext cx="792163" cy="5048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4572000" y="4365625"/>
            <a:ext cx="2447925" cy="2873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UTERUS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557338"/>
            <a:ext cx="40386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400"/>
              <a:t>Rectum ile mesane arasında</a:t>
            </a:r>
          </a:p>
          <a:p>
            <a:pPr>
              <a:lnSpc>
                <a:spcPct val="80000"/>
              </a:lnSpc>
            </a:pPr>
            <a:r>
              <a:rPr lang="tr-TR" sz="2400"/>
              <a:t>Üst bölümüne tuba uterina’lar açılır.</a:t>
            </a:r>
          </a:p>
          <a:p>
            <a:pPr>
              <a:lnSpc>
                <a:spcPct val="80000"/>
              </a:lnSpc>
            </a:pPr>
            <a:r>
              <a:rPr lang="tr-TR" sz="2400"/>
              <a:t>Alt bölümü vagina ile devam eder.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Fundus uteri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Corpus uteri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Cavitas uteri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Isthmus uteri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Cervix uteri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Canalis cervicis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Portio vaginalis</a:t>
            </a:r>
          </a:p>
        </p:txBody>
      </p:sp>
      <p:pic>
        <p:nvPicPr>
          <p:cNvPr id="20488" name="Picture 8" descr="1115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3779838" y="1608138"/>
            <a:ext cx="5191125" cy="43767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1034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747713" y="1273175"/>
            <a:ext cx="7648575" cy="38623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UTERUS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981200"/>
            <a:ext cx="4105275" cy="4114800"/>
          </a:xfrm>
        </p:spPr>
        <p:txBody>
          <a:bodyPr/>
          <a:lstStyle/>
          <a:p>
            <a:r>
              <a:rPr lang="tr-TR" sz="2800"/>
              <a:t>Anteversion – Antefleksiyon</a:t>
            </a:r>
          </a:p>
          <a:p>
            <a:r>
              <a:rPr lang="tr-TR" sz="2800"/>
              <a:t>Excavatio rectouterina</a:t>
            </a:r>
          </a:p>
          <a:p>
            <a:pPr lvl="1"/>
            <a:r>
              <a:rPr lang="tr-TR" sz="2400" b="1" i="1">
                <a:solidFill>
                  <a:srgbClr val="990000"/>
                </a:solidFill>
              </a:rPr>
              <a:t>DOUGLAS</a:t>
            </a:r>
            <a:r>
              <a:rPr lang="tr-TR" sz="2400">
                <a:solidFill>
                  <a:srgbClr val="990000"/>
                </a:solidFill>
              </a:rPr>
              <a:t> </a:t>
            </a:r>
            <a:r>
              <a:rPr lang="tr-TR" sz="2400"/>
              <a:t>çıkmazı</a:t>
            </a:r>
          </a:p>
          <a:p>
            <a:r>
              <a:rPr lang="tr-TR" sz="2800"/>
              <a:t>Excavatio vesicouterina</a:t>
            </a:r>
          </a:p>
        </p:txBody>
      </p:sp>
      <p:pic>
        <p:nvPicPr>
          <p:cNvPr id="21510" name="Picture 6" descr="001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4211638" y="1844675"/>
            <a:ext cx="4754562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4789488" y="2698750"/>
            <a:ext cx="1511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1400" b="1">
                <a:solidFill>
                  <a:srgbClr val="CC3300"/>
                </a:solidFill>
                <a:latin typeface="Bookman Old Style" pitchFamily="18" charset="0"/>
              </a:rPr>
              <a:t>excavatio </a:t>
            </a:r>
          </a:p>
          <a:p>
            <a:r>
              <a:rPr lang="tr-TR" sz="1400" b="1">
                <a:solidFill>
                  <a:srgbClr val="CC3300"/>
                </a:solidFill>
                <a:latin typeface="Bookman Old Style" pitchFamily="18" charset="0"/>
              </a:rPr>
              <a:t>vesicouterina</a:t>
            </a:r>
          </a:p>
          <a:p>
            <a:endParaRPr lang="tr-TR" sz="140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156325" y="2349500"/>
            <a:ext cx="14398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1400" b="1">
                <a:solidFill>
                  <a:srgbClr val="CC3300"/>
                </a:solidFill>
                <a:latin typeface="Bookman Old Style" pitchFamily="18" charset="0"/>
              </a:rPr>
              <a:t>excavatio </a:t>
            </a:r>
          </a:p>
          <a:p>
            <a:r>
              <a:rPr lang="tr-TR" sz="1400" b="1">
                <a:solidFill>
                  <a:srgbClr val="CC3300"/>
                </a:solidFill>
                <a:latin typeface="Bookman Old Style" pitchFamily="18" charset="0"/>
              </a:rPr>
              <a:t>rectouterina</a:t>
            </a:r>
          </a:p>
          <a:p>
            <a:endParaRPr lang="tr-TR" sz="140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156325" y="2133600"/>
            <a:ext cx="1095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4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DOUGLAS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UTERUS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Uterus’u yerinde tutan oluşumlar:</a:t>
            </a:r>
          </a:p>
          <a:p>
            <a:pPr lvl="1"/>
            <a:r>
              <a:rPr lang="tr-TR" sz="2400"/>
              <a:t>Lig.latum uteri</a:t>
            </a:r>
          </a:p>
          <a:p>
            <a:pPr lvl="1"/>
            <a:r>
              <a:rPr lang="tr-TR" sz="2400"/>
              <a:t>Lig.teres uteri</a:t>
            </a:r>
          </a:p>
          <a:p>
            <a:pPr lvl="1"/>
            <a:r>
              <a:rPr lang="tr-TR" sz="2400"/>
              <a:t>Lig.cardinale</a:t>
            </a:r>
          </a:p>
          <a:p>
            <a:pPr lvl="2"/>
            <a:r>
              <a:rPr lang="tr-TR" sz="2000"/>
              <a:t>En güçlü olan</a:t>
            </a:r>
          </a:p>
          <a:p>
            <a:pPr lvl="1"/>
            <a:r>
              <a:rPr lang="tr-TR" sz="2400"/>
              <a:t>Lig.pubocervicalis</a:t>
            </a:r>
          </a:p>
          <a:p>
            <a:pPr lvl="1"/>
            <a:r>
              <a:rPr lang="tr-TR" sz="2400"/>
              <a:t>Lig.sacrocervicalis</a:t>
            </a:r>
          </a:p>
        </p:txBody>
      </p:sp>
      <p:pic>
        <p:nvPicPr>
          <p:cNvPr id="62471" name="Picture 7" descr="103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3995738" y="2420938"/>
            <a:ext cx="4902200" cy="2873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1032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57200" y="735013"/>
            <a:ext cx="8229600" cy="4938712"/>
          </a:xfrm>
          <a:noFill/>
          <a:ln/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619250" y="3789363"/>
            <a:ext cx="865188" cy="28733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6443663" y="3933825"/>
            <a:ext cx="792162" cy="2159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 descr="1037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576263"/>
            <a:ext cx="8229600" cy="5256212"/>
          </a:xfrm>
          <a:noFill/>
          <a:ln/>
        </p:spPr>
      </p:pic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611188" y="1125538"/>
            <a:ext cx="863600" cy="28733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7524750" y="2924175"/>
            <a:ext cx="935038" cy="2873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UTERUS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Endometrium</a:t>
            </a:r>
          </a:p>
          <a:p>
            <a:pPr lvl="1"/>
            <a:r>
              <a:rPr lang="tr-TR" sz="2400"/>
              <a:t>Tunica mucosa</a:t>
            </a:r>
          </a:p>
          <a:p>
            <a:r>
              <a:rPr lang="tr-TR" sz="2800"/>
              <a:t>Myometrium</a:t>
            </a:r>
          </a:p>
          <a:p>
            <a:pPr lvl="1"/>
            <a:r>
              <a:rPr lang="tr-TR" sz="2400"/>
              <a:t>Tunica muscularis</a:t>
            </a:r>
          </a:p>
          <a:p>
            <a:r>
              <a:rPr lang="tr-TR" sz="2800"/>
              <a:t>Perimetrium</a:t>
            </a:r>
          </a:p>
          <a:p>
            <a:pPr lvl="1"/>
            <a:r>
              <a:rPr lang="tr-TR" sz="2400"/>
              <a:t>Visseral periton – yanlarda lig.latum uteri olarak uzanır.</a:t>
            </a:r>
          </a:p>
        </p:txBody>
      </p:sp>
      <p:pic>
        <p:nvPicPr>
          <p:cNvPr id="64516" name="Picture 4" descr="1034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3924300" y="2060575"/>
            <a:ext cx="5118100" cy="25241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VAGINA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400"/>
              <a:t>Uterus ile vulva arasında uzanır.</a:t>
            </a:r>
          </a:p>
          <a:p>
            <a:pPr>
              <a:lnSpc>
                <a:spcPct val="90000"/>
              </a:lnSpc>
            </a:pPr>
            <a:r>
              <a:rPr lang="tr-TR" sz="2400"/>
              <a:t>Cinsel ilişki organı</a:t>
            </a:r>
          </a:p>
          <a:p>
            <a:pPr>
              <a:lnSpc>
                <a:spcPct val="90000"/>
              </a:lnSpc>
            </a:pPr>
            <a:r>
              <a:rPr lang="tr-TR" sz="2400"/>
              <a:t>Doğum kanalı</a:t>
            </a:r>
          </a:p>
          <a:p>
            <a:pPr>
              <a:lnSpc>
                <a:spcPct val="90000"/>
              </a:lnSpc>
            </a:pPr>
            <a:r>
              <a:rPr lang="tr-TR" sz="2400"/>
              <a:t>Urethra ve mesane’nin arkasındadır.</a:t>
            </a:r>
          </a:p>
          <a:p>
            <a:pPr>
              <a:lnSpc>
                <a:spcPct val="90000"/>
              </a:lnSpc>
            </a:pPr>
            <a:r>
              <a:rPr lang="tr-TR" sz="2400"/>
              <a:t>Rectum’un önündedir.</a:t>
            </a:r>
          </a:p>
          <a:p>
            <a:pPr>
              <a:lnSpc>
                <a:spcPct val="90000"/>
              </a:lnSpc>
            </a:pPr>
            <a:r>
              <a:rPr lang="tr-TR" sz="2400"/>
              <a:t>Portio vaginalis (4 tane çıkmaz)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En derin olanı arka forniks’tir.</a:t>
            </a:r>
          </a:p>
        </p:txBody>
      </p:sp>
      <p:pic>
        <p:nvPicPr>
          <p:cNvPr id="65543" name="Picture 7" descr="001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648200" y="1812925"/>
            <a:ext cx="4038600" cy="41052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 descr="1044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77813"/>
            <a:ext cx="6767513" cy="58531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350b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081213" y="1301750"/>
            <a:ext cx="4981575" cy="38052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VAGINA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400"/>
              <a:t>Vestibulum vaginae</a:t>
            </a:r>
          </a:p>
          <a:p>
            <a:pPr>
              <a:lnSpc>
                <a:spcPct val="80000"/>
              </a:lnSpc>
            </a:pPr>
            <a:r>
              <a:rPr lang="tr-TR" sz="2400"/>
              <a:t>Ostium vaginae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Hymen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Annuler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Semilunar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Cribriform vb....</a:t>
            </a:r>
          </a:p>
          <a:p>
            <a:pPr>
              <a:lnSpc>
                <a:spcPct val="80000"/>
              </a:lnSpc>
            </a:pPr>
            <a:r>
              <a:rPr lang="tr-TR" sz="2400"/>
              <a:t>Vagina ortamı asidiktir.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Bakteriler için bir bariyer</a:t>
            </a:r>
          </a:p>
          <a:p>
            <a:pPr lvl="1">
              <a:lnSpc>
                <a:spcPct val="80000"/>
              </a:lnSpc>
            </a:pPr>
            <a:r>
              <a:rPr lang="tr-TR" sz="2000"/>
              <a:t>Spermler için de zararlı</a:t>
            </a:r>
          </a:p>
          <a:p>
            <a:pPr lvl="2">
              <a:lnSpc>
                <a:spcPct val="80000"/>
              </a:lnSpc>
            </a:pPr>
            <a:r>
              <a:rPr lang="tr-TR" sz="1800"/>
              <a:t>Ejakulatın bazik salgıları ile nötralize edilir.</a:t>
            </a:r>
          </a:p>
          <a:p>
            <a:pPr>
              <a:lnSpc>
                <a:spcPct val="80000"/>
              </a:lnSpc>
            </a:pPr>
            <a:r>
              <a:rPr lang="tr-TR" sz="2400"/>
              <a:t>Vagina mukozasında salgı bezi bulunmaz.</a:t>
            </a:r>
          </a:p>
        </p:txBody>
      </p:sp>
      <p:pic>
        <p:nvPicPr>
          <p:cNvPr id="67590" name="Picture 6" descr="3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83113" y="1844675"/>
            <a:ext cx="4035425" cy="4248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Dış Üreme Organları - </a:t>
            </a:r>
            <a:r>
              <a:rPr lang="tr-TR" b="1"/>
              <a:t>VULVA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000"/>
              <a:t>Perine’de yer alırlar.</a:t>
            </a:r>
          </a:p>
          <a:p>
            <a:pPr>
              <a:lnSpc>
                <a:spcPct val="90000"/>
              </a:lnSpc>
            </a:pPr>
            <a:r>
              <a:rPr lang="tr-TR" sz="2000"/>
              <a:t>Mons pubis</a:t>
            </a:r>
          </a:p>
          <a:p>
            <a:pPr>
              <a:lnSpc>
                <a:spcPct val="90000"/>
              </a:lnSpc>
            </a:pPr>
            <a:r>
              <a:rPr lang="tr-TR" sz="2000"/>
              <a:t>Labia majora pudendi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Erkekteki scrotum’a eşdeğer.</a:t>
            </a:r>
          </a:p>
          <a:p>
            <a:pPr>
              <a:lnSpc>
                <a:spcPct val="90000"/>
              </a:lnSpc>
            </a:pPr>
            <a:r>
              <a:rPr lang="tr-TR" sz="2000"/>
              <a:t>Labia minora pudendi</a:t>
            </a:r>
          </a:p>
          <a:p>
            <a:pPr>
              <a:lnSpc>
                <a:spcPct val="90000"/>
              </a:lnSpc>
            </a:pPr>
            <a:r>
              <a:rPr lang="tr-TR" sz="2000"/>
              <a:t>Vestibulum vaginae</a:t>
            </a:r>
          </a:p>
          <a:p>
            <a:pPr>
              <a:lnSpc>
                <a:spcPct val="90000"/>
              </a:lnSpc>
            </a:pPr>
            <a:r>
              <a:rPr lang="tr-TR" sz="2000"/>
              <a:t>Erektil organlar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Clitoris</a:t>
            </a:r>
          </a:p>
          <a:p>
            <a:pPr lvl="2">
              <a:lnSpc>
                <a:spcPct val="90000"/>
              </a:lnSpc>
            </a:pPr>
            <a:r>
              <a:rPr lang="tr-TR" sz="1600"/>
              <a:t>Penis’in eşdeğeri.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Bulbus vestibuli</a:t>
            </a:r>
          </a:p>
          <a:p>
            <a:pPr>
              <a:lnSpc>
                <a:spcPct val="90000"/>
              </a:lnSpc>
            </a:pPr>
            <a:r>
              <a:rPr lang="tr-TR" sz="2000"/>
              <a:t>Eklenti bezler</a:t>
            </a:r>
          </a:p>
          <a:p>
            <a:pPr lvl="1">
              <a:lnSpc>
                <a:spcPct val="90000"/>
              </a:lnSpc>
            </a:pPr>
            <a:r>
              <a:rPr lang="tr-TR" sz="1800"/>
              <a:t>Gll.vestibulares</a:t>
            </a:r>
          </a:p>
        </p:txBody>
      </p:sp>
      <p:pic>
        <p:nvPicPr>
          <p:cNvPr id="23560" name="Picture 8" descr="108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 r="46620"/>
          <a:stretch>
            <a:fillRect/>
          </a:stretch>
        </p:blipFill>
        <p:spPr>
          <a:xfrm>
            <a:off x="4430713" y="1773238"/>
            <a:ext cx="4359275" cy="43926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PERİNE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800"/>
              <a:t>Önde; </a:t>
            </a:r>
          </a:p>
          <a:p>
            <a:pPr lvl="1">
              <a:lnSpc>
                <a:spcPct val="90000"/>
              </a:lnSpc>
            </a:pPr>
            <a:r>
              <a:rPr lang="tr-TR" sz="2400"/>
              <a:t>symphysis pubica</a:t>
            </a:r>
          </a:p>
          <a:p>
            <a:pPr>
              <a:lnSpc>
                <a:spcPct val="90000"/>
              </a:lnSpc>
            </a:pPr>
            <a:r>
              <a:rPr lang="tr-TR" sz="2800"/>
              <a:t>Yanlarda; </a:t>
            </a:r>
          </a:p>
          <a:p>
            <a:pPr lvl="1">
              <a:lnSpc>
                <a:spcPct val="90000"/>
              </a:lnSpc>
            </a:pPr>
            <a:r>
              <a:rPr lang="tr-TR" sz="2400"/>
              <a:t>tuber ischiadicum’lar</a:t>
            </a:r>
          </a:p>
          <a:p>
            <a:pPr>
              <a:lnSpc>
                <a:spcPct val="90000"/>
              </a:lnSpc>
            </a:pPr>
            <a:r>
              <a:rPr lang="tr-TR" sz="2800"/>
              <a:t>Arkada; </a:t>
            </a:r>
          </a:p>
          <a:p>
            <a:pPr lvl="1">
              <a:lnSpc>
                <a:spcPct val="90000"/>
              </a:lnSpc>
            </a:pPr>
            <a:r>
              <a:rPr lang="tr-TR" sz="2400"/>
              <a:t>coccyx’in tepesi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sz="2800"/>
          </a:p>
          <a:p>
            <a:pPr>
              <a:lnSpc>
                <a:spcPct val="90000"/>
              </a:lnSpc>
            </a:pPr>
            <a:r>
              <a:rPr lang="tr-TR" sz="2800"/>
              <a:t>Ürogenital üçgen</a:t>
            </a:r>
          </a:p>
          <a:p>
            <a:pPr>
              <a:lnSpc>
                <a:spcPct val="90000"/>
              </a:lnSpc>
            </a:pPr>
            <a:r>
              <a:rPr lang="tr-TR" sz="2800"/>
              <a:t>Anal üçgen</a:t>
            </a:r>
          </a:p>
        </p:txBody>
      </p:sp>
      <p:pic>
        <p:nvPicPr>
          <p:cNvPr id="70662" name="Picture 6" descr="P015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005013"/>
            <a:ext cx="4038600" cy="3721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PERİNE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tr-TR" sz="2800"/>
              <a:t>Diaphragma pelvis</a:t>
            </a:r>
          </a:p>
          <a:p>
            <a:pPr lvl="1"/>
            <a:r>
              <a:rPr lang="tr-TR" sz="2400"/>
              <a:t>Sağ - sol m.levator ani</a:t>
            </a:r>
          </a:p>
          <a:p>
            <a:pPr lvl="1"/>
            <a:r>
              <a:rPr lang="tr-TR" sz="2400"/>
              <a:t>Sağ - sol m.coccygeus</a:t>
            </a:r>
          </a:p>
          <a:p>
            <a:r>
              <a:rPr lang="tr-TR" sz="2800"/>
              <a:t>Diaphragma urogenitale</a:t>
            </a:r>
          </a:p>
          <a:p>
            <a:pPr lvl="1"/>
            <a:r>
              <a:rPr lang="tr-TR" sz="2400"/>
              <a:t>M.sphincter urethrae</a:t>
            </a:r>
          </a:p>
          <a:p>
            <a:pPr lvl="1"/>
            <a:r>
              <a:rPr lang="tr-TR" sz="2400"/>
              <a:t>M.transversus perine profundus</a:t>
            </a:r>
          </a:p>
        </p:txBody>
      </p:sp>
      <p:pic>
        <p:nvPicPr>
          <p:cNvPr id="72708" name="Picture 4" descr="P0213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606675"/>
            <a:ext cx="4038600" cy="25161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u="sng"/>
              <a:t>diaphragma pelvis</a:t>
            </a:r>
            <a:r>
              <a:rPr lang="tr-TR" sz="2800"/>
              <a:t>     –     </a:t>
            </a:r>
            <a:r>
              <a:rPr lang="tr-TR" sz="2800" u="sng"/>
              <a:t>diaphragma urogenitale</a:t>
            </a:r>
          </a:p>
        </p:txBody>
      </p:sp>
      <p:pic>
        <p:nvPicPr>
          <p:cNvPr id="117764" name="Picture 4" descr="P0207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2565400"/>
            <a:ext cx="4038600" cy="2776538"/>
          </a:xfrm>
          <a:noFill/>
          <a:ln/>
        </p:spPr>
      </p:pic>
      <p:pic>
        <p:nvPicPr>
          <p:cNvPr id="117767" name="Picture 7" descr="P0209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1925638"/>
            <a:ext cx="4038600" cy="38433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Ekran Gösterisi (4:3)</PresentationFormat>
  <Paragraphs>134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KADIN GENİTAL ORGANLARI</vt:lpstr>
      <vt:lpstr>Kadın Genital Organları</vt:lpstr>
      <vt:lpstr>Slayt 3</vt:lpstr>
      <vt:lpstr>OVARIUM</vt:lpstr>
      <vt:lpstr>Slayt 5</vt:lpstr>
      <vt:lpstr>OVARIUM</vt:lpstr>
      <vt:lpstr>Slayt 7</vt:lpstr>
      <vt:lpstr>OVARIUM</vt:lpstr>
      <vt:lpstr>TUBA UTERINA</vt:lpstr>
      <vt:lpstr>Slayt 10</vt:lpstr>
      <vt:lpstr>TUBA UTERINA</vt:lpstr>
      <vt:lpstr>Slayt 12</vt:lpstr>
      <vt:lpstr>UTERUS</vt:lpstr>
      <vt:lpstr>Slayt 14</vt:lpstr>
      <vt:lpstr>UTERUS</vt:lpstr>
      <vt:lpstr>UTERUS</vt:lpstr>
      <vt:lpstr>Slayt 17</vt:lpstr>
      <vt:lpstr>Slayt 18</vt:lpstr>
      <vt:lpstr>UTERUS</vt:lpstr>
      <vt:lpstr>VAGINA</vt:lpstr>
      <vt:lpstr>Slayt 21</vt:lpstr>
      <vt:lpstr>Slayt 22</vt:lpstr>
      <vt:lpstr>VAGINA</vt:lpstr>
      <vt:lpstr>Dış Üreme Organları - VULVA</vt:lpstr>
      <vt:lpstr>PERİNE</vt:lpstr>
      <vt:lpstr>PERİNE</vt:lpstr>
      <vt:lpstr>diaphragma pelvis     –     diaphragma urogenitale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KADIN GENİTAL ORGANLARI</dc:title>
  <dc:creator>PA</dc:creator>
  <cp:lastModifiedBy>PA</cp:lastModifiedBy>
  <cp:revision>1</cp:revision>
  <dcterms:created xsi:type="dcterms:W3CDTF">2020-01-15T13:43:21Z</dcterms:created>
  <dcterms:modified xsi:type="dcterms:W3CDTF">2020-01-15T13:43:49Z</dcterms:modified>
</cp:coreProperties>
</file>