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360" r:id="rId21"/>
    <p:sldId id="276" r:id="rId22"/>
    <p:sldId id="359" r:id="rId23"/>
    <p:sldId id="277" r:id="rId24"/>
    <p:sldId id="278" r:id="rId25"/>
    <p:sldId id="279" r:id="rId26"/>
    <p:sldId id="280" r:id="rId27"/>
    <p:sldId id="361" r:id="rId28"/>
    <p:sldId id="281" r:id="rId29"/>
    <p:sldId id="362" r:id="rId30"/>
    <p:sldId id="282" r:id="rId31"/>
    <p:sldId id="363" r:id="rId32"/>
    <p:sldId id="283" r:id="rId33"/>
    <p:sldId id="284" r:id="rId34"/>
    <p:sldId id="368" r:id="rId35"/>
    <p:sldId id="370" r:id="rId36"/>
    <p:sldId id="374" r:id="rId37"/>
    <p:sldId id="364" r:id="rId38"/>
    <p:sldId id="285" r:id="rId39"/>
    <p:sldId id="365" r:id="rId40"/>
    <p:sldId id="286" r:id="rId41"/>
    <p:sldId id="366" r:id="rId42"/>
    <p:sldId id="367" r:id="rId43"/>
    <p:sldId id="288" r:id="rId44"/>
    <p:sldId id="289" r:id="rId45"/>
    <p:sldId id="290" r:id="rId46"/>
    <p:sldId id="291" r:id="rId47"/>
    <p:sldId id="293" r:id="rId48"/>
    <p:sldId id="294" r:id="rId49"/>
    <p:sldId id="371" r:id="rId50"/>
    <p:sldId id="372" r:id="rId51"/>
    <p:sldId id="373" r:id="rId52"/>
    <p:sldId id="295" r:id="rId53"/>
    <p:sldId id="296" r:id="rId54"/>
    <p:sldId id="297" r:id="rId55"/>
    <p:sldId id="298" r:id="rId56"/>
    <p:sldId id="299" r:id="rId57"/>
    <p:sldId id="302" r:id="rId58"/>
    <p:sldId id="303" r:id="rId59"/>
    <p:sldId id="304" r:id="rId60"/>
    <p:sldId id="305" r:id="rId61"/>
    <p:sldId id="307" r:id="rId62"/>
    <p:sldId id="308" r:id="rId63"/>
    <p:sldId id="309" r:id="rId64"/>
    <p:sldId id="310" r:id="rId65"/>
    <p:sldId id="311" r:id="rId66"/>
    <p:sldId id="312" r:id="rId67"/>
    <p:sldId id="313" r:id="rId68"/>
    <p:sldId id="314" r:id="rId69"/>
    <p:sldId id="315" r:id="rId70"/>
    <p:sldId id="316" r:id="rId71"/>
    <p:sldId id="321" r:id="rId72"/>
    <p:sldId id="376" r:id="rId73"/>
    <p:sldId id="400" r:id="rId74"/>
    <p:sldId id="401" r:id="rId75"/>
    <p:sldId id="402" r:id="rId76"/>
    <p:sldId id="403" r:id="rId77"/>
    <p:sldId id="404" r:id="rId78"/>
    <p:sldId id="405" r:id="rId79"/>
    <p:sldId id="406" r:id="rId80"/>
    <p:sldId id="407" r:id="rId81"/>
    <p:sldId id="408" r:id="rId82"/>
    <p:sldId id="409" r:id="rId83"/>
    <p:sldId id="410" r:id="rId84"/>
    <p:sldId id="411" r:id="rId85"/>
    <p:sldId id="412" r:id="rId86"/>
    <p:sldId id="413" r:id="rId87"/>
    <p:sldId id="414" r:id="rId88"/>
    <p:sldId id="415" r:id="rId89"/>
    <p:sldId id="416" r:id="rId90"/>
    <p:sldId id="417" r:id="rId91"/>
    <p:sldId id="377" r:id="rId92"/>
    <p:sldId id="378" r:id="rId93"/>
    <p:sldId id="379" r:id="rId94"/>
    <p:sldId id="380" r:id="rId95"/>
    <p:sldId id="381" r:id="rId96"/>
    <p:sldId id="382" r:id="rId97"/>
    <p:sldId id="383" r:id="rId98"/>
    <p:sldId id="384" r:id="rId99"/>
    <p:sldId id="385" r:id="rId100"/>
    <p:sldId id="386" r:id="rId101"/>
    <p:sldId id="387" r:id="rId102"/>
    <p:sldId id="388" r:id="rId103"/>
    <p:sldId id="389" r:id="rId104"/>
    <p:sldId id="390" r:id="rId105"/>
    <p:sldId id="391" r:id="rId106"/>
    <p:sldId id="392" r:id="rId107"/>
    <p:sldId id="393" r:id="rId108"/>
    <p:sldId id="394" r:id="rId109"/>
    <p:sldId id="395" r:id="rId110"/>
    <p:sldId id="396" r:id="rId111"/>
    <p:sldId id="397" r:id="rId112"/>
    <p:sldId id="398" r:id="rId113"/>
    <p:sldId id="399" r:id="rId114"/>
    <p:sldId id="375" r:id="rId115"/>
    <p:sldId id="322" r:id="rId116"/>
    <p:sldId id="323" r:id="rId117"/>
    <p:sldId id="324" r:id="rId118"/>
    <p:sldId id="325" r:id="rId119"/>
    <p:sldId id="326" r:id="rId120"/>
    <p:sldId id="327" r:id="rId121"/>
    <p:sldId id="328" r:id="rId122"/>
    <p:sldId id="329" r:id="rId123"/>
    <p:sldId id="330" r:id="rId124"/>
    <p:sldId id="331" r:id="rId125"/>
    <p:sldId id="332" r:id="rId126"/>
    <p:sldId id="333" r:id="rId127"/>
    <p:sldId id="334" r:id="rId128"/>
    <p:sldId id="335" r:id="rId129"/>
    <p:sldId id="336" r:id="rId130"/>
    <p:sldId id="337" r:id="rId131"/>
    <p:sldId id="338" r:id="rId132"/>
    <p:sldId id="339" r:id="rId133"/>
    <p:sldId id="340" r:id="rId134"/>
    <p:sldId id="341" r:id="rId135"/>
    <p:sldId id="342" r:id="rId136"/>
    <p:sldId id="343" r:id="rId137"/>
    <p:sldId id="344" r:id="rId138"/>
    <p:sldId id="345" r:id="rId139"/>
    <p:sldId id="346" r:id="rId140"/>
    <p:sldId id="347" r:id="rId141"/>
    <p:sldId id="348" r:id="rId142"/>
    <p:sldId id="349" r:id="rId143"/>
    <p:sldId id="350" r:id="rId144"/>
    <p:sldId id="351" r:id="rId145"/>
    <p:sldId id="352" r:id="rId146"/>
    <p:sldId id="353" r:id="rId147"/>
    <p:sldId id="354" r:id="rId148"/>
    <p:sldId id="355" r:id="rId149"/>
    <p:sldId id="356" r:id="rId150"/>
    <p:sldId id="357" r:id="rId151"/>
    <p:sldId id="358" r:id="rId15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FF00"/>
    <a:srgbClr val="CCFF33"/>
    <a:srgbClr val="FFFF66"/>
    <a:srgbClr val="FF00FF"/>
    <a:srgbClr val="99FF66"/>
    <a:srgbClr val="00FF99"/>
    <a:srgbClr val="33CCCC"/>
    <a:srgbClr val="FFFF99"/>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33" autoAdjust="0"/>
    <p:restoredTop sz="94660"/>
  </p:normalViewPr>
  <p:slideViewPr>
    <p:cSldViewPr snapToGrid="0">
      <p:cViewPr varScale="1">
        <p:scale>
          <a:sx n="85" d="100"/>
          <a:sy n="85" d="100"/>
        </p:scale>
        <p:origin x="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diagrams/_rels/data8.xml.rels><?xml version="1.0" encoding="UTF-8" standalone="yes"?>
<Relationships xmlns="http://schemas.openxmlformats.org/package/2006/relationships"><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5FA198-E030-4CE4-B9E2-69205588C6E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0D19EC2E-C5F4-46A3-B378-9613F72CE2EF}">
      <dgm:prSet/>
      <dgm:spPr/>
      <dgm:t>
        <a:bodyPr/>
        <a:lstStyle/>
        <a:p>
          <a:pPr rtl="0"/>
          <a:r>
            <a:rPr lang="tr-TR" smtClean="0"/>
            <a:t>Üstün ve Özel Yeteneklilik</a:t>
          </a:r>
          <a:endParaRPr lang="tr-TR"/>
        </a:p>
      </dgm:t>
    </dgm:pt>
    <dgm:pt modelId="{E36A84F1-3346-4342-B65F-D11F7BB7AF53}" type="parTrans" cxnId="{ED8FF5A9-95FF-4D03-A92E-5E91C81A1367}">
      <dgm:prSet/>
      <dgm:spPr/>
      <dgm:t>
        <a:bodyPr/>
        <a:lstStyle/>
        <a:p>
          <a:endParaRPr lang="tr-TR"/>
        </a:p>
      </dgm:t>
    </dgm:pt>
    <dgm:pt modelId="{1CAF8F35-BC89-455A-B398-2366249D42B8}" type="sibTrans" cxnId="{ED8FF5A9-95FF-4D03-A92E-5E91C81A1367}">
      <dgm:prSet/>
      <dgm:spPr/>
      <dgm:t>
        <a:bodyPr/>
        <a:lstStyle/>
        <a:p>
          <a:endParaRPr lang="tr-TR"/>
        </a:p>
      </dgm:t>
    </dgm:pt>
    <dgm:pt modelId="{89DCAB10-6D6A-4521-A017-26035BA03843}" type="pres">
      <dgm:prSet presAssocID="{D35FA198-E030-4CE4-B9E2-69205588C6EB}" presName="linear" presStyleCnt="0">
        <dgm:presLayoutVars>
          <dgm:animLvl val="lvl"/>
          <dgm:resizeHandles val="exact"/>
        </dgm:presLayoutVars>
      </dgm:prSet>
      <dgm:spPr/>
      <dgm:t>
        <a:bodyPr/>
        <a:lstStyle/>
        <a:p>
          <a:endParaRPr lang="tr-TR"/>
        </a:p>
      </dgm:t>
    </dgm:pt>
    <dgm:pt modelId="{69244423-A325-46B5-A18E-0A1EF29DB26B}" type="pres">
      <dgm:prSet presAssocID="{0D19EC2E-C5F4-46A3-B378-9613F72CE2EF}" presName="parentText" presStyleLbl="node1" presStyleIdx="0" presStyleCnt="1">
        <dgm:presLayoutVars>
          <dgm:chMax val="0"/>
          <dgm:bulletEnabled val="1"/>
        </dgm:presLayoutVars>
      </dgm:prSet>
      <dgm:spPr/>
      <dgm:t>
        <a:bodyPr/>
        <a:lstStyle/>
        <a:p>
          <a:endParaRPr lang="tr-TR"/>
        </a:p>
      </dgm:t>
    </dgm:pt>
  </dgm:ptLst>
  <dgm:cxnLst>
    <dgm:cxn modelId="{98DB4981-6E52-4D9B-9B18-74DCA69751B2}" type="presOf" srcId="{D35FA198-E030-4CE4-B9E2-69205588C6EB}" destId="{89DCAB10-6D6A-4521-A017-26035BA03843}" srcOrd="0" destOrd="0" presId="urn:microsoft.com/office/officeart/2005/8/layout/vList2"/>
    <dgm:cxn modelId="{2A6AB6B9-D0C4-4130-878A-97C73E187892}" type="presOf" srcId="{0D19EC2E-C5F4-46A3-B378-9613F72CE2EF}" destId="{69244423-A325-46B5-A18E-0A1EF29DB26B}" srcOrd="0" destOrd="0" presId="urn:microsoft.com/office/officeart/2005/8/layout/vList2"/>
    <dgm:cxn modelId="{ED8FF5A9-95FF-4D03-A92E-5E91C81A1367}" srcId="{D35FA198-E030-4CE4-B9E2-69205588C6EB}" destId="{0D19EC2E-C5F4-46A3-B378-9613F72CE2EF}" srcOrd="0" destOrd="0" parTransId="{E36A84F1-3346-4342-B65F-D11F7BB7AF53}" sibTransId="{1CAF8F35-BC89-455A-B398-2366249D42B8}"/>
    <dgm:cxn modelId="{E0A1FE98-FD44-43B4-A7D7-1FE0AB888574}" type="presParOf" srcId="{89DCAB10-6D6A-4521-A017-26035BA03843}" destId="{69244423-A325-46B5-A18E-0A1EF29DB26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BC886E-9D2C-4C0C-A582-C0FAE1B6D30C}"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tr-TR"/>
        </a:p>
      </dgm:t>
    </dgm:pt>
    <dgm:pt modelId="{BA83BFC3-B02A-41BC-BD98-40A6B0BF2BFC}">
      <dgm:prSet/>
      <dgm:spPr>
        <a:solidFill>
          <a:schemeClr val="accent2">
            <a:lumMod val="60000"/>
            <a:lumOff val="40000"/>
            <a:alpha val="50000"/>
          </a:schemeClr>
        </a:solidFill>
        <a:ln w="57150">
          <a:solidFill>
            <a:schemeClr val="tx1">
              <a:lumMod val="95000"/>
              <a:lumOff val="5000"/>
            </a:schemeClr>
          </a:solidFill>
        </a:ln>
      </dgm:spPr>
      <dgm:t>
        <a:bodyPr/>
        <a:lstStyle/>
        <a:p>
          <a:pPr rtl="0"/>
          <a:r>
            <a:rPr lang="tr-TR" dirty="0" smtClean="0"/>
            <a:t>Üstün ve Özel Yeteneklilik; bireyin, genetik özelliklerle var olan ve çevresel uyaranlarla gelişen; fiziksel büyüme ve gelişim, hareket gelişimi, algı – dikkat kontrolü, analiz, sentez, problem çözme gibi bilişsel gelişim, dili anlama ve ifade etme yeteneği, sosyal, duygusal ve estetik gelişim alanları- </a:t>
          </a:r>
          <a:r>
            <a:rPr lang="tr-TR" dirty="0" err="1" smtClean="0"/>
            <a:t>nın</a:t>
          </a:r>
          <a:r>
            <a:rPr lang="tr-TR" dirty="0" smtClean="0"/>
            <a:t> birinde ve/veya birkaçında ya da hepsinde çeşitli gözlem ve ölçme araçlarıyla uzman kişiler tarafından gözlenen ve/veya ölçülebilen, yaşıtlarından ileri düzeyde olma durumudur.” (Prof. Dr. </a:t>
          </a:r>
          <a:r>
            <a:rPr lang="tr-TR" dirty="0" err="1" smtClean="0"/>
            <a:t>Necate</a:t>
          </a:r>
          <a:r>
            <a:rPr lang="tr-TR" dirty="0" smtClean="0"/>
            <a:t> </a:t>
          </a:r>
          <a:r>
            <a:rPr lang="tr-TR" dirty="0" err="1" smtClean="0"/>
            <a:t>Baykoç</a:t>
          </a:r>
          <a:r>
            <a:rPr lang="tr-TR" dirty="0" smtClean="0"/>
            <a:t> Dönmez)</a:t>
          </a:r>
          <a:endParaRPr lang="tr-TR" dirty="0"/>
        </a:p>
      </dgm:t>
    </dgm:pt>
    <dgm:pt modelId="{D8AC3B10-DD67-4EEE-8002-22D79544313D}" type="parTrans" cxnId="{5192310E-47E9-45FE-B93A-E2CDEF035A0D}">
      <dgm:prSet/>
      <dgm:spPr/>
      <dgm:t>
        <a:bodyPr/>
        <a:lstStyle/>
        <a:p>
          <a:endParaRPr lang="tr-TR"/>
        </a:p>
      </dgm:t>
    </dgm:pt>
    <dgm:pt modelId="{B4B02630-2B90-4AAA-9F6F-B019FB241A79}" type="sibTrans" cxnId="{5192310E-47E9-45FE-B93A-E2CDEF035A0D}">
      <dgm:prSet/>
      <dgm:spPr/>
      <dgm:t>
        <a:bodyPr/>
        <a:lstStyle/>
        <a:p>
          <a:endParaRPr lang="tr-TR"/>
        </a:p>
      </dgm:t>
    </dgm:pt>
    <dgm:pt modelId="{9B9A9CCF-9B1C-48FA-A20D-FA9719DCF596}" type="pres">
      <dgm:prSet presAssocID="{AABC886E-9D2C-4C0C-A582-C0FAE1B6D30C}" presName="compositeShape" presStyleCnt="0">
        <dgm:presLayoutVars>
          <dgm:chMax val="7"/>
          <dgm:dir/>
          <dgm:resizeHandles val="exact"/>
        </dgm:presLayoutVars>
      </dgm:prSet>
      <dgm:spPr/>
      <dgm:t>
        <a:bodyPr/>
        <a:lstStyle/>
        <a:p>
          <a:endParaRPr lang="tr-TR"/>
        </a:p>
      </dgm:t>
    </dgm:pt>
    <dgm:pt modelId="{F47FD048-48D7-49E5-94FA-7C93D740D489}" type="pres">
      <dgm:prSet presAssocID="{BA83BFC3-B02A-41BC-BD98-40A6B0BF2BFC}" presName="circ1TxSh" presStyleLbl="vennNode1" presStyleIdx="0" presStyleCnt="1" custScaleX="168589" custLinFactNeighborX="-20658" custLinFactNeighborY="-9261"/>
      <dgm:spPr/>
      <dgm:t>
        <a:bodyPr/>
        <a:lstStyle/>
        <a:p>
          <a:endParaRPr lang="tr-TR"/>
        </a:p>
      </dgm:t>
    </dgm:pt>
  </dgm:ptLst>
  <dgm:cxnLst>
    <dgm:cxn modelId="{DA381258-7A0A-4494-9B17-5BB03ED61EAE}" type="presOf" srcId="{AABC886E-9D2C-4C0C-A582-C0FAE1B6D30C}" destId="{9B9A9CCF-9B1C-48FA-A20D-FA9719DCF596}" srcOrd="0" destOrd="0" presId="urn:microsoft.com/office/officeart/2005/8/layout/venn1"/>
    <dgm:cxn modelId="{5192310E-47E9-45FE-B93A-E2CDEF035A0D}" srcId="{AABC886E-9D2C-4C0C-A582-C0FAE1B6D30C}" destId="{BA83BFC3-B02A-41BC-BD98-40A6B0BF2BFC}" srcOrd="0" destOrd="0" parTransId="{D8AC3B10-DD67-4EEE-8002-22D79544313D}" sibTransId="{B4B02630-2B90-4AAA-9F6F-B019FB241A79}"/>
    <dgm:cxn modelId="{2E89AE86-EF30-4A4F-9F05-47ECA41304D7}" type="presOf" srcId="{BA83BFC3-B02A-41BC-BD98-40A6B0BF2BFC}" destId="{F47FD048-48D7-49E5-94FA-7C93D740D489}" srcOrd="0" destOrd="0" presId="urn:microsoft.com/office/officeart/2005/8/layout/venn1"/>
    <dgm:cxn modelId="{4F3DC028-BCC5-4071-A0A9-F44C2C2B3BD2}" type="presParOf" srcId="{9B9A9CCF-9B1C-48FA-A20D-FA9719DCF596}" destId="{F47FD048-48D7-49E5-94FA-7C93D740D489}"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5AFD8B-49E1-4D9E-BFB7-6A1CD290FE30}"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tr-TR"/>
        </a:p>
      </dgm:t>
    </dgm:pt>
    <dgm:pt modelId="{6E61C5D6-C256-473B-B957-918DC16E9AD3}">
      <dgm:prSet custT="1"/>
      <dgm:spPr>
        <a:solidFill>
          <a:schemeClr val="accent2"/>
        </a:solidFill>
      </dgm:spPr>
      <dgm:t>
        <a:bodyPr/>
        <a:lstStyle/>
        <a:p>
          <a:pPr rtl="0"/>
          <a:r>
            <a:rPr lang="tr-TR" sz="3200" dirty="0" smtClean="0"/>
            <a:t>GELİŞİM ÖZELLİKLERİ </a:t>
          </a:r>
          <a:endParaRPr lang="tr-TR" sz="3200" dirty="0"/>
        </a:p>
      </dgm:t>
    </dgm:pt>
    <dgm:pt modelId="{DCFB1F3B-2831-4F67-8CF5-D4D5682AF605}" type="parTrans" cxnId="{945CFD10-2952-4831-8699-17F9EABD8E44}">
      <dgm:prSet/>
      <dgm:spPr/>
      <dgm:t>
        <a:bodyPr/>
        <a:lstStyle/>
        <a:p>
          <a:endParaRPr lang="tr-TR"/>
        </a:p>
      </dgm:t>
    </dgm:pt>
    <dgm:pt modelId="{ECB011F0-6EFC-4DA0-988F-97844CA47642}" type="sibTrans" cxnId="{945CFD10-2952-4831-8699-17F9EABD8E44}">
      <dgm:prSet/>
      <dgm:spPr/>
      <dgm:t>
        <a:bodyPr/>
        <a:lstStyle/>
        <a:p>
          <a:endParaRPr lang="tr-TR"/>
        </a:p>
      </dgm:t>
    </dgm:pt>
    <dgm:pt modelId="{5EB4FF11-AC81-4A86-AEE5-8C04F448CF13}" type="pres">
      <dgm:prSet presAssocID="{375AFD8B-49E1-4D9E-BFB7-6A1CD290FE30}" presName="CompostProcess" presStyleCnt="0">
        <dgm:presLayoutVars>
          <dgm:dir/>
          <dgm:resizeHandles val="exact"/>
        </dgm:presLayoutVars>
      </dgm:prSet>
      <dgm:spPr/>
      <dgm:t>
        <a:bodyPr/>
        <a:lstStyle/>
        <a:p>
          <a:endParaRPr lang="tr-TR"/>
        </a:p>
      </dgm:t>
    </dgm:pt>
    <dgm:pt modelId="{91D5ED60-C5BD-4E8F-BF19-41504293B6FD}" type="pres">
      <dgm:prSet presAssocID="{375AFD8B-49E1-4D9E-BFB7-6A1CD290FE30}" presName="arrow" presStyleLbl="bgShp" presStyleIdx="0" presStyleCnt="1"/>
      <dgm:spPr/>
    </dgm:pt>
    <dgm:pt modelId="{5541E762-C495-421E-8E54-3C60B98B6C39}" type="pres">
      <dgm:prSet presAssocID="{375AFD8B-49E1-4D9E-BFB7-6A1CD290FE30}" presName="linearProcess" presStyleCnt="0"/>
      <dgm:spPr/>
    </dgm:pt>
    <dgm:pt modelId="{68407BCC-5469-4796-9AF6-10C3C153F4A3}" type="pres">
      <dgm:prSet presAssocID="{6E61C5D6-C256-473B-B957-918DC16E9AD3}" presName="textNode" presStyleLbl="node1" presStyleIdx="0" presStyleCnt="1">
        <dgm:presLayoutVars>
          <dgm:bulletEnabled val="1"/>
        </dgm:presLayoutVars>
      </dgm:prSet>
      <dgm:spPr/>
      <dgm:t>
        <a:bodyPr/>
        <a:lstStyle/>
        <a:p>
          <a:endParaRPr lang="tr-TR"/>
        </a:p>
      </dgm:t>
    </dgm:pt>
  </dgm:ptLst>
  <dgm:cxnLst>
    <dgm:cxn modelId="{D166BA67-B4F9-4314-862D-495628BCC270}" type="presOf" srcId="{375AFD8B-49E1-4D9E-BFB7-6A1CD290FE30}" destId="{5EB4FF11-AC81-4A86-AEE5-8C04F448CF13}" srcOrd="0" destOrd="0" presId="urn:microsoft.com/office/officeart/2005/8/layout/hProcess9"/>
    <dgm:cxn modelId="{D5C0442A-21D5-42B3-B006-63A202456762}" type="presOf" srcId="{6E61C5D6-C256-473B-B957-918DC16E9AD3}" destId="{68407BCC-5469-4796-9AF6-10C3C153F4A3}" srcOrd="0" destOrd="0" presId="urn:microsoft.com/office/officeart/2005/8/layout/hProcess9"/>
    <dgm:cxn modelId="{945CFD10-2952-4831-8699-17F9EABD8E44}" srcId="{375AFD8B-49E1-4D9E-BFB7-6A1CD290FE30}" destId="{6E61C5D6-C256-473B-B957-918DC16E9AD3}" srcOrd="0" destOrd="0" parTransId="{DCFB1F3B-2831-4F67-8CF5-D4D5682AF605}" sibTransId="{ECB011F0-6EFC-4DA0-988F-97844CA47642}"/>
    <dgm:cxn modelId="{075E7932-86C6-4F50-9B88-55594AE2C8B5}" type="presParOf" srcId="{5EB4FF11-AC81-4A86-AEE5-8C04F448CF13}" destId="{91D5ED60-C5BD-4E8F-BF19-41504293B6FD}" srcOrd="0" destOrd="0" presId="urn:microsoft.com/office/officeart/2005/8/layout/hProcess9"/>
    <dgm:cxn modelId="{69358AB1-879E-4EF3-B839-25484EACEC98}" type="presParOf" srcId="{5EB4FF11-AC81-4A86-AEE5-8C04F448CF13}" destId="{5541E762-C495-421E-8E54-3C60B98B6C39}" srcOrd="1" destOrd="0" presId="urn:microsoft.com/office/officeart/2005/8/layout/hProcess9"/>
    <dgm:cxn modelId="{23CC0E32-93AC-41E4-BBAE-A0CAED59962C}" type="presParOf" srcId="{5541E762-C495-421E-8E54-3C60B98B6C39}" destId="{68407BCC-5469-4796-9AF6-10C3C153F4A3}"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FA43A7-D756-468C-8B83-ED3D592AFA64}" type="doc">
      <dgm:prSet loTypeId="urn:microsoft.com/office/officeart/2005/8/layout/process1" loCatId="process" qsTypeId="urn:microsoft.com/office/officeart/2005/8/quickstyle/simple1" qsCatId="simple" csTypeId="urn:microsoft.com/office/officeart/2005/8/colors/accent1_2" csCatId="accent1"/>
      <dgm:spPr/>
      <dgm:t>
        <a:bodyPr/>
        <a:lstStyle/>
        <a:p>
          <a:endParaRPr lang="tr-TR"/>
        </a:p>
      </dgm:t>
    </dgm:pt>
    <dgm:pt modelId="{8F582FC5-3AE9-4E65-BC47-4A2C1256CF8C}">
      <dgm:prSet/>
      <dgm:spPr/>
      <dgm:t>
        <a:bodyPr/>
        <a:lstStyle/>
        <a:p>
          <a:pPr rtl="0"/>
          <a:r>
            <a:rPr lang="tr-TR" dirty="0" smtClean="0">
              <a:solidFill>
                <a:schemeClr val="tx1"/>
              </a:solidFill>
            </a:rPr>
            <a:t>Bebeklik döneminden itibaren bilişsel gelişim dışında gelişimin bir veya birden çok alanında yaşıtlarından ileri düzeyde olma Bilişsel Gelişimi Alanı (</a:t>
          </a:r>
          <a:r>
            <a:rPr lang="tr-TR" dirty="0" err="1" smtClean="0">
              <a:solidFill>
                <a:schemeClr val="tx1"/>
              </a:solidFill>
            </a:rPr>
            <a:t>Baykoç</a:t>
          </a:r>
          <a:r>
            <a:rPr lang="tr-TR" dirty="0" smtClean="0">
              <a:solidFill>
                <a:schemeClr val="tx1"/>
              </a:solidFill>
            </a:rPr>
            <a:t> Dönmez, N., 2009) • Beş duyuyla ilgili tüm uyaranlara karşı aşırı duyarlılık • Aynı anda (aynı zaman dilimi içerisinde) birkaç uyaran veya uyarıcı durumu (görme, işitme, dokunma, tatma ve koklama) algılama yeteneği, yüksek duyarlılık ve/veya tepki verme • </a:t>
          </a:r>
          <a:endParaRPr lang="tr-TR" dirty="0">
            <a:solidFill>
              <a:schemeClr val="tx1"/>
            </a:solidFill>
          </a:endParaRPr>
        </a:p>
      </dgm:t>
    </dgm:pt>
    <dgm:pt modelId="{D3823F80-59A2-4826-9D0F-4A4214BD59C1}" type="parTrans" cxnId="{6BD439E5-2A95-4455-A2A7-CC0F8C507FC1}">
      <dgm:prSet/>
      <dgm:spPr/>
      <dgm:t>
        <a:bodyPr/>
        <a:lstStyle/>
        <a:p>
          <a:endParaRPr lang="tr-TR"/>
        </a:p>
      </dgm:t>
    </dgm:pt>
    <dgm:pt modelId="{8520C8B5-5F63-4E3D-BFDB-93A17ED9BDCC}" type="sibTrans" cxnId="{6BD439E5-2A95-4455-A2A7-CC0F8C507FC1}">
      <dgm:prSet/>
      <dgm:spPr/>
      <dgm:t>
        <a:bodyPr/>
        <a:lstStyle/>
        <a:p>
          <a:endParaRPr lang="tr-TR"/>
        </a:p>
      </dgm:t>
    </dgm:pt>
    <dgm:pt modelId="{309FAEF2-0C2F-4217-8DA4-344AEF042FDF}" type="pres">
      <dgm:prSet presAssocID="{2EFA43A7-D756-468C-8B83-ED3D592AFA64}" presName="Name0" presStyleCnt="0">
        <dgm:presLayoutVars>
          <dgm:dir/>
          <dgm:resizeHandles val="exact"/>
        </dgm:presLayoutVars>
      </dgm:prSet>
      <dgm:spPr/>
      <dgm:t>
        <a:bodyPr/>
        <a:lstStyle/>
        <a:p>
          <a:endParaRPr lang="tr-TR"/>
        </a:p>
      </dgm:t>
    </dgm:pt>
    <dgm:pt modelId="{CD24C430-93B4-49A0-B74B-371C1829480E}" type="pres">
      <dgm:prSet presAssocID="{8F582FC5-3AE9-4E65-BC47-4A2C1256CF8C}" presName="node" presStyleLbl="node1" presStyleIdx="0" presStyleCnt="1">
        <dgm:presLayoutVars>
          <dgm:bulletEnabled val="1"/>
        </dgm:presLayoutVars>
      </dgm:prSet>
      <dgm:spPr/>
      <dgm:t>
        <a:bodyPr/>
        <a:lstStyle/>
        <a:p>
          <a:endParaRPr lang="tr-TR"/>
        </a:p>
      </dgm:t>
    </dgm:pt>
  </dgm:ptLst>
  <dgm:cxnLst>
    <dgm:cxn modelId="{6BD439E5-2A95-4455-A2A7-CC0F8C507FC1}" srcId="{2EFA43A7-D756-468C-8B83-ED3D592AFA64}" destId="{8F582FC5-3AE9-4E65-BC47-4A2C1256CF8C}" srcOrd="0" destOrd="0" parTransId="{D3823F80-59A2-4826-9D0F-4A4214BD59C1}" sibTransId="{8520C8B5-5F63-4E3D-BFDB-93A17ED9BDCC}"/>
    <dgm:cxn modelId="{FC675BEC-225A-47A1-BBD4-EEE604075856}" type="presOf" srcId="{8F582FC5-3AE9-4E65-BC47-4A2C1256CF8C}" destId="{CD24C430-93B4-49A0-B74B-371C1829480E}" srcOrd="0" destOrd="0" presId="urn:microsoft.com/office/officeart/2005/8/layout/process1"/>
    <dgm:cxn modelId="{C0F658B2-C6C7-4024-BF95-AB90002D3944}" type="presOf" srcId="{2EFA43A7-D756-468C-8B83-ED3D592AFA64}" destId="{309FAEF2-0C2F-4217-8DA4-344AEF042FDF}" srcOrd="0" destOrd="0" presId="urn:microsoft.com/office/officeart/2005/8/layout/process1"/>
    <dgm:cxn modelId="{AE7915E2-361D-4F91-9962-4974E1B5EF60}" type="presParOf" srcId="{309FAEF2-0C2F-4217-8DA4-344AEF042FDF}" destId="{CD24C430-93B4-49A0-B74B-371C1829480E}" srcOrd="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6D104C-D6AB-47CB-991E-6C897626E8ED}"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tr-TR"/>
        </a:p>
      </dgm:t>
    </dgm:pt>
    <dgm:pt modelId="{AAA408FF-6A36-4785-B141-A48B2511CF2A}">
      <dgm:prSet custT="1"/>
      <dgm:spPr/>
      <dgm:t>
        <a:bodyPr/>
        <a:lstStyle/>
        <a:p>
          <a:pPr rtl="0"/>
          <a:r>
            <a:rPr lang="tr-TR" sz="1600" dirty="0" smtClean="0"/>
            <a:t>• </a:t>
          </a:r>
          <a:r>
            <a:rPr lang="tr-TR" sz="2000" dirty="0" smtClean="0"/>
            <a:t>İlgi duyduğu alanda başkalarına göre uzun süreli dikkati yoğunlaştırma; çok uzun dikkat süresi; çalışma ve araştırma • Tutarlı ve amaca yönelik davranış • Olağanüstü hayal gücü • Çok sayıda ilgi ve yetenek alanına sahip olma • Sanatın bir veya birden fazla alanında yetenekli olma • Çok seçenekli, problem çözücü ve başkalarından farklı olan düşünme yeteneği • Bilgiyi gerekli olan zaman ve koşulda en iyi şekilde kullanabilme (transfer) yeteneği • Farklı öğrenme ve öğretme yöntemleri kullanma yeteneği • Muhakeme, analiz, sentez, genelleme yeteneğinin yaşıtlarından ileri ve farklı olması • Yüksek dinleme becerisi (Anlamak için çok dikkatli bir şekilde dikkatini yoğunlaştırarak adeta bütün duyu organlarıyla dinleme) • Farklı düşünme becerilerine sahip olma • Ayrıntılara dikkat etme, başkalarının fark etmediği detayları hızlı fark etme • Birbirini takip eden konular, olaylar dizisi karşısında sonraki adımı tahmin edebilme • Neden sonuç ilişkilerini ve benzerliklerini yaşıtlarından daha çabuk ayırt edebilme</a:t>
          </a:r>
          <a:endParaRPr lang="tr-TR" sz="2000" dirty="0"/>
        </a:p>
      </dgm:t>
    </dgm:pt>
    <dgm:pt modelId="{BD40FD59-E691-4D52-ADDC-9D2B39E56DBE}" type="parTrans" cxnId="{D20A925D-89B2-4ABA-B24F-E18B9659E629}">
      <dgm:prSet/>
      <dgm:spPr/>
      <dgm:t>
        <a:bodyPr/>
        <a:lstStyle/>
        <a:p>
          <a:endParaRPr lang="tr-TR"/>
        </a:p>
      </dgm:t>
    </dgm:pt>
    <dgm:pt modelId="{F4C3AF28-50F4-4243-A734-686E9565E79B}" type="sibTrans" cxnId="{D20A925D-89B2-4ABA-B24F-E18B9659E629}">
      <dgm:prSet/>
      <dgm:spPr/>
      <dgm:t>
        <a:bodyPr/>
        <a:lstStyle/>
        <a:p>
          <a:endParaRPr lang="tr-TR"/>
        </a:p>
      </dgm:t>
    </dgm:pt>
    <dgm:pt modelId="{EE649183-0A5F-4050-A8A9-D1DEDEF73EE5}" type="pres">
      <dgm:prSet presAssocID="{196D104C-D6AB-47CB-991E-6C897626E8ED}" presName="compositeShape" presStyleCnt="0">
        <dgm:presLayoutVars>
          <dgm:chMax val="7"/>
          <dgm:dir/>
          <dgm:resizeHandles val="exact"/>
        </dgm:presLayoutVars>
      </dgm:prSet>
      <dgm:spPr/>
      <dgm:t>
        <a:bodyPr/>
        <a:lstStyle/>
        <a:p>
          <a:endParaRPr lang="tr-TR"/>
        </a:p>
      </dgm:t>
    </dgm:pt>
    <dgm:pt modelId="{F25CD9BF-2FAE-4651-A786-D102C8C31684}" type="pres">
      <dgm:prSet presAssocID="{AAA408FF-6A36-4785-B141-A48B2511CF2A}" presName="circ1TxSh" presStyleLbl="vennNode1" presStyleIdx="0" presStyleCnt="1" custScaleX="136258"/>
      <dgm:spPr/>
      <dgm:t>
        <a:bodyPr/>
        <a:lstStyle/>
        <a:p>
          <a:endParaRPr lang="tr-TR"/>
        </a:p>
      </dgm:t>
    </dgm:pt>
  </dgm:ptLst>
  <dgm:cxnLst>
    <dgm:cxn modelId="{CB1CF42F-BF05-4353-A201-58B67F624791}" type="presOf" srcId="{196D104C-D6AB-47CB-991E-6C897626E8ED}" destId="{EE649183-0A5F-4050-A8A9-D1DEDEF73EE5}" srcOrd="0" destOrd="0" presId="urn:microsoft.com/office/officeart/2005/8/layout/venn1"/>
    <dgm:cxn modelId="{D20A925D-89B2-4ABA-B24F-E18B9659E629}" srcId="{196D104C-D6AB-47CB-991E-6C897626E8ED}" destId="{AAA408FF-6A36-4785-B141-A48B2511CF2A}" srcOrd="0" destOrd="0" parTransId="{BD40FD59-E691-4D52-ADDC-9D2B39E56DBE}" sibTransId="{F4C3AF28-50F4-4243-A734-686E9565E79B}"/>
    <dgm:cxn modelId="{456E06A1-4157-4445-A3D3-E3013C1B2099}" type="presOf" srcId="{AAA408FF-6A36-4785-B141-A48B2511CF2A}" destId="{F25CD9BF-2FAE-4651-A786-D102C8C31684}" srcOrd="0" destOrd="0" presId="urn:microsoft.com/office/officeart/2005/8/layout/venn1"/>
    <dgm:cxn modelId="{4C0D21A0-09B5-4399-9FD2-CA67784D1277}" type="presParOf" srcId="{EE649183-0A5F-4050-A8A9-D1DEDEF73EE5}" destId="{F25CD9BF-2FAE-4651-A786-D102C8C31684}"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BCFFF9C-A706-4D30-91A8-B7CB1763962B}" type="doc">
      <dgm:prSet loTypeId="urn:microsoft.com/office/officeart/2005/8/layout/target1" loCatId="relationship" qsTypeId="urn:microsoft.com/office/officeart/2005/8/quickstyle/simple1" qsCatId="simple" csTypeId="urn:microsoft.com/office/officeart/2005/8/colors/accent1_2" csCatId="accent1" phldr="1"/>
      <dgm:spPr/>
      <dgm:t>
        <a:bodyPr/>
        <a:lstStyle/>
        <a:p>
          <a:endParaRPr lang="tr-TR"/>
        </a:p>
      </dgm:t>
    </dgm:pt>
    <dgm:pt modelId="{B04EB43E-4145-43A8-BBDC-7DB6663855F9}">
      <dgm:prSet/>
      <dgm:spPr/>
      <dgm:t>
        <a:bodyPr/>
        <a:lstStyle/>
        <a:p>
          <a:pPr rtl="0"/>
          <a:endParaRPr lang="tr-TR" dirty="0"/>
        </a:p>
      </dgm:t>
    </dgm:pt>
    <dgm:pt modelId="{3AEE107D-864A-4894-BFE9-BCA8742F0E43}" type="parTrans" cxnId="{0EC73E6B-6A36-4171-91E3-D1224BD0CC35}">
      <dgm:prSet/>
      <dgm:spPr/>
      <dgm:t>
        <a:bodyPr/>
        <a:lstStyle/>
        <a:p>
          <a:endParaRPr lang="tr-TR"/>
        </a:p>
      </dgm:t>
    </dgm:pt>
    <dgm:pt modelId="{482A40CA-65CD-4249-9E7C-60A17344E6EA}" type="sibTrans" cxnId="{0EC73E6B-6A36-4171-91E3-D1224BD0CC35}">
      <dgm:prSet/>
      <dgm:spPr/>
      <dgm:t>
        <a:bodyPr/>
        <a:lstStyle/>
        <a:p>
          <a:endParaRPr lang="tr-TR"/>
        </a:p>
      </dgm:t>
    </dgm:pt>
    <dgm:pt modelId="{3829536E-4525-4C40-9007-E4CEFDE185E1}">
      <dgm:prSet/>
      <dgm:spPr/>
      <dgm:t>
        <a:bodyPr/>
        <a:lstStyle/>
        <a:p>
          <a:pPr rtl="0"/>
          <a:r>
            <a:rPr lang="tr-TR" smtClean="0"/>
            <a:t>130 Z.B. – 200 Z.B.çok üstün </a:t>
          </a:r>
          <a:endParaRPr lang="tr-TR"/>
        </a:p>
      </dgm:t>
    </dgm:pt>
    <dgm:pt modelId="{B6BC6FA8-5CBD-4B0E-B47C-E9B447452148}" type="parTrans" cxnId="{728C449A-0988-4F06-AEF0-06375C5C9A2A}">
      <dgm:prSet/>
      <dgm:spPr/>
      <dgm:t>
        <a:bodyPr/>
        <a:lstStyle/>
        <a:p>
          <a:endParaRPr lang="tr-TR"/>
        </a:p>
      </dgm:t>
    </dgm:pt>
    <dgm:pt modelId="{3DBB04F0-FBE8-48C6-9BC8-228CB51938BA}" type="sibTrans" cxnId="{728C449A-0988-4F06-AEF0-06375C5C9A2A}">
      <dgm:prSet/>
      <dgm:spPr/>
      <dgm:t>
        <a:bodyPr/>
        <a:lstStyle/>
        <a:p>
          <a:endParaRPr lang="tr-TR"/>
        </a:p>
      </dgm:t>
    </dgm:pt>
    <dgm:pt modelId="{EFC8AA4E-AEEF-4DAD-932A-A41F45914226}">
      <dgm:prSet/>
      <dgm:spPr/>
      <dgm:t>
        <a:bodyPr/>
        <a:lstStyle/>
        <a:p>
          <a:pPr rtl="0"/>
          <a:r>
            <a:rPr lang="tr-TR" smtClean="0"/>
            <a:t>110 Z.B – 130 Z.B. üstün </a:t>
          </a:r>
          <a:endParaRPr lang="tr-TR"/>
        </a:p>
      </dgm:t>
    </dgm:pt>
    <dgm:pt modelId="{B0A16E59-B8EB-4157-B2E8-26AC06C1F731}" type="parTrans" cxnId="{4929D582-1178-4D75-A014-7A360D59B37A}">
      <dgm:prSet/>
      <dgm:spPr/>
      <dgm:t>
        <a:bodyPr/>
        <a:lstStyle/>
        <a:p>
          <a:endParaRPr lang="tr-TR"/>
        </a:p>
      </dgm:t>
    </dgm:pt>
    <dgm:pt modelId="{696A35B9-39DC-4923-B46F-B57A53433BD6}" type="sibTrans" cxnId="{4929D582-1178-4D75-A014-7A360D59B37A}">
      <dgm:prSet/>
      <dgm:spPr/>
      <dgm:t>
        <a:bodyPr/>
        <a:lstStyle/>
        <a:p>
          <a:endParaRPr lang="tr-TR"/>
        </a:p>
      </dgm:t>
    </dgm:pt>
    <dgm:pt modelId="{DCD4F29F-D420-4CFA-86FA-960E34DE8D48}">
      <dgm:prSet/>
      <dgm:spPr/>
      <dgm:t>
        <a:bodyPr/>
        <a:lstStyle/>
        <a:p>
          <a:pPr rtl="0"/>
          <a:r>
            <a:rPr lang="tr-TR" smtClean="0"/>
            <a:t>90 Z.B. – 110 Z.B. normal </a:t>
          </a:r>
          <a:endParaRPr lang="tr-TR"/>
        </a:p>
      </dgm:t>
    </dgm:pt>
    <dgm:pt modelId="{8046F222-B728-4A6D-963B-69D903EA022A}" type="parTrans" cxnId="{A260DB98-3887-4849-846C-2D73C2EC2219}">
      <dgm:prSet/>
      <dgm:spPr/>
      <dgm:t>
        <a:bodyPr/>
        <a:lstStyle/>
        <a:p>
          <a:endParaRPr lang="tr-TR"/>
        </a:p>
      </dgm:t>
    </dgm:pt>
    <dgm:pt modelId="{38910CB0-DD17-4747-A0D3-5CA36404FE38}" type="sibTrans" cxnId="{A260DB98-3887-4849-846C-2D73C2EC2219}">
      <dgm:prSet/>
      <dgm:spPr/>
      <dgm:t>
        <a:bodyPr/>
        <a:lstStyle/>
        <a:p>
          <a:endParaRPr lang="tr-TR"/>
        </a:p>
      </dgm:t>
    </dgm:pt>
    <dgm:pt modelId="{F7F7D2AE-55BC-4449-B319-428E6434001E}">
      <dgm:prSet/>
      <dgm:spPr/>
      <dgm:t>
        <a:bodyPr/>
        <a:lstStyle/>
        <a:p>
          <a:pPr rtl="0"/>
          <a:r>
            <a:rPr lang="tr-TR" smtClean="0"/>
            <a:t>70 Z.B. – 90 Z.B. tutuk normal </a:t>
          </a:r>
          <a:endParaRPr lang="tr-TR"/>
        </a:p>
      </dgm:t>
    </dgm:pt>
    <dgm:pt modelId="{D70053B0-1040-4682-8B0E-DBE1E9B2E37B}" type="parTrans" cxnId="{F4431E03-17C2-428F-B582-3D37944065B5}">
      <dgm:prSet/>
      <dgm:spPr/>
      <dgm:t>
        <a:bodyPr/>
        <a:lstStyle/>
        <a:p>
          <a:endParaRPr lang="tr-TR"/>
        </a:p>
      </dgm:t>
    </dgm:pt>
    <dgm:pt modelId="{89C04124-07AF-498D-91CD-D03D0C68A6DB}" type="sibTrans" cxnId="{F4431E03-17C2-428F-B582-3D37944065B5}">
      <dgm:prSet/>
      <dgm:spPr/>
      <dgm:t>
        <a:bodyPr/>
        <a:lstStyle/>
        <a:p>
          <a:endParaRPr lang="tr-TR"/>
        </a:p>
      </dgm:t>
    </dgm:pt>
    <dgm:pt modelId="{EF678924-1CD3-441A-825D-CF575C9F17E8}">
      <dgm:prSet/>
      <dgm:spPr/>
      <dgm:t>
        <a:bodyPr/>
        <a:lstStyle/>
        <a:p>
          <a:endParaRPr lang="tr-TR"/>
        </a:p>
      </dgm:t>
    </dgm:pt>
    <dgm:pt modelId="{C756F695-4F77-456F-A937-EFDC27535417}" type="parTrans" cxnId="{66B41017-F42C-464D-8FD5-C62287834CF3}">
      <dgm:prSet/>
      <dgm:spPr/>
      <dgm:t>
        <a:bodyPr/>
        <a:lstStyle/>
        <a:p>
          <a:endParaRPr lang="tr-TR"/>
        </a:p>
      </dgm:t>
    </dgm:pt>
    <dgm:pt modelId="{E41BDA9A-A145-4008-876A-D757DBFE23F7}" type="sibTrans" cxnId="{66B41017-F42C-464D-8FD5-C62287834CF3}">
      <dgm:prSet/>
      <dgm:spPr/>
      <dgm:t>
        <a:bodyPr/>
        <a:lstStyle/>
        <a:p>
          <a:endParaRPr lang="tr-TR"/>
        </a:p>
      </dgm:t>
    </dgm:pt>
    <dgm:pt modelId="{9DF5AEA2-9EBF-41CF-9772-145DF4902EAA}">
      <dgm:prSet/>
      <dgm:spPr/>
      <dgm:t>
        <a:bodyPr/>
        <a:lstStyle/>
        <a:p>
          <a:endParaRPr lang="tr-TR"/>
        </a:p>
      </dgm:t>
    </dgm:pt>
    <dgm:pt modelId="{49FFF721-7B2E-443B-8270-64947C587E6F}" type="parTrans" cxnId="{6B9A329C-EE0C-472E-9A7D-D42CE8EB5444}">
      <dgm:prSet/>
      <dgm:spPr/>
      <dgm:t>
        <a:bodyPr/>
        <a:lstStyle/>
        <a:p>
          <a:endParaRPr lang="tr-TR"/>
        </a:p>
      </dgm:t>
    </dgm:pt>
    <dgm:pt modelId="{BB31CA3A-A5C3-4DFB-AAD4-22A5F50327E1}" type="sibTrans" cxnId="{6B9A329C-EE0C-472E-9A7D-D42CE8EB5444}">
      <dgm:prSet/>
      <dgm:spPr/>
      <dgm:t>
        <a:bodyPr/>
        <a:lstStyle/>
        <a:p>
          <a:endParaRPr lang="tr-TR"/>
        </a:p>
      </dgm:t>
    </dgm:pt>
    <dgm:pt modelId="{396D2B7D-57C8-4730-8847-987AF2E74338}" type="pres">
      <dgm:prSet presAssocID="{ABCFFF9C-A706-4D30-91A8-B7CB1763962B}" presName="composite" presStyleCnt="0">
        <dgm:presLayoutVars>
          <dgm:chMax val="5"/>
          <dgm:dir/>
          <dgm:resizeHandles val="exact"/>
        </dgm:presLayoutVars>
      </dgm:prSet>
      <dgm:spPr/>
      <dgm:t>
        <a:bodyPr/>
        <a:lstStyle/>
        <a:p>
          <a:endParaRPr lang="tr-TR"/>
        </a:p>
      </dgm:t>
    </dgm:pt>
    <dgm:pt modelId="{644BF14C-35F3-46E1-AEDF-C2C91A6150F0}" type="pres">
      <dgm:prSet presAssocID="{B04EB43E-4145-43A8-BBDC-7DB6663855F9}" presName="circle1" presStyleLbl="lnNode1" presStyleIdx="0" presStyleCnt="5"/>
      <dgm:spPr/>
    </dgm:pt>
    <dgm:pt modelId="{FBCEFBCB-9D52-47F7-9C7A-B060B84ADE28}" type="pres">
      <dgm:prSet presAssocID="{B04EB43E-4145-43A8-BBDC-7DB6663855F9}" presName="text1" presStyleLbl="revTx" presStyleIdx="0" presStyleCnt="5" custScaleY="87902">
        <dgm:presLayoutVars>
          <dgm:bulletEnabled val="1"/>
        </dgm:presLayoutVars>
      </dgm:prSet>
      <dgm:spPr/>
      <dgm:t>
        <a:bodyPr/>
        <a:lstStyle/>
        <a:p>
          <a:endParaRPr lang="tr-TR"/>
        </a:p>
      </dgm:t>
    </dgm:pt>
    <dgm:pt modelId="{ADFD0A2E-4B61-492E-B967-6AAC8203AA26}" type="pres">
      <dgm:prSet presAssocID="{B04EB43E-4145-43A8-BBDC-7DB6663855F9}" presName="line1" presStyleLbl="callout" presStyleIdx="0" presStyleCnt="10"/>
      <dgm:spPr/>
    </dgm:pt>
    <dgm:pt modelId="{745CFEC6-FA73-483E-9960-7AAEB0B7802D}" type="pres">
      <dgm:prSet presAssocID="{B04EB43E-4145-43A8-BBDC-7DB6663855F9}" presName="d1" presStyleLbl="callout" presStyleIdx="1" presStyleCnt="10"/>
      <dgm:spPr/>
    </dgm:pt>
    <dgm:pt modelId="{26DAC7E8-19EC-4DBD-A02B-2FB3C2238ED1}" type="pres">
      <dgm:prSet presAssocID="{3829536E-4525-4C40-9007-E4CEFDE185E1}" presName="circle2" presStyleLbl="lnNode1" presStyleIdx="1" presStyleCnt="5"/>
      <dgm:spPr>
        <a:solidFill>
          <a:srgbClr val="CCFF33"/>
        </a:solidFill>
      </dgm:spPr>
    </dgm:pt>
    <dgm:pt modelId="{5356B44B-E5EE-4C55-873A-2ECD87898316}" type="pres">
      <dgm:prSet presAssocID="{3829536E-4525-4C40-9007-E4CEFDE185E1}" presName="text2" presStyleLbl="revTx" presStyleIdx="1" presStyleCnt="5">
        <dgm:presLayoutVars>
          <dgm:bulletEnabled val="1"/>
        </dgm:presLayoutVars>
      </dgm:prSet>
      <dgm:spPr/>
      <dgm:t>
        <a:bodyPr/>
        <a:lstStyle/>
        <a:p>
          <a:endParaRPr lang="tr-TR"/>
        </a:p>
      </dgm:t>
    </dgm:pt>
    <dgm:pt modelId="{97628D08-5D37-479B-AEB9-B088C480E5D7}" type="pres">
      <dgm:prSet presAssocID="{3829536E-4525-4C40-9007-E4CEFDE185E1}" presName="line2" presStyleLbl="callout" presStyleIdx="2" presStyleCnt="10"/>
      <dgm:spPr/>
    </dgm:pt>
    <dgm:pt modelId="{E66D825A-6F85-47E5-B313-C1344CFD4833}" type="pres">
      <dgm:prSet presAssocID="{3829536E-4525-4C40-9007-E4CEFDE185E1}" presName="d2" presStyleLbl="callout" presStyleIdx="3" presStyleCnt="10"/>
      <dgm:spPr/>
    </dgm:pt>
    <dgm:pt modelId="{35C210E9-BB83-4218-97BA-CCF5E3A0382C}" type="pres">
      <dgm:prSet presAssocID="{EFC8AA4E-AEEF-4DAD-932A-A41F45914226}" presName="circle3" presStyleLbl="lnNode1" presStyleIdx="2" presStyleCnt="5" custLinFactNeighborY="-7692"/>
      <dgm:spPr>
        <a:solidFill>
          <a:srgbClr val="FF0000"/>
        </a:solidFill>
      </dgm:spPr>
    </dgm:pt>
    <dgm:pt modelId="{243BA32D-30C8-453A-9F30-356D4A18B188}" type="pres">
      <dgm:prSet presAssocID="{EFC8AA4E-AEEF-4DAD-932A-A41F45914226}" presName="text3" presStyleLbl="revTx" presStyleIdx="2" presStyleCnt="5">
        <dgm:presLayoutVars>
          <dgm:bulletEnabled val="1"/>
        </dgm:presLayoutVars>
      </dgm:prSet>
      <dgm:spPr/>
      <dgm:t>
        <a:bodyPr/>
        <a:lstStyle/>
        <a:p>
          <a:endParaRPr lang="tr-TR"/>
        </a:p>
      </dgm:t>
    </dgm:pt>
    <dgm:pt modelId="{E4AD178E-669B-4DA6-A511-9B304A30A8B2}" type="pres">
      <dgm:prSet presAssocID="{EFC8AA4E-AEEF-4DAD-932A-A41F45914226}" presName="line3" presStyleLbl="callout" presStyleIdx="4" presStyleCnt="10"/>
      <dgm:spPr/>
    </dgm:pt>
    <dgm:pt modelId="{81D3E994-68A1-4816-AED6-81513BD6A188}" type="pres">
      <dgm:prSet presAssocID="{EFC8AA4E-AEEF-4DAD-932A-A41F45914226}" presName="d3" presStyleLbl="callout" presStyleIdx="5" presStyleCnt="10"/>
      <dgm:spPr/>
    </dgm:pt>
    <dgm:pt modelId="{C8E6A093-F115-4B85-811B-3D737124FBCC}" type="pres">
      <dgm:prSet presAssocID="{DCD4F29F-D420-4CFA-86FA-960E34DE8D48}" presName="circle4" presStyleLbl="lnNode1" presStyleIdx="3" presStyleCnt="5" custScaleX="134303" custScaleY="135865"/>
      <dgm:spPr>
        <a:solidFill>
          <a:schemeClr val="accent2">
            <a:lumMod val="40000"/>
            <a:lumOff val="60000"/>
          </a:schemeClr>
        </a:solidFill>
      </dgm:spPr>
    </dgm:pt>
    <dgm:pt modelId="{75D3173D-B8F0-4E17-9953-ABE0E641D407}" type="pres">
      <dgm:prSet presAssocID="{DCD4F29F-D420-4CFA-86FA-960E34DE8D48}" presName="text4" presStyleLbl="revTx" presStyleIdx="3" presStyleCnt="5">
        <dgm:presLayoutVars>
          <dgm:bulletEnabled val="1"/>
        </dgm:presLayoutVars>
      </dgm:prSet>
      <dgm:spPr/>
      <dgm:t>
        <a:bodyPr/>
        <a:lstStyle/>
        <a:p>
          <a:endParaRPr lang="tr-TR"/>
        </a:p>
      </dgm:t>
    </dgm:pt>
    <dgm:pt modelId="{107F962F-155A-4068-9E1A-411A5E878132}" type="pres">
      <dgm:prSet presAssocID="{DCD4F29F-D420-4CFA-86FA-960E34DE8D48}" presName="line4" presStyleLbl="callout" presStyleIdx="6" presStyleCnt="10"/>
      <dgm:spPr/>
    </dgm:pt>
    <dgm:pt modelId="{52BDA85F-A9EC-4CC8-90C1-7421CEFAA4FE}" type="pres">
      <dgm:prSet presAssocID="{DCD4F29F-D420-4CFA-86FA-960E34DE8D48}" presName="d4" presStyleLbl="callout" presStyleIdx="7" presStyleCnt="10"/>
      <dgm:spPr/>
    </dgm:pt>
    <dgm:pt modelId="{6FAB0615-9687-4E02-841C-FC432BFC1390}" type="pres">
      <dgm:prSet presAssocID="{F7F7D2AE-55BC-4449-B319-428E6434001E}" presName="circle5" presStyleLbl="lnNode1" presStyleIdx="4" presStyleCnt="5"/>
      <dgm:spPr>
        <a:solidFill>
          <a:schemeClr val="bg2"/>
        </a:solidFill>
      </dgm:spPr>
    </dgm:pt>
    <dgm:pt modelId="{303BC58B-D7C2-4955-BFA1-E68AEDC94E6A}" type="pres">
      <dgm:prSet presAssocID="{F7F7D2AE-55BC-4449-B319-428E6434001E}" presName="text5" presStyleLbl="revTx" presStyleIdx="4" presStyleCnt="5">
        <dgm:presLayoutVars>
          <dgm:bulletEnabled val="1"/>
        </dgm:presLayoutVars>
      </dgm:prSet>
      <dgm:spPr/>
      <dgm:t>
        <a:bodyPr/>
        <a:lstStyle/>
        <a:p>
          <a:endParaRPr lang="tr-TR"/>
        </a:p>
      </dgm:t>
    </dgm:pt>
    <dgm:pt modelId="{145BE96B-E84B-46A8-8972-17857358B995}" type="pres">
      <dgm:prSet presAssocID="{F7F7D2AE-55BC-4449-B319-428E6434001E}" presName="line5" presStyleLbl="callout" presStyleIdx="8" presStyleCnt="10"/>
      <dgm:spPr/>
    </dgm:pt>
    <dgm:pt modelId="{9EFF9845-3DE9-4B1D-9F9B-B3A55A27E7FE}" type="pres">
      <dgm:prSet presAssocID="{F7F7D2AE-55BC-4449-B319-428E6434001E}" presName="d5" presStyleLbl="callout" presStyleIdx="9" presStyleCnt="10"/>
      <dgm:spPr/>
    </dgm:pt>
  </dgm:ptLst>
  <dgm:cxnLst>
    <dgm:cxn modelId="{DBC8063F-4E67-4F71-88FB-42D18E3CB8EB}" type="presOf" srcId="{3829536E-4525-4C40-9007-E4CEFDE185E1}" destId="{5356B44B-E5EE-4C55-873A-2ECD87898316}" srcOrd="0" destOrd="0" presId="urn:microsoft.com/office/officeart/2005/8/layout/target1"/>
    <dgm:cxn modelId="{F9F7EF18-68EE-4461-9EE2-D66B3BE548F3}" type="presOf" srcId="{EFC8AA4E-AEEF-4DAD-932A-A41F45914226}" destId="{243BA32D-30C8-453A-9F30-356D4A18B188}" srcOrd="0" destOrd="0" presId="urn:microsoft.com/office/officeart/2005/8/layout/target1"/>
    <dgm:cxn modelId="{A260DB98-3887-4849-846C-2D73C2EC2219}" srcId="{ABCFFF9C-A706-4D30-91A8-B7CB1763962B}" destId="{DCD4F29F-D420-4CFA-86FA-960E34DE8D48}" srcOrd="3" destOrd="0" parTransId="{8046F222-B728-4A6D-963B-69D903EA022A}" sibTransId="{38910CB0-DD17-4747-A0D3-5CA36404FE38}"/>
    <dgm:cxn modelId="{728C449A-0988-4F06-AEF0-06375C5C9A2A}" srcId="{ABCFFF9C-A706-4D30-91A8-B7CB1763962B}" destId="{3829536E-4525-4C40-9007-E4CEFDE185E1}" srcOrd="1" destOrd="0" parTransId="{B6BC6FA8-5CBD-4B0E-B47C-E9B447452148}" sibTransId="{3DBB04F0-FBE8-48C6-9BC8-228CB51938BA}"/>
    <dgm:cxn modelId="{4929D582-1178-4D75-A014-7A360D59B37A}" srcId="{ABCFFF9C-A706-4D30-91A8-B7CB1763962B}" destId="{EFC8AA4E-AEEF-4DAD-932A-A41F45914226}" srcOrd="2" destOrd="0" parTransId="{B0A16E59-B8EB-4157-B2E8-26AC06C1F731}" sibTransId="{696A35B9-39DC-4923-B46F-B57A53433BD6}"/>
    <dgm:cxn modelId="{BAE54ADC-C7F9-4C39-813C-E785F4D24C51}" type="presOf" srcId="{ABCFFF9C-A706-4D30-91A8-B7CB1763962B}" destId="{396D2B7D-57C8-4730-8847-987AF2E74338}" srcOrd="0" destOrd="0" presId="urn:microsoft.com/office/officeart/2005/8/layout/target1"/>
    <dgm:cxn modelId="{82D463EE-4F79-4654-A5A9-7F3FFBDB9E40}" type="presOf" srcId="{B04EB43E-4145-43A8-BBDC-7DB6663855F9}" destId="{FBCEFBCB-9D52-47F7-9C7A-B060B84ADE28}" srcOrd="0" destOrd="0" presId="urn:microsoft.com/office/officeart/2005/8/layout/target1"/>
    <dgm:cxn modelId="{0EC73E6B-6A36-4171-91E3-D1224BD0CC35}" srcId="{ABCFFF9C-A706-4D30-91A8-B7CB1763962B}" destId="{B04EB43E-4145-43A8-BBDC-7DB6663855F9}" srcOrd="0" destOrd="0" parTransId="{3AEE107D-864A-4894-BFE9-BCA8742F0E43}" sibTransId="{482A40CA-65CD-4249-9E7C-60A17344E6EA}"/>
    <dgm:cxn modelId="{F4431E03-17C2-428F-B582-3D37944065B5}" srcId="{ABCFFF9C-A706-4D30-91A8-B7CB1763962B}" destId="{F7F7D2AE-55BC-4449-B319-428E6434001E}" srcOrd="4" destOrd="0" parTransId="{D70053B0-1040-4682-8B0E-DBE1E9B2E37B}" sibTransId="{89C04124-07AF-498D-91CD-D03D0C68A6DB}"/>
    <dgm:cxn modelId="{66B41017-F42C-464D-8FD5-C62287834CF3}" srcId="{ABCFFF9C-A706-4D30-91A8-B7CB1763962B}" destId="{EF678924-1CD3-441A-825D-CF575C9F17E8}" srcOrd="5" destOrd="0" parTransId="{C756F695-4F77-456F-A937-EFDC27535417}" sibTransId="{E41BDA9A-A145-4008-876A-D757DBFE23F7}"/>
    <dgm:cxn modelId="{6B9A329C-EE0C-472E-9A7D-D42CE8EB5444}" srcId="{ABCFFF9C-A706-4D30-91A8-B7CB1763962B}" destId="{9DF5AEA2-9EBF-41CF-9772-145DF4902EAA}" srcOrd="6" destOrd="0" parTransId="{49FFF721-7B2E-443B-8270-64947C587E6F}" sibTransId="{BB31CA3A-A5C3-4DFB-AAD4-22A5F50327E1}"/>
    <dgm:cxn modelId="{DF5AB40B-5260-4EC2-AEF2-6AE3F972471E}" type="presOf" srcId="{DCD4F29F-D420-4CFA-86FA-960E34DE8D48}" destId="{75D3173D-B8F0-4E17-9953-ABE0E641D407}" srcOrd="0" destOrd="0" presId="urn:microsoft.com/office/officeart/2005/8/layout/target1"/>
    <dgm:cxn modelId="{7E970D26-5059-433E-803A-A64FE649DDE9}" type="presOf" srcId="{F7F7D2AE-55BC-4449-B319-428E6434001E}" destId="{303BC58B-D7C2-4955-BFA1-E68AEDC94E6A}" srcOrd="0" destOrd="0" presId="urn:microsoft.com/office/officeart/2005/8/layout/target1"/>
    <dgm:cxn modelId="{6E9BB632-F600-4AD6-B26E-E49943A9E1B8}" type="presParOf" srcId="{396D2B7D-57C8-4730-8847-987AF2E74338}" destId="{644BF14C-35F3-46E1-AEDF-C2C91A6150F0}" srcOrd="0" destOrd="0" presId="urn:microsoft.com/office/officeart/2005/8/layout/target1"/>
    <dgm:cxn modelId="{D1DDFBAF-D76E-430B-B323-9EA854451F19}" type="presParOf" srcId="{396D2B7D-57C8-4730-8847-987AF2E74338}" destId="{FBCEFBCB-9D52-47F7-9C7A-B060B84ADE28}" srcOrd="1" destOrd="0" presId="urn:microsoft.com/office/officeart/2005/8/layout/target1"/>
    <dgm:cxn modelId="{D1B7F47E-1D48-4373-BE4A-A96A8BF9FA71}" type="presParOf" srcId="{396D2B7D-57C8-4730-8847-987AF2E74338}" destId="{ADFD0A2E-4B61-492E-B967-6AAC8203AA26}" srcOrd="2" destOrd="0" presId="urn:microsoft.com/office/officeart/2005/8/layout/target1"/>
    <dgm:cxn modelId="{D0D0847B-ADC1-4A89-BF78-B8DDA460D822}" type="presParOf" srcId="{396D2B7D-57C8-4730-8847-987AF2E74338}" destId="{745CFEC6-FA73-483E-9960-7AAEB0B7802D}" srcOrd="3" destOrd="0" presId="urn:microsoft.com/office/officeart/2005/8/layout/target1"/>
    <dgm:cxn modelId="{FA644828-DB8A-4193-B178-7CCB03421BCA}" type="presParOf" srcId="{396D2B7D-57C8-4730-8847-987AF2E74338}" destId="{26DAC7E8-19EC-4DBD-A02B-2FB3C2238ED1}" srcOrd="4" destOrd="0" presId="urn:microsoft.com/office/officeart/2005/8/layout/target1"/>
    <dgm:cxn modelId="{111EED69-A105-4EE2-A909-9E9824733527}" type="presParOf" srcId="{396D2B7D-57C8-4730-8847-987AF2E74338}" destId="{5356B44B-E5EE-4C55-873A-2ECD87898316}" srcOrd="5" destOrd="0" presId="urn:microsoft.com/office/officeart/2005/8/layout/target1"/>
    <dgm:cxn modelId="{556BED46-23FF-4CB1-AE3E-6240C513B217}" type="presParOf" srcId="{396D2B7D-57C8-4730-8847-987AF2E74338}" destId="{97628D08-5D37-479B-AEB9-B088C480E5D7}" srcOrd="6" destOrd="0" presId="urn:microsoft.com/office/officeart/2005/8/layout/target1"/>
    <dgm:cxn modelId="{33163F75-19A6-4E33-9230-9D8BC912E22B}" type="presParOf" srcId="{396D2B7D-57C8-4730-8847-987AF2E74338}" destId="{E66D825A-6F85-47E5-B313-C1344CFD4833}" srcOrd="7" destOrd="0" presId="urn:microsoft.com/office/officeart/2005/8/layout/target1"/>
    <dgm:cxn modelId="{15F0036E-1922-4A02-A132-B5D0C7EAC0A5}" type="presParOf" srcId="{396D2B7D-57C8-4730-8847-987AF2E74338}" destId="{35C210E9-BB83-4218-97BA-CCF5E3A0382C}" srcOrd="8" destOrd="0" presId="urn:microsoft.com/office/officeart/2005/8/layout/target1"/>
    <dgm:cxn modelId="{5B6B63A9-02E5-4100-87FE-1D6B75345228}" type="presParOf" srcId="{396D2B7D-57C8-4730-8847-987AF2E74338}" destId="{243BA32D-30C8-453A-9F30-356D4A18B188}" srcOrd="9" destOrd="0" presId="urn:microsoft.com/office/officeart/2005/8/layout/target1"/>
    <dgm:cxn modelId="{54792FFE-962C-40B7-AE2F-D056F9D3D5C9}" type="presParOf" srcId="{396D2B7D-57C8-4730-8847-987AF2E74338}" destId="{E4AD178E-669B-4DA6-A511-9B304A30A8B2}" srcOrd="10" destOrd="0" presId="urn:microsoft.com/office/officeart/2005/8/layout/target1"/>
    <dgm:cxn modelId="{BDB24D35-AA67-45C7-887F-F33292B202C5}" type="presParOf" srcId="{396D2B7D-57C8-4730-8847-987AF2E74338}" destId="{81D3E994-68A1-4816-AED6-81513BD6A188}" srcOrd="11" destOrd="0" presId="urn:microsoft.com/office/officeart/2005/8/layout/target1"/>
    <dgm:cxn modelId="{1192501F-7705-4948-93B4-616F2161CF60}" type="presParOf" srcId="{396D2B7D-57C8-4730-8847-987AF2E74338}" destId="{C8E6A093-F115-4B85-811B-3D737124FBCC}" srcOrd="12" destOrd="0" presId="urn:microsoft.com/office/officeart/2005/8/layout/target1"/>
    <dgm:cxn modelId="{89985565-FCF4-4344-9091-ACA8D3A977C2}" type="presParOf" srcId="{396D2B7D-57C8-4730-8847-987AF2E74338}" destId="{75D3173D-B8F0-4E17-9953-ABE0E641D407}" srcOrd="13" destOrd="0" presId="urn:microsoft.com/office/officeart/2005/8/layout/target1"/>
    <dgm:cxn modelId="{8365986D-C72C-460F-A2E6-C0415793E531}" type="presParOf" srcId="{396D2B7D-57C8-4730-8847-987AF2E74338}" destId="{107F962F-155A-4068-9E1A-411A5E878132}" srcOrd="14" destOrd="0" presId="urn:microsoft.com/office/officeart/2005/8/layout/target1"/>
    <dgm:cxn modelId="{367E06B6-15B3-457B-9A3E-DD8E31183404}" type="presParOf" srcId="{396D2B7D-57C8-4730-8847-987AF2E74338}" destId="{52BDA85F-A9EC-4CC8-90C1-7421CEFAA4FE}" srcOrd="15" destOrd="0" presId="urn:microsoft.com/office/officeart/2005/8/layout/target1"/>
    <dgm:cxn modelId="{C590C0A6-6121-44F4-AE72-16EAFA1C7F85}" type="presParOf" srcId="{396D2B7D-57C8-4730-8847-987AF2E74338}" destId="{6FAB0615-9687-4E02-841C-FC432BFC1390}" srcOrd="16" destOrd="0" presId="urn:microsoft.com/office/officeart/2005/8/layout/target1"/>
    <dgm:cxn modelId="{0FCB061C-A420-4DE2-B4B7-EF576FD6A449}" type="presParOf" srcId="{396D2B7D-57C8-4730-8847-987AF2E74338}" destId="{303BC58B-D7C2-4955-BFA1-E68AEDC94E6A}" srcOrd="17" destOrd="0" presId="urn:microsoft.com/office/officeart/2005/8/layout/target1"/>
    <dgm:cxn modelId="{A214DE02-D829-4864-B8A8-EAC9571160E4}" type="presParOf" srcId="{396D2B7D-57C8-4730-8847-987AF2E74338}" destId="{145BE96B-E84B-46A8-8972-17857358B995}" srcOrd="18" destOrd="0" presId="urn:microsoft.com/office/officeart/2005/8/layout/target1"/>
    <dgm:cxn modelId="{C73788E6-E177-40BD-B89F-2D340718DEB5}" type="presParOf" srcId="{396D2B7D-57C8-4730-8847-987AF2E74338}" destId="{9EFF9845-3DE9-4B1D-9F9B-B3A55A27E7FE}" srcOrd="19"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EF875A2-D10F-4DE3-8E90-5CDC802AD922}"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tr-TR"/>
        </a:p>
      </dgm:t>
    </dgm:pt>
    <dgm:pt modelId="{966345EC-EE12-4BCC-B8CB-F6FFA8B6788A}">
      <dgm:prSet/>
      <dgm:spPr/>
      <dgm:t>
        <a:bodyPr/>
        <a:lstStyle/>
        <a:p>
          <a:pPr rtl="0"/>
          <a:r>
            <a:rPr lang="tr-TR" smtClean="0"/>
            <a:t>Okul öncesi dönemde veya daha büyük yaşlarda üstün yetenekliliğe ilişkin tanımlar çeşitlilik gösterirken bebeklik ve okul öncesi dönemdeki çocuklarda üstün yetenekliliğe ilişkin yapılan tanımlar çok kısıtlıdır ve bu dönemde erken tanılama ve müdahale oldukça güçtür. Bebeklik ve okulöncesi dönemde anne babalardan alınan bilgilere dayanarak üstün yetenekliliğin işaretleri olabilecek birçok durum saptanabilir. Anne babalar çocuklarının her gün çeşitli durumlarda nasıl davrandıklarını gözleyerek (örneğin yetişkinlerle iletişimlerini izleyerek, tanıdığı ve yabancı olduğu durumlara verdiği tepkileri gözleyerek) onların ilgileri ve herhangi bir durumdaki tipik davranışları hakkında bilgi sahibi olurlar. </a:t>
          </a:r>
          <a:endParaRPr lang="tr-TR"/>
        </a:p>
      </dgm:t>
    </dgm:pt>
    <dgm:pt modelId="{99943641-5788-40F3-8A56-6AA036D7FE10}" type="parTrans" cxnId="{D9610E39-80E9-4A17-AD06-98A28C495F93}">
      <dgm:prSet/>
      <dgm:spPr/>
      <dgm:t>
        <a:bodyPr/>
        <a:lstStyle/>
        <a:p>
          <a:endParaRPr lang="tr-TR"/>
        </a:p>
      </dgm:t>
    </dgm:pt>
    <dgm:pt modelId="{240905B8-F52C-45B3-B359-7CFD2298C3CD}" type="sibTrans" cxnId="{D9610E39-80E9-4A17-AD06-98A28C495F93}">
      <dgm:prSet/>
      <dgm:spPr/>
      <dgm:t>
        <a:bodyPr/>
        <a:lstStyle/>
        <a:p>
          <a:endParaRPr lang="tr-TR"/>
        </a:p>
      </dgm:t>
    </dgm:pt>
    <dgm:pt modelId="{A2CD713C-DEE4-4E8B-982D-5038F41F01FD}" type="pres">
      <dgm:prSet presAssocID="{0EF875A2-D10F-4DE3-8E90-5CDC802AD922}" presName="CompostProcess" presStyleCnt="0">
        <dgm:presLayoutVars>
          <dgm:dir/>
          <dgm:resizeHandles val="exact"/>
        </dgm:presLayoutVars>
      </dgm:prSet>
      <dgm:spPr/>
      <dgm:t>
        <a:bodyPr/>
        <a:lstStyle/>
        <a:p>
          <a:endParaRPr lang="tr-TR"/>
        </a:p>
      </dgm:t>
    </dgm:pt>
    <dgm:pt modelId="{1B068EDC-572B-4EC7-9C3A-E83800EE057C}" type="pres">
      <dgm:prSet presAssocID="{0EF875A2-D10F-4DE3-8E90-5CDC802AD922}" presName="arrow" presStyleLbl="bgShp" presStyleIdx="0" presStyleCnt="1"/>
      <dgm:spPr/>
    </dgm:pt>
    <dgm:pt modelId="{DB7003BB-3ABD-446B-8CE8-D04CDF8EF849}" type="pres">
      <dgm:prSet presAssocID="{0EF875A2-D10F-4DE3-8E90-5CDC802AD922}" presName="linearProcess" presStyleCnt="0"/>
      <dgm:spPr/>
    </dgm:pt>
    <dgm:pt modelId="{CD92CCB9-632A-4B17-8414-B571FE42A8BE}" type="pres">
      <dgm:prSet presAssocID="{966345EC-EE12-4BCC-B8CB-F6FFA8B6788A}" presName="textNode" presStyleLbl="node1" presStyleIdx="0" presStyleCnt="1" custScaleX="101759" custScaleY="144291">
        <dgm:presLayoutVars>
          <dgm:bulletEnabled val="1"/>
        </dgm:presLayoutVars>
      </dgm:prSet>
      <dgm:spPr/>
      <dgm:t>
        <a:bodyPr/>
        <a:lstStyle/>
        <a:p>
          <a:endParaRPr lang="tr-TR"/>
        </a:p>
      </dgm:t>
    </dgm:pt>
  </dgm:ptLst>
  <dgm:cxnLst>
    <dgm:cxn modelId="{45446206-190B-4417-ACB9-FDBC694C459F}" type="presOf" srcId="{966345EC-EE12-4BCC-B8CB-F6FFA8B6788A}" destId="{CD92CCB9-632A-4B17-8414-B571FE42A8BE}" srcOrd="0" destOrd="0" presId="urn:microsoft.com/office/officeart/2005/8/layout/hProcess9"/>
    <dgm:cxn modelId="{7FBBA159-E28B-4B50-8817-98DA5519EB8C}" type="presOf" srcId="{0EF875A2-D10F-4DE3-8E90-5CDC802AD922}" destId="{A2CD713C-DEE4-4E8B-982D-5038F41F01FD}" srcOrd="0" destOrd="0" presId="urn:microsoft.com/office/officeart/2005/8/layout/hProcess9"/>
    <dgm:cxn modelId="{D9610E39-80E9-4A17-AD06-98A28C495F93}" srcId="{0EF875A2-D10F-4DE3-8E90-5CDC802AD922}" destId="{966345EC-EE12-4BCC-B8CB-F6FFA8B6788A}" srcOrd="0" destOrd="0" parTransId="{99943641-5788-40F3-8A56-6AA036D7FE10}" sibTransId="{240905B8-F52C-45B3-B359-7CFD2298C3CD}"/>
    <dgm:cxn modelId="{F1572B22-56B2-4C3D-90BB-61A6B2805A70}" type="presParOf" srcId="{A2CD713C-DEE4-4E8B-982D-5038F41F01FD}" destId="{1B068EDC-572B-4EC7-9C3A-E83800EE057C}" srcOrd="0" destOrd="0" presId="urn:microsoft.com/office/officeart/2005/8/layout/hProcess9"/>
    <dgm:cxn modelId="{20170123-DD6F-4C44-AA7A-F3964BA53163}" type="presParOf" srcId="{A2CD713C-DEE4-4E8B-982D-5038F41F01FD}" destId="{DB7003BB-3ABD-446B-8CE8-D04CDF8EF849}" srcOrd="1" destOrd="0" presId="urn:microsoft.com/office/officeart/2005/8/layout/hProcess9"/>
    <dgm:cxn modelId="{DD58B3BB-D97C-4FAD-9CBE-32C7E04A4BC8}" type="presParOf" srcId="{DB7003BB-3ABD-446B-8CE8-D04CDF8EF849}" destId="{CD92CCB9-632A-4B17-8414-B571FE42A8BE}"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9F7FEE1-FF8F-4B85-A2E1-673E44A9B034}"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tr-TR"/>
        </a:p>
      </dgm:t>
    </dgm:pt>
    <dgm:pt modelId="{460AAFB7-5123-43ED-BB47-341928229DAE}">
      <dgm:prSet/>
      <dgm:spPr/>
      <dgm:t>
        <a:bodyPr/>
        <a:lstStyle/>
        <a:p>
          <a:pPr rtl="0"/>
          <a:r>
            <a:rPr lang="tr-TR" dirty="0" smtClean="0">
              <a:solidFill>
                <a:schemeClr val="tx1">
                  <a:lumMod val="85000"/>
                  <a:lumOff val="15000"/>
                </a:schemeClr>
              </a:solidFill>
            </a:rPr>
            <a:t>ÇOCUK GELİŞİMİNİN DEĞERLENDİRİLMESİ </a:t>
          </a:r>
          <a:endParaRPr lang="tr-TR" dirty="0">
            <a:solidFill>
              <a:schemeClr val="tx1">
                <a:lumMod val="85000"/>
                <a:lumOff val="15000"/>
              </a:schemeClr>
            </a:solidFill>
          </a:endParaRPr>
        </a:p>
      </dgm:t>
    </dgm:pt>
    <dgm:pt modelId="{17082878-107E-4BE3-B7AB-D06C75CE0055}" type="parTrans" cxnId="{45D95384-BFFD-497C-89D1-38B5909BBA03}">
      <dgm:prSet/>
      <dgm:spPr/>
      <dgm:t>
        <a:bodyPr/>
        <a:lstStyle/>
        <a:p>
          <a:endParaRPr lang="tr-TR"/>
        </a:p>
      </dgm:t>
    </dgm:pt>
    <dgm:pt modelId="{6CA4A587-7C03-4A5A-8AA0-11C389B85C9B}" type="sibTrans" cxnId="{45D95384-BFFD-497C-89D1-38B5909BBA03}">
      <dgm:prSet/>
      <dgm:spPr/>
      <dgm:t>
        <a:bodyPr/>
        <a:lstStyle/>
        <a:p>
          <a:endParaRPr lang="tr-TR"/>
        </a:p>
      </dgm:t>
    </dgm:pt>
    <dgm:pt modelId="{D7DCBCF1-C53C-478F-87C7-984ED4F1E99A}" type="pres">
      <dgm:prSet presAssocID="{89F7FEE1-FF8F-4B85-A2E1-673E44A9B034}" presName="linearFlow" presStyleCnt="0">
        <dgm:presLayoutVars>
          <dgm:dir/>
          <dgm:resizeHandles val="exact"/>
        </dgm:presLayoutVars>
      </dgm:prSet>
      <dgm:spPr/>
      <dgm:t>
        <a:bodyPr/>
        <a:lstStyle/>
        <a:p>
          <a:endParaRPr lang="tr-TR"/>
        </a:p>
      </dgm:t>
    </dgm:pt>
    <dgm:pt modelId="{848EE063-444E-4F03-ABE1-B4E33227D5BC}" type="pres">
      <dgm:prSet presAssocID="{460AAFB7-5123-43ED-BB47-341928229DAE}" presName="composite" presStyleCnt="0"/>
      <dgm:spPr/>
    </dgm:pt>
    <dgm:pt modelId="{148462AD-AB8A-4BED-A3C6-6015B38A973A}" type="pres">
      <dgm:prSet presAssocID="{460AAFB7-5123-43ED-BB47-341928229DAE}" presName="imgShp" presStyleLbl="fgImgPlace1" presStyleIdx="0" presStyleCnt="1" custScaleX="199255" custLinFactNeighborX="2689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4000" r="-4000"/>
          </a:stretch>
        </a:blipFill>
      </dgm:spPr>
    </dgm:pt>
    <dgm:pt modelId="{613DDB68-40A7-47AD-A068-8751B5137A2A}" type="pres">
      <dgm:prSet presAssocID="{460AAFB7-5123-43ED-BB47-341928229DAE}" presName="txShp" presStyleLbl="node1" presStyleIdx="0" presStyleCnt="1" custScaleX="123253">
        <dgm:presLayoutVars>
          <dgm:bulletEnabled val="1"/>
        </dgm:presLayoutVars>
      </dgm:prSet>
      <dgm:spPr/>
      <dgm:t>
        <a:bodyPr/>
        <a:lstStyle/>
        <a:p>
          <a:endParaRPr lang="tr-TR"/>
        </a:p>
      </dgm:t>
    </dgm:pt>
  </dgm:ptLst>
  <dgm:cxnLst>
    <dgm:cxn modelId="{45D95384-BFFD-497C-89D1-38B5909BBA03}" srcId="{89F7FEE1-FF8F-4B85-A2E1-673E44A9B034}" destId="{460AAFB7-5123-43ED-BB47-341928229DAE}" srcOrd="0" destOrd="0" parTransId="{17082878-107E-4BE3-B7AB-D06C75CE0055}" sibTransId="{6CA4A587-7C03-4A5A-8AA0-11C389B85C9B}"/>
    <dgm:cxn modelId="{CBE1EC97-1FE7-4234-845A-11319ABFED5A}" type="presOf" srcId="{89F7FEE1-FF8F-4B85-A2E1-673E44A9B034}" destId="{D7DCBCF1-C53C-478F-87C7-984ED4F1E99A}" srcOrd="0" destOrd="0" presId="urn:microsoft.com/office/officeart/2005/8/layout/vList3"/>
    <dgm:cxn modelId="{31D7F946-463B-436F-9F15-4246811F98F6}" type="presOf" srcId="{460AAFB7-5123-43ED-BB47-341928229DAE}" destId="{613DDB68-40A7-47AD-A068-8751B5137A2A}" srcOrd="0" destOrd="0" presId="urn:microsoft.com/office/officeart/2005/8/layout/vList3"/>
    <dgm:cxn modelId="{DD7B3C75-A635-49F0-AE11-BC54B66B3FF1}" type="presParOf" srcId="{D7DCBCF1-C53C-478F-87C7-984ED4F1E99A}" destId="{848EE063-444E-4F03-ABE1-B4E33227D5BC}" srcOrd="0" destOrd="0" presId="urn:microsoft.com/office/officeart/2005/8/layout/vList3"/>
    <dgm:cxn modelId="{2ECAE4BF-9F6E-4A42-8E79-E13F20D1470D}" type="presParOf" srcId="{848EE063-444E-4F03-ABE1-B4E33227D5BC}" destId="{148462AD-AB8A-4BED-A3C6-6015B38A973A}" srcOrd="0" destOrd="0" presId="urn:microsoft.com/office/officeart/2005/8/layout/vList3"/>
    <dgm:cxn modelId="{BFB4E769-CEDF-4E17-AB84-162D13AB2397}" type="presParOf" srcId="{848EE063-444E-4F03-ABE1-B4E33227D5BC}" destId="{613DDB68-40A7-47AD-A068-8751B5137A2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A9AFA77-4D47-4325-A587-E0CAF525CEFD}"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tr-TR"/>
        </a:p>
      </dgm:t>
    </dgm:pt>
    <dgm:pt modelId="{1687BA38-6B66-4306-8AD5-7F081298B0F6}">
      <dgm:prSet/>
      <dgm:spPr>
        <a:ln w="57150"/>
      </dgm:spPr>
      <dgm:t>
        <a:bodyPr/>
        <a:lstStyle/>
        <a:p>
          <a:pPr rtl="0"/>
          <a:r>
            <a:rPr lang="tr-TR" smtClean="0"/>
            <a:t>Üstün zekâlı ve özel yetenekli çocukların gerek taranmasında gerekse tanılanmasında en sağlıklı olanı, çocuğun fiziksel, hareket, bilişsel, sosyal ve duygusal, dil gelişimi alanlarındaki düzeyini ölçekler kullanılarak belirlemektir. Gelişim alanlarının değerlendirilmesine ilişkin standartlaştırılmış testler ve ölçekler kullanılmalı, 0-18 yaş grubu çocukların gelişim alanları konusunda lisans eğitimi almış ve/ veya uzman psikologlar, çocuk gelişimciler ve rehber öğretmenler tarafından değerlendirme yapılmalıdır. </a:t>
          </a:r>
          <a:endParaRPr lang="tr-TR"/>
        </a:p>
      </dgm:t>
    </dgm:pt>
    <dgm:pt modelId="{480C0A2C-17CF-4F13-876D-56228C4D8C18}" type="parTrans" cxnId="{EA2BBCCD-472A-4BB6-B3A2-E192B79184B8}">
      <dgm:prSet/>
      <dgm:spPr/>
      <dgm:t>
        <a:bodyPr/>
        <a:lstStyle/>
        <a:p>
          <a:endParaRPr lang="tr-TR"/>
        </a:p>
      </dgm:t>
    </dgm:pt>
    <dgm:pt modelId="{EEE3D628-407B-4ADD-9DF6-CDB252C5A0AB}" type="sibTrans" cxnId="{EA2BBCCD-472A-4BB6-B3A2-E192B79184B8}">
      <dgm:prSet/>
      <dgm:spPr/>
      <dgm:t>
        <a:bodyPr/>
        <a:lstStyle/>
        <a:p>
          <a:endParaRPr lang="tr-TR"/>
        </a:p>
      </dgm:t>
    </dgm:pt>
    <dgm:pt modelId="{BAA6763F-B3C2-4896-BAA2-54BC4355F710}" type="pres">
      <dgm:prSet presAssocID="{5A9AFA77-4D47-4325-A587-E0CAF525CEFD}" presName="compositeShape" presStyleCnt="0">
        <dgm:presLayoutVars>
          <dgm:chMax val="7"/>
          <dgm:dir/>
          <dgm:resizeHandles val="exact"/>
        </dgm:presLayoutVars>
      </dgm:prSet>
      <dgm:spPr/>
      <dgm:t>
        <a:bodyPr/>
        <a:lstStyle/>
        <a:p>
          <a:endParaRPr lang="tr-TR"/>
        </a:p>
      </dgm:t>
    </dgm:pt>
    <dgm:pt modelId="{1A92F50E-68D2-4C4C-94F2-DED2D6842ACB}" type="pres">
      <dgm:prSet presAssocID="{1687BA38-6B66-4306-8AD5-7F081298B0F6}" presName="circ1TxSh" presStyleLbl="vennNode1" presStyleIdx="0" presStyleCnt="1" custScaleX="195420"/>
      <dgm:spPr/>
      <dgm:t>
        <a:bodyPr/>
        <a:lstStyle/>
        <a:p>
          <a:endParaRPr lang="tr-TR"/>
        </a:p>
      </dgm:t>
    </dgm:pt>
  </dgm:ptLst>
  <dgm:cxnLst>
    <dgm:cxn modelId="{EA2BBCCD-472A-4BB6-B3A2-E192B79184B8}" srcId="{5A9AFA77-4D47-4325-A587-E0CAF525CEFD}" destId="{1687BA38-6B66-4306-8AD5-7F081298B0F6}" srcOrd="0" destOrd="0" parTransId="{480C0A2C-17CF-4F13-876D-56228C4D8C18}" sibTransId="{EEE3D628-407B-4ADD-9DF6-CDB252C5A0AB}"/>
    <dgm:cxn modelId="{837F8BD3-89B6-4F9C-AEAF-973C1E19923D}" type="presOf" srcId="{5A9AFA77-4D47-4325-A587-E0CAF525CEFD}" destId="{BAA6763F-B3C2-4896-BAA2-54BC4355F710}" srcOrd="0" destOrd="0" presId="urn:microsoft.com/office/officeart/2005/8/layout/venn1"/>
    <dgm:cxn modelId="{FD5F9240-27DD-4E68-A3DF-8EB4958D56D7}" type="presOf" srcId="{1687BA38-6B66-4306-8AD5-7F081298B0F6}" destId="{1A92F50E-68D2-4C4C-94F2-DED2D6842ACB}" srcOrd="0" destOrd="0" presId="urn:microsoft.com/office/officeart/2005/8/layout/venn1"/>
    <dgm:cxn modelId="{65BFAC43-E8EF-492A-8AF2-B9D0D1C999CA}" type="presParOf" srcId="{BAA6763F-B3C2-4896-BAA2-54BC4355F710}" destId="{1A92F50E-68D2-4C4C-94F2-DED2D6842ACB}"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1DF9E29-5186-4925-88B5-C1628F0DFA3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549E5FF9-FDC9-40F0-845C-309EF3D8904E}">
      <dgm:prSet/>
      <dgm:spPr/>
      <dgm:t>
        <a:bodyPr/>
        <a:lstStyle/>
        <a:p>
          <a:pPr rtl="0"/>
          <a:r>
            <a:rPr lang="tr-TR" dirty="0" smtClean="0">
              <a:solidFill>
                <a:srgbClr val="FFFF00"/>
              </a:solidFill>
            </a:rPr>
            <a:t>Aile Kayıtları ve Bilgileri: </a:t>
          </a:r>
          <a:r>
            <a:rPr lang="tr-TR" dirty="0" smtClean="0"/>
            <a:t>Çocuğun doğumundan itibaren anne babaların gözlemlerine dayalı kayıtlar, çocukların erken dönemlerindeki gelişim özellikleri, ilgi ve yeteneklerine ilişkin bilgiler üstün yetenekliliği ayırt edici temel kaynaklardır. </a:t>
          </a:r>
          <a:endParaRPr lang="tr-TR" dirty="0"/>
        </a:p>
      </dgm:t>
    </dgm:pt>
    <dgm:pt modelId="{0B687547-3542-4D1B-A777-1957D422FE2E}" type="parTrans" cxnId="{78E1775B-7F85-4DB6-992B-66C0EE02C228}">
      <dgm:prSet/>
      <dgm:spPr/>
      <dgm:t>
        <a:bodyPr/>
        <a:lstStyle/>
        <a:p>
          <a:endParaRPr lang="tr-TR"/>
        </a:p>
      </dgm:t>
    </dgm:pt>
    <dgm:pt modelId="{432286DA-BCC8-488D-9217-C4F349668F1D}" type="sibTrans" cxnId="{78E1775B-7F85-4DB6-992B-66C0EE02C228}">
      <dgm:prSet/>
      <dgm:spPr/>
      <dgm:t>
        <a:bodyPr/>
        <a:lstStyle/>
        <a:p>
          <a:endParaRPr lang="tr-TR"/>
        </a:p>
      </dgm:t>
    </dgm:pt>
    <dgm:pt modelId="{2EF91A13-A357-4292-8A26-22471604EE82}" type="pres">
      <dgm:prSet presAssocID="{D1DF9E29-5186-4925-88B5-C1628F0DFA39}" presName="Name0" presStyleCnt="0">
        <dgm:presLayoutVars>
          <dgm:dir/>
          <dgm:animLvl val="lvl"/>
          <dgm:resizeHandles val="exact"/>
        </dgm:presLayoutVars>
      </dgm:prSet>
      <dgm:spPr/>
      <dgm:t>
        <a:bodyPr/>
        <a:lstStyle/>
        <a:p>
          <a:endParaRPr lang="tr-TR"/>
        </a:p>
      </dgm:t>
    </dgm:pt>
    <dgm:pt modelId="{BC5025BB-D6D6-4211-BF1E-A593DE8F8BE8}" type="pres">
      <dgm:prSet presAssocID="{549E5FF9-FDC9-40F0-845C-309EF3D8904E}" presName="linNode" presStyleCnt="0"/>
      <dgm:spPr/>
    </dgm:pt>
    <dgm:pt modelId="{E05C89AF-9F3C-4D78-9F9D-9E416064488D}" type="pres">
      <dgm:prSet presAssocID="{549E5FF9-FDC9-40F0-845C-309EF3D8904E}" presName="parentText" presStyleLbl="node1" presStyleIdx="0" presStyleCnt="1" custScaleX="188474" custLinFactNeighborX="24403" custLinFactNeighborY="1435">
        <dgm:presLayoutVars>
          <dgm:chMax val="1"/>
          <dgm:bulletEnabled val="1"/>
        </dgm:presLayoutVars>
      </dgm:prSet>
      <dgm:spPr/>
      <dgm:t>
        <a:bodyPr/>
        <a:lstStyle/>
        <a:p>
          <a:endParaRPr lang="tr-TR"/>
        </a:p>
      </dgm:t>
    </dgm:pt>
  </dgm:ptLst>
  <dgm:cxnLst>
    <dgm:cxn modelId="{E1DC9DB9-EF63-43D5-B307-7DF32037358C}" type="presOf" srcId="{549E5FF9-FDC9-40F0-845C-309EF3D8904E}" destId="{E05C89AF-9F3C-4D78-9F9D-9E416064488D}" srcOrd="0" destOrd="0" presId="urn:microsoft.com/office/officeart/2005/8/layout/vList5"/>
    <dgm:cxn modelId="{808D15EB-76B3-4E4B-831A-8BB5083A3DAE}" type="presOf" srcId="{D1DF9E29-5186-4925-88B5-C1628F0DFA39}" destId="{2EF91A13-A357-4292-8A26-22471604EE82}" srcOrd="0" destOrd="0" presId="urn:microsoft.com/office/officeart/2005/8/layout/vList5"/>
    <dgm:cxn modelId="{78E1775B-7F85-4DB6-992B-66C0EE02C228}" srcId="{D1DF9E29-5186-4925-88B5-C1628F0DFA39}" destId="{549E5FF9-FDC9-40F0-845C-309EF3D8904E}" srcOrd="0" destOrd="0" parTransId="{0B687547-3542-4D1B-A777-1957D422FE2E}" sibTransId="{432286DA-BCC8-488D-9217-C4F349668F1D}"/>
    <dgm:cxn modelId="{AC4840EB-EFA8-4326-8432-2D8C2029EF7C}" type="presParOf" srcId="{2EF91A13-A357-4292-8A26-22471604EE82}" destId="{BC5025BB-D6D6-4211-BF1E-A593DE8F8BE8}" srcOrd="0" destOrd="0" presId="urn:microsoft.com/office/officeart/2005/8/layout/vList5"/>
    <dgm:cxn modelId="{503D4054-737F-4458-B830-AA403AF0CB3E}" type="presParOf" srcId="{BC5025BB-D6D6-4211-BF1E-A593DE8F8BE8}" destId="{E05C89AF-9F3C-4D78-9F9D-9E416064488D}"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F15E532-D65F-440E-B8C9-415C799915C6}"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tr-TR"/>
        </a:p>
      </dgm:t>
    </dgm:pt>
    <dgm:pt modelId="{5C09BA4E-8AFC-445B-9E4C-90F6C7E3F955}">
      <dgm:prSet custT="1"/>
      <dgm:spPr/>
      <dgm:t>
        <a:bodyPr/>
        <a:lstStyle/>
        <a:p>
          <a:pPr rtl="0"/>
          <a:r>
            <a:rPr lang="tr-TR" sz="3600" dirty="0" smtClean="0">
              <a:solidFill>
                <a:srgbClr val="002060"/>
              </a:solidFill>
            </a:rPr>
            <a:t>. Bilim ve Sanat Merkezleri’nin Amaçları </a:t>
          </a:r>
          <a:endParaRPr lang="tr-TR" sz="3600" dirty="0">
            <a:solidFill>
              <a:srgbClr val="002060"/>
            </a:solidFill>
          </a:endParaRPr>
        </a:p>
      </dgm:t>
    </dgm:pt>
    <dgm:pt modelId="{5D6B27C3-86E0-431D-9B4E-B209D8AC896F}" type="parTrans" cxnId="{E340B30D-0454-47F1-B0BE-089E758ECAB2}">
      <dgm:prSet/>
      <dgm:spPr/>
      <dgm:t>
        <a:bodyPr/>
        <a:lstStyle/>
        <a:p>
          <a:endParaRPr lang="tr-TR"/>
        </a:p>
      </dgm:t>
    </dgm:pt>
    <dgm:pt modelId="{275564FF-A886-41E0-89C0-F9ACD32F7BA9}" type="sibTrans" cxnId="{E340B30D-0454-47F1-B0BE-089E758ECAB2}">
      <dgm:prSet/>
      <dgm:spPr/>
      <dgm:t>
        <a:bodyPr/>
        <a:lstStyle/>
        <a:p>
          <a:endParaRPr lang="tr-TR"/>
        </a:p>
      </dgm:t>
    </dgm:pt>
    <dgm:pt modelId="{646EFF7C-7AC8-4CFD-BE7E-16353068FF0C}" type="pres">
      <dgm:prSet presAssocID="{EF15E532-D65F-440E-B8C9-415C799915C6}" presName="CompostProcess" presStyleCnt="0">
        <dgm:presLayoutVars>
          <dgm:dir/>
          <dgm:resizeHandles val="exact"/>
        </dgm:presLayoutVars>
      </dgm:prSet>
      <dgm:spPr/>
      <dgm:t>
        <a:bodyPr/>
        <a:lstStyle/>
        <a:p>
          <a:endParaRPr lang="tr-TR"/>
        </a:p>
      </dgm:t>
    </dgm:pt>
    <dgm:pt modelId="{1622A36C-04C1-4C02-A925-87A9F459AEAD}" type="pres">
      <dgm:prSet presAssocID="{EF15E532-D65F-440E-B8C9-415C799915C6}" presName="arrow" presStyleLbl="bgShp" presStyleIdx="0" presStyleCnt="1"/>
      <dgm:spPr>
        <a:prstGeom prst="downArrowCallout">
          <a:avLst/>
        </a:prstGeom>
      </dgm:spPr>
    </dgm:pt>
    <dgm:pt modelId="{F8FFD80B-121B-4FF7-B68B-8A3C41C52275}" type="pres">
      <dgm:prSet presAssocID="{EF15E532-D65F-440E-B8C9-415C799915C6}" presName="linearProcess" presStyleCnt="0"/>
      <dgm:spPr/>
    </dgm:pt>
    <dgm:pt modelId="{417DBE66-101B-454C-B4A6-509F596D203B}" type="pres">
      <dgm:prSet presAssocID="{5C09BA4E-8AFC-445B-9E4C-90F6C7E3F955}" presName="textNode" presStyleLbl="node1" presStyleIdx="0" presStyleCnt="1">
        <dgm:presLayoutVars>
          <dgm:bulletEnabled val="1"/>
        </dgm:presLayoutVars>
      </dgm:prSet>
      <dgm:spPr/>
      <dgm:t>
        <a:bodyPr/>
        <a:lstStyle/>
        <a:p>
          <a:endParaRPr lang="tr-TR"/>
        </a:p>
      </dgm:t>
    </dgm:pt>
  </dgm:ptLst>
  <dgm:cxnLst>
    <dgm:cxn modelId="{D4E78B14-B4CB-4398-8CE5-73AB7E42921F}" type="presOf" srcId="{EF15E532-D65F-440E-B8C9-415C799915C6}" destId="{646EFF7C-7AC8-4CFD-BE7E-16353068FF0C}" srcOrd="0" destOrd="0" presId="urn:microsoft.com/office/officeart/2005/8/layout/hProcess9"/>
    <dgm:cxn modelId="{8F9CB595-FB38-4C01-818D-BAD3A9C0CDF4}" type="presOf" srcId="{5C09BA4E-8AFC-445B-9E4C-90F6C7E3F955}" destId="{417DBE66-101B-454C-B4A6-509F596D203B}" srcOrd="0" destOrd="0" presId="urn:microsoft.com/office/officeart/2005/8/layout/hProcess9"/>
    <dgm:cxn modelId="{E340B30D-0454-47F1-B0BE-089E758ECAB2}" srcId="{EF15E532-D65F-440E-B8C9-415C799915C6}" destId="{5C09BA4E-8AFC-445B-9E4C-90F6C7E3F955}" srcOrd="0" destOrd="0" parTransId="{5D6B27C3-86E0-431D-9B4E-B209D8AC896F}" sibTransId="{275564FF-A886-41E0-89C0-F9ACD32F7BA9}"/>
    <dgm:cxn modelId="{73E47FAC-F9FE-4054-B190-6B747FFF3C56}" type="presParOf" srcId="{646EFF7C-7AC8-4CFD-BE7E-16353068FF0C}" destId="{1622A36C-04C1-4C02-A925-87A9F459AEAD}" srcOrd="0" destOrd="0" presId="urn:microsoft.com/office/officeart/2005/8/layout/hProcess9"/>
    <dgm:cxn modelId="{E7CB7147-C6B6-4B77-ACC9-6501DE6ED297}" type="presParOf" srcId="{646EFF7C-7AC8-4CFD-BE7E-16353068FF0C}" destId="{F8FFD80B-121B-4FF7-B68B-8A3C41C52275}" srcOrd="1" destOrd="0" presId="urn:microsoft.com/office/officeart/2005/8/layout/hProcess9"/>
    <dgm:cxn modelId="{4A0E9C94-FEFA-4C3B-B524-6E712161F4CD}" type="presParOf" srcId="{F8FFD80B-121B-4FF7-B68B-8A3C41C52275}" destId="{417DBE66-101B-454C-B4A6-509F596D203B}"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5E3E702-5C7E-45EB-9887-53CF32DA32F4}"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tr-TR"/>
        </a:p>
      </dgm:t>
    </dgm:pt>
    <dgm:pt modelId="{6F171932-0E03-4F1A-BD8A-60DE7E7527CF}">
      <dgm:prSet/>
      <dgm:spPr/>
      <dgm:t>
        <a:bodyPr/>
        <a:lstStyle/>
        <a:p>
          <a:pPr rtl="0"/>
          <a:r>
            <a:rPr lang="tr-TR" dirty="0" smtClean="0"/>
            <a:t>Bilim ve Sanat Merkezlerinin etkinliklerinin temel amacı proje üretme ve geliştirme çalışmalarıdır. Proje hazırlama ve geliştirme konularında bilgi ve beceri kazandırmak üzere kurumdaki lider öğretmenler aracılığı ile gerekli ön öğrenmeler sağlanarak proje yönergeleri hazırlanıp örnekler sunulur Proje konularının belirlenmesi, seçilmesi ve sonuçlarının değerlendirilip geliştirilmesinde çevredeki iş yerleri, üniversiteler, kurum ve kuruluşlarla işbirliği yapılır. </a:t>
          </a:r>
          <a:endParaRPr lang="tr-TR" dirty="0"/>
        </a:p>
      </dgm:t>
    </dgm:pt>
    <dgm:pt modelId="{6F848C04-67A1-417D-8B97-0E3807F111AB}" type="parTrans" cxnId="{39DA4CF3-EEB1-42C5-8EA4-1CC6EA0E8B97}">
      <dgm:prSet/>
      <dgm:spPr/>
      <dgm:t>
        <a:bodyPr/>
        <a:lstStyle/>
        <a:p>
          <a:endParaRPr lang="tr-TR"/>
        </a:p>
      </dgm:t>
    </dgm:pt>
    <dgm:pt modelId="{B772BE58-78CE-499F-8B73-A5EA0F91E59B}" type="sibTrans" cxnId="{39DA4CF3-EEB1-42C5-8EA4-1CC6EA0E8B97}">
      <dgm:prSet/>
      <dgm:spPr/>
      <dgm:t>
        <a:bodyPr/>
        <a:lstStyle/>
        <a:p>
          <a:endParaRPr lang="tr-TR"/>
        </a:p>
      </dgm:t>
    </dgm:pt>
    <dgm:pt modelId="{7190841B-5F64-4447-A827-80A7E2545062}" type="pres">
      <dgm:prSet presAssocID="{45E3E702-5C7E-45EB-9887-53CF32DA32F4}" presName="compositeShape" presStyleCnt="0">
        <dgm:presLayoutVars>
          <dgm:dir/>
          <dgm:resizeHandles/>
        </dgm:presLayoutVars>
      </dgm:prSet>
      <dgm:spPr/>
      <dgm:t>
        <a:bodyPr/>
        <a:lstStyle/>
        <a:p>
          <a:endParaRPr lang="tr-TR"/>
        </a:p>
      </dgm:t>
    </dgm:pt>
    <dgm:pt modelId="{1A941CF8-4C71-482E-9BB1-B4CC2E116468}" type="pres">
      <dgm:prSet presAssocID="{45E3E702-5C7E-45EB-9887-53CF32DA32F4}" presName="pyramid" presStyleLbl="node1" presStyleIdx="0" presStyleCnt="1"/>
      <dgm:spPr/>
    </dgm:pt>
    <dgm:pt modelId="{6F33BC79-522F-4CFF-BAC8-E2C41CEB44A3}" type="pres">
      <dgm:prSet presAssocID="{45E3E702-5C7E-45EB-9887-53CF32DA32F4}" presName="theList" presStyleCnt="0"/>
      <dgm:spPr/>
    </dgm:pt>
    <dgm:pt modelId="{F9142BD0-DDAD-42F7-9134-AD81AC458E81}" type="pres">
      <dgm:prSet presAssocID="{6F171932-0E03-4F1A-BD8A-60DE7E7527CF}" presName="aNode" presStyleLbl="fgAcc1" presStyleIdx="0" presStyleCnt="1" custScaleX="179305" custScaleY="184776">
        <dgm:presLayoutVars>
          <dgm:bulletEnabled val="1"/>
        </dgm:presLayoutVars>
      </dgm:prSet>
      <dgm:spPr/>
      <dgm:t>
        <a:bodyPr/>
        <a:lstStyle/>
        <a:p>
          <a:endParaRPr lang="tr-TR"/>
        </a:p>
      </dgm:t>
    </dgm:pt>
    <dgm:pt modelId="{B363D87C-83D9-464B-AC42-F4FFF077E52E}" type="pres">
      <dgm:prSet presAssocID="{6F171932-0E03-4F1A-BD8A-60DE7E7527CF}" presName="aSpace" presStyleCnt="0"/>
      <dgm:spPr/>
    </dgm:pt>
  </dgm:ptLst>
  <dgm:cxnLst>
    <dgm:cxn modelId="{F92E637E-17CC-460D-8867-F690AD62BFD8}" type="presOf" srcId="{45E3E702-5C7E-45EB-9887-53CF32DA32F4}" destId="{7190841B-5F64-4447-A827-80A7E2545062}" srcOrd="0" destOrd="0" presId="urn:microsoft.com/office/officeart/2005/8/layout/pyramid2"/>
    <dgm:cxn modelId="{39DA4CF3-EEB1-42C5-8EA4-1CC6EA0E8B97}" srcId="{45E3E702-5C7E-45EB-9887-53CF32DA32F4}" destId="{6F171932-0E03-4F1A-BD8A-60DE7E7527CF}" srcOrd="0" destOrd="0" parTransId="{6F848C04-67A1-417D-8B97-0E3807F111AB}" sibTransId="{B772BE58-78CE-499F-8B73-A5EA0F91E59B}"/>
    <dgm:cxn modelId="{DAA14EB6-CBF8-4991-BDDC-59868FAE99A9}" type="presOf" srcId="{6F171932-0E03-4F1A-BD8A-60DE7E7527CF}" destId="{F9142BD0-DDAD-42F7-9134-AD81AC458E81}" srcOrd="0" destOrd="0" presId="urn:microsoft.com/office/officeart/2005/8/layout/pyramid2"/>
    <dgm:cxn modelId="{34430D5D-BAE0-45EB-93EF-A33014C9CDA2}" type="presParOf" srcId="{7190841B-5F64-4447-A827-80A7E2545062}" destId="{1A941CF8-4C71-482E-9BB1-B4CC2E116468}" srcOrd="0" destOrd="0" presId="urn:microsoft.com/office/officeart/2005/8/layout/pyramid2"/>
    <dgm:cxn modelId="{B101E95B-8636-487E-9768-0F9FAEC36AA2}" type="presParOf" srcId="{7190841B-5F64-4447-A827-80A7E2545062}" destId="{6F33BC79-522F-4CFF-BAC8-E2C41CEB44A3}" srcOrd="1" destOrd="0" presId="urn:microsoft.com/office/officeart/2005/8/layout/pyramid2"/>
    <dgm:cxn modelId="{FD9E36A6-533A-410D-97F5-4D07D2E1D202}" type="presParOf" srcId="{6F33BC79-522F-4CFF-BAC8-E2C41CEB44A3}" destId="{F9142BD0-DDAD-42F7-9134-AD81AC458E81}" srcOrd="0" destOrd="0" presId="urn:microsoft.com/office/officeart/2005/8/layout/pyramid2"/>
    <dgm:cxn modelId="{5938B9A4-988F-409D-9BDD-491F03D06D87}" type="presParOf" srcId="{6F33BC79-522F-4CFF-BAC8-E2C41CEB44A3}" destId="{B363D87C-83D9-464B-AC42-F4FFF077E52E}"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A0EBB59-1CC4-475F-BE9D-5EAF7C42CA2A}"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tr-TR"/>
        </a:p>
      </dgm:t>
    </dgm:pt>
    <dgm:pt modelId="{225A5F81-CDE1-44FA-8F13-90978D42B086}">
      <dgm:prSet/>
      <dgm:spPr/>
      <dgm:t>
        <a:bodyPr/>
        <a:lstStyle/>
        <a:p>
          <a:pPr rtl="0"/>
          <a:r>
            <a:rPr lang="tr-TR" smtClean="0"/>
            <a:t>Böylece öğrenciler, lider öğretmenler rehberliğinde planlama, uygulama ve değerlendirme aşamalarını yaparak, yaşayarak öğrenen; üreten, sorun çözen, yaratıcı düşünebilen, bilimsel araştırma ve buluş yapabilen bireyler olarak yetiştirilir. </a:t>
          </a:r>
          <a:endParaRPr lang="tr-TR"/>
        </a:p>
      </dgm:t>
    </dgm:pt>
    <dgm:pt modelId="{4B504B0D-B43B-40FD-AC53-074BC8E0E5A7}" type="parTrans" cxnId="{23331FDC-7151-4AC4-A928-A0B2C0AA327E}">
      <dgm:prSet/>
      <dgm:spPr/>
      <dgm:t>
        <a:bodyPr/>
        <a:lstStyle/>
        <a:p>
          <a:endParaRPr lang="tr-TR"/>
        </a:p>
      </dgm:t>
    </dgm:pt>
    <dgm:pt modelId="{A74DCDB2-7220-46F5-9173-785F93B4EA02}" type="sibTrans" cxnId="{23331FDC-7151-4AC4-A928-A0B2C0AA327E}">
      <dgm:prSet/>
      <dgm:spPr/>
      <dgm:t>
        <a:bodyPr/>
        <a:lstStyle/>
        <a:p>
          <a:endParaRPr lang="tr-TR"/>
        </a:p>
      </dgm:t>
    </dgm:pt>
    <dgm:pt modelId="{15EBF074-D0F2-4A65-AA90-F1C02350AFE2}">
      <dgm:prSet/>
      <dgm:spPr/>
      <dgm:t>
        <a:bodyPr/>
        <a:lstStyle/>
        <a:p>
          <a:pPr rtl="0"/>
          <a:r>
            <a:rPr lang="tr-TR" dirty="0" smtClean="0">
              <a:solidFill>
                <a:srgbClr val="FF3399"/>
              </a:solidFill>
            </a:rPr>
            <a:t>BİLİM SANAT MERKEZLERİ (BİLSEM) ve DİĞER MODELLER </a:t>
          </a:r>
          <a:r>
            <a:rPr lang="tr-TR" dirty="0" smtClean="0"/>
            <a:t>Özel okul, özel sınıf, kaynaştırma ve Bilim Sanat Merkezleri modelleri o günkü (1993) duruma göre • Özel okul ve özel sınıf uygulaması, ülkemiz şartlarında, hem ekonomik yönden zorlayıcı, güçlü finans kaynakları gerektiren hem de çocukları yaşıtlarından soyutlayarak sosyal ve duygusal açıdan olumsuz yönde etkileyen bir uygulama olarak düşünülmüştür. • </a:t>
          </a:r>
          <a:endParaRPr lang="tr-TR" dirty="0"/>
        </a:p>
      </dgm:t>
    </dgm:pt>
    <dgm:pt modelId="{AB7F43C2-0FE7-4DD3-AF86-C9B1EB4E3F8F}" type="parTrans" cxnId="{25094B88-7DFF-49B3-A050-B918BD439629}">
      <dgm:prSet/>
      <dgm:spPr/>
      <dgm:t>
        <a:bodyPr/>
        <a:lstStyle/>
        <a:p>
          <a:endParaRPr lang="tr-TR"/>
        </a:p>
      </dgm:t>
    </dgm:pt>
    <dgm:pt modelId="{C40480F1-38F3-45E2-8126-879EB7459A0D}" type="sibTrans" cxnId="{25094B88-7DFF-49B3-A050-B918BD439629}">
      <dgm:prSet/>
      <dgm:spPr/>
      <dgm:t>
        <a:bodyPr/>
        <a:lstStyle/>
        <a:p>
          <a:endParaRPr lang="tr-TR"/>
        </a:p>
      </dgm:t>
    </dgm:pt>
    <dgm:pt modelId="{CF536C14-9CB2-4267-ACF9-03EC6781868A}" type="pres">
      <dgm:prSet presAssocID="{FA0EBB59-1CC4-475F-BE9D-5EAF7C42CA2A}" presName="Name0" presStyleCnt="0">
        <dgm:presLayoutVars>
          <dgm:chMax val="7"/>
          <dgm:dir/>
          <dgm:animLvl val="lvl"/>
          <dgm:resizeHandles val="exact"/>
        </dgm:presLayoutVars>
      </dgm:prSet>
      <dgm:spPr/>
      <dgm:t>
        <a:bodyPr/>
        <a:lstStyle/>
        <a:p>
          <a:endParaRPr lang="tr-TR"/>
        </a:p>
      </dgm:t>
    </dgm:pt>
    <dgm:pt modelId="{ED0B5B4A-7651-4159-841A-C20545E189B8}" type="pres">
      <dgm:prSet presAssocID="{225A5F81-CDE1-44FA-8F13-90978D42B086}" presName="circle1" presStyleLbl="node1" presStyleIdx="0" presStyleCnt="2"/>
      <dgm:spPr/>
    </dgm:pt>
    <dgm:pt modelId="{4438F954-4228-4E5C-B446-982D9D0A039D}" type="pres">
      <dgm:prSet presAssocID="{225A5F81-CDE1-44FA-8F13-90978D42B086}" presName="space" presStyleCnt="0"/>
      <dgm:spPr/>
    </dgm:pt>
    <dgm:pt modelId="{F3CCD4F0-D354-4125-9A19-C65EBBE63B96}" type="pres">
      <dgm:prSet presAssocID="{225A5F81-CDE1-44FA-8F13-90978D42B086}" presName="rect1" presStyleLbl="alignAcc1" presStyleIdx="0" presStyleCnt="2"/>
      <dgm:spPr/>
      <dgm:t>
        <a:bodyPr/>
        <a:lstStyle/>
        <a:p>
          <a:endParaRPr lang="tr-TR"/>
        </a:p>
      </dgm:t>
    </dgm:pt>
    <dgm:pt modelId="{C42C8468-910D-4555-BB79-D998DE44D817}" type="pres">
      <dgm:prSet presAssocID="{15EBF074-D0F2-4A65-AA90-F1C02350AFE2}" presName="vertSpace2" presStyleLbl="node1" presStyleIdx="0" presStyleCnt="2"/>
      <dgm:spPr/>
    </dgm:pt>
    <dgm:pt modelId="{198639F4-F426-448F-864E-65D5E919321E}" type="pres">
      <dgm:prSet presAssocID="{15EBF074-D0F2-4A65-AA90-F1C02350AFE2}" presName="circle2" presStyleLbl="node1" presStyleIdx="1" presStyleCnt="2"/>
      <dgm:spPr/>
    </dgm:pt>
    <dgm:pt modelId="{BEE2A8BB-4136-4450-B0AD-0A7AC4033FBC}" type="pres">
      <dgm:prSet presAssocID="{15EBF074-D0F2-4A65-AA90-F1C02350AFE2}" presName="rect2" presStyleLbl="alignAcc1" presStyleIdx="1" presStyleCnt="2"/>
      <dgm:spPr/>
      <dgm:t>
        <a:bodyPr/>
        <a:lstStyle/>
        <a:p>
          <a:endParaRPr lang="tr-TR"/>
        </a:p>
      </dgm:t>
    </dgm:pt>
    <dgm:pt modelId="{4474A08B-B251-41C8-96EA-E3D602AC78D9}" type="pres">
      <dgm:prSet presAssocID="{225A5F81-CDE1-44FA-8F13-90978D42B086}" presName="rect1ParTxNoCh" presStyleLbl="alignAcc1" presStyleIdx="1" presStyleCnt="2">
        <dgm:presLayoutVars>
          <dgm:chMax val="1"/>
          <dgm:bulletEnabled val="1"/>
        </dgm:presLayoutVars>
      </dgm:prSet>
      <dgm:spPr/>
      <dgm:t>
        <a:bodyPr/>
        <a:lstStyle/>
        <a:p>
          <a:endParaRPr lang="tr-TR"/>
        </a:p>
      </dgm:t>
    </dgm:pt>
    <dgm:pt modelId="{CB42358D-32E1-4435-97B8-E8708E339873}" type="pres">
      <dgm:prSet presAssocID="{15EBF074-D0F2-4A65-AA90-F1C02350AFE2}" presName="rect2ParTxNoCh" presStyleLbl="alignAcc1" presStyleIdx="1" presStyleCnt="2">
        <dgm:presLayoutVars>
          <dgm:chMax val="1"/>
          <dgm:bulletEnabled val="1"/>
        </dgm:presLayoutVars>
      </dgm:prSet>
      <dgm:spPr/>
      <dgm:t>
        <a:bodyPr/>
        <a:lstStyle/>
        <a:p>
          <a:endParaRPr lang="tr-TR"/>
        </a:p>
      </dgm:t>
    </dgm:pt>
  </dgm:ptLst>
  <dgm:cxnLst>
    <dgm:cxn modelId="{25094B88-7DFF-49B3-A050-B918BD439629}" srcId="{FA0EBB59-1CC4-475F-BE9D-5EAF7C42CA2A}" destId="{15EBF074-D0F2-4A65-AA90-F1C02350AFE2}" srcOrd="1" destOrd="0" parTransId="{AB7F43C2-0FE7-4DD3-AF86-C9B1EB4E3F8F}" sibTransId="{C40480F1-38F3-45E2-8126-879EB7459A0D}"/>
    <dgm:cxn modelId="{A130B988-5442-43C3-A24C-A6B3E0100B33}" type="presOf" srcId="{15EBF074-D0F2-4A65-AA90-F1C02350AFE2}" destId="{BEE2A8BB-4136-4450-B0AD-0A7AC4033FBC}" srcOrd="0" destOrd="0" presId="urn:microsoft.com/office/officeart/2005/8/layout/target3"/>
    <dgm:cxn modelId="{BC88AD5D-9A0D-4D0B-8A05-5063BB907ED8}" type="presOf" srcId="{225A5F81-CDE1-44FA-8F13-90978D42B086}" destId="{F3CCD4F0-D354-4125-9A19-C65EBBE63B96}" srcOrd="0" destOrd="0" presId="urn:microsoft.com/office/officeart/2005/8/layout/target3"/>
    <dgm:cxn modelId="{238D9F01-A05F-451F-B56A-C32E6E17FABC}" type="presOf" srcId="{225A5F81-CDE1-44FA-8F13-90978D42B086}" destId="{4474A08B-B251-41C8-96EA-E3D602AC78D9}" srcOrd="1" destOrd="0" presId="urn:microsoft.com/office/officeart/2005/8/layout/target3"/>
    <dgm:cxn modelId="{23331FDC-7151-4AC4-A928-A0B2C0AA327E}" srcId="{FA0EBB59-1CC4-475F-BE9D-5EAF7C42CA2A}" destId="{225A5F81-CDE1-44FA-8F13-90978D42B086}" srcOrd="0" destOrd="0" parTransId="{4B504B0D-B43B-40FD-AC53-074BC8E0E5A7}" sibTransId="{A74DCDB2-7220-46F5-9173-785F93B4EA02}"/>
    <dgm:cxn modelId="{C0266ED6-5287-4214-8083-E2F3C5C02E50}" type="presOf" srcId="{FA0EBB59-1CC4-475F-BE9D-5EAF7C42CA2A}" destId="{CF536C14-9CB2-4267-ACF9-03EC6781868A}" srcOrd="0" destOrd="0" presId="urn:microsoft.com/office/officeart/2005/8/layout/target3"/>
    <dgm:cxn modelId="{BC74E6A4-2ED4-466E-B443-35BDEA424738}" type="presOf" srcId="{15EBF074-D0F2-4A65-AA90-F1C02350AFE2}" destId="{CB42358D-32E1-4435-97B8-E8708E339873}" srcOrd="1" destOrd="0" presId="urn:microsoft.com/office/officeart/2005/8/layout/target3"/>
    <dgm:cxn modelId="{12086D40-8787-4AC4-A677-982D17DBF6F8}" type="presParOf" srcId="{CF536C14-9CB2-4267-ACF9-03EC6781868A}" destId="{ED0B5B4A-7651-4159-841A-C20545E189B8}" srcOrd="0" destOrd="0" presId="urn:microsoft.com/office/officeart/2005/8/layout/target3"/>
    <dgm:cxn modelId="{FA981A80-71CE-4503-BADD-36B326FDCD52}" type="presParOf" srcId="{CF536C14-9CB2-4267-ACF9-03EC6781868A}" destId="{4438F954-4228-4E5C-B446-982D9D0A039D}" srcOrd="1" destOrd="0" presId="urn:microsoft.com/office/officeart/2005/8/layout/target3"/>
    <dgm:cxn modelId="{B4C5A899-C3C7-41BB-B263-73EEEAA65D50}" type="presParOf" srcId="{CF536C14-9CB2-4267-ACF9-03EC6781868A}" destId="{F3CCD4F0-D354-4125-9A19-C65EBBE63B96}" srcOrd="2" destOrd="0" presId="urn:microsoft.com/office/officeart/2005/8/layout/target3"/>
    <dgm:cxn modelId="{38212075-EA12-4166-B172-4D8D0E6FD72F}" type="presParOf" srcId="{CF536C14-9CB2-4267-ACF9-03EC6781868A}" destId="{C42C8468-910D-4555-BB79-D998DE44D817}" srcOrd="3" destOrd="0" presId="urn:microsoft.com/office/officeart/2005/8/layout/target3"/>
    <dgm:cxn modelId="{F03C4F2F-7C10-4F77-A79A-38A766303BCE}" type="presParOf" srcId="{CF536C14-9CB2-4267-ACF9-03EC6781868A}" destId="{198639F4-F426-448F-864E-65D5E919321E}" srcOrd="4" destOrd="0" presId="urn:microsoft.com/office/officeart/2005/8/layout/target3"/>
    <dgm:cxn modelId="{BDBBE16C-3515-4471-8F41-223D42F428DC}" type="presParOf" srcId="{CF536C14-9CB2-4267-ACF9-03EC6781868A}" destId="{BEE2A8BB-4136-4450-B0AD-0A7AC4033FBC}" srcOrd="5" destOrd="0" presId="urn:microsoft.com/office/officeart/2005/8/layout/target3"/>
    <dgm:cxn modelId="{E16162D5-4D80-4C3E-9B0E-3EBC251DA899}" type="presParOf" srcId="{CF536C14-9CB2-4267-ACF9-03EC6781868A}" destId="{4474A08B-B251-41C8-96EA-E3D602AC78D9}" srcOrd="6" destOrd="0" presId="urn:microsoft.com/office/officeart/2005/8/layout/target3"/>
    <dgm:cxn modelId="{127C03CF-3E65-455F-892E-80E3EBF25E1F}" type="presParOf" srcId="{CF536C14-9CB2-4267-ACF9-03EC6781868A}" destId="{CB42358D-32E1-4435-97B8-E8708E339873}"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15ACD916-CDFF-4B12-A2CF-6556D14C090C}" type="datetimeFigureOut">
              <a:rPr lang="tr-TR" smtClean="0"/>
              <a:t>4.03.2018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5BAC7E-EF7A-4AB4-A982-1985271A1353}" type="slidenum">
              <a:rPr lang="tr-TR" smtClean="0"/>
              <a:t>‹#›</a:t>
            </a:fld>
            <a:endParaRPr lang="tr-TR"/>
          </a:p>
        </p:txBody>
      </p:sp>
    </p:spTree>
    <p:extLst>
      <p:ext uri="{BB962C8B-B14F-4D97-AF65-F5344CB8AC3E}">
        <p14:creationId xmlns:p14="http://schemas.microsoft.com/office/powerpoint/2010/main" val="132874671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5ACD916-CDFF-4B12-A2CF-6556D14C090C}" type="datetimeFigureOut">
              <a:rPr lang="tr-TR" smtClean="0"/>
              <a:t>4.03.2018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5BAC7E-EF7A-4AB4-A982-1985271A1353}" type="slidenum">
              <a:rPr lang="tr-TR" smtClean="0"/>
              <a:t>‹#›</a:t>
            </a:fld>
            <a:endParaRPr lang="tr-TR"/>
          </a:p>
        </p:txBody>
      </p:sp>
    </p:spTree>
    <p:extLst>
      <p:ext uri="{BB962C8B-B14F-4D97-AF65-F5344CB8AC3E}">
        <p14:creationId xmlns:p14="http://schemas.microsoft.com/office/powerpoint/2010/main" val="31573654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15ACD916-CDFF-4B12-A2CF-6556D14C090C}" type="datetimeFigureOut">
              <a:rPr lang="tr-TR" smtClean="0"/>
              <a:t>4.03.2018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5BAC7E-EF7A-4AB4-A982-1985271A1353}" type="slidenum">
              <a:rPr lang="tr-TR" smtClean="0"/>
              <a:t>‹#›</a:t>
            </a:fld>
            <a:endParaRPr lang="tr-TR"/>
          </a:p>
        </p:txBody>
      </p:sp>
    </p:spTree>
    <p:extLst>
      <p:ext uri="{BB962C8B-B14F-4D97-AF65-F5344CB8AC3E}">
        <p14:creationId xmlns:p14="http://schemas.microsoft.com/office/powerpoint/2010/main" val="152343801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5ACD916-CDFF-4B12-A2CF-6556D14C090C}" type="datetimeFigureOut">
              <a:rPr lang="tr-TR" smtClean="0"/>
              <a:t>4.03.2018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15BAC7E-EF7A-4AB4-A982-1985271A1353}" type="slidenum">
              <a:rPr lang="tr-TR" smtClean="0"/>
              <a:t>‹#›</a:t>
            </a:fld>
            <a:endParaRPr lang="tr-TR"/>
          </a:p>
        </p:txBody>
      </p:sp>
    </p:spTree>
    <p:extLst>
      <p:ext uri="{BB962C8B-B14F-4D97-AF65-F5344CB8AC3E}">
        <p14:creationId xmlns:p14="http://schemas.microsoft.com/office/powerpoint/2010/main" val="296305386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5ACD916-CDFF-4B12-A2CF-6556D14C090C}" type="datetimeFigureOut">
              <a:rPr lang="tr-TR" smtClean="0"/>
              <a:t>4.03.2018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15BAC7E-EF7A-4AB4-A982-1985271A1353}" type="slidenum">
              <a:rPr lang="tr-TR" smtClean="0"/>
              <a:t>‹#›</a:t>
            </a:fld>
            <a:endParaRPr lang="tr-TR"/>
          </a:p>
        </p:txBody>
      </p:sp>
    </p:spTree>
    <p:extLst>
      <p:ext uri="{BB962C8B-B14F-4D97-AF65-F5344CB8AC3E}">
        <p14:creationId xmlns:p14="http://schemas.microsoft.com/office/powerpoint/2010/main" val="386932888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5ACD916-CDFF-4B12-A2CF-6556D14C090C}" type="datetimeFigureOut">
              <a:rPr lang="tr-TR" smtClean="0"/>
              <a:t>4.03.2018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15BAC7E-EF7A-4AB4-A982-1985271A1353}" type="slidenum">
              <a:rPr lang="tr-TR" smtClean="0"/>
              <a:t>‹#›</a:t>
            </a:fld>
            <a:endParaRPr lang="tr-TR"/>
          </a:p>
        </p:txBody>
      </p:sp>
    </p:spTree>
    <p:extLst>
      <p:ext uri="{BB962C8B-B14F-4D97-AF65-F5344CB8AC3E}">
        <p14:creationId xmlns:p14="http://schemas.microsoft.com/office/powerpoint/2010/main" val="256638697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5ACD916-CDFF-4B12-A2CF-6556D14C090C}" type="datetimeFigureOut">
              <a:rPr lang="tr-TR" smtClean="0"/>
              <a:t>4.03.2018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15BAC7E-EF7A-4AB4-A982-1985271A1353}" type="slidenum">
              <a:rPr lang="tr-TR" smtClean="0"/>
              <a:t>‹#›</a:t>
            </a:fld>
            <a:endParaRPr lang="tr-TR"/>
          </a:p>
        </p:txBody>
      </p:sp>
    </p:spTree>
    <p:extLst>
      <p:ext uri="{BB962C8B-B14F-4D97-AF65-F5344CB8AC3E}">
        <p14:creationId xmlns:p14="http://schemas.microsoft.com/office/powerpoint/2010/main" val="265829253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5ACD916-CDFF-4B12-A2CF-6556D14C090C}" type="datetimeFigureOut">
              <a:rPr lang="tr-TR" smtClean="0"/>
              <a:t>4.03.2018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15BAC7E-EF7A-4AB4-A982-1985271A1353}" type="slidenum">
              <a:rPr lang="tr-TR" smtClean="0"/>
              <a:t>‹#›</a:t>
            </a:fld>
            <a:endParaRPr lang="tr-TR"/>
          </a:p>
        </p:txBody>
      </p:sp>
    </p:spTree>
    <p:extLst>
      <p:ext uri="{BB962C8B-B14F-4D97-AF65-F5344CB8AC3E}">
        <p14:creationId xmlns:p14="http://schemas.microsoft.com/office/powerpoint/2010/main" val="36378591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5ACD916-CDFF-4B12-A2CF-6556D14C090C}" type="datetimeFigureOut">
              <a:rPr lang="tr-TR" smtClean="0"/>
              <a:t>4.03.2018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15BAC7E-EF7A-4AB4-A982-1985271A1353}" type="slidenum">
              <a:rPr lang="tr-TR" smtClean="0"/>
              <a:t>‹#›</a:t>
            </a:fld>
            <a:endParaRPr lang="tr-TR"/>
          </a:p>
        </p:txBody>
      </p:sp>
    </p:spTree>
    <p:extLst>
      <p:ext uri="{BB962C8B-B14F-4D97-AF65-F5344CB8AC3E}">
        <p14:creationId xmlns:p14="http://schemas.microsoft.com/office/powerpoint/2010/main" val="359519274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5ACD916-CDFF-4B12-A2CF-6556D14C090C}" type="datetimeFigureOut">
              <a:rPr lang="tr-TR" smtClean="0"/>
              <a:t>4.03.2018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5BAC7E-EF7A-4AB4-A982-1985271A1353}" type="slidenum">
              <a:rPr lang="tr-TR" smtClean="0"/>
              <a:t>‹#›</a:t>
            </a:fld>
            <a:endParaRPr lang="tr-TR"/>
          </a:p>
        </p:txBody>
      </p:sp>
    </p:spTree>
    <p:extLst>
      <p:ext uri="{BB962C8B-B14F-4D97-AF65-F5344CB8AC3E}">
        <p14:creationId xmlns:p14="http://schemas.microsoft.com/office/powerpoint/2010/main" val="281393509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5ACD916-CDFF-4B12-A2CF-6556D14C090C}" type="datetimeFigureOut">
              <a:rPr lang="tr-TR" smtClean="0"/>
              <a:t>4.03.2018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5BAC7E-EF7A-4AB4-A982-1985271A1353}" type="slidenum">
              <a:rPr lang="tr-TR" smtClean="0"/>
              <a:t>‹#›</a:t>
            </a:fld>
            <a:endParaRPr lang="tr-TR"/>
          </a:p>
        </p:txBody>
      </p:sp>
    </p:spTree>
    <p:extLst>
      <p:ext uri="{BB962C8B-B14F-4D97-AF65-F5344CB8AC3E}">
        <p14:creationId xmlns:p14="http://schemas.microsoft.com/office/powerpoint/2010/main" val="270331454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8"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1"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7BF48BCD-F49C-4874-807C-643A9F45517B}" type="slidenum">
              <a:rPr lang="tr-TR"/>
              <a:pPr/>
              <a:t>‹#›</a:t>
            </a:fld>
            <a:endParaRPr lang="tr-TR"/>
          </a:p>
        </p:txBody>
      </p:sp>
    </p:spTree>
    <p:extLst>
      <p:ext uri="{BB962C8B-B14F-4D97-AF65-F5344CB8AC3E}">
        <p14:creationId xmlns:p14="http://schemas.microsoft.com/office/powerpoint/2010/main" val="2250106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ACD916-CDFF-4B12-A2CF-6556D14C090C}" type="datetimeFigureOut">
              <a:rPr lang="tr-TR" smtClean="0"/>
              <a:t>4.03.2018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5BAC7E-EF7A-4AB4-A982-1985271A1353}" type="slidenum">
              <a:rPr lang="tr-TR" smtClean="0"/>
              <a:t>‹#›</a:t>
            </a:fld>
            <a:endParaRPr lang="tr-TR"/>
          </a:p>
        </p:txBody>
      </p:sp>
    </p:spTree>
    <p:extLst>
      <p:ext uri="{BB962C8B-B14F-4D97-AF65-F5344CB8AC3E}">
        <p14:creationId xmlns:p14="http://schemas.microsoft.com/office/powerpoint/2010/main" val="2949134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diagramLayout" Target="../diagrams/layout6.xml"/><Relationship Id="rId7" Type="http://schemas.openxmlformats.org/officeDocument/2006/relationships/image" Target="../media/image9.jp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1.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6.jp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45.jp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48.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6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6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3" Type="http://schemas.openxmlformats.org/officeDocument/2006/relationships/hyperlink" Target="http://www.bilecikbilsem.meb.k12.tr/" TargetMode="External"/><Relationship Id="rId18" Type="http://schemas.openxmlformats.org/officeDocument/2006/relationships/hyperlink" Target="http://www.duzcebilsem.com/" TargetMode="External"/><Relationship Id="rId26" Type="http://schemas.openxmlformats.org/officeDocument/2006/relationships/hyperlink" Target="http://www.hataybilsem.meb.k12.tr/" TargetMode="External"/><Relationship Id="rId39" Type="http://schemas.openxmlformats.org/officeDocument/2006/relationships/hyperlink" Target="http://www.gazikemalbilsem.net/" TargetMode="External"/><Relationship Id="rId21" Type="http://schemas.openxmlformats.org/officeDocument/2006/relationships/hyperlink" Target="http://okulweb.meb.gov.tr/25/21/972116/index.html" TargetMode="External"/><Relationship Id="rId34" Type="http://schemas.openxmlformats.org/officeDocument/2006/relationships/hyperlink" Target="http://www.kamanbilsem.k12.tr/" TargetMode="External"/><Relationship Id="rId42" Type="http://schemas.openxmlformats.org/officeDocument/2006/relationships/hyperlink" Target="http://www.mersinbilsem.gov.tr/" TargetMode="External"/><Relationship Id="rId47" Type="http://schemas.openxmlformats.org/officeDocument/2006/relationships/hyperlink" Target="http://fatmanurierkanbilsem.meb.k12.tr/" TargetMode="External"/><Relationship Id="rId50" Type="http://schemas.openxmlformats.org/officeDocument/2006/relationships/hyperlink" Target="http://www.samsunbilsem.com/" TargetMode="External"/><Relationship Id="rId55" Type="http://schemas.openxmlformats.org/officeDocument/2006/relationships/hyperlink" Target="http://www.tekirdagbilsem.gov.tr/" TargetMode="External"/><Relationship Id="rId7" Type="http://schemas.openxmlformats.org/officeDocument/2006/relationships/hyperlink" Target="http://www.yaseminkarakayabsm.gov.tr/" TargetMode="External"/><Relationship Id="rId2" Type="http://schemas.openxmlformats.org/officeDocument/2006/relationships/hyperlink" Target="http://www.adanabilsem.gov.tr/" TargetMode="External"/><Relationship Id="rId16" Type="http://schemas.openxmlformats.org/officeDocument/2006/relationships/hyperlink" Target="http://corumbilsem.k12.tr/" TargetMode="External"/><Relationship Id="rId29" Type="http://schemas.openxmlformats.org/officeDocument/2006/relationships/hyperlink" Target="http://www.istanbulbilsem.k12.tr/" TargetMode="External"/><Relationship Id="rId11" Type="http://schemas.openxmlformats.org/officeDocument/2006/relationships/hyperlink" Target="http://www.bartinbilsem.com/" TargetMode="External"/><Relationship Id="rId24" Type="http://schemas.openxmlformats.org/officeDocument/2006/relationships/hyperlink" Target="http://www.giresunbilsem.gov.tr/" TargetMode="External"/><Relationship Id="rId32" Type="http://schemas.openxmlformats.org/officeDocument/2006/relationships/hyperlink" Target="http://www.kamarasbilsem.k12.tr/" TargetMode="External"/><Relationship Id="rId37" Type="http://schemas.openxmlformats.org/officeDocument/2006/relationships/hyperlink" Target="http://www.kirsehirbilimsanat.net/" TargetMode="External"/><Relationship Id="rId40" Type="http://schemas.openxmlformats.org/officeDocument/2006/relationships/hyperlink" Target="http://www.malatyabilsem.meb.k12.tr/" TargetMode="External"/><Relationship Id="rId45" Type="http://schemas.openxmlformats.org/officeDocument/2006/relationships/hyperlink" Target="http://www.nevsehirbilsem.meb.k12.tr/" TargetMode="External"/><Relationship Id="rId53" Type="http://schemas.openxmlformats.org/officeDocument/2006/relationships/hyperlink" Target="http://www.sivasbilsem.meb.k12.tr/" TargetMode="External"/><Relationship Id="rId58" Type="http://schemas.openxmlformats.org/officeDocument/2006/relationships/hyperlink" Target="http://www.usakbilsem.com/" TargetMode="External"/><Relationship Id="rId5" Type="http://schemas.openxmlformats.org/officeDocument/2006/relationships/hyperlink" Target="http://www.amasyabilsem.com/" TargetMode="External"/><Relationship Id="rId61" Type="http://schemas.openxmlformats.org/officeDocument/2006/relationships/hyperlink" Target="http://www.yozgatbilsem.com/" TargetMode="External"/><Relationship Id="rId19" Type="http://schemas.openxmlformats.org/officeDocument/2006/relationships/hyperlink" Target="http://www.elbilsem.com/" TargetMode="External"/><Relationship Id="rId14" Type="http://schemas.openxmlformats.org/officeDocument/2006/relationships/hyperlink" Target="http://www.burdurbilsem.meb.k12.tr/" TargetMode="External"/><Relationship Id="rId22" Type="http://schemas.openxmlformats.org/officeDocument/2006/relationships/hyperlink" Target="http://www.eskisehirbilsem.k12.tr/" TargetMode="External"/><Relationship Id="rId27" Type="http://schemas.openxmlformats.org/officeDocument/2006/relationships/hyperlink" Target="http://ispartabilsem.meb.k12.tr/" TargetMode="External"/><Relationship Id="rId30" Type="http://schemas.openxmlformats.org/officeDocument/2006/relationships/hyperlink" Target="http://www.izmirbilsem.gov.tr/" TargetMode="External"/><Relationship Id="rId35" Type="http://schemas.openxmlformats.org/officeDocument/2006/relationships/hyperlink" Target="http://www.kastamonubilsem.com/" TargetMode="External"/><Relationship Id="rId43" Type="http://schemas.openxmlformats.org/officeDocument/2006/relationships/hyperlink" Target="http://www.bilsem.meb.k12.tr/" TargetMode="External"/><Relationship Id="rId48" Type="http://schemas.openxmlformats.org/officeDocument/2006/relationships/hyperlink" Target="http://www.sakaryabilsem.com/" TargetMode="External"/><Relationship Id="rId56" Type="http://schemas.openxmlformats.org/officeDocument/2006/relationships/hyperlink" Target="http://www.tokatbilsem.net/" TargetMode="External"/><Relationship Id="rId8" Type="http://schemas.openxmlformats.org/officeDocument/2006/relationships/hyperlink" Target="http://www.umitbilsem.gov.tr/" TargetMode="External"/><Relationship Id="rId51" Type="http://schemas.openxmlformats.org/officeDocument/2006/relationships/hyperlink" Target="http://www.siirtbilsem.meb.k12.tr/" TargetMode="External"/><Relationship Id="rId3" Type="http://schemas.openxmlformats.org/officeDocument/2006/relationships/hyperlink" Target="http://www.aydindoganbilsem.com/" TargetMode="External"/><Relationship Id="rId12" Type="http://schemas.openxmlformats.org/officeDocument/2006/relationships/hyperlink" Target="http://www.bayburtbilsem.gov.tr/" TargetMode="External"/><Relationship Id="rId17" Type="http://schemas.openxmlformats.org/officeDocument/2006/relationships/hyperlink" Target="http://www.denizlibilsem.gov.tr/" TargetMode="External"/><Relationship Id="rId25" Type="http://schemas.openxmlformats.org/officeDocument/2006/relationships/hyperlink" Target="http://okulweb.meb.gov.tr/29/01/966428/" TargetMode="External"/><Relationship Id="rId33" Type="http://schemas.openxmlformats.org/officeDocument/2006/relationships/hyperlink" Target="http://www.kayseribilsem.com/" TargetMode="External"/><Relationship Id="rId38" Type="http://schemas.openxmlformats.org/officeDocument/2006/relationships/hyperlink" Target="http://www.konyabilsem.com/" TargetMode="External"/><Relationship Id="rId46" Type="http://schemas.openxmlformats.org/officeDocument/2006/relationships/hyperlink" Target="http://www.ordubilsem.gov.tr/" TargetMode="External"/><Relationship Id="rId59" Type="http://schemas.openxmlformats.org/officeDocument/2006/relationships/hyperlink" Target="http://www.vanbilsem.gov.tr/" TargetMode="External"/><Relationship Id="rId20" Type="http://schemas.openxmlformats.org/officeDocument/2006/relationships/hyperlink" Target="http://www.erzincanbilsem.k12.tr/" TargetMode="External"/><Relationship Id="rId41" Type="http://schemas.openxmlformats.org/officeDocument/2006/relationships/hyperlink" Target="http://www.manisabilsem.gov.tr/" TargetMode="External"/><Relationship Id="rId54" Type="http://schemas.openxmlformats.org/officeDocument/2006/relationships/hyperlink" Target="http://www.sanliurfabilsem.com/" TargetMode="External"/><Relationship Id="rId62" Type="http://schemas.openxmlformats.org/officeDocument/2006/relationships/hyperlink" Target="http://www.zonguldakbilsem.gov.tr/" TargetMode="External"/><Relationship Id="rId1" Type="http://schemas.openxmlformats.org/officeDocument/2006/relationships/slideLayout" Target="../slideLayouts/slideLayout2.xml"/><Relationship Id="rId6" Type="http://schemas.openxmlformats.org/officeDocument/2006/relationships/hyperlink" Target="http://www.ankarabilsem.gov.tr/" TargetMode="External"/><Relationship Id="rId15" Type="http://schemas.openxmlformats.org/officeDocument/2006/relationships/hyperlink" Target="http://www.bursabilsem.gov.tr/" TargetMode="External"/><Relationship Id="rId23" Type="http://schemas.openxmlformats.org/officeDocument/2006/relationships/hyperlink" Target="http://www.gaziantepbilsem.com/" TargetMode="External"/><Relationship Id="rId28" Type="http://schemas.openxmlformats.org/officeDocument/2006/relationships/hyperlink" Target="http://www.besiktasbilsem.k12.tr/" TargetMode="External"/><Relationship Id="rId36" Type="http://schemas.openxmlformats.org/officeDocument/2006/relationships/hyperlink" Target="http://www.kirikkalebilsem.com/" TargetMode="External"/><Relationship Id="rId49" Type="http://schemas.openxmlformats.org/officeDocument/2006/relationships/hyperlink" Target="http://www.salihlibilsem.meb.k12.tr/" TargetMode="External"/><Relationship Id="rId57" Type="http://schemas.openxmlformats.org/officeDocument/2006/relationships/hyperlink" Target="http://www.trabzonbilsem.net/" TargetMode="External"/><Relationship Id="rId10" Type="http://schemas.openxmlformats.org/officeDocument/2006/relationships/hyperlink" Target="http://balikesirbilsem.meb.gov.tr/" TargetMode="External"/><Relationship Id="rId31" Type="http://schemas.openxmlformats.org/officeDocument/2006/relationships/hyperlink" Target="http://www.izmitbilsem.gov.tr/" TargetMode="External"/><Relationship Id="rId44" Type="http://schemas.openxmlformats.org/officeDocument/2006/relationships/hyperlink" Target="http://musbilsem.meb.gov.tr/" TargetMode="External"/><Relationship Id="rId52" Type="http://schemas.openxmlformats.org/officeDocument/2006/relationships/hyperlink" Target="http://www.sinopbilimsanat.gov.tr/" TargetMode="External"/><Relationship Id="rId60" Type="http://schemas.openxmlformats.org/officeDocument/2006/relationships/hyperlink" Target="http://www.ataturkbilsem.com/" TargetMode="External"/><Relationship Id="rId4" Type="http://schemas.openxmlformats.org/officeDocument/2006/relationships/hyperlink" Target="http://absm.meb.k12.tr/" TargetMode="External"/><Relationship Id="rId9" Type="http://schemas.openxmlformats.org/officeDocument/2006/relationships/hyperlink" Target="http://www.antalyabilsem.meb.k12.tr/" TargetMode="External"/></Relationships>
</file>

<file path=ppt/slides/_rels/slide7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3" Type="http://schemas.openxmlformats.org/officeDocument/2006/relationships/hyperlink" Target="http://www.bilecikbilsem.meb.k12.tr/" TargetMode="External"/><Relationship Id="rId18" Type="http://schemas.openxmlformats.org/officeDocument/2006/relationships/hyperlink" Target="http://www.duzcebilsem.com/" TargetMode="External"/><Relationship Id="rId26" Type="http://schemas.openxmlformats.org/officeDocument/2006/relationships/hyperlink" Target="http://www.hataybilsem.meb.k12.tr/" TargetMode="External"/><Relationship Id="rId39" Type="http://schemas.openxmlformats.org/officeDocument/2006/relationships/hyperlink" Target="http://www.gazikemalbilsem.net/" TargetMode="External"/><Relationship Id="rId21" Type="http://schemas.openxmlformats.org/officeDocument/2006/relationships/hyperlink" Target="http://okulweb.meb.gov.tr/25/21/972116/index.html" TargetMode="External"/><Relationship Id="rId34" Type="http://schemas.openxmlformats.org/officeDocument/2006/relationships/hyperlink" Target="http://www.kamanbilsem.k12.tr/" TargetMode="External"/><Relationship Id="rId42" Type="http://schemas.openxmlformats.org/officeDocument/2006/relationships/hyperlink" Target="http://www.mersinbilsem.gov.tr/" TargetMode="External"/><Relationship Id="rId47" Type="http://schemas.openxmlformats.org/officeDocument/2006/relationships/hyperlink" Target="http://fatmanurierkanbilsem.meb.k12.tr/" TargetMode="External"/><Relationship Id="rId50" Type="http://schemas.openxmlformats.org/officeDocument/2006/relationships/hyperlink" Target="http://www.samsunbilsem.com/" TargetMode="External"/><Relationship Id="rId55" Type="http://schemas.openxmlformats.org/officeDocument/2006/relationships/hyperlink" Target="http://www.tekirdagbilsem.gov.tr/" TargetMode="External"/><Relationship Id="rId7" Type="http://schemas.openxmlformats.org/officeDocument/2006/relationships/hyperlink" Target="http://www.yaseminkarakayabsm.gov.tr/" TargetMode="External"/><Relationship Id="rId2" Type="http://schemas.openxmlformats.org/officeDocument/2006/relationships/hyperlink" Target="http://www.adanabilsem.gov.tr/" TargetMode="External"/><Relationship Id="rId16" Type="http://schemas.openxmlformats.org/officeDocument/2006/relationships/hyperlink" Target="http://corumbilsem.k12.tr/" TargetMode="External"/><Relationship Id="rId29" Type="http://schemas.openxmlformats.org/officeDocument/2006/relationships/hyperlink" Target="http://www.istanbulbilsem.k12.tr/" TargetMode="External"/><Relationship Id="rId11" Type="http://schemas.openxmlformats.org/officeDocument/2006/relationships/hyperlink" Target="http://www.bartinbilsem.com/" TargetMode="External"/><Relationship Id="rId24" Type="http://schemas.openxmlformats.org/officeDocument/2006/relationships/hyperlink" Target="http://www.giresunbilsem.gov.tr/" TargetMode="External"/><Relationship Id="rId32" Type="http://schemas.openxmlformats.org/officeDocument/2006/relationships/hyperlink" Target="http://www.kamarasbilsem.k12.tr/" TargetMode="External"/><Relationship Id="rId37" Type="http://schemas.openxmlformats.org/officeDocument/2006/relationships/hyperlink" Target="http://www.kirsehirbilimsanat.net/" TargetMode="External"/><Relationship Id="rId40" Type="http://schemas.openxmlformats.org/officeDocument/2006/relationships/hyperlink" Target="http://www.malatyabilsem.meb.k12.tr/" TargetMode="External"/><Relationship Id="rId45" Type="http://schemas.openxmlformats.org/officeDocument/2006/relationships/hyperlink" Target="http://www.nevsehirbilsem.meb.k12.tr/" TargetMode="External"/><Relationship Id="rId53" Type="http://schemas.openxmlformats.org/officeDocument/2006/relationships/hyperlink" Target="http://www.sivasbilsem.meb.k12.tr/" TargetMode="External"/><Relationship Id="rId58" Type="http://schemas.openxmlformats.org/officeDocument/2006/relationships/hyperlink" Target="http://www.usakbilsem.com/" TargetMode="External"/><Relationship Id="rId5" Type="http://schemas.openxmlformats.org/officeDocument/2006/relationships/hyperlink" Target="http://www.amasyabilsem.com/" TargetMode="External"/><Relationship Id="rId61" Type="http://schemas.openxmlformats.org/officeDocument/2006/relationships/hyperlink" Target="http://www.yozgatbilsem.com/" TargetMode="External"/><Relationship Id="rId19" Type="http://schemas.openxmlformats.org/officeDocument/2006/relationships/hyperlink" Target="http://www.elbilsem.com/" TargetMode="External"/><Relationship Id="rId14" Type="http://schemas.openxmlformats.org/officeDocument/2006/relationships/hyperlink" Target="http://www.burdurbilsem.meb.k12.tr/" TargetMode="External"/><Relationship Id="rId22" Type="http://schemas.openxmlformats.org/officeDocument/2006/relationships/hyperlink" Target="http://www.eskisehirbilsem.k12.tr/" TargetMode="External"/><Relationship Id="rId27" Type="http://schemas.openxmlformats.org/officeDocument/2006/relationships/hyperlink" Target="http://ispartabilsem.meb.k12.tr/" TargetMode="External"/><Relationship Id="rId30" Type="http://schemas.openxmlformats.org/officeDocument/2006/relationships/hyperlink" Target="http://www.izmirbilsem.gov.tr/" TargetMode="External"/><Relationship Id="rId35" Type="http://schemas.openxmlformats.org/officeDocument/2006/relationships/hyperlink" Target="http://www.kastamonubilsem.com/" TargetMode="External"/><Relationship Id="rId43" Type="http://schemas.openxmlformats.org/officeDocument/2006/relationships/hyperlink" Target="http://www.bilsem.meb.k12.tr/" TargetMode="External"/><Relationship Id="rId48" Type="http://schemas.openxmlformats.org/officeDocument/2006/relationships/hyperlink" Target="http://www.sakaryabilsem.com/" TargetMode="External"/><Relationship Id="rId56" Type="http://schemas.openxmlformats.org/officeDocument/2006/relationships/hyperlink" Target="http://www.tokatbilsem.net/" TargetMode="External"/><Relationship Id="rId8" Type="http://schemas.openxmlformats.org/officeDocument/2006/relationships/hyperlink" Target="http://www.umitbilsem.gov.tr/" TargetMode="External"/><Relationship Id="rId51" Type="http://schemas.openxmlformats.org/officeDocument/2006/relationships/hyperlink" Target="http://www.siirtbilsem.meb.k12.tr/" TargetMode="External"/><Relationship Id="rId3" Type="http://schemas.openxmlformats.org/officeDocument/2006/relationships/hyperlink" Target="http://www.aydindoganbilsem.com/" TargetMode="External"/><Relationship Id="rId12" Type="http://schemas.openxmlformats.org/officeDocument/2006/relationships/hyperlink" Target="http://www.bayburtbilsem.gov.tr/" TargetMode="External"/><Relationship Id="rId17" Type="http://schemas.openxmlformats.org/officeDocument/2006/relationships/hyperlink" Target="http://www.denizlibilsem.gov.tr/" TargetMode="External"/><Relationship Id="rId25" Type="http://schemas.openxmlformats.org/officeDocument/2006/relationships/hyperlink" Target="http://okulweb.meb.gov.tr/29/01/966428/" TargetMode="External"/><Relationship Id="rId33" Type="http://schemas.openxmlformats.org/officeDocument/2006/relationships/hyperlink" Target="http://www.kayseribilsem.com/" TargetMode="External"/><Relationship Id="rId38" Type="http://schemas.openxmlformats.org/officeDocument/2006/relationships/hyperlink" Target="http://www.konyabilsem.com/" TargetMode="External"/><Relationship Id="rId46" Type="http://schemas.openxmlformats.org/officeDocument/2006/relationships/hyperlink" Target="http://www.ordubilsem.gov.tr/" TargetMode="External"/><Relationship Id="rId59" Type="http://schemas.openxmlformats.org/officeDocument/2006/relationships/hyperlink" Target="http://www.vanbilsem.gov.tr/" TargetMode="External"/><Relationship Id="rId20" Type="http://schemas.openxmlformats.org/officeDocument/2006/relationships/hyperlink" Target="http://www.erzincanbilsem.k12.tr/" TargetMode="External"/><Relationship Id="rId41" Type="http://schemas.openxmlformats.org/officeDocument/2006/relationships/hyperlink" Target="http://www.manisabilsem.gov.tr/" TargetMode="External"/><Relationship Id="rId54" Type="http://schemas.openxmlformats.org/officeDocument/2006/relationships/hyperlink" Target="http://www.sanliurfabilsem.com/" TargetMode="External"/><Relationship Id="rId62" Type="http://schemas.openxmlformats.org/officeDocument/2006/relationships/hyperlink" Target="http://www.zonguldakbilsem.gov.tr/" TargetMode="External"/><Relationship Id="rId1" Type="http://schemas.openxmlformats.org/officeDocument/2006/relationships/slideLayout" Target="../slideLayouts/slideLayout2.xml"/><Relationship Id="rId6" Type="http://schemas.openxmlformats.org/officeDocument/2006/relationships/hyperlink" Target="http://www.ankarabilsem.gov.tr/" TargetMode="External"/><Relationship Id="rId15" Type="http://schemas.openxmlformats.org/officeDocument/2006/relationships/hyperlink" Target="http://www.bursabilsem.gov.tr/" TargetMode="External"/><Relationship Id="rId23" Type="http://schemas.openxmlformats.org/officeDocument/2006/relationships/hyperlink" Target="http://www.gaziantepbilsem.com/" TargetMode="External"/><Relationship Id="rId28" Type="http://schemas.openxmlformats.org/officeDocument/2006/relationships/hyperlink" Target="http://www.besiktasbilsem.k12.tr/" TargetMode="External"/><Relationship Id="rId36" Type="http://schemas.openxmlformats.org/officeDocument/2006/relationships/hyperlink" Target="http://www.kirikkalebilsem.com/" TargetMode="External"/><Relationship Id="rId49" Type="http://schemas.openxmlformats.org/officeDocument/2006/relationships/hyperlink" Target="http://www.salihlibilsem.meb.k12.tr/" TargetMode="External"/><Relationship Id="rId57" Type="http://schemas.openxmlformats.org/officeDocument/2006/relationships/hyperlink" Target="http://www.trabzonbilsem.net/" TargetMode="External"/><Relationship Id="rId10" Type="http://schemas.openxmlformats.org/officeDocument/2006/relationships/hyperlink" Target="http://balikesirbilsem.meb.gov.tr/" TargetMode="External"/><Relationship Id="rId31" Type="http://schemas.openxmlformats.org/officeDocument/2006/relationships/hyperlink" Target="http://www.izmitbilsem.gov.tr/" TargetMode="External"/><Relationship Id="rId44" Type="http://schemas.openxmlformats.org/officeDocument/2006/relationships/hyperlink" Target="http://musbilsem.meb.gov.tr/" TargetMode="External"/><Relationship Id="rId52" Type="http://schemas.openxmlformats.org/officeDocument/2006/relationships/hyperlink" Target="http://www.sinopbilimsanat.gov.tr/" TargetMode="External"/><Relationship Id="rId60" Type="http://schemas.openxmlformats.org/officeDocument/2006/relationships/hyperlink" Target="http://www.ataturkbilsem.com/" TargetMode="External"/><Relationship Id="rId4" Type="http://schemas.openxmlformats.org/officeDocument/2006/relationships/hyperlink" Target="http://absm.meb.k12.tr/" TargetMode="External"/><Relationship Id="rId9" Type="http://schemas.openxmlformats.org/officeDocument/2006/relationships/hyperlink" Target="http://www.antalyabilsem.meb.k12.tr/" TargetMode="Externa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endParaRPr lang="tr-TR"/>
          </a:p>
        </p:txBody>
      </p:sp>
      <p:sp>
        <p:nvSpPr>
          <p:cNvPr id="3" name="Alt Başlık 2"/>
          <p:cNvSpPr>
            <a:spLocks noGrp="1"/>
          </p:cNvSpPr>
          <p:nvPr>
            <p:ph type="subTitle" idx="1"/>
          </p:nvPr>
        </p:nvSpPr>
        <p:spPr/>
        <p:txBody>
          <a:bodyPr/>
          <a:lstStyle/>
          <a:p>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etin kutusu 5"/>
          <p:cNvSpPr txBox="1"/>
          <p:nvPr/>
        </p:nvSpPr>
        <p:spPr>
          <a:xfrm rot="165682">
            <a:off x="903111" y="2338879"/>
            <a:ext cx="1806222" cy="523220"/>
          </a:xfrm>
          <a:prstGeom prst="rect">
            <a:avLst/>
          </a:prstGeom>
          <a:noFill/>
        </p:spPr>
        <p:txBody>
          <a:bodyPr wrap="square" rtlCol="0">
            <a:spAutoFit/>
          </a:bodyPr>
          <a:lstStyle/>
          <a:p>
            <a:r>
              <a:rPr lang="tr-TR" sz="2800" dirty="0" smtClean="0">
                <a:solidFill>
                  <a:srgbClr val="FF0000"/>
                </a:solidFill>
              </a:rPr>
              <a:t>ÜSTÜN</a:t>
            </a:r>
            <a:endParaRPr lang="tr-TR" sz="2800" dirty="0">
              <a:solidFill>
                <a:srgbClr val="FF0000"/>
              </a:solidFill>
            </a:endParaRPr>
          </a:p>
        </p:txBody>
      </p:sp>
      <p:sp>
        <p:nvSpPr>
          <p:cNvPr id="7" name="Metin kutusu 6"/>
          <p:cNvSpPr txBox="1"/>
          <p:nvPr/>
        </p:nvSpPr>
        <p:spPr>
          <a:xfrm>
            <a:off x="4007556" y="2111008"/>
            <a:ext cx="1738489" cy="400110"/>
          </a:xfrm>
          <a:prstGeom prst="rect">
            <a:avLst/>
          </a:prstGeom>
          <a:noFill/>
        </p:spPr>
        <p:txBody>
          <a:bodyPr wrap="square" rtlCol="0">
            <a:spAutoFit/>
          </a:bodyPr>
          <a:lstStyle/>
          <a:p>
            <a:r>
              <a:rPr lang="tr-TR" sz="2000" b="1" dirty="0" smtClean="0">
                <a:solidFill>
                  <a:srgbClr val="00B050"/>
                </a:solidFill>
              </a:rPr>
              <a:t> ÖZEL</a:t>
            </a:r>
            <a:endParaRPr lang="tr-TR" sz="2000" b="1" dirty="0">
              <a:solidFill>
                <a:srgbClr val="00B050"/>
              </a:solidFill>
            </a:endParaRPr>
          </a:p>
        </p:txBody>
      </p:sp>
      <p:sp>
        <p:nvSpPr>
          <p:cNvPr id="8" name="Metin kutusu 7"/>
          <p:cNvSpPr txBox="1"/>
          <p:nvPr/>
        </p:nvSpPr>
        <p:spPr>
          <a:xfrm rot="21377939">
            <a:off x="6632222" y="2315064"/>
            <a:ext cx="1738489" cy="400110"/>
          </a:xfrm>
          <a:prstGeom prst="rect">
            <a:avLst/>
          </a:prstGeom>
          <a:noFill/>
        </p:spPr>
        <p:txBody>
          <a:bodyPr wrap="square" rtlCol="0">
            <a:spAutoFit/>
          </a:bodyPr>
          <a:lstStyle/>
          <a:p>
            <a:r>
              <a:rPr lang="tr-TR" sz="2000" b="1" dirty="0" smtClean="0">
                <a:solidFill>
                  <a:schemeClr val="accent5"/>
                </a:solidFill>
              </a:rPr>
              <a:t>YETENEKLİ</a:t>
            </a:r>
            <a:endParaRPr lang="tr-TR" sz="2000" b="1" dirty="0">
              <a:solidFill>
                <a:schemeClr val="accent5"/>
              </a:solidFill>
            </a:endParaRPr>
          </a:p>
        </p:txBody>
      </p:sp>
      <p:sp>
        <p:nvSpPr>
          <p:cNvPr id="9" name="Metin kutusu 8"/>
          <p:cNvSpPr txBox="1"/>
          <p:nvPr/>
        </p:nvSpPr>
        <p:spPr>
          <a:xfrm>
            <a:off x="9527822" y="2480340"/>
            <a:ext cx="1636889" cy="461665"/>
          </a:xfrm>
          <a:prstGeom prst="rect">
            <a:avLst/>
          </a:prstGeom>
          <a:noFill/>
        </p:spPr>
        <p:txBody>
          <a:bodyPr wrap="square" rtlCol="0">
            <a:spAutoFit/>
          </a:bodyPr>
          <a:lstStyle/>
          <a:p>
            <a:r>
              <a:rPr lang="tr-TR" sz="2400" dirty="0" smtClean="0"/>
              <a:t>ÇOCUKLAR</a:t>
            </a:r>
            <a:endParaRPr lang="tr-TR" sz="2400" dirty="0"/>
          </a:p>
        </p:txBody>
      </p:sp>
    </p:spTree>
    <p:extLst>
      <p:ext uri="{BB962C8B-B14F-4D97-AF65-F5344CB8AC3E}">
        <p14:creationId xmlns:p14="http://schemas.microsoft.com/office/powerpoint/2010/main" val="92531513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eşgen 4"/>
          <p:cNvSpPr/>
          <p:nvPr/>
        </p:nvSpPr>
        <p:spPr>
          <a:xfrm>
            <a:off x="282222" y="270933"/>
            <a:ext cx="10871200" cy="1715911"/>
          </a:xfrm>
          <a:prstGeom prst="homePlate">
            <a:avLst/>
          </a:prstGeom>
          <a:solidFill>
            <a:srgbClr val="FFFF00"/>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smtClean="0">
                <a:solidFill>
                  <a:schemeClr val="tx1"/>
                </a:solidFill>
              </a:rPr>
              <a:t>Geçmişte ve günümüzde, tüm dünya da ve tarihimizde üstün ve özel yetenekli bireyler, toplumun her zaman dikkatini çekmişlerdir. Bu amaçla devletler, yönetimlerini devam ettirecek liderleri ve yönetim kadrolarını oluşturmak, bilim, sanat ve spor alanlarında üstün ve özel yetenekli bu insanlardan yararlanmak istemişlerdir.</a:t>
            </a:r>
            <a:endParaRPr lang="tr-TR" dirty="0">
              <a:solidFill>
                <a:schemeClr val="tx1"/>
              </a:solidFill>
            </a:endParaRP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31828">
            <a:off x="765800" y="1859618"/>
            <a:ext cx="5133705" cy="4667657"/>
          </a:xfrm>
          <a:prstGeom prst="ellipse">
            <a:avLst/>
          </a:prstGeom>
          <a:ln>
            <a:noFill/>
          </a:ln>
          <a:effectLst>
            <a:softEdge rad="112500"/>
          </a:effectLst>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23034">
            <a:off x="6682700" y="1966959"/>
            <a:ext cx="4835587" cy="417442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54806444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85422" y="79022"/>
            <a:ext cx="4675514" cy="5717344"/>
          </a:xfrm>
          <a:solidFill>
            <a:srgbClr val="FFFF99"/>
          </a:solidFill>
          <a:ln w="57150">
            <a:solidFill>
              <a:schemeClr val="accent1">
                <a:lumMod val="75000"/>
                <a:alpha val="85000"/>
              </a:schemeClr>
            </a:solidFill>
          </a:ln>
        </p:spPr>
        <p:txBody>
          <a:bodyPr>
            <a:noAutofit/>
          </a:bodyPr>
          <a:lstStyle/>
          <a:p>
            <a:r>
              <a:rPr lang="tr-TR" sz="2400" dirty="0">
                <a:solidFill>
                  <a:schemeClr val="tx1">
                    <a:lumMod val="95000"/>
                    <a:lumOff val="5000"/>
                  </a:schemeClr>
                </a:solidFill>
              </a:rPr>
              <a:t>Üstün ve özel yetenekli bireylerin eğitimi için, tarih boyunca çeşitli çalışmalar yapılmıştır. Bu özel bireyler, bazen doğru yönlendirilmeleri sonucu, çoğu kez de kendi çabaları ile üstün yeteneklerini ortaya koyabilmişlerdir. İnsanlığın yararlanabildiği kadar, toplumda kaybolup giden, herhangi bir birey gibi fark edilmeyen üstün ve özel yetenekli insanların sayısı da az değildir.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6257" y="805913"/>
            <a:ext cx="5891590" cy="57074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451326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64443" y="575733"/>
            <a:ext cx="11152275" cy="3345338"/>
          </a:xfrm>
          <a:solidFill>
            <a:srgbClr val="FFFF00"/>
          </a:solidFill>
          <a:ln cmpd="thickThin">
            <a:solidFill>
              <a:schemeClr val="accent1">
                <a:alpha val="59000"/>
              </a:schemeClr>
            </a:solidFill>
          </a:ln>
        </p:spPr>
        <p:txBody>
          <a:bodyPr/>
          <a:lstStyle/>
          <a:p>
            <a:r>
              <a:rPr lang="tr-TR" dirty="0"/>
              <a:t>Tarihte üstün zekâ ve yetenek ile ilgili çalışmalar ve tanımlar Eflatunla birlikte görülmektedir. Eflatun toplumdaki bireyleri bakır, tunç, gümüş ve altına benzeterek sınıflamış ve tanımlamıştır. Sonraki yıllarda 19. </a:t>
            </a:r>
            <a:r>
              <a:rPr lang="tr-TR" dirty="0" err="1"/>
              <a:t>yy.’da</a:t>
            </a:r>
            <a:r>
              <a:rPr lang="tr-TR" dirty="0"/>
              <a:t> </a:t>
            </a:r>
            <a:r>
              <a:rPr lang="tr-TR" dirty="0" err="1"/>
              <a:t>Sir</a:t>
            </a:r>
            <a:r>
              <a:rPr lang="tr-TR" dirty="0"/>
              <a:t> Francis </a:t>
            </a:r>
            <a:r>
              <a:rPr lang="tr-TR" dirty="0" err="1"/>
              <a:t>Galton</a:t>
            </a:r>
            <a:r>
              <a:rPr lang="tr-TR" dirty="0"/>
              <a:t> zekâ ile ilgili çalışmalar yapmıştır. </a:t>
            </a:r>
            <a:r>
              <a:rPr lang="tr-TR" dirty="0" err="1"/>
              <a:t>Galton</a:t>
            </a:r>
            <a:r>
              <a:rPr lang="tr-TR" dirty="0"/>
              <a:t> tarafından zekâ, bilgileri </a:t>
            </a:r>
            <a:r>
              <a:rPr lang="tr-TR" dirty="0" err="1"/>
              <a:t>yapısallaştırma</a:t>
            </a:r>
            <a:r>
              <a:rPr lang="tr-TR" dirty="0"/>
              <a:t> ve kullanma olarak belirtilmiştir. Üstün yetenekli çocuklar üzerindeki çalışmaların öncüsü sayılan </a:t>
            </a:r>
            <a:r>
              <a:rPr lang="tr-TR" dirty="0" err="1"/>
              <a:t>Lewis</a:t>
            </a:r>
            <a:r>
              <a:rPr lang="tr-TR" dirty="0"/>
              <a:t> </a:t>
            </a:r>
            <a:r>
              <a:rPr lang="tr-TR" dirty="0" err="1"/>
              <a:t>Terman</a:t>
            </a:r>
            <a:r>
              <a:rPr lang="tr-TR" dirty="0"/>
              <a:t> zekâ ile ilgili geniş çalışmalar yapmış zeka bölümü (IQ) 140 veya üstü olan çocukları dahi çocuklar olarak tanımlamıştır.</a:t>
            </a:r>
          </a:p>
        </p:txBody>
      </p:sp>
    </p:spTree>
    <p:extLst>
      <p:ext uri="{BB962C8B-B14F-4D97-AF65-F5344CB8AC3E}">
        <p14:creationId xmlns:p14="http://schemas.microsoft.com/office/powerpoint/2010/main" val="121450382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9486" y="185980"/>
            <a:ext cx="5114440" cy="5990983"/>
          </a:xfrm>
          <a:gradFill flip="none" rotWithShape="1">
            <a:gsLst>
              <a:gs pos="0">
                <a:schemeClr val="accent6">
                  <a:lumMod val="0"/>
                  <a:lumOff val="100000"/>
                </a:schemeClr>
              </a:gs>
              <a:gs pos="28000">
                <a:schemeClr val="accent6">
                  <a:lumMod val="0"/>
                  <a:lumOff val="100000"/>
                </a:schemeClr>
              </a:gs>
              <a:gs pos="100000">
                <a:schemeClr val="accent6">
                  <a:lumMod val="100000"/>
                </a:schemeClr>
              </a:gs>
            </a:gsLst>
            <a:path path="circle">
              <a:fillToRect l="50000" t="-80000" r="50000" b="180000"/>
            </a:path>
            <a:tileRect/>
          </a:gradFill>
          <a:ln w="76200">
            <a:solidFill>
              <a:srgbClr val="FFFF00"/>
            </a:solidFill>
          </a:ln>
        </p:spPr>
        <p:txBody>
          <a:bodyPr/>
          <a:lstStyle/>
          <a:p>
            <a:r>
              <a:rPr lang="tr-TR" dirty="0" smtClean="0"/>
              <a:t>20</a:t>
            </a:r>
            <a:r>
              <a:rPr lang="tr-TR" dirty="0"/>
              <a:t>. </a:t>
            </a:r>
            <a:r>
              <a:rPr lang="tr-TR" dirty="0" err="1"/>
              <a:t>yy.’da</a:t>
            </a:r>
            <a:r>
              <a:rPr lang="tr-TR" dirty="0"/>
              <a:t> ise </a:t>
            </a:r>
            <a:r>
              <a:rPr lang="tr-TR" dirty="0" err="1"/>
              <a:t>Binet</a:t>
            </a:r>
            <a:r>
              <a:rPr lang="tr-TR" dirty="0"/>
              <a:t> ve </a:t>
            </a:r>
            <a:r>
              <a:rPr lang="tr-TR" dirty="0" err="1"/>
              <a:t>Simon</a:t>
            </a:r>
            <a:r>
              <a:rPr lang="tr-TR" dirty="0"/>
              <a:t> zekâ ile ilgili üç temel özellik ileri sürmüşler; “Verilen bir yönergeyi anlama ve zihinde tutabilme, bir duruma başarı ile uyum sağlayabilme ya da beklenen davranışı sergileme yeteneği, bireyin kendini değerlendirerek, yaptığı davranışın doğruluğunu denetleyebilme yeteneği olarak tanımlamışlardır. </a:t>
            </a:r>
            <a:r>
              <a:rPr lang="tr-TR" dirty="0" err="1"/>
              <a:t>Piaget’e</a:t>
            </a:r>
            <a:r>
              <a:rPr lang="tr-TR" dirty="0"/>
              <a:t> göre ise zekâ, zihnin değişme, kendini yenileme gücü olup, bireyin çevreye uyum sağlamasıdır. </a:t>
            </a: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926677">
            <a:off x="6031423" y="2216619"/>
            <a:ext cx="5204847" cy="358093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77837538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502479" y="365125"/>
            <a:ext cx="8508707" cy="5811838"/>
          </a:xfrm>
          <a:solidFill>
            <a:srgbClr val="CC66FF">
              <a:alpha val="51765"/>
            </a:srgbClr>
          </a:solidFill>
          <a:ln w="57150">
            <a:solidFill>
              <a:schemeClr val="tx1"/>
            </a:solidFill>
          </a:ln>
        </p:spPr>
        <p:txBody>
          <a:bodyPr>
            <a:normAutofit/>
          </a:bodyPr>
          <a:lstStyle/>
          <a:p>
            <a:r>
              <a:rPr lang="tr-TR" dirty="0"/>
              <a:t>Zekânın, zihinsel işlemler sistemi olarak zihinsel yapı ile çevre arasındaki dinamik denge kurduğunu öne sürer. </a:t>
            </a:r>
            <a:r>
              <a:rPr lang="tr-TR" dirty="0" err="1"/>
              <a:t>Gardner’e</a:t>
            </a:r>
            <a:r>
              <a:rPr lang="tr-TR" dirty="0"/>
              <a:t> göre zekâ, bir problemi çözme ya da farklı kültürel ortamlarda bir ürüne şekil verme yeteneğidir. </a:t>
            </a:r>
            <a:r>
              <a:rPr lang="tr-TR" dirty="0" err="1"/>
              <a:t>Gardner</a:t>
            </a:r>
            <a:r>
              <a:rPr lang="tr-TR" dirty="0"/>
              <a:t>, çoklu zekâ kuramını öne sürmüştür. Zekâyı oluşturan yetenek alanlarını dil, matematik, mekan, beden, müzik, sosyal, doğa ve kişisel olmak üzere sekiz grupta açıklamıştır</a:t>
            </a:r>
          </a:p>
        </p:txBody>
      </p:sp>
    </p:spTree>
    <p:extLst>
      <p:ext uri="{BB962C8B-B14F-4D97-AF65-F5344CB8AC3E}">
        <p14:creationId xmlns:p14="http://schemas.microsoft.com/office/powerpoint/2010/main" val="73437591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1618110161"/>
              </p:ext>
            </p:extLst>
          </p:nvPr>
        </p:nvGraphicFramePr>
        <p:xfrm>
          <a:off x="4077346" y="216977"/>
          <a:ext cx="6322017" cy="14427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İçerik Yer Tutucusu 4"/>
          <p:cNvGraphicFramePr>
            <a:graphicFrameLocks noGrp="1"/>
          </p:cNvGraphicFramePr>
          <p:nvPr>
            <p:ph idx="1"/>
            <p:extLst>
              <p:ext uri="{D42A27DB-BD31-4B8C-83A1-F6EECF244321}">
                <p14:modId xmlns:p14="http://schemas.microsoft.com/office/powerpoint/2010/main" val="1456953418"/>
              </p:ext>
            </p:extLst>
          </p:nvPr>
        </p:nvGraphicFramePr>
        <p:xfrm>
          <a:off x="187779" y="1670504"/>
          <a:ext cx="11166021" cy="50650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69251412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3079125053"/>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İçerik Yer Tutucusu 4"/>
          <p:cNvGraphicFramePr>
            <a:graphicFrameLocks noGrp="1"/>
          </p:cNvGraphicFramePr>
          <p:nvPr>
            <p:ph idx="1"/>
            <p:extLst>
              <p:ext uri="{D42A27DB-BD31-4B8C-83A1-F6EECF244321}">
                <p14:modId xmlns:p14="http://schemas.microsoft.com/office/powerpoint/2010/main" val="333838052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92869806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633274" y="0"/>
            <a:ext cx="5433447" cy="6540285"/>
          </a:xfrm>
          <a:solidFill>
            <a:schemeClr val="accent5">
              <a:lumMod val="40000"/>
              <a:lumOff val="60000"/>
            </a:schemeClr>
          </a:solidFill>
          <a:ln cmpd="thickThin">
            <a:solidFill>
              <a:srgbClr val="002060">
                <a:alpha val="67000"/>
              </a:srgbClr>
            </a:solidFill>
          </a:ln>
        </p:spPr>
        <p:txBody>
          <a:bodyPr>
            <a:normAutofit fontScale="92500" lnSpcReduction="20000"/>
          </a:bodyPr>
          <a:lstStyle/>
          <a:p>
            <a:r>
              <a:rPr lang="tr-TR" dirty="0"/>
              <a:t>Detaylı ve dikkatli gözlem yeteneği • Hızlı ve doğru kavrama, anlama, algılayabilme çabuk ve kolay öğrenme yeteneği • Çok yönlü olarak hızlı düşünme • Yaşıtlarından erken dönemde soyut düşünme yeteneği • Kavramsallaştırma; sentezleme, tümevarıma dayalı öğrenmeye ve sorun çözmeye ilgi • Sebep-sonuç ilişkilerinde bağlantıları hızlı görme yeteneği • Çok güçlü, mükemmel bellek (Ne, nerede, ne zaman, nasıl sorularını doğru hatırlayabilme) • Sorgulayıcı tutum, • Yaşından beklenmeyen konularda meraklı olma • Her alanda ileri düzeyde araştırmacılık • Yüksek düzeyde ve farklı yaratıcılık • Yeni ve orijinal ürünler ortaya çıkarma, keşfetmekten ve buluş yapmaktan </a:t>
            </a:r>
            <a:r>
              <a:rPr lang="tr-TR" dirty="0" smtClean="0"/>
              <a:t>hoşlanma. </a:t>
            </a:r>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206281">
            <a:off x="284973" y="1352339"/>
            <a:ext cx="5930561" cy="337585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86195418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657965267"/>
              </p:ext>
            </p:extLst>
          </p:nvPr>
        </p:nvGraphicFramePr>
        <p:xfrm>
          <a:off x="371959" y="387458"/>
          <a:ext cx="9949911" cy="64705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93371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356460"/>
            <a:ext cx="6190927" cy="5820503"/>
          </a:xfrm>
          <a:ln/>
        </p:spPr>
        <p:style>
          <a:lnRef idx="1">
            <a:schemeClr val="accent6"/>
          </a:lnRef>
          <a:fillRef idx="2">
            <a:schemeClr val="accent6"/>
          </a:fillRef>
          <a:effectRef idx="1">
            <a:schemeClr val="accent6"/>
          </a:effectRef>
          <a:fontRef idx="minor">
            <a:schemeClr val="dk1"/>
          </a:fontRef>
        </p:style>
        <p:txBody>
          <a:bodyPr>
            <a:normAutofit fontScale="85000" lnSpcReduction="10000"/>
          </a:bodyPr>
          <a:lstStyle/>
          <a:p>
            <a:r>
              <a:rPr lang="tr-TR" dirty="0"/>
              <a:t>Erken ve doğru ifadelerle konuşma, bebeksi ifadeler kullanmama. Konuşmaya başladığı andan itibaren yetişkin benzeri konuşma • İleri düzeyde (ortalama üstü) sözcük dağarcığı • Sözel yeterlilik; geniş kelime bilgisi; ifadede kolaylık </a:t>
            </a:r>
            <a:r>
              <a:rPr lang="tr-TR" dirty="0" smtClean="0"/>
              <a:t>• </a:t>
            </a:r>
            <a:r>
              <a:rPr lang="tr-TR" dirty="0"/>
              <a:t>Gerektiği zaman ve gerektiği kadar konuşma • 2 yaşında alfabedeki harfleri tanıma • Genellikle 4 yaşından </a:t>
            </a:r>
            <a:r>
              <a:rPr lang="tr-TR" dirty="0" smtClean="0"/>
              <a:t>hemen sonra </a:t>
            </a:r>
            <a:r>
              <a:rPr lang="tr-TR" dirty="0"/>
              <a:t>okuyabilme, bir kısmında 2 yaş sonrasında okumayı çözme • Sözcük hazinesinin yaşıtlarından ileri düzeyde olması (Üstün yeteneklilerde bazen gecikmiş konuşmaya da rastlanmaktadır.) • Sözlü ve yazılı dili yaşıtlarından ileri düzeyde uygun şekilde ve becerili kullanma daha iyi ifade edebilme yeteneği • Erken yaşta okuma, bazen hem okuma hem yazmanın erken yaşta </a:t>
            </a:r>
            <a:r>
              <a:rPr lang="tr-TR" dirty="0" smtClean="0"/>
              <a:t>görülmesi.</a:t>
            </a:r>
          </a:p>
          <a:p>
            <a:r>
              <a:rPr lang="tr-TR" dirty="0"/>
              <a:t> Bebeklik döneminden itibaren kitaplara ve okumaya aşırı düşkünlük</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25791">
            <a:off x="6175429" y="1937289"/>
            <a:ext cx="6001073" cy="400071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5347896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7561881" cy="983228"/>
          </a:xfrm>
          <a:solidFill>
            <a:srgbClr val="CCFF33"/>
          </a:solidFill>
          <a:ln w="57150">
            <a:solidFill>
              <a:schemeClr val="tx1"/>
            </a:solidFill>
          </a:ln>
        </p:spPr>
        <p:txBody>
          <a:bodyPr>
            <a:normAutofit/>
          </a:bodyPr>
          <a:lstStyle/>
          <a:p>
            <a:r>
              <a:rPr lang="tr-TR" dirty="0"/>
              <a:t>Sosyal – Duygusal Gelişim Alanı</a:t>
            </a:r>
          </a:p>
        </p:txBody>
      </p:sp>
      <p:sp>
        <p:nvSpPr>
          <p:cNvPr id="3" name="İçerik Yer Tutucusu 2"/>
          <p:cNvSpPr>
            <a:spLocks noGrp="1"/>
          </p:cNvSpPr>
          <p:nvPr>
            <p:ph idx="1"/>
          </p:nvPr>
        </p:nvSpPr>
        <p:spPr>
          <a:xfrm>
            <a:off x="495946" y="1534332"/>
            <a:ext cx="10857854" cy="4642631"/>
          </a:xfrm>
          <a:solidFill>
            <a:srgbClr val="00CCFF"/>
          </a:solidFill>
          <a:ln w="76200">
            <a:solidFill>
              <a:srgbClr val="92D050"/>
            </a:solidFill>
          </a:ln>
        </p:spPr>
        <p:txBody>
          <a:bodyPr>
            <a:normAutofit/>
          </a:bodyPr>
          <a:lstStyle/>
          <a:p>
            <a:r>
              <a:rPr lang="tr-TR" dirty="0" smtClean="0"/>
              <a:t>Bağımsız </a:t>
            </a:r>
            <a:r>
              <a:rPr lang="tr-TR" dirty="0"/>
              <a:t>ve çok yönlü çalışmayı tercih etme, gerektiğinde ekip çalışması kurabilme, ekibi yönlendirebilme • Her alanda liderlik yeteneği • Yüksek özgüven, kendinden emin olma • Kendini eleştirebilme (özeleştiri), kendi yanlışlarını açıkça ifade edebilme • Yaşıtlarına göre sosyal ve duygusal yönden ileri düzeyde olgunluk, beklenmeyen düzeyde olgun davranışlar gösterme • Farklı ve ilginç espri yapabilme ve yetişkin düzeyinde yapılan espriyi anlayabilme yeteneği • Yapıcı ve iyimser düşünme yeteneği • Hoşgörülülük • Merhametli olma • Alçak gönüllülük • Her konuda mükemmeliyetçi olma • Ayrıntıları görme, tartışma, zenginleştirme • Yaşından büyüklerle çalışmayı ve iletişim kurmayı tercih etme </a:t>
            </a:r>
          </a:p>
        </p:txBody>
      </p:sp>
    </p:spTree>
    <p:extLst>
      <p:ext uri="{BB962C8B-B14F-4D97-AF65-F5344CB8AC3E}">
        <p14:creationId xmlns:p14="http://schemas.microsoft.com/office/powerpoint/2010/main" val="268865888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5981" y="108489"/>
            <a:ext cx="12006019" cy="6749512"/>
          </a:xfrm>
        </p:spPr>
        <p:txBody>
          <a:bodyPr>
            <a:noAutofit/>
          </a:bodyPr>
          <a:lstStyle/>
          <a:p>
            <a:pPr marL="0" indent="0">
              <a:buNone/>
            </a:pPr>
            <a:r>
              <a:rPr lang="tr-TR" sz="2000" dirty="0"/>
              <a:t>• Yüksek düzeyde adalet ve dürüstlük, adil olmayan durumlara ani ve beklenmedik tepki gösterme </a:t>
            </a:r>
            <a:endParaRPr lang="tr-TR" sz="2000" dirty="0" smtClean="0"/>
          </a:p>
          <a:p>
            <a:pPr marL="0" indent="0">
              <a:buNone/>
            </a:pPr>
            <a:r>
              <a:rPr lang="tr-TR" sz="2000" dirty="0" smtClean="0"/>
              <a:t>• </a:t>
            </a:r>
            <a:r>
              <a:rPr lang="tr-TR" sz="2000" dirty="0"/>
              <a:t>Haksızlığa karşı aşırı tahammülsüzlük ve yoğun tepki gösterme </a:t>
            </a:r>
            <a:endParaRPr lang="tr-TR" sz="2000" dirty="0" smtClean="0"/>
          </a:p>
          <a:p>
            <a:pPr marL="0" indent="0">
              <a:buNone/>
            </a:pPr>
            <a:r>
              <a:rPr lang="tr-TR" sz="2000" dirty="0" smtClean="0"/>
              <a:t>• </a:t>
            </a:r>
            <a:r>
              <a:rPr lang="tr-TR" sz="2000" dirty="0"/>
              <a:t>Yüksek enerji düzeyine sahip olma </a:t>
            </a:r>
            <a:endParaRPr lang="tr-TR" sz="2000" dirty="0" smtClean="0"/>
          </a:p>
          <a:p>
            <a:pPr marL="0" indent="0">
              <a:buNone/>
            </a:pPr>
            <a:r>
              <a:rPr lang="tr-TR" sz="2000" dirty="0" smtClean="0"/>
              <a:t>• </a:t>
            </a:r>
            <a:r>
              <a:rPr lang="tr-TR" sz="2000" dirty="0"/>
              <a:t>Kararlı, sebatkar</a:t>
            </a:r>
            <a:r>
              <a:rPr lang="tr-TR" sz="2000" dirty="0" smtClean="0"/>
              <a:t>, sabırlı </a:t>
            </a:r>
            <a:r>
              <a:rPr lang="tr-TR" sz="2000" dirty="0"/>
              <a:t>ve azimli olma, başlanan işi sonuna kadar götürebilme </a:t>
            </a:r>
            <a:endParaRPr lang="tr-TR" sz="2000" dirty="0" smtClean="0"/>
          </a:p>
          <a:p>
            <a:pPr marL="0" indent="0">
              <a:buNone/>
            </a:pPr>
            <a:r>
              <a:rPr lang="tr-TR" sz="2000" dirty="0" smtClean="0"/>
              <a:t>• </a:t>
            </a:r>
            <a:r>
              <a:rPr lang="tr-TR" sz="2000" dirty="0"/>
              <a:t>Çalışkanlık, amaçlarına ulaşmaktan ve </a:t>
            </a:r>
            <a:r>
              <a:rPr lang="tr-TR" sz="2000" dirty="0" smtClean="0"/>
              <a:t>başarıdan </a:t>
            </a:r>
            <a:r>
              <a:rPr lang="tr-TR" sz="2000" dirty="0"/>
              <a:t>zevk alma, </a:t>
            </a:r>
            <a:endParaRPr lang="tr-TR" sz="2000" dirty="0" smtClean="0"/>
          </a:p>
          <a:p>
            <a:pPr marL="0" indent="0">
              <a:buNone/>
            </a:pPr>
            <a:r>
              <a:rPr lang="tr-TR" sz="2000" dirty="0" smtClean="0"/>
              <a:t>• </a:t>
            </a:r>
            <a:r>
              <a:rPr lang="tr-TR" sz="2000" dirty="0"/>
              <a:t>Başkalarının duygu ve düşüncelerine, ihtiyaçlarına karşı duyarlı olma </a:t>
            </a:r>
            <a:endParaRPr lang="tr-TR" sz="2000" dirty="0" smtClean="0"/>
          </a:p>
          <a:p>
            <a:pPr marL="0" indent="0">
              <a:buNone/>
            </a:pPr>
            <a:r>
              <a:rPr lang="tr-TR" sz="2000" dirty="0" smtClean="0"/>
              <a:t>• </a:t>
            </a:r>
            <a:r>
              <a:rPr lang="tr-TR" sz="2000" dirty="0"/>
              <a:t>Toplumsal olaylara karşı yaşıtlarından ileri </a:t>
            </a:r>
            <a:r>
              <a:rPr lang="tr-TR" sz="2000" dirty="0" smtClean="0"/>
              <a:t>düzeyde </a:t>
            </a:r>
            <a:r>
              <a:rPr lang="tr-TR" sz="2000" dirty="0"/>
              <a:t>duyarlılık gösterme ve çözüm yolları bulma, geliştirme </a:t>
            </a:r>
            <a:endParaRPr lang="tr-TR" sz="2000" dirty="0" smtClean="0"/>
          </a:p>
          <a:p>
            <a:pPr marL="0" indent="0">
              <a:buNone/>
            </a:pPr>
            <a:r>
              <a:rPr lang="tr-TR" sz="2000" dirty="0" smtClean="0"/>
              <a:t>• </a:t>
            </a:r>
            <a:r>
              <a:rPr lang="tr-TR" sz="2000" dirty="0"/>
              <a:t>Organizasyon yeteneği </a:t>
            </a:r>
            <a:endParaRPr lang="tr-TR" sz="2000" dirty="0" smtClean="0"/>
          </a:p>
          <a:p>
            <a:pPr marL="0" indent="0">
              <a:buNone/>
            </a:pPr>
            <a:r>
              <a:rPr lang="tr-TR" sz="2000" dirty="0" smtClean="0"/>
              <a:t>• </a:t>
            </a:r>
            <a:r>
              <a:rPr lang="tr-TR" sz="2000" dirty="0"/>
              <a:t>Sezgisel yetenek </a:t>
            </a:r>
            <a:endParaRPr lang="tr-TR" sz="2000" dirty="0" smtClean="0"/>
          </a:p>
          <a:p>
            <a:pPr marL="0" indent="0">
              <a:buNone/>
            </a:pPr>
            <a:r>
              <a:rPr lang="tr-TR" sz="2000" dirty="0" smtClean="0"/>
              <a:t>• </a:t>
            </a:r>
            <a:r>
              <a:rPr lang="tr-TR" sz="2000" dirty="0"/>
              <a:t>İlgi duydukları alanlarda kararlı, azimli ve sabırlı olma </a:t>
            </a:r>
            <a:endParaRPr lang="tr-TR" sz="2000" dirty="0" smtClean="0"/>
          </a:p>
          <a:p>
            <a:pPr marL="0" indent="0">
              <a:buNone/>
            </a:pPr>
            <a:r>
              <a:rPr lang="tr-TR" sz="2000" dirty="0" smtClean="0"/>
              <a:t>• </a:t>
            </a:r>
            <a:r>
              <a:rPr lang="tr-TR" sz="2000" dirty="0"/>
              <a:t>Başlanan işi sonuna kadar götürebilme </a:t>
            </a:r>
            <a:endParaRPr lang="tr-TR" sz="2000" dirty="0" smtClean="0"/>
          </a:p>
          <a:p>
            <a:pPr marL="0" indent="0">
              <a:buNone/>
            </a:pPr>
            <a:r>
              <a:rPr lang="tr-TR" sz="2000" dirty="0" smtClean="0"/>
              <a:t>• </a:t>
            </a:r>
            <a:r>
              <a:rPr lang="tr-TR" sz="2000" dirty="0"/>
              <a:t>Küçük çocuklar, hayvanlar, yaşlılar, yoksullar ve benzeri durumdakilere karşı aşırı duyarlı, merhametli ve yardımsever olma, başkalarına yardım etmekten hoşnut olma </a:t>
            </a:r>
            <a:endParaRPr lang="tr-TR" sz="2000" dirty="0" smtClean="0"/>
          </a:p>
          <a:p>
            <a:pPr marL="0" indent="0">
              <a:buNone/>
            </a:pPr>
            <a:r>
              <a:rPr lang="tr-TR" sz="2000" dirty="0" smtClean="0"/>
              <a:t>• </a:t>
            </a:r>
            <a:r>
              <a:rPr lang="tr-TR" sz="2000" dirty="0"/>
              <a:t>Yeni ve değişik durumlara kolay ve çabuk </a:t>
            </a:r>
            <a:r>
              <a:rPr lang="tr-TR" sz="2000" dirty="0" smtClean="0"/>
              <a:t>uyabilme</a:t>
            </a:r>
          </a:p>
          <a:p>
            <a:pPr marL="0" indent="0">
              <a:buNone/>
            </a:pPr>
            <a:r>
              <a:rPr lang="tr-TR" sz="2000" dirty="0" smtClean="0"/>
              <a:t> </a:t>
            </a:r>
            <a:r>
              <a:rPr lang="tr-TR" sz="2000" dirty="0"/>
              <a:t>• Grup içinde, grup üyeleri tarafından doğal olarak lider seçilme </a:t>
            </a:r>
            <a:endParaRPr lang="tr-TR" sz="2000" dirty="0" smtClean="0"/>
          </a:p>
          <a:p>
            <a:pPr marL="0" indent="0">
              <a:buNone/>
            </a:pPr>
            <a:r>
              <a:rPr lang="tr-TR" sz="2000" dirty="0" smtClean="0"/>
              <a:t>• </a:t>
            </a:r>
            <a:r>
              <a:rPr lang="tr-TR" sz="2000" dirty="0"/>
              <a:t>Başkalarıyla kolayca işbirliği kurma </a:t>
            </a:r>
          </a:p>
        </p:txBody>
      </p:sp>
    </p:spTree>
    <p:extLst>
      <p:ext uri="{BB962C8B-B14F-4D97-AF65-F5344CB8AC3E}">
        <p14:creationId xmlns:p14="http://schemas.microsoft.com/office/powerpoint/2010/main" val="30680161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7344905" cy="1325563"/>
          </a:xfrm>
          <a:solidFill>
            <a:srgbClr val="CC66FF"/>
          </a:solidFill>
          <a:ln w="57150">
            <a:solidFill>
              <a:schemeClr val="tx1"/>
            </a:solidFill>
          </a:ln>
        </p:spPr>
        <p:txBody>
          <a:bodyPr/>
          <a:lstStyle/>
          <a:p>
            <a:r>
              <a:rPr lang="tr-TR" dirty="0"/>
              <a:t>SINIFLANDIRMA ve YAYGINLIK </a:t>
            </a:r>
          </a:p>
        </p:txBody>
      </p:sp>
      <p:sp>
        <p:nvSpPr>
          <p:cNvPr id="3" name="İçerik Yer Tutucusu 2"/>
          <p:cNvSpPr>
            <a:spLocks noGrp="1"/>
          </p:cNvSpPr>
          <p:nvPr>
            <p:ph idx="1"/>
          </p:nvPr>
        </p:nvSpPr>
        <p:spPr/>
        <p:txBody>
          <a:bodyPr/>
          <a:lstStyle/>
          <a:p>
            <a:r>
              <a:rPr lang="tr-TR" dirty="0" smtClean="0"/>
              <a:t>Dünya </a:t>
            </a:r>
            <a:r>
              <a:rPr lang="tr-TR" dirty="0"/>
              <a:t>da ve ülkemizde üstün yeteneklilerin genel nüfus içindeki oranları %2 olarak tahmin edilmektedir. Üstün zekalı ve yetenekli çocuklar farklı zamanlarda farklı kişilerce sınıflandırılmışlardır. Bunlardan </a:t>
            </a:r>
            <a:r>
              <a:rPr lang="tr-TR" dirty="0" err="1"/>
              <a:t>Standfort</a:t>
            </a:r>
            <a:r>
              <a:rPr lang="tr-TR" dirty="0"/>
              <a:t> – </a:t>
            </a:r>
            <a:r>
              <a:rPr lang="tr-TR" dirty="0" err="1"/>
              <a:t>Binet</a:t>
            </a:r>
            <a:r>
              <a:rPr lang="tr-TR" dirty="0"/>
              <a:t> zeka bölümüne (IQ) göre aşağıdaki sınıflamayı yapmışlardır; </a:t>
            </a:r>
          </a:p>
          <a:p>
            <a:r>
              <a:rPr lang="tr-TR" dirty="0" err="1" smtClean="0"/>
              <a:t>Standfort</a:t>
            </a:r>
            <a:r>
              <a:rPr lang="tr-TR" dirty="0" smtClean="0"/>
              <a:t> </a:t>
            </a:r>
            <a:r>
              <a:rPr lang="tr-TR" dirty="0"/>
              <a:t>– </a:t>
            </a:r>
            <a:r>
              <a:rPr lang="tr-TR" dirty="0" err="1"/>
              <a:t>Binet</a:t>
            </a:r>
            <a:r>
              <a:rPr lang="tr-TR" dirty="0"/>
              <a:t> Zekâ Bölümü (IQ) Sınıflandırması 140 Z.B ve yukarısı deha ve deha çevresinde olanlar 120 – 140 Z.B. çok üstün zekâ 110 – 120 Z.B. üstün zekâ 90 – 110 Z.B. normal zekâ 80 – 90 Z.B. sınır üstü ya da tutuk normal zekâ 70 – 80 Z.B. tutuk zekâ 0 – 70 Z.B. zihinsel yetersizlik </a:t>
            </a:r>
          </a:p>
        </p:txBody>
      </p:sp>
    </p:spTree>
    <p:extLst>
      <p:ext uri="{BB962C8B-B14F-4D97-AF65-F5344CB8AC3E}">
        <p14:creationId xmlns:p14="http://schemas.microsoft.com/office/powerpoint/2010/main" val="90656409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8488" y="185980"/>
            <a:ext cx="7237709" cy="6555783"/>
          </a:xfrm>
          <a:solidFill>
            <a:srgbClr val="DBFFD5"/>
          </a:solidFill>
          <a:ln w="57150">
            <a:solidFill>
              <a:srgbClr val="FFFF66"/>
            </a:solidFill>
          </a:ln>
        </p:spPr>
        <p:txBody>
          <a:bodyPr/>
          <a:lstStyle/>
          <a:p>
            <a:r>
              <a:rPr lang="tr-TR" dirty="0"/>
              <a:t>Bu sınıflandırmada Z.B. ölçüsüne göre sınırlar çok kesin olarak belirtilmiştir. Ancak kullanılan ölçeklerin gerek geçerlilik ve güvenirlik durumu gerekse adayın bireysel farklılıkları bu denli kesin sınırlar belirlenmesi konusunda, sınıf sınırlarının daha esnek ve geniş kapsamlı olmasının, en azından </a:t>
            </a:r>
            <a:endParaRPr lang="tr-TR" dirty="0" smtClean="0"/>
          </a:p>
          <a:p>
            <a:pPr marL="0" indent="0">
              <a:buNone/>
            </a:pPr>
            <a:r>
              <a:rPr lang="tr-TR" dirty="0" smtClean="0"/>
              <a:t> 5  Z.B</a:t>
            </a:r>
            <a:r>
              <a:rPr lang="tr-TR" dirty="0"/>
              <a:t>. bir esneklik göstermesinin daha uygun olacağını ileri süren görüşler vardır. Farklı görüşlere göre ise, ölçeklerin geçerlik ve </a:t>
            </a:r>
            <a:r>
              <a:rPr lang="tr-TR" dirty="0" smtClean="0"/>
              <a:t>güvenirlik </a:t>
            </a:r>
            <a:r>
              <a:rPr lang="tr-TR" dirty="0"/>
              <a:t>durumu sınırlarının daha esnek ve geniş kapsamlı olmasının daha uygun olacağı </a:t>
            </a:r>
            <a:r>
              <a:rPr lang="tr-TR" dirty="0" smtClean="0"/>
              <a:t>savunulmaktadır.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5750" y="1131376"/>
            <a:ext cx="5105830" cy="4664990"/>
          </a:xfrm>
          <a:prstGeom prst="ellipse">
            <a:avLst/>
          </a:prstGeom>
          <a:ln>
            <a:noFill/>
          </a:ln>
          <a:effectLst>
            <a:softEdge rad="112500"/>
          </a:effectLst>
        </p:spPr>
      </p:pic>
    </p:spTree>
    <p:extLst>
      <p:ext uri="{BB962C8B-B14F-4D97-AF65-F5344CB8AC3E}">
        <p14:creationId xmlns:p14="http://schemas.microsoft.com/office/powerpoint/2010/main" val="9630605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50910114"/>
              </p:ext>
            </p:extLst>
          </p:nvPr>
        </p:nvGraphicFramePr>
        <p:xfrm>
          <a:off x="4826491" y="1176982"/>
          <a:ext cx="7060769" cy="53865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Resim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01253" y="-1"/>
            <a:ext cx="4450476" cy="342512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Resim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8348" y="1797802"/>
            <a:ext cx="3369003" cy="47657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3373139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6353014" cy="1325563"/>
          </a:xfrm>
          <a:solidFill>
            <a:srgbClr val="CCFF33"/>
          </a:solidFill>
        </p:spPr>
        <p:txBody>
          <a:bodyPr/>
          <a:lstStyle/>
          <a:p>
            <a:r>
              <a:rPr lang="tr-TR" dirty="0"/>
              <a:t>TANI ve DEĞERLENDİRME </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081243294"/>
              </p:ext>
            </p:extLst>
          </p:nvPr>
        </p:nvGraphicFramePr>
        <p:xfrm>
          <a:off x="263471" y="1690688"/>
          <a:ext cx="11282766" cy="516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57190" y="1"/>
            <a:ext cx="3208413" cy="244873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0436865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8267" y="247973"/>
            <a:ext cx="7003943" cy="6176963"/>
          </a:xfrm>
          <a:solidFill>
            <a:srgbClr val="FFFF99"/>
          </a:solidFill>
          <a:ln w="57150">
            <a:solidFill>
              <a:schemeClr val="tx1"/>
            </a:solidFill>
          </a:ln>
        </p:spPr>
        <p:txBody>
          <a:bodyPr/>
          <a:lstStyle/>
          <a:p>
            <a:r>
              <a:rPr lang="tr-TR" dirty="0"/>
              <a:t>Üstün yetenekli çocukların ailelerinin, çocuklarının gelişimlerine ilişkin gözlemlerine göre, yaşamın ilk haftalarında, aylarında ve yıllarında ortaya çıkan belirgin davranışlar olduğunu belirtmektedir. Anne babaların </a:t>
            </a:r>
            <a:r>
              <a:rPr lang="tr-TR" dirty="0" smtClean="0"/>
              <a:t>çocuklarının </a:t>
            </a:r>
            <a:r>
              <a:rPr lang="tr-TR" dirty="0"/>
              <a:t>ilk eğitimcileri oldukları göz önünde bulundurulduğunda anne babaların çocuklarından alacakları ipuçlarının farkında olmaları, üstün yetenekli olan çocuklarının ilgilerini ve gelişimlerini anlamalarında, çocuklarına destek olmalarında ve çocuklarının kimliklerini kazanıp uyumlu bireyler olmalarında büyük önem taşıdığı görülmektedir.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2210" y="1430162"/>
            <a:ext cx="4381500" cy="381258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37858971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40964" y="356461"/>
            <a:ext cx="5532894" cy="6276814"/>
          </a:xfrm>
          <a:solidFill>
            <a:srgbClr val="FF3399"/>
          </a:solidFill>
        </p:spPr>
        <p:txBody>
          <a:bodyPr>
            <a:normAutofit/>
          </a:bodyPr>
          <a:lstStyle/>
          <a:p>
            <a:r>
              <a:rPr lang="tr-TR" dirty="0"/>
              <a:t>Okul öncesi eğitiminin başlamasıyla birlikte niteliksel ölçümler olarak tanımlanan anne baba ve </a:t>
            </a:r>
            <a:r>
              <a:rPr lang="tr-TR" dirty="0" smtClean="0"/>
              <a:t>öğretmen </a:t>
            </a:r>
            <a:r>
              <a:rPr lang="tr-TR" dirty="0"/>
              <a:t>gözlemlerinin değeri, niceliksel ölçümler tarafından güçlendirilebilir. Anne babalarla yapılan çalışmalarda genellikle anne babaların çocuklarının üstün yetenekli olup olmadıklarını ayırt edebildiklerini, ancak iyi eğitimli bazı anne babaların üstün yetenekliliği işaret eden davranışları “normal” olarak yorumlayıp üstün yeteneklilik durumunu fark edemediklerini göstermektedir. </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2568" y="1272357"/>
            <a:ext cx="5544791" cy="42140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39960203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7272" y="294468"/>
            <a:ext cx="6182532" cy="5464041"/>
          </a:xfrm>
          <a:solidFill>
            <a:srgbClr val="CCCCFF"/>
          </a:solidFill>
          <a:ln w="57150">
            <a:solidFill>
              <a:schemeClr val="tx1"/>
            </a:solidFill>
          </a:ln>
        </p:spPr>
        <p:txBody>
          <a:bodyPr/>
          <a:lstStyle/>
          <a:p>
            <a:r>
              <a:rPr lang="tr-TR" dirty="0"/>
              <a:t>Okul öncesi öğretmenleriyle yapılan çalışmalar, öğretmenlerin anne babalara göre üstün yetenekli çocuklar fark etmede güçlük çektiklerini, öğretmenlerin değerlendirmelerinin tek başına kullanılmasının doğru yöntem olmadığını ortaya koymaktadır. Bu durumun nedeni olarak, öğretmenlerin bebeklik ve okul öncesi döneme ilişkin üstün yeteneklilik ile ilgili yanlış ya da yetersiz bilgileri ve tutumları gösterilmektedir. </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4372">
            <a:off x="6338807" y="2168470"/>
            <a:ext cx="5822196" cy="3450149"/>
          </a:xfrm>
          <a:prstGeom prst="rect">
            <a:avLst/>
          </a:prstGeom>
          <a:effectLst>
            <a:glow rad="203200">
              <a:schemeClr val="accent1">
                <a:alpha val="40000"/>
              </a:schemeClr>
            </a:glow>
            <a:softEdge rad="177800"/>
          </a:effectLst>
        </p:spPr>
      </p:pic>
    </p:spTree>
    <p:extLst>
      <p:ext uri="{BB962C8B-B14F-4D97-AF65-F5344CB8AC3E}">
        <p14:creationId xmlns:p14="http://schemas.microsoft.com/office/powerpoint/2010/main" val="296729296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2077159393"/>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İçerik Yer Tutucusu 4"/>
          <p:cNvGraphicFramePr>
            <a:graphicFrameLocks noGrp="1"/>
          </p:cNvGraphicFramePr>
          <p:nvPr>
            <p:ph idx="1"/>
            <p:extLst>
              <p:ext uri="{D42A27DB-BD31-4B8C-83A1-F6EECF244321}">
                <p14:modId xmlns:p14="http://schemas.microsoft.com/office/powerpoint/2010/main" val="108778025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0856544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24663223"/>
              </p:ext>
            </p:extLst>
          </p:nvPr>
        </p:nvGraphicFramePr>
        <p:xfrm>
          <a:off x="-1596324" y="123986"/>
          <a:ext cx="8291592" cy="6478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00134" y="979948"/>
            <a:ext cx="4444623" cy="514963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017678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95761" y="368784"/>
            <a:ext cx="7406897" cy="5830537"/>
          </a:xfrm>
          <a:solidFill>
            <a:schemeClr val="bg2"/>
          </a:solidFill>
          <a:ln w="57150">
            <a:solidFill>
              <a:schemeClr val="tx1"/>
            </a:solidFill>
          </a:ln>
        </p:spPr>
        <p:txBody>
          <a:bodyPr>
            <a:normAutofit lnSpcReduction="10000"/>
          </a:bodyPr>
          <a:lstStyle/>
          <a:p>
            <a:r>
              <a:rPr lang="tr-TR" dirty="0"/>
              <a:t>Öğretmen Gözlem ve Bilgileri: Üstün yetenekli çocukların gelişim özelliklerine ilişkin öğretmenlerin gözlemlerine dayalı verdikleri bilgiler değerlendirmelerde kullanılmaktadır. </a:t>
            </a:r>
            <a:endParaRPr lang="tr-TR" dirty="0" smtClean="0"/>
          </a:p>
          <a:p>
            <a:r>
              <a:rPr lang="tr-TR" dirty="0" smtClean="0"/>
              <a:t> </a:t>
            </a:r>
            <a:r>
              <a:rPr lang="tr-TR" dirty="0"/>
              <a:t>Çocukların oyun ve ortak </a:t>
            </a:r>
            <a:r>
              <a:rPr lang="tr-TR" dirty="0" smtClean="0"/>
              <a:t>çalışmalar </a:t>
            </a:r>
            <a:r>
              <a:rPr lang="tr-TR" dirty="0"/>
              <a:t>yoluyla birbirlerini daha iyi tanıyabildikleri alınan bilgiler değerlendirmede önemli veri kaynağı olarak kullanılır. </a:t>
            </a:r>
            <a:endParaRPr lang="tr-TR" dirty="0" smtClean="0"/>
          </a:p>
          <a:p>
            <a:r>
              <a:rPr lang="tr-TR" dirty="0" smtClean="0"/>
              <a:t>Bireysel </a:t>
            </a:r>
            <a:r>
              <a:rPr lang="tr-TR" dirty="0"/>
              <a:t>Çalışmalar: Erken çocukluk döneminde çocuklarla yapılan bireysel çalışmaların, üstün yeteneklilerin tanılanmasında önemli yeri vardır. </a:t>
            </a:r>
            <a:endParaRPr lang="tr-TR" dirty="0" smtClean="0"/>
          </a:p>
          <a:p>
            <a:r>
              <a:rPr lang="tr-TR" dirty="0" smtClean="0"/>
              <a:t>Gözlemler</a:t>
            </a:r>
            <a:r>
              <a:rPr lang="tr-TR" dirty="0"/>
              <a:t>: Doğal ortamda ya da yapılandırılmış olarak yapılan gözlemler ve kayıtların tutulması üstün yeteneklilikle ilgili sağlıklı bilgi ve verilerin </a:t>
            </a:r>
            <a:r>
              <a:rPr lang="tr-TR" dirty="0" smtClean="0"/>
              <a:t>oluşmasını sağlar.</a:t>
            </a:r>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2074" y="619933"/>
            <a:ext cx="3521584" cy="49284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44853478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9451" y="1"/>
            <a:ext cx="10904349" cy="1162372"/>
          </a:xfrm>
        </p:spPr>
        <p:style>
          <a:lnRef idx="3">
            <a:schemeClr val="lt1"/>
          </a:lnRef>
          <a:fillRef idx="1">
            <a:schemeClr val="accent4"/>
          </a:fillRef>
          <a:effectRef idx="1">
            <a:schemeClr val="accent4"/>
          </a:effectRef>
          <a:fontRef idx="minor">
            <a:schemeClr val="lt1"/>
          </a:fontRef>
        </p:style>
        <p:txBody>
          <a:bodyPr/>
          <a:lstStyle/>
          <a:p>
            <a:r>
              <a:rPr lang="tr-TR" dirty="0"/>
              <a:t>Kontrol Listeleri ve Değerlendirme Ölçekleri</a:t>
            </a:r>
          </a:p>
        </p:txBody>
      </p:sp>
      <p:sp>
        <p:nvSpPr>
          <p:cNvPr id="3" name="İçerik Yer Tutucusu 2"/>
          <p:cNvSpPr>
            <a:spLocks noGrp="1"/>
          </p:cNvSpPr>
          <p:nvPr>
            <p:ph idx="1"/>
          </p:nvPr>
        </p:nvSpPr>
        <p:spPr>
          <a:xfrm>
            <a:off x="216975" y="1348353"/>
            <a:ext cx="9887919" cy="4828610"/>
          </a:xfrm>
          <a:solidFill>
            <a:srgbClr val="DBFFD5"/>
          </a:solidFill>
        </p:spPr>
        <p:txBody>
          <a:bodyPr>
            <a:normAutofit fontScale="92500" lnSpcReduction="10000"/>
          </a:bodyPr>
          <a:lstStyle/>
          <a:p>
            <a:r>
              <a:rPr lang="tr-TR" dirty="0"/>
              <a:t>Üstün yetenekli çocukların belirlenmesinde güvenilir bilgi kaynağı olarak kullanılmaktadır</a:t>
            </a:r>
            <a:r>
              <a:rPr lang="tr-TR" dirty="0" smtClean="0"/>
              <a:t>.</a:t>
            </a:r>
          </a:p>
          <a:p>
            <a:r>
              <a:rPr lang="tr-TR" dirty="0" smtClean="0"/>
              <a:t> </a:t>
            </a:r>
            <a:r>
              <a:rPr lang="tr-TR" dirty="0"/>
              <a:t>Standart Testler: Grup zeka testleri, grup başarı testleri ve bireysel zeka testleri olarak uygulanmakta olup, küçük yaşta üstün yetenekliliğin belirlenmesinde kullanılmamaktadır. İlköğretim döneminde uygulanmaya başlanır. Grup zeka testleri, bu alanda yetişmiş olan öğretmenlerin gözlemleri ile birleştirildiğinde tarama amacıyla kullanılabilir. </a:t>
            </a:r>
            <a:endParaRPr lang="tr-TR" dirty="0" smtClean="0"/>
          </a:p>
          <a:p>
            <a:r>
              <a:rPr lang="tr-TR" dirty="0" smtClean="0"/>
              <a:t>Grup </a:t>
            </a:r>
            <a:r>
              <a:rPr lang="tr-TR" dirty="0"/>
              <a:t>Başarı Testleri, grup zeka testleriyle aynı sınırlılıkları olmakla beraber, çocuğun değişik akademik alanlardaki becerilerini belirleme açısından önemlidir. Bireysel Zekâ Testleri, klasik ve geleneksel anlamda üstün zekâlı çocuğun yetenekleri konusunda daha kesin tanı yapmak için kullanılır. Pahalı ve uygulaması uzman ve zaman gerektiren ölçeklerdir. </a:t>
            </a:r>
            <a:r>
              <a:rPr lang="tr-TR" dirty="0" smtClean="0"/>
              <a:t>Kültürel </a:t>
            </a:r>
            <a:r>
              <a:rPr lang="tr-TR" dirty="0"/>
              <a:t>sınırlılık ve yanlılıkları bulunmaktadır. </a:t>
            </a:r>
          </a:p>
        </p:txBody>
      </p:sp>
    </p:spTree>
    <p:extLst>
      <p:ext uri="{BB962C8B-B14F-4D97-AF65-F5344CB8AC3E}">
        <p14:creationId xmlns:p14="http://schemas.microsoft.com/office/powerpoint/2010/main" val="353531392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20000"/>
                <a:lumOff val="80000"/>
              </a:schemeClr>
            </a:gs>
            <a:gs pos="50000">
              <a:srgbClr val="66FF33">
                <a:tint val="44500"/>
                <a:satMod val="160000"/>
              </a:srgbClr>
            </a:gs>
            <a:gs pos="100000">
              <a:srgbClr val="66FF33">
                <a:tint val="23500"/>
                <a:satMod val="160000"/>
              </a:srgbClr>
            </a:gs>
          </a:gsLst>
          <a:lin ang="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294468" y="365125"/>
            <a:ext cx="9329979" cy="5811838"/>
          </a:xfrm>
        </p:spPr>
        <p:txBody>
          <a:bodyPr>
            <a:normAutofit lnSpcReduction="10000"/>
          </a:bodyPr>
          <a:lstStyle/>
          <a:p>
            <a:r>
              <a:rPr lang="tr-TR" dirty="0"/>
              <a:t>Performans Testleri ve Davranış Ölçekleri: Özellikle görsel ve uygulamalı sanat alanlarında yeteneklerin belirlenmesinde kullanılmaktadır. </a:t>
            </a:r>
            <a:r>
              <a:rPr lang="tr-TR" dirty="0" smtClean="0"/>
              <a:t>Erken </a:t>
            </a:r>
            <a:r>
              <a:rPr lang="tr-TR" dirty="0"/>
              <a:t>Eğitim Programları Erken çocukluk döneminin bireyin hayatında hızlı gelişim ve değişimlerinin olması açısından önemli bir yeri vardır. Bu dönemde değişim ve gelişimin </a:t>
            </a:r>
            <a:r>
              <a:rPr lang="tr-TR" dirty="0" smtClean="0"/>
              <a:t>yönünün </a:t>
            </a:r>
            <a:r>
              <a:rPr lang="tr-TR" dirty="0"/>
              <a:t>belirlenmesinde eğitimin rolü büyüktür. Erken çocukluk döneminde çocukların ilgi, yetenek ve becerilerinin belirlenmesi, eğitimlerine yön verir. Bu anlamda üstün yetenekli çocukların erken yıllarda belirlenmesi; ev ortamlarının düzenlenmesini, eğitim programlarının hazırlanmasını, anne babanın ve öğretmenlerin erken yıllarda bilgilendirilmesini ve bilinçlendirilmesini sağlar. Böylece özel yetenekli çocukların erken yıllarda uygun eğitimleri, </a:t>
            </a:r>
            <a:r>
              <a:rPr lang="tr-TR" dirty="0" smtClean="0"/>
              <a:t>yaşamının </a:t>
            </a:r>
            <a:r>
              <a:rPr lang="tr-TR" dirty="0"/>
              <a:t>ilerleyen yıllarında beceri ve yeteneklerini daha erken geliştirmelerini ve sergileyebilmelerini sağlayacaktır. </a:t>
            </a:r>
          </a:p>
        </p:txBody>
      </p:sp>
    </p:spTree>
    <p:extLst>
      <p:ext uri="{BB962C8B-B14F-4D97-AF65-F5344CB8AC3E}">
        <p14:creationId xmlns:p14="http://schemas.microsoft.com/office/powerpoint/2010/main" val="182351803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14820" y="247973"/>
            <a:ext cx="4912963" cy="5346915"/>
          </a:xfrm>
          <a:gradFill>
            <a:gsLst>
              <a:gs pos="44000">
                <a:srgbClr val="FFFF00"/>
              </a:gs>
              <a:gs pos="0">
                <a:schemeClr val="accent6">
                  <a:lumMod val="110000"/>
                  <a:satMod val="105000"/>
                  <a:tint val="67000"/>
                </a:schemeClr>
              </a:gs>
              <a:gs pos="84000">
                <a:schemeClr val="accent6">
                  <a:lumMod val="105000"/>
                  <a:satMod val="103000"/>
                  <a:tint val="73000"/>
                </a:schemeClr>
              </a:gs>
              <a:gs pos="100000">
                <a:schemeClr val="accent6">
                  <a:lumMod val="105000"/>
                  <a:satMod val="109000"/>
                  <a:tint val="81000"/>
                </a:schemeClr>
              </a:gs>
            </a:gsLst>
            <a:lin ang="5400000" scaled="0"/>
          </a:gradFill>
        </p:spPr>
        <p:txBody>
          <a:bodyPr>
            <a:normAutofit/>
          </a:bodyPr>
          <a:lstStyle/>
          <a:p>
            <a:r>
              <a:rPr lang="tr-TR" dirty="0"/>
              <a:t>Üstün yetenekli çocuklar, genellikle, ilk yıllarda yeterli tanılanamama, uygun olmayan sınıflara </a:t>
            </a:r>
            <a:r>
              <a:rPr lang="tr-TR" dirty="0" smtClean="0"/>
              <a:t>yerleştirilme </a:t>
            </a:r>
            <a:r>
              <a:rPr lang="tr-TR" dirty="0"/>
              <a:t>veya uygun olmayan müfredat programlarını takip etme riski altındadırlar. Bir diğer risk faktörü de kendilerini akranlarından farklı kılan bu özelliklerinin farkında olmaları ve yaşıtlarının kendilerini kabul etmeleri için yeteneklerini saklama çabalarıdır.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277408">
            <a:off x="627121" y="1207790"/>
            <a:ext cx="5140917" cy="342727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50281707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95759" y="728420"/>
            <a:ext cx="6864458" cy="5386550"/>
          </a:xfrm>
          <a:solidFill>
            <a:srgbClr val="CC99FF"/>
          </a:solidFill>
        </p:spPr>
        <p:txBody>
          <a:bodyPr>
            <a:normAutofit lnSpcReduction="10000"/>
          </a:bodyPr>
          <a:lstStyle/>
          <a:p>
            <a:r>
              <a:rPr lang="tr-TR" dirty="0"/>
              <a:t>Bununla birlikte, üstün yetenekli çocukların eğitimleriyle ilgili eğitilmemiş veya hizmet içi eğitim almamış veya sadece testlere güvenerek üstün yetenekliliğin belirlenmesini savunan öğretmenler de, çocukların üstün yeteneğini ve çocukların başarısızlığını ve motivasyon eksikliğini fark edemeyerek veya fark ettiği halde göz ardı ederek var olan problemin büyümesine neden olabilirler. Üstün yetenekli çocukların gelişimsel özellikleri göz önünde bulundurulduğunda ihtiyaçları olan uyaranlar sağlanmadığı takdirde duygusal anlamda olumsuz yönde etkilendikleri görülmektedir. </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3688" y="494033"/>
            <a:ext cx="3952068" cy="58553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1190660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1" y="515804"/>
            <a:ext cx="6012050" cy="566116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a:bodyPr>
          <a:lstStyle/>
          <a:p>
            <a:r>
              <a:rPr lang="tr-TR" dirty="0"/>
              <a:t>Bu nedenle üstün yetenekli çocukların eğitimine başlamadan önce anne baba ve öğretmen eğitiminin planlanması yapılmalıdır. Öncelikli olarak anne baba ve öğretmenlerin üstün yetenekli çocuklara ilişkin yanlış olan tutum ve bilgilerinin belirlenmesi, bu konularda anne baba ve öğretmen arasındaki işbirliğini sağlamaya yönelik uygun iletişim becerilerinin kazandırılması da üstün yetenekli çocukların eğitiminde büyük önem taşımaktadır.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4792" y="515802"/>
            <a:ext cx="4927686" cy="5063587"/>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87260652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052448" y="0"/>
            <a:ext cx="6664271" cy="3812583"/>
          </a:xfrm>
        </p:spPr>
        <p:txBody>
          <a:bodyPr>
            <a:normAutofit fontScale="92500"/>
          </a:bodyPr>
          <a:lstStyle/>
          <a:p>
            <a:r>
              <a:rPr lang="tr-TR" dirty="0">
                <a:solidFill>
                  <a:srgbClr val="002060"/>
                </a:solidFill>
              </a:rPr>
              <a:t>Bazı ülkelerde küçük yaştaki üstün yetenekli çocuklar için geliştirilmiş programlar bulunmaktadır. Öncelikle bütün çocukların eğitim ihtiyaçları birbirinden nasıl farklılık gösterdiği unutulmamalıdır. Genellikle, üstün yetenekli çocuklar hızlı öğrendikleri, soyut ve karmaşık fikirler içeren oyunlar oynamaktan hoşlandıkları için her üstün yetenekli çocuğun belli alanlara ilişkin üstünlük potansiyeli profili kendine özgüdür. </a:t>
            </a:r>
          </a:p>
          <a:p>
            <a:endParaRPr lang="tr-TR"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118" y="-371717"/>
            <a:ext cx="4406363" cy="401748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0552213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20312" y="139485"/>
            <a:ext cx="9633488" cy="3363132"/>
          </a:xfrm>
        </p:spPr>
        <p:txBody>
          <a:bodyPr>
            <a:normAutofit/>
          </a:bodyPr>
          <a:lstStyle/>
          <a:p>
            <a:r>
              <a:rPr lang="tr-TR" dirty="0"/>
              <a:t>Üstün yetenekli okul öncesi dönemdeki çocuklar için okul dışı öğrenme merkezlerinin yararlarının sunulduğu başka bir programda; fen bilimlerini farklı bir yolla öğretme, çocuklara çeşitli fırsatlar sağlayarak yaşayarak öğrenme olanağı sunma ve öğretme yaklaşımlarının değişmesi amaçlanmıştır. Bu çalışmada </a:t>
            </a:r>
            <a:r>
              <a:rPr lang="tr-TR" dirty="0" err="1"/>
              <a:t>Rivkin</a:t>
            </a:r>
            <a:r>
              <a:rPr lang="tr-TR" dirty="0"/>
              <a:t> (1997) okul dışında çok çeşitli tipteki </a:t>
            </a:r>
            <a:r>
              <a:rPr lang="tr-TR" dirty="0" smtClean="0"/>
              <a:t>öğrenme </a:t>
            </a:r>
            <a:r>
              <a:rPr lang="tr-TR" dirty="0"/>
              <a:t>merkezlerini tanımlamış ve çevreyi koruma ile ilgili başlayan girişimlerle, birçok okul, çeşitli projeler geliştirmiştir. </a:t>
            </a:r>
          </a:p>
        </p:txBody>
      </p:sp>
    </p:spTree>
    <p:extLst>
      <p:ext uri="{BB962C8B-B14F-4D97-AF65-F5344CB8AC3E}">
        <p14:creationId xmlns:p14="http://schemas.microsoft.com/office/powerpoint/2010/main" val="299758314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0777" y="0"/>
            <a:ext cx="5593595" cy="6664271"/>
          </a:xfrm>
        </p:spPr>
        <p:txBody>
          <a:bodyPr>
            <a:normAutofit fontScale="92500" lnSpcReduction="20000"/>
          </a:bodyPr>
          <a:lstStyle/>
          <a:p>
            <a:r>
              <a:rPr lang="tr-TR" dirty="0"/>
              <a:t>Okul çevrelerindeki yerel ekosistemleri tanıma ve anlamaya yönelik ağaç dikme, doğal bitki bahçeleri ve sebze bahçeleri oluşturma, kuş besleme, hava istasyonları vb. gibi çalışmalar, özellikle üstün yetenekli okul öncesi dönemdeki çocukların buluşlarını, yaratıcılıklarını kolaylıkla ortaya koyabildikleri uygulamalardır. Eğitim programları ile ilgili başka bir çalışmaya göre, üstün yetenekli çocukların liderlik özelliklerini geliştirmek ve liderlikle ilgili potansiyellerini tam olarak kullanabilmelerini sağlamak erken yaşlarda eğitimle kazandırılabilir. Bunun için bu programda yaratıcı drama, grup oyunları, ortak çalışmalar, büyük liderlerin biyografilerini okuma veya dinleme, liderlerin karakter özelliklerini tanıma ve tartışma, senaryo oluşturma, liderlik oyunları vb. etkinlikler uygulanmaktadır. </a:t>
            </a:r>
          </a:p>
          <a:p>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4372" y="-1"/>
            <a:ext cx="6318143" cy="6664271"/>
          </a:xfrm>
          <a:prstGeom prst="rect">
            <a:avLst/>
          </a:prstGeom>
        </p:spPr>
      </p:pic>
    </p:spTree>
    <p:extLst>
      <p:ext uri="{BB962C8B-B14F-4D97-AF65-F5344CB8AC3E}">
        <p14:creationId xmlns:p14="http://schemas.microsoft.com/office/powerpoint/2010/main" val="245187291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tr-TR" dirty="0"/>
              <a:t>ÜSTÜN YETENEKLİ ÇOCUKLARIN İLKÖĞRETİM ve SONRASINDA EĞİTİMİ </a:t>
            </a:r>
          </a:p>
        </p:txBody>
      </p:sp>
      <p:sp>
        <p:nvSpPr>
          <p:cNvPr id="3" name="İçerik Yer Tutucusu 2"/>
          <p:cNvSpPr>
            <a:spLocks noGrp="1"/>
          </p:cNvSpPr>
          <p:nvPr>
            <p:ph idx="1"/>
          </p:nvPr>
        </p:nvSpPr>
        <p:spPr>
          <a:xfrm>
            <a:off x="0" y="1825625"/>
            <a:ext cx="8384583" cy="4351338"/>
          </a:xfrm>
        </p:spPr>
        <p:txBody>
          <a:bodyPr>
            <a:normAutofit fontScale="92500" lnSpcReduction="10000"/>
          </a:bodyPr>
          <a:lstStyle/>
          <a:p>
            <a:r>
              <a:rPr lang="tr-TR" dirty="0" smtClean="0">
                <a:solidFill>
                  <a:srgbClr val="002060"/>
                </a:solidFill>
              </a:rPr>
              <a:t>Normal </a:t>
            </a:r>
            <a:r>
              <a:rPr lang="tr-TR" dirty="0">
                <a:solidFill>
                  <a:srgbClr val="002060"/>
                </a:solidFill>
              </a:rPr>
              <a:t>okul müfredatlarının üstün yetenekli çocukların eğitimsel ihtiyaçlarını karşılamadığı, </a:t>
            </a:r>
            <a:r>
              <a:rPr lang="tr-TR" dirty="0" smtClean="0">
                <a:solidFill>
                  <a:srgbClr val="002060"/>
                </a:solidFill>
              </a:rPr>
              <a:t>müfredatlarına </a:t>
            </a:r>
            <a:r>
              <a:rPr lang="tr-TR" dirty="0">
                <a:solidFill>
                  <a:srgbClr val="002060"/>
                </a:solidFill>
              </a:rPr>
              <a:t>çok yönlü ve yaratıcı özellikler taşıması gerektiği, birçok araştırmacı ve eğitimci tarafından kabul edilmektedir. Aynı zamanda üstün yetenekli çocukların eğitsel programları bilişsel gelişimlerini destekleyecek şekilde düzenlenerek, çocukların gelişimsel düzeylerine uygun olmalıdır. Üstün yetenekli çocukların gelişimsel özelliklerine göre hazırlanan eğitim programlarının yaşa göre uygunluk göstermesi (müfredatın ve uygulamaların belirli bir yaş aralığının ihtiyaçlarını karşılaması) ve bireysel uygunluk sağlaması önemli görülmektedir.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4583" y="1825624"/>
            <a:ext cx="3569938" cy="45131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89707770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0481" y="681925"/>
            <a:ext cx="9314481" cy="5495038"/>
          </a:xfrm>
          <a:gradFill flip="none" rotWithShape="1">
            <a:gsLst>
              <a:gs pos="67400">
                <a:srgbClr val="9DBEE5"/>
              </a:gs>
              <a:gs pos="59000">
                <a:srgbClr val="FFFF66"/>
              </a:gs>
              <a:gs pos="86000">
                <a:schemeClr val="accent1">
                  <a:lumMod val="105000"/>
                  <a:satMod val="103000"/>
                  <a:tint val="73000"/>
                </a:schemeClr>
              </a:gs>
              <a:gs pos="100000">
                <a:schemeClr val="accent1">
                  <a:lumMod val="105000"/>
                  <a:satMod val="109000"/>
                  <a:tint val="81000"/>
                </a:schemeClr>
              </a:gs>
            </a:gsLst>
            <a:lin ang="8100000" scaled="1"/>
            <a:tileRect/>
          </a:gradFill>
        </p:spPr>
        <p:style>
          <a:lnRef idx="1">
            <a:schemeClr val="accent1"/>
          </a:lnRef>
          <a:fillRef idx="2">
            <a:schemeClr val="accent1"/>
          </a:fillRef>
          <a:effectRef idx="1">
            <a:schemeClr val="accent1"/>
          </a:effectRef>
          <a:fontRef idx="minor">
            <a:schemeClr val="dk1"/>
          </a:fontRef>
        </p:style>
        <p:txBody>
          <a:bodyPr/>
          <a:lstStyle/>
          <a:p>
            <a:r>
              <a:rPr lang="tr-TR" dirty="0"/>
              <a:t>Günümüzde üstün yetenekli çocukların eğitim ihtiyaçları; • </a:t>
            </a:r>
            <a:endParaRPr lang="tr-TR" dirty="0" smtClean="0"/>
          </a:p>
          <a:p>
            <a:endParaRPr lang="tr-TR" dirty="0">
              <a:solidFill>
                <a:schemeClr val="accent1">
                  <a:lumMod val="50000"/>
                </a:schemeClr>
              </a:solidFill>
            </a:endParaRPr>
          </a:p>
          <a:p>
            <a:r>
              <a:rPr lang="tr-TR" dirty="0" smtClean="0">
                <a:solidFill>
                  <a:schemeClr val="accent1">
                    <a:lumMod val="50000"/>
                  </a:schemeClr>
                </a:solidFill>
              </a:rPr>
              <a:t>Hızlandırma</a:t>
            </a:r>
            <a:r>
              <a:rPr lang="tr-TR" dirty="0">
                <a:solidFill>
                  <a:schemeClr val="accent1">
                    <a:lumMod val="50000"/>
                  </a:schemeClr>
                </a:solidFill>
              </a:rPr>
              <a:t>, </a:t>
            </a:r>
            <a:endParaRPr lang="tr-TR" dirty="0" smtClean="0">
              <a:solidFill>
                <a:schemeClr val="accent1">
                  <a:lumMod val="50000"/>
                </a:schemeClr>
              </a:solidFill>
            </a:endParaRPr>
          </a:p>
          <a:p>
            <a:pPr marL="0" indent="0">
              <a:buNone/>
            </a:pPr>
            <a:r>
              <a:rPr lang="tr-TR" dirty="0" smtClean="0"/>
              <a:t>• Gruplama </a:t>
            </a:r>
            <a:r>
              <a:rPr lang="tr-TR" dirty="0"/>
              <a:t>ve </a:t>
            </a:r>
            <a:endParaRPr lang="tr-TR" dirty="0" smtClean="0"/>
          </a:p>
          <a:p>
            <a:pPr marL="0" indent="0">
              <a:buNone/>
            </a:pPr>
            <a:r>
              <a:rPr lang="tr-TR" dirty="0" smtClean="0"/>
              <a:t>• Zenginleştirme </a:t>
            </a:r>
            <a:r>
              <a:rPr lang="tr-TR" dirty="0"/>
              <a:t>yöntemleriyle desteklenmektedir</a:t>
            </a:r>
            <a:r>
              <a:rPr lang="tr-TR" dirty="0" smtClean="0"/>
              <a:t>.</a:t>
            </a:r>
          </a:p>
          <a:p>
            <a:r>
              <a:rPr lang="tr-TR" dirty="0" smtClean="0"/>
              <a:t>Hızlandırma</a:t>
            </a:r>
            <a:r>
              <a:rPr lang="tr-TR" dirty="0"/>
              <a:t>; </a:t>
            </a:r>
            <a:r>
              <a:rPr lang="tr-TR" dirty="0" smtClean="0"/>
              <a:t>Birinci </a:t>
            </a:r>
            <a:r>
              <a:rPr lang="tr-TR" dirty="0"/>
              <a:t>sınıfa erken başlama ve hızlı ilerleme, sınıf atlama, ders atlama (dersi üst sınıflarla alma) gibi uygulamaları içerir. Hızlandırma uygulamaları okuma, matematik gibi aşamalı içeriğe sahip derslerde sıklıkla kullanılmaktadır. </a:t>
            </a:r>
            <a:r>
              <a:rPr lang="tr-TR" dirty="0" smtClean="0"/>
              <a:t> </a:t>
            </a:r>
            <a:endParaRPr lang="tr-TR" dirty="0"/>
          </a:p>
        </p:txBody>
      </p:sp>
    </p:spTree>
    <p:extLst>
      <p:ext uri="{BB962C8B-B14F-4D97-AF65-F5344CB8AC3E}">
        <p14:creationId xmlns:p14="http://schemas.microsoft.com/office/powerpoint/2010/main" val="308518746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208520" y="507528"/>
            <a:ext cx="4145279" cy="5412826"/>
          </a:xfrm>
          <a:solidFill>
            <a:srgbClr val="CCFF33"/>
          </a:solidFill>
          <a:ln w="79375" cmpd="sng">
            <a:solidFill>
              <a:srgbClr val="FF0000"/>
            </a:solidFill>
          </a:ln>
        </p:spPr>
        <p:txBody>
          <a:bodyPr>
            <a:normAutofit/>
          </a:bodyPr>
          <a:lstStyle/>
          <a:p>
            <a:r>
              <a:rPr lang="tr-TR" dirty="0">
                <a:solidFill>
                  <a:srgbClr val="FF0000"/>
                </a:solidFill>
              </a:rPr>
              <a:t>Hızlandırma</a:t>
            </a:r>
            <a:r>
              <a:rPr lang="tr-TR" dirty="0"/>
              <a:t>; Birinci sınıfa erken başlama ve hızlı ilerleme, sınıf atlama, ders atlama (dersi üst sınıflarla alma) gibi uygulamaları içerir. Hızlandırma uygulamaları okuma, matematik gibi aşamalı içeriğe sahip derslerde sıklıkla kullanılmaktadır.  </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166392">
            <a:off x="432059" y="1368904"/>
            <a:ext cx="6408824" cy="4898356"/>
          </a:xfrm>
          <a:prstGeom prst="ellipse">
            <a:avLst/>
          </a:prstGeom>
          <a:ln>
            <a:noFill/>
          </a:ln>
          <a:effectLst>
            <a:softEdge rad="112500"/>
          </a:effectLst>
        </p:spPr>
      </p:pic>
    </p:spTree>
    <p:extLst>
      <p:ext uri="{BB962C8B-B14F-4D97-AF65-F5344CB8AC3E}">
        <p14:creationId xmlns:p14="http://schemas.microsoft.com/office/powerpoint/2010/main" val="15674359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CCFF33"/>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 y="243840"/>
            <a:ext cx="7635240" cy="6477000"/>
          </a:xfrm>
          <a:solidFill>
            <a:schemeClr val="accent4"/>
          </a:solidFill>
          <a:ln w="69850">
            <a:solidFill>
              <a:srgbClr val="0070C0">
                <a:alpha val="79000"/>
              </a:srgbClr>
            </a:solidFill>
          </a:ln>
        </p:spPr>
        <p:txBody>
          <a:bodyPr>
            <a:normAutofit fontScale="77500" lnSpcReduction="20000"/>
          </a:bodyPr>
          <a:lstStyle/>
          <a:p>
            <a:pPr fontAlgn="base"/>
            <a:r>
              <a:rPr lang="tr-TR" dirty="0"/>
              <a:t>HIZLANDIRMA</a:t>
            </a:r>
            <a:br>
              <a:rPr lang="tr-TR" dirty="0"/>
            </a:br>
            <a:r>
              <a:rPr lang="tr-TR" dirty="0"/>
              <a:t>Hızlandırma genel olarak akademik olarak sunulan program içeriklerinin daha kısa bir sürede öğrenciye verilmesini içerir, bunun anlamı genel müfredatın bu öğrencilere öngörülen yaştan daha erken sunulmasıdır. Bu anlamda herhangi bir akademik içeriğin daha gelişmiş bir içerikle sunulması da hızlandırma anlamı taşır.</a:t>
            </a:r>
          </a:p>
          <a:p>
            <a:pPr fontAlgn="base"/>
            <a:r>
              <a:rPr lang="tr-TR" dirty="0"/>
              <a:t>HIZLANDIRMANIN AKADEMİK, PSİKOLOJİK VE SOSYAL BAKIMDAN FAYDALARI:</a:t>
            </a:r>
            <a:br>
              <a:rPr lang="tr-TR" dirty="0"/>
            </a:br>
            <a:r>
              <a:rPr lang="tr-TR" dirty="0"/>
              <a:t>Karen </a:t>
            </a:r>
            <a:r>
              <a:rPr lang="tr-TR" dirty="0" err="1"/>
              <a:t>Rogers</a:t>
            </a:r>
            <a:r>
              <a:rPr lang="tr-TR" dirty="0"/>
              <a:t> (1991)’in akademik, psikolojik ve sosyal bakımdan yaptığı değerlendirmelere göre, hiç bir hızlandırma modeli bu bahsedilen bakımlardan bir gerilemeye sebep olmamış, olumlu akademik etkileri görülmüştür. Bu araştırmada incelenen hiç bir hızlandırma modeli, sosyalleşme, duygusal ve psikolojik gelişim bakımından zararlı bir etki göstermemiştir. </a:t>
            </a:r>
            <a:r>
              <a:rPr lang="tr-TR" dirty="0" err="1"/>
              <a:t>Rogers</a:t>
            </a:r>
            <a:r>
              <a:rPr lang="tr-TR" dirty="0"/>
              <a:t> (1991) bu hızlandırma modellerinin farklı eğitim düzeylerine göre farklılaşması gerektiğini önerir.</a:t>
            </a:r>
            <a:br>
              <a:rPr lang="tr-TR" dirty="0"/>
            </a:br>
            <a:r>
              <a:rPr lang="tr-TR" dirty="0"/>
              <a:t>İlkokul çağındakiler için: Erken okula kabul, sınıf atlama, not değerlendirmesi olmayan sınıflar, yoğunlaştırılmış müfredat.</a:t>
            </a:r>
            <a:br>
              <a:rPr lang="tr-TR" dirty="0"/>
            </a:br>
            <a:r>
              <a:rPr lang="tr-TR" dirty="0"/>
              <a:t>Ortaokul çağındakiler için: Sınıf atlama, nota odaklanma, standart devamlılık, ders içeriğinde hızlandırma, yoğunlaştırılmış müfredat.</a:t>
            </a:r>
            <a:br>
              <a:rPr lang="tr-TR" dirty="0"/>
            </a:br>
            <a:r>
              <a:rPr lang="tr-TR" dirty="0"/>
              <a:t>Lise çağındakiler için: Standart devamlılık, ders içeriğinde hızlandırma, </a:t>
            </a:r>
            <a:r>
              <a:rPr lang="tr-TR" dirty="0" err="1"/>
              <a:t>mentor</a:t>
            </a:r>
            <a:r>
              <a:rPr lang="tr-TR" dirty="0"/>
              <a:t> programları, yakın değerlendirme ile </a:t>
            </a:r>
            <a:r>
              <a:rPr lang="tr-TR" dirty="0" err="1"/>
              <a:t>notlandırma</a:t>
            </a:r>
            <a:r>
              <a:rPr lang="tr-TR" dirty="0"/>
              <a:t> ve geçme, üniversiteye erken başlama.</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4097" y="2032666"/>
            <a:ext cx="3319119" cy="3409950"/>
          </a:xfrm>
          <a:prstGeom prst="rect">
            <a:avLst/>
          </a:prstGeom>
        </p:spPr>
      </p:pic>
    </p:spTree>
    <p:extLst>
      <p:ext uri="{BB962C8B-B14F-4D97-AF65-F5344CB8AC3E}">
        <p14:creationId xmlns:p14="http://schemas.microsoft.com/office/powerpoint/2010/main" val="20996440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3322320" cy="412115"/>
          </a:xfrm>
          <a:solidFill>
            <a:srgbClr val="99FF66"/>
          </a:solidFill>
        </p:spPr>
        <p:txBody>
          <a:bodyPr>
            <a:normAutofit fontScale="90000"/>
          </a:bodyPr>
          <a:lstStyle/>
          <a:p>
            <a:pPr algn="ctr"/>
            <a:r>
              <a:rPr lang="tr-TR" dirty="0"/>
              <a:t>GRUPLAMA</a:t>
            </a:r>
          </a:p>
        </p:txBody>
      </p:sp>
      <p:sp>
        <p:nvSpPr>
          <p:cNvPr id="3" name="İçerik Yer Tutucusu 2"/>
          <p:cNvSpPr>
            <a:spLocks noGrp="1"/>
          </p:cNvSpPr>
          <p:nvPr>
            <p:ph idx="1"/>
          </p:nvPr>
        </p:nvSpPr>
        <p:spPr>
          <a:xfrm>
            <a:off x="365760" y="1082040"/>
            <a:ext cx="6995160" cy="5410200"/>
          </a:xfrm>
        </p:spPr>
        <p:txBody>
          <a:bodyPr>
            <a:normAutofit fontScale="25000" lnSpcReduction="20000"/>
          </a:bodyPr>
          <a:lstStyle/>
          <a:p>
            <a:r>
              <a:rPr lang="tr-TR" dirty="0"/>
              <a:t/>
            </a:r>
            <a:br>
              <a:rPr lang="tr-TR" dirty="0"/>
            </a:br>
            <a:r>
              <a:rPr lang="tr-TR" sz="8000" b="1" dirty="0">
                <a:latin typeface="Arial Narrow" panose="020B0606020202030204" pitchFamily="34" charset="0"/>
              </a:rPr>
              <a:t>Öğrenme aktiviteleri öğrencilerin ihtiyaçları ve potansiyelleri doğrultusunda hızlandırılabilir, zenginleştirilebilir. Bu sayede, öğrencilerin yaratıcılık gelişimi mümkün olur, düşünme becerileri geliştirmeleri sağlanır, sıkılganlıkları azaltılabilir, başarısızlık alışkanlıkları giderilebilir. Bütün bunların yanında öğrencilerin kendileri gibi olanlarla iletişimi, sosyal ve akademik destek bakımından son derece önemlidir.</a:t>
            </a:r>
            <a:br>
              <a:rPr lang="tr-TR" sz="8000" b="1" dirty="0">
                <a:latin typeface="Arial Narrow" panose="020B0606020202030204" pitchFamily="34" charset="0"/>
              </a:rPr>
            </a:br>
            <a:r>
              <a:rPr lang="tr-TR" sz="8000" b="1" dirty="0">
                <a:latin typeface="Arial Narrow" panose="020B0606020202030204" pitchFamily="34" charset="0"/>
              </a:rPr>
              <a:t>Gruplama yaklaşımı şu opsiyonları içerebilir:</a:t>
            </a:r>
            <a:br>
              <a:rPr lang="tr-TR" sz="8000" b="1" dirty="0">
                <a:latin typeface="Arial Narrow" panose="020B0606020202030204" pitchFamily="34" charset="0"/>
              </a:rPr>
            </a:br>
            <a:r>
              <a:rPr lang="tr-TR" sz="8000" b="1" dirty="0">
                <a:solidFill>
                  <a:srgbClr val="FF0000"/>
                </a:solidFill>
                <a:latin typeface="Arial Narrow" panose="020B0606020202030204" pitchFamily="34" charset="0"/>
              </a:rPr>
              <a:t>1. Tam zamanlı homojen sınıflar</a:t>
            </a:r>
            <a:br>
              <a:rPr lang="tr-TR" sz="8000" b="1" dirty="0">
                <a:solidFill>
                  <a:srgbClr val="FF0000"/>
                </a:solidFill>
                <a:latin typeface="Arial Narrow" panose="020B0606020202030204" pitchFamily="34" charset="0"/>
              </a:rPr>
            </a:br>
            <a:r>
              <a:rPr lang="tr-TR" sz="8000" b="1" dirty="0">
                <a:solidFill>
                  <a:srgbClr val="FF0000"/>
                </a:solidFill>
                <a:latin typeface="Arial Narrow" panose="020B0606020202030204" pitchFamily="34" charset="0"/>
              </a:rPr>
              <a:t>Bölge okulları</a:t>
            </a:r>
            <a:br>
              <a:rPr lang="tr-TR" sz="8000" b="1" dirty="0">
                <a:solidFill>
                  <a:srgbClr val="FF0000"/>
                </a:solidFill>
                <a:latin typeface="Arial Narrow" panose="020B0606020202030204" pitchFamily="34" charset="0"/>
              </a:rPr>
            </a:br>
            <a:r>
              <a:rPr lang="tr-TR" sz="8000" b="1" dirty="0">
                <a:solidFill>
                  <a:srgbClr val="FF0000"/>
                </a:solidFill>
                <a:latin typeface="Arial Narrow" panose="020B0606020202030204" pitchFamily="34" charset="0"/>
              </a:rPr>
              <a:t>Üstün Nitelikli/Üstün Yeteneklilere özel okullar</a:t>
            </a:r>
            <a:br>
              <a:rPr lang="tr-TR" sz="8000" b="1" dirty="0">
                <a:solidFill>
                  <a:srgbClr val="FF0000"/>
                </a:solidFill>
                <a:latin typeface="Arial Narrow" panose="020B0606020202030204" pitchFamily="34" charset="0"/>
              </a:rPr>
            </a:br>
            <a:r>
              <a:rPr lang="tr-TR" sz="8000" b="1" dirty="0">
                <a:solidFill>
                  <a:srgbClr val="FF0000"/>
                </a:solidFill>
                <a:latin typeface="Arial Narrow" panose="020B0606020202030204" pitchFamily="34" charset="0"/>
              </a:rPr>
              <a:t>Özel okullar</a:t>
            </a:r>
            <a:br>
              <a:rPr lang="tr-TR" sz="8000" b="1" dirty="0">
                <a:solidFill>
                  <a:srgbClr val="FF0000"/>
                </a:solidFill>
                <a:latin typeface="Arial Narrow" panose="020B0606020202030204" pitchFamily="34" charset="0"/>
              </a:rPr>
            </a:br>
            <a:r>
              <a:rPr lang="tr-TR" sz="8000" b="1" dirty="0">
                <a:solidFill>
                  <a:srgbClr val="FF0000"/>
                </a:solidFill>
                <a:latin typeface="Arial Narrow" panose="020B0606020202030204" pitchFamily="34" charset="0"/>
              </a:rPr>
              <a:t>Okul içinde okul programları</a:t>
            </a:r>
            <a:br>
              <a:rPr lang="tr-TR" sz="8000" b="1" dirty="0">
                <a:solidFill>
                  <a:srgbClr val="FF0000"/>
                </a:solidFill>
                <a:latin typeface="Arial Narrow" panose="020B0606020202030204" pitchFamily="34" charset="0"/>
              </a:rPr>
            </a:br>
            <a:r>
              <a:rPr lang="tr-TR" sz="8000" b="1" dirty="0">
                <a:solidFill>
                  <a:srgbClr val="FF0000"/>
                </a:solidFill>
                <a:latin typeface="Arial Narrow" panose="020B0606020202030204" pitchFamily="34" charset="0"/>
              </a:rPr>
              <a:t>İlkokulda özel sınıflar</a:t>
            </a:r>
            <a:br>
              <a:rPr lang="tr-TR" sz="8000" b="1" dirty="0">
                <a:solidFill>
                  <a:srgbClr val="FF0000"/>
                </a:solidFill>
                <a:latin typeface="Arial Narrow" panose="020B0606020202030204" pitchFamily="34" charset="0"/>
              </a:rPr>
            </a:br>
            <a:r>
              <a:rPr lang="tr-TR" sz="8000" b="1" dirty="0">
                <a:solidFill>
                  <a:srgbClr val="0070C0"/>
                </a:solidFill>
                <a:latin typeface="Arial Narrow" panose="020B0606020202030204" pitchFamily="34" charset="0"/>
              </a:rPr>
              <a:t>2. Tam zamanlı karma sınıflar</a:t>
            </a:r>
            <a:br>
              <a:rPr lang="tr-TR" sz="8000" b="1" dirty="0">
                <a:solidFill>
                  <a:srgbClr val="0070C0"/>
                </a:solidFill>
                <a:latin typeface="Arial Narrow" panose="020B0606020202030204" pitchFamily="34" charset="0"/>
              </a:rPr>
            </a:br>
            <a:r>
              <a:rPr lang="tr-TR" sz="8000" b="1" dirty="0">
                <a:solidFill>
                  <a:srgbClr val="0070C0"/>
                </a:solidFill>
                <a:latin typeface="Arial Narrow" panose="020B0606020202030204" pitchFamily="34" charset="0"/>
              </a:rPr>
              <a:t>Diğer öğrencilerle karma olarak oluşturulmuş sınıflar.</a:t>
            </a:r>
            <a:br>
              <a:rPr lang="tr-TR" sz="8000" b="1" dirty="0">
                <a:solidFill>
                  <a:srgbClr val="0070C0"/>
                </a:solidFill>
                <a:latin typeface="Arial Narrow" panose="020B0606020202030204" pitchFamily="34" charset="0"/>
              </a:rPr>
            </a:br>
            <a:r>
              <a:rPr lang="tr-TR" sz="8000" b="1" dirty="0">
                <a:solidFill>
                  <a:srgbClr val="0070C0"/>
                </a:solidFill>
                <a:latin typeface="Arial Narrow" panose="020B0606020202030204" pitchFamily="34" charset="0"/>
              </a:rPr>
              <a:t>Karma sınıflarda, bireysel programlar</a:t>
            </a:r>
            <a:br>
              <a:rPr lang="tr-TR" sz="8000" b="1" dirty="0">
                <a:solidFill>
                  <a:srgbClr val="0070C0"/>
                </a:solidFill>
                <a:latin typeface="Arial Narrow" panose="020B0606020202030204" pitchFamily="34" charset="0"/>
              </a:rPr>
            </a:br>
            <a:r>
              <a:rPr lang="tr-TR" sz="8000" b="1" dirty="0">
                <a:solidFill>
                  <a:srgbClr val="FF00FF"/>
                </a:solidFill>
                <a:latin typeface="Arial Narrow" panose="020B0606020202030204" pitchFamily="34" charset="0"/>
              </a:rPr>
              <a:t>3. Yarı zamanlı ve geçici gruplar</a:t>
            </a:r>
            <a:br>
              <a:rPr lang="tr-TR" sz="8000" b="1" dirty="0">
                <a:solidFill>
                  <a:srgbClr val="FF00FF"/>
                </a:solidFill>
                <a:latin typeface="Arial Narrow" panose="020B0606020202030204" pitchFamily="34" charset="0"/>
              </a:rPr>
            </a:br>
            <a:r>
              <a:rPr lang="tr-TR" sz="8000" b="1" dirty="0">
                <a:solidFill>
                  <a:srgbClr val="FF00FF"/>
                </a:solidFill>
                <a:latin typeface="Arial Narrow" panose="020B0606020202030204" pitchFamily="34" charset="0"/>
              </a:rPr>
              <a:t>Ayrıştırma programları</a:t>
            </a:r>
            <a:br>
              <a:rPr lang="tr-TR" sz="8000" b="1" dirty="0">
                <a:solidFill>
                  <a:srgbClr val="FF00FF"/>
                </a:solidFill>
                <a:latin typeface="Arial Narrow" panose="020B0606020202030204" pitchFamily="34" charset="0"/>
              </a:rPr>
            </a:br>
            <a:r>
              <a:rPr lang="tr-TR" sz="8000" b="1" dirty="0">
                <a:solidFill>
                  <a:srgbClr val="FF00FF"/>
                </a:solidFill>
                <a:latin typeface="Arial Narrow" panose="020B0606020202030204" pitchFamily="34" charset="0"/>
              </a:rPr>
              <a:t>Kaynak programları</a:t>
            </a:r>
            <a:br>
              <a:rPr lang="tr-TR" sz="8000" b="1" dirty="0">
                <a:solidFill>
                  <a:srgbClr val="FF00FF"/>
                </a:solidFill>
                <a:latin typeface="Arial Narrow" panose="020B0606020202030204" pitchFamily="34" charset="0"/>
              </a:rPr>
            </a:br>
            <a:r>
              <a:rPr lang="tr-TR" sz="8000" b="1" dirty="0">
                <a:solidFill>
                  <a:srgbClr val="FF00FF"/>
                </a:solidFill>
                <a:latin typeface="Arial Narrow" panose="020B0606020202030204" pitchFamily="34" charset="0"/>
              </a:rPr>
              <a:t>Yarı zamanlı özel sınıflar</a:t>
            </a:r>
            <a:br>
              <a:rPr lang="tr-TR" sz="8000" b="1" dirty="0">
                <a:solidFill>
                  <a:srgbClr val="FF00FF"/>
                </a:solidFill>
                <a:latin typeface="Arial Narrow" panose="020B0606020202030204" pitchFamily="34" charset="0"/>
              </a:rPr>
            </a:br>
            <a:r>
              <a:rPr lang="tr-TR" sz="8000" b="1" dirty="0">
                <a:solidFill>
                  <a:srgbClr val="FF00FF"/>
                </a:solidFill>
                <a:latin typeface="Arial Narrow" panose="020B0606020202030204" pitchFamily="34" charset="0"/>
              </a:rPr>
              <a:t>Zenginleştirme grupları</a:t>
            </a:r>
            <a:br>
              <a:rPr lang="tr-TR" sz="8000" b="1" dirty="0">
                <a:solidFill>
                  <a:srgbClr val="FF00FF"/>
                </a:solidFill>
                <a:latin typeface="Arial Narrow" panose="020B0606020202030204" pitchFamily="34" charset="0"/>
              </a:rPr>
            </a:br>
            <a:r>
              <a:rPr lang="tr-TR" sz="8000" b="1" dirty="0">
                <a:solidFill>
                  <a:srgbClr val="FF00FF"/>
                </a:solidFill>
                <a:latin typeface="Arial Narrow" panose="020B0606020202030204" pitchFamily="34" charset="0"/>
              </a:rPr>
              <a:t>Okuma ve matematik amaçlı geçici gruplar</a:t>
            </a:r>
            <a:br>
              <a:rPr lang="tr-TR" sz="8000" b="1" dirty="0">
                <a:solidFill>
                  <a:srgbClr val="FF00FF"/>
                </a:solidFill>
                <a:latin typeface="Arial Narrow" panose="020B0606020202030204" pitchFamily="34" charset="0"/>
              </a:rPr>
            </a:br>
            <a:r>
              <a:rPr lang="tr-TR" sz="8000" b="1" dirty="0">
                <a:solidFill>
                  <a:srgbClr val="FF00FF"/>
                </a:solidFill>
                <a:latin typeface="Arial Narrow" panose="020B0606020202030204" pitchFamily="34" charset="0"/>
              </a:rPr>
              <a:t>Özel ilgi alanı grupları ve kol çalışmaları</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3760" y="777240"/>
            <a:ext cx="4572000" cy="5303520"/>
          </a:xfrm>
          <a:prstGeom prst="rect">
            <a:avLst/>
          </a:prstGeom>
        </p:spPr>
      </p:pic>
    </p:spTree>
    <p:extLst>
      <p:ext uri="{BB962C8B-B14F-4D97-AF65-F5344CB8AC3E}">
        <p14:creationId xmlns:p14="http://schemas.microsoft.com/office/powerpoint/2010/main" val="426892762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 y="325464"/>
            <a:ext cx="8462074" cy="6532535"/>
          </a:xfrm>
        </p:spPr>
        <p:txBody>
          <a:bodyPr>
            <a:noAutofit/>
          </a:bodyPr>
          <a:lstStyle/>
          <a:p>
            <a:r>
              <a:rPr lang="tr-TR" sz="1800" b="1" dirty="0">
                <a:latin typeface="Arial" pitchFamily="34" charset="0"/>
                <a:cs typeface="Arial" pitchFamily="34" charset="0"/>
              </a:rPr>
              <a:t>Üniversiteye 11 yaşında başlayan Türk öğrenciye Mars teklifi</a:t>
            </a:r>
          </a:p>
          <a:p>
            <a:r>
              <a:rPr lang="tr-TR" sz="1800" b="1" dirty="0">
                <a:latin typeface="Arial" pitchFamily="34" charset="0"/>
                <a:cs typeface="Arial" pitchFamily="34" charset="0"/>
              </a:rPr>
              <a:t>Almanya'nın başkenti Berlin’de yaşayan 11 yaşındaki üstün zekalı Mert Açıkel, okulda gördüğü derslerle tatmin olmadığı için okula paralel olarak Berlin Teknik Üniversitesi ve </a:t>
            </a:r>
            <a:r>
              <a:rPr lang="tr-TR" sz="1800" b="1" dirty="0" err="1">
                <a:latin typeface="Arial" pitchFamily="34" charset="0"/>
                <a:cs typeface="Arial" pitchFamily="34" charset="0"/>
              </a:rPr>
              <a:t>Humboldt</a:t>
            </a:r>
            <a:r>
              <a:rPr lang="tr-TR" sz="1800" b="1" dirty="0">
                <a:latin typeface="Arial" pitchFamily="34" charset="0"/>
                <a:cs typeface="Arial" pitchFamily="34" charset="0"/>
              </a:rPr>
              <a:t> Üniversitesi’nde de eğitim görüyor</a:t>
            </a:r>
            <a:r>
              <a:rPr lang="tr-TR" sz="1800" b="1" dirty="0" smtClean="0">
                <a:latin typeface="Arial" pitchFamily="34" charset="0"/>
                <a:cs typeface="Arial" pitchFamily="34" charset="0"/>
              </a:rPr>
              <a:t>.</a:t>
            </a:r>
            <a:r>
              <a:rPr lang="tr-TR" sz="1800" b="1" dirty="0">
                <a:latin typeface="Arial" pitchFamily="34" charset="0"/>
                <a:cs typeface="Arial" pitchFamily="34" charset="0"/>
              </a:rPr>
              <a:t> Annesi, ilkokula başlamadan önce çok sıkılan Mert’in günlük programına müze ve değişik kursları koyduklarını söylüyor. Berlin Teknik Üniversitesi’nde Gıda Kimyası bölümünde derslere başlayan Türk öğrenci ilk sözlü sınavını da başarıyla geçti.</a:t>
            </a:r>
            <a:br>
              <a:rPr lang="tr-TR" sz="1800" b="1" dirty="0">
                <a:latin typeface="Arial" pitchFamily="34" charset="0"/>
                <a:cs typeface="Arial" pitchFamily="34" charset="0"/>
              </a:rPr>
            </a:br>
            <a:r>
              <a:rPr lang="tr-TR" sz="1800" b="1" dirty="0">
                <a:latin typeface="Arial" pitchFamily="34" charset="0"/>
                <a:cs typeface="Arial" pitchFamily="34" charset="0"/>
              </a:rPr>
              <a:t/>
            </a:r>
            <a:br>
              <a:rPr lang="tr-TR" sz="1800" b="1" dirty="0">
                <a:latin typeface="Arial" pitchFamily="34" charset="0"/>
                <a:cs typeface="Arial" pitchFamily="34" charset="0"/>
              </a:rPr>
            </a:br>
            <a:r>
              <a:rPr lang="tr-TR" sz="1800" b="1" dirty="0">
                <a:latin typeface="Arial" pitchFamily="34" charset="0"/>
                <a:cs typeface="Arial" pitchFamily="34" charset="0"/>
              </a:rPr>
              <a:t>ÜNİVERSİTEDE MATEMATİK VE KİMYA DERSİ GÖRÜYOR</a:t>
            </a:r>
          </a:p>
          <a:p>
            <a:r>
              <a:rPr lang="tr-TR" sz="1800" b="1" dirty="0">
                <a:latin typeface="Arial" pitchFamily="34" charset="0"/>
                <a:cs typeface="Arial" pitchFamily="34" charset="0"/>
              </a:rPr>
              <a:t>Öğretmenleri tarafından Berlin </a:t>
            </a:r>
            <a:r>
              <a:rPr lang="tr-TR" sz="1800" b="1" dirty="0" err="1">
                <a:latin typeface="Arial" pitchFamily="34" charset="0"/>
                <a:cs typeface="Arial" pitchFamily="34" charset="0"/>
              </a:rPr>
              <a:t>Tegeler</a:t>
            </a:r>
            <a:r>
              <a:rPr lang="tr-TR" sz="1800" b="1" dirty="0">
                <a:latin typeface="Arial" pitchFamily="34" charset="0"/>
                <a:cs typeface="Arial" pitchFamily="34" charset="0"/>
              </a:rPr>
              <a:t> </a:t>
            </a:r>
            <a:r>
              <a:rPr lang="tr-TR" sz="1800" b="1" dirty="0" err="1">
                <a:latin typeface="Arial" pitchFamily="34" charset="0"/>
                <a:cs typeface="Arial" pitchFamily="34" charset="0"/>
              </a:rPr>
              <a:t>Humboldt</a:t>
            </a:r>
            <a:r>
              <a:rPr lang="tr-TR" sz="1800" b="1" dirty="0">
                <a:latin typeface="Arial" pitchFamily="34" charset="0"/>
                <a:cs typeface="Arial" pitchFamily="34" charset="0"/>
              </a:rPr>
              <a:t> Lisesi’nde üstün yetenekliler sınıfına yönlendirilen Mert, seneye bir sınıf daha atlayarak yedinci sınıftan dokuzuncu sınıfa geçecek. Buna rağmen okulda asıl performansını gösteremediğini düşünen Mert, haftada bir kez Berlin </a:t>
            </a:r>
            <a:r>
              <a:rPr lang="tr-TR" sz="1800" b="1" dirty="0" err="1">
                <a:latin typeface="Arial" pitchFamily="34" charset="0"/>
                <a:cs typeface="Arial" pitchFamily="34" charset="0"/>
              </a:rPr>
              <a:t>Humboldt</a:t>
            </a:r>
            <a:r>
              <a:rPr lang="tr-TR" sz="1800" b="1" dirty="0">
                <a:latin typeface="Arial" pitchFamily="34" charset="0"/>
                <a:cs typeface="Arial" pitchFamily="34" charset="0"/>
              </a:rPr>
              <a:t> Üniversitesi’nde Matematik, Teknik Üniversite’de ise Gıda Kimyası dersi görüyor.</a:t>
            </a:r>
            <a:br>
              <a:rPr lang="tr-TR" sz="1800" b="1" dirty="0">
                <a:latin typeface="Arial" pitchFamily="34" charset="0"/>
                <a:cs typeface="Arial" pitchFamily="34" charset="0"/>
              </a:rPr>
            </a:br>
            <a:r>
              <a:rPr lang="tr-TR" sz="1800" b="1" dirty="0">
                <a:latin typeface="Arial" pitchFamily="34" charset="0"/>
                <a:cs typeface="Arial" pitchFamily="34" charset="0"/>
              </a:rPr>
              <a:t/>
            </a:r>
            <a:br>
              <a:rPr lang="tr-TR" sz="1800" b="1" dirty="0">
                <a:latin typeface="Arial" pitchFamily="34" charset="0"/>
                <a:cs typeface="Arial" pitchFamily="34" charset="0"/>
              </a:rPr>
            </a:br>
            <a:r>
              <a:rPr lang="tr-TR" sz="1800" b="1" dirty="0">
                <a:latin typeface="Arial" pitchFamily="34" charset="0"/>
                <a:cs typeface="Arial" pitchFamily="34" charset="0"/>
              </a:rPr>
              <a:t>En büyük hayali ise liseyi bitirdikten sonra Cambridge Üniversitesi’nde ünlü fizikçi </a:t>
            </a:r>
            <a:r>
              <a:rPr lang="tr-TR" sz="1800" b="1" dirty="0" err="1">
                <a:latin typeface="Arial" pitchFamily="34" charset="0"/>
                <a:cs typeface="Arial" pitchFamily="34" charset="0"/>
              </a:rPr>
              <a:t>Stephen</a:t>
            </a:r>
            <a:r>
              <a:rPr lang="tr-TR" sz="1800" b="1" dirty="0">
                <a:latin typeface="Arial" pitchFamily="34" charset="0"/>
                <a:cs typeface="Arial" pitchFamily="34" charset="0"/>
              </a:rPr>
              <a:t> Hawking’in yanında eğitim almak. Mert boş zamanlarını da iyi değerlendiriyor. Haftada iki defa obua ve piyano dersi alan, haftada bir defa da yüzme ve satranç kulübüne giden Mert, iki haftada bir de astrofizik kursuna gittiğini söylüyor. Mert’in başarısına Alman medyası da ilgi göstererek geniş yer verdi.</a:t>
            </a:r>
          </a:p>
          <a:p>
            <a:r>
              <a:rPr lang="tr-TR" sz="1800" b="1" dirty="0">
                <a:latin typeface="Arial" pitchFamily="34" charset="0"/>
                <a:cs typeface="Arial" pitchFamily="34" charset="0"/>
              </a:rPr>
              <a:t/>
            </a:r>
            <a:br>
              <a:rPr lang="tr-TR" sz="1800" b="1" dirty="0">
                <a:latin typeface="Arial" pitchFamily="34" charset="0"/>
                <a:cs typeface="Arial" pitchFamily="34" charset="0"/>
              </a:rPr>
            </a:br>
            <a:endParaRPr lang="tr-TR" sz="1800" b="1" dirty="0">
              <a:latin typeface="Arial" pitchFamily="34" charset="0"/>
              <a:cs typeface="Arial" pitchFamily="34" charset="0"/>
            </a:endParaRPr>
          </a:p>
          <a:p>
            <a:endParaRPr lang="tr-TR" sz="2000" b="1" dirty="0">
              <a:latin typeface="Agency FB" panose="020B0503020202020204" pitchFamily="34"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2074" y="945397"/>
            <a:ext cx="3729925" cy="4862270"/>
          </a:xfrm>
          <a:prstGeom prst="rect">
            <a:avLst/>
          </a:prstGeom>
          <a:ln>
            <a:noFill/>
          </a:ln>
          <a:effectLst>
            <a:softEdge rad="112500"/>
          </a:effectLst>
        </p:spPr>
      </p:pic>
    </p:spTree>
    <p:extLst>
      <p:ext uri="{BB962C8B-B14F-4D97-AF65-F5344CB8AC3E}">
        <p14:creationId xmlns:p14="http://schemas.microsoft.com/office/powerpoint/2010/main" val="167267485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84694" y="123987"/>
            <a:ext cx="6865749" cy="1566702"/>
          </a:xfrm>
          <a:solidFill>
            <a:srgbClr val="FFC000"/>
          </a:solidFill>
          <a:ln w="57150">
            <a:solidFill>
              <a:schemeClr val="tx1"/>
            </a:solidFill>
          </a:ln>
        </p:spPr>
        <p:txBody>
          <a:bodyPr/>
          <a:lstStyle/>
          <a:p>
            <a:r>
              <a:rPr lang="tr-TR" dirty="0">
                <a:solidFill>
                  <a:srgbClr val="00B050"/>
                </a:solidFill>
              </a:rPr>
              <a:t>Birinci Sınıfa Erken Başlama:</a:t>
            </a:r>
          </a:p>
        </p:txBody>
      </p:sp>
      <p:sp>
        <p:nvSpPr>
          <p:cNvPr id="3" name="İçerik Yer Tutucusu 2"/>
          <p:cNvSpPr>
            <a:spLocks noGrp="1"/>
          </p:cNvSpPr>
          <p:nvPr>
            <p:ph idx="1"/>
          </p:nvPr>
        </p:nvSpPr>
        <p:spPr>
          <a:xfrm>
            <a:off x="838200" y="1825625"/>
            <a:ext cx="7685868" cy="4351338"/>
          </a:xfrm>
        </p:spPr>
        <p:txBody>
          <a:bodyPr>
            <a:normAutofit/>
          </a:bodyPr>
          <a:lstStyle/>
          <a:p>
            <a:r>
              <a:rPr lang="tr-TR" dirty="0"/>
              <a:t>Birinci Sınıfa Erken Başlama: Bu tür uygulamanın gerçekleştirilmesinde, öğrencinin zeka bölümünün (IQ) 130 olması, kesme, yapıştırma, resim yapma, yazma gibi etkinliklerde önem kazanan el-göz koordinasyonunun iyi gelişmiş olması, okuma olgunluğuna ulaşmış olması, bu olgunluğu sosyal ve duygusal alanlarda da gösterebilmesi, sağlık açısından bir probleminin olmaması ve fiziksel gelişim açısından sınıf arkadaşlarından çok küçük kalmaması </a:t>
            </a:r>
            <a:r>
              <a:rPr lang="tr-TR" dirty="0" smtClean="0"/>
              <a:t>önemlidir.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4068" y="1048072"/>
            <a:ext cx="3515532" cy="4562313"/>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17490518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1" y="365126"/>
            <a:ext cx="3315346" cy="998726"/>
          </a:xfrm>
          <a:solidFill>
            <a:srgbClr val="CCCCFF"/>
          </a:solidFill>
          <a:ln w="57150">
            <a:solidFill>
              <a:schemeClr val="tx1"/>
            </a:solidFill>
          </a:ln>
        </p:spPr>
        <p:txBody>
          <a:bodyPr>
            <a:normAutofit/>
          </a:bodyPr>
          <a:lstStyle/>
          <a:p>
            <a:r>
              <a:rPr lang="tr-TR" dirty="0"/>
              <a:t>Sınıf Atlama:</a:t>
            </a:r>
          </a:p>
        </p:txBody>
      </p:sp>
      <p:sp>
        <p:nvSpPr>
          <p:cNvPr id="3" name="İçerik Yer Tutucusu 2"/>
          <p:cNvSpPr>
            <a:spLocks noGrp="1"/>
          </p:cNvSpPr>
          <p:nvPr>
            <p:ph idx="1"/>
          </p:nvPr>
        </p:nvSpPr>
        <p:spPr>
          <a:xfrm>
            <a:off x="202770" y="1577653"/>
            <a:ext cx="6724973" cy="4351338"/>
          </a:xfrm>
          <a:solidFill>
            <a:srgbClr val="FFFF00"/>
          </a:solidFill>
          <a:ln w="57150">
            <a:solidFill>
              <a:srgbClr val="FF3399"/>
            </a:solidFill>
          </a:ln>
        </p:spPr>
        <p:txBody>
          <a:bodyPr/>
          <a:lstStyle/>
          <a:p>
            <a:pPr marL="0" indent="0">
              <a:buNone/>
            </a:pPr>
            <a:r>
              <a:rPr lang="tr-TR" dirty="0" smtClean="0"/>
              <a:t>Bir </a:t>
            </a:r>
            <a:r>
              <a:rPr lang="tr-TR" dirty="0"/>
              <a:t>üst sınıfa geçirilmesi </a:t>
            </a:r>
            <a:r>
              <a:rPr lang="tr-TR" dirty="0" smtClean="0"/>
              <a:t>düşünülen </a:t>
            </a:r>
            <a:r>
              <a:rPr lang="tr-TR" dirty="0"/>
              <a:t>üstün öğrenciler genellikle sınıf düzeylerinin üstünde bilişsel gelişim ve yeteneğe sahiptirler. Ancak bazı bilgi eksikliklerinin giderilmesi için desteklenerek, sınava alınırlar ve yetersiz oldukları alanlarda önlemler alınmalıdır. Ayrıca, öğrencilerin sosyal uyumu ve duygusal gelişimlerinin düzeyi de göz önünde bulundurulmalıdır.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0216" y="365126"/>
            <a:ext cx="4884550" cy="50863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23502368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9417" y="449451"/>
            <a:ext cx="6261315" cy="2557220"/>
          </a:xfrm>
          <a:solidFill>
            <a:srgbClr val="DBFFD5"/>
          </a:solidFill>
        </p:spPr>
        <p:txBody>
          <a:bodyPr>
            <a:normAutofit/>
          </a:bodyPr>
          <a:lstStyle/>
          <a:p>
            <a:r>
              <a:rPr lang="tr-TR" dirty="0"/>
              <a:t>Ders Atlama: Öğrenciye, ileri olduğu alanda ilerleme olanağı sağlarken, sınıf düzeyinde olan diğer alanlardaki becerilerini de geliştirmesini sağlar. Aynı zamanda sosyal açıdan da yaşıtlarıyla birlikte olma imkanı </a:t>
            </a:r>
            <a:r>
              <a:rPr lang="tr-TR" dirty="0" smtClean="0"/>
              <a:t>yaratmaktadır. </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1934" y="3006671"/>
            <a:ext cx="6648772" cy="3739935"/>
          </a:xfrm>
          <a:prstGeom prst="rect">
            <a:avLst/>
          </a:prstGeom>
        </p:spPr>
      </p:pic>
    </p:spTree>
    <p:extLst>
      <p:ext uri="{BB962C8B-B14F-4D97-AF65-F5344CB8AC3E}">
        <p14:creationId xmlns:p14="http://schemas.microsoft.com/office/powerpoint/2010/main" val="11123718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1" y="774915"/>
            <a:ext cx="6182532" cy="3425126"/>
          </a:xfrm>
          <a:solidFill>
            <a:srgbClr val="CCFF33"/>
          </a:solidFill>
          <a:ln w="57150">
            <a:solidFill>
              <a:schemeClr val="tx1"/>
            </a:solidFill>
          </a:ln>
        </p:spPr>
        <p:txBody>
          <a:bodyPr/>
          <a:lstStyle/>
          <a:p>
            <a:r>
              <a:rPr lang="tr-TR" dirty="0" smtClean="0"/>
              <a:t> </a:t>
            </a:r>
            <a:r>
              <a:rPr lang="tr-TR" dirty="0"/>
              <a:t>Dersi Okumadan Sınava Girmek: Bazı ülkelerde orta ve lise düzeyinde uygulanan bir diğer hızlandırma şekli olup, derse devam etmeden sınava girmek ve başarılı olma halinde de o dersin kredisine sahip olmaktır.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9673" y="1266139"/>
            <a:ext cx="3845086" cy="535236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814015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340963"/>
            <a:ext cx="5469610" cy="5836000"/>
          </a:xfrm>
          <a:solidFill>
            <a:schemeClr val="accent6">
              <a:lumMod val="20000"/>
              <a:lumOff val="80000"/>
            </a:schemeClr>
          </a:solidFill>
        </p:spPr>
        <p:txBody>
          <a:bodyPr/>
          <a:lstStyle/>
          <a:p>
            <a:r>
              <a:rPr lang="tr-TR" dirty="0"/>
              <a:t>Üniversiteden Bazı Dersler Aldırmak: Bir başka hızlandırma şekli ise, orta öğretime devam ederken üniversiteden bazı dersler almaktır. Bunun için öğrenci günün bir kısmını ileri </a:t>
            </a:r>
            <a:r>
              <a:rPr lang="tr-TR" dirty="0" smtClean="0"/>
              <a:t>düzeyde </a:t>
            </a:r>
            <a:r>
              <a:rPr lang="tr-TR" dirty="0"/>
              <a:t>ders almak için üniversitede geçirir ya da orta öğretimde aynı dersi alan bir sınıfı oluşturacak sayıda öğrenci varsa, öğretim üyesi bizzat gelerek ders verebilir. Böylece öğrenciler üniversiteye başlamadan önce ileride çalışacağı alanla ilgili dersleri almış </a:t>
            </a:r>
            <a:r>
              <a:rPr lang="tr-TR" dirty="0" smtClean="0"/>
              <a:t>olur.</a:t>
            </a:r>
            <a:endParaRPr lang="tr-TR" dirty="0"/>
          </a:p>
          <a:p>
            <a:endParaRPr lang="tr-TR" dirty="0"/>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4566" y="0"/>
            <a:ext cx="5557434" cy="6858000"/>
          </a:xfrm>
          <a:prstGeom prst="rect">
            <a:avLst/>
          </a:prstGeom>
        </p:spPr>
      </p:pic>
    </p:spTree>
    <p:extLst>
      <p:ext uri="{BB962C8B-B14F-4D97-AF65-F5344CB8AC3E}">
        <p14:creationId xmlns:p14="http://schemas.microsoft.com/office/powerpoint/2010/main" val="42208382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CCFF33"/>
          </a:solidFill>
          <a:ln w="57150">
            <a:solidFill>
              <a:schemeClr val="tx1"/>
            </a:solidFill>
          </a:ln>
        </p:spPr>
        <p:txBody>
          <a:bodyPr/>
          <a:lstStyle/>
          <a:p>
            <a:r>
              <a:rPr lang="tr-TR" dirty="0"/>
              <a:t>Yıllık Ders Programını İki Yılda Tamamlamak</a:t>
            </a:r>
          </a:p>
        </p:txBody>
      </p:sp>
      <p:sp>
        <p:nvSpPr>
          <p:cNvPr id="3" name="İçerik Yer Tutucusu 2"/>
          <p:cNvSpPr>
            <a:spLocks noGrp="1"/>
          </p:cNvSpPr>
          <p:nvPr>
            <p:ph idx="1"/>
          </p:nvPr>
        </p:nvSpPr>
        <p:spPr/>
        <p:txBody>
          <a:bodyPr/>
          <a:lstStyle/>
          <a:p>
            <a:pPr marL="0" indent="0">
              <a:buNone/>
            </a:pPr>
            <a:r>
              <a:rPr lang="tr-TR" dirty="0" smtClean="0"/>
              <a:t> </a:t>
            </a:r>
            <a:r>
              <a:rPr lang="tr-TR" dirty="0"/>
              <a:t>Bu uygulama genellikle matematik ve fen derslerinde yapılmaktadır.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9783" y="2619212"/>
            <a:ext cx="5815094" cy="3876729"/>
          </a:xfrm>
          <a:prstGeom prst="rect">
            <a:avLst/>
          </a:prstGeom>
        </p:spPr>
      </p:pic>
    </p:spTree>
    <p:extLst>
      <p:ext uri="{BB962C8B-B14F-4D97-AF65-F5344CB8AC3E}">
        <p14:creationId xmlns:p14="http://schemas.microsoft.com/office/powerpoint/2010/main" val="182562887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7871847" cy="1325563"/>
          </a:xfrm>
          <a:solidFill>
            <a:srgbClr val="FF00FF"/>
          </a:solidFill>
        </p:spPr>
        <p:txBody>
          <a:bodyPr/>
          <a:lstStyle/>
          <a:p>
            <a:r>
              <a:rPr lang="tr-TR" dirty="0"/>
              <a:t>• Üniversiteye Erken Kabul Etme: </a:t>
            </a:r>
          </a:p>
        </p:txBody>
      </p:sp>
      <p:sp>
        <p:nvSpPr>
          <p:cNvPr id="3" name="İçerik Yer Tutucusu 2"/>
          <p:cNvSpPr>
            <a:spLocks noGrp="1"/>
          </p:cNvSpPr>
          <p:nvPr>
            <p:ph idx="1"/>
          </p:nvPr>
        </p:nvSpPr>
        <p:spPr>
          <a:xfrm>
            <a:off x="838200" y="1825625"/>
            <a:ext cx="6260024" cy="4351338"/>
          </a:xfrm>
          <a:solidFill>
            <a:srgbClr val="CCFF33"/>
          </a:solidFill>
          <a:ln w="57150">
            <a:solidFill>
              <a:schemeClr val="tx1"/>
            </a:solidFill>
          </a:ln>
        </p:spPr>
        <p:txBody>
          <a:bodyPr/>
          <a:lstStyle/>
          <a:p>
            <a:r>
              <a:rPr lang="tr-TR" dirty="0"/>
              <a:t>Bu uygulama, orta öğretimdeki hızlandırma ile </a:t>
            </a:r>
            <a:r>
              <a:rPr lang="tr-TR" dirty="0" smtClean="0"/>
              <a:t>sağlanabildiği </a:t>
            </a:r>
            <a:r>
              <a:rPr lang="tr-TR" dirty="0"/>
              <a:t>gibi, üstün yetenekli öğrenci liseyi erken tamamlayarak üniversiteye tam gün kabul edilir. Gruplama Yetenekleri yönünden benzer özellikler gösteren çocukların, birlikte çalışabilmeleri için </a:t>
            </a:r>
            <a:r>
              <a:rPr lang="tr-TR" dirty="0" smtClean="0"/>
              <a:t>sınıf </a:t>
            </a:r>
            <a:r>
              <a:rPr lang="tr-TR" dirty="0"/>
              <a:t>içi veya sınıf dışı uzun veya kısa süreli çeşitli gruplamalar yapılmasıdır. </a:t>
            </a: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34358">
            <a:off x="7362187" y="1966493"/>
            <a:ext cx="4370198" cy="420594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66969484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75108" y="232475"/>
            <a:ext cx="5252634" cy="2887123"/>
          </a:xfrm>
          <a:solidFill>
            <a:srgbClr val="FF99FF"/>
          </a:solidFill>
          <a:ln w="76200">
            <a:solidFill>
              <a:schemeClr val="accent6">
                <a:lumMod val="75000"/>
              </a:schemeClr>
            </a:solidFill>
          </a:ln>
        </p:spPr>
        <p:txBody>
          <a:bodyPr>
            <a:normAutofit/>
          </a:bodyPr>
          <a:lstStyle/>
          <a:p>
            <a:r>
              <a:rPr lang="tr-TR" dirty="0" smtClean="0"/>
              <a:t> </a:t>
            </a:r>
            <a:r>
              <a:rPr lang="tr-TR" dirty="0"/>
              <a:t>Tam Gün Homojen Sınıflar: Bu grup altında özel sınıflar ve özel okullar sayılabilir. Bunlar sanat, matematik, fen, iş ve ticaret becerilerine ilişkin alanlarda uzmanlaşmış öğretim veren okullardır. </a:t>
            </a:r>
          </a:p>
          <a:p>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8148" y="3119598"/>
            <a:ext cx="7688451" cy="3476887"/>
          </a:xfrm>
          <a:prstGeom prst="rect">
            <a:avLst/>
          </a:prstGeom>
        </p:spPr>
      </p:pic>
    </p:spTree>
    <p:extLst>
      <p:ext uri="{BB962C8B-B14F-4D97-AF65-F5344CB8AC3E}">
        <p14:creationId xmlns:p14="http://schemas.microsoft.com/office/powerpoint/2010/main" val="65976907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7189922" cy="1325563"/>
          </a:xfrm>
          <a:solidFill>
            <a:srgbClr val="99FF66"/>
          </a:solidFill>
          <a:ln w="76200">
            <a:solidFill>
              <a:srgbClr val="FF0000"/>
            </a:solidFill>
          </a:ln>
        </p:spPr>
        <p:txBody>
          <a:bodyPr/>
          <a:lstStyle/>
          <a:p>
            <a:r>
              <a:rPr lang="tr-TR" dirty="0"/>
              <a:t>• Tam Gün Heterojen Sınıflar: </a:t>
            </a:r>
          </a:p>
        </p:txBody>
      </p:sp>
      <p:sp>
        <p:nvSpPr>
          <p:cNvPr id="3" name="İçerik Yer Tutucusu 2"/>
          <p:cNvSpPr>
            <a:spLocks noGrp="1"/>
          </p:cNvSpPr>
          <p:nvPr>
            <p:ph idx="1"/>
          </p:nvPr>
        </p:nvSpPr>
        <p:spPr>
          <a:xfrm>
            <a:off x="61993" y="2185933"/>
            <a:ext cx="8198604" cy="4177009"/>
          </a:xfrm>
          <a:solidFill>
            <a:srgbClr val="CCCCFF"/>
          </a:solidFill>
          <a:ln w="38100">
            <a:solidFill>
              <a:schemeClr val="tx1"/>
            </a:solidFill>
          </a:ln>
        </p:spPr>
        <p:txBody>
          <a:bodyPr>
            <a:normAutofit fontScale="92500" lnSpcReduction="10000"/>
          </a:bodyPr>
          <a:lstStyle/>
          <a:p>
            <a:r>
              <a:rPr lang="tr-TR" dirty="0"/>
              <a:t>Bu uygulamada, normal örgün eğitim sınıflarında seviye grupları oluşturularak öğrencinin sınıfından ayrılmadan çalışma yapması sağlanır. </a:t>
            </a:r>
            <a:endParaRPr lang="tr-TR" dirty="0" smtClean="0"/>
          </a:p>
          <a:p>
            <a:r>
              <a:rPr lang="tr-TR" dirty="0" smtClean="0"/>
              <a:t>Yarım </a:t>
            </a:r>
            <a:r>
              <a:rPr lang="tr-TR" dirty="0"/>
              <a:t>Gün veya Geçici Gruplamalar: Bu tür programlar, üstün yetenekli çocukların, haftada bir öğleden sonra iki üç saatliğine normal sınıflarından ayrılarak, üstünlerin eğitimi konusunda uzman bir öğretmenin veya koordinatör bir eğitimcinin denetiminde zenginleştirme etkinliklerine katılması şeklinde uygulanır. </a:t>
            </a:r>
            <a:r>
              <a:rPr lang="tr-TR" dirty="0" smtClean="0"/>
              <a:t>•</a:t>
            </a:r>
          </a:p>
          <a:p>
            <a:r>
              <a:rPr lang="tr-TR" dirty="0" smtClean="0"/>
              <a:t> </a:t>
            </a:r>
            <a:r>
              <a:rPr lang="tr-TR" dirty="0"/>
              <a:t>Yarım Gün Özel Sınıflar: Özel sınıflar tam gün olduğu gibi, yarım gün veya daha fazla zamanın geçirildiği sınıflar şeklinde düzenlenebilir.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5871" y="1027906"/>
            <a:ext cx="4014061" cy="47625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0898543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4756688" cy="1325563"/>
          </a:xfrm>
        </p:spPr>
        <p:txBody>
          <a:bodyPr/>
          <a:lstStyle/>
          <a:p>
            <a:r>
              <a:rPr lang="tr-TR" dirty="0">
                <a:solidFill>
                  <a:srgbClr val="00B050"/>
                </a:solidFill>
                <a:latin typeface="Calibri" panose="020F0502020204030204" pitchFamily="34" charset="0"/>
                <a:ea typeface="Calibri" panose="020F0502020204030204" pitchFamily="34" charset="0"/>
                <a:cs typeface="Times New Roman" panose="02020603050405020304" pitchFamily="18" charset="0"/>
              </a:rPr>
              <a:t>• Okul İçinde Okul: </a:t>
            </a:r>
            <a:endParaRPr lang="tr-TR" dirty="0">
              <a:solidFill>
                <a:srgbClr val="00B050"/>
              </a:solidFill>
            </a:endParaRPr>
          </a:p>
        </p:txBody>
      </p:sp>
      <p:sp>
        <p:nvSpPr>
          <p:cNvPr id="3" name="İçerik Yer Tutucusu 2"/>
          <p:cNvSpPr>
            <a:spLocks noGrp="1"/>
          </p:cNvSpPr>
          <p:nvPr>
            <p:ph idx="1"/>
          </p:nvPr>
        </p:nvSpPr>
        <p:spPr>
          <a:xfrm>
            <a:off x="838201" y="1825625"/>
            <a:ext cx="5748580" cy="4351338"/>
          </a:xfrm>
          <a:solidFill>
            <a:srgbClr val="CC99FF"/>
          </a:solidFill>
          <a:ln w="76200">
            <a:solidFill>
              <a:schemeClr val="tx1">
                <a:lumMod val="85000"/>
                <a:lumOff val="15000"/>
              </a:schemeClr>
            </a:solidFill>
          </a:ln>
        </p:spPr>
        <p:txBody>
          <a:bodyPr>
            <a:normAutofit fontScale="92500"/>
          </a:bodyPr>
          <a:lstStyle/>
          <a:p>
            <a:r>
              <a:rPr lang="tr-TR" dirty="0"/>
              <a:t>Bu uygulamada, bütün okul, okul içinde okul kavramına göre </a:t>
            </a:r>
            <a:r>
              <a:rPr lang="tr-TR" dirty="0" smtClean="0"/>
              <a:t>düzenlenmiştir</a:t>
            </a:r>
            <a:r>
              <a:rPr lang="tr-TR" dirty="0"/>
              <a:t>. Bu düzenlemede, çevredeki üstün yetenekli çocuklar, normal çocuklara da eğitim öğretim hizmeti veren bir okula devam ederler. Günün bir bölümünü özel eğitim öğretmenlerinin ders verdiği özel sınıflarda, diğer kısmını ise, normal gelişim gösteren arkadaşlarıyla beden eğitimi, sanat uygulamaları gibi dersleri birlikte alarak geçirirler. </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183" y="365125"/>
            <a:ext cx="4355024" cy="412938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64576091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3764797" cy="1325563"/>
          </a:xfrm>
          <a:solidFill>
            <a:srgbClr val="99FF66"/>
          </a:solidFill>
        </p:spPr>
        <p:txBody>
          <a:bodyPr/>
          <a:lstStyle/>
          <a:p>
            <a:r>
              <a:rPr lang="tr-TR" dirty="0"/>
              <a:t>Zenginleştirme,</a:t>
            </a:r>
          </a:p>
        </p:txBody>
      </p:sp>
      <p:sp>
        <p:nvSpPr>
          <p:cNvPr id="3" name="İçerik Yer Tutucusu 2"/>
          <p:cNvSpPr>
            <a:spLocks noGrp="1"/>
          </p:cNvSpPr>
          <p:nvPr>
            <p:ph idx="1"/>
          </p:nvPr>
        </p:nvSpPr>
        <p:spPr>
          <a:xfrm>
            <a:off x="838200" y="1825625"/>
            <a:ext cx="5066654" cy="4351338"/>
          </a:xfrm>
          <a:solidFill>
            <a:srgbClr val="FFFF00"/>
          </a:solidFill>
          <a:ln w="57150">
            <a:solidFill>
              <a:schemeClr val="tx1"/>
            </a:solidFill>
          </a:ln>
        </p:spPr>
        <p:txBody>
          <a:bodyPr/>
          <a:lstStyle/>
          <a:p>
            <a:r>
              <a:rPr lang="tr-TR" dirty="0" smtClean="0"/>
              <a:t>Süreç </a:t>
            </a:r>
            <a:r>
              <a:rPr lang="tr-TR" dirty="0"/>
              <a:t>ve içeriğe ilişkin hedeflere ulaşma yöntemleridir. Sürece ilişkin hedefler yaratıcı düşünme, problem çözme, kritik düşünme, bilimsel düşünmeyi içerir. İçerik ise, süreçlerin geliştirildiği ders konuları, projeler ve </a:t>
            </a:r>
            <a:r>
              <a:rPr lang="tr-TR" dirty="0" smtClean="0"/>
              <a:t>etkinliklerdir.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9673" y="206374"/>
            <a:ext cx="5715000" cy="6101435"/>
          </a:xfrm>
          <a:prstGeom prst="rect">
            <a:avLst/>
          </a:prstGeom>
        </p:spPr>
      </p:pic>
    </p:spTree>
    <p:extLst>
      <p:ext uri="{BB962C8B-B14F-4D97-AF65-F5344CB8AC3E}">
        <p14:creationId xmlns:p14="http://schemas.microsoft.com/office/powerpoint/2010/main" val="323862786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33400"/>
            <a:ext cx="6385560" cy="5643563"/>
          </a:xfrm>
          <a:solidFill>
            <a:schemeClr val="accent1">
              <a:lumMod val="60000"/>
              <a:lumOff val="40000"/>
            </a:schemeClr>
          </a:solidFill>
        </p:spPr>
        <p:txBody>
          <a:bodyPr>
            <a:normAutofit/>
          </a:bodyPr>
          <a:lstStyle/>
          <a:p>
            <a:r>
              <a:rPr lang="tr-TR" dirty="0"/>
              <a:t>Zenginleştirme, daha zengin ve çeşitli eğitim deneyimleri ve daha derin içerikli bir müfredat için kullanılan bir ifadedir. Hem hızlandırma </a:t>
            </a:r>
            <a:r>
              <a:rPr lang="tr-TR" dirty="0" smtClean="0"/>
              <a:t>hem de </a:t>
            </a:r>
            <a:r>
              <a:rPr lang="tr-TR" dirty="0"/>
              <a:t>zenginleştirme, Üstün Nitelikli çocuğun ileri yeteneklerine, kişisel ihtiyaçlarına cevap verebilir alternatiflerdir. Her ikisi de daha ileri bir öğrenme ve bilgi içeriği sunarken, aynı zamanda yaratıcılığın ve diğer düşünme becerilerinin gelişmesine olanak sunarlar. Zenginleştirme aktiviteleri önceden belirlenmiş amaçlara yönelik hazırlanmalıdır. Bunlardan </a:t>
            </a:r>
            <a:r>
              <a:rPr lang="tr-TR" dirty="0" err="1"/>
              <a:t>başlıcaları</a:t>
            </a:r>
            <a:r>
              <a:rPr lang="tr-TR" dirty="0"/>
              <a:t>:</a:t>
            </a:r>
          </a:p>
        </p:txBody>
      </p:sp>
    </p:spTree>
    <p:extLst>
      <p:ext uri="{BB962C8B-B14F-4D97-AF65-F5344CB8AC3E}">
        <p14:creationId xmlns:p14="http://schemas.microsoft.com/office/powerpoint/2010/main" val="266791154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11480"/>
            <a:ext cx="9189720" cy="5765483"/>
          </a:xfrm>
          <a:solidFill>
            <a:srgbClr val="99FF66"/>
          </a:solidFill>
        </p:spPr>
        <p:txBody>
          <a:bodyPr>
            <a:normAutofit lnSpcReduction="10000"/>
          </a:bodyPr>
          <a:lstStyle/>
          <a:p>
            <a:r>
              <a:rPr lang="tr-TR" dirty="0"/>
              <a:t>a. Kişisel ihtiyaçlara göre (yaşa göre değil) belirlenmiş temel becerilerde maksimum başarının sağlanması.</a:t>
            </a:r>
            <a:br>
              <a:rPr lang="tr-TR" dirty="0"/>
            </a:br>
            <a:r>
              <a:rPr lang="tr-TR" dirty="0"/>
              <a:t>b. Genel müfredatın ötesinde içerik ve kaynaklar sunulması.</a:t>
            </a:r>
            <a:br>
              <a:rPr lang="tr-TR" dirty="0"/>
            </a:br>
            <a:r>
              <a:rPr lang="tr-TR" dirty="0"/>
              <a:t>c. Çok çeşitli alan ve disiplinlere yönelik içerik hazırlanması.</a:t>
            </a:r>
            <a:br>
              <a:rPr lang="tr-TR" dirty="0"/>
            </a:br>
            <a:r>
              <a:rPr lang="tr-TR" dirty="0"/>
              <a:t>d. Öğrenci tarafından karar verilen içerik ve derinlemesine araştırmaya yönelik içerik.</a:t>
            </a:r>
            <a:br>
              <a:rPr lang="tr-TR" dirty="0"/>
            </a:br>
            <a:r>
              <a:rPr lang="tr-TR" dirty="0"/>
              <a:t>e. Karmaşık yapılandırılmış </a:t>
            </a:r>
            <a:r>
              <a:rPr lang="tr-TR" dirty="0" smtClean="0"/>
              <a:t>içerik teoriler</a:t>
            </a:r>
            <a:r>
              <a:rPr lang="tr-TR" dirty="0"/>
              <a:t>, genellemeler, uygulamalar.</a:t>
            </a:r>
            <a:br>
              <a:rPr lang="tr-TR" dirty="0"/>
            </a:br>
            <a:r>
              <a:rPr lang="tr-TR" dirty="0"/>
              <a:t>f. Yaratıcı düşünme ve problem çözme.</a:t>
            </a:r>
            <a:br>
              <a:rPr lang="tr-TR" dirty="0"/>
            </a:br>
            <a:r>
              <a:rPr lang="tr-TR" dirty="0"/>
              <a:t>g. İleri düşünme becerileri, eleştirel düşünme, kütüphane ve araştırma becerileri.</a:t>
            </a:r>
            <a:br>
              <a:rPr lang="tr-TR" dirty="0"/>
            </a:br>
            <a:r>
              <a:rPr lang="tr-TR" dirty="0"/>
              <a:t>h. Duygusal gelişim, kendini anlama, varoluş bilinci, etik gelişim.</a:t>
            </a:r>
            <a:br>
              <a:rPr lang="tr-TR" dirty="0"/>
            </a:br>
            <a:r>
              <a:rPr lang="tr-TR" dirty="0"/>
              <a:t>i. Akademik motivasyonun artırılması, kendini yönlendirme, yüksek kariyer beklentileri.</a:t>
            </a:r>
            <a:br>
              <a:rPr lang="tr-TR" dirty="0"/>
            </a:br>
            <a:r>
              <a:rPr lang="tr-TR" dirty="0"/>
              <a:t>j. Çok amaçlı, bilgisayar becerilerinin geliştirilmesi.</a:t>
            </a:r>
          </a:p>
        </p:txBody>
      </p:sp>
    </p:spTree>
    <p:extLst>
      <p:ext uri="{BB962C8B-B14F-4D97-AF65-F5344CB8AC3E}">
        <p14:creationId xmlns:p14="http://schemas.microsoft.com/office/powerpoint/2010/main" val="100130820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chemeClr val="accent2">
              <a:lumMod val="40000"/>
              <a:lumOff val="60000"/>
            </a:schemeClr>
          </a:solidFill>
        </p:spPr>
        <p:txBody>
          <a:bodyPr>
            <a:normAutofit/>
          </a:bodyPr>
          <a:lstStyle/>
          <a:p>
            <a:r>
              <a:rPr lang="tr-TR" sz="3200" dirty="0">
                <a:solidFill>
                  <a:srgbClr val="FF0000"/>
                </a:solidFill>
                <a:latin typeface="Agency FB" panose="020B0503020202020204" pitchFamily="34" charset="0"/>
              </a:rPr>
              <a:t>Genellikle kullanılan zenginleştirme stratejilerinden bazıları:</a:t>
            </a:r>
          </a:p>
        </p:txBody>
      </p:sp>
      <p:sp>
        <p:nvSpPr>
          <p:cNvPr id="3" name="İçerik Yer Tutucusu 2"/>
          <p:cNvSpPr>
            <a:spLocks noGrp="1"/>
          </p:cNvSpPr>
          <p:nvPr>
            <p:ph idx="1"/>
          </p:nvPr>
        </p:nvSpPr>
        <p:spPr>
          <a:solidFill>
            <a:srgbClr val="FFFF00"/>
          </a:solidFill>
        </p:spPr>
        <p:txBody>
          <a:bodyPr>
            <a:normAutofit fontScale="92500" lnSpcReduction="10000"/>
          </a:bodyPr>
          <a:lstStyle/>
          <a:p>
            <a:pPr fontAlgn="base"/>
            <a:r>
              <a:rPr lang="tr-TR" dirty="0"/>
              <a:t>1. Bağımsız çalışma ve araştırma projeleri.</a:t>
            </a:r>
            <a:br>
              <a:rPr lang="tr-TR" dirty="0"/>
            </a:br>
            <a:r>
              <a:rPr lang="tr-TR" dirty="0"/>
              <a:t>a. Kütüphane ve İnternet araştırma projeleri.</a:t>
            </a:r>
            <a:br>
              <a:rPr lang="tr-TR" dirty="0"/>
            </a:br>
            <a:r>
              <a:rPr lang="tr-TR" dirty="0"/>
              <a:t>b. Bilimsel araştırma projeleri.</a:t>
            </a:r>
            <a:br>
              <a:rPr lang="tr-TR" dirty="0"/>
            </a:br>
            <a:r>
              <a:rPr lang="tr-TR" dirty="0"/>
              <a:t>c. Görsel sanatlar, drama, yaratıcı yazım, ve diğer bağımsız projeler.</a:t>
            </a:r>
            <a:br>
              <a:rPr lang="tr-TR" dirty="0"/>
            </a:br>
            <a:r>
              <a:rPr lang="tr-TR" dirty="0"/>
              <a:t>2. Destek öğrenme paketleri.</a:t>
            </a:r>
            <a:br>
              <a:rPr lang="tr-TR" dirty="0"/>
            </a:br>
            <a:r>
              <a:rPr lang="tr-TR" dirty="0"/>
              <a:t>3. Alan gezileri.</a:t>
            </a:r>
            <a:br>
              <a:rPr lang="tr-TR" dirty="0"/>
            </a:br>
            <a:r>
              <a:rPr lang="tr-TR" dirty="0"/>
              <a:t>4. Hafta sonu özel programları.</a:t>
            </a:r>
            <a:br>
              <a:rPr lang="tr-TR" dirty="0"/>
            </a:br>
            <a:r>
              <a:rPr lang="tr-TR" dirty="0"/>
              <a:t>5. Yaz özel programları.</a:t>
            </a:r>
            <a:br>
              <a:rPr lang="tr-TR" dirty="0"/>
            </a:br>
            <a:r>
              <a:rPr lang="tr-TR" dirty="0"/>
              <a:t>6. Süreli yurtdışı programları.</a:t>
            </a:r>
            <a:br>
              <a:rPr lang="tr-TR" dirty="0"/>
            </a:br>
            <a:r>
              <a:rPr lang="tr-TR" dirty="0"/>
              <a:t>7. Müzik, Görsel sanatlar, yabancı dil, ve bilgisayar kampları.</a:t>
            </a:r>
            <a:br>
              <a:rPr lang="tr-TR" dirty="0"/>
            </a:br>
            <a:r>
              <a:rPr lang="tr-TR" dirty="0"/>
              <a:t>8. Özel dersler.</a:t>
            </a:r>
            <a:br>
              <a:rPr lang="tr-TR" dirty="0"/>
            </a:br>
            <a:r>
              <a:rPr lang="tr-TR" dirty="0"/>
              <a:t>9. Akademik yarışmalar, bilgi yarışmaları.</a:t>
            </a:r>
          </a:p>
          <a:p>
            <a:endParaRPr lang="tr-TR" dirty="0"/>
          </a:p>
        </p:txBody>
      </p:sp>
    </p:spTree>
    <p:extLst>
      <p:ext uri="{BB962C8B-B14F-4D97-AF65-F5344CB8AC3E}">
        <p14:creationId xmlns:p14="http://schemas.microsoft.com/office/powerpoint/2010/main" val="42341594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18454"/>
            <a:ext cx="6430505" cy="5758509"/>
          </a:xfrm>
          <a:solidFill>
            <a:srgbClr val="FFFF66"/>
          </a:solidFill>
          <a:ln w="57150">
            <a:solidFill>
              <a:srgbClr val="FF0000"/>
            </a:solidFill>
          </a:ln>
        </p:spPr>
        <p:txBody>
          <a:bodyPr>
            <a:normAutofit lnSpcReduction="10000"/>
          </a:bodyPr>
          <a:lstStyle/>
          <a:p>
            <a:pPr marL="0" indent="0">
              <a:buNone/>
            </a:pPr>
            <a:r>
              <a:rPr lang="tr-TR" dirty="0" smtClean="0"/>
              <a:t> </a:t>
            </a:r>
            <a:r>
              <a:rPr lang="tr-TR" dirty="0"/>
              <a:t>Bunlar arasında; </a:t>
            </a:r>
            <a:endParaRPr lang="tr-TR" dirty="0" smtClean="0"/>
          </a:p>
          <a:p>
            <a:r>
              <a:rPr lang="tr-TR" dirty="0" smtClean="0"/>
              <a:t>• </a:t>
            </a:r>
            <a:r>
              <a:rPr lang="tr-TR" dirty="0"/>
              <a:t>Bağımsız çalışma ve araştırma projeleri, </a:t>
            </a:r>
            <a:endParaRPr lang="tr-TR" dirty="0" smtClean="0"/>
          </a:p>
          <a:p>
            <a:r>
              <a:rPr lang="tr-TR" dirty="0" smtClean="0"/>
              <a:t>• </a:t>
            </a:r>
            <a:r>
              <a:rPr lang="tr-TR" dirty="0"/>
              <a:t>Kültürel ve bilimsel alanlara veya mesleki kuruluşlara geziler, </a:t>
            </a:r>
            <a:endParaRPr lang="tr-TR" dirty="0" smtClean="0"/>
          </a:p>
          <a:p>
            <a:r>
              <a:rPr lang="tr-TR" dirty="0" smtClean="0"/>
              <a:t>• </a:t>
            </a:r>
            <a:r>
              <a:rPr lang="tr-TR" dirty="0"/>
              <a:t>Cumartesi programları</a:t>
            </a:r>
            <a:r>
              <a:rPr lang="tr-TR" dirty="0" smtClean="0"/>
              <a:t>,</a:t>
            </a:r>
          </a:p>
          <a:p>
            <a:r>
              <a:rPr lang="tr-TR" dirty="0" smtClean="0"/>
              <a:t> </a:t>
            </a:r>
            <a:r>
              <a:rPr lang="tr-TR" dirty="0"/>
              <a:t>• Sınıfta veya okulun kaynak odasında oluşturulan </a:t>
            </a:r>
            <a:endParaRPr lang="tr-TR" dirty="0" smtClean="0"/>
          </a:p>
          <a:p>
            <a:r>
              <a:rPr lang="tr-TR" dirty="0"/>
              <a:t> .</a:t>
            </a:r>
            <a:r>
              <a:rPr lang="tr-TR" dirty="0" smtClean="0"/>
              <a:t> Öğrenme </a:t>
            </a:r>
            <a:r>
              <a:rPr lang="tr-TR" dirty="0"/>
              <a:t>Merkezleri, </a:t>
            </a:r>
            <a:endParaRPr lang="tr-TR" dirty="0" smtClean="0"/>
          </a:p>
          <a:p>
            <a:r>
              <a:rPr lang="tr-TR" dirty="0" smtClean="0"/>
              <a:t>• </a:t>
            </a:r>
            <a:r>
              <a:rPr lang="tr-TR" dirty="0"/>
              <a:t>Yaz eğitim programları ve yaz kampları, </a:t>
            </a:r>
            <a:endParaRPr lang="tr-TR" dirty="0" smtClean="0"/>
          </a:p>
          <a:p>
            <a:r>
              <a:rPr lang="tr-TR" dirty="0" smtClean="0"/>
              <a:t>• </a:t>
            </a:r>
            <a:r>
              <a:rPr lang="tr-TR" dirty="0"/>
              <a:t>Müzik, sanat, dil, bilgisayar ve yaz kursları, </a:t>
            </a:r>
            <a:endParaRPr lang="tr-TR" dirty="0" smtClean="0"/>
          </a:p>
          <a:p>
            <a:r>
              <a:rPr lang="tr-TR" dirty="0" smtClean="0"/>
              <a:t>• </a:t>
            </a:r>
            <a:r>
              <a:rPr lang="tr-TR" dirty="0"/>
              <a:t>Yaratıcı sorun çözmeyi geliştiren programlar</a:t>
            </a:r>
            <a:r>
              <a:rPr lang="tr-TR" dirty="0" smtClean="0"/>
              <a:t>,</a:t>
            </a: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26622">
            <a:off x="6897708" y="1016050"/>
            <a:ext cx="5144214" cy="325755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3945223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71960" y="387458"/>
            <a:ext cx="7470182" cy="5789505"/>
          </a:xfrm>
          <a:solidFill>
            <a:schemeClr val="accent1">
              <a:lumMod val="40000"/>
              <a:lumOff val="60000"/>
            </a:schemeClr>
          </a:solidFill>
          <a:ln w="57150">
            <a:solidFill>
              <a:schemeClr val="tx1"/>
            </a:solidFill>
          </a:ln>
        </p:spPr>
        <p:txBody>
          <a:bodyPr>
            <a:normAutofit fontScale="92500" lnSpcReduction="20000"/>
          </a:bodyPr>
          <a:lstStyle/>
          <a:p>
            <a:r>
              <a:rPr lang="tr-TR" dirty="0"/>
              <a:t>• Öğrencilerin hem klasik edebiyatla </a:t>
            </a:r>
            <a:r>
              <a:rPr lang="tr-TR" dirty="0" smtClean="0"/>
              <a:t>tanışmalarını </a:t>
            </a:r>
            <a:r>
              <a:rPr lang="tr-TR" dirty="0"/>
              <a:t>sağlamak hem de onların yorum ve tartışma becerilerini kuvvetlendirmek üzere düzenlenmiş programlar, </a:t>
            </a:r>
            <a:endParaRPr lang="tr-TR" dirty="0" smtClean="0"/>
          </a:p>
          <a:p>
            <a:r>
              <a:rPr lang="tr-TR" dirty="0" smtClean="0"/>
              <a:t>Çeşitli </a:t>
            </a:r>
            <a:r>
              <a:rPr lang="tr-TR" dirty="0"/>
              <a:t>yarışma ve münazaralar, </a:t>
            </a:r>
            <a:r>
              <a:rPr lang="tr-TR" dirty="0" smtClean="0"/>
              <a:t>Bunlardan </a:t>
            </a:r>
            <a:r>
              <a:rPr lang="tr-TR" dirty="0"/>
              <a:t>başka, değişikliklerle daha aktif şekilde baş edebilmek için geleceğe karşı duyarlılığı arttırma, değişmeleri gerçekleştirebilme konusunda olumlu tutum içinde olma, yaratıcılığı geliştirme, ikna edici, açık ve sağlıklı iletişim becerilerini arttırma, sorun çözme modellerini </a:t>
            </a:r>
            <a:r>
              <a:rPr lang="tr-TR" dirty="0" smtClean="0"/>
              <a:t>öğrenip </a:t>
            </a:r>
            <a:r>
              <a:rPr lang="tr-TR" dirty="0"/>
              <a:t>günlük yaşamla bütünleştirme, araştırma becerilerini geliştirme, nasıl bilgi toplanacağı, nereye ve kime müracaat edileceği konularında bilgi sahibi olmak üzere geliştirilen gelecekle İlgili Yaratıcı Sorun Çözme Programları Zenginleştirme kapsamında sayılabilecek bir başka önlem şekli de Amerika’da </a:t>
            </a:r>
            <a:r>
              <a:rPr lang="tr-TR" dirty="0" smtClean="0"/>
              <a:t>montör </a:t>
            </a:r>
            <a:r>
              <a:rPr lang="tr-TR" dirty="0"/>
              <a:t>adı altında geçen usta (uzman) </a:t>
            </a:r>
            <a:r>
              <a:rPr lang="tr-TR" dirty="0" smtClean="0"/>
              <a:t>çırak </a:t>
            </a:r>
            <a:r>
              <a:rPr lang="tr-TR" dirty="0"/>
              <a:t>ilişkileridir. </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8139" y="794732"/>
            <a:ext cx="4293861" cy="497495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62847234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40921"/>
            <a:ext cx="5064579" cy="5336042"/>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r>
              <a:rPr lang="tr-TR" dirty="0"/>
              <a:t>Bilgi edinme ve bilgi üretmenin kaynağı donanımlı bir eğitimden geçmektedir. Üstün yetenekli bireylere ilişkin yapılan çalışmalar, son 15-20 yıldır dünya ülkelerinin üstün ve özel yetenekli bireylerine daha fazla önem verdiklerini, bebeklikten itibaren özel eğitim yöntem ve araçları geliştirdiklerini ortaya koymaktadır. Uzak ve yakın tarihimize baktığımızda, Türkiye Cumhuriyeti Devleti’nin bugün geldiği noktaya kadar, pek çok üstün ve özel insanın tarihimizi şekillendirdiği görülmektedir. Ülkemiz liderleri, sivil ve askeri yönetimlerini, bilim adamları, sanatçıları ve diğer alanlardaki üstün bireyleri ile dünya tarihinde kıvanç duyacağımız şekilde yerlerini almışlardır.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5114" y="699911"/>
            <a:ext cx="3823423" cy="52324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476933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a:xfrm>
            <a:off x="838200" y="1872120"/>
            <a:ext cx="5415844" cy="4351338"/>
          </a:xfrm>
          <a:solidFill>
            <a:srgbClr val="FFFF00"/>
          </a:solidFill>
          <a:ln w="174625" cmpd="sng">
            <a:solidFill>
              <a:srgbClr val="92D050">
                <a:alpha val="27000"/>
              </a:srgbClr>
            </a:solidFill>
          </a:ln>
        </p:spPr>
        <p:txBody>
          <a:bodyPr/>
          <a:lstStyle/>
          <a:p>
            <a:r>
              <a:rPr lang="tr-TR" dirty="0">
                <a:solidFill>
                  <a:srgbClr val="FF0000"/>
                </a:solidFill>
              </a:rPr>
              <a:t>Tarihimizde üstün yetenekli bireylerin en iyi </a:t>
            </a:r>
            <a:r>
              <a:rPr lang="tr-TR" dirty="0" smtClean="0">
                <a:solidFill>
                  <a:srgbClr val="FF0000"/>
                </a:solidFill>
              </a:rPr>
              <a:t>değerlendirildiği </a:t>
            </a:r>
            <a:r>
              <a:rPr lang="tr-TR" dirty="0">
                <a:solidFill>
                  <a:srgbClr val="FF0000"/>
                </a:solidFill>
              </a:rPr>
              <a:t>dönem, Osmanlı İmparatorluğu zamanındaki Enderun Mektepleri’dir. Bugün birçok gelişmiş ülkedeki üstün yeteneklilerin eğitimine de kaynak olan Enderun, 600 yıllık bir imparatorluğun sivil ve askeri yönetim, bilim ve sanat kadrolarını oluşturmuştur.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721" y="1347625"/>
            <a:ext cx="5153275" cy="4681215"/>
          </a:xfrm>
          <a:prstGeom prst="rect">
            <a:avLst/>
          </a:prstGeom>
        </p:spPr>
      </p:pic>
    </p:spTree>
    <p:extLst>
      <p:ext uri="{BB962C8B-B14F-4D97-AF65-F5344CB8AC3E}">
        <p14:creationId xmlns:p14="http://schemas.microsoft.com/office/powerpoint/2010/main" val="7466152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115878"/>
            <a:ext cx="6957447" cy="5061085"/>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r>
              <a:rPr lang="tr-TR" dirty="0"/>
              <a:t> Üstün yetenekli çocukların eğitimi Osmanlı İmparatorluğu dönemine uzanmaktadır. Osmanlı İmparatorluğu’nun askeri, yönetici, eğitimci ve sanatçı kadrosunu, Enderun’da öğrenim gören üstün yetenekli öğrenciler oluşturmuştur. Cumhuriyet tarihimize baktığımızda da üstün ve özel yetenekli bireylerin eğitimlerine önem verildiği görülmektedir. Yasalardaki çeşitli düzenlemelerle, bu özel kişilere çeşitli fırsatlar yaratılmıştır.</a:t>
            </a:r>
          </a:p>
        </p:txBody>
      </p:sp>
    </p:spTree>
    <p:extLst>
      <p:ext uri="{BB962C8B-B14F-4D97-AF65-F5344CB8AC3E}">
        <p14:creationId xmlns:p14="http://schemas.microsoft.com/office/powerpoint/2010/main" val="91044200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8794" y="171451"/>
            <a:ext cx="8458200" cy="3829050"/>
          </a:xfrm>
          <a:solidFill>
            <a:schemeClr val="accent4">
              <a:lumMod val="60000"/>
              <a:lumOff val="40000"/>
            </a:schemeClr>
          </a:solidFill>
        </p:spPr>
        <p:txBody>
          <a:bodyPr>
            <a:normAutofit lnSpcReduction="10000"/>
          </a:bodyPr>
          <a:lstStyle/>
          <a:p>
            <a:r>
              <a:rPr lang="tr-TR" dirty="0"/>
              <a:t>. BİLİM ve SANAT MERKEZLERİ (BİLSEM) TÜRKİYE’YE ÖZGÜN MODEL T.C. Milli Eğitim Bakanlığı’nca 1992 yılında zamanın Milli Eğitim Bakanı tarafından özel </a:t>
            </a:r>
            <a:r>
              <a:rPr lang="tr-TR" dirty="0" err="1"/>
              <a:t>gereksinimli</a:t>
            </a:r>
            <a:r>
              <a:rPr lang="tr-TR" dirty="0"/>
              <a:t> çocukların eğitimlerini sağlamak amacıyla Özel Eğitim ve Rehberlik ve Danışma Hizmetleri Genel Müdürlüğü kurulmuş, yazar Genel Müdür olarak göreve atanmış ve Genel Müdürlük Teşkilat yapısı bünyesinde idari, rehberlik ve özel eğitim olmak üzere 3 daire başkanlığı ve bunlara bağlı 25 şube </a:t>
            </a:r>
            <a:endParaRPr lang="tr-TR" dirty="0" smtClean="0"/>
          </a:p>
          <a:p>
            <a:r>
              <a:rPr lang="tr-TR" dirty="0" smtClean="0"/>
              <a:t>oluşturulmuştur</a:t>
            </a:r>
            <a:r>
              <a:rPr lang="tr-TR" dirty="0"/>
              <a:t>.</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0686" y="3551465"/>
            <a:ext cx="5715000" cy="2857500"/>
          </a:xfrm>
          <a:prstGeom prst="rect">
            <a:avLst/>
          </a:prstGeom>
        </p:spPr>
      </p:pic>
    </p:spTree>
    <p:extLst>
      <p:ext uri="{BB962C8B-B14F-4D97-AF65-F5344CB8AC3E}">
        <p14:creationId xmlns:p14="http://schemas.microsoft.com/office/powerpoint/2010/main" val="112158465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14213" y="849232"/>
            <a:ext cx="5826071" cy="4351338"/>
          </a:xfrm>
          <a:gradFill>
            <a:gsLst>
              <a:gs pos="0">
                <a:schemeClr val="accent1">
                  <a:lumMod val="5000"/>
                  <a:lumOff val="95000"/>
                </a:schemeClr>
              </a:gs>
              <a:gs pos="10000">
                <a:srgbClr val="DAE976"/>
              </a:gs>
              <a:gs pos="0">
                <a:schemeClr val="accent1">
                  <a:lumMod val="45000"/>
                  <a:lumOff val="55000"/>
                </a:schemeClr>
              </a:gs>
              <a:gs pos="83000">
                <a:srgbClr val="FFFF00"/>
              </a:gs>
              <a:gs pos="100000">
                <a:schemeClr val="accent1">
                  <a:lumMod val="30000"/>
                  <a:lumOff val="70000"/>
                </a:schemeClr>
              </a:gs>
            </a:gsLst>
            <a:lin ang="5400000" scaled="1"/>
          </a:gradFill>
        </p:spPr>
        <p:txBody>
          <a:bodyPr>
            <a:normAutofit fontScale="92500" lnSpcReduction="20000"/>
          </a:bodyPr>
          <a:lstStyle/>
          <a:p>
            <a:r>
              <a:rPr lang="tr-TR" dirty="0"/>
              <a:t>Özel eğitime gereksinimi olan engel gruplarına ilişkin ayrı şubelerle birlikte, üstün yeteneklilerin eğitimleri şubesi kurulmuş ve çalışmalar başlatılmıştır. Ülkemizin mevcut ekonomik, sosyal, kültürel ve eğitim şartları dikkate alınarak, daha fazla sayıda üstün yetenekli çocuğa en uygun modelle ulaşılabilmesi için, farklı ülkelerde uygulanan modeller incelenmiş, uygulanabilirlikleri tartışılmış ve yazarın, daha önceki akademik çalışmaları da temel alınarak ülkemiz şartlarına uygun yeni bir model geliştirilmiştir.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1246" y="276225"/>
            <a:ext cx="3977253" cy="5303165"/>
          </a:xfrm>
          <a:prstGeom prst="rect">
            <a:avLst/>
          </a:prstGeom>
        </p:spPr>
      </p:pic>
    </p:spTree>
    <p:extLst>
      <p:ext uri="{BB962C8B-B14F-4D97-AF65-F5344CB8AC3E}">
        <p14:creationId xmlns:p14="http://schemas.microsoft.com/office/powerpoint/2010/main" val="882233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İçerik Yer Tutucusu 2"/>
          <p:cNvSpPr>
            <a:spLocks noGrp="1"/>
          </p:cNvSpPr>
          <p:nvPr>
            <p:ph idx="1"/>
          </p:nvPr>
        </p:nvSpPr>
        <p:spPr>
          <a:xfrm>
            <a:off x="838200" y="1270861"/>
            <a:ext cx="5407617" cy="4906102"/>
          </a:xfrm>
          <a:ln>
            <a:gradFill>
              <a:gsLst>
                <a:gs pos="4700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cene3d>
            <a:camera prst="orthographicFront"/>
            <a:lightRig rig="threePt" dir="t"/>
          </a:scene3d>
          <a:sp3d>
            <a:bevelT/>
          </a:sp3d>
        </p:spPr>
        <p:txBody>
          <a:bodyPr>
            <a:normAutofit fontScale="92500" lnSpcReduction="20000"/>
          </a:bodyPr>
          <a:lstStyle/>
          <a:p>
            <a:r>
              <a:rPr lang="tr-TR" dirty="0"/>
              <a:t>Bilim ve Sanat Merkezi olarak adlandırdığı, pilot proje olarak beş ilde (Ankara, İstanbul, İzmir, Bayburt ve Denizli) öğrenci seçimi, öğretmen seçimi ve eğitimi, aile eğitimi ve bina hazırlıkları ile başlatılan ve bugün </a:t>
            </a:r>
            <a:r>
              <a:rPr lang="tr-TR"/>
              <a:t>sayıları </a:t>
            </a:r>
            <a:r>
              <a:rPr lang="tr-TR" smtClean="0"/>
              <a:t>70’i </a:t>
            </a:r>
            <a:r>
              <a:rPr lang="tr-TR" dirty="0"/>
              <a:t>aşan bir uygulamadır. Böylece, yıllar sonra ülke tarihinde üstün yetenekli çocuklarımız için yasal mevzuatı olan sistemli bir eğitim merkezi ve programı başlatılmıştır. Bilim Sanat Merkezleri, Genel Müdürlük ilgili personelinin, bu merkezlerin yönetici ve öğretmenlerinin ve merkezlerde yetişen çocukların ailelerinin katkıları ile gelişmiş ve yaygınlaştırılmıştır.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7471" y="597222"/>
            <a:ext cx="4470400" cy="4330700"/>
          </a:xfrm>
          <a:prstGeom prst="rect">
            <a:avLst/>
          </a:prstGeom>
        </p:spPr>
      </p:pic>
    </p:spTree>
    <p:extLst>
      <p:ext uri="{BB962C8B-B14F-4D97-AF65-F5344CB8AC3E}">
        <p14:creationId xmlns:p14="http://schemas.microsoft.com/office/powerpoint/2010/main" val="427100401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912963" y="1239865"/>
            <a:ext cx="6564823" cy="5532896"/>
          </a:xfrm>
          <a:solidFill>
            <a:srgbClr val="FFFF66">
              <a:alpha val="91000"/>
            </a:srgbClr>
          </a:solidFill>
        </p:spPr>
        <p:txBody>
          <a:bodyPr>
            <a:normAutofit fontScale="92500" lnSpcReduction="10000"/>
          </a:bodyPr>
          <a:lstStyle/>
          <a:p>
            <a:r>
              <a:rPr lang="tr-TR" dirty="0"/>
              <a:t>Bilim Sanat Merkezleri, okulöncesi, ilköğretim ve orta çağındaki üstün ve özel yetenekli öğrencilerin örgün eğitim dışındaki zamanlarda ilgi ve yetenekleri doğrultusunda eğitim aldıkları merkezlerdir. Merkeze öğrenciler Bakanlıkça hazırlanan gözlem formatı kriterlerine göre aday gösterilirler. Aday gösterilen öğrenciler Milli Eğitim Bakanlığınca hazırlanan grup değerlendirmesi testine alınır, bireysel inceleme Milli Eğitim Bakanlığı uzmanları tarafından yapılır. Konunun uzmanlarınca üstün yetenekli olduğu tespit edilen öğrenciler Bilim ve Sanat Merkezlerinde eğitimine alınırlar Bugün Türkiye’de yaklaşık </a:t>
            </a:r>
            <a:r>
              <a:rPr lang="tr-TR" dirty="0" smtClean="0"/>
              <a:t>60 </a:t>
            </a:r>
            <a:r>
              <a:rPr lang="tr-TR" dirty="0"/>
              <a:t>ilde Bilim ve Sanat Merkezi bulunmaktadır.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912963" cy="4114800"/>
          </a:xfrm>
          <a:prstGeom prst="rect">
            <a:avLst/>
          </a:prstGeom>
        </p:spPr>
      </p:pic>
    </p:spTree>
    <p:extLst>
      <p:ext uri="{BB962C8B-B14F-4D97-AF65-F5344CB8AC3E}">
        <p14:creationId xmlns:p14="http://schemas.microsoft.com/office/powerpoint/2010/main" val="23679559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2574302696"/>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İçerik Yer Tutucusu 2"/>
          <p:cNvSpPr>
            <a:spLocks noGrp="1"/>
          </p:cNvSpPr>
          <p:nvPr>
            <p:ph idx="1"/>
          </p:nvPr>
        </p:nvSpPr>
        <p:spPr>
          <a:xfrm>
            <a:off x="838201" y="1825625"/>
            <a:ext cx="6662980" cy="4351338"/>
          </a:xfrm>
        </p:spPr>
        <p:txBody>
          <a:bodyPr>
            <a:normAutofit lnSpcReduction="10000"/>
          </a:bodyPr>
          <a:lstStyle/>
          <a:p>
            <a:r>
              <a:rPr lang="tr-TR" dirty="0"/>
              <a:t>Gerçek yaşamda pratik problem çözebilme becerileri </a:t>
            </a:r>
            <a:endParaRPr lang="tr-TR" dirty="0" smtClean="0"/>
          </a:p>
          <a:p>
            <a:r>
              <a:rPr lang="tr-TR" dirty="0" smtClean="0"/>
              <a:t>• </a:t>
            </a:r>
            <a:r>
              <a:rPr lang="tr-TR" dirty="0"/>
              <a:t>Günlük yaşamın gerçeklikleri, süreçleri ve işlevleri hakkında gerçekçi düşünebilme </a:t>
            </a:r>
            <a:endParaRPr lang="tr-TR" dirty="0" smtClean="0"/>
          </a:p>
          <a:p>
            <a:r>
              <a:rPr lang="tr-TR" dirty="0" smtClean="0"/>
              <a:t>• </a:t>
            </a:r>
            <a:r>
              <a:rPr lang="tr-TR" dirty="0"/>
              <a:t>Günlük yaşamın problemleriyle başa çıkabilecek yenilikçi öneriler ve alternatif süreçler </a:t>
            </a:r>
            <a:r>
              <a:rPr lang="tr-TR" dirty="0" smtClean="0"/>
              <a:t>üretebilme</a:t>
            </a:r>
          </a:p>
          <a:p>
            <a:r>
              <a:rPr lang="tr-TR" dirty="0" smtClean="0"/>
              <a:t> </a:t>
            </a:r>
            <a:r>
              <a:rPr lang="tr-TR" dirty="0"/>
              <a:t>• Çeşitli iş alanlarının ihtiyaç ve problemlerinin farkında olabilme ve yenilikçi fikirler teknikler ve araçlar önerebilme ve geliştirebilme </a:t>
            </a:r>
          </a:p>
        </p:txBody>
      </p:sp>
      <p:pic>
        <p:nvPicPr>
          <p:cNvPr id="2" name="Resim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56488" y="2163535"/>
            <a:ext cx="4259955" cy="2833687"/>
          </a:xfrm>
          <a:prstGeom prst="rect">
            <a:avLst/>
          </a:prstGeom>
        </p:spPr>
      </p:pic>
    </p:spTree>
    <p:extLst>
      <p:ext uri="{BB962C8B-B14F-4D97-AF65-F5344CB8AC3E}">
        <p14:creationId xmlns:p14="http://schemas.microsoft.com/office/powerpoint/2010/main" val="14768484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81925"/>
            <a:ext cx="6368512" cy="5495038"/>
          </a:xfrm>
          <a:blipFill dpi="0" rotWithShape="1">
            <a:blip r:embed="rId2">
              <a:alphaModFix amt="42000"/>
            </a:blip>
            <a:srcRect/>
            <a:tile tx="127000" ty="0" sx="100000" sy="100000" flip="none" algn="tl"/>
          </a:blipFill>
        </p:spPr>
        <p:txBody>
          <a:bodyPr>
            <a:normAutofit/>
          </a:bodyPr>
          <a:lstStyle/>
          <a:p>
            <a:r>
              <a:rPr lang="tr-TR" dirty="0"/>
              <a:t>Bir projenin ihtiyaç analizini, planlamasını, bütçe hazırlığının yürütme ve değerlendirme aşamalarını içerecek şekilde, problem çözmeye yönelik projeler hazırlama </a:t>
            </a:r>
            <a:endParaRPr lang="tr-TR" dirty="0" smtClean="0"/>
          </a:p>
          <a:p>
            <a:r>
              <a:rPr lang="tr-TR" dirty="0" smtClean="0"/>
              <a:t>• </a:t>
            </a:r>
            <a:r>
              <a:rPr lang="tr-TR" dirty="0"/>
              <a:t>Üstün veya özel yeteneklerini geliştirerek bilimsel düşünme ve davranışlarla estetik değerleri birleştiren, üretken problem çözebilen bireyler haline gelmelerini, onlara gerçek yaşamda öğrenme fırsatları ve özel eğitim aktiviteleri yolu ile sağlayabilme </a:t>
            </a: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8550" y="1140958"/>
            <a:ext cx="4215493" cy="3161620"/>
          </a:xfrm>
          <a:prstGeom prst="rect">
            <a:avLst/>
          </a:prstGeom>
        </p:spPr>
      </p:pic>
    </p:spTree>
    <p:extLst>
      <p:ext uri="{BB962C8B-B14F-4D97-AF65-F5344CB8AC3E}">
        <p14:creationId xmlns:p14="http://schemas.microsoft.com/office/powerpoint/2010/main" val="229011464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04549638"/>
              </p:ext>
            </p:extLst>
          </p:nvPr>
        </p:nvGraphicFramePr>
        <p:xfrm>
          <a:off x="3022169" y="278970"/>
          <a:ext cx="8331631" cy="58979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Resim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793" y="318407"/>
            <a:ext cx="4762500" cy="3200400"/>
          </a:xfrm>
          <a:prstGeom prst="rect">
            <a:avLst/>
          </a:prstGeom>
        </p:spPr>
      </p:pic>
    </p:spTree>
    <p:extLst>
      <p:ext uri="{BB962C8B-B14F-4D97-AF65-F5344CB8AC3E}">
        <p14:creationId xmlns:p14="http://schemas.microsoft.com/office/powerpoint/2010/main" val="35830509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3438" y="573437"/>
            <a:ext cx="7718156" cy="5603526"/>
          </a:xfrm>
          <a:solidFill>
            <a:srgbClr val="FF00FF"/>
          </a:solidFill>
        </p:spPr>
        <p:txBody>
          <a:bodyPr>
            <a:normAutofit/>
          </a:bodyPr>
          <a:lstStyle/>
          <a:p>
            <a:r>
              <a:rPr lang="tr-TR" dirty="0"/>
              <a:t>Projeler zaman zaman ilgili iş yerlerinde geliştirilebileceği gibi gerektiğinde uygulayıcı kişilerden uzman desteği de sağlanır. Lider öğretmenler, öğrencilerin önerilerini de göz önüne alarak proje konularını belirlerler. Öğrenciler ilgi, yetenek ve tercihlerine göre 3-5 </a:t>
            </a:r>
            <a:r>
              <a:rPr lang="tr-TR" dirty="0" smtClean="0"/>
              <a:t>kişiden </a:t>
            </a:r>
            <a:r>
              <a:rPr lang="tr-TR" dirty="0"/>
              <a:t>oluşan proje gruplarına ayrılır ve kendi seçtikleri proje üzerinde çalışırlar. Gerektiğinde bireysel proje üretme çalışmaları da yapabilirler. Projelerin gerçek yaşamla ilgili, sorun çözmeye ya da herhangi bir gereksinimi karşılamaya yönelik olması esastır. </a:t>
            </a: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6556" y="827266"/>
            <a:ext cx="3429001" cy="4348891"/>
          </a:xfrm>
          <a:prstGeom prst="rect">
            <a:avLst/>
          </a:prstGeom>
        </p:spPr>
      </p:pic>
    </p:spTree>
    <p:extLst>
      <p:ext uri="{BB962C8B-B14F-4D97-AF65-F5344CB8AC3E}">
        <p14:creationId xmlns:p14="http://schemas.microsoft.com/office/powerpoint/2010/main" val="398257920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96851380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41712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rot="572653">
            <a:off x="4374689" y="751175"/>
            <a:ext cx="7366909" cy="4361027"/>
          </a:xfrm>
          <a:solidFill>
            <a:schemeClr val="accent4">
              <a:lumMod val="40000"/>
              <a:lumOff val="60000"/>
            </a:schemeClr>
          </a:solidFill>
          <a:ln w="98425" cmpd="sng">
            <a:solidFill>
              <a:srgbClr val="FF00FF">
                <a:alpha val="35000"/>
              </a:srgbClr>
            </a:solidFill>
          </a:ln>
        </p:spPr>
        <p:txBody>
          <a:bodyPr/>
          <a:lstStyle/>
          <a:p>
            <a:r>
              <a:rPr lang="tr-TR" dirty="0"/>
              <a:t>Kaynaştırma Modeli, ülkemiz ekonomik ve eğitim şartlarında, hem üstün yetenekli çocuklar için her sınıfta bulunması gerekli kaynak ve materyallerin sağlanabilmesi hem de sınıf </a:t>
            </a:r>
            <a:r>
              <a:rPr lang="tr-TR" dirty="0" smtClean="0"/>
              <a:t>öğretmenlerinin </a:t>
            </a:r>
            <a:r>
              <a:rPr lang="tr-TR" dirty="0"/>
              <a:t>uzun süre alacak eğitimlerini gerektirmektedir. Bu ise, ekonomik boyutu yüksek maliyete yol açan bir model olduğu için o günün koşullarında tercih edilmemiştir. </a:t>
            </a: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779" y="2171700"/>
            <a:ext cx="3583254" cy="352765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174387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12321"/>
            <a:ext cx="5921829" cy="5564642"/>
          </a:xfrm>
          <a:solidFill>
            <a:srgbClr val="00FFFF">
              <a:alpha val="29000"/>
            </a:srgbClr>
          </a:solidFill>
          <a:ln w="76200">
            <a:solidFill>
              <a:srgbClr val="0070C0"/>
            </a:solidFill>
          </a:ln>
        </p:spPr>
        <p:txBody>
          <a:bodyPr>
            <a:normAutofit fontScale="92500"/>
          </a:bodyPr>
          <a:lstStyle/>
          <a:p>
            <a:r>
              <a:rPr lang="tr-TR" dirty="0"/>
              <a:t>Bilim Sanat Merkezleri Modelinde, üstün yetenekli çocuklarımız temel eğitime dayalı bilgileri yaşıtlarıyla devam ettikleri okullardan almakta, Bilim Sanat Merkezleri’nde üstün oldukları bilim ve sanat alanında, diğer okullardan gelen benzer arkadaşları ve alan öğretmenleri ile çalış- maktadırlar. Bilim Sanat Merkezleri eğitim bütçesine fazla ek maliyet getirmeden, gerektiğinde mevcut okullar bünyesinde de çeşitli düzenlemelerle hazırlanabilen, ülkenin her bölgesinde ve ilinde </a:t>
            </a:r>
            <a:r>
              <a:rPr lang="tr-TR" dirty="0" smtClean="0"/>
              <a:t>uygulanabilirliği </a:t>
            </a:r>
            <a:r>
              <a:rPr lang="tr-TR" dirty="0"/>
              <a:t>kolay bir model olarak yaygınlaştırılma başarısını yakalamıştır. </a:t>
            </a:r>
          </a:p>
        </p:txBody>
      </p:sp>
    </p:spTree>
    <p:extLst>
      <p:ext uri="{BB962C8B-B14F-4D97-AF65-F5344CB8AC3E}">
        <p14:creationId xmlns:p14="http://schemas.microsoft.com/office/powerpoint/2010/main" val="122452071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825625"/>
            <a:ext cx="7546383" cy="4351338"/>
          </a:xfrm>
          <a:gradFill>
            <a:gsLst>
              <a:gs pos="93000">
                <a:srgbClr val="CCFF33"/>
              </a:gs>
              <a:gs pos="0">
                <a:schemeClr val="accent1">
                  <a:lumMod val="5000"/>
                  <a:lumOff val="95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ln w="76200">
            <a:solidFill>
              <a:srgbClr val="00B050"/>
            </a:solidFill>
          </a:ln>
        </p:spPr>
        <p:txBody>
          <a:bodyPr/>
          <a:lstStyle/>
          <a:p>
            <a:r>
              <a:rPr lang="tr-TR" dirty="0"/>
              <a:t>Ayrıca bu modelin en büyük avantajlarından biri, çocukların kendi okullarında, yaşıtlarından, sınıf arkadaşlarından soyutlanmamalarıdır. İleride toplum adına yapacakları çalışmalarda toplum bireylerini zihinsel, sosyal, kültürel, duygusal açıdan tanıyabilme olanağına sahip olmalarıdır. Çünkü sonuçta, üstün ve özel yetenekli bireyler, yeteneklerini, insanlık adına kullanmaktadırlar ve toplumu onlar yönlendirmektedirler. </a:t>
            </a:r>
          </a:p>
        </p:txBody>
      </p:sp>
    </p:spTree>
    <p:extLst>
      <p:ext uri="{BB962C8B-B14F-4D97-AF65-F5344CB8AC3E}">
        <p14:creationId xmlns:p14="http://schemas.microsoft.com/office/powerpoint/2010/main" val="273678173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63880"/>
            <a:ext cx="5227320" cy="5613083"/>
          </a:xfrm>
          <a:solidFill>
            <a:schemeClr val="accent3">
              <a:lumMod val="40000"/>
              <a:lumOff val="60000"/>
              <a:alpha val="99000"/>
            </a:schemeClr>
          </a:solidFill>
        </p:spPr>
        <p:txBody>
          <a:bodyPr/>
          <a:lstStyle/>
          <a:p>
            <a:r>
              <a:rPr lang="tr-TR" dirty="0"/>
              <a:t>Üstün yetenekli çocuklar, toplumla bütünleşme </a:t>
            </a:r>
            <a:r>
              <a:rPr lang="tr-TR" dirty="0" smtClean="0"/>
              <a:t>sürecini </a:t>
            </a:r>
            <a:r>
              <a:rPr lang="tr-TR" dirty="0"/>
              <a:t>okullarında yaşarken, yeteneğinin bilincinde olarak Bilim Sanat Merkezleri’nde kendi ilgi ve yetenekleri doğrultusunda, çalışma, üretme olanağına sahip olmaktadırlar. Toplumla bütünleşen ve </a:t>
            </a:r>
            <a:r>
              <a:rPr lang="tr-TR" dirty="0" smtClean="0"/>
              <a:t>farklılığın </a:t>
            </a:r>
            <a:r>
              <a:rPr lang="tr-TR" dirty="0"/>
              <a:t>bilincinde olan, farklılığını insanlık adına </a:t>
            </a:r>
            <a:r>
              <a:rPr lang="tr-TR" dirty="0" smtClean="0"/>
              <a:t>geliştiren </a:t>
            </a:r>
            <a:r>
              <a:rPr lang="tr-TR" dirty="0"/>
              <a:t>bireyler olarak yetişmektedirler. Bu çocuklar, kendi sınıflarında tek veya az sayıda olabilirler. </a:t>
            </a:r>
          </a:p>
        </p:txBody>
      </p:sp>
    </p:spTree>
    <p:extLst>
      <p:ext uri="{BB962C8B-B14F-4D97-AF65-F5344CB8AC3E}">
        <p14:creationId xmlns:p14="http://schemas.microsoft.com/office/powerpoint/2010/main" val="349363732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rot="20924573">
            <a:off x="838200" y="1825625"/>
            <a:ext cx="6043047" cy="4351338"/>
          </a:xfrm>
          <a:solidFill>
            <a:srgbClr val="33CCCC"/>
          </a:solidFill>
        </p:spPr>
        <p:txBody>
          <a:bodyPr/>
          <a:lstStyle/>
          <a:p>
            <a:r>
              <a:rPr lang="tr-TR" dirty="0"/>
              <a:t>Bu onları bazen huzursuz kılabilir ancak, kendilerine benzeyen diğer üstün ve özel yetenekli çocuklarla bir arada olabilecekleri ortamı (BİLSEM) bularak zihinsel, sosyal ve duygusal paylaşımı sağlayarak mutlu olmaktadırlar.</a:t>
            </a:r>
          </a:p>
        </p:txBody>
      </p:sp>
    </p:spTree>
    <p:extLst>
      <p:ext uri="{BB962C8B-B14F-4D97-AF65-F5344CB8AC3E}">
        <p14:creationId xmlns:p14="http://schemas.microsoft.com/office/powerpoint/2010/main" val="42695391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87779"/>
            <a:ext cx="8003721" cy="5989184"/>
          </a:xfrm>
          <a:ln w="76200">
            <a:solidFill>
              <a:schemeClr val="tx1">
                <a:lumMod val="65000"/>
                <a:lumOff val="35000"/>
              </a:schemeClr>
            </a:solidFill>
          </a:ln>
        </p:spPr>
        <p:style>
          <a:lnRef idx="1">
            <a:schemeClr val="accent4"/>
          </a:lnRef>
          <a:fillRef idx="2">
            <a:schemeClr val="accent4"/>
          </a:fillRef>
          <a:effectRef idx="1">
            <a:schemeClr val="accent4"/>
          </a:effectRef>
          <a:fontRef idx="minor">
            <a:schemeClr val="dk1"/>
          </a:fontRef>
        </p:style>
        <p:txBody>
          <a:bodyPr>
            <a:noAutofit/>
          </a:bodyPr>
          <a:lstStyle/>
          <a:p>
            <a:r>
              <a:rPr lang="tr-TR" sz="2000" dirty="0"/>
              <a:t>Türkiye’de </a:t>
            </a:r>
            <a:r>
              <a:rPr lang="tr-TR" sz="2000" dirty="0" smtClean="0"/>
              <a:t>70 </a:t>
            </a:r>
            <a:r>
              <a:rPr lang="tr-TR" sz="2000" dirty="0"/>
              <a:t>Bilim ve Sanat Merkezi bulunmaktadır. Ancak bu sayı Bilsem’lerin 20 yıllık geçmişi olduğu dikkate alındığında daha da fazla olması gerektiğini düşünmüşümdür. Her ilde Bilsem olmalı hatta nüfusa göre bazı illerde birden fazla açılmalıydı. Son yıllarda üstün yeteneklilerle ilgili özel kurum açmaya izin verilmesi, alan dışı ve yetersiz bilgiye sahip kişilerin de adeta bir yarış içine girmelerine neden olmuştur. Bu durum Bilsem’lere olan ihtiyacın ne kadar değerli olduğunu daha çok ortaya koymaktadır. Milli bir program olan Bilsem’lerin devlet kontrolünde hızla yaygınlaştırılması ülkemiz adına da büyük önem taşımaktadır. Türkiye’nin hiçbir ilinde kayıt için sırada bekleyen üstün yetenekli çocuklarımız bulunmamalıdır ve hepsi Bilsem’lerden yararlanmalıdır.</a:t>
            </a:r>
            <a:br>
              <a:rPr lang="tr-TR" sz="2000" dirty="0"/>
            </a:br>
            <a:r>
              <a:rPr lang="tr-TR" sz="2000" dirty="0"/>
              <a:t>2005 yılında Türkiye’deki Üstün yetenekli çocuklarla ilgili ilk Avrupa Birliği Leonardo da Vinci Projesi’ni gerçekleştirdikten sonra İngiltere-2006 Ulusal Üstün Yetenekliler Kongresine Bilim Sanat Merkezlerini anlatmak üzere özellikle davet edilen tek yabancı temsilciydim. Bu toplantıda BİLSEM modelini sunduğumda etkinliği ve önemi yabancı temsilciler tarafından dikkat çekici bulundu ve bazı ülkelerde uygulanmak üzere model alındı. </a:t>
            </a:r>
            <a:br>
              <a:rPr lang="tr-TR" sz="2000" dirty="0"/>
            </a:br>
            <a:r>
              <a:rPr lang="tr-TR" sz="2000" dirty="0"/>
              <a:t>Bilsem’lerin ülkemize özgün milli bir program oluşu, sosyo ekonomik yapımıza uyum göstermiş ve diğer eğitim modellerinden ayrılarak tamamen benimsenmesini sağlamıştır.</a:t>
            </a:r>
          </a:p>
        </p:txBody>
      </p:sp>
    </p:spTree>
    <p:extLst>
      <p:ext uri="{BB962C8B-B14F-4D97-AF65-F5344CB8AC3E}">
        <p14:creationId xmlns:p14="http://schemas.microsoft.com/office/powerpoint/2010/main" val="279860181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329836288"/>
              </p:ext>
            </p:extLst>
          </p:nvPr>
        </p:nvGraphicFramePr>
        <p:xfrm>
          <a:off x="3378144" y="9257202"/>
          <a:ext cx="7644532" cy="17964090"/>
        </p:xfrm>
        <a:graphic>
          <a:graphicData uri="http://schemas.openxmlformats.org/drawingml/2006/table">
            <a:tbl>
              <a:tblPr/>
              <a:tblGrid>
                <a:gridCol w="3822266"/>
                <a:gridCol w="3822266"/>
              </a:tblGrid>
              <a:tr h="98436">
                <a:tc>
                  <a:txBody>
                    <a:bodyPr/>
                    <a:lstStyle/>
                    <a:p>
                      <a:pPr>
                        <a:spcAft>
                          <a:spcPts val="0"/>
                        </a:spcAft>
                      </a:pPr>
                      <a:r>
                        <a:rPr lang="tr-TR" sz="1800" dirty="0">
                          <a:effectLst/>
                          <a:latin typeface="Times New Roman"/>
                        </a:rPr>
                        <a:t>KURUMUN ADI</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a:effectLst/>
                          <a:latin typeface="Times New Roman"/>
                        </a:rPr>
                        <a:t>WEB SAYFASI</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Adana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
                        </a:rPr>
                        <a:t>www.adanabilsem.gov.tr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Afyon Aydın Doğan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
                        </a:rPr>
                        <a:t>www.aydindoganbilsem.com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Aksaray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
                        </a:rPr>
                        <a:t>http://absm.meb.k12.tr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Amasya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
                        </a:rPr>
                        <a:t>www.amasyabilsem.com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Ankara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6"/>
                        </a:rPr>
                        <a:t>www.ankarabilsem.gov.tr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Ankara Yasemin Karakaya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7"/>
                        </a:rPr>
                        <a:t>www.yaseminkarakayabsm.gov.tr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Ankara Ümit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8"/>
                        </a:rPr>
                        <a:t>www.umitbilsem.gov.tr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Antalya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9"/>
                        </a:rPr>
                        <a:t>www.antalyabilsem.meb.k12.tr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Balıkesir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0"/>
                        </a:rPr>
                        <a:t>http://balikesirbilsem.meb.gov.tr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Bartın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1"/>
                        </a:rPr>
                        <a:t>www.bartinbilsem.com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Bayburt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2"/>
                        </a:rPr>
                        <a:t>www.bayburtbilsem.gov.tr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Bilecik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3"/>
                        </a:rPr>
                        <a:t>www.bilecikbilsem.meb.k12.tr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Burdur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4"/>
                        </a:rPr>
                        <a:t>www.burdurbilsem.meb.k12.tr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Bursa BTSO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5"/>
                        </a:rPr>
                        <a:t>www.bursabilsem.gov.tr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Çorum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6"/>
                        </a:rPr>
                        <a:t>http://corumbilsem.k12.tr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Denizli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7"/>
                        </a:rPr>
                        <a:t>www.denizlibilsem.gov.tr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Düzce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8"/>
                        </a:rPr>
                        <a:t>www.duzcebilsem.com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Elazığ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9"/>
                        </a:rPr>
                        <a:t>www.elbilsem.com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Erzincan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0"/>
                        </a:rPr>
                        <a:t>www.erzincanbilsem.k12.tr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Erzurum Cevat Dursunoğlu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1"/>
                        </a:rPr>
                        <a:t>http://okulweb.meb.gov.tr/25/21/972116/index.html</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Eskişehir Emine-Emir Şahbaz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2"/>
                        </a:rPr>
                        <a:t>www.eskisehirbilsem.k12.tr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Gaziantep Şahinbey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3"/>
                        </a:rPr>
                        <a:t>www.gaziantepbilsem.com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Giresun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4"/>
                        </a:rPr>
                        <a:t>www.giresunbilsem.gov.tr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Gümüşhane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5"/>
                        </a:rPr>
                        <a:t>http://okulweb.meb.gov.tr/29/01/966428/</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Hatay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6"/>
                        </a:rPr>
                        <a:t>www.hataybilsem.meb.k12.tr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Isparta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7"/>
                        </a:rPr>
                        <a:t>http://ispartabilsem.meb.k12.tr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İstanbul Beşiktaş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8"/>
                        </a:rPr>
                        <a:t>www.besiktasbilsem.k12.tr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İstanbul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9"/>
                        </a:rPr>
                        <a:t>www.istanbulbilsem.k12.tr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İzmir Sıdıka Akdemir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0"/>
                        </a:rPr>
                        <a:t>www.izmirbilsem.gov.tr</a:t>
                      </a:r>
                      <a:endParaRPr lang="tr-TR" sz="600">
                        <a:effectLst/>
                      </a:endParaRPr>
                    </a:p>
                  </a:txBody>
                  <a:tcPr marL="3235" marR="3235" marT="3235" marB="3235" anchor="ctr">
                    <a:lnL>
                      <a:noFill/>
                    </a:lnL>
                    <a:lnR>
                      <a:noFill/>
                    </a:lnR>
                    <a:lnT>
                      <a:noFill/>
                    </a:lnT>
                    <a:lnB>
                      <a:noFill/>
                    </a:lnB>
                  </a:tcPr>
                </a:tc>
              </a:tr>
              <a:tr h="143010">
                <a:tc>
                  <a:txBody>
                    <a:bodyPr/>
                    <a:lstStyle/>
                    <a:p>
                      <a:pPr>
                        <a:spcAft>
                          <a:spcPts val="0"/>
                        </a:spcAft>
                      </a:pPr>
                      <a:r>
                        <a:rPr lang="tr-TR" sz="1800">
                          <a:effectLst/>
                          <a:latin typeface="Times New Roman"/>
                        </a:rPr>
                        <a:t>İzmir Konak BİLSEM</a:t>
                      </a:r>
                      <a:endParaRPr lang="tr-TR" sz="2400">
                        <a:effectLst/>
                      </a:endParaRPr>
                    </a:p>
                  </a:txBody>
                  <a:tcPr marL="3235" marR="3235" marT="3235" marB="3235" anchor="ctr">
                    <a:lnL>
                      <a:noFill/>
                    </a:lnL>
                    <a:lnR>
                      <a:noFill/>
                    </a:lnR>
                    <a:lnT>
                      <a:noFill/>
                    </a:lnT>
                    <a:lnB>
                      <a:noFill/>
                    </a:lnB>
                  </a:tcPr>
                </a:tc>
                <a:tc>
                  <a:txBody>
                    <a:bodyPr/>
                    <a:lstStyle/>
                    <a:p>
                      <a:r>
                        <a:rPr lang="tr-TR" sz="600">
                          <a:effectLst/>
                        </a:rPr>
                        <a:t> </a:t>
                      </a: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İzmit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1"/>
                        </a:rPr>
                        <a:t>www.izmitbilsem.gov.tr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Kahramanmaraş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2"/>
                        </a:rPr>
                        <a:t>www.kamarasbilsem.k12.tr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Kayseri Çetin Şen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3"/>
                        </a:rPr>
                        <a:t>www.kayseribilsem.com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Kırşehir Kaman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4"/>
                        </a:rPr>
                        <a:t>www.kamanbilsem.k12.tr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Kastamonu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5"/>
                        </a:rPr>
                        <a:t>www.kastamonubilsem.com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Kırıkkale İl Özel İdaresi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6"/>
                        </a:rPr>
                        <a:t>www.kirikkalebilsem.com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Kırşehir Yusuf Demir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7"/>
                        </a:rPr>
                        <a:t>www.kirsehirbilimsanat.net</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Konya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8"/>
                        </a:rPr>
                        <a:t>www.konyabilsem.com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Kütahya Gazi Kemal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9"/>
                        </a:rPr>
                        <a:t>www.gazikemalbilsem.net</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Malatya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0"/>
                        </a:rPr>
                        <a:t>www.malatyabilsem.meb.k12.tr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Manisa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1"/>
                        </a:rPr>
                        <a:t>www.manisabilsem.gov.tr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Mersin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2"/>
                        </a:rPr>
                        <a:t>www.mersinbilsem.gov.tr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Mustafakemalpaşa Cevdet Nerse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3"/>
                        </a:rPr>
                        <a:t>www.bilsem.meb.k12.tr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Muş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4"/>
                        </a:rPr>
                        <a:t>http://musbilsem.meb.gov.tr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Nevşehir Halil İncekara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5"/>
                        </a:rPr>
                        <a:t>www.nevsehirbilsem.meb.k12.tr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Ordu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6"/>
                        </a:rPr>
                        <a:t>www.ordubilsem.gov.tr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Rize Fatma-Nuri Erkan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7"/>
                        </a:rPr>
                        <a:t>http://fatmanurierkanbilsem.meb.k12.tr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Sakarya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8"/>
                        </a:rPr>
                        <a:t>www.sakaryabilsem.com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Manisa Salihli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9"/>
                        </a:rPr>
                        <a:t>www.salihlibilsem.meb.k12.tr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Samsun Rotary Klubü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0"/>
                        </a:rPr>
                        <a:t>www.samsunbilsem.com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Siirt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1"/>
                        </a:rPr>
                        <a:t>www.siirtbilsem.meb.k12.tr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Sinop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2"/>
                        </a:rPr>
                        <a:t>www.sinopbilimsanat.gov.tr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Sivas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3"/>
                        </a:rPr>
                        <a:t>www.sivasbilsem.meb.k12.tr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Şanlıurfa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4"/>
                        </a:rPr>
                        <a:t>www.sanliurfabilsem.com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Tekirdağ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5"/>
                        </a:rPr>
                        <a:t>www.tekirdagbilsem.gov.tr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Tokat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6"/>
                        </a:rPr>
                        <a:t>www.tokatbilsem.net</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Trabzon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7"/>
                        </a:rPr>
                        <a:t>www.trabzonbilsem.net</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Uşak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8"/>
                        </a:rPr>
                        <a:t>www.usakbilsem.com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Van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9"/>
                        </a:rPr>
                        <a:t>www.vanbilsem.gov.tr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Yalova Atatürk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a:solidFill>
                            <a:srgbClr val="0000FF"/>
                          </a:solidFill>
                          <a:effectLst/>
                          <a:latin typeface="Times New Roman"/>
                          <a:hlinkClick r:id="rId60"/>
                        </a:rPr>
                        <a:t>www.ataturkbilsem.com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Yozgat Fatma Temel Turhan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61"/>
                        </a:rPr>
                        <a:t>www.yozgatbilsem.com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Zonguldak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dirty="0">
                          <a:solidFill>
                            <a:srgbClr val="0000FF"/>
                          </a:solidFill>
                          <a:effectLst/>
                          <a:latin typeface="Times New Roman"/>
                          <a:hlinkClick r:id="rId62"/>
                        </a:rPr>
                        <a:t>www.zonguldakbilsem.gov.tr</a:t>
                      </a:r>
                      <a:endParaRPr lang="tr-TR" sz="600" dirty="0">
                        <a:effectLst/>
                      </a:endParaRPr>
                    </a:p>
                  </a:txBody>
                  <a:tcPr marL="3235" marR="3235" marT="3235" marB="3235" anchor="ctr">
                    <a:lnL>
                      <a:noFill/>
                    </a:lnL>
                    <a:lnR>
                      <a:noFill/>
                    </a:lnR>
                    <a:lnT>
                      <a:noFill/>
                    </a:lnT>
                    <a:lnB>
                      <a:noFill/>
                    </a:lnB>
                  </a:tcPr>
                </a:tc>
              </a:tr>
            </a:tbl>
          </a:graphicData>
        </a:graphic>
      </p:graphicFrame>
      <p:sp>
        <p:nvSpPr>
          <p:cNvPr id="5" name="Rectangle 1"/>
          <p:cNvSpPr>
            <a:spLocks noChangeArrowheads="1"/>
          </p:cNvSpPr>
          <p:nvPr/>
        </p:nvSpPr>
        <p:spPr bwMode="auto">
          <a:xfrm>
            <a:off x="4310063" y="18256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555555"/>
                </a:solidFill>
                <a:effectLst/>
                <a:latin typeface="Arial"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8774278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Rot="1" noChangeArrowheads="1"/>
          </p:cNvSpPr>
          <p:nvPr>
            <p:ph type="ctrTitle"/>
          </p:nvPr>
        </p:nvSpPr>
        <p:spPr>
          <a:xfrm>
            <a:off x="2209800" y="549276"/>
            <a:ext cx="7772400" cy="1800225"/>
          </a:xfrm>
        </p:spPr>
        <p:txBody>
          <a:bodyPr/>
          <a:lstStyle/>
          <a:p>
            <a:pPr eaLnBrk="1" hangingPunct="1">
              <a:defRPr/>
            </a:pPr>
            <a:r>
              <a:rPr lang="tr-TR" smtClean="0"/>
              <a:t>Zihin Engellilerin Teşhis, Tanı Süreci  </a:t>
            </a:r>
          </a:p>
        </p:txBody>
      </p:sp>
      <p:pic>
        <p:nvPicPr>
          <p:cNvPr id="2052" name="Picture 4" descr="down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8438" y="2324100"/>
            <a:ext cx="4456112"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96737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ssolve">
                                      <p:cBhvr>
                                        <p:cTn id="7" dur="500"/>
                                        <p:tgtEl>
                                          <p:spTgt spid="2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diamond(in)">
                                      <p:cBhvr>
                                        <p:cTn id="12"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pPr eaLnBrk="1" hangingPunct="1">
              <a:defRPr/>
            </a:pPr>
            <a:r>
              <a:rPr lang="tr-TR" sz="4000"/>
              <a:t>TEŞHİS (TANI) SÜRECİ</a:t>
            </a:r>
            <a:br>
              <a:rPr lang="tr-TR" sz="4000"/>
            </a:br>
            <a:endParaRPr lang="tr-TR" sz="4000"/>
          </a:p>
        </p:txBody>
      </p:sp>
      <p:sp>
        <p:nvSpPr>
          <p:cNvPr id="7171" name="Rectangle 3"/>
          <p:cNvSpPr>
            <a:spLocks noGrp="1" noRot="1" noChangeArrowheads="1"/>
          </p:cNvSpPr>
          <p:nvPr>
            <p:ph type="body" idx="1"/>
          </p:nvPr>
        </p:nvSpPr>
        <p:spPr/>
        <p:txBody>
          <a:bodyPr>
            <a:normAutofit lnSpcReduction="10000"/>
          </a:bodyPr>
          <a:lstStyle/>
          <a:p>
            <a:pPr eaLnBrk="1" hangingPunct="1">
              <a:lnSpc>
                <a:spcPct val="90000"/>
              </a:lnSpc>
              <a:defRPr/>
            </a:pPr>
            <a:r>
              <a:rPr lang="tr-TR" smtClean="0">
                <a:latin typeface="Diner" pitchFamily="2" charset="0"/>
              </a:rPr>
              <a:t>* Farkına Varma</a:t>
            </a:r>
          </a:p>
          <a:p>
            <a:pPr eaLnBrk="1" hangingPunct="1">
              <a:lnSpc>
                <a:spcPct val="90000"/>
              </a:lnSpc>
              <a:defRPr/>
            </a:pPr>
            <a:r>
              <a:rPr lang="tr-TR" smtClean="0">
                <a:latin typeface="Diner" pitchFamily="2" charset="0"/>
              </a:rPr>
              <a:t>* Başvuru</a:t>
            </a:r>
          </a:p>
          <a:p>
            <a:pPr eaLnBrk="1" hangingPunct="1">
              <a:lnSpc>
                <a:spcPct val="90000"/>
              </a:lnSpc>
              <a:defRPr/>
            </a:pPr>
            <a:r>
              <a:rPr lang="tr-TR" smtClean="0">
                <a:latin typeface="Diner" pitchFamily="2" charset="0"/>
              </a:rPr>
              <a:t>* Tıbbi Değerlendirme</a:t>
            </a:r>
          </a:p>
          <a:p>
            <a:pPr eaLnBrk="1" hangingPunct="1">
              <a:lnSpc>
                <a:spcPct val="90000"/>
              </a:lnSpc>
              <a:defRPr/>
            </a:pPr>
            <a:r>
              <a:rPr lang="tr-TR" smtClean="0">
                <a:latin typeface="Diner" pitchFamily="2" charset="0"/>
              </a:rPr>
              <a:t>* Tanılama</a:t>
            </a:r>
          </a:p>
          <a:p>
            <a:pPr eaLnBrk="1" hangingPunct="1">
              <a:lnSpc>
                <a:spcPct val="90000"/>
              </a:lnSpc>
              <a:defRPr/>
            </a:pPr>
            <a:r>
              <a:rPr lang="tr-TR" smtClean="0">
                <a:latin typeface="Diner" pitchFamily="2" charset="0"/>
              </a:rPr>
              <a:t>* Önlem</a:t>
            </a:r>
          </a:p>
          <a:p>
            <a:pPr eaLnBrk="1" hangingPunct="1">
              <a:lnSpc>
                <a:spcPct val="90000"/>
              </a:lnSpc>
              <a:defRPr/>
            </a:pPr>
            <a:r>
              <a:rPr lang="tr-TR" smtClean="0">
                <a:latin typeface="Diner" pitchFamily="2" charset="0"/>
              </a:rPr>
              <a:t>* Psikometrik Ölçüm (Tıbbi Tanı)</a:t>
            </a:r>
          </a:p>
          <a:p>
            <a:pPr eaLnBrk="1" hangingPunct="1">
              <a:lnSpc>
                <a:spcPct val="90000"/>
              </a:lnSpc>
              <a:defRPr/>
            </a:pPr>
            <a:r>
              <a:rPr lang="tr-TR" smtClean="0">
                <a:latin typeface="Diner" pitchFamily="2" charset="0"/>
              </a:rPr>
              <a:t>* Eğitsel Tanı</a:t>
            </a:r>
          </a:p>
          <a:p>
            <a:pPr eaLnBrk="1" hangingPunct="1">
              <a:lnSpc>
                <a:spcPct val="90000"/>
              </a:lnSpc>
              <a:defRPr/>
            </a:pPr>
            <a:r>
              <a:rPr lang="tr-TR" smtClean="0">
                <a:latin typeface="Diner" pitchFamily="2" charset="0"/>
              </a:rPr>
              <a:t>* Yerleştirme</a:t>
            </a:r>
          </a:p>
          <a:p>
            <a:pPr eaLnBrk="1" hangingPunct="1">
              <a:lnSpc>
                <a:spcPct val="90000"/>
              </a:lnSpc>
              <a:defRPr/>
            </a:pPr>
            <a:r>
              <a:rPr lang="tr-TR" smtClean="0">
                <a:latin typeface="Diner" pitchFamily="2" charset="0"/>
              </a:rPr>
              <a:t>* İzleme</a:t>
            </a:r>
          </a:p>
        </p:txBody>
      </p:sp>
    </p:spTree>
    <p:extLst>
      <p:ext uri="{BB962C8B-B14F-4D97-AF65-F5344CB8AC3E}">
        <p14:creationId xmlns:p14="http://schemas.microsoft.com/office/powerpoint/2010/main" val="47194024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checkerboard(across)">
                                      <p:cBhvr>
                                        <p:cTn id="7" dur="500"/>
                                        <p:tgtEl>
                                          <p:spTgt spid="7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blinds(vertical)">
                                      <p:cBhvr>
                                        <p:cTn id="12" dur="5000"/>
                                        <p:tgtEl>
                                          <p:spTgt spid="71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Effect transition="in" filter="blinds(vertical)">
                                      <p:cBhvr>
                                        <p:cTn id="17" dur="5000"/>
                                        <p:tgtEl>
                                          <p:spTgt spid="71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5" fill="hold" grpId="0" nodeType="clickEffect">
                                  <p:stCondLst>
                                    <p:cond delay="0"/>
                                  </p:stCondLst>
                                  <p:childTnLst>
                                    <p:set>
                                      <p:cBhvr>
                                        <p:cTn id="21" dur="1" fill="hold">
                                          <p:stCondLst>
                                            <p:cond delay="0"/>
                                          </p:stCondLst>
                                        </p:cTn>
                                        <p:tgtEl>
                                          <p:spTgt spid="7171">
                                            <p:txEl>
                                              <p:pRg st="2" end="2"/>
                                            </p:txEl>
                                          </p:spTgt>
                                        </p:tgtEl>
                                        <p:attrNameLst>
                                          <p:attrName>style.visibility</p:attrName>
                                        </p:attrNameLst>
                                      </p:cBhvr>
                                      <p:to>
                                        <p:strVal val="visible"/>
                                      </p:to>
                                    </p:set>
                                    <p:animEffect transition="in" filter="blinds(vertical)">
                                      <p:cBhvr>
                                        <p:cTn id="22" dur="5000"/>
                                        <p:tgtEl>
                                          <p:spTgt spid="717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5" fill="hold" grpId="0" nodeType="clickEffect">
                                  <p:stCondLst>
                                    <p:cond delay="0"/>
                                  </p:stCondLst>
                                  <p:childTnLst>
                                    <p:set>
                                      <p:cBhvr>
                                        <p:cTn id="26" dur="1" fill="hold">
                                          <p:stCondLst>
                                            <p:cond delay="0"/>
                                          </p:stCondLst>
                                        </p:cTn>
                                        <p:tgtEl>
                                          <p:spTgt spid="7171">
                                            <p:txEl>
                                              <p:pRg st="3" end="3"/>
                                            </p:txEl>
                                          </p:spTgt>
                                        </p:tgtEl>
                                        <p:attrNameLst>
                                          <p:attrName>style.visibility</p:attrName>
                                        </p:attrNameLst>
                                      </p:cBhvr>
                                      <p:to>
                                        <p:strVal val="visible"/>
                                      </p:to>
                                    </p:set>
                                    <p:animEffect transition="in" filter="blinds(vertical)">
                                      <p:cBhvr>
                                        <p:cTn id="27" dur="5000"/>
                                        <p:tgtEl>
                                          <p:spTgt spid="717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5" fill="hold" grpId="0" nodeType="clickEffect">
                                  <p:stCondLst>
                                    <p:cond delay="0"/>
                                  </p:stCondLst>
                                  <p:childTnLst>
                                    <p:set>
                                      <p:cBhvr>
                                        <p:cTn id="31" dur="1" fill="hold">
                                          <p:stCondLst>
                                            <p:cond delay="0"/>
                                          </p:stCondLst>
                                        </p:cTn>
                                        <p:tgtEl>
                                          <p:spTgt spid="7171">
                                            <p:txEl>
                                              <p:pRg st="4" end="4"/>
                                            </p:txEl>
                                          </p:spTgt>
                                        </p:tgtEl>
                                        <p:attrNameLst>
                                          <p:attrName>style.visibility</p:attrName>
                                        </p:attrNameLst>
                                      </p:cBhvr>
                                      <p:to>
                                        <p:strVal val="visible"/>
                                      </p:to>
                                    </p:set>
                                    <p:animEffect transition="in" filter="blinds(vertical)">
                                      <p:cBhvr>
                                        <p:cTn id="32" dur="5000"/>
                                        <p:tgtEl>
                                          <p:spTgt spid="717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5" fill="hold" grpId="0" nodeType="clickEffect">
                                  <p:stCondLst>
                                    <p:cond delay="0"/>
                                  </p:stCondLst>
                                  <p:childTnLst>
                                    <p:set>
                                      <p:cBhvr>
                                        <p:cTn id="36" dur="1" fill="hold">
                                          <p:stCondLst>
                                            <p:cond delay="0"/>
                                          </p:stCondLst>
                                        </p:cTn>
                                        <p:tgtEl>
                                          <p:spTgt spid="7171">
                                            <p:txEl>
                                              <p:pRg st="5" end="5"/>
                                            </p:txEl>
                                          </p:spTgt>
                                        </p:tgtEl>
                                        <p:attrNameLst>
                                          <p:attrName>style.visibility</p:attrName>
                                        </p:attrNameLst>
                                      </p:cBhvr>
                                      <p:to>
                                        <p:strVal val="visible"/>
                                      </p:to>
                                    </p:set>
                                    <p:animEffect transition="in" filter="blinds(vertical)">
                                      <p:cBhvr>
                                        <p:cTn id="37" dur="5000"/>
                                        <p:tgtEl>
                                          <p:spTgt spid="7171">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5" fill="hold" grpId="0" nodeType="clickEffect">
                                  <p:stCondLst>
                                    <p:cond delay="0"/>
                                  </p:stCondLst>
                                  <p:childTnLst>
                                    <p:set>
                                      <p:cBhvr>
                                        <p:cTn id="41" dur="1" fill="hold">
                                          <p:stCondLst>
                                            <p:cond delay="0"/>
                                          </p:stCondLst>
                                        </p:cTn>
                                        <p:tgtEl>
                                          <p:spTgt spid="7171">
                                            <p:txEl>
                                              <p:pRg st="6" end="6"/>
                                            </p:txEl>
                                          </p:spTgt>
                                        </p:tgtEl>
                                        <p:attrNameLst>
                                          <p:attrName>style.visibility</p:attrName>
                                        </p:attrNameLst>
                                      </p:cBhvr>
                                      <p:to>
                                        <p:strVal val="visible"/>
                                      </p:to>
                                    </p:set>
                                    <p:animEffect transition="in" filter="blinds(vertical)">
                                      <p:cBhvr>
                                        <p:cTn id="42" dur="5000"/>
                                        <p:tgtEl>
                                          <p:spTgt spid="7171">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5" fill="hold" grpId="0" nodeType="clickEffect">
                                  <p:stCondLst>
                                    <p:cond delay="0"/>
                                  </p:stCondLst>
                                  <p:childTnLst>
                                    <p:set>
                                      <p:cBhvr>
                                        <p:cTn id="46" dur="1" fill="hold">
                                          <p:stCondLst>
                                            <p:cond delay="0"/>
                                          </p:stCondLst>
                                        </p:cTn>
                                        <p:tgtEl>
                                          <p:spTgt spid="7171">
                                            <p:txEl>
                                              <p:pRg st="7" end="7"/>
                                            </p:txEl>
                                          </p:spTgt>
                                        </p:tgtEl>
                                        <p:attrNameLst>
                                          <p:attrName>style.visibility</p:attrName>
                                        </p:attrNameLst>
                                      </p:cBhvr>
                                      <p:to>
                                        <p:strVal val="visible"/>
                                      </p:to>
                                    </p:set>
                                    <p:animEffect transition="in" filter="blinds(vertical)">
                                      <p:cBhvr>
                                        <p:cTn id="47" dur="5000"/>
                                        <p:tgtEl>
                                          <p:spTgt spid="7171">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5" fill="hold" grpId="0" nodeType="clickEffect">
                                  <p:stCondLst>
                                    <p:cond delay="0"/>
                                  </p:stCondLst>
                                  <p:childTnLst>
                                    <p:set>
                                      <p:cBhvr>
                                        <p:cTn id="51" dur="1" fill="hold">
                                          <p:stCondLst>
                                            <p:cond delay="0"/>
                                          </p:stCondLst>
                                        </p:cTn>
                                        <p:tgtEl>
                                          <p:spTgt spid="7171">
                                            <p:txEl>
                                              <p:pRg st="8" end="8"/>
                                            </p:txEl>
                                          </p:spTgt>
                                        </p:tgtEl>
                                        <p:attrNameLst>
                                          <p:attrName>style.visibility</p:attrName>
                                        </p:attrNameLst>
                                      </p:cBhvr>
                                      <p:to>
                                        <p:strVal val="visible"/>
                                      </p:to>
                                    </p:set>
                                    <p:animEffect transition="in" filter="blinds(vertical)">
                                      <p:cBhvr>
                                        <p:cTn id="52" dur="5000"/>
                                        <p:tgtEl>
                                          <p:spTgt spid="717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lstStyle/>
          <a:p>
            <a:pPr eaLnBrk="1" hangingPunct="1">
              <a:defRPr/>
            </a:pPr>
            <a:r>
              <a:rPr lang="tr-TR" sz="4000" i="1" u="sng">
                <a:solidFill>
                  <a:srgbClr val="F7FDB9"/>
                </a:solidFill>
                <a:latin typeface="Chaucer" pitchFamily="2" charset="0"/>
              </a:rPr>
              <a:t>FARKINA VARMA SÜRECİ</a:t>
            </a:r>
          </a:p>
        </p:txBody>
      </p:sp>
      <p:sp>
        <p:nvSpPr>
          <p:cNvPr id="8195" name="Rectangle 3"/>
          <p:cNvSpPr>
            <a:spLocks noGrp="1" noRot="1" noChangeArrowheads="1"/>
          </p:cNvSpPr>
          <p:nvPr>
            <p:ph type="body" sz="half" idx="1"/>
          </p:nvPr>
        </p:nvSpPr>
        <p:spPr/>
        <p:txBody>
          <a:bodyPr/>
          <a:lstStyle/>
          <a:p>
            <a:pPr eaLnBrk="1" hangingPunct="1">
              <a:defRPr/>
            </a:pPr>
            <a:r>
              <a:rPr lang="tr-TR"/>
              <a:t>Genellikle zihin engelinin ilk farkına varıldığı yer ya aile, ya da okul ortamıdır. Ailenin bilinçli olması, farkına varma sürecini hızlandırır. </a:t>
            </a:r>
          </a:p>
        </p:txBody>
      </p:sp>
      <p:pic>
        <p:nvPicPr>
          <p:cNvPr id="8196" name="Picture 4" descr="cocukgelisimindebirnumara_down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572251" y="1676401"/>
            <a:ext cx="3394075" cy="4422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312856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ox(in)">
                                      <p:cBhvr>
                                        <p:cTn id="7" dur="5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checkerboard(across)">
                                      <p:cBhvr>
                                        <p:cTn id="12" dur="500"/>
                                        <p:tgtEl>
                                          <p:spTgt spid="81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nodeType="clickEffect">
                                  <p:stCondLst>
                                    <p:cond delay="0"/>
                                  </p:stCondLst>
                                  <p:childTnLst>
                                    <p:set>
                                      <p:cBhvr>
                                        <p:cTn id="16" dur="1" fill="hold">
                                          <p:stCondLst>
                                            <p:cond delay="0"/>
                                          </p:stCondLst>
                                        </p:cTn>
                                        <p:tgtEl>
                                          <p:spTgt spid="8196"/>
                                        </p:tgtEl>
                                        <p:attrNameLst>
                                          <p:attrName>style.visibility</p:attrName>
                                        </p:attrNameLst>
                                      </p:cBhvr>
                                      <p:to>
                                        <p:strVal val="visible"/>
                                      </p:to>
                                    </p:set>
                                    <p:animEffect transition="in" filter="diamond(in)">
                                      <p:cBhvr>
                                        <p:cTn id="17" dur="2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Rot="1" noChangeArrowheads="1"/>
          </p:cNvSpPr>
          <p:nvPr>
            <p:ph type="body" idx="1"/>
          </p:nvPr>
        </p:nvSpPr>
        <p:spPr>
          <a:xfrm>
            <a:off x="1847850" y="765176"/>
            <a:ext cx="8540750" cy="5357813"/>
          </a:xfrm>
        </p:spPr>
        <p:txBody>
          <a:bodyPr/>
          <a:lstStyle/>
          <a:p>
            <a:pPr eaLnBrk="1" hangingPunct="1">
              <a:defRPr/>
            </a:pPr>
            <a:r>
              <a:rPr lang="tr-TR" smtClean="0">
                <a:solidFill>
                  <a:schemeClr val="tx2"/>
                </a:solidFill>
              </a:rPr>
              <a:t>Bazı anne babalar çocuklarının engelli olduğunu daha doğar doğmaz öğrenirken, bazı anne babalar ise çocuklarının ilk yıllarında yürümesinin değişmesi ile fark ederler.Buna çare bulmak için doktorlara taşınırlar</a:t>
            </a:r>
            <a:r>
              <a:rPr lang="tr-TR" smtClean="0"/>
              <a:t>. </a:t>
            </a:r>
          </a:p>
          <a:p>
            <a:pPr eaLnBrk="1" hangingPunct="1">
              <a:defRPr/>
            </a:pPr>
            <a:r>
              <a:rPr lang="tr-TR" smtClean="0">
                <a:solidFill>
                  <a:srgbClr val="FFFF00"/>
                </a:solidFill>
              </a:rPr>
              <a:t>Zihin engelli bir birey, ilk doğduğunda belirgin anomaliler göstermiyorsa (Down sendromu, Mikrosefali, Hidrosefali vb) gibi erken tanı alması oldukça zordur. </a:t>
            </a:r>
          </a:p>
        </p:txBody>
      </p:sp>
    </p:spTree>
    <p:extLst>
      <p:ext uri="{BB962C8B-B14F-4D97-AF65-F5344CB8AC3E}">
        <p14:creationId xmlns:p14="http://schemas.microsoft.com/office/powerpoint/2010/main" val="360962329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edge">
                                      <p:cBhvr>
                                        <p:cTn id="7" dur="2000"/>
                                        <p:tgtEl>
                                          <p:spTgt spid="10243">
                                            <p:txEl>
                                              <p:pRg st="0" end="0"/>
                                            </p:txEl>
                                          </p:spTgt>
                                        </p:tgtEl>
                                      </p:cBhvr>
                                    </p:animEffect>
                                  </p:childTnLst>
                                </p:cTn>
                              </p:par>
                              <p:par>
                                <p:cTn id="8" presetID="20" presetClass="entr" presetSubtype="0" fill="hold" nodeType="withEffect">
                                  <p:stCondLst>
                                    <p:cond delay="0"/>
                                  </p:stCondLst>
                                  <p:childTnLst>
                                    <p:set>
                                      <p:cBhvr>
                                        <p:cTn id="9" dur="1" fill="hold">
                                          <p:stCondLst>
                                            <p:cond delay="0"/>
                                          </p:stCondLst>
                                        </p:cTn>
                                        <p:tgtEl>
                                          <p:spTgt spid="10243">
                                            <p:txEl>
                                              <p:pRg st="1" end="1"/>
                                            </p:txEl>
                                          </p:spTgt>
                                        </p:tgtEl>
                                        <p:attrNameLst>
                                          <p:attrName>style.visibility</p:attrName>
                                        </p:attrNameLst>
                                      </p:cBhvr>
                                      <p:to>
                                        <p:strVal val="visible"/>
                                      </p:to>
                                    </p:set>
                                    <p:animEffect transition="in" filter="wedge">
                                      <p:cBhvr>
                                        <p:cTn id="10" dur="2000"/>
                                        <p:tgtEl>
                                          <p:spTgt spid="102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HeadCircumferenc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017713" y="1125538"/>
            <a:ext cx="3810000" cy="46863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47" name="Picture 6" descr="imagesearchir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383338" y="1196976"/>
            <a:ext cx="3232150" cy="4722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561609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Rot="1" noChangeArrowheads="1"/>
          </p:cNvSpPr>
          <p:nvPr>
            <p:ph type="body" idx="1"/>
          </p:nvPr>
        </p:nvSpPr>
        <p:spPr>
          <a:xfrm>
            <a:off x="1825625" y="620713"/>
            <a:ext cx="8540750" cy="5478462"/>
          </a:xfrm>
        </p:spPr>
        <p:txBody>
          <a:bodyPr/>
          <a:lstStyle/>
          <a:p>
            <a:pPr eaLnBrk="1" hangingPunct="1">
              <a:defRPr/>
            </a:pPr>
            <a:r>
              <a:rPr lang="tr-TR" smtClean="0"/>
              <a:t>Hafif derecede zeka geriliği ev ortamında belirlenmeyebilir. Daha çok çocuğun okula başladığı dönemde sıkıntılar çıkmaktadır. Okul dönemi öncesi yoğun gelişimse gerilik yaşamayan çocuk, okul döneminde akademik güçlükler yaşamaktadır. Okul rehberlik servisinden destek alındığında çocuk gerek görülürse tanı merkezlerine gönderilir.</a:t>
            </a:r>
          </a:p>
        </p:txBody>
      </p:sp>
    </p:spTree>
    <p:extLst>
      <p:ext uri="{BB962C8B-B14F-4D97-AF65-F5344CB8AC3E}">
        <p14:creationId xmlns:p14="http://schemas.microsoft.com/office/powerpoint/2010/main" val="277372021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blinds(horizontal)">
                                      <p:cBhvr>
                                        <p:cTn id="7" dur="500"/>
                                        <p:tgtEl>
                                          <p:spTgt spid="112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Rot="1" noChangeArrowheads="1"/>
          </p:cNvSpPr>
          <p:nvPr>
            <p:ph type="body" sz="half" idx="1"/>
          </p:nvPr>
        </p:nvSpPr>
        <p:spPr/>
        <p:txBody>
          <a:bodyPr/>
          <a:lstStyle/>
          <a:p>
            <a:pPr eaLnBrk="1" hangingPunct="1">
              <a:defRPr/>
            </a:pPr>
            <a:r>
              <a:rPr lang="tr-TR"/>
              <a:t>İleri düzeyde zeka geriliği olanlara çok erken yaşlarda tanı konulur.Bu çocuklarda zeka ile işlevler arasındaki ilişki belirgindir. Topluma uyum sağlayamazlar, sıkıntıları çoktur.</a:t>
            </a:r>
          </a:p>
        </p:txBody>
      </p:sp>
      <p:pic>
        <p:nvPicPr>
          <p:cNvPr id="16388" name="Picture 4" descr="74450p"/>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796088" y="1676401"/>
            <a:ext cx="2944812" cy="4422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272906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box(in)">
                                      <p:cBhvr>
                                        <p:cTn id="7" dur="500"/>
                                        <p:tgtEl>
                                          <p:spTgt spid="16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6388"/>
                                        </p:tgtEl>
                                        <p:attrNameLst>
                                          <p:attrName>style.visibility</p:attrName>
                                        </p:attrNameLst>
                                      </p:cBhvr>
                                      <p:to>
                                        <p:strVal val="visible"/>
                                      </p:to>
                                    </p:set>
                                    <p:animEffect transition="in" filter="diamond(in)">
                                      <p:cBhvr>
                                        <p:cTn id="12" dur="20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a:lstStyle/>
          <a:p>
            <a:pPr eaLnBrk="1" hangingPunct="1">
              <a:defRPr/>
            </a:pPr>
            <a:r>
              <a:rPr lang="tr-TR" sz="4000" u="sng">
                <a:latin typeface="BellGothic BT" pitchFamily="34" charset="0"/>
              </a:rPr>
              <a:t>FARKINA VARMA SÜRECİNDE DİKKAT EDİLECEKLER</a:t>
            </a:r>
          </a:p>
        </p:txBody>
      </p:sp>
      <p:sp>
        <p:nvSpPr>
          <p:cNvPr id="18435" name="Rectangle 3"/>
          <p:cNvSpPr>
            <a:spLocks noGrp="1" noRot="1" noChangeArrowheads="1"/>
          </p:cNvSpPr>
          <p:nvPr>
            <p:ph type="body" idx="1"/>
          </p:nvPr>
        </p:nvSpPr>
        <p:spPr/>
        <p:txBody>
          <a:bodyPr/>
          <a:lstStyle/>
          <a:p>
            <a:pPr eaLnBrk="1" hangingPunct="1">
              <a:defRPr/>
            </a:pPr>
            <a:r>
              <a:rPr lang="tr-TR" smtClean="0"/>
              <a:t>* Çocuğun fiziksel gelişimi yaşına uygun mu?</a:t>
            </a:r>
          </a:p>
          <a:p>
            <a:pPr eaLnBrk="1" hangingPunct="1">
              <a:defRPr/>
            </a:pPr>
            <a:r>
              <a:rPr lang="tr-TR" smtClean="0"/>
              <a:t>* Bilişsel gelişimi yaşıtlarına uygun mu?</a:t>
            </a:r>
          </a:p>
          <a:p>
            <a:pPr eaLnBrk="1" hangingPunct="1">
              <a:defRPr/>
            </a:pPr>
            <a:r>
              <a:rPr lang="tr-TR" smtClean="0"/>
              <a:t>* Öz bakım gelişimi yaşıtlarına uygun mu?</a:t>
            </a:r>
          </a:p>
          <a:p>
            <a:pPr eaLnBrk="1" hangingPunct="1">
              <a:defRPr/>
            </a:pPr>
            <a:r>
              <a:rPr lang="tr-TR" smtClean="0"/>
              <a:t>* Dil gelişimi nasıl?</a:t>
            </a:r>
          </a:p>
          <a:p>
            <a:pPr eaLnBrk="1" hangingPunct="1">
              <a:defRPr/>
            </a:pPr>
            <a:r>
              <a:rPr lang="tr-TR" smtClean="0"/>
              <a:t>* Sosyal becerilerinde sorun var mı?</a:t>
            </a:r>
          </a:p>
          <a:p>
            <a:pPr eaLnBrk="1" hangingPunct="1">
              <a:defRPr/>
            </a:pPr>
            <a:endParaRPr lang="tr-TR" smtClean="0"/>
          </a:p>
        </p:txBody>
      </p:sp>
    </p:spTree>
    <p:extLst>
      <p:ext uri="{BB962C8B-B14F-4D97-AF65-F5344CB8AC3E}">
        <p14:creationId xmlns:p14="http://schemas.microsoft.com/office/powerpoint/2010/main" val="21465834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dissolve">
                                      <p:cBhvr>
                                        <p:cTn id="7" dur="500"/>
                                        <p:tgtEl>
                                          <p:spTgt spid="18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Effect transition="in" filter="randombar(horizontal)">
                                      <p:cBhvr>
                                        <p:cTn id="12" dur="5000"/>
                                        <p:tgtEl>
                                          <p:spTgt spid="18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8435">
                                            <p:txEl>
                                              <p:pRg st="1" end="1"/>
                                            </p:txEl>
                                          </p:spTgt>
                                        </p:tgtEl>
                                        <p:attrNameLst>
                                          <p:attrName>style.visibility</p:attrName>
                                        </p:attrNameLst>
                                      </p:cBhvr>
                                      <p:to>
                                        <p:strVal val="visible"/>
                                      </p:to>
                                    </p:set>
                                    <p:animEffect transition="in" filter="randombar(horizontal)">
                                      <p:cBhvr>
                                        <p:cTn id="17" dur="5000"/>
                                        <p:tgtEl>
                                          <p:spTgt spid="184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8435">
                                            <p:txEl>
                                              <p:pRg st="2" end="2"/>
                                            </p:txEl>
                                          </p:spTgt>
                                        </p:tgtEl>
                                        <p:attrNameLst>
                                          <p:attrName>style.visibility</p:attrName>
                                        </p:attrNameLst>
                                      </p:cBhvr>
                                      <p:to>
                                        <p:strVal val="visible"/>
                                      </p:to>
                                    </p:set>
                                    <p:animEffect transition="in" filter="randombar(horizontal)">
                                      <p:cBhvr>
                                        <p:cTn id="22" dur="5000"/>
                                        <p:tgtEl>
                                          <p:spTgt spid="184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8435">
                                            <p:txEl>
                                              <p:pRg st="3" end="3"/>
                                            </p:txEl>
                                          </p:spTgt>
                                        </p:tgtEl>
                                        <p:attrNameLst>
                                          <p:attrName>style.visibility</p:attrName>
                                        </p:attrNameLst>
                                      </p:cBhvr>
                                      <p:to>
                                        <p:strVal val="visible"/>
                                      </p:to>
                                    </p:set>
                                    <p:animEffect transition="in" filter="randombar(horizontal)">
                                      <p:cBhvr>
                                        <p:cTn id="27" dur="5000"/>
                                        <p:tgtEl>
                                          <p:spTgt spid="184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8435">
                                            <p:txEl>
                                              <p:pRg st="4" end="4"/>
                                            </p:txEl>
                                          </p:spTgt>
                                        </p:tgtEl>
                                        <p:attrNameLst>
                                          <p:attrName>style.visibility</p:attrName>
                                        </p:attrNameLst>
                                      </p:cBhvr>
                                      <p:to>
                                        <p:strVal val="visible"/>
                                      </p:to>
                                    </p:set>
                                    <p:animEffect transition="in" filter="randombar(horizontal)">
                                      <p:cBhvr>
                                        <p:cTn id="32" dur="50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a:xfrm>
            <a:off x="1825625" y="228600"/>
            <a:ext cx="8510588" cy="896938"/>
          </a:xfrm>
        </p:spPr>
        <p:txBody>
          <a:bodyPr/>
          <a:lstStyle/>
          <a:p>
            <a:pPr eaLnBrk="1" hangingPunct="1">
              <a:defRPr/>
            </a:pPr>
            <a:r>
              <a:rPr lang="tr-TR" i="1" u="sng" smtClean="0">
                <a:latin typeface="SimSun" pitchFamily="2" charset="-122"/>
              </a:rPr>
              <a:t>BAŞVURU SÜRECİ</a:t>
            </a:r>
          </a:p>
        </p:txBody>
      </p:sp>
      <p:sp>
        <p:nvSpPr>
          <p:cNvPr id="19459" name="Rectangle 3"/>
          <p:cNvSpPr>
            <a:spLocks noGrp="1" noRot="1" noChangeArrowheads="1"/>
          </p:cNvSpPr>
          <p:nvPr>
            <p:ph type="body" idx="1"/>
          </p:nvPr>
        </p:nvSpPr>
        <p:spPr>
          <a:xfrm>
            <a:off x="1847850" y="1268413"/>
            <a:ext cx="8540750" cy="4032250"/>
          </a:xfrm>
        </p:spPr>
        <p:txBody>
          <a:bodyPr/>
          <a:lstStyle/>
          <a:p>
            <a:pPr eaLnBrk="1" hangingPunct="1">
              <a:defRPr/>
            </a:pPr>
            <a:r>
              <a:rPr lang="tr-TR" smtClean="0"/>
              <a:t>Sınıf öğretmeni ya da aile çocuğun gelişim alanlarında gerilik fark ettiği anda  ilk olarak sağlık kuruluşlarına başvurur.</a:t>
            </a:r>
          </a:p>
          <a:p>
            <a:pPr eaLnBrk="1" hangingPunct="1">
              <a:buFont typeface="Wingdings" panose="05000000000000000000" pitchFamily="2" charset="2"/>
              <a:buNone/>
              <a:defRPr/>
            </a:pPr>
            <a:r>
              <a:rPr lang="tr-TR" smtClean="0"/>
              <a:t>   * Sağlık Ocağı</a:t>
            </a:r>
          </a:p>
          <a:p>
            <a:pPr eaLnBrk="1" hangingPunct="1">
              <a:buFont typeface="Wingdings" panose="05000000000000000000" pitchFamily="2" charset="2"/>
              <a:buNone/>
              <a:defRPr/>
            </a:pPr>
            <a:r>
              <a:rPr lang="tr-TR" smtClean="0"/>
              <a:t>   * SSK Hastaneleri</a:t>
            </a:r>
          </a:p>
          <a:p>
            <a:pPr eaLnBrk="1" hangingPunct="1">
              <a:buFont typeface="Wingdings" panose="05000000000000000000" pitchFamily="2" charset="2"/>
              <a:buNone/>
              <a:defRPr/>
            </a:pPr>
            <a:r>
              <a:rPr lang="tr-TR" smtClean="0"/>
              <a:t>   * Devlet Hastanesi</a:t>
            </a:r>
          </a:p>
          <a:p>
            <a:pPr eaLnBrk="1" hangingPunct="1">
              <a:buFont typeface="Wingdings" panose="05000000000000000000" pitchFamily="2" charset="2"/>
              <a:buNone/>
              <a:defRPr/>
            </a:pPr>
            <a:r>
              <a:rPr lang="tr-TR" smtClean="0"/>
              <a:t>   * Tıp Fakülteleri gibi…</a:t>
            </a:r>
          </a:p>
        </p:txBody>
      </p:sp>
    </p:spTree>
    <p:extLst>
      <p:ext uri="{BB962C8B-B14F-4D97-AF65-F5344CB8AC3E}">
        <p14:creationId xmlns:p14="http://schemas.microsoft.com/office/powerpoint/2010/main" val="372008809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checkerboard(across)">
                                      <p:cBhvr>
                                        <p:cTn id="7" dur="500"/>
                                        <p:tgtEl>
                                          <p:spTgt spid="194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9459">
                                            <p:txEl>
                                              <p:pRg st="0" end="0"/>
                                            </p:txEl>
                                          </p:spTgt>
                                        </p:tgtEl>
                                        <p:attrNameLst>
                                          <p:attrName>style.visibility</p:attrName>
                                        </p:attrNameLst>
                                      </p:cBhvr>
                                      <p:to>
                                        <p:strVal val="visible"/>
                                      </p:to>
                                    </p:set>
                                    <p:anim calcmode="lin" valueType="num">
                                      <p:cBhvr additive="base">
                                        <p:cTn id="12" dur="50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19459">
                                            <p:txEl>
                                              <p:pRg st="1" end="1"/>
                                            </p:txEl>
                                          </p:spTgt>
                                        </p:tgtEl>
                                        <p:attrNameLst>
                                          <p:attrName>style.visibility</p:attrName>
                                        </p:attrNameLst>
                                      </p:cBhvr>
                                      <p:to>
                                        <p:strVal val="visible"/>
                                      </p:to>
                                    </p:set>
                                    <p:anim calcmode="lin" valueType="num">
                                      <p:cBhvr additive="base">
                                        <p:cTn id="18" dur="50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9" dur="50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7" presetClass="entr" presetSubtype="4" fill="hold" grpId="0" nodeType="clickEffect">
                                  <p:stCondLst>
                                    <p:cond delay="0"/>
                                  </p:stCondLst>
                                  <p:childTnLst>
                                    <p:set>
                                      <p:cBhvr>
                                        <p:cTn id="23" dur="1" fill="hold">
                                          <p:stCondLst>
                                            <p:cond delay="0"/>
                                          </p:stCondLst>
                                        </p:cTn>
                                        <p:tgtEl>
                                          <p:spTgt spid="19459">
                                            <p:txEl>
                                              <p:pRg st="2" end="2"/>
                                            </p:txEl>
                                          </p:spTgt>
                                        </p:tgtEl>
                                        <p:attrNameLst>
                                          <p:attrName>style.visibility</p:attrName>
                                        </p:attrNameLst>
                                      </p:cBhvr>
                                      <p:to>
                                        <p:strVal val="visible"/>
                                      </p:to>
                                    </p:set>
                                    <p:anim calcmode="lin" valueType="num">
                                      <p:cBhvr additive="base">
                                        <p:cTn id="24" dur="50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25" dur="50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7" presetClass="entr" presetSubtype="4" fill="hold" grpId="0" nodeType="clickEffect">
                                  <p:stCondLst>
                                    <p:cond delay="0"/>
                                  </p:stCondLst>
                                  <p:childTnLst>
                                    <p:set>
                                      <p:cBhvr>
                                        <p:cTn id="29" dur="1" fill="hold">
                                          <p:stCondLst>
                                            <p:cond delay="0"/>
                                          </p:stCondLst>
                                        </p:cTn>
                                        <p:tgtEl>
                                          <p:spTgt spid="19459">
                                            <p:txEl>
                                              <p:pRg st="3" end="3"/>
                                            </p:txEl>
                                          </p:spTgt>
                                        </p:tgtEl>
                                        <p:attrNameLst>
                                          <p:attrName>style.visibility</p:attrName>
                                        </p:attrNameLst>
                                      </p:cBhvr>
                                      <p:to>
                                        <p:strVal val="visible"/>
                                      </p:to>
                                    </p:set>
                                    <p:anim calcmode="lin" valueType="num">
                                      <p:cBhvr additive="base">
                                        <p:cTn id="30" dur="50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additive="base">
                                        <p:cTn id="31" dur="5000" fill="hold"/>
                                        <p:tgtEl>
                                          <p:spTgt spid="194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7" presetClass="entr" presetSubtype="4" fill="hold" grpId="0" nodeType="clickEffect">
                                  <p:stCondLst>
                                    <p:cond delay="0"/>
                                  </p:stCondLst>
                                  <p:childTnLst>
                                    <p:set>
                                      <p:cBhvr>
                                        <p:cTn id="35" dur="1" fill="hold">
                                          <p:stCondLst>
                                            <p:cond delay="0"/>
                                          </p:stCondLst>
                                        </p:cTn>
                                        <p:tgtEl>
                                          <p:spTgt spid="19459">
                                            <p:txEl>
                                              <p:pRg st="4" end="4"/>
                                            </p:txEl>
                                          </p:spTgt>
                                        </p:tgtEl>
                                        <p:attrNameLst>
                                          <p:attrName>style.visibility</p:attrName>
                                        </p:attrNameLst>
                                      </p:cBhvr>
                                      <p:to>
                                        <p:strVal val="visible"/>
                                      </p:to>
                                    </p:set>
                                    <p:anim calcmode="lin" valueType="num">
                                      <p:cBhvr additive="base">
                                        <p:cTn id="36" dur="50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additive="base">
                                        <p:cTn id="37" dur="5000" fill="hold"/>
                                        <p:tgtEl>
                                          <p:spTgt spid="1945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pPr eaLnBrk="1" hangingPunct="1">
              <a:defRPr/>
            </a:pPr>
            <a:r>
              <a:rPr lang="tr-TR" smtClean="0">
                <a:solidFill>
                  <a:srgbClr val="FFFF00"/>
                </a:solidFill>
                <a:latin typeface="BellGothic BT" pitchFamily="34" charset="0"/>
              </a:rPr>
              <a:t>TIBBİ DEĞERLENDİRME</a:t>
            </a:r>
          </a:p>
        </p:txBody>
      </p:sp>
      <p:sp>
        <p:nvSpPr>
          <p:cNvPr id="20483" name="Rectangle 3"/>
          <p:cNvSpPr>
            <a:spLocks noGrp="1" noRot="1" noChangeArrowheads="1"/>
          </p:cNvSpPr>
          <p:nvPr>
            <p:ph type="body" idx="1"/>
          </p:nvPr>
        </p:nvSpPr>
        <p:spPr/>
        <p:txBody>
          <a:bodyPr/>
          <a:lstStyle/>
          <a:p>
            <a:pPr eaLnBrk="1" hangingPunct="1">
              <a:defRPr/>
            </a:pPr>
            <a:r>
              <a:rPr lang="tr-TR" smtClean="0"/>
              <a:t>Doktor eğer çocuğun fiziksel gelişiminde, konuşmasında, sosyal gelişiminde farklılık görürse bazı tetkikler isteyebilir.</a:t>
            </a:r>
          </a:p>
          <a:p>
            <a:pPr eaLnBrk="1" hangingPunct="1">
              <a:defRPr/>
            </a:pPr>
            <a:r>
              <a:rPr lang="tr-TR" smtClean="0"/>
              <a:t>Kan tahlilleri </a:t>
            </a:r>
          </a:p>
          <a:p>
            <a:pPr eaLnBrk="1" hangingPunct="1">
              <a:defRPr/>
            </a:pPr>
            <a:r>
              <a:rPr lang="tr-TR" smtClean="0"/>
              <a:t>MR</a:t>
            </a:r>
          </a:p>
          <a:p>
            <a:pPr eaLnBrk="1" hangingPunct="1">
              <a:defRPr/>
            </a:pPr>
            <a:r>
              <a:rPr lang="tr-TR" smtClean="0"/>
              <a:t>Tomografi gibi…</a:t>
            </a:r>
          </a:p>
        </p:txBody>
      </p:sp>
    </p:spTree>
    <p:extLst>
      <p:ext uri="{BB962C8B-B14F-4D97-AF65-F5344CB8AC3E}">
        <p14:creationId xmlns:p14="http://schemas.microsoft.com/office/powerpoint/2010/main" val="23137452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blinds(horizontal)">
                                      <p:cBhvr>
                                        <p:cTn id="7" dur="5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Effect transition="in" filter="randombar(horizontal)">
                                      <p:cBhvr>
                                        <p:cTn id="12" dur="5000"/>
                                        <p:tgtEl>
                                          <p:spTgt spid="204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0483">
                                            <p:txEl>
                                              <p:pRg st="1" end="1"/>
                                            </p:txEl>
                                          </p:spTgt>
                                        </p:tgtEl>
                                        <p:attrNameLst>
                                          <p:attrName>style.visibility</p:attrName>
                                        </p:attrNameLst>
                                      </p:cBhvr>
                                      <p:to>
                                        <p:strVal val="visible"/>
                                      </p:to>
                                    </p:set>
                                    <p:animEffect transition="in" filter="randombar(horizontal)">
                                      <p:cBhvr>
                                        <p:cTn id="17" dur="5000"/>
                                        <p:tgtEl>
                                          <p:spTgt spid="2048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0483">
                                            <p:txEl>
                                              <p:pRg st="2" end="2"/>
                                            </p:txEl>
                                          </p:spTgt>
                                        </p:tgtEl>
                                        <p:attrNameLst>
                                          <p:attrName>style.visibility</p:attrName>
                                        </p:attrNameLst>
                                      </p:cBhvr>
                                      <p:to>
                                        <p:strVal val="visible"/>
                                      </p:to>
                                    </p:set>
                                    <p:animEffect transition="in" filter="randombar(horizontal)">
                                      <p:cBhvr>
                                        <p:cTn id="22" dur="5000"/>
                                        <p:tgtEl>
                                          <p:spTgt spid="2048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0483">
                                            <p:txEl>
                                              <p:pRg st="3" end="3"/>
                                            </p:txEl>
                                          </p:spTgt>
                                        </p:tgtEl>
                                        <p:attrNameLst>
                                          <p:attrName>style.visibility</p:attrName>
                                        </p:attrNameLst>
                                      </p:cBhvr>
                                      <p:to>
                                        <p:strVal val="visible"/>
                                      </p:to>
                                    </p:set>
                                    <p:animEffect transition="in" filter="randombar(horizontal)">
                                      <p:cBhvr>
                                        <p:cTn id="27" dur="5000"/>
                                        <p:tgtEl>
                                          <p:spTgt spid="204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Rot="1" noChangeArrowheads="1"/>
          </p:cNvSpPr>
          <p:nvPr>
            <p:ph type="body" sz="half" idx="1"/>
          </p:nvPr>
        </p:nvSpPr>
        <p:spPr/>
        <p:txBody>
          <a:bodyPr/>
          <a:lstStyle/>
          <a:p>
            <a:pPr eaLnBrk="1" hangingPunct="1">
              <a:defRPr/>
            </a:pPr>
            <a:r>
              <a:rPr lang="tr-TR" i="1" u="sng" smtClean="0">
                <a:latin typeface="BellGothic Blk BT" pitchFamily="34" charset="0"/>
              </a:rPr>
              <a:t>Tüm değerlendirmeler ışığında varsa özrün derecesini, türünü, etkilenme yerini belirler ve teşhisi koyar.</a:t>
            </a:r>
          </a:p>
        </p:txBody>
      </p:sp>
      <p:pic>
        <p:nvPicPr>
          <p:cNvPr id="21508" name="Picture 4" descr="55053686"/>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678613" y="2039938"/>
            <a:ext cx="3181350" cy="3695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518642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diamond(in)">
                                      <p:cBhvr>
                                        <p:cTn id="7" dur="2000"/>
                                        <p:tgtEl>
                                          <p:spTgt spid="215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1508"/>
                                        </p:tgtEl>
                                        <p:attrNameLst>
                                          <p:attrName>style.visibility</p:attrName>
                                        </p:attrNameLst>
                                      </p:cBhvr>
                                      <p:to>
                                        <p:strVal val="visible"/>
                                      </p:to>
                                    </p:set>
                                    <p:animEffect transition="in" filter="dissolve">
                                      <p:cBhvr>
                                        <p:cTn id="12" dur="500"/>
                                        <p:tgtEl>
                                          <p:spTgt spid="21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a:lstStyle/>
          <a:p>
            <a:pPr eaLnBrk="1" hangingPunct="1">
              <a:defRPr/>
            </a:pPr>
            <a:r>
              <a:rPr lang="tr-TR" smtClean="0"/>
              <a:t>TIBBİ </a:t>
            </a:r>
            <a:r>
              <a:rPr lang="tr-TR" dirty="0" smtClean="0"/>
              <a:t>TANI</a:t>
            </a:r>
          </a:p>
        </p:txBody>
      </p:sp>
      <p:sp>
        <p:nvSpPr>
          <p:cNvPr id="23555" name="Rectangle 3"/>
          <p:cNvSpPr>
            <a:spLocks noGrp="1" noRot="1" noChangeArrowheads="1"/>
          </p:cNvSpPr>
          <p:nvPr>
            <p:ph type="body" idx="1"/>
          </p:nvPr>
        </p:nvSpPr>
        <p:spPr>
          <a:xfrm>
            <a:off x="1825625" y="1676401"/>
            <a:ext cx="8540750" cy="3336925"/>
          </a:xfrm>
        </p:spPr>
        <p:txBody>
          <a:bodyPr/>
          <a:lstStyle/>
          <a:p>
            <a:pPr eaLnBrk="1" hangingPunct="1">
              <a:defRPr/>
            </a:pPr>
            <a:r>
              <a:rPr lang="tr-TR" smtClean="0"/>
              <a:t>Özel gereksinimli bireylerin yeterli ve yetersiz yönleri ile bireysel özelliklerini, ilgilerini belirlemek amacıyla tıbbi, psiko-sosyal, eğitim alanında yapılan eğitimlerin tümüdür.   Çocukta var olan yetersizliğin adı konulur ve engel durumu belirlenir. </a:t>
            </a:r>
          </a:p>
        </p:txBody>
      </p:sp>
    </p:spTree>
    <p:extLst>
      <p:ext uri="{BB962C8B-B14F-4D97-AF65-F5344CB8AC3E}">
        <p14:creationId xmlns:p14="http://schemas.microsoft.com/office/powerpoint/2010/main" val="207882342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blinds(horizontal)">
                                      <p:cBhvr>
                                        <p:cTn id="7" dur="500"/>
                                        <p:tgtEl>
                                          <p:spTgt spid="23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wheel(4)">
                                      <p:cBhvr>
                                        <p:cTn id="12" dur="2000"/>
                                        <p:tgtEl>
                                          <p:spTgt spid="23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Rot="1" noChangeArrowheads="1"/>
          </p:cNvSpPr>
          <p:nvPr>
            <p:ph type="body" idx="1"/>
          </p:nvPr>
        </p:nvSpPr>
        <p:spPr/>
        <p:txBody>
          <a:bodyPr/>
          <a:lstStyle/>
          <a:p>
            <a:pPr eaLnBrk="1" hangingPunct="1">
              <a:defRPr/>
            </a:pPr>
            <a:r>
              <a:rPr lang="tr-TR" i="1" u="sng" smtClean="0">
                <a:solidFill>
                  <a:schemeClr val="hlink"/>
                </a:solidFill>
                <a:latin typeface="Trebuchet MS" pitchFamily="34" charset="0"/>
              </a:rPr>
              <a:t>Tıbbi verilerin ve psikometrik ölçümlerin esas alındığı tanılama ise TIBBİ TANILAMADIR. Yetersizliğin varlığını saptamak, yerini belirlemek, nedenlerini belirlemek, oluş zamanını belirlemek gibi özellikler üzerinde durulur. Tıbbi tanılamadan hastaneler sorumludur.</a:t>
            </a:r>
          </a:p>
        </p:txBody>
      </p:sp>
    </p:spTree>
    <p:extLst>
      <p:ext uri="{BB962C8B-B14F-4D97-AF65-F5344CB8AC3E}">
        <p14:creationId xmlns:p14="http://schemas.microsoft.com/office/powerpoint/2010/main" val="189873972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edge">
                                      <p:cBhvr>
                                        <p:cTn id="7" dur="2000"/>
                                        <p:tgtEl>
                                          <p:spTgt spid="245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Rot="1" noChangeArrowheads="1"/>
          </p:cNvSpPr>
          <p:nvPr>
            <p:ph type="body" sz="half" idx="1"/>
          </p:nvPr>
        </p:nvSpPr>
        <p:spPr>
          <a:xfrm>
            <a:off x="1825626" y="692151"/>
            <a:ext cx="4341813" cy="5407025"/>
          </a:xfrm>
        </p:spPr>
        <p:txBody>
          <a:bodyPr/>
          <a:lstStyle/>
          <a:p>
            <a:pPr eaLnBrk="1" hangingPunct="1">
              <a:defRPr/>
            </a:pPr>
            <a:r>
              <a:rPr lang="tr-TR"/>
              <a:t>Hastaneler tıbbi tanılama sonucunda bireylere sağlık kurulu raporu vermektedir. Böylelikle kendilerine sağlanacak haklardan ve verilecek hizmetlerden yararlanabilmektedirler.</a:t>
            </a:r>
          </a:p>
        </p:txBody>
      </p:sp>
      <p:pic>
        <p:nvPicPr>
          <p:cNvPr id="25604" name="Picture 4" descr="spina_child"/>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240463" y="692151"/>
            <a:ext cx="4176712" cy="5091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078942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blinds(horizontal)">
                                      <p:cBhvr>
                                        <p:cTn id="7" dur="500"/>
                                        <p:tgtEl>
                                          <p:spTgt spid="256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25604"/>
                                        </p:tgtEl>
                                        <p:attrNameLst>
                                          <p:attrName>style.visibility</p:attrName>
                                        </p:attrNameLst>
                                      </p:cBhvr>
                                      <p:to>
                                        <p:strVal val="visible"/>
                                      </p:to>
                                    </p:set>
                                    <p:animEffect transition="in" filter="wedge">
                                      <p:cBhvr>
                                        <p:cTn id="12" dur="20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pPr eaLnBrk="1" hangingPunct="1">
              <a:defRPr/>
            </a:pPr>
            <a:r>
              <a:rPr lang="tr-TR" smtClean="0"/>
              <a:t>EĞİTSEL TANI</a:t>
            </a:r>
          </a:p>
        </p:txBody>
      </p:sp>
      <p:sp>
        <p:nvSpPr>
          <p:cNvPr id="27651" name="Rectangle 3"/>
          <p:cNvSpPr>
            <a:spLocks noGrp="1" noRot="1" noChangeArrowheads="1"/>
          </p:cNvSpPr>
          <p:nvPr>
            <p:ph type="body" sz="half" idx="1"/>
          </p:nvPr>
        </p:nvSpPr>
        <p:spPr>
          <a:xfrm>
            <a:off x="1847851" y="1341438"/>
            <a:ext cx="4194175" cy="4781550"/>
          </a:xfrm>
        </p:spPr>
        <p:txBody>
          <a:bodyPr/>
          <a:lstStyle/>
          <a:p>
            <a:pPr eaLnBrk="1" hangingPunct="1">
              <a:defRPr/>
            </a:pPr>
            <a:r>
              <a:rPr lang="tr-TR"/>
              <a:t>Tıbbi ve psikometrik ölçümlere ek olarak çocuğun eğitim ihtiyaçlarının belirlendiği aşamadır. Eğitsel Tanı, Rehberlik ve Araştırma Merkezlerinde, Eğitsel Tanı İzleme ve Değerlendirme Ekibi tarafından gerçekleştirilir.  </a:t>
            </a:r>
          </a:p>
        </p:txBody>
      </p:sp>
      <p:pic>
        <p:nvPicPr>
          <p:cNvPr id="27652" name="Picture 4" descr="rehberlik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383339" y="1196976"/>
            <a:ext cx="3965575" cy="518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256287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checkerboard(across)">
                                      <p:cBhvr>
                                        <p:cTn id="7" dur="500"/>
                                        <p:tgtEl>
                                          <p:spTgt spid="27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7652"/>
                                        </p:tgtEl>
                                        <p:attrNameLst>
                                          <p:attrName>style.visibility</p:attrName>
                                        </p:attrNameLst>
                                      </p:cBhvr>
                                      <p:to>
                                        <p:strVal val="visible"/>
                                      </p:to>
                                    </p:set>
                                    <p:animEffect transition="in" filter="checkerboard(across)">
                                      <p:cBhvr>
                                        <p:cTn id="12" dur="500"/>
                                        <p:tgtEl>
                                          <p:spTgt spid="276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27651">
                                            <p:txEl>
                                              <p:pRg st="0" end="0"/>
                                            </p:txEl>
                                          </p:spTgt>
                                        </p:tgtEl>
                                        <p:attrNameLst>
                                          <p:attrName>style.visibility</p:attrName>
                                        </p:attrNameLst>
                                      </p:cBhvr>
                                      <p:to>
                                        <p:strVal val="visible"/>
                                      </p:to>
                                    </p:set>
                                    <p:animEffect transition="in" filter="diamond(in)">
                                      <p:cBhvr>
                                        <p:cTn id="17" dur="2000"/>
                                        <p:tgtEl>
                                          <p:spTgt spid="276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1"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pPr eaLnBrk="1" hangingPunct="1">
              <a:defRPr/>
            </a:pPr>
            <a:r>
              <a:rPr lang="tr-TR" smtClean="0">
                <a:solidFill>
                  <a:schemeClr val="folHlink"/>
                </a:solidFill>
              </a:rPr>
              <a:t>EĞİTSEL TANININ YARARLARI</a:t>
            </a:r>
          </a:p>
        </p:txBody>
      </p:sp>
      <p:sp>
        <p:nvSpPr>
          <p:cNvPr id="29699" name="Rectangle 3"/>
          <p:cNvSpPr>
            <a:spLocks noGrp="1" noRot="1" noChangeArrowheads="1"/>
          </p:cNvSpPr>
          <p:nvPr>
            <p:ph type="body" idx="1"/>
          </p:nvPr>
        </p:nvSpPr>
        <p:spPr>
          <a:xfrm>
            <a:off x="1825625" y="1676400"/>
            <a:ext cx="8540750" cy="3048000"/>
          </a:xfrm>
        </p:spPr>
        <p:txBody>
          <a:bodyPr/>
          <a:lstStyle/>
          <a:p>
            <a:pPr eaLnBrk="1" hangingPunct="1">
              <a:defRPr/>
            </a:pPr>
            <a:r>
              <a:rPr lang="tr-TR" smtClean="0">
                <a:solidFill>
                  <a:srgbClr val="FFFF00"/>
                </a:solidFill>
              </a:rPr>
              <a:t>* </a:t>
            </a:r>
            <a:r>
              <a:rPr lang="tr-TR" i="1" smtClean="0">
                <a:solidFill>
                  <a:srgbClr val="FFFF00"/>
                </a:solidFill>
              </a:rPr>
              <a:t>Eğitim ihtiyaçlarını belirler.</a:t>
            </a:r>
          </a:p>
          <a:p>
            <a:pPr eaLnBrk="1" hangingPunct="1">
              <a:defRPr/>
            </a:pPr>
            <a:r>
              <a:rPr lang="tr-TR" i="1" smtClean="0">
                <a:solidFill>
                  <a:srgbClr val="FFFF00"/>
                </a:solidFill>
              </a:rPr>
              <a:t>* Alınması gereken önlemlere ışık tutar.</a:t>
            </a:r>
          </a:p>
          <a:p>
            <a:pPr eaLnBrk="1" hangingPunct="1">
              <a:defRPr/>
            </a:pPr>
            <a:r>
              <a:rPr lang="tr-TR" i="1" smtClean="0">
                <a:solidFill>
                  <a:srgbClr val="FFFF00"/>
                </a:solidFill>
              </a:rPr>
              <a:t>* Yerleştirme sürecine yardım eder.</a:t>
            </a:r>
          </a:p>
          <a:p>
            <a:pPr eaLnBrk="1" hangingPunct="1">
              <a:defRPr/>
            </a:pPr>
            <a:r>
              <a:rPr lang="tr-TR" i="1" smtClean="0">
                <a:solidFill>
                  <a:srgbClr val="FFFF00"/>
                </a:solidFill>
              </a:rPr>
              <a:t>* Eğitim hizmetlerinin niteliğinde farklılık sunar. </a:t>
            </a:r>
          </a:p>
        </p:txBody>
      </p:sp>
    </p:spTree>
    <p:extLst>
      <p:ext uri="{BB962C8B-B14F-4D97-AF65-F5344CB8AC3E}">
        <p14:creationId xmlns:p14="http://schemas.microsoft.com/office/powerpoint/2010/main" val="231451447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checkerboard(across)">
                                      <p:cBhvr>
                                        <p:cTn id="7" dur="500"/>
                                        <p:tgtEl>
                                          <p:spTgt spid="29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9699">
                                            <p:txEl>
                                              <p:pRg st="0" end="0"/>
                                            </p:txEl>
                                          </p:spTgt>
                                        </p:tgtEl>
                                        <p:attrNameLst>
                                          <p:attrName>style.visibility</p:attrName>
                                        </p:attrNameLst>
                                      </p:cBhvr>
                                      <p:to>
                                        <p:strVal val="visible"/>
                                      </p:to>
                                    </p:set>
                                    <p:animEffect transition="in" filter="checkerboard(across)">
                                      <p:cBhvr>
                                        <p:cTn id="12" dur="500"/>
                                        <p:tgtEl>
                                          <p:spTgt spid="296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9699">
                                            <p:txEl>
                                              <p:pRg st="1" end="1"/>
                                            </p:txEl>
                                          </p:spTgt>
                                        </p:tgtEl>
                                        <p:attrNameLst>
                                          <p:attrName>style.visibility</p:attrName>
                                        </p:attrNameLst>
                                      </p:cBhvr>
                                      <p:to>
                                        <p:strVal val="visible"/>
                                      </p:to>
                                    </p:set>
                                    <p:animEffect transition="in" filter="checkerboard(across)">
                                      <p:cBhvr>
                                        <p:cTn id="17" dur="500"/>
                                        <p:tgtEl>
                                          <p:spTgt spid="296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9699">
                                            <p:txEl>
                                              <p:pRg st="2" end="2"/>
                                            </p:txEl>
                                          </p:spTgt>
                                        </p:tgtEl>
                                        <p:attrNameLst>
                                          <p:attrName>style.visibility</p:attrName>
                                        </p:attrNameLst>
                                      </p:cBhvr>
                                      <p:to>
                                        <p:strVal val="visible"/>
                                      </p:to>
                                    </p:set>
                                    <p:animEffect transition="in" filter="checkerboard(across)">
                                      <p:cBhvr>
                                        <p:cTn id="22" dur="500"/>
                                        <p:tgtEl>
                                          <p:spTgt spid="296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9699">
                                            <p:txEl>
                                              <p:pRg st="3" end="3"/>
                                            </p:txEl>
                                          </p:spTgt>
                                        </p:tgtEl>
                                        <p:attrNameLst>
                                          <p:attrName>style.visibility</p:attrName>
                                        </p:attrNameLst>
                                      </p:cBhvr>
                                      <p:to>
                                        <p:strVal val="visible"/>
                                      </p:to>
                                    </p:set>
                                    <p:animEffect transition="in" filter="checkerboard(across)">
                                      <p:cBhvr>
                                        <p:cTn id="27" dur="500"/>
                                        <p:tgtEl>
                                          <p:spTgt spid="29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p:txBody>
          <a:bodyPr/>
          <a:lstStyle/>
          <a:p>
            <a:pPr eaLnBrk="1" hangingPunct="1">
              <a:defRPr/>
            </a:pPr>
            <a:r>
              <a:rPr lang="tr-TR" smtClean="0"/>
              <a:t>YERLEŞTİRME</a:t>
            </a:r>
          </a:p>
        </p:txBody>
      </p:sp>
      <p:sp>
        <p:nvSpPr>
          <p:cNvPr id="30723" name="Rectangle 3"/>
          <p:cNvSpPr>
            <a:spLocks noGrp="1" noRot="1" noChangeArrowheads="1"/>
          </p:cNvSpPr>
          <p:nvPr>
            <p:ph type="body" sz="half" idx="1"/>
          </p:nvPr>
        </p:nvSpPr>
        <p:spPr/>
        <p:txBody>
          <a:bodyPr/>
          <a:lstStyle/>
          <a:p>
            <a:pPr eaLnBrk="1" hangingPunct="1">
              <a:defRPr/>
            </a:pPr>
            <a:r>
              <a:rPr lang="tr-TR"/>
              <a:t>Eğitsel tanılaması yapılan çocuklar, durumlarına uygun eğitim ortamlarına yerleştirilirler.</a:t>
            </a:r>
          </a:p>
          <a:p>
            <a:pPr eaLnBrk="1" hangingPunct="1">
              <a:defRPr/>
            </a:pPr>
            <a:r>
              <a:rPr lang="tr-TR"/>
              <a:t>Gerektiğinde özel eğitim hizmetlerinden destek alınır.</a:t>
            </a:r>
          </a:p>
        </p:txBody>
      </p:sp>
      <p:pic>
        <p:nvPicPr>
          <p:cNvPr id="30724" name="Picture 4" descr="engelli_cocukla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721476" y="1676401"/>
            <a:ext cx="3095625" cy="4422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702597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checkerboard(across)">
                                      <p:cBhvr>
                                        <p:cTn id="7" dur="500"/>
                                        <p:tgtEl>
                                          <p:spTgt spid="30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checkerboard(across)">
                                      <p:cBhvr>
                                        <p:cTn id="12" dur="500"/>
                                        <p:tgtEl>
                                          <p:spTgt spid="307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723">
                                            <p:txEl>
                                              <p:pRg st="1" end="1"/>
                                            </p:txEl>
                                          </p:spTgt>
                                        </p:tgtEl>
                                        <p:attrNameLst>
                                          <p:attrName>style.visibility</p:attrName>
                                        </p:attrNameLst>
                                      </p:cBhvr>
                                      <p:to>
                                        <p:strVal val="visible"/>
                                      </p:to>
                                    </p:set>
                                    <p:animEffect transition="in" filter="checkerboard(across)">
                                      <p:cBhvr>
                                        <p:cTn id="17" dur="500"/>
                                        <p:tgtEl>
                                          <p:spTgt spid="3072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0724"/>
                                        </p:tgtEl>
                                        <p:attrNameLst>
                                          <p:attrName>style.visibility</p:attrName>
                                        </p:attrNameLst>
                                      </p:cBhvr>
                                      <p:to>
                                        <p:strVal val="visible"/>
                                      </p:to>
                                    </p:set>
                                    <p:animEffect transition="in" filter="box(in)">
                                      <p:cBhvr>
                                        <p:cTn id="22" dur="5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lstStyle/>
          <a:p>
            <a:pPr eaLnBrk="1" hangingPunct="1">
              <a:defRPr/>
            </a:pPr>
            <a:r>
              <a:rPr lang="tr-TR" smtClean="0"/>
              <a:t>İZLEME</a:t>
            </a:r>
          </a:p>
        </p:txBody>
      </p:sp>
      <p:sp>
        <p:nvSpPr>
          <p:cNvPr id="32771" name="Rectangle 3"/>
          <p:cNvSpPr>
            <a:spLocks noGrp="1" noRot="1" noChangeArrowheads="1"/>
          </p:cNvSpPr>
          <p:nvPr>
            <p:ph type="body" idx="1"/>
          </p:nvPr>
        </p:nvSpPr>
        <p:spPr>
          <a:xfrm>
            <a:off x="1825625" y="1676401"/>
            <a:ext cx="8540750" cy="2328863"/>
          </a:xfrm>
        </p:spPr>
        <p:txBody>
          <a:bodyPr/>
          <a:lstStyle/>
          <a:p>
            <a:pPr eaLnBrk="1" hangingPunct="1">
              <a:defRPr/>
            </a:pPr>
            <a:r>
              <a:rPr lang="tr-TR" smtClean="0"/>
              <a:t>Uygun eğitim ortamına yerleştirilen çocuklar RAM tarafından belirli aralıklara ziyaret edilerek izlenirler. Çocukların dosyalarını inceleyerek, son bilgilerini güncellerler.</a:t>
            </a:r>
          </a:p>
        </p:txBody>
      </p:sp>
    </p:spTree>
    <p:extLst>
      <p:ext uri="{BB962C8B-B14F-4D97-AF65-F5344CB8AC3E}">
        <p14:creationId xmlns:p14="http://schemas.microsoft.com/office/powerpoint/2010/main" val="376802646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dissolve">
                                      <p:cBhvr>
                                        <p:cTn id="7" dur="500"/>
                                        <p:tgtEl>
                                          <p:spTgt spid="327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32771">
                                            <p:txEl>
                                              <p:pRg st="0" end="0"/>
                                            </p:txEl>
                                          </p:spTgt>
                                        </p:tgtEl>
                                        <p:attrNameLst>
                                          <p:attrName>style.visibility</p:attrName>
                                        </p:attrNameLst>
                                      </p:cBhvr>
                                      <p:to>
                                        <p:strVal val="visible"/>
                                      </p:to>
                                    </p:set>
                                    <p:animEffect transition="in" filter="diamond(in)">
                                      <p:cBhvr>
                                        <p:cTn id="12" dur="2000"/>
                                        <p:tgtEl>
                                          <p:spTgt spid="327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tr-TR" sz="8000">
                <a:solidFill>
                  <a:schemeClr val="tx2"/>
                </a:solidFill>
              </a:rPr>
              <a:t>Erken </a:t>
            </a:r>
            <a:r>
              <a:rPr lang="tr-TR" sz="4800">
                <a:solidFill>
                  <a:srgbClr val="00B050"/>
                </a:solidFill>
              </a:rPr>
              <a:t>Tanı</a:t>
            </a:r>
            <a:endParaRPr lang="tr-TR" smtClean="0">
              <a:solidFill>
                <a:srgbClr val="00B050"/>
              </a:solidFill>
            </a:endParaRPr>
          </a:p>
        </p:txBody>
      </p:sp>
      <p:pic>
        <p:nvPicPr>
          <p:cNvPr id="5" name="4 Resim" descr="Infa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95688" y="2357439"/>
            <a:ext cx="5346700"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92816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7650"/>
                                        </p:tgtEl>
                                        <p:attrNameLst>
                                          <p:attrName>style.visibility</p:attrName>
                                        </p:attrNameLst>
                                      </p:cBhvr>
                                      <p:to>
                                        <p:strVal val="visible"/>
                                      </p:to>
                                    </p:set>
                                    <p:animEffect transition="in" filter="fade">
                                      <p:cBhvr>
                                        <p:cTn id="7" dur="2000"/>
                                        <p:tgtEl>
                                          <p:spTgt spid="27650"/>
                                        </p:tgtEl>
                                      </p:cBhvr>
                                    </p:animEffect>
                                    <p:anim calcmode="lin" valueType="num">
                                      <p:cBhvr>
                                        <p:cTn id="8" dur="2000" fill="hold"/>
                                        <p:tgtEl>
                                          <p:spTgt spid="27650"/>
                                        </p:tgtEl>
                                        <p:attrNameLst>
                                          <p:attrName>ppt_w</p:attrName>
                                        </p:attrNameLst>
                                      </p:cBhvr>
                                      <p:tavLst>
                                        <p:tav tm="0" fmla="#ppt_w*sin(2.5*pi*$)">
                                          <p:val>
                                            <p:fltVal val="0"/>
                                          </p:val>
                                        </p:tav>
                                        <p:tav tm="100000">
                                          <p:val>
                                            <p:fltVal val="1"/>
                                          </p:val>
                                        </p:tav>
                                      </p:tavLst>
                                    </p:anim>
                                    <p:anim calcmode="lin" valueType="num">
                                      <p:cBhvr>
                                        <p:cTn id="9" dur="2000" fill="hold"/>
                                        <p:tgtEl>
                                          <p:spTgt spid="27650"/>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9" presetClass="entr" presetSubtype="1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0" fill="hold"/>
                                        <p:tgtEl>
                                          <p:spTgt spid="5"/>
                                        </p:tgtEl>
                                        <p:attrNameLst>
                                          <p:attrName>ppt_w</p:attrName>
                                        </p:attrNameLst>
                                      </p:cBhvr>
                                      <p:tavLst>
                                        <p:tav tm="0" fmla="#ppt_w*sin(2.5*pi*$)">
                                          <p:val>
                                            <p:fltVal val="0"/>
                                          </p:val>
                                        </p:tav>
                                        <p:tav tm="100000">
                                          <p:val>
                                            <p:fltVal val="1"/>
                                          </p:val>
                                        </p:tav>
                                      </p:tavLst>
                                    </p:anim>
                                    <p:anim calcmode="lin" valueType="num">
                                      <p:cBhvr>
                                        <p:cTn id="15" dur="5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1809751" y="357189"/>
            <a:ext cx="7572375" cy="2928937"/>
          </a:xfrm>
        </p:spPr>
        <p:txBody>
          <a:bodyPr/>
          <a:lstStyle/>
          <a:p>
            <a:pPr eaLnBrk="1" hangingPunct="1">
              <a:lnSpc>
                <a:spcPct val="80000"/>
              </a:lnSpc>
            </a:pPr>
            <a:r>
              <a:rPr lang="tr-TR" b="1" smtClean="0">
                <a:latin typeface="Bradley Hand ITC" panose="03070402050302030203" pitchFamily="66" charset="0"/>
              </a:rPr>
              <a:t>Özel eğitimde bireye tanı koyma ve değerlendirme önemlidir. Bu süreç eğitimin başlama aşamasından itibaren özel eğitim devam ettiği sürece tekrarlanması gereken bir dizi çalışma demektir. Tanı (teşhis), bireyin özrüne ad koyma derecesini ve bireyin bundan etkilenme  durumunu belirleme demektir.</a:t>
            </a:r>
          </a:p>
          <a:p>
            <a:pPr eaLnBrk="1" hangingPunct="1">
              <a:lnSpc>
                <a:spcPct val="80000"/>
              </a:lnSpc>
            </a:pPr>
            <a:endParaRPr lang="tr-TR" b="1" smtClean="0">
              <a:latin typeface="Bradley Hand ITC" panose="03070402050302030203" pitchFamily="66" charset="0"/>
            </a:endParaRPr>
          </a:p>
        </p:txBody>
      </p:sp>
      <p:pic>
        <p:nvPicPr>
          <p:cNvPr id="6" name="5 Resim" desc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67375" y="3532188"/>
            <a:ext cx="4572000" cy="332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0810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diamond(in)">
                                      <p:cBhvr>
                                        <p:cTn id="7" dur="2000"/>
                                        <p:tgtEl>
                                          <p:spTgt spid="28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809751" y="357189"/>
            <a:ext cx="7572375" cy="3000375"/>
          </a:xfrm>
        </p:spPr>
        <p:txBody>
          <a:bodyPr/>
          <a:lstStyle/>
          <a:p>
            <a:pPr eaLnBrk="1" hangingPunct="1">
              <a:lnSpc>
                <a:spcPct val="80000"/>
              </a:lnSpc>
            </a:pPr>
            <a:r>
              <a:rPr lang="tr-TR" b="1" smtClean="0">
                <a:latin typeface="Bradley Hand ITC" panose="03070402050302030203" pitchFamily="66" charset="0"/>
              </a:rPr>
              <a:t>Tanılama ise 573 \ KHK’ da “eğitsel amaçla bireyin tüm gelişim alanlarındaki özelliklerinin belirlenerek  değerlendirilmesi sürecini ifade etmektedir.” şeklinde tanımlanmaktadır (1997).</a:t>
            </a:r>
          </a:p>
          <a:p>
            <a:pPr eaLnBrk="1" hangingPunct="1">
              <a:lnSpc>
                <a:spcPct val="80000"/>
              </a:lnSpc>
            </a:pPr>
            <a:endParaRPr lang="tr-TR" b="1" smtClean="0">
              <a:latin typeface="Bradley Hand ITC" panose="03070402050302030203" pitchFamily="66" charset="0"/>
            </a:endParaRPr>
          </a:p>
          <a:p>
            <a:pPr eaLnBrk="1" hangingPunct="1"/>
            <a:endParaRPr lang="tr-TR" smtClean="0"/>
          </a:p>
        </p:txBody>
      </p:sp>
      <p:pic>
        <p:nvPicPr>
          <p:cNvPr id="4" name="3 Resim" descr="922200983017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53125" y="2500313"/>
            <a:ext cx="3652838" cy="392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62600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1"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4)">
                                      <p:cBhvr>
                                        <p:cTn id="1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1524001" y="357188"/>
            <a:ext cx="7929563" cy="5129212"/>
          </a:xfrm>
        </p:spPr>
        <p:txBody>
          <a:bodyPr/>
          <a:lstStyle/>
          <a:p>
            <a:pPr eaLnBrk="1" hangingPunct="1">
              <a:lnSpc>
                <a:spcPct val="80000"/>
              </a:lnSpc>
            </a:pPr>
            <a:r>
              <a:rPr lang="tr-TR" sz="3600" b="1">
                <a:latin typeface="Bradley Hand ITC" panose="03070402050302030203" pitchFamily="66" charset="0"/>
              </a:rPr>
              <a:t>Özel gereksinimin türüne göre tanı ve değerlendirmede kullanılan yöntem ve araçlar farklılık göstermektedir. Bu nedenle her bölümde tanı ve  değerlendirmeye yer verilmektedir. Tanı ve  değerlendirmenin yapıldığı yerler Milli Eğitim Bakanlığı’na bağlı rehberlik ve araştırma merkezlerinin (RAM) koordinasyonunda, ilgili uzmanların katılımıyla yürütülmektedir. </a:t>
            </a:r>
            <a:endParaRPr lang="tr-TR" sz="3600"/>
          </a:p>
        </p:txBody>
      </p:sp>
    </p:spTree>
    <p:extLst>
      <p:ext uri="{BB962C8B-B14F-4D97-AF65-F5344CB8AC3E}">
        <p14:creationId xmlns:p14="http://schemas.microsoft.com/office/powerpoint/2010/main" val="157453194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p:cTn id="7" dur="500" fill="hold"/>
                                        <p:tgtEl>
                                          <p:spTgt spid="2969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699">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969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69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6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1881188" y="428625"/>
            <a:ext cx="8024812" cy="2357438"/>
          </a:xfrm>
        </p:spPr>
        <p:txBody>
          <a:bodyPr/>
          <a:lstStyle/>
          <a:p>
            <a:pPr eaLnBrk="1" hangingPunct="1"/>
            <a:r>
              <a:rPr lang="tr-TR" sz="3600" b="1">
                <a:latin typeface="Bradley Hand ITC" panose="03070402050302030203" pitchFamily="66" charset="0"/>
              </a:rPr>
              <a:t>Tanı ve değerlendirmede dikkat edilmesi gereken ilkeler ise şöyle sıralanabilir:</a:t>
            </a:r>
          </a:p>
          <a:p>
            <a:pPr eaLnBrk="1" hangingPunct="1">
              <a:buFontTx/>
              <a:buNone/>
            </a:pPr>
            <a:endParaRPr lang="tr-TR" smtClean="0"/>
          </a:p>
        </p:txBody>
      </p:sp>
      <p:pic>
        <p:nvPicPr>
          <p:cNvPr id="6" name="5 Resim" descr="getty_rf_photo_of_man_helping_with_homewo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67125" y="2214564"/>
            <a:ext cx="5786438" cy="393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11227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2000"/>
                                        <p:tgtEl>
                                          <p:spTgt spid="30723">
                                            <p:txEl>
                                              <p:pRg st="0" end="0"/>
                                            </p:txEl>
                                          </p:spTgt>
                                        </p:tgtEl>
                                      </p:cBhvr>
                                    </p:animEffect>
                                    <p:anim calcmode="lin" valueType="num">
                                      <p:cBhvr>
                                        <p:cTn id="8" dur="2000" fill="hold"/>
                                        <p:tgtEl>
                                          <p:spTgt spid="3072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072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9" presetClass="entr" presetSubtype="1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0" fill="hold"/>
                                        <p:tgtEl>
                                          <p:spTgt spid="6"/>
                                        </p:tgtEl>
                                        <p:attrNameLst>
                                          <p:attrName>ppt_w</p:attrName>
                                        </p:attrNameLst>
                                      </p:cBhvr>
                                      <p:tavLst>
                                        <p:tav tm="0" fmla="#ppt_w*sin(2.5*pi*$)">
                                          <p:val>
                                            <p:fltVal val="0"/>
                                          </p:val>
                                        </p:tav>
                                        <p:tav tm="100000">
                                          <p:val>
                                            <p:fltVal val="1"/>
                                          </p:val>
                                        </p:tav>
                                      </p:tavLst>
                                    </p:anim>
                                    <p:anim calcmode="lin" valueType="num">
                                      <p:cBhvr>
                                        <p:cTn id="15" dur="5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095500" y="428625"/>
            <a:ext cx="7810500" cy="2000250"/>
          </a:xfrm>
        </p:spPr>
        <p:txBody>
          <a:bodyPr/>
          <a:lstStyle/>
          <a:p>
            <a:pPr eaLnBrk="1" hangingPunct="1"/>
            <a:r>
              <a:rPr lang="tr-TR" sz="3600" b="1">
                <a:solidFill>
                  <a:schemeClr val="tx2"/>
                </a:solidFill>
                <a:latin typeface="Bradley Hand ITC" panose="03070402050302030203" pitchFamily="66" charset="0"/>
              </a:rPr>
              <a:t> Erkenlik İlkesi, </a:t>
            </a:r>
            <a:r>
              <a:rPr lang="tr-TR" sz="3600" b="1">
                <a:latin typeface="Bradley Hand ITC" panose="03070402050302030203" pitchFamily="66" charset="0"/>
              </a:rPr>
              <a:t>tanı ve değerlendirme mümkün olduğu kadar erken yapılmalıdır.</a:t>
            </a:r>
          </a:p>
          <a:p>
            <a:pPr eaLnBrk="1" hangingPunct="1"/>
            <a:endParaRPr lang="tr-TR" sz="3600" b="1">
              <a:solidFill>
                <a:schemeClr val="tx2"/>
              </a:solidFill>
              <a:latin typeface="Bradley Hand ITC" panose="03070402050302030203" pitchFamily="66" charset="0"/>
            </a:endParaRPr>
          </a:p>
        </p:txBody>
      </p:sp>
      <p:pic>
        <p:nvPicPr>
          <p:cNvPr id="4" name="3 Resim" descr="boy%20with%20down%20syndrome%20and%20mo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0" y="2857501"/>
            <a:ext cx="473710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51627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0" presetClass="entr" presetSubtype="0" decel="10000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strVal val="#ppt_w+.3"/>
                                          </p:val>
                                        </p:tav>
                                        <p:tav tm="100000">
                                          <p:val>
                                            <p:strVal val="#ppt_w"/>
                                          </p:val>
                                        </p:tav>
                                      </p:tavLst>
                                    </p:anim>
                                    <p:anim calcmode="lin" valueType="num">
                                      <p:cBhvr>
                                        <p:cTn id="17" dur="1000" fill="hold"/>
                                        <p:tgtEl>
                                          <p:spTgt spid="4"/>
                                        </p:tgtEl>
                                        <p:attrNameLst>
                                          <p:attrName>ppt_h</p:attrName>
                                        </p:attrNameLst>
                                      </p:cBhvr>
                                      <p:tavLst>
                                        <p:tav tm="0">
                                          <p:val>
                                            <p:strVal val="#ppt_h"/>
                                          </p:val>
                                        </p:tav>
                                        <p:tav tm="100000">
                                          <p:val>
                                            <p:strVal val="#ppt_h"/>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2024064" y="428626"/>
            <a:ext cx="7881937" cy="5057775"/>
          </a:xfrm>
        </p:spPr>
        <p:txBody>
          <a:bodyPr/>
          <a:lstStyle/>
          <a:p>
            <a:pPr eaLnBrk="1" hangingPunct="1">
              <a:lnSpc>
                <a:spcPct val="80000"/>
              </a:lnSpc>
            </a:pPr>
            <a:r>
              <a:rPr lang="tr-TR" sz="3600">
                <a:solidFill>
                  <a:schemeClr val="tx2"/>
                </a:solidFill>
                <a:latin typeface="Bradley Hand ITC" panose="03070402050302030203" pitchFamily="66" charset="0"/>
              </a:rPr>
              <a:t> </a:t>
            </a:r>
            <a:r>
              <a:rPr lang="tr-TR" sz="3600" b="1">
                <a:solidFill>
                  <a:schemeClr val="tx2"/>
                </a:solidFill>
                <a:latin typeface="Bradley Hand ITC" panose="03070402050302030203" pitchFamily="66" charset="0"/>
              </a:rPr>
              <a:t>Bütünlük İlkesi, </a:t>
            </a:r>
            <a:r>
              <a:rPr lang="tr-TR" sz="3600" b="1">
                <a:latin typeface="Bradley Hand ITC" panose="03070402050302030203" pitchFamily="66" charset="0"/>
              </a:rPr>
              <a:t>değerlendirme yapılırken her bireyin özür durumu ve derecesinin belirlenmesine ek olarak bedensel, zihinsel, sosyal, duygusal, ruhsal ve kişilik özellikleri ile gelişimi ayrı ayrı bütün unsuları kapsayacak şekilde genişliğine ve derinliğine incelenmelidir. İncelemede bütünlüğün sağlanmasına özel bir önem verilmelidir</a:t>
            </a:r>
            <a:r>
              <a:rPr lang="tr-TR" sz="3600"/>
              <a:t>.</a:t>
            </a:r>
          </a:p>
        </p:txBody>
      </p:sp>
    </p:spTree>
    <p:extLst>
      <p:ext uri="{BB962C8B-B14F-4D97-AF65-F5344CB8AC3E}">
        <p14:creationId xmlns:p14="http://schemas.microsoft.com/office/powerpoint/2010/main" val="6467291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p:cTn id="7" dur="500" fill="hold"/>
                                        <p:tgtEl>
                                          <p:spTgt spid="3174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1747">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174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174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17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1881188" y="428626"/>
            <a:ext cx="8024812" cy="2786063"/>
          </a:xfrm>
        </p:spPr>
        <p:txBody>
          <a:bodyPr>
            <a:normAutofit fontScale="77500" lnSpcReduction="20000"/>
          </a:bodyPr>
          <a:lstStyle/>
          <a:p>
            <a:pPr eaLnBrk="1" hangingPunct="1">
              <a:lnSpc>
                <a:spcPct val="90000"/>
              </a:lnSpc>
            </a:pPr>
            <a:r>
              <a:rPr lang="tr-TR" sz="3600">
                <a:solidFill>
                  <a:schemeClr val="tx2"/>
                </a:solidFill>
                <a:latin typeface="Bradley Hand ITC" panose="03070402050302030203" pitchFamily="66" charset="0"/>
              </a:rPr>
              <a:t> </a:t>
            </a:r>
            <a:r>
              <a:rPr lang="tr-TR" sz="3600" b="1">
                <a:solidFill>
                  <a:schemeClr val="tx2"/>
                </a:solidFill>
                <a:latin typeface="Bradley Hand ITC" panose="03070402050302030203" pitchFamily="66" charset="0"/>
              </a:rPr>
              <a:t>Derinlik İlkesi, </a:t>
            </a:r>
            <a:r>
              <a:rPr lang="tr-TR" sz="3600" b="1">
                <a:latin typeface="Bradley Hand ITC" panose="03070402050302030203" pitchFamily="66" charset="0"/>
              </a:rPr>
              <a:t>özel gereksinimi olan bireylerin yalnız incelendiği zamanki durumu değil, o ana kadar olan gelişimi de incelenmelidir. Mümkün olursa doğum öncesinden</a:t>
            </a:r>
          </a:p>
          <a:p>
            <a:pPr eaLnBrk="1" hangingPunct="1">
              <a:lnSpc>
                <a:spcPct val="90000"/>
              </a:lnSpc>
            </a:pPr>
            <a:r>
              <a:rPr lang="tr-TR" sz="3600" b="1">
                <a:latin typeface="Bradley Hand ITC" panose="03070402050302030203" pitchFamily="66" charset="0"/>
              </a:rPr>
              <a:t>başlanmalı, doğumdan sonraki gelişimi, geçmişi ve seyri, ayrıntılı bir şekilde incelenmelidir.</a:t>
            </a:r>
          </a:p>
        </p:txBody>
      </p:sp>
      <p:pic>
        <p:nvPicPr>
          <p:cNvPr id="6" name="5 Resim" descr="97d4856_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1876" y="4281488"/>
            <a:ext cx="3286125"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119383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p:cTn id="7" dur="500" fill="hold"/>
                                        <p:tgtEl>
                                          <p:spTgt spid="3277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2771">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277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277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2771">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2771">
                                            <p:txEl>
                                              <p:pRg st="1" end="1"/>
                                            </p:txEl>
                                          </p:spTgt>
                                        </p:tgtEl>
                                        <p:attrNameLst>
                                          <p:attrName>style.visibility</p:attrName>
                                        </p:attrNameLst>
                                      </p:cBhvr>
                                      <p:to>
                                        <p:strVal val="visible"/>
                                      </p:to>
                                    </p:set>
                                    <p:anim calcmode="lin" valueType="num">
                                      <p:cBhvr>
                                        <p:cTn id="16" dur="500" fill="hold"/>
                                        <p:tgtEl>
                                          <p:spTgt spid="32771">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2771">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32771">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2771">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2771">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ircle(in)">
                                      <p:cBhvr>
                                        <p:cTn id="2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1524001" y="285750"/>
            <a:ext cx="7643813" cy="5200650"/>
          </a:xfrm>
        </p:spPr>
        <p:txBody>
          <a:bodyPr>
            <a:normAutofit lnSpcReduction="10000"/>
          </a:bodyPr>
          <a:lstStyle/>
          <a:p>
            <a:pPr eaLnBrk="1" hangingPunct="1">
              <a:lnSpc>
                <a:spcPct val="80000"/>
              </a:lnSpc>
            </a:pPr>
            <a:r>
              <a:rPr lang="tr-TR" sz="3600" b="1">
                <a:solidFill>
                  <a:schemeClr val="tx2"/>
                </a:solidFill>
                <a:latin typeface="Bradley Hand ITC" panose="03070402050302030203" pitchFamily="66" charset="0"/>
              </a:rPr>
              <a:t> Çeşitlilik İlkesi, </a:t>
            </a:r>
            <a:r>
              <a:rPr lang="tr-TR" sz="3600" b="1">
                <a:latin typeface="Bradley Hand ITC" panose="03070402050302030203" pitchFamily="66" charset="0"/>
              </a:rPr>
              <a:t>özel gereksinimi olan bireylerin özür durumu, derecesi, yetenekleri, ilgileri ve diğer yönlerinin incelenmesinde mümkün olduğu kadar aşağıdaki hususların çeşitlilik ilkesine titizlikle uyulmalıdır. İncelemede uygulanan testlerde, tekniklerde ve yöntemlerde çeşitlilik, yönlerde ve alanlarda çeşitlilik, disiplinlerde ve uzman kadrosunun ekip çalışmasında çeşitlilik.</a:t>
            </a:r>
          </a:p>
        </p:txBody>
      </p:sp>
    </p:spTree>
    <p:extLst>
      <p:ext uri="{BB962C8B-B14F-4D97-AF65-F5344CB8AC3E}">
        <p14:creationId xmlns:p14="http://schemas.microsoft.com/office/powerpoint/2010/main" val="109906243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3795">
                                            <p:txEl>
                                              <p:pRg st="0" end="0"/>
                                            </p:txEl>
                                          </p:spTgt>
                                        </p:tgtEl>
                                        <p:attrNameLst>
                                          <p:attrName>style.visibility</p:attrName>
                                        </p:attrNameLst>
                                      </p:cBhvr>
                                      <p:to>
                                        <p:strVal val="visible"/>
                                      </p:to>
                                    </p:set>
                                    <p:anim calcmode="lin" valueType="num">
                                      <p:cBhvr>
                                        <p:cTn id="7" dur="500" fill="hold"/>
                                        <p:tgtEl>
                                          <p:spTgt spid="3379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379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379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379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37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24000" y="500063"/>
            <a:ext cx="8072438" cy="2786062"/>
          </a:xfrm>
        </p:spPr>
        <p:txBody>
          <a:bodyPr/>
          <a:lstStyle/>
          <a:p>
            <a:pPr eaLnBrk="1" hangingPunct="1"/>
            <a:r>
              <a:rPr lang="tr-TR" b="1" smtClean="0">
                <a:latin typeface="Bradley Hand ITC" panose="03070402050302030203" pitchFamily="66" charset="0"/>
              </a:rPr>
              <a:t>İncelemede uygulanan testlerde, tekniklerde ve yöntemlerde çeşitlilik, yönlerde ve alanlarda çeşitlilik, disiplinlerde ve uzman kadrosunun ekip çalışmasında çeşitlilik.</a:t>
            </a:r>
            <a:endParaRPr lang="tr-TR" smtClean="0">
              <a:latin typeface="Bradley Hand ITC" panose="03070402050302030203" pitchFamily="66" charset="0"/>
            </a:endParaRPr>
          </a:p>
        </p:txBody>
      </p:sp>
      <p:pic>
        <p:nvPicPr>
          <p:cNvPr id="4" name="3 Resim" descr="EED_009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1876" y="2643188"/>
            <a:ext cx="2809875" cy="421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353767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1"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4)">
                                      <p:cBhvr>
                                        <p:cTn id="1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1952626" y="357188"/>
            <a:ext cx="7953375" cy="2286000"/>
          </a:xfrm>
        </p:spPr>
        <p:txBody>
          <a:bodyPr/>
          <a:lstStyle/>
          <a:p>
            <a:pPr eaLnBrk="1" hangingPunct="1"/>
            <a:r>
              <a:rPr lang="tr-TR" b="1" smtClean="0">
                <a:solidFill>
                  <a:schemeClr val="tx2"/>
                </a:solidFill>
                <a:latin typeface="Bradley Hand ITC" panose="03070402050302030203" pitchFamily="66" charset="0"/>
              </a:rPr>
              <a:t> Uzmanlık İlkesi, </a:t>
            </a:r>
            <a:r>
              <a:rPr lang="tr-TR" b="1" smtClean="0">
                <a:latin typeface="Bradley Hand ITC" panose="03070402050302030203" pitchFamily="66" charset="0"/>
              </a:rPr>
              <a:t>kendi bilim dalında uzman olması, inceleme yaptığı özür dalında yeterli bilgiye ve beceriye sahip olması önem taşımaktadır.</a:t>
            </a:r>
          </a:p>
        </p:txBody>
      </p:sp>
      <p:pic>
        <p:nvPicPr>
          <p:cNvPr id="6" name="5 Resim" descr="NB_INC_4320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64338" y="2357438"/>
            <a:ext cx="3192462" cy="450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054084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4819">
                                            <p:txEl>
                                              <p:pRg st="0" end="0"/>
                                            </p:txEl>
                                          </p:spTgt>
                                        </p:tgtEl>
                                        <p:attrNameLst>
                                          <p:attrName>style.visibility</p:attrName>
                                        </p:attrNameLst>
                                      </p:cBhvr>
                                      <p:to>
                                        <p:strVal val="visible"/>
                                      </p:to>
                                    </p:set>
                                    <p:anim calcmode="lin" valueType="num">
                                      <p:cBhvr>
                                        <p:cTn id="7" dur="500" fill="hold"/>
                                        <p:tgtEl>
                                          <p:spTgt spid="3481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4819">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481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481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4819">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1"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4)">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body" idx="1"/>
          </p:nvPr>
        </p:nvSpPr>
        <p:spPr>
          <a:xfrm>
            <a:off x="2095500" y="285750"/>
            <a:ext cx="7215188" cy="3143250"/>
          </a:xfrm>
        </p:spPr>
        <p:txBody>
          <a:bodyPr/>
          <a:lstStyle/>
          <a:p>
            <a:pPr eaLnBrk="1" hangingPunct="1"/>
            <a:r>
              <a:rPr lang="tr-TR" smtClean="0"/>
              <a:t> </a:t>
            </a:r>
            <a:r>
              <a:rPr lang="tr-TR" sz="3600" b="1">
                <a:solidFill>
                  <a:schemeClr val="tx2"/>
                </a:solidFill>
                <a:latin typeface="Bradley Hand ITC" panose="03070402050302030203" pitchFamily="66" charset="0"/>
              </a:rPr>
              <a:t>Süreklilik İlkesi, </a:t>
            </a:r>
            <a:r>
              <a:rPr lang="tr-TR" sz="3600" b="1">
                <a:latin typeface="Bradley Hand ITC" panose="03070402050302030203" pitchFamily="66" charset="0"/>
              </a:rPr>
              <a:t>ilk değerlendirme yapıldıktan sonra bunun doğruluğu ve yanlışlığı sağlanan değişme ve gelişmeler devamlı olarak izlenmelidir</a:t>
            </a:r>
            <a:r>
              <a:rPr lang="tr-TR" b="1" smtClean="0">
                <a:latin typeface="Bradley Hand ITC" panose="03070402050302030203" pitchFamily="66" charset="0"/>
              </a:rPr>
              <a:t>.</a:t>
            </a:r>
          </a:p>
        </p:txBody>
      </p:sp>
      <p:pic>
        <p:nvPicPr>
          <p:cNvPr id="6" name="5 Resim" descr="elementary%20kid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95563" y="3357563"/>
            <a:ext cx="6373812"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434984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fmla="#ppt_w*sin(2.5*pi*$)">
                                          <p:val>
                                            <p:fltVal val="0"/>
                                          </p:val>
                                        </p:tav>
                                        <p:tav tm="100000">
                                          <p:val>
                                            <p:fltVal val="1"/>
                                          </p:val>
                                        </p:tav>
                                      </p:tavLst>
                                    </p:anim>
                                    <p:anim calcmode="lin" valueType="num">
                                      <p:cBhvr>
                                        <p:cTn id="8" dur="5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1952626" y="500063"/>
            <a:ext cx="7953375" cy="3429000"/>
          </a:xfrm>
        </p:spPr>
        <p:txBody>
          <a:bodyPr/>
          <a:lstStyle/>
          <a:p>
            <a:pPr eaLnBrk="1" hangingPunct="1"/>
            <a:r>
              <a:rPr lang="tr-TR" b="1" smtClean="0">
                <a:solidFill>
                  <a:schemeClr val="tx2"/>
                </a:solidFill>
                <a:latin typeface="Bradley Hand ITC" panose="03070402050302030203" pitchFamily="66" charset="0"/>
              </a:rPr>
              <a:t> Yeterlilik İlkesi, </a:t>
            </a:r>
            <a:r>
              <a:rPr lang="tr-TR" b="1" smtClean="0">
                <a:latin typeface="Bradley Hand ITC" panose="03070402050302030203" pitchFamily="66" charset="0"/>
              </a:rPr>
              <a:t>değerlendirmeler, bireyin yalnız özür durumu, derecesi yetersiz olduğu yönleri değil aynı zamanda özellikle yeterli, üstün olduğu ve başarılı olabileceği alanları, yetenekleri ortaya çıkarmayı amaçlamalıdır</a:t>
            </a:r>
            <a:r>
              <a:rPr lang="tr-TR"/>
              <a:t>.</a:t>
            </a:r>
          </a:p>
        </p:txBody>
      </p:sp>
      <p:pic>
        <p:nvPicPr>
          <p:cNvPr id="6" name="5 Resim" descr="6mayis-29-500x33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24438" y="3686176"/>
            <a:ext cx="476250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371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from="(-#ppt_w/2)" to="(#ppt_x)" calcmode="lin" valueType="num">
                                      <p:cBhvr>
                                        <p:cTn id="7" dur="600" fill="hold">
                                          <p:stCondLst>
                                            <p:cond delay="0"/>
                                          </p:stCondLst>
                                        </p:cTn>
                                        <p:tgtEl>
                                          <p:spTgt spid="6"/>
                                        </p:tgtEl>
                                        <p:attrNameLst>
                                          <p:attrName>ppt_x</p:attrName>
                                        </p:attrNameLst>
                                      </p:cBhvr>
                                    </p:anim>
                                    <p:anim from="0" to="-1.0" calcmode="lin" valueType="num">
                                      <p:cBhvr>
                                        <p:cTn id="8" dur="200" decel="50000" autoRev="1" fill="hold">
                                          <p:stCondLst>
                                            <p:cond delay="600"/>
                                          </p:stCondLst>
                                        </p:cTn>
                                        <p:tgtEl>
                                          <p:spTgt spid="6"/>
                                        </p:tgtEl>
                                        <p:attrNameLst>
                                          <p:attrName>xshear</p:attrName>
                                        </p:attrNameLst>
                                      </p:cBhvr>
                                    </p:anim>
                                    <p:animScale>
                                      <p:cBhvr>
                                        <p:cTn id="9" dur="200" decel="100000" autoRev="1" fill="hold">
                                          <p:stCondLst>
                                            <p:cond delay="600"/>
                                          </p:stCondLst>
                                        </p:cTn>
                                        <p:tgtEl>
                                          <p:spTgt spid="6"/>
                                        </p:tgtEl>
                                      </p:cBhvr>
                                      <p:from x="100000" y="100000"/>
                                      <p:to x="80000" y="100000"/>
                                    </p:animScale>
                                    <p:anim by="(#ppt_h/3+#ppt_w*0.1)" calcmode="lin" valueType="num">
                                      <p:cBhvr additive="sum">
                                        <p:cTn id="10" dur="200" decel="100000" autoRev="1" fill="hold">
                                          <p:stCondLst>
                                            <p:cond delay="600"/>
                                          </p:stCondLst>
                                        </p:cTn>
                                        <p:tgtEl>
                                          <p:spTgt spid="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1"/>
          </p:nvPr>
        </p:nvSpPr>
        <p:spPr>
          <a:xfrm>
            <a:off x="1952626" y="428626"/>
            <a:ext cx="7953375" cy="2714625"/>
          </a:xfrm>
        </p:spPr>
        <p:txBody>
          <a:bodyPr/>
          <a:lstStyle/>
          <a:p>
            <a:pPr eaLnBrk="1" hangingPunct="1"/>
            <a:r>
              <a:rPr lang="tr-TR" sz="3600" b="1">
                <a:solidFill>
                  <a:schemeClr val="tx2"/>
                </a:solidFill>
                <a:latin typeface="Bradley Hand ITC" panose="03070402050302030203" pitchFamily="66" charset="0"/>
              </a:rPr>
              <a:t> İş Birliği İlkesi, </a:t>
            </a:r>
            <a:r>
              <a:rPr lang="tr-TR" sz="3600" b="1">
                <a:latin typeface="Bradley Hand ITC" panose="03070402050302030203" pitchFamily="66" charset="0"/>
              </a:rPr>
              <a:t>değerlendirmede görev alanlar, kendi aralarında ve çocuğun ailesi ile sıkı bir iş birliği içinde çalışmalıdırlar</a:t>
            </a:r>
            <a:r>
              <a:rPr lang="tr-TR" smtClean="0"/>
              <a:t>.</a:t>
            </a:r>
          </a:p>
        </p:txBody>
      </p:sp>
    </p:spTree>
    <p:extLst>
      <p:ext uri="{BB962C8B-B14F-4D97-AF65-F5344CB8AC3E}">
        <p14:creationId xmlns:p14="http://schemas.microsoft.com/office/powerpoint/2010/main" val="13684879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209800" y="0"/>
            <a:ext cx="6870700" cy="2357438"/>
          </a:xfrm>
        </p:spPr>
        <p:txBody>
          <a:bodyPr/>
          <a:lstStyle/>
          <a:p>
            <a:pPr eaLnBrk="1" hangingPunct="1"/>
            <a:r>
              <a:rPr lang="tr-TR" b="1" i="1" u="sng" smtClean="0">
                <a:solidFill>
                  <a:srgbClr val="0070C0"/>
                </a:solidFill>
                <a:latin typeface="Times New Roman" panose="02020603050405020304" pitchFamily="18" charset="0"/>
                <a:cs typeface="Times New Roman" panose="02020603050405020304" pitchFamily="18" charset="0"/>
              </a:rPr>
              <a:t>Ailelere Yönelik Danışmanlık Hizmetleri</a:t>
            </a:r>
            <a:r>
              <a:rPr lang="tr-TR" i="1" u="sng" smtClean="0">
                <a:solidFill>
                  <a:srgbClr val="0070C0"/>
                </a:solidFill>
                <a:latin typeface="Times New Roman" panose="02020603050405020304" pitchFamily="18" charset="0"/>
                <a:cs typeface="Times New Roman" panose="02020603050405020304" pitchFamily="18" charset="0"/>
              </a:rPr>
              <a:t/>
            </a:r>
            <a:br>
              <a:rPr lang="tr-TR" i="1" u="sng" smtClean="0">
                <a:solidFill>
                  <a:srgbClr val="0070C0"/>
                </a:solidFill>
                <a:latin typeface="Times New Roman" panose="02020603050405020304" pitchFamily="18" charset="0"/>
                <a:cs typeface="Times New Roman" panose="02020603050405020304" pitchFamily="18" charset="0"/>
              </a:rPr>
            </a:br>
            <a:endParaRPr lang="tr-TR" i="1" u="sng" smtClean="0">
              <a:solidFill>
                <a:srgbClr val="0070C0"/>
              </a:solidFill>
              <a:latin typeface="Times New Roman" panose="02020603050405020304" pitchFamily="18" charset="0"/>
              <a:cs typeface="Times New Roman" panose="02020603050405020304" pitchFamily="18" charset="0"/>
            </a:endParaRPr>
          </a:p>
        </p:txBody>
      </p:sp>
      <p:sp>
        <p:nvSpPr>
          <p:cNvPr id="4" name="3 Dikdörtgen"/>
          <p:cNvSpPr>
            <a:spLocks noChangeArrowheads="1"/>
          </p:cNvSpPr>
          <p:nvPr/>
        </p:nvSpPr>
        <p:spPr bwMode="auto">
          <a:xfrm>
            <a:off x="3810000" y="2214564"/>
            <a:ext cx="45720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mic Sans MS" panose="030F0702030302020204" pitchFamily="66" charset="0"/>
                <a:cs typeface="Arial" panose="020B0604020202020204" pitchFamily="34" charset="0"/>
              </a:defRPr>
            </a:lvl1pPr>
            <a:lvl2pPr marL="742950" indent="-285750" eaLnBrk="0" hangingPunct="0">
              <a:defRPr>
                <a:solidFill>
                  <a:schemeClr val="tx1"/>
                </a:solidFill>
                <a:latin typeface="Comic Sans MS" panose="030F0702030302020204" pitchFamily="66" charset="0"/>
                <a:cs typeface="Arial" panose="020B0604020202020204" pitchFamily="34" charset="0"/>
              </a:defRPr>
            </a:lvl2pPr>
            <a:lvl3pPr marL="1143000" indent="-228600" eaLnBrk="0" hangingPunct="0">
              <a:defRPr>
                <a:solidFill>
                  <a:schemeClr val="tx1"/>
                </a:solidFill>
                <a:latin typeface="Comic Sans MS" panose="030F0702030302020204" pitchFamily="66" charset="0"/>
                <a:cs typeface="Arial" panose="020B0604020202020204" pitchFamily="34" charset="0"/>
              </a:defRPr>
            </a:lvl3pPr>
            <a:lvl4pPr marL="1600200" indent="-228600" eaLnBrk="0" hangingPunct="0">
              <a:defRPr>
                <a:solidFill>
                  <a:schemeClr val="tx1"/>
                </a:solidFill>
                <a:latin typeface="Comic Sans MS" panose="030F0702030302020204" pitchFamily="66" charset="0"/>
                <a:cs typeface="Arial" panose="020B0604020202020204" pitchFamily="34" charset="0"/>
              </a:defRPr>
            </a:lvl4pPr>
            <a:lvl5pPr marL="2057400" indent="-228600" eaLnBrk="0" hangingPunct="0">
              <a:defRPr>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9pPr>
          </a:lstStyle>
          <a:p>
            <a:pPr eaLnBrk="1" hangingPunct="1"/>
            <a:r>
              <a:rPr lang="tr-TR" sz="3600" b="1">
                <a:latin typeface="Tahoma" panose="020B0604030504040204" pitchFamily="34" charset="0"/>
                <a:cs typeface="Tahoma" panose="020B0604030504040204" pitchFamily="34" charset="0"/>
              </a:rPr>
              <a:t> </a:t>
            </a:r>
            <a:r>
              <a:rPr lang="tr-TR" sz="3600" u="sng">
                <a:solidFill>
                  <a:srgbClr val="00B050"/>
                </a:solidFill>
                <a:latin typeface="Tahoma" panose="020B0604030504040204" pitchFamily="34" charset="0"/>
                <a:cs typeface="Tahoma" panose="020B0604030504040204" pitchFamily="34" charset="0"/>
              </a:rPr>
              <a:t>Rehberlik</a:t>
            </a:r>
          </a:p>
          <a:p>
            <a:pPr eaLnBrk="1" hangingPunct="1"/>
            <a:r>
              <a:rPr lang="tr-TR" sz="3600" u="sng">
                <a:solidFill>
                  <a:srgbClr val="00B050"/>
                </a:solidFill>
                <a:latin typeface="Tahoma" panose="020B0604030504040204" pitchFamily="34" charset="0"/>
                <a:cs typeface="Tahoma" panose="020B0604030504040204" pitchFamily="34" charset="0"/>
              </a:rPr>
              <a:t/>
            </a:r>
            <a:br>
              <a:rPr lang="tr-TR" sz="3600" u="sng">
                <a:solidFill>
                  <a:srgbClr val="00B050"/>
                </a:solidFill>
                <a:latin typeface="Tahoma" panose="020B0604030504040204" pitchFamily="34" charset="0"/>
                <a:cs typeface="Tahoma" panose="020B0604030504040204" pitchFamily="34" charset="0"/>
              </a:rPr>
            </a:br>
            <a:r>
              <a:rPr lang="tr-TR" sz="3600" u="sng">
                <a:solidFill>
                  <a:srgbClr val="00B050"/>
                </a:solidFill>
                <a:latin typeface="Tahoma" panose="020B0604030504040204" pitchFamily="34" charset="0"/>
                <a:cs typeface="Tahoma" panose="020B0604030504040204" pitchFamily="34" charset="0"/>
              </a:rPr>
              <a:t> Aile Danışmanlığı</a:t>
            </a:r>
          </a:p>
          <a:p>
            <a:pPr eaLnBrk="1" hangingPunct="1"/>
            <a:r>
              <a:rPr lang="tr-TR" sz="3600" u="sng">
                <a:solidFill>
                  <a:srgbClr val="00B050"/>
                </a:solidFill>
                <a:latin typeface="Tahoma" panose="020B0604030504040204" pitchFamily="34" charset="0"/>
                <a:cs typeface="Tahoma" panose="020B0604030504040204" pitchFamily="34" charset="0"/>
              </a:rPr>
              <a:t/>
            </a:r>
            <a:br>
              <a:rPr lang="tr-TR" sz="3600" u="sng">
                <a:solidFill>
                  <a:srgbClr val="00B050"/>
                </a:solidFill>
                <a:latin typeface="Tahoma" panose="020B0604030504040204" pitchFamily="34" charset="0"/>
                <a:cs typeface="Tahoma" panose="020B0604030504040204" pitchFamily="34" charset="0"/>
              </a:rPr>
            </a:br>
            <a:r>
              <a:rPr lang="tr-TR" sz="3600" u="sng">
                <a:solidFill>
                  <a:srgbClr val="00B050"/>
                </a:solidFill>
                <a:latin typeface="Tahoma" panose="020B0604030504040204" pitchFamily="34" charset="0"/>
                <a:cs typeface="Tahoma" panose="020B0604030504040204" pitchFamily="34" charset="0"/>
              </a:rPr>
              <a:t> Aile Eğitimi</a:t>
            </a:r>
            <a:r>
              <a:rPr lang="tr-TR" u="sng">
                <a:solidFill>
                  <a:srgbClr val="00B050"/>
                </a:solidFill>
              </a:rPr>
              <a:t/>
            </a:r>
            <a:br>
              <a:rPr lang="tr-TR" u="sng">
                <a:solidFill>
                  <a:srgbClr val="00B050"/>
                </a:solidFill>
              </a:rPr>
            </a:br>
            <a:endParaRPr lang="tr-TR" u="sng">
              <a:solidFill>
                <a:srgbClr val="00B050"/>
              </a:solidFill>
            </a:endParaRPr>
          </a:p>
        </p:txBody>
      </p:sp>
    </p:spTree>
    <p:extLst>
      <p:ext uri="{BB962C8B-B14F-4D97-AF65-F5344CB8AC3E}">
        <p14:creationId xmlns:p14="http://schemas.microsoft.com/office/powerpoint/2010/main" val="213605208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body" idx="1"/>
          </p:nvPr>
        </p:nvSpPr>
        <p:spPr>
          <a:xfrm>
            <a:off x="1524000" y="571500"/>
            <a:ext cx="8382000" cy="4914900"/>
          </a:xfrm>
        </p:spPr>
        <p:txBody>
          <a:bodyPr/>
          <a:lstStyle/>
          <a:p>
            <a:pPr algn="ctr" eaLnBrk="1" hangingPunct="1"/>
            <a:r>
              <a:rPr lang="tr-TR" sz="4000" b="1">
                <a:solidFill>
                  <a:schemeClr val="tx2"/>
                </a:solidFill>
              </a:rPr>
              <a:t>Rehberlik</a:t>
            </a:r>
            <a:endParaRPr lang="tr-TR" sz="4000">
              <a:solidFill>
                <a:schemeClr val="tx2"/>
              </a:solidFill>
            </a:endParaRPr>
          </a:p>
          <a:p>
            <a:pPr eaLnBrk="1" hangingPunct="1"/>
            <a:r>
              <a:rPr lang="tr-TR" smtClean="0"/>
              <a:t>Bireyin en verimli bir şekilde gelişmesine ve doyum verici uyumlar sağlamasında gerekli olan tercihleri, yorumları planları yapmasına ve kararlar vermesine yarayacak bilgi ve becerileri kazanması ve bu tercih ve kararları yürütmesi için bireye yapılan sistemli ve profesyonel yardımdır.</a:t>
            </a:r>
          </a:p>
        </p:txBody>
      </p:sp>
    </p:spTree>
    <p:extLst>
      <p:ext uri="{BB962C8B-B14F-4D97-AF65-F5344CB8AC3E}">
        <p14:creationId xmlns:p14="http://schemas.microsoft.com/office/powerpoint/2010/main" val="925525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wheel(4)">
                                      <p:cBhvr>
                                        <p:cTn id="7" dur="2000"/>
                                        <p:tgtEl>
                                          <p:spTgt spid="389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8915">
                                            <p:txEl>
                                              <p:pRg st="1" end="1"/>
                                            </p:txEl>
                                          </p:spTgt>
                                        </p:tgtEl>
                                        <p:attrNameLst>
                                          <p:attrName>style.visibility</p:attrName>
                                        </p:attrNameLst>
                                      </p:cBhvr>
                                      <p:to>
                                        <p:strVal val="visible"/>
                                      </p:to>
                                    </p:set>
                                    <p:animEffect transition="in" filter="wheel(4)">
                                      <p:cBhvr>
                                        <p:cTn id="12" dur="2000"/>
                                        <p:tgtEl>
                                          <p:spTgt spid="389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809750" y="357188"/>
            <a:ext cx="8096250" cy="5129212"/>
          </a:xfrm>
        </p:spPr>
        <p:txBody>
          <a:bodyPr/>
          <a:lstStyle/>
          <a:p>
            <a:pPr eaLnBrk="1" hangingPunct="1"/>
            <a:r>
              <a:rPr lang="tr-TR" sz="3600" b="1">
                <a:solidFill>
                  <a:schemeClr val="tx2"/>
                </a:solidFill>
                <a:latin typeface="Arial Narrow" panose="020B0606020202030204" pitchFamily="34" charset="0"/>
              </a:rPr>
              <a:t>Özel Eğitime İhtiyacı Olan Bireylere ve Ailelerine Yönelik Rehberlik</a:t>
            </a:r>
            <a:endParaRPr lang="tr-TR" sz="3600">
              <a:solidFill>
                <a:schemeClr val="tx2"/>
              </a:solidFill>
              <a:latin typeface="Arial Narrow" panose="020B0606020202030204" pitchFamily="34" charset="0"/>
            </a:endParaRPr>
          </a:p>
          <a:p>
            <a:pPr eaLnBrk="1" hangingPunct="1"/>
            <a:r>
              <a:rPr lang="tr-TR" sz="3600">
                <a:latin typeface="Arial Narrow" panose="020B0606020202030204" pitchFamily="34" charset="0"/>
              </a:rPr>
              <a:t>Engelli çocuklara ve ailelerine sunulan rehberlik ve danışma hizmetleri öncelikli</a:t>
            </a:r>
          </a:p>
          <a:p>
            <a:pPr eaLnBrk="1" hangingPunct="1"/>
            <a:r>
              <a:rPr lang="tr-TR" sz="3600">
                <a:latin typeface="Arial Narrow" panose="020B0606020202030204" pitchFamily="34" charset="0"/>
              </a:rPr>
              <a:t>olarak engelli çocuğun tanılanmasını, yerleştirme ve izleme süreçlerini kapsamaktadır.</a:t>
            </a:r>
          </a:p>
        </p:txBody>
      </p:sp>
      <p:pic>
        <p:nvPicPr>
          <p:cNvPr id="5" name="4 Resim" descr="dadaff46f35bda69ef131ee8fdd38673-gran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81751" y="3997326"/>
            <a:ext cx="3814763"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35179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2" end="2"/>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1" presetClass="entr" presetSubtype="4"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heel(4)">
                                      <p:cBhvr>
                                        <p:cTn id="3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52626" y="0"/>
            <a:ext cx="7953375" cy="5214938"/>
          </a:xfrm>
        </p:spPr>
        <p:txBody>
          <a:bodyPr/>
          <a:lstStyle/>
          <a:p>
            <a:pPr eaLnBrk="1" hangingPunct="1"/>
            <a:r>
              <a:rPr lang="tr-TR" b="1" smtClean="0">
                <a:solidFill>
                  <a:schemeClr val="tx2"/>
                </a:solidFill>
                <a:latin typeface="Arial Narrow" panose="020B0606020202030204" pitchFamily="34" charset="0"/>
              </a:rPr>
              <a:t>Aile Rehberliği</a:t>
            </a:r>
            <a:endParaRPr lang="tr-TR" smtClean="0">
              <a:solidFill>
                <a:schemeClr val="tx2"/>
              </a:solidFill>
              <a:latin typeface="Arial Narrow" panose="020B0606020202030204" pitchFamily="34" charset="0"/>
            </a:endParaRPr>
          </a:p>
          <a:p>
            <a:pPr eaLnBrk="1" hangingPunct="1"/>
            <a:r>
              <a:rPr lang="tr-TR" smtClean="0">
                <a:latin typeface="Arial Narrow" panose="020B0606020202030204" pitchFamily="34" charset="0"/>
              </a:rPr>
              <a:t>Aile gelişimine katkıda bulunabilmeleri amacıyla ailelere yapılan sistemli ve düzenli</a:t>
            </a:r>
          </a:p>
          <a:p>
            <a:pPr eaLnBrk="1" hangingPunct="1"/>
            <a:r>
              <a:rPr lang="tr-TR" smtClean="0">
                <a:latin typeface="Arial Narrow" panose="020B0606020202030204" pitchFamily="34" charset="0"/>
              </a:rPr>
              <a:t>çalışmalardır. Bu çalışmalar iki yönlüdür. Birincisi, ailelere psikolojik yardım yapıp onları rahatlatmak ve özürlü çocuklarının kabulüne yardımcı olmaktır. İkincisi ise okul ve yuvada çocuklarına verilen eğitim programları konusunda bilgilendirerek çocuklarının eğitimine katkıda bulunmalarını sağlamaktır.</a:t>
            </a:r>
          </a:p>
          <a:p>
            <a:pPr eaLnBrk="1" hangingPunct="1"/>
            <a:endParaRPr lang="tr-TR" smtClean="0"/>
          </a:p>
        </p:txBody>
      </p:sp>
      <p:pic>
        <p:nvPicPr>
          <p:cNvPr id="4" name="3 Resim" descr="DCPS-BRIANTROPIANO-LONG6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6" y="4714876"/>
            <a:ext cx="414337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26741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2" end="2"/>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8" presetClass="entr" presetSubtype="16"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diamond(in)">
                                      <p:cBhvr>
                                        <p:cTn id="3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24000" y="1"/>
            <a:ext cx="8382000" cy="5000625"/>
          </a:xfrm>
        </p:spPr>
        <p:txBody>
          <a:bodyPr/>
          <a:lstStyle/>
          <a:p>
            <a:pPr eaLnBrk="1" hangingPunct="1"/>
            <a:r>
              <a:rPr lang="tr-TR" b="1" smtClean="0">
                <a:solidFill>
                  <a:schemeClr val="tx2"/>
                </a:solidFill>
                <a:latin typeface="Arial Narrow" panose="020B0606020202030204" pitchFamily="34" charset="0"/>
              </a:rPr>
              <a:t>Engelli Bireylerin Ailelerine Yönelik Rehberlik</a:t>
            </a:r>
          </a:p>
          <a:p>
            <a:pPr eaLnBrk="1" hangingPunct="1"/>
            <a:r>
              <a:rPr lang="tr-TR" b="1" smtClean="0">
                <a:latin typeface="Arial Narrow" panose="020B0606020202030204" pitchFamily="34" charset="0"/>
              </a:rPr>
              <a:t>Özel eğitime muhtaç çocukların ailelerinin psikolojik danışma hizmetine ihtiyacı</a:t>
            </a:r>
          </a:p>
          <a:p>
            <a:pPr eaLnBrk="1" hangingPunct="1"/>
            <a:r>
              <a:rPr lang="tr-TR" b="1" smtClean="0">
                <a:latin typeface="Arial Narrow" panose="020B0606020202030204" pitchFamily="34" charset="0"/>
              </a:rPr>
              <a:t>normallere göre daha belirgindir. Engelin türü ve derecesine göre bu durum belirgin farklılık</a:t>
            </a:r>
          </a:p>
          <a:p>
            <a:pPr eaLnBrk="1" hangingPunct="1"/>
            <a:r>
              <a:rPr lang="tr-TR" b="1" smtClean="0">
                <a:latin typeface="Arial Narrow" panose="020B0606020202030204" pitchFamily="34" charset="0"/>
              </a:rPr>
              <a:t>gösterir. Psikolojik danışmada yöntemler aynı olmakla birlikte çocuk ve aile ile yapılacak</a:t>
            </a:r>
          </a:p>
          <a:p>
            <a:pPr eaLnBrk="1" hangingPunct="1"/>
            <a:r>
              <a:rPr lang="tr-TR" b="1" smtClean="0">
                <a:latin typeface="Arial Narrow" panose="020B0606020202030204" pitchFamily="34" charset="0"/>
              </a:rPr>
              <a:t>görüşmede ve danışmada normallerden farklı bilgiler yer alacaktır.</a:t>
            </a:r>
          </a:p>
          <a:p>
            <a:pPr eaLnBrk="1" hangingPunct="1"/>
            <a:endParaRPr lang="tr-TR" b="1" smtClean="0">
              <a:latin typeface="Arial Narrow" panose="020B0606020202030204" pitchFamily="34" charset="0"/>
            </a:endParaRPr>
          </a:p>
        </p:txBody>
      </p:sp>
      <p:pic>
        <p:nvPicPr>
          <p:cNvPr id="4" name="3 Resim" desc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29364" y="4429125"/>
            <a:ext cx="4338637" cy="232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0691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2" end="2"/>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36"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
                                            <p:txEl>
                                              <p:pRg st="3" end="3"/>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41" presetClass="entr" presetSubtype="0" fill="hold" grpId="0" nodeType="clickEffect">
                                  <p:stCondLst>
                                    <p:cond delay="0"/>
                                  </p:stCondLst>
                                  <p:iterate type="lt">
                                    <p:tmPct val="10000"/>
                                  </p:iterate>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p:cTn id="43"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45"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3">
                                            <p:txEl>
                                              <p:pRg st="4" end="4"/>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1" presetClass="entr" presetSubtype="4"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heel(4)">
                                      <p:cBhvr>
                                        <p:cTn id="5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24000" y="357189"/>
            <a:ext cx="8643938" cy="4643437"/>
          </a:xfrm>
        </p:spPr>
        <p:txBody>
          <a:bodyPr/>
          <a:lstStyle/>
          <a:p>
            <a:pPr eaLnBrk="1" hangingPunct="1"/>
            <a:r>
              <a:rPr lang="tr-TR" b="1" smtClean="0">
                <a:solidFill>
                  <a:schemeClr val="tx2"/>
                </a:solidFill>
                <a:latin typeface="Arial Narrow" panose="020B0606020202030204" pitchFamily="34" charset="0"/>
              </a:rPr>
              <a:t>Neden Aile Rehberliği</a:t>
            </a:r>
            <a:endParaRPr lang="tr-TR" smtClean="0">
              <a:solidFill>
                <a:schemeClr val="tx2"/>
              </a:solidFill>
              <a:latin typeface="Arial Narrow" panose="020B0606020202030204" pitchFamily="34" charset="0"/>
            </a:endParaRPr>
          </a:p>
          <a:p>
            <a:pPr eaLnBrk="1" hangingPunct="1"/>
            <a:r>
              <a:rPr lang="tr-TR" smtClean="0">
                <a:latin typeface="Arial Narrow" panose="020B0606020202030204" pitchFamily="34" charset="0"/>
              </a:rPr>
              <a:t> Engelli çocukların özelliklerinin iyi bilindiği ve kabul edildiği bir ev ortamında</a:t>
            </a:r>
          </a:p>
          <a:p>
            <a:pPr eaLnBrk="1" hangingPunct="1"/>
            <a:r>
              <a:rPr lang="tr-TR" smtClean="0">
                <a:latin typeface="Arial Narrow" panose="020B0606020202030204" pitchFamily="34" charset="0"/>
              </a:rPr>
              <a:t>ilişkiler daha sağlıklı ve çocuğun gelişimine yönelik olacaktır.</a:t>
            </a:r>
          </a:p>
          <a:p>
            <a:pPr eaLnBrk="1" hangingPunct="1"/>
            <a:r>
              <a:rPr lang="tr-TR" smtClean="0">
                <a:latin typeface="Arial Narrow" panose="020B0606020202030204" pitchFamily="34" charset="0"/>
              </a:rPr>
              <a:t> Çocukların okul ortamında öğrendikleri bilgi ve becerileri ev ortamında da</a:t>
            </a:r>
          </a:p>
          <a:p>
            <a:pPr eaLnBrk="1" hangingPunct="1"/>
            <a:r>
              <a:rPr lang="tr-TR" smtClean="0">
                <a:latin typeface="Arial Narrow" panose="020B0606020202030204" pitchFamily="34" charset="0"/>
              </a:rPr>
              <a:t>uygulayabilmeleri için okul ve ev aile eğitiminin birbirine paralellik göstermesine ihtiyaç vardır.</a:t>
            </a:r>
          </a:p>
          <a:p>
            <a:pPr eaLnBrk="1" hangingPunct="1"/>
            <a:endParaRPr lang="tr-TR" smtClean="0"/>
          </a:p>
        </p:txBody>
      </p:sp>
    </p:spTree>
    <p:extLst>
      <p:ext uri="{BB962C8B-B14F-4D97-AF65-F5344CB8AC3E}">
        <p14:creationId xmlns:p14="http://schemas.microsoft.com/office/powerpoint/2010/main" val="31036160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2" end="2"/>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36"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
                                            <p:txEl>
                                              <p:pRg st="3" end="3"/>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41" presetClass="entr" presetSubtype="0" fill="hold" grpId="0" nodeType="clickEffect">
                                  <p:stCondLst>
                                    <p:cond delay="0"/>
                                  </p:stCondLst>
                                  <p:iterate type="lt">
                                    <p:tmPct val="10000"/>
                                  </p:iterate>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p:cTn id="43"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45"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a:spLocks noGrp="1"/>
          </p:cNvSpPr>
          <p:nvPr>
            <p:ph idx="1"/>
          </p:nvPr>
        </p:nvSpPr>
        <p:spPr>
          <a:xfrm>
            <a:off x="1809750" y="428626"/>
            <a:ext cx="8096250" cy="5057775"/>
          </a:xfrm>
        </p:spPr>
        <p:txBody>
          <a:bodyPr/>
          <a:lstStyle/>
          <a:p>
            <a:pPr eaLnBrk="1" hangingPunct="1"/>
            <a:r>
              <a:rPr lang="tr-TR" smtClean="0">
                <a:latin typeface="Arial Narrow" panose="020B0606020202030204" pitchFamily="34" charset="0"/>
              </a:rPr>
              <a:t>Engelli çocuğun okulda kazandığı becerilerin ev ortamında aile ile iş birliği yapılarak pekiştirilmesi, eğitimin sürekliliği, yaygınlaştırılması ve kalıcılığı açısından da gereklidir.</a:t>
            </a:r>
          </a:p>
          <a:p>
            <a:pPr eaLnBrk="1" hangingPunct="1"/>
            <a:r>
              <a:rPr lang="tr-TR" smtClean="0">
                <a:latin typeface="Arial Narrow" panose="020B0606020202030204" pitchFamily="34" charset="0"/>
              </a:rPr>
              <a:t> Ailelerin belli aralıklarla bir araya gelmeleri, kendilerine ve çocuklarına ilişkin duygu, düşünce ve uygulamalarını paylaşmasını amaçlayan anne baba grupları ailelerin psikolojik olarak rahatlamalarına yardımcı olmaktadır</a:t>
            </a:r>
          </a:p>
        </p:txBody>
      </p:sp>
    </p:spTree>
    <p:extLst>
      <p:ext uri="{BB962C8B-B14F-4D97-AF65-F5344CB8AC3E}">
        <p14:creationId xmlns:p14="http://schemas.microsoft.com/office/powerpoint/2010/main" val="418062281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5">
                                            <p:txEl>
                                              <p:pRg st="1" end="1"/>
                                            </p:txEl>
                                          </p:spTgt>
                                        </p:tgtEl>
                                        <p:attrNameLst>
                                          <p:attrName>style.visibility</p:attrName>
                                        </p:attrNameLst>
                                      </p:cBhvr>
                                      <p:to>
                                        <p:strVal val="visible"/>
                                      </p:to>
                                    </p:set>
                                    <p:anim calcmode="lin" valueType="num">
                                      <p:cBhvr>
                                        <p:cTn id="16" dur="500" fill="hold"/>
                                        <p:tgtEl>
                                          <p:spTgt spid="5">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5">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2024064" y="500064"/>
            <a:ext cx="8643937"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omic Sans MS" panose="030F0702030302020204" pitchFamily="66" charset="0"/>
                <a:cs typeface="Arial" panose="020B0604020202020204" pitchFamily="34" charset="0"/>
              </a:defRPr>
            </a:lvl1pPr>
            <a:lvl2pPr marL="742950" indent="-285750" eaLnBrk="0" hangingPunct="0">
              <a:defRPr>
                <a:solidFill>
                  <a:schemeClr val="tx1"/>
                </a:solidFill>
                <a:latin typeface="Comic Sans MS" panose="030F0702030302020204" pitchFamily="66" charset="0"/>
                <a:cs typeface="Arial" panose="020B0604020202020204" pitchFamily="34" charset="0"/>
              </a:defRPr>
            </a:lvl2pPr>
            <a:lvl3pPr marL="1143000" indent="-228600" eaLnBrk="0" hangingPunct="0">
              <a:defRPr>
                <a:solidFill>
                  <a:schemeClr val="tx1"/>
                </a:solidFill>
                <a:latin typeface="Comic Sans MS" panose="030F0702030302020204" pitchFamily="66" charset="0"/>
                <a:cs typeface="Arial" panose="020B0604020202020204" pitchFamily="34" charset="0"/>
              </a:defRPr>
            </a:lvl3pPr>
            <a:lvl4pPr marL="1600200" indent="-228600" eaLnBrk="0" hangingPunct="0">
              <a:defRPr>
                <a:solidFill>
                  <a:schemeClr val="tx1"/>
                </a:solidFill>
                <a:latin typeface="Comic Sans MS" panose="030F0702030302020204" pitchFamily="66" charset="0"/>
                <a:cs typeface="Arial" panose="020B0604020202020204" pitchFamily="34" charset="0"/>
              </a:defRPr>
            </a:lvl4pPr>
            <a:lvl5pPr marL="2057400" indent="-228600" eaLnBrk="0" hangingPunct="0">
              <a:defRPr>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9pPr>
          </a:lstStyle>
          <a:p>
            <a:pPr algn="ctr" eaLnBrk="1" hangingPunct="1"/>
            <a:r>
              <a:rPr lang="tr-TR" sz="3600" b="1">
                <a:solidFill>
                  <a:schemeClr val="tx2"/>
                </a:solidFill>
                <a:latin typeface="Bradley Hand ITC" panose="03070402050302030203" pitchFamily="66" charset="0"/>
                <a:cs typeface="Times New Roman" panose="02020603050405020304" pitchFamily="18" charset="0"/>
              </a:rPr>
              <a:t>Aile Danışmanlığı</a:t>
            </a:r>
            <a:endParaRPr lang="tr-TR" sz="3600">
              <a:solidFill>
                <a:schemeClr val="tx2"/>
              </a:solidFill>
              <a:latin typeface="Bradley Hand ITC" panose="03070402050302030203" pitchFamily="66" charset="0"/>
            </a:endParaRPr>
          </a:p>
          <a:p>
            <a:endParaRPr lang="tr-TR" sz="2800">
              <a:solidFill>
                <a:srgbClr val="000000"/>
              </a:solidFill>
              <a:latin typeface="Arial" panose="020B0604020202020204" pitchFamily="34" charset="0"/>
              <a:cs typeface="Times New Roman" panose="02020603050405020304" pitchFamily="18" charset="0"/>
            </a:endParaRPr>
          </a:p>
          <a:p>
            <a:r>
              <a:rPr lang="tr-TR" sz="2800">
                <a:solidFill>
                  <a:srgbClr val="000000"/>
                </a:solidFill>
                <a:cs typeface="Times New Roman" panose="02020603050405020304" pitchFamily="18" charset="0"/>
              </a:rPr>
              <a:t> </a:t>
            </a:r>
            <a:r>
              <a:rPr lang="tr-TR" sz="3200" b="1">
                <a:solidFill>
                  <a:srgbClr val="000000"/>
                </a:solidFill>
                <a:latin typeface="Bradley Hand ITC" panose="03070402050302030203" pitchFamily="66" charset="0"/>
                <a:cs typeface="Times New Roman" panose="02020603050405020304" pitchFamily="18" charset="0"/>
              </a:rPr>
              <a:t>Danışma, bu alanda bilgili ve deneyimli bir uzmanla özürlü çocuğun anne babası</a:t>
            </a:r>
            <a:endParaRPr lang="tr-TR" sz="3200" b="1">
              <a:latin typeface="Bradley Hand ITC" panose="03070402050302030203" pitchFamily="66" charset="0"/>
            </a:endParaRPr>
          </a:p>
          <a:p>
            <a:r>
              <a:rPr lang="tr-TR" sz="3200" b="1">
                <a:solidFill>
                  <a:srgbClr val="000000"/>
                </a:solidFill>
                <a:latin typeface="Bradley Hand ITC" panose="03070402050302030203" pitchFamily="66" charset="0"/>
                <a:cs typeface="Times New Roman" panose="02020603050405020304" pitchFamily="18" charset="0"/>
              </a:rPr>
              <a:t>arasında yer alan, anne babanın sorunlarını çözmek için gerekli tutum ve becerileri</a:t>
            </a:r>
            <a:endParaRPr lang="tr-TR" sz="3200" b="1">
              <a:latin typeface="Bradley Hand ITC" panose="03070402050302030203" pitchFamily="66" charset="0"/>
            </a:endParaRPr>
          </a:p>
          <a:p>
            <a:r>
              <a:rPr lang="tr-TR" sz="3200" b="1">
                <a:solidFill>
                  <a:srgbClr val="000000"/>
                </a:solidFill>
                <a:latin typeface="Bradley Hand ITC" panose="03070402050302030203" pitchFamily="66" charset="0"/>
                <a:cs typeface="Times New Roman" panose="02020603050405020304" pitchFamily="18" charset="0"/>
              </a:rPr>
              <a:t>geliştirmeleri üzerinde odaklaşan bir öğrenme sürecidir. Danışma sürecinde anne babalara</a:t>
            </a:r>
            <a:endParaRPr lang="tr-TR" sz="3200" b="1">
              <a:latin typeface="Bradley Hand ITC" panose="03070402050302030203" pitchFamily="66" charset="0"/>
            </a:endParaRPr>
          </a:p>
          <a:p>
            <a:r>
              <a:rPr lang="tr-TR" sz="3200" b="1">
                <a:solidFill>
                  <a:srgbClr val="000000"/>
                </a:solidFill>
                <a:latin typeface="Bradley Hand ITC" panose="03070402050302030203" pitchFamily="66" charset="0"/>
                <a:cs typeface="Times New Roman" panose="02020603050405020304" pitchFamily="18" charset="0"/>
              </a:rPr>
              <a:t>ifade etmekten kaçındıkları öfke, suçluluk, düşmanlık gibi duygularını özgürce ifade</a:t>
            </a:r>
          </a:p>
          <a:p>
            <a:r>
              <a:rPr lang="tr-TR" sz="3200" b="1">
                <a:solidFill>
                  <a:srgbClr val="000000"/>
                </a:solidFill>
                <a:latin typeface="Bradley Hand ITC" panose="03070402050302030203" pitchFamily="66" charset="0"/>
                <a:cs typeface="Times New Roman" panose="02020603050405020304" pitchFamily="18" charset="0"/>
              </a:rPr>
              <a:t>edebilmeleri için fırsatlar verilir</a:t>
            </a:r>
            <a:r>
              <a:rPr lang="tr-TR" sz="2800">
                <a:latin typeface="Arial" panose="020B0604020202020204" pitchFamily="34" charset="0"/>
              </a:rPr>
              <a:t> </a:t>
            </a:r>
          </a:p>
        </p:txBody>
      </p:sp>
    </p:spTree>
    <p:extLst>
      <p:ext uri="{BB962C8B-B14F-4D97-AF65-F5344CB8AC3E}">
        <p14:creationId xmlns:p14="http://schemas.microsoft.com/office/powerpoint/2010/main" val="27374127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9937"/>
                                        </p:tgtEl>
                                        <p:attrNameLst>
                                          <p:attrName>style.visibility</p:attrName>
                                        </p:attrNameLst>
                                      </p:cBhvr>
                                      <p:to>
                                        <p:strVal val="visible"/>
                                      </p:to>
                                    </p:set>
                                    <p:anim calcmode="lin" valueType="num">
                                      <p:cBhvr>
                                        <p:cTn id="7" dur="500" fill="hold"/>
                                        <p:tgtEl>
                                          <p:spTgt spid="3993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937"/>
                                        </p:tgtEl>
                                        <p:attrNameLst>
                                          <p:attrName>ppt_y</p:attrName>
                                        </p:attrNameLst>
                                      </p:cBhvr>
                                      <p:tavLst>
                                        <p:tav tm="0">
                                          <p:val>
                                            <p:strVal val="#ppt_y"/>
                                          </p:val>
                                        </p:tav>
                                        <p:tav tm="100000">
                                          <p:val>
                                            <p:strVal val="#ppt_y"/>
                                          </p:val>
                                        </p:tav>
                                      </p:tavLst>
                                    </p:anim>
                                    <p:anim calcmode="lin" valueType="num">
                                      <p:cBhvr>
                                        <p:cTn id="9" dur="500" fill="hold"/>
                                        <p:tgtEl>
                                          <p:spTgt spid="3993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93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99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7"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2381251" y="642939"/>
            <a:ext cx="700087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omic Sans MS" panose="030F0702030302020204" pitchFamily="66" charset="0"/>
                <a:cs typeface="Arial" panose="020B0604020202020204" pitchFamily="34" charset="0"/>
              </a:defRPr>
            </a:lvl1pPr>
            <a:lvl2pPr marL="742950" indent="-285750" eaLnBrk="0" hangingPunct="0">
              <a:defRPr>
                <a:solidFill>
                  <a:schemeClr val="tx1"/>
                </a:solidFill>
                <a:latin typeface="Comic Sans MS" panose="030F0702030302020204" pitchFamily="66" charset="0"/>
                <a:cs typeface="Arial" panose="020B0604020202020204" pitchFamily="34" charset="0"/>
              </a:defRPr>
            </a:lvl2pPr>
            <a:lvl3pPr marL="1143000" indent="-228600" eaLnBrk="0" hangingPunct="0">
              <a:defRPr>
                <a:solidFill>
                  <a:schemeClr val="tx1"/>
                </a:solidFill>
                <a:latin typeface="Comic Sans MS" panose="030F0702030302020204" pitchFamily="66" charset="0"/>
                <a:cs typeface="Arial" panose="020B0604020202020204" pitchFamily="34" charset="0"/>
              </a:defRPr>
            </a:lvl3pPr>
            <a:lvl4pPr marL="1600200" indent="-228600" eaLnBrk="0" hangingPunct="0">
              <a:defRPr>
                <a:solidFill>
                  <a:schemeClr val="tx1"/>
                </a:solidFill>
                <a:latin typeface="Comic Sans MS" panose="030F0702030302020204" pitchFamily="66" charset="0"/>
                <a:cs typeface="Arial" panose="020B0604020202020204" pitchFamily="34" charset="0"/>
              </a:defRPr>
            </a:lvl4pPr>
            <a:lvl5pPr marL="2057400" indent="-228600" eaLnBrk="0" hangingPunct="0">
              <a:defRPr>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9pPr>
          </a:lstStyle>
          <a:p>
            <a:pPr eaLnBrk="1" hangingPunct="1"/>
            <a:r>
              <a:rPr lang="tr-TR" sz="3600" b="1">
                <a:solidFill>
                  <a:srgbClr val="000000"/>
                </a:solidFill>
                <a:latin typeface="Arial Narrow" panose="020B0606020202030204" pitchFamily="34" charset="0"/>
                <a:cs typeface="Times New Roman" panose="02020603050405020304" pitchFamily="18" charset="0"/>
              </a:rPr>
              <a:t>Ailelere, kendileri ve çocukları için gerçekçi planlar yapabilmeleri konusunda yardım edilir. Anne babaların kendi becerilerine inanmaya başlama ve sosyal çevre ile daha fazla iletişime girmelerine yardımcı olma psikolojik danışmanın hedefleri arasındadır.</a:t>
            </a:r>
            <a:endParaRPr lang="tr-TR" sz="3600" b="1">
              <a:latin typeface="Arial Narrow" panose="020B0606020202030204" pitchFamily="34" charset="0"/>
            </a:endParaRPr>
          </a:p>
        </p:txBody>
      </p:sp>
    </p:spTree>
    <p:extLst>
      <p:ext uri="{BB962C8B-B14F-4D97-AF65-F5344CB8AC3E}">
        <p14:creationId xmlns:p14="http://schemas.microsoft.com/office/powerpoint/2010/main" val="22270481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8609"/>
                                        </p:tgtEl>
                                        <p:attrNameLst>
                                          <p:attrName>style.visibility</p:attrName>
                                        </p:attrNameLst>
                                      </p:cBhvr>
                                      <p:to>
                                        <p:strVal val="visible"/>
                                      </p:to>
                                    </p:set>
                                    <p:anim calcmode="lin" valueType="num">
                                      <p:cBhvr>
                                        <p:cTn id="7" dur="500" fill="hold"/>
                                        <p:tgtEl>
                                          <p:spTgt spid="6860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8609"/>
                                        </p:tgtEl>
                                        <p:attrNameLst>
                                          <p:attrName>ppt_y</p:attrName>
                                        </p:attrNameLst>
                                      </p:cBhvr>
                                      <p:tavLst>
                                        <p:tav tm="0">
                                          <p:val>
                                            <p:strVal val="#ppt_y"/>
                                          </p:val>
                                        </p:tav>
                                        <p:tav tm="100000">
                                          <p:val>
                                            <p:strVal val="#ppt_y"/>
                                          </p:val>
                                        </p:tav>
                                      </p:tavLst>
                                    </p:anim>
                                    <p:anim calcmode="lin" valueType="num">
                                      <p:cBhvr>
                                        <p:cTn id="9" dur="500" fill="hold"/>
                                        <p:tgtEl>
                                          <p:spTgt spid="6860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860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86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09"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329836288"/>
              </p:ext>
            </p:extLst>
          </p:nvPr>
        </p:nvGraphicFramePr>
        <p:xfrm>
          <a:off x="3378144" y="9257202"/>
          <a:ext cx="7644532" cy="17964090"/>
        </p:xfrm>
        <a:graphic>
          <a:graphicData uri="http://schemas.openxmlformats.org/drawingml/2006/table">
            <a:tbl>
              <a:tblPr/>
              <a:tblGrid>
                <a:gridCol w="3822266"/>
                <a:gridCol w="3822266"/>
              </a:tblGrid>
              <a:tr h="98436">
                <a:tc>
                  <a:txBody>
                    <a:bodyPr/>
                    <a:lstStyle/>
                    <a:p>
                      <a:pPr>
                        <a:spcAft>
                          <a:spcPts val="0"/>
                        </a:spcAft>
                      </a:pPr>
                      <a:r>
                        <a:rPr lang="tr-TR" sz="1800" dirty="0">
                          <a:effectLst/>
                          <a:latin typeface="Times New Roman"/>
                        </a:rPr>
                        <a:t>KURUMUN ADI</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a:effectLst/>
                          <a:latin typeface="Times New Roman"/>
                        </a:rPr>
                        <a:t>WEB SAYFASI</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Adana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
                        </a:rPr>
                        <a:t>www.adanabilsem.gov.tr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Afyon Aydın Doğan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
                        </a:rPr>
                        <a:t>www.aydindoganbilsem.com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Aksaray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
                        </a:rPr>
                        <a:t>http://absm.meb.k12.tr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Amasya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
                        </a:rPr>
                        <a:t>www.amasyabilsem.com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Ankara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6"/>
                        </a:rPr>
                        <a:t>www.ankarabilsem.gov.tr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Ankara Yasemin Karakaya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7"/>
                        </a:rPr>
                        <a:t>www.yaseminkarakayabsm.gov.tr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Ankara Ümit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8"/>
                        </a:rPr>
                        <a:t>www.umitbilsem.gov.tr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Antalya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9"/>
                        </a:rPr>
                        <a:t>www.antalyabilsem.meb.k12.tr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Balıkesir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0"/>
                        </a:rPr>
                        <a:t>http://balikesirbilsem.meb.gov.tr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Bartın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1"/>
                        </a:rPr>
                        <a:t>www.bartinbilsem.com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Bayburt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2"/>
                        </a:rPr>
                        <a:t>www.bayburtbilsem.gov.tr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Bilecik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3"/>
                        </a:rPr>
                        <a:t>www.bilecikbilsem.meb.k12.tr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Burdur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4"/>
                        </a:rPr>
                        <a:t>www.burdurbilsem.meb.k12.tr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Bursa BTSO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5"/>
                        </a:rPr>
                        <a:t>www.bursabilsem.gov.tr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Çorum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6"/>
                        </a:rPr>
                        <a:t>http://corumbilsem.k12.tr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Denizli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7"/>
                        </a:rPr>
                        <a:t>www.denizlibilsem.gov.tr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Düzce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8"/>
                        </a:rPr>
                        <a:t>www.duzcebilsem.com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Elazığ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19"/>
                        </a:rPr>
                        <a:t>www.elbilsem.com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Erzincan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0"/>
                        </a:rPr>
                        <a:t>www.erzincanbilsem.k12.tr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Erzurum Cevat Dursunoğlu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1"/>
                        </a:rPr>
                        <a:t>http://okulweb.meb.gov.tr/25/21/972116/index.html</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Eskişehir Emine-Emir Şahbaz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2"/>
                        </a:rPr>
                        <a:t>www.eskisehirbilsem.k12.tr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Gaziantep Şahinbey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3"/>
                        </a:rPr>
                        <a:t>www.gaziantepbilsem.com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Giresun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4"/>
                        </a:rPr>
                        <a:t>www.giresunbilsem.gov.tr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Gümüşhane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5"/>
                        </a:rPr>
                        <a:t>http://okulweb.meb.gov.tr/29/01/966428/</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Hatay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6"/>
                        </a:rPr>
                        <a:t>www.hataybilsem.meb.k12.tr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Isparta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7"/>
                        </a:rPr>
                        <a:t>http://ispartabilsem.meb.k12.tr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İstanbul Beşiktaş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8"/>
                        </a:rPr>
                        <a:t>www.besiktasbilsem.k12.tr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İstanbul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29"/>
                        </a:rPr>
                        <a:t>www.istanbulbilsem.k12.tr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İzmir Sıdıka Akdemir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0"/>
                        </a:rPr>
                        <a:t>www.izmirbilsem.gov.tr</a:t>
                      </a:r>
                      <a:endParaRPr lang="tr-TR" sz="600">
                        <a:effectLst/>
                      </a:endParaRPr>
                    </a:p>
                  </a:txBody>
                  <a:tcPr marL="3235" marR="3235" marT="3235" marB="3235" anchor="ctr">
                    <a:lnL>
                      <a:noFill/>
                    </a:lnL>
                    <a:lnR>
                      <a:noFill/>
                    </a:lnR>
                    <a:lnT>
                      <a:noFill/>
                    </a:lnT>
                    <a:lnB>
                      <a:noFill/>
                    </a:lnB>
                  </a:tcPr>
                </a:tc>
              </a:tr>
              <a:tr h="143010">
                <a:tc>
                  <a:txBody>
                    <a:bodyPr/>
                    <a:lstStyle/>
                    <a:p>
                      <a:pPr>
                        <a:spcAft>
                          <a:spcPts val="0"/>
                        </a:spcAft>
                      </a:pPr>
                      <a:r>
                        <a:rPr lang="tr-TR" sz="1800">
                          <a:effectLst/>
                          <a:latin typeface="Times New Roman"/>
                        </a:rPr>
                        <a:t>İzmir Konak BİLSEM</a:t>
                      </a:r>
                      <a:endParaRPr lang="tr-TR" sz="2400">
                        <a:effectLst/>
                      </a:endParaRPr>
                    </a:p>
                  </a:txBody>
                  <a:tcPr marL="3235" marR="3235" marT="3235" marB="3235" anchor="ctr">
                    <a:lnL>
                      <a:noFill/>
                    </a:lnL>
                    <a:lnR>
                      <a:noFill/>
                    </a:lnR>
                    <a:lnT>
                      <a:noFill/>
                    </a:lnT>
                    <a:lnB>
                      <a:noFill/>
                    </a:lnB>
                  </a:tcPr>
                </a:tc>
                <a:tc>
                  <a:txBody>
                    <a:bodyPr/>
                    <a:lstStyle/>
                    <a:p>
                      <a:r>
                        <a:rPr lang="tr-TR" sz="600">
                          <a:effectLst/>
                        </a:rPr>
                        <a:t> </a:t>
                      </a: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İzmit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1"/>
                        </a:rPr>
                        <a:t>www.izmitbilsem.gov.tr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Kahramanmaraş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2"/>
                        </a:rPr>
                        <a:t>www.kamarasbilsem.k12.tr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Kayseri Çetin Şen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3"/>
                        </a:rPr>
                        <a:t>www.kayseribilsem.com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Kırşehir Kaman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4"/>
                        </a:rPr>
                        <a:t>www.kamanbilsem.k12.tr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Kastamonu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5"/>
                        </a:rPr>
                        <a:t>www.kastamonubilsem.com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Kırıkkale İl Özel İdaresi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6"/>
                        </a:rPr>
                        <a:t>www.kirikkalebilsem.com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Kırşehir Yusuf Demir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7"/>
                        </a:rPr>
                        <a:t>www.kirsehirbilimsanat.net</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Konya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8"/>
                        </a:rPr>
                        <a:t>www.konyabilsem.com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Kütahya Gazi Kemal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39"/>
                        </a:rPr>
                        <a:t>www.gazikemalbilsem.net</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Malatya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0"/>
                        </a:rPr>
                        <a:t>www.malatyabilsem.meb.k12.tr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Manisa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1"/>
                        </a:rPr>
                        <a:t>www.manisabilsem.gov.tr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Mersin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2"/>
                        </a:rPr>
                        <a:t>www.mersinbilsem.gov.tr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Mustafakemalpaşa Cevdet Nerse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3"/>
                        </a:rPr>
                        <a:t>www.bilsem.meb.k12.tr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Muş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4"/>
                        </a:rPr>
                        <a:t>http://musbilsem.meb.gov.tr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Nevşehir Halil İncekara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5"/>
                        </a:rPr>
                        <a:t>www.nevsehirbilsem.meb.k12.tr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Ordu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6"/>
                        </a:rPr>
                        <a:t>www.ordubilsem.gov.tr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Rize Fatma-Nuri Erkan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7"/>
                        </a:rPr>
                        <a:t>http://fatmanurierkanbilsem.meb.k12.tr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Sakarya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8"/>
                        </a:rPr>
                        <a:t>www.sakaryabilsem.com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Manisa Salihli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49"/>
                        </a:rPr>
                        <a:t>www.salihlibilsem.meb.k12.tr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Samsun Rotary Klubü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0"/>
                        </a:rPr>
                        <a:t>www.samsunbilsem.com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Siirt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1"/>
                        </a:rPr>
                        <a:t>www.siirtbilsem.meb.k12.tr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Sinop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2"/>
                        </a:rPr>
                        <a:t>www.sinopbilimsanat.gov.tr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Sivas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3"/>
                        </a:rPr>
                        <a:t>www.sivasbilsem.meb.k12.tr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Şanlıurfa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4"/>
                        </a:rPr>
                        <a:t>www.sanliurfabilsem.com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Tekirdağ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5"/>
                        </a:rPr>
                        <a:t>www.tekirdagbilsem.gov.tr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a:effectLst/>
                          <a:latin typeface="Times New Roman"/>
                        </a:rPr>
                        <a:t>Tokat BİLSEM</a:t>
                      </a:r>
                      <a:endParaRPr lang="tr-TR" sz="240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6"/>
                        </a:rPr>
                        <a:t>www.tokatbilsem.net</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Trabzon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7"/>
                        </a:rPr>
                        <a:t>www.trabzonbilsem.net</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Uşak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8"/>
                        </a:rPr>
                        <a:t>www.usakbilsem.com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Van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59"/>
                        </a:rPr>
                        <a:t>www.vanbilsem.gov.tr</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Yalova Atatürk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a:solidFill>
                            <a:srgbClr val="0000FF"/>
                          </a:solidFill>
                          <a:effectLst/>
                          <a:latin typeface="Times New Roman"/>
                          <a:hlinkClick r:id="rId60"/>
                        </a:rPr>
                        <a:t>www.ataturkbilsem.com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Yozgat Fatma Temel Turhan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a:solidFill>
                            <a:srgbClr val="0000FF"/>
                          </a:solidFill>
                          <a:effectLst/>
                          <a:latin typeface="Times New Roman"/>
                          <a:hlinkClick r:id="rId61"/>
                        </a:rPr>
                        <a:t>www.yozgatbilsem.com</a:t>
                      </a:r>
                      <a:endParaRPr lang="tr-TR" sz="600">
                        <a:effectLst/>
                      </a:endParaRPr>
                    </a:p>
                  </a:txBody>
                  <a:tcPr marL="3235" marR="3235" marT="3235" marB="3235" anchor="ctr">
                    <a:lnL>
                      <a:noFill/>
                    </a:lnL>
                    <a:lnR>
                      <a:noFill/>
                    </a:lnR>
                    <a:lnT>
                      <a:noFill/>
                    </a:lnT>
                    <a:lnB>
                      <a:noFill/>
                    </a:lnB>
                  </a:tcPr>
                </a:tc>
              </a:tr>
              <a:tr h="98436">
                <a:tc>
                  <a:txBody>
                    <a:bodyPr/>
                    <a:lstStyle/>
                    <a:p>
                      <a:pPr>
                        <a:spcAft>
                          <a:spcPts val="0"/>
                        </a:spcAft>
                      </a:pPr>
                      <a:r>
                        <a:rPr lang="tr-TR" sz="1800" dirty="0">
                          <a:effectLst/>
                          <a:latin typeface="Times New Roman"/>
                        </a:rPr>
                        <a:t>Zonguldak BİLSEM</a:t>
                      </a:r>
                      <a:endParaRPr lang="tr-TR" sz="2400" dirty="0">
                        <a:effectLst/>
                      </a:endParaRPr>
                    </a:p>
                  </a:txBody>
                  <a:tcPr marL="3235" marR="3235" marT="3235" marB="3235" anchor="ctr">
                    <a:lnL>
                      <a:noFill/>
                    </a:lnL>
                    <a:lnR>
                      <a:noFill/>
                    </a:lnR>
                    <a:lnT>
                      <a:noFill/>
                    </a:lnT>
                    <a:lnB>
                      <a:noFill/>
                    </a:lnB>
                  </a:tcPr>
                </a:tc>
                <a:tc>
                  <a:txBody>
                    <a:bodyPr/>
                    <a:lstStyle/>
                    <a:p>
                      <a:pPr>
                        <a:spcAft>
                          <a:spcPts val="0"/>
                        </a:spcAft>
                      </a:pPr>
                      <a:r>
                        <a:rPr lang="tr-TR" sz="400" u="sng" strike="noStrike" dirty="0">
                          <a:solidFill>
                            <a:srgbClr val="0000FF"/>
                          </a:solidFill>
                          <a:effectLst/>
                          <a:latin typeface="Times New Roman"/>
                          <a:hlinkClick r:id="rId62"/>
                        </a:rPr>
                        <a:t>www.zonguldakbilsem.gov.tr</a:t>
                      </a:r>
                      <a:endParaRPr lang="tr-TR" sz="600" dirty="0">
                        <a:effectLst/>
                      </a:endParaRPr>
                    </a:p>
                  </a:txBody>
                  <a:tcPr marL="3235" marR="3235" marT="3235" marB="3235" anchor="ctr">
                    <a:lnL>
                      <a:noFill/>
                    </a:lnL>
                    <a:lnR>
                      <a:noFill/>
                    </a:lnR>
                    <a:lnT>
                      <a:noFill/>
                    </a:lnT>
                    <a:lnB>
                      <a:noFill/>
                    </a:lnB>
                  </a:tcPr>
                </a:tc>
              </a:tr>
            </a:tbl>
          </a:graphicData>
        </a:graphic>
      </p:graphicFrame>
      <p:sp>
        <p:nvSpPr>
          <p:cNvPr id="5" name="Rectangle 1"/>
          <p:cNvSpPr>
            <a:spLocks noChangeArrowheads="1"/>
          </p:cNvSpPr>
          <p:nvPr/>
        </p:nvSpPr>
        <p:spPr bwMode="auto">
          <a:xfrm>
            <a:off x="4310063" y="18256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555555"/>
                </a:solidFill>
                <a:effectLst/>
                <a:latin typeface="Arial"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8774278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1860947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64647183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34298722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8549940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336819094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552992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3108060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324233464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2942049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5320847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63714129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43634991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08169187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03507204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42244935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42110834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27713989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61219263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40514997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85478244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33129656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784150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7233743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1819681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384647740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28179672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25159010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13891954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93690193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90458108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81486931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0159264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87451127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13675499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46371401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84402798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339169055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555</TotalTime>
  <Words>6523</Words>
  <Application>Microsoft Office PowerPoint</Application>
  <PresentationFormat>Geniş ekran</PresentationFormat>
  <Paragraphs>495</Paragraphs>
  <Slides>151</Slides>
  <Notes>0</Notes>
  <HiddenSlides>0</HiddenSlides>
  <MMClips>0</MMClips>
  <ScaleCrop>false</ScaleCrop>
  <HeadingPairs>
    <vt:vector size="6" baseType="variant">
      <vt:variant>
        <vt:lpstr>Kullanılan Yazı Tipleri</vt:lpstr>
      </vt:variant>
      <vt:variant>
        <vt:i4>16</vt:i4>
      </vt:variant>
      <vt:variant>
        <vt:lpstr>Tema</vt:lpstr>
      </vt:variant>
      <vt:variant>
        <vt:i4>1</vt:i4>
      </vt:variant>
      <vt:variant>
        <vt:lpstr>Slayt Başlıkları</vt:lpstr>
      </vt:variant>
      <vt:variant>
        <vt:i4>151</vt:i4>
      </vt:variant>
    </vt:vector>
  </HeadingPairs>
  <TitlesOfParts>
    <vt:vector size="168" baseType="lpstr">
      <vt:lpstr>SimSun</vt:lpstr>
      <vt:lpstr>Agency FB</vt:lpstr>
      <vt:lpstr>Arial</vt:lpstr>
      <vt:lpstr>Arial Narrow</vt:lpstr>
      <vt:lpstr>BellGothic Blk BT</vt:lpstr>
      <vt:lpstr>BellGothic BT</vt:lpstr>
      <vt:lpstr>Bradley Hand ITC</vt:lpstr>
      <vt:lpstr>Calibri</vt:lpstr>
      <vt:lpstr>Calibri Light</vt:lpstr>
      <vt:lpstr>Chaucer</vt:lpstr>
      <vt:lpstr>Comic Sans MS</vt:lpstr>
      <vt:lpstr>Diner</vt:lpstr>
      <vt:lpstr>Tahoma</vt:lpstr>
      <vt:lpstr>Times New Roman</vt:lpstr>
      <vt:lpstr>Trebuchet MS</vt:lpstr>
      <vt:lpstr>Wingdings</vt:lpstr>
      <vt:lpstr>Office Teması</vt:lpstr>
      <vt:lpstr>PowerPoint Sunusu</vt:lpstr>
      <vt:lpstr>PowerPoint Sunusu</vt:lpstr>
      <vt:lpstr>Üstün ve özel yetenekli bireylerin eğitimi için, tarih boyunca çeşitli çalışmalar yapılmıştır. Bu özel bireyler, bazen doğru yönlendirilmeleri sonucu, çoğu kez de kendi çabaları ile üstün yeteneklerini ortaya koyabilmişlerdir. İnsanlığın yararlanabildiği kadar, toplumda kaybolup giden, herhangi bir birey gibi fark edilmeyen üstün ve özel yetenekli insanların sayısı da az değildir.</vt:lpstr>
      <vt:lpstr>PowerPoint Sunusu</vt:lpstr>
      <vt:lpstr>PowerPoint Sunusu</vt:lpstr>
      <vt:lpstr>PowerPoint Sunusu</vt:lpstr>
      <vt:lpstr>PowerPoint Sunusu</vt:lpstr>
      <vt:lpstr>PowerPoint Sunusu</vt:lpstr>
      <vt:lpstr>PowerPoint Sunusu</vt:lpstr>
      <vt:lpstr>PowerPoint Sunusu</vt:lpstr>
      <vt:lpstr>PowerPoint Sunusu</vt:lpstr>
      <vt:lpstr>Sosyal – Duygusal Gelişim Alanı</vt:lpstr>
      <vt:lpstr>PowerPoint Sunusu</vt:lpstr>
      <vt:lpstr>SINIFLANDIRMA ve YAYGINLIK </vt:lpstr>
      <vt:lpstr>PowerPoint Sunusu</vt:lpstr>
      <vt:lpstr>PowerPoint Sunusu</vt:lpstr>
      <vt:lpstr>TANI ve DEĞERLENDİRME </vt:lpstr>
      <vt:lpstr>PowerPoint Sunusu</vt:lpstr>
      <vt:lpstr>PowerPoint Sunusu</vt:lpstr>
      <vt:lpstr>PowerPoint Sunusu</vt:lpstr>
      <vt:lpstr>PowerPoint Sunusu</vt:lpstr>
      <vt:lpstr>PowerPoint Sunusu</vt:lpstr>
      <vt:lpstr>PowerPoint Sunusu</vt:lpstr>
      <vt:lpstr>Kontrol Listeleri ve Değerlendirme Ölçekleri</vt:lpstr>
      <vt:lpstr>PowerPoint Sunusu</vt:lpstr>
      <vt:lpstr>PowerPoint Sunusu</vt:lpstr>
      <vt:lpstr>PowerPoint Sunusu</vt:lpstr>
      <vt:lpstr>PowerPoint Sunusu</vt:lpstr>
      <vt:lpstr>PowerPoint Sunusu</vt:lpstr>
      <vt:lpstr>PowerPoint Sunusu</vt:lpstr>
      <vt:lpstr>PowerPoint Sunusu</vt:lpstr>
      <vt:lpstr>ÜSTÜN YETENEKLİ ÇOCUKLARIN İLKÖĞRETİM ve SONRASINDA EĞİTİMİ </vt:lpstr>
      <vt:lpstr>PowerPoint Sunusu</vt:lpstr>
      <vt:lpstr>PowerPoint Sunusu</vt:lpstr>
      <vt:lpstr>PowerPoint Sunusu</vt:lpstr>
      <vt:lpstr>GRUPLAMA</vt:lpstr>
      <vt:lpstr>PowerPoint Sunusu</vt:lpstr>
      <vt:lpstr>Birinci Sınıfa Erken Başlama:</vt:lpstr>
      <vt:lpstr>Sınıf Atlama:</vt:lpstr>
      <vt:lpstr>PowerPoint Sunusu</vt:lpstr>
      <vt:lpstr>PowerPoint Sunusu</vt:lpstr>
      <vt:lpstr>PowerPoint Sunusu</vt:lpstr>
      <vt:lpstr>Yıllık Ders Programını İki Yılda Tamamlamak</vt:lpstr>
      <vt:lpstr>• Üniversiteye Erken Kabul Etme: </vt:lpstr>
      <vt:lpstr>PowerPoint Sunusu</vt:lpstr>
      <vt:lpstr>• Tam Gün Heterojen Sınıflar: </vt:lpstr>
      <vt:lpstr>• Okul İçinde Okul: </vt:lpstr>
      <vt:lpstr>Zenginleştirme,</vt:lpstr>
      <vt:lpstr>PowerPoint Sunusu</vt:lpstr>
      <vt:lpstr>PowerPoint Sunusu</vt:lpstr>
      <vt:lpstr>Genellikle kullanılan zenginleştirme stratejilerinden bazıları: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Zihin Engellilerin Teşhis, Tanı Süreci  </vt:lpstr>
      <vt:lpstr>TEŞHİS (TANI) SÜRECİ </vt:lpstr>
      <vt:lpstr>FARKINA VARMA SÜRECİ</vt:lpstr>
      <vt:lpstr>PowerPoint Sunusu</vt:lpstr>
      <vt:lpstr>PowerPoint Sunusu</vt:lpstr>
      <vt:lpstr>PowerPoint Sunusu</vt:lpstr>
      <vt:lpstr>PowerPoint Sunusu</vt:lpstr>
      <vt:lpstr>FARKINA VARMA SÜRECİNDE DİKKAT EDİLECEKLER</vt:lpstr>
      <vt:lpstr>BAŞVURU SÜRECİ</vt:lpstr>
      <vt:lpstr>TIBBİ DEĞERLENDİRME</vt:lpstr>
      <vt:lpstr>PowerPoint Sunusu</vt:lpstr>
      <vt:lpstr>TIBBİ TANI</vt:lpstr>
      <vt:lpstr>PowerPoint Sunusu</vt:lpstr>
      <vt:lpstr>PowerPoint Sunusu</vt:lpstr>
      <vt:lpstr>EĞİTSEL TANI</vt:lpstr>
      <vt:lpstr>EĞİTSEL TANININ YARARLARI</vt:lpstr>
      <vt:lpstr>YERLEŞTİRME</vt:lpstr>
      <vt:lpstr>İZLEME</vt:lpstr>
      <vt:lpstr>Erken Tanı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Ailelere Yönelik Danışmanlık Hizmetleri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Mira Meltem</dc:creator>
  <cp:lastModifiedBy>Windows Kullanıcısı</cp:lastModifiedBy>
  <cp:revision>60</cp:revision>
  <dcterms:created xsi:type="dcterms:W3CDTF">2017-03-14T12:55:48Z</dcterms:created>
  <dcterms:modified xsi:type="dcterms:W3CDTF">2018-03-04T16:42:03Z</dcterms:modified>
</cp:coreProperties>
</file>