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9"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p:restoredTop sz="92458"/>
  </p:normalViewPr>
  <p:slideViewPr>
    <p:cSldViewPr snapToGrid="0" snapToObjects="1">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B5A8B491-BD26-2E4B-AA60-A0BABFDAB933}"/>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529A495E-4A20-A54F-A8EA-CFF174F06F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09B0AA4B-3578-D344-A6BD-99B24A740535}"/>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5" name="Alt Bilgi Yer Tutucusu 4">
            <a:extLst>
              <a:ext uri="{FF2B5EF4-FFF2-40B4-BE49-F238E27FC236}">
                <a16:creationId xmlns:a16="http://schemas.microsoft.com/office/drawing/2014/main" xmlns="" id="{0C592F8A-CD7B-FF4D-990E-1DD63A8444B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383D50E0-1B52-C042-A0EB-5BD249C1B780}"/>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3714558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4F9CDA22-5A72-CA42-8E22-2C7056DCE0B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D4A18558-611D-4B47-83B4-0CEC6A3E5D64}"/>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xmlns="" id="{93DC8514-798B-CE4A-A927-A5210D67DA49}"/>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5" name="Alt Bilgi Yer Tutucusu 4">
            <a:extLst>
              <a:ext uri="{FF2B5EF4-FFF2-40B4-BE49-F238E27FC236}">
                <a16:creationId xmlns:a16="http://schemas.microsoft.com/office/drawing/2014/main" xmlns="" id="{BDA4D324-A761-234D-8FA9-FADF33227AD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24D3A7A4-538C-0F44-BD2D-17CE2B8699F3}"/>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1003131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8CF0B4AC-87BD-7147-B309-DAE045D8B700}"/>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59C517DD-F7B0-E24D-A34B-9B295864FF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xmlns="" id="{24BB543C-51B2-6543-A373-8FAAC1482E52}"/>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5" name="Alt Bilgi Yer Tutucusu 4">
            <a:extLst>
              <a:ext uri="{FF2B5EF4-FFF2-40B4-BE49-F238E27FC236}">
                <a16:creationId xmlns:a16="http://schemas.microsoft.com/office/drawing/2014/main" xmlns="" id="{6521BF3C-109B-2F4E-B3EF-41FB34359B8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61C85A78-A512-A749-BCE4-C9904D4F8B6D}"/>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604291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2958E896-02D5-A042-A5A8-613F6E3360A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E6EDF97E-86A3-F244-9015-BB904999C3C5}"/>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xmlns="" id="{5F7FEF36-0148-CD48-8A4D-4EFEAC8240CE}"/>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xmlns="" id="{5FAA395E-3570-D840-A010-DC8EAB769998}"/>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6" name="Alt Bilgi Yer Tutucusu 5">
            <a:extLst>
              <a:ext uri="{FF2B5EF4-FFF2-40B4-BE49-F238E27FC236}">
                <a16:creationId xmlns:a16="http://schemas.microsoft.com/office/drawing/2014/main" xmlns="" id="{6C54ACFA-04DA-564A-A6DF-9C0F5C5CD7C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9C344114-5A2C-AC4B-980F-45209FD64079}"/>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412742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9C87E5D9-36CF-8D4E-AB89-0591CDE71400}"/>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4D713F43-1DC5-C243-9A8F-DAA2E649BD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xmlns="" id="{15FE8AA9-63FC-7244-BE43-919ED20AC282}"/>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xmlns="" id="{BAB1F6CC-19CD-CF4E-BD1D-A1E17245CB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xmlns="" id="{74228605-AB78-AF47-90C1-E74679DF9C98}"/>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xmlns="" id="{9073EBE3-8AB2-ED4F-A4BD-11092E1EA620}"/>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8" name="Alt Bilgi Yer Tutucusu 7">
            <a:extLst>
              <a:ext uri="{FF2B5EF4-FFF2-40B4-BE49-F238E27FC236}">
                <a16:creationId xmlns:a16="http://schemas.microsoft.com/office/drawing/2014/main" xmlns="" id="{FECCB6E4-F876-9D47-B5DD-9D313B6B9FCC}"/>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xmlns="" id="{F616831F-7579-C647-9880-5A724A008366}"/>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2491412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4C0CE826-21E2-164D-9871-9F498D924B5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1DC9D017-A117-ED42-9220-CE24FAC130B6}"/>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4" name="Alt Bilgi Yer Tutucusu 3">
            <a:extLst>
              <a:ext uri="{FF2B5EF4-FFF2-40B4-BE49-F238E27FC236}">
                <a16:creationId xmlns:a16="http://schemas.microsoft.com/office/drawing/2014/main" xmlns="" id="{696CB201-4728-304A-B81D-06ED453DA87E}"/>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xmlns="" id="{EDED5CF3-B496-F84D-B511-D45D669A95E5}"/>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2175303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xmlns="" id="{E36717E7-1F91-1842-AFCF-4CAA6742C867}"/>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3" name="Alt Bilgi Yer Tutucusu 2">
            <a:extLst>
              <a:ext uri="{FF2B5EF4-FFF2-40B4-BE49-F238E27FC236}">
                <a16:creationId xmlns:a16="http://schemas.microsoft.com/office/drawing/2014/main" xmlns="" id="{86C727D6-CEEF-D84C-987B-93D4BC25C4FB}"/>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xmlns="" id="{98855E3D-FD65-F845-B0FB-57B79F190044}"/>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219604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A76460B-1F8E-1240-88CD-6FE033A386E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36E83877-DDC7-214A-A3B2-AC5BB16F8F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xmlns="" id="{971AA1E8-61A9-8443-91F6-9410E79B35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xmlns="" id="{1ADD9637-B143-FB45-936D-AF91690F6DC7}"/>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6" name="Alt Bilgi Yer Tutucusu 5">
            <a:extLst>
              <a:ext uri="{FF2B5EF4-FFF2-40B4-BE49-F238E27FC236}">
                <a16:creationId xmlns:a16="http://schemas.microsoft.com/office/drawing/2014/main" xmlns="" id="{430EE62B-82B8-3D42-8A3B-F3613881D70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B0F1982B-5798-2243-9FF7-6470E0F6ACB5}"/>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2958349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84670CD1-809B-A948-A4B6-45DE6EDB67C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A65982D7-D8D6-014D-950C-B78B353F2E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xmlns="" id="{B762E6D9-485C-244D-809D-DD8B120E96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xmlns="" id="{2C4A9581-9FE7-F84F-BA49-01956F3E7DBA}"/>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6" name="Alt Bilgi Yer Tutucusu 5">
            <a:extLst>
              <a:ext uri="{FF2B5EF4-FFF2-40B4-BE49-F238E27FC236}">
                <a16:creationId xmlns:a16="http://schemas.microsoft.com/office/drawing/2014/main" xmlns="" id="{BB7EEF38-FC24-7141-A6DA-A115B7CA795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2FB57185-1C81-EC47-8DC1-030F6F6582E9}"/>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3087847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A45D6DE6-BFD7-FD46-BA61-E0036DD3D43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4BE4D3A2-4C80-4340-AF4C-72299170516A}"/>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xmlns="" id="{F97884ED-3DA1-114F-9A78-470AAFCB66C3}"/>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5" name="Alt Bilgi Yer Tutucusu 4">
            <a:extLst>
              <a:ext uri="{FF2B5EF4-FFF2-40B4-BE49-F238E27FC236}">
                <a16:creationId xmlns:a16="http://schemas.microsoft.com/office/drawing/2014/main" xmlns="" id="{63C6A3C8-7C3B-1D44-A59A-F8651979DA2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1F2EFD99-C65F-F344-B1AF-CC9139C9FE21}"/>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1054717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xmlns="" id="{543CEDED-C30B-CA46-8496-7DA828822BBB}"/>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7AD7ACEC-A542-9E41-B0BE-1AB8F8A586C6}"/>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xmlns="" id="{089A04B3-6F58-EB4B-A58E-AA751DE2E6AB}"/>
              </a:ext>
            </a:extLst>
          </p:cNvPr>
          <p:cNvSpPr>
            <a:spLocks noGrp="1"/>
          </p:cNvSpPr>
          <p:nvPr>
            <p:ph type="dt" sz="half" idx="10"/>
          </p:nvPr>
        </p:nvSpPr>
        <p:spPr/>
        <p:txBody>
          <a:bodyPr/>
          <a:lstStyle/>
          <a:p>
            <a:fld id="{6C5356D3-F4E6-894F-B2F4-D68166BC6BFE}" type="datetimeFigureOut">
              <a:rPr lang="tr-TR" smtClean="0"/>
              <a:t>1.06.2021</a:t>
            </a:fld>
            <a:endParaRPr lang="tr-TR"/>
          </a:p>
        </p:txBody>
      </p:sp>
      <p:sp>
        <p:nvSpPr>
          <p:cNvPr id="5" name="Alt Bilgi Yer Tutucusu 4">
            <a:extLst>
              <a:ext uri="{FF2B5EF4-FFF2-40B4-BE49-F238E27FC236}">
                <a16:creationId xmlns:a16="http://schemas.microsoft.com/office/drawing/2014/main" xmlns="" id="{D45DA692-3BA4-7041-95DA-D329ACE3621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E1706CC7-FB3F-A044-8E93-1129D5449986}"/>
              </a:ext>
            </a:extLst>
          </p:cNvPr>
          <p:cNvSpPr>
            <a:spLocks noGrp="1"/>
          </p:cNvSpPr>
          <p:nvPr>
            <p:ph type="sldNum" sz="quarter" idx="12"/>
          </p:nvPr>
        </p:nvSpPr>
        <p:spPr/>
        <p:txBody>
          <a:bodyPr/>
          <a:lstStyle/>
          <a:p>
            <a:fld id="{43E154CB-677A-4A4A-B5A8-020360D2D718}" type="slidenum">
              <a:rPr lang="tr-TR" smtClean="0"/>
              <a:t>‹#›</a:t>
            </a:fld>
            <a:endParaRPr lang="tr-TR"/>
          </a:p>
        </p:txBody>
      </p:sp>
    </p:spTree>
    <p:extLst>
      <p:ext uri="{BB962C8B-B14F-4D97-AF65-F5344CB8AC3E}">
        <p14:creationId xmlns:p14="http://schemas.microsoft.com/office/powerpoint/2010/main" val="1215986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xmlns="" id="{E7B68170-51DE-E44A-A968-ED12FB4E4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47CBD31E-FF3F-364C-A1F7-D4E5106E4B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xmlns="" id="{682765CE-62B3-CB4A-95EE-356C71C076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5356D3-F4E6-894F-B2F4-D68166BC6BFE}" type="datetimeFigureOut">
              <a:rPr lang="tr-TR" smtClean="0"/>
              <a:t>1.06.2021</a:t>
            </a:fld>
            <a:endParaRPr lang="tr-TR"/>
          </a:p>
        </p:txBody>
      </p:sp>
      <p:sp>
        <p:nvSpPr>
          <p:cNvPr id="5" name="Alt Bilgi Yer Tutucusu 4">
            <a:extLst>
              <a:ext uri="{FF2B5EF4-FFF2-40B4-BE49-F238E27FC236}">
                <a16:creationId xmlns:a16="http://schemas.microsoft.com/office/drawing/2014/main" xmlns="" id="{477F1869-E699-B244-A686-43668AFF17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xmlns="" id="{16EF2353-D42F-4949-8E40-9FF79321AD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E154CB-677A-4A4A-B5A8-020360D2D718}" type="slidenum">
              <a:rPr lang="tr-TR" smtClean="0"/>
              <a:t>‹#›</a:t>
            </a:fld>
            <a:endParaRPr lang="tr-TR"/>
          </a:p>
        </p:txBody>
      </p:sp>
    </p:spTree>
    <p:extLst>
      <p:ext uri="{BB962C8B-B14F-4D97-AF65-F5344CB8AC3E}">
        <p14:creationId xmlns:p14="http://schemas.microsoft.com/office/powerpoint/2010/main" val="3202568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9" descr="sunu kapak">
            <a:extLst>
              <a:ext uri="{FF2B5EF4-FFF2-40B4-BE49-F238E27FC236}">
                <a16:creationId xmlns:a16="http://schemas.microsoft.com/office/drawing/2014/main" xmlns="" id="{CF45985B-677D-E249-9345-DC285309F4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8">
            <a:extLst>
              <a:ext uri="{FF2B5EF4-FFF2-40B4-BE49-F238E27FC236}">
                <a16:creationId xmlns:a16="http://schemas.microsoft.com/office/drawing/2014/main" xmlns="" id="{E21A30B5-C615-5D46-B15F-075EFF0D73A1}"/>
              </a:ext>
            </a:extLst>
          </p:cNvPr>
          <p:cNvSpPr>
            <a:spLocks noGrp="1" noChangeArrowheads="1"/>
          </p:cNvSpPr>
          <p:nvPr>
            <p:ph type="subTitle" idx="1"/>
          </p:nvPr>
        </p:nvSpPr>
        <p:spPr>
          <a:xfrm>
            <a:off x="4572000" y="3276600"/>
            <a:ext cx="6096000" cy="1676400"/>
          </a:xfrm>
        </p:spPr>
        <p:txBody>
          <a:bodyPr>
            <a:noAutofit/>
          </a:bodyPr>
          <a:lstStyle/>
          <a:p>
            <a:pPr>
              <a:lnSpc>
                <a:spcPct val="80000"/>
              </a:lnSpc>
            </a:pPr>
            <a:r>
              <a:rPr lang="tr-TR" sz="3600" dirty="0"/>
              <a:t>Tanılama Süreci</a:t>
            </a:r>
            <a:endParaRPr lang="tr-TR" altLang="tr-TR" sz="3600" b="1" dirty="0">
              <a:solidFill>
                <a:srgbClr val="FF0000"/>
              </a:solidFill>
            </a:endParaRPr>
          </a:p>
        </p:txBody>
      </p:sp>
    </p:spTree>
    <p:extLst>
      <p:ext uri="{BB962C8B-B14F-4D97-AF65-F5344CB8AC3E}">
        <p14:creationId xmlns:p14="http://schemas.microsoft.com/office/powerpoint/2010/main" val="326707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F714CC4C-DD20-6942-A2E1-2742EA23A3C2}"/>
              </a:ext>
            </a:extLst>
          </p:cNvPr>
          <p:cNvSpPr>
            <a:spLocks noGrp="1"/>
          </p:cNvSpPr>
          <p:nvPr>
            <p:ph type="title"/>
          </p:nvPr>
        </p:nvSpPr>
        <p:spPr/>
        <p:txBody>
          <a:bodyPr/>
          <a:lstStyle/>
          <a:p>
            <a:r>
              <a:rPr lang="tr-TR" dirty="0"/>
              <a:t>Tanılama süreci</a:t>
            </a:r>
          </a:p>
        </p:txBody>
      </p:sp>
      <p:sp>
        <p:nvSpPr>
          <p:cNvPr id="3" name="İçerik Yer Tutucusu 2">
            <a:extLst>
              <a:ext uri="{FF2B5EF4-FFF2-40B4-BE49-F238E27FC236}">
                <a16:creationId xmlns:a16="http://schemas.microsoft.com/office/drawing/2014/main" xmlns="" id="{3745AEE7-1EDD-C842-83A6-85C429ECD85C}"/>
              </a:ext>
            </a:extLst>
          </p:cNvPr>
          <p:cNvSpPr>
            <a:spLocks noGrp="1"/>
          </p:cNvSpPr>
          <p:nvPr>
            <p:ph idx="1"/>
          </p:nvPr>
        </p:nvSpPr>
        <p:spPr/>
        <p:txBody>
          <a:bodyPr/>
          <a:lstStyle/>
          <a:p>
            <a:endParaRPr lang="tr-TR" dirty="0"/>
          </a:p>
          <a:p>
            <a:r>
              <a:rPr lang="tr-TR" dirty="0"/>
              <a:t>Tipik bir tanılama süreci peşi sıra gelen evrelerden oluşur. Evrelerin sırası, her evrenin amaçlarının açıklığı, tanılama sisteminin değişebilir ve yeniden düzenlenebilir olması tanılama sistemini daha etkili kılarak sistemin doğru öğrenci tanılama oranını arttırır.</a:t>
            </a:r>
          </a:p>
        </p:txBody>
      </p:sp>
      <p:pic>
        <p:nvPicPr>
          <p:cNvPr id="4" name="Picture 4" descr="sunu">
            <a:extLst>
              <a:ext uri="{FF2B5EF4-FFF2-40B4-BE49-F238E27FC236}">
                <a16:creationId xmlns:a16="http://schemas.microsoft.com/office/drawing/2014/main" xmlns="" id="{DB798ADF-6FC5-0F40-9F33-3C8471163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560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A68336AB-74CC-D74F-91D8-60EB043383FF}"/>
              </a:ext>
            </a:extLst>
          </p:cNvPr>
          <p:cNvSpPr>
            <a:spLocks noGrp="1"/>
          </p:cNvSpPr>
          <p:nvPr>
            <p:ph type="title"/>
          </p:nvPr>
        </p:nvSpPr>
        <p:spPr/>
        <p:txBody>
          <a:bodyPr/>
          <a:lstStyle/>
          <a:p>
            <a:r>
              <a:rPr lang="tr-TR" dirty="0"/>
              <a:t>Başvuru Aşaması</a:t>
            </a:r>
          </a:p>
        </p:txBody>
      </p:sp>
      <p:sp>
        <p:nvSpPr>
          <p:cNvPr id="3" name="İçerik Yer Tutucusu 2">
            <a:extLst>
              <a:ext uri="{FF2B5EF4-FFF2-40B4-BE49-F238E27FC236}">
                <a16:creationId xmlns:a16="http://schemas.microsoft.com/office/drawing/2014/main" xmlns="" id="{8F573CAA-A5C0-AF42-AFB2-E0C936695083}"/>
              </a:ext>
            </a:extLst>
          </p:cNvPr>
          <p:cNvSpPr>
            <a:spLocks noGrp="1"/>
          </p:cNvSpPr>
          <p:nvPr>
            <p:ph idx="1"/>
          </p:nvPr>
        </p:nvSpPr>
        <p:spPr/>
        <p:txBody>
          <a:bodyPr/>
          <a:lstStyle/>
          <a:p>
            <a:r>
              <a:rPr lang="tr-TR" dirty="0"/>
              <a:t>Tanılama süreci öğrenci alımı duyurusunun yapılmasıyla başlar. Duyuruda programın içeriği, hedeflenen öğrenci kitlesi ve kabul koşullarına ilişkin yeterli bilgi bulunmalıdır. </a:t>
            </a:r>
          </a:p>
          <a:p>
            <a:endParaRPr lang="tr-TR" dirty="0"/>
          </a:p>
          <a:p>
            <a:r>
              <a:rPr lang="tr-TR" dirty="0"/>
              <a:t>• Bu bilgi ebeveynlerin ve öğrencilerin programa başvuru kararlarını doğrudan etkiler. Doğru ve yeterli bilgi hedef kitlenin doğru karar almasına olanak sağlar.</a:t>
            </a:r>
          </a:p>
        </p:txBody>
      </p:sp>
      <p:pic>
        <p:nvPicPr>
          <p:cNvPr id="4" name="Picture 4" descr="sunu">
            <a:extLst>
              <a:ext uri="{FF2B5EF4-FFF2-40B4-BE49-F238E27FC236}">
                <a16:creationId xmlns:a16="http://schemas.microsoft.com/office/drawing/2014/main" xmlns="" id="{3A8A4FC9-A5E4-794A-B7FB-3C37F62160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631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01D44C91-6839-3342-86A0-8E19A61E385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1A1A52F0-EC6D-3947-B2E2-C875D67DF36E}"/>
              </a:ext>
            </a:extLst>
          </p:cNvPr>
          <p:cNvSpPr>
            <a:spLocks noGrp="1"/>
          </p:cNvSpPr>
          <p:nvPr>
            <p:ph idx="1"/>
          </p:nvPr>
        </p:nvSpPr>
        <p:spPr/>
        <p:txBody>
          <a:bodyPr/>
          <a:lstStyle/>
          <a:p>
            <a:r>
              <a:rPr lang="tr-TR" dirty="0"/>
              <a:t>Duyurunun hedef kitlenin tamamına ulaşması önemlidir. </a:t>
            </a:r>
          </a:p>
          <a:p>
            <a:endParaRPr lang="tr-TR" dirty="0"/>
          </a:p>
          <a:p>
            <a:r>
              <a:rPr lang="tr-TR" dirty="0"/>
              <a:t>Programa girebilecek potansiyele sahip programdan yarar sağlayabilecek öğrenciler haberdar olmamaları öğrenciler için bir kayıptır. </a:t>
            </a:r>
          </a:p>
          <a:p>
            <a:endParaRPr lang="tr-TR" dirty="0"/>
          </a:p>
          <a:p>
            <a:r>
              <a:rPr lang="tr-TR" dirty="0"/>
              <a:t>• Duyurunun temel amacı hedef kitleyi program hakkında yeterince bilgilendirmek olmalıdır.</a:t>
            </a:r>
          </a:p>
        </p:txBody>
      </p:sp>
      <p:pic>
        <p:nvPicPr>
          <p:cNvPr id="4" name="Picture 4" descr="sunu">
            <a:extLst>
              <a:ext uri="{FF2B5EF4-FFF2-40B4-BE49-F238E27FC236}">
                <a16:creationId xmlns:a16="http://schemas.microsoft.com/office/drawing/2014/main" xmlns="" id="{99A57DA7-2567-BC42-9993-039B6041D7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63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23F64A9D-545A-824D-9A0F-5BF8642BF89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164EA2A-918B-214B-8AC6-ECE034B710A5}"/>
              </a:ext>
            </a:extLst>
          </p:cNvPr>
          <p:cNvSpPr>
            <a:spLocks noGrp="1"/>
          </p:cNvSpPr>
          <p:nvPr>
            <p:ph idx="1"/>
          </p:nvPr>
        </p:nvSpPr>
        <p:spPr/>
        <p:txBody>
          <a:bodyPr/>
          <a:lstStyle/>
          <a:p>
            <a:endParaRPr lang="tr-TR" dirty="0"/>
          </a:p>
          <a:p>
            <a:endParaRPr lang="tr-TR" dirty="0"/>
          </a:p>
          <a:p>
            <a:r>
              <a:rPr lang="tr-TR" dirty="0"/>
              <a:t>Duyuru ne kadar etkili olursa programa olan başvuru sayısı da o kadar fazla olur. </a:t>
            </a:r>
          </a:p>
        </p:txBody>
      </p:sp>
      <p:pic>
        <p:nvPicPr>
          <p:cNvPr id="4" name="Picture 4" descr="sunu">
            <a:extLst>
              <a:ext uri="{FF2B5EF4-FFF2-40B4-BE49-F238E27FC236}">
                <a16:creationId xmlns:a16="http://schemas.microsoft.com/office/drawing/2014/main" xmlns="" id="{79F17364-E22C-E34D-B235-B77BACC14F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02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F39C014A-ECC2-F04F-BE8A-98B08528916E}"/>
              </a:ext>
            </a:extLst>
          </p:cNvPr>
          <p:cNvSpPr>
            <a:spLocks noGrp="1"/>
          </p:cNvSpPr>
          <p:nvPr>
            <p:ph type="title"/>
          </p:nvPr>
        </p:nvSpPr>
        <p:spPr/>
        <p:txBody>
          <a:bodyPr/>
          <a:lstStyle/>
          <a:p>
            <a:r>
              <a:rPr lang="tr-TR" dirty="0"/>
              <a:t>Tarama-Aday Gösterme-Yönlendirme Aşaması</a:t>
            </a:r>
          </a:p>
        </p:txBody>
      </p:sp>
      <p:sp>
        <p:nvSpPr>
          <p:cNvPr id="3" name="İçerik Yer Tutucusu 2">
            <a:extLst>
              <a:ext uri="{FF2B5EF4-FFF2-40B4-BE49-F238E27FC236}">
                <a16:creationId xmlns:a16="http://schemas.microsoft.com/office/drawing/2014/main" xmlns="" id="{1B5FD893-E226-E246-85A7-BD5E40BB3376}"/>
              </a:ext>
            </a:extLst>
          </p:cNvPr>
          <p:cNvSpPr>
            <a:spLocks noGrp="1"/>
          </p:cNvSpPr>
          <p:nvPr>
            <p:ph idx="1"/>
          </p:nvPr>
        </p:nvSpPr>
        <p:spPr/>
        <p:txBody>
          <a:bodyPr/>
          <a:lstStyle/>
          <a:p>
            <a:endParaRPr lang="tr-TR" dirty="0"/>
          </a:p>
          <a:p>
            <a:r>
              <a:rPr lang="tr-TR" dirty="0"/>
              <a:t>Tanılama uygulamaları öğrencilerin taranması, önerilmesi, yönlendirilmesi veya öğrencilerin kendi istekleri ile programlara başvurmaları ile devam eder. Tarama ile daha çok genel yetenek testleri kullanılarak belirli düzeyin üzerindeki öğrenciler saptanmaya çalışılır. </a:t>
            </a:r>
          </a:p>
        </p:txBody>
      </p:sp>
      <p:pic>
        <p:nvPicPr>
          <p:cNvPr id="4" name="Picture 4" descr="sunu">
            <a:extLst>
              <a:ext uri="{FF2B5EF4-FFF2-40B4-BE49-F238E27FC236}">
                <a16:creationId xmlns:a16="http://schemas.microsoft.com/office/drawing/2014/main" xmlns="" id="{2137EA57-E5A0-D645-B97F-26D0ECE07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457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70CDC506-84DE-AB46-A897-CB6BC2F0868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D7698934-8893-9C45-BBE3-33B6A0554936}"/>
              </a:ext>
            </a:extLst>
          </p:cNvPr>
          <p:cNvSpPr>
            <a:spLocks noGrp="1"/>
          </p:cNvSpPr>
          <p:nvPr>
            <p:ph idx="1"/>
          </p:nvPr>
        </p:nvSpPr>
        <p:spPr/>
        <p:txBody>
          <a:bodyPr/>
          <a:lstStyle/>
          <a:p>
            <a:endParaRPr lang="tr-TR" dirty="0"/>
          </a:p>
          <a:p>
            <a:r>
              <a:rPr lang="tr-TR" dirty="0"/>
              <a:t>Önerme uygulamalarında ise aday gösterme formları ya da öneri formları kullanılarak potansiyel öğrenciler belirlenmeye çalışılır. </a:t>
            </a:r>
          </a:p>
          <a:p>
            <a:endParaRPr lang="tr-TR" dirty="0"/>
          </a:p>
          <a:p>
            <a:pPr marL="0" indent="0">
              <a:buNone/>
            </a:pPr>
            <a:endParaRPr lang="tr-TR" dirty="0"/>
          </a:p>
          <a:p>
            <a:r>
              <a:rPr lang="tr-TR" dirty="0"/>
              <a:t>Yönlendirme uygulamalarında ve isteğe bağlı başvurularda tanılama tüm öğrencilere açık olmalıdır. Yönlendirmeyi öğretmenler, ebeveynler, uzmanlar veya öğrenciyi tanıyan diğer kişiler yapabilirler.</a:t>
            </a:r>
          </a:p>
        </p:txBody>
      </p:sp>
      <p:pic>
        <p:nvPicPr>
          <p:cNvPr id="4" name="Picture 4" descr="sunu">
            <a:extLst>
              <a:ext uri="{FF2B5EF4-FFF2-40B4-BE49-F238E27FC236}">
                <a16:creationId xmlns:a16="http://schemas.microsoft.com/office/drawing/2014/main" xmlns="" id="{A235768C-FC51-0440-96B1-CF8C03D006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118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107BFF8A-3D66-2A4E-B0D1-B0B892C562F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CFED9AB1-DF69-7B42-A824-BFFD7CCE3D68}"/>
              </a:ext>
            </a:extLst>
          </p:cNvPr>
          <p:cNvSpPr>
            <a:spLocks noGrp="1"/>
          </p:cNvSpPr>
          <p:nvPr>
            <p:ph idx="1"/>
          </p:nvPr>
        </p:nvSpPr>
        <p:spPr/>
        <p:txBody>
          <a:bodyPr/>
          <a:lstStyle/>
          <a:p>
            <a:r>
              <a:rPr lang="tr-TR" dirty="0"/>
              <a:t>Aday gösterme veya önerme sözlü bildirim, dereceleme ölçekleri, ya da özellik tarama listeleri kullanılarak yapılabilir.  </a:t>
            </a:r>
          </a:p>
          <a:p>
            <a:endParaRPr lang="tr-TR" dirty="0"/>
          </a:p>
          <a:p>
            <a:r>
              <a:rPr lang="tr-TR" dirty="0"/>
              <a:t>Bu aşamada dereceleme ölçekleri ile toplanan veriler uzmanlar tarafından incelenmelidir. </a:t>
            </a:r>
          </a:p>
        </p:txBody>
      </p:sp>
      <p:pic>
        <p:nvPicPr>
          <p:cNvPr id="4" name="Picture 4" descr="sunu">
            <a:extLst>
              <a:ext uri="{FF2B5EF4-FFF2-40B4-BE49-F238E27FC236}">
                <a16:creationId xmlns:a16="http://schemas.microsoft.com/office/drawing/2014/main" xmlns="" id="{03875A7A-5144-5440-B153-3B14511301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107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2CAB1066-9601-D643-B127-3B07701AC8F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F153371B-9CD8-A543-83B0-66BAA402619D}"/>
              </a:ext>
            </a:extLst>
          </p:cNvPr>
          <p:cNvSpPr>
            <a:spLocks noGrp="1"/>
          </p:cNvSpPr>
          <p:nvPr>
            <p:ph idx="1"/>
          </p:nvPr>
        </p:nvSpPr>
        <p:spPr/>
        <p:txBody>
          <a:bodyPr/>
          <a:lstStyle/>
          <a:p>
            <a:r>
              <a:rPr lang="tr-TR" dirty="0"/>
              <a:t>Öğrencilere ait bilgiler temel alınarak hangi öğrencilerin bir sonraki aşamaya geçeceklerine karar verilir.</a:t>
            </a:r>
          </a:p>
          <a:p>
            <a:endParaRPr lang="tr-TR" dirty="0"/>
          </a:p>
          <a:p>
            <a:endParaRPr lang="tr-TR" dirty="0"/>
          </a:p>
          <a:p>
            <a:r>
              <a:rPr lang="tr-TR" dirty="0"/>
              <a:t>Örneğin Bilim ve Sanat Merkezlerine üstün zekalı öğrenci seçimi sürecinde önce öğretmenler aday gösterdikleri öğrencilere ait gözlem formlarını doldururlar.</a:t>
            </a:r>
          </a:p>
        </p:txBody>
      </p:sp>
      <p:pic>
        <p:nvPicPr>
          <p:cNvPr id="4" name="Picture 4" descr="sunu">
            <a:extLst>
              <a:ext uri="{FF2B5EF4-FFF2-40B4-BE49-F238E27FC236}">
                <a16:creationId xmlns:a16="http://schemas.microsoft.com/office/drawing/2014/main" xmlns="" id="{847E3671-FC12-BC48-A542-174965B75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562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A0EB606B-FCFC-914A-A3E0-6676A9F6986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8171F8C2-45BC-AA48-9A25-F323EE4B302D}"/>
              </a:ext>
            </a:extLst>
          </p:cNvPr>
          <p:cNvSpPr>
            <a:spLocks noGrp="1"/>
          </p:cNvSpPr>
          <p:nvPr>
            <p:ph idx="1"/>
          </p:nvPr>
        </p:nvSpPr>
        <p:spPr/>
        <p:txBody>
          <a:bodyPr/>
          <a:lstStyle/>
          <a:p>
            <a:endParaRPr lang="tr-TR" dirty="0"/>
          </a:p>
          <a:p>
            <a:endParaRPr lang="tr-TR" dirty="0"/>
          </a:p>
          <a:p>
            <a:r>
              <a:rPr lang="tr-TR" dirty="0"/>
              <a:t>Gözlem formlarının değerlendirilmesi sonucunda belirli özellikleri gösteren ve ölçütleri karşılayan öğrenciler grup yetenek testini alırlar. Böylece binlerce öğrenci arasından aday sayısı çok aza indirilmiş olur.</a:t>
            </a:r>
          </a:p>
        </p:txBody>
      </p:sp>
      <p:pic>
        <p:nvPicPr>
          <p:cNvPr id="4" name="Picture 4" descr="sunu">
            <a:extLst>
              <a:ext uri="{FF2B5EF4-FFF2-40B4-BE49-F238E27FC236}">
                <a16:creationId xmlns:a16="http://schemas.microsoft.com/office/drawing/2014/main" xmlns="" id="{40DA1C07-D82D-5E4C-B6B4-9271B42BF4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97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4A1C95E2-AD83-514D-8F83-DBDA928DE8B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B4CB7866-DB2A-0446-8B52-3A2705C259D6}"/>
              </a:ext>
            </a:extLst>
          </p:cNvPr>
          <p:cNvSpPr>
            <a:spLocks noGrp="1"/>
          </p:cNvSpPr>
          <p:nvPr>
            <p:ph idx="1"/>
          </p:nvPr>
        </p:nvSpPr>
        <p:spPr/>
        <p:txBody>
          <a:bodyPr/>
          <a:lstStyle/>
          <a:p>
            <a:endParaRPr lang="tr-TR" dirty="0"/>
          </a:p>
          <a:p>
            <a:endParaRPr lang="tr-TR" dirty="0"/>
          </a:p>
          <a:p>
            <a:r>
              <a:rPr lang="tr-TR" dirty="0"/>
              <a:t>Tarama aşamasının yer verildiği tanılama sistemlerinde öğretmenler çoğu zaman tarayıcı olarak görev alırlar. Öğretmenlerin görüşleri önemlidir. </a:t>
            </a:r>
          </a:p>
        </p:txBody>
      </p:sp>
      <p:pic>
        <p:nvPicPr>
          <p:cNvPr id="4" name="Picture 4" descr="sunu">
            <a:extLst>
              <a:ext uri="{FF2B5EF4-FFF2-40B4-BE49-F238E27FC236}">
                <a16:creationId xmlns:a16="http://schemas.microsoft.com/office/drawing/2014/main" xmlns="" id="{E9E0CA07-40C0-4149-B2D1-B9E2D73C2E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880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EA10CA64-0B30-9844-A64D-695AC56D704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C9B7031-AAA7-E549-AD79-5A0750232EE0}"/>
              </a:ext>
            </a:extLst>
          </p:cNvPr>
          <p:cNvSpPr>
            <a:spLocks noGrp="1"/>
          </p:cNvSpPr>
          <p:nvPr>
            <p:ph idx="1"/>
          </p:nvPr>
        </p:nvSpPr>
        <p:spPr/>
        <p:txBody>
          <a:bodyPr/>
          <a:lstStyle/>
          <a:p>
            <a:endParaRPr lang="tr-TR" dirty="0"/>
          </a:p>
          <a:p>
            <a:r>
              <a:rPr lang="tr-TR" dirty="0"/>
              <a:t>Fakat öğretmeni üzerinde iyi izlenim bırakmayan sınıfta aktif olmayan çocuklardan üstün zekalı olanlar da olabilir. Öğretmenlerinin ‘gözüne giremedikleri’ için fark edilemeyebilirler.</a:t>
            </a:r>
          </a:p>
        </p:txBody>
      </p:sp>
      <p:pic>
        <p:nvPicPr>
          <p:cNvPr id="4" name="Picture 4" descr="sunu">
            <a:extLst>
              <a:ext uri="{FF2B5EF4-FFF2-40B4-BE49-F238E27FC236}">
                <a16:creationId xmlns:a16="http://schemas.microsoft.com/office/drawing/2014/main" xmlns="" id="{49FD51DD-68FD-964B-B234-2AEE81A21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747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F60B1AED-1066-884F-9B93-8318108612D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6A8C066D-2948-1140-AF4E-A1501EBEDA09}"/>
              </a:ext>
            </a:extLst>
          </p:cNvPr>
          <p:cNvSpPr>
            <a:spLocks noGrp="1"/>
          </p:cNvSpPr>
          <p:nvPr>
            <p:ph idx="1"/>
          </p:nvPr>
        </p:nvSpPr>
        <p:spPr/>
        <p:txBody>
          <a:bodyPr/>
          <a:lstStyle/>
          <a:p>
            <a:endParaRPr lang="tr-TR" dirty="0"/>
          </a:p>
          <a:p>
            <a:r>
              <a:rPr lang="tr-TR" dirty="0"/>
              <a:t>Araştırmaların öğretmenlerin üstün zekalı öğrencilerin %40-60’ını doğru saptayabildiklerini göstermektedir.</a:t>
            </a:r>
          </a:p>
          <a:p>
            <a:endParaRPr lang="tr-TR" dirty="0"/>
          </a:p>
          <a:p>
            <a:r>
              <a:rPr lang="tr-TR" dirty="0"/>
              <a:t>Bu bulgu öğretmenlerin yaklaşık her iki üstün zekalı öğrenciden birini fark edemediklerini göstermektedir. </a:t>
            </a:r>
          </a:p>
        </p:txBody>
      </p:sp>
      <p:pic>
        <p:nvPicPr>
          <p:cNvPr id="4" name="Picture 4" descr="sunu">
            <a:extLst>
              <a:ext uri="{FF2B5EF4-FFF2-40B4-BE49-F238E27FC236}">
                <a16:creationId xmlns:a16="http://schemas.microsoft.com/office/drawing/2014/main" xmlns="" id="{CC33B616-AD49-894B-B3EF-4E3BDACB9E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1205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8E6971FB-CBF4-CF40-B531-DD225FE9F130}"/>
              </a:ext>
            </a:extLst>
          </p:cNvPr>
          <p:cNvSpPr>
            <a:spLocks noGrp="1"/>
          </p:cNvSpPr>
          <p:nvPr>
            <p:ph type="title"/>
          </p:nvPr>
        </p:nvSpPr>
        <p:spPr/>
        <p:txBody>
          <a:bodyPr/>
          <a:lstStyle/>
          <a:p>
            <a:r>
              <a:rPr lang="tr-TR" dirty="0"/>
              <a:t>Ölçme Aşaması</a:t>
            </a:r>
          </a:p>
        </p:txBody>
      </p:sp>
      <p:sp>
        <p:nvSpPr>
          <p:cNvPr id="3" name="İçerik Yer Tutucusu 2">
            <a:extLst>
              <a:ext uri="{FF2B5EF4-FFF2-40B4-BE49-F238E27FC236}">
                <a16:creationId xmlns:a16="http://schemas.microsoft.com/office/drawing/2014/main" xmlns="" id="{FD1953A0-72E7-7D46-AFA4-9ED3FB642D36}"/>
              </a:ext>
            </a:extLst>
          </p:cNvPr>
          <p:cNvSpPr>
            <a:spLocks noGrp="1"/>
          </p:cNvSpPr>
          <p:nvPr>
            <p:ph idx="1"/>
          </p:nvPr>
        </p:nvSpPr>
        <p:spPr/>
        <p:txBody>
          <a:bodyPr/>
          <a:lstStyle/>
          <a:p>
            <a:endParaRPr lang="tr-TR" dirty="0"/>
          </a:p>
          <a:p>
            <a:r>
              <a:rPr lang="tr-TR" dirty="0"/>
              <a:t>Öğretmenler ve ebeveynler tarafından üstün zekalı olarak aday gösterilen veya kendi istekleri ile tanılamaya başvuran öğrencilerin zeka düzeyleri ölçme araçları kullanılarak belirlenir.</a:t>
            </a:r>
          </a:p>
        </p:txBody>
      </p:sp>
      <p:pic>
        <p:nvPicPr>
          <p:cNvPr id="4" name="Picture 4" descr="sunu">
            <a:extLst>
              <a:ext uri="{FF2B5EF4-FFF2-40B4-BE49-F238E27FC236}">
                <a16:creationId xmlns:a16="http://schemas.microsoft.com/office/drawing/2014/main" xmlns="" id="{9A92237B-F15E-5846-B71D-166873EB9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275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62957A3F-3C0B-044D-B803-99C02B897EB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C5419976-7B46-1A43-B50B-2301F9388A9D}"/>
              </a:ext>
            </a:extLst>
          </p:cNvPr>
          <p:cNvSpPr>
            <a:spLocks noGrp="1"/>
          </p:cNvSpPr>
          <p:nvPr>
            <p:ph idx="1"/>
          </p:nvPr>
        </p:nvSpPr>
        <p:spPr/>
        <p:txBody>
          <a:bodyPr/>
          <a:lstStyle/>
          <a:p>
            <a:endParaRPr lang="tr-TR" dirty="0"/>
          </a:p>
          <a:p>
            <a:endParaRPr lang="tr-TR" dirty="0"/>
          </a:p>
          <a:p>
            <a:r>
              <a:rPr lang="tr-TR" dirty="0"/>
              <a:t>Bu aşamada Grup zeka testi, Bireysel zeka testi, Özel yetenek testleri kullanılabilir.</a:t>
            </a:r>
          </a:p>
        </p:txBody>
      </p:sp>
      <p:pic>
        <p:nvPicPr>
          <p:cNvPr id="4" name="Picture 4" descr="sunu">
            <a:extLst>
              <a:ext uri="{FF2B5EF4-FFF2-40B4-BE49-F238E27FC236}">
                <a16:creationId xmlns:a16="http://schemas.microsoft.com/office/drawing/2014/main" xmlns="" id="{1A40CA4D-F25B-3649-9DB1-6DCA0DE767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8898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4561C864-F70F-F94F-BA2E-D13E9C1F8D2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342EBF6C-EF6D-5A4F-887E-BD64617939B1}"/>
              </a:ext>
            </a:extLst>
          </p:cNvPr>
          <p:cNvSpPr>
            <a:spLocks noGrp="1"/>
          </p:cNvSpPr>
          <p:nvPr>
            <p:ph idx="1"/>
          </p:nvPr>
        </p:nvSpPr>
        <p:spPr/>
        <p:txBody>
          <a:bodyPr/>
          <a:lstStyle/>
          <a:p>
            <a:endParaRPr lang="tr-TR" dirty="0"/>
          </a:p>
          <a:p>
            <a:r>
              <a:rPr lang="tr-TR" dirty="0"/>
              <a:t>Bu aşama gerçek üstün zekalı öğrencilerin tanılanmalarında kritik rol oynar. Aday gösterilen öğrencilerin arasında pek çok üstün zekalı olmayan öğrenci bulunur. Bu aşamada ayırt edici değerlendirme önemlidir. </a:t>
            </a:r>
          </a:p>
        </p:txBody>
      </p:sp>
      <p:pic>
        <p:nvPicPr>
          <p:cNvPr id="4" name="Picture 4" descr="sunu">
            <a:extLst>
              <a:ext uri="{FF2B5EF4-FFF2-40B4-BE49-F238E27FC236}">
                <a16:creationId xmlns:a16="http://schemas.microsoft.com/office/drawing/2014/main" xmlns="" id="{808DB8A6-B85B-5049-B4BC-014A7F7A2E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354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1E97921B-DF92-AD4A-AF59-9F2A7ECB4FD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BD7458F4-4219-6146-B332-044C07F12A7E}"/>
              </a:ext>
            </a:extLst>
          </p:cNvPr>
          <p:cNvSpPr>
            <a:spLocks noGrp="1"/>
          </p:cNvSpPr>
          <p:nvPr>
            <p:ph idx="1"/>
          </p:nvPr>
        </p:nvSpPr>
        <p:spPr/>
        <p:txBody>
          <a:bodyPr/>
          <a:lstStyle/>
          <a:p>
            <a:endParaRPr lang="tr-TR" dirty="0"/>
          </a:p>
          <a:p>
            <a:r>
              <a:rPr lang="tr-TR" dirty="0"/>
              <a:t>Testlerin üstün zekalı öğrencileri doğru tanılama oranı farklılık gösterir. Bu nedenle test seçimi oldukça önemlidir.</a:t>
            </a:r>
          </a:p>
          <a:p>
            <a:endParaRPr lang="tr-TR" dirty="0"/>
          </a:p>
          <a:p>
            <a:r>
              <a:rPr lang="tr-TR" dirty="0"/>
              <a:t>Bu aşama gerçek üstün zekalı öğrencilerin tanılanmalarında kritik rol oynar.  Aday gösterilen veya yönlendirilen öğrenciler arasında üstün zekalı olmayan çok öğrenci bulunur. </a:t>
            </a:r>
          </a:p>
        </p:txBody>
      </p:sp>
      <p:pic>
        <p:nvPicPr>
          <p:cNvPr id="4" name="Picture 4" descr="sunu">
            <a:extLst>
              <a:ext uri="{FF2B5EF4-FFF2-40B4-BE49-F238E27FC236}">
                <a16:creationId xmlns:a16="http://schemas.microsoft.com/office/drawing/2014/main" xmlns="" id="{66211E6C-BD65-FB44-AA76-845E9641E6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651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2B81EAF4-3324-1C40-88CE-888D683E3E4C}"/>
              </a:ext>
            </a:extLst>
          </p:cNvPr>
          <p:cNvSpPr>
            <a:spLocks noGrp="1"/>
          </p:cNvSpPr>
          <p:nvPr>
            <p:ph type="title"/>
          </p:nvPr>
        </p:nvSpPr>
        <p:spPr/>
        <p:txBody>
          <a:bodyPr/>
          <a:lstStyle/>
          <a:p>
            <a:r>
              <a:rPr lang="tr-TR" dirty="0"/>
              <a:t>Test Puanlarını Birleştirme Aşaması </a:t>
            </a:r>
          </a:p>
        </p:txBody>
      </p:sp>
      <p:sp>
        <p:nvSpPr>
          <p:cNvPr id="3" name="İçerik Yer Tutucusu 2">
            <a:extLst>
              <a:ext uri="{FF2B5EF4-FFF2-40B4-BE49-F238E27FC236}">
                <a16:creationId xmlns:a16="http://schemas.microsoft.com/office/drawing/2014/main" xmlns="" id="{E9BE2DDE-8B25-9A4D-BBD7-5CF8DA756772}"/>
              </a:ext>
            </a:extLst>
          </p:cNvPr>
          <p:cNvSpPr>
            <a:spLocks noGrp="1"/>
          </p:cNvSpPr>
          <p:nvPr>
            <p:ph idx="1"/>
          </p:nvPr>
        </p:nvSpPr>
        <p:spPr/>
        <p:txBody>
          <a:bodyPr/>
          <a:lstStyle/>
          <a:p>
            <a:r>
              <a:rPr lang="tr-TR" dirty="0"/>
              <a:t>Üstün zekalı öğrencilerin tanılamasında birden fazla aracın kullanılması önerilmektedir. </a:t>
            </a:r>
          </a:p>
          <a:p>
            <a:endParaRPr lang="tr-TR" dirty="0"/>
          </a:p>
          <a:p>
            <a:r>
              <a:rPr lang="tr-TR" dirty="0"/>
              <a:t>Bir aracın yalnız başına doğru tanılama olasılığı, birden fazla araçtan elde edilen puanların birleştirilmesiyle elde edilen puanın doğru tanılama olasılığından daha düşüktür. </a:t>
            </a:r>
          </a:p>
        </p:txBody>
      </p:sp>
      <p:pic>
        <p:nvPicPr>
          <p:cNvPr id="4" name="Picture 4" descr="sunu">
            <a:extLst>
              <a:ext uri="{FF2B5EF4-FFF2-40B4-BE49-F238E27FC236}">
                <a16:creationId xmlns:a16="http://schemas.microsoft.com/office/drawing/2014/main" xmlns="" id="{24DD066A-92BA-8B44-BF16-D427EA811C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1052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D3AA0279-D8D7-0244-9314-42A255BD92C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CACBBE5A-58C8-4A4C-A5E0-AA106C09AF1F}"/>
              </a:ext>
            </a:extLst>
          </p:cNvPr>
          <p:cNvSpPr>
            <a:spLocks noGrp="1"/>
          </p:cNvSpPr>
          <p:nvPr>
            <p:ph idx="1"/>
          </p:nvPr>
        </p:nvSpPr>
        <p:spPr/>
        <p:txBody>
          <a:bodyPr/>
          <a:lstStyle/>
          <a:p>
            <a:r>
              <a:rPr lang="tr-TR" dirty="0"/>
              <a:t>Tanılama sürecinde öğrenciler hakkında birden fazla araç kullanılarak bilgi toplanmış ise bu bilgilerin objektif olarak değerlendirilmesi ve karar aşamasında kullanılması gereklidir. </a:t>
            </a:r>
          </a:p>
        </p:txBody>
      </p:sp>
      <p:pic>
        <p:nvPicPr>
          <p:cNvPr id="4" name="Picture 4" descr="sunu">
            <a:extLst>
              <a:ext uri="{FF2B5EF4-FFF2-40B4-BE49-F238E27FC236}">
                <a16:creationId xmlns:a16="http://schemas.microsoft.com/office/drawing/2014/main" xmlns="" id="{17D7F549-D8D2-DA45-AB5F-DF5AC5FB34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316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F0E5535B-857C-5C43-9885-80E1EDEF28B6}"/>
              </a:ext>
            </a:extLst>
          </p:cNvPr>
          <p:cNvSpPr>
            <a:spLocks noGrp="1"/>
          </p:cNvSpPr>
          <p:nvPr>
            <p:ph type="title"/>
          </p:nvPr>
        </p:nvSpPr>
        <p:spPr/>
        <p:txBody>
          <a:bodyPr/>
          <a:lstStyle/>
          <a:p>
            <a:r>
              <a:rPr lang="tr-TR" dirty="0"/>
              <a:t>Karar verme aşaması </a:t>
            </a:r>
          </a:p>
        </p:txBody>
      </p:sp>
      <p:sp>
        <p:nvSpPr>
          <p:cNvPr id="3" name="İçerik Yer Tutucusu 2">
            <a:extLst>
              <a:ext uri="{FF2B5EF4-FFF2-40B4-BE49-F238E27FC236}">
                <a16:creationId xmlns:a16="http://schemas.microsoft.com/office/drawing/2014/main" xmlns="" id="{00E18F42-714D-264B-838D-DE3C2836A118}"/>
              </a:ext>
            </a:extLst>
          </p:cNvPr>
          <p:cNvSpPr>
            <a:spLocks noGrp="1"/>
          </p:cNvSpPr>
          <p:nvPr>
            <p:ph idx="1"/>
          </p:nvPr>
        </p:nvSpPr>
        <p:spPr/>
        <p:txBody>
          <a:bodyPr/>
          <a:lstStyle/>
          <a:p>
            <a:r>
              <a:rPr lang="tr-TR" dirty="0"/>
              <a:t>Tanılama sürecinin son aşaması olan karar verme ya da öğrencilerin seçimi aşamasında daha önceki aşamalarda öğrenciler hakkında toplanan bilgilerin tamamı bir komisyon ya da kurul tarafından değerlendirilerek programa alınacak olan öğrenciler belirlenirler. </a:t>
            </a:r>
          </a:p>
        </p:txBody>
      </p:sp>
      <p:pic>
        <p:nvPicPr>
          <p:cNvPr id="4" name="Picture 4" descr="sunu">
            <a:extLst>
              <a:ext uri="{FF2B5EF4-FFF2-40B4-BE49-F238E27FC236}">
                <a16:creationId xmlns:a16="http://schemas.microsoft.com/office/drawing/2014/main" xmlns="" id="{C054ADA1-E2D8-8D43-950A-AAAAC0497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225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D5023FB8-D561-9347-96F7-869DE49514E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80F8250B-CECE-6D41-AF63-B78162C7D7E3}"/>
              </a:ext>
            </a:extLst>
          </p:cNvPr>
          <p:cNvSpPr>
            <a:spLocks noGrp="1"/>
          </p:cNvSpPr>
          <p:nvPr>
            <p:ph idx="1"/>
          </p:nvPr>
        </p:nvSpPr>
        <p:spPr/>
        <p:txBody>
          <a:bodyPr/>
          <a:lstStyle/>
          <a:p>
            <a:r>
              <a:rPr lang="tr-TR" dirty="0"/>
              <a:t>Tanılama komisyonunda yetkili görevlilerin </a:t>
            </a:r>
            <a:r>
              <a:rPr lang="tr-TR" dirty="0" err="1"/>
              <a:t>yanısıra</a:t>
            </a:r>
            <a:r>
              <a:rPr lang="tr-TR" dirty="0"/>
              <a:t> üstün zekalı öğrencilerin özellikleri konusunda eğitimli kişiler de bulunmalıdır. </a:t>
            </a:r>
          </a:p>
          <a:p>
            <a:endParaRPr lang="tr-TR" dirty="0"/>
          </a:p>
          <a:p>
            <a:r>
              <a:rPr lang="tr-TR" dirty="0"/>
              <a:t>Kararların objektif olarak alınabilmesi için öncelikle nicel veriler göz önünde bulundurularak öğrenciler sıralanmalı daha sonra nitel veriler kullanılarak öğrenciler hakkında kararlar alınmalıdır. </a:t>
            </a:r>
          </a:p>
        </p:txBody>
      </p:sp>
      <p:pic>
        <p:nvPicPr>
          <p:cNvPr id="4" name="Picture 4" descr="sunu">
            <a:extLst>
              <a:ext uri="{FF2B5EF4-FFF2-40B4-BE49-F238E27FC236}">
                <a16:creationId xmlns:a16="http://schemas.microsoft.com/office/drawing/2014/main" xmlns="" id="{E7E1226F-6431-AA4A-99BC-65A437BE72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36329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620</Words>
  <Application>Microsoft Office PowerPoint</Application>
  <PresentationFormat>Özel</PresentationFormat>
  <Paragraphs>65</Paragraphs>
  <Slides>21</Slides>
  <Notes>0</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Office Teması</vt:lpstr>
      <vt:lpstr>PowerPoint Sunusu</vt:lpstr>
      <vt:lpstr>Tanılama süreci</vt:lpstr>
      <vt:lpstr>Başvuru Aşaması</vt:lpstr>
      <vt:lpstr>PowerPoint Sunusu</vt:lpstr>
      <vt:lpstr>PowerPoint Sunusu</vt:lpstr>
      <vt:lpstr>Tarama-Aday Gösterme-Yönlendirme Aşaması</vt:lpstr>
      <vt:lpstr>PowerPoint Sunusu</vt:lpstr>
      <vt:lpstr>PowerPoint Sunusu</vt:lpstr>
      <vt:lpstr>PowerPoint Sunusu</vt:lpstr>
      <vt:lpstr>PowerPoint Sunusu</vt:lpstr>
      <vt:lpstr>PowerPoint Sunusu</vt:lpstr>
      <vt:lpstr>PowerPoint Sunusu</vt:lpstr>
      <vt:lpstr>PowerPoint Sunusu</vt:lpstr>
      <vt:lpstr>Ölçme Aşaması</vt:lpstr>
      <vt:lpstr>PowerPoint Sunusu</vt:lpstr>
      <vt:lpstr>PowerPoint Sunusu</vt:lpstr>
      <vt:lpstr>PowerPoint Sunusu</vt:lpstr>
      <vt:lpstr>Test Puanlarını Birleştirme Aşaması </vt:lpstr>
      <vt:lpstr>PowerPoint Sunusu</vt:lpstr>
      <vt:lpstr>Karar verme aşaması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Kullanıcısı</dc:creator>
  <cp:lastModifiedBy>HP</cp:lastModifiedBy>
  <cp:revision>7</cp:revision>
  <dcterms:created xsi:type="dcterms:W3CDTF">2020-03-23T14:39:45Z</dcterms:created>
  <dcterms:modified xsi:type="dcterms:W3CDTF">2021-06-01T16:41:03Z</dcterms:modified>
</cp:coreProperties>
</file>