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3" r:id="rId5"/>
    <p:sldId id="264" r:id="rId6"/>
    <p:sldId id="265" r:id="rId7"/>
    <p:sldId id="266" r:id="rId8"/>
    <p:sldId id="267" r:id="rId9"/>
    <p:sldId id="268" r:id="rId10"/>
    <p:sldId id="269" r:id="rId11"/>
    <p:sldId id="270" r:id="rId12"/>
    <p:sldId id="271" r:id="rId13"/>
    <p:sldId id="272" r:id="rId14"/>
    <p:sldId id="259" r:id="rId15"/>
    <p:sldId id="260" r:id="rId16"/>
    <p:sldId id="26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385AD40F-E9C8-4CB8-8DDD-3AFE127BEDF1}" type="datetimeFigureOut">
              <a:rPr lang="tr-TR" smtClean="0"/>
              <a:t>22.7.2019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446DDF-07D5-4F5B-8396-7A85E3907EA4}" type="slidenum">
              <a:rPr lang="tr-TR" smtClean="0"/>
              <a:t>‹#›</a:t>
            </a:fld>
            <a:endParaRPr lang="tr-T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85AD40F-E9C8-4CB8-8DDD-3AFE127BEDF1}" type="datetimeFigureOut">
              <a:rPr lang="tr-TR" smtClean="0"/>
              <a:t>22.7.2019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446DDF-07D5-4F5B-8396-7A85E3907EA4}" type="slidenum">
              <a:rPr lang="tr-TR" smtClean="0"/>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85AD40F-E9C8-4CB8-8DDD-3AFE127BEDF1}" type="datetimeFigureOut">
              <a:rPr lang="tr-TR" smtClean="0"/>
              <a:t>22.7.2019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446DDF-07D5-4F5B-8396-7A85E3907EA4}"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5AD40F-E9C8-4CB8-8DDD-3AFE127BEDF1}" type="datetimeFigureOut">
              <a:rPr lang="tr-TR" smtClean="0"/>
              <a:t>22.7.2019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446DDF-07D5-4F5B-8396-7A85E3907EA4}" type="slidenum">
              <a:rPr lang="tr-TR" smtClean="0"/>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tr-TR" smtClean="0"/>
              <a:t>Asıl metin stillerini düzenlemek için tıklatın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385AD40F-E9C8-4CB8-8DDD-3AFE127BEDF1}" type="datetimeFigureOut">
              <a:rPr lang="tr-TR" smtClean="0"/>
              <a:t>22.7.2019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5446DDF-07D5-4F5B-8396-7A85E3907EA4}" type="slidenum">
              <a:rPr lang="tr-TR" smtClean="0"/>
              <a:t>‹#›</a:t>
            </a:fld>
            <a:endParaRPr lang="tr-TR"/>
          </a:p>
        </p:txBody>
      </p:sp>
      <p:sp>
        <p:nvSpPr>
          <p:cNvPr id="10" name="Title 9"/>
          <p:cNvSpPr>
            <a:spLocks noGrp="1"/>
          </p:cNvSpPr>
          <p:nvPr>
            <p:ph type="title"/>
          </p:nvPr>
        </p:nvSpPr>
        <p:spPr/>
        <p:txBody>
          <a:body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85AD40F-E9C8-4CB8-8DDD-3AFE127BEDF1}" type="datetimeFigureOut">
              <a:rPr lang="tr-TR" smtClean="0"/>
              <a:t>22.7.2019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5446DDF-07D5-4F5B-8396-7A85E3907EA4}"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AD40F-E9C8-4CB8-8DDD-3AFE127BEDF1}" type="datetimeFigureOut">
              <a:rPr lang="tr-TR" smtClean="0"/>
              <a:t>22.7.2019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5446DDF-07D5-4F5B-8396-7A85E3907EA4}"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85AD40F-E9C8-4CB8-8DDD-3AFE127BEDF1}" type="datetimeFigureOut">
              <a:rPr lang="tr-TR" smtClean="0"/>
              <a:t>22.7.2019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446DDF-07D5-4F5B-8396-7A85E3907EA4}"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85AD40F-E9C8-4CB8-8DDD-3AFE127BEDF1}" type="datetimeFigureOut">
              <a:rPr lang="tr-TR" smtClean="0"/>
              <a:t>22.7.2019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446DDF-07D5-4F5B-8396-7A85E3907EA4}" type="slidenum">
              <a:rPr lang="tr-TR" smtClean="0"/>
              <a:t>‹#›</a:t>
            </a:fld>
            <a:endParaRPr lang="tr-T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85AD40F-E9C8-4CB8-8DDD-3AFE127BEDF1}" type="datetimeFigureOut">
              <a:rPr lang="tr-TR" smtClean="0"/>
              <a:t>22.7.2019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446DDF-07D5-4F5B-8396-7A85E3907EA4}"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85AD40F-E9C8-4CB8-8DDD-3AFE127BEDF1}" type="datetimeFigureOut">
              <a:rPr lang="tr-TR" smtClean="0"/>
              <a:t>22.7.2019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446DDF-07D5-4F5B-8396-7A85E3907EA4}" type="slidenum">
              <a:rPr lang="tr-TR" smtClean="0"/>
              <a:t>‹#›</a:t>
            </a:fld>
            <a:endParaRPr lang="tr-T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85AD40F-E9C8-4CB8-8DDD-3AFE127BEDF1}" type="datetimeFigureOut">
              <a:rPr lang="tr-TR" smtClean="0"/>
              <a:t>22.7.2019</a:t>
            </a:fld>
            <a:endParaRPr lang="tr-T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tr-T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E5446DDF-07D5-4F5B-8396-7A85E3907EA4}"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pPr marL="182880" indent="0">
              <a:buNone/>
            </a:pPr>
            <a:r>
              <a:rPr lang="tr-TR" dirty="0" smtClean="0"/>
              <a:t>İŞLETME BİLİMİNE GİRİŞ</a:t>
            </a:r>
            <a:endParaRPr lang="tr-TR" dirty="0"/>
          </a:p>
        </p:txBody>
      </p:sp>
    </p:spTree>
    <p:extLst>
      <p:ext uri="{BB962C8B-B14F-4D97-AF65-F5344CB8AC3E}">
        <p14:creationId xmlns:p14="http://schemas.microsoft.com/office/powerpoint/2010/main" val="156278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43000" y="685800"/>
            <a:ext cx="6781799" cy="3581400"/>
          </a:xfrm>
        </p:spPr>
      </p:pic>
      <p:sp>
        <p:nvSpPr>
          <p:cNvPr id="5" name="Metin kutusu 4"/>
          <p:cNvSpPr txBox="1"/>
          <p:nvPr/>
        </p:nvSpPr>
        <p:spPr>
          <a:xfrm>
            <a:off x="1371600" y="4800600"/>
            <a:ext cx="6629400" cy="923330"/>
          </a:xfrm>
          <a:prstGeom prst="rect">
            <a:avLst/>
          </a:prstGeom>
          <a:noFill/>
        </p:spPr>
        <p:txBody>
          <a:bodyPr wrap="square" rtlCol="0">
            <a:spAutoFit/>
          </a:bodyPr>
          <a:lstStyle/>
          <a:p>
            <a:pPr algn="just"/>
            <a:r>
              <a:rPr lang="tr-TR" dirty="0" smtClean="0">
                <a:solidFill>
                  <a:schemeClr val="tx2"/>
                </a:solidFill>
              </a:rPr>
              <a:t>İşletme, «iktisadi mal veya hizmet üretmek ve/veya pazarlamak için faaliyette bulunan kuruluş veya iktisadi  bir birimdir».</a:t>
            </a:r>
            <a:endParaRPr lang="tr-TR" dirty="0">
              <a:solidFill>
                <a:schemeClr val="tx2"/>
              </a:solidFill>
            </a:endParaRPr>
          </a:p>
        </p:txBody>
      </p:sp>
    </p:spTree>
    <p:extLst>
      <p:ext uri="{BB962C8B-B14F-4D97-AF65-F5344CB8AC3E}">
        <p14:creationId xmlns:p14="http://schemas.microsoft.com/office/powerpoint/2010/main" val="405375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lgn="ctr">
              <a:buNone/>
            </a:pPr>
            <a:r>
              <a:rPr lang="tr-TR" dirty="0" smtClean="0"/>
              <a:t>İŞLETME NEDİR?</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solidFill>
                  <a:schemeClr val="tx2"/>
                </a:solidFill>
              </a:rPr>
              <a:t>Kişilerin ihtiyaçlarını karşılamak amacıyla üretim faktörlerini uyumlu bir biçimde bir araya getirerek, ekonomik mal ve hizmet üretmek ve/veya pazarlamak için faaliyette bulunan kuruluştur.</a:t>
            </a:r>
            <a:endParaRPr lang="tr-TR" dirty="0">
              <a:solidFill>
                <a:schemeClr val="tx2"/>
              </a:solidFill>
            </a:endParaRPr>
          </a:p>
        </p:txBody>
      </p:sp>
    </p:spTree>
    <p:extLst>
      <p:ext uri="{BB962C8B-B14F-4D97-AF65-F5344CB8AC3E}">
        <p14:creationId xmlns:p14="http://schemas.microsoft.com/office/powerpoint/2010/main" val="2953581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4000" dirty="0" smtClean="0"/>
              <a:t>ÜRETİM FAKTÖRLERİ</a:t>
            </a:r>
            <a:endParaRPr lang="tr-TR" sz="4000" dirty="0"/>
          </a:p>
        </p:txBody>
      </p:sp>
      <p:sp>
        <p:nvSpPr>
          <p:cNvPr id="3" name="İçerik Yer Tutucusu 2"/>
          <p:cNvSpPr>
            <a:spLocks noGrp="1"/>
          </p:cNvSpPr>
          <p:nvPr>
            <p:ph sz="quarter" idx="13"/>
          </p:nvPr>
        </p:nvSpPr>
        <p:spPr/>
        <p:txBody>
          <a:bodyPr/>
          <a:lstStyle/>
          <a:p>
            <a:pPr marL="45720" indent="0" algn="just">
              <a:buNone/>
            </a:pPr>
            <a:r>
              <a:rPr lang="tr-TR" dirty="0" smtClean="0"/>
              <a:t>Mal ve hizmetleri ortaya koymak, üretimde bulunabilmek için bir takım unsurların bulunması ve bunların birleştirilmesi gerekir. Bu unsurlar </a:t>
            </a:r>
            <a:r>
              <a:rPr lang="tr-TR" b="1" i="1" dirty="0" smtClean="0"/>
              <a:t>üretim faktörleri </a:t>
            </a:r>
            <a:r>
              <a:rPr lang="tr-TR" dirty="0" smtClean="0"/>
              <a:t>olarak tanımlanmaktadır. </a:t>
            </a:r>
          </a:p>
          <a:p>
            <a:pPr marL="45720" indent="0" algn="just">
              <a:buNone/>
            </a:pPr>
            <a:endParaRPr lang="tr-TR" dirty="0"/>
          </a:p>
          <a:p>
            <a:pPr marL="45720" indent="0" algn="just">
              <a:buNone/>
            </a:pPr>
            <a:r>
              <a:rPr lang="tr-TR" dirty="0" smtClean="0"/>
              <a:t>Üretim faktörleri, mal ve hizmetlerin üretilebilmesi için bir araya getirilmekte ve üretilecek mal ve hizmetlerin bünyesinde farklı oranlarda yer almaktadır.</a:t>
            </a:r>
          </a:p>
          <a:p>
            <a:pPr marL="45720" indent="0">
              <a:buNone/>
            </a:pPr>
            <a:endParaRPr lang="tr-TR" dirty="0"/>
          </a:p>
        </p:txBody>
      </p:sp>
    </p:spTree>
    <p:extLst>
      <p:ext uri="{BB962C8B-B14F-4D97-AF65-F5344CB8AC3E}">
        <p14:creationId xmlns:p14="http://schemas.microsoft.com/office/powerpoint/2010/main" val="834627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smtClean="0"/>
              <a:t>İŞLETME BİLİMİ LİTERATÜRÜNE GÖRE ÜRETİM FAKTÖRLERİ</a:t>
            </a:r>
            <a:endParaRPr lang="tr-TR" sz="3200" dirty="0"/>
          </a:p>
        </p:txBody>
      </p:sp>
      <p:sp>
        <p:nvSpPr>
          <p:cNvPr id="3" name="İçerik Yer Tutucusu 2"/>
          <p:cNvSpPr>
            <a:spLocks noGrp="1"/>
          </p:cNvSpPr>
          <p:nvPr>
            <p:ph sz="quarter" idx="13"/>
          </p:nvPr>
        </p:nvSpPr>
        <p:spPr/>
        <p:txBody>
          <a:bodyPr/>
          <a:lstStyle/>
          <a:p>
            <a:pPr marL="45720" indent="0" algn="just">
              <a:buNone/>
            </a:pPr>
            <a:r>
              <a:rPr lang="tr-TR" dirty="0" smtClean="0"/>
              <a:t>İşletmeler gerekli mal ve hizmetlerin üretimini gerçekleştirirken, birtakım üretim faktörlerini bir arada kullanmak zorundadır. Bu </a:t>
            </a:r>
            <a:r>
              <a:rPr lang="tr-TR" b="1" dirty="0" smtClean="0"/>
              <a:t>üretim faktörleri; doğa, emek (iş gücü), sermaye, girişimci (müteşebbis) ve teknoloji</a:t>
            </a:r>
            <a:r>
              <a:rPr lang="tr-TR" dirty="0" smtClean="0"/>
              <a:t> olarak beş grupta toplanabilir.</a:t>
            </a:r>
            <a:endParaRPr lang="tr-TR" dirty="0"/>
          </a:p>
        </p:txBody>
      </p:sp>
    </p:spTree>
    <p:extLst>
      <p:ext uri="{BB962C8B-B14F-4D97-AF65-F5344CB8AC3E}">
        <p14:creationId xmlns:p14="http://schemas.microsoft.com/office/powerpoint/2010/main" val="334503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t>İŞLETME BİLİMİ LİTERATÜRÜNE GÖRE ÜRETİM FAKTÖRLERİ</a:t>
            </a:r>
          </a:p>
        </p:txBody>
      </p:sp>
      <p:sp>
        <p:nvSpPr>
          <p:cNvPr id="3" name="İçerik Yer Tutucusu 2"/>
          <p:cNvSpPr>
            <a:spLocks noGrp="1"/>
          </p:cNvSpPr>
          <p:nvPr>
            <p:ph sz="quarter" idx="13"/>
          </p:nvPr>
        </p:nvSpPr>
        <p:spPr/>
        <p:txBody>
          <a:bodyPr>
            <a:normAutofit lnSpcReduction="10000"/>
          </a:bodyPr>
          <a:lstStyle/>
          <a:p>
            <a:pPr algn="just"/>
            <a:r>
              <a:rPr lang="tr-TR" b="1" dirty="0" smtClean="0"/>
              <a:t>Doğal kaynaklar: </a:t>
            </a:r>
            <a:r>
              <a:rPr lang="tr-TR" dirty="0" smtClean="0"/>
              <a:t>Toprak, su, maden, petrol ve orman gibi yeryüzünün altında ve üstünde bulunan tüm varlıkları kapsamaktadır.</a:t>
            </a:r>
          </a:p>
          <a:p>
            <a:pPr algn="just"/>
            <a:r>
              <a:rPr lang="tr-TR" b="1" dirty="0" smtClean="0"/>
              <a:t>Emek (iş gücü): </a:t>
            </a:r>
            <a:r>
              <a:rPr lang="tr-TR" dirty="0" smtClean="0"/>
              <a:t>İnsanların veya </a:t>
            </a:r>
            <a:r>
              <a:rPr lang="tr-TR" dirty="0" err="1" smtClean="0"/>
              <a:t>işgörenlerin</a:t>
            </a:r>
            <a:r>
              <a:rPr lang="tr-TR" dirty="0" smtClean="0"/>
              <a:t> bir işte ortaya koydukları bedensel ve zihinsel çabalara emek veya iş gücü adı verilmektedir. Üretim faktörlerinin temelini emek faktörü oluşturmaktadır. Çünkü emek olmadan diğer üretim faktörlerinin kendi başlarına üretimde bulunmaları mümkün olmamaktadır.</a:t>
            </a:r>
          </a:p>
          <a:p>
            <a:endParaRPr lang="tr-TR" dirty="0"/>
          </a:p>
        </p:txBody>
      </p:sp>
    </p:spTree>
    <p:extLst>
      <p:ext uri="{BB962C8B-B14F-4D97-AF65-F5344CB8AC3E}">
        <p14:creationId xmlns:p14="http://schemas.microsoft.com/office/powerpoint/2010/main" val="236609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gradFill>
                  <a:gsLst>
                    <a:gs pos="0">
                      <a:prstClr val="black"/>
                    </a:gs>
                    <a:gs pos="40000">
                      <a:prstClr val="black">
                        <a:lumMod val="75000"/>
                        <a:lumOff val="25000"/>
                      </a:prstClr>
                    </a:gs>
                    <a:gs pos="100000">
                      <a:srgbClr val="212745">
                        <a:alpha val="65000"/>
                      </a:srgbClr>
                    </a:gs>
                  </a:gsLst>
                  <a:lin ang="5400000" scaled="0"/>
                </a:gradFill>
              </a:rPr>
              <a:t>İŞLETME BİLİMİ LİTERATÜRÜNE GÖRE ÜRETİM FAKTÖRLERİ</a:t>
            </a:r>
            <a:endParaRPr lang="tr-TR" dirty="0"/>
          </a:p>
        </p:txBody>
      </p:sp>
      <p:sp>
        <p:nvSpPr>
          <p:cNvPr id="3" name="İçerik Yer Tutucusu 2"/>
          <p:cNvSpPr>
            <a:spLocks noGrp="1"/>
          </p:cNvSpPr>
          <p:nvPr>
            <p:ph sz="quarter" idx="13"/>
          </p:nvPr>
        </p:nvSpPr>
        <p:spPr>
          <a:xfrm>
            <a:off x="1143000" y="731520"/>
            <a:ext cx="6400800" cy="3764280"/>
          </a:xfrm>
        </p:spPr>
        <p:txBody>
          <a:bodyPr>
            <a:normAutofit/>
          </a:bodyPr>
          <a:lstStyle/>
          <a:p>
            <a:pPr algn="just"/>
            <a:r>
              <a:rPr lang="tr-TR" b="1" dirty="0" smtClean="0"/>
              <a:t>Sermaye: </a:t>
            </a:r>
            <a:r>
              <a:rPr lang="tr-TR" dirty="0" smtClean="0"/>
              <a:t>İşletme biliminde sermaye, işletmenin amacına ve üretim faktörlerine uygun olarak bir araya getirilen maddi ve maddi olmayan varlıkların tümü biçiminde tanımlanmaktadır.</a:t>
            </a:r>
          </a:p>
        </p:txBody>
      </p:sp>
    </p:spTree>
    <p:extLst>
      <p:ext uri="{BB962C8B-B14F-4D97-AF65-F5344CB8AC3E}">
        <p14:creationId xmlns:p14="http://schemas.microsoft.com/office/powerpoint/2010/main" val="2350058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gradFill>
                  <a:gsLst>
                    <a:gs pos="0">
                      <a:prstClr val="black"/>
                    </a:gs>
                    <a:gs pos="40000">
                      <a:prstClr val="black">
                        <a:lumMod val="75000"/>
                        <a:lumOff val="25000"/>
                      </a:prstClr>
                    </a:gs>
                    <a:gs pos="100000">
                      <a:srgbClr val="212745">
                        <a:alpha val="65000"/>
                      </a:srgbClr>
                    </a:gs>
                  </a:gsLst>
                  <a:lin ang="5400000" scaled="0"/>
                </a:gradFill>
              </a:rPr>
              <a:t>İŞLETME BİLİMİ LİTERATÜRÜNE GÖRE ÜRETİM FAKTÖRLERİ</a:t>
            </a:r>
            <a:endParaRPr lang="tr-TR" dirty="0"/>
          </a:p>
        </p:txBody>
      </p:sp>
      <p:sp>
        <p:nvSpPr>
          <p:cNvPr id="3" name="İçerik Yer Tutucusu 2"/>
          <p:cNvSpPr>
            <a:spLocks noGrp="1"/>
          </p:cNvSpPr>
          <p:nvPr>
            <p:ph sz="quarter" idx="13"/>
          </p:nvPr>
        </p:nvSpPr>
        <p:spPr>
          <a:xfrm>
            <a:off x="1143000" y="731520"/>
            <a:ext cx="6400800" cy="3764280"/>
          </a:xfrm>
        </p:spPr>
        <p:txBody>
          <a:bodyPr>
            <a:normAutofit lnSpcReduction="10000"/>
          </a:bodyPr>
          <a:lstStyle/>
          <a:p>
            <a:pPr algn="just"/>
            <a:r>
              <a:rPr lang="tr-TR" b="1" dirty="0"/>
              <a:t>Girişimci: </a:t>
            </a:r>
            <a:r>
              <a:rPr lang="tr-TR" dirty="0"/>
              <a:t>İşletme faaliyetlerini yerine getiren ve </a:t>
            </a:r>
            <a:r>
              <a:rPr lang="tr-TR" u="sng" dirty="0"/>
              <a:t>risk alan kişidir. </a:t>
            </a:r>
            <a:r>
              <a:rPr lang="tr-TR" dirty="0"/>
              <a:t>Girişimci ya da müteşebbis, bir üretim faktörü olarak diğer üretim faktörlerini uyumlu bir şekilde bir araya getirerek, belirli malları ve hizmetleri üretmek veya pazarlamak için kendi parasını veya başkalarından topladığı parayı diğer üretim faktörlerine yatırıp, böylece kazanç veya zarar ihtimalini göze alan kişilere denilmektedir</a:t>
            </a:r>
            <a:r>
              <a:rPr lang="tr-TR" dirty="0" smtClean="0"/>
              <a:t>. </a:t>
            </a:r>
            <a:r>
              <a:rPr lang="tr-TR" u="sng" dirty="0" smtClean="0"/>
              <a:t>Girişimci, başkalarının baktığı ama göremediği    fırsatları görüp, bunları birer iş fikrine dönüştürebilen ve risk alan kişidir.</a:t>
            </a:r>
            <a:endParaRPr lang="tr-TR" u="sng" dirty="0"/>
          </a:p>
          <a:p>
            <a:pPr marL="45720" indent="0">
              <a:buNone/>
            </a:pPr>
            <a:endParaRPr lang="tr-TR" dirty="0"/>
          </a:p>
        </p:txBody>
      </p:sp>
    </p:spTree>
    <p:extLst>
      <p:ext uri="{BB962C8B-B14F-4D97-AF65-F5344CB8AC3E}">
        <p14:creationId xmlns:p14="http://schemas.microsoft.com/office/powerpoint/2010/main" val="1036031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gradFill>
                  <a:gsLst>
                    <a:gs pos="0">
                      <a:prstClr val="black"/>
                    </a:gs>
                    <a:gs pos="40000">
                      <a:prstClr val="black">
                        <a:lumMod val="75000"/>
                        <a:lumOff val="25000"/>
                      </a:prstClr>
                    </a:gs>
                    <a:gs pos="100000">
                      <a:srgbClr val="212745">
                        <a:alpha val="65000"/>
                      </a:srgbClr>
                    </a:gs>
                  </a:gsLst>
                  <a:lin ang="5400000" scaled="0"/>
                </a:gradFill>
              </a:rPr>
              <a:t>İŞLETME BİLİMİ LİTERATÜRÜNE GÖRE ÜRETİM FAKTÖRLERİ</a:t>
            </a:r>
            <a:endParaRPr lang="tr-TR" dirty="0"/>
          </a:p>
        </p:txBody>
      </p:sp>
      <p:sp>
        <p:nvSpPr>
          <p:cNvPr id="3" name="İçerik Yer Tutucusu 2"/>
          <p:cNvSpPr>
            <a:spLocks noGrp="1"/>
          </p:cNvSpPr>
          <p:nvPr>
            <p:ph sz="quarter" idx="13"/>
          </p:nvPr>
        </p:nvSpPr>
        <p:spPr/>
        <p:txBody>
          <a:bodyPr>
            <a:normAutofit fontScale="92500"/>
          </a:bodyPr>
          <a:lstStyle/>
          <a:p>
            <a:pPr marL="45720" indent="0" algn="ctr">
              <a:buNone/>
            </a:pPr>
            <a:r>
              <a:rPr lang="tr-TR" b="1" dirty="0" smtClean="0"/>
              <a:t>Girişimci ve Yönetici Arasındaki Fark nedir?</a:t>
            </a:r>
          </a:p>
          <a:p>
            <a:pPr marL="45720" indent="0" algn="just">
              <a:buNone/>
            </a:pPr>
            <a:r>
              <a:rPr lang="tr-TR" dirty="0" smtClean="0"/>
              <a:t>Yönetici; </a:t>
            </a:r>
            <a:r>
              <a:rPr lang="tr-TR" u="sng" dirty="0" smtClean="0"/>
              <a:t>kazancı ve riski başkalarına ait olmak üzere</a:t>
            </a:r>
            <a:r>
              <a:rPr lang="tr-TR" dirty="0" smtClean="0"/>
              <a:t> mal veya hizmet üretmek için üretim faktörlerinin alımını yapan ve yaptıran, bunları belirli ihtiyaçları karşılamak amacına yönelten, </a:t>
            </a:r>
            <a:r>
              <a:rPr lang="tr-TR" u="sng" dirty="0" smtClean="0"/>
              <a:t>işletmeyi girişimci adına çalıştırma sorumluluğu olan kimsedir.</a:t>
            </a:r>
          </a:p>
          <a:p>
            <a:pPr marL="45720" indent="0" algn="just">
              <a:buNone/>
            </a:pPr>
            <a:r>
              <a:rPr lang="tr-TR" dirty="0" smtClean="0"/>
              <a:t>Yöneticiyi girişimciden ayıran özellik, işletme faaliyetleri sonucu ortaya çıkan riske katlanmaması, başka bir anlatımla kazanç veya zararın sahibi olmamasıdır.</a:t>
            </a:r>
            <a:endParaRPr lang="tr-TR" dirty="0"/>
          </a:p>
        </p:txBody>
      </p:sp>
    </p:spTree>
    <p:extLst>
      <p:ext uri="{BB962C8B-B14F-4D97-AF65-F5344CB8AC3E}">
        <p14:creationId xmlns:p14="http://schemas.microsoft.com/office/powerpoint/2010/main" val="141674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gradFill>
                  <a:gsLst>
                    <a:gs pos="0">
                      <a:prstClr val="black"/>
                    </a:gs>
                    <a:gs pos="40000">
                      <a:prstClr val="black">
                        <a:lumMod val="75000"/>
                        <a:lumOff val="25000"/>
                      </a:prstClr>
                    </a:gs>
                    <a:gs pos="100000">
                      <a:srgbClr val="212745">
                        <a:alpha val="65000"/>
                      </a:srgbClr>
                    </a:gs>
                  </a:gsLst>
                  <a:lin ang="5400000" scaled="0"/>
                </a:gradFill>
              </a:rPr>
              <a:t>İŞLETME BİLİMİ LİTERATÜRÜNE GÖRE ÜRETİM FAKTÖRLERİ</a:t>
            </a:r>
            <a:endParaRPr lang="tr-TR" dirty="0"/>
          </a:p>
        </p:txBody>
      </p:sp>
      <p:sp>
        <p:nvSpPr>
          <p:cNvPr id="3" name="İçerik Yer Tutucusu 2"/>
          <p:cNvSpPr>
            <a:spLocks noGrp="1"/>
          </p:cNvSpPr>
          <p:nvPr>
            <p:ph sz="quarter" idx="13"/>
          </p:nvPr>
        </p:nvSpPr>
        <p:spPr/>
        <p:txBody>
          <a:bodyPr/>
          <a:lstStyle/>
          <a:p>
            <a:pPr algn="just"/>
            <a:r>
              <a:rPr lang="tr-TR" b="1" dirty="0" smtClean="0"/>
              <a:t>Teknoloji: </a:t>
            </a:r>
            <a:r>
              <a:rPr lang="tr-TR" dirty="0" smtClean="0"/>
              <a:t>Üretim için gerekli olan makine, teçhizat, araç-gereç ve donanımdan meydana gelmektedir. İşletmeciler teknolojiyi mal ve hizmetlerin planlanması, üretimi, geliştirilmesi, dağıtım ve pazarlaması gibi işlevleri mümkün kılan mühendislik ve yönetime ilişkin bilgilerin tamamı olarak tanımlamaktadır. </a:t>
            </a:r>
            <a:endParaRPr lang="tr-TR" dirty="0"/>
          </a:p>
        </p:txBody>
      </p:sp>
    </p:spTree>
    <p:extLst>
      <p:ext uri="{BB962C8B-B14F-4D97-AF65-F5344CB8AC3E}">
        <p14:creationId xmlns:p14="http://schemas.microsoft.com/office/powerpoint/2010/main" val="1467182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gradFill>
                  <a:gsLst>
                    <a:gs pos="0">
                      <a:prstClr val="black"/>
                    </a:gs>
                    <a:gs pos="40000">
                      <a:prstClr val="black">
                        <a:lumMod val="75000"/>
                        <a:lumOff val="25000"/>
                      </a:prstClr>
                    </a:gs>
                    <a:gs pos="100000">
                      <a:srgbClr val="212745">
                        <a:alpha val="65000"/>
                      </a:srgbClr>
                    </a:gs>
                  </a:gsLst>
                  <a:lin ang="5400000" scaled="0"/>
                </a:gradFill>
              </a:rPr>
              <a:t>İŞLETME BİLİMİ LİTERATÜRÜNE GÖRE ÜRETİM FAKTÖRLERİ</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Her üretim faktörünün sahibine; </a:t>
            </a:r>
          </a:p>
          <a:p>
            <a:pPr algn="just">
              <a:buFont typeface="Wingdings" panose="05000000000000000000" pitchFamily="2" charset="2"/>
              <a:buChar char="v"/>
            </a:pPr>
            <a:r>
              <a:rPr lang="tr-TR" b="1" dirty="0" smtClean="0"/>
              <a:t>emek=ücret, </a:t>
            </a:r>
          </a:p>
          <a:p>
            <a:pPr algn="just">
              <a:buFont typeface="Wingdings" panose="05000000000000000000" pitchFamily="2" charset="2"/>
              <a:buChar char="v"/>
            </a:pPr>
            <a:r>
              <a:rPr lang="tr-TR" b="1" dirty="0" smtClean="0"/>
              <a:t>doğal kaynaklar=rant, </a:t>
            </a:r>
          </a:p>
          <a:p>
            <a:pPr algn="just">
              <a:buFont typeface="Wingdings" panose="05000000000000000000" pitchFamily="2" charset="2"/>
              <a:buChar char="v"/>
            </a:pPr>
            <a:r>
              <a:rPr lang="tr-TR" b="1" dirty="0" smtClean="0"/>
              <a:t>sermaye=faiz, </a:t>
            </a:r>
          </a:p>
          <a:p>
            <a:pPr algn="just">
              <a:buFont typeface="Wingdings" panose="05000000000000000000" pitchFamily="2" charset="2"/>
              <a:buChar char="v"/>
            </a:pPr>
            <a:r>
              <a:rPr lang="tr-TR" b="1" dirty="0" smtClean="0"/>
              <a:t>müteşebbis=kar</a:t>
            </a:r>
          </a:p>
          <a:p>
            <a:pPr marL="45720" indent="0" algn="just">
              <a:buNone/>
            </a:pPr>
            <a:r>
              <a:rPr lang="tr-TR" dirty="0" smtClean="0"/>
              <a:t>olmak üzere getirileri bulunmaktadır. </a:t>
            </a:r>
            <a:endParaRPr lang="tr-TR" dirty="0"/>
          </a:p>
        </p:txBody>
      </p:sp>
    </p:spTree>
    <p:extLst>
      <p:ext uri="{BB962C8B-B14F-4D97-AF65-F5344CB8AC3E}">
        <p14:creationId xmlns:p14="http://schemas.microsoft.com/office/powerpoint/2010/main" val="2516428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İNSAN İHTİYAÇLARI</a:t>
            </a:r>
            <a:endParaRPr lang="tr-TR" dirty="0"/>
          </a:p>
        </p:txBody>
      </p:sp>
      <p:sp>
        <p:nvSpPr>
          <p:cNvPr id="3" name="İçerik Yer Tutucusu 2"/>
          <p:cNvSpPr>
            <a:spLocks noGrp="1"/>
          </p:cNvSpPr>
          <p:nvPr>
            <p:ph sz="quarter" idx="13"/>
          </p:nvPr>
        </p:nvSpPr>
        <p:spPr/>
        <p:txBody>
          <a:bodyPr/>
          <a:lstStyle/>
          <a:p>
            <a:pPr marL="45720" indent="0" algn="just">
              <a:buNone/>
            </a:pPr>
            <a:r>
              <a:rPr lang="tr-TR" b="1" dirty="0" smtClean="0"/>
              <a:t>İhtiyaç, </a:t>
            </a:r>
            <a:r>
              <a:rPr lang="tr-TR" dirty="0" smtClean="0"/>
              <a:t>insanların fiziksel ve fizyolojik arzu ve istekleri olarak ifade edilebilir. </a:t>
            </a:r>
          </a:p>
          <a:p>
            <a:pPr marL="45720" indent="0" algn="just">
              <a:buNone/>
            </a:pPr>
            <a:endParaRPr lang="tr-TR" dirty="0"/>
          </a:p>
          <a:p>
            <a:pPr marL="45720" indent="0" algn="just">
              <a:buNone/>
            </a:pPr>
            <a:r>
              <a:rPr lang="tr-TR" dirty="0" smtClean="0"/>
              <a:t>Dünyadaki tüm ekonomik  faaliyetlerin temelinde insan ihtiyaçlarının karşılanması veya tatmin edilmesi amacı yatmaktadır.</a:t>
            </a:r>
            <a:endParaRPr lang="tr-TR" dirty="0"/>
          </a:p>
        </p:txBody>
      </p:sp>
    </p:spTree>
    <p:extLst>
      <p:ext uri="{BB962C8B-B14F-4D97-AF65-F5344CB8AC3E}">
        <p14:creationId xmlns:p14="http://schemas.microsoft.com/office/powerpoint/2010/main" val="3630196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600" dirty="0" smtClean="0">
                <a:gradFill>
                  <a:gsLst>
                    <a:gs pos="0">
                      <a:prstClr val="black"/>
                    </a:gs>
                    <a:gs pos="40000">
                      <a:prstClr val="black">
                        <a:lumMod val="75000"/>
                        <a:lumOff val="25000"/>
                      </a:prstClr>
                    </a:gs>
                    <a:gs pos="100000">
                      <a:srgbClr val="212745">
                        <a:alpha val="65000"/>
                      </a:srgbClr>
                    </a:gs>
                  </a:gsLst>
                  <a:lin ang="5400000" scaled="0"/>
                </a:gradFill>
              </a:rPr>
              <a:t>MASLOW’UN İHTİYAÇLAR HİYERARŞİSİ KURAMI</a:t>
            </a:r>
            <a:endParaRPr lang="tr-TR" sz="3600" dirty="0"/>
          </a:p>
        </p:txBody>
      </p:sp>
      <p:sp>
        <p:nvSpPr>
          <p:cNvPr id="3" name="İçerik Yer Tutucusu 2"/>
          <p:cNvSpPr>
            <a:spLocks noGrp="1"/>
          </p:cNvSpPr>
          <p:nvPr>
            <p:ph sz="quarter" idx="13"/>
          </p:nvPr>
        </p:nvSpPr>
        <p:spPr/>
        <p:txBody>
          <a:bodyPr>
            <a:normAutofit lnSpcReduction="10000"/>
          </a:bodyPr>
          <a:lstStyle/>
          <a:p>
            <a:pPr marL="45720" indent="0" algn="just">
              <a:buNone/>
            </a:pPr>
            <a:r>
              <a:rPr lang="tr-TR" dirty="0" smtClean="0"/>
              <a:t>İnsan ihtiyaçlarının ayrıntılı bir biçimde ele alındığı güdülenme kuramlarımdan </a:t>
            </a:r>
            <a:r>
              <a:rPr lang="tr-TR" dirty="0" err="1" smtClean="0"/>
              <a:t>Maslow’un</a:t>
            </a:r>
            <a:r>
              <a:rPr lang="tr-TR" dirty="0" smtClean="0"/>
              <a:t> İhtiyaçlar Hiyerarşisi Kuramı iki varsayıma dayanır. Bunlardan ilki kişinin gösterdiği her davranışın kişinin sahip olduğu </a:t>
            </a:r>
            <a:r>
              <a:rPr lang="tr-TR" dirty="0" smtClean="0"/>
              <a:t>ihtiyaçları gidermeye yönelik olduğudur. İkinci varsayım ise kişinin belirli bir hiyerarşi içerisinde bulunan ihtiyaçlara sahip olmasıdır. Kişi, hiyerarşinin alt basamaklarında bulunan bir ihtiyacını gideremez ise, daha üst basamaklardaki ihtiyaçlar kişiyi büyük ölçüde bir davranışa yönlendirmeyecektir.</a:t>
            </a:r>
            <a:endParaRPr lang="tr-TR" dirty="0" smtClean="0"/>
          </a:p>
          <a:p>
            <a:pPr marL="45720" indent="0" algn="just">
              <a:buNone/>
            </a:pPr>
            <a:endParaRPr lang="tr-TR" dirty="0"/>
          </a:p>
        </p:txBody>
      </p:sp>
    </p:spTree>
    <p:extLst>
      <p:ext uri="{BB962C8B-B14F-4D97-AF65-F5344CB8AC3E}">
        <p14:creationId xmlns:p14="http://schemas.microsoft.com/office/powerpoint/2010/main" val="1796327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4000" dirty="0" smtClean="0"/>
              <a:t>İŞLETMENİN ÖZELLİKLERİ</a:t>
            </a:r>
            <a:endParaRPr lang="tr-TR" sz="4000" dirty="0"/>
          </a:p>
        </p:txBody>
      </p:sp>
      <p:sp>
        <p:nvSpPr>
          <p:cNvPr id="3" name="İçerik Yer Tutucusu 2"/>
          <p:cNvSpPr>
            <a:spLocks noGrp="1"/>
          </p:cNvSpPr>
          <p:nvPr>
            <p:ph sz="quarter" idx="13"/>
          </p:nvPr>
        </p:nvSpPr>
        <p:spPr/>
        <p:txBody>
          <a:bodyPr/>
          <a:lstStyle/>
          <a:p>
            <a:pPr marL="45720" indent="0" algn="just">
              <a:buNone/>
            </a:pPr>
            <a:r>
              <a:rPr lang="tr-TR" dirty="0" smtClean="0"/>
              <a:t>İşletmeler, belirlenmiş amaçları gerçekleştirmek için hammadde, makine ve insan gücü gibi üretim faktörlerinin uyumlu bir biçimde birleşiminden oluşmuş ekonomik birimlerdir. </a:t>
            </a:r>
            <a:endParaRPr lang="tr-TR" dirty="0"/>
          </a:p>
        </p:txBody>
      </p:sp>
    </p:spTree>
    <p:extLst>
      <p:ext uri="{BB962C8B-B14F-4D97-AF65-F5344CB8AC3E}">
        <p14:creationId xmlns:p14="http://schemas.microsoft.com/office/powerpoint/2010/main" val="4251233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28800" y="4038600"/>
            <a:ext cx="6512511" cy="1143000"/>
          </a:xfrm>
        </p:spPr>
        <p:txBody>
          <a:bodyPr/>
          <a:lstStyle/>
          <a:p>
            <a:pPr marL="0" indent="0">
              <a:buNone/>
            </a:pPr>
            <a:r>
              <a:rPr lang="tr-TR" sz="4000" dirty="0" smtClean="0"/>
              <a:t>İŞLETMENİN ÖZELLİKLERİ</a:t>
            </a:r>
            <a:endParaRPr lang="tr-TR" sz="4000" dirty="0"/>
          </a:p>
        </p:txBody>
      </p:sp>
      <p:sp>
        <p:nvSpPr>
          <p:cNvPr id="3" name="İçerik Yer Tutucusu 2"/>
          <p:cNvSpPr>
            <a:spLocks noGrp="1"/>
          </p:cNvSpPr>
          <p:nvPr>
            <p:ph sz="quarter" idx="13"/>
          </p:nvPr>
        </p:nvSpPr>
        <p:spPr/>
        <p:txBody>
          <a:bodyPr/>
          <a:lstStyle/>
          <a:p>
            <a:pPr marL="45720" indent="0" algn="just">
              <a:buNone/>
            </a:pPr>
            <a:r>
              <a:rPr lang="tr-TR" dirty="0"/>
              <a:t>Sosyal, teknik ve beşeri bir sistem olan işletmelerin </a:t>
            </a:r>
            <a:r>
              <a:rPr lang="tr-TR" dirty="0" smtClean="0"/>
              <a:t>özellikleri:</a:t>
            </a:r>
          </a:p>
          <a:p>
            <a:pPr algn="just">
              <a:buFont typeface="Wingdings" panose="05000000000000000000" pitchFamily="2" charset="2"/>
              <a:buChar char="v"/>
            </a:pPr>
            <a:r>
              <a:rPr lang="tr-TR" dirty="0" smtClean="0"/>
              <a:t>İşletme ekonomik bir sistemdir.</a:t>
            </a:r>
          </a:p>
          <a:p>
            <a:pPr algn="just">
              <a:buFont typeface="Wingdings" panose="05000000000000000000" pitchFamily="2" charset="2"/>
              <a:buChar char="v"/>
            </a:pPr>
            <a:r>
              <a:rPr lang="tr-TR" dirty="0" smtClean="0"/>
              <a:t>İşletme bağımsız bir sistemdir.</a:t>
            </a:r>
          </a:p>
          <a:p>
            <a:pPr algn="just">
              <a:buFont typeface="Wingdings" panose="05000000000000000000" pitchFamily="2" charset="2"/>
              <a:buChar char="v"/>
            </a:pPr>
            <a:r>
              <a:rPr lang="tr-TR" dirty="0" smtClean="0"/>
              <a:t>İşletme sosyal bir sistemdir.</a:t>
            </a:r>
          </a:p>
          <a:p>
            <a:pPr algn="just">
              <a:buFont typeface="Wingdings" panose="05000000000000000000" pitchFamily="2" charset="2"/>
              <a:buChar char="v"/>
            </a:pPr>
            <a:r>
              <a:rPr lang="tr-TR" dirty="0" smtClean="0"/>
              <a:t>İşletme dinamik bir sistemdir.</a:t>
            </a:r>
          </a:p>
          <a:p>
            <a:pPr algn="just">
              <a:buFont typeface="Wingdings" panose="05000000000000000000" pitchFamily="2" charset="2"/>
              <a:buChar char="v"/>
            </a:pPr>
            <a:r>
              <a:rPr lang="tr-TR" dirty="0" smtClean="0"/>
              <a:t>İşletme teknik bir sistemdir.</a:t>
            </a:r>
          </a:p>
          <a:p>
            <a:pPr algn="just">
              <a:buFont typeface="Wingdings" panose="05000000000000000000" pitchFamily="2" charset="2"/>
              <a:buChar char="v"/>
            </a:pPr>
            <a:r>
              <a:rPr lang="tr-TR" dirty="0" smtClean="0"/>
              <a:t>İşletme organik ve açık bir sistemdir.</a:t>
            </a:r>
            <a:endParaRPr lang="tr-TR" dirty="0"/>
          </a:p>
          <a:p>
            <a:pPr marL="45720" indent="0">
              <a:buNone/>
            </a:pPr>
            <a:endParaRPr lang="tr-TR" dirty="0"/>
          </a:p>
        </p:txBody>
      </p:sp>
    </p:spTree>
    <p:extLst>
      <p:ext uri="{BB962C8B-B14F-4D97-AF65-F5344CB8AC3E}">
        <p14:creationId xmlns:p14="http://schemas.microsoft.com/office/powerpoint/2010/main" val="394114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600" dirty="0" smtClean="0"/>
              <a:t>İŞLETMENİN KURULUŞUNA SEBEP OLAN FAKTÖRLER</a:t>
            </a:r>
            <a:endParaRPr lang="tr-TR" sz="3600" dirty="0"/>
          </a:p>
        </p:txBody>
      </p:sp>
      <p:sp>
        <p:nvSpPr>
          <p:cNvPr id="3" name="İçerik Yer Tutucusu 2"/>
          <p:cNvSpPr>
            <a:spLocks noGrp="1"/>
          </p:cNvSpPr>
          <p:nvPr>
            <p:ph sz="quarter" idx="13"/>
          </p:nvPr>
        </p:nvSpPr>
        <p:spPr>
          <a:xfrm>
            <a:off x="1143000" y="731520"/>
            <a:ext cx="6400800" cy="3688080"/>
          </a:xfrm>
        </p:spPr>
        <p:txBody>
          <a:bodyPr>
            <a:normAutofit fontScale="92500"/>
          </a:bodyPr>
          <a:lstStyle/>
          <a:p>
            <a:pPr marL="45720" indent="0" algn="just">
              <a:buNone/>
            </a:pPr>
            <a:r>
              <a:rPr lang="tr-TR" dirty="0" smtClean="0"/>
              <a:t>Genel olarak işletmeyi ortaya çıkaran veya işletmenin kuruluşuna sebep olan faktörler şöyle sıralanabilir:</a:t>
            </a:r>
          </a:p>
          <a:p>
            <a:pPr algn="just">
              <a:buFont typeface="Wingdings" panose="05000000000000000000" pitchFamily="2" charset="2"/>
              <a:buChar char="v"/>
            </a:pPr>
            <a:r>
              <a:rPr lang="tr-TR" dirty="0" smtClean="0"/>
              <a:t>Bağımsız çalışma arzusu,</a:t>
            </a:r>
          </a:p>
          <a:p>
            <a:pPr algn="just">
              <a:buFont typeface="Wingdings" panose="05000000000000000000" pitchFamily="2" charset="2"/>
              <a:buChar char="v"/>
            </a:pPr>
            <a:r>
              <a:rPr lang="tr-TR" dirty="0" smtClean="0"/>
              <a:t>Daha fazla para kazanma isteği,</a:t>
            </a:r>
          </a:p>
          <a:p>
            <a:pPr algn="just">
              <a:buFont typeface="Wingdings" panose="05000000000000000000" pitchFamily="2" charset="2"/>
              <a:buChar char="v"/>
            </a:pPr>
            <a:r>
              <a:rPr lang="tr-TR" dirty="0" smtClean="0"/>
              <a:t>Miras yoluyla işletmeye sahip olmak,</a:t>
            </a:r>
          </a:p>
          <a:p>
            <a:pPr algn="just">
              <a:buFont typeface="Wingdings" panose="05000000000000000000" pitchFamily="2" charset="2"/>
              <a:buChar char="v"/>
            </a:pPr>
            <a:r>
              <a:rPr lang="tr-TR" dirty="0" smtClean="0"/>
              <a:t>Yeni bir buluş veya fikri pazara sunmak,</a:t>
            </a:r>
          </a:p>
          <a:p>
            <a:pPr algn="just">
              <a:buFont typeface="Wingdings" panose="05000000000000000000" pitchFamily="2" charset="2"/>
              <a:buChar char="v"/>
            </a:pPr>
            <a:r>
              <a:rPr lang="tr-TR" dirty="0" smtClean="0"/>
              <a:t>Başka fırsatların yokluğu,</a:t>
            </a:r>
          </a:p>
          <a:p>
            <a:pPr algn="just">
              <a:buFont typeface="Wingdings" panose="05000000000000000000" pitchFamily="2" charset="2"/>
              <a:buChar char="v"/>
            </a:pPr>
            <a:r>
              <a:rPr lang="tr-TR" dirty="0" smtClean="0"/>
              <a:t>Toplumsal itibar sağlamak,</a:t>
            </a:r>
          </a:p>
          <a:p>
            <a:pPr algn="just">
              <a:buFont typeface="Wingdings" panose="05000000000000000000" pitchFamily="2" charset="2"/>
              <a:buChar char="v"/>
            </a:pPr>
            <a:r>
              <a:rPr lang="tr-TR" dirty="0" smtClean="0"/>
              <a:t>Ülke ekonomisine katkıda bulunmak.</a:t>
            </a:r>
          </a:p>
        </p:txBody>
      </p:sp>
    </p:spTree>
    <p:extLst>
      <p:ext uri="{BB962C8B-B14F-4D97-AF65-F5344CB8AC3E}">
        <p14:creationId xmlns:p14="http://schemas.microsoft.com/office/powerpoint/2010/main" val="3309051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İŞLETMENİN AMAÇLARI</a:t>
            </a:r>
            <a:endParaRPr lang="tr-TR" dirty="0"/>
          </a:p>
        </p:txBody>
      </p:sp>
      <p:sp>
        <p:nvSpPr>
          <p:cNvPr id="3" name="İçerik Yer Tutucusu 2"/>
          <p:cNvSpPr>
            <a:spLocks noGrp="1"/>
          </p:cNvSpPr>
          <p:nvPr>
            <p:ph sz="quarter" idx="13"/>
          </p:nvPr>
        </p:nvSpPr>
        <p:spPr/>
        <p:txBody>
          <a:bodyPr>
            <a:normAutofit fontScale="92500"/>
          </a:bodyPr>
          <a:lstStyle/>
          <a:p>
            <a:pPr marL="45720" indent="0" algn="just">
              <a:buNone/>
            </a:pPr>
            <a:r>
              <a:rPr lang="tr-TR" dirty="0" smtClean="0"/>
              <a:t>İşletmelerde geleneksel olarak iki temel amaç ortaya çıkar. Bu amaçlar; kar elde etmek ve topluma hizmet olarak ifade edilebilir. Ancak günümüz modern işletmelerinde kar elde amacı yerine «işletmenin piyasa değerini maksimum kılma» ya da «ortakların servetlerini maksimum kılma» amacı öncelikle hale gelmiştir. Bunların dışında işletmelerin kendi şartlarına göre ağırlık verdiği özel amaçlar da söz konusudur. </a:t>
            </a:r>
            <a:r>
              <a:rPr lang="tr-TR" b="1" dirty="0" smtClean="0"/>
              <a:t>İşletmelerin amaçları </a:t>
            </a:r>
            <a:r>
              <a:rPr lang="tr-TR" dirty="0" smtClean="0"/>
              <a:t>birbiriyle ilgili ve birbirlerini tamamlayıcı özelliğe sahip </a:t>
            </a:r>
            <a:r>
              <a:rPr lang="tr-TR" b="1" dirty="0" smtClean="0"/>
              <a:t>genel amaçlar ve özel amaçlar</a:t>
            </a:r>
            <a:r>
              <a:rPr lang="tr-TR" dirty="0" smtClean="0"/>
              <a:t> şeklinde sınıflandırılabilir.</a:t>
            </a:r>
            <a:endParaRPr lang="tr-TR" dirty="0"/>
          </a:p>
        </p:txBody>
      </p:sp>
    </p:spTree>
    <p:extLst>
      <p:ext uri="{BB962C8B-B14F-4D97-AF65-F5344CB8AC3E}">
        <p14:creationId xmlns:p14="http://schemas.microsoft.com/office/powerpoint/2010/main" val="1727129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GENEL AMAÇLAR</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İşletmelerin genel amaçları kar elde etmek, işletmenin piyasa değerini maksimum kılmak, topluma hizmet ve işletmenin varlığını sürekli kılma olarak sıralanabilmektedir.</a:t>
            </a:r>
            <a:endParaRPr lang="tr-TR" dirty="0"/>
          </a:p>
        </p:txBody>
      </p:sp>
    </p:spTree>
    <p:extLst>
      <p:ext uri="{BB962C8B-B14F-4D97-AF65-F5344CB8AC3E}">
        <p14:creationId xmlns:p14="http://schemas.microsoft.com/office/powerpoint/2010/main" val="1856280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GENEL AMAÇLAR</a:t>
            </a:r>
            <a:endParaRPr lang="tr-TR" dirty="0"/>
          </a:p>
        </p:txBody>
      </p:sp>
      <p:sp>
        <p:nvSpPr>
          <p:cNvPr id="3" name="İçerik Yer Tutucusu 2"/>
          <p:cNvSpPr>
            <a:spLocks noGrp="1"/>
          </p:cNvSpPr>
          <p:nvPr>
            <p:ph sz="quarter" idx="13"/>
          </p:nvPr>
        </p:nvSpPr>
        <p:spPr/>
        <p:txBody>
          <a:bodyPr/>
          <a:lstStyle/>
          <a:p>
            <a:pPr algn="just"/>
            <a:r>
              <a:rPr lang="tr-TR" b="1" dirty="0" smtClean="0"/>
              <a:t>Kar Elde Etmek: </a:t>
            </a:r>
            <a:r>
              <a:rPr lang="tr-TR" dirty="0" smtClean="0"/>
              <a:t>Kar, ekonomik anlamda işletmenin toplam gelirlerinden toplam giderlerinin düşülmesi sonucu sağlanan net fazlalıktır. Kamu işletmeleri dışında özel işletmelerin kurulmasında öngörülen en önemli veya birincil amaç kurucularına kar sağlamaktır. </a:t>
            </a:r>
            <a:endParaRPr lang="tr-TR" b="1" dirty="0"/>
          </a:p>
        </p:txBody>
      </p:sp>
    </p:spTree>
    <p:extLst>
      <p:ext uri="{BB962C8B-B14F-4D97-AF65-F5344CB8AC3E}">
        <p14:creationId xmlns:p14="http://schemas.microsoft.com/office/powerpoint/2010/main" val="273888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GENEL AMAÇLAR</a:t>
            </a:r>
            <a:endParaRPr lang="tr-TR" dirty="0"/>
          </a:p>
        </p:txBody>
      </p:sp>
      <p:sp>
        <p:nvSpPr>
          <p:cNvPr id="3" name="İçerik Yer Tutucusu 2"/>
          <p:cNvSpPr>
            <a:spLocks noGrp="1"/>
          </p:cNvSpPr>
          <p:nvPr>
            <p:ph sz="quarter" idx="13"/>
          </p:nvPr>
        </p:nvSpPr>
        <p:spPr/>
        <p:txBody>
          <a:bodyPr/>
          <a:lstStyle/>
          <a:p>
            <a:pPr algn="just"/>
            <a:r>
              <a:rPr lang="tr-TR" b="1" dirty="0" smtClean="0"/>
              <a:t>İşletmenin Piyasa Değerini Maksimum Yapmak: </a:t>
            </a:r>
            <a:r>
              <a:rPr lang="tr-TR" dirty="0" smtClean="0"/>
              <a:t>İşletmelerce benimsenen </a:t>
            </a:r>
            <a:r>
              <a:rPr lang="tr-TR" b="1" dirty="0" smtClean="0"/>
              <a:t>«hisse senetlerinin piyasa değerinin maksimize edilmesi»</a:t>
            </a:r>
            <a:r>
              <a:rPr lang="tr-TR" dirty="0" smtClean="0"/>
              <a:t> kavramı, ortakların (hissedarların) varlıklarının, servetlerinin veya refah düzeylerinin en yüksek seviyeye çıkarılması gibi, aynı anlamda fakat farklı şekillerde de ifade edilmektedir.</a:t>
            </a:r>
            <a:endParaRPr lang="tr-TR" b="1" dirty="0"/>
          </a:p>
        </p:txBody>
      </p:sp>
    </p:spTree>
    <p:extLst>
      <p:ext uri="{BB962C8B-B14F-4D97-AF65-F5344CB8AC3E}">
        <p14:creationId xmlns:p14="http://schemas.microsoft.com/office/powerpoint/2010/main" val="1099153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GENEL AMAÇLAR</a:t>
            </a:r>
            <a:endParaRPr lang="tr-TR" dirty="0"/>
          </a:p>
        </p:txBody>
      </p:sp>
      <p:sp>
        <p:nvSpPr>
          <p:cNvPr id="3" name="İçerik Yer Tutucusu 2"/>
          <p:cNvSpPr>
            <a:spLocks noGrp="1"/>
          </p:cNvSpPr>
          <p:nvPr>
            <p:ph sz="quarter" idx="13"/>
          </p:nvPr>
        </p:nvSpPr>
        <p:spPr>
          <a:xfrm>
            <a:off x="1143000" y="731520"/>
            <a:ext cx="6400800" cy="3840480"/>
          </a:xfrm>
        </p:spPr>
        <p:txBody>
          <a:bodyPr>
            <a:normAutofit lnSpcReduction="10000"/>
          </a:bodyPr>
          <a:lstStyle/>
          <a:p>
            <a:pPr marL="45720" indent="0" algn="just">
              <a:buNone/>
            </a:pPr>
            <a:r>
              <a:rPr lang="tr-TR" dirty="0" smtClean="0"/>
              <a:t>Piyasa değerini maksimize etme amacının karı maksimize etme amacına göre üstünlükleri bulunmaktadır. Bu üstünlükler:</a:t>
            </a:r>
          </a:p>
          <a:p>
            <a:pPr algn="just">
              <a:buFont typeface="Wingdings" panose="05000000000000000000" pitchFamily="2" charset="2"/>
              <a:buChar char="v"/>
            </a:pPr>
            <a:r>
              <a:rPr lang="tr-TR" dirty="0" smtClean="0"/>
              <a:t>İşletmede alınan finansal kararların, hissedarların varlıklarını ya da işletme değerini maksimize etme amacına uygun olup olmadığının değerlendirilmesi mümkün olur.</a:t>
            </a:r>
          </a:p>
          <a:p>
            <a:pPr algn="just">
              <a:buFont typeface="Wingdings" panose="05000000000000000000" pitchFamily="2" charset="2"/>
              <a:buChar char="v"/>
            </a:pPr>
            <a:r>
              <a:rPr lang="tr-TR" dirty="0" smtClean="0"/>
              <a:t>İşletmenin piyasa değerini maksimize etme, bir işletmede kısa ya da uzun dönemde sadece karlılığın göz önüne alınmasından kaynaklanan sorunları ortadan kaldırmaktadır.</a:t>
            </a:r>
            <a:endParaRPr lang="tr-TR" dirty="0"/>
          </a:p>
        </p:txBody>
      </p:sp>
    </p:spTree>
    <p:extLst>
      <p:ext uri="{BB962C8B-B14F-4D97-AF65-F5344CB8AC3E}">
        <p14:creationId xmlns:p14="http://schemas.microsoft.com/office/powerpoint/2010/main" val="3229364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GENEL AMAÇLAR</a:t>
            </a:r>
            <a:endParaRPr lang="tr-TR" dirty="0"/>
          </a:p>
        </p:txBody>
      </p:sp>
      <p:sp>
        <p:nvSpPr>
          <p:cNvPr id="3" name="İçerik Yer Tutucusu 2"/>
          <p:cNvSpPr>
            <a:spLocks noGrp="1"/>
          </p:cNvSpPr>
          <p:nvPr>
            <p:ph sz="quarter" idx="13"/>
          </p:nvPr>
        </p:nvSpPr>
        <p:spPr/>
        <p:txBody>
          <a:bodyPr>
            <a:normAutofit lnSpcReduction="10000"/>
          </a:bodyPr>
          <a:lstStyle/>
          <a:p>
            <a:pPr algn="just">
              <a:buFont typeface="Wingdings" panose="05000000000000000000" pitchFamily="2" charset="2"/>
              <a:buChar char="v"/>
            </a:pPr>
            <a:r>
              <a:rPr lang="tr-TR" dirty="0" smtClean="0"/>
              <a:t>İşletmenin piyasa değerini maksimize etme, bazı eklemelerle ekonomik ömürleri farklı yatırım alternatiflerini karşılaştırmada da kullanılabilmektedir.</a:t>
            </a:r>
          </a:p>
          <a:p>
            <a:pPr algn="just">
              <a:buFont typeface="Wingdings" panose="05000000000000000000" pitchFamily="2" charset="2"/>
              <a:buChar char="v"/>
            </a:pPr>
            <a:r>
              <a:rPr lang="tr-TR" dirty="0" smtClean="0"/>
              <a:t>İşletmenin piyasa değerinin maksimize edilmesi, sadece ortaklara fayda sağlamamakta, aynı zamanda kıt kaynakların en çok fayda sağlanacak alanlara yönlendirilmesiyle topluma da fayda sağlamaktadır.</a:t>
            </a:r>
            <a:endParaRPr lang="tr-TR" dirty="0"/>
          </a:p>
        </p:txBody>
      </p:sp>
    </p:spTree>
    <p:extLst>
      <p:ext uri="{BB962C8B-B14F-4D97-AF65-F5344CB8AC3E}">
        <p14:creationId xmlns:p14="http://schemas.microsoft.com/office/powerpoint/2010/main" val="190997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GENEL AMAÇLAR</a:t>
            </a:r>
            <a:endParaRPr lang="tr-TR" dirty="0"/>
          </a:p>
        </p:txBody>
      </p:sp>
      <p:sp>
        <p:nvSpPr>
          <p:cNvPr id="3" name="İçerik Yer Tutucusu 2"/>
          <p:cNvSpPr>
            <a:spLocks noGrp="1"/>
          </p:cNvSpPr>
          <p:nvPr>
            <p:ph sz="quarter" idx="13"/>
          </p:nvPr>
        </p:nvSpPr>
        <p:spPr/>
        <p:txBody>
          <a:bodyPr/>
          <a:lstStyle/>
          <a:p>
            <a:pPr algn="just"/>
            <a:r>
              <a:rPr lang="tr-TR" b="1" dirty="0" smtClean="0"/>
              <a:t>Topluma Hizmet: </a:t>
            </a:r>
            <a:r>
              <a:rPr lang="tr-TR" dirty="0" smtClean="0"/>
              <a:t>İşletmenin kuruluş amaçlarından biri de üretimini yaptıkları ürünler ve hizmetlerle toplumu oluşturan bireylerin ihtiyaçlarını karşılamaktır. İşletmelerin topluma hizmet sağlamaksızın kar sağlamaları ve uzun süre varlıklarını sürdürmeleri beklenemez.</a:t>
            </a:r>
            <a:endParaRPr lang="tr-TR" b="1" dirty="0"/>
          </a:p>
        </p:txBody>
      </p:sp>
    </p:spTree>
    <p:extLst>
      <p:ext uri="{BB962C8B-B14F-4D97-AF65-F5344CB8AC3E}">
        <p14:creationId xmlns:p14="http://schemas.microsoft.com/office/powerpoint/2010/main" val="62670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GENEL AMAÇLAR</a:t>
            </a:r>
            <a:endParaRPr lang="tr-TR" dirty="0"/>
          </a:p>
        </p:txBody>
      </p:sp>
      <p:sp>
        <p:nvSpPr>
          <p:cNvPr id="3" name="İçerik Yer Tutucusu 2"/>
          <p:cNvSpPr>
            <a:spLocks noGrp="1"/>
          </p:cNvSpPr>
          <p:nvPr>
            <p:ph sz="quarter" idx="13"/>
          </p:nvPr>
        </p:nvSpPr>
        <p:spPr>
          <a:xfrm>
            <a:off x="1143000" y="731520"/>
            <a:ext cx="6400800" cy="3764280"/>
          </a:xfrm>
        </p:spPr>
        <p:txBody>
          <a:bodyPr>
            <a:normAutofit fontScale="92500" lnSpcReduction="10000"/>
          </a:bodyPr>
          <a:lstStyle/>
          <a:p>
            <a:pPr algn="just"/>
            <a:r>
              <a:rPr lang="tr-TR" b="1" dirty="0" smtClean="0"/>
              <a:t>İşletmenin Varlığını Koruması ve Sürdürmesi: </a:t>
            </a:r>
            <a:r>
              <a:rPr lang="tr-TR" dirty="0" smtClean="0"/>
              <a:t>Bir işletmenin karlılığını ve faaliyetlerini sürdürmesi her şeyden önce işletmenin yaşamasına bağlıdır. Kazanç elde etme ve</a:t>
            </a:r>
            <a:r>
              <a:rPr lang="tr-TR" b="1" dirty="0" smtClean="0"/>
              <a:t> </a:t>
            </a:r>
            <a:r>
              <a:rPr lang="tr-TR" dirty="0" smtClean="0"/>
              <a:t>topluma fayda sağlama amaçlarını uyumlu bir şekilde gerçekleştirmek için her iki amaç arasında denge kurulması gerekmektedir.</a:t>
            </a:r>
          </a:p>
          <a:p>
            <a:pPr algn="just">
              <a:buFont typeface="Arial" panose="020B0604020202020204" pitchFamily="34" charset="0"/>
              <a:buChar char="•"/>
            </a:pPr>
            <a:r>
              <a:rPr lang="tr-TR" sz="2000" dirty="0" smtClean="0"/>
              <a:t>Firma aşırı karlılığı tercih ederse tüketiciler başka firmaların mal ve hizmetlerine yönelebilirler.</a:t>
            </a:r>
          </a:p>
          <a:p>
            <a:pPr algn="just">
              <a:buFont typeface="Arial" panose="020B0604020202020204" pitchFamily="34" charset="0"/>
              <a:buChar char="•"/>
            </a:pPr>
            <a:r>
              <a:rPr lang="tr-TR" sz="2000" dirty="0" smtClean="0"/>
              <a:t>Firma kazancı veya işletmenin piyasa değeri maksimizasyonunu ikinci plana iter ve toplumsal fayda sağlamaya ağırlık verirse, bu kez de uzun vadede finansal kaynaklardan yoksun kalarak iflasla karşı karşıya kalabilir.</a:t>
            </a:r>
            <a:endParaRPr lang="tr-TR" sz="2000" dirty="0"/>
          </a:p>
        </p:txBody>
      </p:sp>
    </p:spTree>
    <p:extLst>
      <p:ext uri="{BB962C8B-B14F-4D97-AF65-F5344CB8AC3E}">
        <p14:creationId xmlns:p14="http://schemas.microsoft.com/office/powerpoint/2010/main" val="4087133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gradFill>
                  <a:gsLst>
                    <a:gs pos="0">
                      <a:prstClr val="black"/>
                    </a:gs>
                    <a:gs pos="40000">
                      <a:prstClr val="black">
                        <a:lumMod val="75000"/>
                        <a:lumOff val="25000"/>
                      </a:prstClr>
                    </a:gs>
                    <a:gs pos="100000">
                      <a:srgbClr val="212745">
                        <a:alpha val="65000"/>
                      </a:srgbClr>
                    </a:gs>
                  </a:gsLst>
                  <a:lin ang="5400000" scaled="0"/>
                </a:gradFill>
              </a:rPr>
              <a:t>ÖZEL </a:t>
            </a:r>
            <a:r>
              <a:rPr lang="tr-TR" dirty="0">
                <a:gradFill>
                  <a:gsLst>
                    <a:gs pos="0">
                      <a:prstClr val="black"/>
                    </a:gs>
                    <a:gs pos="40000">
                      <a:prstClr val="black">
                        <a:lumMod val="75000"/>
                        <a:lumOff val="25000"/>
                      </a:prstClr>
                    </a:gs>
                    <a:gs pos="100000">
                      <a:srgbClr val="212745">
                        <a:alpha val="65000"/>
                      </a:srgbClr>
                    </a:gs>
                  </a:gsLst>
                  <a:lin ang="5400000" scaled="0"/>
                </a:gradFill>
              </a:rPr>
              <a:t>AMAÇLAR</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İşletmelerin genel amaçlarının yanı sıra, aşağıda ifade edildiği gibi </a:t>
            </a:r>
            <a:r>
              <a:rPr lang="tr-TR" b="1" dirty="0" smtClean="0"/>
              <a:t>kendi özelliklerine ve şartlarına göre özel amaçları </a:t>
            </a:r>
            <a:r>
              <a:rPr lang="tr-TR" dirty="0" smtClean="0"/>
              <a:t>da söz konusudur.</a:t>
            </a:r>
          </a:p>
          <a:p>
            <a:pPr algn="just">
              <a:buFont typeface="Wingdings" panose="05000000000000000000" pitchFamily="2" charset="2"/>
              <a:buChar char="v"/>
            </a:pPr>
            <a:r>
              <a:rPr lang="tr-TR" dirty="0" smtClean="0"/>
              <a:t>Daha kaliteli mal ve hizmet üretme ve sunma,</a:t>
            </a:r>
          </a:p>
          <a:p>
            <a:pPr algn="just">
              <a:buFont typeface="Wingdings" panose="05000000000000000000" pitchFamily="2" charset="2"/>
              <a:buChar char="v"/>
            </a:pPr>
            <a:r>
              <a:rPr lang="tr-TR" dirty="0" smtClean="0"/>
              <a:t>Çalışanlara iyi ücret verme ve çalışma şartlarını iyileştirme,</a:t>
            </a:r>
          </a:p>
          <a:p>
            <a:pPr algn="just">
              <a:buFont typeface="Wingdings" panose="05000000000000000000" pitchFamily="2" charset="2"/>
              <a:buChar char="v"/>
            </a:pPr>
            <a:r>
              <a:rPr lang="tr-TR" dirty="0" smtClean="0"/>
              <a:t>Yönetici yetiştirme ve çalışanları eğitme,</a:t>
            </a:r>
            <a:endParaRPr lang="tr-TR" dirty="0"/>
          </a:p>
        </p:txBody>
      </p:sp>
    </p:spTree>
    <p:extLst>
      <p:ext uri="{BB962C8B-B14F-4D97-AF65-F5344CB8AC3E}">
        <p14:creationId xmlns:p14="http://schemas.microsoft.com/office/powerpoint/2010/main" val="2998707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ÖZEL AMAÇLAR</a:t>
            </a:r>
            <a:endParaRPr lang="tr-TR" dirty="0"/>
          </a:p>
        </p:txBody>
      </p:sp>
      <p:sp>
        <p:nvSpPr>
          <p:cNvPr id="3" name="İçerik Yer Tutucusu 2"/>
          <p:cNvSpPr>
            <a:spLocks noGrp="1"/>
          </p:cNvSpPr>
          <p:nvPr>
            <p:ph sz="quarter" idx="13"/>
          </p:nvPr>
        </p:nvSpPr>
        <p:spPr/>
        <p:txBody>
          <a:bodyPr/>
          <a:lstStyle/>
          <a:p>
            <a:pPr>
              <a:buFont typeface="Wingdings" panose="05000000000000000000" pitchFamily="2" charset="2"/>
              <a:buChar char="v"/>
            </a:pPr>
            <a:r>
              <a:rPr lang="tr-TR" dirty="0" smtClean="0"/>
              <a:t>Sürekli istihdam yaratma,</a:t>
            </a:r>
          </a:p>
          <a:p>
            <a:pPr>
              <a:buFont typeface="Wingdings" panose="05000000000000000000" pitchFamily="2" charset="2"/>
              <a:buChar char="v"/>
            </a:pPr>
            <a:r>
              <a:rPr lang="tr-TR" dirty="0" smtClean="0"/>
              <a:t>Güvenilir bir işletme olma,</a:t>
            </a:r>
          </a:p>
          <a:p>
            <a:pPr>
              <a:buFont typeface="Wingdings" panose="05000000000000000000" pitchFamily="2" charset="2"/>
              <a:buChar char="v"/>
            </a:pPr>
            <a:r>
              <a:rPr lang="tr-TR" dirty="0" smtClean="0"/>
              <a:t>Bağımsız çalışma arzusunu tatmin etme,</a:t>
            </a:r>
          </a:p>
          <a:p>
            <a:pPr>
              <a:buFont typeface="Wingdings" panose="05000000000000000000" pitchFamily="2" charset="2"/>
              <a:buChar char="v"/>
            </a:pPr>
            <a:r>
              <a:rPr lang="tr-TR" dirty="0" smtClean="0"/>
              <a:t>Sosyal prestij sağlama</a:t>
            </a:r>
          </a:p>
          <a:p>
            <a:pPr marL="45720" indent="0">
              <a:buNone/>
            </a:pPr>
            <a:r>
              <a:rPr lang="tr-TR" dirty="0" smtClean="0"/>
              <a:t>    olarak sayılabilir.</a:t>
            </a:r>
            <a:endParaRPr lang="tr-TR" dirty="0"/>
          </a:p>
        </p:txBody>
      </p:sp>
    </p:spTree>
    <p:extLst>
      <p:ext uri="{BB962C8B-B14F-4D97-AF65-F5344CB8AC3E}">
        <p14:creationId xmlns:p14="http://schemas.microsoft.com/office/powerpoint/2010/main" val="721474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İŞLETME ÇEVRESİ</a:t>
            </a:r>
            <a:endParaRPr lang="tr-TR" dirty="0"/>
          </a:p>
        </p:txBody>
      </p:sp>
      <p:sp>
        <p:nvSpPr>
          <p:cNvPr id="3" name="İçerik Yer Tutucusu 2"/>
          <p:cNvSpPr>
            <a:spLocks noGrp="1"/>
          </p:cNvSpPr>
          <p:nvPr>
            <p:ph sz="quarter" idx="13"/>
          </p:nvPr>
        </p:nvSpPr>
        <p:spPr/>
        <p:txBody>
          <a:bodyPr>
            <a:normAutofit fontScale="92500"/>
          </a:bodyPr>
          <a:lstStyle/>
          <a:p>
            <a:pPr marL="45720" indent="0" algn="just">
              <a:buNone/>
            </a:pPr>
            <a:r>
              <a:rPr lang="tr-TR" dirty="0" smtClean="0"/>
              <a:t>Günümüz işletmelerinin değişen çevre şartları karşısında ayakta kalabilmeleri için dengelerini sürekli değiştirmeleri ve yeni denge durumları için hazırlıklı olmaları gerekmektedir.</a:t>
            </a:r>
          </a:p>
          <a:p>
            <a:pPr marL="45720" indent="0" algn="just">
              <a:buNone/>
            </a:pPr>
            <a:endParaRPr lang="tr-TR" dirty="0"/>
          </a:p>
          <a:p>
            <a:pPr marL="45720" indent="0" algn="just">
              <a:buNone/>
            </a:pPr>
            <a:r>
              <a:rPr lang="tr-TR" dirty="0" smtClean="0"/>
              <a:t>İşletmelerin çevreleriyle olan ilişkileri çok yönlü ve süreklilik gösterir. </a:t>
            </a:r>
            <a:r>
              <a:rPr lang="tr-TR" dirty="0"/>
              <a:t>İ</a:t>
            </a:r>
            <a:r>
              <a:rPr lang="tr-TR" dirty="0" smtClean="0"/>
              <a:t>şletmeler ekonomik, teknik ve sosyal sistemin ayrılmaz bir parçası olarak faaliyet gösterirken çevresindeki birçok çıkar grubunu etkilerler veya onlar tarafından etkilenirler.</a:t>
            </a:r>
            <a:endParaRPr lang="tr-TR" dirty="0"/>
          </a:p>
        </p:txBody>
      </p:sp>
    </p:spTree>
    <p:extLst>
      <p:ext uri="{BB962C8B-B14F-4D97-AF65-F5344CB8AC3E}">
        <p14:creationId xmlns:p14="http://schemas.microsoft.com/office/powerpoint/2010/main" val="1656985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İŞLETME ÇEVRESİ</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Genel olarak </a:t>
            </a:r>
            <a:r>
              <a:rPr lang="tr-TR" b="1" dirty="0" smtClean="0"/>
              <a:t>çevre, işletmenin ya da toplumun yaşamını etkileyen sosyal, kültürel, teknolojik, siyasal, fiziksel vb. şartların toplamıdır. </a:t>
            </a:r>
            <a:r>
              <a:rPr lang="tr-TR" dirty="0" smtClean="0"/>
              <a:t>İşletme açısından çevre, bir işletmenin kendi dışındaki fakat kendisiyle doğrudan ve/veya dolaylı olarak ilgili faktörlerdir.</a:t>
            </a:r>
            <a:endParaRPr lang="tr-TR" dirty="0"/>
          </a:p>
        </p:txBody>
      </p:sp>
    </p:spTree>
    <p:extLst>
      <p:ext uri="{BB962C8B-B14F-4D97-AF65-F5344CB8AC3E}">
        <p14:creationId xmlns:p14="http://schemas.microsoft.com/office/powerpoint/2010/main" val="3600936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İŞLETME ÇEVRESİ</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Palmer ve Hartley (2006), çevreyi makro, mikro ve iç çevre olmak üzere üç başlık altında ele almışlardır. </a:t>
            </a:r>
          </a:p>
          <a:p>
            <a:pPr marL="45720" indent="0" algn="just">
              <a:buNone/>
            </a:pPr>
            <a:endParaRPr lang="tr-TR" dirty="0"/>
          </a:p>
        </p:txBody>
      </p:sp>
      <p:sp>
        <p:nvSpPr>
          <p:cNvPr id="8" name="Oval 7"/>
          <p:cNvSpPr/>
          <p:nvPr/>
        </p:nvSpPr>
        <p:spPr>
          <a:xfrm>
            <a:off x="609600" y="1724890"/>
            <a:ext cx="8305800" cy="27709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tr-TR" dirty="0"/>
          </a:p>
        </p:txBody>
      </p:sp>
      <p:sp>
        <p:nvSpPr>
          <p:cNvPr id="10" name="Oval 9"/>
          <p:cNvSpPr/>
          <p:nvPr/>
        </p:nvSpPr>
        <p:spPr>
          <a:xfrm>
            <a:off x="2286000" y="2133600"/>
            <a:ext cx="5105400" cy="167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Politik Güçler </a:t>
            </a:r>
          </a:p>
        </p:txBody>
      </p:sp>
      <p:sp>
        <p:nvSpPr>
          <p:cNvPr id="11" name="Oval 10"/>
          <p:cNvSpPr/>
          <p:nvPr/>
        </p:nvSpPr>
        <p:spPr>
          <a:xfrm>
            <a:off x="3505200" y="2445327"/>
            <a:ext cx="2438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u="sng" spc="5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rPr>
              <a:t>İç Çevre</a:t>
            </a:r>
          </a:p>
          <a:p>
            <a:pPr algn="ctr"/>
            <a:r>
              <a:rPr lang="tr-TR" sz="1200" b="1" spc="5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rPr>
              <a:t>Pazarlama</a:t>
            </a:r>
          </a:p>
          <a:p>
            <a:pPr algn="ctr"/>
            <a:r>
              <a:rPr lang="tr-TR" sz="1200" b="1" spc="5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rPr>
              <a:t>Üretim</a:t>
            </a:r>
          </a:p>
          <a:p>
            <a:pPr algn="ctr"/>
            <a:r>
              <a:rPr lang="tr-TR" sz="1200" b="1" spc="5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rPr>
              <a:t>Finansman </a:t>
            </a:r>
          </a:p>
          <a:p>
            <a:pPr algn="ctr"/>
            <a:r>
              <a:rPr lang="tr-TR" sz="1200" b="1" spc="50" dirty="0" smtClean="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rPr>
              <a:t>Personel</a:t>
            </a:r>
            <a:endParaRPr lang="tr-TR" sz="1200" b="1" spc="50" dirty="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endParaRPr>
          </a:p>
        </p:txBody>
      </p:sp>
      <p:sp>
        <p:nvSpPr>
          <p:cNvPr id="12" name="Metin kutusu 11"/>
          <p:cNvSpPr txBox="1"/>
          <p:nvPr/>
        </p:nvSpPr>
        <p:spPr>
          <a:xfrm>
            <a:off x="2971800" y="2819401"/>
            <a:ext cx="533400" cy="381000"/>
          </a:xfrm>
          <a:prstGeom prst="rect">
            <a:avLst/>
          </a:prstGeom>
          <a:noFill/>
        </p:spPr>
        <p:txBody>
          <a:bodyPr wrap="square" rtlCol="0">
            <a:noAutofit/>
          </a:bodyPr>
          <a:lstStyle/>
          <a:p>
            <a:endParaRPr lang="tr-TR" sz="700" dirty="0"/>
          </a:p>
        </p:txBody>
      </p:sp>
      <p:sp>
        <p:nvSpPr>
          <p:cNvPr id="13" name="Metin kutusu 12"/>
          <p:cNvSpPr txBox="1"/>
          <p:nvPr/>
        </p:nvSpPr>
        <p:spPr>
          <a:xfrm>
            <a:off x="2514600" y="2971800"/>
            <a:ext cx="914400" cy="307777"/>
          </a:xfrm>
          <a:prstGeom prst="rect">
            <a:avLst/>
          </a:prstGeom>
          <a:noFill/>
        </p:spPr>
        <p:txBody>
          <a:bodyPr wrap="square" rtlCol="0">
            <a:spAutoFit/>
          </a:bodyPr>
          <a:lstStyle/>
          <a:p>
            <a:r>
              <a:rPr lang="tr-TR" sz="1400" b="1" dirty="0" smtClean="0"/>
              <a:t>Satıcılar</a:t>
            </a:r>
            <a:endParaRPr lang="tr-TR" sz="1400" b="1" dirty="0"/>
          </a:p>
        </p:txBody>
      </p:sp>
      <p:sp>
        <p:nvSpPr>
          <p:cNvPr id="14" name="Metin kutusu 13"/>
          <p:cNvSpPr txBox="1"/>
          <p:nvPr/>
        </p:nvSpPr>
        <p:spPr>
          <a:xfrm>
            <a:off x="6096000" y="2828302"/>
            <a:ext cx="1052945" cy="307777"/>
          </a:xfrm>
          <a:prstGeom prst="rect">
            <a:avLst/>
          </a:prstGeom>
          <a:noFill/>
        </p:spPr>
        <p:txBody>
          <a:bodyPr wrap="square" rtlCol="0">
            <a:spAutoFit/>
          </a:bodyPr>
          <a:lstStyle/>
          <a:p>
            <a:r>
              <a:rPr lang="tr-TR" sz="1400" b="1" dirty="0" smtClean="0"/>
              <a:t>Müşteriler</a:t>
            </a:r>
            <a:endParaRPr lang="tr-TR" sz="1400" b="1" dirty="0"/>
          </a:p>
        </p:txBody>
      </p:sp>
      <p:sp>
        <p:nvSpPr>
          <p:cNvPr id="15" name="Metin kutusu 14"/>
          <p:cNvSpPr txBox="1"/>
          <p:nvPr/>
        </p:nvSpPr>
        <p:spPr>
          <a:xfrm>
            <a:off x="5867400" y="3224160"/>
            <a:ext cx="1281545" cy="307777"/>
          </a:xfrm>
          <a:prstGeom prst="rect">
            <a:avLst/>
          </a:prstGeom>
          <a:noFill/>
        </p:spPr>
        <p:txBody>
          <a:bodyPr wrap="square" rtlCol="0">
            <a:spAutoFit/>
          </a:bodyPr>
          <a:lstStyle/>
          <a:p>
            <a:r>
              <a:rPr lang="tr-TR" sz="1400" b="1" dirty="0" smtClean="0"/>
              <a:t>Hissedarlar</a:t>
            </a:r>
            <a:endParaRPr lang="tr-TR" sz="1400" b="1" dirty="0"/>
          </a:p>
        </p:txBody>
      </p:sp>
      <p:sp>
        <p:nvSpPr>
          <p:cNvPr id="16" name="Metin kutusu 15"/>
          <p:cNvSpPr txBox="1"/>
          <p:nvPr/>
        </p:nvSpPr>
        <p:spPr>
          <a:xfrm>
            <a:off x="2590800" y="2655120"/>
            <a:ext cx="914400" cy="307777"/>
          </a:xfrm>
          <a:prstGeom prst="rect">
            <a:avLst/>
          </a:prstGeom>
          <a:noFill/>
        </p:spPr>
        <p:txBody>
          <a:bodyPr wrap="square" rtlCol="0">
            <a:spAutoFit/>
          </a:bodyPr>
          <a:lstStyle/>
          <a:p>
            <a:r>
              <a:rPr lang="tr-TR" sz="1400" b="1" dirty="0" smtClean="0"/>
              <a:t>Aracılar</a:t>
            </a:r>
            <a:endParaRPr lang="tr-TR" sz="1400" b="1" dirty="0"/>
          </a:p>
        </p:txBody>
      </p:sp>
      <p:sp>
        <p:nvSpPr>
          <p:cNvPr id="17" name="Metin kutusu 16"/>
          <p:cNvSpPr txBox="1"/>
          <p:nvPr/>
        </p:nvSpPr>
        <p:spPr>
          <a:xfrm>
            <a:off x="5915891" y="2479963"/>
            <a:ext cx="914400" cy="307777"/>
          </a:xfrm>
          <a:prstGeom prst="rect">
            <a:avLst/>
          </a:prstGeom>
          <a:noFill/>
        </p:spPr>
        <p:txBody>
          <a:bodyPr wrap="square" rtlCol="0">
            <a:spAutoFit/>
          </a:bodyPr>
          <a:lstStyle/>
          <a:p>
            <a:r>
              <a:rPr lang="tr-TR" sz="1400" b="1" dirty="0" smtClean="0"/>
              <a:t>Rakipler</a:t>
            </a:r>
            <a:endParaRPr lang="tr-TR" sz="1400" b="1" dirty="0"/>
          </a:p>
        </p:txBody>
      </p:sp>
      <p:sp>
        <p:nvSpPr>
          <p:cNvPr id="18" name="Metin kutusu 17"/>
          <p:cNvSpPr txBox="1"/>
          <p:nvPr/>
        </p:nvSpPr>
        <p:spPr>
          <a:xfrm>
            <a:off x="4114800" y="2172186"/>
            <a:ext cx="1219200" cy="307777"/>
          </a:xfrm>
          <a:prstGeom prst="rect">
            <a:avLst/>
          </a:prstGeom>
          <a:noFill/>
        </p:spPr>
        <p:txBody>
          <a:bodyPr wrap="square" rtlCol="0">
            <a:spAutoFit/>
          </a:bodyPr>
          <a:lstStyle/>
          <a:p>
            <a:r>
              <a:rPr lang="tr-TR" sz="1400" b="1" dirty="0" smtClean="0"/>
              <a:t>Mikro Çevre</a:t>
            </a:r>
            <a:endParaRPr lang="tr-TR" sz="1400" b="1" dirty="0"/>
          </a:p>
        </p:txBody>
      </p:sp>
      <p:sp>
        <p:nvSpPr>
          <p:cNvPr id="19" name="Metin kutusu 18"/>
          <p:cNvSpPr txBox="1"/>
          <p:nvPr/>
        </p:nvSpPr>
        <p:spPr>
          <a:xfrm>
            <a:off x="3848100" y="1824332"/>
            <a:ext cx="17526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tr-T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Makro Çevre</a:t>
            </a:r>
            <a:endParaRPr lang="tr-T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0" name="Metin kutusu 19"/>
          <p:cNvSpPr txBox="1"/>
          <p:nvPr/>
        </p:nvSpPr>
        <p:spPr>
          <a:xfrm>
            <a:off x="1066800" y="2874469"/>
            <a:ext cx="1447800" cy="307777"/>
          </a:xfrm>
          <a:prstGeom prst="rect">
            <a:avLst/>
          </a:prstGeom>
          <a:noFill/>
        </p:spPr>
        <p:txBody>
          <a:bodyPr wrap="square" rtlCol="0">
            <a:spAutoFit/>
          </a:bodyPr>
          <a:lstStyle/>
          <a:p>
            <a:r>
              <a:rPr lang="tr-TR"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Politik Güçler</a:t>
            </a:r>
            <a:endParaRPr lang="tr-TR"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1" name="Metin kutusu 20"/>
          <p:cNvSpPr txBox="1"/>
          <p:nvPr/>
        </p:nvSpPr>
        <p:spPr>
          <a:xfrm>
            <a:off x="2247900" y="3805701"/>
            <a:ext cx="1447800" cy="307777"/>
          </a:xfrm>
          <a:prstGeom prst="rect">
            <a:avLst/>
          </a:prstGeom>
          <a:noFill/>
        </p:spPr>
        <p:txBody>
          <a:bodyPr wrap="square" rtlCol="0">
            <a:spAutoFit/>
          </a:bodyPr>
          <a:lstStyle/>
          <a:p>
            <a:r>
              <a:rPr lang="tr-TR"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Sosyal Güçler</a:t>
            </a:r>
            <a:endParaRPr lang="tr-TR"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2" name="Metin kutusu 21"/>
          <p:cNvSpPr txBox="1"/>
          <p:nvPr/>
        </p:nvSpPr>
        <p:spPr>
          <a:xfrm>
            <a:off x="5763491" y="3805700"/>
            <a:ext cx="2133600" cy="307777"/>
          </a:xfrm>
          <a:prstGeom prst="rect">
            <a:avLst/>
          </a:prstGeom>
          <a:noFill/>
        </p:spPr>
        <p:txBody>
          <a:bodyPr wrap="square" rtlCol="0">
            <a:spAutoFit/>
          </a:bodyPr>
          <a:lstStyle/>
          <a:p>
            <a:r>
              <a:rPr lang="tr-TR"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Ekonomik Güçler</a:t>
            </a:r>
            <a:endParaRPr lang="tr-TR"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3" name="Metin kutusu 22"/>
          <p:cNvSpPr txBox="1"/>
          <p:nvPr/>
        </p:nvSpPr>
        <p:spPr>
          <a:xfrm>
            <a:off x="6965372" y="3434438"/>
            <a:ext cx="1724892" cy="307777"/>
          </a:xfrm>
          <a:prstGeom prst="rect">
            <a:avLst/>
          </a:prstGeom>
          <a:noFill/>
        </p:spPr>
        <p:txBody>
          <a:bodyPr wrap="square" rtlCol="0">
            <a:spAutoFit/>
          </a:bodyPr>
          <a:lstStyle/>
          <a:p>
            <a:r>
              <a:rPr lang="tr-TR"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Teknolojik Güçler</a:t>
            </a:r>
            <a:endParaRPr lang="tr-TR"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244400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gradFill>
                  <a:gsLst>
                    <a:gs pos="0">
                      <a:prstClr val="black"/>
                    </a:gs>
                    <a:gs pos="40000">
                      <a:prstClr val="black">
                        <a:lumMod val="75000"/>
                        <a:lumOff val="25000"/>
                      </a:prstClr>
                    </a:gs>
                    <a:gs pos="100000">
                      <a:srgbClr val="212745">
                        <a:alpha val="65000"/>
                      </a:srgbClr>
                    </a:gs>
                  </a:gsLst>
                  <a:lin ang="5400000" scaled="0"/>
                </a:gradFill>
              </a:rPr>
              <a:t>MAKRO ÇEVRE</a:t>
            </a:r>
            <a:endParaRPr lang="tr-TR" dirty="0"/>
          </a:p>
        </p:txBody>
      </p:sp>
      <p:sp>
        <p:nvSpPr>
          <p:cNvPr id="3" name="İçerik Yer Tutucusu 2"/>
          <p:cNvSpPr>
            <a:spLocks noGrp="1"/>
          </p:cNvSpPr>
          <p:nvPr>
            <p:ph sz="quarter" idx="13"/>
          </p:nvPr>
        </p:nvSpPr>
        <p:spPr/>
        <p:txBody>
          <a:bodyPr/>
          <a:lstStyle/>
          <a:p>
            <a:pPr algn="just">
              <a:buFont typeface="Wingdings" panose="05000000000000000000" pitchFamily="2" charset="2"/>
              <a:buChar char="v"/>
            </a:pPr>
            <a:r>
              <a:rPr lang="tr-TR" b="1" dirty="0" smtClean="0"/>
              <a:t>Politik Çevre: </a:t>
            </a:r>
            <a:r>
              <a:rPr lang="tr-TR" dirty="0" smtClean="0"/>
              <a:t>İşletmeler politik ve yasal çevredeki gelişmelerin önemli ölçüde etkisi altındadır. Dinamik bir yapıya sahip olan bu çevre işletme faaliyetlerini sınırlayan hükümet politikaları, yasalar, kararnameler, yönetmelikler, kamu organları, mahalli idareler ve çeşitli baskı gruplarından oluşmaktadır.</a:t>
            </a:r>
            <a:endParaRPr lang="tr-TR" b="1" dirty="0"/>
          </a:p>
        </p:txBody>
      </p:sp>
    </p:spTree>
    <p:extLst>
      <p:ext uri="{BB962C8B-B14F-4D97-AF65-F5344CB8AC3E}">
        <p14:creationId xmlns:p14="http://schemas.microsoft.com/office/powerpoint/2010/main" val="2481090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MAKRO ÇEVRE</a:t>
            </a:r>
            <a:endParaRPr lang="tr-TR" dirty="0"/>
          </a:p>
        </p:txBody>
      </p:sp>
      <p:sp>
        <p:nvSpPr>
          <p:cNvPr id="3" name="İçerik Yer Tutucusu 2"/>
          <p:cNvSpPr>
            <a:spLocks noGrp="1"/>
          </p:cNvSpPr>
          <p:nvPr>
            <p:ph sz="quarter" idx="13"/>
          </p:nvPr>
        </p:nvSpPr>
        <p:spPr/>
        <p:txBody>
          <a:bodyPr/>
          <a:lstStyle/>
          <a:p>
            <a:pPr algn="just"/>
            <a:r>
              <a:rPr lang="tr-TR" b="1" dirty="0" smtClean="0"/>
              <a:t>Sosyal Çevre: </a:t>
            </a:r>
            <a:r>
              <a:rPr lang="tr-TR" dirty="0" smtClean="0"/>
              <a:t>İşletmelerin doğrudan ve dolaylı ilişki içinde olmasını gerektiren kültür, alt kültür ve sosyal sınıflardan oluşur. </a:t>
            </a:r>
          </a:p>
          <a:p>
            <a:pPr marL="45720" indent="0" algn="just">
              <a:buNone/>
            </a:pPr>
            <a:r>
              <a:rPr lang="tr-TR" dirty="0"/>
              <a:t> </a:t>
            </a:r>
            <a:r>
              <a:rPr lang="tr-TR" dirty="0" smtClean="0"/>
              <a:t> Ülke nüfusunun yaş, cinsiyet, eğitim ve öğretim düzeyi, meslek durumu, nüfusun yerleşim şekilleri vb. faktörler işletmenin mal ve hizmetlerine olan talebi etkilemektedir.</a:t>
            </a:r>
            <a:endParaRPr lang="tr-TR" b="1" dirty="0"/>
          </a:p>
        </p:txBody>
      </p:sp>
    </p:spTree>
    <p:extLst>
      <p:ext uri="{BB962C8B-B14F-4D97-AF65-F5344CB8AC3E}">
        <p14:creationId xmlns:p14="http://schemas.microsoft.com/office/powerpoint/2010/main" val="1279709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MAKRO ÇEVRE</a:t>
            </a:r>
            <a:endParaRPr lang="tr-TR" dirty="0"/>
          </a:p>
        </p:txBody>
      </p:sp>
      <p:sp>
        <p:nvSpPr>
          <p:cNvPr id="3" name="İçerik Yer Tutucusu 2"/>
          <p:cNvSpPr>
            <a:spLocks noGrp="1"/>
          </p:cNvSpPr>
          <p:nvPr>
            <p:ph sz="quarter" idx="13"/>
          </p:nvPr>
        </p:nvSpPr>
        <p:spPr/>
        <p:txBody>
          <a:bodyPr/>
          <a:lstStyle/>
          <a:p>
            <a:pPr algn="just"/>
            <a:r>
              <a:rPr lang="tr-TR" b="1" dirty="0" smtClean="0"/>
              <a:t>Ekonomik Çevre: </a:t>
            </a:r>
            <a:r>
              <a:rPr lang="tr-TR" dirty="0" smtClean="0"/>
              <a:t>Toplumun ekonomik yapısı, uygulanan ekonomik sistemler, piyasa yapıları, toplumun ekonomik gelişmişlik seviyesi, ulusal gelir ve paylaşımı gibi unsurlar ekonomik çevreyi oluşturmaktadır.</a:t>
            </a:r>
          </a:p>
          <a:p>
            <a:pPr marL="45720" indent="0" algn="just">
              <a:buNone/>
            </a:pPr>
            <a:r>
              <a:rPr lang="tr-TR" dirty="0"/>
              <a:t> </a:t>
            </a:r>
            <a:r>
              <a:rPr lang="tr-TR" dirty="0" smtClean="0"/>
              <a:t>  Ekonomik faktörler, işletmeler için; piyasa yapısı, gelir dağılımı, ücretler, ucuz girdi temini ve enflasyon rakamları gibi önemli veriler sunmaktadır.</a:t>
            </a:r>
            <a:endParaRPr lang="tr-TR" dirty="0"/>
          </a:p>
        </p:txBody>
      </p:sp>
    </p:spTree>
    <p:extLst>
      <p:ext uri="{BB962C8B-B14F-4D97-AF65-F5344CB8AC3E}">
        <p14:creationId xmlns:p14="http://schemas.microsoft.com/office/powerpoint/2010/main" val="3394122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MAKRO ÇEVRE</a:t>
            </a:r>
            <a:endParaRPr lang="tr-TR" dirty="0"/>
          </a:p>
        </p:txBody>
      </p:sp>
      <p:sp>
        <p:nvSpPr>
          <p:cNvPr id="3" name="İçerik Yer Tutucusu 2"/>
          <p:cNvSpPr>
            <a:spLocks noGrp="1"/>
          </p:cNvSpPr>
          <p:nvPr>
            <p:ph sz="quarter" idx="13"/>
          </p:nvPr>
        </p:nvSpPr>
        <p:spPr/>
        <p:txBody>
          <a:bodyPr/>
          <a:lstStyle/>
          <a:p>
            <a:pPr algn="just"/>
            <a:r>
              <a:rPr lang="tr-TR" b="1" dirty="0" smtClean="0"/>
              <a:t>Teknolojik Çevre: </a:t>
            </a:r>
            <a:r>
              <a:rPr lang="tr-TR" dirty="0" smtClean="0"/>
              <a:t>İşletmenin kurulması ve faaliyetlerinin sürdürülmesinde teknolojik çevre önemli bir faktördür. Teknoloji, işletmenin önemli bir üretim faktörüdür. İşletme yönetimi teknolojiyi yakından izleyip, yeni teknolojileri kullanarak mal ve hizmet üretmelidir.</a:t>
            </a:r>
            <a:endParaRPr lang="tr-TR" dirty="0"/>
          </a:p>
        </p:txBody>
      </p:sp>
    </p:spTree>
    <p:extLst>
      <p:ext uri="{BB962C8B-B14F-4D97-AF65-F5344CB8AC3E}">
        <p14:creationId xmlns:p14="http://schemas.microsoft.com/office/powerpoint/2010/main" val="2983670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gradFill>
                  <a:gsLst>
                    <a:gs pos="0">
                      <a:prstClr val="black"/>
                    </a:gs>
                    <a:gs pos="40000">
                      <a:prstClr val="black">
                        <a:lumMod val="75000"/>
                        <a:lumOff val="25000"/>
                      </a:prstClr>
                    </a:gs>
                    <a:gs pos="100000">
                      <a:srgbClr val="212745">
                        <a:alpha val="65000"/>
                      </a:srgbClr>
                    </a:gs>
                  </a:gsLst>
                  <a:lin ang="5400000" scaled="0"/>
                </a:gradFill>
              </a:rPr>
              <a:t>MİKRO </a:t>
            </a:r>
            <a:r>
              <a:rPr lang="tr-TR" dirty="0">
                <a:gradFill>
                  <a:gsLst>
                    <a:gs pos="0">
                      <a:prstClr val="black"/>
                    </a:gs>
                    <a:gs pos="40000">
                      <a:prstClr val="black">
                        <a:lumMod val="75000"/>
                        <a:lumOff val="25000"/>
                      </a:prstClr>
                    </a:gs>
                    <a:gs pos="100000">
                      <a:srgbClr val="212745">
                        <a:alpha val="65000"/>
                      </a:srgbClr>
                    </a:gs>
                  </a:gsLst>
                  <a:lin ang="5400000" scaled="0"/>
                </a:gradFill>
              </a:rPr>
              <a:t>ÇEVRE</a:t>
            </a:r>
            <a:endParaRPr lang="tr-TR" dirty="0"/>
          </a:p>
        </p:txBody>
      </p:sp>
      <p:sp>
        <p:nvSpPr>
          <p:cNvPr id="3" name="İçerik Yer Tutucusu 2"/>
          <p:cNvSpPr>
            <a:spLocks noGrp="1"/>
          </p:cNvSpPr>
          <p:nvPr>
            <p:ph sz="quarter" idx="13"/>
          </p:nvPr>
        </p:nvSpPr>
        <p:spPr>
          <a:xfrm>
            <a:off x="1143000" y="731520"/>
            <a:ext cx="6400800" cy="3764280"/>
          </a:xfrm>
        </p:spPr>
        <p:txBody>
          <a:bodyPr>
            <a:normAutofit lnSpcReduction="10000"/>
          </a:bodyPr>
          <a:lstStyle/>
          <a:p>
            <a:r>
              <a:rPr lang="tr-TR" b="1" dirty="0" smtClean="0"/>
              <a:t>Rakipler: </a:t>
            </a:r>
            <a:r>
              <a:rPr lang="tr-TR" dirty="0" smtClean="0"/>
              <a:t>Doğrudan doğruya veya dolaylı olarak işletmenin pazarına mal ve hizmet sunmaya çalışan işletmelerdir. Rekabet ortamında işletmelerin rakipleri benzer ürün ve hizmet üreten kesimlerden veya tamamlayıcı sektörlerden de olabilir.</a:t>
            </a:r>
          </a:p>
          <a:p>
            <a:pPr marL="45720" indent="0">
              <a:buNone/>
            </a:pPr>
            <a:r>
              <a:rPr lang="tr-TR" dirty="0"/>
              <a:t> </a:t>
            </a:r>
            <a:r>
              <a:rPr lang="tr-TR" dirty="0" smtClean="0"/>
              <a:t> İşletmeler rakiplerinin yönelimlerini, ürün ve hizmetlerini, üretim özelliklerini, büyüme oranlarını, rekabet üstünlüklerini, amaç, strateji ve bunlarda ortaya çıkacak değişiklikleri takip etmelidir.</a:t>
            </a:r>
            <a:endParaRPr lang="tr-TR" dirty="0"/>
          </a:p>
        </p:txBody>
      </p:sp>
    </p:spTree>
    <p:extLst>
      <p:ext uri="{BB962C8B-B14F-4D97-AF65-F5344CB8AC3E}">
        <p14:creationId xmlns:p14="http://schemas.microsoft.com/office/powerpoint/2010/main" val="4200322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MİKRO ÇEVRE</a:t>
            </a:r>
            <a:endParaRPr lang="tr-TR" dirty="0"/>
          </a:p>
        </p:txBody>
      </p:sp>
      <p:sp>
        <p:nvSpPr>
          <p:cNvPr id="3" name="İçerik Yer Tutucusu 2"/>
          <p:cNvSpPr>
            <a:spLocks noGrp="1"/>
          </p:cNvSpPr>
          <p:nvPr>
            <p:ph sz="quarter" idx="13"/>
          </p:nvPr>
        </p:nvSpPr>
        <p:spPr/>
        <p:txBody>
          <a:bodyPr/>
          <a:lstStyle/>
          <a:p>
            <a:pPr algn="just"/>
            <a:r>
              <a:rPr lang="tr-TR" b="1" dirty="0" smtClean="0"/>
              <a:t>Müşteriler: </a:t>
            </a:r>
            <a:r>
              <a:rPr lang="tr-TR" dirty="0" smtClean="0"/>
              <a:t>İşletmeler müşterilerle ilişki kurarak ürettikleri mal ve hizmetlerin onlara satılmasını amaçlar. Müşterilerin ihtiyaç ve taleplerinde meydana gelen değişikliklerin bilinmesi, daha etkili işletme kararlarının alınmasına katkı sağlar. </a:t>
            </a:r>
            <a:r>
              <a:rPr lang="tr-TR" u="sng" dirty="0" smtClean="0"/>
              <a:t>Müşteri istek ve ihtiyaçları, işletmelerin varlık sebebidir.</a:t>
            </a:r>
          </a:p>
          <a:p>
            <a:pPr marL="45720" indent="0" algn="just">
              <a:buNone/>
            </a:pPr>
            <a:endParaRPr lang="tr-TR" b="1" u="sng"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448916"/>
            <a:ext cx="2743200" cy="2418484"/>
          </a:xfrm>
          <a:prstGeom prst="rect">
            <a:avLst/>
          </a:prstGeom>
        </p:spPr>
      </p:pic>
    </p:spTree>
    <p:extLst>
      <p:ext uri="{BB962C8B-B14F-4D97-AF65-F5344CB8AC3E}">
        <p14:creationId xmlns:p14="http://schemas.microsoft.com/office/powerpoint/2010/main" val="1343165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MİKRO ÇEVRE</a:t>
            </a:r>
            <a:endParaRPr lang="tr-TR" dirty="0"/>
          </a:p>
        </p:txBody>
      </p:sp>
      <p:sp>
        <p:nvSpPr>
          <p:cNvPr id="3" name="İçerik Yer Tutucusu 2"/>
          <p:cNvSpPr>
            <a:spLocks noGrp="1"/>
          </p:cNvSpPr>
          <p:nvPr>
            <p:ph sz="quarter" idx="13"/>
          </p:nvPr>
        </p:nvSpPr>
        <p:spPr/>
        <p:txBody>
          <a:bodyPr/>
          <a:lstStyle/>
          <a:p>
            <a:pPr algn="just"/>
            <a:r>
              <a:rPr lang="tr-TR" b="1" dirty="0" smtClean="0"/>
              <a:t>Tedarikçiler: </a:t>
            </a:r>
            <a:r>
              <a:rPr lang="tr-TR" dirty="0" smtClean="0"/>
              <a:t>İşletmeye hammadde, yarı mamul, enerji gibi her türlü girdiyi sağlayan kişi ya da işletmeleri ifade etmektedir. Tedarikçilerin işletme olan ilişkilerde güçlü bir konuma sahip olması, işletmenin kaynak maliyetinin yükselmesine ve tedarikçilerine bağımlılıklarının artmasına sebep olur.</a:t>
            </a:r>
            <a:endParaRPr lang="tr-TR" b="1" dirty="0"/>
          </a:p>
        </p:txBody>
      </p:sp>
    </p:spTree>
    <p:extLst>
      <p:ext uri="{BB962C8B-B14F-4D97-AF65-F5344CB8AC3E}">
        <p14:creationId xmlns:p14="http://schemas.microsoft.com/office/powerpoint/2010/main" val="771044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MİKRO ÇEVRE</a:t>
            </a:r>
            <a:endParaRPr lang="tr-TR" dirty="0"/>
          </a:p>
        </p:txBody>
      </p:sp>
      <p:sp>
        <p:nvSpPr>
          <p:cNvPr id="3" name="İçerik Yer Tutucusu 2"/>
          <p:cNvSpPr>
            <a:spLocks noGrp="1"/>
          </p:cNvSpPr>
          <p:nvPr>
            <p:ph sz="quarter" idx="13"/>
          </p:nvPr>
        </p:nvSpPr>
        <p:spPr/>
        <p:txBody>
          <a:bodyPr/>
          <a:lstStyle/>
          <a:p>
            <a:pPr algn="just"/>
            <a:r>
              <a:rPr lang="tr-TR" b="1" dirty="0" smtClean="0"/>
              <a:t>Hissedarlar: </a:t>
            </a:r>
            <a:r>
              <a:rPr lang="tr-TR" dirty="0" smtClean="0"/>
              <a:t>İşletmenin ortakları olan hissedarlar, işletmenin faaliyetleriyle çok yakından ilgilenirler. </a:t>
            </a:r>
            <a:r>
              <a:rPr lang="tr-TR" u="sng" dirty="0" smtClean="0"/>
              <a:t>İşletme sahip ya da ortaklarının işletmeden beklentileri, sermayenin maksimum getiriye ulaşmasıdır. </a:t>
            </a:r>
            <a:r>
              <a:rPr lang="tr-TR" b="1" u="sng" dirty="0" smtClean="0"/>
              <a:t> </a:t>
            </a:r>
            <a:endParaRPr lang="tr-TR" b="1" u="sng" dirty="0"/>
          </a:p>
        </p:txBody>
      </p:sp>
    </p:spTree>
    <p:extLst>
      <p:ext uri="{BB962C8B-B14F-4D97-AF65-F5344CB8AC3E}">
        <p14:creationId xmlns:p14="http://schemas.microsoft.com/office/powerpoint/2010/main" val="3520169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MİKRO ÇEVRE</a:t>
            </a:r>
            <a:endParaRPr lang="tr-TR" dirty="0"/>
          </a:p>
        </p:txBody>
      </p:sp>
      <p:sp>
        <p:nvSpPr>
          <p:cNvPr id="3" name="İçerik Yer Tutucusu 2"/>
          <p:cNvSpPr>
            <a:spLocks noGrp="1"/>
          </p:cNvSpPr>
          <p:nvPr>
            <p:ph sz="quarter" idx="13"/>
          </p:nvPr>
        </p:nvSpPr>
        <p:spPr/>
        <p:txBody>
          <a:bodyPr/>
          <a:lstStyle/>
          <a:p>
            <a:pPr algn="just"/>
            <a:r>
              <a:rPr lang="tr-TR" b="1" dirty="0" smtClean="0"/>
              <a:t>Aracılar: </a:t>
            </a:r>
            <a:r>
              <a:rPr lang="tr-TR" dirty="0" smtClean="0"/>
              <a:t>İşletme çıktılarını tüketicilere ulaştıran kişi ve kuruluşlardır.</a:t>
            </a:r>
          </a:p>
          <a:p>
            <a:pPr marL="45720" indent="0" algn="just">
              <a:buNone/>
            </a:pPr>
            <a:endParaRPr lang="tr-TR" b="1"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600200"/>
            <a:ext cx="5715000" cy="2752725"/>
          </a:xfrm>
          <a:prstGeom prst="rect">
            <a:avLst/>
          </a:prstGeom>
        </p:spPr>
      </p:pic>
    </p:spTree>
    <p:extLst>
      <p:ext uri="{BB962C8B-B14F-4D97-AF65-F5344CB8AC3E}">
        <p14:creationId xmlns:p14="http://schemas.microsoft.com/office/powerpoint/2010/main" val="4281726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gradFill>
                  <a:gsLst>
                    <a:gs pos="0">
                      <a:prstClr val="black"/>
                    </a:gs>
                    <a:gs pos="40000">
                      <a:prstClr val="black">
                        <a:lumMod val="75000"/>
                        <a:lumOff val="25000"/>
                      </a:prstClr>
                    </a:gs>
                    <a:gs pos="100000">
                      <a:srgbClr val="212745">
                        <a:alpha val="65000"/>
                      </a:srgbClr>
                    </a:gs>
                  </a:gsLst>
                  <a:lin ang="5400000" scaled="0"/>
                </a:gradFill>
              </a:rPr>
              <a:t>İÇ </a:t>
            </a:r>
            <a:r>
              <a:rPr lang="tr-TR" dirty="0">
                <a:gradFill>
                  <a:gsLst>
                    <a:gs pos="0">
                      <a:prstClr val="black"/>
                    </a:gs>
                    <a:gs pos="40000">
                      <a:prstClr val="black">
                        <a:lumMod val="75000"/>
                        <a:lumOff val="25000"/>
                      </a:prstClr>
                    </a:gs>
                    <a:gs pos="100000">
                      <a:srgbClr val="212745">
                        <a:alpha val="65000"/>
                      </a:srgbClr>
                    </a:gs>
                  </a:gsLst>
                  <a:lin ang="5400000" scaled="0"/>
                </a:gradFill>
              </a:rPr>
              <a:t>ÇEVRE</a:t>
            </a:r>
            <a:endParaRPr lang="tr-TR" dirty="0"/>
          </a:p>
        </p:txBody>
      </p:sp>
      <p:sp>
        <p:nvSpPr>
          <p:cNvPr id="3" name="İçerik Yer Tutucusu 2"/>
          <p:cNvSpPr>
            <a:spLocks noGrp="1"/>
          </p:cNvSpPr>
          <p:nvPr>
            <p:ph sz="quarter" idx="13"/>
          </p:nvPr>
        </p:nvSpPr>
        <p:spPr>
          <a:xfrm>
            <a:off x="1143000" y="731520"/>
            <a:ext cx="6400800" cy="3764280"/>
          </a:xfrm>
        </p:spPr>
        <p:txBody>
          <a:bodyPr>
            <a:normAutofit lnSpcReduction="10000"/>
          </a:bodyPr>
          <a:lstStyle/>
          <a:p>
            <a:pPr marL="45720" indent="0" algn="just">
              <a:buNone/>
            </a:pPr>
            <a:r>
              <a:rPr lang="tr-TR" dirty="0" smtClean="0"/>
              <a:t>Dış çevre işletmenin dışında oluşan her şeyle ilgiliyken, iç çevre işletmenin içerisinde olan ve işletmenin kontrol edebileceği faktörlerle ilgilidir. İşletmenin;</a:t>
            </a:r>
          </a:p>
          <a:p>
            <a:pPr>
              <a:buFont typeface="Wingdings" panose="05000000000000000000" pitchFamily="2" charset="2"/>
              <a:buChar char="v"/>
            </a:pPr>
            <a:r>
              <a:rPr lang="tr-TR" dirty="0" smtClean="0"/>
              <a:t>Üretim</a:t>
            </a:r>
          </a:p>
          <a:p>
            <a:pPr>
              <a:buFont typeface="Wingdings" panose="05000000000000000000" pitchFamily="2" charset="2"/>
              <a:buChar char="v"/>
            </a:pPr>
            <a:r>
              <a:rPr lang="tr-TR" dirty="0" smtClean="0"/>
              <a:t>Pazarlama</a:t>
            </a:r>
          </a:p>
          <a:p>
            <a:pPr>
              <a:buFont typeface="Wingdings" panose="05000000000000000000" pitchFamily="2" charset="2"/>
              <a:buChar char="v"/>
            </a:pPr>
            <a:r>
              <a:rPr lang="tr-TR" dirty="0" smtClean="0"/>
              <a:t>Personel</a:t>
            </a:r>
          </a:p>
          <a:p>
            <a:pPr>
              <a:buFont typeface="Wingdings" panose="05000000000000000000" pitchFamily="2" charset="2"/>
              <a:buChar char="v"/>
            </a:pPr>
            <a:r>
              <a:rPr lang="tr-TR" dirty="0" smtClean="0"/>
              <a:t>Finansman</a:t>
            </a:r>
          </a:p>
          <a:p>
            <a:pPr marL="45720" indent="0">
              <a:buNone/>
            </a:pPr>
            <a:r>
              <a:rPr lang="tr-TR" dirty="0"/>
              <a:t> </a:t>
            </a:r>
            <a:r>
              <a:rPr lang="tr-TR" dirty="0" smtClean="0"/>
              <a:t>   vb. kaynak ve kabiliyetleri iç çevre faktörleri olarak bilinmektedir.</a:t>
            </a:r>
            <a:endParaRPr lang="tr-TR" dirty="0"/>
          </a:p>
        </p:txBody>
      </p:sp>
    </p:spTree>
    <p:extLst>
      <p:ext uri="{BB962C8B-B14F-4D97-AF65-F5344CB8AC3E}">
        <p14:creationId xmlns:p14="http://schemas.microsoft.com/office/powerpoint/2010/main" val="228399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smtClean="0"/>
              <a:t>İŞLETME BİLİMİNİN YARARLANDIĞI DİĞER BİLİMLER</a:t>
            </a:r>
            <a:endParaRPr lang="tr-TR" sz="3200" dirty="0"/>
          </a:p>
        </p:txBody>
      </p:sp>
      <p:sp>
        <p:nvSpPr>
          <p:cNvPr id="3" name="İçerik Yer Tutucusu 2"/>
          <p:cNvSpPr>
            <a:spLocks noGrp="1"/>
          </p:cNvSpPr>
          <p:nvPr>
            <p:ph sz="quarter" idx="13"/>
          </p:nvPr>
        </p:nvSpPr>
        <p:spPr/>
        <p:txBody>
          <a:bodyPr/>
          <a:lstStyle/>
          <a:p>
            <a:pPr marL="45720" indent="0" algn="just">
              <a:buNone/>
            </a:pPr>
            <a:r>
              <a:rPr lang="tr-TR" dirty="0" smtClean="0"/>
              <a:t>İşletme bilim dalı işletme içi ve işletmeler arası olay ve faaliyetlerle ilgili sebep-sonuç ilişkilerini ele alarak, bir işletmenin amaçlarına en etkin biçimde nasıl ulaşacağını inceler. İşletmelerle yalnızca işletme bilimi ilgilenmemektedir. İşletmelerle doğrudan ve dolaylı olarak ilgilenen diğer bilim dalları bulunmaktadır.</a:t>
            </a:r>
            <a:endParaRPr lang="tr-TR" dirty="0"/>
          </a:p>
        </p:txBody>
      </p:sp>
    </p:spTree>
    <p:extLst>
      <p:ext uri="{BB962C8B-B14F-4D97-AF65-F5344CB8AC3E}">
        <p14:creationId xmlns:p14="http://schemas.microsoft.com/office/powerpoint/2010/main" val="41774591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200" dirty="0">
                <a:gradFill>
                  <a:gsLst>
                    <a:gs pos="0">
                      <a:prstClr val="black"/>
                    </a:gs>
                    <a:gs pos="40000">
                      <a:prstClr val="black">
                        <a:lumMod val="75000"/>
                        <a:lumOff val="25000"/>
                      </a:prstClr>
                    </a:gs>
                    <a:gs pos="100000">
                      <a:srgbClr val="212745">
                        <a:alpha val="65000"/>
                      </a:srgbClr>
                    </a:gs>
                  </a:gsLst>
                  <a:lin ang="5400000" scaled="0"/>
                </a:gradFill>
              </a:rPr>
              <a:t>İŞLETME BİLİMİNİN YARARLANDIĞI DİĞER BİLİMLER</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İşletme başta </a:t>
            </a:r>
            <a:r>
              <a:rPr lang="tr-TR" b="1" dirty="0" smtClean="0"/>
              <a:t>ekonomi</a:t>
            </a:r>
            <a:r>
              <a:rPr lang="tr-TR" dirty="0" smtClean="0"/>
              <a:t> olmak üzere </a:t>
            </a:r>
            <a:r>
              <a:rPr lang="tr-TR" b="1" dirty="0" smtClean="0"/>
              <a:t>matematik, istatistik, davranış bilimleri, hukuk, bilgi teknolojileri </a:t>
            </a:r>
            <a:r>
              <a:rPr lang="tr-TR" dirty="0" smtClean="0"/>
              <a:t>ile yakın ilişki ve etkileşim içerisindedir.</a:t>
            </a:r>
            <a:endParaRPr lang="tr-TR" dirty="0"/>
          </a:p>
        </p:txBody>
      </p:sp>
    </p:spTree>
    <p:extLst>
      <p:ext uri="{BB962C8B-B14F-4D97-AF65-F5344CB8AC3E}">
        <p14:creationId xmlns:p14="http://schemas.microsoft.com/office/powerpoint/2010/main" val="6800080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İŞLETME-EKONOMİ</a:t>
            </a:r>
            <a:endParaRPr lang="tr-TR" dirty="0"/>
          </a:p>
        </p:txBody>
      </p:sp>
      <p:sp>
        <p:nvSpPr>
          <p:cNvPr id="3" name="İçerik Yer Tutucusu 2"/>
          <p:cNvSpPr>
            <a:spLocks noGrp="1"/>
          </p:cNvSpPr>
          <p:nvPr>
            <p:ph sz="quarter" idx="13"/>
          </p:nvPr>
        </p:nvSpPr>
        <p:spPr>
          <a:xfrm>
            <a:off x="1143000" y="731520"/>
            <a:ext cx="6400800" cy="3764280"/>
          </a:xfrm>
        </p:spPr>
        <p:txBody>
          <a:bodyPr>
            <a:normAutofit fontScale="92500" lnSpcReduction="10000"/>
          </a:bodyPr>
          <a:lstStyle/>
          <a:p>
            <a:pPr marL="45720" indent="0" algn="just">
              <a:buNone/>
            </a:pPr>
            <a:r>
              <a:rPr lang="tr-TR" dirty="0" smtClean="0"/>
              <a:t>İşletmeler bir ülkedeki ekonominin temel unsurlarını oluşturmaktadır.</a:t>
            </a:r>
          </a:p>
          <a:p>
            <a:pPr marL="45720" indent="0" algn="just">
              <a:buNone/>
            </a:pPr>
            <a:endParaRPr lang="tr-TR" dirty="0" smtClean="0"/>
          </a:p>
          <a:p>
            <a:pPr marL="45720" indent="0" algn="just">
              <a:buNone/>
            </a:pPr>
            <a:r>
              <a:rPr lang="tr-TR" dirty="0" smtClean="0"/>
              <a:t>Ekonomi bilimi kıt kaynaklarla tatmin düzeyini en yükseğe çıkarma yollarını ararken; işletmeler, insanların sınırsız olan ihtiyaçlarını karşılamaya yönelik faaliyet yürüten ekonomik birimlerdir.</a:t>
            </a:r>
          </a:p>
          <a:p>
            <a:pPr marL="45720" indent="0" algn="just">
              <a:buNone/>
            </a:pPr>
            <a:endParaRPr lang="tr-TR" dirty="0"/>
          </a:p>
          <a:p>
            <a:pPr marL="45720" indent="0" algn="just">
              <a:buNone/>
            </a:pPr>
            <a:r>
              <a:rPr lang="tr-TR" dirty="0" smtClean="0"/>
              <a:t>Ekonomi bilimi genel hatlarıyla işletme bilimini kapsamakta ve onun çalışmalarının sınırlarını ve genel ilkelerini tespit etmektedir. </a:t>
            </a:r>
            <a:endParaRPr lang="tr-TR" dirty="0"/>
          </a:p>
        </p:txBody>
      </p:sp>
    </p:spTree>
    <p:extLst>
      <p:ext uri="{BB962C8B-B14F-4D97-AF65-F5344CB8AC3E}">
        <p14:creationId xmlns:p14="http://schemas.microsoft.com/office/powerpoint/2010/main" val="761154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a:gradFill>
                  <a:gsLst>
                    <a:gs pos="0">
                      <a:prstClr val="black"/>
                    </a:gs>
                    <a:gs pos="40000">
                      <a:prstClr val="black">
                        <a:lumMod val="75000"/>
                        <a:lumOff val="25000"/>
                      </a:prstClr>
                    </a:gs>
                    <a:gs pos="100000">
                      <a:srgbClr val="212745">
                        <a:alpha val="65000"/>
                      </a:srgbClr>
                    </a:gs>
                  </a:gsLst>
                  <a:lin ang="5400000" scaled="0"/>
                </a:gradFill>
              </a:rPr>
              <a:t>İŞLETME-EKONOMİ</a:t>
            </a:r>
            <a:endParaRPr lang="tr-TR" dirty="0"/>
          </a:p>
        </p:txBody>
      </p:sp>
      <p:sp>
        <p:nvSpPr>
          <p:cNvPr id="3" name="İçerik Yer Tutucusu 2"/>
          <p:cNvSpPr>
            <a:spLocks noGrp="1"/>
          </p:cNvSpPr>
          <p:nvPr>
            <p:ph sz="quarter" idx="13"/>
          </p:nvPr>
        </p:nvSpPr>
        <p:spPr/>
        <p:txBody>
          <a:bodyPr/>
          <a:lstStyle/>
          <a:p>
            <a:pPr marL="45720" indent="0" algn="just">
              <a:buNone/>
            </a:pPr>
            <a:r>
              <a:rPr lang="tr-TR" dirty="0" smtClean="0"/>
              <a:t>Ekonomi bilimi kıt kaynakların en etkin, en rasyonel kullanımı yoluyla ekonomik hayatı bir bütün olarak incelerken, </a:t>
            </a:r>
            <a:r>
              <a:rPr lang="tr-TR" u="sng" dirty="0" smtClean="0"/>
              <a:t>işletme bilimi de kıt kaynakların en etkin kullanımını bir işletme açısından analiz etmektedir </a:t>
            </a:r>
            <a:r>
              <a:rPr lang="tr-TR" dirty="0" smtClean="0"/>
              <a:t>ve işletmenin amaçlarına en iyi şekilde ulaşmasını sağlayacak yolları araştırmaktadır.</a:t>
            </a:r>
            <a:endParaRPr lang="tr-TR" dirty="0"/>
          </a:p>
        </p:txBody>
      </p:sp>
    </p:spTree>
    <p:extLst>
      <p:ext uri="{BB962C8B-B14F-4D97-AF65-F5344CB8AC3E}">
        <p14:creationId xmlns:p14="http://schemas.microsoft.com/office/powerpoint/2010/main" val="26242948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600" dirty="0" smtClean="0"/>
              <a:t>İŞLETME-MATEMATİK VE İSTATİSTİK</a:t>
            </a:r>
            <a:endParaRPr lang="tr-TR" sz="3600" dirty="0"/>
          </a:p>
        </p:txBody>
      </p:sp>
      <p:sp>
        <p:nvSpPr>
          <p:cNvPr id="3" name="İçerik Yer Tutucusu 2"/>
          <p:cNvSpPr>
            <a:spLocks noGrp="1"/>
          </p:cNvSpPr>
          <p:nvPr>
            <p:ph sz="quarter" idx="13"/>
          </p:nvPr>
        </p:nvSpPr>
        <p:spPr/>
        <p:txBody>
          <a:bodyPr/>
          <a:lstStyle/>
          <a:p>
            <a:pPr marL="45720" indent="0" algn="just">
              <a:buNone/>
            </a:pPr>
            <a:r>
              <a:rPr lang="tr-TR" dirty="0" smtClean="0"/>
              <a:t>İşletme bilimi, işletmede karşılaşılan sorunların çözümlenmesi, işletme yönetimi ve diğer işletme işlevlerine özgü durumların analizi, kararların alınması gibi konularda matematik ve istatistikten (korelasyon ve regresyon analizi) önemli ölçüde yararlanmaktadır.</a:t>
            </a:r>
            <a:endParaRPr lang="tr-TR" dirty="0"/>
          </a:p>
        </p:txBody>
      </p:sp>
    </p:spTree>
    <p:extLst>
      <p:ext uri="{BB962C8B-B14F-4D97-AF65-F5344CB8AC3E}">
        <p14:creationId xmlns:p14="http://schemas.microsoft.com/office/powerpoint/2010/main" val="489037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600" dirty="0" smtClean="0"/>
              <a:t>İŞLETME VE DAVRANIŞ BİLİMLERİ</a:t>
            </a:r>
            <a:endParaRPr lang="tr-TR" sz="3600" dirty="0"/>
          </a:p>
        </p:txBody>
      </p:sp>
      <p:sp>
        <p:nvSpPr>
          <p:cNvPr id="3" name="İçerik Yer Tutucusu 2"/>
          <p:cNvSpPr>
            <a:spLocks noGrp="1"/>
          </p:cNvSpPr>
          <p:nvPr>
            <p:ph sz="quarter" idx="13"/>
          </p:nvPr>
        </p:nvSpPr>
        <p:spPr>
          <a:xfrm>
            <a:off x="1143000" y="731520"/>
            <a:ext cx="6400800" cy="3688080"/>
          </a:xfrm>
        </p:spPr>
        <p:txBody>
          <a:bodyPr>
            <a:normAutofit fontScale="92500" lnSpcReduction="20000"/>
          </a:bodyPr>
          <a:lstStyle/>
          <a:p>
            <a:pPr marL="45720" indent="0" algn="just">
              <a:buNone/>
            </a:pPr>
            <a:r>
              <a:rPr lang="tr-TR" dirty="0" smtClean="0"/>
              <a:t>İşletme ve davranış bilimleri işletmelerin en önemli sermayesi olan insan faktörünün nitelik ve niceliği ile yakından ilişkilidir.</a:t>
            </a:r>
          </a:p>
          <a:p>
            <a:pPr marL="45720" indent="0" algn="just">
              <a:buNone/>
            </a:pPr>
            <a:r>
              <a:rPr lang="tr-TR" u="sng" dirty="0" smtClean="0"/>
              <a:t>İşletme her şeyden önce insanlardan oluşan ve onların koydukları emek sayesinde faaliyetlerini gerçekleştirebilen organize olmuş bir sistemdir. </a:t>
            </a:r>
            <a:r>
              <a:rPr lang="tr-TR" dirty="0" smtClean="0"/>
              <a:t>Bu noktada insan unsurunun başarılı bir şekilde yönetilmesi, motive edilmesi, veriminin artırılması, mutlu kılınması, iyi ilişkilerin kurulması gibi konularda işletme; insan ve insan davranışlarını inceleyen psikoloji, sosyoloji, sosyal psikoloji ve antropoloji gibi davranış bilimlerinden yoğun bir şekilde faydalanmaktadır.</a:t>
            </a:r>
            <a:endParaRPr lang="tr-TR" dirty="0"/>
          </a:p>
        </p:txBody>
      </p:sp>
    </p:spTree>
    <p:extLst>
      <p:ext uri="{BB962C8B-B14F-4D97-AF65-F5344CB8AC3E}">
        <p14:creationId xmlns:p14="http://schemas.microsoft.com/office/powerpoint/2010/main" val="16754053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İŞLETME-HUKUK</a:t>
            </a:r>
            <a:endParaRPr lang="tr-TR" dirty="0"/>
          </a:p>
        </p:txBody>
      </p:sp>
      <p:sp>
        <p:nvSpPr>
          <p:cNvPr id="3" name="İçerik Yer Tutucusu 2"/>
          <p:cNvSpPr>
            <a:spLocks noGrp="1"/>
          </p:cNvSpPr>
          <p:nvPr>
            <p:ph sz="quarter" idx="13"/>
          </p:nvPr>
        </p:nvSpPr>
        <p:spPr>
          <a:xfrm>
            <a:off x="1143000" y="731520"/>
            <a:ext cx="6400800" cy="3688080"/>
          </a:xfrm>
        </p:spPr>
        <p:txBody>
          <a:bodyPr>
            <a:normAutofit/>
          </a:bodyPr>
          <a:lstStyle/>
          <a:p>
            <a:pPr marL="45720" indent="0" algn="just">
              <a:buNone/>
            </a:pPr>
            <a:r>
              <a:rPr lang="tr-TR" dirty="0" smtClean="0"/>
              <a:t>Hukuk, bir toplumda düzeni sağlamak amacıyla yürürlükte bulunan yasalar, tüzük ve yönetmeliklerle, yazılı olan ve olmayan diğer kurallar bütünü şeklinde ifade edilebilir.</a:t>
            </a:r>
          </a:p>
          <a:p>
            <a:pPr marL="45720" indent="0" algn="just">
              <a:buNone/>
            </a:pPr>
            <a:r>
              <a:rPr lang="tr-TR" dirty="0" smtClean="0"/>
              <a:t>İşletmeler hukuk düzeninin belirlediği bir düzen içinde faaliyetlerde bulunurlar. Devletin işletmeler için öngördüğü yasal düzenlemeler bazen sınırlayıcı ve engelleyici bazen de fırsat sunucu ve teşvik edici biçimde ortaya çıkabilmektedir. </a:t>
            </a:r>
            <a:endParaRPr lang="tr-TR" dirty="0"/>
          </a:p>
        </p:txBody>
      </p:sp>
    </p:spTree>
    <p:extLst>
      <p:ext uri="{BB962C8B-B14F-4D97-AF65-F5344CB8AC3E}">
        <p14:creationId xmlns:p14="http://schemas.microsoft.com/office/powerpoint/2010/main" val="800956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3600" dirty="0" smtClean="0"/>
              <a:t>İŞLETME-BİLGİ TEKNOLOJİLERİ</a:t>
            </a:r>
            <a:endParaRPr lang="tr-TR" sz="3600" dirty="0"/>
          </a:p>
        </p:txBody>
      </p:sp>
      <p:sp>
        <p:nvSpPr>
          <p:cNvPr id="3" name="İçerik Yer Tutucusu 2"/>
          <p:cNvSpPr>
            <a:spLocks noGrp="1"/>
          </p:cNvSpPr>
          <p:nvPr>
            <p:ph sz="quarter" idx="13"/>
          </p:nvPr>
        </p:nvSpPr>
        <p:spPr/>
        <p:txBody>
          <a:bodyPr/>
          <a:lstStyle/>
          <a:p>
            <a:pPr marL="45720" indent="0" algn="just">
              <a:buNone/>
            </a:pPr>
            <a:r>
              <a:rPr lang="tr-TR" dirty="0" smtClean="0"/>
              <a:t>Son yıllarda bilgi teknolojilerinde meydana gelen hızlı gelişmelere paralel olarak işletmelerde elektronik bilgi işlem sistemlerinin yaygın biçimde kullanımı işletme içi ve işletmeler arası bilgi ve haber akısının büyük boyutlara ulaşmasını sağlamıştır. Bu nedenle işletmeler faaliyetlerini karlı ve verimli şekilde yürütmek ve müşterilerini elde tutmak için teknolojik alt yapı imkanlarını geliştirmek durumundadırlar.</a:t>
            </a:r>
            <a:endParaRPr lang="tr-TR" dirty="0"/>
          </a:p>
        </p:txBody>
      </p:sp>
    </p:spTree>
    <p:extLst>
      <p:ext uri="{BB962C8B-B14F-4D97-AF65-F5344CB8AC3E}">
        <p14:creationId xmlns:p14="http://schemas.microsoft.com/office/powerpoint/2010/main" val="18488410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4000" dirty="0" smtClean="0"/>
              <a:t>İŞLETME FONKSİYONLARI</a:t>
            </a:r>
            <a:endParaRPr lang="tr-TR" sz="4000" dirty="0"/>
          </a:p>
        </p:txBody>
      </p:sp>
      <p:sp>
        <p:nvSpPr>
          <p:cNvPr id="3" name="İçerik Yer Tutucusu 2"/>
          <p:cNvSpPr>
            <a:spLocks noGrp="1"/>
          </p:cNvSpPr>
          <p:nvPr>
            <p:ph sz="quarter" idx="13"/>
          </p:nvPr>
        </p:nvSpPr>
        <p:spPr/>
        <p:txBody>
          <a:bodyPr/>
          <a:lstStyle/>
          <a:p>
            <a:pPr marL="45720" indent="0" algn="just">
              <a:buNone/>
            </a:pPr>
            <a:r>
              <a:rPr lang="tr-TR" dirty="0" smtClean="0"/>
              <a:t>İşletmeler amaçlarına ulaşabilmek ve varlıklarını sürdürebilmek için birçok faaliyet ve eylemde bulunurlar. İşletmenin </a:t>
            </a:r>
            <a:r>
              <a:rPr lang="tr-TR" dirty="0"/>
              <a:t>mal ve hizmet üretimi, üretilen mal ve hizmetlerin tüketicilere ulaşması birtakım teknik ve ekonomik faaliyetleri gerektirir. </a:t>
            </a:r>
          </a:p>
        </p:txBody>
      </p:sp>
    </p:spTree>
    <p:extLst>
      <p:ext uri="{BB962C8B-B14F-4D97-AF65-F5344CB8AC3E}">
        <p14:creationId xmlns:p14="http://schemas.microsoft.com/office/powerpoint/2010/main" val="34589956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4000" dirty="0">
                <a:gradFill>
                  <a:gsLst>
                    <a:gs pos="0">
                      <a:prstClr val="black"/>
                    </a:gs>
                    <a:gs pos="40000">
                      <a:prstClr val="black">
                        <a:lumMod val="75000"/>
                        <a:lumOff val="25000"/>
                      </a:prstClr>
                    </a:gs>
                    <a:gs pos="100000">
                      <a:srgbClr val="212745">
                        <a:alpha val="65000"/>
                      </a:srgbClr>
                    </a:gs>
                  </a:gsLst>
                  <a:lin ang="5400000" scaled="0"/>
                </a:gradFill>
              </a:rPr>
              <a:t>İŞLETME FONKSİYONLARI</a:t>
            </a:r>
            <a:endParaRPr lang="tr-TR" dirty="0"/>
          </a:p>
        </p:txBody>
      </p:sp>
      <p:sp>
        <p:nvSpPr>
          <p:cNvPr id="3" name="İçerik Yer Tutucusu 2"/>
          <p:cNvSpPr>
            <a:spLocks noGrp="1"/>
          </p:cNvSpPr>
          <p:nvPr>
            <p:ph sz="quarter" idx="13"/>
          </p:nvPr>
        </p:nvSpPr>
        <p:spPr>
          <a:xfrm>
            <a:off x="1143000" y="731520"/>
            <a:ext cx="6400800" cy="3764280"/>
          </a:xfrm>
        </p:spPr>
        <p:txBody>
          <a:bodyPr>
            <a:normAutofit fontScale="92500" lnSpcReduction="20000"/>
          </a:bodyPr>
          <a:lstStyle/>
          <a:p>
            <a:pPr marL="45720" indent="0" algn="just">
              <a:buNone/>
            </a:pPr>
            <a:r>
              <a:rPr lang="tr-TR" dirty="0" smtClean="0"/>
              <a:t>İşletme </a:t>
            </a:r>
            <a:r>
              <a:rPr lang="tr-TR" dirty="0"/>
              <a:t>fonksiyonları olarak adlandırılan bu faaliyetler</a:t>
            </a:r>
            <a:r>
              <a:rPr lang="tr-TR" dirty="0" smtClean="0"/>
              <a:t>:</a:t>
            </a:r>
          </a:p>
          <a:p>
            <a:pPr algn="just">
              <a:buFont typeface="Wingdings" panose="05000000000000000000" pitchFamily="2" charset="2"/>
              <a:buChar char="v"/>
            </a:pPr>
            <a:r>
              <a:rPr lang="tr-TR" dirty="0" smtClean="0"/>
              <a:t>Üretim Fonksiyonu,</a:t>
            </a:r>
          </a:p>
          <a:p>
            <a:pPr algn="just">
              <a:buFont typeface="Wingdings" panose="05000000000000000000" pitchFamily="2" charset="2"/>
              <a:buChar char="v"/>
            </a:pPr>
            <a:r>
              <a:rPr lang="tr-TR" dirty="0" smtClean="0"/>
              <a:t>Pazarlama Fonksiyonu,</a:t>
            </a:r>
          </a:p>
          <a:p>
            <a:pPr algn="just">
              <a:buFont typeface="Wingdings" panose="05000000000000000000" pitchFamily="2" charset="2"/>
              <a:buChar char="v"/>
            </a:pPr>
            <a:r>
              <a:rPr lang="tr-TR" dirty="0" smtClean="0"/>
              <a:t>Finans Fonksiyonu,</a:t>
            </a:r>
          </a:p>
          <a:p>
            <a:pPr algn="just">
              <a:buFont typeface="Wingdings" panose="05000000000000000000" pitchFamily="2" charset="2"/>
              <a:buChar char="v"/>
            </a:pPr>
            <a:r>
              <a:rPr lang="tr-TR" dirty="0" smtClean="0"/>
              <a:t>Yönetim Fonksiyonu,</a:t>
            </a:r>
          </a:p>
          <a:p>
            <a:pPr algn="just">
              <a:buFont typeface="Wingdings" panose="05000000000000000000" pitchFamily="2" charset="2"/>
              <a:buChar char="v"/>
            </a:pPr>
            <a:r>
              <a:rPr lang="tr-TR" dirty="0" smtClean="0"/>
              <a:t>Tedarik Fonksiyonu,</a:t>
            </a:r>
          </a:p>
          <a:p>
            <a:pPr algn="just">
              <a:buFont typeface="Wingdings" panose="05000000000000000000" pitchFamily="2" charset="2"/>
              <a:buChar char="v"/>
            </a:pPr>
            <a:r>
              <a:rPr lang="tr-TR" dirty="0" smtClean="0"/>
              <a:t>İnsan Kaynakları Yönetimi Fonksiyonu,</a:t>
            </a:r>
          </a:p>
          <a:p>
            <a:pPr algn="just">
              <a:buFont typeface="Wingdings" panose="05000000000000000000" pitchFamily="2" charset="2"/>
              <a:buChar char="v"/>
            </a:pPr>
            <a:r>
              <a:rPr lang="tr-TR" b="1" dirty="0" smtClean="0"/>
              <a:t>Muhasebe Fonksiyonu,</a:t>
            </a:r>
          </a:p>
          <a:p>
            <a:pPr algn="just">
              <a:buFont typeface="Wingdings" panose="05000000000000000000" pitchFamily="2" charset="2"/>
              <a:buChar char="v"/>
            </a:pPr>
            <a:r>
              <a:rPr lang="tr-TR" dirty="0" smtClean="0"/>
              <a:t>Araştırma-Geliştirme Fonksiyonu,</a:t>
            </a:r>
          </a:p>
          <a:p>
            <a:pPr algn="just">
              <a:buFont typeface="Wingdings" panose="05000000000000000000" pitchFamily="2" charset="2"/>
              <a:buChar char="v"/>
            </a:pPr>
            <a:r>
              <a:rPr lang="tr-TR" dirty="0" smtClean="0"/>
              <a:t>Hakla İlişkiler Fonksiyonu.</a:t>
            </a:r>
          </a:p>
          <a:p>
            <a:pPr marL="45720" indent="0" algn="just">
              <a:buNone/>
            </a:pPr>
            <a:endParaRPr lang="tr-TR" dirty="0"/>
          </a:p>
          <a:p>
            <a:pPr marL="45720" indent="0">
              <a:buNone/>
            </a:pPr>
            <a:endParaRPr lang="tr-TR" dirty="0"/>
          </a:p>
        </p:txBody>
      </p:sp>
    </p:spTree>
    <p:extLst>
      <p:ext uri="{BB962C8B-B14F-4D97-AF65-F5344CB8AC3E}">
        <p14:creationId xmlns:p14="http://schemas.microsoft.com/office/powerpoint/2010/main" val="24885824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sz="4000" dirty="0" smtClean="0"/>
              <a:t>İŞLETME FONKSİYONLARI</a:t>
            </a:r>
            <a:endParaRPr lang="tr-TR" sz="4000" dirty="0"/>
          </a:p>
        </p:txBody>
      </p:sp>
      <p:pic>
        <p:nvPicPr>
          <p:cNvPr id="4" name="İçerik Yer Tutucus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295400" y="304800"/>
            <a:ext cx="6705600" cy="4038600"/>
          </a:xfrm>
        </p:spPr>
      </p:pic>
    </p:spTree>
    <p:extLst>
      <p:ext uri="{BB962C8B-B14F-4D97-AF65-F5344CB8AC3E}">
        <p14:creationId xmlns:p14="http://schemas.microsoft.com/office/powerpoint/2010/main" val="1457170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indent="0">
              <a:buNone/>
            </a:pPr>
            <a:r>
              <a:rPr lang="tr-TR" dirty="0" smtClean="0"/>
              <a:t>KAYNAKÇA</a:t>
            </a:r>
            <a:endParaRPr lang="tr-TR" dirty="0"/>
          </a:p>
        </p:txBody>
      </p:sp>
      <p:sp>
        <p:nvSpPr>
          <p:cNvPr id="3" name="İçerik Yer Tutucusu 2"/>
          <p:cNvSpPr>
            <a:spLocks noGrp="1"/>
          </p:cNvSpPr>
          <p:nvPr>
            <p:ph sz="quarter" idx="13"/>
          </p:nvPr>
        </p:nvSpPr>
        <p:spPr/>
        <p:txBody>
          <a:bodyPr/>
          <a:lstStyle/>
          <a:p>
            <a:pPr algn="just">
              <a:buFont typeface="Wingdings" panose="05000000000000000000" pitchFamily="2" charset="2"/>
              <a:buChar char="v"/>
            </a:pPr>
            <a:r>
              <a:rPr lang="tr-TR" dirty="0" smtClean="0"/>
              <a:t>Süer, İrfan, </a:t>
            </a:r>
            <a:r>
              <a:rPr lang="tr-TR" b="1" dirty="0" smtClean="0"/>
              <a:t>Genel İşletmecilik Bilgileri</a:t>
            </a:r>
            <a:r>
              <a:rPr lang="tr-TR" dirty="0" smtClean="0"/>
              <a:t>, Nobel Akademik Yayıncılık, Ankara, 2015.</a:t>
            </a:r>
          </a:p>
          <a:p>
            <a:pPr algn="just">
              <a:buFont typeface="Wingdings" panose="05000000000000000000" pitchFamily="2" charset="2"/>
              <a:buChar char="v"/>
            </a:pPr>
            <a:r>
              <a:rPr lang="tr-TR" dirty="0" smtClean="0"/>
              <a:t>Şimşek, M. Şerif ve Çelik Adnan, </a:t>
            </a:r>
            <a:r>
              <a:rPr lang="tr-TR" b="1" dirty="0" smtClean="0"/>
              <a:t>Genel İşletme</a:t>
            </a:r>
            <a:r>
              <a:rPr lang="tr-TR" dirty="0" smtClean="0"/>
              <a:t>, Eğitim Kitabevi, Konya, 2009.</a:t>
            </a:r>
            <a:endParaRPr lang="tr-TR" dirty="0"/>
          </a:p>
        </p:txBody>
      </p:sp>
    </p:spTree>
    <p:extLst>
      <p:ext uri="{BB962C8B-B14F-4D97-AF65-F5344CB8AC3E}">
        <p14:creationId xmlns:p14="http://schemas.microsoft.com/office/powerpoint/2010/main" val="4054283987"/>
      </p:ext>
    </p:extLst>
  </p:cSld>
  <p:clrMapOvr>
    <a:masterClrMapping/>
  </p:clrMapOvr>
</p:sld>
</file>

<file path=ppt/theme/theme1.xml><?xml version="1.0" encoding="utf-8"?>
<a:theme xmlns:a="http://schemas.openxmlformats.org/drawingml/2006/main" name="Hava Akımı">
  <a:themeElements>
    <a:clrScheme name="Hava Akımı">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Hava Akımı">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ava Akımı">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2211</TotalTime>
  <Words>2276</Words>
  <Application>Microsoft Office PowerPoint</Application>
  <PresentationFormat>Ekran Gösterisi (4:3)</PresentationFormat>
  <Paragraphs>179</Paragraphs>
  <Slides>51</Slides>
  <Notes>0</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Hava Akımı</vt:lpstr>
      <vt:lpstr>İŞLETME BİLİMİNE GİRİŞ</vt:lpstr>
      <vt:lpstr>PowerPoint Sunusu</vt:lpstr>
      <vt:lpstr>İŞLETME NEDİR?</vt:lpstr>
      <vt:lpstr>ÜRETİM FAKTÖRLERİ</vt:lpstr>
      <vt:lpstr>İŞLETME BİLİMİ LİTERATÜRÜNE GÖRE ÜRETİM FAKTÖRLERİ</vt:lpstr>
      <vt:lpstr>İŞLETME BİLİMİ LİTERATÜRÜNE GÖRE ÜRETİM FAKTÖRLERİ</vt:lpstr>
      <vt:lpstr>İŞLETME BİLİMİ LİTERATÜRÜNE GÖRE ÜRETİM FAKTÖRLERİ</vt:lpstr>
      <vt:lpstr>İŞLETME BİLİMİ LİTERATÜRÜNE GÖRE ÜRETİM FAKTÖRLERİ</vt:lpstr>
      <vt:lpstr>İŞLETME BİLİMİ LİTERATÜRÜNE GÖRE ÜRETİM FAKTÖRLERİ</vt:lpstr>
      <vt:lpstr>İŞLETME BİLİMİ LİTERATÜRÜNE GÖRE ÜRETİM FAKTÖRLERİ</vt:lpstr>
      <vt:lpstr>İŞLETME BİLİMİ LİTERATÜRÜNE GÖRE ÜRETİM FAKTÖRLERİ</vt:lpstr>
      <vt:lpstr>İNSAN İHTİYAÇLARI</vt:lpstr>
      <vt:lpstr>MASLOW’UN İHTİYAÇLAR HİYERARŞİSİ KURAMI</vt:lpstr>
      <vt:lpstr>İŞLETMENİN ÖZELLİKLERİ</vt:lpstr>
      <vt:lpstr>İŞLETMENİN ÖZELLİKLERİ</vt:lpstr>
      <vt:lpstr>İŞLETMENİN KURULUŞUNA SEBEP OLAN FAKTÖRLER</vt:lpstr>
      <vt:lpstr>İŞLETMENİN AMAÇLARI</vt:lpstr>
      <vt:lpstr>GENEL AMAÇLAR</vt:lpstr>
      <vt:lpstr>GENEL AMAÇLAR</vt:lpstr>
      <vt:lpstr>GENEL AMAÇLAR</vt:lpstr>
      <vt:lpstr>GENEL AMAÇLAR</vt:lpstr>
      <vt:lpstr>GENEL AMAÇLAR</vt:lpstr>
      <vt:lpstr>GENEL AMAÇLAR</vt:lpstr>
      <vt:lpstr>GENEL AMAÇLAR</vt:lpstr>
      <vt:lpstr>ÖZEL AMAÇLAR</vt:lpstr>
      <vt:lpstr>ÖZEL AMAÇLAR</vt:lpstr>
      <vt:lpstr>İŞLETME ÇEVRESİ</vt:lpstr>
      <vt:lpstr>İŞLETME ÇEVRESİ</vt:lpstr>
      <vt:lpstr>İŞLETME ÇEVRESİ</vt:lpstr>
      <vt:lpstr>MAKRO ÇEVRE</vt:lpstr>
      <vt:lpstr>MAKRO ÇEVRE</vt:lpstr>
      <vt:lpstr>MAKRO ÇEVRE</vt:lpstr>
      <vt:lpstr>MAKRO ÇEVRE</vt:lpstr>
      <vt:lpstr>MİKRO ÇEVRE</vt:lpstr>
      <vt:lpstr>MİKRO ÇEVRE</vt:lpstr>
      <vt:lpstr>MİKRO ÇEVRE</vt:lpstr>
      <vt:lpstr>MİKRO ÇEVRE</vt:lpstr>
      <vt:lpstr>MİKRO ÇEVRE</vt:lpstr>
      <vt:lpstr>İÇ ÇEVRE</vt:lpstr>
      <vt:lpstr>İŞLETME BİLİMİNİN YARARLANDIĞI DİĞER BİLİMLER</vt:lpstr>
      <vt:lpstr>İŞLETME BİLİMİNİN YARARLANDIĞI DİĞER BİLİMLER</vt:lpstr>
      <vt:lpstr>İŞLETME-EKONOMİ</vt:lpstr>
      <vt:lpstr>İŞLETME-EKONOMİ</vt:lpstr>
      <vt:lpstr>İŞLETME-MATEMATİK VE İSTATİSTİK</vt:lpstr>
      <vt:lpstr>İŞLETME VE DAVRANIŞ BİLİMLERİ</vt:lpstr>
      <vt:lpstr>İŞLETME-HUKUK</vt:lpstr>
      <vt:lpstr>İŞLETME-BİLGİ TEKNOLOJİLERİ</vt:lpstr>
      <vt:lpstr>İŞLETME FONKSİYONLARI</vt:lpstr>
      <vt:lpstr>İŞLETME FONKSİYONLARI</vt:lpstr>
      <vt:lpstr>İŞLETME FONKSİYONLARI</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İŞLETME BİLİMİNE GİRİŞ</dc:title>
  <dc:creator>Merve</dc:creator>
  <cp:lastModifiedBy>VMYO</cp:lastModifiedBy>
  <cp:revision>82</cp:revision>
  <dcterms:created xsi:type="dcterms:W3CDTF">2019-07-18T12:21:46Z</dcterms:created>
  <dcterms:modified xsi:type="dcterms:W3CDTF">2019-07-22T07:21:59Z</dcterms:modified>
</cp:coreProperties>
</file>