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673" r:id="rId2"/>
    <p:sldId id="674" r:id="rId3"/>
    <p:sldId id="632" r:id="rId4"/>
    <p:sldId id="652" r:id="rId5"/>
    <p:sldId id="634" r:id="rId6"/>
    <p:sldId id="635" r:id="rId7"/>
    <p:sldId id="636" r:id="rId8"/>
    <p:sldId id="637" r:id="rId9"/>
    <p:sldId id="638" r:id="rId10"/>
    <p:sldId id="655" r:id="rId11"/>
    <p:sldId id="662" r:id="rId12"/>
    <p:sldId id="671" r:id="rId13"/>
    <p:sldId id="672" r:id="rId14"/>
    <p:sldId id="663" r:id="rId15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5" autoAdjust="0"/>
    <p:restoredTop sz="94667" autoAdjust="0"/>
  </p:normalViewPr>
  <p:slideViewPr>
    <p:cSldViewPr>
      <p:cViewPr varScale="1">
        <p:scale>
          <a:sx n="71" d="100"/>
          <a:sy n="71" d="100"/>
        </p:scale>
        <p:origin x="7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3A07729-60DB-4230-9586-71FB7E6276D2}" type="datetimeFigureOut">
              <a:rPr lang="tr-TR"/>
              <a:pPr>
                <a:defRPr/>
              </a:pPr>
              <a:t>20.12.2020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noProof="0"/>
              <a:t>Asıl metin stillerini düzenlemek için tıklayın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2F14879-EA86-450B-B51B-6A5078247D4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BE840-E60B-44A6-940E-08C47D625A6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4170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120CA-85E2-49A7-B196-0A229850981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10871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0663F-60C7-45A9-8E85-DA94104CEE2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57750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F9DB0-9A81-4C79-87F4-6DC4629001B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11021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FD4AB-0B76-46CF-95C4-10AF4ACDA64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508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B692B-0515-41D2-A839-C085B00090D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43751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6B3F6-3A07-4F57-B1BE-3A2B61D6D28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04785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FB948-035F-480B-BFF0-03562B119C1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3445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D9E45-16CE-4378-842B-0CAF3AE76F8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1116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8DB4D-613C-45B3-B99D-774E4DBC70C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4065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868C6-6028-4BAF-A7A2-FE78FE8C2D5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215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23DF90F6-9D42-4F41-BCC5-C5ED0961351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sunu kapa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3276600"/>
            <a:ext cx="6096000" cy="99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3200" b="1" dirty="0" smtClean="0"/>
              <a:t>BİLİMSEL ARAŞTIRMA YÖNTEMLERİ</a:t>
            </a:r>
          </a:p>
          <a:p>
            <a:pPr eaLnBrk="1" hangingPunct="1">
              <a:lnSpc>
                <a:spcPct val="80000"/>
              </a:lnSpc>
            </a:pPr>
            <a:endParaRPr lang="tr-TR" altLang="tr-TR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08981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470025"/>
          </a:xfrm>
        </p:spPr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lang="en-US" altLang="tr-TR" sz="3200" b="1" dirty="0"/>
              <a:t>ARAŞTIRMA</a:t>
            </a:r>
            <a:r>
              <a:rPr lang="tr-TR" altLang="tr-TR" sz="3200" b="1" dirty="0"/>
              <a:t>LARDA</a:t>
            </a:r>
            <a:r>
              <a:rPr lang="en-US" altLang="tr-TR" sz="3200" b="1" dirty="0"/>
              <a:t> </a:t>
            </a:r>
            <a:r>
              <a:rPr lang="tr-TR" altLang="tr-TR" sz="3200" b="1" dirty="0"/>
              <a:t> </a:t>
            </a:r>
            <a:br>
              <a:rPr lang="tr-TR" altLang="tr-TR" sz="3200" b="1" dirty="0"/>
            </a:br>
            <a:r>
              <a:rPr lang="tr-TR" altLang="tr-TR" sz="3200" b="1" dirty="0"/>
              <a:t>KAYNAK GÖSTERME </a:t>
            </a:r>
            <a:r>
              <a:rPr lang="en-US" altLang="tr-TR" sz="3200" b="1" dirty="0"/>
              <a:t>TEKNİKLERİ</a:t>
            </a:r>
            <a:endParaRPr lang="tr-TR" altLang="tr-TR" sz="4000" b="1" dirty="0">
              <a:solidFill>
                <a:srgbClr val="FF0000"/>
              </a:solidFill>
            </a:endParaRPr>
          </a:p>
        </p:txBody>
      </p:sp>
      <p:pic>
        <p:nvPicPr>
          <p:cNvPr id="4099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33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Alıntı Yapılırken Dikkat Edilecek Hususlar</a:t>
            </a:r>
          </a:p>
          <a:p>
            <a:pPr eaLnBrk="1" hangingPunct="1"/>
            <a:r>
              <a:rPr lang="tr-TR" altLang="tr-TR" smtClean="0"/>
              <a:t>Kaynak Göstermenin Zorunlu Olduğu/Olmadığı Durumlar</a:t>
            </a:r>
          </a:p>
          <a:p>
            <a:pPr eaLnBrk="1" hangingPunct="1"/>
            <a:r>
              <a:rPr lang="tr-TR" altLang="tr-TR" smtClean="0"/>
              <a:t>Metin İçerisinde Kaynak Gösterme </a:t>
            </a:r>
          </a:p>
          <a:p>
            <a:pPr eaLnBrk="1" hangingPunct="1"/>
            <a:r>
              <a:rPr lang="tr-TR" altLang="tr-TR" smtClean="0"/>
              <a:t>Kaynakça Listesini Sıralama veya Gruplama</a:t>
            </a:r>
          </a:p>
          <a:p>
            <a:pPr eaLnBrk="1" hangingPunct="1"/>
            <a:r>
              <a:rPr lang="en-US" altLang="tr-TR" smtClean="0"/>
              <a:t>Kaynakça Gösterme Yöntemleri</a:t>
            </a:r>
            <a:endParaRPr lang="tr-TR" altLang="tr-TR" smtClean="0"/>
          </a:p>
        </p:txBody>
      </p:sp>
      <p:pic>
        <p:nvPicPr>
          <p:cNvPr id="5123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İçerik Yer Tutucusu 2"/>
          <p:cNvSpPr>
            <a:spLocks noGrp="1" noChangeArrowheads="1"/>
          </p:cNvSpPr>
          <p:nvPr>
            <p:ph idx="1"/>
          </p:nvPr>
        </p:nvSpPr>
        <p:spPr>
          <a:xfrm>
            <a:off x="323850" y="404813"/>
            <a:ext cx="8362950" cy="57213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tr-TR" altLang="tr-TR" sz="2000" dirty="0" smtClean="0"/>
              <a:t> </a:t>
            </a:r>
            <a:r>
              <a:rPr lang="tr-TR" altLang="tr-TR" sz="2000" b="1" dirty="0" smtClean="0">
                <a:solidFill>
                  <a:srgbClr val="000000"/>
                </a:solidFill>
              </a:rPr>
              <a:t> Kaynak Gösterimi </a:t>
            </a:r>
            <a:endParaRPr lang="tr-TR" altLang="tr-TR" sz="2000" dirty="0" smtClean="0">
              <a:solidFill>
                <a:srgbClr val="000000"/>
              </a:solidFill>
            </a:endParaRPr>
          </a:p>
          <a:p>
            <a:pPr marL="0" indent="0" eaLnBrk="1" hangingPunct="1">
              <a:buFontTx/>
              <a:buNone/>
            </a:pPr>
            <a:endParaRPr lang="tr-TR" altLang="tr-TR" sz="2000" dirty="0" smtClean="0">
              <a:solidFill>
                <a:srgbClr val="0000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r-TR" altLang="tr-TR" sz="2000" dirty="0" smtClean="0">
                <a:solidFill>
                  <a:srgbClr val="000000"/>
                </a:solidFill>
              </a:rPr>
              <a:t>Bir araştırmada kaynak göstermenin amaçları:</a:t>
            </a:r>
          </a:p>
          <a:p>
            <a:pPr marL="0" indent="0" eaLnBrk="1" hangingPunct="1">
              <a:buFontTx/>
              <a:buNone/>
            </a:pPr>
            <a:r>
              <a:rPr lang="tr-TR" altLang="tr-TR" sz="2000" dirty="0" smtClean="0">
                <a:solidFill>
                  <a:srgbClr val="000000"/>
                </a:solidFill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tr-TR" altLang="tr-TR" sz="2000" dirty="0" smtClean="0">
                <a:solidFill>
                  <a:srgbClr val="000000"/>
                </a:solidFill>
              </a:rPr>
              <a:t>a. Araştırmacının savunduğu görüşlerin doğruluğunu desteklemek, </a:t>
            </a:r>
          </a:p>
          <a:p>
            <a:pPr marL="0" indent="0" eaLnBrk="1" hangingPunct="1">
              <a:buFontTx/>
              <a:buNone/>
            </a:pPr>
            <a:r>
              <a:rPr lang="tr-TR" altLang="tr-TR" sz="2000" dirty="0" smtClean="0">
                <a:solidFill>
                  <a:srgbClr val="000000"/>
                </a:solidFill>
              </a:rPr>
              <a:t>b. Bilgilerin kaynağını göstererek, araştırıcının kendi katkısının ne olduğunu belirtmek ve bu bilgilerin asıl sahiplerinin hakkını vermek, </a:t>
            </a:r>
          </a:p>
          <a:p>
            <a:pPr marL="0" indent="0" eaLnBrk="1" hangingPunct="1">
              <a:buFontTx/>
              <a:buNone/>
            </a:pPr>
            <a:r>
              <a:rPr lang="tr-TR" altLang="tr-TR" sz="2000" dirty="0" smtClean="0">
                <a:solidFill>
                  <a:srgbClr val="000000"/>
                </a:solidFill>
              </a:rPr>
              <a:t>c. Sunulan bilgilerin doğruluk, güvenilirlik ve tarafsızlığıyla ilgili olarak okuyucuya denetim olanağı sağlamak, </a:t>
            </a:r>
          </a:p>
          <a:p>
            <a:pPr marL="0" indent="0" eaLnBrk="1" hangingPunct="1">
              <a:buFontTx/>
              <a:buNone/>
            </a:pPr>
            <a:r>
              <a:rPr lang="tr-TR" altLang="tr-TR" sz="2000" dirty="0" smtClean="0">
                <a:solidFill>
                  <a:srgbClr val="000000"/>
                </a:solidFill>
              </a:rPr>
              <a:t>d. İlgili konularda yeni araştırma yapmak isteyenlere başvuru olanağı vermek </a:t>
            </a:r>
            <a:endParaRPr lang="tr-TR" altLang="tr-TR" sz="2000" dirty="0" smtClean="0"/>
          </a:p>
        </p:txBody>
      </p:sp>
      <p:pic>
        <p:nvPicPr>
          <p:cNvPr id="7171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3600" b="1"/>
              <a:t>ALINTI YAPILIRKEN DİKKAT EDİLECEK HUSUSLAR</a:t>
            </a:r>
            <a:r>
              <a:rPr lang="tr-TR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8382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800" dirty="0" smtClean="0"/>
              <a:t> Doğrudan Alıntılar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tr-TR" altLang="tr-TR" dirty="0" smtClean="0"/>
          </a:p>
          <a:p>
            <a:pPr eaLnBrk="1" hangingPunct="1">
              <a:lnSpc>
                <a:spcPct val="90000"/>
              </a:lnSpc>
            </a:pPr>
            <a:r>
              <a:rPr lang="tr-TR" altLang="tr-TR" sz="2800" dirty="0" smtClean="0"/>
              <a:t>Dolaylı Alıntılar</a:t>
            </a:r>
          </a:p>
        </p:txBody>
      </p:sp>
      <p:pic>
        <p:nvPicPr>
          <p:cNvPr id="8196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KAYNAK GÖSTERMENİN ZORUNLU OLDUĞU DURUMLAR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8001000" cy="384016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r>
              <a:rPr lang="tr-TR" altLang="tr-TR" sz="2800" dirty="0" smtClean="0"/>
              <a:t>Başkasının eserinden bir aktarma yapılmış ise,</a:t>
            </a:r>
            <a:endParaRPr lang="en-US" altLang="tr-TR" sz="2800" dirty="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tr-TR" altLang="tr-TR" sz="2800" dirty="0" smtClean="0"/>
              <a:t>Başkasının bulduğu yöntem, sonuç veya amaçtan faydalanılmış ise,</a:t>
            </a:r>
            <a:endParaRPr lang="en-US" altLang="tr-TR" sz="2800" dirty="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tr-TR" altLang="tr-TR" sz="2800" dirty="0" smtClean="0"/>
              <a:t>Başkasının eserinden rakam, katsayı, şekil, grafik, resim vb. alınarak kullanılmış ise,</a:t>
            </a:r>
            <a:endParaRPr lang="en-US" altLang="tr-TR" sz="2800" dirty="0" smtClean="0"/>
          </a:p>
          <a:p>
            <a:pPr marL="609600" indent="-609600" eaLnBrk="1" hangingPunct="1">
              <a:lnSpc>
                <a:spcPct val="80000"/>
              </a:lnSpc>
            </a:pPr>
            <a:r>
              <a:rPr lang="tr-TR" altLang="tr-TR" sz="2800" dirty="0" smtClean="0"/>
              <a:t>Az veya çok başkasının eserinden esinlenilmiş ise,</a:t>
            </a:r>
            <a:endParaRPr lang="en-US" altLang="tr-TR" sz="28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endParaRPr lang="tr-TR" altLang="tr-TR" sz="2800" dirty="0" smtClean="0"/>
          </a:p>
        </p:txBody>
      </p:sp>
      <p:pic>
        <p:nvPicPr>
          <p:cNvPr id="9220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smtClean="0"/>
              <a:t>KAYNAK GÖSTERMEYİ </a:t>
            </a:r>
            <a:br>
              <a:rPr lang="tr-TR" altLang="tr-TR" sz="3200" b="1" smtClean="0"/>
            </a:br>
            <a:r>
              <a:rPr lang="tr-TR" altLang="tr-TR" sz="3200" b="1" smtClean="0"/>
              <a:t>GEREKTİRMEYEN DURUMLAR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077200" cy="3840163"/>
          </a:xfrm>
        </p:spPr>
        <p:txBody>
          <a:bodyPr/>
          <a:lstStyle/>
          <a:p>
            <a:pPr eaLnBrk="1" hangingPunct="1"/>
            <a:r>
              <a:rPr lang="tr-TR" altLang="tr-TR" sz="2800" dirty="0" smtClean="0"/>
              <a:t>Genel kurallar, prensipler veya uygulamalar konusunda kaynak göstermeye gerek yoktur. </a:t>
            </a:r>
          </a:p>
          <a:p>
            <a:pPr marL="457200" lvl="1" indent="0" eaLnBrk="1" hangingPunct="1">
              <a:buNone/>
            </a:pPr>
            <a:r>
              <a:rPr lang="tr-TR" altLang="tr-TR" sz="2400" dirty="0" smtClean="0"/>
              <a:t> </a:t>
            </a:r>
          </a:p>
          <a:p>
            <a:pPr eaLnBrk="1" hangingPunct="1"/>
            <a:r>
              <a:rPr lang="tr-TR" altLang="tr-TR" sz="2800" dirty="0" smtClean="0"/>
              <a:t>Herkesin bildiği, açık ve seçik olarak fark edilen bilgiler için kaynak göstermeye gerek yoktur.</a:t>
            </a:r>
          </a:p>
        </p:txBody>
      </p:sp>
      <p:pic>
        <p:nvPicPr>
          <p:cNvPr id="10244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smtClean="0"/>
              <a:t>KAYNAK NEREDE GÖSTERİLİR?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362200"/>
            <a:ext cx="8153400" cy="3763963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tr-TR" altLang="tr-TR" sz="2800" dirty="0" smtClean="0"/>
              <a:t>DİPNOTU şeklinde aynı sayfanın sonunda</a:t>
            </a:r>
            <a:endParaRPr lang="en-US" altLang="tr-TR" sz="2800" dirty="0" smtClean="0"/>
          </a:p>
          <a:p>
            <a:pPr marL="609600" indent="-609600" eaLnBrk="1" hangingPunct="1">
              <a:lnSpc>
                <a:spcPct val="90000"/>
              </a:lnSpc>
            </a:pPr>
            <a:r>
              <a:rPr lang="tr-TR" altLang="tr-TR" sz="2800" dirty="0" smtClean="0"/>
              <a:t>Cümle içerisinde veya cümle sonunda</a:t>
            </a:r>
            <a:endParaRPr lang="en-US" altLang="tr-TR" sz="2800" dirty="0" smtClean="0"/>
          </a:p>
          <a:p>
            <a:pPr marL="609600" indent="-609600" eaLnBrk="1" hangingPunct="1">
              <a:lnSpc>
                <a:spcPct val="90000"/>
              </a:lnSpc>
            </a:pPr>
            <a:r>
              <a:rPr lang="tr-TR" altLang="tr-TR" sz="2800" dirty="0" smtClean="0"/>
              <a:t>Kitap veya makalenin sonunda </a:t>
            </a:r>
            <a:endParaRPr lang="en-US" altLang="tr-TR" sz="2800" dirty="0" smtClean="0"/>
          </a:p>
          <a:p>
            <a:pPr marL="609600" indent="-609600" eaLnBrk="1" hangingPunct="1">
              <a:lnSpc>
                <a:spcPct val="90000"/>
              </a:lnSpc>
            </a:pPr>
            <a:r>
              <a:rPr lang="tr-TR" altLang="tr-TR" sz="2800" dirty="0" smtClean="0"/>
              <a:t>Bölüm sonlarında Kaynakça Listesi</a:t>
            </a:r>
            <a:endParaRPr lang="en-US" altLang="tr-TR" sz="2800" dirty="0" smtClean="0"/>
          </a:p>
          <a:p>
            <a:pPr marL="609600" indent="-609600" eaLnBrk="1" hangingPunct="1">
              <a:lnSpc>
                <a:spcPct val="90000"/>
              </a:lnSpc>
            </a:pPr>
            <a:r>
              <a:rPr lang="tr-TR" altLang="tr-TR" sz="2800" dirty="0" smtClean="0"/>
              <a:t>Kitap veya makalenin sonunda Kaynakça Listesi</a:t>
            </a: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tr-TR" altLang="tr-TR" sz="2800" dirty="0" smtClean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sz="2800" dirty="0" smtClean="0"/>
              <a:t>	</a:t>
            </a:r>
            <a:endParaRPr lang="tr-TR" altLang="tr-TR" sz="2800" i="1" dirty="0" smtClean="0">
              <a:solidFill>
                <a:srgbClr val="FF7C80"/>
              </a:solidFill>
            </a:endParaRPr>
          </a:p>
        </p:txBody>
      </p:sp>
      <p:pic>
        <p:nvPicPr>
          <p:cNvPr id="1126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3600" b="1"/>
              <a:t>METİN İÇERİSİNDE KAYNAK GÖSTERME ŞEKİLLERİ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077200" cy="3840163"/>
          </a:xfrm>
        </p:spPr>
        <p:txBody>
          <a:bodyPr/>
          <a:lstStyle/>
          <a:p>
            <a:pPr eaLnBrk="1" hangingPunct="1"/>
            <a:r>
              <a:rPr lang="tr-TR" altLang="tr-TR" dirty="0" smtClean="0"/>
              <a:t>Dipnotu Yöntemi</a:t>
            </a:r>
          </a:p>
          <a:p>
            <a:pPr eaLnBrk="1" hangingPunct="1"/>
            <a:r>
              <a:rPr lang="tr-TR" altLang="tr-TR" dirty="0" smtClean="0"/>
              <a:t>Soyadı, Tarih ve Sayfa Yöntemi</a:t>
            </a:r>
          </a:p>
          <a:p>
            <a:pPr eaLnBrk="1" hangingPunct="1"/>
            <a:r>
              <a:rPr lang="tr-TR" altLang="tr-TR" dirty="0" smtClean="0"/>
              <a:t>Soyadı ve Tarih Yöntemi</a:t>
            </a:r>
          </a:p>
          <a:p>
            <a:pPr eaLnBrk="1" hangingPunct="1"/>
            <a:r>
              <a:rPr lang="tr-TR" altLang="tr-TR" dirty="0" smtClean="0"/>
              <a:t>Numaralama Yöntemi</a:t>
            </a:r>
          </a:p>
        </p:txBody>
      </p:sp>
      <p:pic>
        <p:nvPicPr>
          <p:cNvPr id="12292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8313" y="404813"/>
            <a:ext cx="8218487" cy="5721350"/>
          </a:xfrm>
        </p:spPr>
        <p:txBody>
          <a:bodyPr>
            <a:normAutofit/>
          </a:bodyPr>
          <a:lstStyle/>
          <a:p>
            <a:pPr marL="0" indent="0" eaLnBrk="1" hangingPunct="1">
              <a:buFontTx/>
              <a:buNone/>
              <a:defRPr/>
            </a:pPr>
            <a:r>
              <a:rPr lang="tr-TR" b="1" dirty="0">
                <a:solidFill>
                  <a:srgbClr val="000000"/>
                </a:solidFill>
                <a:latin typeface="Bookman Old Style"/>
              </a:rPr>
              <a:t>Metin içinde kaynak gösterme </a:t>
            </a:r>
          </a:p>
          <a:p>
            <a:pPr marL="0" indent="0" eaLnBrk="1" hangingPunct="1">
              <a:buFontTx/>
              <a:buNone/>
              <a:defRPr/>
            </a:pPr>
            <a:endParaRPr lang="tr-TR" i="1" u="sng" dirty="0">
              <a:solidFill>
                <a:srgbClr val="000000"/>
              </a:solidFill>
              <a:latin typeface="Bookman Old Style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tr-T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yazar, tek çalışma </a:t>
            </a:r>
            <a:endParaRPr lang="tr-TR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tr-TR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İki yazarlı çalışma</a:t>
            </a:r>
          </a:p>
          <a:p>
            <a:pPr marL="0" indent="0" eaLnBrk="1" hangingPunct="1">
              <a:buNone/>
              <a:defRPr/>
            </a:pPr>
            <a:r>
              <a:rPr lang="tr-TR" altLang="tr-T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Üç, dört ve beş yazarlı çalışma </a:t>
            </a:r>
            <a:endParaRPr lang="tr-TR" altLang="tr-TR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tr-TR" altLang="tr-T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Altı ya da daha fazla yazarlı </a:t>
            </a:r>
            <a:r>
              <a:rPr lang="tr-TR" altLang="tr-TR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çalışma</a:t>
            </a:r>
          </a:p>
          <a:p>
            <a:pPr marL="0" indent="0" eaLnBrk="1" hangingPunct="1">
              <a:buNone/>
              <a:defRPr/>
            </a:pPr>
            <a:r>
              <a:rPr lang="tr-TR" altLang="tr-TR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soyadlı yazarlar</a:t>
            </a:r>
          </a:p>
          <a:p>
            <a:pPr marL="0" indent="0" eaLnBrk="1" hangingPunct="1">
              <a:buNone/>
              <a:defRPr/>
            </a:pPr>
            <a:r>
              <a:rPr lang="tr-TR" altLang="tr-T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yazarın aynı yıl yaptığı çalışmaları </a:t>
            </a:r>
          </a:p>
          <a:p>
            <a:pPr marL="0" indent="0" eaLnBrk="1" hangingPunct="1">
              <a:buNone/>
              <a:defRPr/>
            </a:pPr>
            <a:endParaRPr lang="tr-TR" altLang="tr-TR" i="1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buNone/>
              <a:defRPr/>
            </a:pPr>
            <a:endParaRPr lang="tr-TR" altLang="tr-TR" i="1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tr-TR" u="sng" dirty="0">
              <a:solidFill>
                <a:srgbClr val="000000"/>
              </a:solidFill>
              <a:latin typeface="Bookman Old Style"/>
            </a:endParaRPr>
          </a:p>
        </p:txBody>
      </p:sp>
      <p:pic>
        <p:nvPicPr>
          <p:cNvPr id="15363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750" y="404813"/>
            <a:ext cx="8147050" cy="5721350"/>
          </a:xfrm>
        </p:spPr>
        <p:txBody>
          <a:bodyPr>
            <a:normAutofit/>
          </a:bodyPr>
          <a:lstStyle/>
          <a:p>
            <a:pPr marL="0" indent="0" eaLnBrk="1" hangingPunct="1">
              <a:buFontTx/>
              <a:buNone/>
              <a:defRPr/>
            </a:pPr>
            <a:r>
              <a:rPr lang="tr-TR" dirty="0"/>
              <a:t> </a:t>
            </a:r>
            <a:r>
              <a:rPr lang="tr-TR" b="1" dirty="0">
                <a:solidFill>
                  <a:srgbClr val="000000"/>
                </a:solidFill>
                <a:latin typeface="Calibri" panose="020F0502020204030204" pitchFamily="34" charset="0"/>
              </a:rPr>
              <a:t>Kaynakça Listesinde Kaynak Gösterme </a:t>
            </a:r>
          </a:p>
          <a:p>
            <a:pPr marL="0" indent="0" eaLnBrk="1" hangingPunct="1">
              <a:buFontTx/>
              <a:buNone/>
              <a:defRPr/>
            </a:pPr>
            <a:endParaRPr lang="tr-TR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tr-TR" dirty="0" smtClean="0">
                <a:solidFill>
                  <a:srgbClr val="000000"/>
                </a:solidFill>
                <a:latin typeface="Calibri" panose="020F0502020204030204" pitchFamily="34" charset="0"/>
              </a:rPr>
              <a:t>Bir 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çalışmanın sonunda yer alan kaynakça listesi, çalışmayı belgeler ve her bir kaynağın yeniden bulunması ve tanımlanması için gerekli bilgiyi sağlar. </a:t>
            </a:r>
            <a:endParaRPr lang="tr-TR" dirty="0">
              <a:latin typeface="Calibri" panose="020F0502020204030204" pitchFamily="34" charset="0"/>
            </a:endParaRPr>
          </a:p>
        </p:txBody>
      </p:sp>
      <p:pic>
        <p:nvPicPr>
          <p:cNvPr id="22531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772400" cy="1143000"/>
          </a:xfrm>
        </p:spPr>
        <p:txBody>
          <a:bodyPr/>
          <a:lstStyle/>
          <a:p>
            <a:pPr eaLnBrk="1" hangingPunct="1"/>
            <a:r>
              <a:rPr lang="tr-TR" altLang="tr-TR" sz="3000" dirty="0" smtClean="0">
                <a:solidFill>
                  <a:srgbClr val="00CC00"/>
                </a:solidFill>
              </a:rPr>
              <a:t>Kaynak Gösterilirken Aşağıdaki Bilgiler Anlaşılmalıdır</a:t>
            </a:r>
            <a:r>
              <a:rPr lang="tr-TR" altLang="tr-TR" sz="3000" dirty="0" smtClean="0"/>
              <a:t>.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05000"/>
            <a:ext cx="7772400" cy="4105275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tr-TR" altLang="tr-TR" sz="2000" dirty="0" smtClean="0"/>
              <a:t>Yazarlar veya sorumlu ekip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 smtClean="0"/>
              <a:t>Yayının veya kaynağın adı(başlığı, varsa alt başlığı)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 smtClean="0"/>
              <a:t>Çevirenler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 smtClean="0"/>
              <a:t>Editör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 smtClean="0"/>
              <a:t>Baskı sayısı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 smtClean="0"/>
              <a:t>Seri adı veya seri sayısı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 smtClean="0"/>
              <a:t>Cilt Numarası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 smtClean="0"/>
              <a:t>Sayı numarası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 smtClean="0"/>
              <a:t>Yayıncı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 smtClean="0"/>
              <a:t>Yayın Tarihi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sz="2000" dirty="0" smtClean="0"/>
              <a:t>Toplam sayfa sayısı veya ilgili sayfa numaraları</a:t>
            </a:r>
          </a:p>
        </p:txBody>
      </p:sp>
      <p:pic>
        <p:nvPicPr>
          <p:cNvPr id="23556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tr-TR" altLang="tr-TR" sz="2400" dirty="0" smtClean="0"/>
              <a:t>	Soyadındaki harflerin (A)’dan (Z)’ye kadar sıralanışı kaynakça listesini belirler. </a:t>
            </a:r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684213" y="3333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200">
                <a:solidFill>
                  <a:schemeClr val="accent2"/>
                </a:solidFill>
              </a:rPr>
              <a:t>Kaynakça Listesini Düzenleme</a:t>
            </a:r>
          </a:p>
        </p:txBody>
      </p:sp>
      <p:pic>
        <p:nvPicPr>
          <p:cNvPr id="24580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9600" y="1639887"/>
            <a:ext cx="8218487" cy="5218113"/>
          </a:xfrm>
        </p:spPr>
        <p:txBody>
          <a:bodyPr>
            <a:normAutofit fontScale="70000" lnSpcReduction="20000"/>
          </a:bodyPr>
          <a:lstStyle/>
          <a:p>
            <a:pPr marL="0" indent="0" eaLnBrk="1" hangingPunct="1">
              <a:buFontTx/>
              <a:buNone/>
              <a:defRPr/>
            </a:pPr>
            <a:r>
              <a:rPr lang="tr-TR" dirty="0"/>
              <a:t> 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Süreli Yayına ilişkin Genel Form </a:t>
            </a:r>
          </a:p>
          <a:p>
            <a:pPr marL="0" indent="0" eaLnBrk="1" hangingPunct="1">
              <a:buFontTx/>
              <a:buNone/>
              <a:defRPr/>
            </a:pPr>
            <a:r>
              <a:rPr lang="tr-TR" dirty="0" smtClean="0">
                <a:solidFill>
                  <a:srgbClr val="000000"/>
                </a:solidFill>
                <a:latin typeface="Calibri" panose="020F0502020204030204" pitchFamily="34" charset="0"/>
              </a:rPr>
              <a:t>Kitaba 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ilişkin Genel Form </a:t>
            </a:r>
            <a:endParaRPr lang="tr-TR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Calibri" panose="020F0502020204030204" pitchFamily="34" charset="0"/>
              </a:rPr>
              <a:t>Baskıda olan makale </a:t>
            </a:r>
          </a:p>
          <a:p>
            <a:pPr marL="0" indent="0" eaLnBrk="1" hangingPunct="1"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Calibri" panose="020F0502020204030204" pitchFamily="34" charset="0"/>
              </a:rPr>
              <a:t>Yazarsız, günlük gazetede </a:t>
            </a:r>
            <a:r>
              <a:rPr lang="tr-TR" altLang="tr-TR" dirty="0" smtClean="0">
                <a:solidFill>
                  <a:srgbClr val="000000"/>
                </a:solidFill>
                <a:latin typeface="Calibri" panose="020F0502020204030204" pitchFamily="34" charset="0"/>
              </a:rPr>
              <a:t>makale</a:t>
            </a:r>
          </a:p>
          <a:p>
            <a:pPr marL="0" indent="0" eaLnBrk="1" hangingPunct="1">
              <a:buNone/>
            </a:pP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Bir dergide çeviri makale </a:t>
            </a:r>
            <a:endParaRPr lang="tr-TR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Calibri" panose="020F0502020204030204" pitchFamily="34" charset="0"/>
              </a:rPr>
              <a:t>Bir editör (veya editörler) tarafından hazırlanmış kitap </a:t>
            </a:r>
          </a:p>
          <a:p>
            <a:pPr marL="0" indent="0" eaLnBrk="1" hangingPunct="1"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Calibri" panose="020F0502020204030204" pitchFamily="34" charset="0"/>
              </a:rPr>
              <a:t>Ansiklopedi veya sözlük </a:t>
            </a:r>
          </a:p>
          <a:p>
            <a:pPr marL="0" indent="0" eaLnBrk="1" hangingPunct="1"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Calibri" panose="020F0502020204030204" pitchFamily="34" charset="0"/>
              </a:rPr>
              <a:t>Bir sempozyumda sunulan yayımlanmamış bir çalışma </a:t>
            </a:r>
            <a:endParaRPr lang="tr-TR" altLang="tr-TR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v-SE" dirty="0">
                <a:solidFill>
                  <a:srgbClr val="000000"/>
                </a:solidFill>
                <a:latin typeface="Calibri" panose="020F0502020204030204" pitchFamily="34" charset="0"/>
              </a:rPr>
              <a:t>Doktora ya da Yüksek Lisans </a:t>
            </a:r>
            <a:r>
              <a:rPr lang="sv-SE" dirty="0" smtClean="0">
                <a:solidFill>
                  <a:srgbClr val="000000"/>
                </a:solidFill>
                <a:latin typeface="Calibri" panose="020F0502020204030204" pitchFamily="34" charset="0"/>
              </a:rPr>
              <a:t>Tezleri</a:t>
            </a:r>
            <a:endParaRPr lang="tr-TR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buClr>
                <a:srgbClr val="3891A7"/>
              </a:buClr>
              <a:buFontTx/>
              <a:buNone/>
              <a:defRPr/>
            </a:pP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Yayımlanmamış doktora tezi </a:t>
            </a:r>
          </a:p>
          <a:p>
            <a:pPr marL="0" indent="0" eaLnBrk="1" hangingPunct="1">
              <a:buFontTx/>
              <a:buNone/>
              <a:defRPr/>
            </a:pP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Yayımlanmamış yüksek lisans tezi </a:t>
            </a:r>
          </a:p>
          <a:p>
            <a:pPr marL="0" indent="0" eaLnBrk="1" hangingPunct="1">
              <a:buFontTx/>
              <a:buNone/>
            </a:pPr>
            <a:endParaRPr lang="tr-TR" altLang="tr-TR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buNone/>
            </a:pPr>
            <a:endParaRPr lang="tr-TR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tr-TR" altLang="tr-TR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tr-TR" altLang="tr-TR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tr-TR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6627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tr-TR" sz="3600" b="1" dirty="0" smtClean="0"/>
              <a:t>KAYNAKÇA </a:t>
            </a:r>
            <a:r>
              <a:rPr lang="tr-TR" altLang="tr-TR" sz="3600" b="1" dirty="0" smtClean="0"/>
              <a:t>LİSTESİ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416</Words>
  <Application>Microsoft Office PowerPoint</Application>
  <PresentationFormat>Ekran Gösterisi (4:3)</PresentationFormat>
  <Paragraphs>82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0" baseType="lpstr">
      <vt:lpstr>Arial</vt:lpstr>
      <vt:lpstr>Bookman Old Style</vt:lpstr>
      <vt:lpstr>Calibri</vt:lpstr>
      <vt:lpstr>Times New Roman</vt:lpstr>
      <vt:lpstr>Wingdings</vt:lpstr>
      <vt:lpstr>Varsayılan Tasarım</vt:lpstr>
      <vt:lpstr>PowerPoint Sunusu</vt:lpstr>
      <vt:lpstr>ARAŞTIRMALARDA   KAYNAK GÖSTERME TEKNİKLERİ</vt:lpstr>
      <vt:lpstr>PowerPoint Sunusu</vt:lpstr>
      <vt:lpstr>PowerPoint Sunusu</vt:lpstr>
      <vt:lpstr>ALINTI YAPILIRKEN DİKKAT EDİLECEK HUSUSLAR </vt:lpstr>
      <vt:lpstr>KAYNAK GÖSTERMENİN ZORUNLU OLDUĞU DURUMLAR</vt:lpstr>
      <vt:lpstr>KAYNAK GÖSTERMEYİ  GEREKTİRMEYEN DURUMLAR</vt:lpstr>
      <vt:lpstr>KAYNAK NEREDE GÖSTERİLİR?</vt:lpstr>
      <vt:lpstr>METİN İÇERİSİNDE KAYNAK GÖSTERME ŞEKİLLERİ</vt:lpstr>
      <vt:lpstr>PowerPoint Sunusu</vt:lpstr>
      <vt:lpstr>PowerPoint Sunusu</vt:lpstr>
      <vt:lpstr>Kaynak Gösterilirken Aşağıdaki Bilgiler Anlaşılmalıdır.</vt:lpstr>
      <vt:lpstr>PowerPoint Sunusu</vt:lpstr>
      <vt:lpstr>KAYNAKÇA LİSTESİ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part-time</dc:creator>
  <cp:lastModifiedBy>pc</cp:lastModifiedBy>
  <cp:revision>17</cp:revision>
  <cp:lastPrinted>1601-01-01T00:00:00Z</cp:lastPrinted>
  <dcterms:created xsi:type="dcterms:W3CDTF">2013-05-22T05:54:15Z</dcterms:created>
  <dcterms:modified xsi:type="dcterms:W3CDTF">2020-12-19T21:03:23Z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