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688" r:id="rId2"/>
    <p:sldId id="689" r:id="rId3"/>
    <p:sldId id="669" r:id="rId4"/>
    <p:sldId id="670" r:id="rId5"/>
    <p:sldId id="671" r:id="rId6"/>
    <p:sldId id="672" r:id="rId7"/>
    <p:sldId id="673" r:id="rId8"/>
    <p:sldId id="674" r:id="rId9"/>
    <p:sldId id="675" r:id="rId10"/>
    <p:sldId id="676" r:id="rId11"/>
    <p:sldId id="677" r:id="rId12"/>
    <p:sldId id="678" r:id="rId13"/>
    <p:sldId id="680" r:id="rId14"/>
    <p:sldId id="682" r:id="rId15"/>
    <p:sldId id="683" r:id="rId16"/>
    <p:sldId id="685" r:id="rId17"/>
    <p:sldId id="686" r:id="rId18"/>
  </p:sldIdLst>
  <p:sldSz cx="9144000" cy="6858000" type="screen4x3"/>
  <p:notesSz cx="6858000" cy="9144000"/>
  <p:defaultTextStyle>
    <a:defPPr>
      <a:defRPr lang="tr-T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25" autoAdjust="0"/>
    <p:restoredTop sz="94667" autoAdjust="0"/>
  </p:normalViewPr>
  <p:slideViewPr>
    <p:cSldViewPr>
      <p:cViewPr varScale="1">
        <p:scale>
          <a:sx n="83" d="100"/>
          <a:sy n="83" d="100"/>
        </p:scale>
        <p:origin x="1766"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vl1pPr>
          </a:lstStyle>
          <a:p>
            <a:pPr>
              <a:defRPr/>
            </a:pPr>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smtClean="0"/>
            </a:lvl1pPr>
          </a:lstStyle>
          <a:p>
            <a:pPr>
              <a:defRPr/>
            </a:pPr>
            <a:fld id="{33CBB66F-9DD3-4506-8D8C-5DFAFE112745}" type="datetimeFigureOut">
              <a:rPr lang="tr-TR"/>
              <a:pPr>
                <a:defRPr/>
              </a:pPr>
              <a:t>2.10.2020</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noProof="0"/>
              <a:t>Asıl metin stillerini düzenlemek için tıklayın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vl1pPr>
          </a:lstStyle>
          <a:p>
            <a:pPr>
              <a:defRPr/>
            </a:pPr>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hangingPunct="1">
              <a:defRPr sz="1200" smtClean="0"/>
            </a:lvl1pPr>
          </a:lstStyle>
          <a:p>
            <a:pPr>
              <a:defRPr/>
            </a:pPr>
            <a:fld id="{E1D7F58F-EAF7-4E31-8836-C84B241A680F}" type="slidenum">
              <a:rPr lang="tr-TR"/>
              <a:pPr>
                <a:defRPr/>
              </a:pPr>
              <a:t>‹#›</a:t>
            </a:fld>
            <a:endParaRPr lang="tr-T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tr-TR" altLang="tr-TR" smtClean="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1143000" y="1122363"/>
            <a:ext cx="6858000" cy="2387600"/>
          </a:xfrm>
        </p:spPr>
        <p:txBody>
          <a:bodyPr anchor="b"/>
          <a:lstStyle>
            <a:lvl1pPr algn="ctr">
              <a:defRPr sz="6000"/>
            </a:lvl1pPr>
          </a:lstStyle>
          <a:p>
            <a:r>
              <a:rPr lang="tr-TR"/>
              <a:t>Asıl başlık stilini düzenlemek için tıklayın</a:t>
            </a: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p:cNvSpPr>
            <a:spLocks noGrp="1" noChangeArrowheads="1"/>
          </p:cNvSpPr>
          <p:nvPr>
            <p:ph type="sldNum" sz="quarter" idx="12"/>
          </p:nvPr>
        </p:nvSpPr>
        <p:spPr>
          <a:ln/>
        </p:spPr>
        <p:txBody>
          <a:bodyPr/>
          <a:lstStyle>
            <a:lvl1pPr>
              <a:defRPr/>
            </a:lvl1pPr>
          </a:lstStyle>
          <a:p>
            <a:pPr>
              <a:defRPr/>
            </a:pPr>
            <a:fld id="{DE45402F-0E56-4BBB-ADC6-D3377BA595AF}" type="slidenum">
              <a:rPr lang="tr-TR" altLang="tr-TR"/>
              <a:pPr>
                <a:defRPr/>
              </a:pPr>
              <a:t>‹#›</a:t>
            </a:fld>
            <a:endParaRPr lang="tr-TR" altLang="tr-TR"/>
          </a:p>
        </p:txBody>
      </p:sp>
    </p:spTree>
    <p:extLst>
      <p:ext uri="{BB962C8B-B14F-4D97-AF65-F5344CB8AC3E}">
        <p14:creationId xmlns:p14="http://schemas.microsoft.com/office/powerpoint/2010/main" val="1475460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İçerik Yer Tutucusu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p:cNvSpPr>
            <a:spLocks noGrp="1" noChangeArrowheads="1"/>
          </p:cNvSpPr>
          <p:nvPr>
            <p:ph type="sldNum" sz="quarter" idx="12"/>
          </p:nvPr>
        </p:nvSpPr>
        <p:spPr>
          <a:ln/>
        </p:spPr>
        <p:txBody>
          <a:bodyPr/>
          <a:lstStyle>
            <a:lvl1pPr>
              <a:defRPr/>
            </a:lvl1pPr>
          </a:lstStyle>
          <a:p>
            <a:pPr>
              <a:defRPr/>
            </a:pPr>
            <a:fld id="{3D3E3D6A-5B2F-4837-A97C-6BB8F9252CBD}" type="slidenum">
              <a:rPr lang="tr-TR" altLang="tr-TR"/>
              <a:pPr>
                <a:defRPr/>
              </a:pPr>
              <a:t>‹#›</a:t>
            </a:fld>
            <a:endParaRPr lang="tr-TR" altLang="tr-TR"/>
          </a:p>
        </p:txBody>
      </p:sp>
    </p:spTree>
    <p:extLst>
      <p:ext uri="{BB962C8B-B14F-4D97-AF65-F5344CB8AC3E}">
        <p14:creationId xmlns:p14="http://schemas.microsoft.com/office/powerpoint/2010/main" val="1927859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623888" y="1709738"/>
            <a:ext cx="7886700" cy="2852737"/>
          </a:xfrm>
        </p:spPr>
        <p:txBody>
          <a:bodyPr anchor="b"/>
          <a:lstStyle>
            <a:lvl1pPr>
              <a:defRPr sz="6000"/>
            </a:lvl1pPr>
          </a:lstStyle>
          <a:p>
            <a:r>
              <a:rPr lang="tr-TR"/>
              <a:t>Asıl başlık stilini düzenlemek için tıklayın</a:t>
            </a:r>
          </a:p>
        </p:txBody>
      </p:sp>
      <p:sp>
        <p:nvSpPr>
          <p:cNvPr id="3" name="Metin Yer Tutucusu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tıklayın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p:cNvSpPr>
            <a:spLocks noGrp="1" noChangeArrowheads="1"/>
          </p:cNvSpPr>
          <p:nvPr>
            <p:ph type="sldNum" sz="quarter" idx="12"/>
          </p:nvPr>
        </p:nvSpPr>
        <p:spPr>
          <a:ln/>
        </p:spPr>
        <p:txBody>
          <a:bodyPr/>
          <a:lstStyle>
            <a:lvl1pPr>
              <a:defRPr/>
            </a:lvl1pPr>
          </a:lstStyle>
          <a:p>
            <a:pPr>
              <a:defRPr/>
            </a:pPr>
            <a:fld id="{F278EF2C-90F6-40EF-91E2-F82F98CACAC4}" type="slidenum">
              <a:rPr lang="tr-TR" altLang="tr-TR"/>
              <a:pPr>
                <a:defRPr/>
              </a:pPr>
              <a:t>‹#›</a:t>
            </a:fld>
            <a:endParaRPr lang="tr-TR" altLang="tr-TR"/>
          </a:p>
        </p:txBody>
      </p:sp>
    </p:spTree>
    <p:extLst>
      <p:ext uri="{BB962C8B-B14F-4D97-AF65-F5344CB8AC3E}">
        <p14:creationId xmlns:p14="http://schemas.microsoft.com/office/powerpoint/2010/main" val="3002187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İçerik Yer Tutucusu 2"/>
          <p:cNvSpPr>
            <a:spLocks noGrp="1"/>
          </p:cNvSpPr>
          <p:nvPr>
            <p:ph sz="half" idx="1"/>
          </p:nvPr>
        </p:nvSpPr>
        <p:spPr>
          <a:xfrm>
            <a:off x="457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7" name="Rectangle 6"/>
          <p:cNvSpPr>
            <a:spLocks noGrp="1" noChangeArrowheads="1"/>
          </p:cNvSpPr>
          <p:nvPr>
            <p:ph type="sldNum" sz="quarter" idx="12"/>
          </p:nvPr>
        </p:nvSpPr>
        <p:spPr>
          <a:ln/>
        </p:spPr>
        <p:txBody>
          <a:bodyPr/>
          <a:lstStyle>
            <a:lvl1pPr>
              <a:defRPr/>
            </a:lvl1pPr>
          </a:lstStyle>
          <a:p>
            <a:pPr>
              <a:defRPr/>
            </a:pPr>
            <a:fld id="{3AB8DFF8-5DCB-4E76-AE50-F1A867EEB4AA}" type="slidenum">
              <a:rPr lang="tr-TR" altLang="tr-TR"/>
              <a:pPr>
                <a:defRPr/>
              </a:pPr>
              <a:t>‹#›</a:t>
            </a:fld>
            <a:endParaRPr lang="tr-TR" altLang="tr-TR"/>
          </a:p>
        </p:txBody>
      </p:sp>
    </p:spTree>
    <p:extLst>
      <p:ext uri="{BB962C8B-B14F-4D97-AF65-F5344CB8AC3E}">
        <p14:creationId xmlns:p14="http://schemas.microsoft.com/office/powerpoint/2010/main" val="4293469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30238" y="365125"/>
            <a:ext cx="7886700" cy="1325563"/>
          </a:xfrm>
        </p:spPr>
        <p:txBody>
          <a:bodyPr/>
          <a:lstStyle/>
          <a:p>
            <a:r>
              <a:rPr lang="tr-TR"/>
              <a:t>Asıl başlık stilini düzenlemek için tıklayın</a:t>
            </a:r>
          </a:p>
        </p:txBody>
      </p:sp>
      <p:sp>
        <p:nvSpPr>
          <p:cNvPr id="3" name="Metin Yer Tutucusu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p:cNvSpPr>
            <a:spLocks noGrp="1"/>
          </p:cNvSpPr>
          <p:nvPr>
            <p:ph sz="half" idx="2"/>
          </p:nvPr>
        </p:nvSpPr>
        <p:spPr>
          <a:xfrm>
            <a:off x="630238" y="2505075"/>
            <a:ext cx="386873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p:cNvSpPr>
            <a:spLocks noGrp="1"/>
          </p:cNvSpPr>
          <p:nvPr>
            <p:ph sz="quarter" idx="4"/>
          </p:nvPr>
        </p:nvSpPr>
        <p:spPr>
          <a:xfrm>
            <a:off x="4629150" y="2505075"/>
            <a:ext cx="38877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9" name="Rectangle 6"/>
          <p:cNvSpPr>
            <a:spLocks noGrp="1" noChangeArrowheads="1"/>
          </p:cNvSpPr>
          <p:nvPr>
            <p:ph type="sldNum" sz="quarter" idx="12"/>
          </p:nvPr>
        </p:nvSpPr>
        <p:spPr>
          <a:ln/>
        </p:spPr>
        <p:txBody>
          <a:bodyPr/>
          <a:lstStyle>
            <a:lvl1pPr>
              <a:defRPr/>
            </a:lvl1pPr>
          </a:lstStyle>
          <a:p>
            <a:pPr>
              <a:defRPr/>
            </a:pPr>
            <a:fld id="{53B1F6E0-24B0-4469-A519-2B4E2E78961D}" type="slidenum">
              <a:rPr lang="tr-TR" altLang="tr-TR"/>
              <a:pPr>
                <a:defRPr/>
              </a:pPr>
              <a:t>‹#›</a:t>
            </a:fld>
            <a:endParaRPr lang="tr-TR" altLang="tr-TR"/>
          </a:p>
        </p:txBody>
      </p:sp>
    </p:spTree>
    <p:extLst>
      <p:ext uri="{BB962C8B-B14F-4D97-AF65-F5344CB8AC3E}">
        <p14:creationId xmlns:p14="http://schemas.microsoft.com/office/powerpoint/2010/main" val="2051858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5" name="Rectangle 6"/>
          <p:cNvSpPr>
            <a:spLocks noGrp="1" noChangeArrowheads="1"/>
          </p:cNvSpPr>
          <p:nvPr>
            <p:ph type="sldNum" sz="quarter" idx="12"/>
          </p:nvPr>
        </p:nvSpPr>
        <p:spPr>
          <a:ln/>
        </p:spPr>
        <p:txBody>
          <a:bodyPr/>
          <a:lstStyle>
            <a:lvl1pPr>
              <a:defRPr/>
            </a:lvl1pPr>
          </a:lstStyle>
          <a:p>
            <a:pPr>
              <a:defRPr/>
            </a:pPr>
            <a:fld id="{21FADC58-C1F1-4F1D-9C00-87689A6917C6}" type="slidenum">
              <a:rPr lang="tr-TR" altLang="tr-TR"/>
              <a:pPr>
                <a:defRPr/>
              </a:pPr>
              <a:t>‹#›</a:t>
            </a:fld>
            <a:endParaRPr lang="tr-TR" altLang="tr-TR"/>
          </a:p>
        </p:txBody>
      </p:sp>
    </p:spTree>
    <p:extLst>
      <p:ext uri="{BB962C8B-B14F-4D97-AF65-F5344CB8AC3E}">
        <p14:creationId xmlns:p14="http://schemas.microsoft.com/office/powerpoint/2010/main" val="2837214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4" name="Rectangle 6"/>
          <p:cNvSpPr>
            <a:spLocks noGrp="1" noChangeArrowheads="1"/>
          </p:cNvSpPr>
          <p:nvPr>
            <p:ph type="sldNum" sz="quarter" idx="12"/>
          </p:nvPr>
        </p:nvSpPr>
        <p:spPr>
          <a:ln/>
        </p:spPr>
        <p:txBody>
          <a:bodyPr/>
          <a:lstStyle>
            <a:lvl1pPr>
              <a:defRPr/>
            </a:lvl1pPr>
          </a:lstStyle>
          <a:p>
            <a:pPr>
              <a:defRPr/>
            </a:pPr>
            <a:fld id="{BC2B4EBF-1B13-401C-A501-DEBF9A09924A}" type="slidenum">
              <a:rPr lang="tr-TR" altLang="tr-TR"/>
              <a:pPr>
                <a:defRPr/>
              </a:pPr>
              <a:t>‹#›</a:t>
            </a:fld>
            <a:endParaRPr lang="tr-TR" altLang="tr-TR"/>
          </a:p>
        </p:txBody>
      </p:sp>
    </p:spTree>
    <p:extLst>
      <p:ext uri="{BB962C8B-B14F-4D97-AF65-F5344CB8AC3E}">
        <p14:creationId xmlns:p14="http://schemas.microsoft.com/office/powerpoint/2010/main" val="3626209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İçerik Yer Tutucusu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7" name="Rectangle 6"/>
          <p:cNvSpPr>
            <a:spLocks noGrp="1" noChangeArrowheads="1"/>
          </p:cNvSpPr>
          <p:nvPr>
            <p:ph type="sldNum" sz="quarter" idx="12"/>
          </p:nvPr>
        </p:nvSpPr>
        <p:spPr>
          <a:ln/>
        </p:spPr>
        <p:txBody>
          <a:bodyPr/>
          <a:lstStyle>
            <a:lvl1pPr>
              <a:defRPr/>
            </a:lvl1pPr>
          </a:lstStyle>
          <a:p>
            <a:pPr>
              <a:defRPr/>
            </a:pPr>
            <a:fld id="{C30DF926-8B3A-4EDE-8240-C39F35239FB7}" type="slidenum">
              <a:rPr lang="tr-TR" altLang="tr-TR"/>
              <a:pPr>
                <a:defRPr/>
              </a:pPr>
              <a:t>‹#›</a:t>
            </a:fld>
            <a:endParaRPr lang="tr-TR" altLang="tr-TR"/>
          </a:p>
        </p:txBody>
      </p:sp>
    </p:spTree>
    <p:extLst>
      <p:ext uri="{BB962C8B-B14F-4D97-AF65-F5344CB8AC3E}">
        <p14:creationId xmlns:p14="http://schemas.microsoft.com/office/powerpoint/2010/main" val="4233310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Resim Yer Tutucusu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7" name="Rectangle 6"/>
          <p:cNvSpPr>
            <a:spLocks noGrp="1" noChangeArrowheads="1"/>
          </p:cNvSpPr>
          <p:nvPr>
            <p:ph type="sldNum" sz="quarter" idx="12"/>
          </p:nvPr>
        </p:nvSpPr>
        <p:spPr>
          <a:ln/>
        </p:spPr>
        <p:txBody>
          <a:bodyPr/>
          <a:lstStyle>
            <a:lvl1pPr>
              <a:defRPr/>
            </a:lvl1pPr>
          </a:lstStyle>
          <a:p>
            <a:pPr>
              <a:defRPr/>
            </a:pPr>
            <a:fld id="{57E05AE8-4ACD-4916-8A0E-BEF97E9A7231}" type="slidenum">
              <a:rPr lang="tr-TR" altLang="tr-TR"/>
              <a:pPr>
                <a:defRPr/>
              </a:pPr>
              <a:t>‹#›</a:t>
            </a:fld>
            <a:endParaRPr lang="tr-TR" altLang="tr-TR"/>
          </a:p>
        </p:txBody>
      </p:sp>
    </p:spTree>
    <p:extLst>
      <p:ext uri="{BB962C8B-B14F-4D97-AF65-F5344CB8AC3E}">
        <p14:creationId xmlns:p14="http://schemas.microsoft.com/office/powerpoint/2010/main" val="4066274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p:cNvSpPr>
            <a:spLocks noGrp="1" noChangeArrowheads="1"/>
          </p:cNvSpPr>
          <p:nvPr>
            <p:ph type="sldNum" sz="quarter" idx="12"/>
          </p:nvPr>
        </p:nvSpPr>
        <p:spPr>
          <a:ln/>
        </p:spPr>
        <p:txBody>
          <a:bodyPr/>
          <a:lstStyle>
            <a:lvl1pPr>
              <a:defRPr/>
            </a:lvl1pPr>
          </a:lstStyle>
          <a:p>
            <a:pPr>
              <a:defRPr/>
            </a:pPr>
            <a:fld id="{FCA932A0-E05C-44E9-B8A5-37015FD552B3}" type="slidenum">
              <a:rPr lang="tr-TR" altLang="tr-TR"/>
              <a:pPr>
                <a:defRPr/>
              </a:pPr>
              <a:t>‹#›</a:t>
            </a:fld>
            <a:endParaRPr lang="tr-TR" altLang="tr-TR"/>
          </a:p>
        </p:txBody>
      </p:sp>
    </p:spTree>
    <p:extLst>
      <p:ext uri="{BB962C8B-B14F-4D97-AF65-F5344CB8AC3E}">
        <p14:creationId xmlns:p14="http://schemas.microsoft.com/office/powerpoint/2010/main" val="1092939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stilini düzenlemek için tıklayın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p:cNvSpPr>
            <a:spLocks noGrp="1" noChangeArrowheads="1"/>
          </p:cNvSpPr>
          <p:nvPr>
            <p:ph type="sldNum" sz="quarter" idx="12"/>
          </p:nvPr>
        </p:nvSpPr>
        <p:spPr>
          <a:ln/>
        </p:spPr>
        <p:txBody>
          <a:bodyPr/>
          <a:lstStyle>
            <a:lvl1pPr>
              <a:defRPr/>
            </a:lvl1pPr>
          </a:lstStyle>
          <a:p>
            <a:pPr>
              <a:defRPr/>
            </a:pPr>
            <a:fld id="{69EB5118-28AC-439C-A258-3A446DEB191E}" type="slidenum">
              <a:rPr lang="tr-TR" altLang="tr-TR"/>
              <a:pPr>
                <a:defRPr/>
              </a:pPr>
              <a:t>‹#›</a:t>
            </a:fld>
            <a:endParaRPr lang="tr-TR" altLang="tr-TR"/>
          </a:p>
        </p:txBody>
      </p:sp>
    </p:spTree>
    <p:extLst>
      <p:ext uri="{BB962C8B-B14F-4D97-AF65-F5344CB8AC3E}">
        <p14:creationId xmlns:p14="http://schemas.microsoft.com/office/powerpoint/2010/main" val="4277568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7772400" cy="914400"/>
          </a:xfrm>
        </p:spPr>
        <p:txBody>
          <a:bodyPr/>
          <a:lstStyle/>
          <a:p>
            <a:r>
              <a:rPr lang="tr-TR"/>
              <a:t>Asıl başlık stili için tıklatın</a:t>
            </a:r>
          </a:p>
        </p:txBody>
      </p:sp>
      <p:sp>
        <p:nvSpPr>
          <p:cNvPr id="3" name="2 Metin Yer Tutucusu"/>
          <p:cNvSpPr>
            <a:spLocks noGrp="1"/>
          </p:cNvSpPr>
          <p:nvPr>
            <p:ph type="body" sz="half" idx="1"/>
          </p:nvPr>
        </p:nvSpPr>
        <p:spPr>
          <a:xfrm>
            <a:off x="457200" y="1219200"/>
            <a:ext cx="4038600" cy="49530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219200"/>
            <a:ext cx="4038600" cy="49530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23"/>
          <p:cNvSpPr>
            <a:spLocks noGrp="1" noChangeArrowheads="1"/>
          </p:cNvSpPr>
          <p:nvPr>
            <p:ph type="dt" sz="half" idx="10"/>
          </p:nvPr>
        </p:nvSpPr>
        <p:spPr>
          <a:xfrm>
            <a:off x="457200" y="6477000"/>
            <a:ext cx="4330700" cy="381000"/>
          </a:xfrm>
        </p:spPr>
        <p:txBody>
          <a:bodyPr/>
          <a:lstStyle>
            <a:lvl1pPr algn="ctr">
              <a:defRPr>
                <a:cs typeface="+mn-cs"/>
              </a:defRPr>
            </a:lvl1pPr>
          </a:lstStyle>
          <a:p>
            <a:pPr>
              <a:defRPr/>
            </a:pPr>
            <a:endParaRPr lang="en-US"/>
          </a:p>
          <a:p>
            <a:pPr>
              <a:defRPr/>
            </a:pPr>
            <a:r>
              <a:rPr lang="tr-TR"/>
              <a:t>BBY208</a:t>
            </a:r>
            <a:r>
              <a:rPr lang="en-US"/>
              <a:t>	</a:t>
            </a:r>
          </a:p>
        </p:txBody>
      </p:sp>
    </p:spTree>
    <p:extLst>
      <p:ext uri="{BB962C8B-B14F-4D97-AF65-F5344CB8AC3E}">
        <p14:creationId xmlns:p14="http://schemas.microsoft.com/office/powerpoint/2010/main" val="1180587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tr-TR" alt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tr-TR" alt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568627C0-BF0C-463C-AC7C-D32833A6D4A3}" type="slidenum">
              <a:rPr lang="tr-TR" altLang="tr-TR"/>
              <a:pPr>
                <a:defRPr/>
              </a:pPr>
              <a:t>‹#›</a:t>
            </a:fld>
            <a:endParaRPr lang="tr-TR" altLang="tr-T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9" descr="sunu kapa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8"/>
          <p:cNvSpPr>
            <a:spLocks noGrp="1" noChangeArrowheads="1"/>
          </p:cNvSpPr>
          <p:nvPr>
            <p:ph type="subTitle" idx="1"/>
          </p:nvPr>
        </p:nvSpPr>
        <p:spPr>
          <a:xfrm>
            <a:off x="3048000" y="3276600"/>
            <a:ext cx="6096000" cy="990600"/>
          </a:xfrm>
        </p:spPr>
        <p:txBody>
          <a:bodyPr/>
          <a:lstStyle/>
          <a:p>
            <a:pPr eaLnBrk="1" hangingPunct="1">
              <a:lnSpc>
                <a:spcPct val="80000"/>
              </a:lnSpc>
            </a:pPr>
            <a:r>
              <a:rPr lang="tr-TR" altLang="tr-TR" sz="3200" b="1" dirty="0" smtClean="0"/>
              <a:t>BİLİMSEL ARAŞTIRMA YÖNTEMLERİ</a:t>
            </a:r>
          </a:p>
          <a:p>
            <a:pPr eaLnBrk="1" hangingPunct="1">
              <a:lnSpc>
                <a:spcPct val="80000"/>
              </a:lnSpc>
            </a:pPr>
            <a:endParaRPr lang="tr-TR" altLang="tr-TR" sz="3200" b="1" dirty="0" smtClean="0"/>
          </a:p>
        </p:txBody>
      </p:sp>
    </p:spTree>
    <p:extLst>
      <p:ext uri="{BB962C8B-B14F-4D97-AF65-F5344CB8AC3E}">
        <p14:creationId xmlns:p14="http://schemas.microsoft.com/office/powerpoint/2010/main" val="25072769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85800" y="3962400"/>
            <a:ext cx="7772400" cy="1470025"/>
          </a:xfrm>
        </p:spPr>
        <p:txBody>
          <a:bodyPr anchor="ctr"/>
          <a:lstStyle/>
          <a:p>
            <a:pPr eaLnBrk="1" hangingPunct="1">
              <a:defRPr/>
            </a:pPr>
            <a:r>
              <a:rPr lang="tr-TR" sz="4400" b="1" dirty="0">
                <a:effectLst>
                  <a:outerShdw blurRad="38100" dist="38100" dir="2700000" algn="tl">
                    <a:srgbClr val="000000">
                      <a:alpha val="43137"/>
                    </a:srgbClr>
                  </a:outerShdw>
                </a:effectLst>
              </a:rPr>
              <a:t>Nitel ve Nicel Yaklaşımlar</a:t>
            </a:r>
            <a:endParaRPr lang="tr-TR" altLang="tr-TR" sz="4400" dirty="0"/>
          </a:p>
        </p:txBody>
      </p:sp>
      <p:pic>
        <p:nvPicPr>
          <p:cNvPr id="4100"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8"/>
          <p:cNvSpPr txBox="1">
            <a:spLocks noChangeArrowheads="1"/>
          </p:cNvSpPr>
          <p:nvPr/>
        </p:nvSpPr>
        <p:spPr bwMode="auto">
          <a:xfrm>
            <a:off x="1524000" y="2438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400" kern="1200">
                <a:solidFill>
                  <a:schemeClr val="tx1"/>
                </a:solidFill>
                <a:latin typeface="+mn-lt"/>
                <a:ea typeface="+mn-ea"/>
                <a:cs typeface="+mn-cs"/>
              </a:defRPr>
            </a:lvl1pPr>
            <a:lvl2pPr marL="457200" indent="0" algn="ctr" rtl="0" eaLnBrk="0" fontAlgn="base" hangingPunct="0">
              <a:spcBef>
                <a:spcPct val="20000"/>
              </a:spcBef>
              <a:spcAft>
                <a:spcPct val="0"/>
              </a:spcAft>
              <a:buNone/>
              <a:defRPr sz="2000" kern="1200">
                <a:solidFill>
                  <a:schemeClr val="tx1"/>
                </a:solidFill>
                <a:latin typeface="+mn-lt"/>
                <a:ea typeface="+mn-ea"/>
                <a:cs typeface="+mn-cs"/>
              </a:defRPr>
            </a:lvl2pPr>
            <a:lvl3pPr marL="914400" indent="0" algn="ctr" rtl="0" eaLnBrk="0" fontAlgn="base" hangingPunct="0">
              <a:spcBef>
                <a:spcPct val="20000"/>
              </a:spcBef>
              <a:spcAft>
                <a:spcPct val="0"/>
              </a:spcAft>
              <a:buNone/>
              <a:defRPr sz="1800" kern="1200">
                <a:solidFill>
                  <a:schemeClr val="tx1"/>
                </a:solidFill>
                <a:latin typeface="+mn-lt"/>
                <a:ea typeface="+mn-ea"/>
                <a:cs typeface="+mn-cs"/>
              </a:defRPr>
            </a:lvl3pPr>
            <a:lvl4pPr marL="1371600" indent="0" algn="ctr" rtl="0" eaLnBrk="0" fontAlgn="base" hangingPunct="0">
              <a:spcBef>
                <a:spcPct val="20000"/>
              </a:spcBef>
              <a:spcAft>
                <a:spcPct val="0"/>
              </a:spcAft>
              <a:buNone/>
              <a:defRPr sz="1600" kern="1200">
                <a:solidFill>
                  <a:schemeClr val="tx1"/>
                </a:solidFill>
                <a:latin typeface="+mn-lt"/>
                <a:ea typeface="+mn-ea"/>
                <a:cs typeface="+mn-cs"/>
              </a:defRPr>
            </a:lvl4pPr>
            <a:lvl5pPr marL="1828800" indent="0" algn="ctr" rtl="0" eaLnBrk="0" fontAlgn="base" hangingPunct="0">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1" hangingPunct="1">
              <a:lnSpc>
                <a:spcPct val="80000"/>
              </a:lnSpc>
            </a:pPr>
            <a:r>
              <a:rPr lang="tr-TR" altLang="tr-TR" sz="3200" b="1" dirty="0" smtClean="0">
                <a:solidFill>
                  <a:srgbClr val="FF0000"/>
                </a:solidFill>
              </a:rPr>
              <a:t>Bilim ve Araştırmayla İlgili Temel Kavramlar</a:t>
            </a:r>
          </a:p>
          <a:p>
            <a:pPr eaLnBrk="1" hangingPunct="1">
              <a:lnSpc>
                <a:spcPct val="80000"/>
              </a:lnSpc>
            </a:pPr>
            <a:endParaRPr lang="tr-TR" altLang="tr-TR" sz="3200" b="1" dirty="0" smtClean="0">
              <a:solidFill>
                <a:srgbClr val="FF0000"/>
              </a:solidFill>
            </a:endParaRPr>
          </a:p>
        </p:txBody>
      </p:sp>
    </p:spTree>
    <p:extLst>
      <p:ext uri="{BB962C8B-B14F-4D97-AF65-F5344CB8AC3E}">
        <p14:creationId xmlns:p14="http://schemas.microsoft.com/office/powerpoint/2010/main" val="40363539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609600"/>
            <a:ext cx="9144000" cy="685800"/>
          </a:xfrm>
        </p:spPr>
        <p:txBody>
          <a:bodyPr/>
          <a:lstStyle/>
          <a:p>
            <a:pPr eaLnBrk="1" hangingPunct="1"/>
            <a:r>
              <a:rPr lang="tr-TR" altLang="tr-TR" sz="3200" b="1" dirty="0" smtClean="0"/>
              <a:t>Bilimsel Araştırmalarda </a:t>
            </a:r>
            <a:br>
              <a:rPr lang="tr-TR" altLang="tr-TR" sz="3200" b="1" dirty="0" smtClean="0"/>
            </a:br>
            <a:r>
              <a:rPr lang="tr-TR" altLang="tr-TR" sz="3200" b="1" dirty="0" smtClean="0"/>
              <a:t>Nicel ve Nitel Yaklaşımlar</a:t>
            </a:r>
          </a:p>
        </p:txBody>
      </p:sp>
      <p:sp>
        <p:nvSpPr>
          <p:cNvPr id="31747" name="Rectangle 3"/>
          <p:cNvSpPr>
            <a:spLocks noGrp="1" noChangeArrowheads="1"/>
          </p:cNvSpPr>
          <p:nvPr>
            <p:ph type="body" sz="half" idx="1"/>
          </p:nvPr>
        </p:nvSpPr>
        <p:spPr>
          <a:xfrm>
            <a:off x="368300" y="1937385"/>
            <a:ext cx="8458200" cy="1219200"/>
          </a:xfrm>
        </p:spPr>
        <p:txBody>
          <a:bodyPr/>
          <a:lstStyle/>
          <a:p>
            <a:pPr marL="365125" indent="-255588" eaLnBrk="1" hangingPunct="1">
              <a:lnSpc>
                <a:spcPct val="80000"/>
              </a:lnSpc>
              <a:buFont typeface="Wingdings 3" panose="05040102010807070707" pitchFamily="18" charset="2"/>
              <a:buChar char=""/>
            </a:pPr>
            <a:r>
              <a:rPr lang="tr-TR" altLang="tr-TR" sz="2400" dirty="0" smtClean="0"/>
              <a:t>Bilimsel araştırmalarda kullanılan yaklaşım, araştırmalarda problem cümlelerindeki sorunun yapısı ve buna bağlı olarak elde edilmek istenen verinin türü ile ilgilidir. </a:t>
            </a:r>
          </a:p>
        </p:txBody>
      </p:sp>
      <p:graphicFrame>
        <p:nvGraphicFramePr>
          <p:cNvPr id="44109" name="Group 77"/>
          <p:cNvGraphicFramePr>
            <a:graphicFrameLocks noGrp="1"/>
          </p:cNvGraphicFramePr>
          <p:nvPr>
            <p:ph sz="half" idx="2"/>
            <p:extLst>
              <p:ext uri="{D42A27DB-BD31-4B8C-83A1-F6EECF244321}">
                <p14:modId xmlns:p14="http://schemas.microsoft.com/office/powerpoint/2010/main" val="2558017865"/>
              </p:ext>
            </p:extLst>
          </p:nvPr>
        </p:nvGraphicFramePr>
        <p:xfrm>
          <a:off x="990600" y="3352800"/>
          <a:ext cx="7010400" cy="2712374"/>
        </p:xfrm>
        <a:graphic>
          <a:graphicData uri="http://schemas.openxmlformats.org/drawingml/2006/table">
            <a:tbl>
              <a:tblPr>
                <a:tableStyleId>{69CF1AB2-1976-4502-BF36-3FF5EA218861}</a:tableStyleId>
              </a:tblPr>
              <a:tblGrid>
                <a:gridCol w="35052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tblGrid>
              <a:tr h="700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u="none" strike="noStrike" cap="none" normalizeH="0" baseline="0" dirty="0">
                          <a:ln>
                            <a:noFill/>
                          </a:ln>
                          <a:effectLst/>
                        </a:rPr>
                        <a:t>Nicel Yaklaşımlar Ne Zaman Kullanılır?</a:t>
                      </a:r>
                      <a:endParaRPr kumimoji="0" lang="tr-TR" sz="2000" b="1" i="0" u="none" strike="noStrike" cap="none" normalizeH="0" baseline="0" dirty="0">
                        <a:ln>
                          <a:noFill/>
                        </a:ln>
                        <a:solidFill>
                          <a:schemeClr val="tx1"/>
                        </a:solidFill>
                        <a:effectLst/>
                        <a:latin typeface="Arial" charset="0"/>
                      </a:endParaRPr>
                    </a:p>
                  </a:txBody>
                  <a:tcPr marT="45706" marB="45706" horzOverflow="overflow">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u="none" strike="noStrike" cap="none" normalizeH="0" baseline="0" dirty="0">
                          <a:ln>
                            <a:noFill/>
                          </a:ln>
                          <a:effectLst/>
                        </a:rPr>
                        <a:t>Nitel Yaklaşımlar Ne Zaman Kullanılır?</a:t>
                      </a:r>
                      <a:endParaRPr kumimoji="0" lang="tr-TR" sz="2000" b="1" i="0" u="none" strike="noStrike" cap="none" normalizeH="0" baseline="0" dirty="0">
                        <a:ln>
                          <a:noFill/>
                        </a:ln>
                        <a:solidFill>
                          <a:schemeClr val="tx1"/>
                        </a:solidFill>
                        <a:effectLst/>
                        <a:latin typeface="Arial" charset="0"/>
                      </a:endParaRPr>
                    </a:p>
                  </a:txBody>
                  <a:tcPr marT="45706" marB="45706" horzOverflow="overflow">
                    <a:solidFill>
                      <a:srgbClr val="FFFF00"/>
                    </a:solidFill>
                  </a:tcPr>
                </a:tc>
                <a:extLst>
                  <a:ext uri="{0D108BD9-81ED-4DB2-BD59-A6C34878D82A}">
                    <a16:rowId xmlns:a16="http://schemas.microsoft.com/office/drawing/2014/main" val="10000"/>
                  </a:ext>
                </a:extLst>
              </a:tr>
              <a:tr h="1005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u="none" strike="noStrike" cap="none" normalizeH="0" baseline="0" dirty="0" smtClean="0">
                          <a:ln>
                            <a:noFill/>
                          </a:ln>
                          <a:effectLst/>
                        </a:rPr>
                        <a:t>Sayısal (nicel</a:t>
                      </a:r>
                      <a:r>
                        <a:rPr kumimoji="0" lang="tr-TR" sz="2000" u="none" strike="noStrike" cap="none" normalizeH="0" baseline="0" dirty="0">
                          <a:ln>
                            <a:noFill/>
                          </a:ln>
                          <a:effectLst/>
                        </a:rPr>
                        <a:t>) sonuçlar elde </a:t>
                      </a:r>
                      <a:r>
                        <a:rPr kumimoji="0" lang="tr-TR" sz="2000" u="none" strike="noStrike" cap="none" normalizeH="0" baseline="0" dirty="0" smtClean="0">
                          <a:ln>
                            <a:noFill/>
                          </a:ln>
                          <a:effectLst/>
                        </a:rPr>
                        <a:t>etmek</a:t>
                      </a:r>
                      <a:endParaRPr kumimoji="0" lang="tr-TR" sz="2000" b="0" i="0" u="none" strike="noStrike" cap="none" normalizeH="0" baseline="0" dirty="0">
                        <a:ln>
                          <a:noFill/>
                        </a:ln>
                        <a:solidFill>
                          <a:schemeClr val="tx1"/>
                        </a:solidFill>
                        <a:effectLst/>
                        <a:latin typeface="Arial" charset="0"/>
                      </a:endParaRPr>
                    </a:p>
                  </a:txBody>
                  <a:tcPr marT="45706" marB="45706"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u="none" strike="noStrike" cap="none" normalizeH="0" baseline="0" dirty="0" smtClean="0">
                          <a:ln>
                            <a:noFill/>
                          </a:ln>
                          <a:effectLst/>
                        </a:rPr>
                        <a:t>sözel </a:t>
                      </a:r>
                      <a:r>
                        <a:rPr kumimoji="0" lang="tr-TR" sz="2000" u="none" strike="noStrike" cap="none" normalizeH="0" baseline="0" dirty="0">
                          <a:ln>
                            <a:noFill/>
                          </a:ln>
                          <a:effectLst/>
                        </a:rPr>
                        <a:t>(nitel) sonuçlar elde </a:t>
                      </a:r>
                      <a:r>
                        <a:rPr kumimoji="0" lang="tr-TR" sz="2000" u="none" strike="noStrike" cap="none" normalizeH="0" baseline="0" dirty="0" smtClean="0">
                          <a:ln>
                            <a:noFill/>
                          </a:ln>
                          <a:effectLst/>
                        </a:rPr>
                        <a:t>etmek</a:t>
                      </a:r>
                      <a:endParaRPr kumimoji="0" lang="tr-TR" sz="2000" b="0" i="0" u="none" strike="noStrike" cap="none" normalizeH="0" baseline="0" dirty="0">
                        <a:ln>
                          <a:noFill/>
                        </a:ln>
                        <a:solidFill>
                          <a:schemeClr val="tx1"/>
                        </a:solidFill>
                        <a:effectLst/>
                        <a:latin typeface="Arial" charset="0"/>
                      </a:endParaRPr>
                    </a:p>
                  </a:txBody>
                  <a:tcPr marT="45706" marB="45706" horzOverflow="overflow"/>
                </a:tc>
                <a:extLst>
                  <a:ext uri="{0D108BD9-81ED-4DB2-BD59-A6C34878D82A}">
                    <a16:rowId xmlns:a16="http://schemas.microsoft.com/office/drawing/2014/main" val="10001"/>
                  </a:ext>
                </a:extLst>
              </a:tr>
              <a:tr h="1005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u="none" strike="noStrike" cap="none" normalizeH="0" baseline="0" dirty="0" smtClean="0">
                          <a:ln>
                            <a:noFill/>
                          </a:ln>
                          <a:effectLst/>
                        </a:rPr>
                        <a:t>pozitivist fikir</a:t>
                      </a:r>
                      <a:endParaRPr kumimoji="0" lang="tr-TR" sz="2000" b="0" i="0" u="none" strike="noStrike" cap="none" normalizeH="0" baseline="0" dirty="0">
                        <a:ln>
                          <a:noFill/>
                        </a:ln>
                        <a:solidFill>
                          <a:schemeClr val="tx1"/>
                        </a:solidFill>
                        <a:effectLst/>
                        <a:latin typeface="Arial" charset="0"/>
                      </a:endParaRPr>
                    </a:p>
                  </a:txBody>
                  <a:tcPr marT="45706" marB="45706"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u="none" strike="noStrike" cap="none" normalizeH="0" baseline="0" dirty="0" smtClean="0">
                          <a:ln>
                            <a:noFill/>
                          </a:ln>
                          <a:effectLst/>
                        </a:rPr>
                        <a:t>post-pozitivist fikir</a:t>
                      </a:r>
                      <a:endParaRPr kumimoji="0" lang="tr-TR" sz="2000" b="0" i="0" u="none" strike="noStrike" cap="none" normalizeH="0" baseline="0" dirty="0">
                        <a:ln>
                          <a:noFill/>
                        </a:ln>
                        <a:solidFill>
                          <a:schemeClr val="tx1"/>
                        </a:solidFill>
                        <a:effectLst/>
                        <a:latin typeface="Arial" charset="0"/>
                      </a:endParaRPr>
                    </a:p>
                  </a:txBody>
                  <a:tcPr marT="45706" marB="45706" horzOverflow="overflow"/>
                </a:tc>
                <a:extLst>
                  <a:ext uri="{0D108BD9-81ED-4DB2-BD59-A6C34878D82A}">
                    <a16:rowId xmlns:a16="http://schemas.microsoft.com/office/drawing/2014/main" val="10002"/>
                  </a:ext>
                </a:extLst>
              </a:tr>
            </a:tbl>
          </a:graphicData>
        </a:graphic>
      </p:graphicFrame>
      <p:sp>
        <p:nvSpPr>
          <p:cNvPr id="31765" name="6 Slayt Numarası Yer Tutucusu"/>
          <p:cNvSpPr>
            <a:spLocks noGrp="1"/>
          </p:cNvSpPr>
          <p:nvPr>
            <p:ph type="sldNum" sz="quarter"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1BE55B6A-3AE4-4E95-9E61-C5486DE85854}" type="slidenum">
              <a:rPr lang="tr-TR" altLang="tr-TR" sz="2400"/>
              <a:pPr>
                <a:spcBef>
                  <a:spcPct val="0"/>
                </a:spcBef>
                <a:buFontTx/>
                <a:buNone/>
              </a:pPr>
              <a:t>3</a:t>
            </a:fld>
            <a:endParaRPr lang="tr-TR" altLang="tr-TR"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idx="1"/>
          </p:nvPr>
        </p:nvSpPr>
        <p:spPr/>
        <p:txBody>
          <a:bodyPr/>
          <a:lstStyle/>
          <a:p>
            <a:pPr marL="109537" indent="0" eaLnBrk="1" hangingPunct="1">
              <a:lnSpc>
                <a:spcPct val="80000"/>
              </a:lnSpc>
              <a:buNone/>
            </a:pPr>
            <a:endParaRPr lang="tr-TR" altLang="tr-TR" sz="2000" dirty="0" smtClean="0"/>
          </a:p>
          <a:p>
            <a:pPr marL="109537" indent="0" eaLnBrk="1" hangingPunct="1">
              <a:lnSpc>
                <a:spcPct val="80000"/>
              </a:lnSpc>
              <a:buNone/>
            </a:pPr>
            <a:r>
              <a:rPr lang="tr-TR" altLang="tr-TR" sz="2000" dirty="0" smtClean="0"/>
              <a:t>Nicel yaklaşımda hipotezler vardır ve bu hipotezleri test etmek için deneysel yöntemler ve sayısal ölçümler kullanılır. </a:t>
            </a:r>
          </a:p>
          <a:p>
            <a:pPr marL="365125" indent="-255588" eaLnBrk="1" hangingPunct="1">
              <a:lnSpc>
                <a:spcPct val="80000"/>
              </a:lnSpc>
              <a:buFont typeface="Wingdings 3" panose="05040102010807070707" pitchFamily="18" charset="2"/>
              <a:buChar char=""/>
            </a:pPr>
            <a:endParaRPr lang="tr-TR" altLang="tr-TR" sz="2000" dirty="0" smtClean="0"/>
          </a:p>
          <a:p>
            <a:pPr marL="109537" indent="0" eaLnBrk="1" hangingPunct="1">
              <a:lnSpc>
                <a:spcPct val="80000"/>
              </a:lnSpc>
              <a:buNone/>
            </a:pPr>
            <a:r>
              <a:rPr lang="tr-TR" altLang="tr-TR" sz="2000" dirty="0" smtClean="0"/>
              <a:t>Bu yaklaşımda sonuçlar daha çok sayısal olarak ele alınır ve bir olay ya da olgu ile ilgili gelişmelerde süreçten çok sonuçlar önemlidir. </a:t>
            </a:r>
          </a:p>
          <a:p>
            <a:pPr marL="365125" indent="-255588" eaLnBrk="1" hangingPunct="1">
              <a:lnSpc>
                <a:spcPct val="80000"/>
              </a:lnSpc>
              <a:buFont typeface="Wingdings 3" panose="05040102010807070707" pitchFamily="18" charset="2"/>
              <a:buChar char=""/>
            </a:pPr>
            <a:endParaRPr lang="tr-TR" altLang="tr-TR" sz="2000" dirty="0" smtClean="0"/>
          </a:p>
          <a:p>
            <a:pPr marL="365125" indent="-255588" eaLnBrk="1" hangingPunct="1">
              <a:lnSpc>
                <a:spcPct val="80000"/>
              </a:lnSpc>
              <a:buFont typeface="Wingdings 3" panose="05040102010807070707" pitchFamily="18" charset="2"/>
              <a:buChar char=""/>
            </a:pPr>
            <a:endParaRPr lang="tr-TR" altLang="tr-TR" sz="2000" dirty="0" smtClean="0"/>
          </a:p>
          <a:p>
            <a:pPr marL="365125" indent="-255588" eaLnBrk="1" hangingPunct="1">
              <a:lnSpc>
                <a:spcPct val="80000"/>
              </a:lnSpc>
              <a:buFont typeface="Wingdings 3" panose="05040102010807070707" pitchFamily="18" charset="2"/>
              <a:buChar char=""/>
            </a:pPr>
            <a:r>
              <a:rPr lang="tr-TR" altLang="tr-TR" sz="2000" u="sng" dirty="0" smtClean="0"/>
              <a:t>tarama yöntemi</a:t>
            </a:r>
            <a:endParaRPr lang="tr-TR" altLang="tr-TR" sz="2000" dirty="0"/>
          </a:p>
          <a:p>
            <a:pPr marL="365125" indent="-255588" eaLnBrk="1" hangingPunct="1">
              <a:lnSpc>
                <a:spcPct val="80000"/>
              </a:lnSpc>
              <a:buFont typeface="Wingdings 3" panose="05040102010807070707" pitchFamily="18" charset="2"/>
              <a:buChar char=""/>
            </a:pPr>
            <a:r>
              <a:rPr lang="tr-TR" altLang="tr-TR" sz="2000" u="sng" dirty="0" smtClean="0"/>
              <a:t>deneysel yöntem</a:t>
            </a:r>
            <a:endParaRPr lang="tr-TR" altLang="tr-TR" sz="2000" dirty="0"/>
          </a:p>
          <a:p>
            <a:pPr marL="365125" indent="-255588" eaLnBrk="1" hangingPunct="1">
              <a:lnSpc>
                <a:spcPct val="80000"/>
              </a:lnSpc>
              <a:buFont typeface="Wingdings 3" panose="05040102010807070707" pitchFamily="18" charset="2"/>
              <a:buChar char=""/>
            </a:pPr>
            <a:r>
              <a:rPr lang="tr-TR" altLang="tr-TR" sz="2000" u="sng" dirty="0" smtClean="0"/>
              <a:t>ilişkisel yöntem</a:t>
            </a:r>
            <a:endParaRPr lang="tr-TR" altLang="tr-TR" sz="2000" dirty="0"/>
          </a:p>
          <a:p>
            <a:pPr marL="365125" indent="-255588" eaLnBrk="1" hangingPunct="1">
              <a:lnSpc>
                <a:spcPct val="80000"/>
              </a:lnSpc>
              <a:buFont typeface="Wingdings 3" panose="05040102010807070707" pitchFamily="18" charset="2"/>
              <a:buChar char=""/>
            </a:pPr>
            <a:r>
              <a:rPr lang="tr-TR" altLang="tr-TR" sz="2000" u="sng" dirty="0" smtClean="0"/>
              <a:t>meta analiz</a:t>
            </a:r>
            <a:endParaRPr lang="tr-TR" altLang="tr-TR" sz="2000" dirty="0" smtClean="0"/>
          </a:p>
        </p:txBody>
      </p:sp>
      <p:sp>
        <p:nvSpPr>
          <p:cNvPr id="32771" name="5 Slayt Numarası Yer Tutucusu"/>
          <p:cNvSpPr>
            <a:spLocks noGrp="1"/>
          </p:cNvSpPr>
          <p:nvPr>
            <p:ph type="sldNum" sz="quarter" idx="12"/>
          </p:nvPr>
        </p:nvSpPr>
        <p:spPr>
          <a:xfrm>
            <a:off x="8647113" y="6408738"/>
            <a:ext cx="3667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EDEF95C-F5C7-4212-AB5D-010C14834BE9}" type="slidenum">
              <a:rPr lang="tr-TR" altLang="tr-TR" sz="2400"/>
              <a:pPr>
                <a:spcBef>
                  <a:spcPct val="0"/>
                </a:spcBef>
                <a:buFontTx/>
                <a:buNone/>
              </a:pPr>
              <a:t>4</a:t>
            </a:fld>
            <a:endParaRPr lang="tr-TR" altLang="tr-TR" sz="2400"/>
          </a:p>
        </p:txBody>
      </p:sp>
      <p:sp>
        <p:nvSpPr>
          <p:cNvPr id="32772" name="Rectangle 2"/>
          <p:cNvSpPr>
            <a:spLocks noGrp="1" noChangeArrowheads="1"/>
          </p:cNvSpPr>
          <p:nvPr>
            <p:ph type="title"/>
          </p:nvPr>
        </p:nvSpPr>
        <p:spPr/>
        <p:txBody>
          <a:bodyPr/>
          <a:lstStyle/>
          <a:p>
            <a:pPr eaLnBrk="1" hangingPunct="1"/>
            <a:r>
              <a:rPr lang="tr-TR" altLang="tr-TR" smtClean="0"/>
              <a:t>Nicel Yaklaşım</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idx="1"/>
          </p:nvPr>
        </p:nvSpPr>
        <p:spPr>
          <a:xfrm>
            <a:off x="1066800" y="1981200"/>
            <a:ext cx="7315200" cy="4495800"/>
          </a:xfrm>
        </p:spPr>
        <p:txBody>
          <a:bodyPr/>
          <a:lstStyle/>
          <a:p>
            <a:pPr eaLnBrk="1" hangingPunct="1">
              <a:lnSpc>
                <a:spcPct val="90000"/>
              </a:lnSpc>
            </a:pPr>
            <a:r>
              <a:rPr lang="tr-TR" altLang="tr-TR" sz="2400" dirty="0" smtClean="0"/>
              <a:t>Nicel yaklaşımın belli başlı özellikleri: </a:t>
            </a:r>
          </a:p>
          <a:p>
            <a:pPr eaLnBrk="1" hangingPunct="1">
              <a:lnSpc>
                <a:spcPct val="90000"/>
              </a:lnSpc>
              <a:buFontTx/>
              <a:buNone/>
            </a:pPr>
            <a:endParaRPr lang="tr-TR" altLang="tr-TR" sz="2400" dirty="0" smtClean="0"/>
          </a:p>
          <a:p>
            <a:pPr lvl="1" eaLnBrk="1" hangingPunct="1">
              <a:lnSpc>
                <a:spcPct val="90000"/>
              </a:lnSpc>
            </a:pPr>
            <a:r>
              <a:rPr lang="tr-TR" altLang="tr-TR" sz="2000" dirty="0" smtClean="0"/>
              <a:t>yapay ortam</a:t>
            </a:r>
          </a:p>
          <a:p>
            <a:pPr lvl="1" eaLnBrk="1" hangingPunct="1">
              <a:lnSpc>
                <a:spcPct val="90000"/>
              </a:lnSpc>
            </a:pPr>
            <a:r>
              <a:rPr lang="tr-TR" altLang="tr-TR" sz="2000" dirty="0" smtClean="0"/>
              <a:t>istatistikler</a:t>
            </a:r>
          </a:p>
          <a:p>
            <a:pPr lvl="1" eaLnBrk="1" hangingPunct="1">
              <a:lnSpc>
                <a:spcPct val="90000"/>
              </a:lnSpc>
            </a:pPr>
            <a:r>
              <a:rPr lang="tr-TR" altLang="tr-TR" sz="2000" dirty="0" smtClean="0"/>
              <a:t>hipotezler</a:t>
            </a:r>
          </a:p>
          <a:p>
            <a:pPr lvl="1" eaLnBrk="1" hangingPunct="1">
              <a:lnSpc>
                <a:spcPct val="90000"/>
              </a:lnSpc>
            </a:pPr>
            <a:r>
              <a:rPr lang="tr-TR" altLang="tr-TR" sz="2000" dirty="0" smtClean="0"/>
              <a:t>süreçten çok sonuç</a:t>
            </a:r>
          </a:p>
          <a:p>
            <a:pPr lvl="1" eaLnBrk="1" hangingPunct="1">
              <a:lnSpc>
                <a:spcPct val="90000"/>
              </a:lnSpc>
            </a:pPr>
            <a:r>
              <a:rPr lang="tr-TR" altLang="tr-TR" sz="2000" dirty="0" smtClean="0"/>
              <a:t>ölçme araçları</a:t>
            </a:r>
          </a:p>
          <a:p>
            <a:pPr lvl="1" eaLnBrk="1" hangingPunct="1">
              <a:lnSpc>
                <a:spcPct val="90000"/>
              </a:lnSpc>
            </a:pPr>
            <a:r>
              <a:rPr lang="tr-TR" altLang="tr-TR" sz="2000" dirty="0" smtClean="0"/>
              <a:t>tümdengelim</a:t>
            </a:r>
          </a:p>
        </p:txBody>
      </p:sp>
      <p:sp>
        <p:nvSpPr>
          <p:cNvPr id="33795" name="5 Slayt Numarası Yer Tutucusu"/>
          <p:cNvSpPr>
            <a:spLocks noGrp="1"/>
          </p:cNvSpPr>
          <p:nvPr>
            <p:ph type="sldNum" sz="quarter" idx="12"/>
          </p:nvPr>
        </p:nvSpPr>
        <p:spPr>
          <a:xfrm>
            <a:off x="8647113" y="6408738"/>
            <a:ext cx="3667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754AC122-7D19-45FD-84F1-8852CF4CA9C6}" type="slidenum">
              <a:rPr lang="tr-TR" altLang="tr-TR" sz="2400"/>
              <a:pPr>
                <a:spcBef>
                  <a:spcPct val="0"/>
                </a:spcBef>
                <a:buFontTx/>
                <a:buNone/>
              </a:pPr>
              <a:t>5</a:t>
            </a:fld>
            <a:endParaRPr lang="tr-TR" altLang="tr-TR" sz="2400"/>
          </a:p>
        </p:txBody>
      </p:sp>
      <p:sp>
        <p:nvSpPr>
          <p:cNvPr id="33796" name="Rectangle 2"/>
          <p:cNvSpPr>
            <a:spLocks noGrp="1" noChangeArrowheads="1"/>
          </p:cNvSpPr>
          <p:nvPr>
            <p:ph type="title"/>
          </p:nvPr>
        </p:nvSpPr>
        <p:spPr/>
        <p:txBody>
          <a:bodyPr/>
          <a:lstStyle/>
          <a:p>
            <a:pPr eaLnBrk="1" hangingPunct="1"/>
            <a:r>
              <a:rPr lang="tr-TR" altLang="tr-TR" smtClean="0"/>
              <a:t>Nicel Yaklaşım</a:t>
            </a:r>
          </a:p>
        </p:txBody>
      </p:sp>
      <p:pic>
        <p:nvPicPr>
          <p:cNvPr id="33798"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idx="1"/>
          </p:nvPr>
        </p:nvSpPr>
        <p:spPr>
          <a:xfrm>
            <a:off x="457200" y="1295400"/>
            <a:ext cx="8229600" cy="3657600"/>
          </a:xfrm>
        </p:spPr>
        <p:txBody>
          <a:bodyPr/>
          <a:lstStyle/>
          <a:p>
            <a:pPr eaLnBrk="1" hangingPunct="1">
              <a:lnSpc>
                <a:spcPct val="80000"/>
              </a:lnSpc>
              <a:buFontTx/>
              <a:buNone/>
            </a:pPr>
            <a:endParaRPr lang="tr-TR" altLang="tr-TR" sz="2400" dirty="0" smtClean="0"/>
          </a:p>
          <a:p>
            <a:pPr eaLnBrk="1" hangingPunct="1">
              <a:lnSpc>
                <a:spcPct val="80000"/>
              </a:lnSpc>
            </a:pPr>
            <a:r>
              <a:rPr lang="tr-TR" altLang="tr-TR" sz="2400" dirty="0" smtClean="0"/>
              <a:t>Araştırmacıların sadece rakamlarla ve sayısal verilerle yüzeysel olarak olayları anlamaya çalışmak yerine daha derinlemesine çalışmalar yaparak olay ve olguları açıklama ve anlama çabaları bu yaklaşımın gelişmesine katkı sağlamıştır. </a:t>
            </a:r>
          </a:p>
          <a:p>
            <a:pPr eaLnBrk="1" hangingPunct="1">
              <a:lnSpc>
                <a:spcPct val="80000"/>
              </a:lnSpc>
            </a:pPr>
            <a:endParaRPr lang="tr-TR" altLang="tr-TR" sz="2400" dirty="0" smtClean="0"/>
          </a:p>
        </p:txBody>
      </p:sp>
      <p:sp>
        <p:nvSpPr>
          <p:cNvPr id="34819" name="5 Slayt Numarası Yer Tutucusu"/>
          <p:cNvSpPr>
            <a:spLocks noGrp="1"/>
          </p:cNvSpPr>
          <p:nvPr>
            <p:ph type="sldNum" sz="quarter" idx="12"/>
          </p:nvPr>
        </p:nvSpPr>
        <p:spPr>
          <a:xfrm>
            <a:off x="8647113" y="6408738"/>
            <a:ext cx="3667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59301979-C3C8-493D-BA92-964CA8F42CAF}" type="slidenum">
              <a:rPr lang="tr-TR" altLang="tr-TR" sz="2400"/>
              <a:pPr>
                <a:spcBef>
                  <a:spcPct val="0"/>
                </a:spcBef>
                <a:buFontTx/>
                <a:buNone/>
              </a:pPr>
              <a:t>6</a:t>
            </a:fld>
            <a:endParaRPr lang="tr-TR" altLang="tr-TR" sz="2400"/>
          </a:p>
        </p:txBody>
      </p:sp>
      <p:sp>
        <p:nvSpPr>
          <p:cNvPr id="77826" name="Rectangle 2"/>
          <p:cNvSpPr>
            <a:spLocks noGrp="1" noChangeArrowheads="1"/>
          </p:cNvSpPr>
          <p:nvPr>
            <p:ph type="title"/>
          </p:nvPr>
        </p:nvSpPr>
        <p:spPr>
          <a:xfrm>
            <a:off x="304800" y="713509"/>
            <a:ext cx="8229600" cy="609600"/>
          </a:xfrm>
        </p:spPr>
        <p:txBody>
          <a:bodyPr>
            <a:normAutofit fontScale="90000"/>
          </a:bodyPr>
          <a:lstStyle/>
          <a:p>
            <a:pPr eaLnBrk="1" fontAlgn="auto" hangingPunct="1">
              <a:spcAft>
                <a:spcPts val="0"/>
              </a:spcAft>
              <a:defRPr/>
            </a:pPr>
            <a:r>
              <a:rPr lang="tr-TR" dirty="0"/>
              <a:t>Nitel Yaklaşım</a:t>
            </a:r>
          </a:p>
        </p:txBody>
      </p:sp>
      <p:pic>
        <p:nvPicPr>
          <p:cNvPr id="34821"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idx="1"/>
          </p:nvPr>
        </p:nvSpPr>
        <p:spPr/>
        <p:txBody>
          <a:bodyPr/>
          <a:lstStyle/>
          <a:p>
            <a:pPr marL="109537" indent="0" eaLnBrk="1" hangingPunct="1">
              <a:lnSpc>
                <a:spcPct val="80000"/>
              </a:lnSpc>
              <a:buNone/>
            </a:pPr>
            <a:r>
              <a:rPr lang="tr-TR" altLang="tr-TR" sz="2400" b="1" dirty="0" smtClean="0">
                <a:solidFill>
                  <a:schemeClr val="accent2"/>
                </a:solidFill>
              </a:rPr>
              <a:t>Nitel araştırma</a:t>
            </a:r>
            <a:r>
              <a:rPr lang="tr-TR" altLang="tr-TR" sz="2400" dirty="0" smtClean="0"/>
              <a:t> “gözlem, görüşme ve doküman analizi gibi nitel veri toplama yöntemlerinin kullanıldığı, algıların ve olayların doğal ortamda gerçekçi ve bütüncül bir biçimde ortaya konmasına yönelik nitel bir sürecin izlendiği araştırma” olarak tanımlanabilir.</a:t>
            </a:r>
          </a:p>
          <a:p>
            <a:pPr marL="365125" indent="-255588" eaLnBrk="1" hangingPunct="1">
              <a:lnSpc>
                <a:spcPct val="80000"/>
              </a:lnSpc>
              <a:buFont typeface="Wingdings 3" panose="05040102010807070707" pitchFamily="18" charset="2"/>
              <a:buChar char=""/>
            </a:pPr>
            <a:endParaRPr lang="tr-TR" altLang="tr-TR" sz="2400" dirty="0" smtClean="0"/>
          </a:p>
          <a:p>
            <a:pPr marL="365125" indent="-255588" eaLnBrk="1" hangingPunct="1">
              <a:lnSpc>
                <a:spcPct val="80000"/>
              </a:lnSpc>
              <a:buFont typeface="Wingdings 3" panose="05040102010807070707" pitchFamily="18" charset="2"/>
              <a:buChar char=""/>
            </a:pPr>
            <a:r>
              <a:rPr lang="tr-TR" altLang="tr-TR" sz="2400" u="sng" dirty="0" smtClean="0"/>
              <a:t>özel durum</a:t>
            </a:r>
            <a:endParaRPr lang="tr-TR" altLang="tr-TR" sz="2400" dirty="0"/>
          </a:p>
          <a:p>
            <a:pPr marL="365125" indent="-255588" eaLnBrk="1" hangingPunct="1">
              <a:lnSpc>
                <a:spcPct val="80000"/>
              </a:lnSpc>
              <a:buFont typeface="Wingdings 3" panose="05040102010807070707" pitchFamily="18" charset="2"/>
              <a:buChar char=""/>
            </a:pPr>
            <a:r>
              <a:rPr lang="tr-TR" altLang="tr-TR" sz="2400" u="sng" dirty="0" err="1" smtClean="0"/>
              <a:t>etnografik</a:t>
            </a:r>
            <a:r>
              <a:rPr lang="tr-TR" altLang="tr-TR" sz="2400" u="sng" dirty="0" smtClean="0"/>
              <a:t> yöntem</a:t>
            </a:r>
            <a:endParaRPr lang="tr-TR" altLang="tr-TR" sz="2400" dirty="0" smtClean="0"/>
          </a:p>
          <a:p>
            <a:pPr marL="365125" indent="-255588" eaLnBrk="1" hangingPunct="1">
              <a:lnSpc>
                <a:spcPct val="80000"/>
              </a:lnSpc>
              <a:buFont typeface="Wingdings 3" panose="05040102010807070707" pitchFamily="18" charset="2"/>
              <a:buChar char=""/>
            </a:pPr>
            <a:r>
              <a:rPr lang="tr-TR" altLang="tr-TR" sz="2400" u="sng" dirty="0" smtClean="0"/>
              <a:t>aksiyon araştırması</a:t>
            </a:r>
            <a:endParaRPr lang="tr-TR" altLang="tr-TR" sz="1800" dirty="0" smtClean="0"/>
          </a:p>
        </p:txBody>
      </p:sp>
      <p:sp>
        <p:nvSpPr>
          <p:cNvPr id="35843" name="5 Slayt Numarası Yer Tutucusu"/>
          <p:cNvSpPr>
            <a:spLocks noGrp="1"/>
          </p:cNvSpPr>
          <p:nvPr>
            <p:ph type="sldNum" sz="quarter" idx="12"/>
          </p:nvPr>
        </p:nvSpPr>
        <p:spPr>
          <a:xfrm>
            <a:off x="8647113" y="6408738"/>
            <a:ext cx="3667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77832FB7-A57D-4E62-B5AB-656E5ECE972C}" type="slidenum">
              <a:rPr lang="tr-TR" altLang="tr-TR" sz="2400"/>
              <a:pPr>
                <a:spcBef>
                  <a:spcPct val="0"/>
                </a:spcBef>
                <a:buFontTx/>
                <a:buNone/>
              </a:pPr>
              <a:t>7</a:t>
            </a:fld>
            <a:endParaRPr lang="tr-TR" altLang="tr-TR" sz="2400"/>
          </a:p>
        </p:txBody>
      </p:sp>
      <p:sp>
        <p:nvSpPr>
          <p:cNvPr id="109570" name="Rectangle 2"/>
          <p:cNvSpPr>
            <a:spLocks noGrp="1" noChangeArrowheads="1"/>
          </p:cNvSpPr>
          <p:nvPr>
            <p:ph type="title"/>
          </p:nvPr>
        </p:nvSpPr>
        <p:spPr>
          <a:xfrm>
            <a:off x="417513" y="525463"/>
            <a:ext cx="8229600" cy="685800"/>
          </a:xfrm>
        </p:spPr>
        <p:txBody>
          <a:bodyPr>
            <a:normAutofit fontScale="90000"/>
          </a:bodyPr>
          <a:lstStyle/>
          <a:p>
            <a:pPr eaLnBrk="1" fontAlgn="auto" hangingPunct="1">
              <a:spcAft>
                <a:spcPts val="0"/>
              </a:spcAft>
              <a:defRPr/>
            </a:pPr>
            <a:r>
              <a:rPr lang="tr-TR" dirty="0"/>
              <a:t>Nitel Yaklaşım</a:t>
            </a:r>
          </a:p>
        </p:txBody>
      </p:sp>
      <p:pic>
        <p:nvPicPr>
          <p:cNvPr id="35845"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idx="1"/>
          </p:nvPr>
        </p:nvSpPr>
        <p:spPr/>
        <p:txBody>
          <a:bodyPr/>
          <a:lstStyle/>
          <a:p>
            <a:pPr eaLnBrk="1" hangingPunct="1">
              <a:lnSpc>
                <a:spcPct val="80000"/>
              </a:lnSpc>
            </a:pPr>
            <a:r>
              <a:rPr lang="tr-TR" altLang="tr-TR" sz="2400" dirty="0" smtClean="0"/>
              <a:t>Nitel araştırmanın belli başlı özellikleri: </a:t>
            </a:r>
          </a:p>
          <a:p>
            <a:pPr eaLnBrk="1" hangingPunct="1">
              <a:lnSpc>
                <a:spcPct val="80000"/>
              </a:lnSpc>
              <a:buFontTx/>
              <a:buNone/>
            </a:pPr>
            <a:endParaRPr lang="tr-TR" altLang="tr-TR" sz="2400" dirty="0" smtClean="0"/>
          </a:p>
          <a:p>
            <a:pPr lvl="1" eaLnBrk="1" hangingPunct="1">
              <a:lnSpc>
                <a:spcPct val="80000"/>
              </a:lnSpc>
            </a:pPr>
            <a:r>
              <a:rPr lang="tr-TR" altLang="tr-TR" sz="2000" dirty="0" smtClean="0"/>
              <a:t>doğal ortam</a:t>
            </a:r>
          </a:p>
          <a:p>
            <a:pPr lvl="1" eaLnBrk="1" hangingPunct="1">
              <a:lnSpc>
                <a:spcPct val="80000"/>
              </a:lnSpc>
            </a:pPr>
            <a:r>
              <a:rPr lang="tr-TR" altLang="tr-TR" sz="2000" dirty="0" smtClean="0"/>
              <a:t>olay ve olgular </a:t>
            </a:r>
          </a:p>
          <a:p>
            <a:pPr lvl="1" eaLnBrk="1" hangingPunct="1">
              <a:lnSpc>
                <a:spcPct val="80000"/>
              </a:lnSpc>
            </a:pPr>
            <a:r>
              <a:rPr lang="tr-TR" altLang="tr-TR" sz="2000" dirty="0" smtClean="0"/>
              <a:t>derinlemesine tanımlama </a:t>
            </a:r>
          </a:p>
          <a:p>
            <a:pPr lvl="1" eaLnBrk="1" hangingPunct="1">
              <a:lnSpc>
                <a:spcPct val="80000"/>
              </a:lnSpc>
            </a:pPr>
            <a:r>
              <a:rPr lang="tr-TR" altLang="tr-TR" sz="2000" dirty="0" err="1" smtClean="0"/>
              <a:t>durumsallaştırma</a:t>
            </a:r>
            <a:endParaRPr lang="tr-TR" altLang="tr-TR" sz="2000" dirty="0" smtClean="0"/>
          </a:p>
          <a:p>
            <a:pPr lvl="1" eaLnBrk="1" hangingPunct="1">
              <a:lnSpc>
                <a:spcPct val="80000"/>
              </a:lnSpc>
            </a:pPr>
            <a:r>
              <a:rPr lang="tr-TR" altLang="tr-TR" sz="2000" dirty="0" smtClean="0"/>
              <a:t>Süreç </a:t>
            </a:r>
          </a:p>
          <a:p>
            <a:pPr lvl="1" eaLnBrk="1" hangingPunct="1">
              <a:lnSpc>
                <a:spcPct val="80000"/>
              </a:lnSpc>
            </a:pPr>
            <a:r>
              <a:rPr lang="tr-TR" altLang="tr-TR" sz="2000" dirty="0" smtClean="0"/>
              <a:t>yarı yapılandırılmış veya yapılandırılmamış ölçek</a:t>
            </a:r>
          </a:p>
          <a:p>
            <a:pPr lvl="1" eaLnBrk="1" hangingPunct="1">
              <a:lnSpc>
                <a:spcPct val="80000"/>
              </a:lnSpc>
            </a:pPr>
            <a:r>
              <a:rPr lang="tr-TR" altLang="tr-TR" sz="2000" dirty="0" smtClean="0"/>
              <a:t>tümevarım</a:t>
            </a:r>
          </a:p>
        </p:txBody>
      </p:sp>
      <p:sp>
        <p:nvSpPr>
          <p:cNvPr id="36867" name="5 Slayt Numarası Yer Tutucusu"/>
          <p:cNvSpPr>
            <a:spLocks noGrp="1"/>
          </p:cNvSpPr>
          <p:nvPr>
            <p:ph type="sldNum" sz="quarter" idx="12"/>
          </p:nvPr>
        </p:nvSpPr>
        <p:spPr>
          <a:xfrm>
            <a:off x="8647113" y="6408738"/>
            <a:ext cx="3667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7DDC10F5-0E71-4730-A0B3-A461CAA3C0A5}" type="slidenum">
              <a:rPr lang="tr-TR" altLang="tr-TR" sz="2400"/>
              <a:pPr>
                <a:spcBef>
                  <a:spcPct val="0"/>
                </a:spcBef>
                <a:buFontTx/>
                <a:buNone/>
              </a:pPr>
              <a:t>8</a:t>
            </a:fld>
            <a:endParaRPr lang="tr-TR" altLang="tr-TR" sz="2400"/>
          </a:p>
        </p:txBody>
      </p:sp>
      <p:sp>
        <p:nvSpPr>
          <p:cNvPr id="2" name="Rectangle 2"/>
          <p:cNvSpPr>
            <a:spLocks noGrp="1" noChangeArrowheads="1"/>
          </p:cNvSpPr>
          <p:nvPr>
            <p:ph type="title"/>
          </p:nvPr>
        </p:nvSpPr>
        <p:spPr>
          <a:xfrm>
            <a:off x="417513" y="606425"/>
            <a:ext cx="8229600" cy="685800"/>
          </a:xfrm>
        </p:spPr>
        <p:txBody>
          <a:bodyPr>
            <a:normAutofit fontScale="90000"/>
          </a:bodyPr>
          <a:lstStyle/>
          <a:p>
            <a:pPr eaLnBrk="1" fontAlgn="auto" hangingPunct="1">
              <a:spcAft>
                <a:spcPts val="0"/>
              </a:spcAft>
              <a:defRPr/>
            </a:pPr>
            <a:r>
              <a:rPr lang="tr-TR" dirty="0"/>
              <a:t>Nitel Yaklaşım</a:t>
            </a:r>
          </a:p>
        </p:txBody>
      </p:sp>
      <p:pic>
        <p:nvPicPr>
          <p:cNvPr id="36869"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idx="1"/>
          </p:nvPr>
        </p:nvSpPr>
        <p:spPr>
          <a:xfrm>
            <a:off x="417513" y="2438400"/>
            <a:ext cx="8229600" cy="4525963"/>
          </a:xfrm>
        </p:spPr>
        <p:txBody>
          <a:bodyPr/>
          <a:lstStyle/>
          <a:p>
            <a:pPr eaLnBrk="1" hangingPunct="1">
              <a:lnSpc>
                <a:spcPct val="90000"/>
              </a:lnSpc>
            </a:pPr>
            <a:r>
              <a:rPr lang="tr-TR" altLang="tr-TR" sz="2400" dirty="0" smtClean="0"/>
              <a:t>Özellikle eğitimdeki sorunlara bilimsel çözüm üretmek amacıyla araştırmacılar nicel ve nitel veri toplama yaklaşımlarını birlikte kullanmakta, olay ve olguları çok yönlü olarak açıklamaya çalışmaktadırlar. </a:t>
            </a:r>
          </a:p>
        </p:txBody>
      </p:sp>
      <p:sp>
        <p:nvSpPr>
          <p:cNvPr id="37891" name="5 Slayt Numarası Yer Tutucusu"/>
          <p:cNvSpPr>
            <a:spLocks noGrp="1"/>
          </p:cNvSpPr>
          <p:nvPr>
            <p:ph type="sldNum" sz="quarter" idx="12"/>
          </p:nvPr>
        </p:nvSpPr>
        <p:spPr>
          <a:xfrm>
            <a:off x="8647113" y="6408738"/>
            <a:ext cx="3667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677CCB84-A962-416D-AE0F-42C6977C64E2}" type="slidenum">
              <a:rPr lang="tr-TR" altLang="tr-TR" sz="2400"/>
              <a:pPr>
                <a:spcBef>
                  <a:spcPct val="0"/>
                </a:spcBef>
                <a:buFontTx/>
                <a:buNone/>
              </a:pPr>
              <a:t>9</a:t>
            </a:fld>
            <a:endParaRPr lang="tr-TR" altLang="tr-TR" sz="2400"/>
          </a:p>
        </p:txBody>
      </p:sp>
      <p:sp>
        <p:nvSpPr>
          <p:cNvPr id="37892" name="Rectangle 2"/>
          <p:cNvSpPr>
            <a:spLocks noGrp="1" noChangeArrowheads="1"/>
          </p:cNvSpPr>
          <p:nvPr>
            <p:ph type="title"/>
          </p:nvPr>
        </p:nvSpPr>
        <p:spPr>
          <a:xfrm>
            <a:off x="304800" y="685800"/>
            <a:ext cx="8229600" cy="838200"/>
          </a:xfrm>
        </p:spPr>
        <p:txBody>
          <a:bodyPr/>
          <a:lstStyle/>
          <a:p>
            <a:pPr eaLnBrk="1" hangingPunct="1"/>
            <a:r>
              <a:rPr lang="tr-TR" altLang="tr-TR" dirty="0" smtClean="0"/>
              <a:t>Nicel ve Nitel Yaklaşımlar</a:t>
            </a:r>
          </a:p>
        </p:txBody>
      </p:sp>
      <p:pic>
        <p:nvPicPr>
          <p:cNvPr id="37893"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idx="1"/>
          </p:nvPr>
        </p:nvSpPr>
        <p:spPr>
          <a:xfrm>
            <a:off x="341313" y="2286000"/>
            <a:ext cx="8305800" cy="5059363"/>
          </a:xfrm>
        </p:spPr>
        <p:txBody>
          <a:bodyPr/>
          <a:lstStyle/>
          <a:p>
            <a:pPr eaLnBrk="1" hangingPunct="1">
              <a:lnSpc>
                <a:spcPct val="80000"/>
              </a:lnSpc>
            </a:pPr>
            <a:endParaRPr lang="tr-TR" altLang="tr-TR" sz="2200" dirty="0" smtClean="0"/>
          </a:p>
          <a:p>
            <a:pPr lvl="1" eaLnBrk="1" hangingPunct="1">
              <a:lnSpc>
                <a:spcPct val="80000"/>
              </a:lnSpc>
            </a:pPr>
            <a:r>
              <a:rPr lang="tr-TR" altLang="tr-TR" sz="2000" dirty="0" smtClean="0"/>
              <a:t>Tarama (</a:t>
            </a:r>
            <a:r>
              <a:rPr lang="tr-TR" altLang="tr-TR" sz="2000" dirty="0" err="1" smtClean="0"/>
              <a:t>Survey</a:t>
            </a:r>
            <a:r>
              <a:rPr lang="tr-TR" altLang="tr-TR" sz="2000" dirty="0" smtClean="0"/>
              <a:t>) Yöntemi, </a:t>
            </a:r>
          </a:p>
          <a:p>
            <a:pPr lvl="1" eaLnBrk="1" hangingPunct="1">
              <a:lnSpc>
                <a:spcPct val="80000"/>
              </a:lnSpc>
            </a:pPr>
            <a:r>
              <a:rPr lang="tr-TR" altLang="tr-TR" sz="2000" dirty="0" smtClean="0"/>
              <a:t>Deneysel Yöntem,</a:t>
            </a:r>
          </a:p>
          <a:p>
            <a:pPr lvl="1" eaLnBrk="1" hangingPunct="1">
              <a:lnSpc>
                <a:spcPct val="80000"/>
              </a:lnSpc>
            </a:pPr>
            <a:r>
              <a:rPr lang="tr-TR" altLang="tr-TR" sz="2000" dirty="0" smtClean="0"/>
              <a:t>Tarihsel Yöntem, </a:t>
            </a:r>
          </a:p>
          <a:p>
            <a:pPr lvl="1" eaLnBrk="1" hangingPunct="1">
              <a:lnSpc>
                <a:spcPct val="80000"/>
              </a:lnSpc>
            </a:pPr>
            <a:r>
              <a:rPr lang="tr-TR" altLang="tr-TR" sz="2000" dirty="0" err="1" smtClean="0"/>
              <a:t>Etnografik</a:t>
            </a:r>
            <a:r>
              <a:rPr lang="tr-TR" altLang="tr-TR" sz="2000" dirty="0" smtClean="0"/>
              <a:t> Araştırma Yöntemi,</a:t>
            </a:r>
          </a:p>
          <a:p>
            <a:pPr lvl="1" eaLnBrk="1" hangingPunct="1">
              <a:lnSpc>
                <a:spcPct val="80000"/>
              </a:lnSpc>
            </a:pPr>
            <a:r>
              <a:rPr lang="tr-TR" altLang="tr-TR" sz="2000" dirty="0" smtClean="0"/>
              <a:t>Özel Durum Çalışması Yöntemi,</a:t>
            </a:r>
          </a:p>
          <a:p>
            <a:pPr lvl="1" eaLnBrk="1" hangingPunct="1">
              <a:lnSpc>
                <a:spcPct val="80000"/>
              </a:lnSpc>
            </a:pPr>
            <a:r>
              <a:rPr lang="tr-TR" altLang="tr-TR" sz="2000" dirty="0" smtClean="0"/>
              <a:t>Eylem (Aksiyon) Araştırması Yöntemi</a:t>
            </a:r>
          </a:p>
        </p:txBody>
      </p:sp>
      <p:sp>
        <p:nvSpPr>
          <p:cNvPr id="38915" name="5 Slayt Numarası Yer Tutucusu"/>
          <p:cNvSpPr>
            <a:spLocks noGrp="1"/>
          </p:cNvSpPr>
          <p:nvPr>
            <p:ph type="sldNum" sz="quarter" idx="12"/>
          </p:nvPr>
        </p:nvSpPr>
        <p:spPr>
          <a:xfrm>
            <a:off x="8647113" y="6408738"/>
            <a:ext cx="3667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ED2D5878-998A-4F46-AE4C-78F2192ABBCC}" type="slidenum">
              <a:rPr lang="tr-TR" altLang="tr-TR" sz="2400"/>
              <a:pPr>
                <a:spcBef>
                  <a:spcPct val="0"/>
                </a:spcBef>
                <a:buFontTx/>
                <a:buNone/>
              </a:pPr>
              <a:t>10</a:t>
            </a:fld>
            <a:endParaRPr lang="tr-TR" altLang="tr-TR" sz="2400"/>
          </a:p>
        </p:txBody>
      </p:sp>
      <p:sp>
        <p:nvSpPr>
          <p:cNvPr id="38916" name="Rectangle 2"/>
          <p:cNvSpPr>
            <a:spLocks noGrp="1" noChangeArrowheads="1"/>
          </p:cNvSpPr>
          <p:nvPr>
            <p:ph type="title"/>
          </p:nvPr>
        </p:nvSpPr>
        <p:spPr>
          <a:xfrm>
            <a:off x="-18473" y="808037"/>
            <a:ext cx="9144000" cy="1217613"/>
          </a:xfrm>
        </p:spPr>
        <p:txBody>
          <a:bodyPr/>
          <a:lstStyle/>
          <a:p>
            <a:pPr eaLnBrk="1" hangingPunct="1"/>
            <a:r>
              <a:rPr lang="tr-TR" altLang="tr-TR" sz="3200" dirty="0" smtClean="0">
                <a:solidFill>
                  <a:srgbClr val="FF0000"/>
                </a:solidFill>
              </a:rPr>
              <a:t>Eğitim Alanında Kullanılan </a:t>
            </a:r>
            <a:br>
              <a:rPr lang="tr-TR" altLang="tr-TR" sz="3200" dirty="0" smtClean="0">
                <a:solidFill>
                  <a:srgbClr val="FF0000"/>
                </a:solidFill>
              </a:rPr>
            </a:br>
            <a:r>
              <a:rPr lang="tr-TR" altLang="tr-TR" sz="3200" dirty="0" smtClean="0">
                <a:solidFill>
                  <a:srgbClr val="FF0000"/>
                </a:solidFill>
              </a:rPr>
              <a:t>Başlıca Araştırma Yöntemleri</a:t>
            </a:r>
          </a:p>
        </p:txBody>
      </p:sp>
      <p:pic>
        <p:nvPicPr>
          <p:cNvPr id="38917"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1187450" y="0"/>
            <a:ext cx="6840538" cy="692150"/>
          </a:xfrm>
          <a:prstGeom prst="rect">
            <a:avLst/>
          </a:prstGeom>
          <a:solidFill>
            <a:srgbClr val="FFFF1D"/>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tr-TR" altLang="tr-TR" sz="2400" b="1"/>
              <a:t>Bilimsel Araştırmalarda Kullanılan Yöntemler</a:t>
            </a:r>
          </a:p>
        </p:txBody>
      </p:sp>
      <p:sp>
        <p:nvSpPr>
          <p:cNvPr id="39939" name="Rectangle 3"/>
          <p:cNvSpPr>
            <a:spLocks noChangeArrowheads="1"/>
          </p:cNvSpPr>
          <p:nvPr/>
        </p:nvSpPr>
        <p:spPr bwMode="auto">
          <a:xfrm>
            <a:off x="250825" y="1557338"/>
            <a:ext cx="1584325" cy="719137"/>
          </a:xfrm>
          <a:prstGeom prst="rect">
            <a:avLst/>
          </a:prstGeom>
          <a:solidFill>
            <a:srgbClr val="CDC7C5"/>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tr-TR" altLang="tr-TR" sz="2400" b="1"/>
              <a:t>Betimsel</a:t>
            </a:r>
          </a:p>
          <a:p>
            <a:pPr algn="ctr" eaLnBrk="1" hangingPunct="1">
              <a:spcBef>
                <a:spcPct val="0"/>
              </a:spcBef>
              <a:buFontTx/>
              <a:buNone/>
            </a:pPr>
            <a:r>
              <a:rPr lang="tr-TR" altLang="tr-TR" sz="2400" b="1"/>
              <a:t>Yaklaşım</a:t>
            </a:r>
          </a:p>
        </p:txBody>
      </p:sp>
      <p:sp>
        <p:nvSpPr>
          <p:cNvPr id="39940" name="Rectangle 4"/>
          <p:cNvSpPr>
            <a:spLocks noChangeArrowheads="1"/>
          </p:cNvSpPr>
          <p:nvPr/>
        </p:nvSpPr>
        <p:spPr bwMode="auto">
          <a:xfrm>
            <a:off x="2195513" y="1557338"/>
            <a:ext cx="1655762" cy="719137"/>
          </a:xfrm>
          <a:prstGeom prst="rect">
            <a:avLst/>
          </a:prstGeom>
          <a:solidFill>
            <a:srgbClr val="CDC7C5"/>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tr-TR" altLang="tr-TR" sz="2000" b="1" dirty="0"/>
              <a:t>Yorumlayıcı</a:t>
            </a:r>
          </a:p>
          <a:p>
            <a:pPr algn="ctr" eaLnBrk="1" hangingPunct="1">
              <a:spcBef>
                <a:spcPct val="0"/>
              </a:spcBef>
              <a:buFontTx/>
              <a:buNone/>
            </a:pPr>
            <a:r>
              <a:rPr lang="tr-TR" altLang="tr-TR" sz="2000" b="1" dirty="0"/>
              <a:t>Yaklaşım</a:t>
            </a:r>
          </a:p>
        </p:txBody>
      </p:sp>
      <p:sp>
        <p:nvSpPr>
          <p:cNvPr id="39941" name="Rectangle 5"/>
          <p:cNvSpPr>
            <a:spLocks noChangeArrowheads="1"/>
          </p:cNvSpPr>
          <p:nvPr/>
        </p:nvSpPr>
        <p:spPr bwMode="auto">
          <a:xfrm>
            <a:off x="4140200" y="1557338"/>
            <a:ext cx="2374900" cy="792162"/>
          </a:xfrm>
          <a:prstGeom prst="rect">
            <a:avLst/>
          </a:prstGeom>
          <a:solidFill>
            <a:srgbClr val="CDC7C5"/>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tr-TR" altLang="tr-TR" sz="2000" b="1" dirty="0"/>
              <a:t>Analitik Araştırmalar</a:t>
            </a:r>
          </a:p>
          <a:p>
            <a:pPr algn="ctr" eaLnBrk="1" hangingPunct="1">
              <a:spcBef>
                <a:spcPct val="0"/>
              </a:spcBef>
              <a:buFontTx/>
              <a:buNone/>
            </a:pPr>
            <a:r>
              <a:rPr lang="tr-TR" altLang="tr-TR" sz="2000" b="1" dirty="0"/>
              <a:t>Yaklaşımı</a:t>
            </a:r>
          </a:p>
        </p:txBody>
      </p:sp>
      <p:sp>
        <p:nvSpPr>
          <p:cNvPr id="39942" name="Rectangle 6"/>
          <p:cNvSpPr>
            <a:spLocks noChangeArrowheads="1"/>
          </p:cNvSpPr>
          <p:nvPr/>
        </p:nvSpPr>
        <p:spPr bwMode="auto">
          <a:xfrm>
            <a:off x="6659563" y="1557338"/>
            <a:ext cx="2484437" cy="792162"/>
          </a:xfrm>
          <a:prstGeom prst="rect">
            <a:avLst/>
          </a:prstGeom>
          <a:solidFill>
            <a:srgbClr val="CDC7C5"/>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tr-TR" altLang="tr-TR" sz="2000" b="1"/>
              <a:t>Deneysel Araştırmalar</a:t>
            </a:r>
          </a:p>
          <a:p>
            <a:pPr algn="ctr" eaLnBrk="1" hangingPunct="1">
              <a:spcBef>
                <a:spcPct val="0"/>
              </a:spcBef>
              <a:buFontTx/>
              <a:buNone/>
            </a:pPr>
            <a:r>
              <a:rPr lang="tr-TR" altLang="tr-TR" sz="2000" b="1"/>
              <a:t>Yaklaşımı</a:t>
            </a:r>
          </a:p>
        </p:txBody>
      </p:sp>
      <p:sp>
        <p:nvSpPr>
          <p:cNvPr id="39943" name="Rectangle 7"/>
          <p:cNvSpPr>
            <a:spLocks noChangeArrowheads="1"/>
          </p:cNvSpPr>
          <p:nvPr/>
        </p:nvSpPr>
        <p:spPr bwMode="auto">
          <a:xfrm>
            <a:off x="0" y="3500438"/>
            <a:ext cx="2195513" cy="2160587"/>
          </a:xfrm>
          <a:prstGeom prst="rect">
            <a:avLst/>
          </a:prstGeom>
          <a:solidFill>
            <a:srgbClr val="FAB900"/>
          </a:solidFill>
          <a:ln w="9525">
            <a:solidFill>
              <a:schemeClr val="tx1"/>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tr-TR" altLang="tr-TR" sz="1400" b="1"/>
              <a:t>Tarama Yöntemi</a:t>
            </a:r>
          </a:p>
          <a:p>
            <a:pPr eaLnBrk="1" hangingPunct="1">
              <a:spcBef>
                <a:spcPct val="0"/>
              </a:spcBef>
              <a:buFontTx/>
              <a:buNone/>
            </a:pPr>
            <a:r>
              <a:rPr lang="tr-TR" altLang="tr-TR" sz="1400" b="1"/>
              <a:t>  (Survey/Anket Yöntemi)</a:t>
            </a:r>
          </a:p>
          <a:p>
            <a:pPr eaLnBrk="1" hangingPunct="1">
              <a:spcBef>
                <a:spcPct val="0"/>
              </a:spcBef>
            </a:pPr>
            <a:r>
              <a:rPr lang="tr-TR" altLang="tr-TR" sz="1400" b="1"/>
              <a:t>Özel Durum </a:t>
            </a:r>
          </a:p>
          <a:p>
            <a:pPr eaLnBrk="1" hangingPunct="1">
              <a:spcBef>
                <a:spcPct val="0"/>
              </a:spcBef>
              <a:buFontTx/>
              <a:buNone/>
            </a:pPr>
            <a:r>
              <a:rPr lang="tr-TR" altLang="tr-TR" sz="1400" b="1"/>
              <a:t>       Çalışması Yöntemi</a:t>
            </a:r>
          </a:p>
          <a:p>
            <a:pPr eaLnBrk="1" hangingPunct="1">
              <a:spcBef>
                <a:spcPct val="0"/>
              </a:spcBef>
            </a:pPr>
            <a:r>
              <a:rPr lang="tr-TR" altLang="tr-TR" sz="1400" b="1"/>
              <a:t>Gelişimci Araştırma </a:t>
            </a:r>
          </a:p>
          <a:p>
            <a:pPr eaLnBrk="1" hangingPunct="1">
              <a:spcBef>
                <a:spcPct val="0"/>
              </a:spcBef>
              <a:buFontTx/>
              <a:buNone/>
            </a:pPr>
            <a:r>
              <a:rPr lang="tr-TR" altLang="tr-TR" sz="1400" b="1"/>
              <a:t>       Yöntemi</a:t>
            </a:r>
          </a:p>
          <a:p>
            <a:pPr eaLnBrk="1" hangingPunct="1">
              <a:spcBef>
                <a:spcPct val="0"/>
              </a:spcBef>
            </a:pPr>
            <a:r>
              <a:rPr lang="tr-TR" altLang="tr-TR" sz="1400" b="1"/>
              <a:t>Karşılaştırmalı </a:t>
            </a:r>
          </a:p>
          <a:p>
            <a:pPr eaLnBrk="1" hangingPunct="1">
              <a:spcBef>
                <a:spcPct val="0"/>
              </a:spcBef>
              <a:buFontTx/>
              <a:buNone/>
            </a:pPr>
            <a:r>
              <a:rPr lang="tr-TR" altLang="tr-TR" sz="1400" b="1"/>
              <a:t>       Araştırma Yöntemi</a:t>
            </a:r>
          </a:p>
        </p:txBody>
      </p:sp>
      <p:sp>
        <p:nvSpPr>
          <p:cNvPr id="39944" name="Rectangle 8"/>
          <p:cNvSpPr>
            <a:spLocks noChangeArrowheads="1"/>
          </p:cNvSpPr>
          <p:nvPr/>
        </p:nvSpPr>
        <p:spPr bwMode="auto">
          <a:xfrm>
            <a:off x="2268538" y="3068638"/>
            <a:ext cx="2159000" cy="1584325"/>
          </a:xfrm>
          <a:prstGeom prst="rect">
            <a:avLst/>
          </a:prstGeom>
          <a:solidFill>
            <a:srgbClr val="FAB900"/>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tr-TR" altLang="tr-TR" sz="1400" b="1"/>
              <a:t>Etnografik Araştırma </a:t>
            </a:r>
          </a:p>
          <a:p>
            <a:pPr eaLnBrk="1" hangingPunct="1">
              <a:spcBef>
                <a:spcPct val="0"/>
              </a:spcBef>
              <a:buFontTx/>
              <a:buNone/>
            </a:pPr>
            <a:r>
              <a:rPr lang="tr-TR" altLang="tr-TR" sz="1400" b="1"/>
              <a:t> Yöntemi</a:t>
            </a:r>
          </a:p>
          <a:p>
            <a:pPr eaLnBrk="1" hangingPunct="1">
              <a:spcBef>
                <a:spcPct val="0"/>
              </a:spcBef>
            </a:pPr>
            <a:r>
              <a:rPr lang="tr-TR" altLang="tr-TR" sz="1400" b="1"/>
              <a:t>Özel Durum Çalışması </a:t>
            </a:r>
          </a:p>
          <a:p>
            <a:pPr eaLnBrk="1" hangingPunct="1">
              <a:spcBef>
                <a:spcPct val="0"/>
              </a:spcBef>
              <a:buFontTx/>
              <a:buNone/>
            </a:pPr>
            <a:r>
              <a:rPr lang="tr-TR" altLang="tr-TR" sz="1400" b="1"/>
              <a:t> Yöntemi</a:t>
            </a:r>
          </a:p>
          <a:p>
            <a:pPr eaLnBrk="1" hangingPunct="1">
              <a:spcBef>
                <a:spcPct val="0"/>
              </a:spcBef>
            </a:pPr>
            <a:r>
              <a:rPr lang="tr-TR" altLang="tr-TR" sz="1400" b="1"/>
              <a:t>Araştırmacı Öğretmen </a:t>
            </a:r>
          </a:p>
          <a:p>
            <a:pPr eaLnBrk="1" hangingPunct="1">
              <a:spcBef>
                <a:spcPct val="0"/>
              </a:spcBef>
              <a:buFontTx/>
              <a:buNone/>
            </a:pPr>
            <a:r>
              <a:rPr lang="tr-TR" altLang="tr-TR" sz="1400" b="1"/>
              <a:t> Yöntemi</a:t>
            </a:r>
          </a:p>
        </p:txBody>
      </p:sp>
      <p:sp>
        <p:nvSpPr>
          <p:cNvPr id="39945" name="Rectangle 9"/>
          <p:cNvSpPr>
            <a:spLocks noChangeArrowheads="1"/>
          </p:cNvSpPr>
          <p:nvPr/>
        </p:nvSpPr>
        <p:spPr bwMode="auto">
          <a:xfrm>
            <a:off x="4572000" y="3284538"/>
            <a:ext cx="2087563" cy="1223962"/>
          </a:xfrm>
          <a:prstGeom prst="rect">
            <a:avLst/>
          </a:prstGeom>
          <a:solidFill>
            <a:srgbClr val="FAB900"/>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tr-TR" altLang="tr-TR" sz="1400" b="1"/>
              <a:t>Doküman Analizi </a:t>
            </a:r>
          </a:p>
          <a:p>
            <a:pPr eaLnBrk="1" hangingPunct="1">
              <a:spcBef>
                <a:spcPct val="0"/>
              </a:spcBef>
              <a:buFontTx/>
              <a:buNone/>
            </a:pPr>
            <a:r>
              <a:rPr lang="tr-TR" altLang="tr-TR" sz="1400" b="1"/>
              <a:t> Yöntemi</a:t>
            </a:r>
          </a:p>
          <a:p>
            <a:pPr eaLnBrk="1" hangingPunct="1">
              <a:spcBef>
                <a:spcPct val="0"/>
              </a:spcBef>
            </a:pPr>
            <a:r>
              <a:rPr lang="tr-TR" altLang="tr-TR" sz="1400" b="1"/>
              <a:t>Tarihsel Araştırmalar </a:t>
            </a:r>
          </a:p>
          <a:p>
            <a:pPr eaLnBrk="1" hangingPunct="1">
              <a:spcBef>
                <a:spcPct val="0"/>
              </a:spcBef>
              <a:buFontTx/>
              <a:buNone/>
            </a:pPr>
            <a:r>
              <a:rPr lang="tr-TR" altLang="tr-TR" sz="1400" b="1"/>
              <a:t> Yöntemi</a:t>
            </a:r>
          </a:p>
        </p:txBody>
      </p:sp>
      <p:sp>
        <p:nvSpPr>
          <p:cNvPr id="39946" name="Rectangle 10"/>
          <p:cNvSpPr>
            <a:spLocks noChangeArrowheads="1"/>
          </p:cNvSpPr>
          <p:nvPr/>
        </p:nvSpPr>
        <p:spPr bwMode="auto">
          <a:xfrm>
            <a:off x="7019925" y="3429000"/>
            <a:ext cx="1944688" cy="1441450"/>
          </a:xfrm>
          <a:prstGeom prst="rect">
            <a:avLst/>
          </a:prstGeom>
          <a:solidFill>
            <a:srgbClr val="FAB900"/>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tr-TR" altLang="tr-TR" sz="1400" b="1"/>
              <a:t>Tam Deneysel </a:t>
            </a:r>
          </a:p>
          <a:p>
            <a:pPr eaLnBrk="1" hangingPunct="1">
              <a:spcBef>
                <a:spcPct val="0"/>
              </a:spcBef>
              <a:buFontTx/>
              <a:buNone/>
            </a:pPr>
            <a:r>
              <a:rPr lang="tr-TR" altLang="tr-TR" sz="1400" b="1"/>
              <a:t> Araştırma Yöntemi</a:t>
            </a:r>
          </a:p>
          <a:p>
            <a:pPr eaLnBrk="1" hangingPunct="1">
              <a:spcBef>
                <a:spcPct val="0"/>
              </a:spcBef>
            </a:pPr>
            <a:r>
              <a:rPr lang="tr-TR" altLang="tr-TR" sz="1400" b="1"/>
              <a:t>Yarı-Deneysel </a:t>
            </a:r>
          </a:p>
          <a:p>
            <a:pPr eaLnBrk="1" hangingPunct="1">
              <a:spcBef>
                <a:spcPct val="0"/>
              </a:spcBef>
              <a:buFontTx/>
              <a:buNone/>
            </a:pPr>
            <a:r>
              <a:rPr lang="tr-TR" altLang="tr-TR" sz="1400" b="1"/>
              <a:t> Araştırma Yöntemi</a:t>
            </a:r>
          </a:p>
        </p:txBody>
      </p:sp>
      <p:sp>
        <p:nvSpPr>
          <p:cNvPr id="39947" name="Line 11"/>
          <p:cNvSpPr>
            <a:spLocks noChangeShapeType="1"/>
          </p:cNvSpPr>
          <p:nvPr/>
        </p:nvSpPr>
        <p:spPr bwMode="auto">
          <a:xfrm flipH="1">
            <a:off x="1042988" y="692150"/>
            <a:ext cx="3529012" cy="8651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9948" name="Line 12"/>
          <p:cNvSpPr>
            <a:spLocks noChangeShapeType="1"/>
          </p:cNvSpPr>
          <p:nvPr/>
        </p:nvSpPr>
        <p:spPr bwMode="auto">
          <a:xfrm>
            <a:off x="4572000" y="692150"/>
            <a:ext cx="3455988" cy="8651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9949" name="Line 13"/>
          <p:cNvSpPr>
            <a:spLocks noChangeShapeType="1"/>
          </p:cNvSpPr>
          <p:nvPr/>
        </p:nvSpPr>
        <p:spPr bwMode="auto">
          <a:xfrm flipH="1">
            <a:off x="3348038" y="692150"/>
            <a:ext cx="1223962" cy="8651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9950" name="Line 14"/>
          <p:cNvSpPr>
            <a:spLocks noChangeShapeType="1"/>
          </p:cNvSpPr>
          <p:nvPr/>
        </p:nvSpPr>
        <p:spPr bwMode="auto">
          <a:xfrm>
            <a:off x="4572000" y="692150"/>
            <a:ext cx="792163" cy="8651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9951" name="Line 15"/>
          <p:cNvSpPr>
            <a:spLocks noChangeShapeType="1"/>
          </p:cNvSpPr>
          <p:nvPr/>
        </p:nvSpPr>
        <p:spPr bwMode="auto">
          <a:xfrm>
            <a:off x="900113" y="2276475"/>
            <a:ext cx="0" cy="12239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9952" name="Line 16"/>
          <p:cNvSpPr>
            <a:spLocks noChangeShapeType="1"/>
          </p:cNvSpPr>
          <p:nvPr/>
        </p:nvSpPr>
        <p:spPr bwMode="auto">
          <a:xfrm>
            <a:off x="3203575" y="2276475"/>
            <a:ext cx="0" cy="7921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9953" name="Line 17"/>
          <p:cNvSpPr>
            <a:spLocks noChangeShapeType="1"/>
          </p:cNvSpPr>
          <p:nvPr/>
        </p:nvSpPr>
        <p:spPr bwMode="auto">
          <a:xfrm>
            <a:off x="5508625" y="2349500"/>
            <a:ext cx="0" cy="9350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9954" name="Line 18"/>
          <p:cNvSpPr>
            <a:spLocks noChangeShapeType="1"/>
          </p:cNvSpPr>
          <p:nvPr/>
        </p:nvSpPr>
        <p:spPr bwMode="auto">
          <a:xfrm>
            <a:off x="7885113" y="2349500"/>
            <a:ext cx="0" cy="10795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pic>
        <p:nvPicPr>
          <p:cNvPr id="39955" name="Picture 4" descr="sun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idx="1"/>
          </p:nvPr>
        </p:nvSpPr>
        <p:spPr>
          <a:xfrm>
            <a:off x="457200" y="2362200"/>
            <a:ext cx="8229600" cy="3763963"/>
          </a:xfrm>
        </p:spPr>
        <p:txBody>
          <a:bodyPr/>
          <a:lstStyle/>
          <a:p>
            <a:pPr eaLnBrk="1" hangingPunct="1">
              <a:lnSpc>
                <a:spcPct val="80000"/>
              </a:lnSpc>
            </a:pPr>
            <a:r>
              <a:rPr lang="tr-TR" altLang="tr-TR" sz="2400" dirty="0" smtClean="0"/>
              <a:t>Bu araştırmalar, geniş gruplar üzerinde yürütülen, gruptaki bireylerin bir olgu ve olayla ilgili olarak görüşlerinin, tutumlarının ve algılarının alındığı, olgu ve olayların betimlenmeye çalışıldığı ve durum tespiti yapılmaya çalışılan araştırmalardır.</a:t>
            </a:r>
          </a:p>
          <a:p>
            <a:pPr eaLnBrk="1" hangingPunct="1">
              <a:lnSpc>
                <a:spcPct val="80000"/>
              </a:lnSpc>
            </a:pPr>
            <a:endParaRPr lang="tr-TR" altLang="tr-TR" sz="2400" dirty="0" smtClean="0"/>
          </a:p>
          <a:p>
            <a:pPr marL="0" indent="0" eaLnBrk="1" hangingPunct="1">
              <a:lnSpc>
                <a:spcPct val="80000"/>
              </a:lnSpc>
              <a:buNone/>
            </a:pPr>
            <a:endParaRPr lang="tr-TR" altLang="tr-TR" sz="2400" dirty="0" smtClean="0"/>
          </a:p>
        </p:txBody>
      </p:sp>
      <p:sp>
        <p:nvSpPr>
          <p:cNvPr id="41987" name="5 Slayt Numarası Yer Tutucusu"/>
          <p:cNvSpPr>
            <a:spLocks noGrp="1"/>
          </p:cNvSpPr>
          <p:nvPr>
            <p:ph type="sldNum" sz="quarter" idx="12"/>
          </p:nvPr>
        </p:nvSpPr>
        <p:spPr>
          <a:xfrm>
            <a:off x="8647113" y="6408738"/>
            <a:ext cx="3667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789B8949-0690-43CB-8DDB-FC6A7A9A551C}" type="slidenum">
              <a:rPr lang="tr-TR" altLang="tr-TR" sz="2400"/>
              <a:pPr>
                <a:spcBef>
                  <a:spcPct val="0"/>
                </a:spcBef>
                <a:buFontTx/>
                <a:buNone/>
              </a:pPr>
              <a:t>12</a:t>
            </a:fld>
            <a:endParaRPr lang="tr-TR" altLang="tr-TR" sz="2400"/>
          </a:p>
        </p:txBody>
      </p:sp>
      <p:sp>
        <p:nvSpPr>
          <p:cNvPr id="80898" name="Rectangle 2"/>
          <p:cNvSpPr>
            <a:spLocks noGrp="1" noChangeArrowheads="1"/>
          </p:cNvSpPr>
          <p:nvPr>
            <p:ph type="title"/>
          </p:nvPr>
        </p:nvSpPr>
        <p:spPr>
          <a:xfrm>
            <a:off x="228600" y="838200"/>
            <a:ext cx="8229600" cy="685800"/>
          </a:xfrm>
        </p:spPr>
        <p:txBody>
          <a:bodyPr>
            <a:normAutofit fontScale="90000"/>
          </a:bodyPr>
          <a:lstStyle/>
          <a:p>
            <a:pPr eaLnBrk="1" fontAlgn="auto" hangingPunct="1">
              <a:spcAft>
                <a:spcPts val="0"/>
              </a:spcAft>
              <a:defRPr/>
            </a:pPr>
            <a:r>
              <a:rPr lang="tr-TR" dirty="0"/>
              <a:t>Tarama (</a:t>
            </a:r>
            <a:r>
              <a:rPr lang="tr-TR" dirty="0" err="1"/>
              <a:t>Survey</a:t>
            </a:r>
            <a:r>
              <a:rPr lang="tr-TR" dirty="0"/>
              <a:t>) Yöntemi</a:t>
            </a:r>
          </a:p>
        </p:txBody>
      </p:sp>
      <p:pic>
        <p:nvPicPr>
          <p:cNvPr id="41989"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idx="1"/>
          </p:nvPr>
        </p:nvSpPr>
        <p:spPr>
          <a:xfrm>
            <a:off x="457200" y="2286000"/>
            <a:ext cx="8229600" cy="3840163"/>
          </a:xfrm>
        </p:spPr>
        <p:txBody>
          <a:bodyPr/>
          <a:lstStyle/>
          <a:p>
            <a:pPr marL="365125" indent="-255588" eaLnBrk="1" hangingPunct="1">
              <a:lnSpc>
                <a:spcPct val="80000"/>
              </a:lnSpc>
              <a:buFont typeface="Wingdings 3" panose="05040102010807070707" pitchFamily="18" charset="2"/>
              <a:buChar char=""/>
            </a:pPr>
            <a:r>
              <a:rPr lang="tr-TR" altLang="tr-TR" sz="2400" dirty="0" smtClean="0"/>
              <a:t>Deneysel araştırmalar, değişkenler arasındaki neden-sonuç ilişkilerinin araştırıldığı ve değişkenlerin kontrol altında tutularak değişmelerin gözlendiği araştırmalardır.</a:t>
            </a:r>
          </a:p>
          <a:p>
            <a:pPr marL="109537" indent="0" eaLnBrk="1" hangingPunct="1">
              <a:lnSpc>
                <a:spcPct val="80000"/>
              </a:lnSpc>
              <a:buNone/>
            </a:pPr>
            <a:endParaRPr lang="tr-TR" altLang="tr-TR" sz="2400" dirty="0" smtClean="0"/>
          </a:p>
        </p:txBody>
      </p:sp>
      <p:sp>
        <p:nvSpPr>
          <p:cNvPr id="44035" name="5 Slayt Numarası Yer Tutucusu"/>
          <p:cNvSpPr>
            <a:spLocks noGrp="1"/>
          </p:cNvSpPr>
          <p:nvPr>
            <p:ph type="sldNum" sz="quarter" idx="12"/>
          </p:nvPr>
        </p:nvSpPr>
        <p:spPr>
          <a:xfrm>
            <a:off x="8647113" y="6408738"/>
            <a:ext cx="3667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7C35DFD0-8048-4C10-B936-D513F628D29B}" type="slidenum">
              <a:rPr lang="tr-TR" altLang="tr-TR" sz="2400"/>
              <a:pPr>
                <a:spcBef>
                  <a:spcPct val="0"/>
                </a:spcBef>
                <a:buFontTx/>
                <a:buNone/>
              </a:pPr>
              <a:t>13</a:t>
            </a:fld>
            <a:endParaRPr lang="tr-TR" altLang="tr-TR" sz="2400"/>
          </a:p>
        </p:txBody>
      </p:sp>
      <p:sp>
        <p:nvSpPr>
          <p:cNvPr id="59394" name="Rectangle 2"/>
          <p:cNvSpPr>
            <a:spLocks noGrp="1" noChangeArrowheads="1"/>
          </p:cNvSpPr>
          <p:nvPr>
            <p:ph type="title"/>
          </p:nvPr>
        </p:nvSpPr>
        <p:spPr>
          <a:xfrm>
            <a:off x="396731" y="609600"/>
            <a:ext cx="8229600" cy="685800"/>
          </a:xfrm>
        </p:spPr>
        <p:txBody>
          <a:bodyPr>
            <a:normAutofit fontScale="90000"/>
          </a:bodyPr>
          <a:lstStyle/>
          <a:p>
            <a:pPr eaLnBrk="1" fontAlgn="auto" hangingPunct="1">
              <a:spcAft>
                <a:spcPts val="0"/>
              </a:spcAft>
              <a:defRPr/>
            </a:pPr>
            <a:r>
              <a:rPr lang="tr-TR" dirty="0"/>
              <a:t>Deneysel Yöntem</a:t>
            </a:r>
          </a:p>
        </p:txBody>
      </p:sp>
      <p:pic>
        <p:nvPicPr>
          <p:cNvPr id="44037"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152400" y="571500"/>
            <a:ext cx="8229600" cy="685800"/>
          </a:xfrm>
        </p:spPr>
        <p:txBody>
          <a:bodyPr rtlCol="0">
            <a:normAutofit fontScale="90000"/>
          </a:bodyPr>
          <a:lstStyle/>
          <a:p>
            <a:pPr eaLnBrk="1" fontAlgn="auto" hangingPunct="1">
              <a:spcAft>
                <a:spcPts val="0"/>
              </a:spcAft>
              <a:defRPr/>
            </a:pPr>
            <a:r>
              <a:rPr lang="tr-TR" dirty="0"/>
              <a:t>Tarihsel Yöntem</a:t>
            </a:r>
          </a:p>
        </p:txBody>
      </p:sp>
      <p:sp>
        <p:nvSpPr>
          <p:cNvPr id="46084" name="5 Slayt Numarası Yer Tutucusu"/>
          <p:cNvSpPr>
            <a:spLocks noGrp="1"/>
          </p:cNvSpPr>
          <p:nvPr>
            <p:ph type="sldNum" sz="quarter" idx="12"/>
          </p:nvPr>
        </p:nvSpPr>
        <p:spPr>
          <a:xfrm>
            <a:off x="6553200" y="6356350"/>
            <a:ext cx="2133600" cy="3651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AA9088D-24BC-475F-88A0-E3E64B880926}" type="slidenum">
              <a:rPr lang="tr-TR" altLang="tr-TR" sz="2400">
                <a:solidFill>
                  <a:srgbClr val="898989"/>
                </a:solidFill>
              </a:rPr>
              <a:pPr>
                <a:spcBef>
                  <a:spcPct val="0"/>
                </a:spcBef>
                <a:buFontTx/>
                <a:buNone/>
              </a:pPr>
              <a:t>14</a:t>
            </a:fld>
            <a:endParaRPr lang="tr-TR" altLang="tr-TR" sz="2400">
              <a:solidFill>
                <a:srgbClr val="898989"/>
              </a:solidFill>
            </a:endParaRPr>
          </a:p>
        </p:txBody>
      </p:sp>
      <p:sp>
        <p:nvSpPr>
          <p:cNvPr id="46086" name="Rectangle 6"/>
          <p:cNvSpPr>
            <a:spLocks noChangeArrowheads="1"/>
          </p:cNvSpPr>
          <p:nvPr/>
        </p:nvSpPr>
        <p:spPr bwMode="auto">
          <a:xfrm>
            <a:off x="609600" y="2057400"/>
            <a:ext cx="7772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tr-TR" altLang="tr-TR" sz="2000" dirty="0"/>
              <a:t>Tarihsel yöntem, geçmişte meydana gelmiş olgu ve olayların çok yönlü olarak incelenip ayrıntılarının ortaya çıkarılmasında kullanılır. </a:t>
            </a:r>
          </a:p>
          <a:p>
            <a:pPr eaLnBrk="1" hangingPunct="1">
              <a:spcBef>
                <a:spcPct val="0"/>
              </a:spcBef>
              <a:buFontTx/>
              <a:buNone/>
            </a:pPr>
            <a:endParaRPr lang="tr-TR" altLang="tr-TR" sz="2000" dirty="0"/>
          </a:p>
          <a:p>
            <a:pPr eaLnBrk="1" hangingPunct="1">
              <a:spcBef>
                <a:spcPct val="0"/>
              </a:spcBef>
              <a:buFontTx/>
              <a:buNone/>
            </a:pPr>
            <a:r>
              <a:rPr lang="tr-TR" altLang="tr-TR" sz="2000" dirty="0"/>
              <a:t>Genellikle </a:t>
            </a:r>
            <a:r>
              <a:rPr lang="tr-TR" altLang="tr-TR" sz="2000" dirty="0" err="1"/>
              <a:t>betimsel</a:t>
            </a:r>
            <a:r>
              <a:rPr lang="tr-TR" altLang="tr-TR" sz="2000" dirty="0"/>
              <a:t> özellik taşıyan bu araştırmalar;</a:t>
            </a:r>
          </a:p>
          <a:p>
            <a:pPr lvl="1" eaLnBrk="1" hangingPunct="1">
              <a:spcBef>
                <a:spcPct val="0"/>
              </a:spcBef>
              <a:buFontTx/>
              <a:buChar char="•"/>
            </a:pPr>
            <a:r>
              <a:rPr lang="tr-TR" altLang="tr-TR" sz="2000" dirty="0"/>
              <a:t>Gelecekteki olayları yorumlamak, </a:t>
            </a:r>
          </a:p>
          <a:p>
            <a:pPr lvl="1" eaLnBrk="1" hangingPunct="1">
              <a:spcBef>
                <a:spcPct val="0"/>
              </a:spcBef>
              <a:buFontTx/>
              <a:buChar char="•"/>
            </a:pPr>
            <a:r>
              <a:rPr lang="tr-TR" altLang="tr-TR" sz="2000" dirty="0"/>
              <a:t>Geçmişte yaşananlardan yararlanarak günümüzdeki problemleri çözmek </a:t>
            </a:r>
          </a:p>
          <a:p>
            <a:pPr lvl="1" eaLnBrk="1" hangingPunct="1">
              <a:spcBef>
                <a:spcPct val="0"/>
              </a:spcBef>
              <a:buFontTx/>
              <a:buChar char="•"/>
            </a:pPr>
            <a:r>
              <a:rPr lang="tr-TR" altLang="tr-TR" sz="2000" dirty="0"/>
              <a:t>Geçmişte yaşanan olayları ayrıntılı olarak betimlemek gibi amaçlarla kullanılır. </a:t>
            </a:r>
          </a:p>
        </p:txBody>
      </p:sp>
      <p:pic>
        <p:nvPicPr>
          <p:cNvPr id="46087"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idx="1"/>
          </p:nvPr>
        </p:nvSpPr>
        <p:spPr>
          <a:xfrm>
            <a:off x="457200" y="2362200"/>
            <a:ext cx="7772400" cy="3763963"/>
          </a:xfrm>
        </p:spPr>
        <p:txBody>
          <a:bodyPr/>
          <a:lstStyle/>
          <a:p>
            <a:pPr eaLnBrk="1" hangingPunct="1">
              <a:lnSpc>
                <a:spcPct val="80000"/>
              </a:lnSpc>
            </a:pPr>
            <a:r>
              <a:rPr lang="tr-TR" altLang="tr-TR" sz="2000" dirty="0" err="1" smtClean="0"/>
              <a:t>Etnografik</a:t>
            </a:r>
            <a:r>
              <a:rPr lang="tr-TR" altLang="tr-TR" sz="2000" dirty="0" smtClean="0"/>
              <a:t> araştırmalar, bireyleri ve davranışlarını, davranışların kültürel ve simgesel yönlerini tasvir etmek amacıyla kullanılmaktadır.</a:t>
            </a:r>
          </a:p>
          <a:p>
            <a:pPr marL="0" indent="0" eaLnBrk="1" hangingPunct="1">
              <a:lnSpc>
                <a:spcPct val="80000"/>
              </a:lnSpc>
              <a:buNone/>
            </a:pPr>
            <a:endParaRPr lang="tr-TR" altLang="tr-TR" sz="2000" dirty="0" smtClean="0"/>
          </a:p>
          <a:p>
            <a:pPr eaLnBrk="1" hangingPunct="1">
              <a:lnSpc>
                <a:spcPct val="80000"/>
              </a:lnSpc>
            </a:pPr>
            <a:r>
              <a:rPr lang="tr-TR" altLang="tr-TR" sz="2000" dirty="0" err="1" smtClean="0"/>
              <a:t>Etnografik</a:t>
            </a:r>
            <a:r>
              <a:rPr lang="tr-TR" altLang="tr-TR" sz="2000" dirty="0" smtClean="0"/>
              <a:t> araştırmaların temel amacı; bireylerin yaşam biçimlerini, oluşturdukları davranış kalıplarını, duygu ve düşüncelerini kendi doğal yaşam alanları içerisinde inceleyerek anlamaya yönelik bilgi üretmektir. </a:t>
            </a:r>
          </a:p>
        </p:txBody>
      </p:sp>
      <p:sp>
        <p:nvSpPr>
          <p:cNvPr id="47107" name="5 Slayt Numarası Yer Tutucusu"/>
          <p:cNvSpPr>
            <a:spLocks noGrp="1"/>
          </p:cNvSpPr>
          <p:nvPr>
            <p:ph type="sldNum" sz="quarter" idx="12"/>
          </p:nvPr>
        </p:nvSpPr>
        <p:spPr>
          <a:xfrm>
            <a:off x="8647113" y="6408738"/>
            <a:ext cx="3667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17168C50-2D0D-4017-83BC-6917810C943E}" type="slidenum">
              <a:rPr lang="tr-TR" altLang="tr-TR" sz="2400"/>
              <a:pPr>
                <a:spcBef>
                  <a:spcPct val="0"/>
                </a:spcBef>
                <a:buFontTx/>
                <a:buNone/>
              </a:pPr>
              <a:t>15</a:t>
            </a:fld>
            <a:endParaRPr lang="tr-TR" altLang="tr-TR" sz="2400"/>
          </a:p>
        </p:txBody>
      </p:sp>
      <p:sp>
        <p:nvSpPr>
          <p:cNvPr id="75778" name="Rectangle 2"/>
          <p:cNvSpPr>
            <a:spLocks noGrp="1" noChangeArrowheads="1"/>
          </p:cNvSpPr>
          <p:nvPr>
            <p:ph type="title"/>
          </p:nvPr>
        </p:nvSpPr>
        <p:spPr>
          <a:xfrm>
            <a:off x="415204" y="563563"/>
            <a:ext cx="8229600" cy="685800"/>
          </a:xfrm>
        </p:spPr>
        <p:txBody>
          <a:bodyPr>
            <a:normAutofit fontScale="90000"/>
          </a:bodyPr>
          <a:lstStyle/>
          <a:p>
            <a:pPr eaLnBrk="1" fontAlgn="auto" hangingPunct="1">
              <a:spcAft>
                <a:spcPts val="0"/>
              </a:spcAft>
              <a:defRPr/>
            </a:pPr>
            <a:r>
              <a:rPr lang="tr-TR" dirty="0" err="1"/>
              <a:t>Etnografik</a:t>
            </a:r>
            <a:r>
              <a:rPr lang="tr-TR" dirty="0"/>
              <a:t> Araştırma Yöntemi</a:t>
            </a:r>
          </a:p>
        </p:txBody>
      </p:sp>
      <p:pic>
        <p:nvPicPr>
          <p:cNvPr id="47109"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642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p:cNvSpPr>
            <a:spLocks noGrp="1" noChangeArrowheads="1"/>
          </p:cNvSpPr>
          <p:nvPr>
            <p:ph idx="1"/>
          </p:nvPr>
        </p:nvSpPr>
        <p:spPr>
          <a:xfrm>
            <a:off x="990600" y="1981200"/>
            <a:ext cx="7391400" cy="3657600"/>
          </a:xfrm>
        </p:spPr>
        <p:txBody>
          <a:bodyPr>
            <a:normAutofit/>
          </a:bodyPr>
          <a:lstStyle/>
          <a:p>
            <a:pPr marL="365760" indent="-256032" eaLnBrk="1" fontAlgn="auto" hangingPunct="1">
              <a:lnSpc>
                <a:spcPct val="80000"/>
              </a:lnSpc>
              <a:spcAft>
                <a:spcPts val="0"/>
              </a:spcAft>
              <a:buFont typeface="Wingdings 3"/>
              <a:buChar char=""/>
              <a:defRPr/>
            </a:pPr>
            <a:r>
              <a:rPr lang="tr-TR" sz="2000" dirty="0"/>
              <a:t>Özel durum çalışmaları nitel araştırma yaklaşımı içerisinde yaygın olarak kullanılan yöntemlerden biridir. Özel durum çalışmalarının en temel özelliği bir ya da birkaç durumun derinliğine araştırılmasıdır. </a:t>
            </a:r>
          </a:p>
          <a:p>
            <a:pPr marL="365760" indent="-256032" eaLnBrk="1" fontAlgn="auto" hangingPunct="1">
              <a:lnSpc>
                <a:spcPct val="80000"/>
              </a:lnSpc>
              <a:spcAft>
                <a:spcPts val="0"/>
              </a:spcAft>
              <a:buFont typeface="Wingdings 3"/>
              <a:buChar char=""/>
              <a:defRPr/>
            </a:pPr>
            <a:endParaRPr lang="tr-TR" sz="2000" dirty="0"/>
          </a:p>
          <a:p>
            <a:pPr marL="365760" indent="-256032" eaLnBrk="1" fontAlgn="auto" hangingPunct="1">
              <a:lnSpc>
                <a:spcPct val="80000"/>
              </a:lnSpc>
              <a:spcAft>
                <a:spcPts val="0"/>
              </a:spcAft>
              <a:buFont typeface="Wingdings 3"/>
              <a:buChar char=""/>
              <a:defRPr/>
            </a:pPr>
            <a:r>
              <a:rPr lang="tr-TR" sz="2000" dirty="0"/>
              <a:t>Duruma ilişkin etkenler (ortam, bireyler, olaylar, süreçler vb.) bütüncül bir yaklaşımla ele alınır ve ilgili durumu nasıl etkiledikleri ve ilgili durumdan nasıl etkilendikleri üzerine </a:t>
            </a:r>
            <a:r>
              <a:rPr lang="tr-TR" sz="2000" dirty="0" err="1"/>
              <a:t>yoğunlaşılır</a:t>
            </a:r>
            <a:r>
              <a:rPr lang="tr-TR" sz="2000" dirty="0"/>
              <a:t>.</a:t>
            </a:r>
          </a:p>
          <a:p>
            <a:pPr marL="109728" indent="0" eaLnBrk="1" fontAlgn="auto" hangingPunct="1">
              <a:lnSpc>
                <a:spcPct val="80000"/>
              </a:lnSpc>
              <a:spcAft>
                <a:spcPts val="0"/>
              </a:spcAft>
              <a:buNone/>
              <a:defRPr/>
            </a:pPr>
            <a:endParaRPr lang="tr-TR" sz="2000" dirty="0"/>
          </a:p>
        </p:txBody>
      </p:sp>
      <p:sp>
        <p:nvSpPr>
          <p:cNvPr id="49155" name="5 Slayt Numarası Yer Tutucusu"/>
          <p:cNvSpPr>
            <a:spLocks noGrp="1"/>
          </p:cNvSpPr>
          <p:nvPr>
            <p:ph type="sldNum" sz="quarter" idx="12"/>
          </p:nvPr>
        </p:nvSpPr>
        <p:spPr>
          <a:xfrm>
            <a:off x="8647113" y="6408738"/>
            <a:ext cx="3667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93A16ED7-0496-4118-B749-456BB4E5F275}" type="slidenum">
              <a:rPr lang="tr-TR" altLang="tr-TR" sz="2400"/>
              <a:pPr>
                <a:spcBef>
                  <a:spcPct val="0"/>
                </a:spcBef>
                <a:buFontTx/>
                <a:buNone/>
              </a:pPr>
              <a:t>16</a:t>
            </a:fld>
            <a:endParaRPr lang="tr-TR" altLang="tr-TR" sz="2400"/>
          </a:p>
        </p:txBody>
      </p:sp>
      <p:sp>
        <p:nvSpPr>
          <p:cNvPr id="77826" name="Rectangle 2"/>
          <p:cNvSpPr>
            <a:spLocks noGrp="1" noChangeArrowheads="1"/>
          </p:cNvSpPr>
          <p:nvPr>
            <p:ph type="title"/>
          </p:nvPr>
        </p:nvSpPr>
        <p:spPr>
          <a:xfrm>
            <a:off x="417513" y="762000"/>
            <a:ext cx="8229600" cy="685800"/>
          </a:xfrm>
        </p:spPr>
        <p:txBody>
          <a:bodyPr>
            <a:normAutofit fontScale="90000"/>
          </a:bodyPr>
          <a:lstStyle/>
          <a:p>
            <a:pPr eaLnBrk="1" fontAlgn="auto" hangingPunct="1">
              <a:spcAft>
                <a:spcPts val="0"/>
              </a:spcAft>
              <a:defRPr/>
            </a:pPr>
            <a:r>
              <a:rPr lang="tr-TR" dirty="0"/>
              <a:t>Özel Durum Çalışması Yöntemi</a:t>
            </a:r>
          </a:p>
        </p:txBody>
      </p:sp>
      <p:pic>
        <p:nvPicPr>
          <p:cNvPr id="49157"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a:xfrm>
            <a:off x="457200" y="2352819"/>
            <a:ext cx="8229600" cy="4525963"/>
          </a:xfrm>
        </p:spPr>
        <p:txBody>
          <a:bodyPr/>
          <a:lstStyle/>
          <a:p>
            <a:pPr eaLnBrk="1" hangingPunct="1">
              <a:lnSpc>
                <a:spcPct val="80000"/>
              </a:lnSpc>
            </a:pPr>
            <a:r>
              <a:rPr lang="tr-TR" altLang="tr-TR" sz="2000" dirty="0" smtClean="0"/>
              <a:t>uygulamada ortaya çıkan sorunların anlaşılmasına ve çözülmesine yönelik olarak uygulayıcıların tek başlarına ya da bir araştırmacı ile birlikte araştırmalar yapma sürecini içerir.</a:t>
            </a:r>
          </a:p>
          <a:p>
            <a:pPr eaLnBrk="1" hangingPunct="1">
              <a:lnSpc>
                <a:spcPct val="80000"/>
              </a:lnSpc>
            </a:pPr>
            <a:endParaRPr lang="tr-TR" altLang="tr-TR" sz="2000" dirty="0" smtClean="0"/>
          </a:p>
          <a:p>
            <a:pPr eaLnBrk="1" hangingPunct="1">
              <a:lnSpc>
                <a:spcPct val="80000"/>
              </a:lnSpc>
            </a:pPr>
            <a:r>
              <a:rPr lang="tr-TR" altLang="tr-TR" sz="2000" dirty="0" smtClean="0"/>
              <a:t>Bu araştırma yönteminde araştırma ve uygulama iç içedir. Aksiyon araştırması, hem öğretmenin kendi öğrenmesini sistemli olarak ilerletmesi hem de karşılaştığı sorunları çözmesi, öğrencilerin öğrenmelerini geliştirmesi ve kendi öğretim kalitesini yükseltmesi amacıyla yapılabilecek bir araştırmadır. </a:t>
            </a:r>
          </a:p>
        </p:txBody>
      </p:sp>
      <p:sp>
        <p:nvSpPr>
          <p:cNvPr id="50179" name="5 Slayt Numarası Yer Tutucusu"/>
          <p:cNvSpPr>
            <a:spLocks noGrp="1"/>
          </p:cNvSpPr>
          <p:nvPr>
            <p:ph type="sldNum" sz="quarter" idx="12"/>
          </p:nvPr>
        </p:nvSpPr>
        <p:spPr>
          <a:xfrm>
            <a:off x="8647113" y="6408738"/>
            <a:ext cx="3667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DF2EDF69-F459-4785-B43F-57771EA41EE7}" type="slidenum">
              <a:rPr lang="tr-TR" altLang="tr-TR" sz="2400"/>
              <a:pPr>
                <a:spcBef>
                  <a:spcPct val="0"/>
                </a:spcBef>
                <a:buFontTx/>
                <a:buNone/>
              </a:pPr>
              <a:t>17</a:t>
            </a:fld>
            <a:endParaRPr lang="tr-TR" altLang="tr-TR" sz="2400"/>
          </a:p>
        </p:txBody>
      </p:sp>
      <p:sp>
        <p:nvSpPr>
          <p:cNvPr id="50180" name="Rectangle 2"/>
          <p:cNvSpPr>
            <a:spLocks noGrp="1" noChangeArrowheads="1"/>
          </p:cNvSpPr>
          <p:nvPr>
            <p:ph type="title"/>
          </p:nvPr>
        </p:nvSpPr>
        <p:spPr>
          <a:xfrm>
            <a:off x="76200" y="685800"/>
            <a:ext cx="9144000" cy="762000"/>
          </a:xfrm>
        </p:spPr>
        <p:txBody>
          <a:bodyPr/>
          <a:lstStyle/>
          <a:p>
            <a:pPr eaLnBrk="1" hangingPunct="1"/>
            <a:r>
              <a:rPr lang="tr-TR" altLang="tr-TR" dirty="0" smtClean="0"/>
              <a:t>Eylem (Aksiyon) Araştırması Yöntemi</a:t>
            </a:r>
          </a:p>
        </p:txBody>
      </p:sp>
      <p:pic>
        <p:nvPicPr>
          <p:cNvPr id="50181"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83</TotalTime>
  <Words>664</Words>
  <Application>Microsoft Office PowerPoint</Application>
  <PresentationFormat>Ekran Gösterisi (4:3)</PresentationFormat>
  <Paragraphs>128</Paragraphs>
  <Slides>17</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17</vt:i4>
      </vt:variant>
    </vt:vector>
  </HeadingPairs>
  <TitlesOfParts>
    <vt:vector size="21" baseType="lpstr">
      <vt:lpstr>Arial</vt:lpstr>
      <vt:lpstr>Calibri</vt:lpstr>
      <vt:lpstr>Wingdings 3</vt:lpstr>
      <vt:lpstr>Varsayılan Tasarım</vt:lpstr>
      <vt:lpstr>PowerPoint Sunusu</vt:lpstr>
      <vt:lpstr>Nitel ve Nicel Yaklaşımlar</vt:lpstr>
      <vt:lpstr>Bilimsel Araştırmalarda  Nicel ve Nitel Yaklaşımlar</vt:lpstr>
      <vt:lpstr>Nicel Yaklaşım</vt:lpstr>
      <vt:lpstr>Nicel Yaklaşım</vt:lpstr>
      <vt:lpstr>Nitel Yaklaşım</vt:lpstr>
      <vt:lpstr>Nitel Yaklaşım</vt:lpstr>
      <vt:lpstr>Nitel Yaklaşım</vt:lpstr>
      <vt:lpstr>Nicel ve Nitel Yaklaşımlar</vt:lpstr>
      <vt:lpstr>Eğitim Alanında Kullanılan  Başlıca Araştırma Yöntemleri</vt:lpstr>
      <vt:lpstr>PowerPoint Sunusu</vt:lpstr>
      <vt:lpstr>Tarama (Survey) Yöntemi</vt:lpstr>
      <vt:lpstr>Deneysel Yöntem</vt:lpstr>
      <vt:lpstr>Tarihsel Yöntem</vt:lpstr>
      <vt:lpstr>Etnografik Araştırma Yöntemi</vt:lpstr>
      <vt:lpstr>Özel Durum Çalışması Yöntemi</vt:lpstr>
      <vt:lpstr>Eylem (Aksiyon) Araştırması Yöntemi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part-time</dc:creator>
  <cp:lastModifiedBy>pc</cp:lastModifiedBy>
  <cp:revision>13</cp:revision>
  <cp:lastPrinted>1601-01-01T00:00:00Z</cp:lastPrinted>
  <dcterms:created xsi:type="dcterms:W3CDTF">2013-05-22T05:54:15Z</dcterms:created>
  <dcterms:modified xsi:type="dcterms:W3CDTF">2020-10-01T22:33:15Z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