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719" r:id="rId2"/>
    <p:sldId id="257" r:id="rId3"/>
    <p:sldId id="718" r:id="rId4"/>
    <p:sldId id="607" r:id="rId5"/>
    <p:sldId id="608" r:id="rId6"/>
    <p:sldId id="629" r:id="rId7"/>
    <p:sldId id="613" r:id="rId8"/>
    <p:sldId id="624" r:id="rId9"/>
    <p:sldId id="628" r:id="rId10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5" autoAdjust="0"/>
    <p:restoredTop sz="94667" autoAdjust="0"/>
  </p:normalViewPr>
  <p:slideViewPr>
    <p:cSldViewPr>
      <p:cViewPr varScale="1">
        <p:scale>
          <a:sx n="83" d="100"/>
          <a:sy n="83" d="100"/>
        </p:scale>
        <p:origin x="176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74CADD2-E6AB-471B-8D4B-2B6E17801BD5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/>
              <a:t>Asıl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D88C3BC-CD3B-46F1-AA00-5B04822E4EE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Slayt Görüntüsü Yer Tutucusu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7172" name="3 Slayt Numarası Yer Tutucusu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DBEBC9-0F6B-497B-B25F-AA2C63E72A99}" type="slidenum">
              <a:rPr lang="tr-TR" altLang="tr-TR" smtClean="0">
                <a:latin typeface="Times New Roman" panose="02020603050405020304" pitchFamily="18" charset="0"/>
              </a:rPr>
              <a:pPr/>
              <a:t>4</a:t>
            </a:fld>
            <a:endParaRPr lang="tr-TR" altLang="tr-TR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Slayt Görüntüsü Yer Tutucusu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220" name="3 Slayt Numarası Yer Tutucusu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41B03B-246D-4E0E-AC78-31B53A797804}" type="slidenum">
              <a:rPr lang="tr-TR" altLang="tr-TR" smtClean="0">
                <a:latin typeface="Times New Roman" panose="02020603050405020304" pitchFamily="18" charset="0"/>
              </a:rPr>
              <a:pPr/>
              <a:t>5</a:t>
            </a:fld>
            <a:endParaRPr lang="tr-TR" altLang="tr-TR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Slayt Görüntüsü Yer Tutucusu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2292" name="3 Slayt Numarası Yer Tutucusu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7DF461-AD30-4F9F-854E-98BCF0067FC5}" type="slidenum">
              <a:rPr lang="tr-TR" altLang="tr-TR" smtClean="0">
                <a:latin typeface="Times New Roman" panose="02020603050405020304" pitchFamily="18" charset="0"/>
              </a:rPr>
              <a:pPr/>
              <a:t>7</a:t>
            </a:fld>
            <a:endParaRPr lang="tr-TR" altLang="tr-TR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Slayt Görüntüsü Yer Tutucusu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34820" name="3 Slayt Numarası Yer Tutucusu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8FDAFD9-C37A-4FFC-BD13-AD900A68705E}" type="slidenum">
              <a:rPr lang="tr-TR" altLang="tr-TR" smtClean="0">
                <a:latin typeface="Times New Roman" panose="02020603050405020304" pitchFamily="18" charset="0"/>
              </a:rPr>
              <a:pPr/>
              <a:t>8</a:t>
            </a:fld>
            <a:endParaRPr lang="tr-TR" altLang="tr-TR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Slayt Görüntüsü Yer Tutucusu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43012" name="3 Slayt Numarası Yer Tutucusu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4CF5B5A-AC8C-4776-B850-D4AA0792F4A2}" type="slidenum">
              <a:rPr lang="tr-TR" altLang="tr-TR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tr-TR" altLang="tr-T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18030-FDB1-48C8-9115-3C42E345A45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3106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8D4F6-073D-43A0-82BD-6980C8F6897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1141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E8016-35ED-46EB-B7FE-130B599C77F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0996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594BC-811F-43EA-94E8-ABA6E34D807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056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B2497-9EEB-45A2-813A-48CE98FB28E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4920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B0585-6FF0-49DC-8941-4BDC59269CB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4597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B7291-CC34-43B1-8709-291E0D1884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4956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03464-5B9E-4BF3-910B-23BC6F52049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02764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80FEB-3449-43B8-B88B-86995E32134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7794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50D4C-7DE7-4F30-BB17-748B50BDD5A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2681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6014B-F48F-4DC1-8099-735F6C1691B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787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093C664-19D3-49D4-9971-B80B34ED67B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sunu kap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276600"/>
            <a:ext cx="60960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200" b="1" dirty="0" smtClean="0"/>
              <a:t>BİLİMSEL ARAŞTIRMA YÖNTEMLERİ</a:t>
            </a:r>
          </a:p>
          <a:p>
            <a:pPr eaLnBrk="1" hangingPunct="1">
              <a:lnSpc>
                <a:spcPct val="80000"/>
              </a:lnSpc>
            </a:pPr>
            <a:endParaRPr lang="tr-TR" altLang="tr-TR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67544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tr-TR" altLang="tr-TR" sz="3000" b="1" dirty="0" smtClean="0">
                <a:solidFill>
                  <a:srgbClr val="FF0000"/>
                </a:solidFill>
              </a:rPr>
              <a:t>ARAŞTIRMA SÜRECİ VE </a:t>
            </a:r>
            <a:br>
              <a:rPr lang="tr-TR" altLang="tr-TR" sz="3000" b="1" dirty="0" smtClean="0">
                <a:solidFill>
                  <a:srgbClr val="FF0000"/>
                </a:solidFill>
              </a:rPr>
            </a:br>
            <a:r>
              <a:rPr lang="tr-TR" altLang="tr-TR" sz="3000" b="1" dirty="0" smtClean="0">
                <a:solidFill>
                  <a:srgbClr val="FF0000"/>
                </a:solidFill>
              </a:rPr>
              <a:t>TEMEL KAVRAMLAR</a:t>
            </a:r>
          </a:p>
        </p:txBody>
      </p:sp>
      <p:pic>
        <p:nvPicPr>
          <p:cNvPr id="4099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Alt Başlık 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tr-TR" altLang="tr-TR" sz="3000" b="1" dirty="0" smtClean="0"/>
              <a:t>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>
            <a:spLocks noChangeArrowheads="1"/>
          </p:cNvSpPr>
          <p:nvPr/>
        </p:nvSpPr>
        <p:spPr bwMode="auto">
          <a:xfrm>
            <a:off x="471488" y="944563"/>
            <a:ext cx="854868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14400" indent="-914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	</a:t>
            </a:r>
            <a:r>
              <a:rPr lang="tr-TR" altLang="tr-TR" sz="3000" dirty="0">
                <a:solidFill>
                  <a:srgbClr val="4EEA55"/>
                </a:solidFill>
                <a:latin typeface="Alfabe MEB" pitchFamily="34" charset="0"/>
              </a:rPr>
              <a:t>Bölüm 1 – Giriş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1.1.	Problem Durumu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1.2.  Araştırmanın Amacı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1.3.	Problem Cümlesi ve Alt problemler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		1.3.1.  Problem Cümlesi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		1.3.2. Alt Problemler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1.4.	Araştırmanın Önemi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1.5.	Varsayımlar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1.6.	Sınırlıklar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1.7.	Tanımlar / Kuramsal Temel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3000" dirty="0">
                <a:latin typeface="Alfabe MEB" pitchFamily="34" charset="0"/>
              </a:rPr>
              <a:t>	</a:t>
            </a:r>
          </a:p>
        </p:txBody>
      </p:sp>
      <p:sp>
        <p:nvSpPr>
          <p:cNvPr id="3" name="2 Metin kutusu"/>
          <p:cNvSpPr txBox="1"/>
          <p:nvPr/>
        </p:nvSpPr>
        <p:spPr>
          <a:xfrm>
            <a:off x="285750" y="-71438"/>
            <a:ext cx="9001125" cy="10160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fabe MEB" pitchFamily="34" charset="0"/>
              </a:rPr>
              <a:t>Araştırmanın Giriş Kısmı</a:t>
            </a:r>
          </a:p>
        </p:txBody>
      </p:sp>
      <p:pic>
        <p:nvPicPr>
          <p:cNvPr id="5125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ARAŞTIRMA TASARIMI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6575" indent="-536575" eaLnBrk="1" hangingPunct="1">
              <a:buFontTx/>
              <a:buAutoNum type="romanUcPeriod"/>
              <a:tabLst>
                <a:tab pos="442913" algn="l"/>
              </a:tabLst>
            </a:pPr>
            <a:r>
              <a:rPr lang="tr-TR" altLang="tr-TR" b="1" dirty="0" smtClean="0"/>
              <a:t>Araştırmanın Adı</a:t>
            </a:r>
          </a:p>
          <a:p>
            <a:pPr marL="0" indent="0" eaLnBrk="1" hangingPunct="1">
              <a:buNone/>
              <a:tabLst>
                <a:tab pos="442913" algn="l"/>
              </a:tabLst>
            </a:pPr>
            <a:endParaRPr lang="tr-TR" altLang="tr-TR" dirty="0" smtClean="0"/>
          </a:p>
          <a:p>
            <a:pPr marL="0" indent="0" eaLnBrk="1" hangingPunct="1">
              <a:buNone/>
              <a:tabLst>
                <a:tab pos="442913" algn="l"/>
              </a:tabLst>
            </a:pPr>
            <a:r>
              <a:rPr lang="tr-TR" altLang="tr-TR" dirty="0" smtClean="0"/>
              <a:t>Araştırmanın </a:t>
            </a:r>
            <a:r>
              <a:rPr lang="tr-TR" altLang="tr-TR" dirty="0" smtClean="0"/>
              <a:t>adı, araştırmanın konusunu açıkça belirtmelidir</a:t>
            </a:r>
            <a:r>
              <a:rPr lang="tr-TR" altLang="tr-TR" dirty="0" smtClean="0"/>
              <a:t>.</a:t>
            </a:r>
            <a:endParaRPr lang="tr-TR" altLang="tr-TR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ARAŞTIRMA TASARIMI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8775" indent="-358775" eaLnBrk="1" hangingPunct="1">
              <a:buFontTx/>
              <a:buAutoNum type="romanUcPeriod" startAt="2"/>
            </a:pPr>
            <a:r>
              <a:rPr lang="tr-TR" altLang="tr-TR" b="1" dirty="0" smtClean="0"/>
              <a:t>Araştırmanın Konusu</a:t>
            </a:r>
          </a:p>
          <a:p>
            <a:pPr marL="0" indent="0" eaLnBrk="1" hangingPunct="1">
              <a:buNone/>
            </a:pPr>
            <a:endParaRPr lang="tr-TR" altLang="tr-TR" dirty="0" smtClean="0"/>
          </a:p>
          <a:p>
            <a:pPr marL="0" indent="0" eaLnBrk="1" hangingPunct="1">
              <a:buNone/>
            </a:pPr>
            <a:r>
              <a:rPr lang="tr-TR" altLang="tr-TR" dirty="0" smtClean="0"/>
              <a:t>Birkaç </a:t>
            </a:r>
            <a:r>
              <a:rPr lang="tr-TR" altLang="tr-TR" dirty="0" smtClean="0"/>
              <a:t>cümle ile araştırmanın anlaşılır bir şekilde ifade edilmesidir</a:t>
            </a:r>
            <a:r>
              <a:rPr lang="tr-TR" altLang="tr-TR" dirty="0" smtClean="0"/>
              <a:t>.</a:t>
            </a:r>
            <a:endParaRPr lang="tr-TR" altLang="tr-TR" dirty="0" smtClean="0"/>
          </a:p>
        </p:txBody>
      </p:sp>
      <p:pic>
        <p:nvPicPr>
          <p:cNvPr id="8196" name="Picture 4" descr="sun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467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tr-TR" altLang="tr-TR" sz="2400" b="1" dirty="0" smtClean="0">
                <a:solidFill>
                  <a:schemeClr val="accent2"/>
                </a:solidFill>
              </a:rPr>
              <a:t>Problem,</a:t>
            </a:r>
            <a:r>
              <a:rPr lang="tr-TR" altLang="tr-TR" sz="2400" dirty="0" smtClean="0"/>
              <a:t> insanları </a:t>
            </a:r>
            <a:r>
              <a:rPr lang="tr-TR" altLang="tr-TR" sz="2400" dirty="0" smtClean="0">
                <a:solidFill>
                  <a:schemeClr val="accent2"/>
                </a:solidFill>
              </a:rPr>
              <a:t>rahatsız eden</a:t>
            </a:r>
            <a:r>
              <a:rPr lang="tr-TR" altLang="tr-TR" sz="2400" dirty="0" smtClean="0"/>
              <a:t> bir durumdur. Bireysel ve toplumsal açıdan başarısızlık, stres, terör gibi durumlar birer problem olarak gösterilebilir. Bu problemlerden birinin seçilebilmesi için öncelikle problemin hissedilmesi gerekir.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tr-TR" altLang="tr-TR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tr-TR" altLang="tr-TR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tr-TR" sz="2400" b="1" dirty="0" smtClean="0"/>
              <a:t>kararsızlık</a:t>
            </a:r>
            <a:endParaRPr lang="tr-TR" altLang="tr-TR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tr-TR" sz="2400" b="1" dirty="0" smtClean="0"/>
              <a:t>birden </a:t>
            </a:r>
            <a:r>
              <a:rPr lang="tr-TR" altLang="tr-TR" sz="2400" b="1" dirty="0" smtClean="0"/>
              <a:t>çok muhtemel çözüm yolunun </a:t>
            </a:r>
            <a:r>
              <a:rPr lang="tr-TR" altLang="tr-TR" sz="2400" b="1" dirty="0" smtClean="0"/>
              <a:t>olması</a:t>
            </a:r>
            <a:endParaRPr lang="tr-TR" altLang="tr-TR" sz="2400" dirty="0" smtClean="0"/>
          </a:p>
        </p:txBody>
      </p:sp>
      <p:sp>
        <p:nvSpPr>
          <p:cNvPr id="10243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3C68EB-C002-4477-9D14-6A0DF3273916}" type="slidenum">
              <a:rPr lang="tr-TR" altLang="tr-TR" sz="2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tr-TR" altLang="tr-TR" sz="2400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 smtClean="0"/>
              <a:t>Problem </a:t>
            </a:r>
            <a:r>
              <a:rPr lang="tr-TR" altLang="tr-TR" sz="3200" dirty="0"/>
              <a:t>Seçiminde ölçütler</a:t>
            </a:r>
            <a:br>
              <a:rPr lang="tr-TR" altLang="tr-TR" sz="3200" dirty="0"/>
            </a:br>
            <a:endParaRPr lang="tr-TR" altLang="tr-TR" sz="3200" b="1" dirty="0" smtClean="0">
              <a:solidFill>
                <a:schemeClr val="tx1"/>
              </a:solidFill>
            </a:endParaRPr>
          </a:p>
        </p:txBody>
      </p:sp>
      <p:sp>
        <p:nvSpPr>
          <p:cNvPr id="11267" name="2 İçerik Yer Tutucusu"/>
          <p:cNvSpPr>
            <a:spLocks noGrp="1" noChangeArrowheads="1"/>
          </p:cNvSpPr>
          <p:nvPr>
            <p:ph idx="1"/>
          </p:nvPr>
        </p:nvSpPr>
        <p:spPr>
          <a:xfrm>
            <a:off x="434109" y="1457325"/>
            <a:ext cx="8229600" cy="54006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tr-TR" altLang="tr-TR" sz="2400" b="1" dirty="0" smtClean="0"/>
              <a:t>Genel Ölçütler;</a:t>
            </a:r>
          </a:p>
          <a:p>
            <a:pPr lvl="1" eaLnBrk="1" hangingPunct="1"/>
            <a:r>
              <a:rPr lang="tr-TR" altLang="tr-TR" sz="2400" dirty="0" err="1" smtClean="0"/>
              <a:t>Çözülebilirlik</a:t>
            </a:r>
            <a:endParaRPr lang="tr-TR" altLang="tr-TR" sz="2400" dirty="0" smtClean="0"/>
          </a:p>
          <a:p>
            <a:pPr lvl="1" eaLnBrk="1" hangingPunct="1"/>
            <a:r>
              <a:rPr lang="tr-TR" altLang="tr-TR" sz="2400" dirty="0" smtClean="0"/>
              <a:t>Önemlilik</a:t>
            </a:r>
            <a:endParaRPr lang="tr-TR" altLang="tr-TR" sz="2400" dirty="0" smtClean="0"/>
          </a:p>
          <a:p>
            <a:pPr lvl="1" eaLnBrk="1" hangingPunct="1"/>
            <a:r>
              <a:rPr lang="tr-TR" altLang="tr-TR" sz="2400" dirty="0" smtClean="0"/>
              <a:t>Yenilik</a:t>
            </a:r>
          </a:p>
          <a:p>
            <a:pPr lvl="1" eaLnBrk="1" hangingPunct="1"/>
            <a:r>
              <a:rPr lang="tr-TR" altLang="tr-TR" sz="2400" dirty="0" smtClean="0"/>
              <a:t>Kurallara Uygunluk</a:t>
            </a:r>
          </a:p>
        </p:txBody>
      </p:sp>
      <p:pic>
        <p:nvPicPr>
          <p:cNvPr id="11268" name="Picture 4" descr="sun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3810000" y="1371601"/>
            <a:ext cx="495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tr-TR" altLang="tr-TR" sz="2400" b="1" dirty="0"/>
              <a:t>Özel </a:t>
            </a:r>
            <a:r>
              <a:rPr lang="tr-TR" altLang="tr-TR" sz="2400" b="1" dirty="0" smtClean="0"/>
              <a:t>Ölçütler;</a:t>
            </a:r>
            <a:endParaRPr lang="tr-TR" altLang="tr-TR" sz="2400" b="1" dirty="0"/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tr-TR" altLang="tr-TR" sz="2400" dirty="0"/>
              <a:t>Alanda yeterlilik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tr-TR" altLang="tr-TR" sz="2400" dirty="0"/>
              <a:t>Yöntemde ve tekniklerde yeterlilik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tr-TR" altLang="tr-TR" sz="2400" dirty="0"/>
              <a:t>Veri toplama izni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tr-TR" altLang="tr-TR" sz="2400" dirty="0"/>
              <a:t>Zaman ve olanak yeterliliği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tr-TR" altLang="tr-TR" sz="2400" dirty="0"/>
              <a:t>İlgi yeterliliği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Başlık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Problem</a:t>
            </a:r>
            <a:endParaRPr lang="tr-TR" altLang="tr-TR" sz="3200" b="1" smtClean="0">
              <a:solidFill>
                <a:schemeClr val="tx1"/>
              </a:solidFill>
            </a:endParaRPr>
          </a:p>
        </p:txBody>
      </p:sp>
      <p:sp>
        <p:nvSpPr>
          <p:cNvPr id="33795" name="2 İçerik Yer Tutucusu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Problemin Tanımlanması</a:t>
            </a:r>
          </a:p>
          <a:p>
            <a:pPr marL="0" indent="0" eaLnBrk="1" hangingPunct="1">
              <a:buNone/>
            </a:pPr>
            <a:endParaRPr lang="tr-TR" altLang="tr-TR" dirty="0" smtClean="0"/>
          </a:p>
          <a:p>
            <a:pPr lvl="1" eaLnBrk="1" hangingPunct="1"/>
            <a:r>
              <a:rPr lang="tr-TR" altLang="tr-TR" dirty="0" smtClean="0"/>
              <a:t>Bütünleştirme</a:t>
            </a:r>
          </a:p>
          <a:p>
            <a:pPr lvl="1" eaLnBrk="1" hangingPunct="1"/>
            <a:r>
              <a:rPr lang="tr-TR" altLang="tr-TR" dirty="0" smtClean="0"/>
              <a:t>Sınırlandırma</a:t>
            </a:r>
          </a:p>
          <a:p>
            <a:pPr lvl="1" eaLnBrk="1" hangingPunct="1"/>
            <a:r>
              <a:rPr lang="tr-TR" altLang="tr-TR" dirty="0" smtClean="0"/>
              <a:t>Tanımlama</a:t>
            </a:r>
          </a:p>
          <a:p>
            <a:pPr eaLnBrk="1" hangingPunct="1">
              <a:buFontTx/>
              <a:buNone/>
            </a:pPr>
            <a:endParaRPr lang="tr-TR" altLang="tr-TR" dirty="0" smtClean="0"/>
          </a:p>
        </p:txBody>
      </p:sp>
      <p:pic>
        <p:nvPicPr>
          <p:cNvPr id="33796" name="Picture 4" descr="sun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Başlık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964612" cy="576262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tr-TR" altLang="tr-TR" sz="3200" b="1" smtClean="0">
                <a:solidFill>
                  <a:schemeClr val="bg1"/>
                </a:solidFill>
                <a:latin typeface="Calibri" panose="020F0502020204030204" pitchFamily="34" charset="0"/>
              </a:rPr>
              <a:t>Problemin Tanımlanması Aşamaları</a:t>
            </a:r>
          </a:p>
        </p:txBody>
      </p:sp>
      <p:graphicFrame>
        <p:nvGraphicFramePr>
          <p:cNvPr id="282737" name="Group 113"/>
          <p:cNvGraphicFramePr>
            <a:graphicFrameLocks noGrp="1"/>
          </p:cNvGraphicFramePr>
          <p:nvPr/>
        </p:nvGraphicFramePr>
        <p:xfrm>
          <a:off x="1763713" y="1989138"/>
          <a:ext cx="4987925" cy="1095375"/>
        </p:xfrm>
        <a:graphic>
          <a:graphicData uri="http://schemas.openxmlformats.org/drawingml/2006/table">
            <a:tbl>
              <a:tblPr/>
              <a:tblGrid>
                <a:gridCol w="554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7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40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4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40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DnDiag">
                      <a:fgClr>
                        <a:schemeClr val="bg1"/>
                      </a:fgClr>
                      <a:bgClr>
                        <a:schemeClr val="folHlink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2705" name="Group 81"/>
          <p:cNvGraphicFramePr>
            <a:graphicFrameLocks noGrp="1"/>
          </p:cNvGraphicFramePr>
          <p:nvPr/>
        </p:nvGraphicFramePr>
        <p:xfrm>
          <a:off x="1042988" y="1989138"/>
          <a:ext cx="600075" cy="1079500"/>
        </p:xfrm>
        <a:graphic>
          <a:graphicData uri="http://schemas.openxmlformats.org/drawingml/2006/table">
            <a:tbl>
              <a:tblPr/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2730" name="Group 106"/>
          <p:cNvGraphicFramePr>
            <a:graphicFrameLocks noGrp="1"/>
          </p:cNvGraphicFramePr>
          <p:nvPr/>
        </p:nvGraphicFramePr>
        <p:xfrm>
          <a:off x="6877050" y="1989138"/>
          <a:ext cx="671513" cy="1079500"/>
        </p:xfrm>
        <a:graphic>
          <a:graphicData uri="http://schemas.openxmlformats.org/drawingml/2006/table">
            <a:tbl>
              <a:tblPr/>
              <a:tblGrid>
                <a:gridCol w="67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021" name="Line 107"/>
          <p:cNvSpPr>
            <a:spLocks noChangeShapeType="1"/>
          </p:cNvSpPr>
          <p:nvPr/>
        </p:nvSpPr>
        <p:spPr bwMode="auto">
          <a:xfrm>
            <a:off x="3995738" y="3068638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2" name="Line 112"/>
          <p:cNvSpPr>
            <a:spLocks noChangeShapeType="1"/>
          </p:cNvSpPr>
          <p:nvPr/>
        </p:nvSpPr>
        <p:spPr bwMode="auto">
          <a:xfrm>
            <a:off x="4572000" y="3068638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3" name="Line 114"/>
          <p:cNvSpPr>
            <a:spLocks noChangeShapeType="1"/>
          </p:cNvSpPr>
          <p:nvPr/>
        </p:nvSpPr>
        <p:spPr bwMode="auto">
          <a:xfrm flipH="1">
            <a:off x="2411413" y="39338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4" name="Line 115"/>
          <p:cNvSpPr>
            <a:spLocks noChangeShapeType="1"/>
          </p:cNvSpPr>
          <p:nvPr/>
        </p:nvSpPr>
        <p:spPr bwMode="auto">
          <a:xfrm flipH="1">
            <a:off x="4572000" y="39338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5" name="Line 116"/>
          <p:cNvSpPr>
            <a:spLocks noChangeShapeType="1"/>
          </p:cNvSpPr>
          <p:nvPr/>
        </p:nvSpPr>
        <p:spPr bwMode="auto">
          <a:xfrm>
            <a:off x="2411413" y="39338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6" name="Line 117"/>
          <p:cNvSpPr>
            <a:spLocks noChangeShapeType="1"/>
          </p:cNvSpPr>
          <p:nvPr/>
        </p:nvSpPr>
        <p:spPr bwMode="auto">
          <a:xfrm>
            <a:off x="6156325" y="39338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7" name="Line 118"/>
          <p:cNvSpPr>
            <a:spLocks noChangeShapeType="1"/>
          </p:cNvSpPr>
          <p:nvPr/>
        </p:nvSpPr>
        <p:spPr bwMode="auto">
          <a:xfrm>
            <a:off x="2411413" y="5157788"/>
            <a:ext cx="1944687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8" name="Line 119"/>
          <p:cNvSpPr>
            <a:spLocks noChangeShapeType="1"/>
          </p:cNvSpPr>
          <p:nvPr/>
        </p:nvSpPr>
        <p:spPr bwMode="auto">
          <a:xfrm flipV="1">
            <a:off x="4356100" y="5157788"/>
            <a:ext cx="1800225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9" name="Line 120"/>
          <p:cNvSpPr>
            <a:spLocks noChangeShapeType="1"/>
          </p:cNvSpPr>
          <p:nvPr/>
        </p:nvSpPr>
        <p:spPr bwMode="auto">
          <a:xfrm>
            <a:off x="4284663" y="2924175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30" name="Line 121"/>
          <p:cNvSpPr>
            <a:spLocks noChangeShapeType="1"/>
          </p:cNvSpPr>
          <p:nvPr/>
        </p:nvSpPr>
        <p:spPr bwMode="auto">
          <a:xfrm>
            <a:off x="4284663" y="3429000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31" name="Text Box 122"/>
          <p:cNvSpPr txBox="1">
            <a:spLocks noChangeArrowheads="1"/>
          </p:cNvSpPr>
          <p:nvPr/>
        </p:nvSpPr>
        <p:spPr bwMode="auto">
          <a:xfrm>
            <a:off x="5003800" y="3141663"/>
            <a:ext cx="2520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Sınırlandırma (araştırılacak problem diliminin seçilmesi)</a:t>
            </a:r>
          </a:p>
        </p:txBody>
      </p:sp>
      <p:sp>
        <p:nvSpPr>
          <p:cNvPr id="42032" name="Text Box 123"/>
          <p:cNvSpPr txBox="1">
            <a:spLocks noChangeArrowheads="1"/>
          </p:cNvSpPr>
          <p:nvPr/>
        </p:nvSpPr>
        <p:spPr bwMode="auto">
          <a:xfrm>
            <a:off x="2627313" y="3933825"/>
            <a:ext cx="34575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Tanımlama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(Sınırlandırılmış problemin ayrıntılarıyla açıklanması)</a:t>
            </a:r>
          </a:p>
        </p:txBody>
      </p:sp>
      <p:sp>
        <p:nvSpPr>
          <p:cNvPr id="42033" name="Text Box 124"/>
          <p:cNvSpPr txBox="1">
            <a:spLocks noChangeArrowheads="1"/>
          </p:cNvSpPr>
          <p:nvPr/>
        </p:nvSpPr>
        <p:spPr bwMode="auto">
          <a:xfrm>
            <a:off x="3419475" y="5300663"/>
            <a:ext cx="2016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(Araştırma amaçlarının berraklaşması)</a:t>
            </a:r>
          </a:p>
        </p:txBody>
      </p:sp>
      <p:sp>
        <p:nvSpPr>
          <p:cNvPr id="42034" name="Text Box 126"/>
          <p:cNvSpPr txBox="1">
            <a:spLocks noChangeArrowheads="1"/>
          </p:cNvSpPr>
          <p:nvPr/>
        </p:nvSpPr>
        <p:spPr bwMode="auto">
          <a:xfrm>
            <a:off x="827088" y="1268413"/>
            <a:ext cx="69135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Bütünleştirme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(Problemin genel çizgilerle – bütün içindeki yeriyle – belirtilmesi)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Calibri" panose="020F0502020204030204" pitchFamily="34" charset="0"/>
              </a:rPr>
              <a:t>Problemi dilimlere ayırma</a:t>
            </a:r>
          </a:p>
        </p:txBody>
      </p:sp>
      <p:sp>
        <p:nvSpPr>
          <p:cNvPr id="42035" name="Text Box 127"/>
          <p:cNvSpPr txBox="1">
            <a:spLocks noChangeArrowheads="1"/>
          </p:cNvSpPr>
          <p:nvPr/>
        </p:nvSpPr>
        <p:spPr bwMode="auto">
          <a:xfrm>
            <a:off x="684213" y="6597650"/>
            <a:ext cx="79200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tr-TR" altLang="tr-TR" sz="2400">
              <a:latin typeface="Calibri" panose="020F0502020204030204" pitchFamily="34" charset="0"/>
            </a:endParaRPr>
          </a:p>
        </p:txBody>
      </p:sp>
      <p:sp>
        <p:nvSpPr>
          <p:cNvPr id="42036" name="Rectangle 130"/>
          <p:cNvSpPr>
            <a:spLocks noChangeArrowheads="1"/>
          </p:cNvSpPr>
          <p:nvPr/>
        </p:nvSpPr>
        <p:spPr bwMode="auto">
          <a:xfrm>
            <a:off x="1187450" y="6453188"/>
            <a:ext cx="5654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tr-TR" altLang="tr-TR" sz="1200">
                <a:latin typeface="Calibri" panose="020F0502020204030204" pitchFamily="34" charset="0"/>
              </a:rPr>
              <a:t>Kaynak: Bilimsel Araştırma Yöntemi, Niyazi Karasar, Ankara: Nobel Yayınları, 2005, s. 59.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235</Words>
  <Application>Microsoft Office PowerPoint</Application>
  <PresentationFormat>Ekran Gösterisi (4:3)</PresentationFormat>
  <Paragraphs>62</Paragraphs>
  <Slides>9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Alfabe MEB</vt:lpstr>
      <vt:lpstr>Arial</vt:lpstr>
      <vt:lpstr>Calibri</vt:lpstr>
      <vt:lpstr>Times New Roman</vt:lpstr>
      <vt:lpstr>Varsayılan Tasarım</vt:lpstr>
      <vt:lpstr>PowerPoint Sunusu</vt:lpstr>
      <vt:lpstr>ARAŞTIRMA SÜRECİ VE  TEMEL KAVRAMLAR</vt:lpstr>
      <vt:lpstr>PowerPoint Sunusu</vt:lpstr>
      <vt:lpstr>ARAŞTIRMA TASARIMI</vt:lpstr>
      <vt:lpstr>ARAŞTIRMA TASARIMI</vt:lpstr>
      <vt:lpstr>Problem</vt:lpstr>
      <vt:lpstr>Problem Seçiminde ölçütler </vt:lpstr>
      <vt:lpstr>Problem</vt:lpstr>
      <vt:lpstr>Problemin Tanımlanması Aşamaları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part-time</dc:creator>
  <cp:lastModifiedBy>pc</cp:lastModifiedBy>
  <cp:revision>11</cp:revision>
  <cp:lastPrinted>1601-01-01T00:00:00Z</cp:lastPrinted>
  <dcterms:created xsi:type="dcterms:W3CDTF">2013-05-22T05:54:15Z</dcterms:created>
  <dcterms:modified xsi:type="dcterms:W3CDTF">2020-10-01T21:37:28Z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