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3" r:id="rId4"/>
    <p:sldId id="264" r:id="rId5"/>
    <p:sldId id="265" r:id="rId6"/>
    <p:sldId id="271" r:id="rId7"/>
    <p:sldId id="268" r:id="rId8"/>
    <p:sldId id="272" r:id="rId9"/>
    <p:sldId id="273" r:id="rId10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5" autoAdjust="0"/>
    <p:restoredTop sz="94667" autoAdjust="0"/>
  </p:normalViewPr>
  <p:slideViewPr>
    <p:cSldViewPr>
      <p:cViewPr varScale="1">
        <p:scale>
          <a:sx n="83" d="100"/>
          <a:sy n="83" d="100"/>
        </p:scale>
        <p:origin x="176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C59FC0F-254B-41B1-A2B1-75CD8F8DBA9B}" type="datetimeFigureOut">
              <a:rPr lang="tr-TR"/>
              <a:pPr>
                <a:defRPr/>
              </a:pPr>
              <a:t>3.10.2020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/>
              <a:t>Asıl metin stillerini düzenlemek için tıklayın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C82A0EA-5362-4395-9B90-FBF479A4183F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25549-6FBC-4E68-91F5-810AD2E7263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1265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6A9A7D-E724-495D-AE58-1B942062D26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324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D3468-4301-413B-A47C-BB6E4F4CF1CF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4502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B67329-F376-46BB-823B-E22A9786E7D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10598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94D146-76A5-4AF5-AB3B-B13A68E90DD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0672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A3BD2D-95DA-4C0A-AA41-7F6952EEF1C7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009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3A438-3C15-4CF7-B930-F0BE3D9C4248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2488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BCD99-0F6C-44E5-B503-80945D1346B6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9058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B500D8-AB67-41AF-9671-52CA0A8A6C4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0221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EE4A70-6877-4776-91DC-A6373AF4EF4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08670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0EA9B-23D4-4DEC-B152-7F4C12899D5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064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46A284E-99AB-48B5-B771-0F9A18B3CD4F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sunu kap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3276600"/>
            <a:ext cx="6096000" cy="53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3200" b="1" smtClean="0"/>
              <a:t>EĞİTİM PSİKOLOJİSİ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tr-TR" altLang="tr-TR" sz="4400" b="1" smtClean="0">
                <a:solidFill>
                  <a:schemeClr val="tx1"/>
                </a:solidFill>
              </a:rPr>
              <a:t>BİLİŞSEL YAKLAŞIMLAR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tr-TR" altLang="tr-TR" sz="3200" b="1" smtClean="0"/>
              <a:t>BİLGİYİ İŞLEME MODELİ</a:t>
            </a:r>
          </a:p>
        </p:txBody>
      </p:sp>
      <p:pic>
        <p:nvPicPr>
          <p:cNvPr id="307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tr-TR" altLang="tr-TR" sz="6600" b="1" dirty="0" smtClean="0">
                <a:solidFill>
                  <a:schemeClr val="tx1"/>
                </a:solidFill>
              </a:rPr>
              <a:t>Bilgi İşlem Kuramı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286000"/>
            <a:ext cx="7239000" cy="3429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tr-TR" altLang="tr-TR" dirty="0" smtClean="0">
                <a:solidFill>
                  <a:srgbClr val="FF0000"/>
                </a:solidFill>
              </a:rPr>
              <a:t>(l)</a:t>
            </a:r>
            <a:r>
              <a:rPr lang="tr-TR" altLang="tr-TR" dirty="0" smtClean="0"/>
              <a:t> Yeni bilgi dışarıdan nasıl alınmaktadır.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tr-TR" dirty="0" smtClean="0">
                <a:solidFill>
                  <a:srgbClr val="FF0000"/>
                </a:solidFill>
              </a:rPr>
              <a:t>(2)</a:t>
            </a:r>
            <a:r>
              <a:rPr lang="tr-TR" altLang="tr-TR" dirty="0" smtClean="0"/>
              <a:t> Alınan yeni bilgi nasıl işlenmektedir.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tr-TR" dirty="0" smtClean="0">
                <a:solidFill>
                  <a:srgbClr val="FF0000"/>
                </a:solidFill>
              </a:rPr>
              <a:t>(3)</a:t>
            </a:r>
            <a:r>
              <a:rPr lang="tr-TR" altLang="tr-TR" dirty="0" smtClean="0"/>
              <a:t> Bilgi uzun süreli olarak nasıl depolanmaktadır.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tr-TR" dirty="0" smtClean="0">
                <a:solidFill>
                  <a:srgbClr val="FF0000"/>
                </a:solidFill>
              </a:rPr>
              <a:t>(4)</a:t>
            </a:r>
            <a:r>
              <a:rPr lang="tr-TR" altLang="tr-TR" dirty="0" smtClean="0"/>
              <a:t> Depolanan bilgi nasıl geriye getirilip hatırlanmaktadır. </a:t>
            </a:r>
          </a:p>
        </p:txBody>
      </p:sp>
      <p:pic>
        <p:nvPicPr>
          <p:cNvPr id="7172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33"/>
          <p:cNvGrpSpPr>
            <a:grpSpLocks/>
          </p:cNvGrpSpPr>
          <p:nvPr/>
        </p:nvGrpSpPr>
        <p:grpSpPr bwMode="auto">
          <a:xfrm>
            <a:off x="395288" y="549275"/>
            <a:ext cx="8208962" cy="5688013"/>
            <a:chOff x="249" y="346"/>
            <a:chExt cx="5171" cy="3583"/>
          </a:xfrm>
        </p:grpSpPr>
        <p:sp>
          <p:nvSpPr>
            <p:cNvPr id="8195" name="Rectangle 5"/>
            <p:cNvSpPr>
              <a:spLocks noChangeArrowheads="1"/>
            </p:cNvSpPr>
            <p:nvPr/>
          </p:nvSpPr>
          <p:spPr bwMode="auto">
            <a:xfrm>
              <a:off x="249" y="1044"/>
              <a:ext cx="5171" cy="28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8196" name="Text Box 6"/>
            <p:cNvSpPr txBox="1">
              <a:spLocks noChangeArrowheads="1"/>
            </p:cNvSpPr>
            <p:nvPr/>
          </p:nvSpPr>
          <p:spPr bwMode="auto">
            <a:xfrm>
              <a:off x="389" y="1296"/>
              <a:ext cx="978" cy="5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 b="1">
                  <a:latin typeface="Times New Roman" panose="02020603050405020304" pitchFamily="18" charset="0"/>
                </a:rPr>
                <a:t>Alıcılar: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>
                  <a:latin typeface="Times New Roman" panose="02020603050405020304" pitchFamily="18" charset="0"/>
                </a:rPr>
                <a:t>Duyu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>
                  <a:latin typeface="Times New Roman" panose="02020603050405020304" pitchFamily="18" charset="0"/>
                </a:rPr>
                <a:t>organları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8197" name="Text Box 7"/>
            <p:cNvSpPr txBox="1">
              <a:spLocks noChangeArrowheads="1"/>
            </p:cNvSpPr>
            <p:nvPr/>
          </p:nvSpPr>
          <p:spPr bwMode="auto">
            <a:xfrm>
              <a:off x="389" y="3330"/>
              <a:ext cx="838" cy="4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>
                  <a:latin typeface="Times New Roman" panose="02020603050405020304" pitchFamily="18" charset="0"/>
                </a:rPr>
                <a:t>Çevre</a:t>
              </a:r>
              <a:endParaRPr lang="tr-TR" altLang="tr-TR" sz="1800"/>
            </a:p>
          </p:txBody>
        </p:sp>
        <p:sp>
          <p:nvSpPr>
            <p:cNvPr id="8198" name="Text Box 8"/>
            <p:cNvSpPr txBox="1">
              <a:spLocks noChangeArrowheads="1"/>
            </p:cNvSpPr>
            <p:nvPr/>
          </p:nvSpPr>
          <p:spPr bwMode="auto">
            <a:xfrm>
              <a:off x="1926" y="1258"/>
              <a:ext cx="839" cy="6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>
                  <a:latin typeface="Times New Roman" panose="02020603050405020304" pitchFamily="18" charset="0"/>
                </a:rPr>
                <a:t>Duyusal kayıt</a:t>
              </a:r>
              <a:endParaRPr lang="tr-TR" altLang="tr-TR" sz="1600"/>
            </a:p>
          </p:txBody>
        </p:sp>
        <p:sp>
          <p:nvSpPr>
            <p:cNvPr id="8199" name="Text Box 9"/>
            <p:cNvSpPr txBox="1">
              <a:spLocks noChangeArrowheads="1"/>
            </p:cNvSpPr>
            <p:nvPr/>
          </p:nvSpPr>
          <p:spPr bwMode="auto">
            <a:xfrm>
              <a:off x="2744" y="1616"/>
              <a:ext cx="499" cy="6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Dikkat</a:t>
              </a:r>
              <a:endParaRPr lang="tr-TR" altLang="tr-TR" sz="1400"/>
            </a:p>
          </p:txBody>
        </p:sp>
        <p:sp>
          <p:nvSpPr>
            <p:cNvPr id="8200" name="Text Box 10"/>
            <p:cNvSpPr txBox="1">
              <a:spLocks noChangeArrowheads="1"/>
            </p:cNvSpPr>
            <p:nvPr/>
          </p:nvSpPr>
          <p:spPr bwMode="auto">
            <a:xfrm>
              <a:off x="3184" y="1258"/>
              <a:ext cx="699" cy="9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Kısa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süreli bellek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(İşler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 Hafıza)</a:t>
              </a:r>
              <a:endParaRPr lang="tr-TR" altLang="tr-TR" sz="1400"/>
            </a:p>
          </p:txBody>
        </p:sp>
        <p:sp>
          <p:nvSpPr>
            <p:cNvPr id="8201" name="Text Box 11"/>
            <p:cNvSpPr txBox="1">
              <a:spLocks noChangeArrowheads="1"/>
            </p:cNvSpPr>
            <p:nvPr/>
          </p:nvSpPr>
          <p:spPr bwMode="auto">
            <a:xfrm>
              <a:off x="389" y="2233"/>
              <a:ext cx="865" cy="9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Uyarıcı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Olaylar.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400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Algıyı işleme</a:t>
              </a:r>
              <a:endParaRPr lang="tr-TR" altLang="tr-TR" sz="1400"/>
            </a:p>
          </p:txBody>
        </p:sp>
        <p:sp>
          <p:nvSpPr>
            <p:cNvPr id="8202" name="Line 12"/>
            <p:cNvSpPr>
              <a:spLocks noChangeShapeType="1"/>
            </p:cNvSpPr>
            <p:nvPr/>
          </p:nvSpPr>
          <p:spPr bwMode="auto">
            <a:xfrm flipV="1">
              <a:off x="668" y="1868"/>
              <a:ext cx="0" cy="3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03" name="Text Box 13"/>
            <p:cNvSpPr txBox="1">
              <a:spLocks noChangeArrowheads="1"/>
            </p:cNvSpPr>
            <p:nvPr/>
          </p:nvSpPr>
          <p:spPr bwMode="auto">
            <a:xfrm>
              <a:off x="1367" y="1624"/>
              <a:ext cx="419" cy="9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>
                  <a:latin typeface="Times New Roman" panose="02020603050405020304" pitchFamily="18" charset="0"/>
                </a:rPr>
                <a:t>Algı kuralları</a:t>
              </a:r>
              <a:endParaRPr lang="tr-TR" altLang="tr-TR" sz="1800"/>
            </a:p>
          </p:txBody>
        </p:sp>
        <p:sp>
          <p:nvSpPr>
            <p:cNvPr id="8204" name="Line 14"/>
            <p:cNvSpPr>
              <a:spLocks noChangeShapeType="1"/>
            </p:cNvSpPr>
            <p:nvPr/>
          </p:nvSpPr>
          <p:spPr bwMode="auto">
            <a:xfrm flipV="1">
              <a:off x="1367" y="1624"/>
              <a:ext cx="55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05" name="Line 15"/>
            <p:cNvSpPr>
              <a:spLocks noChangeShapeType="1"/>
            </p:cNvSpPr>
            <p:nvPr/>
          </p:nvSpPr>
          <p:spPr bwMode="auto">
            <a:xfrm flipV="1">
              <a:off x="2765" y="1624"/>
              <a:ext cx="2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06" name="Text Box 16"/>
            <p:cNvSpPr txBox="1">
              <a:spLocks noChangeArrowheads="1"/>
            </p:cNvSpPr>
            <p:nvPr/>
          </p:nvSpPr>
          <p:spPr bwMode="auto">
            <a:xfrm>
              <a:off x="3184" y="2477"/>
              <a:ext cx="1397" cy="4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>
                  <a:latin typeface="Times New Roman" panose="02020603050405020304" pitchFamily="18" charset="0"/>
                </a:rPr>
                <a:t>Motor veya  sessel  tepki üretimi</a:t>
              </a:r>
              <a:endParaRPr lang="tr-TR" altLang="tr-TR" sz="1800"/>
            </a:p>
          </p:txBody>
        </p:sp>
        <p:sp>
          <p:nvSpPr>
            <p:cNvPr id="8207" name="Text Box 17"/>
            <p:cNvSpPr txBox="1">
              <a:spLocks noChangeArrowheads="1"/>
            </p:cNvSpPr>
            <p:nvPr/>
          </p:nvSpPr>
          <p:spPr bwMode="auto">
            <a:xfrm>
              <a:off x="3923" y="1434"/>
              <a:ext cx="875" cy="6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 Depolama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400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400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400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>
                  <a:latin typeface="Times New Roman" panose="02020603050405020304" pitchFamily="18" charset="0"/>
                </a:rPr>
                <a:t>Geri getirim</a:t>
              </a:r>
              <a:endParaRPr lang="tr-TR" altLang="tr-TR" sz="1400"/>
            </a:p>
          </p:txBody>
        </p:sp>
        <p:sp>
          <p:nvSpPr>
            <p:cNvPr id="8208" name="Text Box 18"/>
            <p:cNvSpPr txBox="1">
              <a:spLocks noChangeArrowheads="1"/>
            </p:cNvSpPr>
            <p:nvPr/>
          </p:nvSpPr>
          <p:spPr bwMode="auto">
            <a:xfrm>
              <a:off x="4861" y="1258"/>
              <a:ext cx="419" cy="134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200">
                  <a:latin typeface="Times New Roman" panose="02020603050405020304" pitchFamily="18" charset="0"/>
                </a:rPr>
                <a:t>Uzun süreli bellek</a:t>
              </a:r>
              <a:endParaRPr lang="tr-TR" altLang="tr-TR" sz="1200"/>
            </a:p>
          </p:txBody>
        </p:sp>
        <p:sp>
          <p:nvSpPr>
            <p:cNvPr id="8209" name="Text Box 19"/>
            <p:cNvSpPr txBox="1">
              <a:spLocks noChangeArrowheads="1"/>
            </p:cNvSpPr>
            <p:nvPr/>
          </p:nvSpPr>
          <p:spPr bwMode="auto">
            <a:xfrm>
              <a:off x="3184" y="3330"/>
              <a:ext cx="1397" cy="4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>
                  <a:latin typeface="Times New Roman" panose="02020603050405020304" pitchFamily="18" charset="0"/>
                </a:rPr>
                <a:t>Motor veya sessel eylemler</a:t>
              </a:r>
              <a:endParaRPr lang="tr-TR" altLang="tr-TR" sz="1800"/>
            </a:p>
          </p:txBody>
        </p:sp>
        <p:sp>
          <p:nvSpPr>
            <p:cNvPr id="8210" name="Line 20"/>
            <p:cNvSpPr>
              <a:spLocks noChangeShapeType="1"/>
            </p:cNvSpPr>
            <p:nvPr/>
          </p:nvSpPr>
          <p:spPr bwMode="auto">
            <a:xfrm>
              <a:off x="3603" y="2233"/>
              <a:ext cx="0" cy="2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1" name="Line 21"/>
            <p:cNvSpPr>
              <a:spLocks noChangeShapeType="1"/>
            </p:cNvSpPr>
            <p:nvPr/>
          </p:nvSpPr>
          <p:spPr bwMode="auto">
            <a:xfrm>
              <a:off x="3603" y="2965"/>
              <a:ext cx="0" cy="3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2" name="Line 22"/>
            <p:cNvSpPr>
              <a:spLocks noChangeShapeType="1"/>
            </p:cNvSpPr>
            <p:nvPr/>
          </p:nvSpPr>
          <p:spPr bwMode="auto">
            <a:xfrm flipH="1">
              <a:off x="1227" y="3574"/>
              <a:ext cx="195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3" name="Line 23"/>
            <p:cNvSpPr>
              <a:spLocks noChangeShapeType="1"/>
            </p:cNvSpPr>
            <p:nvPr/>
          </p:nvSpPr>
          <p:spPr bwMode="auto">
            <a:xfrm>
              <a:off x="4014" y="1389"/>
              <a:ext cx="75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4" name="Line 24"/>
            <p:cNvSpPr>
              <a:spLocks noChangeShapeType="1"/>
            </p:cNvSpPr>
            <p:nvPr/>
          </p:nvSpPr>
          <p:spPr bwMode="auto">
            <a:xfrm flipH="1">
              <a:off x="4022" y="1990"/>
              <a:ext cx="75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5" name="Line 25"/>
            <p:cNvSpPr>
              <a:spLocks noChangeShapeType="1"/>
            </p:cNvSpPr>
            <p:nvPr/>
          </p:nvSpPr>
          <p:spPr bwMode="auto">
            <a:xfrm flipV="1">
              <a:off x="808" y="3209"/>
              <a:ext cx="0" cy="1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6" name="Line 26"/>
            <p:cNvSpPr>
              <a:spLocks noChangeShapeType="1"/>
            </p:cNvSpPr>
            <p:nvPr/>
          </p:nvSpPr>
          <p:spPr bwMode="auto">
            <a:xfrm>
              <a:off x="529" y="2721"/>
              <a:ext cx="559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7" name="Line 27"/>
            <p:cNvSpPr>
              <a:spLocks noChangeShapeType="1"/>
            </p:cNvSpPr>
            <p:nvPr/>
          </p:nvSpPr>
          <p:spPr bwMode="auto">
            <a:xfrm>
              <a:off x="529" y="2721"/>
              <a:ext cx="559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8" name="Line 28"/>
            <p:cNvSpPr>
              <a:spLocks noChangeShapeType="1"/>
            </p:cNvSpPr>
            <p:nvPr/>
          </p:nvSpPr>
          <p:spPr bwMode="auto">
            <a:xfrm>
              <a:off x="529" y="2721"/>
              <a:ext cx="559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19" name="Line 29"/>
            <p:cNvSpPr>
              <a:spLocks noChangeShapeType="1"/>
            </p:cNvSpPr>
            <p:nvPr/>
          </p:nvSpPr>
          <p:spPr bwMode="auto">
            <a:xfrm>
              <a:off x="389" y="2721"/>
              <a:ext cx="838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20" name="Text Box 30"/>
            <p:cNvSpPr txBox="1">
              <a:spLocks noChangeArrowheads="1"/>
            </p:cNvSpPr>
            <p:nvPr/>
          </p:nvSpPr>
          <p:spPr bwMode="auto">
            <a:xfrm>
              <a:off x="389" y="649"/>
              <a:ext cx="4612" cy="366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8221" name="Text Box 31"/>
            <p:cNvSpPr txBox="1">
              <a:spLocks noChangeArrowheads="1"/>
            </p:cNvSpPr>
            <p:nvPr/>
          </p:nvSpPr>
          <p:spPr bwMode="auto">
            <a:xfrm>
              <a:off x="389" y="346"/>
              <a:ext cx="4891" cy="547"/>
            </a:xfrm>
            <a:prstGeom prst="rect">
              <a:avLst/>
            </a:prstGeom>
            <a:solidFill>
              <a:schemeClr val="hlink"/>
            </a:solidFill>
            <a:ln w="9525" algn="ctr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1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 b="1">
                  <a:latin typeface="Times New Roman" panose="02020603050405020304" pitchFamily="18" charset="0"/>
                </a:rPr>
                <a:t>		</a:t>
              </a:r>
              <a:r>
                <a:rPr lang="tr-TR" altLang="tr-TR" sz="40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Bilgiyi İşleme Modeli</a:t>
              </a:r>
              <a:endParaRPr lang="tr-TR" altLang="tr-TR" sz="5400" b="1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133600"/>
            <a:ext cx="4495800" cy="176212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endParaRPr lang="tr-TR" altLang="tr-TR" sz="2000" dirty="0" smtClean="0"/>
          </a:p>
          <a:p>
            <a:pPr>
              <a:lnSpc>
                <a:spcPct val="80000"/>
              </a:lnSpc>
            </a:pPr>
            <a:r>
              <a:rPr lang="tr-TR" altLang="tr-TR" sz="2400" dirty="0" smtClean="0"/>
              <a:t>Duyusal bellek</a:t>
            </a:r>
          </a:p>
          <a:p>
            <a:pPr>
              <a:lnSpc>
                <a:spcPct val="80000"/>
              </a:lnSpc>
            </a:pPr>
            <a:r>
              <a:rPr lang="tr-TR" altLang="tr-TR" sz="2400" dirty="0" smtClean="0"/>
              <a:t>Kısa süreli bellek </a:t>
            </a:r>
          </a:p>
          <a:p>
            <a:pPr>
              <a:lnSpc>
                <a:spcPct val="80000"/>
              </a:lnSpc>
            </a:pPr>
            <a:r>
              <a:rPr lang="tr-TR" altLang="tr-TR" sz="2400" dirty="0" smtClean="0"/>
              <a:t>Uzun süreli bellek</a:t>
            </a:r>
            <a:endParaRPr lang="tr-TR" altLang="tr-TR" sz="2000" dirty="0" smtClean="0"/>
          </a:p>
        </p:txBody>
      </p:sp>
      <p:pic>
        <p:nvPicPr>
          <p:cNvPr id="9220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66" name="Group 158"/>
          <p:cNvGraphicFramePr>
            <a:graphicFrameLocks noGrp="1"/>
          </p:cNvGraphicFramePr>
          <p:nvPr/>
        </p:nvGraphicFramePr>
        <p:xfrm>
          <a:off x="250825" y="333375"/>
          <a:ext cx="8497888" cy="6191250"/>
        </p:xfrm>
        <a:graphic>
          <a:graphicData uri="http://schemas.openxmlformats.org/drawingml/2006/table">
            <a:tbl>
              <a:tblPr/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4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Bellek Türleri     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Duyusal kayıt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Kısa Süreli Bellek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Uzun Süreli Bellek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Bilgi girişi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Çevredeki tüm uyarıcılar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Dikkat ve seçici algı süzgecinden geçen bilgi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Kısa süreli bellekte tekrar edilen ve      kod­lanan bilgi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44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Bilginin kalış süresi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Yarım saniyeden dört saniyeye kadar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Tekrar edilmediği takdirde en fazla 20 saniye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Sürekli olarak kaldığı düşünülmektedir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44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Kapasitesi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Sınırsızdır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Çok küçüktür (7±2 birim olduğu ifade edilmekle birlikte üç birim olduğu da savunulmaktadır)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Sınırsız olduğu düşünülmektedir.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5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Bilginin biçimi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Alman uyananın aynı kopyası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Sözel, görsel ve muhteme­len anlamsal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Büyük ölçüde anlamsal, görsel ve sözel şemalar, önerme ağları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44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Geriye getirme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Mümkün değil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Tekrar etme ve otomatikleştirme, anında geriye getirme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3434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</a:pPr>
                      <a:r>
                        <a:rPr kumimoji="0" lang="tr-TR" alt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Geriye getirme ipuçlarına, temsil etme ve örgütlemeye dayalıdır. </a:t>
                      </a:r>
                      <a:endParaRPr kumimoji="0" lang="tr-TR" alt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tr-TR" altLang="tr-TR" sz="3000" smtClean="0">
                <a:solidFill>
                  <a:schemeClr val="tx1"/>
                </a:solidFill>
              </a:rPr>
              <a:t>Uzun Süreli Belleğin Bölmeleri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2133601"/>
            <a:ext cx="4038600" cy="21336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tr-TR" altLang="tr-TR" sz="2400" dirty="0" smtClean="0"/>
              <a:t>(1) </a:t>
            </a:r>
            <a:r>
              <a:rPr lang="tr-TR" altLang="tr-TR" sz="2400" dirty="0" err="1" smtClean="0"/>
              <a:t>Anısal</a:t>
            </a:r>
            <a:r>
              <a:rPr lang="tr-TR" altLang="tr-TR" sz="2400" dirty="0"/>
              <a:t> bellek</a:t>
            </a:r>
            <a:endParaRPr lang="tr-TR" altLang="tr-TR" sz="2400" dirty="0" smtClean="0"/>
          </a:p>
          <a:p>
            <a:pPr>
              <a:buFontTx/>
              <a:buNone/>
            </a:pPr>
            <a:r>
              <a:rPr lang="tr-TR" altLang="tr-TR" sz="2400" dirty="0" smtClean="0"/>
              <a:t>(2) </a:t>
            </a:r>
            <a:r>
              <a:rPr lang="tr-TR" altLang="tr-TR" sz="2400" dirty="0"/>
              <a:t>Anlamsal bellek</a:t>
            </a:r>
            <a:endParaRPr lang="tr-TR" altLang="tr-TR" sz="2400" dirty="0" smtClean="0"/>
          </a:p>
          <a:p>
            <a:pPr>
              <a:buFontTx/>
              <a:buNone/>
            </a:pPr>
            <a:r>
              <a:rPr lang="tr-TR" altLang="tr-TR" sz="2400" dirty="0" smtClean="0"/>
              <a:t>(3) </a:t>
            </a:r>
            <a:r>
              <a:rPr lang="tr-TR" altLang="tr-TR" sz="2400" dirty="0" err="1" smtClean="0"/>
              <a:t>İşlemsel</a:t>
            </a:r>
            <a:r>
              <a:rPr lang="tr-TR" altLang="tr-TR" sz="2400" dirty="0" smtClean="0"/>
              <a:t> bellek </a:t>
            </a:r>
          </a:p>
          <a:p>
            <a:pPr>
              <a:buFontTx/>
              <a:buNone/>
            </a:pPr>
            <a:r>
              <a:rPr lang="tr-TR" altLang="tr-TR" sz="2400" dirty="0" smtClean="0"/>
              <a:t> </a:t>
            </a:r>
            <a:endParaRPr lang="tr-TR" altLang="tr-TR" sz="2400" b="1" dirty="0" smtClean="0"/>
          </a:p>
        </p:txBody>
      </p:sp>
      <p:pic>
        <p:nvPicPr>
          <p:cNvPr id="12292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/>
          <a:lstStyle/>
          <a:p>
            <a:r>
              <a:rPr lang="tr-TR" dirty="0" smtClean="0"/>
              <a:t>Bilgiyi depolama stratejileri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2844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tr-TR" dirty="0" smtClean="0"/>
              <a:t>Bilgiyi işleme modelinin eğitim </a:t>
            </a:r>
            <a:r>
              <a:rPr lang="tr-TR" b="1" dirty="0"/>
              <a:t>ortamlarında kullanılması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3549764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244</Words>
  <Application>Microsoft Office PowerPoint</Application>
  <PresentationFormat>Ekran Gösterisi (4:3)</PresentationFormat>
  <Paragraphs>67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Varsayılan Tasarım</vt:lpstr>
      <vt:lpstr>PowerPoint Sunusu</vt:lpstr>
      <vt:lpstr>BİLİŞSEL YAKLAŞIMLAR</vt:lpstr>
      <vt:lpstr>Bilgi İşlem Kuramı</vt:lpstr>
      <vt:lpstr>PowerPoint Sunusu</vt:lpstr>
      <vt:lpstr>PowerPoint Sunusu</vt:lpstr>
      <vt:lpstr>PowerPoint Sunusu</vt:lpstr>
      <vt:lpstr>Uzun Süreli Belleğin Bölmeleri</vt:lpstr>
      <vt:lpstr>Bilgiyi depolama stratejileri</vt:lpstr>
      <vt:lpstr>Bilgiyi işleme modelinin eğitim ortamlarında kullanılması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part-time</dc:creator>
  <cp:lastModifiedBy>pc</cp:lastModifiedBy>
  <cp:revision>21</cp:revision>
  <cp:lastPrinted>1601-01-01T00:00:00Z</cp:lastPrinted>
  <dcterms:created xsi:type="dcterms:W3CDTF">2013-05-22T05:54:15Z</dcterms:created>
  <dcterms:modified xsi:type="dcterms:W3CDTF">2020-10-03T20:19:17Z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