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61" r:id="rId4"/>
    <p:sldId id="264" r:id="rId5"/>
    <p:sldId id="271" r:id="rId6"/>
    <p:sldId id="275" r:id="rId7"/>
    <p:sldId id="279" r:id="rId8"/>
    <p:sldId id="283" r:id="rId9"/>
    <p:sldId id="298" r:id="rId10"/>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35" autoAdjust="0"/>
    <p:restoredTop sz="94667" autoAdjust="0"/>
  </p:normalViewPr>
  <p:slideViewPr>
    <p:cSldViewPr>
      <p:cViewPr varScale="1">
        <p:scale>
          <a:sx n="83" d="100"/>
          <a:sy n="83" d="100"/>
        </p:scale>
        <p:origin x="176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1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Arial" panose="020B0604020202020204" pitchFamily="34" charset="0"/>
                <a:cs typeface="Arial" panose="020B0604020202020204" pitchFamily="34" charset="0"/>
              </a:defRPr>
            </a:lvl1pPr>
          </a:lstStyle>
          <a:p>
            <a:pPr>
              <a:defRPr/>
            </a:pPr>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atin typeface="Arial" panose="020B0604020202020204" pitchFamily="34" charset="0"/>
                <a:cs typeface="Arial" panose="020B0604020202020204" pitchFamily="34" charset="0"/>
              </a:defRPr>
            </a:lvl1pPr>
          </a:lstStyle>
          <a:p>
            <a:pPr>
              <a:defRPr/>
            </a:pPr>
            <a:fld id="{88B6302F-69A7-4658-9910-64B47A2B51B5}" type="datetimeFigureOut">
              <a:rPr lang="tr-TR"/>
              <a:pPr>
                <a:defRPr/>
              </a:pPr>
              <a:t>3.10.2020</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a:t>Asıl metin stillerini düzenlemek için tıklayın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atin typeface="Arial" panose="020B0604020202020204" pitchFamily="34" charset="0"/>
                <a:cs typeface="Arial" panose="020B0604020202020204" pitchFamily="34" charset="0"/>
              </a:defRPr>
            </a:lvl1pPr>
          </a:lstStyle>
          <a:p>
            <a:pPr>
              <a:defRPr/>
            </a:pPr>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C612A3C1-D5BE-4ECC-BCAA-46ED9DE18F21}" type="slidenum">
              <a:rPr lang="tr-TR" altLang="tr-TR"/>
              <a:pPr>
                <a:defRPr/>
              </a:pPr>
              <a:t>‹#›</a:t>
            </a:fld>
            <a:endParaRPr lang="tr-TR"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6CED00DD-9060-4213-8806-8DA2A00364F3}" type="slidenum">
              <a:rPr lang="tr-TR" altLang="tr-TR"/>
              <a:pPr>
                <a:defRPr/>
              </a:pPr>
              <a:t>‹#›</a:t>
            </a:fld>
            <a:endParaRPr lang="tr-TR" altLang="tr-TR"/>
          </a:p>
        </p:txBody>
      </p:sp>
    </p:spTree>
    <p:extLst>
      <p:ext uri="{BB962C8B-B14F-4D97-AF65-F5344CB8AC3E}">
        <p14:creationId xmlns:p14="http://schemas.microsoft.com/office/powerpoint/2010/main" val="2880675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215784C0-A7F0-4A46-9C0C-59810C43DE1D}" type="slidenum">
              <a:rPr lang="tr-TR" altLang="tr-TR"/>
              <a:pPr>
                <a:defRPr/>
              </a:pPr>
              <a:t>‹#›</a:t>
            </a:fld>
            <a:endParaRPr lang="tr-TR" altLang="tr-TR"/>
          </a:p>
        </p:txBody>
      </p:sp>
    </p:spTree>
    <p:extLst>
      <p:ext uri="{BB962C8B-B14F-4D97-AF65-F5344CB8AC3E}">
        <p14:creationId xmlns:p14="http://schemas.microsoft.com/office/powerpoint/2010/main" val="1040999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BF46F168-7EEC-458D-80C5-A05FED8EDFD7}" type="slidenum">
              <a:rPr lang="tr-TR" altLang="tr-TR"/>
              <a:pPr>
                <a:defRPr/>
              </a:pPr>
              <a:t>‹#›</a:t>
            </a:fld>
            <a:endParaRPr lang="tr-TR" altLang="tr-TR"/>
          </a:p>
        </p:txBody>
      </p:sp>
    </p:spTree>
    <p:extLst>
      <p:ext uri="{BB962C8B-B14F-4D97-AF65-F5344CB8AC3E}">
        <p14:creationId xmlns:p14="http://schemas.microsoft.com/office/powerpoint/2010/main" val="319562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7" name="Rectangle 6"/>
          <p:cNvSpPr>
            <a:spLocks noGrp="1" noChangeArrowheads="1"/>
          </p:cNvSpPr>
          <p:nvPr>
            <p:ph type="sldNum" sz="quarter" idx="12"/>
          </p:nvPr>
        </p:nvSpPr>
        <p:spPr>
          <a:ln/>
        </p:spPr>
        <p:txBody>
          <a:bodyPr/>
          <a:lstStyle>
            <a:lvl1pPr>
              <a:defRPr/>
            </a:lvl1pPr>
          </a:lstStyle>
          <a:p>
            <a:pPr>
              <a:defRPr/>
            </a:pPr>
            <a:fld id="{655F2FAA-1570-4604-8B4D-322CAE07525A}" type="slidenum">
              <a:rPr lang="tr-TR" altLang="tr-TR"/>
              <a:pPr>
                <a:defRPr/>
              </a:pPr>
              <a:t>‹#›</a:t>
            </a:fld>
            <a:endParaRPr lang="tr-TR" altLang="tr-TR"/>
          </a:p>
        </p:txBody>
      </p:sp>
    </p:spTree>
    <p:extLst>
      <p:ext uri="{BB962C8B-B14F-4D97-AF65-F5344CB8AC3E}">
        <p14:creationId xmlns:p14="http://schemas.microsoft.com/office/powerpoint/2010/main" val="412503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9" name="Rectangle 6"/>
          <p:cNvSpPr>
            <a:spLocks noGrp="1" noChangeArrowheads="1"/>
          </p:cNvSpPr>
          <p:nvPr>
            <p:ph type="sldNum" sz="quarter" idx="12"/>
          </p:nvPr>
        </p:nvSpPr>
        <p:spPr>
          <a:ln/>
        </p:spPr>
        <p:txBody>
          <a:bodyPr/>
          <a:lstStyle>
            <a:lvl1pPr>
              <a:defRPr/>
            </a:lvl1pPr>
          </a:lstStyle>
          <a:p>
            <a:pPr>
              <a:defRPr/>
            </a:pPr>
            <a:fld id="{C65ACDDC-3BFF-4956-98BF-2D7410B83C5D}" type="slidenum">
              <a:rPr lang="tr-TR" altLang="tr-TR"/>
              <a:pPr>
                <a:defRPr/>
              </a:pPr>
              <a:t>‹#›</a:t>
            </a:fld>
            <a:endParaRPr lang="tr-TR" altLang="tr-TR"/>
          </a:p>
        </p:txBody>
      </p:sp>
    </p:spTree>
    <p:extLst>
      <p:ext uri="{BB962C8B-B14F-4D97-AF65-F5344CB8AC3E}">
        <p14:creationId xmlns:p14="http://schemas.microsoft.com/office/powerpoint/2010/main" val="3252804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5" name="Rectangle 6"/>
          <p:cNvSpPr>
            <a:spLocks noGrp="1" noChangeArrowheads="1"/>
          </p:cNvSpPr>
          <p:nvPr>
            <p:ph type="sldNum" sz="quarter" idx="12"/>
          </p:nvPr>
        </p:nvSpPr>
        <p:spPr>
          <a:ln/>
        </p:spPr>
        <p:txBody>
          <a:bodyPr/>
          <a:lstStyle>
            <a:lvl1pPr>
              <a:defRPr/>
            </a:lvl1pPr>
          </a:lstStyle>
          <a:p>
            <a:pPr>
              <a:defRPr/>
            </a:pPr>
            <a:fld id="{91DCB0A9-2226-4785-8C1A-ADC7CBDEECC7}" type="slidenum">
              <a:rPr lang="tr-TR" altLang="tr-TR"/>
              <a:pPr>
                <a:defRPr/>
              </a:pPr>
              <a:t>‹#›</a:t>
            </a:fld>
            <a:endParaRPr lang="tr-TR" altLang="tr-TR"/>
          </a:p>
        </p:txBody>
      </p:sp>
    </p:spTree>
    <p:extLst>
      <p:ext uri="{BB962C8B-B14F-4D97-AF65-F5344CB8AC3E}">
        <p14:creationId xmlns:p14="http://schemas.microsoft.com/office/powerpoint/2010/main" val="4087373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4" name="Rectangle 6"/>
          <p:cNvSpPr>
            <a:spLocks noGrp="1" noChangeArrowheads="1"/>
          </p:cNvSpPr>
          <p:nvPr>
            <p:ph type="sldNum" sz="quarter" idx="12"/>
          </p:nvPr>
        </p:nvSpPr>
        <p:spPr>
          <a:ln/>
        </p:spPr>
        <p:txBody>
          <a:bodyPr/>
          <a:lstStyle>
            <a:lvl1pPr>
              <a:defRPr/>
            </a:lvl1pPr>
          </a:lstStyle>
          <a:p>
            <a:pPr>
              <a:defRPr/>
            </a:pPr>
            <a:fld id="{58124D14-CBEA-4FB6-9FFC-625CCBEBBAEE}" type="slidenum">
              <a:rPr lang="tr-TR" altLang="tr-TR"/>
              <a:pPr>
                <a:defRPr/>
              </a:pPr>
              <a:t>‹#›</a:t>
            </a:fld>
            <a:endParaRPr lang="tr-TR" altLang="tr-TR"/>
          </a:p>
        </p:txBody>
      </p:sp>
    </p:spTree>
    <p:extLst>
      <p:ext uri="{BB962C8B-B14F-4D97-AF65-F5344CB8AC3E}">
        <p14:creationId xmlns:p14="http://schemas.microsoft.com/office/powerpoint/2010/main" val="2021798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7" name="Rectangle 6"/>
          <p:cNvSpPr>
            <a:spLocks noGrp="1" noChangeArrowheads="1"/>
          </p:cNvSpPr>
          <p:nvPr>
            <p:ph type="sldNum" sz="quarter" idx="12"/>
          </p:nvPr>
        </p:nvSpPr>
        <p:spPr>
          <a:ln/>
        </p:spPr>
        <p:txBody>
          <a:bodyPr/>
          <a:lstStyle>
            <a:lvl1pPr>
              <a:defRPr/>
            </a:lvl1pPr>
          </a:lstStyle>
          <a:p>
            <a:pPr>
              <a:defRPr/>
            </a:pPr>
            <a:fld id="{99312F0A-77A6-41B4-89B8-EF02562B22AC}" type="slidenum">
              <a:rPr lang="tr-TR" altLang="tr-TR"/>
              <a:pPr>
                <a:defRPr/>
              </a:pPr>
              <a:t>‹#›</a:t>
            </a:fld>
            <a:endParaRPr lang="tr-TR" altLang="tr-TR"/>
          </a:p>
        </p:txBody>
      </p:sp>
    </p:spTree>
    <p:extLst>
      <p:ext uri="{BB962C8B-B14F-4D97-AF65-F5344CB8AC3E}">
        <p14:creationId xmlns:p14="http://schemas.microsoft.com/office/powerpoint/2010/main" val="7692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7" name="Rectangle 6"/>
          <p:cNvSpPr>
            <a:spLocks noGrp="1" noChangeArrowheads="1"/>
          </p:cNvSpPr>
          <p:nvPr>
            <p:ph type="sldNum" sz="quarter" idx="12"/>
          </p:nvPr>
        </p:nvSpPr>
        <p:spPr>
          <a:ln/>
        </p:spPr>
        <p:txBody>
          <a:bodyPr/>
          <a:lstStyle>
            <a:lvl1pPr>
              <a:defRPr/>
            </a:lvl1pPr>
          </a:lstStyle>
          <a:p>
            <a:pPr>
              <a:defRPr/>
            </a:pPr>
            <a:fld id="{5D7004C2-C846-43A3-9619-022408CBACA6}" type="slidenum">
              <a:rPr lang="tr-TR" altLang="tr-TR"/>
              <a:pPr>
                <a:defRPr/>
              </a:pPr>
              <a:t>‹#›</a:t>
            </a:fld>
            <a:endParaRPr lang="tr-TR" altLang="tr-TR"/>
          </a:p>
        </p:txBody>
      </p:sp>
    </p:spTree>
    <p:extLst>
      <p:ext uri="{BB962C8B-B14F-4D97-AF65-F5344CB8AC3E}">
        <p14:creationId xmlns:p14="http://schemas.microsoft.com/office/powerpoint/2010/main" val="4032222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8298A83A-5842-41E4-973B-5690CAD3C029}" type="slidenum">
              <a:rPr lang="tr-TR" altLang="tr-TR"/>
              <a:pPr>
                <a:defRPr/>
              </a:pPr>
              <a:t>‹#›</a:t>
            </a:fld>
            <a:endParaRPr lang="tr-TR" altLang="tr-TR"/>
          </a:p>
        </p:txBody>
      </p:sp>
    </p:spTree>
    <p:extLst>
      <p:ext uri="{BB962C8B-B14F-4D97-AF65-F5344CB8AC3E}">
        <p14:creationId xmlns:p14="http://schemas.microsoft.com/office/powerpoint/2010/main" val="100564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33E28BEE-9108-4AA7-BBEA-98B2B5816765}" type="slidenum">
              <a:rPr lang="tr-TR" altLang="tr-TR"/>
              <a:pPr>
                <a:defRPr/>
              </a:pPr>
              <a:t>‹#›</a:t>
            </a:fld>
            <a:endParaRPr lang="tr-TR" altLang="tr-TR"/>
          </a:p>
        </p:txBody>
      </p:sp>
    </p:spTree>
    <p:extLst>
      <p:ext uri="{BB962C8B-B14F-4D97-AF65-F5344CB8AC3E}">
        <p14:creationId xmlns:p14="http://schemas.microsoft.com/office/powerpoint/2010/main" val="2550833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cs typeface="Arial" panose="020B0604020202020204" pitchFamily="34" charset="0"/>
              </a:defRPr>
            </a:lvl1pPr>
          </a:lstStyle>
          <a:p>
            <a:pPr>
              <a:defRPr/>
            </a:pPr>
            <a:endParaRPr lang="tr-TR" alt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cs typeface="Arial" panose="020B0604020202020204" pitchFamily="34" charset="0"/>
              </a:defRPr>
            </a:lvl1pPr>
          </a:lstStyle>
          <a:p>
            <a:pPr>
              <a:defRPr/>
            </a:pPr>
            <a:endParaRPr lang="tr-TR" alt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C225F520-A18C-4F0F-86A2-B7C887B97F5E}" type="slidenum">
              <a:rPr lang="tr-TR" altLang="tr-TR"/>
              <a:pPr>
                <a:defRP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sunu kapa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8"/>
          <p:cNvSpPr>
            <a:spLocks noGrp="1" noChangeArrowheads="1"/>
          </p:cNvSpPr>
          <p:nvPr>
            <p:ph type="subTitle" idx="1"/>
          </p:nvPr>
        </p:nvSpPr>
        <p:spPr>
          <a:xfrm>
            <a:off x="3048000" y="3276600"/>
            <a:ext cx="6096000" cy="533400"/>
          </a:xfrm>
        </p:spPr>
        <p:txBody>
          <a:bodyPr/>
          <a:lstStyle/>
          <a:p>
            <a:pPr eaLnBrk="1" hangingPunct="1">
              <a:lnSpc>
                <a:spcPct val="80000"/>
              </a:lnSpc>
            </a:pPr>
            <a:r>
              <a:rPr lang="tr-TR" altLang="tr-TR" sz="3200" b="1" smtClean="0"/>
              <a:t>EĞİTİM PSİKOLOJİSİ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130425"/>
            <a:ext cx="7772400" cy="1470025"/>
          </a:xfrm>
        </p:spPr>
        <p:txBody>
          <a:bodyPr anchor="ctr"/>
          <a:lstStyle/>
          <a:p>
            <a:pPr eaLnBrk="1" hangingPunct="1"/>
            <a:r>
              <a:rPr lang="tr-TR" altLang="tr-TR" sz="4400" b="1" smtClean="0">
                <a:solidFill>
                  <a:srgbClr val="FF0000"/>
                </a:solidFill>
              </a:rPr>
              <a:t>SOSYAL GELİŞİM</a:t>
            </a:r>
            <a:endParaRPr lang="tr-TR" altLang="tr-TR" sz="4400" b="1" smtClean="0"/>
          </a:p>
        </p:txBody>
      </p:sp>
      <p:sp>
        <p:nvSpPr>
          <p:cNvPr id="4099" name="Rectangle 3"/>
          <p:cNvSpPr>
            <a:spLocks noGrp="1" noChangeArrowheads="1"/>
          </p:cNvSpPr>
          <p:nvPr>
            <p:ph type="subTitle" idx="1"/>
          </p:nvPr>
        </p:nvSpPr>
        <p:spPr>
          <a:xfrm>
            <a:off x="1371600" y="3886200"/>
            <a:ext cx="6400800" cy="1752600"/>
          </a:xfrm>
        </p:spPr>
        <p:txBody>
          <a:bodyPr/>
          <a:lstStyle/>
          <a:p>
            <a:pPr eaLnBrk="1" hangingPunct="1"/>
            <a:endParaRPr lang="tr-TR" altLang="tr-TR" sz="3200" smtClean="0"/>
          </a:p>
        </p:txBody>
      </p:sp>
      <p:pic>
        <p:nvPicPr>
          <p:cNvPr id="410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5 Slayt Numarası Yer Tutucusu"/>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6F3B861-5E8B-463E-BD26-F3D1F70E6009}" type="slidenum">
              <a:rPr lang="tr-TR" altLang="tr-TR" sz="1400"/>
              <a:pPr>
                <a:spcBef>
                  <a:spcPct val="0"/>
                </a:spcBef>
                <a:buFontTx/>
                <a:buNone/>
              </a:pPr>
              <a:t>3</a:t>
            </a:fld>
            <a:endParaRPr lang="tr-TR" altLang="tr-TR" sz="1400"/>
          </a:p>
        </p:txBody>
      </p:sp>
      <p:sp>
        <p:nvSpPr>
          <p:cNvPr id="5123" name="Rectangle 3"/>
          <p:cNvSpPr>
            <a:spLocks noGrp="1" noChangeArrowheads="1"/>
          </p:cNvSpPr>
          <p:nvPr>
            <p:ph type="body" idx="1"/>
          </p:nvPr>
        </p:nvSpPr>
        <p:spPr>
          <a:xfrm>
            <a:off x="457200" y="908050"/>
            <a:ext cx="8229600" cy="5218113"/>
          </a:xfrm>
          <a:ln>
            <a:solidFill>
              <a:srgbClr val="FF0000"/>
            </a:solidFill>
            <a:miter lim="800000"/>
            <a:headEnd/>
            <a:tailEnd/>
          </a:ln>
          <a:effectLst>
            <a:outerShdw sy="-50000" kx="2453608" algn="bl" rotWithShape="0">
              <a:schemeClr val="bg2">
                <a:alpha val="50000"/>
              </a:schemeClr>
            </a:outerShdw>
          </a:effectLst>
        </p:spPr>
        <p:txBody>
          <a:bodyPr/>
          <a:lstStyle/>
          <a:p>
            <a:r>
              <a:rPr lang="tr-TR" altLang="tr-TR" sz="4000" smtClean="0">
                <a:solidFill>
                  <a:srgbClr val="FF0000"/>
                </a:solidFill>
              </a:rPr>
              <a:t>Sosyal gelişim</a:t>
            </a:r>
            <a:r>
              <a:rPr lang="tr-TR" altLang="tr-TR" sz="4000" smtClean="0"/>
              <a:t>, </a:t>
            </a:r>
            <a:r>
              <a:rPr lang="tr-TR" altLang="tr-TR" sz="4000" smtClean="0">
                <a:solidFill>
                  <a:srgbClr val="000000"/>
                </a:solidFill>
              </a:rPr>
              <a:t>bireyin, çevresindeki bireylerle sosyal ilişkiler kurması sonucu; içinde bulunduğu toplumun ve evrensel kültürün, ilke ve değerlerine uyum için gerekli olan, davranış ve yaklaşımları kazanması sürecidir.</a:t>
            </a:r>
          </a:p>
        </p:txBody>
      </p:sp>
      <p:pic>
        <p:nvPicPr>
          <p:cNvPr id="512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ln>
            <a:solidFill>
              <a:srgbClr val="FFFF66"/>
            </a:solidFill>
            <a:miter lim="800000"/>
            <a:headEnd/>
            <a:tailEnd/>
          </a:ln>
        </p:spPr>
        <p:txBody>
          <a:bodyPr/>
          <a:lstStyle/>
          <a:p>
            <a:r>
              <a:rPr lang="tr-TR" altLang="tr-TR" sz="3600" b="1" smtClean="0">
                <a:solidFill>
                  <a:srgbClr val="FF0000"/>
                </a:solidFill>
              </a:rPr>
              <a:t>Bebeklik Döneminde Sosyal Gelişim</a:t>
            </a:r>
            <a:r>
              <a:rPr lang="tr-TR" altLang="tr-TR" sz="3600" smtClean="0">
                <a:solidFill>
                  <a:srgbClr val="FF0000"/>
                </a:solidFill>
              </a:rPr>
              <a:t> </a:t>
            </a:r>
          </a:p>
        </p:txBody>
      </p:sp>
      <p:sp>
        <p:nvSpPr>
          <p:cNvPr id="6147" name="Rectangle 3"/>
          <p:cNvSpPr>
            <a:spLocks noGrp="1" noChangeArrowheads="1"/>
          </p:cNvSpPr>
          <p:nvPr>
            <p:ph idx="1"/>
          </p:nvPr>
        </p:nvSpPr>
        <p:spPr>
          <a:xfrm>
            <a:off x="457200" y="1524000"/>
            <a:ext cx="8229600" cy="4191000"/>
          </a:xfrm>
          <a:ln>
            <a:solidFill>
              <a:srgbClr val="E81221"/>
            </a:solidFill>
            <a:miter lim="800000"/>
            <a:headEnd/>
            <a:tailEnd/>
          </a:ln>
        </p:spPr>
        <p:txBody>
          <a:bodyPr/>
          <a:lstStyle/>
          <a:p>
            <a:pPr>
              <a:lnSpc>
                <a:spcPct val="90000"/>
              </a:lnSpc>
            </a:pPr>
            <a:r>
              <a:rPr lang="tr-TR" altLang="tr-TR" sz="2400" smtClean="0"/>
              <a:t>Bebek dünyaya geldiğinde sosyal olarak nitelendirilecek her hangi bir davranışa sahip değildir.  </a:t>
            </a:r>
          </a:p>
          <a:p>
            <a:r>
              <a:rPr lang="tr-TR" altLang="tr-TR" sz="2400" smtClean="0"/>
              <a:t>Bebeğin, ailede </a:t>
            </a:r>
            <a:r>
              <a:rPr lang="tr-TR" altLang="tr-TR" sz="2400" smtClean="0">
                <a:solidFill>
                  <a:srgbClr val="E81221"/>
                </a:solidFill>
              </a:rPr>
              <a:t>ilk sosyal teması</a:t>
            </a:r>
            <a:r>
              <a:rPr lang="tr-TR" altLang="tr-TR" sz="2400" smtClean="0"/>
              <a:t> anne ile olur.</a:t>
            </a:r>
          </a:p>
          <a:p>
            <a:r>
              <a:rPr lang="tr-TR" altLang="tr-TR" sz="2400" smtClean="0"/>
              <a:t>İlk aylarda anne ile kendini bir bütün olarak algılayan bebek, giderek anne ile kendisi arasında ayırım yapmaya başlar. Bu, bebeğin </a:t>
            </a:r>
            <a:r>
              <a:rPr lang="tr-TR" altLang="tr-TR" sz="2400" smtClean="0">
                <a:solidFill>
                  <a:srgbClr val="E81221"/>
                </a:solidFill>
              </a:rPr>
              <a:t>ilk başarısıdır</a:t>
            </a:r>
            <a:r>
              <a:rPr lang="tr-TR" altLang="tr-TR" sz="2400" smtClean="0"/>
              <a:t>.  </a:t>
            </a:r>
          </a:p>
          <a:p>
            <a:r>
              <a:rPr lang="tr-TR" altLang="tr-TR" sz="2400" smtClean="0"/>
              <a:t>Bu aylarda bebek, sadece beslenmek için değil, güvenlik gerekçesiyle de anneye dokunmak ve onun sıcaklığını duymak ister. Böylece arzu edilen </a:t>
            </a:r>
            <a:r>
              <a:rPr lang="tr-TR" altLang="tr-TR" sz="2400" smtClean="0">
                <a:solidFill>
                  <a:srgbClr val="E81221"/>
                </a:solidFill>
              </a:rPr>
              <a:t>ilk sosyal ilişki</a:t>
            </a:r>
            <a:r>
              <a:rPr lang="tr-TR" altLang="tr-TR" sz="2400" smtClean="0"/>
              <a:t>, anne ile kurulmuş olur.</a:t>
            </a:r>
          </a:p>
          <a:p>
            <a:r>
              <a:rPr lang="tr-TR" altLang="tr-TR" sz="2400" smtClean="0"/>
              <a:t> </a:t>
            </a:r>
            <a:r>
              <a:rPr lang="tr-TR" altLang="tr-TR" sz="2400" smtClean="0">
                <a:solidFill>
                  <a:srgbClr val="E81221"/>
                </a:solidFill>
              </a:rPr>
              <a:t>İlk sosyal davranış</a:t>
            </a:r>
            <a:r>
              <a:rPr lang="tr-TR" altLang="tr-TR" sz="2400" smtClean="0"/>
              <a:t> olarak nitelendirilen </a:t>
            </a:r>
            <a:r>
              <a:rPr lang="tr-TR" altLang="tr-TR" sz="2400" smtClean="0">
                <a:solidFill>
                  <a:srgbClr val="FF0000"/>
                </a:solidFill>
              </a:rPr>
              <a:t>gülümseme, </a:t>
            </a:r>
            <a:r>
              <a:rPr lang="tr-TR" altLang="tr-TR" sz="2400" smtClean="0"/>
              <a:t>ikinci aydan itibaren görülmeye başlar. </a:t>
            </a:r>
          </a:p>
        </p:txBody>
      </p:sp>
      <p:pic>
        <p:nvPicPr>
          <p:cNvPr id="614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ln>
            <a:solidFill>
              <a:srgbClr val="E81221"/>
            </a:solidFill>
          </a:ln>
        </p:spPr>
        <p:txBody>
          <a:bodyPr rtlCol="0">
            <a:normAutofit fontScale="90000"/>
          </a:bodyPr>
          <a:lstStyle/>
          <a:p>
            <a:pPr fontAlgn="auto">
              <a:spcAft>
                <a:spcPts val="0"/>
              </a:spcAft>
              <a:defRPr/>
            </a:pPr>
            <a:r>
              <a:rPr lang="tr-TR" sz="4000" b="1" dirty="0" smtClean="0">
                <a:solidFill>
                  <a:srgbClr val="FF0000"/>
                </a:solidFill>
              </a:rPr>
              <a:t>İlk Çocukluk Döneminde Sosyal Gelişim</a:t>
            </a:r>
            <a:r>
              <a:rPr lang="tr-TR" sz="4000" dirty="0" smtClean="0">
                <a:solidFill>
                  <a:srgbClr val="FF0000"/>
                </a:solidFill>
              </a:rPr>
              <a:t> </a:t>
            </a:r>
          </a:p>
        </p:txBody>
      </p:sp>
      <p:sp>
        <p:nvSpPr>
          <p:cNvPr id="7171" name="Rectangle 3"/>
          <p:cNvSpPr>
            <a:spLocks noGrp="1" noChangeArrowheads="1"/>
          </p:cNvSpPr>
          <p:nvPr>
            <p:ph idx="1"/>
          </p:nvPr>
        </p:nvSpPr>
        <p:spPr>
          <a:ln>
            <a:solidFill>
              <a:srgbClr val="FFFF66"/>
            </a:solidFill>
            <a:miter lim="800000"/>
            <a:headEnd/>
            <a:tailEnd/>
          </a:ln>
        </p:spPr>
        <p:txBody>
          <a:bodyPr/>
          <a:lstStyle/>
          <a:p>
            <a:r>
              <a:rPr lang="tr-TR" altLang="tr-TR" sz="2400" smtClean="0"/>
              <a:t>Bu evrede hızlı bir gelişim gösteren çocukta, sosyal işbirliği, ilgi çekme arzusu, karşı koyma, taklit etme, bağımlılık ve otoriteyi kabul etme, utanma gibi sosyal ilişkilerden doğan bazı sosyal davranışlar ve sosyal tepkiler gelişmeye başlar.</a:t>
            </a:r>
          </a:p>
          <a:p>
            <a:r>
              <a:rPr lang="tr-TR" altLang="tr-TR" sz="2400" smtClean="0"/>
              <a:t>Çocuk, iki yaşına girme ile birlikte ailenin bir üyesi olarak aile içi etkinliklere katılır.</a:t>
            </a:r>
          </a:p>
          <a:p>
            <a:pPr>
              <a:lnSpc>
                <a:spcPct val="80000"/>
              </a:lnSpc>
            </a:pPr>
            <a:r>
              <a:rPr lang="tr-TR" altLang="tr-TR" sz="2400" smtClean="0"/>
              <a:t>Ailenin dışındaki kişilerle, kendi yaşındaki çocuklarla birlikte olmaktan mutlu olmaya başlar.</a:t>
            </a:r>
          </a:p>
          <a:p>
            <a:pPr>
              <a:lnSpc>
                <a:spcPct val="80000"/>
              </a:lnSpc>
            </a:pPr>
            <a:r>
              <a:rPr lang="tr-TR" altLang="tr-TR" sz="2400" smtClean="0"/>
              <a:t>Fakat iki buçuk yaşında inatlaşarak başkaldırıda bulunur.</a:t>
            </a:r>
          </a:p>
          <a:p>
            <a:pPr>
              <a:lnSpc>
                <a:spcPct val="80000"/>
              </a:lnSpc>
            </a:pPr>
            <a:r>
              <a:rPr lang="tr-TR" altLang="tr-TR" sz="2400" smtClean="0"/>
              <a:t>Üç yaşına geldiğinde yeni dostlar edinmek isteğiyle oyuncaklarını onlara verir. </a:t>
            </a:r>
          </a:p>
          <a:p>
            <a:endParaRPr lang="tr-TR" altLang="tr-TR" sz="2400" smtClean="0"/>
          </a:p>
        </p:txBody>
      </p:sp>
      <p:pic>
        <p:nvPicPr>
          <p:cNvPr id="7172"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ln>
            <a:solidFill>
              <a:srgbClr val="E81221"/>
            </a:solidFill>
          </a:ln>
        </p:spPr>
        <p:txBody>
          <a:bodyPr rtlCol="0">
            <a:normAutofit fontScale="90000"/>
          </a:bodyPr>
          <a:lstStyle/>
          <a:p>
            <a:pPr fontAlgn="auto">
              <a:spcAft>
                <a:spcPts val="0"/>
              </a:spcAft>
              <a:defRPr/>
            </a:pPr>
            <a:r>
              <a:rPr lang="tr-TR" sz="4000" b="1" smtClean="0">
                <a:solidFill>
                  <a:srgbClr val="FF0000"/>
                </a:solidFill>
              </a:rPr>
              <a:t>Son Çocukluk Döneminde Sosyal Gelişim</a:t>
            </a:r>
            <a:endParaRPr lang="tr-TR" sz="4000" smtClean="0">
              <a:solidFill>
                <a:srgbClr val="FF0000"/>
              </a:solidFill>
            </a:endParaRPr>
          </a:p>
        </p:txBody>
      </p:sp>
      <p:sp>
        <p:nvSpPr>
          <p:cNvPr id="8195" name="Rectangle 3"/>
          <p:cNvSpPr>
            <a:spLocks noGrp="1" noChangeArrowheads="1"/>
          </p:cNvSpPr>
          <p:nvPr>
            <p:ph idx="1"/>
          </p:nvPr>
        </p:nvSpPr>
        <p:spPr>
          <a:ln>
            <a:solidFill>
              <a:srgbClr val="FFFF66"/>
            </a:solidFill>
            <a:miter lim="800000"/>
            <a:headEnd/>
            <a:tailEnd/>
          </a:ln>
        </p:spPr>
        <p:txBody>
          <a:bodyPr/>
          <a:lstStyle/>
          <a:p>
            <a:r>
              <a:rPr lang="tr-TR" altLang="tr-TR" smtClean="0"/>
              <a:t>Çocuk için altı yaş,  ikinci baş kaldırma yaşıdır.</a:t>
            </a:r>
          </a:p>
          <a:p>
            <a:pPr>
              <a:lnSpc>
                <a:spcPct val="80000"/>
              </a:lnSpc>
            </a:pPr>
            <a:r>
              <a:rPr lang="tr-TR" altLang="tr-TR" smtClean="0"/>
              <a:t>Altı yaşında çevresiyle ilgilenmiyormuş gibi görünmesine rağmen, çevrede olup bitenlere karşı duyarlıdır. </a:t>
            </a:r>
          </a:p>
          <a:p>
            <a:pPr>
              <a:lnSpc>
                <a:spcPct val="80000"/>
              </a:lnSpc>
            </a:pPr>
            <a:r>
              <a:rPr lang="tr-TR" altLang="tr-TR" smtClean="0"/>
              <a:t>Çevresindekilerin kendisiyle ilgili düşüncelerine önem veren sosyal bir çocuktur. </a:t>
            </a:r>
          </a:p>
          <a:p>
            <a:pPr>
              <a:lnSpc>
                <a:spcPct val="80000"/>
              </a:lnSpc>
            </a:pPr>
            <a:r>
              <a:rPr lang="tr-TR" altLang="tr-TR" smtClean="0"/>
              <a:t>Evde oynamaktan hoşlanmadığı için, daha geniş gruplara katılır. </a:t>
            </a:r>
          </a:p>
          <a:p>
            <a:endParaRPr lang="tr-TR" altLang="tr-TR" smtClean="0"/>
          </a:p>
        </p:txBody>
      </p:sp>
      <p:pic>
        <p:nvPicPr>
          <p:cNvPr id="819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ln>
            <a:solidFill>
              <a:srgbClr val="FFFF66"/>
            </a:solidFill>
            <a:miter lim="800000"/>
            <a:headEnd/>
            <a:tailEnd/>
          </a:ln>
        </p:spPr>
        <p:txBody>
          <a:bodyPr/>
          <a:lstStyle/>
          <a:p>
            <a:r>
              <a:rPr lang="tr-TR" altLang="tr-TR" sz="4000" b="1" smtClean="0">
                <a:solidFill>
                  <a:srgbClr val="FF0000"/>
                </a:solidFill>
              </a:rPr>
              <a:t>Ergenlik Döneminde Sosyal Gelişim</a:t>
            </a:r>
            <a:r>
              <a:rPr lang="tr-TR" altLang="tr-TR" sz="4000" smtClean="0">
                <a:solidFill>
                  <a:srgbClr val="FF0000"/>
                </a:solidFill>
              </a:rPr>
              <a:t> </a:t>
            </a:r>
          </a:p>
        </p:txBody>
      </p:sp>
      <p:sp>
        <p:nvSpPr>
          <p:cNvPr id="9219" name="Rectangle 3"/>
          <p:cNvSpPr>
            <a:spLocks noGrp="1" noChangeArrowheads="1"/>
          </p:cNvSpPr>
          <p:nvPr>
            <p:ph idx="1"/>
          </p:nvPr>
        </p:nvSpPr>
        <p:spPr>
          <a:ln>
            <a:solidFill>
              <a:srgbClr val="E81221"/>
            </a:solidFill>
            <a:miter lim="800000"/>
            <a:headEnd/>
            <a:tailEnd/>
          </a:ln>
        </p:spPr>
        <p:txBody>
          <a:bodyPr/>
          <a:lstStyle/>
          <a:p>
            <a:r>
              <a:rPr lang="tr-TR" altLang="tr-TR" sz="2400" smtClean="0"/>
              <a:t>Çevresiyle ilişkilerinde kısa süreli bozulmalar olur. </a:t>
            </a:r>
          </a:p>
          <a:p>
            <a:r>
              <a:rPr lang="tr-TR" altLang="tr-TR" sz="2400" smtClean="0"/>
              <a:t>Kardeşleriyle arası iyi değildir. </a:t>
            </a:r>
          </a:p>
          <a:p>
            <a:r>
              <a:rPr lang="tr-TR" altLang="tr-TR" sz="2400" smtClean="0"/>
              <a:t>Ergenler, inişli-çıkışlı duygular yaşamaktadır</a:t>
            </a:r>
          </a:p>
          <a:p>
            <a:r>
              <a:rPr lang="tr-TR" altLang="tr-TR" sz="2400" smtClean="0"/>
              <a:t>Ergenlerin arkadaşları ile olan ilişkileri, anne-babaları ile kuracağı ilişkilerden farklıdır. </a:t>
            </a:r>
          </a:p>
          <a:p>
            <a:r>
              <a:rPr lang="tr-TR" altLang="tr-TR" sz="2400" smtClean="0"/>
              <a:t>Ondört-onyedi yaşları arasında ise kendini sever, görünümünden mutlu olduğu için saatlerce aynada kendini seyreder.</a:t>
            </a:r>
          </a:p>
          <a:p>
            <a:r>
              <a:rPr lang="tr-TR" altLang="tr-TR" sz="2400" smtClean="0"/>
              <a:t>Yardım almaktan hoşlanmaz. </a:t>
            </a:r>
          </a:p>
          <a:p>
            <a:r>
              <a:rPr lang="tr-TR" altLang="tr-TR" sz="2400" smtClean="0"/>
              <a:t>Grup tarafından reddedilmekten korkar. </a:t>
            </a:r>
          </a:p>
          <a:p>
            <a:endParaRPr lang="tr-TR" altLang="tr-TR" sz="2400" smtClean="0"/>
          </a:p>
          <a:p>
            <a:endParaRPr lang="tr-TR" altLang="tr-TR" sz="2400" smtClean="0">
              <a:solidFill>
                <a:srgbClr val="E81221"/>
              </a:solidFill>
            </a:endParaRPr>
          </a:p>
        </p:txBody>
      </p:sp>
      <p:pic>
        <p:nvPicPr>
          <p:cNvPr id="922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685800" y="2130425"/>
            <a:ext cx="7772400" cy="1470025"/>
          </a:xfrm>
        </p:spPr>
        <p:txBody>
          <a:bodyPr anchor="ctr"/>
          <a:lstStyle/>
          <a:p>
            <a:pPr eaLnBrk="1" hangingPunct="1"/>
            <a:r>
              <a:rPr lang="tr-TR" altLang="tr-TR" sz="4400" b="1" smtClean="0">
                <a:solidFill>
                  <a:srgbClr val="FF0000"/>
                </a:solidFill>
              </a:rPr>
              <a:t>DUYGUSAL GELİŞİM</a:t>
            </a:r>
            <a:endParaRPr lang="tr-TR" altLang="tr-TR" sz="4400" b="1" smtClean="0"/>
          </a:p>
        </p:txBody>
      </p:sp>
      <p:sp>
        <p:nvSpPr>
          <p:cNvPr id="10243" name="Rectangle 3"/>
          <p:cNvSpPr>
            <a:spLocks noGrp="1" noChangeArrowheads="1"/>
          </p:cNvSpPr>
          <p:nvPr>
            <p:ph type="subTitle" idx="1"/>
          </p:nvPr>
        </p:nvSpPr>
        <p:spPr>
          <a:xfrm>
            <a:off x="1371600" y="3886200"/>
            <a:ext cx="6400800" cy="1752600"/>
          </a:xfrm>
        </p:spPr>
        <p:txBody>
          <a:bodyPr/>
          <a:lstStyle/>
          <a:p>
            <a:pPr eaLnBrk="1" hangingPunct="1"/>
            <a:endParaRPr lang="tr-TR" altLang="tr-TR" sz="3200" smtClean="0"/>
          </a:p>
        </p:txBody>
      </p:sp>
      <p:pic>
        <p:nvPicPr>
          <p:cNvPr id="1024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7859713" cy="5440362"/>
          </a:xfrm>
          <a:ln>
            <a:solidFill>
              <a:srgbClr val="3366CC"/>
            </a:solidFill>
            <a:miter lim="800000"/>
            <a:headEnd/>
            <a:tailEnd/>
          </a:ln>
        </p:spPr>
        <p:txBody>
          <a:bodyPr/>
          <a:lstStyle/>
          <a:p>
            <a:pPr marL="342900" indent="-342900" algn="l">
              <a:buFontTx/>
              <a:buChar char="•"/>
            </a:pPr>
            <a:r>
              <a:rPr lang="tr-TR" altLang="tr-TR" sz="2400" b="1" smtClean="0"/>
              <a:t>Bebeklik Dönemi Duygusal Gelişim</a:t>
            </a:r>
            <a:br>
              <a:rPr lang="tr-TR" altLang="tr-TR" sz="2400" b="1" smtClean="0"/>
            </a:br>
            <a:r>
              <a:rPr lang="tr-TR" altLang="tr-TR" sz="2400" b="1" smtClean="0"/>
              <a:t>İlk Çocukluk Dönemi Duygusal Gelişim  </a:t>
            </a:r>
            <a:br>
              <a:rPr lang="tr-TR" altLang="tr-TR" sz="2400" b="1" smtClean="0"/>
            </a:br>
            <a:r>
              <a:rPr lang="tr-TR" altLang="tr-TR" sz="2400" b="1" smtClean="0"/>
              <a:t>Son Çocukluk Dönemi Duygusal Gelişim</a:t>
            </a:r>
            <a:br>
              <a:rPr lang="tr-TR" altLang="tr-TR" sz="2400" b="1" smtClean="0"/>
            </a:br>
            <a:r>
              <a:rPr lang="tr-TR" altLang="tr-TR" sz="2400" b="1" smtClean="0"/>
              <a:t>Ergenlik Dönemi Duygusal Gelişim</a:t>
            </a:r>
            <a:endParaRPr lang="tr-TR" altLang="tr-TR" sz="2400" smtClean="0"/>
          </a:p>
        </p:txBody>
      </p:sp>
      <p:pic>
        <p:nvPicPr>
          <p:cNvPr id="11267"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TotalTime>
  <Words>361</Words>
  <Application>Microsoft Office PowerPoint</Application>
  <PresentationFormat>Ekran Gösterisi (4:3)</PresentationFormat>
  <Paragraphs>31</Paragraphs>
  <Slides>9</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9</vt:i4>
      </vt:variant>
    </vt:vector>
  </HeadingPairs>
  <TitlesOfParts>
    <vt:vector size="12" baseType="lpstr">
      <vt:lpstr>Arial</vt:lpstr>
      <vt:lpstr>Calibri</vt:lpstr>
      <vt:lpstr>Varsayılan Tasarım</vt:lpstr>
      <vt:lpstr>PowerPoint Sunusu</vt:lpstr>
      <vt:lpstr>SOSYAL GELİŞİM</vt:lpstr>
      <vt:lpstr>PowerPoint Sunusu</vt:lpstr>
      <vt:lpstr>Bebeklik Döneminde Sosyal Gelişim </vt:lpstr>
      <vt:lpstr>İlk Çocukluk Döneminde Sosyal Gelişim </vt:lpstr>
      <vt:lpstr>Son Çocukluk Döneminde Sosyal Gelişim</vt:lpstr>
      <vt:lpstr>Ergenlik Döneminde Sosyal Gelişim </vt:lpstr>
      <vt:lpstr>DUYGUSAL GELİŞİM</vt:lpstr>
      <vt:lpstr>Bebeklik Dönemi Duygusal Gelişim İlk Çocukluk Dönemi Duygusal Gelişim   Son Çocukluk Dönemi Duygusal Gelişim Ergenlik Dönemi Duygusal Gelişim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part-time</dc:creator>
  <cp:lastModifiedBy>pc</cp:lastModifiedBy>
  <cp:revision>15</cp:revision>
  <cp:lastPrinted>1601-01-01T00:00:00Z</cp:lastPrinted>
  <dcterms:created xsi:type="dcterms:W3CDTF">2013-05-22T05:54:15Z</dcterms:created>
  <dcterms:modified xsi:type="dcterms:W3CDTF">2020-10-03T00:30:35Z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