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9" r:id="rId3"/>
    <p:sldId id="288" r:id="rId4"/>
    <p:sldId id="262" r:id="rId5"/>
    <p:sldId id="258" r:id="rId6"/>
    <p:sldId id="290" r:id="rId7"/>
    <p:sldId id="291" r:id="rId8"/>
    <p:sldId id="292" r:id="rId9"/>
    <p:sldId id="301" r:id="rId10"/>
    <p:sldId id="302" r:id="rId11"/>
    <p:sldId id="285" r:id="rId12"/>
    <p:sldId id="264" r:id="rId13"/>
    <p:sldId id="294" r:id="rId14"/>
    <p:sldId id="263" r:id="rId15"/>
    <p:sldId id="297" r:id="rId16"/>
    <p:sldId id="266" r:id="rId17"/>
    <p:sldId id="267" r:id="rId18"/>
    <p:sldId id="268" r:id="rId19"/>
    <p:sldId id="265" r:id="rId20"/>
    <p:sldId id="269" r:id="rId21"/>
    <p:sldId id="287" r:id="rId22"/>
    <p:sldId id="270" r:id="rId23"/>
    <p:sldId id="296" r:id="rId24"/>
    <p:sldId id="295" r:id="rId25"/>
    <p:sldId id="299" r:id="rId26"/>
    <p:sldId id="306" r:id="rId27"/>
    <p:sldId id="298" r:id="rId28"/>
    <p:sldId id="286" r:id="rId29"/>
    <p:sldId id="271" r:id="rId30"/>
    <p:sldId id="272" r:id="rId31"/>
    <p:sldId id="274" r:id="rId32"/>
    <p:sldId id="273" r:id="rId33"/>
    <p:sldId id="276" r:id="rId34"/>
    <p:sldId id="275" r:id="rId35"/>
    <p:sldId id="277" r:id="rId36"/>
    <p:sldId id="278" r:id="rId37"/>
    <p:sldId id="279" r:id="rId38"/>
    <p:sldId id="280" r:id="rId39"/>
    <p:sldId id="282"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tr-TR"/>
              <a:t>Asıl başlık stilini düzenlemek için tıklayın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48A87A34-81AB-432B-8DAE-1953F412C126}" type="datetimeFigureOut">
              <a:rPr lang="en-US" dirty="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447191" y="2824269"/>
            <a:ext cx="4645152" cy="264445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412362" y="2821491"/>
            <a:ext cx="4645152" cy="263737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tr-TR"/>
              <a:t>Asıl başlık stilini düzenlemek için tıklayın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48A87A34-81AB-432B-8DAE-1953F412C126}" type="datetimeFigureOut">
              <a:rPr lang="en-US" dirty="0"/>
              <a:t>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1/7/2021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1/7/2021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s://www.google.com.tr/url?sa=i&amp;rct=j&amp;q=&amp;esrc=s&amp;source=images&amp;cd=&amp;ved=0ahUKEwj3vM3I-_3RAhXEsxQKHSX-CfQQjRwIBw&amp;url=http://www.wikidoc.org/index.php/Basal_ganglia&amp;bvm=bv.146094739,d.d24&amp;psig=AFQjCNH9IXxhryd3DfwLVZJ7Lbz5DFqjWQ&amp;ust=1486555912726585&amp;cad=rjt"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D748AD-F83A-4024-BF9A-C058E23E9D9F}"/>
              </a:ext>
            </a:extLst>
          </p:cNvPr>
          <p:cNvSpPr>
            <a:spLocks noGrp="1"/>
          </p:cNvSpPr>
          <p:nvPr>
            <p:ph type="ctrTitle"/>
          </p:nvPr>
        </p:nvSpPr>
        <p:spPr/>
        <p:txBody>
          <a:bodyPr>
            <a:normAutofit/>
          </a:bodyPr>
          <a:lstStyle/>
          <a:p>
            <a:r>
              <a:rPr lang="tr-TR" sz="5400" dirty="0">
                <a:latin typeface="Times New Roman" panose="02020603050405020304" pitchFamily="18" charset="0"/>
                <a:cs typeface="Times New Roman" panose="02020603050405020304" pitchFamily="18" charset="0"/>
              </a:rPr>
              <a:t>Bazal Gangliyonlar</a:t>
            </a:r>
          </a:p>
        </p:txBody>
      </p:sp>
      <p:sp>
        <p:nvSpPr>
          <p:cNvPr id="3" name="Alt Başlık 2">
            <a:extLst>
              <a:ext uri="{FF2B5EF4-FFF2-40B4-BE49-F238E27FC236}">
                <a16:creationId xmlns:a16="http://schemas.microsoft.com/office/drawing/2014/main" id="{DC2A458D-2CE9-44B4-BB8C-CC1EBEBDEC5E}"/>
              </a:ext>
            </a:extLst>
          </p:cNvPr>
          <p:cNvSpPr>
            <a:spLocks noGrp="1"/>
          </p:cNvSpPr>
          <p:nvPr>
            <p:ph type="subTitle" idx="1"/>
          </p:nvPr>
        </p:nvSpPr>
        <p:spPr/>
        <p:txBody>
          <a:bodyPr>
            <a:normAutofit/>
          </a:bodyPr>
          <a:lstStyle/>
          <a:p>
            <a:r>
              <a:rPr lang="tr-TR" sz="1600" dirty="0">
                <a:latin typeface="Times New Roman" panose="02020603050405020304" pitchFamily="18" charset="0"/>
                <a:cs typeface="Times New Roman" panose="02020603050405020304" pitchFamily="18" charset="0"/>
              </a:rPr>
              <a:t>Uzm. Dr. Meryem Dilek </a:t>
            </a:r>
            <a:r>
              <a:rPr lang="tr-TR" sz="1600" dirty="0" err="1">
                <a:latin typeface="Times New Roman" panose="02020603050405020304" pitchFamily="18" charset="0"/>
                <a:cs typeface="Times New Roman" panose="02020603050405020304" pitchFamily="18" charset="0"/>
              </a:rPr>
              <a:t>karakurt</a:t>
            </a:r>
            <a:endParaRPr lang="tr-T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9072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39B534-DCDA-4340-86D3-37925EF287AC}"/>
              </a:ext>
            </a:extLst>
          </p:cNvPr>
          <p:cNvSpPr>
            <a:spLocks noGrp="1"/>
          </p:cNvSpPr>
          <p:nvPr>
            <p:ph idx="1"/>
          </p:nvPr>
        </p:nvSpPr>
        <p:spPr/>
        <p:txBody>
          <a:bodyPr/>
          <a:lstStyle/>
          <a:p>
            <a:r>
              <a:rPr lang="tr-TR" dirty="0">
                <a:solidFill>
                  <a:schemeClr val="tx2">
                    <a:lumMod val="50000"/>
                  </a:schemeClr>
                </a:solidFill>
              </a:rPr>
              <a:t>Beyin </a:t>
            </a:r>
            <a:r>
              <a:rPr lang="tr-TR" dirty="0" err="1">
                <a:solidFill>
                  <a:schemeClr val="tx2">
                    <a:lumMod val="50000"/>
                  </a:schemeClr>
                </a:solidFill>
              </a:rPr>
              <a:t>hemisferlerinin</a:t>
            </a:r>
            <a:r>
              <a:rPr lang="tr-TR" dirty="0">
                <a:solidFill>
                  <a:schemeClr val="tx2">
                    <a:lumMod val="50000"/>
                  </a:schemeClr>
                </a:solidFill>
              </a:rPr>
              <a:t> derininde, </a:t>
            </a:r>
            <a:r>
              <a:rPr lang="tr-TR" dirty="0" err="1">
                <a:solidFill>
                  <a:schemeClr val="tx2">
                    <a:lumMod val="50000"/>
                  </a:schemeClr>
                </a:solidFill>
              </a:rPr>
              <a:t>talamusun</a:t>
            </a:r>
            <a:r>
              <a:rPr lang="tr-TR" dirty="0">
                <a:solidFill>
                  <a:schemeClr val="tx2">
                    <a:lumMod val="50000"/>
                  </a:schemeClr>
                </a:solidFill>
              </a:rPr>
              <a:t> yan tarafında, </a:t>
            </a:r>
            <a:r>
              <a:rPr lang="tr-TR" dirty="0" err="1">
                <a:cs typeface="Times New Roman" panose="02020603050405020304" pitchFamily="18" charset="0"/>
              </a:rPr>
              <a:t>talamus</a:t>
            </a:r>
            <a:r>
              <a:rPr lang="tr-TR" dirty="0">
                <a:cs typeface="Times New Roman" panose="02020603050405020304" pitchFamily="18" charset="0"/>
              </a:rPr>
              <a:t> ile ilişkili </a:t>
            </a:r>
            <a:r>
              <a:rPr lang="tr-TR" dirty="0">
                <a:solidFill>
                  <a:schemeClr val="tx2">
                    <a:lumMod val="50000"/>
                  </a:schemeClr>
                </a:solidFill>
              </a:rPr>
              <a:t>beyaz cevher içerisinde yer alan beş çift çekirdekten oluşur</a:t>
            </a:r>
          </a:p>
          <a:p>
            <a:endParaRPr lang="tr-TR" dirty="0">
              <a:solidFill>
                <a:schemeClr val="tx2">
                  <a:lumMod val="50000"/>
                </a:schemeClr>
              </a:solidFill>
            </a:endParaRPr>
          </a:p>
        </p:txBody>
      </p:sp>
    </p:spTree>
    <p:extLst>
      <p:ext uri="{BB962C8B-B14F-4D97-AF65-F5344CB8AC3E}">
        <p14:creationId xmlns:p14="http://schemas.microsoft.com/office/powerpoint/2010/main" val="3927518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5A4AFC6-4510-4318-8DD0-ABC3215E1916}"/>
              </a:ext>
            </a:extLst>
          </p:cNvPr>
          <p:cNvSpPr>
            <a:spLocks noGrp="1"/>
          </p:cNvSpPr>
          <p:nvPr>
            <p:ph sz="half" idx="1"/>
          </p:nvPr>
        </p:nvSpPr>
        <p:spPr>
          <a:xfrm>
            <a:off x="0" y="2010878"/>
            <a:ext cx="6092483" cy="3448595"/>
          </a:xfrm>
        </p:spPr>
        <p:txBody>
          <a:bodyPr>
            <a:normAutofit/>
          </a:bodyPr>
          <a:lstStyle/>
          <a:p>
            <a:r>
              <a:rPr lang="tr-TR" dirty="0">
                <a:cs typeface="Times New Roman" panose="02020603050405020304" pitchFamily="18" charset="0"/>
              </a:rPr>
              <a:t>Bazal gangliyonlar, motor işlevlerin gerçekleşmesinde görevli yardımcı motor alanlardır</a:t>
            </a:r>
          </a:p>
          <a:p>
            <a:r>
              <a:rPr lang="tr-TR" dirty="0">
                <a:cs typeface="Times New Roman" panose="02020603050405020304" pitchFamily="18" charset="0"/>
              </a:rPr>
              <a:t>Tüm giriş ve çıkış sinyalleri korteksle ilişkilidir</a:t>
            </a:r>
          </a:p>
          <a:p>
            <a:endParaRPr lang="tr-TR" dirty="0">
              <a:latin typeface="+mj-lt"/>
              <a:cs typeface="Times New Roman" panose="02020603050405020304" pitchFamily="18" charset="0"/>
            </a:endParaRPr>
          </a:p>
        </p:txBody>
      </p:sp>
      <p:pic>
        <p:nvPicPr>
          <p:cNvPr id="4" name="Resim 3">
            <a:extLst>
              <a:ext uri="{FF2B5EF4-FFF2-40B4-BE49-F238E27FC236}">
                <a16:creationId xmlns:a16="http://schemas.microsoft.com/office/drawing/2014/main" id="{472E9C96-F5A7-4DE6-9996-5AF01BB020E1}"/>
              </a:ext>
            </a:extLst>
          </p:cNvPr>
          <p:cNvPicPr>
            <a:picLocks noChangeAspect="1"/>
          </p:cNvPicPr>
          <p:nvPr/>
        </p:nvPicPr>
        <p:blipFill rotWithShape="1">
          <a:blip r:embed="rId2"/>
          <a:srcRect l="11162" t="20393" r="13535" b="20392"/>
          <a:stretch/>
        </p:blipFill>
        <p:spPr>
          <a:xfrm>
            <a:off x="5749636" y="110836"/>
            <a:ext cx="6234546" cy="5348637"/>
          </a:xfrm>
          <a:prstGeom prst="rect">
            <a:avLst/>
          </a:prstGeom>
        </p:spPr>
      </p:pic>
      <p:sp>
        <p:nvSpPr>
          <p:cNvPr id="6" name="Metin kutusu 5">
            <a:extLst>
              <a:ext uri="{FF2B5EF4-FFF2-40B4-BE49-F238E27FC236}">
                <a16:creationId xmlns:a16="http://schemas.microsoft.com/office/drawing/2014/main" id="{BBAFC533-ABEB-4381-88AC-1A5CA19626B0}"/>
              </a:ext>
            </a:extLst>
          </p:cNvPr>
          <p:cNvSpPr txBox="1"/>
          <p:nvPr/>
        </p:nvSpPr>
        <p:spPr>
          <a:xfrm>
            <a:off x="5913990" y="5771280"/>
            <a:ext cx="8120062" cy="306388"/>
          </a:xfrm>
          <a:prstGeom prst="rect">
            <a:avLst/>
          </a:prstGeom>
          <a:noFill/>
        </p:spPr>
        <p:txBody>
          <a:bodyPr>
            <a:spAutoFit/>
          </a:bodyPr>
          <a:lstStyle/>
          <a:p>
            <a:pPr>
              <a:defRPr/>
            </a:pPr>
            <a:r>
              <a:rPr lang="tr-TR" sz="1400" dirty="0">
                <a:solidFill>
                  <a:schemeClr val="tx1">
                    <a:lumMod val="95000"/>
                    <a:lumOff val="5000"/>
                  </a:schemeClr>
                </a:solidFill>
                <a:latin typeface="Times New Roman" panose="02020603050405020304" pitchFamily="18" charset="0"/>
                <a:cs typeface="Times New Roman" panose="02020603050405020304" pitchFamily="18" charset="0"/>
              </a:rPr>
              <a:t>İnsan Fizyolojisi, Türk Fizyolojik Bilimler Derneği, İstanbul Tıp Kitapevleri, 2020</a:t>
            </a:r>
          </a:p>
        </p:txBody>
      </p:sp>
    </p:spTree>
    <p:extLst>
      <p:ext uri="{BB962C8B-B14F-4D97-AF65-F5344CB8AC3E}">
        <p14:creationId xmlns:p14="http://schemas.microsoft.com/office/powerpoint/2010/main" val="1770414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1D6B395-FC5A-44DC-B918-173B3097F7B9}"/>
              </a:ext>
            </a:extLst>
          </p:cNvPr>
          <p:cNvSpPr>
            <a:spLocks noGrp="1"/>
          </p:cNvSpPr>
          <p:nvPr>
            <p:ph sz="half" idx="1"/>
          </p:nvPr>
        </p:nvSpPr>
        <p:spPr>
          <a:xfrm>
            <a:off x="1351722" y="1329315"/>
            <a:ext cx="5350361" cy="4843186"/>
          </a:xfrm>
        </p:spPr>
        <p:txBody>
          <a:bodyPr>
            <a:noAutofit/>
          </a:bodyPr>
          <a:lstStyle/>
          <a:p>
            <a:pPr marL="0" indent="0">
              <a:buNone/>
            </a:pPr>
            <a:r>
              <a:rPr lang="tr-TR" dirty="0">
                <a:solidFill>
                  <a:srgbClr val="FF0000"/>
                </a:solidFill>
                <a:cs typeface="Times New Roman" panose="02020603050405020304" pitchFamily="18" charset="0"/>
              </a:rPr>
              <a:t>   </a:t>
            </a:r>
            <a:r>
              <a:rPr lang="tr-TR" dirty="0" err="1">
                <a:solidFill>
                  <a:srgbClr val="FF0000"/>
                </a:solidFill>
                <a:cs typeface="Times New Roman" panose="02020603050405020304" pitchFamily="18" charset="0"/>
              </a:rPr>
              <a:t>İnternal</a:t>
            </a:r>
            <a:r>
              <a:rPr lang="tr-TR" dirty="0">
                <a:solidFill>
                  <a:srgbClr val="FF0000"/>
                </a:solidFill>
                <a:cs typeface="Times New Roman" panose="02020603050405020304" pitchFamily="18" charset="0"/>
              </a:rPr>
              <a:t> Kapsül </a:t>
            </a:r>
          </a:p>
          <a:p>
            <a:r>
              <a:rPr lang="tr-TR" dirty="0" err="1">
                <a:cs typeface="Times New Roman" panose="02020603050405020304" pitchFamily="18" charset="0"/>
              </a:rPr>
              <a:t>Serebral</a:t>
            </a:r>
            <a:r>
              <a:rPr lang="tr-TR" dirty="0">
                <a:cs typeface="Times New Roman" panose="02020603050405020304" pitchFamily="18" charset="0"/>
              </a:rPr>
              <a:t> korteks ve omurilik ilişkisini sağlayan tüm motor ve duyusal lifler (</a:t>
            </a:r>
            <a:r>
              <a:rPr lang="tr-TR" dirty="0" err="1">
                <a:cs typeface="Times New Roman" panose="02020603050405020304" pitchFamily="18" charset="0"/>
              </a:rPr>
              <a:t>Kortikospinal</a:t>
            </a:r>
            <a:r>
              <a:rPr lang="tr-TR" dirty="0">
                <a:cs typeface="Times New Roman" panose="02020603050405020304" pitchFamily="18" charset="0"/>
              </a:rPr>
              <a:t>) </a:t>
            </a:r>
            <a:r>
              <a:rPr lang="tr-TR" dirty="0" err="1">
                <a:cs typeface="Times New Roman" panose="02020603050405020304" pitchFamily="18" charset="0"/>
              </a:rPr>
              <a:t>putamen</a:t>
            </a:r>
            <a:r>
              <a:rPr lang="tr-TR" dirty="0">
                <a:cs typeface="Times New Roman" panose="02020603050405020304" pitchFamily="18" charset="0"/>
              </a:rPr>
              <a:t> ve </a:t>
            </a:r>
            <a:r>
              <a:rPr lang="tr-TR" dirty="0" err="1">
                <a:cs typeface="Times New Roman" panose="02020603050405020304" pitchFamily="18" charset="0"/>
              </a:rPr>
              <a:t>n.caudatus</a:t>
            </a:r>
            <a:r>
              <a:rPr lang="tr-TR" dirty="0">
                <a:cs typeface="Times New Roman" panose="02020603050405020304" pitchFamily="18" charset="0"/>
              </a:rPr>
              <a:t> arasından geçer</a:t>
            </a:r>
          </a:p>
          <a:p>
            <a:r>
              <a:rPr lang="tr-TR" dirty="0">
                <a:cs typeface="Times New Roman" panose="02020603050405020304" pitchFamily="18" charset="0"/>
              </a:rPr>
              <a:t>Aynı zamanda </a:t>
            </a:r>
            <a:r>
              <a:rPr lang="tr-TR" dirty="0" err="1">
                <a:cs typeface="Times New Roman" panose="02020603050405020304" pitchFamily="18" charset="0"/>
              </a:rPr>
              <a:t>talamokortikal</a:t>
            </a:r>
            <a:r>
              <a:rPr lang="tr-TR" dirty="0">
                <a:cs typeface="Times New Roman" panose="02020603050405020304" pitchFamily="18" charset="0"/>
              </a:rPr>
              <a:t>, </a:t>
            </a:r>
            <a:r>
              <a:rPr lang="tr-TR" dirty="0" err="1">
                <a:cs typeface="Times New Roman" panose="02020603050405020304" pitchFamily="18" charset="0"/>
              </a:rPr>
              <a:t>kortikotalamik</a:t>
            </a:r>
            <a:r>
              <a:rPr lang="tr-TR" dirty="0">
                <a:cs typeface="Times New Roman" panose="02020603050405020304" pitchFamily="18" charset="0"/>
              </a:rPr>
              <a:t> bağlantılar da bu alanda bulunur</a:t>
            </a:r>
          </a:p>
          <a:p>
            <a:r>
              <a:rPr lang="tr-TR" dirty="0">
                <a:cs typeface="Times New Roman" panose="02020603050405020304" pitchFamily="18" charset="0"/>
              </a:rPr>
              <a:t>Bazal gangliyonlar ile </a:t>
            </a:r>
            <a:r>
              <a:rPr lang="tr-TR" dirty="0" err="1">
                <a:cs typeface="Times New Roman" panose="02020603050405020304" pitchFamily="18" charset="0"/>
              </a:rPr>
              <a:t>kortikospinal</a:t>
            </a:r>
            <a:r>
              <a:rPr lang="tr-TR" dirty="0">
                <a:cs typeface="Times New Roman" panose="02020603050405020304" pitchFamily="18" charset="0"/>
              </a:rPr>
              <a:t> sistem arasındaki bağlantının sağlandığı yerdir</a:t>
            </a:r>
          </a:p>
          <a:p>
            <a:pPr marL="0" indent="0">
              <a:buNone/>
            </a:pPr>
            <a:endParaRPr lang="tr-TR" dirty="0">
              <a:cs typeface="Times New Roman" panose="02020603050405020304" pitchFamily="18" charset="0"/>
            </a:endParaRPr>
          </a:p>
        </p:txBody>
      </p:sp>
    </p:spTree>
    <p:extLst>
      <p:ext uri="{BB962C8B-B14F-4D97-AF65-F5344CB8AC3E}">
        <p14:creationId xmlns:p14="http://schemas.microsoft.com/office/powerpoint/2010/main" val="3095732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84C1EE9-B6C1-4C0C-B3E5-A155ECD6B1FA}"/>
              </a:ext>
            </a:extLst>
          </p:cNvPr>
          <p:cNvSpPr>
            <a:spLocks noGrp="1"/>
          </p:cNvSpPr>
          <p:nvPr>
            <p:ph idx="1"/>
          </p:nvPr>
        </p:nvSpPr>
        <p:spPr>
          <a:xfrm>
            <a:off x="132522" y="1855304"/>
            <a:ext cx="12059478" cy="3611041"/>
          </a:xfrm>
        </p:spPr>
        <p:txBody>
          <a:bodyPr/>
          <a:lstStyle/>
          <a:p>
            <a:r>
              <a:rPr lang="tr-TR" dirty="0" err="1"/>
              <a:t>Nukleus</a:t>
            </a:r>
            <a:r>
              <a:rPr lang="tr-TR" dirty="0"/>
              <a:t> </a:t>
            </a:r>
            <a:r>
              <a:rPr lang="tr-TR" dirty="0" err="1"/>
              <a:t>Kaudatus</a:t>
            </a:r>
            <a:r>
              <a:rPr lang="tr-TR" dirty="0"/>
              <a:t> </a:t>
            </a:r>
          </a:p>
          <a:p>
            <a:r>
              <a:rPr lang="tr-TR" dirty="0" err="1"/>
              <a:t>Putamen</a:t>
            </a:r>
            <a:r>
              <a:rPr lang="tr-TR" dirty="0"/>
              <a:t>                 </a:t>
            </a:r>
            <a:r>
              <a:rPr lang="tr-TR" dirty="0" err="1"/>
              <a:t>Striatumu</a:t>
            </a:r>
            <a:r>
              <a:rPr lang="tr-TR" dirty="0"/>
              <a:t> oluşturur. İki yapı arasından </a:t>
            </a:r>
            <a:r>
              <a:rPr lang="tr-TR" dirty="0" err="1"/>
              <a:t>Serebral</a:t>
            </a:r>
            <a:r>
              <a:rPr lang="tr-TR" dirty="0"/>
              <a:t> korteks ve Omurilik arasındaki duyu ve             motor lifleri geçer</a:t>
            </a:r>
            <a:r>
              <a:rPr lang="tr-TR" dirty="0">
                <a:solidFill>
                  <a:schemeClr val="tx2">
                    <a:lumMod val="50000"/>
                  </a:schemeClr>
                </a:solidFill>
              </a:rPr>
              <a:t> </a:t>
            </a:r>
          </a:p>
          <a:p>
            <a:r>
              <a:rPr lang="tr-TR" dirty="0" err="1"/>
              <a:t>Globus</a:t>
            </a:r>
            <a:r>
              <a:rPr lang="tr-TR" dirty="0"/>
              <a:t> </a:t>
            </a:r>
            <a:r>
              <a:rPr lang="tr-TR" dirty="0" err="1"/>
              <a:t>pallidus</a:t>
            </a:r>
            <a:r>
              <a:rPr lang="tr-TR" dirty="0"/>
              <a:t>           </a:t>
            </a:r>
            <a:r>
              <a:rPr lang="tr-TR" dirty="0" err="1"/>
              <a:t>Lentiküler</a:t>
            </a:r>
            <a:r>
              <a:rPr lang="tr-TR" dirty="0"/>
              <a:t> </a:t>
            </a:r>
            <a:r>
              <a:rPr lang="tr-TR" dirty="0" err="1"/>
              <a:t>nukleus</a:t>
            </a:r>
            <a:endParaRPr lang="tr-TR" dirty="0"/>
          </a:p>
          <a:p>
            <a:r>
              <a:rPr lang="tr-TR" dirty="0" err="1"/>
              <a:t>Substantia</a:t>
            </a:r>
            <a:r>
              <a:rPr lang="tr-TR" dirty="0"/>
              <a:t> </a:t>
            </a:r>
            <a:r>
              <a:rPr lang="tr-TR" dirty="0" err="1"/>
              <a:t>nigra</a:t>
            </a:r>
            <a:endParaRPr lang="tr-TR" dirty="0"/>
          </a:p>
          <a:p>
            <a:r>
              <a:rPr lang="tr-TR" dirty="0" err="1"/>
              <a:t>Subtalamik</a:t>
            </a:r>
            <a:r>
              <a:rPr lang="tr-TR" dirty="0"/>
              <a:t> çekirdekler (</a:t>
            </a:r>
            <a:r>
              <a:rPr lang="tr-TR" dirty="0" err="1"/>
              <a:t>Luy’s</a:t>
            </a:r>
            <a:r>
              <a:rPr lang="tr-TR" dirty="0"/>
              <a:t> Body)</a:t>
            </a:r>
          </a:p>
          <a:p>
            <a:endParaRPr lang="tr-TR" dirty="0"/>
          </a:p>
        </p:txBody>
      </p:sp>
      <p:cxnSp>
        <p:nvCxnSpPr>
          <p:cNvPr id="4" name="Düz Bağlayıcı 3">
            <a:extLst>
              <a:ext uri="{FF2B5EF4-FFF2-40B4-BE49-F238E27FC236}">
                <a16:creationId xmlns:a16="http://schemas.microsoft.com/office/drawing/2014/main" id="{E96FAF99-9BE5-4BA3-BB11-7D21AB7C3F54}"/>
              </a:ext>
            </a:extLst>
          </p:cNvPr>
          <p:cNvCxnSpPr>
            <a:cxnSpLocks/>
          </p:cNvCxnSpPr>
          <p:nvPr/>
        </p:nvCxnSpPr>
        <p:spPr>
          <a:xfrm>
            <a:off x="2385393" y="2113728"/>
            <a:ext cx="212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D9DF682E-591C-4E08-8081-CE2F7387D988}"/>
              </a:ext>
            </a:extLst>
          </p:cNvPr>
          <p:cNvCxnSpPr>
            <a:cxnSpLocks/>
          </p:cNvCxnSpPr>
          <p:nvPr/>
        </p:nvCxnSpPr>
        <p:spPr>
          <a:xfrm>
            <a:off x="1484243" y="2577550"/>
            <a:ext cx="9939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98D4E1A1-ABC4-4170-AE6B-941AED0CC69C}"/>
              </a:ext>
            </a:extLst>
          </p:cNvPr>
          <p:cNvCxnSpPr>
            <a:cxnSpLocks/>
          </p:cNvCxnSpPr>
          <p:nvPr/>
        </p:nvCxnSpPr>
        <p:spPr>
          <a:xfrm flipH="1">
            <a:off x="2451653" y="2113728"/>
            <a:ext cx="145774" cy="4638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5BED0E8A-4526-4E6B-A6E1-16A8DCE1F74A}"/>
              </a:ext>
            </a:extLst>
          </p:cNvPr>
          <p:cNvCxnSpPr/>
          <p:nvPr/>
        </p:nvCxnSpPr>
        <p:spPr>
          <a:xfrm>
            <a:off x="1484243" y="2723324"/>
            <a:ext cx="9674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10CDCCB5-7DE2-46B4-8768-88D51A9B21D9}"/>
              </a:ext>
            </a:extLst>
          </p:cNvPr>
          <p:cNvCxnSpPr/>
          <p:nvPr/>
        </p:nvCxnSpPr>
        <p:spPr>
          <a:xfrm>
            <a:off x="2067339" y="3429000"/>
            <a:ext cx="530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Düz Bağlayıcı 21">
            <a:extLst>
              <a:ext uri="{FF2B5EF4-FFF2-40B4-BE49-F238E27FC236}">
                <a16:creationId xmlns:a16="http://schemas.microsoft.com/office/drawing/2014/main" id="{6E30AAEB-6755-4657-B82B-D9DA2BF2CDC4}"/>
              </a:ext>
            </a:extLst>
          </p:cNvPr>
          <p:cNvCxnSpPr/>
          <p:nvPr/>
        </p:nvCxnSpPr>
        <p:spPr>
          <a:xfrm>
            <a:off x="2451653" y="2743200"/>
            <a:ext cx="145774" cy="685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507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7E2C84B-6817-45A8-B86B-AA9A6DBC6BAC}"/>
              </a:ext>
            </a:extLst>
          </p:cNvPr>
          <p:cNvSpPr>
            <a:spLocks noGrp="1"/>
          </p:cNvSpPr>
          <p:nvPr>
            <p:ph idx="1"/>
          </p:nvPr>
        </p:nvSpPr>
        <p:spPr/>
        <p:txBody>
          <a:bodyPr/>
          <a:lstStyle/>
          <a:p>
            <a:r>
              <a:rPr lang="tr-TR" dirty="0">
                <a:solidFill>
                  <a:schemeClr val="tx2">
                    <a:lumMod val="50000"/>
                  </a:schemeClr>
                </a:solidFill>
              </a:rPr>
              <a:t> Bazal gangliyonlara gelen </a:t>
            </a:r>
            <a:r>
              <a:rPr lang="tr-TR" dirty="0">
                <a:solidFill>
                  <a:srgbClr val="FF0000"/>
                </a:solidFill>
              </a:rPr>
              <a:t>ana girdiler </a:t>
            </a:r>
            <a:r>
              <a:rPr lang="tr-TR" dirty="0" err="1">
                <a:solidFill>
                  <a:schemeClr val="tx2">
                    <a:lumMod val="50000"/>
                  </a:schemeClr>
                </a:solidFill>
              </a:rPr>
              <a:t>striatumda</a:t>
            </a:r>
            <a:r>
              <a:rPr lang="tr-TR" dirty="0">
                <a:solidFill>
                  <a:schemeClr val="tx2">
                    <a:lumMod val="50000"/>
                  </a:schemeClr>
                </a:solidFill>
              </a:rPr>
              <a:t> toplanır.</a:t>
            </a:r>
            <a:r>
              <a:rPr lang="tr-TR" dirty="0">
                <a:solidFill>
                  <a:srgbClr val="0000FF"/>
                </a:solidFill>
                <a:latin typeface="Comic Sans MS" pitchFamily="66" charset="0"/>
              </a:rPr>
              <a:t> </a:t>
            </a:r>
            <a:r>
              <a:rPr lang="tr-TR" dirty="0" err="1">
                <a:solidFill>
                  <a:schemeClr val="tx2">
                    <a:lumMod val="50000"/>
                  </a:schemeClr>
                </a:solidFill>
                <a:latin typeface="+mj-lt"/>
              </a:rPr>
              <a:t>Serebral</a:t>
            </a:r>
            <a:r>
              <a:rPr lang="tr-TR" dirty="0">
                <a:solidFill>
                  <a:schemeClr val="tx2">
                    <a:lumMod val="50000"/>
                  </a:schemeClr>
                </a:solidFill>
                <a:latin typeface="+mj-lt"/>
              </a:rPr>
              <a:t> korteksin </a:t>
            </a:r>
            <a:r>
              <a:rPr lang="tr-TR" dirty="0" err="1">
                <a:solidFill>
                  <a:schemeClr val="tx2">
                    <a:lumMod val="50000"/>
                  </a:schemeClr>
                </a:solidFill>
                <a:latin typeface="+mj-lt"/>
              </a:rPr>
              <a:t>primer</a:t>
            </a:r>
            <a:r>
              <a:rPr lang="tr-TR" dirty="0">
                <a:solidFill>
                  <a:schemeClr val="tx2">
                    <a:lumMod val="50000"/>
                  </a:schemeClr>
                </a:solidFill>
                <a:latin typeface="+mj-lt"/>
              </a:rPr>
              <a:t> işitme ve görme merkezi dışındaki bütün bölümleri </a:t>
            </a:r>
            <a:r>
              <a:rPr lang="tr-TR" dirty="0" err="1">
                <a:solidFill>
                  <a:schemeClr val="tx2">
                    <a:lumMod val="50000"/>
                  </a:schemeClr>
                </a:solidFill>
                <a:latin typeface="+mj-lt"/>
              </a:rPr>
              <a:t>striatuma</a:t>
            </a:r>
            <a:r>
              <a:rPr lang="tr-TR" dirty="0">
                <a:solidFill>
                  <a:schemeClr val="tx2">
                    <a:lumMod val="50000"/>
                  </a:schemeClr>
                </a:solidFill>
                <a:latin typeface="+mj-lt"/>
              </a:rPr>
              <a:t> yansır </a:t>
            </a:r>
          </a:p>
          <a:p>
            <a:pPr marL="342900" indent="-342900">
              <a:lnSpc>
                <a:spcPct val="170000"/>
              </a:lnSpc>
            </a:pPr>
            <a:r>
              <a:rPr lang="tr-TR" dirty="0" err="1">
                <a:solidFill>
                  <a:schemeClr val="tx2">
                    <a:lumMod val="50000"/>
                  </a:schemeClr>
                </a:solidFill>
              </a:rPr>
              <a:t>Globus</a:t>
            </a:r>
            <a:r>
              <a:rPr lang="tr-TR" dirty="0">
                <a:solidFill>
                  <a:schemeClr val="tx2">
                    <a:lumMod val="50000"/>
                  </a:schemeClr>
                </a:solidFill>
              </a:rPr>
              <a:t> </a:t>
            </a:r>
            <a:r>
              <a:rPr lang="tr-TR" dirty="0" err="1">
                <a:solidFill>
                  <a:schemeClr val="tx2">
                    <a:lumMod val="50000"/>
                  </a:schemeClr>
                </a:solidFill>
              </a:rPr>
              <a:t>pallidus</a:t>
            </a:r>
            <a:r>
              <a:rPr lang="tr-TR" dirty="0">
                <a:solidFill>
                  <a:schemeClr val="tx2">
                    <a:lumMod val="50000"/>
                  </a:schemeClr>
                </a:solidFill>
              </a:rPr>
              <a:t> iç ve dış olmak üzere iki kısma ayrılır. İç kısım bazal gangliyonların </a:t>
            </a:r>
            <a:r>
              <a:rPr lang="tr-TR" dirty="0">
                <a:solidFill>
                  <a:srgbClr val="FF0000"/>
                </a:solidFill>
              </a:rPr>
              <a:t>ana çıkış </a:t>
            </a:r>
            <a:r>
              <a:rPr lang="tr-TR" dirty="0">
                <a:solidFill>
                  <a:schemeClr val="tx2">
                    <a:lumMod val="50000"/>
                  </a:schemeClr>
                </a:solidFill>
              </a:rPr>
              <a:t>kapısıdır</a:t>
            </a:r>
          </a:p>
          <a:p>
            <a:endParaRPr lang="tr-TR" dirty="0"/>
          </a:p>
        </p:txBody>
      </p:sp>
    </p:spTree>
    <p:extLst>
      <p:ext uri="{BB962C8B-B14F-4D97-AF65-F5344CB8AC3E}">
        <p14:creationId xmlns:p14="http://schemas.microsoft.com/office/powerpoint/2010/main" val="330701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3E00D1-1596-4EFB-8B1B-FC04D4984613}"/>
              </a:ext>
            </a:extLst>
          </p:cNvPr>
          <p:cNvSpPr>
            <a:spLocks noGrp="1"/>
          </p:cNvSpPr>
          <p:nvPr>
            <p:ph idx="1"/>
          </p:nvPr>
        </p:nvSpPr>
        <p:spPr/>
        <p:txBody>
          <a:bodyPr/>
          <a:lstStyle/>
          <a:p>
            <a:pPr marL="342900" indent="-342900">
              <a:lnSpc>
                <a:spcPct val="170000"/>
              </a:lnSpc>
            </a:pPr>
            <a:r>
              <a:rPr lang="tr-TR" dirty="0" err="1">
                <a:solidFill>
                  <a:srgbClr val="FF0000"/>
                </a:solidFill>
              </a:rPr>
              <a:t>Substantia</a:t>
            </a:r>
            <a:r>
              <a:rPr lang="tr-TR" dirty="0">
                <a:solidFill>
                  <a:srgbClr val="FF0000"/>
                </a:solidFill>
              </a:rPr>
              <a:t> </a:t>
            </a:r>
            <a:r>
              <a:rPr lang="tr-TR" dirty="0" err="1">
                <a:solidFill>
                  <a:srgbClr val="FF0000"/>
                </a:solidFill>
              </a:rPr>
              <a:t>nigra</a:t>
            </a:r>
            <a:r>
              <a:rPr lang="tr-TR" dirty="0">
                <a:solidFill>
                  <a:srgbClr val="FF0000"/>
                </a:solidFill>
              </a:rPr>
              <a:t> </a:t>
            </a:r>
            <a:r>
              <a:rPr lang="tr-TR" dirty="0">
                <a:solidFill>
                  <a:schemeClr val="tx2">
                    <a:lumMod val="50000"/>
                  </a:schemeClr>
                </a:solidFill>
              </a:rPr>
              <a:t>ise pars </a:t>
            </a:r>
            <a:r>
              <a:rPr lang="tr-TR" dirty="0" err="1">
                <a:solidFill>
                  <a:schemeClr val="tx2">
                    <a:lumMod val="50000"/>
                  </a:schemeClr>
                </a:solidFill>
              </a:rPr>
              <a:t>compacta</a:t>
            </a:r>
            <a:r>
              <a:rPr lang="tr-TR" dirty="0">
                <a:solidFill>
                  <a:schemeClr val="tx2">
                    <a:lumMod val="50000"/>
                  </a:schemeClr>
                </a:solidFill>
              </a:rPr>
              <a:t> ve pars </a:t>
            </a:r>
            <a:r>
              <a:rPr lang="tr-TR" dirty="0" err="1">
                <a:solidFill>
                  <a:schemeClr val="tx2">
                    <a:lumMod val="50000"/>
                  </a:schemeClr>
                </a:solidFill>
              </a:rPr>
              <a:t>retikülaris</a:t>
            </a:r>
            <a:r>
              <a:rPr lang="tr-TR" dirty="0">
                <a:solidFill>
                  <a:schemeClr val="tx2">
                    <a:lumMod val="50000"/>
                  </a:schemeClr>
                </a:solidFill>
              </a:rPr>
              <a:t> olmak üzere iki kısma ayrılır </a:t>
            </a:r>
          </a:p>
          <a:p>
            <a:pPr marL="342900" indent="-342900">
              <a:lnSpc>
                <a:spcPct val="170000"/>
              </a:lnSpc>
            </a:pPr>
            <a:r>
              <a:rPr lang="tr-TR" dirty="0">
                <a:solidFill>
                  <a:schemeClr val="tx2">
                    <a:lumMod val="50000"/>
                  </a:schemeClr>
                </a:solidFill>
              </a:rPr>
              <a:t>Pars </a:t>
            </a:r>
            <a:r>
              <a:rPr lang="tr-TR" dirty="0" err="1">
                <a:solidFill>
                  <a:schemeClr val="tx2">
                    <a:lumMod val="50000"/>
                  </a:schemeClr>
                </a:solidFill>
              </a:rPr>
              <a:t>compactada</a:t>
            </a:r>
            <a:r>
              <a:rPr lang="tr-TR" dirty="0">
                <a:solidFill>
                  <a:schemeClr val="tx2">
                    <a:lumMod val="50000"/>
                  </a:schemeClr>
                </a:solidFill>
              </a:rPr>
              <a:t> bulunan nöronlar </a:t>
            </a:r>
            <a:r>
              <a:rPr lang="tr-TR" dirty="0" err="1">
                <a:solidFill>
                  <a:srgbClr val="FF0000"/>
                </a:solidFill>
              </a:rPr>
              <a:t>dopamin</a:t>
            </a:r>
            <a:r>
              <a:rPr lang="tr-TR" dirty="0">
                <a:solidFill>
                  <a:schemeClr val="tx2">
                    <a:lumMod val="50000"/>
                  </a:schemeClr>
                </a:solidFill>
              </a:rPr>
              <a:t> sentezinin bir yan ürünü olan </a:t>
            </a:r>
            <a:r>
              <a:rPr lang="tr-TR" dirty="0" err="1">
                <a:solidFill>
                  <a:schemeClr val="tx2">
                    <a:lumMod val="50000"/>
                  </a:schemeClr>
                </a:solidFill>
              </a:rPr>
              <a:t>melanin</a:t>
            </a:r>
            <a:r>
              <a:rPr lang="tr-TR" dirty="0">
                <a:solidFill>
                  <a:schemeClr val="tx2">
                    <a:lumMod val="50000"/>
                  </a:schemeClr>
                </a:solidFill>
              </a:rPr>
              <a:t> içerir</a:t>
            </a:r>
          </a:p>
          <a:p>
            <a:pPr marL="342900" indent="-342900">
              <a:lnSpc>
                <a:spcPct val="170000"/>
              </a:lnSpc>
            </a:pPr>
            <a:r>
              <a:rPr lang="tr-TR" dirty="0" err="1">
                <a:solidFill>
                  <a:schemeClr val="tx2">
                    <a:lumMod val="50000"/>
                  </a:schemeClr>
                </a:solidFill>
              </a:rPr>
              <a:t>Substantia</a:t>
            </a:r>
            <a:r>
              <a:rPr lang="tr-TR" dirty="0">
                <a:solidFill>
                  <a:schemeClr val="tx2">
                    <a:lumMod val="50000"/>
                  </a:schemeClr>
                </a:solidFill>
              </a:rPr>
              <a:t> </a:t>
            </a:r>
            <a:r>
              <a:rPr lang="tr-TR" dirty="0" err="1">
                <a:solidFill>
                  <a:schemeClr val="tx2">
                    <a:lumMod val="50000"/>
                  </a:schemeClr>
                </a:solidFill>
              </a:rPr>
              <a:t>nigra</a:t>
            </a:r>
            <a:r>
              <a:rPr lang="tr-TR" dirty="0">
                <a:solidFill>
                  <a:schemeClr val="tx2">
                    <a:lumMod val="50000"/>
                  </a:schemeClr>
                </a:solidFill>
              </a:rPr>
              <a:t> (kara madde) ismi içerdiği </a:t>
            </a:r>
            <a:r>
              <a:rPr lang="tr-TR" dirty="0" err="1">
                <a:solidFill>
                  <a:schemeClr val="tx2">
                    <a:lumMod val="50000"/>
                  </a:schemeClr>
                </a:solidFill>
              </a:rPr>
              <a:t>melanin</a:t>
            </a:r>
            <a:r>
              <a:rPr lang="tr-TR" dirty="0">
                <a:solidFill>
                  <a:schemeClr val="tx2">
                    <a:lumMod val="50000"/>
                  </a:schemeClr>
                </a:solidFill>
              </a:rPr>
              <a:t> pigmentinden türetilmiştir</a:t>
            </a:r>
          </a:p>
          <a:p>
            <a:pPr marL="342900" indent="-342900">
              <a:lnSpc>
                <a:spcPct val="170000"/>
              </a:lnSpc>
            </a:pPr>
            <a:endParaRPr lang="tr-TR" dirty="0">
              <a:solidFill>
                <a:schemeClr val="tx2">
                  <a:lumMod val="50000"/>
                </a:schemeClr>
              </a:solidFill>
            </a:endParaRPr>
          </a:p>
          <a:p>
            <a:endParaRPr lang="tr-TR" dirty="0">
              <a:solidFill>
                <a:schemeClr val="tx2">
                  <a:lumMod val="50000"/>
                </a:schemeClr>
              </a:solidFill>
            </a:endParaRPr>
          </a:p>
        </p:txBody>
      </p:sp>
    </p:spTree>
    <p:extLst>
      <p:ext uri="{BB962C8B-B14F-4D97-AF65-F5344CB8AC3E}">
        <p14:creationId xmlns:p14="http://schemas.microsoft.com/office/powerpoint/2010/main" val="1862218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7A6D284-2713-487F-853E-E83FA1213351}"/>
              </a:ext>
            </a:extLst>
          </p:cNvPr>
          <p:cNvSpPr>
            <a:spLocks noGrp="1"/>
          </p:cNvSpPr>
          <p:nvPr>
            <p:ph idx="1"/>
          </p:nvPr>
        </p:nvSpPr>
        <p:spPr>
          <a:xfrm>
            <a:off x="1033671" y="1205948"/>
            <a:ext cx="5353878" cy="4260397"/>
          </a:xfrm>
        </p:spPr>
        <p:txBody>
          <a:bodyPr>
            <a:noAutofit/>
          </a:bodyPr>
          <a:lstStyle/>
          <a:p>
            <a:pPr marL="0" indent="0">
              <a:lnSpc>
                <a:spcPct val="170000"/>
              </a:lnSpc>
              <a:buNone/>
            </a:pPr>
            <a:r>
              <a:rPr lang="tr-TR" dirty="0">
                <a:solidFill>
                  <a:schemeClr val="tx2">
                    <a:lumMod val="50000"/>
                  </a:schemeClr>
                </a:solidFill>
                <a:effectLst>
                  <a:outerShdw blurRad="38100" dist="38100" dir="2700000" algn="tl">
                    <a:srgbClr val="000000">
                      <a:alpha val="43137"/>
                    </a:srgbClr>
                  </a:outerShdw>
                </a:effectLst>
              </a:rPr>
              <a:t>     </a:t>
            </a:r>
            <a:r>
              <a:rPr lang="tr-TR" dirty="0">
                <a:solidFill>
                  <a:srgbClr val="FF0000"/>
                </a:solidFill>
              </a:rPr>
              <a:t>Bazal Gangliyonların Fonksiyonları</a:t>
            </a:r>
          </a:p>
          <a:p>
            <a:pPr marL="342900" indent="-342900">
              <a:lnSpc>
                <a:spcPct val="170000"/>
              </a:lnSpc>
            </a:pPr>
            <a:r>
              <a:rPr lang="tr-TR" dirty="0">
                <a:solidFill>
                  <a:schemeClr val="tx2">
                    <a:lumMod val="50000"/>
                  </a:schemeClr>
                </a:solidFill>
              </a:rPr>
              <a:t>Bazal gangliyonlar beyin sapının motor </a:t>
            </a:r>
            <a:r>
              <a:rPr lang="tr-TR" dirty="0" err="1">
                <a:solidFill>
                  <a:schemeClr val="tx2">
                    <a:lumMod val="50000"/>
                  </a:schemeClr>
                </a:solidFill>
              </a:rPr>
              <a:t>nükleusları</a:t>
            </a:r>
            <a:r>
              <a:rPr lang="tr-TR" dirty="0">
                <a:solidFill>
                  <a:schemeClr val="tx2">
                    <a:lumMod val="50000"/>
                  </a:schemeClr>
                </a:solidFill>
              </a:rPr>
              <a:t>, </a:t>
            </a:r>
            <a:r>
              <a:rPr lang="tr-TR" dirty="0" err="1">
                <a:solidFill>
                  <a:schemeClr val="tx2">
                    <a:lumMod val="50000"/>
                  </a:schemeClr>
                </a:solidFill>
              </a:rPr>
              <a:t>kortikospinal</a:t>
            </a:r>
            <a:r>
              <a:rPr lang="tr-TR" dirty="0">
                <a:solidFill>
                  <a:schemeClr val="tx2">
                    <a:lumMod val="50000"/>
                  </a:schemeClr>
                </a:solidFill>
              </a:rPr>
              <a:t> yollar ve </a:t>
            </a:r>
            <a:r>
              <a:rPr lang="tr-TR" dirty="0" err="1">
                <a:solidFill>
                  <a:schemeClr val="tx2">
                    <a:lumMod val="50000"/>
                  </a:schemeClr>
                </a:solidFill>
              </a:rPr>
              <a:t>serebellum</a:t>
            </a:r>
            <a:r>
              <a:rPr lang="tr-TR" dirty="0">
                <a:solidFill>
                  <a:schemeClr val="tx2">
                    <a:lumMod val="50000"/>
                  </a:schemeClr>
                </a:solidFill>
              </a:rPr>
              <a:t> ile birlikte ardışık hareketlerin, karmaşık kas hareketlerinin planlanmasına ve kontrolüne yardım eder</a:t>
            </a:r>
          </a:p>
          <a:p>
            <a:pPr marL="342900" indent="-342900">
              <a:lnSpc>
                <a:spcPct val="170000"/>
              </a:lnSpc>
            </a:pPr>
            <a:endParaRPr lang="tr-TR" dirty="0">
              <a:solidFill>
                <a:schemeClr val="tx2">
                  <a:lumMod val="50000"/>
                </a:schemeClr>
              </a:solidFill>
            </a:endParaRPr>
          </a:p>
        </p:txBody>
      </p:sp>
      <p:pic>
        <p:nvPicPr>
          <p:cNvPr id="4" name="İçerik Yer Tutucusu 3">
            <a:extLst>
              <a:ext uri="{FF2B5EF4-FFF2-40B4-BE49-F238E27FC236}">
                <a16:creationId xmlns:a16="http://schemas.microsoft.com/office/drawing/2014/main" id="{D57B7DE5-65DE-4A3D-A2DF-76A13859BE55}"/>
              </a:ext>
            </a:extLst>
          </p:cNvPr>
          <p:cNvPicPr>
            <a:picLocks noChangeAspect="1"/>
          </p:cNvPicPr>
          <p:nvPr/>
        </p:nvPicPr>
        <p:blipFill>
          <a:blip r:embed="rId2"/>
          <a:stretch>
            <a:fillRect/>
          </a:stretch>
        </p:blipFill>
        <p:spPr>
          <a:xfrm>
            <a:off x="6914622" y="111439"/>
            <a:ext cx="4823791" cy="4863548"/>
          </a:xfrm>
          <a:prstGeom prst="rect">
            <a:avLst/>
          </a:prstGeom>
        </p:spPr>
      </p:pic>
      <p:sp>
        <p:nvSpPr>
          <p:cNvPr id="5" name="Metin kutusu 4">
            <a:extLst>
              <a:ext uri="{FF2B5EF4-FFF2-40B4-BE49-F238E27FC236}">
                <a16:creationId xmlns:a16="http://schemas.microsoft.com/office/drawing/2014/main" id="{4208453C-D8FE-47C7-B789-C32FC5D05102}"/>
              </a:ext>
            </a:extLst>
          </p:cNvPr>
          <p:cNvSpPr txBox="1"/>
          <p:nvPr/>
        </p:nvSpPr>
        <p:spPr>
          <a:xfrm>
            <a:off x="6914622" y="5327845"/>
            <a:ext cx="4572000" cy="276999"/>
          </a:xfrm>
          <a:prstGeom prst="rect">
            <a:avLst/>
          </a:prstGeom>
          <a:noFill/>
        </p:spPr>
        <p:txBody>
          <a:bodyPr>
            <a:spAutoFit/>
          </a:bodyPr>
          <a:lstStyle/>
          <a:p>
            <a:pPr>
              <a:defRPr/>
            </a:pP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Tıbbi Fizyoloji,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Guyton</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and</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Hall</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Elsevier</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2017</a:t>
            </a:r>
          </a:p>
        </p:txBody>
      </p:sp>
    </p:spTree>
    <p:extLst>
      <p:ext uri="{BB962C8B-B14F-4D97-AF65-F5344CB8AC3E}">
        <p14:creationId xmlns:p14="http://schemas.microsoft.com/office/powerpoint/2010/main" val="1594841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EA547E7-1979-45F2-9144-482B613D2478}"/>
              </a:ext>
            </a:extLst>
          </p:cNvPr>
          <p:cNvSpPr>
            <a:spLocks noGrp="1"/>
          </p:cNvSpPr>
          <p:nvPr>
            <p:ph idx="1"/>
          </p:nvPr>
        </p:nvSpPr>
        <p:spPr/>
        <p:txBody>
          <a:bodyPr/>
          <a:lstStyle/>
          <a:p>
            <a:pPr marL="342900" indent="-342900">
              <a:lnSpc>
                <a:spcPct val="170000"/>
              </a:lnSpc>
            </a:pPr>
            <a:r>
              <a:rPr lang="tr-TR" dirty="0" err="1">
                <a:solidFill>
                  <a:schemeClr val="tx2">
                    <a:lumMod val="50000"/>
                  </a:schemeClr>
                </a:solidFill>
              </a:rPr>
              <a:t>Serebellumdan</a:t>
            </a:r>
            <a:r>
              <a:rPr lang="tr-TR" dirty="0">
                <a:solidFill>
                  <a:schemeClr val="tx2">
                    <a:lumMod val="50000"/>
                  </a:schemeClr>
                </a:solidFill>
              </a:rPr>
              <a:t> farklı olarak bazal gangliyonlar </a:t>
            </a:r>
            <a:r>
              <a:rPr lang="tr-TR" dirty="0" err="1">
                <a:solidFill>
                  <a:schemeClr val="tx2">
                    <a:lumMod val="50000"/>
                  </a:schemeClr>
                </a:solidFill>
              </a:rPr>
              <a:t>medulla</a:t>
            </a:r>
            <a:r>
              <a:rPr lang="tr-TR" dirty="0">
                <a:solidFill>
                  <a:schemeClr val="tx2">
                    <a:lumMod val="50000"/>
                  </a:schemeClr>
                </a:solidFill>
              </a:rPr>
              <a:t> </a:t>
            </a:r>
            <a:r>
              <a:rPr lang="tr-TR" dirty="0" err="1">
                <a:solidFill>
                  <a:schemeClr val="tx2">
                    <a:lumMod val="50000"/>
                  </a:schemeClr>
                </a:solidFill>
              </a:rPr>
              <a:t>spinalisten</a:t>
            </a:r>
            <a:r>
              <a:rPr lang="tr-TR" dirty="0">
                <a:solidFill>
                  <a:schemeClr val="tx2">
                    <a:lumMod val="50000"/>
                  </a:schemeClr>
                </a:solidFill>
              </a:rPr>
              <a:t> direkt </a:t>
            </a:r>
            <a:r>
              <a:rPr lang="tr-TR" dirty="0" err="1">
                <a:solidFill>
                  <a:srgbClr val="FF0000"/>
                </a:solidFill>
              </a:rPr>
              <a:t>afferent</a:t>
            </a:r>
            <a:r>
              <a:rPr lang="tr-TR" dirty="0">
                <a:solidFill>
                  <a:srgbClr val="FF0000"/>
                </a:solidFill>
              </a:rPr>
              <a:t> </a:t>
            </a:r>
            <a:r>
              <a:rPr lang="tr-TR" dirty="0">
                <a:solidFill>
                  <a:schemeClr val="tx2">
                    <a:lumMod val="50000"/>
                  </a:schemeClr>
                </a:solidFill>
              </a:rPr>
              <a:t>girdi almaz. Girdilerini doğrudan </a:t>
            </a:r>
            <a:r>
              <a:rPr lang="tr-TR" dirty="0" err="1">
                <a:solidFill>
                  <a:srgbClr val="FF0000"/>
                </a:solidFill>
              </a:rPr>
              <a:t>serebral</a:t>
            </a:r>
            <a:r>
              <a:rPr lang="tr-TR" dirty="0">
                <a:solidFill>
                  <a:srgbClr val="FF0000"/>
                </a:solidFill>
              </a:rPr>
              <a:t> korteksten </a:t>
            </a:r>
            <a:r>
              <a:rPr lang="tr-TR" dirty="0">
                <a:solidFill>
                  <a:schemeClr val="tx2">
                    <a:lumMod val="50000"/>
                  </a:schemeClr>
                </a:solidFill>
              </a:rPr>
              <a:t>alırlar</a:t>
            </a:r>
          </a:p>
          <a:p>
            <a:pPr marL="342900" indent="-342900">
              <a:lnSpc>
                <a:spcPct val="170000"/>
              </a:lnSpc>
            </a:pPr>
            <a:r>
              <a:rPr lang="tr-TR" dirty="0">
                <a:solidFill>
                  <a:schemeClr val="tx2">
                    <a:lumMod val="50000"/>
                  </a:schemeClr>
                </a:solidFill>
              </a:rPr>
              <a:t>Bütün </a:t>
            </a:r>
            <a:r>
              <a:rPr lang="tr-TR" dirty="0" err="1">
                <a:solidFill>
                  <a:schemeClr val="tx2">
                    <a:lumMod val="50000"/>
                  </a:schemeClr>
                </a:solidFill>
              </a:rPr>
              <a:t>afferent</a:t>
            </a:r>
            <a:r>
              <a:rPr lang="tr-TR" dirty="0">
                <a:solidFill>
                  <a:schemeClr val="tx2">
                    <a:lumMod val="50000"/>
                  </a:schemeClr>
                </a:solidFill>
              </a:rPr>
              <a:t> uyarılarını </a:t>
            </a:r>
            <a:r>
              <a:rPr lang="tr-TR" dirty="0" err="1">
                <a:solidFill>
                  <a:schemeClr val="tx2">
                    <a:lumMod val="50000"/>
                  </a:schemeClr>
                </a:solidFill>
              </a:rPr>
              <a:t>serebral</a:t>
            </a:r>
            <a:r>
              <a:rPr lang="tr-TR" dirty="0">
                <a:solidFill>
                  <a:schemeClr val="tx2">
                    <a:lumMod val="50000"/>
                  </a:schemeClr>
                </a:solidFill>
              </a:rPr>
              <a:t> korteksten alır ve</a:t>
            </a:r>
            <a:r>
              <a:rPr lang="tr-TR" dirty="0">
                <a:solidFill>
                  <a:srgbClr val="FF0000"/>
                </a:solidFill>
              </a:rPr>
              <a:t> </a:t>
            </a:r>
            <a:r>
              <a:rPr lang="tr-TR" dirty="0" err="1">
                <a:solidFill>
                  <a:srgbClr val="FF0000"/>
                </a:solidFill>
              </a:rPr>
              <a:t>efferent</a:t>
            </a:r>
            <a:r>
              <a:rPr lang="tr-TR" dirty="0">
                <a:solidFill>
                  <a:srgbClr val="FF0000"/>
                </a:solidFill>
              </a:rPr>
              <a:t> </a:t>
            </a:r>
            <a:r>
              <a:rPr lang="tr-TR" dirty="0">
                <a:solidFill>
                  <a:schemeClr val="tx2">
                    <a:lumMod val="50000"/>
                  </a:schemeClr>
                </a:solidFill>
              </a:rPr>
              <a:t>uyarılarını da </a:t>
            </a:r>
            <a:r>
              <a:rPr lang="tr-TR" dirty="0" err="1">
                <a:solidFill>
                  <a:srgbClr val="FF0000"/>
                </a:solidFill>
              </a:rPr>
              <a:t>serebral</a:t>
            </a:r>
            <a:r>
              <a:rPr lang="tr-TR" dirty="0">
                <a:solidFill>
                  <a:srgbClr val="FF0000"/>
                </a:solidFill>
              </a:rPr>
              <a:t> kortekse </a:t>
            </a:r>
            <a:r>
              <a:rPr lang="tr-TR" dirty="0">
                <a:solidFill>
                  <a:schemeClr val="tx2">
                    <a:lumMod val="50000"/>
                  </a:schemeClr>
                </a:solidFill>
              </a:rPr>
              <a:t>geri gönderirler. Bazal gangliyonların motor korteksle bağlantısı </a:t>
            </a:r>
            <a:r>
              <a:rPr lang="tr-TR" b="1" dirty="0" err="1">
                <a:solidFill>
                  <a:srgbClr val="FF0000"/>
                </a:solidFill>
              </a:rPr>
              <a:t>talamus</a:t>
            </a:r>
            <a:r>
              <a:rPr lang="tr-TR" b="1" dirty="0">
                <a:solidFill>
                  <a:schemeClr val="tx2">
                    <a:lumMod val="50000"/>
                  </a:schemeClr>
                </a:solidFill>
              </a:rPr>
              <a:t> </a:t>
            </a:r>
            <a:r>
              <a:rPr lang="tr-TR" dirty="0">
                <a:solidFill>
                  <a:schemeClr val="tx2">
                    <a:lumMod val="50000"/>
                  </a:schemeClr>
                </a:solidFill>
              </a:rPr>
              <a:t>üzerindendir</a:t>
            </a:r>
          </a:p>
          <a:p>
            <a:endParaRPr lang="tr-TR" dirty="0"/>
          </a:p>
        </p:txBody>
      </p:sp>
    </p:spTree>
    <p:extLst>
      <p:ext uri="{BB962C8B-B14F-4D97-AF65-F5344CB8AC3E}">
        <p14:creationId xmlns:p14="http://schemas.microsoft.com/office/powerpoint/2010/main" val="778932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90577D6-784A-4437-BC77-224A075C2AF8}"/>
              </a:ext>
            </a:extLst>
          </p:cNvPr>
          <p:cNvSpPr>
            <a:spLocks noGrp="1"/>
          </p:cNvSpPr>
          <p:nvPr>
            <p:ph idx="1"/>
          </p:nvPr>
        </p:nvSpPr>
        <p:spPr>
          <a:xfrm>
            <a:off x="1451579" y="1338470"/>
            <a:ext cx="9603275" cy="4141128"/>
          </a:xfrm>
        </p:spPr>
        <p:txBody>
          <a:bodyPr>
            <a:normAutofit fontScale="92500" lnSpcReduction="10000"/>
          </a:bodyPr>
          <a:lstStyle/>
          <a:p>
            <a:pPr marL="0" indent="0">
              <a:lnSpc>
                <a:spcPct val="170000"/>
              </a:lnSpc>
              <a:buNone/>
            </a:pPr>
            <a:r>
              <a:rPr lang="tr-TR" dirty="0">
                <a:solidFill>
                  <a:srgbClr val="FF0000"/>
                </a:solidFill>
                <a:latin typeface="+mj-lt"/>
              </a:rPr>
              <a:t>      Bazal Gangliyonların Fonksiyonları;</a:t>
            </a:r>
          </a:p>
          <a:p>
            <a:pPr marL="342900" indent="19050">
              <a:lnSpc>
                <a:spcPct val="170000"/>
              </a:lnSpc>
            </a:pPr>
            <a:r>
              <a:rPr lang="tr-TR" dirty="0">
                <a:solidFill>
                  <a:srgbClr val="0000FF"/>
                </a:solidFill>
                <a:latin typeface="+mj-lt"/>
              </a:rPr>
              <a:t>His ve hareketleri düzenler</a:t>
            </a:r>
          </a:p>
          <a:p>
            <a:pPr marL="342900" indent="19050">
              <a:lnSpc>
                <a:spcPct val="170000"/>
              </a:lnSpc>
            </a:pPr>
            <a:r>
              <a:rPr lang="tr-TR" dirty="0">
                <a:solidFill>
                  <a:srgbClr val="0000FF"/>
                </a:solidFill>
                <a:latin typeface="+mj-lt"/>
              </a:rPr>
              <a:t>Öğrenilmiş kompleks hareket modellerinin yapılmasını sağlar (yazı yazma, basket atma, pas verme, </a:t>
            </a:r>
            <a:r>
              <a:rPr lang="tr-TR" dirty="0" err="1">
                <a:solidFill>
                  <a:srgbClr val="0000FF"/>
                </a:solidFill>
                <a:latin typeface="+mj-lt"/>
              </a:rPr>
              <a:t>vb</a:t>
            </a:r>
            <a:r>
              <a:rPr lang="tr-TR" dirty="0">
                <a:solidFill>
                  <a:srgbClr val="0000FF"/>
                </a:solidFill>
                <a:latin typeface="+mj-lt"/>
              </a:rPr>
              <a:t>)</a:t>
            </a:r>
          </a:p>
          <a:p>
            <a:pPr marL="342900" indent="19050">
              <a:lnSpc>
                <a:spcPct val="170000"/>
              </a:lnSpc>
            </a:pPr>
            <a:r>
              <a:rPr lang="tr-TR" dirty="0">
                <a:solidFill>
                  <a:srgbClr val="0000FF"/>
                </a:solidFill>
                <a:latin typeface="+mj-lt"/>
              </a:rPr>
              <a:t>Geçmişte yapılmış programlamayı depolar</a:t>
            </a:r>
          </a:p>
          <a:p>
            <a:pPr marL="342900" indent="19050">
              <a:lnSpc>
                <a:spcPct val="170000"/>
              </a:lnSpc>
            </a:pPr>
            <a:r>
              <a:rPr lang="tr-TR" dirty="0">
                <a:solidFill>
                  <a:srgbClr val="0000FF"/>
                </a:solidFill>
                <a:latin typeface="+mj-lt"/>
              </a:rPr>
              <a:t>Hafızada görev alır</a:t>
            </a:r>
          </a:p>
          <a:p>
            <a:pPr marL="342900" indent="19050">
              <a:lnSpc>
                <a:spcPct val="170000"/>
              </a:lnSpc>
            </a:pPr>
            <a:r>
              <a:rPr lang="tr-TR" dirty="0">
                <a:solidFill>
                  <a:srgbClr val="0000FF"/>
                </a:solidFill>
                <a:latin typeface="+mj-lt"/>
              </a:rPr>
              <a:t>Dikkatin sağlanmasında görev alır</a:t>
            </a:r>
          </a:p>
          <a:p>
            <a:endParaRPr lang="tr-TR" dirty="0">
              <a:latin typeface="+mj-lt"/>
            </a:endParaRPr>
          </a:p>
        </p:txBody>
      </p:sp>
    </p:spTree>
    <p:extLst>
      <p:ext uri="{BB962C8B-B14F-4D97-AF65-F5344CB8AC3E}">
        <p14:creationId xmlns:p14="http://schemas.microsoft.com/office/powerpoint/2010/main" val="4190258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2359382-2F94-45CD-803F-2AD27E29BB1C}"/>
              </a:ext>
            </a:extLst>
          </p:cNvPr>
          <p:cNvSpPr>
            <a:spLocks noGrp="1"/>
          </p:cNvSpPr>
          <p:nvPr>
            <p:ph idx="1"/>
          </p:nvPr>
        </p:nvSpPr>
        <p:spPr/>
        <p:txBody>
          <a:bodyPr>
            <a:normAutofit/>
          </a:bodyPr>
          <a:lstStyle/>
          <a:p>
            <a:pPr marL="0" indent="0">
              <a:buNone/>
            </a:pPr>
            <a:r>
              <a:rPr lang="tr-TR" sz="2400" dirty="0">
                <a:solidFill>
                  <a:srgbClr val="FF0000"/>
                </a:solidFill>
                <a:latin typeface="Times New Roman" panose="02020603050405020304" pitchFamily="18" charset="0"/>
                <a:cs typeface="Times New Roman" panose="02020603050405020304" pitchFamily="18" charset="0"/>
              </a:rPr>
              <a:t>    </a:t>
            </a:r>
            <a:r>
              <a:rPr lang="tr-TR" dirty="0">
                <a:solidFill>
                  <a:srgbClr val="FF0000"/>
                </a:solidFill>
                <a:cs typeface="Times New Roman" panose="02020603050405020304" pitchFamily="18" charset="0"/>
              </a:rPr>
              <a:t>Bazal Gangliyonlar</a:t>
            </a:r>
          </a:p>
          <a:p>
            <a:r>
              <a:rPr lang="tr-TR" dirty="0">
                <a:cs typeface="Times New Roman" panose="02020603050405020304" pitchFamily="18" charset="0"/>
              </a:rPr>
              <a:t>Hareketlerin öğrenilmiş modellerini yaparken kortekse yardım eder,  yazı yazmak gibi</a:t>
            </a:r>
          </a:p>
          <a:p>
            <a:r>
              <a:rPr lang="tr-TR" dirty="0">
                <a:cs typeface="Times New Roman" panose="02020603050405020304" pitchFamily="18" charset="0"/>
              </a:rPr>
              <a:t>Çok sayıda ardışık hareket modellerinin ve ardışık cevapların planlanmasında kortekse yardım eder, kucaklamaya kucaklama ile karşılık verilmesi gibi</a:t>
            </a:r>
          </a:p>
          <a:p>
            <a:endParaRPr lang="tr-TR" sz="2400" dirty="0">
              <a:latin typeface="Times New Roman" panose="02020603050405020304" pitchFamily="18"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7569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287D569-C1E6-4291-B302-2CE0A69AAB12}"/>
              </a:ext>
            </a:extLst>
          </p:cNvPr>
          <p:cNvSpPr>
            <a:spLocks noGrp="1"/>
          </p:cNvSpPr>
          <p:nvPr>
            <p:ph idx="1"/>
          </p:nvPr>
        </p:nvSpPr>
        <p:spPr>
          <a:xfrm>
            <a:off x="1" y="2015732"/>
            <a:ext cx="12059478" cy="3450613"/>
          </a:xfrm>
        </p:spPr>
        <p:txBody>
          <a:bodyPr/>
          <a:lstStyle/>
          <a:p>
            <a:pPr marL="0" indent="0">
              <a:buNone/>
            </a:pPr>
            <a:r>
              <a:rPr lang="tr-TR" dirty="0">
                <a:solidFill>
                  <a:srgbClr val="FF0000"/>
                </a:solidFill>
              </a:rPr>
              <a:t>   Bazal Gangliyonlar </a:t>
            </a:r>
          </a:p>
          <a:p>
            <a:r>
              <a:rPr lang="tr-TR" dirty="0" err="1"/>
              <a:t>Kortikospinal</a:t>
            </a:r>
            <a:r>
              <a:rPr lang="tr-TR" dirty="0"/>
              <a:t> sistem ile birlikte </a:t>
            </a:r>
            <a:r>
              <a:rPr lang="tr-TR" dirty="0" err="1">
                <a:solidFill>
                  <a:srgbClr val="FF0000"/>
                </a:solidFill>
              </a:rPr>
              <a:t>Putamen</a:t>
            </a:r>
            <a:r>
              <a:rPr lang="tr-TR" dirty="0">
                <a:solidFill>
                  <a:srgbClr val="FF0000"/>
                </a:solidFill>
              </a:rPr>
              <a:t> Devresi                </a:t>
            </a:r>
            <a:r>
              <a:rPr lang="tr-TR" dirty="0" err="1">
                <a:solidFill>
                  <a:srgbClr val="FF0000"/>
                </a:solidFill>
              </a:rPr>
              <a:t>Kaudatus</a:t>
            </a:r>
            <a:r>
              <a:rPr lang="tr-TR" dirty="0">
                <a:solidFill>
                  <a:srgbClr val="FF0000"/>
                </a:solidFill>
              </a:rPr>
              <a:t> Devresi </a:t>
            </a:r>
            <a:r>
              <a:rPr lang="tr-TR" dirty="0">
                <a:solidFill>
                  <a:schemeClr val="tx2">
                    <a:lumMod val="50000"/>
                  </a:schemeClr>
                </a:solidFill>
              </a:rPr>
              <a:t>ar</a:t>
            </a:r>
            <a:r>
              <a:rPr lang="tr-TR" dirty="0"/>
              <a:t>dışık motor hareket modellerinin kompleks hareket modellerini                                               kognitif kontrolünü sağlar.</a:t>
            </a:r>
          </a:p>
          <a:p>
            <a:pPr marL="0" indent="0">
              <a:buNone/>
            </a:pPr>
            <a:r>
              <a:rPr lang="tr-TR" dirty="0"/>
              <a:t>  çoğunlukla bilinç dışı olarak kontrol eder</a:t>
            </a:r>
          </a:p>
        </p:txBody>
      </p:sp>
    </p:spTree>
    <p:extLst>
      <p:ext uri="{BB962C8B-B14F-4D97-AF65-F5344CB8AC3E}">
        <p14:creationId xmlns:p14="http://schemas.microsoft.com/office/powerpoint/2010/main" val="1933701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EC2E320-6B14-4AA1-9A24-3F57AEC09A7F}"/>
              </a:ext>
            </a:extLst>
          </p:cNvPr>
          <p:cNvSpPr>
            <a:spLocks noGrp="1"/>
          </p:cNvSpPr>
          <p:nvPr>
            <p:ph idx="1"/>
          </p:nvPr>
        </p:nvSpPr>
        <p:spPr/>
        <p:txBody>
          <a:bodyPr/>
          <a:lstStyle/>
          <a:p>
            <a:r>
              <a:rPr lang="tr-TR" dirty="0" err="1">
                <a:solidFill>
                  <a:schemeClr val="tx2">
                    <a:lumMod val="50000"/>
                  </a:schemeClr>
                </a:solidFill>
              </a:rPr>
              <a:t>Putamenden</a:t>
            </a:r>
            <a:r>
              <a:rPr lang="tr-TR" dirty="0">
                <a:solidFill>
                  <a:schemeClr val="tx2">
                    <a:lumMod val="50000"/>
                  </a:schemeClr>
                </a:solidFill>
              </a:rPr>
              <a:t> çıkan yol </a:t>
            </a:r>
            <a:r>
              <a:rPr lang="tr-TR" b="1" dirty="0">
                <a:solidFill>
                  <a:schemeClr val="tx2">
                    <a:lumMod val="50000"/>
                  </a:schemeClr>
                </a:solidFill>
              </a:rPr>
              <a:t>motor</a:t>
            </a:r>
            <a:r>
              <a:rPr lang="tr-TR" dirty="0">
                <a:solidFill>
                  <a:schemeClr val="tx2">
                    <a:lumMod val="50000"/>
                  </a:schemeClr>
                </a:solidFill>
              </a:rPr>
              <a:t> fonksiyonlarla ilgili olan </a:t>
            </a:r>
            <a:r>
              <a:rPr lang="tr-TR" b="1" dirty="0" err="1">
                <a:solidFill>
                  <a:schemeClr val="tx2">
                    <a:lumMod val="50000"/>
                  </a:schemeClr>
                </a:solidFill>
              </a:rPr>
              <a:t>premotor</a:t>
            </a:r>
            <a:r>
              <a:rPr lang="tr-TR" dirty="0">
                <a:solidFill>
                  <a:schemeClr val="tx2">
                    <a:lumMod val="50000"/>
                  </a:schemeClr>
                </a:solidFill>
              </a:rPr>
              <a:t> ve </a:t>
            </a:r>
            <a:r>
              <a:rPr lang="tr-TR" b="1" dirty="0" err="1">
                <a:solidFill>
                  <a:schemeClr val="tx2">
                    <a:lumMod val="50000"/>
                  </a:schemeClr>
                </a:solidFill>
              </a:rPr>
              <a:t>supplementer</a:t>
            </a:r>
            <a:r>
              <a:rPr lang="tr-TR" b="1" dirty="0">
                <a:solidFill>
                  <a:schemeClr val="tx2">
                    <a:lumMod val="50000"/>
                  </a:schemeClr>
                </a:solidFill>
              </a:rPr>
              <a:t> (tamamlayıcı) motor</a:t>
            </a:r>
            <a:r>
              <a:rPr lang="tr-TR" dirty="0">
                <a:solidFill>
                  <a:schemeClr val="tx2">
                    <a:lumMod val="50000"/>
                  </a:schemeClr>
                </a:solidFill>
              </a:rPr>
              <a:t> alanlara,</a:t>
            </a:r>
          </a:p>
          <a:p>
            <a:r>
              <a:rPr lang="tr-TR" dirty="0">
                <a:solidFill>
                  <a:schemeClr val="tx2">
                    <a:lumMod val="50000"/>
                  </a:schemeClr>
                </a:solidFill>
              </a:rPr>
              <a:t>N. </a:t>
            </a:r>
            <a:r>
              <a:rPr lang="tr-TR" dirty="0" err="1">
                <a:solidFill>
                  <a:schemeClr val="tx2">
                    <a:lumMod val="50000"/>
                  </a:schemeClr>
                </a:solidFill>
              </a:rPr>
              <a:t>Kaudatustan</a:t>
            </a:r>
            <a:r>
              <a:rPr lang="tr-TR" dirty="0">
                <a:solidFill>
                  <a:schemeClr val="tx2">
                    <a:lumMod val="50000"/>
                  </a:schemeClr>
                </a:solidFill>
              </a:rPr>
              <a:t> çıkan yol ise </a:t>
            </a:r>
            <a:r>
              <a:rPr lang="tr-TR" b="1" dirty="0">
                <a:solidFill>
                  <a:schemeClr val="tx2">
                    <a:lumMod val="50000"/>
                  </a:schemeClr>
                </a:solidFill>
              </a:rPr>
              <a:t>zihin</a:t>
            </a:r>
            <a:r>
              <a:rPr lang="tr-TR" dirty="0">
                <a:solidFill>
                  <a:schemeClr val="tx2">
                    <a:lumMod val="50000"/>
                  </a:schemeClr>
                </a:solidFill>
              </a:rPr>
              <a:t> fonksiyonlarıyla ilgili olduğu kabul edilen </a:t>
            </a:r>
            <a:r>
              <a:rPr lang="tr-TR" b="1" dirty="0" err="1">
                <a:solidFill>
                  <a:schemeClr val="tx2">
                    <a:lumMod val="50000"/>
                  </a:schemeClr>
                </a:solidFill>
              </a:rPr>
              <a:t>prefrontal</a:t>
            </a:r>
            <a:r>
              <a:rPr lang="tr-TR" b="1" dirty="0">
                <a:solidFill>
                  <a:schemeClr val="tx2">
                    <a:lumMod val="50000"/>
                  </a:schemeClr>
                </a:solidFill>
              </a:rPr>
              <a:t> kortekse </a:t>
            </a:r>
            <a:r>
              <a:rPr lang="tr-TR" dirty="0">
                <a:solidFill>
                  <a:schemeClr val="tx2">
                    <a:lumMod val="50000"/>
                  </a:schemeClr>
                </a:solidFill>
              </a:rPr>
              <a:t>gider</a:t>
            </a:r>
          </a:p>
          <a:p>
            <a:endParaRPr lang="tr-TR" dirty="0">
              <a:solidFill>
                <a:schemeClr val="tx2">
                  <a:lumMod val="50000"/>
                </a:schemeClr>
              </a:solidFill>
            </a:endParaRPr>
          </a:p>
        </p:txBody>
      </p:sp>
    </p:spTree>
    <p:extLst>
      <p:ext uri="{BB962C8B-B14F-4D97-AF65-F5344CB8AC3E}">
        <p14:creationId xmlns:p14="http://schemas.microsoft.com/office/powerpoint/2010/main" val="1199802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691EA45-B025-4F95-88EF-68CAC7A3A5CD}"/>
              </a:ext>
            </a:extLst>
          </p:cNvPr>
          <p:cNvSpPr>
            <a:spLocks noGrp="1"/>
          </p:cNvSpPr>
          <p:nvPr>
            <p:ph sz="half" idx="1"/>
          </p:nvPr>
        </p:nvSpPr>
        <p:spPr>
          <a:xfrm>
            <a:off x="1447331" y="1391478"/>
            <a:ext cx="4645152" cy="4067995"/>
          </a:xfrm>
        </p:spPr>
        <p:txBody>
          <a:bodyPr/>
          <a:lstStyle/>
          <a:p>
            <a:pPr marL="0" indent="0">
              <a:buNone/>
            </a:pPr>
            <a:r>
              <a:rPr lang="tr-TR" dirty="0">
                <a:solidFill>
                  <a:srgbClr val="FF0000"/>
                </a:solidFill>
              </a:rPr>
              <a:t>   </a:t>
            </a:r>
            <a:r>
              <a:rPr lang="tr-TR" dirty="0" err="1">
                <a:solidFill>
                  <a:srgbClr val="FF0000"/>
                </a:solidFill>
              </a:rPr>
              <a:t>Putamen</a:t>
            </a:r>
            <a:r>
              <a:rPr lang="tr-TR" dirty="0">
                <a:solidFill>
                  <a:srgbClr val="FF0000"/>
                </a:solidFill>
              </a:rPr>
              <a:t> Devresi</a:t>
            </a:r>
          </a:p>
          <a:p>
            <a:r>
              <a:rPr lang="tr-TR" dirty="0"/>
              <a:t>Yazı yazmak, kağıt kesme, çivi çakma, basket atma, </a:t>
            </a:r>
            <a:r>
              <a:rPr lang="tr-TR" dirty="0" err="1"/>
              <a:t>vokalizasyonun</a:t>
            </a:r>
            <a:r>
              <a:rPr lang="tr-TR" dirty="0"/>
              <a:t> birçok özelliği, gözlerin kontrollü hareketi</a:t>
            </a:r>
          </a:p>
          <a:p>
            <a:r>
              <a:rPr lang="tr-TR" dirty="0"/>
              <a:t>Bazal gangliyon hasarında yazı yazımı gibi özellikler bozulur</a:t>
            </a:r>
          </a:p>
          <a:p>
            <a:r>
              <a:rPr lang="tr-TR" dirty="0"/>
              <a:t>Ustalık gerektiren işlerin hareket modellerinin oluşturulmasında bazal gangliyonlar görev yapar</a:t>
            </a:r>
          </a:p>
          <a:p>
            <a:endParaRPr lang="tr-TR" dirty="0"/>
          </a:p>
        </p:txBody>
      </p:sp>
      <p:pic>
        <p:nvPicPr>
          <p:cNvPr id="6" name="İçerik Yer Tutucusu 5">
            <a:extLst>
              <a:ext uri="{FF2B5EF4-FFF2-40B4-BE49-F238E27FC236}">
                <a16:creationId xmlns:a16="http://schemas.microsoft.com/office/drawing/2014/main" id="{BD3C34DC-7381-4DB2-AC0C-A2B52E2FB0D5}"/>
              </a:ext>
            </a:extLst>
          </p:cNvPr>
          <p:cNvPicPr>
            <a:picLocks noGrp="1" noChangeAspect="1"/>
          </p:cNvPicPr>
          <p:nvPr>
            <p:ph sz="half" idx="2"/>
          </p:nvPr>
        </p:nvPicPr>
        <p:blipFill>
          <a:blip r:embed="rId2"/>
          <a:stretch>
            <a:fillRect/>
          </a:stretch>
        </p:blipFill>
        <p:spPr>
          <a:xfrm>
            <a:off x="6665843" y="437321"/>
            <a:ext cx="5327374" cy="4744949"/>
          </a:xfrm>
          <a:prstGeom prst="rect">
            <a:avLst/>
          </a:prstGeom>
        </p:spPr>
      </p:pic>
    </p:spTree>
    <p:extLst>
      <p:ext uri="{BB962C8B-B14F-4D97-AF65-F5344CB8AC3E}">
        <p14:creationId xmlns:p14="http://schemas.microsoft.com/office/powerpoint/2010/main" val="470184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D8516A4-B1D9-43E9-ABAF-09A9F83FEA9E}"/>
              </a:ext>
            </a:extLst>
          </p:cNvPr>
          <p:cNvSpPr>
            <a:spLocks noGrp="1"/>
          </p:cNvSpPr>
          <p:nvPr>
            <p:ph idx="1"/>
          </p:nvPr>
        </p:nvSpPr>
        <p:spPr/>
        <p:txBody>
          <a:bodyPr/>
          <a:lstStyle/>
          <a:p>
            <a:pPr marL="0" indent="0">
              <a:buNone/>
            </a:pPr>
            <a:r>
              <a:rPr lang="tr-TR" b="1" dirty="0" err="1">
                <a:solidFill>
                  <a:srgbClr val="FF0000"/>
                </a:solidFill>
              </a:rPr>
              <a:t>Putamen</a:t>
            </a:r>
            <a:r>
              <a:rPr lang="tr-TR" b="1" dirty="0">
                <a:solidFill>
                  <a:srgbClr val="FF0000"/>
                </a:solidFill>
              </a:rPr>
              <a:t> devresi</a:t>
            </a:r>
            <a:r>
              <a:rPr lang="tr-TR" dirty="0">
                <a:solidFill>
                  <a:srgbClr val="FF0000"/>
                </a:solidFill>
              </a:rPr>
              <a:t>, </a:t>
            </a:r>
            <a:r>
              <a:rPr lang="tr-TR" dirty="0" err="1">
                <a:solidFill>
                  <a:schemeClr val="tx2">
                    <a:lumMod val="50000"/>
                  </a:schemeClr>
                </a:solidFill>
              </a:rPr>
              <a:t>serebral</a:t>
            </a:r>
            <a:r>
              <a:rPr lang="tr-TR" dirty="0">
                <a:solidFill>
                  <a:schemeClr val="tx2">
                    <a:lumMod val="50000"/>
                  </a:schemeClr>
                </a:solidFill>
              </a:rPr>
              <a:t> korteksin </a:t>
            </a:r>
            <a:r>
              <a:rPr lang="tr-TR" b="1" dirty="0" err="1">
                <a:solidFill>
                  <a:schemeClr val="tx2">
                    <a:lumMod val="50000"/>
                  </a:schemeClr>
                </a:solidFill>
              </a:rPr>
              <a:t>primer</a:t>
            </a:r>
            <a:r>
              <a:rPr lang="tr-TR" b="1" dirty="0">
                <a:solidFill>
                  <a:schemeClr val="tx2">
                    <a:lumMod val="50000"/>
                  </a:schemeClr>
                </a:solidFill>
              </a:rPr>
              <a:t> somatik duysal alan, </a:t>
            </a:r>
            <a:r>
              <a:rPr lang="tr-TR" b="1" dirty="0" err="1">
                <a:solidFill>
                  <a:schemeClr val="tx2">
                    <a:lumMod val="50000"/>
                  </a:schemeClr>
                </a:solidFill>
              </a:rPr>
              <a:t>premotor</a:t>
            </a:r>
            <a:r>
              <a:rPr lang="tr-TR" b="1" dirty="0">
                <a:solidFill>
                  <a:schemeClr val="tx2">
                    <a:lumMod val="50000"/>
                  </a:schemeClr>
                </a:solidFill>
              </a:rPr>
              <a:t> alan </a:t>
            </a:r>
            <a:r>
              <a:rPr lang="tr-TR" dirty="0">
                <a:solidFill>
                  <a:schemeClr val="tx2">
                    <a:lumMod val="50000"/>
                  </a:schemeClr>
                </a:solidFill>
              </a:rPr>
              <a:t>ve </a:t>
            </a:r>
            <a:r>
              <a:rPr lang="tr-TR" b="1" dirty="0" err="1">
                <a:solidFill>
                  <a:schemeClr val="tx2">
                    <a:lumMod val="50000"/>
                  </a:schemeClr>
                </a:solidFill>
              </a:rPr>
              <a:t>supplementer</a:t>
            </a:r>
            <a:r>
              <a:rPr lang="tr-TR" b="1" dirty="0">
                <a:solidFill>
                  <a:schemeClr val="tx2">
                    <a:lumMod val="50000"/>
                  </a:schemeClr>
                </a:solidFill>
              </a:rPr>
              <a:t> motor </a:t>
            </a:r>
            <a:r>
              <a:rPr lang="tr-TR" dirty="0">
                <a:solidFill>
                  <a:schemeClr val="tx2">
                    <a:lumMod val="50000"/>
                  </a:schemeClr>
                </a:solidFill>
              </a:rPr>
              <a:t>alanlarından başlar</a:t>
            </a:r>
          </a:p>
          <a:p>
            <a:r>
              <a:rPr lang="tr-TR" dirty="0">
                <a:solidFill>
                  <a:schemeClr val="tx2">
                    <a:lumMod val="50000"/>
                  </a:schemeClr>
                </a:solidFill>
              </a:rPr>
              <a:t>Daha sonra </a:t>
            </a:r>
            <a:r>
              <a:rPr lang="tr-TR" b="1" dirty="0" err="1">
                <a:solidFill>
                  <a:schemeClr val="tx2">
                    <a:lumMod val="50000"/>
                  </a:schemeClr>
                </a:solidFill>
              </a:rPr>
              <a:t>putamene</a:t>
            </a:r>
            <a:r>
              <a:rPr lang="tr-TR" b="1" dirty="0">
                <a:solidFill>
                  <a:schemeClr val="tx2">
                    <a:lumMod val="50000"/>
                  </a:schemeClr>
                </a:solidFill>
              </a:rPr>
              <a:t>,</a:t>
            </a:r>
            <a:r>
              <a:rPr lang="tr-TR" dirty="0">
                <a:solidFill>
                  <a:schemeClr val="tx2">
                    <a:lumMod val="50000"/>
                  </a:schemeClr>
                </a:solidFill>
              </a:rPr>
              <a:t> oradan da </a:t>
            </a:r>
            <a:r>
              <a:rPr lang="tr-TR" b="1" dirty="0" err="1">
                <a:solidFill>
                  <a:schemeClr val="tx2">
                    <a:lumMod val="50000"/>
                  </a:schemeClr>
                </a:solidFill>
              </a:rPr>
              <a:t>globus</a:t>
            </a:r>
            <a:r>
              <a:rPr lang="tr-TR" b="1" dirty="0">
                <a:solidFill>
                  <a:schemeClr val="tx2">
                    <a:lumMod val="50000"/>
                  </a:schemeClr>
                </a:solidFill>
              </a:rPr>
              <a:t> </a:t>
            </a:r>
            <a:r>
              <a:rPr lang="tr-TR" b="1" dirty="0" err="1">
                <a:solidFill>
                  <a:schemeClr val="tx2">
                    <a:lumMod val="50000"/>
                  </a:schemeClr>
                </a:solidFill>
              </a:rPr>
              <a:t>pallidusa</a:t>
            </a:r>
            <a:r>
              <a:rPr lang="tr-TR" b="1" dirty="0">
                <a:solidFill>
                  <a:schemeClr val="tx2">
                    <a:lumMod val="50000"/>
                  </a:schemeClr>
                </a:solidFill>
              </a:rPr>
              <a:t> </a:t>
            </a:r>
            <a:r>
              <a:rPr lang="tr-TR" dirty="0">
                <a:solidFill>
                  <a:schemeClr val="tx2">
                    <a:lumMod val="50000"/>
                  </a:schemeClr>
                </a:solidFill>
              </a:rPr>
              <a:t>(</a:t>
            </a:r>
            <a:r>
              <a:rPr lang="tr-TR" dirty="0" err="1">
                <a:solidFill>
                  <a:schemeClr val="tx2">
                    <a:lumMod val="50000"/>
                  </a:schemeClr>
                </a:solidFill>
              </a:rPr>
              <a:t>GPi</a:t>
            </a:r>
            <a:r>
              <a:rPr lang="tr-TR" dirty="0">
                <a:solidFill>
                  <a:schemeClr val="tx2">
                    <a:lumMod val="50000"/>
                  </a:schemeClr>
                </a:solidFill>
              </a:rPr>
              <a:t>), sonra </a:t>
            </a:r>
            <a:r>
              <a:rPr lang="tr-TR" b="1" dirty="0" err="1">
                <a:solidFill>
                  <a:schemeClr val="tx2">
                    <a:lumMod val="50000"/>
                  </a:schemeClr>
                </a:solidFill>
              </a:rPr>
              <a:t>talamusa</a:t>
            </a:r>
            <a:r>
              <a:rPr lang="tr-TR" dirty="0">
                <a:solidFill>
                  <a:schemeClr val="tx2">
                    <a:lumMod val="50000"/>
                  </a:schemeClr>
                </a:solidFill>
              </a:rPr>
              <a:t> (VA ve VL çekirdeklerine) geçer</a:t>
            </a:r>
          </a:p>
          <a:p>
            <a:r>
              <a:rPr lang="tr-TR" dirty="0">
                <a:solidFill>
                  <a:schemeClr val="tx2">
                    <a:lumMod val="50000"/>
                  </a:schemeClr>
                </a:solidFill>
              </a:rPr>
              <a:t>Buradan da </a:t>
            </a:r>
            <a:r>
              <a:rPr lang="tr-TR" b="1" dirty="0" err="1">
                <a:solidFill>
                  <a:schemeClr val="tx2">
                    <a:lumMod val="50000"/>
                  </a:schemeClr>
                </a:solidFill>
              </a:rPr>
              <a:t>primer</a:t>
            </a:r>
            <a:r>
              <a:rPr lang="tr-TR" b="1" dirty="0">
                <a:solidFill>
                  <a:schemeClr val="tx2">
                    <a:lumMod val="50000"/>
                  </a:schemeClr>
                </a:solidFill>
              </a:rPr>
              <a:t> motor alan, </a:t>
            </a:r>
            <a:r>
              <a:rPr lang="tr-TR" b="1" dirty="0" err="1">
                <a:solidFill>
                  <a:schemeClr val="tx2">
                    <a:lumMod val="50000"/>
                  </a:schemeClr>
                </a:solidFill>
              </a:rPr>
              <a:t>premotor</a:t>
            </a:r>
            <a:r>
              <a:rPr lang="tr-TR" b="1" dirty="0">
                <a:solidFill>
                  <a:schemeClr val="tx2">
                    <a:lumMod val="50000"/>
                  </a:schemeClr>
                </a:solidFill>
              </a:rPr>
              <a:t> alan ve </a:t>
            </a:r>
            <a:r>
              <a:rPr lang="tr-TR" b="1" dirty="0" err="1">
                <a:solidFill>
                  <a:schemeClr val="tx2">
                    <a:lumMod val="50000"/>
                  </a:schemeClr>
                </a:solidFill>
              </a:rPr>
              <a:t>supplementer</a:t>
            </a:r>
            <a:r>
              <a:rPr lang="tr-TR" b="1" dirty="0">
                <a:solidFill>
                  <a:schemeClr val="tx2">
                    <a:lumMod val="50000"/>
                  </a:schemeClr>
                </a:solidFill>
              </a:rPr>
              <a:t> motor alana </a:t>
            </a:r>
            <a:r>
              <a:rPr lang="tr-TR" dirty="0">
                <a:solidFill>
                  <a:schemeClr val="tx2">
                    <a:lumMod val="50000"/>
                  </a:schemeClr>
                </a:solidFill>
              </a:rPr>
              <a:t>geri döner</a:t>
            </a:r>
            <a:endParaRPr lang="tr-TR" b="1" dirty="0">
              <a:solidFill>
                <a:schemeClr val="tx2">
                  <a:lumMod val="50000"/>
                </a:schemeClr>
              </a:solidFill>
            </a:endParaRPr>
          </a:p>
          <a:p>
            <a:endParaRPr lang="tr-TR" dirty="0">
              <a:solidFill>
                <a:schemeClr val="tx2">
                  <a:lumMod val="50000"/>
                </a:schemeClr>
              </a:solidFill>
            </a:endParaRPr>
          </a:p>
        </p:txBody>
      </p:sp>
    </p:spTree>
    <p:extLst>
      <p:ext uri="{BB962C8B-B14F-4D97-AF65-F5344CB8AC3E}">
        <p14:creationId xmlns:p14="http://schemas.microsoft.com/office/powerpoint/2010/main" val="2936940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0B330D8-6B96-4686-8F9D-B5ACE9345DAD}"/>
              </a:ext>
            </a:extLst>
          </p:cNvPr>
          <p:cNvSpPr>
            <a:spLocks noGrp="1"/>
          </p:cNvSpPr>
          <p:nvPr>
            <p:ph idx="1"/>
          </p:nvPr>
        </p:nvSpPr>
        <p:spPr>
          <a:xfrm>
            <a:off x="1" y="1325217"/>
            <a:ext cx="11913704" cy="4141128"/>
          </a:xfrm>
        </p:spPr>
        <p:txBody>
          <a:bodyPr/>
          <a:lstStyle/>
          <a:p>
            <a:pPr marL="0" indent="0">
              <a:buNone/>
            </a:pPr>
            <a:r>
              <a:rPr lang="tr-TR" dirty="0">
                <a:solidFill>
                  <a:srgbClr val="FF0000"/>
                </a:solidFill>
              </a:rPr>
              <a:t>   </a:t>
            </a:r>
            <a:r>
              <a:rPr lang="tr-TR" dirty="0" err="1">
                <a:solidFill>
                  <a:srgbClr val="FF0000"/>
                </a:solidFill>
              </a:rPr>
              <a:t>Putamen</a:t>
            </a:r>
            <a:r>
              <a:rPr lang="tr-TR" dirty="0">
                <a:solidFill>
                  <a:srgbClr val="FF0000"/>
                </a:solidFill>
              </a:rPr>
              <a:t> Devresinde Yardımcı Devreler</a:t>
            </a:r>
          </a:p>
          <a:p>
            <a:r>
              <a:rPr lang="tr-TR" dirty="0"/>
              <a:t>1. </a:t>
            </a:r>
            <a:r>
              <a:rPr lang="tr-TR" dirty="0" err="1"/>
              <a:t>Putamen</a:t>
            </a:r>
            <a:r>
              <a:rPr lang="tr-TR" dirty="0"/>
              <a:t>                               II. </a:t>
            </a:r>
            <a:r>
              <a:rPr lang="tr-TR" dirty="0" err="1"/>
              <a:t>Putamen</a:t>
            </a:r>
            <a:r>
              <a:rPr lang="tr-TR" dirty="0"/>
              <a:t>                                  III. </a:t>
            </a:r>
            <a:r>
              <a:rPr lang="tr-TR" dirty="0" err="1"/>
              <a:t>Putamen</a:t>
            </a:r>
            <a:endParaRPr lang="tr-TR" dirty="0"/>
          </a:p>
          <a:p>
            <a:r>
              <a:rPr lang="tr-TR" dirty="0"/>
              <a:t>   </a:t>
            </a:r>
            <a:r>
              <a:rPr lang="tr-TR" dirty="0" err="1"/>
              <a:t>External</a:t>
            </a:r>
            <a:r>
              <a:rPr lang="tr-TR" dirty="0"/>
              <a:t> </a:t>
            </a:r>
            <a:r>
              <a:rPr lang="tr-TR" dirty="0" err="1"/>
              <a:t>Globus</a:t>
            </a:r>
            <a:r>
              <a:rPr lang="tr-TR" dirty="0"/>
              <a:t> </a:t>
            </a:r>
            <a:r>
              <a:rPr lang="tr-TR" dirty="0" err="1"/>
              <a:t>Pallidus</a:t>
            </a:r>
            <a:r>
              <a:rPr lang="tr-TR" dirty="0"/>
              <a:t>            </a:t>
            </a:r>
            <a:r>
              <a:rPr lang="tr-TR" dirty="0" err="1"/>
              <a:t>İnternal</a:t>
            </a:r>
            <a:r>
              <a:rPr lang="tr-TR" dirty="0"/>
              <a:t> </a:t>
            </a:r>
            <a:r>
              <a:rPr lang="tr-TR" dirty="0" err="1"/>
              <a:t>Globus</a:t>
            </a:r>
            <a:r>
              <a:rPr lang="tr-TR" dirty="0"/>
              <a:t> </a:t>
            </a:r>
            <a:r>
              <a:rPr lang="tr-TR" dirty="0" err="1"/>
              <a:t>Pallidus</a:t>
            </a:r>
            <a:r>
              <a:rPr lang="tr-TR" dirty="0"/>
              <a:t>                </a:t>
            </a:r>
            <a:r>
              <a:rPr lang="tr-TR" dirty="0" err="1"/>
              <a:t>External</a:t>
            </a:r>
            <a:r>
              <a:rPr lang="tr-TR" dirty="0"/>
              <a:t> </a:t>
            </a:r>
            <a:r>
              <a:rPr lang="tr-TR" dirty="0" err="1"/>
              <a:t>Globus</a:t>
            </a:r>
            <a:r>
              <a:rPr lang="tr-TR" dirty="0"/>
              <a:t> </a:t>
            </a:r>
            <a:r>
              <a:rPr lang="tr-TR" dirty="0" err="1"/>
              <a:t>Pallidus</a:t>
            </a:r>
            <a:r>
              <a:rPr lang="tr-TR" dirty="0"/>
              <a:t>  </a:t>
            </a:r>
          </a:p>
          <a:p>
            <a:r>
              <a:rPr lang="tr-TR" dirty="0"/>
              <a:t>   </a:t>
            </a:r>
            <a:r>
              <a:rPr lang="tr-TR" dirty="0" err="1"/>
              <a:t>Subtalamus</a:t>
            </a:r>
            <a:r>
              <a:rPr lang="tr-TR" dirty="0"/>
              <a:t>                               </a:t>
            </a:r>
            <a:r>
              <a:rPr lang="tr-TR" dirty="0" err="1"/>
              <a:t>Substantia</a:t>
            </a:r>
            <a:r>
              <a:rPr lang="tr-TR" dirty="0"/>
              <a:t> </a:t>
            </a:r>
            <a:r>
              <a:rPr lang="tr-TR" dirty="0" err="1"/>
              <a:t>Nigra</a:t>
            </a:r>
            <a:r>
              <a:rPr lang="tr-TR" dirty="0"/>
              <a:t>                           </a:t>
            </a:r>
            <a:r>
              <a:rPr lang="tr-TR" dirty="0" err="1"/>
              <a:t>Subtalamusa</a:t>
            </a:r>
            <a:r>
              <a:rPr lang="tr-TR" dirty="0"/>
              <a:t> uzanıp geri dönen evre</a:t>
            </a:r>
          </a:p>
          <a:p>
            <a:r>
              <a:rPr lang="tr-TR" dirty="0"/>
              <a:t>   </a:t>
            </a:r>
            <a:r>
              <a:rPr lang="tr-TR" dirty="0" err="1"/>
              <a:t>Talamus</a:t>
            </a:r>
            <a:r>
              <a:rPr lang="tr-TR" dirty="0"/>
              <a:t>                                    </a:t>
            </a:r>
            <a:r>
              <a:rPr lang="tr-TR" dirty="0" err="1"/>
              <a:t>Talamus</a:t>
            </a:r>
            <a:r>
              <a:rPr lang="tr-TR" dirty="0"/>
              <a:t> </a:t>
            </a:r>
          </a:p>
          <a:p>
            <a:r>
              <a:rPr lang="tr-TR" dirty="0"/>
              <a:t>   Motor Korteks                         Motor Korteks</a:t>
            </a:r>
          </a:p>
          <a:p>
            <a:endParaRPr lang="tr-TR" dirty="0"/>
          </a:p>
        </p:txBody>
      </p:sp>
      <p:cxnSp>
        <p:nvCxnSpPr>
          <p:cNvPr id="5" name="Düz Ok Bağlayıcısı 4">
            <a:extLst>
              <a:ext uri="{FF2B5EF4-FFF2-40B4-BE49-F238E27FC236}">
                <a16:creationId xmlns:a16="http://schemas.microsoft.com/office/drawing/2014/main" id="{F100DEB5-7366-426F-B883-56EE9AFE46A2}"/>
              </a:ext>
            </a:extLst>
          </p:cNvPr>
          <p:cNvCxnSpPr/>
          <p:nvPr/>
        </p:nvCxnSpPr>
        <p:spPr>
          <a:xfrm>
            <a:off x="1033670" y="2173357"/>
            <a:ext cx="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a:extLst>
              <a:ext uri="{FF2B5EF4-FFF2-40B4-BE49-F238E27FC236}">
                <a16:creationId xmlns:a16="http://schemas.microsoft.com/office/drawing/2014/main" id="{91F9A6BE-B489-43BF-8AB4-721899C485EB}"/>
              </a:ext>
            </a:extLst>
          </p:cNvPr>
          <p:cNvCxnSpPr/>
          <p:nvPr/>
        </p:nvCxnSpPr>
        <p:spPr>
          <a:xfrm>
            <a:off x="1033670" y="2690191"/>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3AAE1599-80AD-475A-BE8B-B68850E0DF5E}"/>
              </a:ext>
            </a:extLst>
          </p:cNvPr>
          <p:cNvCxnSpPr/>
          <p:nvPr/>
        </p:nvCxnSpPr>
        <p:spPr>
          <a:xfrm>
            <a:off x="1033670" y="3140765"/>
            <a:ext cx="0"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6699833F-A18B-4E0D-9291-0380DFB9A562}"/>
              </a:ext>
            </a:extLst>
          </p:cNvPr>
          <p:cNvCxnSpPr/>
          <p:nvPr/>
        </p:nvCxnSpPr>
        <p:spPr>
          <a:xfrm>
            <a:off x="1027044" y="3664226"/>
            <a:ext cx="0"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BF63C763-9A82-42FF-B00C-8C62EA210770}"/>
              </a:ext>
            </a:extLst>
          </p:cNvPr>
          <p:cNvCxnSpPr/>
          <p:nvPr/>
        </p:nvCxnSpPr>
        <p:spPr>
          <a:xfrm>
            <a:off x="4359966" y="2173357"/>
            <a:ext cx="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5C7E175D-DA77-4C20-8935-F9080270D1B7}"/>
              </a:ext>
            </a:extLst>
          </p:cNvPr>
          <p:cNvCxnSpPr/>
          <p:nvPr/>
        </p:nvCxnSpPr>
        <p:spPr>
          <a:xfrm>
            <a:off x="4346714" y="2690191"/>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a:extLst>
              <a:ext uri="{FF2B5EF4-FFF2-40B4-BE49-F238E27FC236}">
                <a16:creationId xmlns:a16="http://schemas.microsoft.com/office/drawing/2014/main" id="{B75904E5-7000-458F-8B68-E5592D83D937}"/>
              </a:ext>
            </a:extLst>
          </p:cNvPr>
          <p:cNvCxnSpPr/>
          <p:nvPr/>
        </p:nvCxnSpPr>
        <p:spPr>
          <a:xfrm>
            <a:off x="4346714" y="3140765"/>
            <a:ext cx="0"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a:extLst>
              <a:ext uri="{FF2B5EF4-FFF2-40B4-BE49-F238E27FC236}">
                <a16:creationId xmlns:a16="http://schemas.microsoft.com/office/drawing/2014/main" id="{9FF75453-5C49-4E03-ABFD-727F0791D9BA}"/>
              </a:ext>
            </a:extLst>
          </p:cNvPr>
          <p:cNvCxnSpPr/>
          <p:nvPr/>
        </p:nvCxnSpPr>
        <p:spPr>
          <a:xfrm>
            <a:off x="4346714" y="3664226"/>
            <a:ext cx="0"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8">
            <a:extLst>
              <a:ext uri="{FF2B5EF4-FFF2-40B4-BE49-F238E27FC236}">
                <a16:creationId xmlns:a16="http://schemas.microsoft.com/office/drawing/2014/main" id="{0207EDFD-BFC8-4300-904F-F29CBBE04384}"/>
              </a:ext>
            </a:extLst>
          </p:cNvPr>
          <p:cNvCxnSpPr/>
          <p:nvPr/>
        </p:nvCxnSpPr>
        <p:spPr>
          <a:xfrm>
            <a:off x="7838662" y="2173357"/>
            <a:ext cx="0"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a:extLst>
              <a:ext uri="{FF2B5EF4-FFF2-40B4-BE49-F238E27FC236}">
                <a16:creationId xmlns:a16="http://schemas.microsoft.com/office/drawing/2014/main" id="{0C95D3AE-7EA7-428A-988B-288674BA34F1}"/>
              </a:ext>
            </a:extLst>
          </p:cNvPr>
          <p:cNvCxnSpPr/>
          <p:nvPr/>
        </p:nvCxnSpPr>
        <p:spPr>
          <a:xfrm>
            <a:off x="7871793" y="2690191"/>
            <a:ext cx="0"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241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10A313-A845-4736-A496-CAAC175E18C6}"/>
              </a:ext>
            </a:extLst>
          </p:cNvPr>
          <p:cNvSpPr>
            <a:spLocks noGrp="1"/>
          </p:cNvSpPr>
          <p:nvPr>
            <p:ph idx="1"/>
          </p:nvPr>
        </p:nvSpPr>
        <p:spPr/>
        <p:txBody>
          <a:bodyPr/>
          <a:lstStyle/>
          <a:p>
            <a:pPr marL="0" indent="0">
              <a:buNone/>
            </a:pPr>
            <a:r>
              <a:rPr lang="tr-TR" dirty="0">
                <a:solidFill>
                  <a:srgbClr val="FF0000"/>
                </a:solidFill>
              </a:rPr>
              <a:t>   </a:t>
            </a:r>
            <a:r>
              <a:rPr lang="tr-TR" dirty="0" err="1">
                <a:solidFill>
                  <a:srgbClr val="FF0000"/>
                </a:solidFill>
              </a:rPr>
              <a:t>Putamen</a:t>
            </a:r>
            <a:r>
              <a:rPr lang="tr-TR" dirty="0">
                <a:solidFill>
                  <a:srgbClr val="FF0000"/>
                </a:solidFill>
              </a:rPr>
              <a:t> Devresindeki Bozuklukların Sonuçları</a:t>
            </a:r>
          </a:p>
          <a:p>
            <a:r>
              <a:rPr lang="tr-TR" dirty="0" err="1">
                <a:solidFill>
                  <a:srgbClr val="FF0000"/>
                </a:solidFill>
              </a:rPr>
              <a:t>Globus</a:t>
            </a:r>
            <a:r>
              <a:rPr lang="tr-TR" dirty="0">
                <a:solidFill>
                  <a:srgbClr val="FF0000"/>
                </a:solidFill>
              </a:rPr>
              <a:t> </a:t>
            </a:r>
            <a:r>
              <a:rPr lang="tr-TR" dirty="0" err="1">
                <a:solidFill>
                  <a:srgbClr val="FF0000"/>
                </a:solidFill>
              </a:rPr>
              <a:t>Pallidus</a:t>
            </a:r>
            <a:r>
              <a:rPr lang="tr-TR" dirty="0">
                <a:solidFill>
                  <a:srgbClr val="FF0000"/>
                </a:solidFill>
              </a:rPr>
              <a:t> Lezyonu </a:t>
            </a:r>
            <a:r>
              <a:rPr lang="tr-TR" dirty="0"/>
              <a:t>sonucu </a:t>
            </a:r>
            <a:r>
              <a:rPr lang="tr-TR" dirty="0" err="1"/>
              <a:t>atetozis</a:t>
            </a:r>
            <a:r>
              <a:rPr lang="tr-TR" dirty="0"/>
              <a:t> (el, kol, boyun veya yüzde sürekli kıvrılma tarzında hareketler) oluşur</a:t>
            </a:r>
          </a:p>
          <a:p>
            <a:r>
              <a:rPr lang="tr-TR" dirty="0" err="1">
                <a:solidFill>
                  <a:srgbClr val="FF0000"/>
                </a:solidFill>
              </a:rPr>
              <a:t>Putamen</a:t>
            </a:r>
            <a:r>
              <a:rPr lang="tr-TR" dirty="0">
                <a:solidFill>
                  <a:srgbClr val="FF0000"/>
                </a:solidFill>
              </a:rPr>
              <a:t> Lezyonu </a:t>
            </a:r>
            <a:r>
              <a:rPr lang="tr-TR" dirty="0"/>
              <a:t>sonucu </a:t>
            </a:r>
            <a:r>
              <a:rPr lang="tr-TR" dirty="0" err="1"/>
              <a:t>korea</a:t>
            </a:r>
            <a:r>
              <a:rPr lang="tr-TR" dirty="0"/>
              <a:t> (el, yüz ve vücudun diğer bölümlerinde </a:t>
            </a:r>
            <a:r>
              <a:rPr lang="tr-TR" dirty="0" err="1"/>
              <a:t>seyirme</a:t>
            </a:r>
            <a:r>
              <a:rPr lang="tr-TR" dirty="0"/>
              <a:t> hareketleri) görülür</a:t>
            </a:r>
          </a:p>
          <a:p>
            <a:endParaRPr lang="tr-TR" dirty="0"/>
          </a:p>
        </p:txBody>
      </p:sp>
    </p:spTree>
    <p:extLst>
      <p:ext uri="{BB962C8B-B14F-4D97-AF65-F5344CB8AC3E}">
        <p14:creationId xmlns:p14="http://schemas.microsoft.com/office/powerpoint/2010/main" val="1880036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27EC032-581C-4253-81C7-34893662F092}"/>
              </a:ext>
            </a:extLst>
          </p:cNvPr>
          <p:cNvSpPr>
            <a:spLocks noGrp="1"/>
          </p:cNvSpPr>
          <p:nvPr>
            <p:ph idx="1"/>
          </p:nvPr>
        </p:nvSpPr>
        <p:spPr>
          <a:xfrm>
            <a:off x="1464831" y="2015732"/>
            <a:ext cx="9603275" cy="3450613"/>
          </a:xfrm>
        </p:spPr>
        <p:txBody>
          <a:bodyPr/>
          <a:lstStyle/>
          <a:p>
            <a:r>
              <a:rPr lang="tr-TR" dirty="0" err="1">
                <a:solidFill>
                  <a:srgbClr val="FF0000"/>
                </a:solidFill>
              </a:rPr>
              <a:t>Subtalamus</a:t>
            </a:r>
            <a:r>
              <a:rPr lang="tr-TR" dirty="0">
                <a:solidFill>
                  <a:srgbClr val="FF0000"/>
                </a:solidFill>
              </a:rPr>
              <a:t> Lezyonu</a:t>
            </a:r>
            <a:r>
              <a:rPr lang="tr-TR" dirty="0">
                <a:solidFill>
                  <a:schemeClr val="tx2">
                    <a:lumMod val="50000"/>
                  </a:schemeClr>
                </a:solidFill>
              </a:rPr>
              <a:t> sonucu tek taraflı olursa </a:t>
            </a:r>
            <a:r>
              <a:rPr lang="tr-TR" dirty="0" err="1">
                <a:solidFill>
                  <a:schemeClr val="tx2">
                    <a:lumMod val="50000"/>
                  </a:schemeClr>
                </a:solidFill>
              </a:rPr>
              <a:t>hemiballismus</a:t>
            </a:r>
            <a:r>
              <a:rPr lang="tr-TR" dirty="0">
                <a:solidFill>
                  <a:schemeClr val="tx2">
                    <a:lumMod val="50000"/>
                  </a:schemeClr>
                </a:solidFill>
              </a:rPr>
              <a:t> (</a:t>
            </a:r>
            <a:r>
              <a:rPr lang="tr-TR" dirty="0" err="1">
                <a:solidFill>
                  <a:schemeClr val="tx2">
                    <a:lumMod val="50000"/>
                  </a:schemeClr>
                </a:solidFill>
              </a:rPr>
              <a:t>ekstremitede</a:t>
            </a:r>
            <a:r>
              <a:rPr lang="tr-TR" dirty="0">
                <a:solidFill>
                  <a:schemeClr val="tx2">
                    <a:lumMod val="50000"/>
                  </a:schemeClr>
                </a:solidFill>
              </a:rPr>
              <a:t> ani sallanma hareketi) görülür. Çift taraflı olursa </a:t>
            </a:r>
            <a:r>
              <a:rPr lang="tr-TR" b="1" dirty="0" err="1">
                <a:solidFill>
                  <a:schemeClr val="tx2">
                    <a:lumMod val="50000"/>
                  </a:schemeClr>
                </a:solidFill>
              </a:rPr>
              <a:t>ballismus</a:t>
            </a:r>
            <a:r>
              <a:rPr lang="tr-TR" dirty="0">
                <a:solidFill>
                  <a:schemeClr val="tx2">
                    <a:lumMod val="50000"/>
                  </a:schemeClr>
                </a:solidFill>
              </a:rPr>
              <a:t> adı verilir</a:t>
            </a:r>
          </a:p>
          <a:p>
            <a:endParaRPr lang="tr-TR" dirty="0"/>
          </a:p>
          <a:p>
            <a:r>
              <a:rPr lang="tr-TR" dirty="0" err="1">
                <a:solidFill>
                  <a:srgbClr val="FF0000"/>
                </a:solidFill>
              </a:rPr>
              <a:t>Substantia</a:t>
            </a:r>
            <a:r>
              <a:rPr lang="tr-TR" dirty="0">
                <a:solidFill>
                  <a:srgbClr val="FF0000"/>
                </a:solidFill>
              </a:rPr>
              <a:t> </a:t>
            </a:r>
            <a:r>
              <a:rPr lang="tr-TR" dirty="0" err="1">
                <a:solidFill>
                  <a:srgbClr val="FF0000"/>
                </a:solidFill>
              </a:rPr>
              <a:t>Nigra</a:t>
            </a:r>
            <a:r>
              <a:rPr lang="tr-TR" dirty="0">
                <a:solidFill>
                  <a:srgbClr val="FF0000"/>
                </a:solidFill>
              </a:rPr>
              <a:t> Lezyonu </a:t>
            </a:r>
            <a:r>
              <a:rPr lang="tr-TR" dirty="0"/>
              <a:t>sonucu PARKİNSON (tremor, </a:t>
            </a:r>
            <a:r>
              <a:rPr lang="tr-TR" dirty="0" err="1"/>
              <a:t>akinezi</a:t>
            </a:r>
            <a:r>
              <a:rPr lang="tr-TR" dirty="0"/>
              <a:t>, </a:t>
            </a:r>
            <a:r>
              <a:rPr lang="tr-TR" dirty="0" err="1"/>
              <a:t>rijidite</a:t>
            </a:r>
            <a:r>
              <a:rPr lang="tr-TR" dirty="0"/>
              <a:t>)</a:t>
            </a:r>
          </a:p>
        </p:txBody>
      </p:sp>
    </p:spTree>
    <p:extLst>
      <p:ext uri="{BB962C8B-B14F-4D97-AF65-F5344CB8AC3E}">
        <p14:creationId xmlns:p14="http://schemas.microsoft.com/office/powerpoint/2010/main" val="150567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C2A23BD-9E46-41EA-9EA0-66171A55C52F}"/>
              </a:ext>
            </a:extLst>
          </p:cNvPr>
          <p:cNvSpPr>
            <a:spLocks noGrp="1"/>
          </p:cNvSpPr>
          <p:nvPr>
            <p:ph sz="half" idx="1"/>
          </p:nvPr>
        </p:nvSpPr>
        <p:spPr>
          <a:xfrm>
            <a:off x="1126435" y="1378226"/>
            <a:ext cx="4966048" cy="4081247"/>
          </a:xfrm>
        </p:spPr>
        <p:txBody>
          <a:bodyPr>
            <a:normAutofit/>
          </a:bodyPr>
          <a:lstStyle/>
          <a:p>
            <a:pPr marL="0" indent="0">
              <a:buNone/>
            </a:pPr>
            <a:r>
              <a:rPr lang="tr-TR" dirty="0">
                <a:solidFill>
                  <a:srgbClr val="FF0000"/>
                </a:solidFill>
              </a:rPr>
              <a:t>   </a:t>
            </a:r>
            <a:r>
              <a:rPr lang="tr-TR" dirty="0" err="1">
                <a:solidFill>
                  <a:srgbClr val="FF0000"/>
                </a:solidFill>
              </a:rPr>
              <a:t>Nukleus</a:t>
            </a:r>
            <a:r>
              <a:rPr lang="tr-TR" dirty="0">
                <a:solidFill>
                  <a:srgbClr val="FF0000"/>
                </a:solidFill>
              </a:rPr>
              <a:t> </a:t>
            </a:r>
            <a:r>
              <a:rPr lang="tr-TR" dirty="0" err="1">
                <a:solidFill>
                  <a:srgbClr val="FF0000"/>
                </a:solidFill>
              </a:rPr>
              <a:t>Kaudatus</a:t>
            </a:r>
            <a:r>
              <a:rPr lang="tr-TR" dirty="0">
                <a:solidFill>
                  <a:srgbClr val="FF0000"/>
                </a:solidFill>
              </a:rPr>
              <a:t> Devresi</a:t>
            </a:r>
          </a:p>
          <a:p>
            <a:r>
              <a:rPr lang="tr-TR" dirty="0" err="1"/>
              <a:t>Kognisyon</a:t>
            </a:r>
            <a:r>
              <a:rPr lang="tr-TR" dirty="0"/>
              <a:t>, hafızada var olan bilgi ve duysal bilgi kullanılarak beyinin düşünme işlevidir</a:t>
            </a:r>
          </a:p>
          <a:p>
            <a:r>
              <a:rPr lang="tr-TR" dirty="0"/>
              <a:t>Kognitif fonksiyonlar hangi hareket modellerini kullanacağımızı ve hangi sırayla kullanacağımızı belirler</a:t>
            </a:r>
          </a:p>
          <a:p>
            <a:r>
              <a:rPr lang="tr-TR" dirty="0"/>
              <a:t>Motor aktivitenin kognitif kontrolü </a:t>
            </a:r>
            <a:r>
              <a:rPr lang="tr-TR" dirty="0" err="1"/>
              <a:t>Nuc</a:t>
            </a:r>
            <a:r>
              <a:rPr lang="tr-TR" dirty="0"/>
              <a:t>. </a:t>
            </a:r>
            <a:r>
              <a:rPr lang="tr-TR" dirty="0" err="1"/>
              <a:t>Kaudatus</a:t>
            </a:r>
            <a:r>
              <a:rPr lang="tr-TR" dirty="0"/>
              <a:t> Evresi tarafından sağlanır</a:t>
            </a:r>
          </a:p>
          <a:p>
            <a:endParaRPr lang="tr-TR" dirty="0"/>
          </a:p>
          <a:p>
            <a:endParaRPr lang="tr-TR" dirty="0"/>
          </a:p>
          <a:p>
            <a:endParaRPr lang="tr-TR" dirty="0"/>
          </a:p>
          <a:p>
            <a:endParaRPr lang="tr-TR" dirty="0"/>
          </a:p>
          <a:p>
            <a:endParaRPr lang="tr-TR" dirty="0"/>
          </a:p>
          <a:p>
            <a:endParaRPr lang="tr-TR" dirty="0"/>
          </a:p>
          <a:p>
            <a:endParaRPr lang="tr-TR" dirty="0"/>
          </a:p>
        </p:txBody>
      </p:sp>
      <p:pic>
        <p:nvPicPr>
          <p:cNvPr id="5" name="İçerik Yer Tutucusu 4">
            <a:extLst>
              <a:ext uri="{FF2B5EF4-FFF2-40B4-BE49-F238E27FC236}">
                <a16:creationId xmlns:a16="http://schemas.microsoft.com/office/drawing/2014/main" id="{503EE0CE-49CF-4295-A5D7-5B38531E249C}"/>
              </a:ext>
            </a:extLst>
          </p:cNvPr>
          <p:cNvPicPr>
            <a:picLocks noGrp="1" noChangeAspect="1"/>
          </p:cNvPicPr>
          <p:nvPr>
            <p:ph sz="half" idx="2"/>
          </p:nvPr>
        </p:nvPicPr>
        <p:blipFill>
          <a:blip r:embed="rId2"/>
          <a:stretch>
            <a:fillRect/>
          </a:stretch>
        </p:blipFill>
        <p:spPr>
          <a:xfrm>
            <a:off x="6679096" y="1166191"/>
            <a:ext cx="5512903" cy="4929809"/>
          </a:xfrm>
          <a:prstGeom prst="rect">
            <a:avLst/>
          </a:prstGeom>
        </p:spPr>
      </p:pic>
      <p:sp>
        <p:nvSpPr>
          <p:cNvPr id="4" name="Metin kutusu 3">
            <a:extLst>
              <a:ext uri="{FF2B5EF4-FFF2-40B4-BE49-F238E27FC236}">
                <a16:creationId xmlns:a16="http://schemas.microsoft.com/office/drawing/2014/main" id="{4A1CE704-909A-4A7B-97D3-1E47B5F04C22}"/>
              </a:ext>
            </a:extLst>
          </p:cNvPr>
          <p:cNvSpPr txBox="1"/>
          <p:nvPr/>
        </p:nvSpPr>
        <p:spPr>
          <a:xfrm>
            <a:off x="3104622" y="5692591"/>
            <a:ext cx="4572000" cy="276999"/>
          </a:xfrm>
          <a:prstGeom prst="rect">
            <a:avLst/>
          </a:prstGeom>
          <a:noFill/>
        </p:spPr>
        <p:txBody>
          <a:bodyPr>
            <a:spAutoFit/>
          </a:bodyPr>
          <a:lstStyle/>
          <a:p>
            <a:pPr>
              <a:defRPr/>
            </a:pP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Tıbbi Fizyoloji,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Guyton</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and</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Hall</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Elsevier</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2017</a:t>
            </a:r>
          </a:p>
        </p:txBody>
      </p:sp>
    </p:spTree>
    <p:extLst>
      <p:ext uri="{BB962C8B-B14F-4D97-AF65-F5344CB8AC3E}">
        <p14:creationId xmlns:p14="http://schemas.microsoft.com/office/powerpoint/2010/main" val="778992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5ECD9C6-B399-4FD9-8F39-1167552CD1B7}"/>
              </a:ext>
            </a:extLst>
          </p:cNvPr>
          <p:cNvSpPr>
            <a:spLocks noGrp="1"/>
          </p:cNvSpPr>
          <p:nvPr>
            <p:ph idx="1"/>
          </p:nvPr>
        </p:nvSpPr>
        <p:spPr/>
        <p:txBody>
          <a:bodyPr/>
          <a:lstStyle/>
          <a:p>
            <a:pPr marL="0" indent="0">
              <a:buNone/>
            </a:pPr>
            <a:r>
              <a:rPr lang="tr-TR" dirty="0" err="1">
                <a:solidFill>
                  <a:srgbClr val="FF0000"/>
                </a:solidFill>
              </a:rPr>
              <a:t>Nukleus</a:t>
            </a:r>
            <a:r>
              <a:rPr lang="tr-TR" dirty="0">
                <a:solidFill>
                  <a:srgbClr val="FF0000"/>
                </a:solidFill>
              </a:rPr>
              <a:t> </a:t>
            </a:r>
            <a:r>
              <a:rPr lang="tr-TR" dirty="0" err="1">
                <a:solidFill>
                  <a:srgbClr val="FF0000"/>
                </a:solidFill>
              </a:rPr>
              <a:t>Kaudatus</a:t>
            </a:r>
            <a:r>
              <a:rPr lang="tr-TR" dirty="0">
                <a:solidFill>
                  <a:srgbClr val="FF0000"/>
                </a:solidFill>
              </a:rPr>
              <a:t> Devresi</a:t>
            </a:r>
          </a:p>
          <a:p>
            <a:r>
              <a:rPr lang="tr-TR" dirty="0">
                <a:solidFill>
                  <a:schemeClr val="tx2">
                    <a:lumMod val="50000"/>
                  </a:schemeClr>
                </a:solidFill>
              </a:rPr>
              <a:t>Korteksin </a:t>
            </a:r>
            <a:r>
              <a:rPr lang="tr-TR" dirty="0" err="1">
                <a:solidFill>
                  <a:schemeClr val="tx2">
                    <a:lumMod val="50000"/>
                  </a:schemeClr>
                </a:solidFill>
              </a:rPr>
              <a:t>Assosiasyon</a:t>
            </a:r>
            <a:r>
              <a:rPr lang="tr-TR" dirty="0">
                <a:solidFill>
                  <a:schemeClr val="tx2">
                    <a:lumMod val="50000"/>
                  </a:schemeClr>
                </a:solidFill>
              </a:rPr>
              <a:t> Alanları</a:t>
            </a:r>
          </a:p>
          <a:p>
            <a:r>
              <a:rPr lang="tr-TR" dirty="0" err="1">
                <a:solidFill>
                  <a:schemeClr val="tx2">
                    <a:lumMod val="50000"/>
                  </a:schemeClr>
                </a:solidFill>
              </a:rPr>
              <a:t>Nukleus</a:t>
            </a:r>
            <a:r>
              <a:rPr lang="tr-TR" dirty="0">
                <a:solidFill>
                  <a:schemeClr val="tx2">
                    <a:lumMod val="50000"/>
                  </a:schemeClr>
                </a:solidFill>
              </a:rPr>
              <a:t> </a:t>
            </a:r>
            <a:r>
              <a:rPr lang="tr-TR" dirty="0" err="1">
                <a:solidFill>
                  <a:schemeClr val="tx2">
                    <a:lumMod val="50000"/>
                  </a:schemeClr>
                </a:solidFill>
              </a:rPr>
              <a:t>Kaudatus</a:t>
            </a:r>
            <a:endParaRPr lang="tr-TR" dirty="0">
              <a:solidFill>
                <a:schemeClr val="tx2">
                  <a:lumMod val="50000"/>
                </a:schemeClr>
              </a:solidFill>
            </a:endParaRPr>
          </a:p>
          <a:p>
            <a:r>
              <a:rPr lang="tr-TR" dirty="0" err="1">
                <a:solidFill>
                  <a:schemeClr val="tx2">
                    <a:lumMod val="50000"/>
                  </a:schemeClr>
                </a:solidFill>
              </a:rPr>
              <a:t>İnternal</a:t>
            </a:r>
            <a:r>
              <a:rPr lang="tr-TR" dirty="0">
                <a:solidFill>
                  <a:schemeClr val="tx2">
                    <a:lumMod val="50000"/>
                  </a:schemeClr>
                </a:solidFill>
              </a:rPr>
              <a:t> </a:t>
            </a:r>
            <a:r>
              <a:rPr lang="tr-TR" dirty="0" err="1">
                <a:solidFill>
                  <a:schemeClr val="tx2">
                    <a:lumMod val="50000"/>
                  </a:schemeClr>
                </a:solidFill>
              </a:rPr>
              <a:t>Globus</a:t>
            </a:r>
            <a:r>
              <a:rPr lang="tr-TR" dirty="0">
                <a:solidFill>
                  <a:schemeClr val="tx2">
                    <a:lumMod val="50000"/>
                  </a:schemeClr>
                </a:solidFill>
              </a:rPr>
              <a:t> </a:t>
            </a:r>
            <a:r>
              <a:rPr lang="tr-TR" dirty="0" err="1">
                <a:solidFill>
                  <a:schemeClr val="tx2">
                    <a:lumMod val="50000"/>
                  </a:schemeClr>
                </a:solidFill>
              </a:rPr>
              <a:t>Pallidus</a:t>
            </a:r>
            <a:endParaRPr lang="tr-TR" dirty="0">
              <a:solidFill>
                <a:schemeClr val="tx2">
                  <a:lumMod val="50000"/>
                </a:schemeClr>
              </a:solidFill>
            </a:endParaRPr>
          </a:p>
          <a:p>
            <a:r>
              <a:rPr lang="tr-TR" dirty="0" err="1">
                <a:solidFill>
                  <a:schemeClr val="tx2">
                    <a:lumMod val="50000"/>
                  </a:schemeClr>
                </a:solidFill>
              </a:rPr>
              <a:t>Talamus</a:t>
            </a:r>
            <a:r>
              <a:rPr lang="tr-TR" dirty="0">
                <a:solidFill>
                  <a:schemeClr val="tx2">
                    <a:lumMod val="50000"/>
                  </a:schemeClr>
                </a:solidFill>
              </a:rPr>
              <a:t> </a:t>
            </a:r>
            <a:r>
              <a:rPr lang="tr-TR" dirty="0" err="1">
                <a:solidFill>
                  <a:schemeClr val="tx2">
                    <a:lumMod val="50000"/>
                  </a:schemeClr>
                </a:solidFill>
              </a:rPr>
              <a:t>Venterolateral</a:t>
            </a:r>
            <a:r>
              <a:rPr lang="tr-TR" dirty="0">
                <a:solidFill>
                  <a:schemeClr val="tx2">
                    <a:lumMod val="50000"/>
                  </a:schemeClr>
                </a:solidFill>
              </a:rPr>
              <a:t> ve </a:t>
            </a:r>
            <a:r>
              <a:rPr lang="tr-TR" dirty="0" err="1">
                <a:solidFill>
                  <a:schemeClr val="tx2">
                    <a:lumMod val="50000"/>
                  </a:schemeClr>
                </a:solidFill>
              </a:rPr>
              <a:t>Venteroanterior</a:t>
            </a:r>
            <a:r>
              <a:rPr lang="tr-TR" dirty="0">
                <a:solidFill>
                  <a:schemeClr val="tx2">
                    <a:lumMod val="50000"/>
                  </a:schemeClr>
                </a:solidFill>
              </a:rPr>
              <a:t> </a:t>
            </a:r>
            <a:r>
              <a:rPr lang="tr-TR" dirty="0" err="1">
                <a:solidFill>
                  <a:schemeClr val="tx2">
                    <a:lumMod val="50000"/>
                  </a:schemeClr>
                </a:solidFill>
              </a:rPr>
              <a:t>Nukleusları</a:t>
            </a:r>
            <a:endParaRPr lang="tr-TR" dirty="0">
              <a:solidFill>
                <a:schemeClr val="tx2">
                  <a:lumMod val="50000"/>
                </a:schemeClr>
              </a:solidFill>
            </a:endParaRPr>
          </a:p>
          <a:p>
            <a:r>
              <a:rPr lang="tr-TR" dirty="0">
                <a:solidFill>
                  <a:schemeClr val="tx2">
                    <a:lumMod val="50000"/>
                  </a:schemeClr>
                </a:solidFill>
              </a:rPr>
              <a:t>Tamamlayıcı Motor, </a:t>
            </a:r>
            <a:r>
              <a:rPr lang="tr-TR" dirty="0" err="1">
                <a:solidFill>
                  <a:schemeClr val="tx2">
                    <a:lumMod val="50000"/>
                  </a:schemeClr>
                </a:solidFill>
              </a:rPr>
              <a:t>Premotor</a:t>
            </a:r>
            <a:r>
              <a:rPr lang="tr-TR" dirty="0">
                <a:solidFill>
                  <a:schemeClr val="tx2">
                    <a:lumMod val="50000"/>
                  </a:schemeClr>
                </a:solidFill>
              </a:rPr>
              <a:t>, </a:t>
            </a:r>
            <a:r>
              <a:rPr lang="tr-TR" dirty="0" err="1">
                <a:solidFill>
                  <a:schemeClr val="tx2">
                    <a:lumMod val="50000"/>
                  </a:schemeClr>
                </a:solidFill>
              </a:rPr>
              <a:t>Prefrontal</a:t>
            </a:r>
            <a:r>
              <a:rPr lang="tr-TR" dirty="0">
                <a:solidFill>
                  <a:schemeClr val="tx2">
                    <a:lumMod val="50000"/>
                  </a:schemeClr>
                </a:solidFill>
              </a:rPr>
              <a:t> Alanlar</a:t>
            </a:r>
          </a:p>
        </p:txBody>
      </p:sp>
      <p:cxnSp>
        <p:nvCxnSpPr>
          <p:cNvPr id="7" name="Düz Ok Bağlayıcısı 6">
            <a:extLst>
              <a:ext uri="{FF2B5EF4-FFF2-40B4-BE49-F238E27FC236}">
                <a16:creationId xmlns:a16="http://schemas.microsoft.com/office/drawing/2014/main" id="{7174D151-DD0D-4C2C-8DDC-7F69BC5E657C}"/>
              </a:ext>
            </a:extLst>
          </p:cNvPr>
          <p:cNvCxnSpPr/>
          <p:nvPr/>
        </p:nvCxnSpPr>
        <p:spPr>
          <a:xfrm>
            <a:off x="2650435" y="2915478"/>
            <a:ext cx="0" cy="238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a16="http://schemas.microsoft.com/office/drawing/2014/main" id="{14ECC567-639B-4D45-A88B-0CC5EA024429}"/>
              </a:ext>
            </a:extLst>
          </p:cNvPr>
          <p:cNvCxnSpPr/>
          <p:nvPr/>
        </p:nvCxnSpPr>
        <p:spPr>
          <a:xfrm>
            <a:off x="2650435" y="3429000"/>
            <a:ext cx="0" cy="238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768D7A4D-DEF5-437C-9961-25EF6E026363}"/>
              </a:ext>
            </a:extLst>
          </p:cNvPr>
          <p:cNvCxnSpPr/>
          <p:nvPr/>
        </p:nvCxnSpPr>
        <p:spPr>
          <a:xfrm>
            <a:off x="2650435" y="3882888"/>
            <a:ext cx="0" cy="238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a:extLst>
              <a:ext uri="{FF2B5EF4-FFF2-40B4-BE49-F238E27FC236}">
                <a16:creationId xmlns:a16="http://schemas.microsoft.com/office/drawing/2014/main" id="{288BB9EB-7332-4597-A907-CA8F583762F7}"/>
              </a:ext>
            </a:extLst>
          </p:cNvPr>
          <p:cNvCxnSpPr/>
          <p:nvPr/>
        </p:nvCxnSpPr>
        <p:spPr>
          <a:xfrm>
            <a:off x="2650435" y="4379843"/>
            <a:ext cx="0" cy="238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324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A7DB508-F9C7-4AF0-BAAF-1ED7E2889989}"/>
              </a:ext>
            </a:extLst>
          </p:cNvPr>
          <p:cNvSpPr>
            <a:spLocks noGrp="1"/>
          </p:cNvSpPr>
          <p:nvPr>
            <p:ph idx="1"/>
          </p:nvPr>
        </p:nvSpPr>
        <p:spPr/>
        <p:txBody>
          <a:bodyPr/>
          <a:lstStyle/>
          <a:p>
            <a:pPr marL="0" indent="0">
              <a:buNone/>
            </a:pPr>
            <a:r>
              <a:rPr lang="tr-TR" dirty="0">
                <a:solidFill>
                  <a:srgbClr val="FF0000"/>
                </a:solidFill>
              </a:rPr>
              <a:t>   </a:t>
            </a:r>
            <a:r>
              <a:rPr lang="tr-TR" dirty="0" err="1">
                <a:solidFill>
                  <a:srgbClr val="FF0000"/>
                </a:solidFill>
              </a:rPr>
              <a:t>Nukleus</a:t>
            </a:r>
            <a:r>
              <a:rPr lang="tr-TR" dirty="0">
                <a:solidFill>
                  <a:srgbClr val="FF0000"/>
                </a:solidFill>
              </a:rPr>
              <a:t> </a:t>
            </a:r>
            <a:r>
              <a:rPr lang="tr-TR" dirty="0" err="1">
                <a:solidFill>
                  <a:srgbClr val="FF0000"/>
                </a:solidFill>
              </a:rPr>
              <a:t>Kaudatus</a:t>
            </a:r>
            <a:r>
              <a:rPr lang="tr-TR" dirty="0">
                <a:solidFill>
                  <a:srgbClr val="FF0000"/>
                </a:solidFill>
              </a:rPr>
              <a:t> Devresi</a:t>
            </a:r>
          </a:p>
          <a:p>
            <a:r>
              <a:rPr lang="tr-TR" dirty="0">
                <a:solidFill>
                  <a:schemeClr val="tx2">
                    <a:lumMod val="50000"/>
                  </a:schemeClr>
                </a:solidFill>
              </a:rPr>
              <a:t>Olaylar karşısında verilen tepkilerde çok fazla düşünmeden ardışık hareket cevaplarını kontrol eder </a:t>
            </a:r>
          </a:p>
          <a:p>
            <a:endParaRPr lang="tr-TR" dirty="0">
              <a:solidFill>
                <a:srgbClr val="FF0000"/>
              </a:solidFill>
            </a:endParaRPr>
          </a:p>
          <a:p>
            <a:endParaRPr lang="tr-TR" dirty="0">
              <a:solidFill>
                <a:srgbClr val="FF0000"/>
              </a:solidFill>
            </a:endParaRPr>
          </a:p>
          <a:p>
            <a:endParaRPr lang="tr-TR" dirty="0">
              <a:solidFill>
                <a:srgbClr val="FF0000"/>
              </a:solidFill>
            </a:endParaRPr>
          </a:p>
          <a:p>
            <a:endParaRPr lang="tr-TR" dirty="0"/>
          </a:p>
        </p:txBody>
      </p:sp>
    </p:spTree>
    <p:extLst>
      <p:ext uri="{BB962C8B-B14F-4D97-AF65-F5344CB8AC3E}">
        <p14:creationId xmlns:p14="http://schemas.microsoft.com/office/powerpoint/2010/main" val="543558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E745D0C-359D-4BD4-B39E-F7F4DF64EDDD}"/>
              </a:ext>
            </a:extLst>
          </p:cNvPr>
          <p:cNvSpPr>
            <a:spLocks noGrp="1"/>
          </p:cNvSpPr>
          <p:nvPr>
            <p:ph idx="1"/>
          </p:nvPr>
        </p:nvSpPr>
        <p:spPr/>
        <p:txBody>
          <a:bodyPr>
            <a:normAutofit/>
          </a:bodyPr>
          <a:lstStyle/>
          <a:p>
            <a:pPr marL="0" indent="0">
              <a:buNone/>
            </a:pPr>
            <a:r>
              <a:rPr lang="tr-TR" dirty="0">
                <a:solidFill>
                  <a:srgbClr val="FF0000"/>
                </a:solidFill>
              </a:rPr>
              <a:t>   Hareketin Şiddetini Ölçme ve Zamanlamayı Değiştirme</a:t>
            </a:r>
          </a:p>
          <a:p>
            <a:r>
              <a:rPr lang="tr-TR" dirty="0">
                <a:solidFill>
                  <a:schemeClr val="tx2">
                    <a:lumMod val="50000"/>
                  </a:schemeClr>
                </a:solidFill>
              </a:rPr>
              <a:t>Beyin hareketin hangi hızda ve hangi güçte yapılacağını bazal gangliyonlar vasıtasıyla kontrol eder</a:t>
            </a:r>
          </a:p>
          <a:p>
            <a:r>
              <a:rPr lang="tr-TR" dirty="0">
                <a:solidFill>
                  <a:schemeClr val="tx2">
                    <a:lumMod val="50000"/>
                  </a:schemeClr>
                </a:solidFill>
              </a:rPr>
              <a:t>Oluşturulmuş hareket modellerine göre kişinin seçimlerinden bağımsız olarak </a:t>
            </a:r>
          </a:p>
          <a:p>
            <a:pPr marL="0" indent="0">
              <a:buNone/>
            </a:pPr>
            <a:r>
              <a:rPr lang="tr-TR" dirty="0">
                <a:solidFill>
                  <a:schemeClr val="tx2">
                    <a:lumMod val="50000"/>
                  </a:schemeClr>
                </a:solidFill>
              </a:rPr>
              <a:t>tahtaya büyük ya da kağıda küçük yazar, hızlı ya da yavaş yazar</a:t>
            </a:r>
          </a:p>
          <a:p>
            <a:r>
              <a:rPr lang="tr-TR" dirty="0">
                <a:solidFill>
                  <a:schemeClr val="tx2">
                    <a:lumMod val="50000"/>
                  </a:schemeClr>
                </a:solidFill>
              </a:rPr>
              <a:t>Korteksin </a:t>
            </a:r>
            <a:r>
              <a:rPr lang="tr-TR" dirty="0" err="1">
                <a:solidFill>
                  <a:schemeClr val="tx2">
                    <a:lumMod val="50000"/>
                  </a:schemeClr>
                </a:solidFill>
              </a:rPr>
              <a:t>assosiasyon</a:t>
            </a:r>
            <a:r>
              <a:rPr lang="tr-TR" dirty="0">
                <a:solidFill>
                  <a:schemeClr val="tx2">
                    <a:lumMod val="50000"/>
                  </a:schemeClr>
                </a:solidFill>
              </a:rPr>
              <a:t> alanları ile birlikte çalıştığından </a:t>
            </a:r>
            <a:r>
              <a:rPr lang="tr-TR" dirty="0" err="1">
                <a:solidFill>
                  <a:srgbClr val="FF0000"/>
                </a:solidFill>
              </a:rPr>
              <a:t>Nuc</a:t>
            </a:r>
            <a:r>
              <a:rPr lang="tr-TR" dirty="0">
                <a:solidFill>
                  <a:srgbClr val="FF0000"/>
                </a:solidFill>
              </a:rPr>
              <a:t>. </a:t>
            </a:r>
            <a:r>
              <a:rPr lang="tr-TR" dirty="0" err="1">
                <a:solidFill>
                  <a:srgbClr val="FF0000"/>
                </a:solidFill>
              </a:rPr>
              <a:t>Kaudatus</a:t>
            </a:r>
            <a:r>
              <a:rPr lang="tr-TR" dirty="0">
                <a:solidFill>
                  <a:srgbClr val="FF0000"/>
                </a:solidFill>
              </a:rPr>
              <a:t> Devresi </a:t>
            </a:r>
            <a:r>
              <a:rPr lang="tr-TR" dirty="0">
                <a:solidFill>
                  <a:schemeClr val="tx2">
                    <a:lumMod val="50000"/>
                  </a:schemeClr>
                </a:solidFill>
              </a:rPr>
              <a:t>hareketin zamanlanması ve ölçümünden sorumlu olduğu düşünülen devredir</a:t>
            </a:r>
          </a:p>
          <a:p>
            <a:pPr marL="0" indent="0">
              <a:buNone/>
            </a:pPr>
            <a:endParaRPr lang="tr-TR" dirty="0">
              <a:solidFill>
                <a:schemeClr val="tx2">
                  <a:lumMod val="50000"/>
                </a:schemeClr>
              </a:solidFill>
            </a:endParaRPr>
          </a:p>
          <a:p>
            <a:pPr marL="0" indent="0">
              <a:buNone/>
            </a:pPr>
            <a:endParaRPr lang="tr-TR" dirty="0">
              <a:solidFill>
                <a:schemeClr val="tx2">
                  <a:lumMod val="50000"/>
                </a:schemeClr>
              </a:solidFill>
            </a:endParaRPr>
          </a:p>
        </p:txBody>
      </p:sp>
    </p:spTree>
    <p:extLst>
      <p:ext uri="{BB962C8B-B14F-4D97-AF65-F5344CB8AC3E}">
        <p14:creationId xmlns:p14="http://schemas.microsoft.com/office/powerpoint/2010/main" val="1594269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197A268-30C0-406B-9420-EAA87D07F935}"/>
              </a:ext>
            </a:extLst>
          </p:cNvPr>
          <p:cNvSpPr>
            <a:spLocks noGrp="1"/>
          </p:cNvSpPr>
          <p:nvPr>
            <p:ph idx="1"/>
          </p:nvPr>
        </p:nvSpPr>
        <p:spPr>
          <a:xfrm>
            <a:off x="940904" y="1842052"/>
            <a:ext cx="11039061" cy="4055165"/>
          </a:xfrm>
        </p:spPr>
        <p:txBody>
          <a:bodyPr>
            <a:normAutofit/>
          </a:bodyPr>
          <a:lstStyle/>
          <a:p>
            <a:pPr marL="342900" indent="-342900">
              <a:lnSpc>
                <a:spcPct val="170000"/>
              </a:lnSpc>
            </a:pPr>
            <a:r>
              <a:rPr lang="tr-TR" dirty="0">
                <a:solidFill>
                  <a:schemeClr val="tx2">
                    <a:lumMod val="50000"/>
                  </a:schemeClr>
                </a:solidFill>
              </a:rPr>
              <a:t>Bazal gangliyonlara </a:t>
            </a:r>
            <a:r>
              <a:rPr lang="tr-TR" dirty="0" err="1">
                <a:solidFill>
                  <a:schemeClr val="tx2">
                    <a:lumMod val="50000"/>
                  </a:schemeClr>
                </a:solidFill>
              </a:rPr>
              <a:t>serebral</a:t>
            </a:r>
            <a:r>
              <a:rPr lang="tr-TR" dirty="0">
                <a:solidFill>
                  <a:schemeClr val="tx2">
                    <a:lumMod val="50000"/>
                  </a:schemeClr>
                </a:solidFill>
              </a:rPr>
              <a:t> korteksten gelen bütün </a:t>
            </a:r>
            <a:r>
              <a:rPr lang="tr-TR" dirty="0" err="1">
                <a:solidFill>
                  <a:schemeClr val="tx2">
                    <a:lumMod val="50000"/>
                  </a:schemeClr>
                </a:solidFill>
              </a:rPr>
              <a:t>afferent</a:t>
            </a:r>
            <a:r>
              <a:rPr lang="tr-TR" dirty="0">
                <a:solidFill>
                  <a:schemeClr val="tx2">
                    <a:lumMod val="50000"/>
                  </a:schemeClr>
                </a:solidFill>
              </a:rPr>
              <a:t> yollar </a:t>
            </a:r>
            <a:r>
              <a:rPr lang="tr-TR" b="1" dirty="0" err="1">
                <a:solidFill>
                  <a:schemeClr val="tx2">
                    <a:lumMod val="50000"/>
                  </a:schemeClr>
                </a:solidFill>
              </a:rPr>
              <a:t>striatumda</a:t>
            </a:r>
            <a:r>
              <a:rPr lang="tr-TR" dirty="0">
                <a:solidFill>
                  <a:schemeClr val="tx2">
                    <a:lumMod val="50000"/>
                  </a:schemeClr>
                </a:solidFill>
              </a:rPr>
              <a:t> (</a:t>
            </a:r>
            <a:r>
              <a:rPr lang="tr-TR" dirty="0" err="1">
                <a:solidFill>
                  <a:schemeClr val="tx2">
                    <a:lumMod val="50000"/>
                  </a:schemeClr>
                </a:solidFill>
              </a:rPr>
              <a:t>nucleus</a:t>
            </a:r>
            <a:r>
              <a:rPr lang="tr-TR" dirty="0">
                <a:solidFill>
                  <a:schemeClr val="tx2">
                    <a:lumMod val="50000"/>
                  </a:schemeClr>
                </a:solidFill>
              </a:rPr>
              <a:t> </a:t>
            </a:r>
            <a:r>
              <a:rPr lang="tr-TR" dirty="0" err="1">
                <a:solidFill>
                  <a:schemeClr val="tx2">
                    <a:lumMod val="50000"/>
                  </a:schemeClr>
                </a:solidFill>
              </a:rPr>
              <a:t>caudatus</a:t>
            </a:r>
            <a:r>
              <a:rPr lang="tr-TR" dirty="0">
                <a:solidFill>
                  <a:schemeClr val="tx2">
                    <a:lumMod val="50000"/>
                  </a:schemeClr>
                </a:solidFill>
              </a:rPr>
              <a:t> ve </a:t>
            </a:r>
            <a:r>
              <a:rPr lang="tr-TR" dirty="0" err="1">
                <a:solidFill>
                  <a:schemeClr val="tx2">
                    <a:lumMod val="50000"/>
                  </a:schemeClr>
                </a:solidFill>
              </a:rPr>
              <a:t>putamen</a:t>
            </a:r>
            <a:r>
              <a:rPr lang="tr-TR" dirty="0">
                <a:solidFill>
                  <a:schemeClr val="tx2">
                    <a:lumMod val="50000"/>
                  </a:schemeClr>
                </a:solidFill>
              </a:rPr>
              <a:t>) sonlanır. Bu nöronlar uyarıcı bir </a:t>
            </a:r>
            <a:r>
              <a:rPr lang="tr-TR" dirty="0" err="1">
                <a:solidFill>
                  <a:schemeClr val="tx2">
                    <a:lumMod val="50000"/>
                  </a:schemeClr>
                </a:solidFill>
              </a:rPr>
              <a:t>nörotransmiter</a:t>
            </a:r>
            <a:r>
              <a:rPr lang="tr-TR" dirty="0">
                <a:solidFill>
                  <a:schemeClr val="tx2">
                    <a:lumMod val="50000"/>
                  </a:schemeClr>
                </a:solidFill>
              </a:rPr>
              <a:t> olan </a:t>
            </a:r>
            <a:r>
              <a:rPr lang="tr-TR" b="1" dirty="0" err="1">
                <a:solidFill>
                  <a:schemeClr val="tx2">
                    <a:lumMod val="50000"/>
                  </a:schemeClr>
                </a:solidFill>
              </a:rPr>
              <a:t>glutamat</a:t>
            </a:r>
            <a:r>
              <a:rPr lang="tr-TR" dirty="0">
                <a:solidFill>
                  <a:schemeClr val="tx2">
                    <a:lumMod val="50000"/>
                  </a:schemeClr>
                </a:solidFill>
              </a:rPr>
              <a:t> salgılar</a:t>
            </a:r>
          </a:p>
          <a:p>
            <a:pPr marL="342900" indent="-342900">
              <a:lnSpc>
                <a:spcPct val="170000"/>
              </a:lnSpc>
            </a:pPr>
            <a:r>
              <a:rPr lang="tr-TR" dirty="0">
                <a:solidFill>
                  <a:schemeClr val="tx2">
                    <a:lumMod val="50000"/>
                  </a:schemeClr>
                </a:solidFill>
              </a:rPr>
              <a:t>Daha sonra </a:t>
            </a:r>
            <a:r>
              <a:rPr lang="tr-TR" dirty="0" err="1">
                <a:solidFill>
                  <a:schemeClr val="tx2">
                    <a:lumMod val="50000"/>
                  </a:schemeClr>
                </a:solidFill>
              </a:rPr>
              <a:t>striatum</a:t>
            </a:r>
            <a:r>
              <a:rPr lang="tr-TR" dirty="0">
                <a:solidFill>
                  <a:schemeClr val="tx2">
                    <a:lumMod val="50000"/>
                  </a:schemeClr>
                </a:solidFill>
              </a:rPr>
              <a:t> </a:t>
            </a:r>
            <a:r>
              <a:rPr lang="tr-TR" b="1" dirty="0">
                <a:solidFill>
                  <a:srgbClr val="FF0000"/>
                </a:solidFill>
              </a:rPr>
              <a:t>dolaylı</a:t>
            </a:r>
            <a:r>
              <a:rPr lang="tr-TR" dirty="0">
                <a:solidFill>
                  <a:srgbClr val="FF0000"/>
                </a:solidFill>
              </a:rPr>
              <a:t> </a:t>
            </a:r>
            <a:r>
              <a:rPr lang="tr-TR" dirty="0">
                <a:solidFill>
                  <a:schemeClr val="tx2">
                    <a:lumMod val="50000"/>
                  </a:schemeClr>
                </a:solidFill>
              </a:rPr>
              <a:t>ve</a:t>
            </a:r>
            <a:r>
              <a:rPr lang="tr-TR" dirty="0">
                <a:solidFill>
                  <a:srgbClr val="FF0000"/>
                </a:solidFill>
              </a:rPr>
              <a:t> </a:t>
            </a:r>
            <a:r>
              <a:rPr lang="tr-TR" b="1" dirty="0">
                <a:solidFill>
                  <a:srgbClr val="FF0000"/>
                </a:solidFill>
              </a:rPr>
              <a:t>dolaysız</a:t>
            </a:r>
            <a:r>
              <a:rPr lang="tr-TR" dirty="0">
                <a:solidFill>
                  <a:srgbClr val="FF0000"/>
                </a:solidFill>
              </a:rPr>
              <a:t> </a:t>
            </a:r>
            <a:r>
              <a:rPr lang="tr-TR" dirty="0">
                <a:solidFill>
                  <a:schemeClr val="tx2">
                    <a:lumMod val="50000"/>
                  </a:schemeClr>
                </a:solidFill>
              </a:rPr>
              <a:t>iki yolla </a:t>
            </a:r>
            <a:r>
              <a:rPr lang="tr-TR" dirty="0" err="1">
                <a:solidFill>
                  <a:schemeClr val="tx2">
                    <a:lumMod val="50000"/>
                  </a:schemeClr>
                </a:solidFill>
              </a:rPr>
              <a:t>talamusun</a:t>
            </a:r>
            <a:r>
              <a:rPr lang="tr-TR" dirty="0">
                <a:solidFill>
                  <a:schemeClr val="tx2">
                    <a:lumMod val="50000"/>
                  </a:schemeClr>
                </a:solidFill>
              </a:rPr>
              <a:t> VA ve VL çekirdeklerini etkiler </a:t>
            </a:r>
            <a:r>
              <a:rPr lang="tr-TR" dirty="0" err="1">
                <a:solidFill>
                  <a:schemeClr val="tx2">
                    <a:lumMod val="50000"/>
                  </a:schemeClr>
                </a:solidFill>
              </a:rPr>
              <a:t>Talamustaki</a:t>
            </a:r>
            <a:r>
              <a:rPr lang="tr-TR" dirty="0">
                <a:solidFill>
                  <a:schemeClr val="tx2">
                    <a:lumMod val="50000"/>
                  </a:schemeClr>
                </a:solidFill>
              </a:rPr>
              <a:t> nöronlar da </a:t>
            </a:r>
            <a:r>
              <a:rPr lang="tr-TR" dirty="0" err="1">
                <a:solidFill>
                  <a:schemeClr val="tx2">
                    <a:lumMod val="50000"/>
                  </a:schemeClr>
                </a:solidFill>
              </a:rPr>
              <a:t>serebral</a:t>
            </a:r>
            <a:r>
              <a:rPr lang="tr-TR" dirty="0">
                <a:solidFill>
                  <a:schemeClr val="tx2">
                    <a:lumMod val="50000"/>
                  </a:schemeClr>
                </a:solidFill>
              </a:rPr>
              <a:t> korteksin motor alanlarındaki nöronları uyarır</a:t>
            </a:r>
            <a:endParaRPr lang="tr-TR" b="1" dirty="0">
              <a:solidFill>
                <a:schemeClr val="tx2">
                  <a:lumMod val="50000"/>
                </a:schemeClr>
              </a:solidFill>
            </a:endParaRPr>
          </a:p>
          <a:p>
            <a:endParaRPr lang="tr-TR" dirty="0">
              <a:solidFill>
                <a:schemeClr val="tx2">
                  <a:lumMod val="50000"/>
                </a:schemeClr>
              </a:solidFill>
            </a:endParaRPr>
          </a:p>
        </p:txBody>
      </p:sp>
    </p:spTree>
    <p:extLst>
      <p:ext uri="{BB962C8B-B14F-4D97-AF65-F5344CB8AC3E}">
        <p14:creationId xmlns:p14="http://schemas.microsoft.com/office/powerpoint/2010/main" val="2447104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689B7DE-E9EB-466A-976B-4727246AB85F}"/>
              </a:ext>
            </a:extLst>
          </p:cNvPr>
          <p:cNvSpPr>
            <a:spLocks noGrp="1"/>
          </p:cNvSpPr>
          <p:nvPr>
            <p:ph idx="1"/>
          </p:nvPr>
        </p:nvSpPr>
        <p:spPr>
          <a:xfrm>
            <a:off x="1451579" y="1789044"/>
            <a:ext cx="10329604" cy="3677302"/>
          </a:xfrm>
        </p:spPr>
        <p:txBody>
          <a:bodyPr>
            <a:noAutofit/>
          </a:bodyPr>
          <a:lstStyle/>
          <a:p>
            <a:pPr marL="342900" indent="-342900">
              <a:lnSpc>
                <a:spcPct val="170000"/>
              </a:lnSpc>
            </a:pPr>
            <a:r>
              <a:rPr lang="tr-TR" b="1" dirty="0">
                <a:solidFill>
                  <a:schemeClr val="tx2">
                    <a:lumMod val="50000"/>
                  </a:schemeClr>
                </a:solidFill>
              </a:rPr>
              <a:t>Doğrudan yol </a:t>
            </a:r>
            <a:r>
              <a:rPr lang="tr-TR" dirty="0" err="1">
                <a:solidFill>
                  <a:schemeClr val="tx2">
                    <a:lumMod val="50000"/>
                  </a:schemeClr>
                </a:solidFill>
              </a:rPr>
              <a:t>striatumdan</a:t>
            </a:r>
            <a:r>
              <a:rPr lang="tr-TR" dirty="0">
                <a:solidFill>
                  <a:schemeClr val="tx2">
                    <a:lumMod val="50000"/>
                  </a:schemeClr>
                </a:solidFill>
              </a:rPr>
              <a:t> </a:t>
            </a:r>
            <a:r>
              <a:rPr lang="tr-TR" dirty="0" err="1">
                <a:solidFill>
                  <a:schemeClr val="tx2">
                    <a:lumMod val="50000"/>
                  </a:schemeClr>
                </a:solidFill>
              </a:rPr>
              <a:t>globus</a:t>
            </a:r>
            <a:r>
              <a:rPr lang="tr-TR" dirty="0">
                <a:solidFill>
                  <a:schemeClr val="tx2">
                    <a:lumMod val="50000"/>
                  </a:schemeClr>
                </a:solidFill>
              </a:rPr>
              <a:t> </a:t>
            </a:r>
            <a:r>
              <a:rPr lang="tr-TR" dirty="0" err="1">
                <a:solidFill>
                  <a:schemeClr val="tx2">
                    <a:lumMod val="50000"/>
                  </a:schemeClr>
                </a:solidFill>
              </a:rPr>
              <a:t>pallidusun</a:t>
            </a:r>
            <a:r>
              <a:rPr lang="tr-TR" dirty="0">
                <a:solidFill>
                  <a:schemeClr val="tx2">
                    <a:lumMod val="50000"/>
                  </a:schemeClr>
                </a:solidFill>
              </a:rPr>
              <a:t> iç kısmına (</a:t>
            </a:r>
            <a:r>
              <a:rPr lang="tr-TR" dirty="0" err="1">
                <a:solidFill>
                  <a:schemeClr val="tx2">
                    <a:lumMod val="50000"/>
                  </a:schemeClr>
                </a:solidFill>
              </a:rPr>
              <a:t>GPi</a:t>
            </a:r>
            <a:r>
              <a:rPr lang="tr-TR" dirty="0">
                <a:solidFill>
                  <a:schemeClr val="tx2">
                    <a:lumMod val="50000"/>
                  </a:schemeClr>
                </a:solidFill>
              </a:rPr>
              <a:t>) ve </a:t>
            </a:r>
            <a:r>
              <a:rPr lang="tr-TR" dirty="0" err="1">
                <a:solidFill>
                  <a:schemeClr val="tx2">
                    <a:lumMod val="50000"/>
                  </a:schemeClr>
                </a:solidFill>
              </a:rPr>
              <a:t>substantia</a:t>
            </a:r>
            <a:r>
              <a:rPr lang="tr-TR" dirty="0">
                <a:solidFill>
                  <a:schemeClr val="tx2">
                    <a:lumMod val="50000"/>
                  </a:schemeClr>
                </a:solidFill>
              </a:rPr>
              <a:t> </a:t>
            </a:r>
            <a:r>
              <a:rPr lang="tr-TR" dirty="0" err="1">
                <a:solidFill>
                  <a:schemeClr val="tx2">
                    <a:lumMod val="50000"/>
                  </a:schemeClr>
                </a:solidFill>
              </a:rPr>
              <a:t>nigranın</a:t>
            </a:r>
            <a:r>
              <a:rPr lang="tr-TR" dirty="0">
                <a:solidFill>
                  <a:schemeClr val="tx2">
                    <a:lumMod val="50000"/>
                  </a:schemeClr>
                </a:solidFill>
              </a:rPr>
              <a:t> pars </a:t>
            </a:r>
            <a:r>
              <a:rPr lang="tr-TR" dirty="0" err="1">
                <a:solidFill>
                  <a:schemeClr val="tx2">
                    <a:lumMod val="50000"/>
                  </a:schemeClr>
                </a:solidFill>
              </a:rPr>
              <a:t>retikularisine</a:t>
            </a:r>
            <a:r>
              <a:rPr lang="tr-TR" dirty="0">
                <a:solidFill>
                  <a:schemeClr val="tx2">
                    <a:lumMod val="50000"/>
                  </a:schemeClr>
                </a:solidFill>
              </a:rPr>
              <a:t> (PR)</a:t>
            </a:r>
          </a:p>
          <a:p>
            <a:pPr marL="342900" indent="-342900">
              <a:lnSpc>
                <a:spcPct val="170000"/>
              </a:lnSpc>
            </a:pPr>
            <a:r>
              <a:rPr lang="tr-TR" dirty="0">
                <a:solidFill>
                  <a:schemeClr val="tx2">
                    <a:lumMod val="50000"/>
                  </a:schemeClr>
                </a:solidFill>
              </a:rPr>
              <a:t>buradan da </a:t>
            </a:r>
            <a:r>
              <a:rPr lang="tr-TR" dirty="0" err="1">
                <a:solidFill>
                  <a:schemeClr val="tx2">
                    <a:lumMod val="50000"/>
                  </a:schemeClr>
                </a:solidFill>
              </a:rPr>
              <a:t>talamus</a:t>
            </a:r>
            <a:r>
              <a:rPr lang="tr-TR" dirty="0">
                <a:solidFill>
                  <a:schemeClr val="tx2">
                    <a:lumMod val="50000"/>
                  </a:schemeClr>
                </a:solidFill>
              </a:rPr>
              <a:t> (VA ve VL </a:t>
            </a:r>
            <a:r>
              <a:rPr lang="tr-TR" dirty="0" err="1">
                <a:solidFill>
                  <a:schemeClr val="tx2">
                    <a:lumMod val="50000"/>
                  </a:schemeClr>
                </a:solidFill>
              </a:rPr>
              <a:t>nükleuslarına</a:t>
            </a:r>
            <a:r>
              <a:rPr lang="tr-TR" dirty="0">
                <a:solidFill>
                  <a:schemeClr val="tx2">
                    <a:lumMod val="50000"/>
                  </a:schemeClr>
                </a:solidFill>
              </a:rPr>
              <a:t>) ve sonra </a:t>
            </a:r>
            <a:r>
              <a:rPr lang="tr-TR" dirty="0" err="1">
                <a:solidFill>
                  <a:schemeClr val="tx2">
                    <a:lumMod val="50000"/>
                  </a:schemeClr>
                </a:solidFill>
              </a:rPr>
              <a:t>serebral</a:t>
            </a:r>
            <a:r>
              <a:rPr lang="tr-TR" dirty="0">
                <a:solidFill>
                  <a:schemeClr val="tx2">
                    <a:lumMod val="50000"/>
                  </a:schemeClr>
                </a:solidFill>
              </a:rPr>
              <a:t> korteksin </a:t>
            </a:r>
            <a:r>
              <a:rPr lang="tr-TR" b="1" dirty="0" err="1">
                <a:solidFill>
                  <a:schemeClr val="tx2">
                    <a:lumMod val="50000"/>
                  </a:schemeClr>
                </a:solidFill>
              </a:rPr>
              <a:t>prefrontal</a:t>
            </a:r>
            <a:r>
              <a:rPr lang="tr-TR" b="1" dirty="0">
                <a:solidFill>
                  <a:schemeClr val="tx2">
                    <a:lumMod val="50000"/>
                  </a:schemeClr>
                </a:solidFill>
              </a:rPr>
              <a:t>, </a:t>
            </a:r>
            <a:r>
              <a:rPr lang="tr-TR" b="1" dirty="0" err="1">
                <a:solidFill>
                  <a:schemeClr val="tx2">
                    <a:lumMod val="50000"/>
                  </a:schemeClr>
                </a:solidFill>
              </a:rPr>
              <a:t>premotor</a:t>
            </a:r>
            <a:r>
              <a:rPr lang="tr-TR" b="1" dirty="0">
                <a:solidFill>
                  <a:schemeClr val="tx2">
                    <a:lumMod val="50000"/>
                  </a:schemeClr>
                </a:solidFill>
              </a:rPr>
              <a:t> ve </a:t>
            </a:r>
            <a:r>
              <a:rPr lang="tr-TR" b="1" dirty="0" err="1">
                <a:solidFill>
                  <a:schemeClr val="tx2">
                    <a:lumMod val="50000"/>
                  </a:schemeClr>
                </a:solidFill>
              </a:rPr>
              <a:t>supplementer</a:t>
            </a:r>
            <a:r>
              <a:rPr lang="tr-TR" b="1" dirty="0">
                <a:solidFill>
                  <a:schemeClr val="tx2">
                    <a:lumMod val="50000"/>
                  </a:schemeClr>
                </a:solidFill>
              </a:rPr>
              <a:t> (tamamlayıcı) motor alanlarına </a:t>
            </a:r>
            <a:r>
              <a:rPr lang="tr-TR" dirty="0">
                <a:solidFill>
                  <a:schemeClr val="tx2">
                    <a:lumMod val="50000"/>
                  </a:schemeClr>
                </a:solidFill>
              </a:rPr>
              <a:t>giden bağlantılarını kapsar. Bu yol </a:t>
            </a:r>
            <a:r>
              <a:rPr lang="tr-TR" b="1" dirty="0">
                <a:solidFill>
                  <a:schemeClr val="tx2">
                    <a:lumMod val="50000"/>
                  </a:schemeClr>
                </a:solidFill>
              </a:rPr>
              <a:t>uyarıcıdır</a:t>
            </a:r>
            <a:endParaRPr lang="tr-TR" dirty="0">
              <a:solidFill>
                <a:schemeClr val="tx2">
                  <a:lumMod val="50000"/>
                </a:schemeClr>
              </a:solidFill>
            </a:endParaRPr>
          </a:p>
          <a:p>
            <a:endParaRPr lang="tr-TR" dirty="0">
              <a:solidFill>
                <a:schemeClr val="tx2">
                  <a:lumMod val="50000"/>
                </a:schemeClr>
              </a:solidFill>
            </a:endParaRPr>
          </a:p>
        </p:txBody>
      </p:sp>
    </p:spTree>
    <p:extLst>
      <p:ext uri="{BB962C8B-B14F-4D97-AF65-F5344CB8AC3E}">
        <p14:creationId xmlns:p14="http://schemas.microsoft.com/office/powerpoint/2010/main" val="784875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0F95EB1-7759-442B-B985-49ECBF39D09E}"/>
              </a:ext>
            </a:extLst>
          </p:cNvPr>
          <p:cNvSpPr>
            <a:spLocks noGrp="1"/>
          </p:cNvSpPr>
          <p:nvPr>
            <p:ph idx="1"/>
          </p:nvPr>
        </p:nvSpPr>
        <p:spPr>
          <a:xfrm>
            <a:off x="1099930" y="1868558"/>
            <a:ext cx="11092069" cy="4055164"/>
          </a:xfrm>
        </p:spPr>
        <p:txBody>
          <a:bodyPr/>
          <a:lstStyle/>
          <a:p>
            <a:r>
              <a:rPr lang="tr-TR" b="1" dirty="0">
                <a:solidFill>
                  <a:schemeClr val="tx2">
                    <a:lumMod val="50000"/>
                  </a:schemeClr>
                </a:solidFill>
              </a:rPr>
              <a:t>Dolaylı yol </a:t>
            </a:r>
            <a:r>
              <a:rPr lang="tr-TR" dirty="0">
                <a:solidFill>
                  <a:schemeClr val="tx2">
                    <a:lumMod val="50000"/>
                  </a:schemeClr>
                </a:solidFill>
              </a:rPr>
              <a:t>ise </a:t>
            </a:r>
            <a:r>
              <a:rPr lang="tr-TR" dirty="0" err="1">
                <a:solidFill>
                  <a:schemeClr val="tx2">
                    <a:lumMod val="50000"/>
                  </a:schemeClr>
                </a:solidFill>
              </a:rPr>
              <a:t>striatumdan</a:t>
            </a:r>
            <a:r>
              <a:rPr lang="tr-TR" dirty="0">
                <a:solidFill>
                  <a:schemeClr val="tx2">
                    <a:lumMod val="50000"/>
                  </a:schemeClr>
                </a:solidFill>
              </a:rPr>
              <a:t> </a:t>
            </a:r>
            <a:r>
              <a:rPr lang="tr-TR" dirty="0" err="1">
                <a:solidFill>
                  <a:schemeClr val="tx2">
                    <a:lumMod val="50000"/>
                  </a:schemeClr>
                </a:solidFill>
              </a:rPr>
              <a:t>globus</a:t>
            </a:r>
            <a:r>
              <a:rPr lang="tr-TR" dirty="0">
                <a:solidFill>
                  <a:schemeClr val="tx2">
                    <a:lumMod val="50000"/>
                  </a:schemeClr>
                </a:solidFill>
              </a:rPr>
              <a:t> </a:t>
            </a:r>
            <a:r>
              <a:rPr lang="tr-TR" dirty="0" err="1">
                <a:solidFill>
                  <a:schemeClr val="tx2">
                    <a:lumMod val="50000"/>
                  </a:schemeClr>
                </a:solidFill>
              </a:rPr>
              <a:t>pallidusun</a:t>
            </a:r>
            <a:r>
              <a:rPr lang="tr-TR" dirty="0">
                <a:solidFill>
                  <a:schemeClr val="tx2">
                    <a:lumMod val="50000"/>
                  </a:schemeClr>
                </a:solidFill>
              </a:rPr>
              <a:t> dış kısmına (</a:t>
            </a:r>
            <a:r>
              <a:rPr lang="tr-TR" dirty="0" err="1">
                <a:solidFill>
                  <a:schemeClr val="tx2">
                    <a:lumMod val="50000"/>
                  </a:schemeClr>
                </a:solidFill>
              </a:rPr>
              <a:t>GPd</a:t>
            </a:r>
            <a:r>
              <a:rPr lang="tr-TR" dirty="0">
                <a:solidFill>
                  <a:schemeClr val="tx2">
                    <a:lumMod val="50000"/>
                  </a:schemeClr>
                </a:solidFill>
              </a:rPr>
              <a:t>), </a:t>
            </a:r>
          </a:p>
          <a:p>
            <a:r>
              <a:rPr lang="tr-TR" dirty="0">
                <a:solidFill>
                  <a:schemeClr val="tx2">
                    <a:lumMod val="50000"/>
                  </a:schemeClr>
                </a:solidFill>
              </a:rPr>
              <a:t>buradan </a:t>
            </a:r>
            <a:r>
              <a:rPr lang="tr-TR" dirty="0" err="1">
                <a:solidFill>
                  <a:schemeClr val="tx2">
                    <a:lumMod val="50000"/>
                  </a:schemeClr>
                </a:solidFill>
              </a:rPr>
              <a:t>nucleus</a:t>
            </a:r>
            <a:r>
              <a:rPr lang="tr-TR" dirty="0">
                <a:solidFill>
                  <a:schemeClr val="tx2">
                    <a:lumMod val="50000"/>
                  </a:schemeClr>
                </a:solidFill>
              </a:rPr>
              <a:t> </a:t>
            </a:r>
            <a:r>
              <a:rPr lang="tr-TR" dirty="0" err="1">
                <a:solidFill>
                  <a:schemeClr val="tx2">
                    <a:lumMod val="50000"/>
                  </a:schemeClr>
                </a:solidFill>
              </a:rPr>
              <a:t>subtalamicusa</a:t>
            </a:r>
            <a:r>
              <a:rPr lang="tr-TR" dirty="0">
                <a:solidFill>
                  <a:schemeClr val="tx2">
                    <a:lumMod val="50000"/>
                  </a:schemeClr>
                </a:solidFill>
              </a:rPr>
              <a:t>, daha sonra </a:t>
            </a:r>
            <a:r>
              <a:rPr lang="tr-TR" dirty="0" err="1">
                <a:solidFill>
                  <a:schemeClr val="tx2">
                    <a:lumMod val="50000"/>
                  </a:schemeClr>
                </a:solidFill>
              </a:rPr>
              <a:t>globus</a:t>
            </a:r>
            <a:r>
              <a:rPr lang="tr-TR" dirty="0">
                <a:solidFill>
                  <a:schemeClr val="tx2">
                    <a:lumMod val="50000"/>
                  </a:schemeClr>
                </a:solidFill>
              </a:rPr>
              <a:t> </a:t>
            </a:r>
            <a:r>
              <a:rPr lang="tr-TR" dirty="0" err="1">
                <a:solidFill>
                  <a:schemeClr val="tx2">
                    <a:lumMod val="50000"/>
                  </a:schemeClr>
                </a:solidFill>
              </a:rPr>
              <a:t>pallidusun</a:t>
            </a:r>
            <a:r>
              <a:rPr lang="tr-TR" dirty="0">
                <a:solidFill>
                  <a:schemeClr val="tx2">
                    <a:lumMod val="50000"/>
                  </a:schemeClr>
                </a:solidFill>
              </a:rPr>
              <a:t> iç kısmına (</a:t>
            </a:r>
            <a:r>
              <a:rPr lang="tr-TR" dirty="0" err="1">
                <a:solidFill>
                  <a:schemeClr val="tx2">
                    <a:lumMod val="50000"/>
                  </a:schemeClr>
                </a:solidFill>
              </a:rPr>
              <a:t>GPi</a:t>
            </a:r>
            <a:r>
              <a:rPr lang="tr-TR" dirty="0">
                <a:solidFill>
                  <a:schemeClr val="tx2">
                    <a:lumMod val="50000"/>
                  </a:schemeClr>
                </a:solidFill>
              </a:rPr>
              <a:t>), buradan da </a:t>
            </a:r>
            <a:r>
              <a:rPr lang="tr-TR" dirty="0" err="1">
                <a:solidFill>
                  <a:schemeClr val="tx2">
                    <a:lumMod val="50000"/>
                  </a:schemeClr>
                </a:solidFill>
              </a:rPr>
              <a:t>talamus</a:t>
            </a:r>
            <a:r>
              <a:rPr lang="tr-TR" dirty="0">
                <a:solidFill>
                  <a:schemeClr val="tx2">
                    <a:lumMod val="50000"/>
                  </a:schemeClr>
                </a:solidFill>
              </a:rPr>
              <a:t>  (VA ve VL </a:t>
            </a:r>
            <a:r>
              <a:rPr lang="tr-TR" dirty="0" err="1">
                <a:solidFill>
                  <a:schemeClr val="tx2">
                    <a:lumMod val="50000"/>
                  </a:schemeClr>
                </a:solidFill>
              </a:rPr>
              <a:t>nükleuslarına</a:t>
            </a:r>
            <a:r>
              <a:rPr lang="tr-TR" dirty="0">
                <a:solidFill>
                  <a:schemeClr val="tx2">
                    <a:lumMod val="50000"/>
                  </a:schemeClr>
                </a:solidFill>
              </a:rPr>
              <a:t>) ve sonra </a:t>
            </a:r>
            <a:r>
              <a:rPr lang="tr-TR" dirty="0" err="1">
                <a:solidFill>
                  <a:schemeClr val="tx2">
                    <a:lumMod val="50000"/>
                  </a:schemeClr>
                </a:solidFill>
              </a:rPr>
              <a:t>serebral</a:t>
            </a:r>
            <a:r>
              <a:rPr lang="tr-TR" dirty="0">
                <a:solidFill>
                  <a:schemeClr val="tx2">
                    <a:lumMod val="50000"/>
                  </a:schemeClr>
                </a:solidFill>
              </a:rPr>
              <a:t> korteksin </a:t>
            </a:r>
            <a:r>
              <a:rPr lang="tr-TR" dirty="0" err="1">
                <a:solidFill>
                  <a:schemeClr val="tx2">
                    <a:lumMod val="50000"/>
                  </a:schemeClr>
                </a:solidFill>
              </a:rPr>
              <a:t>p</a:t>
            </a:r>
            <a:r>
              <a:rPr lang="tr-TR" b="1" dirty="0" err="1">
                <a:solidFill>
                  <a:schemeClr val="tx2">
                    <a:lumMod val="50000"/>
                  </a:schemeClr>
                </a:solidFill>
              </a:rPr>
              <a:t>refrontal</a:t>
            </a:r>
            <a:r>
              <a:rPr lang="tr-TR" b="1" dirty="0">
                <a:solidFill>
                  <a:schemeClr val="tx2">
                    <a:lumMod val="50000"/>
                  </a:schemeClr>
                </a:solidFill>
              </a:rPr>
              <a:t>, </a:t>
            </a:r>
            <a:r>
              <a:rPr lang="tr-TR" b="1" dirty="0" err="1">
                <a:solidFill>
                  <a:schemeClr val="tx2">
                    <a:lumMod val="50000"/>
                  </a:schemeClr>
                </a:solidFill>
              </a:rPr>
              <a:t>premotor</a:t>
            </a:r>
            <a:r>
              <a:rPr lang="tr-TR" b="1" dirty="0">
                <a:solidFill>
                  <a:schemeClr val="tx2">
                    <a:lumMod val="50000"/>
                  </a:schemeClr>
                </a:solidFill>
              </a:rPr>
              <a:t> ve </a:t>
            </a:r>
            <a:r>
              <a:rPr lang="tr-TR" b="1" dirty="0" err="1">
                <a:solidFill>
                  <a:schemeClr val="tx2">
                    <a:lumMod val="50000"/>
                  </a:schemeClr>
                </a:solidFill>
              </a:rPr>
              <a:t>supplementer</a:t>
            </a:r>
            <a:r>
              <a:rPr lang="tr-TR" b="1" dirty="0">
                <a:solidFill>
                  <a:schemeClr val="tx2">
                    <a:lumMod val="50000"/>
                  </a:schemeClr>
                </a:solidFill>
              </a:rPr>
              <a:t> (tamamlayıcı) motor alanlarına</a:t>
            </a:r>
            <a:r>
              <a:rPr lang="tr-TR" dirty="0">
                <a:solidFill>
                  <a:schemeClr val="tx2">
                    <a:lumMod val="50000"/>
                  </a:schemeClr>
                </a:solidFill>
              </a:rPr>
              <a:t> giden bağlantıları kapsar</a:t>
            </a:r>
          </a:p>
          <a:p>
            <a:r>
              <a:rPr lang="tr-TR" dirty="0">
                <a:solidFill>
                  <a:schemeClr val="tx2">
                    <a:lumMod val="50000"/>
                  </a:schemeClr>
                </a:solidFill>
              </a:rPr>
              <a:t>Bu yol </a:t>
            </a:r>
            <a:r>
              <a:rPr lang="tr-TR" b="1" dirty="0">
                <a:solidFill>
                  <a:schemeClr val="tx2">
                    <a:lumMod val="50000"/>
                  </a:schemeClr>
                </a:solidFill>
              </a:rPr>
              <a:t>engelleyicidir</a:t>
            </a:r>
            <a:endParaRPr lang="tr-TR" dirty="0">
              <a:solidFill>
                <a:schemeClr val="tx2">
                  <a:lumMod val="50000"/>
                </a:schemeClr>
              </a:solidFill>
            </a:endParaRPr>
          </a:p>
          <a:p>
            <a:endParaRPr lang="tr-TR" dirty="0"/>
          </a:p>
        </p:txBody>
      </p:sp>
    </p:spTree>
    <p:extLst>
      <p:ext uri="{BB962C8B-B14F-4D97-AF65-F5344CB8AC3E}">
        <p14:creationId xmlns:p14="http://schemas.microsoft.com/office/powerpoint/2010/main" val="153656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lgili resim">
            <a:hlinkClick r:id="rId2"/>
            <a:extLst>
              <a:ext uri="{FF2B5EF4-FFF2-40B4-BE49-F238E27FC236}">
                <a16:creationId xmlns:a16="http://schemas.microsoft.com/office/drawing/2014/main" id="{F9D6C77D-FA92-4E26-B144-9AA9F651F8BD}"/>
              </a:ext>
            </a:extLst>
          </p:cNvPr>
          <p:cNvPicPr>
            <a:picLocks noGrp="1" noChangeAspect="1" noChangeArrowheads="1"/>
          </p:cNvPicPr>
          <p:nvPr>
            <p:ph idx="1"/>
          </p:nvPr>
        </p:nvPicPr>
        <p:blipFill>
          <a:blip r:embed="rId3" cstate="print"/>
          <a:srcRect/>
          <a:stretch>
            <a:fillRect/>
          </a:stretch>
        </p:blipFill>
        <p:spPr bwMode="auto">
          <a:xfrm>
            <a:off x="1205948" y="0"/>
            <a:ext cx="10813774" cy="5465763"/>
          </a:xfrm>
          <a:prstGeom prst="rect">
            <a:avLst/>
          </a:prstGeom>
          <a:noFill/>
        </p:spPr>
      </p:pic>
    </p:spTree>
    <p:extLst>
      <p:ext uri="{BB962C8B-B14F-4D97-AF65-F5344CB8AC3E}">
        <p14:creationId xmlns:p14="http://schemas.microsoft.com/office/powerpoint/2010/main" val="1258225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97CA75B-67FC-42B1-BFB2-9881BADDA711}"/>
              </a:ext>
            </a:extLst>
          </p:cNvPr>
          <p:cNvSpPr>
            <a:spLocks noGrp="1"/>
          </p:cNvSpPr>
          <p:nvPr>
            <p:ph idx="1"/>
          </p:nvPr>
        </p:nvSpPr>
        <p:spPr>
          <a:xfrm>
            <a:off x="1451579" y="2015732"/>
            <a:ext cx="10475378" cy="3450613"/>
          </a:xfrm>
        </p:spPr>
        <p:txBody>
          <a:bodyPr>
            <a:normAutofit lnSpcReduction="10000"/>
          </a:bodyPr>
          <a:lstStyle/>
          <a:p>
            <a:pPr marL="342900" indent="-342900">
              <a:lnSpc>
                <a:spcPct val="170000"/>
              </a:lnSpc>
            </a:pPr>
            <a:r>
              <a:rPr lang="tr-TR" dirty="0" err="1">
                <a:solidFill>
                  <a:schemeClr val="tx2">
                    <a:lumMod val="50000"/>
                  </a:schemeClr>
                </a:solidFill>
              </a:rPr>
              <a:t>Dopamin</a:t>
            </a:r>
            <a:r>
              <a:rPr lang="tr-TR" dirty="0">
                <a:solidFill>
                  <a:schemeClr val="tx2">
                    <a:lumMod val="50000"/>
                  </a:schemeClr>
                </a:solidFill>
              </a:rPr>
              <a:t> </a:t>
            </a:r>
            <a:r>
              <a:rPr lang="tr-TR" b="1" dirty="0">
                <a:solidFill>
                  <a:schemeClr val="tx2">
                    <a:lumMod val="50000"/>
                  </a:schemeClr>
                </a:solidFill>
              </a:rPr>
              <a:t>D1 reseptörü </a:t>
            </a:r>
            <a:r>
              <a:rPr lang="tr-TR" dirty="0">
                <a:solidFill>
                  <a:schemeClr val="tx2">
                    <a:lumMod val="50000"/>
                  </a:schemeClr>
                </a:solidFill>
              </a:rPr>
              <a:t>uyarıcı, </a:t>
            </a:r>
          </a:p>
          <a:p>
            <a:pPr marL="342900" indent="-342900">
              <a:lnSpc>
                <a:spcPct val="170000"/>
              </a:lnSpc>
            </a:pPr>
            <a:r>
              <a:rPr lang="tr-TR" dirty="0" err="1">
                <a:solidFill>
                  <a:schemeClr val="tx2">
                    <a:lumMod val="50000"/>
                  </a:schemeClr>
                </a:solidFill>
              </a:rPr>
              <a:t>Dopamin</a:t>
            </a:r>
            <a:r>
              <a:rPr lang="tr-TR" dirty="0">
                <a:solidFill>
                  <a:schemeClr val="tx2">
                    <a:lumMod val="50000"/>
                  </a:schemeClr>
                </a:solidFill>
              </a:rPr>
              <a:t> </a:t>
            </a:r>
            <a:r>
              <a:rPr lang="tr-TR" b="1" dirty="0">
                <a:solidFill>
                  <a:schemeClr val="tx2">
                    <a:lumMod val="50000"/>
                  </a:schemeClr>
                </a:solidFill>
              </a:rPr>
              <a:t>D2 reseptörü</a:t>
            </a:r>
            <a:r>
              <a:rPr lang="tr-TR" dirty="0">
                <a:solidFill>
                  <a:schemeClr val="tx2">
                    <a:lumMod val="50000"/>
                  </a:schemeClr>
                </a:solidFill>
              </a:rPr>
              <a:t> engelleyicidir </a:t>
            </a:r>
          </a:p>
          <a:p>
            <a:pPr marL="342900" indent="-342900">
              <a:lnSpc>
                <a:spcPct val="170000"/>
              </a:lnSpc>
            </a:pPr>
            <a:r>
              <a:rPr lang="tr-TR" dirty="0">
                <a:solidFill>
                  <a:srgbClr val="0000FF"/>
                </a:solidFill>
              </a:rPr>
              <a:t>Her iki yolda salgılanan </a:t>
            </a:r>
            <a:r>
              <a:rPr lang="tr-TR" dirty="0" err="1">
                <a:solidFill>
                  <a:srgbClr val="0000FF"/>
                </a:solidFill>
              </a:rPr>
              <a:t>dopaminin</a:t>
            </a:r>
            <a:r>
              <a:rPr lang="tr-TR" dirty="0">
                <a:solidFill>
                  <a:srgbClr val="0000FF"/>
                </a:solidFill>
              </a:rPr>
              <a:t> toplam etkisi bazal gangliyonlardaki motor çıkışı düzenler</a:t>
            </a:r>
          </a:p>
          <a:p>
            <a:pPr marL="342900" indent="-342900">
              <a:lnSpc>
                <a:spcPct val="170000"/>
              </a:lnSpc>
            </a:pPr>
            <a:r>
              <a:rPr lang="tr-TR" dirty="0" err="1">
                <a:solidFill>
                  <a:srgbClr val="0000FF"/>
                </a:solidFill>
              </a:rPr>
              <a:t>Serebral</a:t>
            </a:r>
            <a:r>
              <a:rPr lang="tr-TR" dirty="0">
                <a:solidFill>
                  <a:srgbClr val="0000FF"/>
                </a:solidFill>
              </a:rPr>
              <a:t> kortekse olan bu zıt etkili girdiler </a:t>
            </a:r>
            <a:r>
              <a:rPr lang="tr-TR" b="1" dirty="0">
                <a:solidFill>
                  <a:srgbClr val="0000FF"/>
                </a:solidFill>
              </a:rPr>
              <a:t>motor planlamayı,  </a:t>
            </a:r>
            <a:r>
              <a:rPr lang="tr-TR" b="1" dirty="0" err="1">
                <a:solidFill>
                  <a:srgbClr val="0000FF"/>
                </a:solidFill>
              </a:rPr>
              <a:t>kortikospinal</a:t>
            </a:r>
            <a:r>
              <a:rPr lang="tr-TR" b="1" dirty="0">
                <a:solidFill>
                  <a:srgbClr val="0000FF"/>
                </a:solidFill>
              </a:rPr>
              <a:t> ve  </a:t>
            </a:r>
            <a:r>
              <a:rPr lang="tr-TR" b="1" dirty="0" err="1">
                <a:solidFill>
                  <a:srgbClr val="0000FF"/>
                </a:solidFill>
              </a:rPr>
              <a:t>kortikobulbar</a:t>
            </a:r>
            <a:r>
              <a:rPr lang="tr-TR" b="1" dirty="0">
                <a:solidFill>
                  <a:srgbClr val="0000FF"/>
                </a:solidFill>
              </a:rPr>
              <a:t> nöronları </a:t>
            </a:r>
            <a:r>
              <a:rPr lang="tr-TR" dirty="0">
                <a:solidFill>
                  <a:srgbClr val="0000FF"/>
                </a:solidFill>
              </a:rPr>
              <a:t>etkiler. Dolayısıyla bu yollardan birisinin  etkinliğinin  artması motor kontrolde bir dengesizliğe neden olur</a:t>
            </a:r>
          </a:p>
          <a:p>
            <a:pPr marL="342900" indent="-342900">
              <a:lnSpc>
                <a:spcPct val="170000"/>
              </a:lnSpc>
            </a:pPr>
            <a:endParaRPr lang="tr-TR" dirty="0">
              <a:solidFill>
                <a:srgbClr val="0000FF"/>
              </a:solidFill>
            </a:endParaRPr>
          </a:p>
          <a:p>
            <a:pPr marL="342900" indent="-342900">
              <a:lnSpc>
                <a:spcPct val="170000"/>
              </a:lnSpc>
            </a:pPr>
            <a:endParaRPr lang="tr-TR" dirty="0">
              <a:solidFill>
                <a:schemeClr val="tx2">
                  <a:lumMod val="50000"/>
                </a:schemeClr>
              </a:solidFill>
            </a:endParaRPr>
          </a:p>
        </p:txBody>
      </p:sp>
    </p:spTree>
    <p:extLst>
      <p:ext uri="{BB962C8B-B14F-4D97-AF65-F5344CB8AC3E}">
        <p14:creationId xmlns:p14="http://schemas.microsoft.com/office/powerpoint/2010/main" val="2636794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4215F6D-91E0-4330-AD79-C7FE4E351D4A}"/>
              </a:ext>
            </a:extLst>
          </p:cNvPr>
          <p:cNvSpPr>
            <a:spLocks noGrp="1"/>
          </p:cNvSpPr>
          <p:nvPr>
            <p:ph idx="1"/>
          </p:nvPr>
        </p:nvSpPr>
        <p:spPr/>
        <p:txBody>
          <a:bodyPr/>
          <a:lstStyle/>
          <a:p>
            <a:r>
              <a:rPr lang="tr-TR" dirty="0" err="1">
                <a:solidFill>
                  <a:srgbClr val="FF0000"/>
                </a:solidFill>
              </a:rPr>
              <a:t>Pariyetal</a:t>
            </a:r>
            <a:r>
              <a:rPr lang="tr-TR" dirty="0">
                <a:solidFill>
                  <a:srgbClr val="FF0000"/>
                </a:solidFill>
              </a:rPr>
              <a:t> lob</a:t>
            </a:r>
            <a:r>
              <a:rPr lang="tr-TR" dirty="0">
                <a:solidFill>
                  <a:schemeClr val="tx2">
                    <a:lumMod val="50000"/>
                  </a:schemeClr>
                </a:solidFill>
              </a:rPr>
              <a:t>un</a:t>
            </a:r>
            <a:r>
              <a:rPr lang="tr-TR" dirty="0">
                <a:solidFill>
                  <a:srgbClr val="FF0000"/>
                </a:solidFill>
              </a:rPr>
              <a:t> </a:t>
            </a:r>
            <a:r>
              <a:rPr lang="tr-TR" dirty="0"/>
              <a:t>orta ve arka somatik kısımları vücudun anlık </a:t>
            </a:r>
            <a:r>
              <a:rPr lang="tr-TR" dirty="0" err="1"/>
              <a:t>spasyal</a:t>
            </a:r>
            <a:r>
              <a:rPr lang="tr-TR" dirty="0"/>
              <a:t> koordinatlarını ve çevre ile ilişkilerini hesaplar</a:t>
            </a:r>
          </a:p>
          <a:p>
            <a:r>
              <a:rPr lang="tr-TR" dirty="0"/>
              <a:t>Bazal gangliyonlara önemli bilgi kaynağı sağlar</a:t>
            </a:r>
          </a:p>
        </p:txBody>
      </p:sp>
    </p:spTree>
    <p:extLst>
      <p:ext uri="{BB962C8B-B14F-4D97-AF65-F5344CB8AC3E}">
        <p14:creationId xmlns:p14="http://schemas.microsoft.com/office/powerpoint/2010/main" val="3369092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3420F4B-4FA1-4B03-AF87-F46C55CAE5C4}"/>
              </a:ext>
            </a:extLst>
          </p:cNvPr>
          <p:cNvSpPr>
            <a:spLocks noGrp="1"/>
          </p:cNvSpPr>
          <p:nvPr>
            <p:ph idx="1"/>
          </p:nvPr>
        </p:nvSpPr>
        <p:spPr/>
        <p:txBody>
          <a:bodyPr/>
          <a:lstStyle/>
          <a:p>
            <a:pPr marL="0" indent="0">
              <a:buNone/>
            </a:pPr>
            <a:r>
              <a:rPr lang="tr-TR" dirty="0">
                <a:solidFill>
                  <a:srgbClr val="FF0000"/>
                </a:solidFill>
              </a:rPr>
              <a:t>   Uzaysal Konumlandırma</a:t>
            </a:r>
          </a:p>
          <a:p>
            <a:r>
              <a:rPr lang="tr-TR" dirty="0"/>
              <a:t>Vücut kısımlarının çevreye göre uzaysal konumlandırılması </a:t>
            </a:r>
            <a:r>
              <a:rPr lang="tr-TR" dirty="0" err="1"/>
              <a:t>posterior</a:t>
            </a:r>
            <a:r>
              <a:rPr lang="tr-TR" dirty="0"/>
              <a:t> </a:t>
            </a:r>
            <a:r>
              <a:rPr lang="tr-TR" dirty="0" err="1"/>
              <a:t>parietal</a:t>
            </a:r>
            <a:r>
              <a:rPr lang="tr-TR" dirty="0"/>
              <a:t> korteks tarafından sağlanır</a:t>
            </a:r>
          </a:p>
          <a:p>
            <a:r>
              <a:rPr lang="tr-TR" dirty="0"/>
              <a:t>Sol </a:t>
            </a:r>
            <a:r>
              <a:rPr lang="tr-TR" dirty="0" err="1"/>
              <a:t>parietal</a:t>
            </a:r>
            <a:r>
              <a:rPr lang="tr-TR" dirty="0"/>
              <a:t> korteks lezyonu olan kişi vücudunun sağ tarafını ihmal eder, varlığını bilemez. Karşısında duran kişinin sağ tarafını normal çizer fakat çizen karşısındaki kişinin kendi sağ tarafına denk olan sol tarafını ihmal eder</a:t>
            </a:r>
          </a:p>
          <a:p>
            <a:endParaRPr lang="tr-TR" dirty="0"/>
          </a:p>
          <a:p>
            <a:endParaRPr lang="tr-TR" dirty="0"/>
          </a:p>
        </p:txBody>
      </p:sp>
    </p:spTree>
    <p:extLst>
      <p:ext uri="{BB962C8B-B14F-4D97-AF65-F5344CB8AC3E}">
        <p14:creationId xmlns:p14="http://schemas.microsoft.com/office/powerpoint/2010/main" val="3229847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82F1029-2DC1-4B7E-A252-2E09E6699634}"/>
              </a:ext>
            </a:extLst>
          </p:cNvPr>
          <p:cNvSpPr>
            <a:spLocks noGrp="1"/>
          </p:cNvSpPr>
          <p:nvPr>
            <p:ph idx="1"/>
          </p:nvPr>
        </p:nvSpPr>
        <p:spPr>
          <a:xfrm>
            <a:off x="1311965" y="2015732"/>
            <a:ext cx="9742889" cy="3450613"/>
          </a:xfrm>
        </p:spPr>
        <p:txBody>
          <a:bodyPr/>
          <a:lstStyle/>
          <a:p>
            <a:pPr marL="0" indent="0">
              <a:buNone/>
            </a:pPr>
            <a:r>
              <a:rPr lang="tr-TR" dirty="0">
                <a:solidFill>
                  <a:srgbClr val="FF0000"/>
                </a:solidFill>
              </a:rPr>
              <a:t>BAZAL GANGLİYONLAR SİSTEMİNDEKİ NÖROTRANSMİTTERLER</a:t>
            </a:r>
          </a:p>
          <a:p>
            <a:endParaRPr lang="tr-TR" dirty="0"/>
          </a:p>
          <a:p>
            <a:pPr marL="0" indent="0">
              <a:buNone/>
            </a:pPr>
            <a:r>
              <a:rPr lang="tr-TR" dirty="0">
                <a:solidFill>
                  <a:srgbClr val="FF0000"/>
                </a:solidFill>
              </a:rPr>
              <a:t>   DOPAMİN YOLU </a:t>
            </a:r>
          </a:p>
          <a:p>
            <a:r>
              <a:rPr lang="tr-TR" dirty="0" err="1"/>
              <a:t>Substantia</a:t>
            </a:r>
            <a:r>
              <a:rPr lang="tr-TR" dirty="0"/>
              <a:t> </a:t>
            </a:r>
            <a:r>
              <a:rPr lang="tr-TR" dirty="0" err="1"/>
              <a:t>Nigra</a:t>
            </a:r>
            <a:r>
              <a:rPr lang="tr-TR" dirty="0"/>
              <a:t>             </a:t>
            </a:r>
            <a:r>
              <a:rPr lang="tr-TR" dirty="0" err="1"/>
              <a:t>Nucleus</a:t>
            </a:r>
            <a:r>
              <a:rPr lang="tr-TR" dirty="0"/>
              <a:t> </a:t>
            </a:r>
            <a:r>
              <a:rPr lang="tr-TR" dirty="0" err="1"/>
              <a:t>Kaudatus</a:t>
            </a:r>
            <a:r>
              <a:rPr lang="tr-TR" dirty="0"/>
              <a:t> ve                      NİGROSTRİATAL YOL</a:t>
            </a:r>
          </a:p>
          <a:p>
            <a:pPr marL="0" indent="0">
              <a:buNone/>
            </a:pPr>
            <a:r>
              <a:rPr lang="tr-TR" dirty="0"/>
              <a:t>                                         </a:t>
            </a:r>
            <a:r>
              <a:rPr lang="tr-TR" dirty="0" err="1"/>
              <a:t>Putamene</a:t>
            </a:r>
            <a:r>
              <a:rPr lang="tr-TR" dirty="0"/>
              <a:t> uzanan yoldur</a:t>
            </a:r>
          </a:p>
          <a:p>
            <a:endParaRPr lang="tr-TR" dirty="0"/>
          </a:p>
          <a:p>
            <a:endParaRPr lang="tr-TR" dirty="0"/>
          </a:p>
        </p:txBody>
      </p:sp>
      <p:cxnSp>
        <p:nvCxnSpPr>
          <p:cNvPr id="5" name="Düz Ok Bağlayıcısı 4">
            <a:extLst>
              <a:ext uri="{FF2B5EF4-FFF2-40B4-BE49-F238E27FC236}">
                <a16:creationId xmlns:a16="http://schemas.microsoft.com/office/drawing/2014/main" id="{F37D5342-4B39-4833-BDC4-A88218F825A6}"/>
              </a:ext>
            </a:extLst>
          </p:cNvPr>
          <p:cNvCxnSpPr>
            <a:cxnSpLocks/>
          </p:cNvCxnSpPr>
          <p:nvPr/>
        </p:nvCxnSpPr>
        <p:spPr>
          <a:xfrm>
            <a:off x="3379304" y="3750365"/>
            <a:ext cx="7553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a:extLst>
              <a:ext uri="{FF2B5EF4-FFF2-40B4-BE49-F238E27FC236}">
                <a16:creationId xmlns:a16="http://schemas.microsoft.com/office/drawing/2014/main" id="{C033EE2D-C61C-4AE5-BE44-CF5802AAC0C1}"/>
              </a:ext>
            </a:extLst>
          </p:cNvPr>
          <p:cNvCxnSpPr/>
          <p:nvPr/>
        </p:nvCxnSpPr>
        <p:spPr>
          <a:xfrm>
            <a:off x="3339548" y="3737113"/>
            <a:ext cx="861391" cy="5035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41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4D13E2D-D636-4D5F-A3F1-16B183007FF7}"/>
              </a:ext>
            </a:extLst>
          </p:cNvPr>
          <p:cNvSpPr>
            <a:spLocks noGrp="1"/>
          </p:cNvSpPr>
          <p:nvPr>
            <p:ph idx="1"/>
          </p:nvPr>
        </p:nvSpPr>
        <p:spPr/>
        <p:txBody>
          <a:bodyPr/>
          <a:lstStyle/>
          <a:p>
            <a:pPr marL="0" indent="0">
              <a:buNone/>
            </a:pPr>
            <a:r>
              <a:rPr lang="tr-TR" dirty="0">
                <a:solidFill>
                  <a:srgbClr val="FF0000"/>
                </a:solidFill>
              </a:rPr>
              <a:t>  BAZAL GANGLİYONLAR SİSTEMİNDEKİ NÖROTRANSMİTTERLER</a:t>
            </a:r>
          </a:p>
          <a:p>
            <a:endParaRPr lang="tr-TR" dirty="0">
              <a:solidFill>
                <a:srgbClr val="FF0000"/>
              </a:solidFill>
            </a:endParaRPr>
          </a:p>
          <a:p>
            <a:pPr marL="0" indent="0">
              <a:buNone/>
            </a:pPr>
            <a:r>
              <a:rPr lang="tr-TR" dirty="0">
                <a:solidFill>
                  <a:srgbClr val="FF0000"/>
                </a:solidFill>
              </a:rPr>
              <a:t>    ASETİLKOLİN YOLU</a:t>
            </a:r>
          </a:p>
          <a:p>
            <a:r>
              <a:rPr lang="tr-TR" dirty="0">
                <a:solidFill>
                  <a:schemeClr val="tx2">
                    <a:lumMod val="50000"/>
                  </a:schemeClr>
                </a:solidFill>
              </a:rPr>
              <a:t>Korteksten                  </a:t>
            </a:r>
            <a:r>
              <a:rPr lang="tr-TR" dirty="0" err="1">
                <a:solidFill>
                  <a:schemeClr val="tx2">
                    <a:lumMod val="50000"/>
                  </a:schemeClr>
                </a:solidFill>
              </a:rPr>
              <a:t>Nuc</a:t>
            </a:r>
            <a:r>
              <a:rPr lang="tr-TR" dirty="0">
                <a:solidFill>
                  <a:schemeClr val="tx2">
                    <a:lumMod val="50000"/>
                  </a:schemeClr>
                </a:solidFill>
              </a:rPr>
              <a:t>. </a:t>
            </a:r>
            <a:r>
              <a:rPr lang="tr-TR" dirty="0" err="1">
                <a:solidFill>
                  <a:schemeClr val="tx2">
                    <a:lumMod val="50000"/>
                  </a:schemeClr>
                </a:solidFill>
              </a:rPr>
              <a:t>Kaudatus</a:t>
            </a:r>
            <a:r>
              <a:rPr lang="tr-TR" dirty="0">
                <a:solidFill>
                  <a:schemeClr val="tx2">
                    <a:lumMod val="50000"/>
                  </a:schemeClr>
                </a:solidFill>
              </a:rPr>
              <a:t> ve </a:t>
            </a:r>
          </a:p>
          <a:p>
            <a:pPr marL="0" indent="0">
              <a:buNone/>
            </a:pPr>
            <a:r>
              <a:rPr lang="tr-TR" dirty="0">
                <a:solidFill>
                  <a:schemeClr val="tx2">
                    <a:lumMod val="50000"/>
                  </a:schemeClr>
                </a:solidFill>
              </a:rPr>
              <a:t>                                       </a:t>
            </a:r>
            <a:r>
              <a:rPr lang="tr-TR" dirty="0" err="1">
                <a:solidFill>
                  <a:schemeClr val="tx2">
                    <a:lumMod val="50000"/>
                  </a:schemeClr>
                </a:solidFill>
              </a:rPr>
              <a:t>Putamene</a:t>
            </a:r>
            <a:r>
              <a:rPr lang="tr-TR" dirty="0">
                <a:solidFill>
                  <a:schemeClr val="tx2">
                    <a:lumMod val="50000"/>
                  </a:schemeClr>
                </a:solidFill>
              </a:rPr>
              <a:t> uzanan yollar</a:t>
            </a:r>
          </a:p>
          <a:p>
            <a:endParaRPr lang="tr-TR" dirty="0"/>
          </a:p>
        </p:txBody>
      </p:sp>
      <p:cxnSp>
        <p:nvCxnSpPr>
          <p:cNvPr id="5" name="Düz Ok Bağlayıcısı 4">
            <a:extLst>
              <a:ext uri="{FF2B5EF4-FFF2-40B4-BE49-F238E27FC236}">
                <a16:creationId xmlns:a16="http://schemas.microsoft.com/office/drawing/2014/main" id="{8B07F517-C66B-4E29-B1C4-F39C4F12E4D7}"/>
              </a:ext>
            </a:extLst>
          </p:cNvPr>
          <p:cNvCxnSpPr/>
          <p:nvPr/>
        </p:nvCxnSpPr>
        <p:spPr>
          <a:xfrm>
            <a:off x="2968487" y="3776870"/>
            <a:ext cx="11529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a:extLst>
              <a:ext uri="{FF2B5EF4-FFF2-40B4-BE49-F238E27FC236}">
                <a16:creationId xmlns:a16="http://schemas.microsoft.com/office/drawing/2014/main" id="{A4BCA510-3658-4F3C-A207-042CB753E98B}"/>
              </a:ext>
            </a:extLst>
          </p:cNvPr>
          <p:cNvCxnSpPr/>
          <p:nvPr/>
        </p:nvCxnSpPr>
        <p:spPr>
          <a:xfrm>
            <a:off x="2994991" y="3763617"/>
            <a:ext cx="1219200" cy="5035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058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EA1E83-70FB-44C3-84B8-6A20162A7D57}"/>
              </a:ext>
            </a:extLst>
          </p:cNvPr>
          <p:cNvSpPr>
            <a:spLocks noGrp="1"/>
          </p:cNvSpPr>
          <p:nvPr>
            <p:ph idx="1"/>
          </p:nvPr>
        </p:nvSpPr>
        <p:spPr/>
        <p:txBody>
          <a:bodyPr/>
          <a:lstStyle/>
          <a:p>
            <a:pPr marL="0" indent="0">
              <a:buNone/>
            </a:pPr>
            <a:r>
              <a:rPr lang="tr-TR" dirty="0">
                <a:solidFill>
                  <a:srgbClr val="FF0000"/>
                </a:solidFill>
              </a:rPr>
              <a:t> BAZAL GANGLİYONLAR SİSTEMİNDEKİ NÖROTRANSMİTTERLER</a:t>
            </a:r>
          </a:p>
          <a:p>
            <a:endParaRPr lang="tr-TR" dirty="0">
              <a:solidFill>
                <a:srgbClr val="FF0000"/>
              </a:solidFill>
            </a:endParaRPr>
          </a:p>
          <a:p>
            <a:pPr marL="0" indent="0">
              <a:buNone/>
            </a:pPr>
            <a:r>
              <a:rPr lang="tr-TR" dirty="0">
                <a:solidFill>
                  <a:srgbClr val="FF0000"/>
                </a:solidFill>
              </a:rPr>
              <a:t>  GABA (Gama-amino-</a:t>
            </a:r>
            <a:r>
              <a:rPr lang="tr-TR" dirty="0" err="1">
                <a:solidFill>
                  <a:srgbClr val="FF0000"/>
                </a:solidFill>
              </a:rPr>
              <a:t>bütirik</a:t>
            </a:r>
            <a:r>
              <a:rPr lang="tr-TR" dirty="0">
                <a:solidFill>
                  <a:srgbClr val="FF0000"/>
                </a:solidFill>
              </a:rPr>
              <a:t> asit) YOLU</a:t>
            </a:r>
          </a:p>
          <a:p>
            <a:r>
              <a:rPr lang="tr-TR" dirty="0" err="1">
                <a:solidFill>
                  <a:schemeClr val="tx2">
                    <a:lumMod val="50000"/>
                  </a:schemeClr>
                </a:solidFill>
              </a:rPr>
              <a:t>Nukleus</a:t>
            </a:r>
            <a:r>
              <a:rPr lang="tr-TR" dirty="0">
                <a:solidFill>
                  <a:schemeClr val="tx2">
                    <a:lumMod val="50000"/>
                  </a:schemeClr>
                </a:solidFill>
              </a:rPr>
              <a:t> </a:t>
            </a:r>
            <a:r>
              <a:rPr lang="tr-TR" dirty="0" err="1">
                <a:solidFill>
                  <a:schemeClr val="tx2">
                    <a:lumMod val="50000"/>
                  </a:schemeClr>
                </a:solidFill>
              </a:rPr>
              <a:t>Kaudatus</a:t>
            </a:r>
            <a:r>
              <a:rPr lang="tr-TR" dirty="0">
                <a:solidFill>
                  <a:schemeClr val="tx2">
                    <a:lumMod val="50000"/>
                  </a:schemeClr>
                </a:solidFill>
              </a:rPr>
              <a:t> ve             </a:t>
            </a:r>
            <a:r>
              <a:rPr lang="tr-TR" dirty="0" err="1">
                <a:solidFill>
                  <a:schemeClr val="tx2">
                    <a:lumMod val="50000"/>
                  </a:schemeClr>
                </a:solidFill>
              </a:rPr>
              <a:t>Globus</a:t>
            </a:r>
            <a:r>
              <a:rPr lang="tr-TR" dirty="0">
                <a:solidFill>
                  <a:schemeClr val="tx2">
                    <a:lumMod val="50000"/>
                  </a:schemeClr>
                </a:solidFill>
              </a:rPr>
              <a:t> </a:t>
            </a:r>
            <a:r>
              <a:rPr lang="tr-TR" dirty="0" err="1">
                <a:solidFill>
                  <a:schemeClr val="tx2">
                    <a:lumMod val="50000"/>
                  </a:schemeClr>
                </a:solidFill>
              </a:rPr>
              <a:t>Pallidus</a:t>
            </a:r>
            <a:r>
              <a:rPr lang="tr-TR" dirty="0">
                <a:solidFill>
                  <a:schemeClr val="tx2">
                    <a:lumMod val="50000"/>
                  </a:schemeClr>
                </a:solidFill>
              </a:rPr>
              <a:t> ve </a:t>
            </a:r>
          </a:p>
          <a:p>
            <a:r>
              <a:rPr lang="tr-TR" dirty="0" err="1">
                <a:solidFill>
                  <a:schemeClr val="tx2">
                    <a:lumMod val="50000"/>
                  </a:schemeClr>
                </a:solidFill>
              </a:rPr>
              <a:t>Putamenden</a:t>
            </a:r>
            <a:r>
              <a:rPr lang="tr-TR" dirty="0">
                <a:solidFill>
                  <a:schemeClr val="tx2">
                    <a:lumMod val="50000"/>
                  </a:schemeClr>
                </a:solidFill>
              </a:rPr>
              <a:t>                          </a:t>
            </a:r>
            <a:r>
              <a:rPr lang="tr-TR" dirty="0" err="1">
                <a:solidFill>
                  <a:schemeClr val="tx2">
                    <a:lumMod val="50000"/>
                  </a:schemeClr>
                </a:solidFill>
              </a:rPr>
              <a:t>Substantia</a:t>
            </a:r>
            <a:r>
              <a:rPr lang="tr-TR" dirty="0">
                <a:solidFill>
                  <a:schemeClr val="tx2">
                    <a:lumMod val="50000"/>
                  </a:schemeClr>
                </a:solidFill>
              </a:rPr>
              <a:t> </a:t>
            </a:r>
            <a:r>
              <a:rPr lang="tr-TR" dirty="0" err="1">
                <a:solidFill>
                  <a:schemeClr val="tx2">
                    <a:lumMod val="50000"/>
                  </a:schemeClr>
                </a:solidFill>
              </a:rPr>
              <a:t>Nigraya</a:t>
            </a:r>
            <a:r>
              <a:rPr lang="tr-TR" dirty="0">
                <a:solidFill>
                  <a:schemeClr val="tx2">
                    <a:lumMod val="50000"/>
                  </a:schemeClr>
                </a:solidFill>
              </a:rPr>
              <a:t> uzanan yollar</a:t>
            </a:r>
          </a:p>
          <a:p>
            <a:endParaRPr lang="tr-TR" dirty="0"/>
          </a:p>
        </p:txBody>
      </p:sp>
      <p:cxnSp>
        <p:nvCxnSpPr>
          <p:cNvPr id="5" name="Düz Ok Bağlayıcısı 4">
            <a:extLst>
              <a:ext uri="{FF2B5EF4-FFF2-40B4-BE49-F238E27FC236}">
                <a16:creationId xmlns:a16="http://schemas.microsoft.com/office/drawing/2014/main" id="{EB78EDC8-69DC-4FA4-B98F-CE00D90523D0}"/>
              </a:ext>
            </a:extLst>
          </p:cNvPr>
          <p:cNvCxnSpPr>
            <a:cxnSpLocks/>
          </p:cNvCxnSpPr>
          <p:nvPr/>
        </p:nvCxnSpPr>
        <p:spPr>
          <a:xfrm>
            <a:off x="4028661" y="3723861"/>
            <a:ext cx="7686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a:extLst>
              <a:ext uri="{FF2B5EF4-FFF2-40B4-BE49-F238E27FC236}">
                <a16:creationId xmlns:a16="http://schemas.microsoft.com/office/drawing/2014/main" id="{697DE96A-2E9B-4F27-A7B4-AADE415F17EA}"/>
              </a:ext>
            </a:extLst>
          </p:cNvPr>
          <p:cNvCxnSpPr/>
          <p:nvPr/>
        </p:nvCxnSpPr>
        <p:spPr>
          <a:xfrm>
            <a:off x="4041913" y="3741038"/>
            <a:ext cx="742122" cy="530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885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9D0CC05-84D1-4534-9307-D1BC161928F2}"/>
              </a:ext>
            </a:extLst>
          </p:cNvPr>
          <p:cNvSpPr>
            <a:spLocks noGrp="1"/>
          </p:cNvSpPr>
          <p:nvPr>
            <p:ph idx="1"/>
          </p:nvPr>
        </p:nvSpPr>
        <p:spPr/>
        <p:txBody>
          <a:bodyPr/>
          <a:lstStyle/>
          <a:p>
            <a:pPr marL="0" indent="0">
              <a:buNone/>
            </a:pPr>
            <a:r>
              <a:rPr lang="tr-TR" dirty="0">
                <a:solidFill>
                  <a:srgbClr val="FF0000"/>
                </a:solidFill>
              </a:rPr>
              <a:t>  BAZAL GANGLİYONLAR SİSTEMİNDEKİ NÖROTRANSMİTTERLER</a:t>
            </a:r>
          </a:p>
          <a:p>
            <a:endParaRPr lang="tr-TR" dirty="0"/>
          </a:p>
          <a:p>
            <a:pPr marL="0" indent="0">
              <a:buNone/>
            </a:pPr>
            <a:r>
              <a:rPr lang="tr-TR" dirty="0">
                <a:solidFill>
                  <a:srgbClr val="FF0000"/>
                </a:solidFill>
              </a:rPr>
              <a:t>   GLUTAMAT YOLLARI</a:t>
            </a:r>
          </a:p>
          <a:p>
            <a:r>
              <a:rPr lang="tr-TR" dirty="0"/>
              <a:t>GABA, </a:t>
            </a:r>
            <a:r>
              <a:rPr lang="tr-TR" dirty="0" err="1"/>
              <a:t>Dopamin</a:t>
            </a:r>
            <a:r>
              <a:rPr lang="tr-TR" dirty="0"/>
              <a:t> ve </a:t>
            </a:r>
            <a:r>
              <a:rPr lang="tr-TR" dirty="0" err="1"/>
              <a:t>Serotonin</a:t>
            </a:r>
            <a:r>
              <a:rPr lang="tr-TR" dirty="0"/>
              <a:t> inhibitör yollarını dengeleyen çok sayıda </a:t>
            </a:r>
            <a:r>
              <a:rPr lang="tr-TR" dirty="0" err="1"/>
              <a:t>glutamat</a:t>
            </a:r>
            <a:r>
              <a:rPr lang="tr-TR" dirty="0"/>
              <a:t> yolları bulunur</a:t>
            </a:r>
          </a:p>
        </p:txBody>
      </p:sp>
    </p:spTree>
    <p:extLst>
      <p:ext uri="{BB962C8B-B14F-4D97-AF65-F5344CB8AC3E}">
        <p14:creationId xmlns:p14="http://schemas.microsoft.com/office/powerpoint/2010/main" val="1141724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E973EFD-A65D-4152-BC15-018AAA680584}"/>
              </a:ext>
            </a:extLst>
          </p:cNvPr>
          <p:cNvSpPr>
            <a:spLocks noGrp="1"/>
          </p:cNvSpPr>
          <p:nvPr>
            <p:ph idx="1"/>
          </p:nvPr>
        </p:nvSpPr>
        <p:spPr>
          <a:xfrm>
            <a:off x="1451580" y="2015732"/>
            <a:ext cx="5307029" cy="3450613"/>
          </a:xfrm>
        </p:spPr>
        <p:txBody>
          <a:bodyPr/>
          <a:lstStyle/>
          <a:p>
            <a:pPr marL="0" indent="0">
              <a:buNone/>
            </a:pPr>
            <a:r>
              <a:rPr lang="tr-TR" dirty="0">
                <a:solidFill>
                  <a:srgbClr val="FF0000"/>
                </a:solidFill>
              </a:rPr>
              <a:t>BAZAL GANGLİYONLAR SİSTEMİNDEKİ NÖROTRANSMİTTERLER</a:t>
            </a:r>
          </a:p>
          <a:p>
            <a:endParaRPr lang="tr-TR" dirty="0">
              <a:solidFill>
                <a:srgbClr val="FF0000"/>
              </a:solidFill>
            </a:endParaRPr>
          </a:p>
          <a:p>
            <a:pPr marL="0" indent="0">
              <a:buNone/>
            </a:pPr>
            <a:r>
              <a:rPr lang="tr-TR" dirty="0">
                <a:solidFill>
                  <a:srgbClr val="FF0000"/>
                </a:solidFill>
              </a:rPr>
              <a:t>(</a:t>
            </a:r>
            <a:r>
              <a:rPr lang="tr-TR" dirty="0" err="1">
                <a:solidFill>
                  <a:srgbClr val="FF0000"/>
                </a:solidFill>
              </a:rPr>
              <a:t>Nörepinefrin</a:t>
            </a:r>
            <a:r>
              <a:rPr lang="tr-TR" dirty="0">
                <a:solidFill>
                  <a:srgbClr val="FF0000"/>
                </a:solidFill>
              </a:rPr>
              <a:t>, </a:t>
            </a:r>
            <a:r>
              <a:rPr lang="tr-TR" dirty="0" err="1">
                <a:solidFill>
                  <a:srgbClr val="FF0000"/>
                </a:solidFill>
              </a:rPr>
              <a:t>Serotonin</a:t>
            </a:r>
            <a:r>
              <a:rPr lang="tr-TR" dirty="0">
                <a:solidFill>
                  <a:srgbClr val="FF0000"/>
                </a:solidFill>
              </a:rPr>
              <a:t>, </a:t>
            </a:r>
            <a:r>
              <a:rPr lang="tr-TR" dirty="0" err="1">
                <a:solidFill>
                  <a:srgbClr val="FF0000"/>
                </a:solidFill>
              </a:rPr>
              <a:t>Enkefalin</a:t>
            </a:r>
            <a:r>
              <a:rPr lang="tr-TR" dirty="0">
                <a:solidFill>
                  <a:srgbClr val="FF0000"/>
                </a:solidFill>
              </a:rPr>
              <a:t> </a:t>
            </a:r>
            <a:r>
              <a:rPr lang="tr-TR" dirty="0">
                <a:solidFill>
                  <a:schemeClr val="tx2">
                    <a:lumMod val="50000"/>
                  </a:schemeClr>
                </a:solidFill>
              </a:rPr>
              <a:t>Beyin sapından bazal gangliyonlara ve beynin diğer kısımlarına uzanan genel yollardır)</a:t>
            </a:r>
          </a:p>
        </p:txBody>
      </p:sp>
      <p:pic>
        <p:nvPicPr>
          <p:cNvPr id="4" name="Resim 3">
            <a:extLst>
              <a:ext uri="{FF2B5EF4-FFF2-40B4-BE49-F238E27FC236}">
                <a16:creationId xmlns:a16="http://schemas.microsoft.com/office/drawing/2014/main" id="{EEA1584F-015B-43FA-BDB4-C45604306950}"/>
              </a:ext>
            </a:extLst>
          </p:cNvPr>
          <p:cNvPicPr>
            <a:picLocks noChangeAspect="1"/>
          </p:cNvPicPr>
          <p:nvPr/>
        </p:nvPicPr>
        <p:blipFill>
          <a:blip r:embed="rId2"/>
          <a:stretch>
            <a:fillRect/>
          </a:stretch>
        </p:blipFill>
        <p:spPr>
          <a:xfrm>
            <a:off x="6930887" y="1824798"/>
            <a:ext cx="5168348" cy="4310959"/>
          </a:xfrm>
          <a:prstGeom prst="rect">
            <a:avLst/>
          </a:prstGeom>
        </p:spPr>
      </p:pic>
      <p:sp>
        <p:nvSpPr>
          <p:cNvPr id="5" name="Metin kutusu 4">
            <a:extLst>
              <a:ext uri="{FF2B5EF4-FFF2-40B4-BE49-F238E27FC236}">
                <a16:creationId xmlns:a16="http://schemas.microsoft.com/office/drawing/2014/main" id="{11630064-2656-4DB7-A7EF-9348A5804E16}"/>
              </a:ext>
            </a:extLst>
          </p:cNvPr>
          <p:cNvSpPr txBox="1"/>
          <p:nvPr/>
        </p:nvSpPr>
        <p:spPr>
          <a:xfrm>
            <a:off x="3409422" y="5646500"/>
            <a:ext cx="4572000" cy="276999"/>
          </a:xfrm>
          <a:prstGeom prst="rect">
            <a:avLst/>
          </a:prstGeom>
          <a:noFill/>
        </p:spPr>
        <p:txBody>
          <a:bodyPr>
            <a:spAutoFit/>
          </a:bodyPr>
          <a:lstStyle/>
          <a:p>
            <a:pPr>
              <a:defRPr/>
            </a:pP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Tıbbi Fizyoloji,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Guyton</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and</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Hall</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tr-TR" sz="1200" dirty="0" err="1">
                <a:solidFill>
                  <a:schemeClr val="tx1">
                    <a:lumMod val="85000"/>
                    <a:lumOff val="15000"/>
                  </a:schemeClr>
                </a:solidFill>
                <a:latin typeface="Times New Roman" panose="02020603050405020304" pitchFamily="18" charset="0"/>
                <a:cs typeface="Times New Roman" panose="02020603050405020304" pitchFamily="18" charset="0"/>
              </a:rPr>
              <a:t>Elsevier</a:t>
            </a:r>
            <a:r>
              <a:rPr lang="tr-TR" sz="1200" dirty="0">
                <a:solidFill>
                  <a:schemeClr val="tx1">
                    <a:lumMod val="85000"/>
                    <a:lumOff val="15000"/>
                  </a:schemeClr>
                </a:solidFill>
                <a:latin typeface="Times New Roman" panose="02020603050405020304" pitchFamily="18" charset="0"/>
                <a:cs typeface="Times New Roman" panose="02020603050405020304" pitchFamily="18" charset="0"/>
              </a:rPr>
              <a:t>, 2017</a:t>
            </a:r>
          </a:p>
        </p:txBody>
      </p:sp>
    </p:spTree>
    <p:extLst>
      <p:ext uri="{BB962C8B-B14F-4D97-AF65-F5344CB8AC3E}">
        <p14:creationId xmlns:p14="http://schemas.microsoft.com/office/powerpoint/2010/main" val="2385941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91D40-6E46-4000-845F-2BFEA4A64BD1}"/>
              </a:ext>
            </a:extLst>
          </p:cNvPr>
          <p:cNvSpPr>
            <a:spLocks noGrp="1"/>
          </p:cNvSpPr>
          <p:nvPr>
            <p:ph idx="1"/>
          </p:nvPr>
        </p:nvSpPr>
        <p:spPr/>
        <p:txBody>
          <a:bodyPr/>
          <a:lstStyle/>
          <a:p>
            <a:r>
              <a:rPr lang="tr-TR" dirty="0">
                <a:solidFill>
                  <a:srgbClr val="FF0000"/>
                </a:solidFill>
              </a:rPr>
              <a:t>GABA</a:t>
            </a:r>
            <a:r>
              <a:rPr lang="tr-TR" dirty="0"/>
              <a:t> inhibitör </a:t>
            </a:r>
            <a:r>
              <a:rPr lang="tr-TR" dirty="0" err="1"/>
              <a:t>nörotransmitter</a:t>
            </a:r>
            <a:r>
              <a:rPr lang="tr-TR" dirty="0"/>
              <a:t> olduğundan, negatif </a:t>
            </a:r>
            <a:r>
              <a:rPr lang="tr-TR" dirty="0" err="1"/>
              <a:t>feedback</a:t>
            </a:r>
            <a:r>
              <a:rPr lang="tr-TR" dirty="0"/>
              <a:t> ile, motor sistemin birçok alanında kararlılık sağlar</a:t>
            </a:r>
          </a:p>
          <a:p>
            <a:r>
              <a:rPr lang="tr-TR" dirty="0" err="1">
                <a:solidFill>
                  <a:srgbClr val="FF0000"/>
                </a:solidFill>
              </a:rPr>
              <a:t>Dopamin</a:t>
            </a:r>
            <a:r>
              <a:rPr lang="tr-TR" dirty="0"/>
              <a:t> de beynin birçok alanında inhibitör özelliktedir ve merkezi sinir sisteminin kararlılığında önemlidir</a:t>
            </a:r>
          </a:p>
        </p:txBody>
      </p:sp>
    </p:spTree>
    <p:extLst>
      <p:ext uri="{BB962C8B-B14F-4D97-AF65-F5344CB8AC3E}">
        <p14:creationId xmlns:p14="http://schemas.microsoft.com/office/powerpoint/2010/main" val="1091053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0CEEA56-D27A-4587-8012-DAB74F1A30DF}"/>
              </a:ext>
            </a:extLst>
          </p:cNvPr>
          <p:cNvSpPr>
            <a:spLocks noGrp="1"/>
          </p:cNvSpPr>
          <p:nvPr>
            <p:ph idx="1"/>
          </p:nvPr>
        </p:nvSpPr>
        <p:spPr>
          <a:xfrm>
            <a:off x="1219199" y="1417983"/>
            <a:ext cx="10774017" cy="4770782"/>
          </a:xfrm>
        </p:spPr>
        <p:txBody>
          <a:bodyPr>
            <a:normAutofit lnSpcReduction="10000"/>
          </a:bodyPr>
          <a:lstStyle/>
          <a:p>
            <a:pPr marL="0" indent="0">
              <a:buNone/>
            </a:pPr>
            <a:r>
              <a:rPr lang="tr-TR" dirty="0">
                <a:solidFill>
                  <a:srgbClr val="FF0000"/>
                </a:solidFill>
              </a:rPr>
              <a:t>  Bazal Gangliyonlar ile İlgili Hastalıklar</a:t>
            </a:r>
          </a:p>
          <a:p>
            <a:pPr marL="0" indent="0">
              <a:buNone/>
            </a:pPr>
            <a:r>
              <a:rPr lang="tr-TR" dirty="0">
                <a:solidFill>
                  <a:srgbClr val="FF0000"/>
                </a:solidFill>
              </a:rPr>
              <a:t>  PARKİNSON (</a:t>
            </a:r>
            <a:r>
              <a:rPr lang="tr-TR" dirty="0" err="1">
                <a:solidFill>
                  <a:srgbClr val="FF0000"/>
                </a:solidFill>
              </a:rPr>
              <a:t>Paralizis</a:t>
            </a:r>
            <a:r>
              <a:rPr lang="tr-TR" dirty="0">
                <a:solidFill>
                  <a:srgbClr val="FF0000"/>
                </a:solidFill>
              </a:rPr>
              <a:t> </a:t>
            </a:r>
            <a:r>
              <a:rPr lang="tr-TR" dirty="0" err="1">
                <a:solidFill>
                  <a:srgbClr val="FF0000"/>
                </a:solidFill>
              </a:rPr>
              <a:t>Ajitans</a:t>
            </a:r>
            <a:r>
              <a:rPr lang="tr-TR" dirty="0">
                <a:solidFill>
                  <a:srgbClr val="FF0000"/>
                </a:solidFill>
              </a:rPr>
              <a:t>)</a:t>
            </a:r>
          </a:p>
          <a:p>
            <a:r>
              <a:rPr lang="tr-TR" dirty="0" err="1">
                <a:solidFill>
                  <a:srgbClr val="FF0000"/>
                </a:solidFill>
              </a:rPr>
              <a:t>Substantia</a:t>
            </a:r>
            <a:r>
              <a:rPr lang="tr-TR" dirty="0">
                <a:solidFill>
                  <a:srgbClr val="FF0000"/>
                </a:solidFill>
              </a:rPr>
              <a:t> </a:t>
            </a:r>
            <a:r>
              <a:rPr lang="tr-TR" dirty="0" err="1">
                <a:solidFill>
                  <a:srgbClr val="FF0000"/>
                </a:solidFill>
              </a:rPr>
              <a:t>Nigra’</a:t>
            </a:r>
            <a:r>
              <a:rPr lang="tr-TR" dirty="0" err="1">
                <a:solidFill>
                  <a:schemeClr val="tx2">
                    <a:lumMod val="50000"/>
                  </a:schemeClr>
                </a:solidFill>
              </a:rPr>
              <a:t>nın</a:t>
            </a:r>
            <a:r>
              <a:rPr lang="tr-TR" dirty="0">
                <a:solidFill>
                  <a:srgbClr val="FF0000"/>
                </a:solidFill>
              </a:rPr>
              <a:t> </a:t>
            </a:r>
            <a:r>
              <a:rPr lang="tr-TR" dirty="0"/>
              <a:t>pars </a:t>
            </a:r>
            <a:r>
              <a:rPr lang="tr-TR" dirty="0" err="1"/>
              <a:t>kompaktası</a:t>
            </a:r>
            <a:r>
              <a:rPr lang="tr-TR" dirty="0"/>
              <a:t> </a:t>
            </a:r>
            <a:r>
              <a:rPr lang="tr-TR" dirty="0" err="1">
                <a:solidFill>
                  <a:srgbClr val="FF0000"/>
                </a:solidFill>
              </a:rPr>
              <a:t>Dopamin</a:t>
            </a:r>
            <a:r>
              <a:rPr lang="tr-TR" dirty="0">
                <a:solidFill>
                  <a:srgbClr val="FF0000"/>
                </a:solidFill>
              </a:rPr>
              <a:t> </a:t>
            </a:r>
            <a:r>
              <a:rPr lang="tr-TR" dirty="0"/>
              <a:t>salgılar</a:t>
            </a:r>
          </a:p>
          <a:p>
            <a:r>
              <a:rPr lang="tr-TR" dirty="0" err="1"/>
              <a:t>Dopamin</a:t>
            </a:r>
            <a:r>
              <a:rPr lang="tr-TR" dirty="0"/>
              <a:t> </a:t>
            </a:r>
            <a:r>
              <a:rPr lang="tr-TR" dirty="0" err="1"/>
              <a:t>Nuc</a:t>
            </a:r>
            <a:r>
              <a:rPr lang="tr-TR" dirty="0"/>
              <a:t>. </a:t>
            </a:r>
            <a:r>
              <a:rPr lang="tr-TR" dirty="0" err="1"/>
              <a:t>Kaudatus</a:t>
            </a:r>
            <a:r>
              <a:rPr lang="tr-TR" dirty="0"/>
              <a:t> ve </a:t>
            </a:r>
            <a:r>
              <a:rPr lang="tr-TR" dirty="0" err="1"/>
              <a:t>Putamene</a:t>
            </a:r>
            <a:r>
              <a:rPr lang="tr-TR" dirty="0"/>
              <a:t> gönderilir</a:t>
            </a:r>
          </a:p>
          <a:p>
            <a:r>
              <a:rPr lang="tr-TR" dirty="0" err="1"/>
              <a:t>Substantia</a:t>
            </a:r>
            <a:r>
              <a:rPr lang="tr-TR" dirty="0"/>
              <a:t> </a:t>
            </a:r>
            <a:r>
              <a:rPr lang="tr-TR" dirty="0" err="1"/>
              <a:t>Nigradaki</a:t>
            </a:r>
            <a:r>
              <a:rPr lang="tr-TR" dirty="0"/>
              <a:t> </a:t>
            </a:r>
            <a:r>
              <a:rPr lang="tr-TR" dirty="0" err="1"/>
              <a:t>Dopaminerjik</a:t>
            </a:r>
            <a:r>
              <a:rPr lang="tr-TR" dirty="0"/>
              <a:t> nöron </a:t>
            </a:r>
          </a:p>
          <a:p>
            <a:pPr marL="0" indent="0">
              <a:buNone/>
            </a:pPr>
            <a:r>
              <a:rPr lang="tr-TR" dirty="0"/>
              <a:t>                                  </a:t>
            </a:r>
            <a:r>
              <a:rPr lang="tr-TR" dirty="0" err="1"/>
              <a:t>Harabiyetinde</a:t>
            </a:r>
            <a:r>
              <a:rPr lang="tr-TR" dirty="0"/>
              <a:t> Parkinson hastalığı oluşur</a:t>
            </a:r>
          </a:p>
          <a:p>
            <a:r>
              <a:rPr lang="tr-TR" dirty="0" err="1"/>
              <a:t>Vucudun</a:t>
            </a:r>
            <a:r>
              <a:rPr lang="tr-TR" dirty="0"/>
              <a:t> önemli bir </a:t>
            </a:r>
            <a:r>
              <a:rPr lang="tr-TR" dirty="0" err="1"/>
              <a:t>kısmıda</a:t>
            </a:r>
            <a:r>
              <a:rPr lang="tr-TR" dirty="0"/>
              <a:t> </a:t>
            </a:r>
            <a:r>
              <a:rPr lang="tr-TR" dirty="0" err="1">
                <a:solidFill>
                  <a:srgbClr val="FF0000"/>
                </a:solidFill>
              </a:rPr>
              <a:t>Rijidite</a:t>
            </a:r>
            <a:endParaRPr lang="tr-TR" dirty="0">
              <a:solidFill>
                <a:srgbClr val="FF0000"/>
              </a:solidFill>
            </a:endParaRPr>
          </a:p>
          <a:p>
            <a:r>
              <a:rPr lang="tr-TR" dirty="0"/>
              <a:t>İstem dışı </a:t>
            </a:r>
            <a:r>
              <a:rPr lang="tr-TR" dirty="0">
                <a:solidFill>
                  <a:srgbClr val="FF0000"/>
                </a:solidFill>
              </a:rPr>
              <a:t>İstirahat Tremoru</a:t>
            </a:r>
          </a:p>
          <a:p>
            <a:r>
              <a:rPr lang="tr-TR" dirty="0">
                <a:solidFill>
                  <a:schemeClr val="tx2">
                    <a:lumMod val="50000"/>
                  </a:schemeClr>
                </a:solidFill>
              </a:rPr>
              <a:t>Harekete başlamada zorluk </a:t>
            </a:r>
            <a:r>
              <a:rPr lang="tr-TR" dirty="0" err="1">
                <a:solidFill>
                  <a:srgbClr val="FF0000"/>
                </a:solidFill>
              </a:rPr>
              <a:t>Akinezi</a:t>
            </a:r>
            <a:r>
              <a:rPr lang="tr-TR" dirty="0">
                <a:solidFill>
                  <a:srgbClr val="FF0000"/>
                </a:solidFill>
              </a:rPr>
              <a:t>/ </a:t>
            </a:r>
            <a:r>
              <a:rPr lang="tr-TR" dirty="0">
                <a:solidFill>
                  <a:schemeClr val="tx2">
                    <a:lumMod val="50000"/>
                  </a:schemeClr>
                </a:solidFill>
              </a:rPr>
              <a:t>Hareketlerde yavaşlama </a:t>
            </a:r>
            <a:r>
              <a:rPr lang="tr-TR" dirty="0" err="1">
                <a:solidFill>
                  <a:srgbClr val="FF0000"/>
                </a:solidFill>
              </a:rPr>
              <a:t>Bradikinezi</a:t>
            </a:r>
            <a:endParaRPr lang="tr-TR" dirty="0">
              <a:solidFill>
                <a:srgbClr val="FF0000"/>
              </a:solidFill>
            </a:endParaRPr>
          </a:p>
          <a:p>
            <a:r>
              <a:rPr lang="tr-TR" dirty="0" err="1">
                <a:solidFill>
                  <a:srgbClr val="FF0000"/>
                </a:solidFill>
              </a:rPr>
              <a:t>Postür</a:t>
            </a:r>
            <a:r>
              <a:rPr lang="tr-TR" dirty="0">
                <a:solidFill>
                  <a:srgbClr val="FF0000"/>
                </a:solidFill>
              </a:rPr>
              <a:t> Bozukluğu</a:t>
            </a:r>
          </a:p>
          <a:p>
            <a:endParaRPr lang="tr-TR" dirty="0">
              <a:solidFill>
                <a:srgbClr val="FF0000"/>
              </a:solidFill>
            </a:endParaRPr>
          </a:p>
          <a:p>
            <a:endParaRPr lang="tr-TR" dirty="0">
              <a:solidFill>
                <a:srgbClr val="FF0000"/>
              </a:solidFill>
            </a:endParaRPr>
          </a:p>
          <a:p>
            <a:endParaRPr lang="tr-TR" dirty="0"/>
          </a:p>
        </p:txBody>
      </p:sp>
      <p:pic>
        <p:nvPicPr>
          <p:cNvPr id="6" name="Resim 5">
            <a:extLst>
              <a:ext uri="{FF2B5EF4-FFF2-40B4-BE49-F238E27FC236}">
                <a16:creationId xmlns:a16="http://schemas.microsoft.com/office/drawing/2014/main" id="{FEB2E80F-C94A-4976-A74C-0B11A009FFEB}"/>
              </a:ext>
            </a:extLst>
          </p:cNvPr>
          <p:cNvPicPr>
            <a:picLocks noChangeAspect="1"/>
          </p:cNvPicPr>
          <p:nvPr/>
        </p:nvPicPr>
        <p:blipFill rotWithShape="1">
          <a:blip r:embed="rId2"/>
          <a:srcRect l="22323" t="12299" r="22323" b="13131"/>
          <a:stretch/>
        </p:blipFill>
        <p:spPr>
          <a:xfrm>
            <a:off x="8395855" y="-56665"/>
            <a:ext cx="3796145" cy="4539472"/>
          </a:xfrm>
          <a:prstGeom prst="rect">
            <a:avLst/>
          </a:prstGeom>
        </p:spPr>
      </p:pic>
      <p:sp>
        <p:nvSpPr>
          <p:cNvPr id="8" name="Metin kutusu 7">
            <a:extLst>
              <a:ext uri="{FF2B5EF4-FFF2-40B4-BE49-F238E27FC236}">
                <a16:creationId xmlns:a16="http://schemas.microsoft.com/office/drawing/2014/main" id="{826BFC40-8738-4101-85FC-91B7C5E5525D}"/>
              </a:ext>
            </a:extLst>
          </p:cNvPr>
          <p:cNvSpPr txBox="1"/>
          <p:nvPr/>
        </p:nvSpPr>
        <p:spPr>
          <a:xfrm>
            <a:off x="6096000" y="4482807"/>
            <a:ext cx="7841070" cy="307777"/>
          </a:xfrm>
          <a:prstGeom prst="rect">
            <a:avLst/>
          </a:prstGeom>
          <a:noFill/>
        </p:spPr>
        <p:txBody>
          <a:bodyPr wrap="square">
            <a:spAutoFit/>
          </a:bodyPr>
          <a:lstStyle/>
          <a:p>
            <a:pPr>
              <a:defRPr/>
            </a:pPr>
            <a:r>
              <a:rPr lang="tr-TR" sz="1400" dirty="0">
                <a:solidFill>
                  <a:schemeClr val="tx1">
                    <a:lumMod val="95000"/>
                    <a:lumOff val="5000"/>
                  </a:schemeClr>
                </a:solidFill>
                <a:latin typeface="Times New Roman" panose="02020603050405020304" pitchFamily="18" charset="0"/>
                <a:cs typeface="Times New Roman" panose="02020603050405020304" pitchFamily="18" charset="0"/>
              </a:rPr>
              <a:t>İnsan Fizyolojisi, Türk Fizyolojik Bilimler Derneği, İstanbul Tıp Kitapevleri, 2020</a:t>
            </a:r>
          </a:p>
        </p:txBody>
      </p:sp>
    </p:spTree>
    <p:extLst>
      <p:ext uri="{BB962C8B-B14F-4D97-AF65-F5344CB8AC3E}">
        <p14:creationId xmlns:p14="http://schemas.microsoft.com/office/powerpoint/2010/main" val="3208757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AD9DB9-E0EB-4862-9EAE-ABBE051C973A}"/>
              </a:ext>
            </a:extLst>
          </p:cNvPr>
          <p:cNvSpPr>
            <a:spLocks noGrp="1"/>
          </p:cNvSpPr>
          <p:nvPr>
            <p:ph idx="1"/>
          </p:nvPr>
        </p:nvSpPr>
        <p:spPr/>
        <p:txBody>
          <a:bodyPr/>
          <a:lstStyle/>
          <a:p>
            <a:pPr marL="0" indent="0">
              <a:buNone/>
            </a:pPr>
            <a:r>
              <a:rPr lang="tr-TR" dirty="0">
                <a:solidFill>
                  <a:srgbClr val="FF0000"/>
                </a:solidFill>
              </a:rPr>
              <a:t>   PARKİNSON </a:t>
            </a:r>
          </a:p>
          <a:p>
            <a:r>
              <a:rPr lang="tr-TR" dirty="0" err="1">
                <a:solidFill>
                  <a:schemeClr val="tx2">
                    <a:lumMod val="50000"/>
                  </a:schemeClr>
                </a:solidFill>
              </a:rPr>
              <a:t>Dopamin</a:t>
            </a:r>
            <a:r>
              <a:rPr lang="tr-TR" dirty="0">
                <a:solidFill>
                  <a:schemeClr val="tx2">
                    <a:lumMod val="50000"/>
                  </a:schemeClr>
                </a:solidFill>
              </a:rPr>
              <a:t> salgısı olmadığından </a:t>
            </a:r>
            <a:r>
              <a:rPr lang="tr-TR" dirty="0" err="1">
                <a:solidFill>
                  <a:schemeClr val="tx2">
                    <a:lumMod val="50000"/>
                  </a:schemeClr>
                </a:solidFill>
              </a:rPr>
              <a:t>Nuc</a:t>
            </a:r>
            <a:r>
              <a:rPr lang="tr-TR" dirty="0">
                <a:solidFill>
                  <a:schemeClr val="tx2">
                    <a:lumMod val="50000"/>
                  </a:schemeClr>
                </a:solidFill>
              </a:rPr>
              <a:t>. </a:t>
            </a:r>
            <a:r>
              <a:rPr lang="tr-TR" dirty="0" err="1">
                <a:solidFill>
                  <a:schemeClr val="tx2">
                    <a:lumMod val="50000"/>
                  </a:schemeClr>
                </a:solidFill>
              </a:rPr>
              <a:t>Kaudatus</a:t>
            </a:r>
            <a:r>
              <a:rPr lang="tr-TR" dirty="0">
                <a:solidFill>
                  <a:schemeClr val="tx2">
                    <a:lumMod val="50000"/>
                  </a:schemeClr>
                </a:solidFill>
              </a:rPr>
              <a:t> ve </a:t>
            </a:r>
            <a:r>
              <a:rPr lang="tr-TR" dirty="0" err="1">
                <a:solidFill>
                  <a:schemeClr val="tx2">
                    <a:lumMod val="50000"/>
                  </a:schemeClr>
                </a:solidFill>
              </a:rPr>
              <a:t>Putamen</a:t>
            </a:r>
            <a:r>
              <a:rPr lang="tr-TR" dirty="0">
                <a:solidFill>
                  <a:schemeClr val="tx2">
                    <a:lumMod val="50000"/>
                  </a:schemeClr>
                </a:solidFill>
              </a:rPr>
              <a:t> aşırı aktif hale geçer</a:t>
            </a:r>
          </a:p>
          <a:p>
            <a:r>
              <a:rPr lang="tr-TR" dirty="0" err="1">
                <a:solidFill>
                  <a:schemeClr val="tx2">
                    <a:lumMod val="50000"/>
                  </a:schemeClr>
                </a:solidFill>
              </a:rPr>
              <a:t>Dopamin</a:t>
            </a:r>
            <a:r>
              <a:rPr lang="tr-TR" dirty="0">
                <a:solidFill>
                  <a:schemeClr val="tx2">
                    <a:lumMod val="50000"/>
                  </a:schemeClr>
                </a:solidFill>
              </a:rPr>
              <a:t> eksikliğinde </a:t>
            </a:r>
            <a:r>
              <a:rPr lang="tr-TR" dirty="0" err="1">
                <a:solidFill>
                  <a:schemeClr val="tx2">
                    <a:lumMod val="50000"/>
                  </a:schemeClr>
                </a:solidFill>
              </a:rPr>
              <a:t>Asetilkolin</a:t>
            </a:r>
            <a:r>
              <a:rPr lang="tr-TR" dirty="0">
                <a:solidFill>
                  <a:schemeClr val="tx2">
                    <a:lumMod val="50000"/>
                  </a:schemeClr>
                </a:solidFill>
              </a:rPr>
              <a:t> artar</a:t>
            </a:r>
          </a:p>
          <a:p>
            <a:r>
              <a:rPr lang="tr-TR" dirty="0" err="1">
                <a:solidFill>
                  <a:schemeClr val="tx2">
                    <a:lumMod val="50000"/>
                  </a:schemeClr>
                </a:solidFill>
              </a:rPr>
              <a:t>Kortikospinal</a:t>
            </a:r>
            <a:r>
              <a:rPr lang="tr-TR" dirty="0">
                <a:solidFill>
                  <a:schemeClr val="tx2">
                    <a:lumMod val="50000"/>
                  </a:schemeClr>
                </a:solidFill>
              </a:rPr>
              <a:t> motor sisteme sürekli uyarıcı sinyaller gönderilir</a:t>
            </a:r>
          </a:p>
          <a:p>
            <a:r>
              <a:rPr lang="tr-TR" dirty="0">
                <a:solidFill>
                  <a:schemeClr val="tx2">
                    <a:lumMod val="50000"/>
                  </a:schemeClr>
                </a:solidFill>
              </a:rPr>
              <a:t>GABA salınımı artar, </a:t>
            </a:r>
            <a:r>
              <a:rPr lang="tr-TR" dirty="0" err="1">
                <a:solidFill>
                  <a:schemeClr val="tx2">
                    <a:lumMod val="50000"/>
                  </a:schemeClr>
                </a:solidFill>
              </a:rPr>
              <a:t>Akinezi</a:t>
            </a:r>
            <a:endParaRPr lang="tr-TR" dirty="0">
              <a:solidFill>
                <a:schemeClr val="tx2">
                  <a:lumMod val="50000"/>
                </a:schemeClr>
              </a:solidFill>
            </a:endParaRPr>
          </a:p>
          <a:p>
            <a:endParaRPr lang="tr-TR" dirty="0">
              <a:solidFill>
                <a:schemeClr val="tx2">
                  <a:lumMod val="50000"/>
                </a:schemeClr>
              </a:solidFill>
            </a:endParaRPr>
          </a:p>
          <a:p>
            <a:endParaRPr lang="tr-TR" dirty="0">
              <a:solidFill>
                <a:schemeClr val="tx2">
                  <a:lumMod val="50000"/>
                </a:schemeClr>
              </a:solidFill>
            </a:endParaRPr>
          </a:p>
        </p:txBody>
      </p:sp>
    </p:spTree>
    <p:extLst>
      <p:ext uri="{BB962C8B-B14F-4D97-AF65-F5344CB8AC3E}">
        <p14:creationId xmlns:p14="http://schemas.microsoft.com/office/powerpoint/2010/main" val="2311998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D24DED1-8529-4780-BDF3-9B935895845A}"/>
              </a:ext>
            </a:extLst>
          </p:cNvPr>
          <p:cNvSpPr>
            <a:spLocks noGrp="1"/>
          </p:cNvSpPr>
          <p:nvPr>
            <p:ph idx="1"/>
          </p:nvPr>
        </p:nvSpPr>
        <p:spPr>
          <a:xfrm>
            <a:off x="1451579" y="1868558"/>
            <a:ext cx="10740421" cy="4346712"/>
          </a:xfrm>
        </p:spPr>
        <p:txBody>
          <a:bodyPr>
            <a:normAutofit/>
          </a:bodyPr>
          <a:lstStyle/>
          <a:p>
            <a:pPr marL="0" indent="0">
              <a:buNone/>
            </a:pPr>
            <a:r>
              <a:rPr lang="tr-TR" dirty="0">
                <a:solidFill>
                  <a:srgbClr val="FF0000"/>
                </a:solidFill>
              </a:rPr>
              <a:t>   Uyarıcı Sinyallerin Sonucu Olarak</a:t>
            </a:r>
          </a:p>
          <a:p>
            <a:r>
              <a:rPr lang="tr-TR" dirty="0"/>
              <a:t>Vücudun birçok kaslarını uyararak </a:t>
            </a:r>
            <a:r>
              <a:rPr lang="tr-TR" dirty="0" err="1"/>
              <a:t>RİJİDİTE’ye</a:t>
            </a:r>
            <a:r>
              <a:rPr lang="tr-TR" dirty="0"/>
              <a:t> sebep olur</a:t>
            </a:r>
          </a:p>
          <a:p>
            <a:r>
              <a:rPr lang="tr-TR" dirty="0" err="1"/>
              <a:t>İnhibisyon</a:t>
            </a:r>
            <a:r>
              <a:rPr lang="tr-TR" dirty="0"/>
              <a:t> miktarı azalınca bazı </a:t>
            </a:r>
            <a:r>
              <a:rPr lang="tr-TR" dirty="0" err="1"/>
              <a:t>feedback</a:t>
            </a:r>
            <a:r>
              <a:rPr lang="tr-TR" dirty="0"/>
              <a:t> devreler </a:t>
            </a:r>
            <a:r>
              <a:rPr lang="tr-TR" dirty="0" err="1"/>
              <a:t>ossilasyon</a:t>
            </a:r>
            <a:r>
              <a:rPr lang="tr-TR" dirty="0"/>
              <a:t> gösterir. Bu da TREMORA neden olur. İstem dışı olarak tüm uyanık saatlerde görülür</a:t>
            </a:r>
          </a:p>
          <a:p>
            <a:r>
              <a:rPr lang="tr-TR" dirty="0"/>
              <a:t>(</a:t>
            </a:r>
            <a:r>
              <a:rPr lang="tr-TR" dirty="0" err="1"/>
              <a:t>Serebellar</a:t>
            </a:r>
            <a:r>
              <a:rPr lang="tr-TR" dirty="0"/>
              <a:t> Tremor; istemli hareket esnasında oluşur-</a:t>
            </a:r>
            <a:r>
              <a:rPr lang="tr-TR" dirty="0" err="1"/>
              <a:t>İntensiyonel</a:t>
            </a:r>
            <a:r>
              <a:rPr lang="tr-TR" dirty="0"/>
              <a:t> Tremor)</a:t>
            </a:r>
          </a:p>
          <a:p>
            <a:pPr marL="0" indent="0">
              <a:buNone/>
            </a:pPr>
            <a:endParaRPr lang="tr-TR" dirty="0"/>
          </a:p>
          <a:p>
            <a:r>
              <a:rPr lang="tr-TR" dirty="0"/>
              <a:t>En rahatsız edici olan hareket yapmaktaki zorluk ve yapamamaktır,  AKİNEZİ</a:t>
            </a:r>
          </a:p>
          <a:p>
            <a:pPr marL="0" indent="0">
              <a:buNone/>
            </a:pPr>
            <a:r>
              <a:rPr lang="tr-TR" dirty="0" err="1"/>
              <a:t>Limbik</a:t>
            </a:r>
            <a:r>
              <a:rPr lang="tr-TR" dirty="0"/>
              <a:t> sistemde (</a:t>
            </a:r>
            <a:r>
              <a:rPr lang="tr-TR" dirty="0" err="1"/>
              <a:t>nuc</a:t>
            </a:r>
            <a:r>
              <a:rPr lang="tr-TR" dirty="0"/>
              <a:t>. </a:t>
            </a:r>
            <a:r>
              <a:rPr lang="tr-TR" dirty="0" err="1"/>
              <a:t>accumbens</a:t>
            </a:r>
            <a:r>
              <a:rPr lang="tr-TR" dirty="0"/>
              <a:t>) </a:t>
            </a:r>
            <a:r>
              <a:rPr lang="tr-TR" dirty="0" err="1"/>
              <a:t>Dopamin</a:t>
            </a:r>
            <a:r>
              <a:rPr lang="tr-TR" dirty="0"/>
              <a:t> salgısı da azalır</a:t>
            </a:r>
          </a:p>
          <a:p>
            <a:pPr marL="0" indent="0">
              <a:buNone/>
            </a:pPr>
            <a:endParaRPr lang="tr-TR" dirty="0"/>
          </a:p>
          <a:p>
            <a:endParaRPr lang="tr-TR" dirty="0"/>
          </a:p>
          <a:p>
            <a:endParaRPr lang="tr-TR" dirty="0"/>
          </a:p>
        </p:txBody>
      </p:sp>
    </p:spTree>
    <p:extLst>
      <p:ext uri="{BB962C8B-B14F-4D97-AF65-F5344CB8AC3E}">
        <p14:creationId xmlns:p14="http://schemas.microsoft.com/office/powerpoint/2010/main" val="60271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9D2BEFB-6F0F-4E9E-8AD4-C977622EE434}"/>
              </a:ext>
            </a:extLst>
          </p:cNvPr>
          <p:cNvSpPr>
            <a:spLocks noGrp="1"/>
          </p:cNvSpPr>
          <p:nvPr>
            <p:ph idx="1"/>
          </p:nvPr>
        </p:nvSpPr>
        <p:spPr/>
        <p:txBody>
          <a:bodyPr/>
          <a:lstStyle/>
          <a:p>
            <a:pPr marL="0" indent="0">
              <a:buNone/>
            </a:pPr>
            <a:r>
              <a:rPr lang="tr-TR" dirty="0">
                <a:solidFill>
                  <a:srgbClr val="FF0000"/>
                </a:solidFill>
              </a:rPr>
              <a:t>  </a:t>
            </a:r>
            <a:r>
              <a:rPr lang="tr-TR" dirty="0" err="1">
                <a:solidFill>
                  <a:srgbClr val="FF0000"/>
                </a:solidFill>
              </a:rPr>
              <a:t>ParkinsonTedavisi</a:t>
            </a:r>
            <a:endParaRPr lang="tr-TR" dirty="0">
              <a:solidFill>
                <a:srgbClr val="FF0000"/>
              </a:solidFill>
            </a:endParaRPr>
          </a:p>
          <a:p>
            <a:r>
              <a:rPr lang="tr-TR" dirty="0"/>
              <a:t>L-DOPA</a:t>
            </a:r>
          </a:p>
          <a:p>
            <a:r>
              <a:rPr lang="tr-TR" dirty="0"/>
              <a:t>L-</a:t>
            </a:r>
            <a:r>
              <a:rPr lang="tr-TR" dirty="0" err="1"/>
              <a:t>Deprenyl</a:t>
            </a:r>
            <a:endParaRPr lang="tr-TR" dirty="0"/>
          </a:p>
          <a:p>
            <a:r>
              <a:rPr lang="tr-TR" dirty="0" err="1"/>
              <a:t>Dopamin</a:t>
            </a:r>
            <a:r>
              <a:rPr lang="tr-TR" dirty="0"/>
              <a:t> Hücre Transplantasyonu</a:t>
            </a:r>
          </a:p>
          <a:p>
            <a:r>
              <a:rPr lang="tr-TR" dirty="0" err="1"/>
              <a:t>Talamus</a:t>
            </a:r>
            <a:r>
              <a:rPr lang="tr-TR" dirty="0"/>
              <a:t> ve </a:t>
            </a:r>
            <a:r>
              <a:rPr lang="tr-TR" dirty="0" err="1"/>
              <a:t>Subtalamusta</a:t>
            </a:r>
            <a:r>
              <a:rPr lang="tr-TR" dirty="0"/>
              <a:t> Lezyon oluşturularak </a:t>
            </a:r>
            <a:r>
              <a:rPr lang="tr-TR" dirty="0" err="1"/>
              <a:t>FeedBack</a:t>
            </a:r>
            <a:r>
              <a:rPr lang="tr-TR" dirty="0"/>
              <a:t> Devrelerinin iptali ile kısmen </a:t>
            </a:r>
            <a:r>
              <a:rPr lang="tr-TR" dirty="0" err="1"/>
              <a:t>tdv</a:t>
            </a:r>
            <a:endParaRPr lang="tr-TR" dirty="0"/>
          </a:p>
          <a:p>
            <a:endParaRPr lang="tr-TR" dirty="0"/>
          </a:p>
        </p:txBody>
      </p:sp>
    </p:spTree>
    <p:extLst>
      <p:ext uri="{BB962C8B-B14F-4D97-AF65-F5344CB8AC3E}">
        <p14:creationId xmlns:p14="http://schemas.microsoft.com/office/powerpoint/2010/main" val="2904211667"/>
      </p:ext>
    </p:extLst>
  </p:cSld>
  <p:clrMapOvr>
    <a:masterClrMapping/>
  </p:clrMapOvr>
</p:sld>
</file>

<file path=ppt/theme/theme1.xml><?xml version="1.0" encoding="utf-8"?>
<a:theme xmlns:a="http://schemas.openxmlformats.org/drawingml/2006/main" name="Galeri">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4800</TotalTime>
  <Words>1355</Words>
  <Application>Microsoft Office PowerPoint</Application>
  <PresentationFormat>Geniş ekran</PresentationFormat>
  <Paragraphs>154</Paragraphs>
  <Slides>39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39</vt:i4>
      </vt:variant>
    </vt:vector>
  </HeadingPairs>
  <TitlesOfParts>
    <vt:vector size="44" baseType="lpstr">
      <vt:lpstr>Arial</vt:lpstr>
      <vt:lpstr>Comic Sans MS</vt:lpstr>
      <vt:lpstr>Gill Sans MT</vt:lpstr>
      <vt:lpstr>Times New Roman</vt:lpstr>
      <vt:lpstr>Galeri</vt:lpstr>
      <vt:lpstr>Bazal Gangliyonlar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Bazal Gangliyonlar</dc:title>
  <dc:creator>user</dc:creator>
  <cp:lastModifiedBy>meryem dilek karakurt</cp:lastModifiedBy>
  <cp:revision>160</cp:revision>
  <dcterms:created xsi:type="dcterms:W3CDTF">2018-01-26T12:54:16Z</dcterms:created>
  <dcterms:modified xsi:type="dcterms:W3CDTF">2021-01-07T10:45:07Z</dcterms:modified>
</cp:coreProperties>
</file>