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61" r:id="rId5"/>
    <p:sldId id="290" r:id="rId6"/>
    <p:sldId id="291" r:id="rId7"/>
    <p:sldId id="304" r:id="rId8"/>
    <p:sldId id="283" r:id="rId9"/>
    <p:sldId id="284" r:id="rId10"/>
    <p:sldId id="267" r:id="rId11"/>
    <p:sldId id="268" r:id="rId12"/>
    <p:sldId id="269" r:id="rId13"/>
    <p:sldId id="292" r:id="rId14"/>
    <p:sldId id="294" r:id="rId15"/>
    <p:sldId id="296" r:id="rId16"/>
    <p:sldId id="306" r:id="rId17"/>
    <p:sldId id="285" r:id="rId18"/>
    <p:sldId id="305" r:id="rId19"/>
    <p:sldId id="307" r:id="rId20"/>
    <p:sldId id="271" r:id="rId21"/>
    <p:sldId id="328" r:id="rId22"/>
    <p:sldId id="331" r:id="rId23"/>
    <p:sldId id="297" r:id="rId24"/>
    <p:sldId id="308" r:id="rId25"/>
    <p:sldId id="274" r:id="rId26"/>
    <p:sldId id="310" r:id="rId27"/>
    <p:sldId id="298" r:id="rId28"/>
    <p:sldId id="302" r:id="rId29"/>
    <p:sldId id="300" r:id="rId30"/>
    <p:sldId id="329" r:id="rId31"/>
    <p:sldId id="301" r:id="rId32"/>
    <p:sldId id="315" r:id="rId33"/>
    <p:sldId id="330" r:id="rId34"/>
    <p:sldId id="325" r:id="rId35"/>
    <p:sldId id="318" r:id="rId36"/>
    <p:sldId id="319" r:id="rId37"/>
    <p:sldId id="312" r:id="rId38"/>
    <p:sldId id="316" r:id="rId39"/>
    <p:sldId id="313" r:id="rId40"/>
    <p:sldId id="314" r:id="rId41"/>
    <p:sldId id="317" r:id="rId42"/>
    <p:sldId id="273" r:id="rId43"/>
    <p:sldId id="327" r:id="rId44"/>
    <p:sldId id="276" r:id="rId45"/>
    <p:sldId id="320" r:id="rId46"/>
    <p:sldId id="326" r:id="rId47"/>
    <p:sldId id="277" r:id="rId48"/>
    <p:sldId id="278" r:id="rId49"/>
    <p:sldId id="279" r:id="rId50"/>
    <p:sldId id="321" r:id="rId51"/>
    <p:sldId id="322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0"/>
  </p:normalViewPr>
  <p:slideViewPr>
    <p:cSldViewPr snapToGrid="0">
      <p:cViewPr varScale="1">
        <p:scale>
          <a:sx n="69" d="100"/>
          <a:sy n="69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3B4E20EE-CCC6-465E-929F-6B75A73EEE4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09600" y="228600"/>
            <a:ext cx="10972800" cy="58674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C7E6C13-6870-498B-8EC0-E2128959AF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F23FE27-DC69-4C5B-A460-B426A73F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93CDA59-CAD7-4577-ADB7-DD4F15A44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C8B6C580-0967-4F69-B6A2-E898E39DEA0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11392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34F4593-647F-4ADA-8417-CF9ACA7D6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1A630D1-E306-4250-843A-3C55B0F1620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190805F-9637-4A50-9587-81E3FBEE0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35F3C12-3A79-4B59-A230-6FCF7B0200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DFA3917-DBAE-46B2-8305-28147520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B6C3B76-29C7-458D-AF66-209423523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9BE8128C-BC0D-4C15-A164-5AE6161007E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82030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083B0A5-B453-4697-BB2D-73DF69F1F1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Üriner</a:t>
            </a:r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Sistem Fizyolojisi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CCA84D9-BB64-4ED4-9DBE-3A8E148BDB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1600" dirty="0"/>
              <a:t>Uzm. Dr. Meryem Dilek </a:t>
            </a:r>
            <a:r>
              <a:rPr lang="tr-TR" sz="1600" dirty="0" err="1"/>
              <a:t>Karakurt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33779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193F138F-D667-4B8C-A7F6-1CA1F054C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Üriner</a:t>
            </a:r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Sistem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5FF721B5-4CEB-4411-93A8-704C7FBC95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51579" y="2015732"/>
            <a:ext cx="4511899" cy="3450613"/>
          </a:xfrm>
        </p:spPr>
        <p:txBody>
          <a:bodyPr>
            <a:normAutofit/>
          </a:bodyPr>
          <a:lstStyle/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Böbrekler karın arka duvarında (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retroperitonda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yer alan her biri 150 gr ağırlığında organlardır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tr-TR" alt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</a:t>
            </a:r>
            <a:r>
              <a:rPr lang="tr-TR" alt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vertebralar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 bulunurlar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 böbrek karaciğerden dolayı biraz aşağıdadır</a:t>
            </a:r>
          </a:p>
          <a:p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212EF1F-1322-4B90-9CC0-D37E3EC43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309" y="0"/>
            <a:ext cx="5458691" cy="3643745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7961DF3C-286E-4D63-9B72-0E0EAB0C29FA}"/>
              </a:ext>
            </a:extLst>
          </p:cNvPr>
          <p:cNvSpPr txBox="1"/>
          <p:nvPr/>
        </p:nvSpPr>
        <p:spPr>
          <a:xfrm>
            <a:off x="6767042" y="3924389"/>
            <a:ext cx="24479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Tıbbi Fizyoloji,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Guyton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Elsevier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245328286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6498BA2D-1816-4614-A572-E140D8E3ED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Böbreklerin görevleri</a:t>
            </a: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C940F055-E127-4A0A-9F42-29D09D4157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37146" y="1853754"/>
            <a:ext cx="11054854" cy="430850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Vücutta su ve elektrolit dengesinin düzenlenmesi</a:t>
            </a:r>
          </a:p>
          <a:p>
            <a:pPr>
              <a:lnSpc>
                <a:spcPct val="8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Asit-baz dengesinin düzenlenmesi (İdrarla atılan H</a:t>
            </a:r>
            <a:r>
              <a:rPr lang="tr-TR" altLang="tr-TR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HCO</a:t>
            </a:r>
            <a:r>
              <a:rPr lang="tr-TR" altLang="tr-TR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alt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düzenleyerek)</a:t>
            </a:r>
          </a:p>
          <a:p>
            <a:pPr>
              <a:lnSpc>
                <a:spcPct val="80000"/>
              </a:lnSpc>
            </a:pP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artıkların atılması (Üre, Ürik asit,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Bilirubin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 basıncının düzenlenmesi (Renin-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Anjiotensin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Aldosteron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Eritrosit yapımı (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Eritropoetin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Zehirli maddelerin zehirsiz hale getirilip atılması</a:t>
            </a:r>
          </a:p>
          <a:p>
            <a:pPr>
              <a:lnSpc>
                <a:spcPct val="80000"/>
              </a:lnSpc>
            </a:pP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Glukoneogenez</a:t>
            </a: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1,25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dihidroksi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vitamin D</a:t>
            </a:r>
            <a:r>
              <a:rPr lang="tr-TR" alt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sentezinde rol alır</a:t>
            </a:r>
          </a:p>
          <a:p>
            <a:pPr>
              <a:lnSpc>
                <a:spcPct val="80000"/>
              </a:lnSpc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807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9" name="Rectangle 9">
            <a:extLst>
              <a:ext uri="{FF2B5EF4-FFF2-40B4-BE49-F238E27FC236}">
                <a16:creationId xmlns:a16="http://schemas.microsoft.com/office/drawing/2014/main" id="{BDD0A8C0-BB08-46AA-A5B9-F36C7EDB025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38538" y="344557"/>
            <a:ext cx="5526157" cy="57800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BÖBREK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Dışta korteks, iç kısımda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medulla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denen iki kısmı bulunur</a:t>
            </a:r>
          </a:p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Hilus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denen bölgede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arter,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lenf damarları ve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pelvis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yer alır</a:t>
            </a:r>
          </a:p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Pelvis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idrarı mesaneye ileten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üreterin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üstte en geniş bölgesini oluşturur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Böbrekte idrarı oluşturan en küçük fonksiyonel birim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nefrondur</a:t>
            </a: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alt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73CEFA1-E2BD-43D7-86BF-D92617B44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818" y="0"/>
            <a:ext cx="4459933" cy="685800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88D41220-9B48-483A-AB2F-4AE0D6D97FBF}"/>
              </a:ext>
            </a:extLst>
          </p:cNvPr>
          <p:cNvSpPr txBox="1"/>
          <p:nvPr/>
        </p:nvSpPr>
        <p:spPr>
          <a:xfrm>
            <a:off x="4872037" y="5600700"/>
            <a:ext cx="24479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Tıbbi Fizyoloji,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Guyton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Elsevier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244667109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2CBF5BA-E862-4726-9E50-9845C5C01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7" y="804889"/>
            <a:ext cx="9605635" cy="1059305"/>
          </a:xfrm>
        </p:spPr>
        <p:txBody>
          <a:bodyPr/>
          <a:lstStyle/>
          <a:p>
            <a:r>
              <a:rPr lang="tr-TR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NEFRon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137011-D987-4342-BE4E-C784C9863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018" y="1864194"/>
            <a:ext cx="6997147" cy="3448595"/>
          </a:xfrm>
        </p:spPr>
        <p:txBody>
          <a:bodyPr>
            <a:noAutofit/>
          </a:bodyPr>
          <a:lstStyle/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Nefron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bir ucu kapalı, diğer ucu ile toplayıcı kanal üzerinden böbreğin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pelvisine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açılan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yapıdır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Genişlemiş başlangıç kısmına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Bowman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kapsülü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denir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arterlerden ayrılarak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Bowman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kapsülünün içine giren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yumağı oluşturur. Bu yumağa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denir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Nephron">
            <a:extLst>
              <a:ext uri="{FF2B5EF4-FFF2-40B4-BE49-F238E27FC236}">
                <a16:creationId xmlns:a16="http://schemas.microsoft.com/office/drawing/2014/main" id="{5BA777B7-3D74-4D4F-A24F-197A5DB0519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3166" y="107467"/>
            <a:ext cx="5088834" cy="59456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73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D67307-027E-4EE5-B510-3A77CC3E0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7886" y="1245703"/>
            <a:ext cx="5558971" cy="4797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NEFRON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Bowman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kapsülünden sonra sırasıyla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tüp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Henle'nin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inen kolu,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Henle'nin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çıkan kolu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tüp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Toplayıcı kanal gelir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toplayıcı kanala birçok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nefron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açılır</a:t>
            </a:r>
          </a:p>
        </p:txBody>
      </p:sp>
    </p:spTree>
    <p:extLst>
      <p:ext uri="{BB962C8B-B14F-4D97-AF65-F5344CB8AC3E}">
        <p14:creationId xmlns:p14="http://schemas.microsoft.com/office/powerpoint/2010/main" val="3379988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1A36C7-AF9E-4391-983E-0232F6BA1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Böbreklerde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Kapiller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Dolaşım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kılcal dolaşım;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Glomerülusa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giren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çıkan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arteriolden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daha kalındır. Basınç farkını doğuran en önemli sebep budur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Peritubuler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kılcal dolaşım</a:t>
            </a:r>
          </a:p>
        </p:txBody>
      </p:sp>
    </p:spTree>
    <p:extLst>
      <p:ext uri="{BB962C8B-B14F-4D97-AF65-F5344CB8AC3E}">
        <p14:creationId xmlns:p14="http://schemas.microsoft.com/office/powerpoint/2010/main" val="360565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8B59E5-086A-40D2-9C7B-7713144B8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152940"/>
            <a:ext cx="9603275" cy="4313406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İDRAR</a:t>
            </a:r>
          </a:p>
          <a:p>
            <a:pPr marL="0" indent="0">
              <a:buNone/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artık maddeler idrarla dışarı atılır. Önemli organik artıklar şunlardır;</a:t>
            </a: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Üre 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Amino asitler yıkımıyla oluşur</a:t>
            </a:r>
          </a:p>
          <a:p>
            <a:pPr marL="0" indent="0">
              <a:buNone/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İskelet kaslarında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kreatin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fosfat yıkılırken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meydana gelir</a:t>
            </a: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Ürik  asit 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Pürinlerin yıkımıyla oluşur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endParaRPr lang="tr-TR" alt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056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E76A248-E676-4545-ACC3-9FD142F6B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45704"/>
            <a:ext cx="9603275" cy="608050"/>
          </a:xfrm>
        </p:spPr>
        <p:txBody>
          <a:bodyPr>
            <a:normAutofit/>
          </a:bodyPr>
          <a:lstStyle/>
          <a:p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İdrarın oluşumu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AA8419-DC76-4740-950E-066EC522D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450613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(süzme)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Reabsorpsiyon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(geri emilim)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Sekresyon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(salgılama)</a:t>
            </a:r>
          </a:p>
          <a:p>
            <a:endParaRPr 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042840B-2208-43AC-B7F1-DD26CFBA4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1"/>
            <a:ext cx="5320144" cy="4433455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0E416846-4EBC-486C-9A09-CBBB57A01A58}"/>
              </a:ext>
            </a:extLst>
          </p:cNvPr>
          <p:cNvSpPr txBox="1"/>
          <p:nvPr/>
        </p:nvSpPr>
        <p:spPr>
          <a:xfrm>
            <a:off x="6096000" y="4433455"/>
            <a:ext cx="49588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Tıbbi Fizyoloji,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Guyton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Elsevier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1331310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AF9CBAFD-E21B-48E5-B0EA-09D60D723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097" y="1466116"/>
            <a:ext cx="9603275" cy="1049235"/>
          </a:xfrm>
        </p:spPr>
        <p:txBody>
          <a:bodyPr>
            <a:normAutofit/>
          </a:bodyPr>
          <a:lstStyle/>
          <a:p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FİLTRASYON</a:t>
            </a: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9A84E24C-6B62-4865-98A8-E245FA2F28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2097" y="1990733"/>
            <a:ext cx="9603275" cy="4451329"/>
          </a:xfrm>
        </p:spPr>
        <p:txBody>
          <a:bodyPr>
            <a:normAutofit/>
          </a:bodyPr>
          <a:lstStyle/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İdrar oluşumunun ilk basamağıdır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Plazma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glomeruler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kapillerden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Bowman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kapsülüne </a:t>
            </a:r>
          </a:p>
          <a:p>
            <a:pPr marL="0" indent="0">
              <a:buNone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süzülür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 basıncı, plazmayı süzücü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doğru zorlar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Su, suda eriyen ve süzülebilecek kadar küçük olan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molekülleri de beraber sürükler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Bowman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boşluğuna filtre edilen sıvıya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denir</a:t>
            </a: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FC6392E-D185-4D9E-9814-A659CF574813}"/>
              </a:ext>
            </a:extLst>
          </p:cNvPr>
          <p:cNvSpPr txBox="1"/>
          <p:nvPr/>
        </p:nvSpPr>
        <p:spPr>
          <a:xfrm>
            <a:off x="9463036" y="5514109"/>
            <a:ext cx="26868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Tıbbi Fizyoloji,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Guyton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Elsevier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E242B02-10F0-4713-9617-D65A49F0D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227" y="190834"/>
            <a:ext cx="5199773" cy="532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04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368B85DE-6B92-4524-9A55-5ED7EF825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REABSORBSİYON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9604C4E8-466B-498E-B795-ECE62E8A16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</p:spPr>
        <p:txBody>
          <a:bodyPr>
            <a:normAutofit lnSpcReduction="10000"/>
          </a:bodyPr>
          <a:lstStyle/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Tubuller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peritubuler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 gerçekleşir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Böbrek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tübüllerine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geçen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filtrattaki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 ve eriyen moleküllerin, vücutta kullanılacak olan besin maddelerinin geri emilmesine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reabsorpsiyon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denir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osmoz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yoluyla pasif olarak emilir</a:t>
            </a:r>
          </a:p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Filtrat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içindeki maddeler basit difüzyon,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tübüllerin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epitelindeki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taşıyıcı proteinler ve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aktif taşınma gibi bilinen taşınma yöntemleri ile önce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tübülüs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hücrelerine,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peritübüler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sıvıya ve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buradan da kana geri emilirler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626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9582B971-4FD7-4BB4-8DC3-ED38A89BDF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SEKRESYON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8E3A5C38-662B-4469-8A93-B1E5967E85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51579" y="1974574"/>
            <a:ext cx="9037035" cy="4121426"/>
          </a:xfrm>
        </p:spPr>
        <p:txBody>
          <a:bodyPr>
            <a:normAutofit/>
          </a:bodyPr>
          <a:lstStyle/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Tubuller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peritubuler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 gerçekleşir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Peritübüler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sıvıdaki maddelerin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tübülüs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hücreleri tarafından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sıvıya ulaşmasıdır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Plazmadaki tüm eriyen maddeler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uğramadığı için,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sekresyona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ihtiyaç vardır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Plazmada bulunan ve atılması gereken ilaç gibi bazı maddeler temizlenmiş olur</a:t>
            </a:r>
          </a:p>
          <a:p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369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AA85A7-D5D2-41F2-9CD1-B298EB9F9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258958"/>
            <a:ext cx="9603275" cy="4207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İdrar Oluşumu</a:t>
            </a: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bowman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kapsülüne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çeperlerinde meydana gelir</a:t>
            </a: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Geri emilim, esas olarak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tüpte gerçekleşir</a:t>
            </a: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sekresyonun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 merkezi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tüptür</a:t>
            </a: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kulpu ile toplayıcı sistem su miktarını ve idrara verilecek sodyum ve potasyum miktarını düzenlemek üzere etkileşir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747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43F2FB-A26C-4448-9666-4DF14ECB7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7373"/>
            <a:ext cx="8839200" cy="35977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Filtrasyonla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süzülen maddeler üç ayrı fiziki engeli geçer :</a:t>
            </a:r>
          </a:p>
          <a:p>
            <a:pPr marL="0" indent="0">
              <a:buNone/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Kapiler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Endoteli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Glomerüldeki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gözenek ihtiva eden 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pencereli kılcallar</a:t>
            </a:r>
            <a:r>
              <a:rPr 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dır.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gözeneklerden kan hücreleri geçemez fakat plazma proteinleri geçebilir</a:t>
            </a: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Bazal 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endotelini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kuşatan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lamina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densadan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büyük plazma proteinleri geçemez, küçük  proteinler ve iyonlar geçebilir. Bazal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plazma proteinlerinin geçişini engellemesinin bir sebebi de yapısında bulunan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proteoglikanlar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negatif elektrik yüküne sahip olmalarıdır. Pozitif yüklü moleküller daha kolay filtre olur</a:t>
            </a:r>
          </a:p>
          <a:p>
            <a:pPr marL="0" indent="0">
              <a:buNone/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Gözenekleri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Podosit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uzantılarının arasında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gözenekleri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bulunur. Küçük protein  moleküllerinin büyük çoğunluğu bu gözeneklerden geçemez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A88783C-7BA6-47D9-BE89-0089B7029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2" y="0"/>
            <a:ext cx="3352798" cy="4668003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DEE654D1-5884-4114-A773-B058E37E7778}"/>
              </a:ext>
            </a:extLst>
          </p:cNvPr>
          <p:cNvSpPr txBox="1"/>
          <p:nvPr/>
        </p:nvSpPr>
        <p:spPr>
          <a:xfrm>
            <a:off x="9218695" y="4989443"/>
            <a:ext cx="2072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Tıbbi Fizyoloji,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Guyton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Elsevier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3470897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4669AC-CCD4-4117-ACCF-A85FC8EA5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şartlarda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Bowman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kapsülüne büyük plazma proteinleri geçemez 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Albümin gibi çapı küçük proteinler çok az geçebilir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Filtratta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bulunan erimiş iyon ve küçük organik maddelerin konsantrasyonu, hemen hemen plazmadakiyle aynıdır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112619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8DE1E7-B9D8-4609-98F2-0DE1D6DE1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87" y="1325218"/>
            <a:ext cx="10628243" cy="4956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Glomerulün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Hidrostatik Basıncı</a:t>
            </a:r>
          </a:p>
          <a:p>
            <a:pPr marL="0" indent="0">
              <a:buNone/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kılcallarındaki kan basıncıdır. Su ile erimiş maddelerin plazmadan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filtrata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geçmelerini sağlar.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Glomerulustaki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yapı nedeniyle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kapillerdeki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basınç vücudun diğer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kapilerlerindeki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basınçtan daha fazladır</a:t>
            </a:r>
          </a:p>
          <a:p>
            <a:pPr marL="0" indent="0">
              <a:buNone/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Glomerülusta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kan, çapı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arteriolden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daha küçük olan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doğru akar.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arterioldeki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yüksek dirence doğru kanın itilmesi için daha yüksek bir basınç gerekmektedir</a:t>
            </a:r>
          </a:p>
        </p:txBody>
      </p:sp>
    </p:spTree>
    <p:extLst>
      <p:ext uri="{BB962C8B-B14F-4D97-AF65-F5344CB8AC3E}">
        <p14:creationId xmlns:p14="http://schemas.microsoft.com/office/powerpoint/2010/main" val="761580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43ACFB7-2194-4619-9AA9-926022D4C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166191"/>
            <a:ext cx="9603275" cy="687563"/>
          </a:xfrm>
        </p:spPr>
        <p:txBody>
          <a:bodyPr>
            <a:normAutofit/>
          </a:bodyPr>
          <a:lstStyle/>
          <a:p>
            <a:r>
              <a:rPr lang="tr-TR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FİLTRASYON  BASINCI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625B7B5-0B5E-44EC-9DDD-225822876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713" y="2014330"/>
            <a:ext cx="9756142" cy="3452016"/>
          </a:xfrm>
        </p:spPr>
        <p:txBody>
          <a:bodyPr>
            <a:noAutofit/>
          </a:bodyPr>
          <a:lstStyle/>
          <a:p>
            <a:pPr algn="just"/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Hidrostatik  Basınç</a:t>
            </a:r>
          </a:p>
          <a:p>
            <a:pPr marL="0" indent="0">
              <a:buNone/>
            </a:pP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Glomerulün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hidrostatik basıncı</a:t>
            </a:r>
          </a:p>
          <a:p>
            <a:pPr marL="0" indent="0" algn="just">
              <a:buNone/>
            </a:pP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Kapsüldeki hidrostatik  basınç</a:t>
            </a:r>
          </a:p>
          <a:p>
            <a:pPr algn="just"/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Ozmotik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Basınç </a:t>
            </a:r>
          </a:p>
          <a:p>
            <a:pPr marL="0" indent="0" algn="just">
              <a:buNone/>
            </a:pP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Kanın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ozmotik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basıncı    </a:t>
            </a:r>
          </a:p>
          <a:p>
            <a:pPr marL="0" indent="0" algn="just">
              <a:buNone/>
            </a:pP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Kapsülün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ozmotik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basıncı</a:t>
            </a:r>
          </a:p>
          <a:p>
            <a:endParaRPr 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783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5ED71C-89CE-4ACE-B4D1-6B2D313A8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" y="1895062"/>
            <a:ext cx="9603275" cy="35712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Uçta Net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Basıncı= 10 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mmHg</a:t>
            </a:r>
            <a:endParaRPr lang="tr-TR" alt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alt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Uçta Net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Basıncı = 0 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mmHg</a:t>
            </a:r>
            <a:endParaRPr lang="tr-TR" alt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NFB=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Glomerul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hidrostatik P- (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Bowman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Kapsülü Hidrostatik P</a:t>
            </a:r>
          </a:p>
          <a:p>
            <a:pPr marL="0" indent="0" algn="just">
              <a:buNone/>
            </a:pP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+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Glomerul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Osmotik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P)</a:t>
            </a:r>
          </a:p>
          <a:p>
            <a:endParaRPr lang="tr-TR" sz="24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E2D61FC-0BD2-459B-A6D8-D771286BC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1" y="0"/>
            <a:ext cx="4294909" cy="3283527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105AEA50-DCCD-44A0-9E8E-E65358B8A150}"/>
              </a:ext>
            </a:extLst>
          </p:cNvPr>
          <p:cNvSpPr txBox="1"/>
          <p:nvPr/>
        </p:nvSpPr>
        <p:spPr>
          <a:xfrm>
            <a:off x="7897091" y="3574474"/>
            <a:ext cx="2840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Tıbbi Fizyoloji,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Guyton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Elsevier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816568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930D99-4CB7-4A36-BC6E-9B0B2E2F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965" y="1358436"/>
            <a:ext cx="9742890" cy="414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Glomerul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Kılcallarındaki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Hızı</a:t>
            </a:r>
          </a:p>
          <a:p>
            <a:pPr marL="0" indent="0">
              <a:buNone/>
            </a:pPr>
            <a:r>
              <a:rPr 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Sistemik kılcal damarlarından daha fazladır</a:t>
            </a:r>
          </a:p>
          <a:p>
            <a:pPr marL="0" indent="0">
              <a:buNone/>
            </a:pPr>
            <a:r>
              <a:rPr 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Fakat </a:t>
            </a:r>
            <a:r>
              <a:rPr 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glomeruler</a:t>
            </a:r>
            <a:r>
              <a:rPr 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filtratın</a:t>
            </a:r>
            <a:r>
              <a:rPr 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%99’u </a:t>
            </a:r>
            <a:r>
              <a:rPr lang="tr-TR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reabsorbsiyonla</a:t>
            </a:r>
            <a:r>
              <a:rPr 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geri emilir, %1’i idrar olarak atılır</a:t>
            </a:r>
          </a:p>
          <a:p>
            <a:endParaRPr 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601652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455B7323-DB20-402F-8093-FD68FDF39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KLİRENS</a:t>
            </a: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B799273A-D595-4BEE-B74E-A9D913A5AF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maddeden bir dakikada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adrındırılan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plazma hacmidir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Plazma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klirensi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=        Maddenin idrardaki konsantrasyonu x İdrar hacmi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Maddenin plazmadaki konsantrasyonu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Klirens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değerinin birimi ml/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dır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9543D44D-7810-479B-8FDB-607ADB7AE46E}"/>
              </a:ext>
            </a:extLst>
          </p:cNvPr>
          <p:cNvCxnSpPr/>
          <p:nvPr/>
        </p:nvCxnSpPr>
        <p:spPr>
          <a:xfrm>
            <a:off x="4200938" y="3429000"/>
            <a:ext cx="66393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391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7BB44B-1724-4A64-AB7D-FA3E61F0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391478"/>
            <a:ext cx="9603275" cy="4074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Klirens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madde için farklıdır. Belli maddelerin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tubuldeki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akıbetleri farklıdır;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filtrasyon+tubuler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reabsorbsiyon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filtrasyon+tubuler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sekresyon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551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560F64-B5BD-4E33-B647-D15F4F3A8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İnülin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Klirensi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İnülin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kılcal damarlardan filtre edilir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Reabsorbe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sekrete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edilmez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İdrarla atılan miktarı filtre edilen miktarına eşittir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İnülin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klirensi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GFR verir</a:t>
            </a:r>
          </a:p>
        </p:txBody>
      </p:sp>
    </p:spTree>
    <p:extLst>
      <p:ext uri="{BB962C8B-B14F-4D97-AF65-F5344CB8AC3E}">
        <p14:creationId xmlns:p14="http://schemas.microsoft.com/office/powerpoint/2010/main" val="4132221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217FA7-2A31-4B9E-A091-AB13F1091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57" y="1205948"/>
            <a:ext cx="10100697" cy="42603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Glomerüler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Hızı (GFR)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dakikada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kapillerinden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Bowman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kapsülüne süzülen plazma hacmidir ve ortalama 125 ml/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dır</a:t>
            </a: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Tüm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nefronların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filtrasyonunu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gösterdiğinden böbreklerin fonksiyonunu da gösterir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hızı,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kılcallarını etkileyen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basıncına bağlıdır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439848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EC80B66-6403-4C99-AF19-156103651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GFR’ı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tesbit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genellikle </a:t>
            </a:r>
            <a:r>
              <a:rPr lang="tr-TR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klirens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 uygulanır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iskelet kası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kreatin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metabolizmasının ürünüdür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Kreatinin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glomerülustan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filtrata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geçer ve önemli ölçüde geri emilmez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Kandaki konsantrasyonunu ve idrara atılan miktarını izlemek yoluyla GFR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tesbit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edilir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506479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C6488794-AB1F-44EC-B6B9-D66CDEBD8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548" y="862083"/>
            <a:ext cx="11701669" cy="1049235"/>
          </a:xfrm>
        </p:spPr>
        <p:txBody>
          <a:bodyPr>
            <a:normAutofit/>
          </a:bodyPr>
          <a:lstStyle/>
          <a:p>
            <a:r>
              <a:rPr lang="tr-TR" altLang="tr-TR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JUkstaglomeruler</a:t>
            </a:r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APPARAT VE RENİN ANJİYOTENSİN </a:t>
            </a:r>
            <a:r>
              <a:rPr lang="tr-TR" altLang="tr-TR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ALdoSTERON</a:t>
            </a:r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SİSTEMİ</a:t>
            </a:r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A92287D9-0E16-4F30-B2E1-3105144CBD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" y="1911318"/>
            <a:ext cx="6754260" cy="377386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Jukstaglomerüler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aparat </a:t>
            </a:r>
          </a:p>
          <a:p>
            <a:pPr marL="0" indent="0">
              <a:lnSpc>
                <a:spcPct val="90000"/>
              </a:lnSpc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tübülün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başlangıcındaki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maküla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densa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hücreleri ve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arteriyollerin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duvarlarındaki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jukstaglomerüler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hücrelerden oluşur</a:t>
            </a:r>
          </a:p>
        </p:txBody>
      </p:sp>
      <p:pic>
        <p:nvPicPr>
          <p:cNvPr id="2050" name="Picture 2" descr="Jga">
            <a:extLst>
              <a:ext uri="{FF2B5EF4-FFF2-40B4-BE49-F238E27FC236}">
                <a16:creationId xmlns:a16="http://schemas.microsoft.com/office/drawing/2014/main" id="{BCC7AB77-DDDF-4523-851B-FBF47537E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6982" r="1770"/>
          <a:stretch/>
        </p:blipFill>
        <p:spPr bwMode="auto">
          <a:xfrm>
            <a:off x="6754260" y="1840588"/>
            <a:ext cx="5437739" cy="4155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3C28F00B-C1D2-45A5-A4A9-A64F27EB1CFF}"/>
              </a:ext>
            </a:extLst>
          </p:cNvPr>
          <p:cNvSpPr txBox="1"/>
          <p:nvPr/>
        </p:nvSpPr>
        <p:spPr>
          <a:xfrm>
            <a:off x="3609685" y="5699038"/>
            <a:ext cx="453707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Özet Fizyoloji, Marangoz, OMÜ Tıp, 2004</a:t>
            </a:r>
          </a:p>
        </p:txBody>
      </p:sp>
    </p:spTree>
    <p:extLst>
      <p:ext uri="{BB962C8B-B14F-4D97-AF65-F5344CB8AC3E}">
        <p14:creationId xmlns:p14="http://schemas.microsoft.com/office/powerpoint/2010/main" val="429355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0A0342B-A40B-4B84-ACBE-C313B57D6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JUkstaglomeruler</a:t>
            </a: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APPARAT VE RENİN ANJİYOTENSİN ALDOSTERON SİSTEMİ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D2E70B-73AC-40D0-9D47-3A3642FF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tübüllerdeki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sıvının sodyum klorür konsantrasyonu azalınca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maküla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densa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hücreleri bunu algılar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jukstaglomerüler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hücrelerden </a:t>
            </a:r>
            <a:r>
              <a:rPr lang="tr-TR" altLang="tr-TR" sz="2400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RENİN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salgılanmasını uyarır</a:t>
            </a:r>
          </a:p>
          <a:p>
            <a:pPr>
              <a:lnSpc>
                <a:spcPct val="9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 basıncı düştüğünde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Jukstaglomeruler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</a:t>
            </a:r>
            <a:r>
              <a:rPr lang="tr-TR" altLang="tr-TR" sz="2400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RENİN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salgılar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266954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A09618-4FF4-446B-A613-FC6E46A1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RENİN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kanda bulunan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polipeptid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yapıda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Angiotensinojeni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Anjiyotensin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I’ e dönüştürür.</a:t>
            </a:r>
          </a:p>
          <a:p>
            <a:pPr>
              <a:lnSpc>
                <a:spcPct val="90000"/>
              </a:lnSpc>
            </a:pP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Anjiyotensin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akciğerler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kapillerinde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bulunan </a:t>
            </a:r>
            <a:r>
              <a:rPr lang="tr-TR" altLang="tr-TR" sz="2400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Anjiotensin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Dönüştürücü Enzim) aracılığıyla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Anjiotensin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 ye çevrilir</a:t>
            </a:r>
          </a:p>
          <a:p>
            <a:pPr>
              <a:lnSpc>
                <a:spcPct val="90000"/>
              </a:lnSpc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908136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111E164-19A9-4555-BEE5-D99D4776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457740"/>
            <a:ext cx="10369360" cy="455874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Anjiotensin</a:t>
            </a: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 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kuvvetli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vazokonstriktör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etkiye sahiptir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tubullerden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sodyum ve su geri emilimini arttırır</a:t>
            </a:r>
          </a:p>
          <a:p>
            <a:pPr>
              <a:lnSpc>
                <a:spcPct val="90000"/>
              </a:lnSpc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Adrenal korteksten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aldosteron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salgılanmasını sağlar. Bu da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tubuller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 toplayıcı kanallardan su ve tuz tutulumunu artırır</a:t>
            </a:r>
          </a:p>
          <a:p>
            <a:pPr>
              <a:lnSpc>
                <a:spcPct val="90000"/>
              </a:lnSpc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Sonuç olarak, kan basıncı yükseltilir ve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ekstrasellüler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 hacmi artar</a:t>
            </a:r>
          </a:p>
          <a:p>
            <a:pPr>
              <a:lnSpc>
                <a:spcPct val="90000"/>
              </a:lnSpc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Anjiyotensin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 aynı zamanda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daralmaya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GFH’da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artışa yol açar</a:t>
            </a: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882961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9CE746-A822-4582-8E64-7A7287386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338470"/>
            <a:ext cx="9603275" cy="4127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Glomerül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Hızına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Atrial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Natriüretik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Peptidin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(ANP) Etkisi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*Kan hacmi veya kan basıncı artınca kalbin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atriumları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gerilir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Atriumlardan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cevap olarak ANP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sagılanır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*ANP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arteriolü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genişletir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arteriolü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ise daraltır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*Sonuçta,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basıncı ile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hızı (GFR) artar	</a:t>
            </a:r>
          </a:p>
        </p:txBody>
      </p:sp>
    </p:spTree>
    <p:extLst>
      <p:ext uri="{BB962C8B-B14F-4D97-AF65-F5344CB8AC3E}">
        <p14:creationId xmlns:p14="http://schemas.microsoft.com/office/powerpoint/2010/main" val="2983518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24331B-2B5B-4B5B-A369-BCE5064C6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427" y="1364974"/>
            <a:ext cx="9981428" cy="4101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Antidiüretik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Hormon (ADH)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Plazma ADH seviyesi yükseldiği zaman diğer maddelerin atılımı değişmeden suyun geri emilimi artar ve idrar daha konsantre şekilde atılır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tubul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toplayıcı kanalların suya karşı geçirgenliğini arttırır. Suyun geri emilimini arttırır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736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D14AC7-60BF-4860-B681-71F1C780A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378226"/>
            <a:ext cx="11118573" cy="4598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Glomerül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Filtrasyon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Hızına Otonom Sinir Sisteminin Etkisi </a:t>
            </a: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Sempatik sistem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arteriollerde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önemli ölçüde daralmaya sebep olarak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GFH’nı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azaltır</a:t>
            </a: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 sempatik uyarı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sonucu adrenal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medulladan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salgılanan epinefrin,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jukstaglomerüler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aparattan 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salgılatır. Renin salgısı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anjiyotensin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 salınımına,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anjiyotensin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 de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arteriolde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daralmaya ve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GFH’da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artışa yol açar</a:t>
            </a:r>
          </a:p>
        </p:txBody>
      </p:sp>
    </p:spTree>
    <p:extLst>
      <p:ext uri="{BB962C8B-B14F-4D97-AF65-F5344CB8AC3E}">
        <p14:creationId xmlns:p14="http://schemas.microsoft.com/office/powerpoint/2010/main" val="42867104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406E55-3C58-4506-B834-C082FF89B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651" y="1349829"/>
            <a:ext cx="11264349" cy="41165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Organik  Besinlerin Geri  Emilmesi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ulaşmadan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glukozun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amino asitlerin tamamı  geri emilir. Geri emme kolaylaştırıcı difüzyon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kotransport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yoluyla olur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Suyun Geri Emilmesi </a:t>
            </a:r>
            <a:r>
              <a:rPr 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eri emilimi devam edince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çevresindeki ve komşu kılcallardaki sıvı konsantrasyonu yükselir.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Ozmotik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kuvvetler suyu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sıvıdan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çevresindeki sıvıya çeker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İyonların  Pasif  Geri  Emilmesi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Üre, klor iyonları ve yağda eriyen maddeler bu yolla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tübülün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dışına geçer</a:t>
            </a:r>
          </a:p>
        </p:txBody>
      </p:sp>
    </p:spTree>
    <p:extLst>
      <p:ext uri="{BB962C8B-B14F-4D97-AF65-F5344CB8AC3E}">
        <p14:creationId xmlns:p14="http://schemas.microsoft.com/office/powerpoint/2010/main" val="1229953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9676EF-017D-4D14-8E18-B77D8FD3C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335314"/>
            <a:ext cx="4796821" cy="41310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İyon  Geri  Alınımı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sodyum, potasyum, kalsiyum, magnezyum, bikarbonat, fosfat ve sülfat gibi iyonları aktif olarak geri alır</a:t>
            </a:r>
          </a:p>
          <a:p>
            <a:pPr marL="0" indent="0">
              <a:buNone/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karbondioksidi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emme yoluyla dolaylı olarak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sıvıdaki bikarbonat iyonlarının çoğunu tutar</a:t>
            </a:r>
          </a:p>
          <a:p>
            <a:endParaRPr lang="tr-TR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266EADF-852E-4EF6-929A-D0F58744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0"/>
            <a:ext cx="5943600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09ACDA2D-AD6E-4B4B-A8A8-EE33C180F149}"/>
              </a:ext>
            </a:extLst>
          </p:cNvPr>
          <p:cNvSpPr txBox="1"/>
          <p:nvPr/>
        </p:nvSpPr>
        <p:spPr>
          <a:xfrm>
            <a:off x="3609685" y="5699038"/>
            <a:ext cx="453707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Özet Fizyoloji, Marangoz, OMÜ Tıp, 2004</a:t>
            </a:r>
          </a:p>
        </p:txBody>
      </p:sp>
    </p:spTree>
    <p:extLst>
      <p:ext uri="{BB962C8B-B14F-4D97-AF65-F5344CB8AC3E}">
        <p14:creationId xmlns:p14="http://schemas.microsoft.com/office/powerpoint/2010/main" val="1272614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C6F7C5-8E12-4D10-9309-50252A6D8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258958"/>
            <a:ext cx="9603275" cy="4207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Glikoz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Klirensi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Glikoz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glomerul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kapillerinden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filtre edilir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Proksimal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tubulde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sekonder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aktif taşıma ile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reabsorbe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edilir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Filtre edilen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reabsorbe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edilen miktarları eşittir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250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5CC77-04A7-453F-A171-E37B4B3AB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1" y="1232452"/>
            <a:ext cx="11198086" cy="423389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Maksimum Transport ve </a:t>
            </a:r>
            <a:r>
              <a:rPr lang="tr-TR" alt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Eşik </a:t>
            </a:r>
            <a:endParaRPr lang="tr-TR" alt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maddenin idrarda belirmeye başladığı andaki plazmadaki konsantrasyonuna </a:t>
            </a:r>
            <a:r>
              <a:rPr lang="tr-TR" altLang="tr-TR" sz="2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altLang="tr-TR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eşik </a:t>
            </a:r>
            <a:r>
              <a:rPr lang="tr-TR" altLang="tr-TR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denir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Normalde, plazmadaki amino asit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glukoz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gibi maddelerin plazmadaki konsantrasyonlarının yükselmesine paralel olarak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sıvıdaki konsantrasyonları yükselirse taşıyıcıların doygunluk sınırına ulaşılıncaya kadar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reabsorpsiyonları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artar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Miktarları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nefronun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geri alma kapasitesini aştığında bu maddelerin bir kısmı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sıvıda kalacak, geri emilmeyecek ve idrarla atılacaktır</a:t>
            </a:r>
          </a:p>
          <a:p>
            <a:endParaRPr 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6501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ED5B209-15A2-47DC-85E2-F0A59533A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Maksimum Transport ve </a:t>
            </a:r>
            <a:r>
              <a:rPr lang="tr-TR" altLang="tr-TR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Eşik </a:t>
            </a:r>
            <a:br>
              <a:rPr lang="tr-TR" altLang="tr-TR" sz="2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7FDCB16-FD24-4133-A913-167F4F030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Glukoz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eşik 180 mg/dl'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seviyenin üstünde 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glikozüri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meydana gelir Amino asitler için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eşik aşılırsa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aminoasidüri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olur</a:t>
            </a:r>
          </a:p>
          <a:p>
            <a:pPr marL="0" indent="0" algn="just">
              <a:buNone/>
            </a:pPr>
            <a:endParaRPr lang="tr-TR" altLang="tr-TR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34259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EEDD8C-6C78-476C-B2C6-0EA6AC728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209" y="1855304"/>
            <a:ext cx="10919791" cy="40816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Henle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Kulpu 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inen koluna girerken % 60-70' i geri emilmiş olur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Henlenin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iki kolu arasında gerçekleşen zıt akım mekanizmasıyla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sıvısında geri kalan suyun yarısından çoğunu sodyum ve klor iyonlarının da üçte ikisini geri emer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963109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3C8E15-6975-4301-99AE-C75BEFCC5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97548"/>
            <a:ext cx="9656617" cy="496276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Tubulde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Sekresyon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Hidrojen iyonlarının salgısında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karbonik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anhidraz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enziminin etkisiyle karbonik asit meydana gelir. Karbonik asidin ayrışması sonucu meydana gelen hidrojen iyonları, sodyuma bağlı değiş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tokuşlu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transport yoluyla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tubul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içine salgılanır. Bikarbonat iyonları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çevresi sıvıya ve kana geçer ve kanda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asiditenin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normal  düzeyde kalması sağlanır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*Laktik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asidosis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ketoasidosis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gibi durumlarda kanın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ı düşünce, böbreklerden hidrojen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sekresyonu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hızlanır</a:t>
            </a:r>
          </a:p>
        </p:txBody>
      </p:sp>
    </p:spTree>
    <p:extLst>
      <p:ext uri="{BB962C8B-B14F-4D97-AF65-F5344CB8AC3E}">
        <p14:creationId xmlns:p14="http://schemas.microsoft.com/office/powerpoint/2010/main" val="353632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F86E94-4C84-4580-B6BE-B0C73BE31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toplayıcı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toplayıcı kanal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erimiş moleküllere geçirgen değildir fakat aktif taşınma sayesinde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sıvısının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ozmolaritesi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değiştirilebilir.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Aldosteron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sodyum ve suyun geri emilimini arttırıp potasyum ve hidrojen iyonlarının atılımını sağlar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205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F6B7E0-2563-4536-A145-982FF7FD2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6435" y="1855304"/>
            <a:ext cx="9928419" cy="36110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İdrarın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ozmotik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konsantrasyonu,</a:t>
            </a:r>
          </a:p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tübülün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 ucu ve toplayıcı kanallar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Antidiüretik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hormon (ADH) olmadığında suyu geçirmezler.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varlığında normal su geri alınımı olur</a:t>
            </a:r>
          </a:p>
          <a:p>
            <a:pPr marL="0" indent="0">
              <a:buNone/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insipitus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ADH yetersizliği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ADH miktarı aşırı ölçüde artınca da bir günde idrarla çıkarılan su miktarı 500 ml'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altına düşer.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3786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304108-8607-4992-A4FF-570E51084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42052"/>
            <a:ext cx="9603275" cy="36242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Toplayıcı Kanallar</a:t>
            </a:r>
          </a:p>
          <a:p>
            <a:pPr marL="0" indent="0">
              <a:buNone/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ADH ile su geri emilimi,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Aldosteron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sodyum geri emilimi düzenlenir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Bikarbonatın Emilimi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çevresindeki sıvıda bulunan klor iyonları ile bikarbonat iyonları değiştirir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Ürenin  Emilimi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emilimi arttıkça üre konsantrasyonu yükselir. Bunun sonucu olarak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medullanın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derinliklerinde üre difüzyonla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tübül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sıvısının dışına çıkmaya meyleder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610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9DA6710E-283A-4477-ADFA-D8B7F72A44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BÖBREKLERİN ASİT-BAZ DENGESİNE ETKİLERİ 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0C79D768-459D-4C18-80F3-D41D2133B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Vücut sıvılarında hidrojen iyonu konsantrasyonu arttığı,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pH’ın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azaldığı zaman </a:t>
            </a:r>
            <a:r>
              <a:rPr lang="tr-TR" altLang="tr-TR" sz="2400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altLang="tr-TR" sz="2400" dirty="0" err="1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asidoz</a:t>
            </a:r>
            <a:r>
              <a:rPr lang="tr-TR" altLang="tr-TR" sz="2400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böbrekler idrar ile hidrojen iyonu atılmasını hızlandırırken aynı anda kanda HCO</a:t>
            </a:r>
            <a:r>
              <a:rPr lang="tr-TR" alt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konsantrasyonunu artırmak için HCO</a:t>
            </a:r>
            <a:r>
              <a:rPr lang="tr-TR" alt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geri emilimini artırırlar</a:t>
            </a:r>
          </a:p>
          <a:p>
            <a:pPr>
              <a:lnSpc>
                <a:spcPct val="90000"/>
              </a:lnSpc>
            </a:pP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yükselmelerinde ise </a:t>
            </a:r>
            <a:r>
              <a:rPr lang="tr-TR" altLang="tr-TR" sz="2400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altLang="tr-TR" sz="2400" dirty="0" err="1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alkaloz</a:t>
            </a:r>
            <a:r>
              <a:rPr lang="tr-TR" altLang="tr-TR" sz="2400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idrar ile bikarbonat atılımını hızlandırırlar</a:t>
            </a:r>
          </a:p>
          <a:p>
            <a:pPr>
              <a:lnSpc>
                <a:spcPct val="9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Vücut sıvılarının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ı dar sınırlar içinde tutulmaya çalışılırken idrar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ı 4-8 arasında değişebilir</a:t>
            </a:r>
          </a:p>
        </p:txBody>
      </p:sp>
    </p:spTree>
    <p:extLst>
      <p:ext uri="{BB962C8B-B14F-4D97-AF65-F5344CB8AC3E}">
        <p14:creationId xmlns:p14="http://schemas.microsoft.com/office/powerpoint/2010/main" val="14025857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68C9D54-394E-4A1A-B2C4-22AFE9F0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Osmol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010611-D234-42BD-8C0B-246A73CF7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çözeltinin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ozmolaritesi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bir litresinde bulunan erimiş madde miktarıdır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sıvının bir litresinde bir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erimiş madde varsa bu çözelti, 1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ozmolar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veya 1000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miliozmolar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çözeltidir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Vücut sıvılarının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ozmotik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konsantrasyonu yaklaşık 300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mOsm'dur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5573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13" name="Object 5">
            <a:extLst>
              <a:ext uri="{FF2B5EF4-FFF2-40B4-BE49-F238E27FC236}">
                <a16:creationId xmlns:a16="http://schemas.microsoft.com/office/drawing/2014/main" id="{01C98625-8B81-42BE-B0AA-424BE1C46FCF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220466004"/>
              </p:ext>
            </p:extLst>
          </p:nvPr>
        </p:nvGraphicFramePr>
        <p:xfrm>
          <a:off x="2403475" y="1508264"/>
          <a:ext cx="7385050" cy="301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6565079" imgH="2615873" progId="Photoshop.Image.8">
                  <p:embed/>
                </p:oleObj>
              </mc:Choice>
              <mc:Fallback>
                <p:oleObj name="Image" r:id="rId2" imgW="6565079" imgH="2615873" progId="Photoshop.Image.8">
                  <p:embed/>
                  <p:pic>
                    <p:nvPicPr>
                      <p:cNvPr id="94213" name="Object 5">
                        <a:extLst>
                          <a:ext uri="{FF2B5EF4-FFF2-40B4-BE49-F238E27FC236}">
                            <a16:creationId xmlns:a16="http://schemas.microsoft.com/office/drawing/2014/main" id="{01C98625-8B81-42BE-B0AA-424BE1C46F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3475" y="1508264"/>
                        <a:ext cx="7385050" cy="301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5" name="Rectangle 7">
            <a:extLst>
              <a:ext uri="{FF2B5EF4-FFF2-40B4-BE49-F238E27FC236}">
                <a16:creationId xmlns:a16="http://schemas.microsoft.com/office/drawing/2014/main" id="{626883C1-4ADA-417D-A794-0C936841B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4296" y="834421"/>
            <a:ext cx="24981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tr-TR" alt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İdrarın  Yapısı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BDBC61E-61AD-49C8-B1BC-DADA287FACD3}"/>
              </a:ext>
            </a:extLst>
          </p:cNvPr>
          <p:cNvSpPr txBox="1"/>
          <p:nvPr/>
        </p:nvSpPr>
        <p:spPr>
          <a:xfrm>
            <a:off x="2403475" y="4821382"/>
            <a:ext cx="5874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Özet Fizyoloji, Marangoz, OMÜ Tıp, 2004</a:t>
            </a:r>
          </a:p>
        </p:txBody>
      </p:sp>
    </p:spTree>
    <p:extLst>
      <p:ext uri="{BB962C8B-B14F-4D97-AF65-F5344CB8AC3E}">
        <p14:creationId xmlns:p14="http://schemas.microsoft.com/office/powerpoint/2010/main" val="4064049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CA3831-F3BB-4086-9A75-25E9C7876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65" y="1311965"/>
            <a:ext cx="10721008" cy="4717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İdrar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*Günde 750-2000 mililitre kadar idrar çıkarılır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mililitre den az anüri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 mililitre den az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oligoüri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3000 mililitre den fazla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poliüri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*İdrara rengini, böbrekte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ürobilinojenden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meydana getirilen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urobilin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verir.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Ürobilinojeni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barsaktaki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bakteriler oluşturur ve kolondan emilerek kana geçer ve böbreklere gelir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0711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AB22FA-82BB-4E86-AD03-2EA5E654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470" y="1417984"/>
            <a:ext cx="10482469" cy="4823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İdrarın Konsantrasyonu ve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Dilüsyonu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Günlük su alınımı 2300 ml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2100 ml (sulu, katı besinler ile), 200 ml (karbonhidrat metabolizması sonucu)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Günlük su kaybı 2300 ml, solunum sırasında buharlaşma, deriden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diffüzyon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terleme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feçes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yoluyla olur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alınımı azaldığında ya da vücuttan kaybı arttığında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hiperosmotik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idrar atılarak böbrekler suyu tutar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alınımı arttığı zaman böbrekler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hipoosmotik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idrar atar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630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3">
            <a:extLst>
              <a:ext uri="{FF2B5EF4-FFF2-40B4-BE49-F238E27FC236}">
                <a16:creationId xmlns:a16="http://schemas.microsoft.com/office/drawing/2014/main" id="{D618D953-641E-4472-BBD7-FD933A3DA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" y="0"/>
            <a:ext cx="6758608" cy="4233893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tr-TR" altLang="tr-TR" sz="2400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altLang="tr-TR" sz="2400" dirty="0" err="1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Üreterler</a:t>
            </a:r>
            <a:br>
              <a:rPr lang="tr-TR" altLang="tr-TR" sz="2400" b="1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altLang="tr-TR" sz="2400" b="1" dirty="0">
              <a:solidFill>
                <a:srgbClr val="FC160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iki böbreğin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pelvislerinden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başlar ve mesaneye girerler</a:t>
            </a:r>
          </a:p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Üreterler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pars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abdominalis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pars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pelvica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olmak üzere iki kısımda incelenir 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İdrarın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pelvise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toplanmasıyla artan basınç etkisiyle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pelvisten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üreterler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boyunca yayılan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peristaltik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dalga başlatır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Parasempatik uyarı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peristaltik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dalga frekansını arttırır, sempatik uyarı azaltır </a:t>
            </a:r>
          </a:p>
          <a:p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094782F-68F5-4D92-BC74-3D234DF45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609" y="0"/>
            <a:ext cx="5433392" cy="3532909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0F6CB1DA-D0E7-4E6E-8515-2413CBD184B6}"/>
              </a:ext>
            </a:extLst>
          </p:cNvPr>
          <p:cNvSpPr txBox="1"/>
          <p:nvPr/>
        </p:nvSpPr>
        <p:spPr>
          <a:xfrm>
            <a:off x="6996545" y="3938244"/>
            <a:ext cx="2218422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Tıbbi Fizyoloji,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Guyton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Elsevier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6973189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>
            <a:extLst>
              <a:ext uri="{FF2B5EF4-FFF2-40B4-BE49-F238E27FC236}">
                <a16:creationId xmlns:a16="http://schemas.microsoft.com/office/drawing/2014/main" id="{7F452326-3933-4407-B282-17ED83AF39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6580909" cy="4572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tr-TR" altLang="tr-TR" sz="2400" dirty="0">
                <a:solidFill>
                  <a:srgbClr val="FC16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Mesane </a:t>
            </a:r>
            <a:b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alt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tr-TR" altLang="tr-TR" sz="24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Mesane idrarın depolandığı, genişleme özelliğine sahip yapıdır. Mesane dolduğunda mesane duvarını oluşturan düz kas lifleri (DETRUSSOR) kasılmasıyla mesane boşalır</a:t>
            </a:r>
          </a:p>
          <a:p>
            <a:pPr>
              <a:lnSpc>
                <a:spcPct val="80000"/>
              </a:lnSpc>
            </a:pPr>
            <a:endParaRPr lang="tr-TR" altLang="tr-TR" sz="2400" kern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tr-TR" altLang="tr-TR" sz="24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Kadınlarda </a:t>
            </a:r>
            <a:r>
              <a:rPr lang="tr-TR" altLang="tr-TR" sz="2400" kern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pelvis</a:t>
            </a:r>
            <a:r>
              <a:rPr lang="tr-TR" altLang="tr-TR" sz="24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boşluğunun tabanında, erkeklerde rektumun önünde ve prostatın üzerindedir</a:t>
            </a:r>
          </a:p>
          <a:p>
            <a:pPr>
              <a:lnSpc>
                <a:spcPct val="80000"/>
              </a:lnSpc>
            </a:pPr>
            <a:endParaRPr lang="tr-TR" altLang="tr-TR" sz="2400" kern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tr-TR" altLang="tr-TR" sz="2400" kern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Üreterler</a:t>
            </a:r>
            <a:r>
              <a:rPr lang="tr-TR" altLang="tr-TR" sz="24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kern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trigonun</a:t>
            </a:r>
            <a:r>
              <a:rPr lang="tr-TR" altLang="tr-TR" sz="24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üst köşesinden </a:t>
            </a:r>
            <a:r>
              <a:rPr lang="tr-TR" altLang="tr-TR" sz="2400" kern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tr-TR" altLang="tr-TR" sz="24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olarak mesaneye girer</a:t>
            </a:r>
          </a:p>
          <a:p>
            <a:pPr>
              <a:lnSpc>
                <a:spcPct val="80000"/>
              </a:lnSpc>
            </a:pPr>
            <a:endParaRPr lang="tr-TR" altLang="tr-TR" sz="2400" kern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tr-TR" altLang="tr-TR" sz="24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Mesane boynu </a:t>
            </a:r>
            <a:r>
              <a:rPr lang="tr-TR" altLang="tr-TR" sz="2400" kern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tr-TR" altLang="tr-TR" sz="24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kern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sfinkter</a:t>
            </a:r>
            <a:r>
              <a:rPr lang="tr-TR" altLang="tr-TR" sz="24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olarak görev görür, düz kastan yapılıdır</a:t>
            </a:r>
          </a:p>
          <a:p>
            <a:pPr>
              <a:lnSpc>
                <a:spcPct val="80000"/>
              </a:lnSpc>
            </a:pPr>
            <a:endParaRPr lang="tr-TR" altLang="tr-TR" sz="2400" kern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DFC7AC1-C630-46FF-992F-6B29A7999FAE}"/>
              </a:ext>
            </a:extLst>
          </p:cNvPr>
          <p:cNvSpPr txBox="1"/>
          <p:nvPr/>
        </p:nvSpPr>
        <p:spPr>
          <a:xfrm>
            <a:off x="6580909" y="4676911"/>
            <a:ext cx="2634058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Tıbbi Fizyoloji,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Guyton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Elsevier</a:t>
            </a: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711F0D0-7711-4CF9-96D4-7C06504A8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421" y="104911"/>
            <a:ext cx="5611091" cy="446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516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6CAF8309-9652-4DFE-94F6-FFCF2E9E6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Üretra</a:t>
            </a:r>
            <a:endParaRPr lang="tr-TR" alt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A02AAFFF-3843-4F7C-9BDE-78410D09C3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İdrarın mesaneden sonra vücut dışına atıldığı son kanaldır</a:t>
            </a:r>
          </a:p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sfinkter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kası çizgili kas yapısındadır ve istemli kontrol altındadır</a:t>
            </a:r>
          </a:p>
        </p:txBody>
      </p:sp>
    </p:spTree>
    <p:extLst>
      <p:ext uri="{BB962C8B-B14F-4D97-AF65-F5344CB8AC3E}">
        <p14:creationId xmlns:p14="http://schemas.microsoft.com/office/powerpoint/2010/main" val="33596760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E7F09A-6025-4BEA-9E2C-A659312B7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696" y="1325216"/>
            <a:ext cx="9862158" cy="41411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Miksiyon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(İDRARIN  BOŞALTILMASI)</a:t>
            </a:r>
          </a:p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İdrar,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üreterlerin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peristaltik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hareketleriyle mesaneye ulaşır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*Mesane belli bir sınıra gelinceye kadar gevşer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Mesane dolarken kritik değeri aşınca (300-400 ml) çeperde bulunan gerim reseptörleri uyarılır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impulsları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omuriliğin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bölgesine taşır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*Refleksle ilgili duyuyu beyin korteksine aktaracak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aranöronlar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aktiflenir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*Bilgi kortekse aktarıldığında mesanenin dolduğu anlaşılır</a:t>
            </a: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1816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D360DA2-6265-40DB-A2FC-87BC3199B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Miksiyon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B7B91F-3F60-46FD-B696-3A3845ECD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*Parasempatik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 ile mesane çeperindeki düz kaslara uyarı ulaşır. Mesanede kasılma olur ve mesane içi basınç artar. Kasılmalar kendi kendini tekrarlar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Eksternal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sfinkter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istemli olarak gevşer.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Eksternal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sfinkter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gevşeyince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sfinkter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açılır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İki yaşına kadar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kortikospinal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bağlantılar yeter ölçüde gelişmediğinden, idrarın çıkarılması iradeli olarak kontrol edilemez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23056679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5301</TotalTime>
  <Words>2208</Words>
  <Application>Microsoft Office PowerPoint</Application>
  <PresentationFormat>Geniş ekran</PresentationFormat>
  <Paragraphs>254</Paragraphs>
  <Slides>51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51</vt:i4>
      </vt:variant>
    </vt:vector>
  </HeadingPairs>
  <TitlesOfParts>
    <vt:vector size="57" baseType="lpstr">
      <vt:lpstr>Arial</vt:lpstr>
      <vt:lpstr>Gill Sans MT</vt:lpstr>
      <vt:lpstr>Times New Roman</vt:lpstr>
      <vt:lpstr>Wingdings</vt:lpstr>
      <vt:lpstr>Galeri</vt:lpstr>
      <vt:lpstr>Image</vt:lpstr>
      <vt:lpstr>Üriner Sistem Fizyolojisi</vt:lpstr>
      <vt:lpstr>Üriner Sistem</vt:lpstr>
      <vt:lpstr>Böbreklerin görevleri</vt:lpstr>
      <vt:lpstr>PowerPoint Sunusu</vt:lpstr>
      <vt:lpstr>NEFRon</vt:lpstr>
      <vt:lpstr>PowerPoint Sunusu</vt:lpstr>
      <vt:lpstr>PowerPoint Sunusu</vt:lpstr>
      <vt:lpstr>PowerPoint Sunusu</vt:lpstr>
      <vt:lpstr>İdrarın oluşumu</vt:lpstr>
      <vt:lpstr>   FİLTRASYON</vt:lpstr>
      <vt:lpstr>  REABSORBSİYON</vt:lpstr>
      <vt:lpstr>   SEKRESYON</vt:lpstr>
      <vt:lpstr>PowerPoint Sunusu</vt:lpstr>
      <vt:lpstr>PowerPoint Sunusu</vt:lpstr>
      <vt:lpstr>PowerPoint Sunusu</vt:lpstr>
      <vt:lpstr>PowerPoint Sunusu</vt:lpstr>
      <vt:lpstr>FİLTRASYON  BASINCI</vt:lpstr>
      <vt:lpstr>PowerPoint Sunusu</vt:lpstr>
      <vt:lpstr>PowerPoint Sunusu</vt:lpstr>
      <vt:lpstr>   KLİRENS</vt:lpstr>
      <vt:lpstr>PowerPoint Sunusu</vt:lpstr>
      <vt:lpstr>PowerPoint Sunusu</vt:lpstr>
      <vt:lpstr>PowerPoint Sunusu</vt:lpstr>
      <vt:lpstr>PowerPoint Sunusu</vt:lpstr>
      <vt:lpstr>JUkstaglomeruler APPARAT VE RENİN ANJİYOTENSİN ALdoSTERON SİSTEMİ</vt:lpstr>
      <vt:lpstr>JUkstaglomeruler APPARAT VE RENİN ANJİYOTENSİN ALDOSTERON SİSTEMİ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Maksimum Transport ve Renal  Eşik  </vt:lpstr>
      <vt:lpstr>PowerPoint Sunusu</vt:lpstr>
      <vt:lpstr>PowerPoint Sunusu</vt:lpstr>
      <vt:lpstr>PowerPoint Sunusu</vt:lpstr>
      <vt:lpstr>PowerPoint Sunusu</vt:lpstr>
      <vt:lpstr>PowerPoint Sunusu</vt:lpstr>
      <vt:lpstr>BÖBREKLERİN ASİT-BAZ DENGESİNE ETKİLERİ </vt:lpstr>
      <vt:lpstr>Osmol</vt:lpstr>
      <vt:lpstr>PowerPoint Sunusu</vt:lpstr>
      <vt:lpstr>PowerPoint Sunusu</vt:lpstr>
      <vt:lpstr>PowerPoint Sunusu</vt:lpstr>
      <vt:lpstr>PowerPoint Sunusu</vt:lpstr>
      <vt:lpstr>PowerPoint Sunusu</vt:lpstr>
      <vt:lpstr>Üretra</vt:lpstr>
      <vt:lpstr>PowerPoint Sunusu</vt:lpstr>
      <vt:lpstr>Miksiyon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Üriner Sistem Fizyolojisi</dc:title>
  <dc:creator>user</dc:creator>
  <cp:lastModifiedBy>meryem dilek karakurt</cp:lastModifiedBy>
  <cp:revision>199</cp:revision>
  <dcterms:created xsi:type="dcterms:W3CDTF">2017-11-22T10:36:04Z</dcterms:created>
  <dcterms:modified xsi:type="dcterms:W3CDTF">2020-12-30T09:58:45Z</dcterms:modified>
</cp:coreProperties>
</file>