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58" r:id="rId4"/>
    <p:sldId id="265" r:id="rId5"/>
    <p:sldId id="259" r:id="rId6"/>
    <p:sldId id="260" r:id="rId7"/>
    <p:sldId id="263" r:id="rId8"/>
    <p:sldId id="261" r:id="rId9"/>
    <p:sldId id="262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F2251-1183-4163-BD16-BC92AD555A5A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1E76C-E4B6-4A68-BED3-0CD6BA34A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1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22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2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5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52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3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3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5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873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5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68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5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96147-DE41-408D-A9F8-85E56ACBAD5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E1A3B-380B-4406-B49E-5A937CD41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1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/>
              <a:t>Sosyal Bilimlerde Araştırma Yöntemleri 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24269"/>
            <a:ext cx="9144000" cy="1548685"/>
          </a:xfrm>
        </p:spPr>
        <p:txBody>
          <a:bodyPr/>
          <a:lstStyle/>
          <a:p>
            <a:r>
              <a:rPr lang="tr-TR" altLang="en-US" sz="3600" dirty="0" smtClean="0"/>
              <a:t>3. Teori ve araştırma</a:t>
            </a:r>
            <a:endParaRPr lang="en-US" altLang="en-US" sz="3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61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4821"/>
            <a:ext cx="10515600" cy="1325563"/>
          </a:xfrm>
        </p:spPr>
        <p:txBody>
          <a:bodyPr>
            <a:normAutofit/>
          </a:bodyPr>
          <a:lstStyle/>
          <a:p>
            <a:r>
              <a:rPr lang="tr-TR" sz="4800" dirty="0" smtClean="0"/>
              <a:t>Teori nedir?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7358"/>
            <a:ext cx="12041746" cy="5460642"/>
          </a:xfrm>
        </p:spPr>
        <p:txBody>
          <a:bodyPr>
            <a:normAutofit fontScale="77500" lnSpcReduction="20000"/>
          </a:bodyPr>
          <a:lstStyle/>
          <a:p>
            <a:pPr marL="457200" lvl="1" indent="0" algn="just">
              <a:lnSpc>
                <a:spcPct val="110000"/>
              </a:lnSpc>
              <a:buNone/>
            </a:pPr>
            <a:r>
              <a:rPr lang="tr-TR" altLang="en-US" sz="5400" dirty="0" smtClean="0"/>
              <a:t>Teori, dünyanın görebildiğimiz ve ölçebildiğimiz şeylerin ötesine geçen bir açıklamasını yapmaktır. Kuram, ampirik dünyayla ilgili kavramlarımızı ve anlayışımızı sistematik biçimde düzenleyen bir dizi birbiriyle ilintili tanımları ve ilişkileri kapsar. </a:t>
            </a:r>
          </a:p>
          <a:p>
            <a:pPr marL="457200" lvl="1" indent="0" algn="just">
              <a:lnSpc>
                <a:spcPct val="110000"/>
              </a:lnSpc>
              <a:buNone/>
            </a:pPr>
            <a:r>
              <a:rPr lang="tr-TR" altLang="en-US" sz="5400" dirty="0" smtClean="0"/>
              <a:t>Araştırmacılar, sistematik olarak inceleme yaparak gözlemlediği şey (veri) ile toplumsal dünyanın işleyişi hakkında hikayeyi kurar (teori). </a:t>
            </a:r>
          </a:p>
        </p:txBody>
      </p:sp>
    </p:spTree>
    <p:extLst>
      <p:ext uri="{BB962C8B-B14F-4D97-AF65-F5344CB8AC3E}">
        <p14:creationId xmlns:p14="http://schemas.microsoft.com/office/powerpoint/2010/main" val="182245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1521"/>
          </a:xfrm>
        </p:spPr>
        <p:txBody>
          <a:bodyPr>
            <a:normAutofit/>
          </a:bodyPr>
          <a:lstStyle/>
          <a:p>
            <a:r>
              <a:rPr lang="tr-TR" sz="4800" dirty="0" smtClean="0"/>
              <a:t>Teori ve ideolji</a:t>
            </a:r>
            <a:endParaRPr lang="en-US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629012"/>
              </p:ext>
            </p:extLst>
          </p:nvPr>
        </p:nvGraphicFramePr>
        <p:xfrm>
          <a:off x="155617" y="734096"/>
          <a:ext cx="11705824" cy="5874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2912"/>
                <a:gridCol w="5852912"/>
              </a:tblGrid>
              <a:tr h="36065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İDEOLOJİ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SOSYAL TEORİ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6065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BENZERLİKLER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72112">
                <a:tc gridSpan="2"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tr-TR" dirty="0" smtClean="0"/>
                        <a:t>Toplumsal dünyanın ne</a:t>
                      </a:r>
                      <a:r>
                        <a:rPr lang="tr-TR" baseline="0" dirty="0" smtClean="0"/>
                        <a:t> olduğu, nasıl ve neden değiştiğini açıklar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tr-TR" altLang="en-US" sz="1800" dirty="0" smtClean="0"/>
                        <a:t>Birbiriyle ilintili k</a:t>
                      </a:r>
                      <a:r>
                        <a:rPr lang="tr-TR" baseline="0" dirty="0" smtClean="0"/>
                        <a:t>avramlar ve fikirlerden oluşan bir sistem sunar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tr-TR" baseline="0" dirty="0" smtClean="0"/>
                        <a:t>Kavramlar arası (nedensel) ilişkileri belirler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r-TR" dirty="0" smtClean="0"/>
                        <a:t>Bir dizi</a:t>
                      </a:r>
                      <a:r>
                        <a:rPr lang="tr-TR" baseline="0" dirty="0" smtClean="0"/>
                        <a:t> varsayımlar içerir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065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FARKLILIKLAR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0650">
                <a:tc>
                  <a:txBody>
                    <a:bodyPr/>
                    <a:lstStyle/>
                    <a:p>
                      <a:r>
                        <a:rPr lang="tr-TR" dirty="0" smtClean="0"/>
                        <a:t>Mutlak kesinliği sunar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Koşullu</a:t>
                      </a:r>
                      <a:r>
                        <a:rPr lang="tr-TR" baseline="0" dirty="0" smtClean="0"/>
                        <a:t> anlama</a:t>
                      </a:r>
                      <a:endParaRPr lang="en-US" dirty="0"/>
                    </a:p>
                  </a:txBody>
                  <a:tcPr/>
                </a:tc>
              </a:tr>
              <a:tr h="360650">
                <a:tc>
                  <a:txBody>
                    <a:bodyPr/>
                    <a:lstStyle/>
                    <a:p>
                      <a:r>
                        <a:rPr lang="tr-TR" dirty="0" smtClean="0"/>
                        <a:t>Bütün cevaplara sahip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Eksikliği</a:t>
                      </a:r>
                      <a:r>
                        <a:rPr lang="tr-TR" baseline="0" dirty="0" smtClean="0"/>
                        <a:t> ve belirsizliğin kabulü</a:t>
                      </a:r>
                      <a:endParaRPr lang="en-US" dirty="0"/>
                    </a:p>
                  </a:txBody>
                  <a:tcPr/>
                </a:tc>
              </a:tr>
              <a:tr h="492838">
                <a:tc>
                  <a:txBody>
                    <a:bodyPr/>
                    <a:lstStyle/>
                    <a:p>
                      <a:r>
                        <a:rPr lang="tr-TR" dirty="0" smtClean="0"/>
                        <a:t>Sabit, kapalı ve kendi içinde tamamlanmış döngüsel mantık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Daima gelişen, genişleyen</a:t>
                      </a:r>
                      <a:r>
                        <a:rPr lang="tr-TR" baseline="0" dirty="0" smtClean="0"/>
                        <a:t> ve düzeltmeye </a:t>
                      </a:r>
                      <a:r>
                        <a:rPr lang="tr-TR" dirty="0" smtClean="0"/>
                        <a:t>açık   </a:t>
                      </a:r>
                      <a:endParaRPr lang="en-US" dirty="0"/>
                    </a:p>
                  </a:txBody>
                  <a:tcPr/>
                </a:tc>
              </a:tr>
              <a:tr h="407664">
                <a:tc>
                  <a:txBody>
                    <a:bodyPr/>
                    <a:lstStyle/>
                    <a:p>
                      <a:r>
                        <a:rPr lang="tr-TR" dirty="0" smtClean="0"/>
                        <a:t>Testten</a:t>
                      </a:r>
                      <a:r>
                        <a:rPr lang="tr-TR" baseline="0" dirty="0" smtClean="0"/>
                        <a:t> kaçınma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Testler</a:t>
                      </a:r>
                      <a:r>
                        <a:rPr lang="tr-TR" baseline="0" dirty="0" smtClean="0"/>
                        <a:t> talep eder</a:t>
                      </a:r>
                      <a:endParaRPr lang="en-US" dirty="0"/>
                    </a:p>
                  </a:txBody>
                  <a:tcPr/>
                </a:tc>
              </a:tr>
              <a:tr h="360650">
                <a:tc>
                  <a:txBody>
                    <a:bodyPr/>
                    <a:lstStyle/>
                    <a:p>
                      <a:r>
                        <a:rPr lang="tr-TR" dirty="0" smtClean="0"/>
                        <a:t>Çelişkili kanıtı</a:t>
                      </a:r>
                      <a:r>
                        <a:rPr lang="tr-TR" baseline="0" dirty="0" smtClean="0"/>
                        <a:t> görmez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Kanıta dayanarak</a:t>
                      </a:r>
                      <a:r>
                        <a:rPr lang="tr-TR" baseline="0" dirty="0" smtClean="0"/>
                        <a:t> değişimler</a:t>
                      </a:r>
                      <a:endParaRPr lang="en-US" dirty="0"/>
                    </a:p>
                  </a:txBody>
                  <a:tcPr/>
                </a:tc>
              </a:tr>
              <a:tr h="493807">
                <a:tc>
                  <a:txBody>
                    <a:bodyPr/>
                    <a:lstStyle/>
                    <a:p>
                      <a:r>
                        <a:rPr lang="tr-TR" dirty="0" smtClean="0"/>
                        <a:t>Belirli ahlaki inançların</a:t>
                      </a:r>
                      <a:r>
                        <a:rPr lang="tr-TR" baseline="0" dirty="0" smtClean="0"/>
                        <a:t> dışına çıkmaz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Bağlantısız, mesafeli bir tutum</a:t>
                      </a:r>
                      <a:endParaRPr lang="en-US" dirty="0"/>
                    </a:p>
                  </a:txBody>
                  <a:tcPr/>
                </a:tc>
              </a:tr>
              <a:tr h="360650">
                <a:tc>
                  <a:txBody>
                    <a:bodyPr/>
                    <a:lstStyle/>
                    <a:p>
                      <a:r>
                        <a:rPr lang="tr-TR" baseline="0" dirty="0" smtClean="0"/>
                        <a:t>Taraflı, konunun belli yönüne bakar</a:t>
                      </a:r>
                      <a:r>
                        <a:rPr lang="tr-TR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Tarafsız, konunun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dirty="0" smtClean="0"/>
                        <a:t>her yönünü inceler</a:t>
                      </a:r>
                      <a:endParaRPr lang="en-US" dirty="0"/>
                    </a:p>
                  </a:txBody>
                  <a:tcPr/>
                </a:tc>
              </a:tr>
              <a:tr h="360650">
                <a:tc>
                  <a:txBody>
                    <a:bodyPr/>
                    <a:lstStyle/>
                    <a:p>
                      <a:r>
                        <a:rPr lang="tr-TR" dirty="0" smtClean="0"/>
                        <a:t>Çelişkiler ve tutarsızlıkları içerir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Mantıksal</a:t>
                      </a:r>
                      <a:r>
                        <a:rPr lang="tr-TR" baseline="0" dirty="0" smtClean="0"/>
                        <a:t> tutarlığı arar</a:t>
                      </a:r>
                      <a:endParaRPr lang="en-US" dirty="0"/>
                    </a:p>
                  </a:txBody>
                  <a:tcPr/>
                </a:tc>
              </a:tr>
              <a:tr h="360650">
                <a:tc>
                  <a:txBody>
                    <a:bodyPr/>
                    <a:lstStyle/>
                    <a:p>
                      <a:r>
                        <a:rPr lang="tr-TR" dirty="0" smtClean="0"/>
                        <a:t>Belirli konuma</a:t>
                      </a:r>
                      <a:r>
                        <a:rPr lang="tr-TR" baseline="0" dirty="0" smtClean="0"/>
                        <a:t> dayanır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Belirli toplumsal konumları aşar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14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dirty="0"/>
              <a:t>Kavramlar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6000" dirty="0"/>
              <a:t>Gözlemlenen toplumsal fenomenleri analiz etmek, sınıflandırmak ve açıklamak amacıyla başvurdukları terminolojik araçlar ya da </a:t>
            </a:r>
            <a:r>
              <a:rPr lang="tr-TR" sz="6000" dirty="0" smtClean="0"/>
              <a:t>jargon.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5250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911" y="312974"/>
            <a:ext cx="10515600" cy="977833"/>
          </a:xfrm>
        </p:spPr>
        <p:txBody>
          <a:bodyPr>
            <a:normAutofit/>
          </a:bodyPr>
          <a:lstStyle/>
          <a:p>
            <a:r>
              <a:rPr lang="tr-TR" sz="4800" dirty="0" smtClean="0"/>
              <a:t>Teorinin yapısı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67" y="903966"/>
            <a:ext cx="11805633" cy="5829234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05690" y="1924344"/>
            <a:ext cx="2059547" cy="1880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 smtClean="0">
                <a:solidFill>
                  <a:schemeClr val="tx1"/>
                </a:solidFill>
              </a:rPr>
              <a:t>kavram</a:t>
            </a:r>
          </a:p>
          <a:p>
            <a:pPr algn="ctr"/>
            <a:r>
              <a:rPr lang="tr-TR" sz="2400" dirty="0" smtClean="0"/>
              <a:t>Kentsel dönüşüm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3052291" y="1886754"/>
            <a:ext cx="1622739" cy="798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kentleşme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226675" y="2002664"/>
            <a:ext cx="1635618" cy="566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kalkınma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990998" y="3929083"/>
            <a:ext cx="1648496" cy="7340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e</a:t>
            </a:r>
            <a:r>
              <a:rPr lang="tr-TR" dirty="0" smtClean="0"/>
              <a:t>konomik büyüme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483980" y="3735155"/>
            <a:ext cx="1262129" cy="7212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İç göç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357909" y="3818583"/>
            <a:ext cx="1725769" cy="618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kent yöneticiliği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945486" y="2768954"/>
            <a:ext cx="1803044" cy="7727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gecekondu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123123" y="2884864"/>
            <a:ext cx="1687132" cy="5409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orta sınıf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922389" y="2794718"/>
            <a:ext cx="1498242" cy="6696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yoksulluk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8247910" y="1731363"/>
            <a:ext cx="1853797" cy="13982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 smtClean="0">
                <a:solidFill>
                  <a:schemeClr val="tx1"/>
                </a:solidFill>
              </a:rPr>
              <a:t>kavram</a:t>
            </a:r>
          </a:p>
          <a:p>
            <a:pPr algn="ctr"/>
            <a:r>
              <a:rPr lang="tr-TR" sz="2400" dirty="0" smtClean="0"/>
              <a:t>eşitsizlik</a:t>
            </a:r>
            <a:endParaRPr lang="en-US" sz="24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2447525" y="2285999"/>
            <a:ext cx="760388" cy="4539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370777" y="3078049"/>
            <a:ext cx="967005" cy="160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141108" y="3289503"/>
            <a:ext cx="617659" cy="613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7" idx="2"/>
          </p:cNvCxnSpPr>
          <p:nvPr/>
        </p:nvCxnSpPr>
        <p:spPr>
          <a:xfrm>
            <a:off x="4514048" y="2247840"/>
            <a:ext cx="712627" cy="38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5" idx="5"/>
          </p:cNvCxnSpPr>
          <p:nvPr/>
        </p:nvCxnSpPr>
        <p:spPr>
          <a:xfrm>
            <a:off x="4437385" y="2568308"/>
            <a:ext cx="789290" cy="446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5318356" y="3347458"/>
            <a:ext cx="77896" cy="417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12" idx="0"/>
          </p:cNvCxnSpPr>
          <p:nvPr/>
        </p:nvCxnSpPr>
        <p:spPr>
          <a:xfrm>
            <a:off x="3759022" y="2562367"/>
            <a:ext cx="207667" cy="32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0" idx="6"/>
          </p:cNvCxnSpPr>
          <p:nvPr/>
        </p:nvCxnSpPr>
        <p:spPr>
          <a:xfrm flipV="1">
            <a:off x="4083678" y="4079561"/>
            <a:ext cx="430370" cy="48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7" idx="6"/>
            <a:endCxn id="14" idx="2"/>
          </p:cNvCxnSpPr>
          <p:nvPr/>
        </p:nvCxnSpPr>
        <p:spPr>
          <a:xfrm>
            <a:off x="6862293" y="2285999"/>
            <a:ext cx="1385617" cy="1444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1" idx="6"/>
            <a:endCxn id="13" idx="2"/>
          </p:cNvCxnSpPr>
          <p:nvPr/>
        </p:nvCxnSpPr>
        <p:spPr>
          <a:xfrm flipV="1">
            <a:off x="6748530" y="3129568"/>
            <a:ext cx="173859" cy="25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7130450" y="3347458"/>
            <a:ext cx="480345" cy="64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7970095" y="2569334"/>
            <a:ext cx="348270" cy="312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9" idx="6"/>
            <a:endCxn id="8" idx="2"/>
          </p:cNvCxnSpPr>
          <p:nvPr/>
        </p:nvCxnSpPr>
        <p:spPr>
          <a:xfrm>
            <a:off x="5746109" y="4095764"/>
            <a:ext cx="244889" cy="200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11" idx="4"/>
            <a:endCxn id="8" idx="1"/>
          </p:cNvCxnSpPr>
          <p:nvPr/>
        </p:nvCxnSpPr>
        <p:spPr>
          <a:xfrm>
            <a:off x="5847008" y="3541688"/>
            <a:ext cx="385407" cy="4949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12" idx="7"/>
            <a:endCxn id="7" idx="3"/>
          </p:cNvCxnSpPr>
          <p:nvPr/>
        </p:nvCxnSpPr>
        <p:spPr>
          <a:xfrm flipV="1">
            <a:off x="4563180" y="2486347"/>
            <a:ext cx="903026" cy="477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3454118" y="3289503"/>
            <a:ext cx="215742" cy="613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Curved Up Arrow 93"/>
          <p:cNvSpPr/>
          <p:nvPr/>
        </p:nvSpPr>
        <p:spPr>
          <a:xfrm rot="4458928">
            <a:off x="-627879" y="4154186"/>
            <a:ext cx="2206426" cy="68715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129023" y="4679873"/>
            <a:ext cx="2954655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/>
              <a:t>Sınıflandırma</a:t>
            </a:r>
          </a:p>
          <a:p>
            <a:pPr lvl="1"/>
            <a:r>
              <a:rPr lang="tr-TR" sz="2800" dirty="0" smtClean="0"/>
              <a:t>Parçaya ayrıma</a:t>
            </a:r>
            <a:r>
              <a:rPr lang="tr-TR" sz="2800" dirty="0"/>
              <a:t>	</a:t>
            </a:r>
            <a:endParaRPr lang="tr-TR" sz="2800" dirty="0" smtClean="0"/>
          </a:p>
          <a:p>
            <a:pPr lvl="1"/>
            <a:r>
              <a:rPr lang="tr-TR" sz="2800" dirty="0" smtClean="0"/>
              <a:t>ideal tipi</a:t>
            </a:r>
          </a:p>
          <a:p>
            <a:pPr lvl="1"/>
            <a:r>
              <a:rPr lang="tr-TR" sz="2800" dirty="0" smtClean="0"/>
              <a:t>tipoloji</a:t>
            </a:r>
          </a:p>
          <a:p>
            <a:r>
              <a:rPr lang="tr-TR" sz="3200" dirty="0"/>
              <a:t>	</a:t>
            </a:r>
            <a:endParaRPr lang="en-US" sz="3200" dirty="0"/>
          </a:p>
        </p:txBody>
      </p:sp>
      <p:sp>
        <p:nvSpPr>
          <p:cNvPr id="99" name="TextBox 98"/>
          <p:cNvSpPr txBox="1"/>
          <p:nvPr/>
        </p:nvSpPr>
        <p:spPr>
          <a:xfrm>
            <a:off x="9795302" y="2964079"/>
            <a:ext cx="1965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/>
              <a:t>ilişkiler</a:t>
            </a:r>
            <a:endParaRPr lang="en-US" sz="3200" dirty="0"/>
          </a:p>
        </p:txBody>
      </p:sp>
      <p:cxnSp>
        <p:nvCxnSpPr>
          <p:cNvPr id="101" name="Straight Arrow Connector 100"/>
          <p:cNvCxnSpPr/>
          <p:nvPr/>
        </p:nvCxnSpPr>
        <p:spPr>
          <a:xfrm>
            <a:off x="10290220" y="3539310"/>
            <a:ext cx="0" cy="345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220982" y="3895817"/>
            <a:ext cx="3726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İddia: İki veya daha fazla değişken arasındaki ilişkiyi belirleyen teorik ifade</a:t>
            </a:r>
          </a:p>
        </p:txBody>
      </p:sp>
      <p:sp>
        <p:nvSpPr>
          <p:cNvPr id="116" name="Right Arrow 115"/>
          <p:cNvSpPr/>
          <p:nvPr/>
        </p:nvSpPr>
        <p:spPr>
          <a:xfrm>
            <a:off x="7818856" y="3579264"/>
            <a:ext cx="2005102" cy="176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3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412" y="26719"/>
            <a:ext cx="10515600" cy="1325563"/>
          </a:xfrm>
        </p:spPr>
        <p:txBody>
          <a:bodyPr/>
          <a:lstStyle/>
          <a:p>
            <a:r>
              <a:rPr lang="tr-TR" dirty="0" smtClean="0"/>
              <a:t>Teori ve olgu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67" y="1146220"/>
            <a:ext cx="11797047" cy="5512157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                                                                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                                 test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69374" y="1738644"/>
            <a:ext cx="1880315" cy="10431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/>
              <a:t>teori</a:t>
            </a:r>
            <a:endParaRPr lang="en-US" sz="4000" dirty="0"/>
          </a:p>
        </p:txBody>
      </p:sp>
      <p:sp>
        <p:nvSpPr>
          <p:cNvPr id="5" name="Oval 4"/>
          <p:cNvSpPr/>
          <p:nvPr/>
        </p:nvSpPr>
        <p:spPr>
          <a:xfrm>
            <a:off x="9630828" y="1726246"/>
            <a:ext cx="1862071" cy="10679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/>
              <a:t>olgu</a:t>
            </a:r>
            <a:endParaRPr lang="en-US" sz="4000" dirty="0"/>
          </a:p>
        </p:txBody>
      </p:sp>
      <p:sp>
        <p:nvSpPr>
          <p:cNvPr id="8" name="Up-Down Arrow 7"/>
          <p:cNvSpPr/>
          <p:nvPr/>
        </p:nvSpPr>
        <p:spPr>
          <a:xfrm rot="16200000">
            <a:off x="5772117" y="-876797"/>
            <a:ext cx="484632" cy="627407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60642" y="11590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49414" y="3157238"/>
            <a:ext cx="18893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/>
              <a:t>ampirist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172676" y="3143402"/>
            <a:ext cx="1794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/>
              <a:t>relativist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250188" y="2992048"/>
            <a:ext cx="55800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 smtClean="0"/>
              <a:t>Saf, olduğu gibi realiteye ulaşamayız; </a:t>
            </a:r>
          </a:p>
          <a:p>
            <a:pPr algn="ctr"/>
            <a:r>
              <a:rPr lang="tr-TR" sz="3200" dirty="0" smtClean="0"/>
              <a:t>Ancak fikrimizden bağımsız realite mevcuttur ve önyargımızı sistematik bilimsel inceleme yoluyla en aza indirgeyerek ona yaklaşabiliriz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189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786" y="123791"/>
            <a:ext cx="10515600" cy="1325563"/>
          </a:xfrm>
        </p:spPr>
        <p:txBody>
          <a:bodyPr/>
          <a:lstStyle/>
          <a:p>
            <a:r>
              <a:rPr lang="tr-TR" dirty="0" smtClean="0"/>
              <a:t>Teori, her zaman geçici ve düzeltmeye açıktır </a:t>
            </a:r>
            <a:endParaRPr lang="en-US" dirty="0"/>
          </a:p>
        </p:txBody>
      </p:sp>
      <p:sp>
        <p:nvSpPr>
          <p:cNvPr id="5" name="Curved Left Arrow 4"/>
          <p:cNvSpPr/>
          <p:nvPr/>
        </p:nvSpPr>
        <p:spPr>
          <a:xfrm>
            <a:off x="8345510" y="3039414"/>
            <a:ext cx="850006" cy="189277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546241" y="1622738"/>
            <a:ext cx="2412643" cy="1616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000" dirty="0" smtClean="0"/>
              <a:t>teori</a:t>
            </a:r>
            <a:endParaRPr lang="en-US" sz="6000" dirty="0"/>
          </a:p>
        </p:txBody>
      </p:sp>
      <p:sp>
        <p:nvSpPr>
          <p:cNvPr id="7" name="Oval 6"/>
          <p:cNvSpPr/>
          <p:nvPr/>
        </p:nvSpPr>
        <p:spPr>
          <a:xfrm>
            <a:off x="4146998" y="4494727"/>
            <a:ext cx="3405815" cy="21121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/>
              <a:t>ampirik araştırma ve </a:t>
            </a:r>
          </a:p>
          <a:p>
            <a:pPr algn="ctr"/>
            <a:r>
              <a:rPr lang="tr-TR" sz="3200" dirty="0" smtClean="0"/>
              <a:t>bulgular</a:t>
            </a:r>
            <a:endParaRPr lang="en-US" sz="3200" dirty="0"/>
          </a:p>
        </p:txBody>
      </p:sp>
      <p:sp>
        <p:nvSpPr>
          <p:cNvPr id="11" name="Rounded Rectangle 10"/>
          <p:cNvSpPr/>
          <p:nvPr/>
        </p:nvSpPr>
        <p:spPr>
          <a:xfrm>
            <a:off x="9646276" y="3011256"/>
            <a:ext cx="197046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tümdengelim</a:t>
            </a:r>
            <a:endParaRPr lang="en-US"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352021" y="2919124"/>
            <a:ext cx="167425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tümevarım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442755" y="4251862"/>
            <a:ext cx="2377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Teori test etme</a:t>
            </a:r>
            <a:endParaRPr lang="en-US" sz="2800" dirty="0"/>
          </a:p>
        </p:txBody>
      </p:sp>
      <p:sp>
        <p:nvSpPr>
          <p:cNvPr id="14" name="Curved Down Arrow 13"/>
          <p:cNvSpPr/>
          <p:nvPr/>
        </p:nvSpPr>
        <p:spPr>
          <a:xfrm rot="16200000">
            <a:off x="1941469" y="3380783"/>
            <a:ext cx="2013064" cy="10897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503" y="4313417"/>
            <a:ext cx="283834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Genelleme</a:t>
            </a:r>
          </a:p>
          <a:p>
            <a:r>
              <a:rPr lang="tr-TR" sz="2800" dirty="0" smtClean="0"/>
              <a:t>Kavramsallaştırma</a:t>
            </a:r>
          </a:p>
          <a:p>
            <a:r>
              <a:rPr lang="tr-TR" sz="2800" dirty="0"/>
              <a:t>Teori </a:t>
            </a:r>
            <a:r>
              <a:rPr lang="tr-TR" sz="2800" dirty="0" smtClean="0"/>
              <a:t>kurma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906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806" y="0"/>
            <a:ext cx="10515600" cy="1325563"/>
          </a:xfrm>
        </p:spPr>
        <p:txBody>
          <a:bodyPr/>
          <a:lstStyle/>
          <a:p>
            <a:r>
              <a:rPr lang="tr-TR" dirty="0" smtClean="0"/>
              <a:t>Sosyal teorinin boyutları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4149124"/>
              </p:ext>
            </p:extLst>
          </p:nvPr>
        </p:nvGraphicFramePr>
        <p:xfrm>
          <a:off x="559553" y="1765694"/>
          <a:ext cx="11218464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9744"/>
                <a:gridCol w="1296542"/>
                <a:gridCol w="2074460"/>
                <a:gridCol w="2006220"/>
                <a:gridCol w="2101754"/>
                <a:gridCol w="1869744"/>
              </a:tblGrid>
              <a:tr h="697422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solidFill>
                            <a:schemeClr val="tx1"/>
                          </a:solidFill>
                        </a:rPr>
                        <a:t>Realitenin düzeyi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solidFill>
                            <a:schemeClr val="tx1"/>
                          </a:solidFill>
                        </a:rPr>
                        <a:t>Kapsam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solidFill>
                            <a:schemeClr val="tx1"/>
                          </a:solidFill>
                        </a:rPr>
                        <a:t>Açiklama biçimi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solidFill>
                            <a:schemeClr val="tx1"/>
                          </a:solidFill>
                        </a:rPr>
                        <a:t>Soyutlama düzeyi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solidFill>
                            <a:schemeClr val="tx1"/>
                          </a:solidFill>
                        </a:rPr>
                        <a:t>Teorik yaklaşım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solidFill>
                            <a:schemeClr val="tx1"/>
                          </a:solidFill>
                        </a:rPr>
                        <a:t>Araştırmanın yönü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5750"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mikro</a:t>
                      </a:r>
                    </a:p>
                    <a:p>
                      <a:r>
                        <a:rPr lang="tr-TR" sz="1800" dirty="0" smtClean="0"/>
                        <a:t>yüz yüze etkileşim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spesifik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yorumlayıcı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ampirik genelleme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sembolik etkileşimcilik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tümevarım</a:t>
                      </a:r>
                      <a:endParaRPr lang="en-US" sz="2400" dirty="0"/>
                    </a:p>
                  </a:txBody>
                  <a:tcPr/>
                </a:tc>
              </a:tr>
              <a:tr h="655750"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meso</a:t>
                      </a:r>
                    </a:p>
                    <a:p>
                      <a:r>
                        <a:rPr lang="tr-TR" sz="1800" dirty="0" smtClean="0"/>
                        <a:t>örgüt, toplumsal hareket,</a:t>
                      </a:r>
                      <a:r>
                        <a:rPr lang="tr-TR" sz="1800" baseline="0" dirty="0" smtClean="0"/>
                        <a:t> cemaat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İlişkisel, nedensel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orta düzey teori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mübadele kuramı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936786"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makro</a:t>
                      </a:r>
                    </a:p>
                    <a:p>
                      <a:r>
                        <a:rPr lang="tr-TR" sz="1800" dirty="0" smtClean="0"/>
                        <a:t>toplumsal kurum, sosyo-kültürel sistem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genel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yapısal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kuramsal sistem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dirty="0" smtClean="0"/>
                        <a:t>Yapısal- </a:t>
                      </a:r>
                      <a:r>
                        <a:rPr lang="tr-TR" sz="2400" dirty="0" smtClean="0"/>
                        <a:t>işlevselcilik</a:t>
                      </a:r>
                      <a:endParaRPr lang="en-US" sz="2400" dirty="0" smtClean="0"/>
                    </a:p>
                    <a:p>
                      <a:r>
                        <a:rPr lang="tr-TR" sz="2400" dirty="0" smtClean="0"/>
                        <a:t>Çatışmacı </a:t>
                      </a:r>
                      <a:r>
                        <a:rPr lang="tr-TR" sz="2400" dirty="0" smtClean="0"/>
                        <a:t>kuramı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tümdengelim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49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23332" y="477671"/>
            <a:ext cx="10972800" cy="616878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Teori, konuya </a:t>
            </a:r>
            <a:r>
              <a:rPr lang="tr-TR" dirty="0"/>
              <a:t>nasıl baktığını belirler</a:t>
            </a:r>
            <a:r>
              <a:rPr lang="tr-TR" dirty="0" smtClean="0"/>
              <a:t>. Bize kavramlar ve temel varsayımlar verir, önemli sorulara yönlendirir ve veriler hakkında mantıklı anlam kurmaya yol gösterir.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4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2766" y="387447"/>
            <a:ext cx="1057738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4400" dirty="0" smtClean="0">
                <a:latin typeface="+mj-lt"/>
              </a:rPr>
              <a:t>Kuramın başlıca işlevlerinden biri, kavramlar yardımıyla deneyimin düzenlenmesidir. Ayrıca toplumsal fenomenleri inceleyen kişinin karşısına çıkan devasa </a:t>
            </a:r>
            <a:r>
              <a:rPr lang="en-US" sz="4400" dirty="0" smtClean="0">
                <a:latin typeface="+mj-lt"/>
              </a:rPr>
              <a:t>“</a:t>
            </a:r>
            <a:r>
              <a:rPr lang="tr-TR" sz="4400" dirty="0" smtClean="0">
                <a:latin typeface="+mj-lt"/>
              </a:rPr>
              <a:t>olgular</a:t>
            </a:r>
            <a:r>
              <a:rPr lang="en-US" sz="4400" dirty="0" smtClean="0">
                <a:latin typeface="+mj-lt"/>
              </a:rPr>
              <a:t>”</a:t>
            </a:r>
            <a:r>
              <a:rPr lang="tr-TR" sz="4400" dirty="0" smtClean="0">
                <a:latin typeface="+mj-lt"/>
              </a:rPr>
              <a:t> yığını arasından ilgili yönleri ve verileri seçer </a:t>
            </a:r>
          </a:p>
          <a:p>
            <a:pPr algn="just"/>
            <a:r>
              <a:rPr lang="tr-TR" sz="2400" dirty="0" smtClean="0"/>
              <a:t>– Lewis Coser ‘The Use of Classical Sociological Theory (Klasik Sosyoloji Kuramının Yararları)’ s.170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24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59" y="740272"/>
            <a:ext cx="4351937" cy="32585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62" y="544106"/>
            <a:ext cx="6194073" cy="3859102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4880253" y="2637429"/>
            <a:ext cx="740852" cy="419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91821" y="5281684"/>
            <a:ext cx="107271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</a:t>
            </a:r>
            <a:r>
              <a:rPr lang="tr-TR" sz="3200" dirty="0" smtClean="0"/>
              <a:t>Teoriden yoksun ampirik çalışma kördür ve ampirik çalışmadan yoksun teori topaldır</a:t>
            </a:r>
            <a:r>
              <a:rPr lang="en-US" sz="3200" dirty="0" smtClean="0"/>
              <a:t>” (</a:t>
            </a:r>
            <a:r>
              <a:rPr lang="tr-TR" sz="3200" dirty="0" smtClean="0"/>
              <a:t>Kant 1781 Kritik der reinen Verunft</a:t>
            </a:r>
            <a:r>
              <a:rPr lang="en-US" sz="3200" dirty="0" smtClean="0"/>
              <a:t>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1197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</TotalTime>
  <Words>435</Words>
  <Application>Microsoft Office PowerPoint</Application>
  <PresentationFormat>Widescreen</PresentationFormat>
  <Paragraphs>106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Sosyal Bilimlerde Araştırma Yöntemleri I</vt:lpstr>
      <vt:lpstr>Teori nedir?</vt:lpstr>
      <vt:lpstr>Teori ve ideolji</vt:lpstr>
      <vt:lpstr>Kavramlar</vt:lpstr>
      <vt:lpstr>Teorinin yapısı</vt:lpstr>
      <vt:lpstr>Teori ve olgu</vt:lpstr>
      <vt:lpstr>Teori, her zaman geçici ve düzeltmeye açıktır </vt:lpstr>
      <vt:lpstr>Sosyal teorinin boyutları</vt:lpstr>
      <vt:lpstr>Teori, konuya nasıl baktığını belirler. Bize kavramlar ve temel varsayımlar verir, önemli sorulara yönlendirir ve veriler hakkında mantıklı anlam kurmaya yol gösterir.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Sosyal Bilimlerde Araştırma Yöntemleri I</dc:title>
  <dc:creator>Miki</dc:creator>
  <cp:lastModifiedBy>Miki</cp:lastModifiedBy>
  <cp:revision>53</cp:revision>
  <cp:lastPrinted>2018-10-03T10:33:07Z</cp:lastPrinted>
  <dcterms:created xsi:type="dcterms:W3CDTF">2014-10-10T10:38:05Z</dcterms:created>
  <dcterms:modified xsi:type="dcterms:W3CDTF">2019-10-16T14:31:30Z</dcterms:modified>
</cp:coreProperties>
</file>