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16" r:id="rId2"/>
  </p:sldMasterIdLst>
  <p:sldIdLst>
    <p:sldId id="271" r:id="rId3"/>
    <p:sldId id="256" r:id="rId4"/>
    <p:sldId id="272" r:id="rId5"/>
    <p:sldId id="273" r:id="rId6"/>
    <p:sldId id="274" r:id="rId7"/>
    <p:sldId id="257" r:id="rId8"/>
    <p:sldId id="258" r:id="rId9"/>
    <p:sldId id="276" r:id="rId10"/>
    <p:sldId id="275" r:id="rId11"/>
    <p:sldId id="277" r:id="rId12"/>
    <p:sldId id="259" r:id="rId13"/>
    <p:sldId id="278" r:id="rId14"/>
    <p:sldId id="260" r:id="rId15"/>
    <p:sldId id="261" r:id="rId16"/>
    <p:sldId id="279" r:id="rId17"/>
    <p:sldId id="280" r:id="rId18"/>
    <p:sldId id="262" r:id="rId19"/>
    <p:sldId id="281" r:id="rId20"/>
    <p:sldId id="282" r:id="rId21"/>
    <p:sldId id="264" r:id="rId22"/>
    <p:sldId id="284" r:id="rId23"/>
    <p:sldId id="285" r:id="rId24"/>
    <p:sldId id="286" r:id="rId25"/>
    <p:sldId id="267" r:id="rId26"/>
    <p:sldId id="266" r:id="rId27"/>
    <p:sldId id="268" r:id="rId28"/>
    <p:sldId id="287" r:id="rId29"/>
    <p:sldId id="269" r:id="rId30"/>
    <p:sldId id="270"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1" r:id="rId54"/>
    <p:sldId id="312" r:id="rId55"/>
    <p:sldId id="313" r:id="rId56"/>
    <p:sldId id="314" r:id="rId57"/>
    <p:sldId id="315" r:id="rId58"/>
    <p:sldId id="316" r:id="rId59"/>
    <p:sldId id="317" r:id="rId6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590" autoAdjust="0"/>
  </p:normalViewPr>
  <p:slideViewPr>
    <p:cSldViewPr>
      <p:cViewPr>
        <p:scale>
          <a:sx n="70" d="100"/>
          <a:sy n="70" d="100"/>
        </p:scale>
        <p:origin x="-129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t>17.11.2020</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t>17.11.2020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17.11.2020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t>17.11.2020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t>17.11.2020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t>17.11.2020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17.11.2020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t>17.11.2020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17.11.2020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t>17.11.2020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t>17.11.2020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2700" y="0"/>
            <a:ext cx="917337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019299" y="1871132"/>
            <a:ext cx="5111752"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019299" y="3657597"/>
            <a:ext cx="5111752"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a:xfrm>
            <a:off x="5987425" y="5037663"/>
            <a:ext cx="673100" cy="279400"/>
          </a:xfrm>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5" name="Footer Placeholder 4"/>
          <p:cNvSpPr>
            <a:spLocks noGrp="1"/>
          </p:cNvSpPr>
          <p:nvPr>
            <p:ph type="ftr" sz="quarter" idx="11"/>
          </p:nvPr>
        </p:nvSpPr>
        <p:spPr>
          <a:xfrm>
            <a:off x="2019298" y="5037663"/>
            <a:ext cx="3910976" cy="279400"/>
          </a:xfrm>
        </p:spPr>
        <p:txBody>
          <a:bodyPr/>
          <a:lstStyle/>
          <a:p>
            <a:endParaRPr lang="tr-TR">
              <a:solidFill>
                <a:prstClr val="black"/>
              </a:solidFill>
            </a:endParaRPr>
          </a:p>
        </p:txBody>
      </p:sp>
      <p:sp>
        <p:nvSpPr>
          <p:cNvPr id="6" name="Slide Number Placeholder 5"/>
          <p:cNvSpPr>
            <a:spLocks noGrp="1"/>
          </p:cNvSpPr>
          <p:nvPr>
            <p:ph type="sldNum" sz="quarter" idx="12"/>
          </p:nvPr>
        </p:nvSpPr>
        <p:spPr>
          <a:xfrm>
            <a:off x="6717676" y="5037663"/>
            <a:ext cx="413375" cy="279400"/>
          </a:xfrm>
        </p:spPr>
        <p:txBody>
          <a:bodyPr/>
          <a:lstStyle/>
          <a:p>
            <a:fld id="{E67376F5-4CB9-49A4-A9AD-4E7ED6ED63C2}" type="slidenum">
              <a:rPr lang="tr-TR" smtClean="0">
                <a:solidFill>
                  <a:prstClr val="black"/>
                </a:solidFill>
              </a:rPr>
              <a:pPr/>
              <a:t>‹#›</a:t>
            </a:fld>
            <a:endParaRPr lang="tr-TR">
              <a:solidFill>
                <a:prstClr val="black"/>
              </a:solidFill>
            </a:endParaRPr>
          </a:p>
        </p:txBody>
      </p:sp>
      <p:cxnSp>
        <p:nvCxnSpPr>
          <p:cNvPr id="15" name="Straight Connector 14"/>
          <p:cNvCxnSpPr/>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1118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5" name="Footer Placeholder 4"/>
          <p:cNvSpPr>
            <a:spLocks noGrp="1"/>
          </p:cNvSpPr>
          <p:nvPr>
            <p:ph type="ftr" sz="quarter" idx="11"/>
          </p:nvPr>
        </p:nvSpPr>
        <p:spPr/>
        <p:txBody>
          <a:bodyPr/>
          <a:lstStyle/>
          <a:p>
            <a:endParaRPr lang="tr-TR">
              <a:solidFill>
                <a:prstClr val="black"/>
              </a:solidFill>
            </a:endParaRPr>
          </a:p>
        </p:txBody>
      </p:sp>
      <p:sp>
        <p:nvSpPr>
          <p:cNvPr id="6" name="Slide Number Placeholder 5"/>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spTree>
    <p:extLst>
      <p:ext uri="{BB962C8B-B14F-4D97-AF65-F5344CB8AC3E}">
        <p14:creationId xmlns:p14="http://schemas.microsoft.com/office/powerpoint/2010/main" val="1238088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511302" y="1752606"/>
            <a:ext cx="6119016"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511300" y="3846052"/>
            <a:ext cx="6119018"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5" name="Footer Placeholder 4"/>
          <p:cNvSpPr>
            <a:spLocks noGrp="1"/>
          </p:cNvSpPr>
          <p:nvPr>
            <p:ph type="ftr" sz="quarter" idx="11"/>
          </p:nvPr>
        </p:nvSpPr>
        <p:spPr/>
        <p:txBody>
          <a:bodyPr/>
          <a:lstStyle/>
          <a:p>
            <a:endParaRPr lang="tr-TR">
              <a:solidFill>
                <a:prstClr val="black"/>
              </a:solidFill>
            </a:endParaRPr>
          </a:p>
        </p:txBody>
      </p:sp>
      <p:sp>
        <p:nvSpPr>
          <p:cNvPr id="6" name="Slide Number Placeholder 5"/>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cxnSp>
        <p:nvCxnSpPr>
          <p:cNvPr id="16" name="Straight Connector 15"/>
          <p:cNvCxnSpPr/>
          <p:nvPr/>
        </p:nvCxnSpPr>
        <p:spPr>
          <a:xfrm>
            <a:off x="1509542" y="3710585"/>
            <a:ext cx="612253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7980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973836" y="2560320"/>
            <a:ext cx="3538728" cy="3310128"/>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36008" y="2560320"/>
            <a:ext cx="3538728" cy="3310128"/>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6" name="Footer Placeholder 5"/>
          <p:cNvSpPr>
            <a:spLocks noGrp="1"/>
          </p:cNvSpPr>
          <p:nvPr>
            <p:ph type="ftr" sz="quarter" idx="11"/>
          </p:nvPr>
        </p:nvSpPr>
        <p:spPr/>
        <p:txBody>
          <a:bodyPr/>
          <a:lstStyle/>
          <a:p>
            <a:endParaRPr lang="tr-TR">
              <a:solidFill>
                <a:prstClr val="black"/>
              </a:solidFill>
            </a:endParaRPr>
          </a:p>
        </p:txBody>
      </p:sp>
      <p:sp>
        <p:nvSpPr>
          <p:cNvPr id="7" name="Slide Number Placeholder 6"/>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spTree>
    <p:extLst>
      <p:ext uri="{BB962C8B-B14F-4D97-AF65-F5344CB8AC3E}">
        <p14:creationId xmlns:p14="http://schemas.microsoft.com/office/powerpoint/2010/main" val="4037697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971550" y="2658533"/>
            <a:ext cx="3538728"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971550" y="3243263"/>
            <a:ext cx="3538728" cy="2632605"/>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35503" y="2658533"/>
            <a:ext cx="3538728"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635503" y="3243263"/>
            <a:ext cx="3538728" cy="2632605"/>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8" name="Footer Placeholder 7"/>
          <p:cNvSpPr>
            <a:spLocks noGrp="1"/>
          </p:cNvSpPr>
          <p:nvPr>
            <p:ph type="ftr" sz="quarter" idx="11"/>
          </p:nvPr>
        </p:nvSpPr>
        <p:spPr/>
        <p:txBody>
          <a:bodyPr/>
          <a:lstStyle/>
          <a:p>
            <a:endParaRPr lang="tr-TR">
              <a:solidFill>
                <a:prstClr val="black"/>
              </a:solidFill>
            </a:endParaRPr>
          </a:p>
        </p:txBody>
      </p:sp>
      <p:sp>
        <p:nvSpPr>
          <p:cNvPr id="9" name="Slide Number Placeholder 8"/>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cxnSp>
        <p:nvCxnSpPr>
          <p:cNvPr id="18" name="Straight Connector 1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86969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4" name="Footer Placeholder 3"/>
          <p:cNvSpPr>
            <a:spLocks noGrp="1"/>
          </p:cNvSpPr>
          <p:nvPr>
            <p:ph type="ftr" sz="quarter" idx="11"/>
          </p:nvPr>
        </p:nvSpPr>
        <p:spPr/>
        <p:txBody>
          <a:bodyPr/>
          <a:lstStyle/>
          <a:p>
            <a:endParaRPr lang="tr-TR">
              <a:solidFill>
                <a:prstClr val="black"/>
              </a:solidFill>
            </a:endParaRPr>
          </a:p>
        </p:txBody>
      </p:sp>
      <p:sp>
        <p:nvSpPr>
          <p:cNvPr id="5" name="Slide Number Placeholder 4"/>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306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3" name="Footer Placeholder 2"/>
          <p:cNvSpPr>
            <a:spLocks noGrp="1"/>
          </p:cNvSpPr>
          <p:nvPr>
            <p:ph type="ftr" sz="quarter" idx="11"/>
          </p:nvPr>
        </p:nvSpPr>
        <p:spPr/>
        <p:txBody>
          <a:bodyPr/>
          <a:lstStyle/>
          <a:p>
            <a:endParaRPr lang="tr-TR">
              <a:solidFill>
                <a:prstClr val="black"/>
              </a:solidFill>
            </a:endParaRPr>
          </a:p>
        </p:txBody>
      </p:sp>
      <p:sp>
        <p:nvSpPr>
          <p:cNvPr id="4" name="Slide Number Placeholder 3"/>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spTree>
    <p:extLst>
      <p:ext uri="{BB962C8B-B14F-4D97-AF65-F5344CB8AC3E}">
        <p14:creationId xmlns:p14="http://schemas.microsoft.com/office/powerpoint/2010/main" val="504269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70359" y="1388534"/>
            <a:ext cx="2788841"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4064001" y="982132"/>
            <a:ext cx="4102100" cy="4893735"/>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970359" y="3031065"/>
            <a:ext cx="2788841"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6" name="Footer Placeholder 5"/>
          <p:cNvSpPr>
            <a:spLocks noGrp="1"/>
          </p:cNvSpPr>
          <p:nvPr>
            <p:ph type="ftr" sz="quarter" idx="11"/>
          </p:nvPr>
        </p:nvSpPr>
        <p:spPr/>
        <p:txBody>
          <a:bodyPr/>
          <a:lstStyle/>
          <a:p>
            <a:endParaRPr lang="tr-TR">
              <a:solidFill>
                <a:prstClr val="black"/>
              </a:solidFill>
            </a:endParaRPr>
          </a:p>
        </p:txBody>
      </p:sp>
      <p:sp>
        <p:nvSpPr>
          <p:cNvPr id="7" name="Slide Number Placeholder 6"/>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cxnSp>
        <p:nvCxnSpPr>
          <p:cNvPr id="16" name="Straight Connector 15"/>
          <p:cNvCxnSpPr/>
          <p:nvPr/>
        </p:nvCxnSpPr>
        <p:spPr>
          <a:xfrm>
            <a:off x="1047127" y="2912533"/>
            <a:ext cx="26358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39063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971549" y="1883832"/>
            <a:ext cx="4681362"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6071124" y="1041400"/>
            <a:ext cx="2297510"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971549" y="3255432"/>
            <a:ext cx="4681362"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6" name="Footer Placeholder 5"/>
          <p:cNvSpPr>
            <a:spLocks noGrp="1"/>
          </p:cNvSpPr>
          <p:nvPr>
            <p:ph type="ftr" sz="quarter" idx="11"/>
          </p:nvPr>
        </p:nvSpPr>
        <p:spPr/>
        <p:txBody>
          <a:bodyPr/>
          <a:lstStyle/>
          <a:p>
            <a:endParaRPr lang="tr-TR">
              <a:solidFill>
                <a:prstClr val="black"/>
              </a:solidFill>
            </a:endParaRPr>
          </a:p>
        </p:txBody>
      </p:sp>
      <p:sp>
        <p:nvSpPr>
          <p:cNvPr id="7" name="Slide Number Placeholder 6"/>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spTree>
    <p:extLst>
      <p:ext uri="{BB962C8B-B14F-4D97-AF65-F5344CB8AC3E}">
        <p14:creationId xmlns:p14="http://schemas.microsoft.com/office/powerpoint/2010/main" val="911720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971551" y="4815415"/>
            <a:ext cx="7207250"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81070" y="1041400"/>
            <a:ext cx="757947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971551" y="5382153"/>
            <a:ext cx="7207250"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6" name="Footer Placeholder 5"/>
          <p:cNvSpPr>
            <a:spLocks noGrp="1"/>
          </p:cNvSpPr>
          <p:nvPr>
            <p:ph type="ftr" sz="quarter" idx="11"/>
          </p:nvPr>
        </p:nvSpPr>
        <p:spPr/>
        <p:txBody>
          <a:bodyPr/>
          <a:lstStyle/>
          <a:p>
            <a:endParaRPr lang="tr-TR">
              <a:solidFill>
                <a:prstClr val="black"/>
              </a:solidFill>
            </a:endParaRPr>
          </a:p>
        </p:txBody>
      </p:sp>
      <p:sp>
        <p:nvSpPr>
          <p:cNvPr id="7" name="Slide Number Placeholder 6"/>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spTree>
    <p:extLst>
      <p:ext uri="{BB962C8B-B14F-4D97-AF65-F5344CB8AC3E}">
        <p14:creationId xmlns:p14="http://schemas.microsoft.com/office/powerpoint/2010/main" val="39090507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977901" y="982132"/>
            <a:ext cx="7194549"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977901" y="4343400"/>
            <a:ext cx="7194549"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5" name="Footer Placeholder 4"/>
          <p:cNvSpPr>
            <a:spLocks noGrp="1"/>
          </p:cNvSpPr>
          <p:nvPr>
            <p:ph type="ftr" sz="quarter" idx="11"/>
          </p:nvPr>
        </p:nvSpPr>
        <p:spPr/>
        <p:txBody>
          <a:bodyPr/>
          <a:lstStyle/>
          <a:p>
            <a:endParaRPr lang="tr-TR">
              <a:solidFill>
                <a:prstClr val="black"/>
              </a:solidFill>
            </a:endParaRPr>
          </a:p>
        </p:txBody>
      </p:sp>
      <p:sp>
        <p:nvSpPr>
          <p:cNvPr id="6" name="Slide Number Placeholder 5"/>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cxnSp>
        <p:nvCxnSpPr>
          <p:cNvPr id="15" name="Straight Connector 14"/>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30163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256109" y="3352800"/>
            <a:ext cx="66294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971551" y="4343400"/>
            <a:ext cx="7207250"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5" name="Footer Placeholder 4"/>
          <p:cNvSpPr>
            <a:spLocks noGrp="1"/>
          </p:cNvSpPr>
          <p:nvPr>
            <p:ph type="ftr" sz="quarter" idx="11"/>
          </p:nvPr>
        </p:nvSpPr>
        <p:spPr/>
        <p:txBody>
          <a:bodyPr/>
          <a:lstStyle/>
          <a:p>
            <a:endParaRPr lang="tr-TR">
              <a:solidFill>
                <a:prstClr val="black"/>
              </a:solidFill>
            </a:endParaRPr>
          </a:p>
        </p:txBody>
      </p:sp>
      <p:sp>
        <p:nvSpPr>
          <p:cNvPr id="6" name="Slide Number Placeholder 5"/>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sp>
        <p:nvSpPr>
          <p:cNvPr id="14" name="TextBox 13"/>
          <p:cNvSpPr txBox="1"/>
          <p:nvPr/>
        </p:nvSpPr>
        <p:spPr>
          <a:xfrm>
            <a:off x="646510" y="879961"/>
            <a:ext cx="457200" cy="584776"/>
          </a:xfrm>
          <a:prstGeom prst="rect">
            <a:avLst/>
          </a:prstGeom>
        </p:spPr>
        <p:txBody>
          <a:bodyPr vert="horz" lIns="91440" tIns="45720" rIns="91440" bIns="45720" rtlCol="0" anchor="ctr">
            <a:noAutofit/>
          </a:bodyPr>
          <a:lstStyle/>
          <a:p>
            <a:r>
              <a:rPr lang="en-US" sz="8000" dirty="0">
                <a:solidFill>
                  <a:prstClr val="black"/>
                </a:solidFill>
              </a:rPr>
              <a:t>“</a:t>
            </a:r>
          </a:p>
        </p:txBody>
      </p:sp>
      <p:sp>
        <p:nvSpPr>
          <p:cNvPr id="15" name="TextBox 14"/>
          <p:cNvSpPr txBox="1"/>
          <p:nvPr/>
        </p:nvSpPr>
        <p:spPr>
          <a:xfrm>
            <a:off x="7950200" y="2827870"/>
            <a:ext cx="457200" cy="584776"/>
          </a:xfrm>
          <a:prstGeom prst="rect">
            <a:avLst/>
          </a:prstGeom>
        </p:spPr>
        <p:txBody>
          <a:bodyPr vert="horz" lIns="91440" tIns="45720" rIns="91440" bIns="45720" rtlCol="0" anchor="ctr">
            <a:noAutofit/>
          </a:bodyPr>
          <a:lstStyle/>
          <a:p>
            <a:pPr algn="r"/>
            <a:r>
              <a:rPr lang="en-US" sz="8000" dirty="0">
                <a:solidFill>
                  <a:prstClr val="black"/>
                </a:solidFill>
              </a:rPr>
              <a:t>”</a:t>
            </a:r>
          </a:p>
        </p:txBody>
      </p:sp>
      <p:cxnSp>
        <p:nvCxnSpPr>
          <p:cNvPr id="19" name="Straight Connector 18"/>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0372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71552" y="3308581"/>
            <a:ext cx="7207251"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971551" y="4777381"/>
            <a:ext cx="720725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5" name="Footer Placeholder 4"/>
          <p:cNvSpPr>
            <a:spLocks noGrp="1"/>
          </p:cNvSpPr>
          <p:nvPr>
            <p:ph type="ftr" sz="quarter" idx="11"/>
          </p:nvPr>
        </p:nvSpPr>
        <p:spPr/>
        <p:txBody>
          <a:bodyPr/>
          <a:lstStyle/>
          <a:p>
            <a:endParaRPr lang="tr-TR">
              <a:solidFill>
                <a:prstClr val="black"/>
              </a:solidFill>
            </a:endParaRPr>
          </a:p>
        </p:txBody>
      </p:sp>
      <p:sp>
        <p:nvSpPr>
          <p:cNvPr id="6" name="Slide Number Placeholder 5"/>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spTree>
    <p:extLst>
      <p:ext uri="{BB962C8B-B14F-4D97-AF65-F5344CB8AC3E}">
        <p14:creationId xmlns:p14="http://schemas.microsoft.com/office/powerpoint/2010/main" val="187127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23" name="Text Placeholder 2"/>
          <p:cNvSpPr>
            <a:spLocks noGrp="1"/>
          </p:cNvSpPr>
          <p:nvPr>
            <p:ph type="body" idx="13"/>
          </p:nvPr>
        </p:nvSpPr>
        <p:spPr>
          <a:xfrm>
            <a:off x="971551" y="3639312"/>
            <a:ext cx="7207251"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3" name="Text Placeholder 2"/>
          <p:cNvSpPr>
            <a:spLocks noGrp="1"/>
          </p:cNvSpPr>
          <p:nvPr>
            <p:ph type="body" idx="1"/>
          </p:nvPr>
        </p:nvSpPr>
        <p:spPr>
          <a:xfrm>
            <a:off x="971551" y="4529667"/>
            <a:ext cx="7207251"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5" name="Footer Placeholder 4"/>
          <p:cNvSpPr>
            <a:spLocks noGrp="1"/>
          </p:cNvSpPr>
          <p:nvPr>
            <p:ph type="ftr" sz="quarter" idx="11"/>
          </p:nvPr>
        </p:nvSpPr>
        <p:spPr/>
        <p:txBody>
          <a:bodyPr/>
          <a:lstStyle/>
          <a:p>
            <a:endParaRPr lang="tr-TR">
              <a:solidFill>
                <a:prstClr val="black"/>
              </a:solidFill>
            </a:endParaRPr>
          </a:p>
        </p:txBody>
      </p:sp>
      <p:sp>
        <p:nvSpPr>
          <p:cNvPr id="6" name="Slide Number Placeholder 5"/>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sp>
        <p:nvSpPr>
          <p:cNvPr id="12" name="TextBox 11"/>
          <p:cNvSpPr txBox="1"/>
          <p:nvPr/>
        </p:nvSpPr>
        <p:spPr>
          <a:xfrm>
            <a:off x="646510" y="879961"/>
            <a:ext cx="457200" cy="584776"/>
          </a:xfrm>
          <a:prstGeom prst="rect">
            <a:avLst/>
          </a:prstGeom>
        </p:spPr>
        <p:txBody>
          <a:bodyPr vert="horz" lIns="91440" tIns="45720" rIns="91440" bIns="45720" rtlCol="0" anchor="ctr">
            <a:noAutofit/>
          </a:bodyPr>
          <a:lstStyle/>
          <a:p>
            <a:r>
              <a:rPr lang="en-US" sz="8000" dirty="0">
                <a:solidFill>
                  <a:prstClr val="black"/>
                </a:solidFill>
              </a:rPr>
              <a:t>“</a:t>
            </a:r>
          </a:p>
        </p:txBody>
      </p:sp>
      <p:sp>
        <p:nvSpPr>
          <p:cNvPr id="13" name="TextBox 12"/>
          <p:cNvSpPr txBox="1"/>
          <p:nvPr/>
        </p:nvSpPr>
        <p:spPr>
          <a:xfrm>
            <a:off x="7950200" y="2599261"/>
            <a:ext cx="457200" cy="584776"/>
          </a:xfrm>
          <a:prstGeom prst="rect">
            <a:avLst/>
          </a:prstGeom>
        </p:spPr>
        <p:txBody>
          <a:bodyPr vert="horz" lIns="91440" tIns="45720" rIns="91440" bIns="45720" rtlCol="0" anchor="ctr">
            <a:noAutofit/>
          </a:bodyPr>
          <a:lstStyle/>
          <a:p>
            <a:pPr algn="r"/>
            <a:r>
              <a:rPr lang="en-US" sz="8000" dirty="0">
                <a:solidFill>
                  <a:prstClr val="black"/>
                </a:solidFill>
              </a:rPr>
              <a:t>”</a:t>
            </a:r>
          </a:p>
        </p:txBody>
      </p:sp>
      <p:cxnSp>
        <p:nvCxnSpPr>
          <p:cNvPr id="26" name="Straight Connector 25"/>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88716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7250"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20" name="Text Placeholder 2"/>
          <p:cNvSpPr>
            <a:spLocks noGrp="1"/>
          </p:cNvSpPr>
          <p:nvPr>
            <p:ph type="body" idx="13"/>
          </p:nvPr>
        </p:nvSpPr>
        <p:spPr>
          <a:xfrm>
            <a:off x="971551" y="3630168"/>
            <a:ext cx="7207251"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3" name="Text Placeholder 2"/>
          <p:cNvSpPr>
            <a:spLocks noGrp="1"/>
          </p:cNvSpPr>
          <p:nvPr>
            <p:ph type="body" idx="1"/>
          </p:nvPr>
        </p:nvSpPr>
        <p:spPr>
          <a:xfrm>
            <a:off x="971550" y="4470400"/>
            <a:ext cx="7207253"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5" name="Footer Placeholder 4"/>
          <p:cNvSpPr>
            <a:spLocks noGrp="1"/>
          </p:cNvSpPr>
          <p:nvPr>
            <p:ph type="ftr" sz="quarter" idx="11"/>
          </p:nvPr>
        </p:nvSpPr>
        <p:spPr/>
        <p:txBody>
          <a:bodyPr/>
          <a:lstStyle/>
          <a:p>
            <a:endParaRPr lang="tr-TR">
              <a:solidFill>
                <a:prstClr val="black"/>
              </a:solidFill>
            </a:endParaRPr>
          </a:p>
        </p:txBody>
      </p:sp>
      <p:sp>
        <p:nvSpPr>
          <p:cNvPr id="6" name="Slide Number Placeholder 5"/>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cxnSp>
        <p:nvCxnSpPr>
          <p:cNvPr id="15" name="Straight Connector 14"/>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53796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5" name="Footer Placeholder 4"/>
          <p:cNvSpPr>
            <a:spLocks noGrp="1"/>
          </p:cNvSpPr>
          <p:nvPr>
            <p:ph type="ftr" sz="quarter" idx="11"/>
          </p:nvPr>
        </p:nvSpPr>
        <p:spPr/>
        <p:txBody>
          <a:bodyPr/>
          <a:lstStyle/>
          <a:p>
            <a:endParaRPr lang="tr-TR">
              <a:solidFill>
                <a:prstClr val="black"/>
              </a:solidFill>
            </a:endParaRPr>
          </a:p>
        </p:txBody>
      </p:sp>
      <p:sp>
        <p:nvSpPr>
          <p:cNvPr id="6" name="Slide Number Placeholder 5"/>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02796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8" y="982132"/>
            <a:ext cx="1418171"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71549" y="982132"/>
            <a:ext cx="5574769" cy="4893734"/>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60E002F-B065-4BD4-9945-E66DF3E2FABF}" type="datetimeFigureOut">
              <a:rPr lang="tr-TR" smtClean="0">
                <a:solidFill>
                  <a:prstClr val="black"/>
                </a:solidFill>
              </a:rPr>
              <a:pPr/>
              <a:t>17.11.2020</a:t>
            </a:fld>
            <a:endParaRPr lang="tr-TR">
              <a:solidFill>
                <a:prstClr val="black"/>
              </a:solidFill>
            </a:endParaRPr>
          </a:p>
        </p:txBody>
      </p:sp>
      <p:sp>
        <p:nvSpPr>
          <p:cNvPr id="5" name="Footer Placeholder 4"/>
          <p:cNvSpPr>
            <a:spLocks noGrp="1"/>
          </p:cNvSpPr>
          <p:nvPr>
            <p:ph type="ftr" sz="quarter" idx="11"/>
          </p:nvPr>
        </p:nvSpPr>
        <p:spPr/>
        <p:txBody>
          <a:bodyPr/>
          <a:lstStyle/>
          <a:p>
            <a:endParaRPr lang="tr-TR">
              <a:solidFill>
                <a:prstClr val="black"/>
              </a:solidFill>
            </a:endParaRPr>
          </a:p>
        </p:txBody>
      </p:sp>
      <p:sp>
        <p:nvSpPr>
          <p:cNvPr id="6" name="Slide Number Placeholder 5"/>
          <p:cNvSpPr>
            <a:spLocks noGrp="1"/>
          </p:cNvSpPr>
          <p:nvPr>
            <p:ph type="sldNum" sz="quarter" idx="12"/>
          </p:nvPr>
        </p:nvSpPr>
        <p:spPr/>
        <p:txBody>
          <a:bodyPr/>
          <a:lstStyle/>
          <a:p>
            <a:fld id="{E67376F5-4CB9-49A4-A9AD-4E7ED6ED63C2}" type="slidenum">
              <a:rPr lang="tr-TR" smtClean="0">
                <a:solidFill>
                  <a:prstClr val="black"/>
                </a:solidFill>
              </a:rPr>
              <a:pPr/>
              <a:t>‹#›</a:t>
            </a:fld>
            <a:endParaRPr lang="tr-TR">
              <a:solidFill>
                <a:prstClr val="black"/>
              </a:solidFill>
            </a:endParaRPr>
          </a:p>
        </p:txBody>
      </p:sp>
      <p:cxnSp>
        <p:nvCxnSpPr>
          <p:cNvPr id="14" name="Straight Connector 13"/>
          <p:cNvCxnSpPr/>
          <p:nvPr/>
        </p:nvCxnSpPr>
        <p:spPr>
          <a:xfrm>
            <a:off x="6647918"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850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4.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t>17.11.2020</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1802" y="0"/>
            <a:ext cx="917247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971552" y="982133"/>
            <a:ext cx="7200897"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971551" y="2556932"/>
            <a:ext cx="7200897" cy="3318936"/>
          </a:xfrm>
          <a:prstGeom prst="rect">
            <a:avLst/>
          </a:prstGeom>
        </p:spPr>
        <p:txBody>
          <a:bodyPr vert="horz" lIns="91440" tIns="45720" rIns="91440" bIns="45720" rtlCol="0"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508126" y="5969000"/>
            <a:ext cx="120015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60E002F-B065-4BD4-9945-E66DF3E2FABF}" type="datetimeFigureOut">
              <a:rPr lang="tr-TR" smtClean="0">
                <a:solidFill>
                  <a:prstClr val="black"/>
                </a:solidFill>
              </a:rPr>
              <a:pPr/>
              <a:t>17.11.2020</a:t>
            </a:fld>
            <a:endParaRPr lang="tr-TR">
              <a:solidFill>
                <a:prstClr val="black"/>
              </a:solidFill>
            </a:endParaRPr>
          </a:p>
        </p:txBody>
      </p:sp>
      <p:sp>
        <p:nvSpPr>
          <p:cNvPr id="5" name="Footer Placeholder 4"/>
          <p:cNvSpPr>
            <a:spLocks noGrp="1"/>
          </p:cNvSpPr>
          <p:nvPr>
            <p:ph type="ftr" sz="quarter" idx="3"/>
          </p:nvPr>
        </p:nvSpPr>
        <p:spPr>
          <a:xfrm>
            <a:off x="971551" y="5969000"/>
            <a:ext cx="5479425"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solidFill>
                <a:prstClr val="black"/>
              </a:solidFill>
            </a:endParaRPr>
          </a:p>
        </p:txBody>
      </p:sp>
      <p:sp>
        <p:nvSpPr>
          <p:cNvPr id="6" name="Slide Number Placeholder 5"/>
          <p:cNvSpPr>
            <a:spLocks noGrp="1"/>
          </p:cNvSpPr>
          <p:nvPr>
            <p:ph type="sldNum" sz="quarter" idx="4"/>
          </p:nvPr>
        </p:nvSpPr>
        <p:spPr>
          <a:xfrm>
            <a:off x="7765426" y="5969000"/>
            <a:ext cx="40702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67376F5-4CB9-49A4-A9AD-4E7ED6ED63C2}" type="slidenum">
              <a:rPr lang="tr-TR" smtClean="0">
                <a:solidFill>
                  <a:prstClr val="black"/>
                </a:solidFill>
              </a:rPr>
              <a:pPr/>
              <a:t>‹#›</a:t>
            </a:fld>
            <a:endParaRPr lang="tr-TR">
              <a:solidFill>
                <a:prstClr val="black"/>
              </a:solidFill>
            </a:endParaRPr>
          </a:p>
        </p:txBody>
      </p:sp>
    </p:spTree>
    <p:extLst>
      <p:ext uri="{BB962C8B-B14F-4D97-AF65-F5344CB8AC3E}">
        <p14:creationId xmlns:p14="http://schemas.microsoft.com/office/powerpoint/2010/main" val="50884964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a:spLocks noGrp="1"/>
          </p:cNvSpPr>
          <p:nvPr>
            <p:ph type="ctrTitle"/>
          </p:nvPr>
        </p:nvSpPr>
        <p:spPr/>
        <p:txBody>
          <a:bodyPr>
            <a:normAutofit/>
          </a:bodyPr>
          <a:lstStyle/>
          <a:p>
            <a:pPr algn="ctr"/>
            <a:r>
              <a:rPr lang="tr-TR" dirty="0" smtClean="0"/>
              <a:t>AHLAK GELİŞİM KURAMLARI</a:t>
            </a:r>
            <a:endParaRPr lang="tr-TR" dirty="0"/>
          </a:p>
        </p:txBody>
      </p:sp>
    </p:spTree>
    <p:extLst>
      <p:ext uri="{BB962C8B-B14F-4D97-AF65-F5344CB8AC3E}">
        <p14:creationId xmlns:p14="http://schemas.microsoft.com/office/powerpoint/2010/main" val="24629635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764704"/>
            <a:ext cx="7772400" cy="720080"/>
          </a:xfrm>
        </p:spPr>
        <p:txBody>
          <a:bodyPr>
            <a:normAutofit/>
          </a:bodyPr>
          <a:lstStyle/>
          <a:p>
            <a:pPr algn="ctr"/>
            <a:r>
              <a:rPr lang="tr-TR" sz="4000" dirty="0" smtClean="0"/>
              <a:t>AHLAK GELİŞİM KURAMLARI</a:t>
            </a:r>
            <a:endParaRPr lang="tr-TR" sz="4000" dirty="0"/>
          </a:p>
        </p:txBody>
      </p:sp>
      <p:sp>
        <p:nvSpPr>
          <p:cNvPr id="3" name="Alt Başlık 2"/>
          <p:cNvSpPr>
            <a:spLocks noGrp="1"/>
          </p:cNvSpPr>
          <p:nvPr>
            <p:ph type="subTitle" idx="1"/>
          </p:nvPr>
        </p:nvSpPr>
        <p:spPr>
          <a:xfrm>
            <a:off x="179512" y="6453336"/>
            <a:ext cx="8712968" cy="144015"/>
          </a:xfrm>
        </p:spPr>
        <p:txBody>
          <a:bodyPr>
            <a:normAutofit fontScale="25000" lnSpcReduction="20000"/>
          </a:bodyPr>
          <a:lstStyle/>
          <a:p>
            <a:endParaRPr lang="tr-TR" sz="1800" dirty="0" smtClean="0"/>
          </a:p>
        </p:txBody>
      </p:sp>
      <p:sp>
        <p:nvSpPr>
          <p:cNvPr id="4" name="Dikdörtgen 3"/>
          <p:cNvSpPr/>
          <p:nvPr/>
        </p:nvSpPr>
        <p:spPr>
          <a:xfrm>
            <a:off x="179512" y="1720840"/>
            <a:ext cx="8784976" cy="4893647"/>
          </a:xfrm>
          <a:prstGeom prst="rect">
            <a:avLst/>
          </a:prstGeom>
        </p:spPr>
        <p:txBody>
          <a:bodyPr wrap="square">
            <a:spAutoFit/>
          </a:bodyPr>
          <a:lstStyle/>
          <a:p>
            <a:pPr marL="342900" indent="-342900">
              <a:buFont typeface="+mj-lt"/>
              <a:buAutoNum type="alphaUcPeriod"/>
            </a:pPr>
            <a:r>
              <a:rPr lang="tr-TR" b="1" dirty="0" smtClean="0"/>
              <a:t>AHLAK </a:t>
            </a:r>
            <a:r>
              <a:rPr lang="tr-TR" b="1" dirty="0"/>
              <a:t>KAVRAMI</a:t>
            </a:r>
          </a:p>
          <a:p>
            <a:pPr marL="285750" indent="-285750" algn="just">
              <a:buFont typeface="Wingdings" pitchFamily="2" charset="2"/>
              <a:buChar char="Ø"/>
            </a:pPr>
            <a:r>
              <a:rPr lang="tr-TR" sz="2000" dirty="0"/>
              <a:t>Ahlak, Arapça "</a:t>
            </a:r>
            <a:r>
              <a:rPr lang="tr-TR" sz="2000" dirty="0" err="1"/>
              <a:t>hulk</a:t>
            </a:r>
            <a:r>
              <a:rPr lang="tr-TR" sz="2000" dirty="0"/>
              <a:t>" veya "</a:t>
            </a:r>
            <a:r>
              <a:rPr lang="tr-TR" sz="2000" dirty="0" err="1"/>
              <a:t>huluk</a:t>
            </a:r>
            <a:r>
              <a:rPr lang="tr-TR" sz="2000" dirty="0"/>
              <a:t>" kelimesinin çoğulu olup Türkçede tekil olarak kullanılır. Kelime anlamı ile tabiat, huy, karakter, hal ve hareket tarzı gibi anlamlara gelir. Türkçede ise ahlak, insanın başka varlıklarla belirli normlara göre gerçekleşen ilişkiler toplamını, insanın söz konusu ilişkileriyle bu varlıklara yönelen eylemlerini düzenleyip anlamlandıran norm, ilke, kural ve değerler bütününü ifade </a:t>
            </a:r>
            <a:r>
              <a:rPr lang="tr-TR" sz="2000" dirty="0" smtClean="0"/>
              <a:t>eder.</a:t>
            </a:r>
          </a:p>
          <a:p>
            <a:pPr algn="just"/>
            <a:endParaRPr lang="tr-TR" sz="2000" dirty="0"/>
          </a:p>
          <a:p>
            <a:pPr marL="285750" indent="-285750" algn="just">
              <a:buFont typeface="Wingdings" pitchFamily="2" charset="2"/>
              <a:buChar char="Ø"/>
            </a:pPr>
            <a:r>
              <a:rPr lang="tr-TR" sz="2000" dirty="0"/>
              <a:t>Ahlak; toplumun içinde kişilerin benimsedikleri, uymak zorunda oldukları davranış biçimleri ve kurallardır. Aynı zamanda insan ilişkilerinde “doğru” ya da “yanlış” veya “iyi” ya da “kötü” olarak adlandırılan değer yargılarıdır. Ahlakın yabancı dillerdeki karşılığı olan “moral” sözcüğü, Latincedeki “</a:t>
            </a:r>
            <a:r>
              <a:rPr lang="tr-TR" sz="2000" dirty="0" err="1"/>
              <a:t>moralis</a:t>
            </a:r>
            <a:r>
              <a:rPr lang="tr-TR" sz="2000" dirty="0"/>
              <a:t>” sözcüğünden </a:t>
            </a:r>
            <a:r>
              <a:rPr lang="tr-TR" sz="2000" dirty="0" smtClean="0"/>
              <a:t>gelmektedir.</a:t>
            </a:r>
          </a:p>
          <a:p>
            <a:endParaRPr lang="tr-TR" dirty="0" smtClean="0"/>
          </a:p>
          <a:p>
            <a:endParaRPr lang="tr-TR" dirty="0" smtClean="0"/>
          </a:p>
          <a:p>
            <a:endParaRPr lang="tr-TR" dirty="0"/>
          </a:p>
        </p:txBody>
      </p:sp>
    </p:spTree>
    <p:extLst>
      <p:ext uri="{BB962C8B-B14F-4D97-AF65-F5344CB8AC3E}">
        <p14:creationId xmlns:p14="http://schemas.microsoft.com/office/powerpoint/2010/main" val="31061178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lvl="0"/>
            <a:r>
              <a:rPr lang="tr-TR" sz="5400" dirty="0">
                <a:solidFill>
                  <a:prstClr val="black"/>
                </a:solidFill>
              </a:rPr>
              <a:t>B. </a:t>
            </a:r>
            <a:r>
              <a:rPr lang="tr-TR" sz="5400" b="1" dirty="0">
                <a:solidFill>
                  <a:prstClr val="black"/>
                </a:solidFill>
              </a:rPr>
              <a:t>AHLAK GELİŞİMİ</a:t>
            </a:r>
            <a:br>
              <a:rPr lang="tr-TR" sz="5400" b="1" dirty="0">
                <a:solidFill>
                  <a:prstClr val="black"/>
                </a:solidFill>
              </a:rPr>
            </a:br>
            <a:endParaRPr lang="tr-TR" dirty="0"/>
          </a:p>
        </p:txBody>
      </p:sp>
      <p:sp>
        <p:nvSpPr>
          <p:cNvPr id="3" name="İçerik Yer Tutucusu 2"/>
          <p:cNvSpPr>
            <a:spLocks noGrp="1"/>
          </p:cNvSpPr>
          <p:nvPr>
            <p:ph idx="1"/>
          </p:nvPr>
        </p:nvSpPr>
        <p:spPr>
          <a:xfrm>
            <a:off x="457200" y="1412776"/>
            <a:ext cx="8229600" cy="5184576"/>
          </a:xfrm>
        </p:spPr>
        <p:txBody>
          <a:bodyPr>
            <a:normAutofit/>
          </a:bodyPr>
          <a:lstStyle/>
          <a:p>
            <a:pPr marL="0" lvl="0" indent="0">
              <a:spcBef>
                <a:spcPts val="0"/>
              </a:spcBef>
              <a:buClrTx/>
              <a:buSzTx/>
              <a:buNone/>
            </a:pPr>
            <a:endParaRPr lang="tr-TR" sz="1800" dirty="0">
              <a:solidFill>
                <a:prstClr val="black"/>
              </a:solidFill>
            </a:endParaRPr>
          </a:p>
          <a:p>
            <a:pPr marL="285750" lvl="0" indent="-285750">
              <a:spcBef>
                <a:spcPts val="0"/>
              </a:spcBef>
              <a:buClrTx/>
              <a:buSzTx/>
              <a:buFont typeface="Wingdings" pitchFamily="2" charset="2"/>
              <a:buChar char="Ø"/>
            </a:pPr>
            <a:r>
              <a:rPr lang="tr-TR" sz="2000" dirty="0">
                <a:solidFill>
                  <a:prstClr val="black"/>
                </a:solidFill>
              </a:rPr>
              <a:t>Ahlak gelişimi, çocukların belirli davranışlarını doğru ya da yanlış olarak değerlendirmelerine rehberlik eden ve kendi eylemlerini yönetmelerini sağlayan ilkeleri kazanmaları sürecidir.</a:t>
            </a:r>
          </a:p>
          <a:p>
            <a:pPr lvl="0" algn="just">
              <a:buClr>
                <a:srgbClr val="9BBB59"/>
              </a:buClr>
              <a:buFont typeface="Wingdings" pitchFamily="2" charset="2"/>
              <a:buChar char="Ø"/>
            </a:pPr>
            <a:r>
              <a:rPr lang="tr-TR" sz="2000" dirty="0">
                <a:solidFill>
                  <a:prstClr val="black"/>
                </a:solidFill>
              </a:rPr>
              <a:t>Ahlak gelişimi, çocuğun etrafındakilerle ilk ilişkileri sonucu başlar ve özellikle üç yaşından itibaren dil kullanımıyla pekişir. </a:t>
            </a:r>
            <a:endParaRPr lang="tr-TR" sz="2000" dirty="0" smtClean="0">
              <a:solidFill>
                <a:prstClr val="black"/>
              </a:solidFill>
            </a:endParaRPr>
          </a:p>
          <a:p>
            <a:pPr lvl="0" algn="just">
              <a:buClr>
                <a:srgbClr val="9BBB59"/>
              </a:buClr>
              <a:buFont typeface="Wingdings" pitchFamily="2" charset="2"/>
              <a:buChar char="Ø"/>
            </a:pPr>
            <a:r>
              <a:rPr lang="tr-TR" sz="2000" dirty="0" smtClean="0">
                <a:solidFill>
                  <a:prstClr val="black"/>
                </a:solidFill>
              </a:rPr>
              <a:t>Birçok </a:t>
            </a:r>
            <a:r>
              <a:rPr lang="tr-TR" sz="2000" dirty="0">
                <a:solidFill>
                  <a:prstClr val="black"/>
                </a:solidFill>
              </a:rPr>
              <a:t>psikoloğa göre, ahlak gelişimi kişilik gelişiminin bir parçasıdır. </a:t>
            </a:r>
            <a:endParaRPr lang="tr-TR" sz="2000" dirty="0" smtClean="0">
              <a:solidFill>
                <a:prstClr val="black"/>
              </a:solidFill>
            </a:endParaRPr>
          </a:p>
          <a:p>
            <a:pPr lvl="0" algn="just">
              <a:buClr>
                <a:srgbClr val="9BBB59"/>
              </a:buClr>
              <a:buFont typeface="Wingdings" pitchFamily="2" charset="2"/>
              <a:buChar char="Ø"/>
            </a:pPr>
            <a:r>
              <a:rPr lang="tr-TR" sz="2000" dirty="0" smtClean="0">
                <a:solidFill>
                  <a:prstClr val="black"/>
                </a:solidFill>
              </a:rPr>
              <a:t>Çocuk </a:t>
            </a:r>
            <a:r>
              <a:rPr lang="tr-TR" sz="2000" dirty="0">
                <a:solidFill>
                  <a:prstClr val="black"/>
                </a:solidFill>
              </a:rPr>
              <a:t>tıpkı anne babasının genel tavırlarını, cinsiyetlerine ait rollerini benimsedikleri gibi onların ahlak anlayışlarını da benimser. </a:t>
            </a:r>
            <a:endParaRPr lang="tr-TR" sz="2000" dirty="0" smtClean="0">
              <a:solidFill>
                <a:prstClr val="black"/>
              </a:solidFill>
            </a:endParaRPr>
          </a:p>
          <a:p>
            <a:pPr lvl="0" algn="just">
              <a:buClr>
                <a:srgbClr val="9BBB59"/>
              </a:buClr>
              <a:buFont typeface="Wingdings" pitchFamily="2" charset="2"/>
              <a:buChar char="Ø"/>
            </a:pPr>
            <a:r>
              <a:rPr lang="tr-TR" sz="2000" dirty="0" smtClean="0">
                <a:solidFill>
                  <a:prstClr val="black"/>
                </a:solidFill>
              </a:rPr>
              <a:t>Çocuğun </a:t>
            </a:r>
            <a:r>
              <a:rPr lang="tr-TR" sz="2000" dirty="0">
                <a:solidFill>
                  <a:prstClr val="black"/>
                </a:solidFill>
              </a:rPr>
              <a:t>anne babanın ahlak anlayışlarını benimsemesinde anne babadan diğer yetişkinlerden takdir görme isteği ve cezalandırılma korkusu rol oynar. </a:t>
            </a:r>
            <a:endParaRPr lang="tr-TR" sz="2000" dirty="0" smtClean="0">
              <a:solidFill>
                <a:prstClr val="black"/>
              </a:solidFill>
            </a:endParaRPr>
          </a:p>
          <a:p>
            <a:pPr lvl="0" algn="just">
              <a:buClr>
                <a:srgbClr val="9BBB59"/>
              </a:buClr>
              <a:buFont typeface="Wingdings" pitchFamily="2" charset="2"/>
              <a:buChar char="Ø"/>
            </a:pPr>
            <a:r>
              <a:rPr lang="tr-TR" sz="2000" dirty="0" smtClean="0">
                <a:solidFill>
                  <a:prstClr val="black"/>
                </a:solidFill>
              </a:rPr>
              <a:t>Bu </a:t>
            </a:r>
            <a:r>
              <a:rPr lang="tr-TR" sz="2000" dirty="0">
                <a:solidFill>
                  <a:prstClr val="black"/>
                </a:solidFill>
              </a:rPr>
              <a:t>nedenle okul öncesi çocukluk dönemi ve o dönemde çocuğun içinde yetiştiği çevre, çocuğun ahlak anlayışının gelişiminde önemli yer tutar.</a:t>
            </a:r>
          </a:p>
          <a:p>
            <a:endParaRPr lang="tr-TR" dirty="0"/>
          </a:p>
        </p:txBody>
      </p:sp>
    </p:spTree>
    <p:extLst>
      <p:ext uri="{BB962C8B-B14F-4D97-AF65-F5344CB8AC3E}">
        <p14:creationId xmlns:p14="http://schemas.microsoft.com/office/powerpoint/2010/main" val="1265485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lvl="0"/>
            <a:r>
              <a:rPr lang="tr-TR" sz="5400" dirty="0">
                <a:solidFill>
                  <a:prstClr val="black"/>
                </a:solidFill>
              </a:rPr>
              <a:t>B. </a:t>
            </a:r>
            <a:r>
              <a:rPr lang="tr-TR" sz="5400" b="1" dirty="0">
                <a:solidFill>
                  <a:prstClr val="black"/>
                </a:solidFill>
              </a:rPr>
              <a:t>AHLAK GELİŞİMİ</a:t>
            </a:r>
            <a:br>
              <a:rPr lang="tr-TR" sz="5400" b="1" dirty="0">
                <a:solidFill>
                  <a:prstClr val="black"/>
                </a:solidFill>
              </a:rPr>
            </a:br>
            <a:endParaRPr lang="tr-TR" dirty="0"/>
          </a:p>
        </p:txBody>
      </p:sp>
      <p:sp>
        <p:nvSpPr>
          <p:cNvPr id="3" name="İçerik Yer Tutucusu 2"/>
          <p:cNvSpPr>
            <a:spLocks noGrp="1"/>
          </p:cNvSpPr>
          <p:nvPr>
            <p:ph idx="1"/>
          </p:nvPr>
        </p:nvSpPr>
        <p:spPr>
          <a:xfrm>
            <a:off x="457200" y="1412776"/>
            <a:ext cx="8229600" cy="4911824"/>
          </a:xfrm>
        </p:spPr>
        <p:txBody>
          <a:bodyPr>
            <a:normAutofit/>
          </a:bodyPr>
          <a:lstStyle/>
          <a:p>
            <a:pPr lvl="0" algn="just">
              <a:buClr>
                <a:srgbClr val="9BBB59"/>
              </a:buClr>
              <a:buFont typeface="Wingdings" pitchFamily="2" charset="2"/>
              <a:buChar char="Ø"/>
            </a:pPr>
            <a:endParaRPr lang="tr-TR" sz="2400" dirty="0" smtClean="0">
              <a:solidFill>
                <a:prstClr val="black"/>
              </a:solidFill>
            </a:endParaRPr>
          </a:p>
          <a:p>
            <a:pPr lvl="0" algn="just">
              <a:spcBef>
                <a:spcPts val="1200"/>
              </a:spcBef>
              <a:buClr>
                <a:srgbClr val="9BBB59"/>
              </a:buClr>
              <a:buFont typeface="Wingdings" pitchFamily="2" charset="2"/>
              <a:buChar char="Ø"/>
            </a:pPr>
            <a:r>
              <a:rPr lang="tr-TR" sz="2400" dirty="0" smtClean="0">
                <a:solidFill>
                  <a:prstClr val="black"/>
                </a:solidFill>
              </a:rPr>
              <a:t>Ahlak </a:t>
            </a:r>
            <a:r>
              <a:rPr lang="tr-TR" sz="2400" dirty="0">
                <a:solidFill>
                  <a:prstClr val="black"/>
                </a:solidFill>
              </a:rPr>
              <a:t>gelişimi, bireyin ruhsal, sosyal, zihinsel ve kişilik gelişimi ile sıkı sıkıya ilişkilidir. </a:t>
            </a:r>
            <a:endParaRPr lang="tr-TR" sz="2400" dirty="0" smtClean="0">
              <a:solidFill>
                <a:prstClr val="black"/>
              </a:solidFill>
            </a:endParaRPr>
          </a:p>
          <a:p>
            <a:pPr lvl="0" algn="just">
              <a:spcBef>
                <a:spcPts val="1200"/>
              </a:spcBef>
              <a:buClr>
                <a:srgbClr val="9BBB59"/>
              </a:buClr>
              <a:buFont typeface="Wingdings" pitchFamily="2" charset="2"/>
              <a:buChar char="Ø"/>
            </a:pPr>
            <a:r>
              <a:rPr lang="tr-TR" sz="2400" dirty="0" smtClean="0">
                <a:solidFill>
                  <a:prstClr val="black"/>
                </a:solidFill>
              </a:rPr>
              <a:t>Kişilik </a:t>
            </a:r>
            <a:r>
              <a:rPr lang="tr-TR" sz="2400" dirty="0">
                <a:solidFill>
                  <a:prstClr val="black"/>
                </a:solidFill>
              </a:rPr>
              <a:t>ve ahlak gelişiminin temelleri, çocukluk döneminde </a:t>
            </a:r>
            <a:r>
              <a:rPr lang="tr-TR" sz="2400" b="1" dirty="0">
                <a:solidFill>
                  <a:prstClr val="black"/>
                </a:solidFill>
              </a:rPr>
              <a:t>ilk beş yaşta </a:t>
            </a:r>
            <a:r>
              <a:rPr lang="tr-TR" sz="2400" dirty="0">
                <a:solidFill>
                  <a:prstClr val="black"/>
                </a:solidFill>
              </a:rPr>
              <a:t>atılmaktadır. </a:t>
            </a:r>
            <a:endParaRPr lang="tr-TR" sz="2400" dirty="0" smtClean="0">
              <a:solidFill>
                <a:prstClr val="black"/>
              </a:solidFill>
            </a:endParaRPr>
          </a:p>
          <a:p>
            <a:pPr lvl="0" algn="just">
              <a:spcBef>
                <a:spcPts val="1200"/>
              </a:spcBef>
              <a:buClr>
                <a:srgbClr val="9BBB59"/>
              </a:buClr>
              <a:buFont typeface="Wingdings" pitchFamily="2" charset="2"/>
              <a:buChar char="Ø"/>
            </a:pPr>
            <a:r>
              <a:rPr lang="tr-TR" sz="2400" dirty="0" smtClean="0">
                <a:solidFill>
                  <a:prstClr val="black"/>
                </a:solidFill>
              </a:rPr>
              <a:t>Ahlak </a:t>
            </a:r>
            <a:r>
              <a:rPr lang="tr-TR" sz="2400" dirty="0">
                <a:solidFill>
                  <a:prstClr val="black"/>
                </a:solidFill>
              </a:rPr>
              <a:t>gelişimi, kişilik gelişiminin bir alt sistemi ve onun ayrılmaz bir parçası olup, </a:t>
            </a:r>
            <a:r>
              <a:rPr lang="tr-TR" sz="2400" b="1" dirty="0">
                <a:solidFill>
                  <a:prstClr val="black"/>
                </a:solidFill>
              </a:rPr>
              <a:t>benliğin gelişimi </a:t>
            </a:r>
            <a:r>
              <a:rPr lang="tr-TR" sz="2400" dirty="0">
                <a:solidFill>
                  <a:prstClr val="black"/>
                </a:solidFill>
              </a:rPr>
              <a:t>gibi kişiliğin diğer öğeleri ile birlikte, ergenlik ve gençlik çağında belirginleşerek hayat boyu gittikçe artan bir açıklıkla ortaya çıkar.</a:t>
            </a:r>
          </a:p>
          <a:p>
            <a:endParaRPr lang="tr-TR" dirty="0"/>
          </a:p>
        </p:txBody>
      </p:sp>
    </p:spTree>
    <p:extLst>
      <p:ext uri="{BB962C8B-B14F-4D97-AF65-F5344CB8AC3E}">
        <p14:creationId xmlns:p14="http://schemas.microsoft.com/office/powerpoint/2010/main" val="18714909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77" y="0"/>
            <a:ext cx="9144000" cy="6858000"/>
          </a:xfrm>
          <a:prstGeom prst="rect">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pic>
      <p:sp>
        <p:nvSpPr>
          <p:cNvPr id="4" name="AutoShape 4" descr="EĞİTİMİN PSİKOLOJİK TEMELLERİ - ppt indi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 name="Oval 4"/>
          <p:cNvSpPr/>
          <p:nvPr/>
        </p:nvSpPr>
        <p:spPr>
          <a:xfrm>
            <a:off x="307975" y="764704"/>
            <a:ext cx="447601"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p:cNvSpPr/>
          <p:nvPr/>
        </p:nvSpPr>
        <p:spPr>
          <a:xfrm>
            <a:off x="1835696" y="1772816"/>
            <a:ext cx="640871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Metin kutusu 8"/>
          <p:cNvSpPr txBox="1"/>
          <p:nvPr/>
        </p:nvSpPr>
        <p:spPr>
          <a:xfrm>
            <a:off x="1979712" y="1860793"/>
            <a:ext cx="6264696" cy="400110"/>
          </a:xfrm>
          <a:prstGeom prst="rect">
            <a:avLst/>
          </a:prstGeom>
          <a:noFill/>
        </p:spPr>
        <p:txBody>
          <a:bodyPr wrap="square" rtlCol="0">
            <a:spAutoFit/>
          </a:bodyPr>
          <a:lstStyle/>
          <a:p>
            <a:r>
              <a:rPr lang="tr-TR" sz="2000" b="1" dirty="0" smtClean="0">
                <a:solidFill>
                  <a:schemeClr val="bg1"/>
                </a:solidFill>
                <a:latin typeface="Arial" pitchFamily="34" charset="0"/>
                <a:cs typeface="Arial" pitchFamily="34" charset="0"/>
              </a:rPr>
              <a:t>PSİKANALİTİK GÖRÜŞE GÖRE AHLAK GELİŞİMİ </a:t>
            </a:r>
            <a:endParaRPr lang="tr-TR" sz="2000" b="1" dirty="0">
              <a:solidFill>
                <a:schemeClr val="bg1"/>
              </a:solidFill>
              <a:latin typeface="Arial" pitchFamily="34" charset="0"/>
              <a:cs typeface="Arial" pitchFamily="34" charset="0"/>
            </a:endParaRPr>
          </a:p>
        </p:txBody>
      </p:sp>
      <p:sp>
        <p:nvSpPr>
          <p:cNvPr id="11" name="Dikdörtgen 10"/>
          <p:cNvSpPr/>
          <p:nvPr/>
        </p:nvSpPr>
        <p:spPr>
          <a:xfrm>
            <a:off x="1475656" y="6014584"/>
            <a:ext cx="7344816"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Metin kutusu 12"/>
          <p:cNvSpPr txBox="1"/>
          <p:nvPr/>
        </p:nvSpPr>
        <p:spPr>
          <a:xfrm>
            <a:off x="1619672" y="6093296"/>
            <a:ext cx="7200800" cy="523220"/>
          </a:xfrm>
          <a:prstGeom prst="rect">
            <a:avLst/>
          </a:prstGeom>
          <a:noFill/>
        </p:spPr>
        <p:txBody>
          <a:bodyPr wrap="square" rtlCol="0">
            <a:spAutoFit/>
          </a:bodyPr>
          <a:lstStyle/>
          <a:p>
            <a:r>
              <a:rPr lang="tr-TR" dirty="0" smtClean="0"/>
              <a:t>    </a:t>
            </a:r>
            <a:r>
              <a:rPr lang="tr-TR" sz="2800" b="1" dirty="0" smtClean="0">
                <a:latin typeface="Arial" pitchFamily="34" charset="0"/>
                <a:cs typeface="Arial" pitchFamily="34" charset="0"/>
              </a:rPr>
              <a:t>TURİEL’İN AHLAK GELİŞİMİ GÖRÜŞÜ</a:t>
            </a:r>
            <a:endParaRPr lang="tr-TR" sz="2800" b="1" dirty="0">
              <a:latin typeface="Arial" pitchFamily="34" charset="0"/>
              <a:cs typeface="Arial" pitchFamily="34" charset="0"/>
            </a:endParaRPr>
          </a:p>
        </p:txBody>
      </p:sp>
    </p:spTree>
    <p:extLst>
      <p:ext uri="{BB962C8B-B14F-4D97-AF65-F5344CB8AC3E}">
        <p14:creationId xmlns:p14="http://schemas.microsoft.com/office/powerpoint/2010/main" val="40304593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60616"/>
          </a:xfrm>
        </p:spPr>
        <p:txBody>
          <a:bodyPr>
            <a:normAutofit fontScale="90000"/>
          </a:bodyPr>
          <a:lstStyle/>
          <a:p>
            <a:endParaRPr lang="tr-TR" dirty="0"/>
          </a:p>
        </p:txBody>
      </p:sp>
      <p:sp>
        <p:nvSpPr>
          <p:cNvPr id="3" name="İçerik Yer Tutucusu 2"/>
          <p:cNvSpPr>
            <a:spLocks noGrp="1"/>
          </p:cNvSpPr>
          <p:nvPr>
            <p:ph idx="1"/>
          </p:nvPr>
        </p:nvSpPr>
        <p:spPr>
          <a:xfrm>
            <a:off x="457200" y="836712"/>
            <a:ext cx="8229600" cy="5487888"/>
          </a:xfrm>
          <a:noFill/>
        </p:spPr>
        <p:txBody>
          <a:bodyPr>
            <a:normAutofit/>
          </a:bodyPr>
          <a:lstStyle/>
          <a:p>
            <a:pPr algn="just">
              <a:buFont typeface="Wingdings" pitchFamily="2" charset="2"/>
              <a:buChar char="Ø"/>
            </a:pPr>
            <a:r>
              <a:rPr lang="tr-TR" sz="1800" b="1" dirty="0" smtClean="0"/>
              <a:t>Ahlak </a:t>
            </a:r>
            <a:r>
              <a:rPr lang="tr-TR" sz="1800" b="1" dirty="0"/>
              <a:t>Gelişimi İle İlgili </a:t>
            </a:r>
            <a:r>
              <a:rPr lang="tr-TR" sz="1800" b="1" dirty="0" smtClean="0"/>
              <a:t>Yaklaşımlar</a:t>
            </a:r>
          </a:p>
          <a:p>
            <a:pPr marL="0" indent="0" algn="just">
              <a:buNone/>
            </a:pPr>
            <a:r>
              <a:rPr lang="tr-TR" sz="1800" b="1" dirty="0" smtClean="0"/>
              <a:t>    </a:t>
            </a:r>
            <a:r>
              <a:rPr lang="tr-TR" b="1" dirty="0" smtClean="0"/>
              <a:t>1</a:t>
            </a:r>
            <a:r>
              <a:rPr lang="tr-TR" sz="1800" b="1" dirty="0" smtClean="0"/>
              <a:t>)  </a:t>
            </a:r>
            <a:r>
              <a:rPr lang="tr-TR" sz="1800" b="1" dirty="0"/>
              <a:t>Psikanalitik Görüşe Göre Ahlak Gelişimi </a:t>
            </a:r>
            <a:endParaRPr lang="tr-TR" sz="1800" b="1" dirty="0" smtClean="0"/>
          </a:p>
          <a:p>
            <a:pPr marL="0" indent="0" algn="just">
              <a:buNone/>
            </a:pPr>
            <a:r>
              <a:rPr lang="tr-TR" sz="1800" dirty="0" smtClean="0"/>
              <a:t> Psikanalitik </a:t>
            </a:r>
            <a:r>
              <a:rPr lang="tr-TR" sz="1800" dirty="0"/>
              <a:t>kuramın öncüsü </a:t>
            </a:r>
            <a:r>
              <a:rPr lang="tr-TR" sz="1800" dirty="0" err="1"/>
              <a:t>S.Freud</a:t>
            </a:r>
            <a:r>
              <a:rPr lang="tr-TR" sz="1800" dirty="0"/>
              <a:t>, kişilik ve ahlak gelişimini </a:t>
            </a:r>
            <a:r>
              <a:rPr lang="tr-TR" sz="1800" dirty="0" err="1"/>
              <a:t>id</a:t>
            </a:r>
            <a:r>
              <a:rPr lang="tr-TR" sz="1800" dirty="0"/>
              <a:t>, ego ve </a:t>
            </a:r>
            <a:r>
              <a:rPr lang="tr-TR" sz="1800" dirty="0" err="1"/>
              <a:t>süperego</a:t>
            </a:r>
            <a:r>
              <a:rPr lang="tr-TR" sz="1800" dirty="0"/>
              <a:t> alt sistemleri içerisinde incelemiştir. İnsan davranışları bu üç sistemin karşılıklı etkileşiminin ürünüdür. Kişiliğin ruh sağlığı, uyumu ve dengesi, bu üç öğenin ilişkilerinin sağlıklı ve dengeli olmasına bağlıdır.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996952"/>
            <a:ext cx="2885306"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2954436"/>
            <a:ext cx="5006330" cy="349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81058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1196752"/>
            <a:ext cx="8229600" cy="504056"/>
          </a:xfrm>
        </p:spPr>
        <p:txBody>
          <a:bodyPr>
            <a:normAutofit/>
          </a:bodyPr>
          <a:lstStyle/>
          <a:p>
            <a:r>
              <a:rPr lang="tr-TR" sz="2800" b="1" dirty="0">
                <a:solidFill>
                  <a:prstClr val="black"/>
                </a:solidFill>
                <a:latin typeface="Constantia"/>
                <a:ea typeface="+mn-ea"/>
                <a:cs typeface="+mn-cs"/>
              </a:rPr>
              <a:t>Psikanalitik Görüşe Göre Ahlak Gelişimi</a:t>
            </a:r>
            <a:endParaRPr lang="tr-TR" sz="2800" dirty="0"/>
          </a:p>
        </p:txBody>
      </p:sp>
      <p:sp>
        <p:nvSpPr>
          <p:cNvPr id="3" name="İçerik Yer Tutucusu 2"/>
          <p:cNvSpPr>
            <a:spLocks noGrp="1"/>
          </p:cNvSpPr>
          <p:nvPr>
            <p:ph idx="1"/>
          </p:nvPr>
        </p:nvSpPr>
        <p:spPr>
          <a:xfrm>
            <a:off x="457200" y="1988840"/>
            <a:ext cx="8229600" cy="4335760"/>
          </a:xfrm>
        </p:spPr>
        <p:txBody>
          <a:bodyPr>
            <a:normAutofit/>
          </a:bodyPr>
          <a:lstStyle/>
          <a:p>
            <a:pPr>
              <a:buFont typeface="Wingdings" pitchFamily="2" charset="2"/>
              <a:buChar char="Ø"/>
            </a:pPr>
            <a:endParaRPr lang="tr-TR" sz="1800" b="1" dirty="0" smtClean="0"/>
          </a:p>
          <a:p>
            <a:pPr>
              <a:buFont typeface="Wingdings" pitchFamily="2" charset="2"/>
              <a:buChar char="Ø"/>
            </a:pPr>
            <a:r>
              <a:rPr lang="tr-TR" sz="2400" b="1" dirty="0" err="1" smtClean="0"/>
              <a:t>İd</a:t>
            </a:r>
            <a:r>
              <a:rPr lang="tr-TR" sz="2400" b="1" dirty="0" smtClean="0"/>
              <a:t> </a:t>
            </a:r>
            <a:r>
              <a:rPr lang="tr-TR" sz="2400" b="1" dirty="0"/>
              <a:t>(</a:t>
            </a:r>
            <a:r>
              <a:rPr lang="tr-TR" sz="2400" b="1" dirty="0" err="1"/>
              <a:t>altbenlik</a:t>
            </a:r>
            <a:r>
              <a:rPr lang="tr-TR" sz="2400" b="1" dirty="0"/>
              <a:t>), </a:t>
            </a:r>
            <a:r>
              <a:rPr lang="tr-TR" sz="2400" dirty="0"/>
              <a:t>kalıtım yoluyla gelen içgüdü ve isteklerin temsilcisi, saldırganlık ve cinsel </a:t>
            </a:r>
            <a:r>
              <a:rPr lang="tr-TR" sz="2400" dirty="0" err="1"/>
              <a:t>içdürtülerin</a:t>
            </a:r>
            <a:r>
              <a:rPr lang="tr-TR" sz="2400" dirty="0"/>
              <a:t> enerji kaynağıdır. </a:t>
            </a:r>
            <a:endParaRPr lang="tr-TR" sz="2400" dirty="0" smtClean="0"/>
          </a:p>
          <a:p>
            <a:pPr>
              <a:buFont typeface="Wingdings" pitchFamily="2" charset="2"/>
              <a:buChar char="Ø"/>
            </a:pPr>
            <a:r>
              <a:rPr lang="tr-TR" sz="2400" dirty="0" smtClean="0"/>
              <a:t>Sürekli </a:t>
            </a:r>
            <a:r>
              <a:rPr lang="tr-TR" sz="2400" dirty="0"/>
              <a:t>olarak isteklerine doyum arar, haz ilkesine göre çalışır. </a:t>
            </a:r>
            <a:endParaRPr lang="tr-TR" sz="2400" dirty="0" smtClean="0"/>
          </a:p>
          <a:p>
            <a:pPr>
              <a:buFont typeface="Wingdings" pitchFamily="2" charset="2"/>
              <a:buChar char="Ø"/>
            </a:pPr>
            <a:r>
              <a:rPr lang="tr-TR" sz="2400" dirty="0" smtClean="0"/>
              <a:t>Kişiliğin </a:t>
            </a:r>
            <a:r>
              <a:rPr lang="tr-TR" sz="2400" dirty="0"/>
              <a:t>en ilkel kısmıdır. </a:t>
            </a:r>
            <a:endParaRPr lang="tr-TR" sz="2400" dirty="0" smtClean="0"/>
          </a:p>
          <a:p>
            <a:pPr>
              <a:buFont typeface="Wingdings" pitchFamily="2" charset="2"/>
              <a:buChar char="Ø"/>
            </a:pPr>
            <a:r>
              <a:rPr lang="tr-TR" sz="2400" dirty="0" smtClean="0"/>
              <a:t>Dış </a:t>
            </a:r>
            <a:r>
              <a:rPr lang="tr-TR" sz="2400" dirty="0"/>
              <a:t>gerçeklerden haberi yoktur. </a:t>
            </a:r>
            <a:endParaRPr lang="tr-TR" sz="2400" dirty="0" smtClean="0"/>
          </a:p>
          <a:p>
            <a:pPr>
              <a:buFont typeface="Wingdings" pitchFamily="2" charset="2"/>
              <a:buChar char="Ø"/>
            </a:pPr>
            <a:r>
              <a:rPr lang="tr-TR" sz="2400" dirty="0" err="1" smtClean="0"/>
              <a:t>İd</a:t>
            </a:r>
            <a:r>
              <a:rPr lang="tr-TR" sz="2400" dirty="0" smtClean="0"/>
              <a:t> </a:t>
            </a:r>
            <a:r>
              <a:rPr lang="tr-TR" sz="2400" dirty="0"/>
              <a:t>bilinç dışı olup, kuralsızlıkların hakim olduğu kişilik alt sistemidir</a:t>
            </a:r>
            <a:r>
              <a:rPr lang="tr-TR" sz="2400" dirty="0" smtClean="0"/>
              <a:t>.</a:t>
            </a:r>
          </a:p>
        </p:txBody>
      </p:sp>
    </p:spTree>
    <p:extLst>
      <p:ext uri="{BB962C8B-B14F-4D97-AF65-F5344CB8AC3E}">
        <p14:creationId xmlns:p14="http://schemas.microsoft.com/office/powerpoint/2010/main" val="31724651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836712"/>
            <a:ext cx="8229600" cy="1008112"/>
          </a:xfrm>
        </p:spPr>
        <p:txBody>
          <a:bodyPr>
            <a:normAutofit fontScale="90000"/>
          </a:bodyPr>
          <a:lstStyle/>
          <a:p>
            <a:r>
              <a:rPr lang="tr-TR" sz="2800" b="1" dirty="0" smtClean="0">
                <a:solidFill>
                  <a:prstClr val="black"/>
                </a:solidFill>
              </a:rPr>
              <a:t/>
            </a:r>
            <a:br>
              <a:rPr lang="tr-TR" sz="2800" b="1" dirty="0" smtClean="0">
                <a:solidFill>
                  <a:prstClr val="black"/>
                </a:solidFill>
              </a:rPr>
            </a:br>
            <a:r>
              <a:rPr lang="tr-TR" sz="2800" b="1" dirty="0">
                <a:solidFill>
                  <a:prstClr val="black"/>
                </a:solidFill>
              </a:rPr>
              <a:t/>
            </a:r>
            <a:br>
              <a:rPr lang="tr-TR" sz="2800" b="1" dirty="0">
                <a:solidFill>
                  <a:prstClr val="black"/>
                </a:solidFill>
              </a:rPr>
            </a:br>
            <a:r>
              <a:rPr lang="tr-TR" sz="2800" b="1" dirty="0" smtClean="0">
                <a:solidFill>
                  <a:prstClr val="black"/>
                </a:solidFill>
              </a:rPr>
              <a:t/>
            </a:r>
            <a:br>
              <a:rPr lang="tr-TR" sz="2800" b="1" dirty="0" smtClean="0">
                <a:solidFill>
                  <a:prstClr val="black"/>
                </a:solidFill>
              </a:rPr>
            </a:br>
            <a:r>
              <a:rPr lang="tr-TR" sz="2800" b="1" dirty="0">
                <a:solidFill>
                  <a:prstClr val="black"/>
                </a:solidFill>
              </a:rPr>
              <a:t/>
            </a:r>
            <a:br>
              <a:rPr lang="tr-TR" sz="2800" b="1" dirty="0">
                <a:solidFill>
                  <a:prstClr val="black"/>
                </a:solidFill>
              </a:rPr>
            </a:br>
            <a:r>
              <a:rPr lang="tr-TR" sz="2800" b="1" dirty="0" smtClean="0">
                <a:solidFill>
                  <a:prstClr val="black"/>
                </a:solidFill>
              </a:rPr>
              <a:t/>
            </a:r>
            <a:br>
              <a:rPr lang="tr-TR" sz="2800" b="1" dirty="0" smtClean="0">
                <a:solidFill>
                  <a:prstClr val="black"/>
                </a:solidFill>
              </a:rPr>
            </a:br>
            <a:r>
              <a:rPr lang="tr-TR" sz="2800" b="1" dirty="0">
                <a:solidFill>
                  <a:prstClr val="black"/>
                </a:solidFill>
              </a:rPr>
              <a:t/>
            </a:r>
            <a:br>
              <a:rPr lang="tr-TR" sz="2800" b="1" dirty="0">
                <a:solidFill>
                  <a:prstClr val="black"/>
                </a:solidFill>
              </a:rPr>
            </a:br>
            <a:r>
              <a:rPr lang="tr-TR" sz="2800" b="1" dirty="0" smtClean="0">
                <a:solidFill>
                  <a:prstClr val="black"/>
                </a:solidFill>
              </a:rPr>
              <a:t/>
            </a:r>
            <a:br>
              <a:rPr lang="tr-TR" sz="2800" b="1" dirty="0" smtClean="0">
                <a:solidFill>
                  <a:prstClr val="black"/>
                </a:solidFill>
              </a:rPr>
            </a:br>
            <a:r>
              <a:rPr lang="tr-TR" sz="2800" b="1" dirty="0" smtClean="0">
                <a:solidFill>
                  <a:prstClr val="black"/>
                </a:solidFill>
              </a:rPr>
              <a:t>Psikanalitik </a:t>
            </a:r>
            <a:r>
              <a:rPr lang="tr-TR" sz="2800" b="1" dirty="0">
                <a:solidFill>
                  <a:prstClr val="black"/>
                </a:solidFill>
              </a:rPr>
              <a:t>Görüşe Göre Ahlak Gelişimi</a:t>
            </a:r>
            <a:r>
              <a:rPr lang="tr-TR" sz="2800" b="1" dirty="0"/>
              <a:t/>
            </a:r>
            <a:br>
              <a:rPr lang="tr-TR" sz="2800" b="1" dirty="0"/>
            </a:br>
            <a:endParaRPr lang="tr-TR" sz="2800" dirty="0"/>
          </a:p>
        </p:txBody>
      </p:sp>
      <p:sp>
        <p:nvSpPr>
          <p:cNvPr id="3" name="İçerik Yer Tutucusu 2"/>
          <p:cNvSpPr>
            <a:spLocks noGrp="1"/>
          </p:cNvSpPr>
          <p:nvPr>
            <p:ph idx="1"/>
          </p:nvPr>
        </p:nvSpPr>
        <p:spPr>
          <a:xfrm>
            <a:off x="323528" y="1700808"/>
            <a:ext cx="8496944" cy="4653136"/>
          </a:xfrm>
        </p:spPr>
        <p:txBody>
          <a:bodyPr>
            <a:normAutofit fontScale="92500" lnSpcReduction="10000"/>
          </a:bodyPr>
          <a:lstStyle/>
          <a:p>
            <a:pPr>
              <a:buFont typeface="Wingdings" pitchFamily="2" charset="2"/>
              <a:buChar char="Ø"/>
            </a:pPr>
            <a:r>
              <a:rPr lang="tr-TR" sz="2400" b="1" dirty="0" smtClean="0"/>
              <a:t>Ego </a:t>
            </a:r>
            <a:r>
              <a:rPr lang="tr-TR" sz="2400" b="1" dirty="0"/>
              <a:t>(Benlik), </a:t>
            </a:r>
            <a:r>
              <a:rPr lang="tr-TR" sz="2400" dirty="0"/>
              <a:t>bireyin çevresiyle etkileşimi sonucu ortaya çıkan kişiliğin gerçekçi ve ussal  (akli) öğesidir.  </a:t>
            </a:r>
            <a:endParaRPr lang="tr-TR" sz="2400" dirty="0" smtClean="0"/>
          </a:p>
          <a:p>
            <a:pPr>
              <a:buFont typeface="Wingdings" pitchFamily="2" charset="2"/>
              <a:buChar char="Ø"/>
            </a:pPr>
            <a:r>
              <a:rPr lang="tr-TR" sz="2400" dirty="0" err="1" smtClean="0"/>
              <a:t>İd’in</a:t>
            </a:r>
            <a:r>
              <a:rPr lang="tr-TR" sz="2400" dirty="0" smtClean="0"/>
              <a:t> </a:t>
            </a:r>
            <a:r>
              <a:rPr lang="tr-TR" sz="2400" dirty="0"/>
              <a:t>isteklerine ancak egonun amaca yönelik işleyişi doyum sağlayabilir.  </a:t>
            </a:r>
            <a:endParaRPr lang="tr-TR" sz="2400" dirty="0" smtClean="0"/>
          </a:p>
          <a:p>
            <a:pPr>
              <a:buFont typeface="Wingdings" pitchFamily="2" charset="2"/>
              <a:buChar char="Ø"/>
            </a:pPr>
            <a:r>
              <a:rPr lang="tr-TR" sz="2400" dirty="0" smtClean="0"/>
              <a:t>Ego</a:t>
            </a:r>
            <a:r>
              <a:rPr lang="tr-TR" sz="2400" dirty="0"/>
              <a:t>, bireyin kendisini çevreden ayırt etmesiyle “</a:t>
            </a:r>
            <a:r>
              <a:rPr lang="tr-TR" sz="2400" dirty="0" err="1"/>
              <a:t>id</a:t>
            </a:r>
            <a:r>
              <a:rPr lang="tr-TR" sz="2400" dirty="0"/>
              <a:t>” den ayrışarak gelişmeye başlayan benliğin düzenleyicisi olan kişilik alt sistemidir. </a:t>
            </a:r>
            <a:endParaRPr lang="tr-TR" sz="2400" dirty="0" smtClean="0"/>
          </a:p>
          <a:p>
            <a:pPr>
              <a:buFont typeface="Wingdings" pitchFamily="2" charset="2"/>
              <a:buChar char="Ø"/>
            </a:pPr>
            <a:r>
              <a:rPr lang="tr-TR" sz="2400" dirty="0" smtClean="0"/>
              <a:t>Gerçeklik </a:t>
            </a:r>
            <a:r>
              <a:rPr lang="tr-TR" sz="2400" dirty="0"/>
              <a:t>ilkesine göre çalışan ego, dış dünyanın gerçeğini </a:t>
            </a:r>
            <a:r>
              <a:rPr lang="tr-TR" sz="2400" dirty="0" err="1"/>
              <a:t>id’e</a:t>
            </a:r>
            <a:r>
              <a:rPr lang="tr-TR" sz="2400" dirty="0"/>
              <a:t> iletir. </a:t>
            </a:r>
            <a:endParaRPr lang="tr-TR" sz="2400" dirty="0" smtClean="0"/>
          </a:p>
          <a:p>
            <a:pPr>
              <a:buFont typeface="Wingdings" pitchFamily="2" charset="2"/>
              <a:buChar char="Ø"/>
            </a:pPr>
            <a:r>
              <a:rPr lang="tr-TR" sz="2400" dirty="0" smtClean="0"/>
              <a:t>Ego </a:t>
            </a:r>
            <a:r>
              <a:rPr lang="tr-TR" sz="2400" dirty="0"/>
              <a:t>kişiliğin denge ve uyumunu sağlamaya çalışır. Ego bir yandan gerçek dünya, bir yandan </a:t>
            </a:r>
            <a:r>
              <a:rPr lang="tr-TR" sz="2400" dirty="0" err="1"/>
              <a:t>id</a:t>
            </a:r>
            <a:r>
              <a:rPr lang="tr-TR" sz="2400" dirty="0"/>
              <a:t>, bir yandan da süperegonun istekleriyle bağdaşmak, bunlar arasında bir uzlaşma sağlamak zorundadır</a:t>
            </a:r>
            <a:r>
              <a:rPr lang="tr-TR" sz="2400" dirty="0" smtClean="0"/>
              <a:t>.</a:t>
            </a:r>
          </a:p>
          <a:p>
            <a:pPr>
              <a:buFont typeface="Wingdings" pitchFamily="2" charset="2"/>
              <a:buChar char="Ø"/>
            </a:pPr>
            <a:r>
              <a:rPr lang="tr-TR" sz="2400" dirty="0" smtClean="0"/>
              <a:t> </a:t>
            </a:r>
            <a:r>
              <a:rPr lang="tr-TR" sz="2400" dirty="0"/>
              <a:t>Ego, </a:t>
            </a:r>
            <a:r>
              <a:rPr lang="tr-TR" sz="2400" dirty="0" err="1"/>
              <a:t>id</a:t>
            </a:r>
            <a:r>
              <a:rPr lang="tr-TR" sz="2400" dirty="0"/>
              <a:t> ile süperego arasında bir denge unsurudur</a:t>
            </a:r>
            <a:r>
              <a:rPr lang="tr-TR" sz="2400" dirty="0" smtClean="0"/>
              <a:t>.</a:t>
            </a:r>
          </a:p>
        </p:txBody>
      </p:sp>
    </p:spTree>
    <p:extLst>
      <p:ext uri="{BB962C8B-B14F-4D97-AF65-F5344CB8AC3E}">
        <p14:creationId xmlns:p14="http://schemas.microsoft.com/office/powerpoint/2010/main" val="2201502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692696"/>
            <a:ext cx="8229600" cy="1224136"/>
          </a:xfrm>
        </p:spPr>
        <p:txBody>
          <a:bodyPr>
            <a:normAutofit fontScale="90000"/>
          </a:bodyPr>
          <a:lstStyle/>
          <a:p>
            <a:r>
              <a:rPr lang="tr-TR" sz="2800" b="1" dirty="0" smtClean="0">
                <a:solidFill>
                  <a:prstClr val="black"/>
                </a:solidFill>
              </a:rPr>
              <a:t/>
            </a:r>
            <a:br>
              <a:rPr lang="tr-TR" sz="2800" b="1" dirty="0" smtClean="0">
                <a:solidFill>
                  <a:prstClr val="black"/>
                </a:solidFill>
              </a:rPr>
            </a:br>
            <a:r>
              <a:rPr lang="tr-TR" sz="2800" b="1" dirty="0">
                <a:solidFill>
                  <a:prstClr val="black"/>
                </a:solidFill>
              </a:rPr>
              <a:t/>
            </a:r>
            <a:br>
              <a:rPr lang="tr-TR" sz="2800" b="1" dirty="0">
                <a:solidFill>
                  <a:prstClr val="black"/>
                </a:solidFill>
              </a:rPr>
            </a:br>
            <a:r>
              <a:rPr lang="tr-TR" sz="2800" b="1" dirty="0" smtClean="0">
                <a:solidFill>
                  <a:prstClr val="black"/>
                </a:solidFill>
              </a:rPr>
              <a:t/>
            </a:r>
            <a:br>
              <a:rPr lang="tr-TR" sz="2800" b="1" dirty="0" smtClean="0">
                <a:solidFill>
                  <a:prstClr val="black"/>
                </a:solidFill>
              </a:rPr>
            </a:br>
            <a:r>
              <a:rPr lang="tr-TR" sz="2800" b="1" dirty="0">
                <a:solidFill>
                  <a:prstClr val="black"/>
                </a:solidFill>
              </a:rPr>
              <a:t/>
            </a:r>
            <a:br>
              <a:rPr lang="tr-TR" sz="2800" b="1" dirty="0">
                <a:solidFill>
                  <a:prstClr val="black"/>
                </a:solidFill>
              </a:rPr>
            </a:br>
            <a:r>
              <a:rPr lang="tr-TR" sz="2800" b="1" dirty="0" smtClean="0">
                <a:solidFill>
                  <a:prstClr val="black"/>
                </a:solidFill>
              </a:rPr>
              <a:t/>
            </a:r>
            <a:br>
              <a:rPr lang="tr-TR" sz="2800" b="1" dirty="0" smtClean="0">
                <a:solidFill>
                  <a:prstClr val="black"/>
                </a:solidFill>
              </a:rPr>
            </a:br>
            <a:r>
              <a:rPr lang="tr-TR" sz="2800" b="1" dirty="0">
                <a:solidFill>
                  <a:prstClr val="black"/>
                </a:solidFill>
              </a:rPr>
              <a:t/>
            </a:r>
            <a:br>
              <a:rPr lang="tr-TR" sz="2800" b="1" dirty="0">
                <a:solidFill>
                  <a:prstClr val="black"/>
                </a:solidFill>
              </a:rPr>
            </a:br>
            <a:r>
              <a:rPr lang="tr-TR" sz="2800" b="1" dirty="0" smtClean="0">
                <a:solidFill>
                  <a:prstClr val="black"/>
                </a:solidFill>
              </a:rPr>
              <a:t/>
            </a:r>
            <a:br>
              <a:rPr lang="tr-TR" sz="2800" b="1" dirty="0" smtClean="0">
                <a:solidFill>
                  <a:prstClr val="black"/>
                </a:solidFill>
              </a:rPr>
            </a:br>
            <a:r>
              <a:rPr lang="tr-TR" sz="2800" b="1" dirty="0" smtClean="0">
                <a:solidFill>
                  <a:prstClr val="black"/>
                </a:solidFill>
              </a:rPr>
              <a:t>Psikanalitik </a:t>
            </a:r>
            <a:r>
              <a:rPr lang="tr-TR" sz="2800" b="1" dirty="0">
                <a:solidFill>
                  <a:prstClr val="black"/>
                </a:solidFill>
              </a:rPr>
              <a:t>Görüşe Göre Ahlak Gelişimi</a:t>
            </a:r>
            <a:r>
              <a:rPr lang="tr-TR" sz="2800" b="1" dirty="0">
                <a:solidFill>
                  <a:srgbClr val="1F497D"/>
                </a:solidFill>
              </a:rPr>
              <a:t/>
            </a:r>
            <a:br>
              <a:rPr lang="tr-TR" sz="2800" b="1" dirty="0">
                <a:solidFill>
                  <a:srgbClr val="1F497D"/>
                </a:solidFill>
              </a:rPr>
            </a:br>
            <a:endParaRPr lang="tr-TR" dirty="0"/>
          </a:p>
        </p:txBody>
      </p:sp>
      <p:sp>
        <p:nvSpPr>
          <p:cNvPr id="3" name="İçerik Yer Tutucusu 2"/>
          <p:cNvSpPr>
            <a:spLocks noGrp="1"/>
          </p:cNvSpPr>
          <p:nvPr>
            <p:ph idx="1"/>
          </p:nvPr>
        </p:nvSpPr>
        <p:spPr>
          <a:xfrm>
            <a:off x="323528" y="1628800"/>
            <a:ext cx="8568952" cy="5112568"/>
          </a:xfrm>
        </p:spPr>
        <p:txBody>
          <a:bodyPr>
            <a:noAutofit/>
          </a:bodyPr>
          <a:lstStyle/>
          <a:p>
            <a:pPr algn="just">
              <a:buFont typeface="Wingdings" pitchFamily="2" charset="2"/>
              <a:buChar char="Ø"/>
            </a:pPr>
            <a:r>
              <a:rPr lang="tr-TR" sz="2200" b="1" dirty="0" smtClean="0"/>
              <a:t>Süperego </a:t>
            </a:r>
            <a:r>
              <a:rPr lang="tr-TR" sz="2200" b="1" dirty="0"/>
              <a:t>(üst-benlik), </a:t>
            </a:r>
            <a:r>
              <a:rPr lang="tr-TR" sz="2200" dirty="0"/>
              <a:t>kişiliğin ahlaki yönüdür. </a:t>
            </a:r>
            <a:endParaRPr lang="tr-TR" sz="2200" dirty="0" smtClean="0"/>
          </a:p>
          <a:p>
            <a:pPr algn="just">
              <a:buFont typeface="Wingdings" pitchFamily="2" charset="2"/>
              <a:buChar char="Ø"/>
            </a:pPr>
            <a:r>
              <a:rPr lang="tr-TR" sz="2200" dirty="0" smtClean="0"/>
              <a:t>Süperego</a:t>
            </a:r>
            <a:r>
              <a:rPr lang="tr-TR" sz="2200" dirty="0"/>
              <a:t>, çocuğun sosyal çevre ile etkileşimi sonucu toplumun ahlaki kural ve değerlerinin içselleştirilmesi ile 3-5 yaşlarında </a:t>
            </a:r>
            <a:r>
              <a:rPr lang="tr-TR" sz="2200" dirty="0" err="1"/>
              <a:t>ego’dan</a:t>
            </a:r>
            <a:r>
              <a:rPr lang="tr-TR" sz="2200" dirty="0"/>
              <a:t> ayrılarak 6-11 yaşlarında gelişmeye devam eden kişilik bölümüdür. </a:t>
            </a:r>
            <a:endParaRPr lang="tr-TR" sz="2200" dirty="0" smtClean="0"/>
          </a:p>
          <a:p>
            <a:pPr algn="just">
              <a:buFont typeface="Wingdings" pitchFamily="2" charset="2"/>
              <a:buChar char="Ø"/>
            </a:pPr>
            <a:r>
              <a:rPr lang="tr-TR" sz="2200" dirty="0" smtClean="0"/>
              <a:t>Süperego</a:t>
            </a:r>
            <a:r>
              <a:rPr lang="tr-TR" sz="2200" dirty="0"/>
              <a:t>, çocuğa ana babası ve toplum tarafından aktarılan, ödül ve ceza uygulamaları ile pekiştirilen ahlaki değerlerin temsilcisidir</a:t>
            </a:r>
            <a:r>
              <a:rPr lang="tr-TR" sz="2200" dirty="0" smtClean="0"/>
              <a:t>.</a:t>
            </a:r>
          </a:p>
          <a:p>
            <a:pPr algn="just">
              <a:buFont typeface="Wingdings" pitchFamily="2" charset="2"/>
              <a:buChar char="Ø"/>
            </a:pPr>
            <a:r>
              <a:rPr lang="tr-TR" sz="2200" dirty="0"/>
              <a:t> </a:t>
            </a:r>
            <a:r>
              <a:rPr lang="tr-TR" sz="2200" dirty="0" err="1"/>
              <a:t>Süperego</a:t>
            </a:r>
            <a:r>
              <a:rPr lang="tr-TR" sz="2200" dirty="0"/>
              <a:t>, bir hareketin doğru ya da yanlış olduğuna karar verir. </a:t>
            </a:r>
            <a:r>
              <a:rPr lang="tr-TR" sz="2200" dirty="0" err="1"/>
              <a:t>İd</a:t>
            </a:r>
            <a:r>
              <a:rPr lang="tr-TR" sz="2200" dirty="0"/>
              <a:t>, haz arar, ego gerçekliği test eder, süperego ise mükemmelliği arar.  </a:t>
            </a:r>
            <a:endParaRPr lang="tr-TR" sz="2200" dirty="0" smtClean="0"/>
          </a:p>
          <a:p>
            <a:pPr algn="just">
              <a:buFont typeface="Wingdings" pitchFamily="2" charset="2"/>
              <a:buChar char="Ø"/>
            </a:pPr>
            <a:r>
              <a:rPr lang="tr-TR" sz="2200" dirty="0" smtClean="0"/>
              <a:t>Freud</a:t>
            </a:r>
            <a:r>
              <a:rPr lang="tr-TR" sz="2200" dirty="0"/>
              <a:t>,  insanı süperego tarafından kontrol altına alınan, biyolojik güdülerden oluşan bir varlık olarak kabul </a:t>
            </a:r>
            <a:r>
              <a:rPr lang="tr-TR" sz="2200" dirty="0" smtClean="0"/>
              <a:t>eder.</a:t>
            </a:r>
            <a:endParaRPr lang="tr-TR" sz="2200" dirty="0"/>
          </a:p>
        </p:txBody>
      </p:sp>
    </p:spTree>
    <p:extLst>
      <p:ext uri="{BB962C8B-B14F-4D97-AF65-F5344CB8AC3E}">
        <p14:creationId xmlns:p14="http://schemas.microsoft.com/office/powerpoint/2010/main" val="2201502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692696"/>
            <a:ext cx="8229600" cy="1224136"/>
          </a:xfrm>
        </p:spPr>
        <p:txBody>
          <a:bodyPr>
            <a:normAutofit fontScale="90000"/>
          </a:bodyPr>
          <a:lstStyle/>
          <a:p>
            <a:r>
              <a:rPr lang="tr-TR" sz="2800" b="1" dirty="0" smtClean="0">
                <a:solidFill>
                  <a:prstClr val="black"/>
                </a:solidFill>
              </a:rPr>
              <a:t/>
            </a:r>
            <a:br>
              <a:rPr lang="tr-TR" sz="2800" b="1" dirty="0" smtClean="0">
                <a:solidFill>
                  <a:prstClr val="black"/>
                </a:solidFill>
              </a:rPr>
            </a:br>
            <a:r>
              <a:rPr lang="tr-TR" sz="2800" b="1" dirty="0">
                <a:solidFill>
                  <a:prstClr val="black"/>
                </a:solidFill>
              </a:rPr>
              <a:t/>
            </a:r>
            <a:br>
              <a:rPr lang="tr-TR" sz="2800" b="1" dirty="0">
                <a:solidFill>
                  <a:prstClr val="black"/>
                </a:solidFill>
              </a:rPr>
            </a:br>
            <a:r>
              <a:rPr lang="tr-TR" sz="2800" b="1" dirty="0" smtClean="0">
                <a:solidFill>
                  <a:prstClr val="black"/>
                </a:solidFill>
              </a:rPr>
              <a:t/>
            </a:r>
            <a:br>
              <a:rPr lang="tr-TR" sz="2800" b="1" dirty="0" smtClean="0">
                <a:solidFill>
                  <a:prstClr val="black"/>
                </a:solidFill>
              </a:rPr>
            </a:br>
            <a:r>
              <a:rPr lang="tr-TR" sz="2800" b="1" dirty="0">
                <a:solidFill>
                  <a:prstClr val="black"/>
                </a:solidFill>
              </a:rPr>
              <a:t/>
            </a:r>
            <a:br>
              <a:rPr lang="tr-TR" sz="2800" b="1" dirty="0">
                <a:solidFill>
                  <a:prstClr val="black"/>
                </a:solidFill>
              </a:rPr>
            </a:br>
            <a:r>
              <a:rPr lang="tr-TR" sz="2800" b="1" dirty="0" smtClean="0">
                <a:solidFill>
                  <a:prstClr val="black"/>
                </a:solidFill>
              </a:rPr>
              <a:t/>
            </a:r>
            <a:br>
              <a:rPr lang="tr-TR" sz="2800" b="1" dirty="0" smtClean="0">
                <a:solidFill>
                  <a:prstClr val="black"/>
                </a:solidFill>
              </a:rPr>
            </a:br>
            <a:r>
              <a:rPr lang="tr-TR" sz="2800" b="1" dirty="0">
                <a:solidFill>
                  <a:prstClr val="black"/>
                </a:solidFill>
              </a:rPr>
              <a:t/>
            </a:r>
            <a:br>
              <a:rPr lang="tr-TR" sz="2800" b="1" dirty="0">
                <a:solidFill>
                  <a:prstClr val="black"/>
                </a:solidFill>
              </a:rPr>
            </a:br>
            <a:r>
              <a:rPr lang="tr-TR" sz="2800" b="1" dirty="0" smtClean="0">
                <a:solidFill>
                  <a:prstClr val="black"/>
                </a:solidFill>
              </a:rPr>
              <a:t/>
            </a:r>
            <a:br>
              <a:rPr lang="tr-TR" sz="2800" b="1" dirty="0" smtClean="0">
                <a:solidFill>
                  <a:prstClr val="black"/>
                </a:solidFill>
              </a:rPr>
            </a:br>
            <a:r>
              <a:rPr lang="tr-TR" sz="2800" b="1" dirty="0" smtClean="0">
                <a:solidFill>
                  <a:prstClr val="black"/>
                </a:solidFill>
              </a:rPr>
              <a:t>Psikanalitik </a:t>
            </a:r>
            <a:r>
              <a:rPr lang="tr-TR" sz="2800" b="1" dirty="0">
                <a:solidFill>
                  <a:prstClr val="black"/>
                </a:solidFill>
              </a:rPr>
              <a:t>Görüşe Göre Ahlak Gelişimi</a:t>
            </a:r>
            <a:r>
              <a:rPr lang="tr-TR" sz="2800" b="1" dirty="0">
                <a:solidFill>
                  <a:srgbClr val="1F497D"/>
                </a:solidFill>
              </a:rPr>
              <a:t/>
            </a:r>
            <a:br>
              <a:rPr lang="tr-TR" sz="2800" b="1" dirty="0">
                <a:solidFill>
                  <a:srgbClr val="1F497D"/>
                </a:solidFill>
              </a:rPr>
            </a:br>
            <a:endParaRPr lang="tr-TR" dirty="0"/>
          </a:p>
        </p:txBody>
      </p:sp>
      <p:sp>
        <p:nvSpPr>
          <p:cNvPr id="3" name="İçerik Yer Tutucusu 2"/>
          <p:cNvSpPr>
            <a:spLocks noGrp="1"/>
          </p:cNvSpPr>
          <p:nvPr>
            <p:ph idx="1"/>
          </p:nvPr>
        </p:nvSpPr>
        <p:spPr>
          <a:xfrm>
            <a:off x="323528" y="1628800"/>
            <a:ext cx="8568952" cy="5112568"/>
          </a:xfrm>
        </p:spPr>
        <p:txBody>
          <a:bodyPr>
            <a:noAutofit/>
          </a:bodyPr>
          <a:lstStyle/>
          <a:p>
            <a:pPr lvl="0" algn="just">
              <a:buClr>
                <a:srgbClr val="9BBB59"/>
              </a:buClr>
              <a:buFont typeface="Wingdings" pitchFamily="2" charset="2"/>
              <a:buChar char="Ø"/>
            </a:pPr>
            <a:r>
              <a:rPr lang="tr-TR" sz="2400" b="1" dirty="0" smtClean="0"/>
              <a:t>Süperego </a:t>
            </a:r>
            <a:r>
              <a:rPr lang="tr-TR" sz="2400" b="1" dirty="0"/>
              <a:t>(</a:t>
            </a:r>
            <a:r>
              <a:rPr lang="tr-TR" sz="2400" b="1" dirty="0" smtClean="0"/>
              <a:t>üst-benlik</a:t>
            </a:r>
          </a:p>
          <a:p>
            <a:pPr lvl="0" algn="just">
              <a:buClr>
                <a:srgbClr val="9BBB59"/>
              </a:buClr>
              <a:buFont typeface="Wingdings" pitchFamily="2" charset="2"/>
              <a:buChar char="Ø"/>
            </a:pPr>
            <a:r>
              <a:rPr lang="tr-TR" sz="2200" dirty="0" smtClean="0">
                <a:solidFill>
                  <a:prstClr val="black"/>
                </a:solidFill>
              </a:rPr>
              <a:t>Doğuştan </a:t>
            </a:r>
            <a:r>
              <a:rPr lang="tr-TR" sz="2200" dirty="0">
                <a:solidFill>
                  <a:prstClr val="black"/>
                </a:solidFill>
              </a:rPr>
              <a:t>var olmayan sonradan gelişmeyle ortaya çıkan süperego, kişinin içinde bir yargıçtır. </a:t>
            </a:r>
            <a:endParaRPr lang="tr-TR" sz="2200" dirty="0" smtClean="0">
              <a:solidFill>
                <a:prstClr val="black"/>
              </a:solidFill>
            </a:endParaRPr>
          </a:p>
          <a:p>
            <a:pPr lvl="0" algn="just">
              <a:buClr>
                <a:srgbClr val="9BBB59"/>
              </a:buClr>
              <a:buFont typeface="Wingdings" pitchFamily="2" charset="2"/>
              <a:buChar char="Ø"/>
            </a:pPr>
            <a:r>
              <a:rPr lang="tr-TR" sz="2200" dirty="0" err="1" smtClean="0">
                <a:solidFill>
                  <a:prstClr val="black"/>
                </a:solidFill>
              </a:rPr>
              <a:t>Yargılatıcı</a:t>
            </a:r>
            <a:r>
              <a:rPr lang="tr-TR" sz="2200" dirty="0" smtClean="0">
                <a:solidFill>
                  <a:prstClr val="black"/>
                </a:solidFill>
              </a:rPr>
              <a:t> </a:t>
            </a:r>
            <a:r>
              <a:rPr lang="tr-TR" sz="2200" dirty="0">
                <a:solidFill>
                  <a:prstClr val="black"/>
                </a:solidFill>
              </a:rPr>
              <a:t>bir sistem olarak süperegonun insan yaşantısındaki belirtisi suçluluk duygusudur. </a:t>
            </a:r>
            <a:endParaRPr lang="tr-TR" sz="2200" dirty="0" smtClean="0">
              <a:solidFill>
                <a:prstClr val="black"/>
              </a:solidFill>
            </a:endParaRPr>
          </a:p>
          <a:p>
            <a:pPr lvl="0" algn="just">
              <a:buClr>
                <a:srgbClr val="9BBB59"/>
              </a:buClr>
              <a:buFont typeface="Wingdings" pitchFamily="2" charset="2"/>
              <a:buChar char="Ø"/>
            </a:pPr>
            <a:r>
              <a:rPr lang="tr-TR" sz="2200" dirty="0" smtClean="0">
                <a:solidFill>
                  <a:prstClr val="black"/>
                </a:solidFill>
              </a:rPr>
              <a:t>Bireyin </a:t>
            </a:r>
            <a:r>
              <a:rPr lang="tr-TR" sz="2200" dirty="0">
                <a:solidFill>
                  <a:prstClr val="black"/>
                </a:solidFill>
              </a:rPr>
              <a:t>kendi içine sindirmiş ve benimsemiş olduğu yanlış-doğru, iyi-kötü biçimindeki ahlaki değer yargıları bireyin içinde bir yargılama ve ceza verme sistemi olarak kalır ve onun davranışlarını frenler. </a:t>
            </a:r>
          </a:p>
          <a:p>
            <a:pPr lvl="0" algn="just">
              <a:buClr>
                <a:srgbClr val="9BBB59"/>
              </a:buClr>
              <a:buFont typeface="Wingdings" pitchFamily="2" charset="2"/>
              <a:buChar char="Ø"/>
            </a:pPr>
            <a:r>
              <a:rPr lang="tr-TR" sz="2200" dirty="0">
                <a:solidFill>
                  <a:prstClr val="black"/>
                </a:solidFill>
              </a:rPr>
              <a:t>Freud bu kuram ışığında kişilik ve ahlak gelişmesinin ana hatlarının ilk beş yılda tamamlandığını ve altı yaşından sonra kuramsal bakımdan önemli başka bir gelişme olmadığını ileri sürmüştür.</a:t>
            </a:r>
          </a:p>
          <a:p>
            <a:pPr algn="just">
              <a:buFont typeface="Wingdings" pitchFamily="2" charset="2"/>
              <a:buChar char="Ø"/>
            </a:pPr>
            <a:endParaRPr lang="tr-TR" sz="2400" dirty="0"/>
          </a:p>
        </p:txBody>
      </p:sp>
    </p:spTree>
    <p:extLst>
      <p:ext uri="{BB962C8B-B14F-4D97-AF65-F5344CB8AC3E}">
        <p14:creationId xmlns:p14="http://schemas.microsoft.com/office/powerpoint/2010/main" val="28531720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980728"/>
            <a:ext cx="7725544" cy="908720"/>
          </a:xfrm>
        </p:spPr>
        <p:txBody>
          <a:bodyPr>
            <a:normAutofit fontScale="90000"/>
          </a:bodyPr>
          <a:lstStyle/>
          <a:p>
            <a:r>
              <a:rPr lang="tr-TR" sz="2800" b="1" dirty="0"/>
              <a:t/>
            </a:r>
            <a:br>
              <a:rPr lang="tr-TR" sz="2800" b="1" dirty="0"/>
            </a:br>
            <a:r>
              <a:rPr lang="tr-TR" sz="2800" b="1" dirty="0" smtClean="0"/>
              <a:t/>
            </a:r>
            <a:br>
              <a:rPr lang="tr-TR" sz="2800" b="1" dirty="0" smtClean="0"/>
            </a:br>
            <a:r>
              <a:rPr lang="tr-TR" sz="2800" b="1" dirty="0"/>
              <a:t/>
            </a:r>
            <a:br>
              <a:rPr lang="tr-TR" sz="2800" b="1" dirty="0"/>
            </a:br>
            <a:r>
              <a:rPr lang="tr-TR" sz="2800" b="1" dirty="0" smtClean="0"/>
              <a:t/>
            </a:r>
            <a:br>
              <a:rPr lang="tr-TR" sz="2800" b="1" dirty="0" smtClean="0"/>
            </a:br>
            <a:r>
              <a:rPr lang="tr-TR" sz="2800" b="1" dirty="0"/>
              <a:t/>
            </a:r>
            <a:br>
              <a:rPr lang="tr-TR" sz="2800" b="1" dirty="0"/>
            </a:br>
            <a:r>
              <a:rPr lang="tr-TR" sz="2800" b="1" dirty="0" smtClean="0"/>
              <a:t/>
            </a:r>
            <a:br>
              <a:rPr lang="tr-TR" sz="2800" b="1" dirty="0" smtClean="0"/>
            </a:br>
            <a:r>
              <a:rPr lang="tr-TR" sz="2800" b="1" dirty="0"/>
              <a:t/>
            </a:r>
            <a:br>
              <a:rPr lang="tr-TR" sz="2800" b="1" dirty="0"/>
            </a:br>
            <a:r>
              <a:rPr lang="tr-TR" sz="2800" b="1" dirty="0" smtClean="0"/>
              <a:t>Davranışçı ve Sosyal </a:t>
            </a:r>
            <a:r>
              <a:rPr lang="tr-TR" sz="2800" b="1" dirty="0"/>
              <a:t>Öğrenme Kuramına Göre </a:t>
            </a:r>
            <a:r>
              <a:rPr lang="tr-TR" sz="2800" b="1" dirty="0" smtClean="0"/>
              <a:t/>
            </a:r>
            <a:br>
              <a:rPr lang="tr-TR" sz="2800" b="1" dirty="0" smtClean="0"/>
            </a:br>
            <a:r>
              <a:rPr lang="tr-TR" sz="2800" b="1" dirty="0" smtClean="0"/>
              <a:t>Ahlaki </a:t>
            </a:r>
            <a:r>
              <a:rPr lang="tr-TR" sz="2800" b="1" dirty="0"/>
              <a:t>Gelişim ve  </a:t>
            </a:r>
            <a:r>
              <a:rPr lang="tr-TR" sz="2800" b="1" dirty="0" smtClean="0"/>
              <a:t>Ahlaki </a:t>
            </a:r>
            <a:r>
              <a:rPr lang="tr-TR" sz="2800" b="1" dirty="0"/>
              <a:t>Davranış</a:t>
            </a:r>
            <a:br>
              <a:rPr lang="tr-TR" sz="2800" b="1" dirty="0"/>
            </a:br>
            <a:endParaRPr lang="tr-TR" sz="2800" dirty="0"/>
          </a:p>
        </p:txBody>
      </p:sp>
      <p:sp>
        <p:nvSpPr>
          <p:cNvPr id="3" name="İçerik Yer Tutucusu 2"/>
          <p:cNvSpPr>
            <a:spLocks noGrp="1"/>
          </p:cNvSpPr>
          <p:nvPr>
            <p:ph idx="1"/>
          </p:nvPr>
        </p:nvSpPr>
        <p:spPr>
          <a:xfrm>
            <a:off x="457200" y="1628800"/>
            <a:ext cx="8229600" cy="4695800"/>
          </a:xfrm>
        </p:spPr>
        <p:txBody>
          <a:bodyPr>
            <a:normAutofit lnSpcReduction="10000"/>
          </a:bodyPr>
          <a:lstStyle/>
          <a:p>
            <a:pPr>
              <a:buFont typeface="Wingdings" pitchFamily="2" charset="2"/>
              <a:buChar char="Ø"/>
            </a:pPr>
            <a:r>
              <a:rPr lang="tr-TR" sz="2200" dirty="0" smtClean="0"/>
              <a:t>Sosyal </a:t>
            </a:r>
            <a:r>
              <a:rPr lang="tr-TR" sz="2200" dirty="0"/>
              <a:t>öğrenme kuramına göre, kültürün insanı şekillendirdiği ve kişiler arası ilişkilerin kişiliği etkilediği görüşündedirler. İnsan çevresinin ürünü olduğuna göre, çevre değiştikçe insan da değişir</a:t>
            </a:r>
            <a:r>
              <a:rPr lang="tr-TR" sz="2200" dirty="0" smtClean="0"/>
              <a:t>.</a:t>
            </a:r>
          </a:p>
          <a:p>
            <a:pPr>
              <a:buFont typeface="Wingdings" pitchFamily="2" charset="2"/>
              <a:buChar char="Ø"/>
            </a:pPr>
            <a:r>
              <a:rPr lang="tr-TR" sz="2200" dirty="0"/>
              <a:t> Davranışçı görüşe göre, insan ahlaki yargı ve davranışlarını şartlanmayla öğrenmektedir. </a:t>
            </a:r>
            <a:endParaRPr lang="tr-TR" sz="2200" dirty="0" smtClean="0"/>
          </a:p>
          <a:p>
            <a:pPr>
              <a:buFont typeface="Wingdings" pitchFamily="2" charset="2"/>
              <a:buChar char="Ø"/>
            </a:pPr>
            <a:r>
              <a:rPr lang="tr-TR" sz="2200" dirty="0" smtClean="0"/>
              <a:t>Çocuk </a:t>
            </a:r>
            <a:r>
              <a:rPr lang="tr-TR" sz="2200" dirty="0"/>
              <a:t>hangi davranışların iyi, hangi davranışların kötü olduğunu, ödül ve ceza yolu ile kazanmaktadır. </a:t>
            </a:r>
            <a:endParaRPr lang="tr-TR" sz="2200" dirty="0" smtClean="0"/>
          </a:p>
          <a:p>
            <a:pPr>
              <a:buFont typeface="Wingdings" pitchFamily="2" charset="2"/>
              <a:buChar char="Ø"/>
            </a:pPr>
            <a:r>
              <a:rPr lang="tr-TR" sz="2200" dirty="0" smtClean="0"/>
              <a:t>Çocuk </a:t>
            </a:r>
            <a:r>
              <a:rPr lang="tr-TR" sz="2200" dirty="0"/>
              <a:t>için ödül ile pekiştirilen davranış iyi, cezalandırılan davranış kötüdür.  </a:t>
            </a:r>
            <a:endParaRPr lang="tr-TR" sz="2200" dirty="0" smtClean="0"/>
          </a:p>
          <a:p>
            <a:pPr>
              <a:buFont typeface="Wingdings" pitchFamily="2" charset="2"/>
              <a:buChar char="Ø"/>
            </a:pPr>
            <a:r>
              <a:rPr lang="tr-TR" sz="2200" dirty="0" smtClean="0"/>
              <a:t>Sosyal </a:t>
            </a:r>
            <a:r>
              <a:rPr lang="tr-TR" sz="2200" dirty="0"/>
              <a:t>öğrenme, ahlaki davranışlarında diğer davranışlar gibi başkalarını gözleyerek, model alarak, taklit ederek öğrenildiği görüşündedir. </a:t>
            </a:r>
            <a:endParaRPr lang="tr-TR" sz="2200" dirty="0" smtClean="0"/>
          </a:p>
          <a:p>
            <a:pPr algn="just">
              <a:buFont typeface="Wingdings" pitchFamily="2" charset="2"/>
              <a:buChar char="Ø"/>
            </a:pPr>
            <a:endParaRPr lang="tr-TR" sz="1800" dirty="0"/>
          </a:p>
        </p:txBody>
      </p:sp>
    </p:spTree>
    <p:extLst>
      <p:ext uri="{BB962C8B-B14F-4D97-AF65-F5344CB8AC3E}">
        <p14:creationId xmlns:p14="http://schemas.microsoft.com/office/powerpoint/2010/main" val="20506604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980728"/>
            <a:ext cx="7725544" cy="908720"/>
          </a:xfrm>
        </p:spPr>
        <p:txBody>
          <a:bodyPr>
            <a:normAutofit fontScale="90000"/>
          </a:bodyPr>
          <a:lstStyle/>
          <a:p>
            <a:r>
              <a:rPr lang="tr-TR" sz="2800" b="1" dirty="0"/>
              <a:t/>
            </a:r>
            <a:br>
              <a:rPr lang="tr-TR" sz="2800" b="1" dirty="0"/>
            </a:br>
            <a:r>
              <a:rPr lang="tr-TR" sz="2800" b="1" dirty="0" smtClean="0"/>
              <a:t/>
            </a:r>
            <a:br>
              <a:rPr lang="tr-TR" sz="2800" b="1" dirty="0" smtClean="0"/>
            </a:br>
            <a:r>
              <a:rPr lang="tr-TR" sz="2800" b="1" dirty="0"/>
              <a:t/>
            </a:r>
            <a:br>
              <a:rPr lang="tr-TR" sz="2800" b="1" dirty="0"/>
            </a:br>
            <a:r>
              <a:rPr lang="tr-TR" sz="2800" b="1" dirty="0" smtClean="0"/>
              <a:t/>
            </a:r>
            <a:br>
              <a:rPr lang="tr-TR" sz="2800" b="1" dirty="0" smtClean="0"/>
            </a:br>
            <a:r>
              <a:rPr lang="tr-TR" sz="2800" b="1" dirty="0"/>
              <a:t/>
            </a:r>
            <a:br>
              <a:rPr lang="tr-TR" sz="2800" b="1" dirty="0"/>
            </a:br>
            <a:r>
              <a:rPr lang="tr-TR" sz="2800" b="1" dirty="0" smtClean="0"/>
              <a:t/>
            </a:r>
            <a:br>
              <a:rPr lang="tr-TR" sz="2800" b="1" dirty="0" smtClean="0"/>
            </a:br>
            <a:r>
              <a:rPr lang="tr-TR" sz="2800" b="1" dirty="0"/>
              <a:t/>
            </a:r>
            <a:br>
              <a:rPr lang="tr-TR" sz="2800" b="1" dirty="0"/>
            </a:br>
            <a:r>
              <a:rPr lang="tr-TR" sz="2800" b="1" dirty="0" smtClean="0"/>
              <a:t>Davranışçı ve Sosyal </a:t>
            </a:r>
            <a:r>
              <a:rPr lang="tr-TR" sz="2800" b="1" dirty="0"/>
              <a:t>Öğrenme Kuramına Göre </a:t>
            </a:r>
            <a:r>
              <a:rPr lang="tr-TR" sz="2800" b="1" dirty="0" smtClean="0"/>
              <a:t/>
            </a:r>
            <a:br>
              <a:rPr lang="tr-TR" sz="2800" b="1" dirty="0" smtClean="0"/>
            </a:br>
            <a:r>
              <a:rPr lang="tr-TR" sz="2800" b="1" dirty="0" smtClean="0"/>
              <a:t>Ahlaki </a:t>
            </a:r>
            <a:r>
              <a:rPr lang="tr-TR" sz="2800" b="1" dirty="0"/>
              <a:t>Gelişim ve  </a:t>
            </a:r>
            <a:r>
              <a:rPr lang="tr-TR" sz="2800" b="1" dirty="0" smtClean="0"/>
              <a:t>Ahlaki </a:t>
            </a:r>
            <a:r>
              <a:rPr lang="tr-TR" sz="2800" b="1" dirty="0"/>
              <a:t>Davranış</a:t>
            </a:r>
            <a:br>
              <a:rPr lang="tr-TR" sz="2800" b="1" dirty="0"/>
            </a:br>
            <a:endParaRPr lang="tr-TR" sz="2800" dirty="0"/>
          </a:p>
        </p:txBody>
      </p:sp>
      <p:sp>
        <p:nvSpPr>
          <p:cNvPr id="3" name="İçerik Yer Tutucusu 2"/>
          <p:cNvSpPr>
            <a:spLocks noGrp="1"/>
          </p:cNvSpPr>
          <p:nvPr>
            <p:ph idx="1"/>
          </p:nvPr>
        </p:nvSpPr>
        <p:spPr>
          <a:xfrm>
            <a:off x="457200" y="1628800"/>
            <a:ext cx="8229600" cy="4695800"/>
          </a:xfrm>
        </p:spPr>
        <p:txBody>
          <a:bodyPr>
            <a:normAutofit fontScale="92500"/>
          </a:bodyPr>
          <a:lstStyle/>
          <a:p>
            <a:pPr lvl="0">
              <a:buClr>
                <a:srgbClr val="9BBB59"/>
              </a:buClr>
              <a:buFont typeface="Wingdings" pitchFamily="2" charset="2"/>
              <a:buChar char="Ø"/>
            </a:pPr>
            <a:r>
              <a:rPr lang="tr-TR" sz="2200" dirty="0">
                <a:solidFill>
                  <a:prstClr val="black"/>
                </a:solidFill>
              </a:rPr>
              <a:t>Çocuğun ahlaki gelişiminde sosyal çevre olarak anne baba, arkadaş grubu ve öğretmen, gerek model olma ve taklit bakımından, gerekse ödül ve ceza mekanizmalarını işletenler olarak önemli bir yer tutar. </a:t>
            </a:r>
            <a:endParaRPr lang="tr-TR" sz="2200" dirty="0" smtClean="0">
              <a:solidFill>
                <a:prstClr val="black"/>
              </a:solidFill>
            </a:endParaRPr>
          </a:p>
          <a:p>
            <a:pPr lvl="0">
              <a:buClr>
                <a:srgbClr val="9BBB59"/>
              </a:buClr>
              <a:buFont typeface="Wingdings" pitchFamily="2" charset="2"/>
              <a:buChar char="Ø"/>
            </a:pPr>
            <a:r>
              <a:rPr lang="tr-TR" sz="2200" dirty="0" smtClean="0">
                <a:solidFill>
                  <a:prstClr val="black"/>
                </a:solidFill>
              </a:rPr>
              <a:t>Örneğin </a:t>
            </a:r>
            <a:r>
              <a:rPr lang="tr-TR" sz="2200" dirty="0">
                <a:solidFill>
                  <a:prstClr val="black"/>
                </a:solidFill>
              </a:rPr>
              <a:t>anne babanın gösterdiği saldırgan davranışları, çocukların bu davranışları öğrenmesine yol açmaktadır. </a:t>
            </a:r>
            <a:endParaRPr lang="tr-TR" sz="2200" dirty="0" smtClean="0">
              <a:solidFill>
                <a:prstClr val="black"/>
              </a:solidFill>
            </a:endParaRPr>
          </a:p>
          <a:p>
            <a:pPr lvl="0">
              <a:buClr>
                <a:srgbClr val="9BBB59"/>
              </a:buClr>
              <a:buFont typeface="Wingdings" pitchFamily="2" charset="2"/>
              <a:buChar char="Ø"/>
            </a:pPr>
            <a:r>
              <a:rPr lang="tr-TR" sz="2200" dirty="0" smtClean="0">
                <a:solidFill>
                  <a:prstClr val="black"/>
                </a:solidFill>
              </a:rPr>
              <a:t>Yani </a:t>
            </a:r>
            <a:r>
              <a:rPr lang="tr-TR" sz="2200" dirty="0">
                <a:solidFill>
                  <a:prstClr val="black"/>
                </a:solidFill>
              </a:rPr>
              <a:t>çocuk iyi ve kötü davranışları çevresindekileri gözleyerek, onları taklit ederek öğrenmektedir. </a:t>
            </a:r>
            <a:endParaRPr lang="tr-TR" sz="2200" dirty="0" smtClean="0">
              <a:solidFill>
                <a:prstClr val="black"/>
              </a:solidFill>
            </a:endParaRPr>
          </a:p>
          <a:p>
            <a:pPr lvl="0">
              <a:buClr>
                <a:srgbClr val="9BBB59"/>
              </a:buClr>
              <a:buFont typeface="Wingdings" pitchFamily="2" charset="2"/>
              <a:buChar char="Ø"/>
            </a:pPr>
            <a:r>
              <a:rPr lang="tr-TR" sz="2200" dirty="0" smtClean="0">
                <a:solidFill>
                  <a:prstClr val="black"/>
                </a:solidFill>
              </a:rPr>
              <a:t>Özellikle </a:t>
            </a:r>
            <a:r>
              <a:rPr lang="tr-TR" sz="2200" dirty="0">
                <a:solidFill>
                  <a:prstClr val="black"/>
                </a:solidFill>
              </a:rPr>
              <a:t>bu kişiler çocuğun özdeşim kurduğu kişiler ise, bu etkinin derecesi daha da artmaktadır.  </a:t>
            </a:r>
            <a:endParaRPr lang="tr-TR" sz="2200" dirty="0" smtClean="0">
              <a:solidFill>
                <a:prstClr val="black"/>
              </a:solidFill>
            </a:endParaRPr>
          </a:p>
          <a:p>
            <a:pPr lvl="0">
              <a:buClr>
                <a:srgbClr val="9BBB59"/>
              </a:buClr>
              <a:buFont typeface="Wingdings" pitchFamily="2" charset="2"/>
              <a:buChar char="Ø"/>
            </a:pPr>
            <a:r>
              <a:rPr lang="tr-TR" sz="2200" dirty="0" smtClean="0">
                <a:solidFill>
                  <a:prstClr val="black"/>
                </a:solidFill>
              </a:rPr>
              <a:t>Böylece </a:t>
            </a:r>
            <a:r>
              <a:rPr lang="tr-TR" sz="2200" dirty="0">
                <a:solidFill>
                  <a:prstClr val="black"/>
                </a:solidFill>
              </a:rPr>
              <a:t>çocuğun ahlaki gelişimini belirleyen kültürel normların doğru veya yanlış değerler, pekiştirilen ve kabul edilen davranışlar olarak kişiliğe içselleştirilir ve kişinin kendini kontrol etmesi için temel bir ilke haline gelmesi sonucu ahlaki gelişim gerçekleşir.</a:t>
            </a:r>
          </a:p>
          <a:p>
            <a:pPr algn="just">
              <a:buFont typeface="Wingdings" pitchFamily="2" charset="2"/>
              <a:buChar char="Ø"/>
            </a:pPr>
            <a:endParaRPr lang="tr-TR" sz="1800" dirty="0"/>
          </a:p>
        </p:txBody>
      </p:sp>
    </p:spTree>
    <p:extLst>
      <p:ext uri="{BB962C8B-B14F-4D97-AF65-F5344CB8AC3E}">
        <p14:creationId xmlns:p14="http://schemas.microsoft.com/office/powerpoint/2010/main" val="18669443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636680"/>
          </a:xfrm>
        </p:spPr>
        <p:txBody>
          <a:bodyPr>
            <a:normAutofit/>
          </a:bodyPr>
          <a:lstStyle/>
          <a:p>
            <a:r>
              <a:rPr lang="tr-TR" sz="2800" b="1" dirty="0" smtClean="0"/>
              <a:t>Zihinsel </a:t>
            </a:r>
            <a:r>
              <a:rPr lang="tr-TR" sz="2800" b="1" dirty="0"/>
              <a:t>Gelişim Yaklaşımına Göre Ahlak Gelişimi</a:t>
            </a:r>
          </a:p>
        </p:txBody>
      </p:sp>
      <p:sp>
        <p:nvSpPr>
          <p:cNvPr id="3" name="İçerik Yer Tutucusu 2"/>
          <p:cNvSpPr>
            <a:spLocks noGrp="1"/>
          </p:cNvSpPr>
          <p:nvPr>
            <p:ph idx="1"/>
          </p:nvPr>
        </p:nvSpPr>
        <p:spPr>
          <a:xfrm>
            <a:off x="395536" y="1370112"/>
            <a:ext cx="8229600" cy="5487888"/>
          </a:xfrm>
        </p:spPr>
        <p:txBody>
          <a:bodyPr>
            <a:normAutofit/>
          </a:bodyPr>
          <a:lstStyle/>
          <a:p>
            <a:pPr algn="just">
              <a:buFont typeface="Wingdings" pitchFamily="2" charset="2"/>
              <a:buChar char="Ø"/>
            </a:pPr>
            <a:r>
              <a:rPr lang="tr-TR" sz="2400" dirty="0" smtClean="0"/>
              <a:t> </a:t>
            </a:r>
          </a:p>
          <a:p>
            <a:pPr algn="just">
              <a:buFont typeface="Wingdings" pitchFamily="2" charset="2"/>
              <a:buChar char="Ø"/>
            </a:pPr>
            <a:r>
              <a:rPr lang="tr-TR" sz="2200" dirty="0" smtClean="0"/>
              <a:t>Ahlaki </a:t>
            </a:r>
            <a:r>
              <a:rPr lang="tr-TR" sz="2200" dirty="0"/>
              <a:t>yargı gelişimini, zihinsel gelişim paralelinde inceleyen iki önemli teorisyen Jean Piaget ve Lawrence </a:t>
            </a:r>
            <a:r>
              <a:rPr lang="tr-TR" sz="2200" dirty="0" err="1"/>
              <a:t>Kholberg’dir</a:t>
            </a:r>
            <a:r>
              <a:rPr lang="tr-TR" sz="2200" dirty="0" smtClean="0"/>
              <a:t>.</a:t>
            </a:r>
          </a:p>
          <a:p>
            <a:pPr marL="0" indent="0">
              <a:buNone/>
            </a:pPr>
            <a:endParaRPr lang="tr-TR" sz="2200" b="1" dirty="0" smtClean="0"/>
          </a:p>
          <a:p>
            <a:pPr marL="0" indent="0">
              <a:buNone/>
            </a:pPr>
            <a:r>
              <a:rPr lang="tr-TR" sz="2200" b="1" dirty="0" smtClean="0"/>
              <a:t>1 )Jean </a:t>
            </a:r>
            <a:r>
              <a:rPr lang="tr-TR" sz="2200" b="1" dirty="0" err="1"/>
              <a:t>Piaget’in</a:t>
            </a:r>
            <a:r>
              <a:rPr lang="tr-TR" sz="2200" b="1" dirty="0"/>
              <a:t> Ahlaki Gelişim </a:t>
            </a:r>
            <a:r>
              <a:rPr lang="tr-TR" sz="2200" b="1" dirty="0" smtClean="0"/>
              <a:t>Kuramı</a:t>
            </a:r>
          </a:p>
          <a:p>
            <a:pPr marL="0" indent="0">
              <a:buNone/>
            </a:pPr>
            <a:r>
              <a:rPr lang="tr-TR" sz="2200" dirty="0"/>
              <a:t>Zihinsel gelişim alanında, kuramı ile en kapsamlı ve inandırıcı açıklamayı getiren İsviçreli bilim adamı </a:t>
            </a:r>
            <a:r>
              <a:rPr lang="tr-TR" sz="2200" dirty="0" err="1"/>
              <a:t>J.Piaget</a:t>
            </a:r>
            <a:r>
              <a:rPr lang="tr-TR" sz="2200" dirty="0"/>
              <a:t>, ahlaki yargının gelişimini ilk kez en sistemli şekilde </a:t>
            </a:r>
            <a:r>
              <a:rPr lang="tr-TR" sz="2200" b="1" dirty="0" smtClean="0"/>
              <a:t>Moral </a:t>
            </a:r>
            <a:r>
              <a:rPr lang="tr-TR" sz="2200" b="1" dirty="0" err="1"/>
              <a:t>Judgement</a:t>
            </a:r>
            <a:r>
              <a:rPr lang="tr-TR" sz="2200" b="1" dirty="0"/>
              <a:t> Of </a:t>
            </a:r>
            <a:r>
              <a:rPr lang="tr-TR" sz="2200" b="1" dirty="0" err="1"/>
              <a:t>The</a:t>
            </a:r>
            <a:r>
              <a:rPr lang="tr-TR" sz="2200" b="1" dirty="0"/>
              <a:t> Child </a:t>
            </a:r>
            <a:r>
              <a:rPr lang="tr-TR" sz="2200" dirty="0"/>
              <a:t>(1932) “Çocuğun Ahlaki Yargısı” adlı eseri ile açıklamaya çalışan kuramcı olmuştur. </a:t>
            </a:r>
          </a:p>
        </p:txBody>
      </p:sp>
    </p:spTree>
    <p:extLst>
      <p:ext uri="{BB962C8B-B14F-4D97-AF65-F5344CB8AC3E}">
        <p14:creationId xmlns:p14="http://schemas.microsoft.com/office/powerpoint/2010/main" val="7258076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836712"/>
            <a:ext cx="8229600" cy="1224136"/>
          </a:xfrm>
        </p:spPr>
        <p:txBody>
          <a:bodyPr>
            <a:normAutofit/>
          </a:bodyPr>
          <a:lstStyle/>
          <a:p>
            <a:pPr lvl="0">
              <a:spcBef>
                <a:spcPct val="20000"/>
              </a:spcBef>
            </a:pPr>
            <a:r>
              <a:rPr lang="tr-TR" sz="2400" b="1" dirty="0">
                <a:solidFill>
                  <a:prstClr val="black"/>
                </a:solidFill>
                <a:latin typeface="Constantia"/>
                <a:ea typeface="+mn-ea"/>
                <a:cs typeface="+mn-cs"/>
              </a:rPr>
              <a:t>Jean </a:t>
            </a:r>
            <a:r>
              <a:rPr lang="tr-TR" sz="2400" b="1" dirty="0" err="1">
                <a:solidFill>
                  <a:prstClr val="black"/>
                </a:solidFill>
                <a:latin typeface="Constantia"/>
                <a:ea typeface="+mn-ea"/>
                <a:cs typeface="+mn-cs"/>
              </a:rPr>
              <a:t>Piaget’in</a:t>
            </a:r>
            <a:r>
              <a:rPr lang="tr-TR" sz="2400" b="1" dirty="0">
                <a:solidFill>
                  <a:prstClr val="black"/>
                </a:solidFill>
                <a:latin typeface="Constantia"/>
                <a:ea typeface="+mn-ea"/>
                <a:cs typeface="+mn-cs"/>
              </a:rPr>
              <a:t> Ahlaki Gelişim Kuramı</a:t>
            </a:r>
            <a:br>
              <a:rPr lang="tr-TR" sz="2400" b="1" dirty="0">
                <a:solidFill>
                  <a:prstClr val="black"/>
                </a:solidFill>
                <a:latin typeface="Constantia"/>
                <a:ea typeface="+mn-ea"/>
                <a:cs typeface="+mn-cs"/>
              </a:rPr>
            </a:br>
            <a:endParaRPr lang="tr-TR" dirty="0"/>
          </a:p>
        </p:txBody>
      </p:sp>
      <p:sp>
        <p:nvSpPr>
          <p:cNvPr id="3" name="İçerik Yer Tutucusu 2"/>
          <p:cNvSpPr>
            <a:spLocks noGrp="1"/>
          </p:cNvSpPr>
          <p:nvPr>
            <p:ph idx="1"/>
          </p:nvPr>
        </p:nvSpPr>
        <p:spPr>
          <a:xfrm>
            <a:off x="467544" y="1628800"/>
            <a:ext cx="8229600" cy="4407768"/>
          </a:xfrm>
        </p:spPr>
        <p:txBody>
          <a:bodyPr>
            <a:noAutofit/>
          </a:bodyPr>
          <a:lstStyle/>
          <a:p>
            <a:pPr algn="just"/>
            <a:r>
              <a:rPr lang="tr-TR" sz="2200" dirty="0" err="1"/>
              <a:t>Piaget’in</a:t>
            </a:r>
            <a:r>
              <a:rPr lang="tr-TR" sz="2200" dirty="0"/>
              <a:t> çalışmalarının odak noktasını insan zekâsı oluşturmuş ve zekânın altında yatan zihinsel işlemlerin bir kronolojik devreden diğerine gösterdiği gelişimi açıklayan gelişimsel bir kuram ortaya koymuştur. </a:t>
            </a:r>
            <a:endParaRPr lang="tr-TR" sz="2200" dirty="0" smtClean="0"/>
          </a:p>
          <a:p>
            <a:pPr algn="just"/>
            <a:r>
              <a:rPr lang="tr-TR" sz="2200" dirty="0" smtClean="0"/>
              <a:t>Piaget</a:t>
            </a:r>
            <a:r>
              <a:rPr lang="tr-TR" sz="2200" dirty="0"/>
              <a:t>, uzun yıllar (1948 -1960 ) çocukta zihinsel gelişmeyi incelemiş ve farklı yapısal özellikler gösteren dört temel zihin gelişim dönemi belirtmiştir. Bu zihin gelişim dönemleri sıra ile şunlardır; </a:t>
            </a:r>
            <a:endParaRPr lang="tr-TR" sz="2200" dirty="0" smtClean="0"/>
          </a:p>
          <a:p>
            <a:pPr marL="0" indent="0" algn="just">
              <a:buNone/>
            </a:pPr>
            <a:r>
              <a:rPr lang="tr-TR" sz="2200" dirty="0"/>
              <a:t> </a:t>
            </a:r>
            <a:r>
              <a:rPr lang="tr-TR" sz="2200" dirty="0" smtClean="0"/>
              <a:t>              1</a:t>
            </a:r>
            <a:r>
              <a:rPr lang="tr-TR" sz="2200" dirty="0"/>
              <a:t>. Duyusal devinim dönemi     (0–2 yaş arası)</a:t>
            </a:r>
          </a:p>
          <a:p>
            <a:pPr marL="0" indent="0" algn="just">
              <a:buNone/>
            </a:pPr>
            <a:r>
              <a:rPr lang="tr-TR" sz="2200" dirty="0"/>
              <a:t>               2. İşlem öncesi dönem              (2–7 yaş arası)</a:t>
            </a:r>
          </a:p>
          <a:p>
            <a:pPr marL="0" indent="0" algn="just">
              <a:buNone/>
            </a:pPr>
            <a:r>
              <a:rPr lang="tr-TR" sz="2200" dirty="0"/>
              <a:t>               3. Somut işlemler dönemi        (7–11 yaş arası)</a:t>
            </a:r>
          </a:p>
          <a:p>
            <a:pPr marL="0" indent="0" algn="just">
              <a:buNone/>
            </a:pPr>
            <a:r>
              <a:rPr lang="tr-TR" sz="2200" dirty="0"/>
              <a:t>               4. Soyut işlemler dönemi         (11 yaş ve ötesi ) </a:t>
            </a:r>
            <a:endParaRPr lang="tr-TR" sz="2200" dirty="0" smtClean="0"/>
          </a:p>
        </p:txBody>
      </p:sp>
    </p:spTree>
    <p:extLst>
      <p:ext uri="{BB962C8B-B14F-4D97-AF65-F5344CB8AC3E}">
        <p14:creationId xmlns:p14="http://schemas.microsoft.com/office/powerpoint/2010/main" val="25535440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564672"/>
          </a:xfrm>
        </p:spPr>
        <p:txBody>
          <a:bodyPr>
            <a:normAutofit/>
          </a:bodyPr>
          <a:lstStyle/>
          <a:p>
            <a:r>
              <a:rPr lang="tr-TR" sz="2400" b="1" dirty="0">
                <a:solidFill>
                  <a:prstClr val="black"/>
                </a:solidFill>
                <a:latin typeface="Constantia"/>
              </a:rPr>
              <a:t>Jean </a:t>
            </a:r>
            <a:r>
              <a:rPr lang="tr-TR" sz="2400" b="1" dirty="0" err="1">
                <a:solidFill>
                  <a:prstClr val="black"/>
                </a:solidFill>
                <a:latin typeface="Constantia"/>
              </a:rPr>
              <a:t>Piaget’in</a:t>
            </a:r>
            <a:r>
              <a:rPr lang="tr-TR" sz="2400" b="1" dirty="0">
                <a:solidFill>
                  <a:prstClr val="black"/>
                </a:solidFill>
                <a:latin typeface="Constantia"/>
              </a:rPr>
              <a:t> Ahlaki Gelişim Kuramı</a:t>
            </a:r>
            <a:endParaRPr lang="tr-TR" dirty="0"/>
          </a:p>
        </p:txBody>
      </p:sp>
      <p:sp>
        <p:nvSpPr>
          <p:cNvPr id="3" name="İçerik Yer Tutucusu 2"/>
          <p:cNvSpPr>
            <a:spLocks noGrp="1"/>
          </p:cNvSpPr>
          <p:nvPr>
            <p:ph idx="1"/>
          </p:nvPr>
        </p:nvSpPr>
        <p:spPr>
          <a:xfrm>
            <a:off x="457200" y="1412776"/>
            <a:ext cx="8229600" cy="4911824"/>
          </a:xfrm>
        </p:spPr>
        <p:txBody>
          <a:bodyPr>
            <a:normAutofit fontScale="92500" lnSpcReduction="10000"/>
          </a:bodyPr>
          <a:lstStyle/>
          <a:p>
            <a:pPr>
              <a:buFont typeface="Arial" pitchFamily="34" charset="0"/>
              <a:buChar char="•"/>
            </a:pPr>
            <a:r>
              <a:rPr lang="tr-TR" sz="2200" dirty="0" smtClean="0"/>
              <a:t>Piaget </a:t>
            </a:r>
            <a:r>
              <a:rPr lang="tr-TR" sz="2200" dirty="0"/>
              <a:t>çocukların ahlaki yargılarında ne tür ölçütler kullandıklarını belirleyebilmek amacı ile bir yandan oyun kurallarını, hem uyulmaları hem de uygulanmaları bakımından ele almış, öte yandan çocuğa okunan öykülerin yine çocuk tarafından </a:t>
            </a:r>
            <a:r>
              <a:rPr lang="tr-TR" sz="2200" dirty="0" smtClean="0"/>
              <a:t>değerlendirilmesi </a:t>
            </a:r>
            <a:r>
              <a:rPr lang="tr-TR" sz="2200" dirty="0"/>
              <a:t>yolu ile ahlak sorunlarını incelemiştir. </a:t>
            </a:r>
            <a:endParaRPr lang="tr-TR" sz="2200" dirty="0" smtClean="0"/>
          </a:p>
          <a:p>
            <a:pPr>
              <a:buFont typeface="Arial" pitchFamily="34" charset="0"/>
              <a:buChar char="•"/>
            </a:pPr>
            <a:endParaRPr lang="tr-TR" sz="2200" dirty="0" smtClean="0"/>
          </a:p>
          <a:p>
            <a:pPr>
              <a:buFont typeface="Arial" pitchFamily="34" charset="0"/>
              <a:buChar char="•"/>
            </a:pPr>
            <a:r>
              <a:rPr lang="tr-TR" sz="2200" dirty="0" smtClean="0"/>
              <a:t>Piaget</a:t>
            </a:r>
            <a:r>
              <a:rPr lang="tr-TR" sz="2200" dirty="0"/>
              <a:t>, çocuğun ahlaki yargılarının, başkalarına bağımlılık aşamasından, kendine bağımlılık aşamasına doğru geliştiğini ileri sürmektedir. </a:t>
            </a:r>
            <a:endParaRPr lang="tr-TR" sz="2200" dirty="0" smtClean="0"/>
          </a:p>
          <a:p>
            <a:pPr>
              <a:buFont typeface="Arial" pitchFamily="34" charset="0"/>
              <a:buChar char="•"/>
            </a:pPr>
            <a:endParaRPr lang="tr-TR" sz="2200" dirty="0"/>
          </a:p>
          <a:p>
            <a:pPr>
              <a:buFont typeface="Arial" pitchFamily="34" charset="0"/>
              <a:buChar char="•"/>
            </a:pPr>
            <a:r>
              <a:rPr lang="tr-TR" sz="2200" dirty="0" smtClean="0"/>
              <a:t>Piaget</a:t>
            </a:r>
            <a:r>
              <a:rPr lang="tr-TR" sz="2200" dirty="0"/>
              <a:t>, çocuklarda ahlak gelişimi ile ilgili olarak iki dönem belirtmiş </a:t>
            </a:r>
            <a:r>
              <a:rPr lang="tr-TR" sz="2200" dirty="0" smtClean="0"/>
              <a:t>olup; </a:t>
            </a:r>
          </a:p>
          <a:p>
            <a:pPr>
              <a:buFont typeface="Arial" pitchFamily="34" charset="0"/>
              <a:buChar char="•"/>
            </a:pPr>
            <a:r>
              <a:rPr lang="tr-TR" sz="2200" dirty="0" smtClean="0"/>
              <a:t>a) dışa </a:t>
            </a:r>
            <a:r>
              <a:rPr lang="tr-TR" sz="2200" dirty="0"/>
              <a:t>bağlı </a:t>
            </a:r>
            <a:r>
              <a:rPr lang="tr-TR" sz="2200" dirty="0" smtClean="0"/>
              <a:t>(</a:t>
            </a:r>
            <a:r>
              <a:rPr lang="tr-TR" sz="2200" dirty="0" err="1"/>
              <a:t>heteronomi</a:t>
            </a:r>
            <a:r>
              <a:rPr lang="tr-TR" sz="2200" dirty="0"/>
              <a:t>)  dönem (ortalama 5–8 yaş arası)  </a:t>
            </a:r>
            <a:r>
              <a:rPr lang="tr-TR" sz="2200" dirty="0" smtClean="0"/>
              <a:t>ve</a:t>
            </a:r>
          </a:p>
          <a:p>
            <a:pPr>
              <a:buFont typeface="Arial" pitchFamily="34" charset="0"/>
              <a:buChar char="•"/>
            </a:pPr>
            <a:r>
              <a:rPr lang="tr-TR" sz="2200" dirty="0" smtClean="0"/>
              <a:t> b) özerk  </a:t>
            </a:r>
            <a:r>
              <a:rPr lang="tr-TR" sz="2200" dirty="0"/>
              <a:t>(</a:t>
            </a:r>
            <a:r>
              <a:rPr lang="tr-TR" sz="2200" dirty="0" err="1"/>
              <a:t>autonomi</a:t>
            </a:r>
            <a:r>
              <a:rPr lang="tr-TR" sz="2200" dirty="0"/>
              <a:t>) dönem  (ortalama 8–12 yaş arası) olarak bunları iki gruba ayırmıştır</a:t>
            </a:r>
            <a:r>
              <a:rPr lang="tr-TR" sz="2200" dirty="0" smtClean="0"/>
              <a:t>.</a:t>
            </a:r>
          </a:p>
          <a:p>
            <a:pPr marL="0" indent="0" algn="just">
              <a:buNone/>
            </a:pPr>
            <a:r>
              <a:rPr lang="tr-TR" sz="1800" dirty="0" smtClean="0"/>
              <a:t> </a:t>
            </a:r>
            <a:r>
              <a:rPr lang="tr-TR" sz="1800" dirty="0"/>
              <a:t>    </a:t>
            </a:r>
            <a:endParaRPr lang="tr-TR" sz="1800" b="1" dirty="0"/>
          </a:p>
        </p:txBody>
      </p:sp>
    </p:spTree>
    <p:extLst>
      <p:ext uri="{BB962C8B-B14F-4D97-AF65-F5344CB8AC3E}">
        <p14:creationId xmlns:p14="http://schemas.microsoft.com/office/powerpoint/2010/main" val="1337136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476672"/>
          </a:xfrm>
        </p:spPr>
        <p:txBody>
          <a:bodyPr>
            <a:normAutofit/>
          </a:bodyPr>
          <a:lstStyle/>
          <a:p>
            <a:r>
              <a:rPr lang="tr-TR" sz="2400" b="1" dirty="0">
                <a:solidFill>
                  <a:prstClr val="black"/>
                </a:solidFill>
                <a:latin typeface="Constantia"/>
              </a:rPr>
              <a:t>Jean </a:t>
            </a:r>
            <a:r>
              <a:rPr lang="tr-TR" sz="2400" b="1" dirty="0" err="1">
                <a:solidFill>
                  <a:prstClr val="black"/>
                </a:solidFill>
                <a:latin typeface="Constantia"/>
              </a:rPr>
              <a:t>Piaget’in</a:t>
            </a:r>
            <a:r>
              <a:rPr lang="tr-TR" sz="2400" b="1" dirty="0">
                <a:solidFill>
                  <a:prstClr val="black"/>
                </a:solidFill>
                <a:latin typeface="Constantia"/>
              </a:rPr>
              <a:t> Ahlaki Gelişim Kuramı</a:t>
            </a:r>
            <a:endParaRPr lang="tr-TR" dirty="0"/>
          </a:p>
        </p:txBody>
      </p:sp>
      <p:sp>
        <p:nvSpPr>
          <p:cNvPr id="3" name="İçerik Yer Tutucusu 2"/>
          <p:cNvSpPr>
            <a:spLocks noGrp="1"/>
          </p:cNvSpPr>
          <p:nvPr>
            <p:ph idx="1"/>
          </p:nvPr>
        </p:nvSpPr>
        <p:spPr>
          <a:xfrm>
            <a:off x="457200" y="764704"/>
            <a:ext cx="8229600" cy="5559896"/>
          </a:xfrm>
        </p:spPr>
        <p:txBody>
          <a:bodyPr>
            <a:normAutofit fontScale="92500" lnSpcReduction="10000"/>
          </a:bodyPr>
          <a:lstStyle/>
          <a:p>
            <a:pPr marL="0" indent="0" algn="just">
              <a:buNone/>
            </a:pPr>
            <a:r>
              <a:rPr lang="tr-TR" sz="2000" b="1" dirty="0" smtClean="0"/>
              <a:t>a)Bağımlı </a:t>
            </a:r>
            <a:r>
              <a:rPr lang="tr-TR" sz="2000" b="1" dirty="0"/>
              <a:t>(</a:t>
            </a:r>
            <a:r>
              <a:rPr lang="tr-TR" sz="2000" b="1" dirty="0" err="1"/>
              <a:t>Heteronomous</a:t>
            </a:r>
            <a:r>
              <a:rPr lang="tr-TR" sz="2000" b="1" dirty="0"/>
              <a:t>) Ahlak Dönemi: </a:t>
            </a:r>
            <a:r>
              <a:rPr lang="tr-TR" sz="2000" b="1" dirty="0" smtClean="0"/>
              <a:t> </a:t>
            </a:r>
          </a:p>
          <a:p>
            <a:pPr marL="0" indent="0">
              <a:buNone/>
            </a:pPr>
            <a:r>
              <a:rPr lang="tr-TR" sz="2000" dirty="0" smtClean="0"/>
              <a:t>	İşlem </a:t>
            </a:r>
            <a:r>
              <a:rPr lang="tr-TR" sz="2000" dirty="0"/>
              <a:t>öncesi ve somut zihinsel işlem dönemlerini kapsayan 10 yaşa kadarki ahlak gelişim dönemleridir. Bu dönemlerde çocuklar, ahlaki yargılar açısından başkalarına bağımlıdırlar. </a:t>
            </a:r>
            <a:endParaRPr lang="tr-TR" sz="2000" dirty="0" smtClean="0"/>
          </a:p>
          <a:p>
            <a:pPr marL="0" indent="0">
              <a:buNone/>
            </a:pPr>
            <a:r>
              <a:rPr lang="tr-TR" sz="2000" dirty="0" smtClean="0"/>
              <a:t>Büyükler </a:t>
            </a:r>
            <a:r>
              <a:rPr lang="tr-TR" sz="2000" dirty="0"/>
              <a:t>tarafından uyulması istenen kurallar sorgulanmadan kabul edilir.  Bu kurallara körü körüne uymak gerekir. </a:t>
            </a:r>
            <a:endParaRPr lang="tr-TR" sz="2000" dirty="0" smtClean="0"/>
          </a:p>
          <a:p>
            <a:pPr marL="0" indent="0">
              <a:buNone/>
            </a:pPr>
            <a:r>
              <a:rPr lang="tr-TR" sz="2000" dirty="0" smtClean="0"/>
              <a:t>Bu </a:t>
            </a:r>
            <a:r>
              <a:rPr lang="tr-TR" sz="2000" dirty="0"/>
              <a:t>yaşlardaki çocuk, doğru söylemek, hırsızlık etmemek, vb. gibi buyrukları vicdanınca duymamakla beraber, </a:t>
            </a:r>
            <a:r>
              <a:rPr lang="tr-TR" sz="2000" dirty="0" smtClean="0"/>
              <a:t>bunları </a:t>
            </a:r>
            <a:r>
              <a:rPr lang="tr-TR" sz="2000" dirty="0"/>
              <a:t>bir görev biçiminde yerine getirir</a:t>
            </a:r>
            <a:r>
              <a:rPr lang="tr-TR" sz="2000" dirty="0" smtClean="0"/>
              <a:t>.</a:t>
            </a:r>
          </a:p>
          <a:p>
            <a:pPr marL="0" indent="0">
              <a:buNone/>
            </a:pPr>
            <a:r>
              <a:rPr lang="tr-TR" sz="2000" dirty="0" smtClean="0"/>
              <a:t>	Bu </a:t>
            </a:r>
            <a:r>
              <a:rPr lang="tr-TR" sz="2000" dirty="0"/>
              <a:t>dönemde davranışlar istenerek ya da istenmeyerek yapılışlarına göre değil, doğuracakları sonuçlara göre değerlendirilmektedir. </a:t>
            </a:r>
            <a:endParaRPr lang="tr-TR" sz="2000" dirty="0" smtClean="0"/>
          </a:p>
          <a:p>
            <a:pPr marL="0" indent="0">
              <a:buNone/>
            </a:pPr>
            <a:r>
              <a:rPr lang="tr-TR" sz="2000" dirty="0" smtClean="0"/>
              <a:t>Bir </a:t>
            </a:r>
            <a:r>
              <a:rPr lang="tr-TR" sz="2000" dirty="0"/>
              <a:t>davranışın iyi olup olmadığını ve kurala uyup uymadığını anlamak için, bu davranışın ne niyetle yapıldığına değil de, daha çok doğurduğu sonuçlara bakılır. </a:t>
            </a:r>
            <a:endParaRPr lang="tr-TR" sz="2000" dirty="0" smtClean="0"/>
          </a:p>
          <a:p>
            <a:pPr marL="0" indent="0">
              <a:buNone/>
            </a:pPr>
            <a:r>
              <a:rPr lang="tr-TR" sz="2000" dirty="0" smtClean="0"/>
              <a:t>	Örneğin </a:t>
            </a:r>
            <a:r>
              <a:rPr lang="tr-TR" sz="2000" dirty="0"/>
              <a:t>istenmeden on iki tabak kırmak, dolaptan şeker çalarken bir tek tabak kırmaktan daha kötü bir davranıştır. Yine annesine yardım etmek isterken altı bardak kıran çocuk, kötü niyetle reçel çalmak isterken bir bardak kıran çocuktan daha suçlu görülmektedir. Bu dönemde çocuk olayların arkasındaki niyetleri fark etmeyip, zararı olayın sonucu ile ölçtükleri görülmüştür. Çocuk daha çok sonuçtaki maddi zarardan etkilenmektedir</a:t>
            </a:r>
            <a:r>
              <a:rPr lang="tr-TR" sz="2000" dirty="0" smtClean="0"/>
              <a:t>.</a:t>
            </a:r>
            <a:endParaRPr lang="tr-TR" sz="2000" dirty="0"/>
          </a:p>
        </p:txBody>
      </p:sp>
    </p:spTree>
    <p:extLst>
      <p:ext uri="{BB962C8B-B14F-4D97-AF65-F5344CB8AC3E}">
        <p14:creationId xmlns:p14="http://schemas.microsoft.com/office/powerpoint/2010/main" val="2868135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648072"/>
          </a:xfrm>
        </p:spPr>
        <p:txBody>
          <a:bodyPr>
            <a:normAutofit/>
          </a:bodyPr>
          <a:lstStyle/>
          <a:p>
            <a:r>
              <a:rPr lang="tr-TR" sz="2400" b="1" dirty="0">
                <a:solidFill>
                  <a:prstClr val="black"/>
                </a:solidFill>
                <a:latin typeface="Constantia"/>
              </a:rPr>
              <a:t>Jean </a:t>
            </a:r>
            <a:r>
              <a:rPr lang="tr-TR" sz="2400" b="1" dirty="0" err="1">
                <a:solidFill>
                  <a:prstClr val="black"/>
                </a:solidFill>
                <a:latin typeface="Constantia"/>
              </a:rPr>
              <a:t>Piaget’in</a:t>
            </a:r>
            <a:r>
              <a:rPr lang="tr-TR" sz="2400" b="1" dirty="0">
                <a:solidFill>
                  <a:prstClr val="black"/>
                </a:solidFill>
                <a:latin typeface="Constantia"/>
              </a:rPr>
              <a:t> Ahlaki Gelişim Kuramı</a:t>
            </a:r>
            <a:endParaRPr lang="tr-TR" dirty="0"/>
          </a:p>
        </p:txBody>
      </p:sp>
      <p:sp>
        <p:nvSpPr>
          <p:cNvPr id="3" name="İçerik Yer Tutucusu 2"/>
          <p:cNvSpPr>
            <a:spLocks noGrp="1"/>
          </p:cNvSpPr>
          <p:nvPr>
            <p:ph idx="1"/>
          </p:nvPr>
        </p:nvSpPr>
        <p:spPr>
          <a:xfrm>
            <a:off x="457200" y="764704"/>
            <a:ext cx="8229600" cy="5559896"/>
          </a:xfrm>
        </p:spPr>
        <p:txBody>
          <a:bodyPr>
            <a:normAutofit/>
          </a:bodyPr>
          <a:lstStyle/>
          <a:p>
            <a:pPr marL="0" indent="0" algn="just">
              <a:buNone/>
            </a:pPr>
            <a:endParaRPr lang="tr-TR" sz="2000" b="1" dirty="0" smtClean="0"/>
          </a:p>
          <a:p>
            <a:pPr marL="0" indent="0" algn="just">
              <a:buNone/>
            </a:pPr>
            <a:r>
              <a:rPr lang="tr-TR" sz="1800" b="1" dirty="0" smtClean="0"/>
              <a:t>b</a:t>
            </a:r>
            <a:r>
              <a:rPr lang="tr-TR" sz="1800" b="1" dirty="0"/>
              <a:t>) Bağımsız (</a:t>
            </a:r>
            <a:r>
              <a:rPr lang="tr-TR" sz="1800" b="1" dirty="0" err="1"/>
              <a:t>Autonomous</a:t>
            </a:r>
            <a:r>
              <a:rPr lang="tr-TR" sz="1800" b="1" dirty="0"/>
              <a:t>) Ahlak Dönemi: </a:t>
            </a:r>
            <a:endParaRPr lang="tr-TR" sz="1800" b="1" dirty="0" smtClean="0"/>
          </a:p>
          <a:p>
            <a:pPr marL="0" indent="0" algn="just">
              <a:buNone/>
            </a:pPr>
            <a:endParaRPr lang="tr-TR" sz="1800" b="1" dirty="0" smtClean="0"/>
          </a:p>
          <a:p>
            <a:pPr marL="0" indent="0" algn="just">
              <a:buNone/>
            </a:pPr>
            <a:r>
              <a:rPr lang="tr-TR" sz="2200" b="1" dirty="0" smtClean="0"/>
              <a:t> </a:t>
            </a:r>
            <a:r>
              <a:rPr lang="tr-TR" sz="2200" dirty="0"/>
              <a:t>Bağımsız ahlak dönemi, ortalama 8–12 yaşları arasını kapsamasına rağmen, 11–12 yaşlarındaki çocuklarda daha çok kendini gösterir. Çocuk bu dönemde kendini başkalarının yerine koyabilecek ve durumu başkalarının bakış açından görebilecek güce </a:t>
            </a:r>
            <a:r>
              <a:rPr lang="tr-TR" sz="2200" dirty="0" smtClean="0"/>
              <a:t>erişmiştir.</a:t>
            </a:r>
          </a:p>
          <a:p>
            <a:pPr marL="0" indent="0" algn="just">
              <a:buNone/>
            </a:pPr>
            <a:endParaRPr lang="tr-TR" sz="2200" dirty="0"/>
          </a:p>
          <a:p>
            <a:pPr marL="0" lvl="0" indent="0" algn="just">
              <a:buClr>
                <a:srgbClr val="9BBB59"/>
              </a:buClr>
              <a:buNone/>
            </a:pPr>
            <a:r>
              <a:rPr lang="tr-TR" sz="2200" dirty="0" smtClean="0">
                <a:solidFill>
                  <a:prstClr val="black"/>
                </a:solidFill>
              </a:rPr>
              <a:t>Piaget</a:t>
            </a:r>
            <a:r>
              <a:rPr lang="tr-TR" sz="2200" dirty="0">
                <a:solidFill>
                  <a:prstClr val="black"/>
                </a:solidFill>
              </a:rPr>
              <a:t>, çocuğun yaşı ilerledikçe olgunlaşmasının ve çevrenin de etkisiyle bağımlı ahlakı bırakıp bağımsız ahlaka yönelerek daha olgun adalet yargılarına ulaştığını belirtmiştir. </a:t>
            </a:r>
            <a:endParaRPr lang="tr-TR" sz="2200" dirty="0" smtClean="0">
              <a:solidFill>
                <a:prstClr val="black"/>
              </a:solidFill>
            </a:endParaRPr>
          </a:p>
          <a:p>
            <a:pPr marL="0" lvl="0" indent="0" algn="just">
              <a:buClr>
                <a:srgbClr val="9BBB59"/>
              </a:buClr>
              <a:buNone/>
            </a:pPr>
            <a:r>
              <a:rPr lang="tr-TR" sz="2200" dirty="0" smtClean="0">
                <a:solidFill>
                  <a:prstClr val="black"/>
                </a:solidFill>
              </a:rPr>
              <a:t>Artık </a:t>
            </a:r>
            <a:r>
              <a:rPr lang="tr-TR" sz="2200" dirty="0">
                <a:solidFill>
                  <a:prstClr val="black"/>
                </a:solidFill>
              </a:rPr>
              <a:t>çocuk, karşısındaki insanın iç dünyasını, niyetini hesaba katarak, kendini ve onu bu ölçülerle yargılayabilecektir.</a:t>
            </a:r>
          </a:p>
          <a:p>
            <a:pPr marL="0" indent="0" algn="just">
              <a:buNone/>
            </a:pPr>
            <a:endParaRPr lang="tr-TR" sz="1800" dirty="0"/>
          </a:p>
        </p:txBody>
      </p:sp>
    </p:spTree>
    <p:extLst>
      <p:ext uri="{BB962C8B-B14F-4D97-AF65-F5344CB8AC3E}">
        <p14:creationId xmlns:p14="http://schemas.microsoft.com/office/powerpoint/2010/main" val="42638266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648072"/>
          </a:xfrm>
        </p:spPr>
        <p:txBody>
          <a:bodyPr>
            <a:normAutofit/>
          </a:bodyPr>
          <a:lstStyle/>
          <a:p>
            <a:r>
              <a:rPr lang="tr-TR" sz="2400" b="1" dirty="0">
                <a:solidFill>
                  <a:prstClr val="black"/>
                </a:solidFill>
                <a:latin typeface="Constantia"/>
              </a:rPr>
              <a:t>Jean </a:t>
            </a:r>
            <a:r>
              <a:rPr lang="tr-TR" sz="2400" b="1" dirty="0" err="1">
                <a:solidFill>
                  <a:prstClr val="black"/>
                </a:solidFill>
                <a:latin typeface="Constantia"/>
              </a:rPr>
              <a:t>Piaget’in</a:t>
            </a:r>
            <a:r>
              <a:rPr lang="tr-TR" sz="2400" b="1" dirty="0">
                <a:solidFill>
                  <a:prstClr val="black"/>
                </a:solidFill>
                <a:latin typeface="Constantia"/>
              </a:rPr>
              <a:t> Ahlaki Gelişim Kuramı</a:t>
            </a:r>
            <a:endParaRPr lang="tr-TR" dirty="0"/>
          </a:p>
        </p:txBody>
      </p:sp>
      <p:sp>
        <p:nvSpPr>
          <p:cNvPr id="3" name="İçerik Yer Tutucusu 2"/>
          <p:cNvSpPr>
            <a:spLocks noGrp="1"/>
          </p:cNvSpPr>
          <p:nvPr>
            <p:ph idx="1"/>
          </p:nvPr>
        </p:nvSpPr>
        <p:spPr>
          <a:xfrm>
            <a:off x="457200" y="764704"/>
            <a:ext cx="8229600" cy="5904656"/>
          </a:xfrm>
        </p:spPr>
        <p:txBody>
          <a:bodyPr>
            <a:normAutofit lnSpcReduction="10000"/>
          </a:bodyPr>
          <a:lstStyle/>
          <a:p>
            <a:pPr marL="0" indent="0" algn="just">
              <a:buNone/>
            </a:pPr>
            <a:endParaRPr lang="tr-TR" sz="2000" b="1" dirty="0" smtClean="0"/>
          </a:p>
          <a:p>
            <a:pPr marL="0" indent="0" algn="just">
              <a:buNone/>
            </a:pPr>
            <a:r>
              <a:rPr lang="tr-TR" sz="1800" b="1" dirty="0" smtClean="0"/>
              <a:t>b</a:t>
            </a:r>
            <a:r>
              <a:rPr lang="tr-TR" sz="1800" b="1" dirty="0"/>
              <a:t>) Bağımsız (</a:t>
            </a:r>
            <a:r>
              <a:rPr lang="tr-TR" sz="1800" b="1" dirty="0" err="1"/>
              <a:t>Autonomous</a:t>
            </a:r>
            <a:r>
              <a:rPr lang="tr-TR" sz="1800" b="1" dirty="0"/>
              <a:t>) Ahlak Dönemi: </a:t>
            </a:r>
            <a:endParaRPr lang="tr-TR" sz="1800" b="1" dirty="0" smtClean="0"/>
          </a:p>
          <a:p>
            <a:pPr lvl="0">
              <a:buClr>
                <a:srgbClr val="9BBB59"/>
              </a:buClr>
            </a:pPr>
            <a:r>
              <a:rPr lang="tr-TR" sz="2000" dirty="0" smtClean="0">
                <a:solidFill>
                  <a:prstClr val="black"/>
                </a:solidFill>
              </a:rPr>
              <a:t>Çocuğun </a:t>
            </a:r>
            <a:r>
              <a:rPr lang="tr-TR" sz="2000" dirty="0">
                <a:solidFill>
                  <a:prstClr val="black"/>
                </a:solidFill>
              </a:rPr>
              <a:t>bu dönemde ahlak kurallarının gerçek anlamını kavradığı görülür. </a:t>
            </a:r>
            <a:endParaRPr lang="tr-TR" sz="2000" dirty="0" smtClean="0">
              <a:solidFill>
                <a:prstClr val="black"/>
              </a:solidFill>
            </a:endParaRPr>
          </a:p>
          <a:p>
            <a:pPr lvl="0">
              <a:buClr>
                <a:srgbClr val="9BBB59"/>
              </a:buClr>
            </a:pPr>
            <a:r>
              <a:rPr lang="tr-TR" sz="2000" dirty="0" smtClean="0">
                <a:solidFill>
                  <a:prstClr val="black"/>
                </a:solidFill>
              </a:rPr>
              <a:t>Çocuk</a:t>
            </a:r>
            <a:r>
              <a:rPr lang="tr-TR" sz="2000" dirty="0">
                <a:solidFill>
                  <a:prstClr val="black"/>
                </a:solidFill>
              </a:rPr>
              <a:t>, kuralı kendi vicdanının verdiği bir karar biçiminde kabul etmeye başlar. Kural çocuğu kendi benzerlerine bir karşılıkla bağlar. </a:t>
            </a:r>
            <a:endParaRPr lang="tr-TR" sz="2000" dirty="0" smtClean="0">
              <a:solidFill>
                <a:prstClr val="black"/>
              </a:solidFill>
            </a:endParaRPr>
          </a:p>
          <a:p>
            <a:pPr lvl="0">
              <a:buClr>
                <a:srgbClr val="9BBB59"/>
              </a:buClr>
            </a:pPr>
            <a:r>
              <a:rPr lang="tr-TR" sz="2000" dirty="0" smtClean="0">
                <a:solidFill>
                  <a:prstClr val="black"/>
                </a:solidFill>
              </a:rPr>
              <a:t>Örneğin </a:t>
            </a:r>
            <a:r>
              <a:rPr lang="tr-TR" sz="2000" dirty="0">
                <a:solidFill>
                  <a:prstClr val="black"/>
                </a:solidFill>
              </a:rPr>
              <a:t>çocuk, başkalarıyla anlaşabilmek ve karşılıklı ilişkide bulunabilmek için yalan söylememek gerektiğini anlar. </a:t>
            </a:r>
            <a:endParaRPr lang="tr-TR" sz="2000" dirty="0" smtClean="0">
              <a:solidFill>
                <a:prstClr val="black"/>
              </a:solidFill>
            </a:endParaRPr>
          </a:p>
          <a:p>
            <a:pPr lvl="0">
              <a:buClr>
                <a:srgbClr val="9BBB59"/>
              </a:buClr>
            </a:pPr>
            <a:r>
              <a:rPr lang="tr-TR" sz="2000" dirty="0" smtClean="0">
                <a:solidFill>
                  <a:prstClr val="black"/>
                </a:solidFill>
              </a:rPr>
              <a:t>Artık </a:t>
            </a:r>
            <a:r>
              <a:rPr lang="tr-TR" sz="2000" dirty="0">
                <a:solidFill>
                  <a:prstClr val="black"/>
                </a:solidFill>
              </a:rPr>
              <a:t>cezalandırılmamak için değil, kendisine güvenilmesini istediği için yalan söylememeye başlar. </a:t>
            </a:r>
            <a:endParaRPr lang="tr-TR" sz="2000" dirty="0" smtClean="0">
              <a:solidFill>
                <a:prstClr val="black"/>
              </a:solidFill>
            </a:endParaRPr>
          </a:p>
          <a:p>
            <a:pPr lvl="0">
              <a:buClr>
                <a:srgbClr val="9BBB59"/>
              </a:buClr>
            </a:pPr>
            <a:r>
              <a:rPr lang="tr-TR" sz="2000" dirty="0" smtClean="0">
                <a:solidFill>
                  <a:prstClr val="black"/>
                </a:solidFill>
              </a:rPr>
              <a:t>Ahlak </a:t>
            </a:r>
            <a:r>
              <a:rPr lang="tr-TR" sz="2000" dirty="0">
                <a:solidFill>
                  <a:prstClr val="black"/>
                </a:solidFill>
              </a:rPr>
              <a:t>kuramını bu biçimde benimsemiş olan çocuk, kurala uyulmadığında, cezanın zorunluluğu kanısında değildir. </a:t>
            </a:r>
            <a:endParaRPr lang="tr-TR" sz="2000" dirty="0" smtClean="0">
              <a:solidFill>
                <a:prstClr val="black"/>
              </a:solidFill>
            </a:endParaRPr>
          </a:p>
          <a:p>
            <a:pPr lvl="0">
              <a:buClr>
                <a:srgbClr val="9BBB59"/>
              </a:buClr>
            </a:pPr>
            <a:r>
              <a:rPr lang="tr-TR" sz="2000" dirty="0" smtClean="0">
                <a:solidFill>
                  <a:prstClr val="black"/>
                </a:solidFill>
              </a:rPr>
              <a:t>Kötü </a:t>
            </a:r>
            <a:r>
              <a:rPr lang="tr-TR" sz="2000" dirty="0">
                <a:solidFill>
                  <a:prstClr val="black"/>
                </a:solidFill>
              </a:rPr>
              <a:t>bir davranışta bulunan çocuğa davranışının ne için kötü olduğu anlatılırsa herkes onun yaptığı biçimde davranırsa, işbirliğinin bozulacağı açıklanırsa, bu çocuğun aynı kabahati tekrarlamayacağına inanılabilir. </a:t>
            </a:r>
            <a:endParaRPr lang="tr-TR" sz="2000" dirty="0" smtClean="0">
              <a:solidFill>
                <a:prstClr val="black"/>
              </a:solidFill>
            </a:endParaRPr>
          </a:p>
          <a:p>
            <a:pPr lvl="0">
              <a:buClr>
                <a:srgbClr val="9BBB59"/>
              </a:buClr>
            </a:pPr>
            <a:r>
              <a:rPr lang="tr-TR" sz="2000" dirty="0" smtClean="0">
                <a:solidFill>
                  <a:prstClr val="black"/>
                </a:solidFill>
              </a:rPr>
              <a:t>En </a:t>
            </a:r>
            <a:r>
              <a:rPr lang="tr-TR" sz="2000" dirty="0">
                <a:solidFill>
                  <a:prstClr val="black"/>
                </a:solidFill>
              </a:rPr>
              <a:t>iyi cezalar, canını yakan cezalar değil, çocuğun davranışlarının karşılıklı ilişkileri bozduğunu duyurtan cezalardır.</a:t>
            </a:r>
          </a:p>
          <a:p>
            <a:pPr marL="0" indent="0" algn="just">
              <a:buNone/>
            </a:pPr>
            <a:endParaRPr lang="tr-TR" sz="1800" dirty="0"/>
          </a:p>
        </p:txBody>
      </p:sp>
    </p:spTree>
    <p:extLst>
      <p:ext uri="{BB962C8B-B14F-4D97-AF65-F5344CB8AC3E}">
        <p14:creationId xmlns:p14="http://schemas.microsoft.com/office/powerpoint/2010/main" val="15179117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648072"/>
          </a:xfrm>
        </p:spPr>
        <p:txBody>
          <a:bodyPr>
            <a:normAutofit/>
          </a:bodyPr>
          <a:lstStyle/>
          <a:p>
            <a:r>
              <a:rPr lang="tr-TR" sz="2400" b="1" dirty="0">
                <a:solidFill>
                  <a:prstClr val="black"/>
                </a:solidFill>
                <a:latin typeface="Constantia"/>
              </a:rPr>
              <a:t>Jean </a:t>
            </a:r>
            <a:r>
              <a:rPr lang="tr-TR" sz="2400" b="1" dirty="0" err="1">
                <a:solidFill>
                  <a:prstClr val="black"/>
                </a:solidFill>
                <a:latin typeface="Constantia"/>
              </a:rPr>
              <a:t>Piaget’in</a:t>
            </a:r>
            <a:r>
              <a:rPr lang="tr-TR" sz="2400" b="1" dirty="0">
                <a:solidFill>
                  <a:prstClr val="black"/>
                </a:solidFill>
                <a:latin typeface="Constantia"/>
              </a:rPr>
              <a:t> Ahlaki Gelişim Kuramı</a:t>
            </a:r>
            <a:endParaRPr lang="tr-TR" dirty="0"/>
          </a:p>
        </p:txBody>
      </p:sp>
      <p:sp>
        <p:nvSpPr>
          <p:cNvPr id="3" name="İçerik Yer Tutucusu 2"/>
          <p:cNvSpPr>
            <a:spLocks noGrp="1"/>
          </p:cNvSpPr>
          <p:nvPr>
            <p:ph idx="1"/>
          </p:nvPr>
        </p:nvSpPr>
        <p:spPr>
          <a:xfrm>
            <a:off x="457200" y="764704"/>
            <a:ext cx="8229600" cy="5904656"/>
          </a:xfrm>
        </p:spPr>
        <p:txBody>
          <a:bodyPr>
            <a:normAutofit/>
          </a:bodyPr>
          <a:lstStyle/>
          <a:p>
            <a:pPr marL="0" indent="0" algn="just">
              <a:buNone/>
            </a:pPr>
            <a:endParaRPr lang="tr-TR" sz="2000" b="1" dirty="0" smtClean="0"/>
          </a:p>
          <a:p>
            <a:pPr marL="0" indent="0" algn="just">
              <a:buNone/>
            </a:pPr>
            <a:r>
              <a:rPr lang="tr-TR" sz="1800" b="1" dirty="0" smtClean="0"/>
              <a:t>b</a:t>
            </a:r>
            <a:r>
              <a:rPr lang="tr-TR" sz="1800" b="1" dirty="0"/>
              <a:t>) Bağımsız (</a:t>
            </a:r>
            <a:r>
              <a:rPr lang="tr-TR" sz="1800" b="1" dirty="0" err="1"/>
              <a:t>Autonomous</a:t>
            </a:r>
            <a:r>
              <a:rPr lang="tr-TR" sz="1800" b="1" dirty="0"/>
              <a:t>) Ahlak Dönemi: </a:t>
            </a:r>
            <a:endParaRPr lang="tr-TR" sz="1800" b="1" dirty="0" smtClean="0"/>
          </a:p>
          <a:p>
            <a:pPr lvl="0" algn="just">
              <a:buClr>
                <a:srgbClr val="9BBB59"/>
              </a:buClr>
            </a:pPr>
            <a:r>
              <a:rPr lang="tr-TR" sz="2200" dirty="0">
                <a:solidFill>
                  <a:prstClr val="black"/>
                </a:solidFill>
              </a:rPr>
              <a:t>Bağımsız ahlakın gelişmesi için gerekli adalet kavramı gelişimi konusunda Piaget şöyle demektedir: </a:t>
            </a:r>
            <a:endParaRPr lang="tr-TR" sz="2200" dirty="0" smtClean="0">
              <a:solidFill>
                <a:prstClr val="black"/>
              </a:solidFill>
            </a:endParaRPr>
          </a:p>
          <a:p>
            <a:pPr lvl="0" algn="just">
              <a:buClr>
                <a:srgbClr val="9BBB59"/>
              </a:buClr>
            </a:pPr>
            <a:r>
              <a:rPr lang="tr-TR" sz="2200" dirty="0" smtClean="0">
                <a:solidFill>
                  <a:prstClr val="black"/>
                </a:solidFill>
              </a:rPr>
              <a:t>“</a:t>
            </a:r>
            <a:r>
              <a:rPr lang="tr-TR" sz="2200" dirty="0">
                <a:solidFill>
                  <a:prstClr val="black"/>
                </a:solidFill>
              </a:rPr>
              <a:t>Yetişkin kural ve örnekleri ile etkilenmekle birlikte, adalet kavramının gelişimi, genellikle bu etkilerden bağımsız gelişir ve gelişimi için en önemli etmen, çocukların aralarında yaşadıkları karşılıklı saygı ve dayanışmadır. </a:t>
            </a:r>
            <a:endParaRPr lang="tr-TR" sz="2200" dirty="0" smtClean="0">
              <a:solidFill>
                <a:prstClr val="black"/>
              </a:solidFill>
            </a:endParaRPr>
          </a:p>
          <a:p>
            <a:pPr lvl="0" algn="just">
              <a:buClr>
                <a:srgbClr val="9BBB59"/>
              </a:buClr>
            </a:pPr>
            <a:r>
              <a:rPr lang="tr-TR" sz="2200" dirty="0" smtClean="0">
                <a:solidFill>
                  <a:prstClr val="black"/>
                </a:solidFill>
              </a:rPr>
              <a:t>Bu </a:t>
            </a:r>
            <a:r>
              <a:rPr lang="tr-TR" sz="2200" dirty="0">
                <a:solidFill>
                  <a:prstClr val="black"/>
                </a:solidFill>
              </a:rPr>
              <a:t>nedenle adalet kavramının çocuk zihninde gelişimi çoğunlukla, yetişkinler yardımı ile değil yetişkinlere rağmen gerçekleşir.”</a:t>
            </a:r>
          </a:p>
          <a:p>
            <a:pPr lvl="0" algn="just">
              <a:buClr>
                <a:srgbClr val="9BBB59"/>
              </a:buClr>
            </a:pPr>
            <a:endParaRPr lang="tr-TR" sz="2200" dirty="0" smtClean="0">
              <a:solidFill>
                <a:prstClr val="black"/>
              </a:solidFill>
            </a:endParaRPr>
          </a:p>
          <a:p>
            <a:pPr lvl="0" algn="just">
              <a:buClr>
                <a:srgbClr val="9BBB59"/>
              </a:buClr>
            </a:pPr>
            <a:r>
              <a:rPr lang="tr-TR" sz="2200" dirty="0" smtClean="0">
                <a:solidFill>
                  <a:prstClr val="black"/>
                </a:solidFill>
              </a:rPr>
              <a:t>Çocuk</a:t>
            </a:r>
            <a:r>
              <a:rPr lang="tr-TR" sz="2200" dirty="0">
                <a:solidFill>
                  <a:prstClr val="black"/>
                </a:solidFill>
              </a:rPr>
              <a:t>, sempati ve karşılıklı saygı uyandırmak için doğru söylemenin ve ona göre davranmanın bir zorunluluk olduğunu anladığında otonomiye erişmiş demektir.</a:t>
            </a:r>
          </a:p>
          <a:p>
            <a:pPr marL="0" indent="0" algn="just">
              <a:buNone/>
            </a:pPr>
            <a:endParaRPr lang="tr-TR" sz="1800" dirty="0"/>
          </a:p>
        </p:txBody>
      </p:sp>
    </p:spTree>
    <p:extLst>
      <p:ext uri="{BB962C8B-B14F-4D97-AF65-F5344CB8AC3E}">
        <p14:creationId xmlns:p14="http://schemas.microsoft.com/office/powerpoint/2010/main" val="39214220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908720"/>
            <a:ext cx="8229600" cy="708688"/>
          </a:xfrm>
        </p:spPr>
        <p:txBody>
          <a:bodyPr>
            <a:normAutofit fontScale="90000"/>
          </a:bodyPr>
          <a:lstStyle/>
          <a:p>
            <a:r>
              <a:rPr lang="tr-TR" sz="3000" b="1" dirty="0" smtClean="0"/>
              <a:t>2) </a:t>
            </a:r>
            <a:r>
              <a:rPr lang="tr-TR" sz="3000" b="1" dirty="0"/>
              <a:t>Lawrence </a:t>
            </a:r>
            <a:r>
              <a:rPr lang="tr-TR" sz="3000" b="1" dirty="0" err="1"/>
              <a:t>Kohlberg’in</a:t>
            </a:r>
            <a:r>
              <a:rPr lang="tr-TR" sz="3000" b="1" dirty="0"/>
              <a:t> Ahlaki Gelişim Kuramı</a:t>
            </a:r>
            <a:br>
              <a:rPr lang="tr-TR" sz="3000" b="1" dirty="0"/>
            </a:br>
            <a:endParaRPr lang="tr-TR" sz="3000" dirty="0"/>
          </a:p>
        </p:txBody>
      </p:sp>
      <p:sp>
        <p:nvSpPr>
          <p:cNvPr id="3" name="İçerik Yer Tutucusu 2"/>
          <p:cNvSpPr>
            <a:spLocks noGrp="1"/>
          </p:cNvSpPr>
          <p:nvPr>
            <p:ph idx="1"/>
          </p:nvPr>
        </p:nvSpPr>
        <p:spPr>
          <a:xfrm>
            <a:off x="457200" y="1700808"/>
            <a:ext cx="8229600" cy="4623792"/>
          </a:xfrm>
        </p:spPr>
        <p:txBody>
          <a:bodyPr>
            <a:normAutofit/>
          </a:bodyPr>
          <a:lstStyle/>
          <a:p>
            <a:pPr marL="0" indent="0">
              <a:buNone/>
            </a:pPr>
            <a:r>
              <a:rPr lang="tr-TR" sz="2200" dirty="0" err="1" smtClean="0"/>
              <a:t>Kohlberg’in</a:t>
            </a:r>
            <a:r>
              <a:rPr lang="tr-TR" sz="2200" dirty="0" smtClean="0"/>
              <a:t> </a:t>
            </a:r>
            <a:r>
              <a:rPr lang="tr-TR" sz="2200" dirty="0"/>
              <a:t>geliştirdiği “Zihinsel Ahlaki Gelişimi Kuramı (</a:t>
            </a:r>
            <a:r>
              <a:rPr lang="tr-TR" sz="2200" dirty="0" err="1"/>
              <a:t>The</a:t>
            </a:r>
            <a:r>
              <a:rPr lang="tr-TR" sz="2200" dirty="0"/>
              <a:t> </a:t>
            </a:r>
            <a:r>
              <a:rPr lang="tr-TR" sz="2200" dirty="0" err="1"/>
              <a:t>Cognitive</a:t>
            </a:r>
            <a:r>
              <a:rPr lang="tr-TR" sz="2200" dirty="0"/>
              <a:t> </a:t>
            </a:r>
            <a:r>
              <a:rPr lang="tr-TR" sz="2200" dirty="0" err="1"/>
              <a:t>Developmental</a:t>
            </a:r>
            <a:r>
              <a:rPr lang="tr-TR" sz="2200" dirty="0"/>
              <a:t> </a:t>
            </a:r>
            <a:r>
              <a:rPr lang="tr-TR" sz="2200" dirty="0" err="1"/>
              <a:t>Theory</a:t>
            </a:r>
            <a:r>
              <a:rPr lang="tr-TR" sz="2200" dirty="0"/>
              <a:t> of </a:t>
            </a:r>
            <a:r>
              <a:rPr lang="tr-TR" sz="2200" dirty="0" err="1"/>
              <a:t>Moralization</a:t>
            </a:r>
            <a:r>
              <a:rPr lang="tr-TR" sz="2200" dirty="0"/>
              <a:t>)” </a:t>
            </a:r>
            <a:r>
              <a:rPr lang="tr-TR" sz="2200" dirty="0" err="1"/>
              <a:t>Piaget’in</a:t>
            </a:r>
            <a:r>
              <a:rPr lang="tr-TR" sz="2200" dirty="0"/>
              <a:t> çalışmalarından kaynaklanmıştır. </a:t>
            </a:r>
            <a:endParaRPr lang="tr-TR" sz="2200" dirty="0" smtClean="0"/>
          </a:p>
          <a:p>
            <a:pPr marL="0" indent="0">
              <a:buNone/>
            </a:pPr>
            <a:r>
              <a:rPr lang="tr-TR" sz="2200" dirty="0" err="1" smtClean="0"/>
              <a:t>Piaget’in</a:t>
            </a:r>
            <a:r>
              <a:rPr lang="tr-TR" sz="2200" dirty="0" smtClean="0"/>
              <a:t> </a:t>
            </a:r>
            <a:r>
              <a:rPr lang="tr-TR" sz="2200" dirty="0"/>
              <a:t>çalışmalarına eğilen ve ahlaki büyümenin kavramlarını geliştiren ilk psikolog </a:t>
            </a:r>
            <a:r>
              <a:rPr lang="tr-TR" sz="2200" dirty="0" err="1"/>
              <a:t>L.Kohlberg</a:t>
            </a:r>
            <a:r>
              <a:rPr lang="tr-TR" sz="2200" dirty="0"/>
              <a:t> olmuştur. </a:t>
            </a:r>
            <a:r>
              <a:rPr lang="tr-TR" sz="2200" dirty="0" err="1"/>
              <a:t>Kohlberg</a:t>
            </a:r>
            <a:r>
              <a:rPr lang="tr-TR" sz="2200" dirty="0"/>
              <a:t> ahlaki yargı incelemesine </a:t>
            </a:r>
            <a:r>
              <a:rPr lang="tr-TR" sz="2200" dirty="0" err="1"/>
              <a:t>Piaget’in</a:t>
            </a:r>
            <a:r>
              <a:rPr lang="tr-TR" sz="2200" dirty="0"/>
              <a:t> zihin gelişimi boyutunda geliştirdiği evre gelişimi kavramı açısından yaklaşmış, </a:t>
            </a:r>
            <a:r>
              <a:rPr lang="tr-TR" sz="2200" dirty="0" err="1"/>
              <a:t>Piaget’in</a:t>
            </a:r>
            <a:r>
              <a:rPr lang="tr-TR" sz="2200" dirty="0"/>
              <a:t> bu alandaki çalışmalarını sonuca ulaştırmış ve onun bulgularını genişleterek düzenlemiştir. </a:t>
            </a:r>
            <a:endParaRPr lang="tr-TR" sz="2200" dirty="0" smtClean="0"/>
          </a:p>
          <a:p>
            <a:pPr marL="0" indent="0" algn="just">
              <a:buNone/>
            </a:pPr>
            <a:endParaRPr lang="tr-TR" sz="1800" dirty="0"/>
          </a:p>
        </p:txBody>
      </p:sp>
    </p:spTree>
    <p:extLst>
      <p:ext uri="{BB962C8B-B14F-4D97-AF65-F5344CB8AC3E}">
        <p14:creationId xmlns:p14="http://schemas.microsoft.com/office/powerpoint/2010/main" val="17888251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908720"/>
            <a:ext cx="8229600" cy="708688"/>
          </a:xfrm>
        </p:spPr>
        <p:txBody>
          <a:bodyPr>
            <a:normAutofit fontScale="90000"/>
          </a:bodyPr>
          <a:lstStyle/>
          <a:p>
            <a:r>
              <a:rPr lang="tr-TR" sz="3000" b="1" dirty="0" smtClean="0"/>
              <a:t>2) </a:t>
            </a:r>
            <a:r>
              <a:rPr lang="tr-TR" sz="3000" b="1" dirty="0"/>
              <a:t>Lawrence </a:t>
            </a:r>
            <a:r>
              <a:rPr lang="tr-TR" sz="3000" b="1" dirty="0" err="1"/>
              <a:t>Kohlberg’in</a:t>
            </a:r>
            <a:r>
              <a:rPr lang="tr-TR" sz="3000" b="1" dirty="0"/>
              <a:t> Ahlaki Gelişim Kuramı</a:t>
            </a:r>
            <a:br>
              <a:rPr lang="tr-TR" sz="3000" b="1" dirty="0"/>
            </a:br>
            <a:endParaRPr lang="tr-TR" sz="3000" dirty="0"/>
          </a:p>
        </p:txBody>
      </p:sp>
      <p:sp>
        <p:nvSpPr>
          <p:cNvPr id="3" name="İçerik Yer Tutucusu 2"/>
          <p:cNvSpPr>
            <a:spLocks noGrp="1"/>
          </p:cNvSpPr>
          <p:nvPr>
            <p:ph idx="1"/>
          </p:nvPr>
        </p:nvSpPr>
        <p:spPr>
          <a:xfrm>
            <a:off x="467544" y="1412776"/>
            <a:ext cx="8229600" cy="5616624"/>
          </a:xfrm>
        </p:spPr>
        <p:txBody>
          <a:bodyPr>
            <a:normAutofit/>
          </a:bodyPr>
          <a:lstStyle/>
          <a:p>
            <a:pPr lvl="0">
              <a:buClr>
                <a:srgbClr val="9BBB59"/>
              </a:buClr>
            </a:pPr>
            <a:r>
              <a:rPr lang="tr-TR" sz="2200" dirty="0" err="1">
                <a:solidFill>
                  <a:prstClr val="black"/>
                </a:solidFill>
              </a:rPr>
              <a:t>Kohlberg</a:t>
            </a:r>
            <a:r>
              <a:rPr lang="tr-TR" sz="2200" dirty="0">
                <a:solidFill>
                  <a:prstClr val="black"/>
                </a:solidFill>
              </a:rPr>
              <a:t>, bir kişinin ergenlik atılımıyla,  cinsel davranış, uyuşturucu ve alkol kullanımı, dükkandan mal aşırma gibi küçük yasa dışı eylemler vb. ile ilgili gittikçe artan bir takım ahlaki ikilemlerle yüz yüze geldiğini kabul etmektedir. </a:t>
            </a:r>
            <a:endParaRPr lang="tr-TR" sz="2200" dirty="0" smtClean="0">
              <a:solidFill>
                <a:prstClr val="black"/>
              </a:solidFill>
            </a:endParaRPr>
          </a:p>
          <a:p>
            <a:pPr lvl="0">
              <a:buClr>
                <a:srgbClr val="9BBB59"/>
              </a:buClr>
            </a:pPr>
            <a:r>
              <a:rPr lang="tr-TR" sz="2200" dirty="0" smtClean="0">
                <a:solidFill>
                  <a:prstClr val="black"/>
                </a:solidFill>
              </a:rPr>
              <a:t>Bu </a:t>
            </a:r>
            <a:r>
              <a:rPr lang="tr-TR" sz="2200" dirty="0">
                <a:solidFill>
                  <a:prstClr val="black"/>
                </a:solidFill>
              </a:rPr>
              <a:t>ve başka konuları incelemek için </a:t>
            </a:r>
            <a:r>
              <a:rPr lang="tr-TR" sz="2200" dirty="0" err="1">
                <a:solidFill>
                  <a:prstClr val="black"/>
                </a:solidFill>
              </a:rPr>
              <a:t>Kohlberg</a:t>
            </a:r>
            <a:r>
              <a:rPr lang="tr-TR" sz="2200" dirty="0">
                <a:solidFill>
                  <a:prstClr val="black"/>
                </a:solidFill>
              </a:rPr>
              <a:t>, ortak bir yanı olan bir dizi öykü geliştirdi. </a:t>
            </a:r>
            <a:endParaRPr lang="tr-TR" sz="2200" dirty="0" smtClean="0">
              <a:solidFill>
                <a:prstClr val="black"/>
              </a:solidFill>
            </a:endParaRPr>
          </a:p>
          <a:p>
            <a:pPr lvl="0">
              <a:buClr>
                <a:srgbClr val="9BBB59"/>
              </a:buClr>
            </a:pPr>
            <a:r>
              <a:rPr lang="tr-TR" sz="2200" dirty="0" smtClean="0">
                <a:solidFill>
                  <a:prstClr val="black"/>
                </a:solidFill>
              </a:rPr>
              <a:t>Her </a:t>
            </a:r>
            <a:r>
              <a:rPr lang="tr-TR" sz="2200" dirty="0">
                <a:solidFill>
                  <a:prstClr val="black"/>
                </a:solidFill>
              </a:rPr>
              <a:t>öykü, bireyin istekleri ya da gereksinimleri ile toplumun kuralları arasında bir çatışma içermektedir.</a:t>
            </a:r>
          </a:p>
          <a:p>
            <a:pPr lvl="0">
              <a:buClr>
                <a:srgbClr val="9BBB59"/>
              </a:buClr>
            </a:pPr>
            <a:r>
              <a:rPr lang="tr-TR" sz="2200" dirty="0" err="1">
                <a:solidFill>
                  <a:prstClr val="black"/>
                </a:solidFill>
              </a:rPr>
              <a:t>Kohlberg’e</a:t>
            </a:r>
            <a:r>
              <a:rPr lang="tr-TR" sz="2200" dirty="0">
                <a:solidFill>
                  <a:prstClr val="black"/>
                </a:solidFill>
              </a:rPr>
              <a:t> göre, bütün kültürlerdeki insanlar adalet, eşitlik, sevgi, saygı, otorite, gibi aynı temel ahlaki kavramları kullanırlar. </a:t>
            </a:r>
            <a:endParaRPr lang="tr-TR" sz="2200" dirty="0" smtClean="0">
              <a:solidFill>
                <a:prstClr val="black"/>
              </a:solidFill>
            </a:endParaRPr>
          </a:p>
          <a:p>
            <a:pPr lvl="0">
              <a:buClr>
                <a:srgbClr val="9BBB59"/>
              </a:buClr>
            </a:pPr>
            <a:r>
              <a:rPr lang="tr-TR" sz="2200" dirty="0" smtClean="0">
                <a:solidFill>
                  <a:prstClr val="black"/>
                </a:solidFill>
              </a:rPr>
              <a:t>Ayrıca </a:t>
            </a:r>
            <a:r>
              <a:rPr lang="tr-TR" sz="2200" dirty="0">
                <a:solidFill>
                  <a:prstClr val="black"/>
                </a:solidFill>
              </a:rPr>
              <a:t>bütün bireyler, kültür farklılığına bakmaksızın, bu kavramlara bağlı olarak ve aynı düzen içinde aynı akıl yürütme evrelerinden geçerler. </a:t>
            </a:r>
            <a:endParaRPr lang="tr-TR" sz="2200" dirty="0" smtClean="0">
              <a:solidFill>
                <a:prstClr val="black"/>
              </a:solidFill>
            </a:endParaRPr>
          </a:p>
          <a:p>
            <a:pPr lvl="0">
              <a:buClr>
                <a:srgbClr val="9BBB59"/>
              </a:buClr>
            </a:pPr>
            <a:r>
              <a:rPr lang="tr-TR" sz="2200" dirty="0" smtClean="0">
                <a:solidFill>
                  <a:prstClr val="black"/>
                </a:solidFill>
              </a:rPr>
              <a:t>Bireyler </a:t>
            </a:r>
            <a:r>
              <a:rPr lang="tr-TR" sz="2200" dirty="0">
                <a:solidFill>
                  <a:prstClr val="black"/>
                </a:solidFill>
              </a:rPr>
              <a:t>arasındaki farklılık, sadece evreleri ne hızla geçtikleri ve nereye kadar ilerledikleri açısından ortaya çıkar.</a:t>
            </a:r>
          </a:p>
          <a:p>
            <a:pPr marL="0" indent="0" algn="just">
              <a:buNone/>
            </a:pPr>
            <a:endParaRPr lang="tr-TR" sz="1800" dirty="0"/>
          </a:p>
        </p:txBody>
      </p:sp>
    </p:spTree>
    <p:extLst>
      <p:ext uri="{BB962C8B-B14F-4D97-AF65-F5344CB8AC3E}">
        <p14:creationId xmlns:p14="http://schemas.microsoft.com/office/powerpoint/2010/main" val="17295084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908720"/>
            <a:ext cx="8229600" cy="708688"/>
          </a:xfrm>
        </p:spPr>
        <p:txBody>
          <a:bodyPr>
            <a:normAutofit fontScale="90000"/>
          </a:bodyPr>
          <a:lstStyle/>
          <a:p>
            <a:r>
              <a:rPr lang="tr-TR" sz="3000" b="1" dirty="0" smtClean="0"/>
              <a:t>2) </a:t>
            </a:r>
            <a:r>
              <a:rPr lang="tr-TR" sz="3000" b="1" dirty="0"/>
              <a:t>Lawrence </a:t>
            </a:r>
            <a:r>
              <a:rPr lang="tr-TR" sz="3000" b="1" dirty="0" err="1"/>
              <a:t>Kohlberg’in</a:t>
            </a:r>
            <a:r>
              <a:rPr lang="tr-TR" sz="3000" b="1" dirty="0"/>
              <a:t> Ahlaki Gelişim Kuramı</a:t>
            </a:r>
            <a:br>
              <a:rPr lang="tr-TR" sz="3000" b="1" dirty="0"/>
            </a:br>
            <a:endParaRPr lang="tr-TR" sz="3000" dirty="0"/>
          </a:p>
        </p:txBody>
      </p:sp>
      <p:sp>
        <p:nvSpPr>
          <p:cNvPr id="3" name="İçerik Yer Tutucusu 2"/>
          <p:cNvSpPr>
            <a:spLocks noGrp="1"/>
          </p:cNvSpPr>
          <p:nvPr>
            <p:ph idx="1"/>
          </p:nvPr>
        </p:nvSpPr>
        <p:spPr>
          <a:xfrm>
            <a:off x="467544" y="1412776"/>
            <a:ext cx="8229600" cy="5616624"/>
          </a:xfrm>
        </p:spPr>
        <p:txBody>
          <a:bodyPr>
            <a:normAutofit/>
          </a:bodyPr>
          <a:lstStyle/>
          <a:p>
            <a:pPr marL="0" lvl="0" indent="0">
              <a:buClr>
                <a:srgbClr val="9BBB59"/>
              </a:buClr>
              <a:buNone/>
            </a:pPr>
            <a:r>
              <a:rPr lang="tr-TR" sz="2200" b="1" i="1" dirty="0" err="1">
                <a:solidFill>
                  <a:prstClr val="black"/>
                </a:solidFill>
              </a:rPr>
              <a:t>Kohlberg’e</a:t>
            </a:r>
            <a:r>
              <a:rPr lang="tr-TR" sz="2200" b="1" i="1" dirty="0">
                <a:solidFill>
                  <a:prstClr val="black"/>
                </a:solidFill>
              </a:rPr>
              <a:t> göre ahlaki gelişim düzey ve evrelerin özellikleri aşağıda açıklanmıştır:</a:t>
            </a:r>
          </a:p>
          <a:p>
            <a:pPr marL="0" lvl="0" indent="0">
              <a:buClr>
                <a:srgbClr val="9BBB59"/>
              </a:buClr>
              <a:buNone/>
            </a:pPr>
            <a:r>
              <a:rPr lang="tr-TR" sz="2200" b="1" i="1" dirty="0">
                <a:solidFill>
                  <a:prstClr val="black"/>
                </a:solidFill>
              </a:rPr>
              <a:t>1)Gelenek Öncesi Düzey (</a:t>
            </a:r>
            <a:r>
              <a:rPr lang="tr-TR" sz="2200" b="1" i="1" dirty="0" err="1">
                <a:solidFill>
                  <a:prstClr val="black"/>
                </a:solidFill>
              </a:rPr>
              <a:t>Preconventional</a:t>
            </a:r>
            <a:r>
              <a:rPr lang="tr-TR" sz="2200" b="1" i="1" dirty="0">
                <a:solidFill>
                  <a:prstClr val="black"/>
                </a:solidFill>
              </a:rPr>
              <a:t>) </a:t>
            </a:r>
          </a:p>
          <a:p>
            <a:pPr marL="0" lvl="0" indent="0">
              <a:buClr>
                <a:srgbClr val="9BBB59"/>
              </a:buClr>
              <a:buNone/>
            </a:pPr>
            <a:r>
              <a:rPr lang="tr-TR" sz="2200" dirty="0">
                <a:solidFill>
                  <a:prstClr val="black"/>
                </a:solidFill>
              </a:rPr>
              <a:t>Bu dönemde çocuk, iyi-kötü, doğru-yanlış davranışı, o davranışı onaylayan kişinin fiziksel gücüne veya davranışla ilgili ödül-ceza ilişkisinin sonucuna göre değerlendirmektedir.</a:t>
            </a:r>
          </a:p>
          <a:p>
            <a:pPr marL="0" lvl="0" indent="0">
              <a:buClr>
                <a:srgbClr val="9BBB59"/>
              </a:buClr>
              <a:buNone/>
            </a:pPr>
            <a:r>
              <a:rPr lang="tr-TR" sz="2200" dirty="0">
                <a:solidFill>
                  <a:prstClr val="black"/>
                </a:solidFill>
              </a:rPr>
              <a:t>Dokuz yaşından küçük çocukların çoğu gelenek öncesi düzeydedir. </a:t>
            </a:r>
            <a:endParaRPr lang="tr-TR" sz="2200" dirty="0" smtClean="0">
              <a:solidFill>
                <a:prstClr val="black"/>
              </a:solidFill>
            </a:endParaRPr>
          </a:p>
          <a:p>
            <a:pPr marL="0" lvl="0" indent="0">
              <a:buClr>
                <a:srgbClr val="9BBB59"/>
              </a:buClr>
              <a:buNone/>
            </a:pPr>
            <a:r>
              <a:rPr lang="tr-TR" sz="2200" dirty="0" smtClean="0">
                <a:solidFill>
                  <a:prstClr val="black"/>
                </a:solidFill>
              </a:rPr>
              <a:t>Düşünceleri </a:t>
            </a:r>
            <a:r>
              <a:rPr lang="tr-TR" sz="2200" dirty="0">
                <a:solidFill>
                  <a:prstClr val="black"/>
                </a:solidFill>
              </a:rPr>
              <a:t>işlem öncesi ve somut işlem evresinde olan okul öncesi ve ilkokul öğrencilerinin ahlaki yargıları, genellikle gelenek öncesi düzeyde bulunur. </a:t>
            </a:r>
            <a:endParaRPr lang="tr-TR" sz="2200" dirty="0" smtClean="0">
              <a:solidFill>
                <a:prstClr val="black"/>
              </a:solidFill>
            </a:endParaRPr>
          </a:p>
          <a:p>
            <a:pPr marL="0" lvl="0" indent="0">
              <a:buClr>
                <a:srgbClr val="9BBB59"/>
              </a:buClr>
              <a:buNone/>
            </a:pPr>
            <a:r>
              <a:rPr lang="tr-TR" sz="2200" dirty="0" smtClean="0">
                <a:solidFill>
                  <a:prstClr val="black"/>
                </a:solidFill>
              </a:rPr>
              <a:t>Bu </a:t>
            </a:r>
            <a:r>
              <a:rPr lang="tr-TR" sz="2200" dirty="0">
                <a:solidFill>
                  <a:prstClr val="black"/>
                </a:solidFill>
              </a:rPr>
              <a:t>düzeydeki ahlaki yargının temeli dış kontrol, yargının nedeni ceza tehdidi ya da ödül almadır. </a:t>
            </a:r>
            <a:endParaRPr lang="tr-TR" sz="2200" dirty="0" smtClean="0">
              <a:solidFill>
                <a:prstClr val="black"/>
              </a:solidFill>
            </a:endParaRPr>
          </a:p>
          <a:p>
            <a:pPr marL="0" lvl="0" indent="0">
              <a:buClr>
                <a:srgbClr val="9BBB59"/>
              </a:buClr>
              <a:buNone/>
            </a:pPr>
            <a:r>
              <a:rPr lang="tr-TR" sz="2200" dirty="0" smtClean="0">
                <a:solidFill>
                  <a:prstClr val="black"/>
                </a:solidFill>
              </a:rPr>
              <a:t>Ahlaki </a:t>
            </a:r>
            <a:r>
              <a:rPr lang="tr-TR" sz="2200" dirty="0">
                <a:solidFill>
                  <a:prstClr val="black"/>
                </a:solidFill>
              </a:rPr>
              <a:t>yargılar dış otoritenin görüşlerine dayanır</a:t>
            </a:r>
          </a:p>
          <a:p>
            <a:pPr marL="0" lvl="0" indent="0">
              <a:buClr>
                <a:srgbClr val="9BBB59"/>
              </a:buClr>
              <a:buNone/>
            </a:pPr>
            <a:r>
              <a:rPr lang="tr-TR" sz="2200" dirty="0">
                <a:solidFill>
                  <a:prstClr val="black"/>
                </a:solidFill>
              </a:rPr>
              <a:t>Gelenek öncesi düzey iki alt evrede incelenir.</a:t>
            </a:r>
          </a:p>
          <a:p>
            <a:pPr marL="0" indent="0" algn="just">
              <a:buNone/>
            </a:pPr>
            <a:endParaRPr lang="tr-TR" sz="1800" dirty="0"/>
          </a:p>
        </p:txBody>
      </p:sp>
    </p:spTree>
    <p:extLst>
      <p:ext uri="{BB962C8B-B14F-4D97-AF65-F5344CB8AC3E}">
        <p14:creationId xmlns:p14="http://schemas.microsoft.com/office/powerpoint/2010/main" val="7132851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764704"/>
            <a:ext cx="8064896" cy="720080"/>
          </a:xfrm>
        </p:spPr>
        <p:txBody>
          <a:bodyPr>
            <a:normAutofit fontScale="90000"/>
          </a:bodyPr>
          <a:lstStyle/>
          <a:p>
            <a:r>
              <a:rPr lang="tr-TR" sz="3000" b="1" dirty="0" smtClean="0"/>
              <a:t>2) </a:t>
            </a:r>
            <a:r>
              <a:rPr lang="tr-TR" sz="3000" b="1" dirty="0"/>
              <a:t>Lawrence </a:t>
            </a:r>
            <a:r>
              <a:rPr lang="tr-TR" sz="3000" b="1" dirty="0" err="1"/>
              <a:t>Kohlberg’in</a:t>
            </a:r>
            <a:r>
              <a:rPr lang="tr-TR" sz="3000" b="1" dirty="0"/>
              <a:t> Ahlaki Gelişim Kuramı</a:t>
            </a:r>
            <a:br>
              <a:rPr lang="tr-TR" sz="3000" b="1" dirty="0"/>
            </a:br>
            <a:endParaRPr lang="tr-TR" sz="3000" dirty="0"/>
          </a:p>
        </p:txBody>
      </p:sp>
      <p:sp>
        <p:nvSpPr>
          <p:cNvPr id="3" name="İçerik Yer Tutucusu 2"/>
          <p:cNvSpPr>
            <a:spLocks noGrp="1"/>
          </p:cNvSpPr>
          <p:nvPr>
            <p:ph idx="1"/>
          </p:nvPr>
        </p:nvSpPr>
        <p:spPr>
          <a:xfrm>
            <a:off x="467544" y="1412776"/>
            <a:ext cx="8229600" cy="5616624"/>
          </a:xfrm>
        </p:spPr>
        <p:txBody>
          <a:bodyPr>
            <a:normAutofit/>
          </a:bodyPr>
          <a:lstStyle/>
          <a:p>
            <a:pPr marL="0" lvl="0" indent="0">
              <a:buClr>
                <a:srgbClr val="9BBB59"/>
              </a:buClr>
              <a:buNone/>
            </a:pPr>
            <a:r>
              <a:rPr lang="tr-TR" sz="2200" b="1" i="1" dirty="0" err="1">
                <a:solidFill>
                  <a:prstClr val="black"/>
                </a:solidFill>
              </a:rPr>
              <a:t>Kohlberg’e</a:t>
            </a:r>
            <a:r>
              <a:rPr lang="tr-TR" sz="2200" b="1" i="1" dirty="0">
                <a:solidFill>
                  <a:prstClr val="black"/>
                </a:solidFill>
              </a:rPr>
              <a:t> göre ahlaki gelişim düzey ve evrelerin özellikleri aşağıda açıklanmıştır:</a:t>
            </a:r>
          </a:p>
          <a:p>
            <a:pPr marL="0" lvl="0" indent="0">
              <a:buClr>
                <a:srgbClr val="9BBB59"/>
              </a:buClr>
              <a:buNone/>
            </a:pPr>
            <a:r>
              <a:rPr lang="tr-TR" sz="2200" b="1" i="1" dirty="0">
                <a:solidFill>
                  <a:prstClr val="black"/>
                </a:solidFill>
              </a:rPr>
              <a:t>1)Gelenek Öncesi Düzey (</a:t>
            </a:r>
            <a:r>
              <a:rPr lang="tr-TR" sz="2200" b="1" i="1" dirty="0" err="1">
                <a:solidFill>
                  <a:prstClr val="black"/>
                </a:solidFill>
              </a:rPr>
              <a:t>Preconventional</a:t>
            </a:r>
            <a:r>
              <a:rPr lang="tr-TR" sz="2200" b="1" i="1" dirty="0">
                <a:solidFill>
                  <a:prstClr val="black"/>
                </a:solidFill>
              </a:rPr>
              <a:t>) </a:t>
            </a:r>
            <a:endParaRPr lang="tr-TR" sz="2200" b="1" i="1" dirty="0" smtClean="0">
              <a:solidFill>
                <a:prstClr val="black"/>
              </a:solidFill>
            </a:endParaRPr>
          </a:p>
          <a:p>
            <a:pPr lvl="0">
              <a:buClr>
                <a:srgbClr val="9BBB59"/>
              </a:buClr>
            </a:pPr>
            <a:r>
              <a:rPr lang="tr-TR" sz="2000" b="1" dirty="0">
                <a:solidFill>
                  <a:prstClr val="black"/>
                </a:solidFill>
              </a:rPr>
              <a:t> a) İtaat ve Ceza Eğilimi (Bağımlı Ahlak ) : </a:t>
            </a:r>
          </a:p>
          <a:p>
            <a:pPr marL="0" lvl="0" indent="0" algn="just">
              <a:buClr>
                <a:srgbClr val="9BBB59"/>
              </a:buClr>
              <a:buNone/>
            </a:pPr>
            <a:r>
              <a:rPr lang="tr-TR" sz="1800" dirty="0">
                <a:solidFill>
                  <a:prstClr val="black"/>
                </a:solidFill>
              </a:rPr>
              <a:t>Dört-beş yaş çocuklarının temel ahlak özelliğinin görüldüğü dönemdir.  Bu evrede davranışın sonucuna ve bu davranışa yüklenen anlama bakılmaksızın otoritenin o davranışla ilgili ceza veya ödül davranışı gözlenerek tam bir itaatle, davranış iyi veya kötü olarak nitelendirilir. Kural ve otoriteye boyun eğmek körü körünedir. Cezalandırılan davranış kötü, ödüllendirilen davranış iyidir. Davranışlar niyete göre değil maddi sonuçlarına göre değerlendirilir.</a:t>
            </a:r>
          </a:p>
          <a:p>
            <a:pPr lvl="0" algn="just">
              <a:buClr>
                <a:srgbClr val="9BBB59"/>
              </a:buClr>
              <a:buFont typeface="Arial" pitchFamily="34" charset="0"/>
              <a:buChar char="•"/>
            </a:pPr>
            <a:r>
              <a:rPr lang="tr-TR" sz="1800" b="1" dirty="0">
                <a:solidFill>
                  <a:prstClr val="black"/>
                </a:solidFill>
              </a:rPr>
              <a:t>b)Saf Çıkarcı Eğilim ( </a:t>
            </a:r>
            <a:r>
              <a:rPr lang="tr-TR" sz="1800" b="1" dirty="0" err="1">
                <a:solidFill>
                  <a:prstClr val="black"/>
                </a:solidFill>
              </a:rPr>
              <a:t>Bireyselcilik</a:t>
            </a:r>
            <a:r>
              <a:rPr lang="tr-TR" sz="1800" b="1" dirty="0">
                <a:solidFill>
                  <a:prstClr val="black"/>
                </a:solidFill>
              </a:rPr>
              <a:t> ve Karşılıklılık) :</a:t>
            </a:r>
          </a:p>
          <a:p>
            <a:pPr marL="0" lvl="0" indent="0" algn="just">
              <a:buClr>
                <a:srgbClr val="9BBB59"/>
              </a:buClr>
              <a:buNone/>
            </a:pPr>
            <a:r>
              <a:rPr lang="tr-TR" sz="1800" dirty="0">
                <a:solidFill>
                  <a:prstClr val="black"/>
                </a:solidFill>
              </a:rPr>
              <a:t> Bireycilik ve çıkara dayalı alışveriş ön plandadır. Bu evrede bulunan kişi için ”Sen bana iyilik et, ben de sana edeyim” anlayışı vardır. Burada vermek için almak esastır.  Maddi ve faydacı bir görüşün ön planda bulunduğu bu dönemde birey, çıkarcı olarak kendi ihtiyaçlarını tatmin etme eğiliminde olup, insan ilişkilerine alış veriş yeri gibi bakmaktadır.</a:t>
            </a:r>
            <a:r>
              <a:rPr lang="tr-TR" sz="1800" b="1" dirty="0">
                <a:solidFill>
                  <a:prstClr val="black"/>
                </a:solidFill>
              </a:rPr>
              <a:t> </a:t>
            </a:r>
          </a:p>
          <a:p>
            <a:pPr marL="0" lvl="0" indent="0">
              <a:buClr>
                <a:srgbClr val="9BBB59"/>
              </a:buClr>
              <a:buNone/>
            </a:pPr>
            <a:endParaRPr lang="tr-TR" sz="2200" b="1" i="1" dirty="0">
              <a:solidFill>
                <a:prstClr val="black"/>
              </a:solidFill>
            </a:endParaRPr>
          </a:p>
          <a:p>
            <a:pPr marL="0" indent="0" algn="just">
              <a:buNone/>
            </a:pPr>
            <a:endParaRPr lang="tr-TR" sz="1800" dirty="0"/>
          </a:p>
        </p:txBody>
      </p:sp>
    </p:spTree>
    <p:extLst>
      <p:ext uri="{BB962C8B-B14F-4D97-AF65-F5344CB8AC3E}">
        <p14:creationId xmlns:p14="http://schemas.microsoft.com/office/powerpoint/2010/main" val="31877162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260648"/>
            <a:ext cx="8064896" cy="720080"/>
          </a:xfrm>
        </p:spPr>
        <p:txBody>
          <a:bodyPr>
            <a:normAutofit/>
          </a:bodyPr>
          <a:lstStyle/>
          <a:p>
            <a:r>
              <a:rPr lang="tr-TR" sz="3000" b="1" dirty="0">
                <a:solidFill>
                  <a:srgbClr val="1F497D"/>
                </a:solidFill>
              </a:rPr>
              <a:t>Lawrence </a:t>
            </a:r>
            <a:r>
              <a:rPr lang="tr-TR" sz="3000" b="1" dirty="0" err="1">
                <a:solidFill>
                  <a:srgbClr val="1F497D"/>
                </a:solidFill>
              </a:rPr>
              <a:t>Kohlberg’in</a:t>
            </a:r>
            <a:r>
              <a:rPr lang="tr-TR" sz="3000" b="1" dirty="0">
                <a:solidFill>
                  <a:srgbClr val="1F497D"/>
                </a:solidFill>
              </a:rPr>
              <a:t> Ahlaki Gelişim Kuramı</a:t>
            </a:r>
            <a:endParaRPr lang="tr-TR" dirty="0"/>
          </a:p>
        </p:txBody>
      </p:sp>
      <p:sp>
        <p:nvSpPr>
          <p:cNvPr id="3" name="İçerik Yer Tutucusu 2"/>
          <p:cNvSpPr>
            <a:spLocks noGrp="1"/>
          </p:cNvSpPr>
          <p:nvPr>
            <p:ph idx="1"/>
          </p:nvPr>
        </p:nvSpPr>
        <p:spPr>
          <a:xfrm>
            <a:off x="457200" y="764704"/>
            <a:ext cx="8229600" cy="5976664"/>
          </a:xfrm>
        </p:spPr>
        <p:txBody>
          <a:bodyPr>
            <a:normAutofit lnSpcReduction="10000"/>
          </a:bodyPr>
          <a:lstStyle/>
          <a:p>
            <a:endParaRPr lang="tr-TR" sz="1800" b="1" dirty="0" smtClean="0"/>
          </a:p>
          <a:p>
            <a:r>
              <a:rPr lang="tr-TR" sz="1800" b="1" dirty="0" smtClean="0"/>
              <a:t>2)  Geleneksel </a:t>
            </a:r>
            <a:r>
              <a:rPr lang="tr-TR" sz="1800" b="1" dirty="0"/>
              <a:t>Düzey (</a:t>
            </a:r>
            <a:r>
              <a:rPr lang="tr-TR" sz="1800" b="1" dirty="0" err="1"/>
              <a:t>Conventional</a:t>
            </a:r>
            <a:r>
              <a:rPr lang="tr-TR" sz="1800" b="1" dirty="0"/>
              <a:t> Level) </a:t>
            </a:r>
            <a:endParaRPr lang="tr-TR" sz="1800" b="1" dirty="0" smtClean="0"/>
          </a:p>
          <a:p>
            <a:pPr marL="0" indent="0" algn="just">
              <a:buNone/>
            </a:pPr>
            <a:r>
              <a:rPr lang="tr-TR" sz="2200" b="1" dirty="0"/>
              <a:t> </a:t>
            </a:r>
            <a:r>
              <a:rPr lang="tr-TR" sz="2200" dirty="0"/>
              <a:t>Bu düzeyde ailenin, grubun ya da toplumun, kişiden beklediği davranışlar, kişinin kendi davranışları kadar değerlidir. </a:t>
            </a:r>
            <a:endParaRPr lang="tr-TR" sz="2200" dirty="0" smtClean="0"/>
          </a:p>
          <a:p>
            <a:pPr marL="0" indent="0" algn="just">
              <a:buNone/>
            </a:pPr>
            <a:r>
              <a:rPr lang="tr-TR" sz="2200" dirty="0" smtClean="0"/>
              <a:t>Yalnız </a:t>
            </a:r>
            <a:r>
              <a:rPr lang="tr-TR" sz="2200" dirty="0"/>
              <a:t>toplumsal düzene uymak değil, bu düzeni desteklemek, savunmak, yaşatmak da önemlidir. </a:t>
            </a:r>
            <a:endParaRPr lang="tr-TR" sz="2200" dirty="0" smtClean="0"/>
          </a:p>
          <a:p>
            <a:pPr marL="0" indent="0" algn="just">
              <a:buNone/>
            </a:pPr>
            <a:r>
              <a:rPr lang="tr-TR" sz="2200" dirty="0" smtClean="0"/>
              <a:t>Uzlaşmadan </a:t>
            </a:r>
            <a:r>
              <a:rPr lang="tr-TR" sz="2200" dirty="0"/>
              <a:t>öte bir benimseme söz konusudur. </a:t>
            </a:r>
            <a:endParaRPr lang="tr-TR" sz="2200" dirty="0" smtClean="0"/>
          </a:p>
          <a:p>
            <a:pPr marL="0" indent="0" algn="just">
              <a:buNone/>
            </a:pPr>
            <a:r>
              <a:rPr lang="tr-TR" sz="2200" dirty="0" smtClean="0"/>
              <a:t>Geleneksel </a:t>
            </a:r>
            <a:r>
              <a:rPr lang="tr-TR" sz="2200" dirty="0"/>
              <a:t>düzeyde bulunan bireyler toplumun kurallarını kalıp yargılarını olduğu gibi kabul eder, benimserler</a:t>
            </a:r>
            <a:r>
              <a:rPr lang="tr-TR" sz="2200" dirty="0" smtClean="0"/>
              <a:t>.</a:t>
            </a:r>
          </a:p>
          <a:p>
            <a:pPr marL="0" indent="0" algn="just">
              <a:buNone/>
            </a:pPr>
            <a:r>
              <a:rPr lang="tr-TR" sz="2200" dirty="0"/>
              <a:t>Bu düzeyde birey davranışları, kendisiyle ilgili sonuçları açısından değil, bireyin kendi hakları içerisinde, grubun beklentilerini yerine getirmeye göre değerlendirme eğilimindedir. </a:t>
            </a:r>
            <a:endParaRPr lang="tr-TR" sz="2200" dirty="0" smtClean="0"/>
          </a:p>
          <a:p>
            <a:pPr marL="0" indent="0" algn="just">
              <a:buNone/>
            </a:pPr>
            <a:r>
              <a:rPr lang="tr-TR" sz="2200" dirty="0" smtClean="0"/>
              <a:t>Bu </a:t>
            </a:r>
            <a:r>
              <a:rPr lang="tr-TR" sz="2200" dirty="0"/>
              <a:t>düzeyde gruba değer verme ve ait olmayı içeren gerçek sosyalleşme oluşmaktadır. </a:t>
            </a:r>
            <a:endParaRPr lang="tr-TR" sz="2200" dirty="0" smtClean="0"/>
          </a:p>
          <a:p>
            <a:pPr marL="0" indent="0" algn="just">
              <a:buNone/>
            </a:pPr>
            <a:r>
              <a:rPr lang="tr-TR" sz="2200" dirty="0" smtClean="0"/>
              <a:t>Bu </a:t>
            </a:r>
            <a:r>
              <a:rPr lang="tr-TR" sz="2200" dirty="0"/>
              <a:t>düzeye geçişte en önemli bilişsel ayırt edici özellik olarak, rol alma ve empati kurma becerilerindeki gelişme karşımıza çıkmaktadır. </a:t>
            </a:r>
          </a:p>
          <a:p>
            <a:pPr marL="0" indent="0" algn="just">
              <a:buNone/>
            </a:pPr>
            <a:endParaRPr lang="tr-TR" sz="1800" dirty="0"/>
          </a:p>
        </p:txBody>
      </p:sp>
    </p:spTree>
    <p:extLst>
      <p:ext uri="{BB962C8B-B14F-4D97-AF65-F5344CB8AC3E}">
        <p14:creationId xmlns:p14="http://schemas.microsoft.com/office/powerpoint/2010/main" val="41554651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332656"/>
            <a:ext cx="8291264" cy="420656"/>
          </a:xfrm>
        </p:spPr>
        <p:txBody>
          <a:bodyPr>
            <a:normAutofit fontScale="90000"/>
          </a:bodyPr>
          <a:lstStyle/>
          <a:p>
            <a:r>
              <a:rPr lang="tr-TR" sz="3000" b="1" dirty="0">
                <a:solidFill>
                  <a:srgbClr val="1F497D"/>
                </a:solidFill>
              </a:rPr>
              <a:t>Lawrence </a:t>
            </a:r>
            <a:r>
              <a:rPr lang="tr-TR" sz="3000" b="1" dirty="0" err="1">
                <a:solidFill>
                  <a:srgbClr val="1F497D"/>
                </a:solidFill>
              </a:rPr>
              <a:t>Kohlberg’in</a:t>
            </a:r>
            <a:r>
              <a:rPr lang="tr-TR" sz="3000" b="1" dirty="0">
                <a:solidFill>
                  <a:srgbClr val="1F497D"/>
                </a:solidFill>
              </a:rPr>
              <a:t> Ahlaki Gelişim Kuramı</a:t>
            </a:r>
            <a:endParaRPr lang="tr-TR" dirty="0"/>
          </a:p>
        </p:txBody>
      </p:sp>
      <p:sp>
        <p:nvSpPr>
          <p:cNvPr id="3" name="İçerik Yer Tutucusu 2"/>
          <p:cNvSpPr>
            <a:spLocks noGrp="1"/>
          </p:cNvSpPr>
          <p:nvPr>
            <p:ph idx="1"/>
          </p:nvPr>
        </p:nvSpPr>
        <p:spPr>
          <a:xfrm>
            <a:off x="457200" y="836712"/>
            <a:ext cx="8229600" cy="5487888"/>
          </a:xfrm>
        </p:spPr>
        <p:txBody>
          <a:bodyPr>
            <a:normAutofit/>
          </a:bodyPr>
          <a:lstStyle/>
          <a:p>
            <a:pPr marL="0" indent="0" algn="just">
              <a:buNone/>
            </a:pPr>
            <a:r>
              <a:rPr lang="tr-TR" sz="2000" b="1" dirty="0" smtClean="0"/>
              <a:t>Geleneksel </a:t>
            </a:r>
            <a:r>
              <a:rPr lang="tr-TR" sz="2000" b="1" dirty="0"/>
              <a:t>düzey üçüncü ve dördüncü evreyi kapsamaktadır</a:t>
            </a:r>
            <a:r>
              <a:rPr lang="tr-TR" sz="2000" b="1" dirty="0" smtClean="0"/>
              <a:t>.</a:t>
            </a:r>
          </a:p>
          <a:p>
            <a:pPr marL="457200" indent="-457200" algn="just">
              <a:buAutoNum type="alphaLcParenR"/>
            </a:pPr>
            <a:r>
              <a:rPr lang="tr-TR" sz="2000" b="1" dirty="0" smtClean="0"/>
              <a:t>İyi </a:t>
            </a:r>
            <a:r>
              <a:rPr lang="tr-TR" sz="2000" b="1" dirty="0"/>
              <a:t>Çocuk ya da Kişiler Arası Uyum Eğilimi: </a:t>
            </a:r>
            <a:endParaRPr lang="tr-TR" sz="2000" b="1" dirty="0" smtClean="0"/>
          </a:p>
          <a:p>
            <a:pPr marL="0" indent="0">
              <a:buNone/>
            </a:pPr>
            <a:r>
              <a:rPr lang="tr-TR" sz="2000" dirty="0" smtClean="0"/>
              <a:t>Bu </a:t>
            </a:r>
            <a:r>
              <a:rPr lang="tr-TR" sz="2000" dirty="0"/>
              <a:t>evrede, 10–15 yaş arsı çocukların ahlaki yasaları insanları hoşnut etme, eleştiri almama, başkalarına zarar vermeme temeline dayanır. </a:t>
            </a:r>
            <a:endParaRPr lang="tr-TR" sz="2000" dirty="0" smtClean="0"/>
          </a:p>
          <a:p>
            <a:pPr marL="0" indent="0">
              <a:buNone/>
            </a:pPr>
            <a:r>
              <a:rPr lang="tr-TR" sz="2000" dirty="0" smtClean="0"/>
              <a:t>Karşılıklı </a:t>
            </a:r>
            <a:r>
              <a:rPr lang="tr-TR" sz="2000" dirty="0"/>
              <a:t>kişilerarası beklentiler, bağlılık ve kişiler arası uyum önemlidir. Bu evrede iyi davranış, başkalarını memnun eden, onlara yardımcı olan ya da onlar tarafından takdir edilen davranıştır. </a:t>
            </a:r>
            <a:endParaRPr lang="tr-TR" sz="2000" dirty="0" smtClean="0"/>
          </a:p>
          <a:p>
            <a:pPr marL="0" indent="0">
              <a:buNone/>
            </a:pPr>
            <a:r>
              <a:rPr lang="tr-TR" sz="2000" dirty="0" smtClean="0"/>
              <a:t>Akran </a:t>
            </a:r>
            <a:r>
              <a:rPr lang="tr-TR" sz="2000" dirty="0"/>
              <a:t>gruplarıyla işbirliğinin gözlendiği bu evrede iyi davranış, başkalarına yardım etmek, beklentiler ve kurallar doğrultusunda hareket etmektir. </a:t>
            </a:r>
            <a:endParaRPr lang="tr-TR" sz="2000" dirty="0" smtClean="0"/>
          </a:p>
          <a:p>
            <a:pPr marL="0" indent="0">
              <a:buNone/>
            </a:pPr>
            <a:r>
              <a:rPr lang="tr-TR" sz="2000" dirty="0" smtClean="0"/>
              <a:t>Bu </a:t>
            </a:r>
            <a:r>
              <a:rPr lang="tr-TR" sz="2000" dirty="0"/>
              <a:t>evrede çocuk, kahramanlara ve sevilen kişilere hayranlık duymaktadır. </a:t>
            </a:r>
            <a:endParaRPr lang="tr-TR" sz="2000" dirty="0" smtClean="0"/>
          </a:p>
          <a:p>
            <a:pPr marL="0" indent="0">
              <a:buNone/>
            </a:pPr>
            <a:r>
              <a:rPr lang="tr-TR" sz="2000" dirty="0" smtClean="0"/>
              <a:t>Davranışlarında </a:t>
            </a:r>
            <a:r>
              <a:rPr lang="tr-TR" sz="2000" dirty="0"/>
              <a:t>takdir ve onaylanma bekleyen çocuk, bu takdir ve onaylanmayı anne-babadan veya yakın çevreden bulamadığında akran gruplarına yönelmekte ve bu da her zaman toplumun ve ailenin onayladığı gruplar olmamaktadır. </a:t>
            </a:r>
          </a:p>
        </p:txBody>
      </p:sp>
    </p:spTree>
    <p:extLst>
      <p:ext uri="{BB962C8B-B14F-4D97-AF65-F5344CB8AC3E}">
        <p14:creationId xmlns:p14="http://schemas.microsoft.com/office/powerpoint/2010/main" val="21322929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rot="10800000" flipV="1">
            <a:off x="457200" y="116632"/>
            <a:ext cx="8291264" cy="864096"/>
          </a:xfrm>
        </p:spPr>
        <p:txBody>
          <a:bodyPr>
            <a:normAutofit/>
          </a:bodyPr>
          <a:lstStyle/>
          <a:p>
            <a:r>
              <a:rPr lang="tr-TR" sz="2700" b="1" dirty="0">
                <a:solidFill>
                  <a:srgbClr val="1F497D"/>
                </a:solidFill>
              </a:rPr>
              <a:t>Lawrence </a:t>
            </a:r>
            <a:r>
              <a:rPr lang="tr-TR" sz="2700" b="1" dirty="0" err="1">
                <a:solidFill>
                  <a:srgbClr val="1F497D"/>
                </a:solidFill>
              </a:rPr>
              <a:t>Kohlberg’in</a:t>
            </a:r>
            <a:r>
              <a:rPr lang="tr-TR" sz="2700" b="1" dirty="0">
                <a:solidFill>
                  <a:srgbClr val="1F497D"/>
                </a:solidFill>
              </a:rPr>
              <a:t> Ahlaki Gelişim Kuramı</a:t>
            </a:r>
            <a:endParaRPr lang="tr-TR" dirty="0"/>
          </a:p>
        </p:txBody>
      </p:sp>
      <p:sp>
        <p:nvSpPr>
          <p:cNvPr id="3" name="İçerik Yer Tutucusu 2"/>
          <p:cNvSpPr>
            <a:spLocks noGrp="1"/>
          </p:cNvSpPr>
          <p:nvPr>
            <p:ph idx="1"/>
          </p:nvPr>
        </p:nvSpPr>
        <p:spPr>
          <a:xfrm>
            <a:off x="467544" y="1009072"/>
            <a:ext cx="8229600" cy="5847928"/>
          </a:xfrm>
        </p:spPr>
        <p:txBody>
          <a:bodyPr>
            <a:normAutofit lnSpcReduction="10000"/>
          </a:bodyPr>
          <a:lstStyle/>
          <a:p>
            <a:pPr marL="0" indent="0" algn="just">
              <a:buNone/>
            </a:pPr>
            <a:r>
              <a:rPr lang="tr-TR" sz="2000" dirty="0"/>
              <a:t>b</a:t>
            </a:r>
            <a:r>
              <a:rPr lang="tr-TR" dirty="0"/>
              <a:t>) </a:t>
            </a:r>
            <a:r>
              <a:rPr lang="tr-TR" sz="2000" b="1" dirty="0"/>
              <a:t>Yasa ve Düzen Eğilimi</a:t>
            </a:r>
            <a:r>
              <a:rPr lang="tr-TR" sz="2000" dirty="0" smtClean="0"/>
              <a:t>: </a:t>
            </a:r>
          </a:p>
          <a:p>
            <a:pPr marL="0" indent="0">
              <a:buNone/>
            </a:pPr>
            <a:r>
              <a:rPr lang="tr-TR" sz="2000" dirty="0" smtClean="0"/>
              <a:t>Bu </a:t>
            </a:r>
            <a:r>
              <a:rPr lang="tr-TR" sz="2200" dirty="0"/>
              <a:t>evrede genellikle 15–18 yaşlarındaki ergenler bulunur. </a:t>
            </a:r>
            <a:endParaRPr lang="tr-TR" sz="2200" dirty="0" smtClean="0"/>
          </a:p>
          <a:p>
            <a:pPr marL="0" indent="0">
              <a:buNone/>
            </a:pPr>
            <a:r>
              <a:rPr lang="tr-TR" sz="2200" dirty="0" smtClean="0"/>
              <a:t>Ahlaki </a:t>
            </a:r>
            <a:r>
              <a:rPr lang="tr-TR" sz="2200" dirty="0"/>
              <a:t>yargılar, kanunlara ve toplumun kurallarına uyma temeline dayanır.  Sosyal sistem ve vicdan evresi de denilen bu evrede yerleşmiş kurallar ve sosyal düzeni korumak önemlidir. </a:t>
            </a:r>
            <a:endParaRPr lang="tr-TR" sz="2200" dirty="0" smtClean="0"/>
          </a:p>
          <a:p>
            <a:pPr marL="0" indent="0">
              <a:buNone/>
            </a:pPr>
            <a:r>
              <a:rPr lang="tr-TR" sz="2200" dirty="0" smtClean="0"/>
              <a:t>Doğru </a:t>
            </a:r>
            <a:r>
              <a:rPr lang="tr-TR" sz="2200" dirty="0"/>
              <a:t>davranış görevini yapmaktır. </a:t>
            </a:r>
            <a:endParaRPr lang="tr-TR" sz="2200" dirty="0" smtClean="0"/>
          </a:p>
          <a:p>
            <a:pPr marL="0" indent="0">
              <a:buNone/>
            </a:pPr>
            <a:r>
              <a:rPr lang="tr-TR" sz="2200" dirty="0" smtClean="0"/>
              <a:t>Doğru</a:t>
            </a:r>
            <a:r>
              <a:rPr lang="tr-TR" sz="2200" dirty="0"/>
              <a:t>, bireyin toplum içinde toplum düzenini korumak, toplumun ve grubun refahı doğrultusunda davranmaktır</a:t>
            </a:r>
            <a:r>
              <a:rPr lang="tr-TR" sz="2200" dirty="0" smtClean="0"/>
              <a:t>.</a:t>
            </a:r>
            <a:endParaRPr lang="tr-TR" sz="2200" dirty="0"/>
          </a:p>
          <a:p>
            <a:pPr marL="0" indent="0">
              <a:buNone/>
            </a:pPr>
            <a:r>
              <a:rPr lang="tr-TR" sz="2200" dirty="0"/>
              <a:t>Bu evredeki bireye göre, hiçbir insan ya da hiçbir grup yasaların üstünde olamaz. </a:t>
            </a:r>
            <a:endParaRPr lang="tr-TR" sz="2200" dirty="0" smtClean="0"/>
          </a:p>
          <a:p>
            <a:pPr marL="0" indent="0">
              <a:buNone/>
            </a:pPr>
            <a:r>
              <a:rPr lang="tr-TR" sz="2200" dirty="0" smtClean="0"/>
              <a:t>Yasalar</a:t>
            </a:r>
            <a:r>
              <a:rPr lang="tr-TR" sz="2200" dirty="0"/>
              <a:t>, insan haklarının ve sosyal düzenin temel garantisi olarak görülüp, sosyal düzeni tehlikeye atan davranışlar hoş görülemez. </a:t>
            </a:r>
            <a:endParaRPr lang="tr-TR" sz="2200" dirty="0" smtClean="0"/>
          </a:p>
          <a:p>
            <a:pPr marL="0" indent="0">
              <a:buNone/>
            </a:pPr>
            <a:r>
              <a:rPr lang="tr-TR" sz="2200" dirty="0" smtClean="0"/>
              <a:t>Temel </a:t>
            </a:r>
            <a:r>
              <a:rPr lang="tr-TR" sz="2200" dirty="0"/>
              <a:t>amaç otoriteye uymak ve kurulu düzeni koruyup sürdürmektir. İnsanların barış içinde yaşamalarına yasalar yardımcı olur, bu nedenle herkes toplumun yasa ve kurallarına uymalıdır. </a:t>
            </a:r>
            <a:endParaRPr lang="tr-TR" sz="2200" dirty="0" smtClean="0"/>
          </a:p>
          <a:p>
            <a:pPr marL="0" indent="0" algn="just">
              <a:buNone/>
            </a:pPr>
            <a:r>
              <a:rPr lang="tr-TR" sz="2000" dirty="0"/>
              <a:t> </a:t>
            </a:r>
            <a:endParaRPr lang="tr-TR" sz="2000" b="1" dirty="0"/>
          </a:p>
        </p:txBody>
      </p:sp>
    </p:spTree>
    <p:extLst>
      <p:ext uri="{BB962C8B-B14F-4D97-AF65-F5344CB8AC3E}">
        <p14:creationId xmlns:p14="http://schemas.microsoft.com/office/powerpoint/2010/main" val="36652755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rot="10800000" flipV="1">
            <a:off x="457200" y="116632"/>
            <a:ext cx="8219256" cy="720080"/>
          </a:xfrm>
        </p:spPr>
        <p:txBody>
          <a:bodyPr>
            <a:normAutofit/>
          </a:bodyPr>
          <a:lstStyle/>
          <a:p>
            <a:r>
              <a:rPr lang="tr-TR" sz="2700" b="1" dirty="0">
                <a:solidFill>
                  <a:srgbClr val="1F497D"/>
                </a:solidFill>
              </a:rPr>
              <a:t>Lawrence </a:t>
            </a:r>
            <a:r>
              <a:rPr lang="tr-TR" sz="2700" b="1" dirty="0" err="1">
                <a:solidFill>
                  <a:srgbClr val="1F497D"/>
                </a:solidFill>
              </a:rPr>
              <a:t>Kohlberg’in</a:t>
            </a:r>
            <a:r>
              <a:rPr lang="tr-TR" sz="2700" b="1" dirty="0">
                <a:solidFill>
                  <a:srgbClr val="1F497D"/>
                </a:solidFill>
              </a:rPr>
              <a:t> Ahlaki Gelişim Kuramı</a:t>
            </a:r>
            <a:endParaRPr lang="tr-TR" dirty="0"/>
          </a:p>
        </p:txBody>
      </p:sp>
      <p:sp>
        <p:nvSpPr>
          <p:cNvPr id="3" name="İçerik Yer Tutucusu 2"/>
          <p:cNvSpPr>
            <a:spLocks noGrp="1"/>
          </p:cNvSpPr>
          <p:nvPr>
            <p:ph idx="1"/>
          </p:nvPr>
        </p:nvSpPr>
        <p:spPr>
          <a:xfrm>
            <a:off x="467544" y="1010072"/>
            <a:ext cx="8229600" cy="5847928"/>
          </a:xfrm>
        </p:spPr>
        <p:txBody>
          <a:bodyPr>
            <a:normAutofit lnSpcReduction="10000"/>
          </a:bodyPr>
          <a:lstStyle/>
          <a:p>
            <a:pPr marL="0" indent="0" algn="just">
              <a:buNone/>
            </a:pPr>
            <a:endParaRPr lang="tr-TR" sz="2000" dirty="0" smtClean="0"/>
          </a:p>
          <a:p>
            <a:pPr marL="0" indent="0">
              <a:buNone/>
            </a:pPr>
            <a:r>
              <a:rPr lang="tr-TR" sz="2000" dirty="0" smtClean="0"/>
              <a:t>3)</a:t>
            </a:r>
            <a:r>
              <a:rPr lang="tr-TR" sz="2000" b="1" dirty="0" smtClean="0"/>
              <a:t>Gelenek </a:t>
            </a:r>
            <a:r>
              <a:rPr lang="tr-TR" sz="2000" b="1" dirty="0"/>
              <a:t>Ötesi (Prensiplere Dayalı Özerk)  Düzey (</a:t>
            </a:r>
            <a:r>
              <a:rPr lang="tr-TR" sz="2000" b="1" dirty="0" err="1"/>
              <a:t>Postconventional</a:t>
            </a:r>
            <a:r>
              <a:rPr lang="tr-TR" sz="2000" b="1" dirty="0"/>
              <a:t> </a:t>
            </a:r>
            <a:r>
              <a:rPr lang="tr-TR" sz="2000" b="1" dirty="0" err="1"/>
              <a:t>or</a:t>
            </a:r>
            <a:r>
              <a:rPr lang="tr-TR" sz="2000" b="1" dirty="0"/>
              <a:t> </a:t>
            </a:r>
            <a:r>
              <a:rPr lang="tr-TR" sz="2000" b="1" dirty="0" err="1"/>
              <a:t>Autonomous</a:t>
            </a:r>
            <a:r>
              <a:rPr lang="tr-TR" sz="2000" b="1" dirty="0"/>
              <a:t> Level</a:t>
            </a:r>
            <a:r>
              <a:rPr lang="tr-TR" sz="2000" b="1" dirty="0" smtClean="0"/>
              <a:t>)</a:t>
            </a:r>
          </a:p>
          <a:p>
            <a:pPr marL="0" indent="0" algn="just">
              <a:buNone/>
            </a:pPr>
            <a:endParaRPr lang="tr-TR" sz="1800" dirty="0" smtClean="0"/>
          </a:p>
          <a:p>
            <a:pPr marL="0" indent="0">
              <a:buNone/>
            </a:pPr>
            <a:r>
              <a:rPr lang="tr-TR" sz="2200" dirty="0" smtClean="0"/>
              <a:t>Toplumun </a:t>
            </a:r>
            <a:r>
              <a:rPr lang="tr-TR" sz="2200" dirty="0"/>
              <a:t>ahlak kuralları ve değer yargıları kabul edilmekle beraber, gerektiğinde bunların değişebilirliğinin ve düzeltilebilirliğinin değerlendirilebildiği ahlaki gelişim düzeyidir</a:t>
            </a:r>
            <a:r>
              <a:rPr lang="tr-TR" sz="2200" b="1" dirty="0" smtClean="0"/>
              <a:t>.</a:t>
            </a:r>
          </a:p>
          <a:p>
            <a:r>
              <a:rPr lang="tr-TR" sz="2200" dirty="0"/>
              <a:t>Bu düzeyde kişinin davranışlarını kendi vicdanı kontrol etmeye başlar. Bu düzeyde geçerliği ve </a:t>
            </a:r>
            <a:r>
              <a:rPr lang="tr-TR" sz="2200" dirty="0" err="1"/>
              <a:t>uygulanırlığı</a:t>
            </a:r>
            <a:r>
              <a:rPr lang="tr-TR" sz="2200" dirty="0"/>
              <a:t> olan ahlaki değer ve ilkeleri, bunları ortaya koyan grup ya da kişilerin yetkilerinden ve kişinin bu gruplarla özdeşleşmesinden bağımsız olarak tanımlama çapası görülür. </a:t>
            </a:r>
            <a:endParaRPr lang="tr-TR" sz="2200" dirty="0" smtClean="0"/>
          </a:p>
          <a:p>
            <a:r>
              <a:rPr lang="tr-TR" sz="2200" dirty="0" smtClean="0"/>
              <a:t>Çok </a:t>
            </a:r>
            <a:r>
              <a:rPr lang="tr-TR" sz="2200" dirty="0"/>
              <a:t>sayıda kişinin ancak yirmi yaşından sonra ulaşabildiği bir düzeydir.</a:t>
            </a:r>
          </a:p>
          <a:p>
            <a:r>
              <a:rPr lang="tr-TR" sz="2200" dirty="0"/>
              <a:t> Bu düzeyde kişi, toplumun kurallarını kabul eder, aynı zamanda bu kuralların türetildiği genel ilkeleri yapılandırabilir, kavrayabilir ve </a:t>
            </a:r>
            <a:r>
              <a:rPr lang="tr-TR" sz="2000" dirty="0"/>
              <a:t>gerektiğinde ilkelere bağlı olarak kuralları değiştirmeye çaba harcar.</a:t>
            </a:r>
          </a:p>
          <a:p>
            <a:pPr marL="0" indent="0" algn="just">
              <a:buNone/>
            </a:pPr>
            <a:endParaRPr lang="tr-TR" sz="2000" b="1" dirty="0"/>
          </a:p>
        </p:txBody>
      </p:sp>
    </p:spTree>
    <p:extLst>
      <p:ext uri="{BB962C8B-B14F-4D97-AF65-F5344CB8AC3E}">
        <p14:creationId xmlns:p14="http://schemas.microsoft.com/office/powerpoint/2010/main" val="38887620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32656"/>
            <a:ext cx="8363272" cy="564672"/>
          </a:xfrm>
        </p:spPr>
        <p:txBody>
          <a:bodyPr>
            <a:normAutofit/>
          </a:bodyPr>
          <a:lstStyle/>
          <a:p>
            <a:r>
              <a:rPr lang="tr-TR" sz="2700" b="1" dirty="0">
                <a:solidFill>
                  <a:srgbClr val="1F497D"/>
                </a:solidFill>
              </a:rPr>
              <a:t>Lawrence </a:t>
            </a:r>
            <a:r>
              <a:rPr lang="tr-TR" sz="2700" b="1" dirty="0" err="1">
                <a:solidFill>
                  <a:srgbClr val="1F497D"/>
                </a:solidFill>
              </a:rPr>
              <a:t>Kohlberg’in</a:t>
            </a:r>
            <a:r>
              <a:rPr lang="tr-TR" sz="2700" b="1" dirty="0">
                <a:solidFill>
                  <a:srgbClr val="1F497D"/>
                </a:solidFill>
              </a:rPr>
              <a:t> Ahlaki Gelişim Kuramı</a:t>
            </a:r>
            <a:endParaRPr lang="tr-TR" dirty="0"/>
          </a:p>
        </p:txBody>
      </p:sp>
      <p:sp>
        <p:nvSpPr>
          <p:cNvPr id="3" name="İçerik Yer Tutucusu 2"/>
          <p:cNvSpPr>
            <a:spLocks noGrp="1"/>
          </p:cNvSpPr>
          <p:nvPr>
            <p:ph idx="1"/>
          </p:nvPr>
        </p:nvSpPr>
        <p:spPr>
          <a:xfrm>
            <a:off x="467544" y="1196752"/>
            <a:ext cx="8229600" cy="5487888"/>
          </a:xfrm>
        </p:spPr>
        <p:txBody>
          <a:bodyPr>
            <a:normAutofit fontScale="70000" lnSpcReduction="20000"/>
          </a:bodyPr>
          <a:lstStyle/>
          <a:p>
            <a:pPr algn="just"/>
            <a:r>
              <a:rPr lang="tr-TR" b="1" dirty="0" smtClean="0"/>
              <a:t>Gelenek </a:t>
            </a:r>
            <a:r>
              <a:rPr lang="tr-TR" b="1" dirty="0"/>
              <a:t>ötesi düzey iki alt </a:t>
            </a:r>
            <a:r>
              <a:rPr lang="tr-TR" b="1" dirty="0" smtClean="0"/>
              <a:t>evrede </a:t>
            </a:r>
            <a:r>
              <a:rPr lang="tr-TR" b="1" dirty="0"/>
              <a:t>incelenir</a:t>
            </a:r>
            <a:r>
              <a:rPr lang="tr-TR" b="1" dirty="0" smtClean="0"/>
              <a:t>.</a:t>
            </a:r>
          </a:p>
          <a:p>
            <a:pPr marL="0" indent="0">
              <a:buNone/>
            </a:pPr>
            <a:endParaRPr lang="tr-TR" b="1" dirty="0" smtClean="0"/>
          </a:p>
          <a:p>
            <a:pPr marL="0" indent="0">
              <a:buNone/>
            </a:pPr>
            <a:r>
              <a:rPr lang="tr-TR" b="1" dirty="0" smtClean="0"/>
              <a:t>a)</a:t>
            </a:r>
            <a:r>
              <a:rPr lang="es-ES" b="1" dirty="0" smtClean="0"/>
              <a:t>Sosyal </a:t>
            </a:r>
            <a:r>
              <a:rPr lang="es-ES" b="1" dirty="0"/>
              <a:t>Anlaşmalara ve Yasalara Uyma Eğilimi</a:t>
            </a:r>
            <a:r>
              <a:rPr lang="es-ES" b="1" dirty="0" smtClean="0"/>
              <a:t>:</a:t>
            </a:r>
            <a:r>
              <a:rPr lang="tr-TR" b="1" dirty="0"/>
              <a:t>  </a:t>
            </a:r>
            <a:endParaRPr lang="tr-TR" b="1" dirty="0" smtClean="0"/>
          </a:p>
          <a:p>
            <a:pPr marL="0" indent="0">
              <a:buNone/>
            </a:pPr>
            <a:endParaRPr lang="tr-TR" dirty="0" smtClean="0"/>
          </a:p>
          <a:p>
            <a:pPr marL="0" indent="0">
              <a:buNone/>
            </a:pPr>
            <a:r>
              <a:rPr lang="tr-TR" sz="2800" dirty="0" smtClean="0"/>
              <a:t>Bu </a:t>
            </a:r>
            <a:r>
              <a:rPr lang="tr-TR" sz="2800" dirty="0"/>
              <a:t>evreye, sözleşmeye dayalı yasal düzenleme yönelimi, sosyal anlaşma, </a:t>
            </a:r>
            <a:r>
              <a:rPr lang="tr-TR" sz="2800" dirty="0" smtClean="0"/>
              <a:t>yararlılık </a:t>
            </a:r>
            <a:r>
              <a:rPr lang="tr-TR" sz="2800" dirty="0"/>
              <a:t>ve bireysel haklar evresi de denilmektedir. </a:t>
            </a:r>
            <a:endParaRPr lang="tr-TR" sz="2800" dirty="0" smtClean="0"/>
          </a:p>
          <a:p>
            <a:pPr marL="0" indent="0">
              <a:buNone/>
            </a:pPr>
            <a:r>
              <a:rPr lang="tr-TR" sz="2800" dirty="0" smtClean="0"/>
              <a:t>Ahlaki </a:t>
            </a:r>
            <a:r>
              <a:rPr lang="tr-TR" sz="2800" dirty="0"/>
              <a:t>yargı, toplumsal anlaşmalar ve kamu yarına dayanır. </a:t>
            </a:r>
            <a:endParaRPr lang="tr-TR" sz="2800" dirty="0" smtClean="0"/>
          </a:p>
          <a:p>
            <a:pPr marL="0" indent="0">
              <a:buNone/>
            </a:pPr>
            <a:r>
              <a:rPr lang="tr-TR" sz="2800" dirty="0" smtClean="0"/>
              <a:t>Bu </a:t>
            </a:r>
            <a:r>
              <a:rPr lang="tr-TR" sz="2800" dirty="0"/>
              <a:t>evredeki kişiler, yasaların kullanımını ve bireysel hakları eleştirici bir şekilde inceler. Yasaların da değişebileceği ilkesine sahiptirler. </a:t>
            </a:r>
            <a:endParaRPr lang="tr-TR" sz="2800" dirty="0" smtClean="0"/>
          </a:p>
          <a:p>
            <a:pPr marL="0" indent="0">
              <a:buNone/>
            </a:pPr>
            <a:r>
              <a:rPr lang="tr-TR" sz="2800" dirty="0" smtClean="0"/>
              <a:t>Yasalar </a:t>
            </a:r>
            <a:r>
              <a:rPr lang="tr-TR" sz="2800" dirty="0"/>
              <a:t>ve sosyal düzeni korumak, insan hayatını ve özgürlük haklarını güvence altına almak için gerekli </a:t>
            </a:r>
            <a:r>
              <a:rPr lang="tr-TR" sz="2800" dirty="0" smtClean="0"/>
              <a:t>görülmektedir. </a:t>
            </a:r>
          </a:p>
          <a:p>
            <a:pPr marL="0" indent="0">
              <a:buNone/>
            </a:pPr>
            <a:r>
              <a:rPr lang="tr-TR" sz="2800" dirty="0"/>
              <a:t>Doğru, genel bireysel haklar ve toplumun üzerinde anlaşmaya vardığı standartlar olarak değerlendirilir. </a:t>
            </a:r>
            <a:endParaRPr lang="tr-TR" sz="2800" dirty="0" smtClean="0"/>
          </a:p>
          <a:p>
            <a:pPr marL="0" indent="0">
              <a:buNone/>
            </a:pPr>
            <a:r>
              <a:rPr lang="tr-TR" sz="2800" dirty="0" smtClean="0"/>
              <a:t>Kişisel </a:t>
            </a:r>
            <a:r>
              <a:rPr lang="tr-TR" sz="2800" dirty="0"/>
              <a:t>değer ve görüşlerin göreceliliğinin farkına varıldığı bu evrede birey, toplumdaki yasaların ve sosyalleşmenin ürünü olduğunun farkındalığı ile kanunların demokratik olarak değiştirilebileceği ilkesini benimserken, kanunların sosyal düzeni korumak, temel yaşama ve özgürlük haklarını güvence altına almak için var oldukları görüşünü savunmaktadır.</a:t>
            </a:r>
          </a:p>
          <a:p>
            <a:pPr marL="0" indent="0" algn="just">
              <a:buNone/>
            </a:pPr>
            <a:endParaRPr lang="tr-TR" sz="2000" dirty="0" smtClean="0"/>
          </a:p>
          <a:p>
            <a:pPr marL="0" indent="0" algn="just">
              <a:buNone/>
            </a:pPr>
            <a:r>
              <a:rPr lang="tr-TR" sz="2000" dirty="0" smtClean="0"/>
              <a:t> </a:t>
            </a:r>
            <a:endParaRPr lang="tr-TR" sz="2000" dirty="0"/>
          </a:p>
        </p:txBody>
      </p:sp>
    </p:spTree>
    <p:extLst>
      <p:ext uri="{BB962C8B-B14F-4D97-AF65-F5344CB8AC3E}">
        <p14:creationId xmlns:p14="http://schemas.microsoft.com/office/powerpoint/2010/main" val="16312146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19256" cy="564672"/>
          </a:xfrm>
        </p:spPr>
        <p:txBody>
          <a:bodyPr>
            <a:normAutofit/>
          </a:bodyPr>
          <a:lstStyle/>
          <a:p>
            <a:r>
              <a:rPr lang="tr-TR" sz="2700" b="1" dirty="0">
                <a:solidFill>
                  <a:srgbClr val="1F497D"/>
                </a:solidFill>
              </a:rPr>
              <a:t>Lawrence </a:t>
            </a:r>
            <a:r>
              <a:rPr lang="tr-TR" sz="2700" b="1" dirty="0" err="1">
                <a:solidFill>
                  <a:srgbClr val="1F497D"/>
                </a:solidFill>
              </a:rPr>
              <a:t>Kohlberg’in</a:t>
            </a:r>
            <a:r>
              <a:rPr lang="tr-TR" sz="2700" b="1" dirty="0">
                <a:solidFill>
                  <a:srgbClr val="1F497D"/>
                </a:solidFill>
              </a:rPr>
              <a:t> Ahlaki Gelişim Kuramı</a:t>
            </a:r>
            <a:endParaRPr lang="tr-TR" dirty="0"/>
          </a:p>
        </p:txBody>
      </p:sp>
      <p:sp>
        <p:nvSpPr>
          <p:cNvPr id="3" name="İçerik Yer Tutucusu 2"/>
          <p:cNvSpPr>
            <a:spLocks noGrp="1"/>
          </p:cNvSpPr>
          <p:nvPr>
            <p:ph idx="1"/>
          </p:nvPr>
        </p:nvSpPr>
        <p:spPr>
          <a:xfrm>
            <a:off x="251520" y="1484784"/>
            <a:ext cx="8784976" cy="5487888"/>
          </a:xfrm>
        </p:spPr>
        <p:txBody>
          <a:bodyPr>
            <a:normAutofit lnSpcReduction="10000"/>
          </a:bodyPr>
          <a:lstStyle/>
          <a:p>
            <a:pPr algn="just"/>
            <a:r>
              <a:rPr lang="tr-TR" sz="1800" b="1" dirty="0">
                <a:solidFill>
                  <a:prstClr val="black"/>
                </a:solidFill>
              </a:rPr>
              <a:t>Gelenek ötesi düzey</a:t>
            </a:r>
            <a:endParaRPr lang="tr-TR" sz="1800" b="1" dirty="0" smtClean="0"/>
          </a:p>
          <a:p>
            <a:pPr algn="just"/>
            <a:endParaRPr lang="tr-TR" sz="1800" b="1" dirty="0"/>
          </a:p>
          <a:p>
            <a:pPr algn="just"/>
            <a:r>
              <a:rPr lang="tr-TR" sz="1800" b="1" dirty="0" smtClean="0"/>
              <a:t>b)Evrensel </a:t>
            </a:r>
            <a:r>
              <a:rPr lang="tr-TR" sz="1800" b="1" dirty="0"/>
              <a:t>Ahlak İlkeleri Eğilimi</a:t>
            </a:r>
            <a:r>
              <a:rPr lang="tr-TR" sz="1800" dirty="0" smtClean="0"/>
              <a:t>: </a:t>
            </a:r>
          </a:p>
          <a:p>
            <a:pPr marL="0" indent="0">
              <a:buNone/>
            </a:pPr>
            <a:r>
              <a:rPr lang="tr-TR" sz="2200" dirty="0" smtClean="0"/>
              <a:t>	Bireyin </a:t>
            </a:r>
            <a:r>
              <a:rPr lang="tr-TR" sz="2200" dirty="0"/>
              <a:t>vicdanıyla geliştirdiği ahlak ilkeleri tarafından doğru ve yanlışın tanımlandığı bu evre, evre kategorisinde en üst evreyi </a:t>
            </a:r>
            <a:r>
              <a:rPr lang="tr-TR" sz="2200" dirty="0" smtClean="0"/>
              <a:t>oluşturmaktadır. </a:t>
            </a:r>
          </a:p>
          <a:p>
            <a:pPr marL="0" indent="0">
              <a:buNone/>
            </a:pPr>
            <a:r>
              <a:rPr lang="tr-TR" sz="2200" dirty="0" smtClean="0"/>
              <a:t>	Bu </a:t>
            </a:r>
            <a:r>
              <a:rPr lang="tr-TR" sz="2200" dirty="0"/>
              <a:t>en yüksek evrede, doğru ve yanlış, sosyal düzenin yasa ve kurallarıyla değil, bireyin kendi vicdan ve ahlak ilkeleri ile </a:t>
            </a:r>
            <a:r>
              <a:rPr lang="tr-TR" sz="2200" dirty="0" smtClean="0"/>
              <a:t>değerlendirilir.</a:t>
            </a:r>
          </a:p>
          <a:p>
            <a:pPr marL="0" indent="0">
              <a:buNone/>
            </a:pPr>
            <a:r>
              <a:rPr lang="tr-TR" sz="2200" dirty="0" smtClean="0"/>
              <a:t>            Bu </a:t>
            </a:r>
            <a:r>
              <a:rPr lang="tr-TR" sz="2200" dirty="0"/>
              <a:t>evrede kişinin ahlaki yargısını, temel evrensel ahlak ilkeleri belirler. Bu ahlak ilkeleri adalet, insana saygı, tüm insanların eşitliği gibi soyut ilkelerdir.  </a:t>
            </a:r>
            <a:endParaRPr lang="tr-TR" sz="2200" dirty="0" smtClean="0"/>
          </a:p>
          <a:p>
            <a:pPr marL="0" indent="0">
              <a:buNone/>
            </a:pPr>
            <a:r>
              <a:rPr lang="tr-TR" sz="2200" dirty="0" smtClean="0"/>
              <a:t>	Evrensel </a:t>
            </a:r>
            <a:r>
              <a:rPr lang="tr-TR" sz="2200" dirty="0"/>
              <a:t>ahlak ilkeleri ile yasalar arasında çoğu kez bir çelişki olmadığı için, ahlak ilkelerine uyan kişi yasaya da uygun davranmış olur. </a:t>
            </a:r>
            <a:endParaRPr lang="tr-TR" sz="2200" dirty="0" smtClean="0"/>
          </a:p>
          <a:p>
            <a:pPr marL="0" indent="0">
              <a:buNone/>
            </a:pPr>
            <a:r>
              <a:rPr lang="tr-TR" sz="2200" dirty="0" smtClean="0"/>
              <a:t>Ancak</a:t>
            </a:r>
            <a:r>
              <a:rPr lang="tr-TR" sz="2200" dirty="0"/>
              <a:t>, yasa ve ahlak ilkeleri arasında bir çelişki olduğunda, bu evredeki kişinin ahlak ilkelerine uyması beklenir.</a:t>
            </a:r>
          </a:p>
        </p:txBody>
      </p:sp>
    </p:spTree>
    <p:extLst>
      <p:ext uri="{BB962C8B-B14F-4D97-AF65-F5344CB8AC3E}">
        <p14:creationId xmlns:p14="http://schemas.microsoft.com/office/powerpoint/2010/main" val="26771804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err="1" smtClean="0">
                <a:latin typeface="Times New Roman" pitchFamily="18" charset="0"/>
                <a:cs typeface="Times New Roman" pitchFamily="18" charset="0"/>
              </a:rPr>
              <a:t>Carol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Gilligan</a:t>
            </a:r>
            <a:r>
              <a:rPr lang="tr-TR" dirty="0" smtClean="0">
                <a:latin typeface="Times New Roman" pitchFamily="18" charset="0"/>
                <a:cs typeface="Times New Roman" pitchFamily="18" charset="0"/>
              </a:rPr>
              <a:t> ve Ahlak Gelişimi</a:t>
            </a:r>
            <a:endParaRPr lang="tr-TR" dirty="0">
              <a:latin typeface="Times New Roman" pitchFamily="18" charset="0"/>
              <a:cs typeface="Times New Roman" pitchFamily="18" charset="0"/>
            </a:endParaRPr>
          </a:p>
        </p:txBody>
      </p:sp>
      <p:sp>
        <p:nvSpPr>
          <p:cNvPr id="3" name="İçerik Yer Tutucusu 2"/>
          <p:cNvSpPr>
            <a:spLocks noGrp="1"/>
          </p:cNvSpPr>
          <p:nvPr>
            <p:ph idx="1"/>
          </p:nvPr>
        </p:nvSpPr>
        <p:spPr/>
        <p:txBody>
          <a:bodyPr>
            <a:noAutofit/>
          </a:bodyPr>
          <a:lstStyle/>
          <a:p>
            <a:pPr marL="0" indent="0" algn="just">
              <a:buNone/>
            </a:pPr>
            <a:r>
              <a:rPr lang="tr-TR" sz="2200" dirty="0" err="1" smtClean="0"/>
              <a:t>Kohlberg’in</a:t>
            </a:r>
            <a:r>
              <a:rPr lang="tr-TR" sz="2200" dirty="0" smtClean="0"/>
              <a:t> </a:t>
            </a:r>
            <a:r>
              <a:rPr lang="tr-TR" sz="2200" dirty="0"/>
              <a:t>kuramına </a:t>
            </a:r>
            <a:r>
              <a:rPr lang="tr-TR" sz="2200" dirty="0" smtClean="0"/>
              <a:t>eleştiri </a:t>
            </a:r>
            <a:r>
              <a:rPr lang="tr-TR" sz="2200" dirty="0"/>
              <a:t>yönelten </a:t>
            </a:r>
            <a:r>
              <a:rPr lang="tr-TR" sz="2200" dirty="0" smtClean="0"/>
              <a:t>kuramcıların </a:t>
            </a:r>
            <a:r>
              <a:rPr lang="tr-TR" sz="2200" dirty="0"/>
              <a:t>başında </a:t>
            </a:r>
            <a:r>
              <a:rPr lang="tr-TR" sz="2200" dirty="0" err="1"/>
              <a:t>Carol</a:t>
            </a:r>
            <a:r>
              <a:rPr lang="tr-TR" sz="2200" dirty="0"/>
              <a:t> </a:t>
            </a:r>
            <a:r>
              <a:rPr lang="tr-TR" sz="2200" dirty="0" err="1" smtClean="0"/>
              <a:t>Gilligan</a:t>
            </a:r>
            <a:r>
              <a:rPr lang="tr-TR" sz="2200" dirty="0" smtClean="0"/>
              <a:t> gelmektedir.</a:t>
            </a:r>
            <a:r>
              <a:rPr lang="tr-TR" sz="2200" dirty="0"/>
              <a:t> </a:t>
            </a:r>
            <a:endParaRPr lang="tr-TR" sz="2200" dirty="0" smtClean="0"/>
          </a:p>
          <a:p>
            <a:pPr marL="0" indent="0" algn="just">
              <a:buNone/>
            </a:pPr>
            <a:r>
              <a:rPr lang="tr-TR" sz="2200" dirty="0" err="1" smtClean="0"/>
              <a:t>Carol</a:t>
            </a:r>
            <a:r>
              <a:rPr lang="tr-TR" sz="2200" dirty="0" smtClean="0"/>
              <a:t> </a:t>
            </a:r>
            <a:r>
              <a:rPr lang="tr-TR" sz="2200" dirty="0" err="1" smtClean="0"/>
              <a:t>Gilligan</a:t>
            </a:r>
            <a:r>
              <a:rPr lang="tr-TR" sz="2200" dirty="0"/>
              <a:t>; </a:t>
            </a:r>
            <a:r>
              <a:rPr lang="tr-TR" sz="2200" dirty="0" err="1" smtClean="0"/>
              <a:t>Erikson</a:t>
            </a:r>
            <a:r>
              <a:rPr lang="tr-TR" sz="2200" dirty="0"/>
              <a:t>, </a:t>
            </a:r>
            <a:r>
              <a:rPr lang="tr-TR" sz="2200" dirty="0" smtClean="0"/>
              <a:t>Piaget </a:t>
            </a:r>
            <a:r>
              <a:rPr lang="tr-TR" sz="2200" dirty="0"/>
              <a:t>ve </a:t>
            </a:r>
            <a:r>
              <a:rPr lang="tr-TR" sz="2200" dirty="0" err="1" smtClean="0"/>
              <a:t>Kohlberg’in</a:t>
            </a:r>
            <a:r>
              <a:rPr lang="tr-TR" sz="2200" dirty="0" smtClean="0"/>
              <a:t> görüşlerinden etkilenerek bir </a:t>
            </a:r>
            <a:r>
              <a:rPr lang="tr-TR" sz="2200" dirty="0"/>
              <a:t>kuram </a:t>
            </a:r>
            <a:r>
              <a:rPr lang="tr-TR" sz="2200" dirty="0" smtClean="0"/>
              <a:t>geliştirmiş </a:t>
            </a:r>
            <a:r>
              <a:rPr lang="tr-TR" sz="2200" dirty="0"/>
              <a:t>olmakla beraber; </a:t>
            </a:r>
            <a:endParaRPr lang="tr-TR" sz="2200" dirty="0" smtClean="0"/>
          </a:p>
          <a:p>
            <a:pPr marL="0" indent="0" algn="just">
              <a:buNone/>
            </a:pPr>
            <a:r>
              <a:rPr lang="tr-TR" sz="2200" dirty="0" smtClean="0"/>
              <a:t>Freud’la </a:t>
            </a:r>
            <a:r>
              <a:rPr lang="tr-TR" sz="2200" dirty="0"/>
              <a:t>başlayan </a:t>
            </a:r>
            <a:r>
              <a:rPr lang="tr-TR" sz="2200" dirty="0" smtClean="0"/>
              <a:t>gelişim </a:t>
            </a:r>
            <a:r>
              <a:rPr lang="tr-TR" sz="2200" dirty="0"/>
              <a:t>kuramlarının erkeklere odaklanmasını </a:t>
            </a:r>
            <a:r>
              <a:rPr lang="tr-TR" sz="2200" dirty="0" smtClean="0"/>
              <a:t>bir </a:t>
            </a:r>
            <a:r>
              <a:rPr lang="tr-TR" sz="2200" dirty="0"/>
              <a:t>problem olarak tanımlamış, yaptığı çalışmalarla ahlak </a:t>
            </a:r>
            <a:r>
              <a:rPr lang="tr-TR" sz="2200" dirty="0" smtClean="0"/>
              <a:t>gelişiminde </a:t>
            </a:r>
            <a:r>
              <a:rPr lang="tr-TR" sz="2200" dirty="0"/>
              <a:t>kadınlar ve </a:t>
            </a:r>
            <a:r>
              <a:rPr lang="tr-TR" sz="2200" dirty="0" smtClean="0"/>
              <a:t>erkeklerin önemli </a:t>
            </a:r>
            <a:r>
              <a:rPr lang="tr-TR" sz="2200" dirty="0"/>
              <a:t>ölçüde </a:t>
            </a:r>
            <a:r>
              <a:rPr lang="tr-TR" sz="2200" dirty="0" smtClean="0"/>
              <a:t>farklılaştıklarını göstermiştir.</a:t>
            </a:r>
            <a:endParaRPr lang="tr-TR" sz="2200" dirty="0"/>
          </a:p>
        </p:txBody>
      </p:sp>
    </p:spTree>
    <p:extLst>
      <p:ext uri="{BB962C8B-B14F-4D97-AF65-F5344CB8AC3E}">
        <p14:creationId xmlns:p14="http://schemas.microsoft.com/office/powerpoint/2010/main" val="23429767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03031" y="982135"/>
            <a:ext cx="7839404" cy="1303867"/>
          </a:xfrm>
        </p:spPr>
        <p:txBody>
          <a:bodyPr>
            <a:normAutofit fontScale="90000"/>
          </a:bodyPr>
          <a:lstStyle/>
          <a:p>
            <a:r>
              <a:rPr lang="tr-TR" dirty="0" err="1" smtClean="0">
                <a:latin typeface="Times New Roman" pitchFamily="18" charset="0"/>
                <a:cs typeface="Times New Roman" pitchFamily="18" charset="0"/>
              </a:rPr>
              <a:t>Gilligan</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kadınların ahlaki gelişimini </a:t>
            </a:r>
            <a:r>
              <a:rPr lang="tr-TR" dirty="0" smtClean="0">
                <a:latin typeface="Times New Roman" pitchFamily="18" charset="0"/>
                <a:cs typeface="Times New Roman" pitchFamily="18" charset="0"/>
              </a:rPr>
              <a:t>incelemiş</a:t>
            </a:r>
            <a:endParaRPr lang="tr-TR" dirty="0">
              <a:latin typeface="Times New Roman" pitchFamily="18" charset="0"/>
              <a:cs typeface="Times New Roman" pitchFamily="18" charset="0"/>
            </a:endParaRPr>
          </a:p>
        </p:txBody>
      </p:sp>
      <p:sp>
        <p:nvSpPr>
          <p:cNvPr id="3" name="İçerik Yer Tutucusu 2"/>
          <p:cNvSpPr>
            <a:spLocks noGrp="1"/>
          </p:cNvSpPr>
          <p:nvPr>
            <p:ph idx="1"/>
          </p:nvPr>
        </p:nvSpPr>
        <p:spPr>
          <a:xfrm>
            <a:off x="579383" y="2367745"/>
            <a:ext cx="7886700" cy="3938462"/>
          </a:xfrm>
        </p:spPr>
        <p:txBody>
          <a:bodyPr>
            <a:noAutofit/>
          </a:bodyPr>
          <a:lstStyle/>
          <a:p>
            <a:pPr marL="0" indent="0">
              <a:buNone/>
            </a:pPr>
            <a:r>
              <a:rPr lang="tr-TR" sz="2200" dirty="0" err="1" smtClean="0"/>
              <a:t>Gilligan’ın</a:t>
            </a:r>
            <a:r>
              <a:rPr lang="tr-TR" sz="2200" dirty="0" smtClean="0"/>
              <a:t> </a:t>
            </a:r>
            <a:r>
              <a:rPr lang="tr-TR" sz="2200" dirty="0"/>
              <a:t>kadınların </a:t>
            </a:r>
            <a:r>
              <a:rPr lang="tr-TR" sz="2200" dirty="0" smtClean="0"/>
              <a:t>ahlaki gelişimini incelemek </a:t>
            </a:r>
            <a:r>
              <a:rPr lang="tr-TR" sz="2200" dirty="0"/>
              <a:t>üzere yaptığı araştırmaları, </a:t>
            </a:r>
            <a:r>
              <a:rPr lang="tr-TR" sz="2200" dirty="0" smtClean="0"/>
              <a:t>bilişsel </a:t>
            </a:r>
            <a:r>
              <a:rPr lang="tr-TR" sz="2200" dirty="0"/>
              <a:t>ahlak </a:t>
            </a:r>
            <a:r>
              <a:rPr lang="tr-TR" sz="2200" dirty="0" smtClean="0"/>
              <a:t>gelişimi </a:t>
            </a:r>
            <a:r>
              <a:rPr lang="tr-TR" sz="2200" dirty="0"/>
              <a:t>kuramlarına </a:t>
            </a:r>
            <a:r>
              <a:rPr lang="tr-TR" sz="2200" dirty="0" smtClean="0"/>
              <a:t>farklı </a:t>
            </a:r>
            <a:r>
              <a:rPr lang="tr-TR" sz="2200" dirty="0"/>
              <a:t>bakış açıları sunmuştur</a:t>
            </a:r>
            <a:r>
              <a:rPr lang="tr-TR" sz="2200" dirty="0" smtClean="0"/>
              <a:t>.</a:t>
            </a:r>
            <a:r>
              <a:rPr lang="tr-TR" sz="2200" dirty="0"/>
              <a:t> </a:t>
            </a:r>
            <a:endParaRPr lang="tr-TR" sz="2200" dirty="0" smtClean="0"/>
          </a:p>
          <a:p>
            <a:pPr marL="0" indent="0">
              <a:buNone/>
            </a:pPr>
            <a:r>
              <a:rPr lang="tr-TR" sz="2200" dirty="0" smtClean="0"/>
              <a:t>Dünya </a:t>
            </a:r>
            <a:r>
              <a:rPr lang="tr-TR" sz="2200" dirty="0"/>
              <a:t>ve </a:t>
            </a:r>
            <a:r>
              <a:rPr lang="tr-TR" sz="2200" dirty="0" smtClean="0"/>
              <a:t>etik seçimlerle ilgili </a:t>
            </a:r>
            <a:r>
              <a:rPr lang="tr-TR" sz="2200" dirty="0"/>
              <a:t>yargılamada </a:t>
            </a:r>
            <a:r>
              <a:rPr lang="tr-TR" sz="2200" dirty="0" smtClean="0"/>
              <a:t>iki </a:t>
            </a:r>
            <a:r>
              <a:rPr lang="tr-TR" sz="2200" dirty="0"/>
              <a:t>f</a:t>
            </a:r>
            <a:r>
              <a:rPr lang="tr-TR" sz="2200" dirty="0" smtClean="0"/>
              <a:t>arklı </a:t>
            </a:r>
            <a:r>
              <a:rPr lang="tr-TR" sz="2200" dirty="0"/>
              <a:t>model </a:t>
            </a:r>
            <a:r>
              <a:rPr lang="tr-TR" sz="2200" dirty="0" smtClean="0"/>
              <a:t>formüle </a:t>
            </a:r>
            <a:r>
              <a:rPr lang="tr-TR" sz="2200" dirty="0"/>
              <a:t>ederek </a:t>
            </a:r>
            <a:r>
              <a:rPr lang="tr-TR" sz="2200" dirty="0" smtClean="0"/>
              <a:t>belirtmiştir. </a:t>
            </a:r>
          </a:p>
          <a:p>
            <a:pPr marL="0" indent="0">
              <a:buNone/>
            </a:pPr>
            <a:r>
              <a:rPr lang="tr-TR" sz="2200" dirty="0" smtClean="0"/>
              <a:t>Birinci </a:t>
            </a:r>
            <a:r>
              <a:rPr lang="tr-TR" sz="2200" dirty="0"/>
              <a:t>model; </a:t>
            </a:r>
            <a:r>
              <a:rPr lang="tr-TR" sz="2200" dirty="0" smtClean="0"/>
              <a:t>insanların ihtiyaçlarıyla </a:t>
            </a:r>
            <a:r>
              <a:rPr lang="tr-TR" sz="2200" dirty="0"/>
              <a:t>uyumlu olarak; koruma, sorumluluk ve bakım </a:t>
            </a:r>
            <a:r>
              <a:rPr lang="tr-TR" sz="2200" dirty="0" smtClean="0"/>
              <a:t>üzerine </a:t>
            </a:r>
            <a:r>
              <a:rPr lang="tr-TR" sz="2200" dirty="0"/>
              <a:t>odaklanan “</a:t>
            </a:r>
            <a:r>
              <a:rPr lang="tr-TR" sz="2200" b="1" dirty="0"/>
              <a:t>bakım </a:t>
            </a:r>
            <a:r>
              <a:rPr lang="tr-TR" sz="2200" b="1" dirty="0" err="1"/>
              <a:t>ahlakı</a:t>
            </a:r>
            <a:r>
              <a:rPr lang="tr-TR" sz="2200" dirty="0" err="1"/>
              <a:t>”dır</a:t>
            </a:r>
            <a:r>
              <a:rPr lang="tr-TR" sz="2200" dirty="0"/>
              <a:t>. </a:t>
            </a:r>
            <a:endParaRPr lang="tr-TR" sz="2200" dirty="0" smtClean="0"/>
          </a:p>
          <a:p>
            <a:pPr marL="0" indent="0">
              <a:buNone/>
            </a:pPr>
            <a:r>
              <a:rPr lang="tr-TR" sz="2200" dirty="0" smtClean="0"/>
              <a:t>İkinci </a:t>
            </a:r>
            <a:r>
              <a:rPr lang="tr-TR" sz="2200" dirty="0"/>
              <a:t>model </a:t>
            </a:r>
            <a:r>
              <a:rPr lang="tr-TR" sz="2200" dirty="0" smtClean="0"/>
              <a:t>ise </a:t>
            </a:r>
            <a:r>
              <a:rPr lang="tr-TR" sz="2200" dirty="0"/>
              <a:t>adalet, </a:t>
            </a:r>
            <a:r>
              <a:rPr lang="tr-TR" sz="2200" dirty="0" smtClean="0"/>
              <a:t>eşitlik </a:t>
            </a:r>
            <a:r>
              <a:rPr lang="tr-TR" sz="2200" dirty="0"/>
              <a:t>ve </a:t>
            </a:r>
            <a:r>
              <a:rPr lang="tr-TR" sz="2200" dirty="0" smtClean="0"/>
              <a:t>bireysel </a:t>
            </a:r>
            <a:r>
              <a:rPr lang="tr-TR" sz="2200" dirty="0"/>
              <a:t>haklar </a:t>
            </a:r>
            <a:r>
              <a:rPr lang="tr-TR" sz="2200" dirty="0" smtClean="0"/>
              <a:t>gibi etik ilkeler temelinde düşünmeyi vurgulayan </a:t>
            </a:r>
            <a:r>
              <a:rPr lang="tr-TR" sz="2200" dirty="0"/>
              <a:t>“</a:t>
            </a:r>
            <a:r>
              <a:rPr lang="tr-TR" sz="2200" b="1" dirty="0"/>
              <a:t>adalet </a:t>
            </a:r>
            <a:r>
              <a:rPr lang="tr-TR" sz="2200" b="1" dirty="0" err="1"/>
              <a:t>ahlakı</a:t>
            </a:r>
            <a:r>
              <a:rPr lang="tr-TR" sz="2200" dirty="0" err="1"/>
              <a:t>”dır</a:t>
            </a:r>
            <a:r>
              <a:rPr lang="tr-TR" sz="2200" dirty="0"/>
              <a:t> </a:t>
            </a:r>
          </a:p>
        </p:txBody>
      </p:sp>
    </p:spTree>
    <p:extLst>
      <p:ext uri="{BB962C8B-B14F-4D97-AF65-F5344CB8AC3E}">
        <p14:creationId xmlns:p14="http://schemas.microsoft.com/office/powerpoint/2010/main" val="15877017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3600" dirty="0" err="1" smtClean="0">
                <a:latin typeface="Times New Roman" pitchFamily="18" charset="0"/>
                <a:cs typeface="Times New Roman" pitchFamily="18" charset="0"/>
              </a:rPr>
              <a:t>Gilligan’a</a:t>
            </a:r>
            <a:r>
              <a:rPr lang="tr-TR" sz="3600" dirty="0" smtClean="0">
                <a:latin typeface="Times New Roman" pitchFamily="18" charset="0"/>
                <a:cs typeface="Times New Roman" pitchFamily="18" charset="0"/>
              </a:rPr>
              <a:t> göre, </a:t>
            </a:r>
            <a:r>
              <a:rPr lang="tr-TR" sz="3600" dirty="0">
                <a:latin typeface="Times New Roman" pitchFamily="18" charset="0"/>
                <a:cs typeface="Times New Roman" pitchFamily="18" charset="0"/>
              </a:rPr>
              <a:t>bakım </a:t>
            </a:r>
            <a:r>
              <a:rPr lang="tr-TR" sz="3600" dirty="0" smtClean="0">
                <a:latin typeface="Times New Roman" pitchFamily="18" charset="0"/>
                <a:cs typeface="Times New Roman" pitchFamily="18" charset="0"/>
              </a:rPr>
              <a:t>ahlakı </a:t>
            </a:r>
            <a:r>
              <a:rPr lang="tr-TR" sz="3600" dirty="0">
                <a:latin typeface="Times New Roman" pitchFamily="18" charset="0"/>
                <a:cs typeface="Times New Roman" pitchFamily="18" charset="0"/>
              </a:rPr>
              <a:t>ağırlıklı olarak </a:t>
            </a:r>
            <a:r>
              <a:rPr lang="tr-TR" sz="3600" dirty="0" smtClean="0">
                <a:latin typeface="Times New Roman" pitchFamily="18" charset="0"/>
                <a:cs typeface="Times New Roman" pitchFamily="18" charset="0"/>
              </a:rPr>
              <a:t>kadınlara, </a:t>
            </a:r>
            <a:r>
              <a:rPr lang="tr-TR" sz="3600" dirty="0">
                <a:latin typeface="Times New Roman" pitchFamily="18" charset="0"/>
                <a:cs typeface="Times New Roman" pitchFamily="18" charset="0"/>
              </a:rPr>
              <a:t>adalet </a:t>
            </a:r>
            <a:r>
              <a:rPr lang="tr-TR" sz="3600" dirty="0" smtClean="0">
                <a:latin typeface="Times New Roman" pitchFamily="18" charset="0"/>
                <a:cs typeface="Times New Roman" pitchFamily="18" charset="0"/>
              </a:rPr>
              <a:t>ahlakı ise </a:t>
            </a:r>
            <a:r>
              <a:rPr lang="tr-TR" sz="3600" dirty="0">
                <a:latin typeface="Times New Roman" pitchFamily="18" charset="0"/>
                <a:cs typeface="Times New Roman" pitchFamily="18" charset="0"/>
              </a:rPr>
              <a:t>erkeklere özgü </a:t>
            </a:r>
          </a:p>
        </p:txBody>
      </p:sp>
      <p:sp>
        <p:nvSpPr>
          <p:cNvPr id="3" name="İçerik Yer Tutucusu 2"/>
          <p:cNvSpPr>
            <a:spLocks noGrp="1"/>
          </p:cNvSpPr>
          <p:nvPr>
            <p:ph idx="1"/>
          </p:nvPr>
        </p:nvSpPr>
        <p:spPr/>
        <p:txBody>
          <a:bodyPr/>
          <a:lstStyle/>
          <a:p>
            <a:pPr marL="0" indent="0">
              <a:buNone/>
            </a:pPr>
            <a:r>
              <a:rPr lang="tr-TR" sz="2800" dirty="0" err="1" smtClean="0"/>
              <a:t>Gilligan</a:t>
            </a:r>
            <a:r>
              <a:rPr lang="tr-TR" sz="2800" dirty="0"/>
              <a:t>, bu </a:t>
            </a:r>
            <a:r>
              <a:rPr lang="tr-TR" sz="2800" dirty="0" smtClean="0"/>
              <a:t>iki ahlaki </a:t>
            </a:r>
            <a:r>
              <a:rPr lang="tr-TR" sz="2800" dirty="0"/>
              <a:t>yargılamanın zaman zaman hem </a:t>
            </a:r>
            <a:r>
              <a:rPr lang="tr-TR" sz="2800" dirty="0" smtClean="0"/>
              <a:t>erkekler</a:t>
            </a:r>
            <a:r>
              <a:rPr lang="tr-TR" sz="2800" dirty="0"/>
              <a:t>, hem de kadınlar </a:t>
            </a:r>
            <a:r>
              <a:rPr lang="tr-TR" sz="2800" dirty="0" smtClean="0"/>
              <a:t>tarafından </a:t>
            </a:r>
            <a:r>
              <a:rPr lang="tr-TR" sz="2800" dirty="0"/>
              <a:t>kullanıldığını; </a:t>
            </a:r>
            <a:endParaRPr lang="tr-TR" sz="2800" dirty="0" smtClean="0"/>
          </a:p>
          <a:p>
            <a:pPr marL="0" indent="0">
              <a:buNone/>
            </a:pPr>
            <a:r>
              <a:rPr lang="tr-TR" sz="2800" dirty="0" smtClean="0"/>
              <a:t>bakım </a:t>
            </a:r>
            <a:r>
              <a:rPr lang="tr-TR" sz="2800" dirty="0"/>
              <a:t>ahlakının ağırlıklı olarak kadınlara </a:t>
            </a:r>
            <a:r>
              <a:rPr lang="tr-TR" sz="2800" dirty="0" smtClean="0"/>
              <a:t>(</a:t>
            </a:r>
            <a:r>
              <a:rPr lang="tr-TR" sz="2800" dirty="0" err="1" smtClean="0"/>
              <a:t>feminen</a:t>
            </a:r>
            <a:r>
              <a:rPr lang="tr-TR" sz="2800" dirty="0"/>
              <a:t>), </a:t>
            </a:r>
            <a:endParaRPr lang="tr-TR" sz="2800" dirty="0" smtClean="0"/>
          </a:p>
          <a:p>
            <a:pPr marL="0" indent="0">
              <a:buNone/>
            </a:pPr>
            <a:r>
              <a:rPr lang="tr-TR" sz="2800" dirty="0" smtClean="0"/>
              <a:t>adalet </a:t>
            </a:r>
            <a:r>
              <a:rPr lang="tr-TR" sz="2800" dirty="0"/>
              <a:t>ahlakının da erkeklere (</a:t>
            </a:r>
            <a:r>
              <a:rPr lang="tr-TR" sz="2800" dirty="0" err="1"/>
              <a:t>maskülen</a:t>
            </a:r>
            <a:r>
              <a:rPr lang="tr-TR" sz="2800" dirty="0"/>
              <a:t>) özgü </a:t>
            </a:r>
            <a:r>
              <a:rPr lang="tr-TR" sz="2800" dirty="0" smtClean="0"/>
              <a:t>olduğunu belirtmektedir</a:t>
            </a:r>
            <a:r>
              <a:rPr lang="tr-TR" dirty="0" smtClean="0"/>
              <a:t>. </a:t>
            </a:r>
            <a:endParaRPr lang="tr-TR" dirty="0"/>
          </a:p>
        </p:txBody>
      </p:sp>
    </p:spTree>
    <p:extLst>
      <p:ext uri="{BB962C8B-B14F-4D97-AF65-F5344CB8AC3E}">
        <p14:creationId xmlns:p14="http://schemas.microsoft.com/office/powerpoint/2010/main" val="876561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err="1">
                <a:solidFill>
                  <a:prstClr val="black">
                    <a:lumMod val="85000"/>
                    <a:lumOff val="15000"/>
                  </a:prstClr>
                </a:solidFill>
              </a:rPr>
              <a:t>Gilligan’a</a:t>
            </a:r>
            <a:r>
              <a:rPr lang="tr-TR" b="1" dirty="0">
                <a:solidFill>
                  <a:prstClr val="black">
                    <a:lumMod val="85000"/>
                    <a:lumOff val="15000"/>
                  </a:prstClr>
                </a:solidFill>
              </a:rPr>
              <a:t> </a:t>
            </a:r>
            <a:r>
              <a:rPr lang="tr-TR" b="1" dirty="0"/>
              <a:t>göre </a:t>
            </a:r>
            <a:r>
              <a:rPr lang="tr-TR" b="1" dirty="0" smtClean="0"/>
              <a:t>kadınlar ve erkekler</a:t>
            </a:r>
            <a:r>
              <a:rPr lang="tr-TR" dirty="0" smtClean="0"/>
              <a:t> </a:t>
            </a:r>
            <a:endParaRPr lang="tr-TR" dirty="0"/>
          </a:p>
        </p:txBody>
      </p:sp>
      <p:sp>
        <p:nvSpPr>
          <p:cNvPr id="3" name="İçerik Yer Tutucusu 2"/>
          <p:cNvSpPr>
            <a:spLocks noGrp="1"/>
          </p:cNvSpPr>
          <p:nvPr>
            <p:ph idx="1"/>
          </p:nvPr>
        </p:nvSpPr>
        <p:spPr/>
        <p:txBody>
          <a:bodyPr>
            <a:normAutofit fontScale="92500" lnSpcReduction="20000"/>
          </a:bodyPr>
          <a:lstStyle/>
          <a:p>
            <a:pPr marL="0" indent="0">
              <a:buNone/>
            </a:pPr>
            <a:r>
              <a:rPr lang="tr-TR" sz="2800" dirty="0" err="1" smtClean="0">
                <a:solidFill>
                  <a:prstClr val="black">
                    <a:lumMod val="85000"/>
                    <a:lumOff val="15000"/>
                  </a:prstClr>
                </a:solidFill>
              </a:rPr>
              <a:t>Gilligan’a</a:t>
            </a:r>
            <a:r>
              <a:rPr lang="tr-TR" sz="2800" dirty="0" smtClean="0">
                <a:solidFill>
                  <a:prstClr val="black">
                    <a:lumMod val="85000"/>
                    <a:lumOff val="15000"/>
                  </a:prstClr>
                </a:solidFill>
              </a:rPr>
              <a:t> </a:t>
            </a:r>
            <a:r>
              <a:rPr lang="tr-TR" sz="2800" dirty="0" smtClean="0"/>
              <a:t>göre </a:t>
            </a:r>
            <a:r>
              <a:rPr lang="tr-TR" sz="2800" b="1" dirty="0"/>
              <a:t>kadınlar</a:t>
            </a:r>
            <a:r>
              <a:rPr lang="tr-TR" sz="2800" dirty="0"/>
              <a:t> karşılaştıkları </a:t>
            </a:r>
            <a:r>
              <a:rPr lang="tr-TR" sz="2800" dirty="0" smtClean="0"/>
              <a:t>ahlaki </a:t>
            </a:r>
            <a:r>
              <a:rPr lang="tr-TR" sz="2800" dirty="0"/>
              <a:t>konularda karar </a:t>
            </a:r>
            <a:r>
              <a:rPr lang="tr-TR" sz="2800" dirty="0" smtClean="0"/>
              <a:t>verirken </a:t>
            </a:r>
            <a:r>
              <a:rPr lang="tr-TR" sz="2800" b="1" dirty="0"/>
              <a:t>başkalarının bakım  ve korunmasını </a:t>
            </a:r>
            <a:r>
              <a:rPr lang="tr-TR" sz="2800" dirty="0"/>
              <a:t>göz önünde bulundurmaya ve </a:t>
            </a:r>
            <a:r>
              <a:rPr lang="tr-TR" sz="2800" dirty="0" smtClean="0"/>
              <a:t>onları incitmekten </a:t>
            </a:r>
            <a:r>
              <a:rPr lang="tr-TR" sz="2800" dirty="0"/>
              <a:t>sakınmaya erkeklerden daha çok </a:t>
            </a:r>
            <a:r>
              <a:rPr lang="tr-TR" sz="2800" dirty="0" smtClean="0"/>
              <a:t>eğimlidirler </a:t>
            </a:r>
          </a:p>
          <a:p>
            <a:pPr marL="0" indent="0">
              <a:buNone/>
            </a:pPr>
            <a:r>
              <a:rPr lang="tr-TR" sz="2800" b="1" dirty="0" smtClean="0"/>
              <a:t>Erkekler</a:t>
            </a:r>
            <a:r>
              <a:rPr lang="tr-TR" sz="2800" dirty="0" smtClean="0"/>
              <a:t> ise ahlaki ikilemlerde </a:t>
            </a:r>
            <a:r>
              <a:rPr lang="tr-TR" sz="2800" dirty="0"/>
              <a:t>karar </a:t>
            </a:r>
            <a:r>
              <a:rPr lang="tr-TR" sz="2800" dirty="0" smtClean="0"/>
              <a:t>verirken </a:t>
            </a:r>
            <a:r>
              <a:rPr lang="tr-TR" sz="2800" dirty="0"/>
              <a:t>başkalarının </a:t>
            </a:r>
            <a:r>
              <a:rPr lang="tr-TR" sz="2800" dirty="0" smtClean="0"/>
              <a:t>ihtiyaçlarını </a:t>
            </a:r>
            <a:r>
              <a:rPr lang="tr-TR" sz="2800" dirty="0"/>
              <a:t>göz ardı etmeye kadınlardan daha </a:t>
            </a:r>
            <a:r>
              <a:rPr lang="tr-TR" sz="2800" dirty="0" smtClean="0"/>
              <a:t>fazla eğimli </a:t>
            </a:r>
            <a:r>
              <a:rPr lang="tr-TR" sz="2800" dirty="0"/>
              <a:t>olmakla beraber, </a:t>
            </a:r>
            <a:r>
              <a:rPr lang="tr-TR" sz="2800" b="1" dirty="0"/>
              <a:t>adalet ve </a:t>
            </a:r>
            <a:r>
              <a:rPr lang="tr-TR" sz="2800" b="1" dirty="0" smtClean="0"/>
              <a:t>eşitlik </a:t>
            </a:r>
            <a:r>
              <a:rPr lang="tr-TR" sz="2800" dirty="0" smtClean="0"/>
              <a:t>gibi ilkeleri </a:t>
            </a:r>
            <a:r>
              <a:rPr lang="tr-TR" sz="2800" dirty="0"/>
              <a:t>daha çok göz önünde </a:t>
            </a:r>
            <a:r>
              <a:rPr lang="tr-TR" sz="2800" dirty="0" smtClean="0"/>
              <a:t>bulundururlar.</a:t>
            </a:r>
            <a:endParaRPr lang="tr-TR" sz="2800" dirty="0"/>
          </a:p>
        </p:txBody>
      </p:sp>
    </p:spTree>
    <p:extLst>
      <p:ext uri="{BB962C8B-B14F-4D97-AF65-F5344CB8AC3E}">
        <p14:creationId xmlns:p14="http://schemas.microsoft.com/office/powerpoint/2010/main" val="29652834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71552" y="982135"/>
            <a:ext cx="7470883" cy="1303867"/>
          </a:xfrm>
        </p:spPr>
        <p:txBody>
          <a:bodyPr>
            <a:normAutofit fontScale="90000"/>
          </a:bodyPr>
          <a:lstStyle/>
          <a:p>
            <a:r>
              <a:rPr lang="tr-TR" b="1" dirty="0" smtClean="0"/>
              <a:t>Kadınların </a:t>
            </a:r>
            <a:r>
              <a:rPr lang="tr-TR" b="1" dirty="0"/>
              <a:t>gerçek yaşam öykülerini inceleme</a:t>
            </a:r>
            <a:endParaRPr lang="tr-TR" dirty="0"/>
          </a:p>
        </p:txBody>
      </p:sp>
      <p:sp>
        <p:nvSpPr>
          <p:cNvPr id="3" name="İçerik Yer Tutucusu 2"/>
          <p:cNvSpPr>
            <a:spLocks noGrp="1"/>
          </p:cNvSpPr>
          <p:nvPr>
            <p:ph idx="1"/>
          </p:nvPr>
        </p:nvSpPr>
        <p:spPr/>
        <p:txBody>
          <a:bodyPr>
            <a:normAutofit/>
          </a:bodyPr>
          <a:lstStyle/>
          <a:p>
            <a:pPr marL="0" indent="0" algn="just">
              <a:buNone/>
            </a:pPr>
            <a:r>
              <a:rPr lang="tr-TR" sz="2800" dirty="0" err="1" smtClean="0"/>
              <a:t>Gilligan’ın</a:t>
            </a:r>
            <a:r>
              <a:rPr lang="tr-TR" sz="2800" dirty="0" smtClean="0"/>
              <a:t> yöntemi ise</a:t>
            </a:r>
            <a:r>
              <a:rPr lang="tr-TR" sz="2800" dirty="0"/>
              <a:t>, kadınların </a:t>
            </a:r>
            <a:r>
              <a:rPr lang="tr-TR" sz="2800" dirty="0" smtClean="0"/>
              <a:t>ahlaki gelişimini incelerken, </a:t>
            </a:r>
          </a:p>
          <a:p>
            <a:pPr marL="0" indent="0" algn="just">
              <a:buNone/>
            </a:pPr>
            <a:r>
              <a:rPr lang="tr-TR" sz="2800" dirty="0" err="1" smtClean="0"/>
              <a:t>Kohlberg</a:t>
            </a:r>
            <a:r>
              <a:rPr lang="tr-TR" sz="2800" dirty="0" smtClean="0"/>
              <a:t> gibi ahlaki </a:t>
            </a:r>
            <a:r>
              <a:rPr lang="tr-TR" sz="2800" b="1" dirty="0" smtClean="0"/>
              <a:t>ikilemlerin</a:t>
            </a:r>
            <a:r>
              <a:rPr lang="tr-TR" sz="2800" dirty="0" smtClean="0"/>
              <a:t> </a:t>
            </a:r>
            <a:r>
              <a:rPr lang="tr-TR" sz="2800" dirty="0"/>
              <a:t>yer aldığı </a:t>
            </a:r>
            <a:r>
              <a:rPr lang="tr-TR" sz="2800" dirty="0" smtClean="0"/>
              <a:t>hikayeler </a:t>
            </a:r>
            <a:r>
              <a:rPr lang="tr-TR" sz="2800" dirty="0"/>
              <a:t>kullanmak </a:t>
            </a:r>
            <a:r>
              <a:rPr lang="tr-TR" sz="2800" dirty="0" smtClean="0"/>
              <a:t>yerine </a:t>
            </a:r>
          </a:p>
          <a:p>
            <a:pPr marL="0" indent="0" algn="just">
              <a:buNone/>
            </a:pPr>
            <a:r>
              <a:rPr lang="tr-TR" sz="2800" b="1" dirty="0" smtClean="0"/>
              <a:t>kadınların çeşitli kriz </a:t>
            </a:r>
            <a:r>
              <a:rPr lang="tr-TR" sz="2800" b="1" dirty="0"/>
              <a:t>durumlarını </a:t>
            </a:r>
            <a:r>
              <a:rPr lang="tr-TR" sz="2800" b="1" dirty="0" smtClean="0"/>
              <a:t>içeren </a:t>
            </a:r>
            <a:r>
              <a:rPr lang="tr-TR" sz="2800" b="1" dirty="0"/>
              <a:t>gerçek yaşam </a:t>
            </a:r>
            <a:r>
              <a:rPr lang="tr-TR" sz="2800" b="1" dirty="0" smtClean="0"/>
              <a:t>öykülerini incelemek </a:t>
            </a:r>
            <a:r>
              <a:rPr lang="tr-TR" sz="2800" dirty="0" smtClean="0"/>
              <a:t>olmuştur. </a:t>
            </a:r>
            <a:endParaRPr lang="tr-TR" sz="2800" dirty="0"/>
          </a:p>
        </p:txBody>
      </p:sp>
    </p:spTree>
    <p:extLst>
      <p:ext uri="{BB962C8B-B14F-4D97-AF65-F5344CB8AC3E}">
        <p14:creationId xmlns:p14="http://schemas.microsoft.com/office/powerpoint/2010/main" val="31474044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latin typeface="Times New Roman" pitchFamily="18" charset="0"/>
                <a:cs typeface="Times New Roman" pitchFamily="18" charset="0"/>
              </a:rPr>
              <a:t>Kadınlarda bakım ahlakının evreleri</a:t>
            </a:r>
            <a:endParaRPr lang="tr-TR" dirty="0">
              <a:latin typeface="Times New Roman" pitchFamily="18" charset="0"/>
              <a:cs typeface="Times New Roman" pitchFamily="18" charset="0"/>
            </a:endParaRPr>
          </a:p>
        </p:txBody>
      </p:sp>
      <p:sp>
        <p:nvSpPr>
          <p:cNvPr id="3" name="İçerik Yer Tutucusu 2"/>
          <p:cNvSpPr>
            <a:spLocks noGrp="1"/>
          </p:cNvSpPr>
          <p:nvPr>
            <p:ph idx="1"/>
          </p:nvPr>
        </p:nvSpPr>
        <p:spPr/>
        <p:txBody>
          <a:bodyPr>
            <a:noAutofit/>
          </a:bodyPr>
          <a:lstStyle/>
          <a:p>
            <a:pPr marL="0" indent="0" algn="just">
              <a:buNone/>
            </a:pPr>
            <a:r>
              <a:rPr lang="tr-TR" sz="2200" dirty="0" smtClean="0"/>
              <a:t>Söz konusu yöntemle yapılan görüşmelerden yola çıkarak bakım ahlakının 3 gelişim evresinden geçtiğini ileri sürmüştür. </a:t>
            </a:r>
          </a:p>
          <a:p>
            <a:pPr marL="0" indent="0" algn="just">
              <a:buNone/>
            </a:pPr>
            <a:r>
              <a:rPr lang="tr-TR" sz="2200" b="1" dirty="0" smtClean="0"/>
              <a:t>Birinci evre</a:t>
            </a:r>
            <a:r>
              <a:rPr lang="tr-TR" sz="2200" dirty="0" smtClean="0"/>
              <a:t>, kişinin kendi ihtiyaçlarına odaklandığı evredir. </a:t>
            </a:r>
          </a:p>
          <a:p>
            <a:pPr marL="0" indent="0" algn="just">
              <a:buNone/>
            </a:pPr>
            <a:r>
              <a:rPr lang="tr-TR" sz="2200" b="1" dirty="0"/>
              <a:t>İ</a:t>
            </a:r>
            <a:r>
              <a:rPr lang="tr-TR" sz="2200" b="1" dirty="0" smtClean="0"/>
              <a:t>kinci evre, </a:t>
            </a:r>
            <a:r>
              <a:rPr lang="tr-TR" sz="2200" dirty="0" smtClean="0"/>
              <a:t>kişinin kendisini feda ettiği ve başkalarının isteklerini merkeze aldığı evredir.</a:t>
            </a:r>
          </a:p>
          <a:p>
            <a:pPr marL="0" indent="0" algn="just">
              <a:buNone/>
            </a:pPr>
            <a:r>
              <a:rPr lang="tr-TR" sz="2200" dirty="0" smtClean="0"/>
              <a:t> </a:t>
            </a:r>
            <a:r>
              <a:rPr lang="tr-TR" sz="2200" b="1" dirty="0" smtClean="0"/>
              <a:t>Üçüncü evre </a:t>
            </a:r>
            <a:r>
              <a:rPr lang="tr-TR" sz="2200" dirty="0" smtClean="0"/>
              <a:t>ise kişinin kendisinin ve başkalarının ihtiyaçları arasındaki dengenin kurulabildiği evredir.</a:t>
            </a:r>
            <a:endParaRPr lang="tr-TR" sz="2200" dirty="0"/>
          </a:p>
        </p:txBody>
      </p:sp>
    </p:spTree>
    <p:extLst>
      <p:ext uri="{BB962C8B-B14F-4D97-AF65-F5344CB8AC3E}">
        <p14:creationId xmlns:p14="http://schemas.microsoft.com/office/powerpoint/2010/main" val="33075638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latin typeface="Times New Roman" pitchFamily="18" charset="0"/>
                <a:cs typeface="Times New Roman" pitchFamily="18" charset="0"/>
              </a:rPr>
              <a:t>Kız </a:t>
            </a:r>
            <a:r>
              <a:rPr lang="tr-TR" dirty="0">
                <a:latin typeface="Times New Roman" pitchFamily="18" charset="0"/>
                <a:cs typeface="Times New Roman" pitchFamily="18" charset="0"/>
              </a:rPr>
              <a:t>ve erkek çocuklara yönelik farklı </a:t>
            </a:r>
            <a:r>
              <a:rPr lang="tr-TR" dirty="0" smtClean="0">
                <a:latin typeface="Times New Roman" pitchFamily="18" charset="0"/>
                <a:cs typeface="Times New Roman" pitchFamily="18" charset="0"/>
              </a:rPr>
              <a:t>eğitim uygulamaları</a:t>
            </a:r>
            <a:endParaRPr lang="tr-TR" dirty="0">
              <a:latin typeface="Times New Roman" pitchFamily="18" charset="0"/>
              <a:cs typeface="Times New Roman" pitchFamily="18" charset="0"/>
            </a:endParaRPr>
          </a:p>
        </p:txBody>
      </p:sp>
      <p:sp>
        <p:nvSpPr>
          <p:cNvPr id="3" name="İçerik Yer Tutucusu 2"/>
          <p:cNvSpPr>
            <a:spLocks noGrp="1"/>
          </p:cNvSpPr>
          <p:nvPr>
            <p:ph idx="1"/>
          </p:nvPr>
        </p:nvSpPr>
        <p:spPr/>
        <p:txBody>
          <a:bodyPr>
            <a:noAutofit/>
          </a:bodyPr>
          <a:lstStyle/>
          <a:p>
            <a:pPr marL="0" indent="0" algn="just">
              <a:buNone/>
            </a:pPr>
            <a:r>
              <a:rPr lang="tr-TR" sz="2200" dirty="0" smtClean="0"/>
              <a:t>Bakım ve adalet ahlakının kökenlerinin; çocukluk dönemlerindeki bağlanma figürüyle ve ilişkilerle ilgili deneyimlerde ve toplumlardaki kız ve erkek çocuklara yönelik farklı eğitim ve uygulamalarda yattığını belirtmektedir. </a:t>
            </a:r>
          </a:p>
          <a:p>
            <a:pPr marL="0" indent="0" algn="just">
              <a:buNone/>
            </a:pPr>
            <a:r>
              <a:rPr lang="tr-TR" sz="2200" dirty="0" smtClean="0"/>
              <a:t>Ona göre birçok toplumda kız çocukları yetiştirilirken onu yetiştirenlere yakınlıkları ve bağlılıkları desteklenir. </a:t>
            </a:r>
          </a:p>
          <a:p>
            <a:pPr marL="0" indent="0" algn="just">
              <a:buNone/>
            </a:pPr>
            <a:r>
              <a:rPr lang="tr-TR" sz="2200" dirty="0" smtClean="0"/>
              <a:t>Erkek çocuklarında ise ayrı ve bağımsız olarak büyümeleri sağlanır.</a:t>
            </a:r>
            <a:endParaRPr lang="tr-TR" sz="2200" dirty="0"/>
          </a:p>
        </p:txBody>
      </p:sp>
    </p:spTree>
    <p:extLst>
      <p:ext uri="{BB962C8B-B14F-4D97-AF65-F5344CB8AC3E}">
        <p14:creationId xmlns:p14="http://schemas.microsoft.com/office/powerpoint/2010/main" val="40761442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5801" y="982135"/>
            <a:ext cx="7685690" cy="1303867"/>
          </a:xfrm>
        </p:spPr>
        <p:txBody>
          <a:bodyPr>
            <a:normAutofit fontScale="90000"/>
          </a:bodyPr>
          <a:lstStyle/>
          <a:p>
            <a:r>
              <a:rPr lang="tr-TR" dirty="0" smtClean="0">
                <a:latin typeface="Times New Roman" pitchFamily="18" charset="0"/>
                <a:cs typeface="Times New Roman" pitchFamily="18" charset="0"/>
              </a:rPr>
              <a:t>Cinsiyet ile ahlaki </a:t>
            </a:r>
            <a:r>
              <a:rPr lang="tr-TR" dirty="0">
                <a:latin typeface="Times New Roman" pitchFamily="18" charset="0"/>
                <a:cs typeface="Times New Roman" pitchFamily="18" charset="0"/>
              </a:rPr>
              <a:t>yönelim arasındaki bağlantı</a:t>
            </a:r>
          </a:p>
        </p:txBody>
      </p:sp>
      <p:sp>
        <p:nvSpPr>
          <p:cNvPr id="3" name="İçerik Yer Tutucusu 2"/>
          <p:cNvSpPr>
            <a:spLocks noGrp="1"/>
          </p:cNvSpPr>
          <p:nvPr>
            <p:ph idx="1"/>
          </p:nvPr>
        </p:nvSpPr>
        <p:spPr/>
        <p:txBody>
          <a:bodyPr>
            <a:normAutofit/>
          </a:bodyPr>
          <a:lstStyle/>
          <a:p>
            <a:pPr marL="0" indent="0">
              <a:buNone/>
            </a:pPr>
            <a:r>
              <a:rPr lang="tr-TR" sz="2800" dirty="0" smtClean="0"/>
              <a:t>Farklı tutumlar kızların; başkalarının duygularını önemseyen ve ilişkileri korumaya özen gösteren bireyler olarak yetişmesini beraberinde getirmektedir. </a:t>
            </a:r>
          </a:p>
          <a:p>
            <a:pPr marL="0" indent="0">
              <a:buNone/>
            </a:pPr>
            <a:r>
              <a:rPr lang="tr-TR" sz="2800" dirty="0" smtClean="0"/>
              <a:t>Bu ilk deneyimler çocukluk ve ergenlik döneminde de doğrulanarak cinsiyet ahlaki yönelim arasındaki bağlantıyı oluşturmaktadır.</a:t>
            </a:r>
            <a:endParaRPr lang="tr-TR" sz="2800" dirty="0"/>
          </a:p>
        </p:txBody>
      </p:sp>
    </p:spTree>
    <p:extLst>
      <p:ext uri="{BB962C8B-B14F-4D97-AF65-F5344CB8AC3E}">
        <p14:creationId xmlns:p14="http://schemas.microsoft.com/office/powerpoint/2010/main" val="5583568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a:t>Eliot </a:t>
            </a:r>
            <a:r>
              <a:rPr lang="tr-TR" b="1" dirty="0" err="1" smtClean="0"/>
              <a:t>Turiel</a:t>
            </a:r>
            <a:r>
              <a:rPr lang="tr-TR" b="1" dirty="0" smtClean="0"/>
              <a:t>: </a:t>
            </a:r>
            <a:r>
              <a:rPr lang="tr-TR" dirty="0" smtClean="0">
                <a:latin typeface="Times New Roman" pitchFamily="18" charset="0"/>
                <a:cs typeface="Times New Roman" pitchFamily="18" charset="0"/>
              </a:rPr>
              <a:t>Toplumsal Alan Kuramı</a:t>
            </a:r>
            <a:endParaRPr lang="tr-TR" dirty="0">
              <a:latin typeface="Times New Roman" pitchFamily="18" charset="0"/>
              <a:cs typeface="Times New Roman" pitchFamily="18" charset="0"/>
            </a:endParaRPr>
          </a:p>
        </p:txBody>
      </p:sp>
      <p:sp>
        <p:nvSpPr>
          <p:cNvPr id="3" name="İçerik Yer Tutucusu 2"/>
          <p:cNvSpPr>
            <a:spLocks noGrp="1"/>
          </p:cNvSpPr>
          <p:nvPr>
            <p:ph idx="1"/>
          </p:nvPr>
        </p:nvSpPr>
        <p:spPr/>
        <p:txBody>
          <a:bodyPr>
            <a:normAutofit lnSpcReduction="10000"/>
          </a:bodyPr>
          <a:lstStyle/>
          <a:p>
            <a:r>
              <a:rPr lang="tr-TR" sz="2800" dirty="0" smtClean="0"/>
              <a:t>Toplumsal Alan Kuramı </a:t>
            </a:r>
            <a:r>
              <a:rPr lang="tr-TR" sz="2800" b="1" dirty="0" smtClean="0"/>
              <a:t>Eliot </a:t>
            </a:r>
            <a:r>
              <a:rPr lang="tr-TR" sz="2800" b="1" dirty="0" err="1" smtClean="0"/>
              <a:t>Turiel</a:t>
            </a:r>
            <a:r>
              <a:rPr lang="tr-TR" sz="2800" b="1" dirty="0" smtClean="0"/>
              <a:t> </a:t>
            </a:r>
            <a:r>
              <a:rPr lang="tr-TR" sz="2800" dirty="0" smtClean="0"/>
              <a:t>tarafından geliştirilmiştir. </a:t>
            </a:r>
          </a:p>
          <a:p>
            <a:r>
              <a:rPr lang="tr-TR" sz="2800" dirty="0" err="1" smtClean="0"/>
              <a:t>Turiel</a:t>
            </a:r>
            <a:r>
              <a:rPr lang="tr-TR" sz="2800" dirty="0" smtClean="0"/>
              <a:t> 30 yılı aşkın bir süredir ergenlerde ahlaki yargı gelişimi üzerine odaklanmıştır.</a:t>
            </a:r>
            <a:r>
              <a:rPr lang="tr-TR" sz="2800" dirty="0"/>
              <a:t> </a:t>
            </a:r>
            <a:endParaRPr lang="tr-TR" sz="2800" dirty="0" smtClean="0"/>
          </a:p>
          <a:p>
            <a:r>
              <a:rPr lang="tr-TR" sz="2800" dirty="0" smtClean="0"/>
              <a:t>Kuram </a:t>
            </a:r>
            <a:r>
              <a:rPr lang="tr-TR" sz="2800" dirty="0"/>
              <a:t>daha çok </a:t>
            </a:r>
            <a:r>
              <a:rPr lang="tr-TR" sz="2800" dirty="0" smtClean="0"/>
              <a:t>bireyin gelişiminde toplumsallaşma sürecinin </a:t>
            </a:r>
            <a:r>
              <a:rPr lang="tr-TR" sz="2800" dirty="0"/>
              <a:t>açıklanmasına </a:t>
            </a:r>
            <a:r>
              <a:rPr lang="tr-TR" sz="2800" dirty="0" smtClean="0"/>
              <a:t>yönelik bilgiler </a:t>
            </a:r>
            <a:r>
              <a:rPr lang="tr-TR" sz="2800" dirty="0"/>
              <a:t>ortaya koymaktadır</a:t>
            </a:r>
          </a:p>
        </p:txBody>
      </p:sp>
    </p:spTree>
    <p:extLst>
      <p:ext uri="{BB962C8B-B14F-4D97-AF65-F5344CB8AC3E}">
        <p14:creationId xmlns:p14="http://schemas.microsoft.com/office/powerpoint/2010/main" val="32593399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nSpc>
                <a:spcPct val="115000"/>
              </a:lnSpc>
              <a:spcAft>
                <a:spcPts val="1000"/>
              </a:spcAft>
            </a:pPr>
            <a:r>
              <a:rPr lang="tr-TR" sz="2200" dirty="0">
                <a:latin typeface="Arial"/>
                <a:ea typeface="Calibri"/>
                <a:cs typeface="Times New Roman"/>
              </a:rPr>
              <a:t>Selahattin Ülkümen ve </a:t>
            </a:r>
            <a:r>
              <a:rPr lang="tr-TR" sz="2200" dirty="0">
                <a:solidFill>
                  <a:srgbClr val="262626"/>
                </a:solidFill>
                <a:latin typeface="Arial"/>
                <a:cs typeface="Times New Roman"/>
              </a:rPr>
              <a:t>Eliot </a:t>
            </a:r>
            <a:r>
              <a:rPr lang="tr-TR" sz="2200" dirty="0" err="1">
                <a:solidFill>
                  <a:srgbClr val="262626"/>
                </a:solidFill>
                <a:latin typeface="Arial"/>
                <a:cs typeface="Times New Roman"/>
              </a:rPr>
              <a:t>Turiel</a:t>
            </a:r>
            <a:r>
              <a:rPr lang="tr-TR" sz="2200" dirty="0">
                <a:latin typeface="Calibri"/>
                <a:ea typeface="Calibri"/>
                <a:cs typeface="Times New Roman"/>
              </a:rPr>
              <a:t/>
            </a:r>
            <a:br>
              <a:rPr lang="tr-TR" sz="2200" dirty="0">
                <a:latin typeface="Calibri"/>
                <a:ea typeface="Calibri"/>
                <a:cs typeface="Times New Roman"/>
              </a:rPr>
            </a:br>
            <a:r>
              <a:rPr lang="tr-TR" sz="2200" dirty="0" smtClean="0">
                <a:latin typeface="Calibri"/>
                <a:ea typeface="Calibri"/>
                <a:cs typeface="Times New Roman"/>
              </a:rPr>
              <a:t>1944 Rodos Konsolosu</a:t>
            </a:r>
            <a:endParaRPr lang="tr-TR" sz="2200" dirty="0"/>
          </a:p>
        </p:txBody>
      </p:sp>
      <p:sp>
        <p:nvSpPr>
          <p:cNvPr id="3" name="İçerik Yer Tutucusu 2"/>
          <p:cNvSpPr>
            <a:spLocks noGrp="1"/>
          </p:cNvSpPr>
          <p:nvPr>
            <p:ph idx="1"/>
          </p:nvPr>
        </p:nvSpPr>
        <p:spPr>
          <a:xfrm>
            <a:off x="1099649" y="2698822"/>
            <a:ext cx="7200897" cy="3318936"/>
          </a:xfrm>
        </p:spPr>
        <p:txBody>
          <a:bodyPr>
            <a:normAutofit fontScale="77500" lnSpcReduction="20000"/>
          </a:bodyPr>
          <a:lstStyle/>
          <a:p>
            <a:r>
              <a:rPr lang="tr-TR" dirty="0">
                <a:solidFill>
                  <a:srgbClr val="221E1F"/>
                </a:solidFill>
                <a:latin typeface="Minion Pro"/>
              </a:rPr>
              <a:t>“</a:t>
            </a:r>
            <a:r>
              <a:rPr lang="tr-TR" dirty="0" err="1">
                <a:solidFill>
                  <a:srgbClr val="221E1F"/>
                </a:solidFill>
                <a:latin typeface="Times New Roman" pitchFamily="18" charset="0"/>
                <a:cs typeface="Times New Roman" pitchFamily="18" charset="0"/>
              </a:rPr>
              <a:t>Turiel</a:t>
            </a:r>
            <a:r>
              <a:rPr lang="tr-TR" dirty="0">
                <a:solidFill>
                  <a:srgbClr val="221E1F"/>
                </a:solidFill>
                <a:latin typeface="Times New Roman" pitchFamily="18" charset="0"/>
                <a:cs typeface="Times New Roman" pitchFamily="18" charset="0"/>
              </a:rPr>
              <a:t>, 1944 yılında Rodos’ta yaşamakta olan 10 yaşında bir Yahudi çocuğu olarak, o zaman 30 yaşında olan Türk konsolos Selahattin Ülkümen tarafından ailesi ile birlikte Nazi işgalinden kurtarılmıştır. </a:t>
            </a:r>
            <a:endParaRPr lang="tr-TR" dirty="0" smtClean="0">
              <a:solidFill>
                <a:srgbClr val="221E1F"/>
              </a:solidFill>
              <a:latin typeface="Times New Roman" pitchFamily="18" charset="0"/>
              <a:cs typeface="Times New Roman" pitchFamily="18" charset="0"/>
            </a:endParaRPr>
          </a:p>
          <a:p>
            <a:r>
              <a:rPr lang="tr-TR" dirty="0" smtClean="0">
                <a:solidFill>
                  <a:srgbClr val="221E1F"/>
                </a:solidFill>
                <a:latin typeface="Times New Roman" pitchFamily="18" charset="0"/>
                <a:cs typeface="Times New Roman" pitchFamily="18" charset="0"/>
              </a:rPr>
              <a:t>Bu </a:t>
            </a:r>
            <a:r>
              <a:rPr lang="tr-TR" dirty="0">
                <a:solidFill>
                  <a:srgbClr val="221E1F"/>
                </a:solidFill>
                <a:latin typeface="Times New Roman" pitchFamily="18" charset="0"/>
                <a:cs typeface="Times New Roman" pitchFamily="18" charset="0"/>
              </a:rPr>
              <a:t>genç konsolos, </a:t>
            </a:r>
            <a:r>
              <a:rPr lang="tr-TR" dirty="0" err="1">
                <a:solidFill>
                  <a:srgbClr val="221E1F"/>
                </a:solidFill>
                <a:latin typeface="Times New Roman" pitchFamily="18" charset="0"/>
                <a:cs typeface="Times New Roman" pitchFamily="18" charset="0"/>
              </a:rPr>
              <a:t>Turiel’ın</a:t>
            </a:r>
            <a:r>
              <a:rPr lang="tr-TR" dirty="0">
                <a:solidFill>
                  <a:srgbClr val="221E1F"/>
                </a:solidFill>
                <a:latin typeface="Times New Roman" pitchFamily="18" charset="0"/>
                <a:cs typeface="Times New Roman" pitchFamily="18" charset="0"/>
              </a:rPr>
              <a:t> da içinde bulunduğu yaklaşık 200 kişinin </a:t>
            </a:r>
            <a:r>
              <a:rPr lang="tr-TR" dirty="0" err="1">
                <a:solidFill>
                  <a:srgbClr val="221E1F"/>
                </a:solidFill>
                <a:latin typeface="Times New Roman" pitchFamily="18" charset="0"/>
                <a:cs typeface="Times New Roman" pitchFamily="18" charset="0"/>
              </a:rPr>
              <a:t>Auschwitz</a:t>
            </a:r>
            <a:r>
              <a:rPr lang="tr-TR" dirty="0">
                <a:solidFill>
                  <a:srgbClr val="221E1F"/>
                </a:solidFill>
                <a:latin typeface="Times New Roman" pitchFamily="18" charset="0"/>
                <a:cs typeface="Times New Roman" pitchFamily="18" charset="0"/>
              </a:rPr>
              <a:t> toplama kampına gönderilmesine tanık olmak yerine, büyük bir risk alarak Türkiye’ye getirip, Türk vatandaşlığına geçirmiş ve yaşamlarını kurtarmıştır. </a:t>
            </a:r>
            <a:endParaRPr lang="tr-TR" dirty="0" smtClean="0">
              <a:solidFill>
                <a:srgbClr val="221E1F"/>
              </a:solidFill>
              <a:latin typeface="Times New Roman" pitchFamily="18" charset="0"/>
              <a:cs typeface="Times New Roman" pitchFamily="18" charset="0"/>
            </a:endParaRPr>
          </a:p>
          <a:p>
            <a:r>
              <a:rPr lang="tr-TR" dirty="0" err="1" smtClean="0">
                <a:solidFill>
                  <a:srgbClr val="221E1F"/>
                </a:solidFill>
                <a:latin typeface="Times New Roman" pitchFamily="18" charset="0"/>
                <a:cs typeface="Times New Roman" pitchFamily="18" charset="0"/>
              </a:rPr>
              <a:t>Turiel</a:t>
            </a:r>
            <a:r>
              <a:rPr lang="tr-TR" dirty="0">
                <a:solidFill>
                  <a:srgbClr val="221E1F"/>
                </a:solidFill>
                <a:latin typeface="Times New Roman" pitchFamily="18" charset="0"/>
                <a:cs typeface="Times New Roman" pitchFamily="18" charset="0"/>
              </a:rPr>
              <a:t>, ailesinin soykırımdan kurtarılmasında emeği olan Türk büyükelçi Selahattin Ülkümen için “o an yasalar ve bürokratik engellerin baskısı altında olmasına rağmen, kendisi bu baskılara boyun eğmek ve bu insanların ölüme götürülmesi yerine insanları kurtarmaya çalışmıştır” demektedir” (</a:t>
            </a:r>
            <a:r>
              <a:rPr lang="tr-TR" dirty="0" err="1">
                <a:solidFill>
                  <a:srgbClr val="221E1F"/>
                </a:solidFill>
                <a:latin typeface="Times New Roman" pitchFamily="18" charset="0"/>
                <a:cs typeface="Times New Roman" pitchFamily="18" charset="0"/>
              </a:rPr>
              <a:t>Rosett</a:t>
            </a:r>
            <a:r>
              <a:rPr lang="tr-TR" dirty="0">
                <a:solidFill>
                  <a:srgbClr val="221E1F"/>
                </a:solidFill>
                <a:latin typeface="Times New Roman" pitchFamily="18" charset="0"/>
                <a:cs typeface="Times New Roman" pitchFamily="18" charset="0"/>
              </a:rPr>
              <a:t>, 2003).</a:t>
            </a:r>
            <a:endParaRPr lang="tr-TR"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54" y="615401"/>
            <a:ext cx="1730781" cy="1828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Resim 4" descr="Dr Elliot Turiel - YouTube"/>
          <p:cNvPicPr/>
          <p:nvPr/>
        </p:nvPicPr>
        <p:blipFill>
          <a:blip r:embed="rId3">
            <a:extLst>
              <a:ext uri="{28A0092B-C50C-407E-A947-70E740481C1C}">
                <a14:useLocalDpi xmlns:a14="http://schemas.microsoft.com/office/drawing/2010/main" val="0"/>
              </a:ext>
            </a:extLst>
          </a:blip>
          <a:srcRect/>
          <a:stretch>
            <a:fillRect/>
          </a:stretch>
        </p:blipFill>
        <p:spPr bwMode="auto">
          <a:xfrm>
            <a:off x="6732240" y="615401"/>
            <a:ext cx="1800200" cy="1828254"/>
          </a:xfrm>
          <a:prstGeom prst="rect">
            <a:avLst/>
          </a:prstGeom>
          <a:noFill/>
          <a:ln>
            <a:noFill/>
          </a:ln>
        </p:spPr>
      </p:pic>
    </p:spTree>
    <p:extLst>
      <p:ext uri="{BB962C8B-B14F-4D97-AF65-F5344CB8AC3E}">
        <p14:creationId xmlns:p14="http://schemas.microsoft.com/office/powerpoint/2010/main" val="34835488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err="1" smtClean="0">
                <a:solidFill>
                  <a:prstClr val="black">
                    <a:lumMod val="85000"/>
                    <a:lumOff val="15000"/>
                  </a:prstClr>
                </a:solidFill>
              </a:rPr>
              <a:t>Turiel</a:t>
            </a:r>
            <a:r>
              <a:rPr lang="tr-TR" b="1" dirty="0" smtClean="0">
                <a:solidFill>
                  <a:prstClr val="black">
                    <a:lumMod val="85000"/>
                    <a:lumOff val="15000"/>
                  </a:prstClr>
                </a:solidFill>
              </a:rPr>
              <a:t>: </a:t>
            </a:r>
            <a:r>
              <a:rPr lang="tr-TR" dirty="0" smtClean="0">
                <a:solidFill>
                  <a:prstClr val="black">
                    <a:lumMod val="85000"/>
                    <a:lumOff val="15000"/>
                  </a:prstClr>
                </a:solidFill>
                <a:latin typeface="Times New Roman" pitchFamily="18" charset="0"/>
                <a:cs typeface="Times New Roman" pitchFamily="18" charset="0"/>
              </a:rPr>
              <a:t>Toplumsal </a:t>
            </a:r>
            <a:r>
              <a:rPr lang="tr-TR" dirty="0">
                <a:solidFill>
                  <a:prstClr val="black">
                    <a:lumMod val="85000"/>
                    <a:lumOff val="15000"/>
                  </a:prstClr>
                </a:solidFill>
                <a:latin typeface="Times New Roman" pitchFamily="18" charset="0"/>
                <a:cs typeface="Times New Roman" pitchFamily="18" charset="0"/>
              </a:rPr>
              <a:t>Alan Kuramı</a:t>
            </a:r>
            <a:endParaRPr lang="tr-TR" dirty="0"/>
          </a:p>
        </p:txBody>
      </p:sp>
      <p:sp>
        <p:nvSpPr>
          <p:cNvPr id="3" name="İçerik Yer Tutucusu 2"/>
          <p:cNvSpPr>
            <a:spLocks noGrp="1"/>
          </p:cNvSpPr>
          <p:nvPr>
            <p:ph idx="1"/>
          </p:nvPr>
        </p:nvSpPr>
        <p:spPr/>
        <p:txBody>
          <a:bodyPr/>
          <a:lstStyle/>
          <a:p>
            <a:pPr marL="0" indent="0" algn="just">
              <a:buNone/>
            </a:pPr>
            <a:r>
              <a:rPr lang="tr-TR" sz="3200" dirty="0"/>
              <a:t>T</a:t>
            </a:r>
            <a:r>
              <a:rPr lang="tr-TR" sz="3200" dirty="0" smtClean="0"/>
              <a:t>oplumsal bilginin </a:t>
            </a:r>
            <a:r>
              <a:rPr lang="tr-TR" sz="3200" dirty="0"/>
              <a:t>üç alanından </a:t>
            </a:r>
            <a:r>
              <a:rPr lang="tr-TR" sz="3200" dirty="0" smtClean="0"/>
              <a:t>biri </a:t>
            </a:r>
            <a:r>
              <a:rPr lang="tr-TR" sz="3200" dirty="0"/>
              <a:t>olan “ahlak alanında</a:t>
            </a:r>
            <a:r>
              <a:rPr lang="tr-TR" sz="3200" dirty="0" smtClean="0"/>
              <a:t>” </a:t>
            </a:r>
            <a:r>
              <a:rPr lang="tr-TR" sz="3200" dirty="0"/>
              <a:t>çocukların </a:t>
            </a:r>
            <a:r>
              <a:rPr lang="tr-TR" sz="3200" dirty="0" smtClean="0"/>
              <a:t>etkileşime girdikleri insanların </a:t>
            </a:r>
            <a:r>
              <a:rPr lang="tr-TR" sz="3200" dirty="0"/>
              <a:t>hakları ve mutlulukları </a:t>
            </a:r>
            <a:r>
              <a:rPr lang="tr-TR" sz="3200" dirty="0" smtClean="0"/>
              <a:t>ile </a:t>
            </a:r>
            <a:r>
              <a:rPr lang="tr-TR" sz="3200" dirty="0"/>
              <a:t>sonuçlanan eylemlere dayalı olarak ahlaka </a:t>
            </a:r>
            <a:r>
              <a:rPr lang="tr-TR" sz="3200" dirty="0" smtClean="0"/>
              <a:t>ilişkin </a:t>
            </a:r>
            <a:r>
              <a:rPr lang="tr-TR" sz="3200" dirty="0"/>
              <a:t>düşünce </a:t>
            </a:r>
            <a:r>
              <a:rPr lang="tr-TR" sz="3200" dirty="0" smtClean="0"/>
              <a:t>gelişmektedir</a:t>
            </a:r>
            <a:r>
              <a:rPr lang="tr-TR" dirty="0"/>
              <a:t>.</a:t>
            </a:r>
          </a:p>
        </p:txBody>
      </p:sp>
    </p:spTree>
    <p:extLst>
      <p:ext uri="{BB962C8B-B14F-4D97-AF65-F5344CB8AC3E}">
        <p14:creationId xmlns:p14="http://schemas.microsoft.com/office/powerpoint/2010/main" val="28964004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71551" y="2556932"/>
            <a:ext cx="7364467" cy="3591620"/>
          </a:xfrm>
        </p:spPr>
        <p:txBody>
          <a:bodyPr>
            <a:noAutofit/>
          </a:bodyPr>
          <a:lstStyle/>
          <a:p>
            <a:pPr marL="0" indent="0" algn="just">
              <a:buNone/>
            </a:pPr>
            <a:r>
              <a:rPr lang="tr-TR" sz="2200" dirty="0" smtClean="0"/>
              <a:t>yönelik </a:t>
            </a:r>
            <a:r>
              <a:rPr lang="tr-TR" sz="2200" dirty="0"/>
              <a:t>olarak </a:t>
            </a:r>
            <a:r>
              <a:rPr lang="tr-TR" sz="2200" dirty="0" smtClean="0"/>
              <a:t>yapılan gözlemlerde bir </a:t>
            </a:r>
            <a:r>
              <a:rPr lang="tr-TR" sz="2200" dirty="0"/>
              <a:t>çocuğun başka </a:t>
            </a:r>
            <a:r>
              <a:rPr lang="tr-TR" sz="2200" dirty="0" smtClean="0"/>
              <a:t>bir </a:t>
            </a:r>
            <a:r>
              <a:rPr lang="tr-TR" sz="2200" dirty="0"/>
              <a:t>çocuğun oyuncak arabasını </a:t>
            </a:r>
            <a:r>
              <a:rPr lang="tr-TR" sz="2200" dirty="0" smtClean="0"/>
              <a:t>kendisinden izinsiz </a:t>
            </a:r>
            <a:r>
              <a:rPr lang="tr-TR" sz="2200" dirty="0"/>
              <a:t>alması ya da </a:t>
            </a:r>
            <a:r>
              <a:rPr lang="tr-TR" sz="2200" dirty="0" smtClean="0"/>
              <a:t>bir </a:t>
            </a:r>
            <a:r>
              <a:rPr lang="tr-TR" sz="2200" dirty="0"/>
              <a:t>çocuğun başka </a:t>
            </a:r>
            <a:r>
              <a:rPr lang="tr-TR" sz="2200" dirty="0" smtClean="0"/>
              <a:t>bir çocuğa yönelik fiziksel </a:t>
            </a:r>
            <a:r>
              <a:rPr lang="tr-TR" sz="2200" dirty="0"/>
              <a:t>acı ve zarar veren </a:t>
            </a:r>
            <a:r>
              <a:rPr lang="tr-TR" sz="2200" dirty="0" smtClean="0"/>
              <a:t>eylemlerini incelendiğinde mağdurun </a:t>
            </a:r>
            <a:r>
              <a:rPr lang="tr-TR" sz="2200" dirty="0"/>
              <a:t>yaşadığı acının, </a:t>
            </a:r>
            <a:r>
              <a:rPr lang="tr-TR" sz="2200" dirty="0" smtClean="0"/>
              <a:t>karşısındaki kişiye </a:t>
            </a:r>
            <a:r>
              <a:rPr lang="tr-TR" sz="2200" dirty="0"/>
              <a:t>eylemde bulunmasının </a:t>
            </a:r>
            <a:r>
              <a:rPr lang="tr-TR" sz="2200" dirty="0" smtClean="0"/>
              <a:t>ahlaki </a:t>
            </a:r>
            <a:r>
              <a:rPr lang="tr-TR" sz="2200" dirty="0"/>
              <a:t>olup olmadığına </a:t>
            </a:r>
            <a:r>
              <a:rPr lang="tr-TR" sz="2200" dirty="0" smtClean="0"/>
              <a:t>ilişkin bilgiler </a:t>
            </a:r>
            <a:r>
              <a:rPr lang="tr-TR" sz="2200" dirty="0"/>
              <a:t>sunduğu </a:t>
            </a:r>
            <a:r>
              <a:rPr lang="tr-TR" sz="2200" dirty="0" smtClean="0"/>
              <a:t>ifade edilmektedir</a:t>
            </a:r>
            <a:r>
              <a:rPr lang="tr-TR" sz="2200" dirty="0"/>
              <a:t>. </a:t>
            </a:r>
            <a:endParaRPr lang="tr-TR" sz="2200" dirty="0" smtClean="0"/>
          </a:p>
          <a:p>
            <a:pPr marL="0" indent="0" algn="just">
              <a:buNone/>
            </a:pPr>
            <a:r>
              <a:rPr lang="tr-TR" sz="2200" dirty="0" smtClean="0"/>
              <a:t>Yine ana-babaların </a:t>
            </a:r>
            <a:r>
              <a:rPr lang="tr-TR" sz="2200" dirty="0"/>
              <a:t>duruma </a:t>
            </a:r>
            <a:r>
              <a:rPr lang="tr-TR" sz="2200" dirty="0" smtClean="0"/>
              <a:t>ilişkin değerlendirmeleri </a:t>
            </a:r>
            <a:r>
              <a:rPr lang="tr-TR" sz="2200" dirty="0"/>
              <a:t>de </a:t>
            </a:r>
            <a:r>
              <a:rPr lang="tr-TR" sz="2200" dirty="0" smtClean="0"/>
              <a:t>bir </a:t>
            </a:r>
            <a:r>
              <a:rPr lang="tr-TR" sz="2200" dirty="0"/>
              <a:t>durumun </a:t>
            </a:r>
            <a:r>
              <a:rPr lang="tr-TR" sz="2200" dirty="0" smtClean="0"/>
              <a:t>ahlaki </a:t>
            </a:r>
            <a:r>
              <a:rPr lang="tr-TR" sz="2200" dirty="0"/>
              <a:t>olup olmadığının anlaşılmasında çocuklara katkı </a:t>
            </a:r>
            <a:r>
              <a:rPr lang="tr-TR" sz="2200" dirty="0" smtClean="0"/>
              <a:t>sunmaktadır</a:t>
            </a:r>
            <a:r>
              <a:rPr lang="tr-TR" sz="2200" dirty="0"/>
              <a:t>. </a:t>
            </a:r>
          </a:p>
        </p:txBody>
      </p:sp>
      <p:sp>
        <p:nvSpPr>
          <p:cNvPr id="2" name="Dikdörtgen 1"/>
          <p:cNvSpPr/>
          <p:nvPr/>
        </p:nvSpPr>
        <p:spPr>
          <a:xfrm>
            <a:off x="1962807" y="1273962"/>
            <a:ext cx="5829300" cy="584775"/>
          </a:xfrm>
          <a:prstGeom prst="rect">
            <a:avLst/>
          </a:prstGeom>
        </p:spPr>
        <p:txBody>
          <a:bodyPr wrap="square">
            <a:spAutoFit/>
          </a:bodyPr>
          <a:lstStyle/>
          <a:p>
            <a:r>
              <a:rPr lang="tr-TR" sz="3200" b="1" dirty="0">
                <a:solidFill>
                  <a:prstClr val="black">
                    <a:lumMod val="85000"/>
                    <a:lumOff val="15000"/>
                  </a:prstClr>
                </a:solidFill>
              </a:rPr>
              <a:t>Okul öncesi dönem </a:t>
            </a:r>
            <a:r>
              <a:rPr lang="tr-TR" sz="3200" b="1" dirty="0" smtClean="0">
                <a:solidFill>
                  <a:prstClr val="black">
                    <a:lumMod val="85000"/>
                    <a:lumOff val="15000"/>
                  </a:prstClr>
                </a:solidFill>
              </a:rPr>
              <a:t>çocukları </a:t>
            </a:r>
            <a:endParaRPr lang="tr-TR" sz="3200" b="1" dirty="0">
              <a:solidFill>
                <a:prstClr val="black"/>
              </a:solidFill>
            </a:endParaRPr>
          </a:p>
        </p:txBody>
      </p:sp>
    </p:spTree>
    <p:extLst>
      <p:ext uri="{BB962C8B-B14F-4D97-AF65-F5344CB8AC3E}">
        <p14:creationId xmlns:p14="http://schemas.microsoft.com/office/powerpoint/2010/main" val="12577221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83375" y="2415042"/>
            <a:ext cx="7482708" cy="3859634"/>
          </a:xfrm>
        </p:spPr>
        <p:txBody>
          <a:bodyPr>
            <a:noAutofit/>
          </a:bodyPr>
          <a:lstStyle/>
          <a:p>
            <a:pPr marL="0" indent="0" algn="just">
              <a:buNone/>
            </a:pPr>
            <a:r>
              <a:rPr lang="tr-TR" sz="2200" dirty="0"/>
              <a:t>Buna bağlı olarak çocuklar zarar </a:t>
            </a:r>
            <a:r>
              <a:rPr lang="tr-TR" sz="2200" dirty="0" smtClean="0"/>
              <a:t>verici </a:t>
            </a:r>
            <a:r>
              <a:rPr lang="tr-TR" sz="2200" dirty="0"/>
              <a:t>ya da </a:t>
            </a:r>
            <a:r>
              <a:rPr lang="tr-TR" sz="2200" dirty="0" smtClean="0"/>
              <a:t>adil </a:t>
            </a:r>
            <a:r>
              <a:rPr lang="tr-TR" sz="2200" dirty="0"/>
              <a:t>olmayan </a:t>
            </a:r>
            <a:r>
              <a:rPr lang="tr-TR" sz="2200" dirty="0" smtClean="0"/>
              <a:t>durumlara ait </a:t>
            </a:r>
            <a:r>
              <a:rPr lang="tr-TR" sz="2200" dirty="0"/>
              <a:t>doğrudan </a:t>
            </a:r>
            <a:r>
              <a:rPr lang="tr-TR" sz="2200" dirty="0" smtClean="0"/>
              <a:t>deneyimleri ile ahlaki sorunlara ilişkin bir </a:t>
            </a:r>
            <a:r>
              <a:rPr lang="tr-TR" sz="2200" dirty="0"/>
              <a:t>anlayış </a:t>
            </a:r>
            <a:r>
              <a:rPr lang="tr-TR" sz="2200" dirty="0" smtClean="0"/>
              <a:t>geliştirirler</a:t>
            </a:r>
            <a:r>
              <a:rPr lang="tr-TR" sz="2200" dirty="0"/>
              <a:t>. </a:t>
            </a:r>
            <a:endParaRPr lang="tr-TR" sz="2200" dirty="0" smtClean="0"/>
          </a:p>
          <a:p>
            <a:pPr marL="0" indent="0" algn="just">
              <a:buNone/>
            </a:pPr>
            <a:r>
              <a:rPr lang="tr-TR" sz="2200" dirty="0" smtClean="0"/>
              <a:t>Bunun </a:t>
            </a:r>
            <a:r>
              <a:rPr lang="tr-TR" sz="2200" dirty="0"/>
              <a:t>yanı sıra başka </a:t>
            </a:r>
            <a:r>
              <a:rPr lang="tr-TR" sz="2200" dirty="0" smtClean="0"/>
              <a:t>bireylerin iletişimlerinde </a:t>
            </a:r>
            <a:r>
              <a:rPr lang="tr-TR" sz="2200" dirty="0"/>
              <a:t>ortaya çıkan zarar  </a:t>
            </a:r>
            <a:r>
              <a:rPr lang="tr-TR" sz="2200" dirty="0" smtClean="0"/>
              <a:t>verici </a:t>
            </a:r>
            <a:r>
              <a:rPr lang="tr-TR" sz="2200" dirty="0"/>
              <a:t>davranışlardan da </a:t>
            </a:r>
            <a:r>
              <a:rPr lang="tr-TR" sz="2200" dirty="0" smtClean="0"/>
              <a:t>ahlaki </a:t>
            </a:r>
            <a:r>
              <a:rPr lang="tr-TR" sz="2200" dirty="0"/>
              <a:t>sorunlara </a:t>
            </a:r>
            <a:r>
              <a:rPr lang="tr-TR" sz="2200" dirty="0" smtClean="0"/>
              <a:t>yönelik bir </a:t>
            </a:r>
            <a:r>
              <a:rPr lang="tr-TR" sz="2200" dirty="0"/>
              <a:t>anlayış </a:t>
            </a:r>
            <a:r>
              <a:rPr lang="tr-TR" sz="2200" dirty="0" smtClean="0"/>
              <a:t>geliştirmeleri </a:t>
            </a:r>
            <a:r>
              <a:rPr lang="tr-TR" sz="2200" dirty="0"/>
              <a:t>mümkündür. </a:t>
            </a:r>
            <a:endParaRPr lang="tr-TR" sz="2200" dirty="0" smtClean="0"/>
          </a:p>
          <a:p>
            <a:pPr marL="0" indent="0" algn="just">
              <a:buNone/>
            </a:pPr>
            <a:r>
              <a:rPr lang="tr-TR" sz="2200" dirty="0" smtClean="0"/>
              <a:t>Çocukların geliştirdikleri </a:t>
            </a:r>
            <a:r>
              <a:rPr lang="tr-TR" sz="2200" dirty="0"/>
              <a:t>bu </a:t>
            </a:r>
            <a:r>
              <a:rPr lang="tr-TR" sz="2200" dirty="0" smtClean="0"/>
              <a:t>ahlaki </a:t>
            </a:r>
            <a:r>
              <a:rPr lang="tr-TR" sz="2200" dirty="0"/>
              <a:t>anlayış, başkalarına karşı nasıl davranılması </a:t>
            </a:r>
            <a:r>
              <a:rPr lang="tr-TR" sz="2200" dirty="0" smtClean="0"/>
              <a:t>gerektiği </a:t>
            </a:r>
            <a:r>
              <a:rPr lang="tr-TR" sz="2200" dirty="0"/>
              <a:t>konusunda </a:t>
            </a:r>
            <a:r>
              <a:rPr lang="tr-TR" sz="2200" dirty="0" smtClean="0"/>
              <a:t>var olan ahlaki </a:t>
            </a:r>
            <a:r>
              <a:rPr lang="tr-TR" sz="2200" dirty="0"/>
              <a:t>yargıları </a:t>
            </a:r>
            <a:r>
              <a:rPr lang="tr-TR" sz="2200" dirty="0" smtClean="0"/>
              <a:t>temellendirmektedir.</a:t>
            </a:r>
            <a:endParaRPr lang="tr-TR" sz="2200" dirty="0"/>
          </a:p>
        </p:txBody>
      </p:sp>
      <p:sp>
        <p:nvSpPr>
          <p:cNvPr id="4" name="Unvan 1"/>
          <p:cNvSpPr>
            <a:spLocks noGrp="1"/>
          </p:cNvSpPr>
          <p:nvPr>
            <p:ph type="title"/>
          </p:nvPr>
        </p:nvSpPr>
        <p:spPr>
          <a:xfrm>
            <a:off x="971552" y="982135"/>
            <a:ext cx="7200897" cy="1303867"/>
          </a:xfrm>
        </p:spPr>
        <p:txBody>
          <a:bodyPr>
            <a:normAutofit fontScale="90000"/>
          </a:bodyPr>
          <a:lstStyle/>
          <a:p>
            <a:r>
              <a:rPr lang="tr-TR" dirty="0">
                <a:latin typeface="Times New Roman" pitchFamily="18" charset="0"/>
                <a:cs typeface="Times New Roman" pitchFamily="18" charset="0"/>
              </a:rPr>
              <a:t>Çocukların geliştirdikleri </a:t>
            </a:r>
            <a:r>
              <a:rPr lang="tr-TR" dirty="0" smtClean="0">
                <a:latin typeface="Times New Roman" pitchFamily="18" charset="0"/>
                <a:cs typeface="Times New Roman" pitchFamily="18" charset="0"/>
              </a:rPr>
              <a:t>ahlaki </a:t>
            </a:r>
            <a:r>
              <a:rPr lang="tr-TR" dirty="0">
                <a:latin typeface="Times New Roman" pitchFamily="18" charset="0"/>
                <a:cs typeface="Times New Roman" pitchFamily="18" charset="0"/>
              </a:rPr>
              <a:t>anlayış</a:t>
            </a:r>
          </a:p>
        </p:txBody>
      </p:sp>
    </p:spTree>
    <p:extLst>
      <p:ext uri="{BB962C8B-B14F-4D97-AF65-F5344CB8AC3E}">
        <p14:creationId xmlns:p14="http://schemas.microsoft.com/office/powerpoint/2010/main" val="26560347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latin typeface="Times New Roman" pitchFamily="18" charset="0"/>
                <a:cs typeface="Times New Roman" pitchFamily="18" charset="0"/>
              </a:rPr>
              <a:t>Toplumsal gelenekler</a:t>
            </a:r>
          </a:p>
        </p:txBody>
      </p:sp>
      <p:sp>
        <p:nvSpPr>
          <p:cNvPr id="3" name="İçerik Yer Tutucusu 2"/>
          <p:cNvSpPr>
            <a:spLocks noGrp="1"/>
          </p:cNvSpPr>
          <p:nvPr>
            <p:ph idx="1"/>
          </p:nvPr>
        </p:nvSpPr>
        <p:spPr/>
        <p:txBody>
          <a:bodyPr>
            <a:noAutofit/>
          </a:bodyPr>
          <a:lstStyle/>
          <a:p>
            <a:pPr marL="0" indent="0" algn="just">
              <a:buNone/>
            </a:pPr>
            <a:r>
              <a:rPr lang="tr-TR" sz="2800" dirty="0" smtClean="0"/>
              <a:t>Toplumsal bilginin ikinci </a:t>
            </a:r>
            <a:r>
              <a:rPr lang="tr-TR" sz="2800" dirty="0"/>
              <a:t>kaynağı olarak </a:t>
            </a:r>
            <a:r>
              <a:rPr lang="tr-TR" sz="2800" dirty="0" smtClean="0"/>
              <a:t>ise gelenekler </a:t>
            </a:r>
            <a:r>
              <a:rPr lang="tr-TR" sz="2800" dirty="0"/>
              <a:t>ya da “toplumsal gelenekler </a:t>
            </a:r>
            <a:r>
              <a:rPr lang="tr-TR" sz="2800" dirty="0" smtClean="0"/>
              <a:t>alanı</a:t>
            </a:r>
            <a:r>
              <a:rPr lang="tr-TR" sz="2800" dirty="0"/>
              <a:t>” </a:t>
            </a:r>
            <a:r>
              <a:rPr lang="tr-TR" sz="2800" dirty="0" smtClean="0"/>
              <a:t>ifade edilmektedir. </a:t>
            </a:r>
          </a:p>
          <a:p>
            <a:pPr marL="0" indent="0" algn="just">
              <a:buNone/>
            </a:pPr>
            <a:r>
              <a:rPr lang="tr-TR" sz="2800" dirty="0" smtClean="0"/>
              <a:t>Toplumsal gele</a:t>
            </a:r>
            <a:r>
              <a:rPr lang="tr-TR" sz="2800" dirty="0"/>
              <a:t>nekler, </a:t>
            </a:r>
            <a:r>
              <a:rPr lang="tr-TR" sz="2800" dirty="0" smtClean="0"/>
              <a:t>farklı </a:t>
            </a:r>
            <a:r>
              <a:rPr lang="tr-TR" sz="2800" dirty="0"/>
              <a:t>sosyal ortamlarda sosyal </a:t>
            </a:r>
            <a:r>
              <a:rPr lang="tr-TR" sz="2800" dirty="0" smtClean="0"/>
              <a:t>etkileşimleri </a:t>
            </a:r>
            <a:r>
              <a:rPr lang="tr-TR" sz="2800" dirty="0"/>
              <a:t>düzenleyen ve </a:t>
            </a:r>
            <a:r>
              <a:rPr lang="tr-TR" sz="2800" dirty="0" smtClean="0"/>
              <a:t>üzerinde </a:t>
            </a:r>
            <a:r>
              <a:rPr lang="tr-TR" sz="2800" dirty="0"/>
              <a:t>ortak kanıya varılmış </a:t>
            </a:r>
            <a:r>
              <a:rPr lang="tr-TR" sz="2800" dirty="0" smtClean="0"/>
              <a:t>düzenlemeler </a:t>
            </a:r>
            <a:r>
              <a:rPr lang="tr-TR" sz="2800" dirty="0"/>
              <a:t>ya da </a:t>
            </a:r>
            <a:r>
              <a:rPr lang="tr-TR" sz="2800" dirty="0" smtClean="0"/>
              <a:t>beklentiler şeklinde tanımlanmaktadır.</a:t>
            </a:r>
            <a:endParaRPr lang="tr-TR" sz="2800" dirty="0"/>
          </a:p>
        </p:txBody>
      </p:sp>
    </p:spTree>
    <p:extLst>
      <p:ext uri="{BB962C8B-B14F-4D97-AF65-F5344CB8AC3E}">
        <p14:creationId xmlns:p14="http://schemas.microsoft.com/office/powerpoint/2010/main" val="23950897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Toplumsal </a:t>
            </a:r>
            <a:r>
              <a:rPr lang="tr-TR" dirty="0"/>
              <a:t>gelenekler</a:t>
            </a:r>
          </a:p>
        </p:txBody>
      </p:sp>
      <p:sp>
        <p:nvSpPr>
          <p:cNvPr id="3" name="İçerik Yer Tutucusu 2"/>
          <p:cNvSpPr>
            <a:spLocks noGrp="1"/>
          </p:cNvSpPr>
          <p:nvPr>
            <p:ph idx="1"/>
          </p:nvPr>
        </p:nvSpPr>
        <p:spPr/>
        <p:txBody>
          <a:bodyPr/>
          <a:lstStyle/>
          <a:p>
            <a:pPr marL="0" indent="0">
              <a:buNone/>
            </a:pPr>
            <a:r>
              <a:rPr lang="tr-TR" dirty="0"/>
              <a:t>Çocuklar toplumsal geleneklere uymaya çalışmaktadırlar. </a:t>
            </a:r>
            <a:endParaRPr lang="tr-TR" dirty="0" smtClean="0"/>
          </a:p>
          <a:p>
            <a:pPr marL="0" indent="0">
              <a:buNone/>
            </a:pPr>
            <a:endParaRPr lang="tr-TR" dirty="0"/>
          </a:p>
          <a:p>
            <a:pPr marL="0" indent="0">
              <a:buNone/>
            </a:pPr>
            <a:r>
              <a:rPr lang="tr-TR" dirty="0" smtClean="0"/>
              <a:t>Çünkü </a:t>
            </a:r>
            <a:r>
              <a:rPr lang="tr-TR" dirty="0"/>
              <a:t>bu toplumsal </a:t>
            </a:r>
            <a:r>
              <a:rPr lang="tr-TR" dirty="0" smtClean="0"/>
              <a:t>geleneklerin yetişkinler için önemli </a:t>
            </a:r>
            <a:r>
              <a:rPr lang="tr-TR" dirty="0"/>
              <a:t>olduğunun </a:t>
            </a:r>
            <a:r>
              <a:rPr lang="tr-TR" dirty="0" smtClean="0"/>
              <a:t>farkındadırlar.</a:t>
            </a:r>
            <a:endParaRPr lang="tr-TR" dirty="0"/>
          </a:p>
        </p:txBody>
      </p:sp>
    </p:spTree>
    <p:extLst>
      <p:ext uri="{BB962C8B-B14F-4D97-AF65-F5344CB8AC3E}">
        <p14:creationId xmlns:p14="http://schemas.microsoft.com/office/powerpoint/2010/main" val="22955236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3600" dirty="0"/>
              <a:t>Toplumsal geleneklerin, kişilerin toplumsal etkileşimlerinde bir rehber görevi olduğu da ifade edilmektedir. </a:t>
            </a:r>
            <a:br>
              <a:rPr lang="tr-TR" sz="3600" dirty="0"/>
            </a:br>
            <a:endParaRPr lang="tr-TR" sz="3600" dirty="0"/>
          </a:p>
        </p:txBody>
      </p:sp>
      <p:sp>
        <p:nvSpPr>
          <p:cNvPr id="3" name="İçerik Yer Tutucusu 2"/>
          <p:cNvSpPr>
            <a:spLocks noGrp="1"/>
          </p:cNvSpPr>
          <p:nvPr>
            <p:ph idx="1"/>
          </p:nvPr>
        </p:nvSpPr>
        <p:spPr/>
        <p:txBody>
          <a:bodyPr>
            <a:normAutofit fontScale="85000" lnSpcReduction="10000"/>
          </a:bodyPr>
          <a:lstStyle/>
          <a:p>
            <a:pPr marL="0" indent="0" algn="just">
              <a:buNone/>
            </a:pPr>
            <a:r>
              <a:rPr lang="tr-TR" sz="2800" dirty="0" smtClean="0"/>
              <a:t>Örneğin</a:t>
            </a:r>
            <a:r>
              <a:rPr lang="tr-TR" sz="2800" dirty="0"/>
              <a:t>, </a:t>
            </a:r>
            <a:r>
              <a:rPr lang="tr-TR" sz="2800" dirty="0" smtClean="0"/>
              <a:t>insanlara </a:t>
            </a:r>
            <a:r>
              <a:rPr lang="tr-TR" sz="2800" dirty="0"/>
              <a:t>karşı </a:t>
            </a:r>
            <a:r>
              <a:rPr lang="tr-TR" sz="2800" dirty="0" smtClean="0"/>
              <a:t>nezaketli davranma</a:t>
            </a:r>
            <a:r>
              <a:rPr lang="tr-TR" sz="2800" dirty="0"/>
              <a:t>, uygun </a:t>
            </a:r>
            <a:r>
              <a:rPr lang="tr-TR" sz="2800" dirty="0" smtClean="0"/>
              <a:t>giyinme </a:t>
            </a:r>
            <a:r>
              <a:rPr lang="tr-TR" sz="2800" dirty="0"/>
              <a:t>ya da </a:t>
            </a:r>
            <a:r>
              <a:rPr lang="tr-TR" sz="2800" dirty="0" smtClean="0"/>
              <a:t>kişilere </a:t>
            </a:r>
            <a:r>
              <a:rPr lang="tr-TR" sz="2800" dirty="0"/>
              <a:t>unvanları ya da toplumda </a:t>
            </a:r>
            <a:r>
              <a:rPr lang="tr-TR" sz="2800" dirty="0" smtClean="0"/>
              <a:t>alışılmış ifadelerle ile hitap </a:t>
            </a:r>
            <a:r>
              <a:rPr lang="tr-TR" sz="2800" dirty="0"/>
              <a:t>etme (bay, bayan, </a:t>
            </a:r>
            <a:r>
              <a:rPr lang="tr-TR" sz="2800" dirty="0" smtClean="0"/>
              <a:t>öğretmenim</a:t>
            </a:r>
            <a:r>
              <a:rPr lang="tr-TR" sz="2800" dirty="0"/>
              <a:t>, hocam </a:t>
            </a:r>
            <a:r>
              <a:rPr lang="tr-TR" sz="2800" dirty="0" smtClean="0"/>
              <a:t>gibi) </a:t>
            </a:r>
            <a:r>
              <a:rPr lang="tr-TR" sz="2800" dirty="0"/>
              <a:t>davranışları </a:t>
            </a:r>
            <a:r>
              <a:rPr lang="tr-TR" sz="2800" dirty="0" smtClean="0"/>
              <a:t>toplumsal </a:t>
            </a:r>
            <a:r>
              <a:rPr lang="tr-TR" sz="2800" dirty="0"/>
              <a:t>gelenek alanı </a:t>
            </a:r>
            <a:r>
              <a:rPr lang="tr-TR" sz="2800" dirty="0" smtClean="0"/>
              <a:t>içerisinde </a:t>
            </a:r>
            <a:r>
              <a:rPr lang="tr-TR" sz="2800" dirty="0"/>
              <a:t>tanımlanan </a:t>
            </a:r>
            <a:r>
              <a:rPr lang="tr-TR" sz="2800" dirty="0" smtClean="0"/>
              <a:t>davranışlar </a:t>
            </a:r>
            <a:r>
              <a:rPr lang="tr-TR" sz="2800" dirty="0"/>
              <a:t>arasında yer almaktadır </a:t>
            </a:r>
            <a:r>
              <a:rPr lang="tr-TR" sz="2800" dirty="0" smtClean="0"/>
              <a:t>.</a:t>
            </a:r>
          </a:p>
          <a:p>
            <a:pPr marL="0" indent="0" algn="just">
              <a:buNone/>
            </a:pPr>
            <a:r>
              <a:rPr lang="tr-TR" sz="2800" dirty="0" smtClean="0"/>
              <a:t>Çocuklar </a:t>
            </a:r>
            <a:r>
              <a:rPr lang="tr-TR" sz="2800" dirty="0"/>
              <a:t>bu </a:t>
            </a:r>
            <a:r>
              <a:rPr lang="tr-TR" sz="2800" dirty="0" smtClean="0"/>
              <a:t>gelenekleri ve geleneklerin </a:t>
            </a:r>
            <a:r>
              <a:rPr lang="tr-TR" sz="2800" dirty="0"/>
              <a:t>amaçlarını da anlamaya çalışmaktadırlar. </a:t>
            </a:r>
            <a:r>
              <a:rPr lang="tr-TR" sz="2800" dirty="0" smtClean="0"/>
              <a:t>Örneğin geleneklerin </a:t>
            </a:r>
            <a:r>
              <a:rPr lang="tr-TR" sz="2800" dirty="0"/>
              <a:t>f</a:t>
            </a:r>
            <a:r>
              <a:rPr lang="tr-TR" sz="2800" dirty="0" smtClean="0"/>
              <a:t>arklı </a:t>
            </a:r>
            <a:r>
              <a:rPr lang="tr-TR" sz="2800" dirty="0"/>
              <a:t>bağlamlarda ve </a:t>
            </a:r>
            <a:r>
              <a:rPr lang="tr-TR" sz="2800" dirty="0" smtClean="0"/>
              <a:t>farklı biçimlerde görülebildiğini </a:t>
            </a:r>
            <a:r>
              <a:rPr lang="tr-TR" sz="2800" dirty="0"/>
              <a:t>f</a:t>
            </a:r>
            <a:r>
              <a:rPr lang="tr-TR" sz="2800" dirty="0" smtClean="0"/>
              <a:t>ark </a:t>
            </a:r>
            <a:r>
              <a:rPr lang="tr-TR" sz="2800" dirty="0"/>
              <a:t>ederler </a:t>
            </a:r>
            <a:r>
              <a:rPr lang="tr-TR" sz="2800" dirty="0" smtClean="0"/>
              <a:t>.</a:t>
            </a:r>
            <a:endParaRPr lang="tr-TR" sz="2800" dirty="0"/>
          </a:p>
        </p:txBody>
      </p:sp>
    </p:spTree>
    <p:extLst>
      <p:ext uri="{BB962C8B-B14F-4D97-AF65-F5344CB8AC3E}">
        <p14:creationId xmlns:p14="http://schemas.microsoft.com/office/powerpoint/2010/main" val="30915125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3200" dirty="0"/>
              <a:t>Çocukların gelişim sürecinde geleneklerin öneminin kabulünden bunların reddedilmesine doğru bir gelişim ve değişim gösterdiklerini </a:t>
            </a:r>
            <a:r>
              <a:rPr lang="tr-TR" sz="3200" dirty="0" smtClean="0"/>
              <a:t>belirtmektedir.</a:t>
            </a:r>
            <a:endParaRPr lang="tr-TR" sz="3200" dirty="0"/>
          </a:p>
        </p:txBody>
      </p:sp>
      <p:sp>
        <p:nvSpPr>
          <p:cNvPr id="3" name="İçerik Yer Tutucusu 2"/>
          <p:cNvSpPr>
            <a:spLocks noGrp="1"/>
          </p:cNvSpPr>
          <p:nvPr>
            <p:ph idx="1"/>
          </p:nvPr>
        </p:nvSpPr>
        <p:spPr>
          <a:xfrm>
            <a:off x="922283" y="2430810"/>
            <a:ext cx="7614744" cy="3796571"/>
          </a:xfrm>
        </p:spPr>
        <p:txBody>
          <a:bodyPr>
            <a:noAutofit/>
          </a:bodyPr>
          <a:lstStyle/>
          <a:p>
            <a:pPr marL="0" indent="0" algn="just">
              <a:buNone/>
            </a:pPr>
            <a:r>
              <a:rPr lang="tr-TR" sz="2200" dirty="0" smtClean="0"/>
              <a:t>Örneğin ergen </a:t>
            </a:r>
            <a:r>
              <a:rPr lang="tr-TR" sz="2200" dirty="0"/>
              <a:t>ya da küçük ergenler, kurallar var olduğu </a:t>
            </a:r>
            <a:r>
              <a:rPr lang="tr-TR" sz="2200" dirty="0" smtClean="0"/>
              <a:t>için </a:t>
            </a:r>
            <a:r>
              <a:rPr lang="tr-TR" sz="2200" dirty="0"/>
              <a:t>toplumsal </a:t>
            </a:r>
            <a:r>
              <a:rPr lang="tr-TR" sz="2200" dirty="0" smtClean="0"/>
              <a:t>geleneklerin keyfi </a:t>
            </a:r>
            <a:r>
              <a:rPr lang="tr-TR" sz="2200" dirty="0"/>
              <a:t>ve </a:t>
            </a:r>
            <a:r>
              <a:rPr lang="tr-TR" sz="2200" dirty="0" smtClean="0"/>
              <a:t>değişebilir </a:t>
            </a:r>
            <a:r>
              <a:rPr lang="tr-TR" sz="2200" dirty="0"/>
              <a:t>olduğu </a:t>
            </a:r>
            <a:r>
              <a:rPr lang="tr-TR" sz="2200" dirty="0" smtClean="0"/>
              <a:t>inancına sahiptirler</a:t>
            </a:r>
            <a:r>
              <a:rPr lang="tr-TR" sz="2200" dirty="0"/>
              <a:t>. </a:t>
            </a:r>
            <a:endParaRPr lang="tr-TR" sz="2200" dirty="0" smtClean="0"/>
          </a:p>
          <a:p>
            <a:pPr marL="0" indent="0" algn="just">
              <a:buNone/>
            </a:pPr>
            <a:r>
              <a:rPr lang="tr-TR" sz="2200" dirty="0" smtClean="0"/>
              <a:t>Ergenliğin </a:t>
            </a:r>
            <a:r>
              <a:rPr lang="tr-TR" sz="2200" dirty="0"/>
              <a:t>ortalarında </a:t>
            </a:r>
            <a:r>
              <a:rPr lang="tr-TR" sz="2200" dirty="0" smtClean="0"/>
              <a:t>ise </a:t>
            </a:r>
            <a:r>
              <a:rPr lang="tr-TR" sz="2200" dirty="0"/>
              <a:t>gençler </a:t>
            </a:r>
            <a:r>
              <a:rPr lang="tr-TR" sz="2200" dirty="0" smtClean="0"/>
              <a:t>toplumsal </a:t>
            </a:r>
            <a:r>
              <a:rPr lang="tr-TR" sz="2200" dirty="0"/>
              <a:t>yapıyı anlamak </a:t>
            </a:r>
            <a:r>
              <a:rPr lang="tr-TR" sz="2200" dirty="0" smtClean="0"/>
              <a:t>için </a:t>
            </a:r>
            <a:r>
              <a:rPr lang="tr-TR" sz="2200" dirty="0"/>
              <a:t>daha </a:t>
            </a:r>
            <a:r>
              <a:rPr lang="tr-TR" sz="2200" dirty="0" smtClean="0"/>
              <a:t>sistematik kavramlar geliştirmeye </a:t>
            </a:r>
            <a:r>
              <a:rPr lang="tr-TR" sz="2200" dirty="0"/>
              <a:t>başlarlar. </a:t>
            </a:r>
            <a:endParaRPr lang="tr-TR" sz="2200" dirty="0" smtClean="0"/>
          </a:p>
          <a:p>
            <a:pPr marL="0" indent="0" algn="just">
              <a:buNone/>
            </a:pPr>
            <a:r>
              <a:rPr lang="tr-TR" sz="2200" dirty="0" smtClean="0"/>
              <a:t>Gençler </a:t>
            </a:r>
            <a:r>
              <a:rPr lang="tr-TR" sz="2200" dirty="0"/>
              <a:t>bu dönemde toplumsal yapıda yer alan ve </a:t>
            </a:r>
            <a:r>
              <a:rPr lang="tr-TR" sz="2200" dirty="0" smtClean="0"/>
              <a:t>hiyerarşik bir </a:t>
            </a:r>
            <a:r>
              <a:rPr lang="tr-TR" sz="2200" dirty="0"/>
              <a:t>yapı </a:t>
            </a:r>
            <a:r>
              <a:rPr lang="tr-TR" sz="2200" dirty="0" smtClean="0"/>
              <a:t>gösteren rolleri </a:t>
            </a:r>
            <a:r>
              <a:rPr lang="tr-TR" sz="2200" dirty="0"/>
              <a:t>(</a:t>
            </a:r>
            <a:r>
              <a:rPr lang="tr-TR" sz="2200" dirty="0" smtClean="0"/>
              <a:t>öğretmen-öğrenci rolleri, </a:t>
            </a:r>
            <a:r>
              <a:rPr lang="tr-TR" sz="2200" dirty="0"/>
              <a:t>anne-baba çocuk </a:t>
            </a:r>
            <a:r>
              <a:rPr lang="tr-TR" sz="2200" dirty="0" smtClean="0"/>
              <a:t>rolleri) </a:t>
            </a:r>
            <a:r>
              <a:rPr lang="tr-TR" sz="2200" dirty="0"/>
              <a:t>ve toplumsal </a:t>
            </a:r>
            <a:r>
              <a:rPr lang="tr-TR" sz="2200" dirty="0" smtClean="0"/>
              <a:t>beklentilerin </a:t>
            </a:r>
            <a:r>
              <a:rPr lang="tr-TR" sz="2200" dirty="0"/>
              <a:t>bu </a:t>
            </a:r>
            <a:r>
              <a:rPr lang="tr-TR" sz="2200" dirty="0" smtClean="0"/>
              <a:t>rollerin bir </a:t>
            </a:r>
            <a:r>
              <a:rPr lang="tr-TR" sz="2200" dirty="0"/>
              <a:t>parçası olduğunu kavramaktadırlar.</a:t>
            </a:r>
          </a:p>
        </p:txBody>
      </p:sp>
    </p:spTree>
    <p:extLst>
      <p:ext uri="{BB962C8B-B14F-4D97-AF65-F5344CB8AC3E}">
        <p14:creationId xmlns:p14="http://schemas.microsoft.com/office/powerpoint/2010/main" val="41715632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Toplumsal geleneklerin</a:t>
            </a:r>
            <a:r>
              <a:rPr lang="tr-TR" dirty="0"/>
              <a:t> hiyerarşik </a:t>
            </a:r>
            <a:r>
              <a:rPr lang="tr-TR" dirty="0" smtClean="0"/>
              <a:t>yapısı </a:t>
            </a:r>
            <a:endParaRPr lang="tr-TR" dirty="0"/>
          </a:p>
        </p:txBody>
      </p:sp>
      <p:sp>
        <p:nvSpPr>
          <p:cNvPr id="3" name="İçerik Yer Tutucusu 2"/>
          <p:cNvSpPr>
            <a:spLocks noGrp="1"/>
          </p:cNvSpPr>
          <p:nvPr>
            <p:ph idx="1"/>
          </p:nvPr>
        </p:nvSpPr>
        <p:spPr/>
        <p:txBody>
          <a:bodyPr/>
          <a:lstStyle/>
          <a:p>
            <a:pPr marL="0" indent="0">
              <a:buNone/>
            </a:pPr>
            <a:r>
              <a:rPr lang="tr-TR" sz="2800" dirty="0"/>
              <a:t>G</a:t>
            </a:r>
            <a:r>
              <a:rPr lang="tr-TR" sz="2800" dirty="0" smtClean="0"/>
              <a:t>ençler </a:t>
            </a:r>
            <a:r>
              <a:rPr lang="tr-TR" sz="2800" dirty="0"/>
              <a:t>toplumsal </a:t>
            </a:r>
            <a:r>
              <a:rPr lang="tr-TR" sz="2800" dirty="0" smtClean="0"/>
              <a:t>geleneklerin</a:t>
            </a:r>
            <a:r>
              <a:rPr lang="tr-TR" sz="2800" dirty="0"/>
              <a:t>, toplumsal düzen </a:t>
            </a:r>
            <a:r>
              <a:rPr lang="tr-TR" sz="2800" dirty="0" smtClean="0"/>
              <a:t>içerisinde normati</a:t>
            </a:r>
            <a:r>
              <a:rPr lang="tr-TR" sz="2800" dirty="0"/>
              <a:t>f</a:t>
            </a:r>
            <a:r>
              <a:rPr lang="tr-TR" sz="2800" dirty="0" smtClean="0"/>
              <a:t> bir </a:t>
            </a:r>
            <a:r>
              <a:rPr lang="tr-TR" sz="2800" dirty="0"/>
              <a:t>yapı taşıdığını </a:t>
            </a:r>
            <a:r>
              <a:rPr lang="tr-TR" sz="2800" dirty="0" smtClean="0"/>
              <a:t>öğrenmektedirler</a:t>
            </a:r>
            <a:r>
              <a:rPr lang="tr-TR" sz="2800" dirty="0"/>
              <a:t>. </a:t>
            </a:r>
            <a:endParaRPr lang="tr-TR" sz="2800" dirty="0" smtClean="0"/>
          </a:p>
          <a:p>
            <a:pPr marL="0" indent="0">
              <a:buNone/>
            </a:pPr>
            <a:r>
              <a:rPr lang="tr-TR" sz="2800" dirty="0" smtClean="0"/>
              <a:t>Yine </a:t>
            </a:r>
            <a:r>
              <a:rPr lang="tr-TR" sz="2800" dirty="0"/>
              <a:t>bu dönemde toplumsal </a:t>
            </a:r>
            <a:r>
              <a:rPr lang="tr-TR" sz="2800" dirty="0" smtClean="0"/>
              <a:t>geleneklerin </a:t>
            </a:r>
            <a:r>
              <a:rPr lang="tr-TR" sz="2800" dirty="0"/>
              <a:t>toplumsal </a:t>
            </a:r>
            <a:r>
              <a:rPr lang="tr-TR" sz="2800" dirty="0" smtClean="0"/>
              <a:t>sistemde </a:t>
            </a:r>
            <a:r>
              <a:rPr lang="tr-TR" sz="2800" dirty="0"/>
              <a:t>yer alan </a:t>
            </a:r>
            <a:r>
              <a:rPr lang="tr-TR" sz="2800" dirty="0" smtClean="0"/>
              <a:t>hiyerarşik </a:t>
            </a:r>
            <a:r>
              <a:rPr lang="tr-TR" sz="2800" dirty="0"/>
              <a:t>yapı ve </a:t>
            </a:r>
            <a:r>
              <a:rPr lang="tr-TR" sz="2800" dirty="0" smtClean="0"/>
              <a:t>sabit </a:t>
            </a:r>
            <a:r>
              <a:rPr lang="tr-TR" sz="2800" dirty="0"/>
              <a:t>roller </a:t>
            </a:r>
            <a:r>
              <a:rPr lang="tr-TR" sz="2800" dirty="0" smtClean="0"/>
              <a:t>nedeniyle var olduğuna ilişkin </a:t>
            </a:r>
            <a:r>
              <a:rPr lang="tr-TR" sz="2800" dirty="0"/>
              <a:t>anlayış </a:t>
            </a:r>
            <a:r>
              <a:rPr lang="tr-TR" sz="2800" dirty="0" smtClean="0"/>
              <a:t>geliştirmektedirler</a:t>
            </a:r>
            <a:r>
              <a:rPr lang="tr-TR" dirty="0" smtClean="0"/>
              <a:t>.</a:t>
            </a:r>
            <a:endParaRPr lang="tr-TR" dirty="0"/>
          </a:p>
        </p:txBody>
      </p:sp>
    </p:spTree>
    <p:extLst>
      <p:ext uri="{BB962C8B-B14F-4D97-AF65-F5344CB8AC3E}">
        <p14:creationId xmlns:p14="http://schemas.microsoft.com/office/powerpoint/2010/main" val="4711667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Ahlaki </a:t>
            </a:r>
            <a:r>
              <a:rPr lang="tr-TR" dirty="0"/>
              <a:t>yargılar </a:t>
            </a:r>
          </a:p>
        </p:txBody>
      </p:sp>
      <p:sp>
        <p:nvSpPr>
          <p:cNvPr id="3" name="İçerik Yer Tutucusu 2"/>
          <p:cNvSpPr>
            <a:spLocks noGrp="1"/>
          </p:cNvSpPr>
          <p:nvPr>
            <p:ph idx="1"/>
          </p:nvPr>
        </p:nvSpPr>
        <p:spPr/>
        <p:txBody>
          <a:bodyPr>
            <a:normAutofit/>
          </a:bodyPr>
          <a:lstStyle/>
          <a:p>
            <a:pPr marL="0" indent="0">
              <a:buNone/>
            </a:pPr>
            <a:r>
              <a:rPr lang="tr-TR" sz="2800" dirty="0" err="1" smtClean="0"/>
              <a:t>Turiel</a:t>
            </a:r>
            <a:r>
              <a:rPr lang="tr-TR" sz="2800" dirty="0" smtClean="0"/>
              <a:t>’ e göre </a:t>
            </a:r>
            <a:r>
              <a:rPr lang="tr-TR" sz="2800" dirty="0"/>
              <a:t>insanlar etkileşimde bulundukları farklı sosyal ortamlarda farklı ahlaki değerler geliştirmektedirler. </a:t>
            </a:r>
            <a:endParaRPr lang="tr-TR" sz="2800" dirty="0" smtClean="0"/>
          </a:p>
          <a:p>
            <a:pPr marL="0" indent="0">
              <a:buNone/>
            </a:pPr>
            <a:r>
              <a:rPr lang="tr-TR" sz="2800" dirty="0" smtClean="0"/>
              <a:t>Bu </a:t>
            </a:r>
            <a:r>
              <a:rPr lang="tr-TR" sz="2800" dirty="0"/>
              <a:t>bağlamda her ortam kendine özgü ahlaki yargılar oluşturmaktadır.</a:t>
            </a:r>
          </a:p>
        </p:txBody>
      </p:sp>
    </p:spTree>
    <p:extLst>
      <p:ext uri="{BB962C8B-B14F-4D97-AF65-F5344CB8AC3E}">
        <p14:creationId xmlns:p14="http://schemas.microsoft.com/office/powerpoint/2010/main" val="30011190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kişisel ya da </a:t>
            </a:r>
            <a:r>
              <a:rPr lang="tr-TR" dirty="0" err="1"/>
              <a:t>psikolojik”alan</a:t>
            </a:r>
            <a:endParaRPr lang="tr-TR" dirty="0"/>
          </a:p>
        </p:txBody>
      </p:sp>
      <p:sp>
        <p:nvSpPr>
          <p:cNvPr id="3" name="İçerik Yer Tutucusu 2"/>
          <p:cNvSpPr>
            <a:spLocks noGrp="1"/>
          </p:cNvSpPr>
          <p:nvPr>
            <p:ph idx="1"/>
          </p:nvPr>
        </p:nvSpPr>
        <p:spPr/>
        <p:txBody>
          <a:bodyPr/>
          <a:lstStyle/>
          <a:p>
            <a:pPr marL="0" indent="0" algn="just">
              <a:buNone/>
            </a:pPr>
            <a:r>
              <a:rPr lang="tr-TR" sz="2800" dirty="0"/>
              <a:t>S</a:t>
            </a:r>
            <a:r>
              <a:rPr lang="tr-TR" sz="2800" dirty="0" smtClean="0"/>
              <a:t>on </a:t>
            </a:r>
            <a:r>
              <a:rPr lang="tr-TR" sz="2800" dirty="0"/>
              <a:t>olarak toplumsal </a:t>
            </a:r>
            <a:r>
              <a:rPr lang="tr-TR" sz="2800" dirty="0" smtClean="0"/>
              <a:t>bilgi </a:t>
            </a:r>
            <a:r>
              <a:rPr lang="tr-TR" sz="2800" dirty="0"/>
              <a:t>kaynakları arasında yer alan alanlardan </a:t>
            </a:r>
            <a:r>
              <a:rPr lang="tr-TR" sz="2800" dirty="0" smtClean="0"/>
              <a:t>biri </a:t>
            </a:r>
            <a:r>
              <a:rPr lang="tr-TR" sz="2800" dirty="0"/>
              <a:t>de “</a:t>
            </a:r>
            <a:r>
              <a:rPr lang="tr-TR" sz="2800" dirty="0" smtClean="0"/>
              <a:t>kişisel </a:t>
            </a:r>
            <a:r>
              <a:rPr lang="tr-TR" sz="2800" dirty="0"/>
              <a:t>ya da </a:t>
            </a:r>
            <a:r>
              <a:rPr lang="tr-TR" sz="2800" dirty="0" err="1" smtClean="0"/>
              <a:t>psikolojik”alandır</a:t>
            </a:r>
            <a:r>
              <a:rPr lang="tr-TR" sz="2800" dirty="0"/>
              <a:t>. </a:t>
            </a:r>
            <a:endParaRPr lang="tr-TR" sz="2800" dirty="0" smtClean="0"/>
          </a:p>
          <a:p>
            <a:pPr marL="0" indent="0" algn="just">
              <a:buNone/>
            </a:pPr>
            <a:r>
              <a:rPr lang="tr-TR" sz="2800" dirty="0" smtClean="0"/>
              <a:t>Psikolojik </a:t>
            </a:r>
            <a:r>
              <a:rPr lang="tr-TR" sz="2800" dirty="0"/>
              <a:t>alan, </a:t>
            </a:r>
            <a:r>
              <a:rPr lang="tr-TR" sz="2800" dirty="0" smtClean="0"/>
              <a:t>kendini </a:t>
            </a:r>
            <a:r>
              <a:rPr lang="tr-TR" sz="2800" dirty="0"/>
              <a:t>anlama, </a:t>
            </a:r>
            <a:r>
              <a:rPr lang="tr-TR" sz="2800" dirty="0" smtClean="0"/>
              <a:t>kimlik</a:t>
            </a:r>
            <a:r>
              <a:rPr lang="tr-TR" sz="2800" dirty="0"/>
              <a:t>, </a:t>
            </a:r>
            <a:r>
              <a:rPr lang="tr-TR" sz="2800" dirty="0" smtClean="0"/>
              <a:t>kişilik</a:t>
            </a:r>
            <a:r>
              <a:rPr lang="tr-TR" sz="2800" dirty="0"/>
              <a:t>, </a:t>
            </a:r>
            <a:r>
              <a:rPr lang="tr-TR" sz="2800" dirty="0" err="1"/>
              <a:t>nedensel</a:t>
            </a:r>
            <a:r>
              <a:rPr lang="tr-TR" sz="2800" dirty="0"/>
              <a:t> yüklemeler, </a:t>
            </a:r>
            <a:r>
              <a:rPr lang="tr-TR" sz="2800" dirty="0" smtClean="0"/>
              <a:t>bir şeyi </a:t>
            </a:r>
            <a:r>
              <a:rPr lang="tr-TR" sz="2800" dirty="0"/>
              <a:t>anlama, </a:t>
            </a:r>
            <a:r>
              <a:rPr lang="tr-TR" sz="2800" dirty="0" smtClean="0"/>
              <a:t>kendisinin </a:t>
            </a:r>
            <a:r>
              <a:rPr lang="tr-TR" sz="2800" dirty="0"/>
              <a:t>ya da başka </a:t>
            </a:r>
            <a:r>
              <a:rPr lang="tr-TR" sz="2800" dirty="0" smtClean="0"/>
              <a:t>bir kişinin davranışının nedenlerini </a:t>
            </a:r>
            <a:r>
              <a:rPr lang="tr-TR" sz="2800" dirty="0"/>
              <a:t>anlama </a:t>
            </a:r>
            <a:r>
              <a:rPr lang="tr-TR" sz="2800" dirty="0" smtClean="0"/>
              <a:t>gibi </a:t>
            </a:r>
            <a:r>
              <a:rPr lang="tr-TR" sz="2800" dirty="0"/>
              <a:t>durumları </a:t>
            </a:r>
            <a:r>
              <a:rPr lang="tr-TR" sz="2800" dirty="0" smtClean="0"/>
              <a:t>içermektedir</a:t>
            </a:r>
            <a:endParaRPr lang="tr-TR" sz="2800" dirty="0"/>
          </a:p>
          <a:p>
            <a:pPr marL="0" indent="0" algn="just">
              <a:buNone/>
            </a:pPr>
            <a:endParaRPr lang="tr-TR" dirty="0"/>
          </a:p>
        </p:txBody>
      </p:sp>
    </p:spTree>
    <p:extLst>
      <p:ext uri="{BB962C8B-B14F-4D97-AF65-F5344CB8AC3E}">
        <p14:creationId xmlns:p14="http://schemas.microsoft.com/office/powerpoint/2010/main" val="36848794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Kişisel alan </a:t>
            </a:r>
          </a:p>
        </p:txBody>
      </p:sp>
      <p:sp>
        <p:nvSpPr>
          <p:cNvPr id="3" name="İçerik Yer Tutucusu 2"/>
          <p:cNvSpPr>
            <a:spLocks noGrp="1"/>
          </p:cNvSpPr>
          <p:nvPr>
            <p:ph idx="1"/>
          </p:nvPr>
        </p:nvSpPr>
        <p:spPr/>
        <p:txBody>
          <a:bodyPr>
            <a:normAutofit/>
          </a:bodyPr>
          <a:lstStyle/>
          <a:p>
            <a:pPr marL="0" indent="0" algn="just">
              <a:buNone/>
            </a:pPr>
            <a:r>
              <a:rPr lang="tr-TR" sz="2800" dirty="0" smtClean="0"/>
              <a:t>Kişisel </a:t>
            </a:r>
            <a:r>
              <a:rPr lang="tr-TR" sz="2800" dirty="0"/>
              <a:t>alan </a:t>
            </a:r>
            <a:r>
              <a:rPr lang="tr-TR" sz="2800" dirty="0" smtClean="0"/>
              <a:t>içerisinde tedbire </a:t>
            </a:r>
            <a:r>
              <a:rPr lang="tr-TR" sz="2800" dirty="0"/>
              <a:t>dayalı </a:t>
            </a:r>
            <a:r>
              <a:rPr lang="tr-TR" sz="2800" dirty="0" smtClean="0"/>
              <a:t>ya </a:t>
            </a:r>
            <a:r>
              <a:rPr lang="tr-TR" sz="2800" dirty="0"/>
              <a:t>da </a:t>
            </a:r>
            <a:r>
              <a:rPr lang="tr-TR" sz="2800" dirty="0" smtClean="0"/>
              <a:t>önleyici nitelik </a:t>
            </a:r>
            <a:r>
              <a:rPr lang="tr-TR" sz="2800" dirty="0"/>
              <a:t>taşıyan bazı davranışlar da yer </a:t>
            </a:r>
            <a:r>
              <a:rPr lang="tr-TR" sz="2800" dirty="0" smtClean="0"/>
              <a:t>alabilmektedir</a:t>
            </a:r>
            <a:r>
              <a:rPr lang="tr-TR" sz="2800" dirty="0"/>
              <a:t>. </a:t>
            </a:r>
            <a:endParaRPr lang="tr-TR" sz="2800" dirty="0" smtClean="0"/>
          </a:p>
          <a:p>
            <a:pPr marL="0" indent="0" algn="just">
              <a:buNone/>
            </a:pPr>
            <a:r>
              <a:rPr lang="tr-TR" sz="2800" dirty="0" smtClean="0"/>
              <a:t>Bu </a:t>
            </a:r>
            <a:r>
              <a:rPr lang="tr-TR" sz="2800" dirty="0"/>
              <a:t>davranışlar, her ne kadar </a:t>
            </a:r>
            <a:r>
              <a:rPr lang="tr-TR" sz="2800" dirty="0" smtClean="0"/>
              <a:t>benliğe ait </a:t>
            </a:r>
            <a:r>
              <a:rPr lang="tr-TR" sz="2800" dirty="0"/>
              <a:t>olsa da </a:t>
            </a:r>
            <a:r>
              <a:rPr lang="tr-TR" sz="2800" dirty="0" smtClean="0"/>
              <a:t>bir </a:t>
            </a:r>
            <a:r>
              <a:rPr lang="tr-TR" sz="2800" dirty="0"/>
              <a:t>dereceye kadar, </a:t>
            </a:r>
            <a:r>
              <a:rPr lang="tr-TR" sz="2800" dirty="0" smtClean="0"/>
              <a:t>psikolojik </a:t>
            </a:r>
            <a:r>
              <a:rPr lang="tr-TR" sz="2800" dirty="0"/>
              <a:t>alanın </a:t>
            </a:r>
            <a:r>
              <a:rPr lang="tr-TR" sz="2800" dirty="0" smtClean="0"/>
              <a:t>içinde sayılabilir</a:t>
            </a:r>
            <a:r>
              <a:rPr lang="tr-TR" sz="2800" dirty="0"/>
              <a:t>.</a:t>
            </a:r>
          </a:p>
        </p:txBody>
      </p:sp>
    </p:spTree>
    <p:extLst>
      <p:ext uri="{BB962C8B-B14F-4D97-AF65-F5344CB8AC3E}">
        <p14:creationId xmlns:p14="http://schemas.microsoft.com/office/powerpoint/2010/main" val="23939002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Tedbirli durumlar </a:t>
            </a:r>
          </a:p>
        </p:txBody>
      </p:sp>
      <p:sp>
        <p:nvSpPr>
          <p:cNvPr id="3" name="İçerik Yer Tutucusu 2"/>
          <p:cNvSpPr>
            <a:spLocks noGrp="1"/>
          </p:cNvSpPr>
          <p:nvPr>
            <p:ph idx="1"/>
          </p:nvPr>
        </p:nvSpPr>
        <p:spPr/>
        <p:txBody>
          <a:bodyPr>
            <a:normAutofit fontScale="92500" lnSpcReduction="20000"/>
          </a:bodyPr>
          <a:lstStyle/>
          <a:p>
            <a:pPr marL="0" indent="0" algn="just">
              <a:buNone/>
            </a:pPr>
            <a:r>
              <a:rPr lang="tr-TR" dirty="0" smtClean="0"/>
              <a:t>Tedbirli </a:t>
            </a:r>
            <a:r>
              <a:rPr lang="tr-TR" dirty="0"/>
              <a:t>durumlar </a:t>
            </a:r>
            <a:r>
              <a:rPr lang="tr-TR" dirty="0" smtClean="0"/>
              <a:t>kendi içerisinde sigara içme</a:t>
            </a:r>
            <a:r>
              <a:rPr lang="tr-TR" dirty="0"/>
              <a:t>, alkol kullanımı, uyuşturucu madde kullanımı </a:t>
            </a:r>
            <a:r>
              <a:rPr lang="tr-TR" dirty="0" smtClean="0"/>
              <a:t>gibi </a:t>
            </a:r>
            <a:r>
              <a:rPr lang="tr-TR" dirty="0"/>
              <a:t>ergen sağlığı açısından </a:t>
            </a:r>
            <a:r>
              <a:rPr lang="tr-TR" dirty="0" smtClean="0"/>
              <a:t>risk içeren </a:t>
            </a:r>
            <a:r>
              <a:rPr lang="tr-TR" dirty="0"/>
              <a:t>davranışları da </a:t>
            </a:r>
            <a:r>
              <a:rPr lang="tr-TR" dirty="0" smtClean="0"/>
              <a:t>içermektedir</a:t>
            </a:r>
            <a:r>
              <a:rPr lang="tr-TR" dirty="0"/>
              <a:t>. </a:t>
            </a:r>
            <a:endParaRPr lang="tr-TR" dirty="0" smtClean="0"/>
          </a:p>
          <a:p>
            <a:pPr marL="0" indent="0" algn="just">
              <a:buNone/>
            </a:pPr>
            <a:r>
              <a:rPr lang="tr-TR" dirty="0" smtClean="0"/>
              <a:t>Hem ahlaki </a:t>
            </a:r>
            <a:r>
              <a:rPr lang="tr-TR" dirty="0"/>
              <a:t>hem de </a:t>
            </a:r>
            <a:r>
              <a:rPr lang="tr-TR" dirty="0" smtClean="0"/>
              <a:t>tedbirli </a:t>
            </a:r>
            <a:r>
              <a:rPr lang="tr-TR" dirty="0"/>
              <a:t>durumlar </a:t>
            </a:r>
            <a:r>
              <a:rPr lang="tr-TR" dirty="0" smtClean="0"/>
              <a:t>kişi </a:t>
            </a:r>
            <a:r>
              <a:rPr lang="tr-TR" dirty="0"/>
              <a:t>açısından zararlı ve olumsuz </a:t>
            </a:r>
            <a:r>
              <a:rPr lang="tr-TR" dirty="0" smtClean="0"/>
              <a:t>fiziksel </a:t>
            </a:r>
            <a:r>
              <a:rPr lang="tr-TR" dirty="0"/>
              <a:t>sonuçları olan durumları da </a:t>
            </a:r>
            <a:r>
              <a:rPr lang="tr-TR" dirty="0" smtClean="0"/>
              <a:t>içermektedir</a:t>
            </a:r>
            <a:r>
              <a:rPr lang="tr-TR" dirty="0"/>
              <a:t>. </a:t>
            </a:r>
            <a:endParaRPr lang="tr-TR" dirty="0" smtClean="0"/>
          </a:p>
          <a:p>
            <a:pPr marL="0" indent="0" algn="just">
              <a:buNone/>
            </a:pPr>
            <a:r>
              <a:rPr lang="tr-TR" dirty="0" smtClean="0"/>
              <a:t>Ancak </a:t>
            </a:r>
            <a:r>
              <a:rPr lang="tr-TR" dirty="0"/>
              <a:t>burada </a:t>
            </a:r>
            <a:r>
              <a:rPr lang="tr-TR" dirty="0" smtClean="0"/>
              <a:t>tedbirli </a:t>
            </a:r>
            <a:r>
              <a:rPr lang="tr-TR" dirty="0"/>
              <a:t>durumları </a:t>
            </a:r>
            <a:r>
              <a:rPr lang="tr-TR" dirty="0" smtClean="0"/>
              <a:t>ahlaki </a:t>
            </a:r>
            <a:r>
              <a:rPr lang="tr-TR" dirty="0"/>
              <a:t>durumlardan ayıran yön, </a:t>
            </a:r>
            <a:r>
              <a:rPr lang="tr-TR" dirty="0" smtClean="0"/>
              <a:t>ahlaki </a:t>
            </a:r>
            <a:r>
              <a:rPr lang="tr-TR" dirty="0"/>
              <a:t>durumların </a:t>
            </a:r>
            <a:r>
              <a:rPr lang="tr-TR" dirty="0" smtClean="0"/>
              <a:t>kişilerarası </a:t>
            </a:r>
            <a:r>
              <a:rPr lang="tr-TR" dirty="0"/>
              <a:t>zararla ya da </a:t>
            </a:r>
            <a:r>
              <a:rPr lang="tr-TR" dirty="0" smtClean="0"/>
              <a:t>kişilerarası ilişkilerde </a:t>
            </a:r>
            <a:r>
              <a:rPr lang="tr-TR" dirty="0"/>
              <a:t>meydana gelen zarar </a:t>
            </a:r>
            <a:r>
              <a:rPr lang="tr-TR" dirty="0" smtClean="0"/>
              <a:t>verici bir </a:t>
            </a:r>
            <a:r>
              <a:rPr lang="tr-TR" dirty="0"/>
              <a:t>eylemle sonuçlanmasıdır. </a:t>
            </a:r>
            <a:endParaRPr lang="tr-TR" dirty="0" smtClean="0"/>
          </a:p>
          <a:p>
            <a:pPr marL="0" indent="0" algn="just">
              <a:buNone/>
            </a:pPr>
            <a:r>
              <a:rPr lang="tr-TR" dirty="0" smtClean="0"/>
              <a:t>Tedbirli </a:t>
            </a:r>
            <a:r>
              <a:rPr lang="tr-TR" dirty="0"/>
              <a:t>durumlarda meydana </a:t>
            </a:r>
            <a:r>
              <a:rPr lang="tr-TR" dirty="0" smtClean="0"/>
              <a:t>gelecek bir </a:t>
            </a:r>
            <a:r>
              <a:rPr lang="tr-TR" dirty="0"/>
              <a:t>zarar </a:t>
            </a:r>
            <a:r>
              <a:rPr lang="tr-TR" dirty="0" smtClean="0"/>
              <a:t>ise </a:t>
            </a:r>
            <a:r>
              <a:rPr lang="tr-TR" dirty="0"/>
              <a:t>toplumsal </a:t>
            </a:r>
            <a:r>
              <a:rPr lang="tr-TR" dirty="0" smtClean="0"/>
              <a:t>değil</a:t>
            </a:r>
            <a:r>
              <a:rPr lang="tr-TR" dirty="0"/>
              <a:t>, daha çok </a:t>
            </a:r>
            <a:r>
              <a:rPr lang="tr-TR" dirty="0" smtClean="0"/>
              <a:t>bireysel bir nitelik taşımaktadır.</a:t>
            </a:r>
            <a:endParaRPr lang="tr-TR" dirty="0"/>
          </a:p>
        </p:txBody>
      </p:sp>
    </p:spTree>
    <p:extLst>
      <p:ext uri="{BB962C8B-B14F-4D97-AF65-F5344CB8AC3E}">
        <p14:creationId xmlns:p14="http://schemas.microsoft.com/office/powerpoint/2010/main" val="33593749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Toplumsal Alan </a:t>
            </a:r>
            <a:r>
              <a:rPr lang="tr-TR" dirty="0" smtClean="0"/>
              <a:t>Kuramı </a:t>
            </a:r>
            <a:endParaRPr lang="tr-TR" dirty="0"/>
          </a:p>
        </p:txBody>
      </p:sp>
      <p:sp>
        <p:nvSpPr>
          <p:cNvPr id="3" name="İçerik Yer Tutucusu 2"/>
          <p:cNvSpPr>
            <a:spLocks noGrp="1"/>
          </p:cNvSpPr>
          <p:nvPr>
            <p:ph idx="1"/>
          </p:nvPr>
        </p:nvSpPr>
        <p:spPr/>
        <p:txBody>
          <a:bodyPr>
            <a:normAutofit fontScale="92500" lnSpcReduction="20000"/>
          </a:bodyPr>
          <a:lstStyle/>
          <a:p>
            <a:pPr marL="0" indent="0">
              <a:buNone/>
            </a:pPr>
            <a:r>
              <a:rPr lang="tr-TR" dirty="0"/>
              <a:t>T</a:t>
            </a:r>
            <a:r>
              <a:rPr lang="tr-TR" dirty="0" smtClean="0"/>
              <a:t>oplumsal </a:t>
            </a:r>
            <a:r>
              <a:rPr lang="tr-TR" dirty="0"/>
              <a:t>Alan Kuramında yer alan </a:t>
            </a:r>
            <a:r>
              <a:rPr lang="tr-TR" dirty="0" smtClean="0"/>
              <a:t>ifadeler </a:t>
            </a:r>
            <a:r>
              <a:rPr lang="tr-TR" dirty="0"/>
              <a:t>ve </a:t>
            </a:r>
            <a:r>
              <a:rPr lang="tr-TR" dirty="0" err="1" smtClean="0"/>
              <a:t>Turiel</a:t>
            </a:r>
            <a:r>
              <a:rPr lang="tr-TR" dirty="0" smtClean="0"/>
              <a:t> tarafından </a:t>
            </a:r>
            <a:r>
              <a:rPr lang="tr-TR" dirty="0"/>
              <a:t>öne sürülen görüşler bazı </a:t>
            </a:r>
            <a:r>
              <a:rPr lang="tr-TR" dirty="0" err="1" smtClean="0"/>
              <a:t>görgül</a:t>
            </a:r>
            <a:r>
              <a:rPr lang="tr-TR" dirty="0" smtClean="0"/>
              <a:t> </a:t>
            </a:r>
            <a:r>
              <a:rPr lang="tr-TR" dirty="0"/>
              <a:t>çalışmalar </a:t>
            </a:r>
            <a:r>
              <a:rPr lang="tr-TR" dirty="0" smtClean="0"/>
              <a:t>ile desteklenmiştir</a:t>
            </a:r>
            <a:r>
              <a:rPr lang="tr-TR" dirty="0"/>
              <a:t>. </a:t>
            </a:r>
            <a:endParaRPr lang="tr-TR" dirty="0" smtClean="0"/>
          </a:p>
          <a:p>
            <a:pPr marL="0" indent="0">
              <a:buNone/>
            </a:pPr>
            <a:r>
              <a:rPr lang="tr-TR" dirty="0" smtClean="0"/>
              <a:t>Bu </a:t>
            </a:r>
            <a:r>
              <a:rPr lang="tr-TR" dirty="0"/>
              <a:t>çalışmaları </a:t>
            </a:r>
            <a:r>
              <a:rPr lang="tr-TR" dirty="0" smtClean="0"/>
              <a:t>gerçekleştiren </a:t>
            </a:r>
            <a:r>
              <a:rPr lang="tr-TR" dirty="0"/>
              <a:t>araştırmacılardan </a:t>
            </a:r>
            <a:r>
              <a:rPr lang="tr-TR" dirty="0" err="1" smtClean="0"/>
              <a:t>Nucci</a:t>
            </a:r>
            <a:r>
              <a:rPr lang="tr-TR" dirty="0" smtClean="0"/>
              <a:t> </a:t>
            </a:r>
            <a:r>
              <a:rPr lang="tr-TR" dirty="0"/>
              <a:t>ve </a:t>
            </a:r>
            <a:r>
              <a:rPr lang="tr-TR" dirty="0" err="1" smtClean="0"/>
              <a:t>Nucci</a:t>
            </a:r>
            <a:r>
              <a:rPr lang="tr-TR" dirty="0" smtClean="0"/>
              <a:t> </a:t>
            </a:r>
            <a:r>
              <a:rPr lang="tr-TR" dirty="0"/>
              <a:t>(1982) 6-13 yaşları arasında yer alan ve okula </a:t>
            </a:r>
            <a:r>
              <a:rPr lang="tr-TR" dirty="0" smtClean="0"/>
              <a:t>devam </a:t>
            </a:r>
            <a:r>
              <a:rPr lang="tr-TR" dirty="0"/>
              <a:t>eden çocukları </a:t>
            </a:r>
            <a:r>
              <a:rPr lang="tr-TR" dirty="0" smtClean="0"/>
              <a:t>gözlemlemişlerdir</a:t>
            </a:r>
            <a:r>
              <a:rPr lang="tr-TR" dirty="0"/>
              <a:t>. </a:t>
            </a:r>
            <a:endParaRPr lang="tr-TR" dirty="0" smtClean="0"/>
          </a:p>
          <a:p>
            <a:pPr marL="0" indent="0">
              <a:buNone/>
            </a:pPr>
            <a:r>
              <a:rPr lang="tr-TR" dirty="0" smtClean="0"/>
              <a:t>Bu </a:t>
            </a:r>
            <a:r>
              <a:rPr lang="tr-TR" dirty="0"/>
              <a:t>çocuklar </a:t>
            </a:r>
            <a:r>
              <a:rPr lang="tr-TR" dirty="0" smtClean="0"/>
              <a:t>okuldaki </a:t>
            </a:r>
            <a:r>
              <a:rPr lang="tr-TR" dirty="0"/>
              <a:t>ortamlarında ve </a:t>
            </a:r>
            <a:r>
              <a:rPr lang="tr-TR" dirty="0" smtClean="0"/>
              <a:t>diğer </a:t>
            </a:r>
            <a:r>
              <a:rPr lang="tr-TR" dirty="0"/>
              <a:t>çocukların </a:t>
            </a:r>
            <a:r>
              <a:rPr lang="tr-TR" dirty="0" smtClean="0"/>
              <a:t>geleneksel </a:t>
            </a:r>
            <a:r>
              <a:rPr lang="tr-TR" dirty="0"/>
              <a:t>ve </a:t>
            </a:r>
            <a:r>
              <a:rPr lang="tr-TR" dirty="0" smtClean="0"/>
              <a:t>ahlaki </a:t>
            </a:r>
            <a:r>
              <a:rPr lang="tr-TR" dirty="0"/>
              <a:t>kuralları </a:t>
            </a:r>
            <a:r>
              <a:rPr lang="tr-TR" dirty="0" smtClean="0"/>
              <a:t>ihlal ettikler</a:t>
            </a:r>
            <a:r>
              <a:rPr lang="tr-TR" dirty="0"/>
              <a:t>i</a:t>
            </a:r>
            <a:r>
              <a:rPr lang="tr-TR" dirty="0" smtClean="0"/>
              <a:t> çeşitli durumlarda gözlemlenmiştir</a:t>
            </a:r>
            <a:r>
              <a:rPr lang="tr-TR" dirty="0"/>
              <a:t>. </a:t>
            </a:r>
            <a:endParaRPr lang="tr-TR" dirty="0" smtClean="0"/>
          </a:p>
          <a:p>
            <a:pPr marL="0" indent="0">
              <a:buNone/>
            </a:pPr>
            <a:r>
              <a:rPr lang="tr-TR" dirty="0" smtClean="0"/>
              <a:t>Bu </a:t>
            </a:r>
            <a:r>
              <a:rPr lang="tr-TR" dirty="0"/>
              <a:t>gözlemlerde çocukların </a:t>
            </a:r>
            <a:r>
              <a:rPr lang="tr-TR" dirty="0" smtClean="0"/>
              <a:t>iki </a:t>
            </a:r>
            <a:r>
              <a:rPr lang="tr-TR" dirty="0"/>
              <a:t>f</a:t>
            </a:r>
            <a:r>
              <a:rPr lang="tr-TR" dirty="0" smtClean="0"/>
              <a:t>arklı şekilde tepkide </a:t>
            </a:r>
            <a:r>
              <a:rPr lang="tr-TR" dirty="0"/>
              <a:t>bulundukları görülmüştür. </a:t>
            </a:r>
          </a:p>
        </p:txBody>
      </p:sp>
    </p:spTree>
    <p:extLst>
      <p:ext uri="{BB962C8B-B14F-4D97-AF65-F5344CB8AC3E}">
        <p14:creationId xmlns:p14="http://schemas.microsoft.com/office/powerpoint/2010/main" val="4272961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Çocukların </a:t>
            </a:r>
            <a:r>
              <a:rPr lang="tr-TR" dirty="0"/>
              <a:t>geleneksel </a:t>
            </a:r>
            <a:r>
              <a:rPr lang="tr-TR" dirty="0" smtClean="0"/>
              <a:t>kuralları </a:t>
            </a:r>
            <a:r>
              <a:rPr lang="tr-TR" dirty="0"/>
              <a:t>ihlali</a:t>
            </a:r>
          </a:p>
        </p:txBody>
      </p:sp>
      <p:sp>
        <p:nvSpPr>
          <p:cNvPr id="3" name="İçerik Yer Tutucusu 2"/>
          <p:cNvSpPr>
            <a:spLocks noGrp="1"/>
          </p:cNvSpPr>
          <p:nvPr>
            <p:ph idx="1"/>
          </p:nvPr>
        </p:nvSpPr>
        <p:spPr/>
        <p:txBody>
          <a:bodyPr>
            <a:normAutofit fontScale="92500" lnSpcReduction="10000"/>
          </a:bodyPr>
          <a:lstStyle/>
          <a:p>
            <a:pPr marL="0" indent="0" algn="just">
              <a:buNone/>
            </a:pPr>
            <a:r>
              <a:rPr lang="tr-TR" dirty="0"/>
              <a:t>Bunlardan </a:t>
            </a:r>
            <a:r>
              <a:rPr lang="tr-TR" dirty="0" smtClean="0"/>
              <a:t>ilki, </a:t>
            </a:r>
            <a:r>
              <a:rPr lang="tr-TR" dirty="0"/>
              <a:t>çocukların geleneksel kuralların </a:t>
            </a:r>
            <a:r>
              <a:rPr lang="tr-TR" dirty="0" smtClean="0"/>
              <a:t>ihlali </a:t>
            </a:r>
            <a:r>
              <a:rPr lang="tr-TR" dirty="0"/>
              <a:t>durumlarında okul kurallarının </a:t>
            </a:r>
            <a:r>
              <a:rPr lang="tr-TR" dirty="0" smtClean="0"/>
              <a:t>ihlallerine </a:t>
            </a:r>
            <a:r>
              <a:rPr lang="tr-TR" dirty="0"/>
              <a:t>göre daha </a:t>
            </a:r>
            <a:r>
              <a:rPr lang="tr-TR" dirty="0" smtClean="0"/>
              <a:t>fazla tepkide </a:t>
            </a:r>
            <a:r>
              <a:rPr lang="tr-TR" dirty="0"/>
              <a:t>bulunduklarıdır. </a:t>
            </a:r>
            <a:endParaRPr lang="tr-TR" dirty="0" smtClean="0"/>
          </a:p>
          <a:p>
            <a:pPr marL="0" indent="0" algn="just">
              <a:buNone/>
            </a:pPr>
            <a:r>
              <a:rPr lang="tr-TR" dirty="0" smtClean="0"/>
              <a:t>Diğer ise ahlaki </a:t>
            </a:r>
            <a:r>
              <a:rPr lang="tr-TR" dirty="0"/>
              <a:t>durumlara </a:t>
            </a:r>
            <a:r>
              <a:rPr lang="tr-TR" dirty="0" smtClean="0"/>
              <a:t>ait </a:t>
            </a:r>
            <a:r>
              <a:rPr lang="tr-TR" dirty="0"/>
              <a:t>kural </a:t>
            </a:r>
            <a:r>
              <a:rPr lang="tr-TR" dirty="0" smtClean="0"/>
              <a:t>ihlallerinde </a:t>
            </a:r>
            <a:r>
              <a:rPr lang="tr-TR" dirty="0"/>
              <a:t>cezaya uygun ya da yapılan olumsuz davranış </a:t>
            </a:r>
            <a:r>
              <a:rPr lang="tr-TR" dirty="0" smtClean="0"/>
              <a:t>ile </a:t>
            </a:r>
            <a:r>
              <a:rPr lang="tr-TR" dirty="0"/>
              <a:t>aynı davranışa maruz bırakma </a:t>
            </a:r>
            <a:r>
              <a:rPr lang="tr-TR" dirty="0" smtClean="0"/>
              <a:t>şeklinde </a:t>
            </a:r>
            <a:r>
              <a:rPr lang="tr-TR" dirty="0"/>
              <a:t>cezalandırılmayı </a:t>
            </a:r>
            <a:r>
              <a:rPr lang="tr-TR" dirty="0" smtClean="0"/>
              <a:t>öngörmeleridir</a:t>
            </a:r>
            <a:r>
              <a:rPr lang="tr-TR" dirty="0"/>
              <a:t>. </a:t>
            </a:r>
            <a:endParaRPr lang="tr-TR" dirty="0" smtClean="0"/>
          </a:p>
          <a:p>
            <a:pPr marL="0" indent="0" algn="just">
              <a:buNone/>
            </a:pPr>
            <a:r>
              <a:rPr lang="tr-TR" dirty="0" smtClean="0"/>
              <a:t>Ancak </a:t>
            </a:r>
            <a:r>
              <a:rPr lang="tr-TR" dirty="0"/>
              <a:t>gelenek alanına </a:t>
            </a:r>
            <a:r>
              <a:rPr lang="tr-TR" dirty="0" smtClean="0"/>
              <a:t>ilişkin </a:t>
            </a:r>
            <a:r>
              <a:rPr lang="tr-TR" dirty="0"/>
              <a:t>kuralların </a:t>
            </a:r>
            <a:r>
              <a:rPr lang="tr-TR" dirty="0" smtClean="0"/>
              <a:t>ihlallerinde ise </a:t>
            </a:r>
            <a:r>
              <a:rPr lang="tr-TR" dirty="0"/>
              <a:t>f</a:t>
            </a:r>
            <a:r>
              <a:rPr lang="tr-TR" dirty="0" smtClean="0"/>
              <a:t>arklı tepkiler </a:t>
            </a:r>
            <a:r>
              <a:rPr lang="tr-TR" dirty="0"/>
              <a:t>sunmuşlardır. Bu </a:t>
            </a:r>
            <a:r>
              <a:rPr lang="tr-TR" dirty="0" smtClean="0"/>
              <a:t>durumda ahlaki </a:t>
            </a:r>
            <a:r>
              <a:rPr lang="tr-TR" dirty="0"/>
              <a:t>kuralların </a:t>
            </a:r>
            <a:r>
              <a:rPr lang="tr-TR" dirty="0" smtClean="0"/>
              <a:t>ihlali </a:t>
            </a:r>
            <a:r>
              <a:rPr lang="tr-TR" dirty="0"/>
              <a:t>toplumsal </a:t>
            </a:r>
            <a:r>
              <a:rPr lang="tr-TR" dirty="0" smtClean="0"/>
              <a:t>geleneklerin ihlalinden </a:t>
            </a:r>
            <a:r>
              <a:rPr lang="tr-TR" dirty="0"/>
              <a:t>daha </a:t>
            </a:r>
            <a:r>
              <a:rPr lang="tr-TR" dirty="0" smtClean="0"/>
              <a:t>önemli görülmektedir</a:t>
            </a:r>
            <a:r>
              <a:rPr lang="tr-TR" dirty="0"/>
              <a:t>.</a:t>
            </a:r>
          </a:p>
        </p:txBody>
      </p:sp>
    </p:spTree>
    <p:extLst>
      <p:ext uri="{BB962C8B-B14F-4D97-AF65-F5344CB8AC3E}">
        <p14:creationId xmlns:p14="http://schemas.microsoft.com/office/powerpoint/2010/main" val="22542338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26679" y="709451"/>
            <a:ext cx="7662042" cy="1576551"/>
          </a:xfrm>
        </p:spPr>
        <p:txBody>
          <a:bodyPr>
            <a:normAutofit fontScale="90000"/>
          </a:bodyPr>
          <a:lstStyle/>
          <a:p>
            <a:r>
              <a:rPr lang="tr-TR" sz="2800" dirty="0" smtClean="0"/>
              <a:t/>
            </a:r>
            <a:br>
              <a:rPr lang="tr-TR" sz="2800" dirty="0" smtClean="0"/>
            </a:br>
            <a:r>
              <a:rPr lang="tr-TR" sz="2800" dirty="0" err="1" smtClean="0"/>
              <a:t>Tisak</a:t>
            </a:r>
            <a:r>
              <a:rPr lang="tr-TR" sz="2800" dirty="0" smtClean="0"/>
              <a:t> </a:t>
            </a:r>
            <a:r>
              <a:rPr lang="tr-TR" sz="2800" dirty="0"/>
              <a:t>ve </a:t>
            </a:r>
            <a:r>
              <a:rPr lang="tr-TR" sz="2800" dirty="0" err="1"/>
              <a:t>Turiel</a:t>
            </a:r>
            <a:r>
              <a:rPr lang="tr-TR" sz="2800" dirty="0"/>
              <a:t> yaşları 6,5 ile 12,5 arasında değişen bir grup çocuğa ahlaki durumlara ait küçük ihlaller (bir silginin çalınması) ve gelenek alanına ait daha önemli sayılabilecek bir kural ihlali (okula pijama ile gelmek) durumları sunmuşlardır. </a:t>
            </a:r>
            <a:br>
              <a:rPr lang="tr-TR" sz="2800" dirty="0"/>
            </a:br>
            <a:endParaRPr lang="tr-TR" sz="2800" dirty="0"/>
          </a:p>
        </p:txBody>
      </p:sp>
      <p:sp>
        <p:nvSpPr>
          <p:cNvPr id="3" name="İçerik Yer Tutucusu 2"/>
          <p:cNvSpPr>
            <a:spLocks noGrp="1"/>
          </p:cNvSpPr>
          <p:nvPr>
            <p:ph idx="1"/>
          </p:nvPr>
        </p:nvSpPr>
        <p:spPr/>
        <p:txBody>
          <a:bodyPr>
            <a:normAutofit fontScale="92500" lnSpcReduction="20000"/>
          </a:bodyPr>
          <a:lstStyle/>
          <a:p>
            <a:pPr marL="0" indent="0" algn="just">
              <a:buNone/>
            </a:pPr>
            <a:r>
              <a:rPr lang="tr-TR" dirty="0" smtClean="0"/>
              <a:t>Bu </a:t>
            </a:r>
            <a:r>
              <a:rPr lang="tr-TR" dirty="0"/>
              <a:t>durumlarda </a:t>
            </a:r>
            <a:r>
              <a:rPr lang="tr-TR" dirty="0" smtClean="0"/>
              <a:t>öğrenciler </a:t>
            </a:r>
            <a:r>
              <a:rPr lang="tr-TR" dirty="0"/>
              <a:t>ahlak alanında yer alan  ve gelenek alanından daha az olumsuz sonuç </a:t>
            </a:r>
            <a:r>
              <a:rPr lang="tr-TR" dirty="0" smtClean="0"/>
              <a:t>doğurabilecek bir </a:t>
            </a:r>
            <a:r>
              <a:rPr lang="tr-TR" dirty="0"/>
              <a:t>durumu daha </a:t>
            </a:r>
            <a:r>
              <a:rPr lang="tr-TR" dirty="0" smtClean="0"/>
              <a:t>şiddetli tepki ile karşılamışlardır</a:t>
            </a:r>
            <a:r>
              <a:rPr lang="tr-TR" dirty="0"/>
              <a:t>. </a:t>
            </a:r>
            <a:endParaRPr lang="tr-TR" dirty="0" smtClean="0"/>
          </a:p>
          <a:p>
            <a:pPr marL="0" indent="0" algn="just">
              <a:buNone/>
            </a:pPr>
            <a:r>
              <a:rPr lang="tr-TR" dirty="0" smtClean="0"/>
              <a:t>Ayrıca </a:t>
            </a:r>
            <a:r>
              <a:rPr lang="tr-TR" dirty="0"/>
              <a:t>çalışma kapsamında çocuklara neden bu </a:t>
            </a:r>
            <a:r>
              <a:rPr lang="tr-TR" dirty="0" smtClean="0"/>
              <a:t>şekilde düşündükleri </a:t>
            </a:r>
            <a:r>
              <a:rPr lang="tr-TR" dirty="0"/>
              <a:t>de sorulmuştur. </a:t>
            </a:r>
            <a:endParaRPr lang="tr-TR" dirty="0" smtClean="0"/>
          </a:p>
          <a:p>
            <a:pPr marL="0" indent="0" algn="just">
              <a:buNone/>
            </a:pPr>
            <a:r>
              <a:rPr lang="tr-TR" dirty="0" smtClean="0"/>
              <a:t>Bu </a:t>
            </a:r>
            <a:r>
              <a:rPr lang="tr-TR" dirty="0"/>
              <a:t>durumda çocuklar, gelenek alanına </a:t>
            </a:r>
            <a:r>
              <a:rPr lang="tr-TR" dirty="0" smtClean="0"/>
              <a:t>ilişkin ihlallerin</a:t>
            </a:r>
            <a:r>
              <a:rPr lang="tr-TR" dirty="0"/>
              <a:t>, ahlak alanına </a:t>
            </a:r>
            <a:r>
              <a:rPr lang="tr-TR" dirty="0" smtClean="0"/>
              <a:t>ait ihlallerden </a:t>
            </a:r>
            <a:r>
              <a:rPr lang="tr-TR" dirty="0"/>
              <a:t>daha az yanlış olduğu yönünde görüş </a:t>
            </a:r>
            <a:r>
              <a:rPr lang="tr-TR" dirty="0" smtClean="0"/>
              <a:t>belirtmişlerdir</a:t>
            </a:r>
            <a:r>
              <a:rPr lang="tr-TR" dirty="0"/>
              <a:t>. </a:t>
            </a:r>
            <a:endParaRPr lang="tr-TR" dirty="0" smtClean="0"/>
          </a:p>
          <a:p>
            <a:pPr marL="0" indent="0" algn="just">
              <a:buNone/>
            </a:pPr>
            <a:r>
              <a:rPr lang="tr-TR" dirty="0" smtClean="0"/>
              <a:t>Çünkü çocuklara </a:t>
            </a:r>
            <a:r>
              <a:rPr lang="tr-TR" dirty="0"/>
              <a:t>göre ahlak alanına </a:t>
            </a:r>
            <a:r>
              <a:rPr lang="tr-TR" dirty="0" smtClean="0"/>
              <a:t>ait bir ihlal</a:t>
            </a:r>
            <a:r>
              <a:rPr lang="tr-TR" dirty="0"/>
              <a:t>, </a:t>
            </a:r>
            <a:r>
              <a:rPr lang="tr-TR" dirty="0" smtClean="0"/>
              <a:t>kişisel </a:t>
            </a:r>
            <a:r>
              <a:rPr lang="tr-TR" dirty="0"/>
              <a:t>rahat  ve mutluluk </a:t>
            </a:r>
            <a:r>
              <a:rPr lang="tr-TR" dirty="0" smtClean="0"/>
              <a:t>üzerinde </a:t>
            </a:r>
            <a:r>
              <a:rPr lang="tr-TR" dirty="0"/>
              <a:t>daha </a:t>
            </a:r>
            <a:r>
              <a:rPr lang="tr-TR" dirty="0" smtClean="0"/>
              <a:t>önemli bir etki yaratmaktadır</a:t>
            </a:r>
            <a:r>
              <a:rPr lang="tr-TR" dirty="0"/>
              <a:t>.</a:t>
            </a:r>
          </a:p>
        </p:txBody>
      </p:sp>
    </p:spTree>
    <p:extLst>
      <p:ext uri="{BB962C8B-B14F-4D97-AF65-F5344CB8AC3E}">
        <p14:creationId xmlns:p14="http://schemas.microsoft.com/office/powerpoint/2010/main" val="1123938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91207" y="982135"/>
            <a:ext cx="8040414" cy="1303867"/>
          </a:xfrm>
        </p:spPr>
        <p:txBody>
          <a:bodyPr>
            <a:normAutofit fontScale="90000"/>
          </a:bodyPr>
          <a:lstStyle/>
          <a:p>
            <a:r>
              <a:rPr lang="tr-TR" dirty="0" err="1"/>
              <a:t>Turiel’e</a:t>
            </a:r>
            <a:r>
              <a:rPr lang="tr-TR" dirty="0"/>
              <a:t> göre ahlak alanına ilişkin düşüncenin gelişmesi </a:t>
            </a:r>
          </a:p>
        </p:txBody>
      </p:sp>
      <p:sp>
        <p:nvSpPr>
          <p:cNvPr id="3" name="İçerik Yer Tutucusu 2"/>
          <p:cNvSpPr>
            <a:spLocks noGrp="1"/>
          </p:cNvSpPr>
          <p:nvPr>
            <p:ph idx="1"/>
          </p:nvPr>
        </p:nvSpPr>
        <p:spPr/>
        <p:txBody>
          <a:bodyPr>
            <a:normAutofit fontScale="92500"/>
          </a:bodyPr>
          <a:lstStyle/>
          <a:p>
            <a:pPr marL="0" indent="0">
              <a:buNone/>
            </a:pPr>
            <a:r>
              <a:rPr lang="tr-TR" sz="2800" dirty="0" err="1" smtClean="0"/>
              <a:t>Turiel’e</a:t>
            </a:r>
            <a:r>
              <a:rPr lang="tr-TR" sz="2800" dirty="0" smtClean="0"/>
              <a:t> </a:t>
            </a:r>
            <a:r>
              <a:rPr lang="tr-TR" sz="2800" dirty="0"/>
              <a:t>göre ahlak alanına </a:t>
            </a:r>
            <a:r>
              <a:rPr lang="tr-TR" sz="2800" dirty="0" smtClean="0"/>
              <a:t>ilişkin düşüncenin gelişmesi özellikle </a:t>
            </a:r>
            <a:r>
              <a:rPr lang="tr-TR" sz="2800" dirty="0"/>
              <a:t>toplumsallaşma </a:t>
            </a:r>
            <a:r>
              <a:rPr lang="tr-TR" sz="2800" dirty="0" smtClean="0"/>
              <a:t>süreçleri ile açıklanabilmektedir</a:t>
            </a:r>
            <a:r>
              <a:rPr lang="tr-TR" sz="2800" dirty="0"/>
              <a:t>. </a:t>
            </a:r>
            <a:endParaRPr lang="tr-TR" sz="2800" dirty="0" smtClean="0"/>
          </a:p>
          <a:p>
            <a:pPr marL="0" indent="0">
              <a:buNone/>
            </a:pPr>
            <a:r>
              <a:rPr lang="tr-TR" sz="2800" dirty="0" smtClean="0"/>
              <a:t>Çocukların </a:t>
            </a:r>
            <a:r>
              <a:rPr lang="tr-TR" sz="2800" dirty="0"/>
              <a:t>akranları </a:t>
            </a:r>
            <a:r>
              <a:rPr lang="tr-TR" sz="2800" dirty="0" smtClean="0"/>
              <a:t>ile etkileşimleri </a:t>
            </a:r>
            <a:r>
              <a:rPr lang="tr-TR" sz="2800" dirty="0"/>
              <a:t>sırasında maruz kaldıkları </a:t>
            </a:r>
            <a:r>
              <a:rPr lang="tr-TR" sz="2800" dirty="0" smtClean="0"/>
              <a:t>ahlaki </a:t>
            </a:r>
            <a:r>
              <a:rPr lang="tr-TR" sz="2800" dirty="0"/>
              <a:t>ya da </a:t>
            </a:r>
            <a:r>
              <a:rPr lang="tr-TR" sz="2800" dirty="0" smtClean="0"/>
              <a:t>ahlaki </a:t>
            </a:r>
            <a:r>
              <a:rPr lang="tr-TR" sz="2800" dirty="0"/>
              <a:t>olmayan durumlar </a:t>
            </a:r>
            <a:r>
              <a:rPr lang="tr-TR" sz="2800" dirty="0" smtClean="0"/>
              <a:t>ile </a:t>
            </a:r>
            <a:r>
              <a:rPr lang="tr-TR" sz="2800" dirty="0"/>
              <a:t>olumsuz </a:t>
            </a:r>
            <a:r>
              <a:rPr lang="tr-TR" sz="2800" dirty="0" smtClean="0"/>
              <a:t>sonuçlara </a:t>
            </a:r>
            <a:r>
              <a:rPr lang="tr-TR" sz="2800" dirty="0"/>
              <a:t>yol açan eylemler ahlak alanına </a:t>
            </a:r>
            <a:r>
              <a:rPr lang="tr-TR" sz="2800" dirty="0" smtClean="0"/>
              <a:t>ait düşüncenin gelişiminde etkili </a:t>
            </a:r>
            <a:r>
              <a:rPr lang="tr-TR" sz="2800" dirty="0"/>
              <a:t>olmaktadır. </a:t>
            </a:r>
          </a:p>
        </p:txBody>
      </p:sp>
    </p:spTree>
    <p:extLst>
      <p:ext uri="{BB962C8B-B14F-4D97-AF65-F5344CB8AC3E}">
        <p14:creationId xmlns:p14="http://schemas.microsoft.com/office/powerpoint/2010/main" val="4409072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2800" dirty="0"/>
              <a:t>Her çocuk farklı toplumsal ortamda farklı geleneklerin olduğunu fark etmekte  ve böylelikle geleneklere ait düşüncenin de gelişimi sağlanmış olmaktadır. </a:t>
            </a:r>
            <a:br>
              <a:rPr lang="tr-TR" sz="2800" dirty="0"/>
            </a:br>
            <a:endParaRPr lang="tr-TR" sz="2800" dirty="0"/>
          </a:p>
        </p:txBody>
      </p:sp>
      <p:sp>
        <p:nvSpPr>
          <p:cNvPr id="3" name="İçerik Yer Tutucusu 2"/>
          <p:cNvSpPr>
            <a:spLocks noGrp="1"/>
          </p:cNvSpPr>
          <p:nvPr>
            <p:ph idx="1"/>
          </p:nvPr>
        </p:nvSpPr>
        <p:spPr/>
        <p:txBody>
          <a:bodyPr>
            <a:normAutofit/>
          </a:bodyPr>
          <a:lstStyle/>
          <a:p>
            <a:pPr marL="0" indent="0" algn="just">
              <a:buNone/>
            </a:pPr>
            <a:r>
              <a:rPr lang="tr-TR" dirty="0" smtClean="0"/>
              <a:t>Bu </a:t>
            </a:r>
            <a:r>
              <a:rPr lang="tr-TR" dirty="0"/>
              <a:t>toplumsal ortamlardan en </a:t>
            </a:r>
            <a:r>
              <a:rPr lang="tr-TR" dirty="0" smtClean="0"/>
              <a:t>önemlisinin ise </a:t>
            </a:r>
            <a:r>
              <a:rPr lang="tr-TR" dirty="0"/>
              <a:t>kültürel bağlam olduğu </a:t>
            </a:r>
            <a:r>
              <a:rPr lang="tr-TR" dirty="0" smtClean="0"/>
              <a:t>vurgulanmaktadır</a:t>
            </a:r>
            <a:r>
              <a:rPr lang="tr-TR" dirty="0"/>
              <a:t>. </a:t>
            </a:r>
            <a:endParaRPr lang="tr-TR" dirty="0" smtClean="0"/>
          </a:p>
          <a:p>
            <a:pPr marL="0" indent="0" algn="just">
              <a:buNone/>
            </a:pPr>
            <a:r>
              <a:rPr lang="tr-TR" dirty="0" smtClean="0"/>
              <a:t>Toplumsal </a:t>
            </a:r>
            <a:r>
              <a:rPr lang="tr-TR" dirty="0"/>
              <a:t>Alan Kuramında öne sürü-</a:t>
            </a:r>
            <a:r>
              <a:rPr lang="tr-TR" dirty="0" err="1"/>
              <a:t>len</a:t>
            </a:r>
            <a:r>
              <a:rPr lang="tr-TR" dirty="0"/>
              <a:t> </a:t>
            </a:r>
            <a:r>
              <a:rPr lang="tr-TR" dirty="0" smtClean="0"/>
              <a:t>modelin </a:t>
            </a:r>
            <a:r>
              <a:rPr lang="tr-TR" dirty="0"/>
              <a:t>temel </a:t>
            </a:r>
            <a:r>
              <a:rPr lang="tr-TR" dirty="0" smtClean="0"/>
              <a:t>iddialarından biri </a:t>
            </a:r>
            <a:r>
              <a:rPr lang="tr-TR" dirty="0"/>
              <a:t>her kültürde </a:t>
            </a:r>
            <a:r>
              <a:rPr lang="tr-TR" dirty="0" smtClean="0"/>
              <a:t>yetişen </a:t>
            </a:r>
            <a:r>
              <a:rPr lang="tr-TR" dirty="0"/>
              <a:t>tüm çocukların “ahlak alanı” ve “toplumsal gelenek” alanları </a:t>
            </a:r>
            <a:r>
              <a:rPr lang="tr-TR" dirty="0" smtClean="0"/>
              <a:t>arasındaki farkı </a:t>
            </a:r>
            <a:r>
              <a:rPr lang="tr-TR" dirty="0"/>
              <a:t>erken yaşlarda </a:t>
            </a:r>
            <a:r>
              <a:rPr lang="tr-TR" dirty="0" smtClean="0"/>
              <a:t>edindikleridir</a:t>
            </a:r>
            <a:r>
              <a:rPr lang="tr-TR" dirty="0"/>
              <a:t>. </a:t>
            </a:r>
            <a:endParaRPr lang="tr-TR" dirty="0" smtClean="0"/>
          </a:p>
          <a:p>
            <a:pPr marL="0" indent="0" algn="just">
              <a:buNone/>
            </a:pPr>
            <a:r>
              <a:rPr lang="tr-TR" dirty="0" smtClean="0"/>
              <a:t>Ancak </a:t>
            </a:r>
            <a:r>
              <a:rPr lang="tr-TR" dirty="0"/>
              <a:t>bunun yanı sıra </a:t>
            </a:r>
            <a:r>
              <a:rPr lang="tr-TR" dirty="0" smtClean="0"/>
              <a:t>özellikle toplumsal </a:t>
            </a:r>
            <a:r>
              <a:rPr lang="tr-TR" dirty="0"/>
              <a:t>gelenekler, kültürler arasında oldukça f</a:t>
            </a:r>
            <a:r>
              <a:rPr lang="tr-TR" dirty="0" smtClean="0"/>
              <a:t>arklı biçimlerde olabilmektedir</a:t>
            </a:r>
            <a:endParaRPr lang="tr-TR" dirty="0"/>
          </a:p>
        </p:txBody>
      </p:sp>
    </p:spTree>
    <p:extLst>
      <p:ext uri="{BB962C8B-B14F-4D97-AF65-F5344CB8AC3E}">
        <p14:creationId xmlns:p14="http://schemas.microsoft.com/office/powerpoint/2010/main" val="42870968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Toplumsal Alan Kuramı </a:t>
            </a:r>
          </a:p>
        </p:txBody>
      </p:sp>
      <p:sp>
        <p:nvSpPr>
          <p:cNvPr id="3" name="İçerik Yer Tutucusu 2"/>
          <p:cNvSpPr>
            <a:spLocks noGrp="1"/>
          </p:cNvSpPr>
          <p:nvPr>
            <p:ph idx="1"/>
          </p:nvPr>
        </p:nvSpPr>
        <p:spPr/>
        <p:txBody>
          <a:bodyPr>
            <a:normAutofit fontScale="92500" lnSpcReduction="20000"/>
          </a:bodyPr>
          <a:lstStyle/>
          <a:p>
            <a:pPr marL="0" indent="0" algn="just">
              <a:buNone/>
            </a:pPr>
            <a:r>
              <a:rPr lang="tr-TR" sz="2800" dirty="0" smtClean="0"/>
              <a:t>Toplumsal Alan Kuramı çocuklarda ahlaki yargı ve değerlerin gelişiminde sosyal etkileşimlerin önemine dikkat çekmektedir. Bu bağlamda çocukların arkadaşları ile olan toplumsal ilişkileri ahlaki yargıların temellenmesine kaynaklık etmektedir. </a:t>
            </a:r>
          </a:p>
          <a:p>
            <a:pPr marL="0" indent="0" algn="just">
              <a:buNone/>
            </a:pPr>
            <a:r>
              <a:rPr lang="tr-TR" sz="2800" dirty="0" smtClean="0"/>
              <a:t>Kuram bilişsel bir yaklaşım taşımasının yanı sıra öğrenme sürecini de içermektedir. Bu bağlam da Toplumsal Alan Kuramı </a:t>
            </a:r>
            <a:r>
              <a:rPr lang="tr-TR" sz="2800" dirty="0" err="1" smtClean="0"/>
              <a:t>sosyo</a:t>
            </a:r>
            <a:r>
              <a:rPr lang="tr-TR" sz="2800" dirty="0" smtClean="0"/>
              <a:t>-bilişsel ağırlıklı bir kuramdır.</a:t>
            </a:r>
            <a:endParaRPr lang="tr-TR" sz="2800" dirty="0"/>
          </a:p>
        </p:txBody>
      </p:sp>
    </p:spTree>
    <p:extLst>
      <p:ext uri="{BB962C8B-B14F-4D97-AF65-F5344CB8AC3E}">
        <p14:creationId xmlns:p14="http://schemas.microsoft.com/office/powerpoint/2010/main" val="734810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2852936"/>
            <a:ext cx="7200897" cy="1303867"/>
          </a:xfrm>
        </p:spPr>
        <p:txBody>
          <a:bodyPr/>
          <a:lstStyle/>
          <a:p>
            <a:r>
              <a:rPr lang="tr-TR" b="1" dirty="0" smtClean="0"/>
              <a:t>TEŞEKKÜRLER</a:t>
            </a:r>
            <a:endParaRPr lang="tr-TR" b="1" dirty="0"/>
          </a:p>
        </p:txBody>
      </p:sp>
    </p:spTree>
    <p:extLst>
      <p:ext uri="{BB962C8B-B14F-4D97-AF65-F5344CB8AC3E}">
        <p14:creationId xmlns:p14="http://schemas.microsoft.com/office/powerpoint/2010/main" val="1074621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Akış">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Flow</Template>
  <TotalTime>537</TotalTime>
  <Words>4184</Words>
  <Application>Microsoft Office PowerPoint</Application>
  <PresentationFormat>Ekran Gösterisi (4:3)</PresentationFormat>
  <Paragraphs>308</Paragraphs>
  <Slides>58</Slides>
  <Notes>0</Notes>
  <HiddenSlides>0</HiddenSlides>
  <MMClips>0</MMClips>
  <ScaleCrop>false</ScaleCrop>
  <HeadingPairs>
    <vt:vector size="4" baseType="variant">
      <vt:variant>
        <vt:lpstr>Tema</vt:lpstr>
      </vt:variant>
      <vt:variant>
        <vt:i4>2</vt:i4>
      </vt:variant>
      <vt:variant>
        <vt:lpstr>Slayt Başlıkları</vt:lpstr>
      </vt:variant>
      <vt:variant>
        <vt:i4>58</vt:i4>
      </vt:variant>
    </vt:vector>
  </HeadingPairs>
  <TitlesOfParts>
    <vt:vector size="60" baseType="lpstr">
      <vt:lpstr>Akış</vt:lpstr>
      <vt:lpstr>Organik</vt:lpstr>
      <vt:lpstr>AHLAK GELİŞİM KURAMLARI</vt:lpstr>
      <vt:lpstr>AHLAK GELİŞİM KURAMLARI</vt:lpstr>
      <vt:lpstr>B. AHLAK GELİŞİMİ </vt:lpstr>
      <vt:lpstr>B. AHLAK GELİŞİMİ </vt:lpstr>
      <vt:lpstr>PowerPoint Sunusu</vt:lpstr>
      <vt:lpstr>PowerPoint Sunusu</vt:lpstr>
      <vt:lpstr>Psikanalitik Görüşe Göre Ahlak Gelişimi</vt:lpstr>
      <vt:lpstr>       Psikanalitik Görüşe Göre Ahlak Gelişimi </vt:lpstr>
      <vt:lpstr>       Psikanalitik Görüşe Göre Ahlak Gelişimi </vt:lpstr>
      <vt:lpstr>       Psikanalitik Görüşe Göre Ahlak Gelişimi </vt:lpstr>
      <vt:lpstr>       Davranışçı ve Sosyal Öğrenme Kuramına Göre  Ahlaki Gelişim ve  Ahlaki Davranış </vt:lpstr>
      <vt:lpstr>       Davranışçı ve Sosyal Öğrenme Kuramına Göre  Ahlaki Gelişim ve  Ahlaki Davranış </vt:lpstr>
      <vt:lpstr>Zihinsel Gelişim Yaklaşımına Göre Ahlak Gelişimi</vt:lpstr>
      <vt:lpstr>Jean Piaget’in Ahlaki Gelişim Kuramı </vt:lpstr>
      <vt:lpstr>Jean Piaget’in Ahlaki Gelişim Kuramı</vt:lpstr>
      <vt:lpstr>Jean Piaget’in Ahlaki Gelişim Kuramı</vt:lpstr>
      <vt:lpstr>Jean Piaget’in Ahlaki Gelişim Kuramı</vt:lpstr>
      <vt:lpstr>Jean Piaget’in Ahlaki Gelişim Kuramı</vt:lpstr>
      <vt:lpstr>Jean Piaget’in Ahlaki Gelişim Kuramı</vt:lpstr>
      <vt:lpstr>2) Lawrence Kohlberg’in Ahlaki Gelişim Kuramı </vt:lpstr>
      <vt:lpstr>2) Lawrence Kohlberg’in Ahlaki Gelişim Kuramı </vt:lpstr>
      <vt:lpstr>2) Lawrence Kohlberg’in Ahlaki Gelişim Kuramı </vt:lpstr>
      <vt:lpstr>2) Lawrence Kohlberg’in Ahlaki Gelişim Kuramı </vt:lpstr>
      <vt:lpstr>Lawrence Kohlberg’in Ahlaki Gelişim Kuramı</vt:lpstr>
      <vt:lpstr>Lawrence Kohlberg’in Ahlaki Gelişim Kuramı</vt:lpstr>
      <vt:lpstr>Lawrence Kohlberg’in Ahlaki Gelişim Kuramı</vt:lpstr>
      <vt:lpstr>Lawrence Kohlberg’in Ahlaki Gelişim Kuramı</vt:lpstr>
      <vt:lpstr>Lawrence Kohlberg’in Ahlaki Gelişim Kuramı</vt:lpstr>
      <vt:lpstr>Lawrence Kohlberg’in Ahlaki Gelişim Kuramı</vt:lpstr>
      <vt:lpstr>Carol Gilligan ve Ahlak Gelişimi</vt:lpstr>
      <vt:lpstr>Gilligan, kadınların ahlaki gelişimini incelemiş</vt:lpstr>
      <vt:lpstr>Gilligan’a göre, bakım ahlakı ağırlıklı olarak kadınlara, adalet ahlakı ise erkeklere özgü </vt:lpstr>
      <vt:lpstr>Gilligan’a göre kadınlar ve erkekler </vt:lpstr>
      <vt:lpstr>Kadınların gerçek yaşam öykülerini inceleme</vt:lpstr>
      <vt:lpstr>Kadınlarda bakım ahlakının evreleri</vt:lpstr>
      <vt:lpstr>Kız ve erkek çocuklara yönelik farklı eğitim uygulamaları</vt:lpstr>
      <vt:lpstr>Cinsiyet ile ahlaki yönelim arasındaki bağlantı</vt:lpstr>
      <vt:lpstr>Eliot Turiel: Toplumsal Alan Kuramı</vt:lpstr>
      <vt:lpstr>Selahattin Ülkümen ve Eliot Turiel 1944 Rodos Konsolosu</vt:lpstr>
      <vt:lpstr>Turiel: Toplumsal Alan Kuramı</vt:lpstr>
      <vt:lpstr>PowerPoint Sunusu</vt:lpstr>
      <vt:lpstr>Çocukların geliştirdikleri ahlaki anlayış</vt:lpstr>
      <vt:lpstr>Toplumsal gelenekler</vt:lpstr>
      <vt:lpstr>Toplumsal gelenekler</vt:lpstr>
      <vt:lpstr>Toplumsal geleneklerin, kişilerin toplumsal etkileşimlerinde bir rehber görevi olduğu da ifade edilmektedir.  </vt:lpstr>
      <vt:lpstr>Çocukların gelişim sürecinde geleneklerin öneminin kabulünden bunların reddedilmesine doğru bir gelişim ve değişim gösterdiklerini belirtmektedir.</vt:lpstr>
      <vt:lpstr>Toplumsal geleneklerin hiyerarşik yapısı </vt:lpstr>
      <vt:lpstr>Ahlaki yargılar </vt:lpstr>
      <vt:lpstr>kişisel ya da psikolojik”alan</vt:lpstr>
      <vt:lpstr>Kişisel alan </vt:lpstr>
      <vt:lpstr>Tedbirli durumlar </vt:lpstr>
      <vt:lpstr>Toplumsal Alan Kuramı </vt:lpstr>
      <vt:lpstr>Çocukların geleneksel kuralları ihlali</vt:lpstr>
      <vt:lpstr> Tisak ve Turiel yaşları 6,5 ile 12,5 arasında değişen bir grup çocuğa ahlaki durumlara ait küçük ihlaller (bir silginin çalınması) ve gelenek alanına ait daha önemli sayılabilecek bir kural ihlali (okula pijama ile gelmek) durumları sunmuşlardır.  </vt:lpstr>
      <vt:lpstr>Turiel’e göre ahlak alanına ilişkin düşüncenin gelişmesi </vt:lpstr>
      <vt:lpstr>Her çocuk farklı toplumsal ortamda farklı geleneklerin olduğunu fark etmekte  ve böylelikle geleneklere ait düşüncenin de gelişimi sağlanmış olmaktadır.  </vt:lpstr>
      <vt:lpstr>Toplumsal Alan Kuramı </vt:lpstr>
      <vt:lpstr>TEŞEKKÜRLER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SAMSUNG</dc:creator>
  <cp:lastModifiedBy>Dante_Im</cp:lastModifiedBy>
  <cp:revision>30</cp:revision>
  <dcterms:created xsi:type="dcterms:W3CDTF">2020-04-26T13:04:15Z</dcterms:created>
  <dcterms:modified xsi:type="dcterms:W3CDTF">2020-11-17T10:59:14Z</dcterms:modified>
</cp:coreProperties>
</file>