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69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90" r:id="rId31"/>
    <p:sldId id="287" r:id="rId32"/>
    <p:sldId id="288" r:id="rId33"/>
    <p:sldId id="289" r:id="rId34"/>
    <p:sldId id="291" r:id="rId35"/>
    <p:sldId id="29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95" autoAdjust="0"/>
    <p:restoredTop sz="94660"/>
  </p:normalViewPr>
  <p:slideViewPr>
    <p:cSldViewPr snapToGrid="0">
      <p:cViewPr>
        <p:scale>
          <a:sx n="75" d="100"/>
          <a:sy n="75" d="100"/>
        </p:scale>
        <p:origin x="-12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064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3445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65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81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97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06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515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20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027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643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008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641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8933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551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960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995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35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E956D9-B488-437E-BFD1-D4929F4D34AA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0032AA-7B61-474E-ADC7-745EAFF189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93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710871" y="2382981"/>
            <a:ext cx="6728693" cy="2604655"/>
          </a:xfrm>
        </p:spPr>
        <p:txBody>
          <a:bodyPr/>
          <a:lstStyle/>
          <a:p>
            <a:r>
              <a:rPr lang="tr-TR" sz="44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BİREYİ TANIMANIN İŞLEVİ,İZLENEN YÖNTEM VE YAKLAŞIMLAR PSİKOLOJİK TESTLER</a:t>
            </a:r>
            <a:endParaRPr lang="tr-TR" sz="4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Alt Başlık 2"/>
          <p:cNvSpPr>
            <a:spLocks noGrp="1"/>
          </p:cNvSpPr>
          <p:nvPr>
            <p:ph type="subTitle" idx="1"/>
          </p:nvPr>
        </p:nvSpPr>
        <p:spPr>
          <a:xfrm>
            <a:off x="6585911" y="5578763"/>
            <a:ext cx="5319762" cy="1154545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hiller" panose="04020404031007020602" pitchFamily="82" charset="0"/>
              </a:rPr>
              <a:t>PROF.DR.MEVLÜT KAYA</a:t>
            </a:r>
            <a:endParaRPr lang="tr-TR" sz="32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27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78529" y="1205727"/>
            <a:ext cx="9601196" cy="846668"/>
          </a:xfrm>
        </p:spPr>
        <p:txBody>
          <a:bodyPr>
            <a:noAutofit/>
          </a:bodyPr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BİREYİN TANIMI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9619" y="2556931"/>
            <a:ext cx="9601196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Birey, günlük konuşma dilinde genellikle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bir tek kişiyi tanımlamak için kullanılan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k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elimedir.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 Birey kendine özgü nitelikleri yitirmeden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bölünemeyen tek varlık, ferttir.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Her insan bir bireydir.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564" y="2468417"/>
            <a:ext cx="4645888" cy="3805382"/>
          </a:xfrm>
          <a:prstGeom prst="rect">
            <a:avLst/>
          </a:prstGeom>
        </p:spPr>
      </p:pic>
      <p:sp>
        <p:nvSpPr>
          <p:cNvPr id="6" name="Akış Çizelgesi: Bağlayıcı 5"/>
          <p:cNvSpPr/>
          <p:nvPr/>
        </p:nvSpPr>
        <p:spPr>
          <a:xfrm flipV="1">
            <a:off x="729673" y="2719338"/>
            <a:ext cx="138545" cy="13854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kış Çizelgesi: Bağlayıcı 6"/>
          <p:cNvSpPr/>
          <p:nvPr/>
        </p:nvSpPr>
        <p:spPr>
          <a:xfrm>
            <a:off x="729673" y="4294909"/>
            <a:ext cx="138545" cy="15239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kış Çizelgesi: Bağlayıcı 7"/>
          <p:cNvSpPr/>
          <p:nvPr/>
        </p:nvSpPr>
        <p:spPr>
          <a:xfrm>
            <a:off x="729673" y="5301673"/>
            <a:ext cx="138545" cy="15855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47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BİREYİ TANIMA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Bireyler arasındaki farklılıklar kalıtımsal ve çevresel faktörlerden kaynaklanmaktadır.</a:t>
            </a:r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Bireyi tanımak demek bireylerin ilgi ve yetenekleri, başarı, tutum, kişilik özellikleri ile biyolojik, psikolojik ve sosyolojik ihtiyaçlarını bilmek demektir.</a:t>
            </a:r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Bireyi tanıma, bireyin davranışlarının nedenlerini anlamaya çalışma faaliyetidir.</a:t>
            </a:r>
            <a:endParaRPr lang="tr-TR" b="1" dirty="0">
              <a:solidFill>
                <a:schemeClr val="accent1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25392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3927" y="739696"/>
            <a:ext cx="4479637" cy="545189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41" y="1357745"/>
            <a:ext cx="5708386" cy="443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BİLGİ TOPLAMA İŞLEVİ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Toplanan Bilgilerin Kaynağı   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Bireyin kendisi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Okul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Çalışma ortamı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Anne,baba,eş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ve çocukları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Sosyal çevre</a:t>
            </a:r>
          </a:p>
        </p:txBody>
      </p:sp>
      <p:sp>
        <p:nvSpPr>
          <p:cNvPr id="4" name="Köşeli Çift Ayraç 3"/>
          <p:cNvSpPr/>
          <p:nvPr/>
        </p:nvSpPr>
        <p:spPr>
          <a:xfrm>
            <a:off x="1295401" y="3195781"/>
            <a:ext cx="203200" cy="20298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40" y="3678305"/>
            <a:ext cx="243861" cy="22557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38" y="5295240"/>
            <a:ext cx="243861" cy="22557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38" y="4799678"/>
            <a:ext cx="243861" cy="22557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39" y="4271972"/>
            <a:ext cx="243861" cy="22557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041" y="2435156"/>
            <a:ext cx="4184650" cy="344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BİLGİ TOPLAMA İŞLEVİ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Toplanan Bilgilerden Kimler Faydalanır 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?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Yöneticiler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Öğretmenler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Okul psikolojik danışmanlar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Öğrenciler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  <a:latin typeface="3ds" panose="02000503020000020004" pitchFamily="2" charset="-94"/>
              </a:rPr>
              <a:t>   Veliler</a:t>
            </a:r>
            <a:endParaRPr lang="tr-TR" b="1" dirty="0">
              <a:solidFill>
                <a:schemeClr val="accent1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1" y="3355828"/>
            <a:ext cx="243861" cy="22557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1" y="3846945"/>
            <a:ext cx="243861" cy="22557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0" y="4382605"/>
            <a:ext cx="243861" cy="22557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0" y="4903664"/>
            <a:ext cx="243861" cy="225572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40" y="5410548"/>
            <a:ext cx="243861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4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OKUL PSİKOLOJİK DANIŞMA VE REHBERLİK HİZMETLERİ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075" y="4501188"/>
            <a:ext cx="2304488" cy="1719221"/>
          </a:xfrm>
          <a:prstGeom prst="rect">
            <a:avLst/>
          </a:prstGeom>
        </p:spPr>
      </p:pic>
      <p:sp>
        <p:nvSpPr>
          <p:cNvPr id="4" name="Yuvarlatılmış Çapraz Köşeli Dikdörtgen 3"/>
          <p:cNvSpPr/>
          <p:nvPr/>
        </p:nvSpPr>
        <p:spPr>
          <a:xfrm>
            <a:off x="1547075" y="2556931"/>
            <a:ext cx="2253673" cy="1673323"/>
          </a:xfrm>
          <a:prstGeom prst="round2Diag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/>
              <a:t>KİŞİSEL SORUNLAR</a:t>
            </a: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756" y="2569389"/>
            <a:ext cx="2304488" cy="171922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328" y="2556932"/>
            <a:ext cx="2304488" cy="171922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756" y="4501187"/>
            <a:ext cx="2304488" cy="1719221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328" y="4501186"/>
            <a:ext cx="2304488" cy="1719221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5226812" y="2978094"/>
            <a:ext cx="17914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    </a:t>
            </a:r>
            <a:r>
              <a:rPr lang="tr-TR" sz="2400" dirty="0" smtClean="0">
                <a:solidFill>
                  <a:schemeClr val="bg1"/>
                </a:solidFill>
              </a:rPr>
              <a:t>SOSYAL 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SORUNLAR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8418461" y="2978094"/>
            <a:ext cx="21253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400" dirty="0" smtClean="0">
                <a:solidFill>
                  <a:schemeClr val="bg1"/>
                </a:solidFill>
              </a:rPr>
              <a:t>   DUYGUSAL </a:t>
            </a:r>
            <a:endParaRPr lang="tr-TR" sz="2400" dirty="0">
              <a:solidFill>
                <a:schemeClr val="bg1"/>
              </a:solidFill>
            </a:endParaRPr>
          </a:p>
          <a:p>
            <a:pPr algn="ctr"/>
            <a:r>
              <a:rPr lang="tr-TR" sz="2400" dirty="0" smtClean="0">
                <a:solidFill>
                  <a:schemeClr val="bg1"/>
                </a:solidFill>
              </a:rPr>
              <a:t>  SORUNLAR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629475" y="5129963"/>
            <a:ext cx="2181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MOTİVASYON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5359260" y="4875202"/>
            <a:ext cx="14734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MESLEK </a:t>
            </a:r>
            <a:endParaRPr lang="tr-TR" sz="2400" dirty="0" smtClean="0">
              <a:solidFill>
                <a:schemeClr val="bg1"/>
              </a:solidFill>
            </a:endParaRPr>
          </a:p>
          <a:p>
            <a:r>
              <a:rPr lang="tr-TR" sz="2400" dirty="0" smtClean="0">
                <a:solidFill>
                  <a:schemeClr val="bg1"/>
                </a:solidFill>
              </a:rPr>
              <a:t> SEÇİMİ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8752399" y="4875201"/>
            <a:ext cx="17914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  EĞİTSEL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SORUNLAR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05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BİREYİ TANIMAK NEDEN GEREKLİDİR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30746" y="2529222"/>
            <a:ext cx="9601196" cy="3318936"/>
          </a:xfrm>
        </p:spPr>
        <p:txBody>
          <a:bodyPr>
            <a:normAutofit fontScale="25000" lnSpcReduction="20000"/>
          </a:bodyPr>
          <a:lstStyle/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kendisini tanıması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Herhangi bir konuda karar vermek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Bireyleri akademik programlara ve mesleklere yönlendirmek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Belli programlarda bireyleri uygun pozisyona yerleştirmek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İş hayatındaki verimi ve kaliteyi artırmak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Evlilik ve eş seçiminde yardımcı olmak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Bireye uygun teşhis ve tedavi seçimi için</a:t>
            </a:r>
          </a:p>
          <a:p>
            <a:r>
              <a:rPr lang="tr-TR" sz="8000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potansiyeline göre ilerleyen zamanlardaki konumunu tahmin etmek için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709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BİREYİ TANIMA TEKNİKLERİNİN SINIFLANDIRILMASI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447636"/>
            <a:ext cx="9871364" cy="3428232"/>
          </a:xfrm>
        </p:spPr>
        <p:txBody>
          <a:bodyPr/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tanımak için bireyin niteliklerine ilişkin bilgiler tek tek ve her biri farklı yaklaşımlar, yöntemler ve ölçme araçları kullanılmaktadır.</a:t>
            </a:r>
          </a:p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Çeşitli kaynaklara göre bu teknikler belli ölçütlere göre testler ve test dışı teknikler olmak üzere iki grup içinde sınıflandırılmıştır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257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5401" y="982133"/>
            <a:ext cx="9601197" cy="129925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073" y="625494"/>
            <a:ext cx="10908145" cy="557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0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Testlerin Sınıflandırılmasındaki Ölçütler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Bilginin kaynağı, bilginin elde ediliş süreci, bilgilerin toplanmasında yapılması olası hata kaynakları ölçüt alınarak farklı sınıflandırmalar </a:t>
            </a: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yapılmıştır.Bu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ölçütlere göre bireyi tanıma teknikleri 4 yaklaşım içinde sınıflandırılmıştır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      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Standart testler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              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Durumsal testler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Bireyin kendisini anlattığı teknikler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Gözlemsel teknikler</a:t>
            </a:r>
          </a:p>
          <a:p>
            <a:endParaRPr lang="tr-TR" dirty="0"/>
          </a:p>
        </p:txBody>
      </p:sp>
      <p:sp>
        <p:nvSpPr>
          <p:cNvPr id="4" name="Sağ Ok 3"/>
          <p:cNvSpPr/>
          <p:nvPr/>
        </p:nvSpPr>
        <p:spPr>
          <a:xfrm>
            <a:off x="1491172" y="3919547"/>
            <a:ext cx="285750" cy="296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692" y="4362544"/>
            <a:ext cx="310923" cy="3535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359" y="4805949"/>
            <a:ext cx="310923" cy="35359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712" y="5262590"/>
            <a:ext cx="310923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4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STANDART TESTLER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       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Genel ve özel yetenek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Başarı 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Kişilik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İlgi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Tutum test ve envanterleri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Projektif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bilgi toplama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6-Noktalı Yıldız 3"/>
          <p:cNvSpPr/>
          <p:nvPr/>
        </p:nvSpPr>
        <p:spPr>
          <a:xfrm>
            <a:off x="1510391" y="2623287"/>
            <a:ext cx="302079" cy="36739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91" y="4689086"/>
            <a:ext cx="317019" cy="38408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91" y="4168464"/>
            <a:ext cx="317019" cy="38408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91" y="3647842"/>
            <a:ext cx="317019" cy="38408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91" y="3127220"/>
            <a:ext cx="317019" cy="384081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91" y="5209708"/>
            <a:ext cx="317019" cy="384081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114" y="2441016"/>
            <a:ext cx="3393622" cy="309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2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STANDART TESTLER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2" y="2491618"/>
            <a:ext cx="10153648" cy="3318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                                                          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ÖZELLİKLERİ: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-Aynı işlem yolu ile yapılması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-Aynı madde yada soruların olması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-Sürenin herkes için aynı olması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-Aynı zamanda yapılması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-Aynı yerde yapılması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-Bireylerin bir test durumunda  olduklarının 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farkında olması            </a:t>
            </a:r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53" y="2491618"/>
            <a:ext cx="4456339" cy="355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1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DURUMSAL TESTLER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2978454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Belirli bir amaca ulaşma yönünde güdülenmiş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olan bireyin önüne maksatlı ve planlanmış şekilde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hedefe varmaya geciktiren veya olanaksız kılan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engeller çıkarılabilir ve bireyin davranışları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düzenlenmiş laboratuvar koşulları altında 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gözlenebilir.Böylece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bireyin engellenme koşullarında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ne tür tepkiler ve duygusal davranışlar gösterebileceği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hakkında bilgiler toplanır.</a:t>
            </a:r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0" y="2437889"/>
            <a:ext cx="3422649" cy="309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3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KENDİSİNİ ANLATMA TEKNİKLERİ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Görüşme                                     Otobiyografi</a:t>
            </a:r>
            <a:endParaRPr lang="tr-TR" b="1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Anket                                         İşaretleme Listesi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Envanter                                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Psikodrama</a:t>
            </a:r>
            <a:endParaRPr lang="tr-TR" b="1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Problem Tarama                         Oyun Terapisi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44" y="2632776"/>
            <a:ext cx="317019" cy="39017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44" y="3127189"/>
            <a:ext cx="317019" cy="39017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44" y="3648422"/>
            <a:ext cx="317019" cy="39017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44" y="4191000"/>
            <a:ext cx="317019" cy="39017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170" y="2632776"/>
            <a:ext cx="317019" cy="39017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169" y="3648422"/>
            <a:ext cx="317019" cy="390178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170" y="3134767"/>
            <a:ext cx="317019" cy="390178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168" y="4150413"/>
            <a:ext cx="317019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2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KENDİSİNİ ANLATMA TEKNİKLERİ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Toplanan bilginin kaynağı bireyin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kendisidir.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Yüzde yüz doğruluk payı yoktur.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kendisini doğru ve olduğu gibi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anlatma yönünde güdülenmiş olması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gerekir.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564" y="2430241"/>
            <a:ext cx="4247078" cy="373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GÖZLEMSEL TEKNİKLER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İçerik Yer Tutucusu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    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Gözlem                                           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Vak’a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incelemesi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Derecelendirme ölçekleri                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Sosyometri</a:t>
            </a:r>
            <a:endParaRPr lang="tr-TR" b="1" dirty="0" smtClean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Sosyometrik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teknikler                        Kim bu tekniği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Vak’a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kaydı                                        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Sosyodrama</a:t>
            </a:r>
            <a:endParaRPr lang="tr-TR" b="1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2598742"/>
            <a:ext cx="317019" cy="390178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3148533"/>
            <a:ext cx="317019" cy="390178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648422"/>
            <a:ext cx="317019" cy="390178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4166532"/>
            <a:ext cx="317019" cy="390178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413" y="2598742"/>
            <a:ext cx="317019" cy="390178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413" y="3148533"/>
            <a:ext cx="317019" cy="390178"/>
          </a:xfrm>
          <a:prstGeom prst="rect">
            <a:avLst/>
          </a:prstGeom>
        </p:spPr>
      </p:pic>
      <p:pic>
        <p:nvPicPr>
          <p:cNvPr id="19" name="Resim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412" y="3648422"/>
            <a:ext cx="317019" cy="390178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004" y="4166532"/>
            <a:ext cx="317019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4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GÖZLEMSEL TEKNİKLER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1787" y="2598877"/>
            <a:ext cx="9601196" cy="3318936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Gözlemsel teknikle toplanan bilgiler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bireyin kendisinden değil bireyi tanıyan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başka birinden toplanır. Bilgi veren bu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kişiler gözlemsel teknikle topladığı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bilgilerin yanında kişisel yorumlarını da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katabilir. Gözlemci kişiler arasında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farklı sonuçlara varılabilir.</a:t>
            </a:r>
          </a:p>
          <a:p>
            <a:pPr marL="0" indent="0">
              <a:buNone/>
            </a:pPr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189" y="2481431"/>
            <a:ext cx="5065630" cy="35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3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Bireyi Tanıma Sürecine İlişkin İlkeler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3682" y="2400300"/>
            <a:ext cx="11111593" cy="4294415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Temel ilke bireyin kendisini tanımasına yardım etmektir.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Geçerliliği ve güvenirliği ne kadar yüksek olursa olsun, tek bir ölçme aracı bireyi tanıma için yeterli değildir.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Amaç bireyi olabildiğince farklı yönleriyle tanımaya çalışmaktır.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Her teknik her bireye gerekli olmayabilir.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 teknikleri uygulandıktan sonra sonuçların birlikte yorumlanması daha faydalıdır.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seviyelerine göre uygun teknikler seçilmelidir.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 tekniklerinin etkili biçimde uygulanabilmesi ve sonuçlarından yararlanılabilmesi için bireyle ilgili olan herkesin işbirliği içinde olması gerekir.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 teknikleri bir araçtır. Amaç haline getirilmemelidir.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 hizmetleri sadece duygusal sorunu olan öğrencilere değil tüm öğrencilere yönelik olmalıdır.</a:t>
            </a:r>
          </a:p>
        </p:txBody>
      </p:sp>
    </p:spTree>
    <p:extLst>
      <p:ext uri="{BB962C8B-B14F-4D97-AF65-F5344CB8AC3E}">
        <p14:creationId xmlns:p14="http://schemas.microsoft.com/office/powerpoint/2010/main" val="273579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Bilgi Toplama Hizmetlerinin Bazı Sorunları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kendisi hakkında gerçek dışı bilgiler vermesi.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Bireyler arası güven kavramı.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Kendini tanıtan bireyde kişisel ya da toplumsal nedenlerle kaygı olması sonucu toplanan bilgilerin büyük olasılıkla eksik yada hatalı olması.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 tekniğini uygulayan kişinin gereken özeni göstermemesi.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tanıma hizmetlerinde uygulayıcının objektif olamaması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Bilginin toplanacağı kaynak kişinin yeteri kadar ölçme aracını cevaplandırmaya güdülenmemiş olması.</a:t>
            </a:r>
          </a:p>
        </p:txBody>
      </p:sp>
    </p:spTree>
    <p:extLst>
      <p:ext uri="{BB962C8B-B14F-4D97-AF65-F5344CB8AC3E}">
        <p14:creationId xmlns:p14="http://schemas.microsoft.com/office/powerpoint/2010/main" val="91469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-PSİKOLOJİK TESTLER-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04657" y="2743200"/>
            <a:ext cx="6291940" cy="31326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- Testlerin gelişimi 19.yy sonları ile 20.yy’da gerçekleşmiştir. 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- Psikolojik test temel olarak kişiye ait bir davranış kalıbının standart ve objektif ölçümüdür.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- Psikolojik testler normal dışı davranan kişilerin uygun bir terapi yönteminin kararlaştırılması için gerekli görülen teşhisin konmasında kullanılır.</a:t>
            </a:r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2" y="2430491"/>
            <a:ext cx="3053445" cy="37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accent4">
                    <a:lumMod val="50000"/>
                  </a:schemeClr>
                </a:solidFill>
              </a:rPr>
              <a:t>PSİKOLOJİK TESTLERİN TÜRLERİ VE SINIFLANDIRILMASI</a:t>
            </a:r>
            <a:endParaRPr lang="tr-TR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5-Nokta Yıldız 4"/>
          <p:cNvSpPr/>
          <p:nvPr/>
        </p:nvSpPr>
        <p:spPr>
          <a:xfrm>
            <a:off x="1352552" y="2498271"/>
            <a:ext cx="269421" cy="2449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idx="1"/>
          </p:nvPr>
        </p:nvSpPr>
        <p:spPr>
          <a:xfrm>
            <a:off x="1319605" y="2453259"/>
            <a:ext cx="10455727" cy="39064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   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Ölçülen Nitelik ve Amacına Yönelik Testleri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Maksimum Performans ve Davranış </a:t>
            </a: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estleri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Bireysel ve Grup </a:t>
            </a: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estleri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Sürat Testleri ve Güç Testleri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Genel ve Özel Yetenek Testleri</a:t>
            </a:r>
          </a:p>
          <a:p>
            <a:pPr marL="0" indent="0">
              <a:buNone/>
            </a:pPr>
            <a:endParaRPr lang="tr-TR" dirty="0" smtClean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  </a:t>
            </a:r>
            <a:endParaRPr lang="tr-TR" dirty="0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07" y="2966344"/>
            <a:ext cx="335309" cy="304826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05" y="3926771"/>
            <a:ext cx="335309" cy="304826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05" y="3454685"/>
            <a:ext cx="335309" cy="304826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800" y="2453259"/>
            <a:ext cx="3800007" cy="3747701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605" y="4406496"/>
            <a:ext cx="33530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2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PSİKOLOJİK TESTLERİN İŞLEVLERİ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76200"/>
            <a:ext cx="9601196" cy="3680582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Seçme İşlevi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Kontenjan sayısına göre belli kurumlara alınacak kişilerin başarıya göre seçime tabi tutulması</a:t>
            </a:r>
          </a:p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Sınıflama İşlevi 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Belirli program veya belirli seçeneklerden hangisinin kişi için en uygun olan sınıfa dahil etmek</a:t>
            </a:r>
          </a:p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Uygulanan Yöntemlerin Değerlendirilmesi İşlevi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Belirli kurumlarda uygulanan yöntemlerin etkisini değerlendirmek</a:t>
            </a:r>
          </a:p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Araştırma İşlevi 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Bilimsel kavramların ve varsayımların denenmesinde hipotezlerin kontrol edilmesinde psikolojik testler araştırma işlevi olarak kullanmak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ağ Ok 3"/>
          <p:cNvSpPr/>
          <p:nvPr/>
        </p:nvSpPr>
        <p:spPr>
          <a:xfrm>
            <a:off x="1295401" y="2578965"/>
            <a:ext cx="378278" cy="2478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3486844"/>
            <a:ext cx="402371" cy="30482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5206407"/>
            <a:ext cx="402371" cy="30482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4460859"/>
            <a:ext cx="402371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3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ÖLÇME VE TEST PUANLARININ NİTELİĞİ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1-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davranışlarını oldukça ileri ve hassas olarak gözlemeye ve sayısal olarak belirlemeye yarayan araçlardır.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2-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Test sonuçlarının kararsız olması birey hakkında alınacak kararların uygunluk derecesini düşürür. Güvenirlik katsayısı uygun testin seçilmesinde önemlidir.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3-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Geçerlik,belirli bir amaç için kullanılacak testi seçerken dikkate alınacak en önemli ölçütlerden birisidir.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4-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test puanının dikkatli yorumlanması ve testlerin iyi hazırlanmış olması gerekmektedir.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5-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Kullanılan testin güvenirliği ve geçerliği ile birlikte puanı yorumlarken hata payları da dikkate alınmalıdır.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862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TEST KULLANMANIN AMACI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1123951" y="6858000"/>
            <a:ext cx="9601196" cy="3318936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034" y="2465611"/>
            <a:ext cx="2078916" cy="1646063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138" y="4111675"/>
            <a:ext cx="2078916" cy="1646063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341" y="2465611"/>
            <a:ext cx="2078916" cy="1646063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825" y="2465612"/>
            <a:ext cx="2078916" cy="1646063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456" y="4111675"/>
            <a:ext cx="2078916" cy="1646063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896" y="4136984"/>
            <a:ext cx="2078916" cy="1646063"/>
          </a:xfrm>
          <a:prstGeom prst="rect">
            <a:avLst/>
          </a:prstGeom>
        </p:spPr>
      </p:pic>
      <p:sp>
        <p:nvSpPr>
          <p:cNvPr id="15" name="Dikdörtgen 14"/>
          <p:cNvSpPr/>
          <p:nvPr/>
        </p:nvSpPr>
        <p:spPr>
          <a:xfrm>
            <a:off x="1708337" y="2660228"/>
            <a:ext cx="15267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chemeClr val="bg1"/>
                </a:solidFill>
              </a:rPr>
              <a:t>Bireye ilişkin tercihte bulunup bir plan geliştirmek için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4998803" y="2676178"/>
            <a:ext cx="1268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Bireysel farkları ölçmek için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8238208" y="2574993"/>
            <a:ext cx="1676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Bireylerin kendilerini tanıma ve anlamaları için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3121501" y="4375649"/>
            <a:ext cx="17252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Birey hakkında bilinmeyen yeni bir bilgi için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6369971" y="4274283"/>
            <a:ext cx="1742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Birey hakkında alınacak karara katkıda bulunmak için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9454063" y="4375649"/>
            <a:ext cx="18693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>
                <a:solidFill>
                  <a:schemeClr val="bg1"/>
                </a:solidFill>
              </a:rPr>
              <a:t>Bireylerin eğitsel</a:t>
            </a:r>
            <a:r>
              <a:rPr lang="tr-TR" sz="1400" dirty="0" smtClean="0">
                <a:solidFill>
                  <a:schemeClr val="bg1"/>
                </a:solidFill>
              </a:rPr>
              <a:t>, mesleki, kişisel </a:t>
            </a:r>
            <a:r>
              <a:rPr lang="tr-TR" sz="1400" dirty="0">
                <a:solidFill>
                  <a:schemeClr val="bg1"/>
                </a:solidFill>
              </a:rPr>
              <a:t>ve sosyal uyumu </a:t>
            </a:r>
            <a:r>
              <a:rPr lang="tr-TR" sz="1400" dirty="0" smtClean="0">
                <a:solidFill>
                  <a:schemeClr val="bg1"/>
                </a:solidFill>
              </a:rPr>
              <a:t>sağlamasında </a:t>
            </a:r>
            <a:r>
              <a:rPr lang="tr-TR" sz="1400" dirty="0">
                <a:solidFill>
                  <a:schemeClr val="bg1"/>
                </a:solidFill>
              </a:rPr>
              <a:t>yardımcı olmak için</a:t>
            </a:r>
          </a:p>
        </p:txBody>
      </p:sp>
    </p:spTree>
    <p:extLst>
      <p:ext uri="{BB962C8B-B14F-4D97-AF65-F5344CB8AC3E}">
        <p14:creationId xmlns:p14="http://schemas.microsoft.com/office/powerpoint/2010/main" val="319929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YETENEK TESTLERİ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932215" y="2588675"/>
            <a:ext cx="10346870" cy="3318936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 </a:t>
            </a:r>
            <a:r>
              <a:rPr lang="tr-TR" dirty="0" smtClean="0"/>
              <a:t>                                                             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- Bireyin yetenek ve yetkinliklerinin             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belirlenmesinde kullanılan değerlendirme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araçlarıdır. Genel ve özel yetenek testleri 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olarak iki gruba ayrılır.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-Genel yetenek </a:t>
            </a: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testleri,bireyin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her çeşit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performansı ve davranışı için gerekli 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  genel bir </a:t>
            </a:r>
            <a:r>
              <a:rPr lang="tr-TR" dirty="0" err="1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güç,özel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yetenek ise bireyin bazı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 özel alanlardaki başarısı için gerekli güçler olarak</a:t>
            </a:r>
          </a:p>
          <a:p>
            <a:r>
              <a:rPr lang="tr-TR" dirty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</a:t>
            </a: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                                                           nitelendirilmektedir.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22" y="2588675"/>
            <a:ext cx="5177049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66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Yetenek Testlerinin En Çok Kullanıldığı Durumlar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Meslek ve öğrenim dalını seçmede kullanılır.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Özel eğitim programlarına öğrencilerin seçimi ve sınıflandırılmasında kullanılır.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Öğrencilerin yetenek seviyesine uygun bir başarı gösterip göstermediğini anlamak için.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Danışman ve öğretmenlerin öğrencileri tanımak için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Öğrencilerin duygusal ve uyum problemlerinin teşhisinde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1380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BAŞARI TESTLERİ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Bireylerin geçmiş akademik yaşantılarını ölçmek için kullanılır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Geleceğe yönelik yordamalar yapmak için 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Okuldaki öğrencilerin hangi derslerden daha başarılı yada daha zayıf olduğunun belirlenmesi için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Öğrencilerin  ders seçimine katkı sağlaması için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Öğrencilerin başarısızlık sebeplerini araştırmak için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Öğrencilerin başarı seviyeleri ile zeka seviyelerinin karşılaştırılmasında</a:t>
            </a:r>
          </a:p>
          <a:p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959840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İLGİ TESTLERİ 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İlgi testleri okullarda genellikle öğrencilerin çeşitli mesleklere olan ilgilerini tanıma amacı ile sanayi kesiminde ise personel seçimi ve işe yerleştirme alanında kullanılmaktadır.</a:t>
            </a:r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415" y="3475263"/>
            <a:ext cx="2588079" cy="258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27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KİŞİLİK TESTLERİ 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09601" y="2695724"/>
            <a:ext cx="7979228" cy="3318936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Bireylerin kişilik özelliklerini, benlik algılarını 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ve uyum düzeylerini tanıma amacı ile kullanılmaktadır.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Psikoterapi ve danışma ihtiyaçlarının belirlenmesinde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Sorunlu kişilerin probleminin teşhis edilmesinde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Gelişmekte olan bireylerin kişisel ve sosyal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 uyumları ve gelişmelerinin izlenmesinde kullanılır</a:t>
            </a:r>
          </a:p>
          <a:p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530" y="2432958"/>
            <a:ext cx="3378879" cy="38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27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TUTUM TESTLERİ </a:t>
            </a:r>
            <a:endParaRPr lang="tr-TR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Bireylerin belirli tutum ve değerlerinin belirlenmesinde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 etkileyen aile ve çevre faktörlerinin incelenmesinde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Bireyin davranışını etkileyen uyum probleminin teşhisinde</a:t>
            </a:r>
          </a:p>
          <a:p>
            <a:r>
              <a:rPr lang="tr-TR" dirty="0" smtClean="0">
                <a:solidFill>
                  <a:schemeClr val="accent4">
                    <a:lumMod val="50000"/>
                  </a:schemeClr>
                </a:solidFill>
                <a:latin typeface="3ds" panose="02000503020000020004" pitchFamily="2" charset="-94"/>
              </a:rPr>
              <a:t>Toplumun, kurum ve grupların yapısal özelliklerinin değer sistemlerinin incelenmesinde kullanılır.</a:t>
            </a:r>
            <a:endParaRPr lang="tr-TR" dirty="0">
              <a:solidFill>
                <a:schemeClr val="accent4">
                  <a:lumMod val="50000"/>
                </a:schemeClr>
              </a:solidFill>
              <a:latin typeface="3ds" panose="02000503020000020004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35483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TESTLERİN CEVAP VEREBİLECEĞİ SORULAR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7062" y="2557463"/>
            <a:ext cx="3317875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16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2"/>
            <a:ext cx="9946820" cy="331893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Kişi hangi düzeydeki bir eğitim için yeterlidir ?</a:t>
            </a:r>
          </a:p>
          <a:p>
            <a:r>
              <a:rPr lang="tr-TR" dirty="0" smtClean="0"/>
              <a:t>Liseden mezun olan bir kişi acaba yüksek öğrenimde başarılı olabilecek midir ?</a:t>
            </a:r>
          </a:p>
          <a:p>
            <a:r>
              <a:rPr lang="tr-TR" dirty="0" smtClean="0"/>
              <a:t>Özel bir ihtisas alanına girmek isteyen bir bireyin geçmiş eğitimi ,bilgi ve beceri seviyesi bu alan için yeterli midir ?</a:t>
            </a:r>
          </a:p>
          <a:p>
            <a:r>
              <a:rPr lang="tr-TR" dirty="0" smtClean="0"/>
              <a:t>Kişi belirli bir iş ve meslek için gerekli özel yeteneklere sahip midir ?</a:t>
            </a:r>
          </a:p>
          <a:p>
            <a:r>
              <a:rPr lang="tr-TR" dirty="0" smtClean="0"/>
              <a:t>Bireyin meslek ilgisi hangi alana yöneliktir ?</a:t>
            </a:r>
          </a:p>
          <a:p>
            <a:r>
              <a:rPr lang="tr-TR" dirty="0" smtClean="0"/>
              <a:t>Bireyde herhangi bir kişilik bozukluğu söz konusu mudur ? 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169" y="813707"/>
            <a:ext cx="3000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67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2427513" y="1315960"/>
            <a:ext cx="8469085" cy="3318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5400" b="1" dirty="0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İLİM </a:t>
            </a:r>
            <a:r>
              <a:rPr lang="tr-TR" sz="5400" b="1" dirty="0" err="1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İLİM</a:t>
            </a:r>
            <a:r>
              <a:rPr lang="tr-TR" sz="5400" b="1" dirty="0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 BİLMEKTİR</a:t>
            </a:r>
          </a:p>
          <a:p>
            <a:pPr marL="0" indent="0">
              <a:buNone/>
            </a:pPr>
            <a:r>
              <a:rPr lang="tr-TR" sz="5400" b="1" dirty="0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İLİM KENDİN BİLMEKTİR</a:t>
            </a:r>
          </a:p>
          <a:p>
            <a:pPr marL="0" indent="0">
              <a:buNone/>
            </a:pPr>
            <a:r>
              <a:rPr lang="tr-TR" sz="5400" b="1" dirty="0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SEN KENDİN BİLMEZSEN</a:t>
            </a:r>
          </a:p>
          <a:p>
            <a:pPr marL="0" indent="0">
              <a:buNone/>
            </a:pPr>
            <a:r>
              <a:rPr lang="tr-TR" sz="5400" b="1" dirty="0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BU NİCE OKUMAKTIR</a:t>
            </a:r>
            <a:endParaRPr lang="tr-TR" sz="5400" b="1" dirty="0">
              <a:solidFill>
                <a:schemeClr val="accent4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8" name="4-Nokta Yıldız 7"/>
          <p:cNvSpPr/>
          <p:nvPr/>
        </p:nvSpPr>
        <p:spPr>
          <a:xfrm>
            <a:off x="1295402" y="1315960"/>
            <a:ext cx="914400" cy="914400"/>
          </a:xfrm>
          <a:prstGeom prst="star4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236" y="4465760"/>
            <a:ext cx="100592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5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67101" y="2663067"/>
            <a:ext cx="5864678" cy="7414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48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tr-TR" sz="5200" b="1" dirty="0" smtClean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TEŞEKKÜRLER</a:t>
            </a:r>
            <a:r>
              <a:rPr lang="tr-TR" sz="5200" b="1" dirty="0">
                <a:solidFill>
                  <a:schemeClr val="accent4">
                    <a:lumMod val="50000"/>
                  </a:schemeClr>
                </a:solidFill>
                <a:latin typeface="Algerian" panose="04020705040A02060702" pitchFamily="82" charset="0"/>
              </a:rPr>
              <a:t>..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4554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1302</Words>
  <Application>Microsoft Office PowerPoint</Application>
  <PresentationFormat>Özel</PresentationFormat>
  <Paragraphs>213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Organik</vt:lpstr>
      <vt:lpstr>BİREYİ TANIMANIN İŞLEVİ,İZLENEN YÖNTEM VE YAKLAŞIMLAR PSİKOLOJİK TESTLER</vt:lpstr>
      <vt:lpstr>BİREYİN TANIMI</vt:lpstr>
      <vt:lpstr>BİREYİ TANIMA</vt:lpstr>
      <vt:lpstr>PowerPoint Sunusu</vt:lpstr>
      <vt:lpstr>BİLGİ TOPLAMA İŞLEVİ</vt:lpstr>
      <vt:lpstr>BİLGİ TOPLAMA İŞLEVİ</vt:lpstr>
      <vt:lpstr>OKUL PSİKOLOJİK DANIŞMA VE REHBERLİK HİZMETLERİ</vt:lpstr>
      <vt:lpstr>BİREYİ TANIMAK NEDEN GEREKLİDİR</vt:lpstr>
      <vt:lpstr>BİREYİ TANIMA TEKNİKLERİNİN SINIFLANDIRILMASI</vt:lpstr>
      <vt:lpstr>PowerPoint Sunusu</vt:lpstr>
      <vt:lpstr>Testlerin Sınıflandırılmasındaki Ölçütler</vt:lpstr>
      <vt:lpstr>STANDART TESTLER</vt:lpstr>
      <vt:lpstr>STANDART TESTLER</vt:lpstr>
      <vt:lpstr>DURUMSAL TESTLER</vt:lpstr>
      <vt:lpstr>KENDİSİNİ ANLATMA TEKNİKLERİ</vt:lpstr>
      <vt:lpstr>KENDİSİNİ ANLATMA TEKNİKLERİ</vt:lpstr>
      <vt:lpstr>GÖZLEMSEL TEKNİKLER</vt:lpstr>
      <vt:lpstr>GÖZLEMSEL TEKNİKLER</vt:lpstr>
      <vt:lpstr>Bireyi Tanıma Sürecine İlişkin İlkeler</vt:lpstr>
      <vt:lpstr>Bilgi Toplama Hizmetlerinin Bazı Sorunları</vt:lpstr>
      <vt:lpstr>-PSİKOLOJİK TESTLER-</vt:lpstr>
      <vt:lpstr>PSİKOLOJİK TESTLERİN TÜRLERİ VE SINIFLANDIRILMASI</vt:lpstr>
      <vt:lpstr>PSİKOLOJİK TESTLERİN İŞLEVLERİ</vt:lpstr>
      <vt:lpstr>ÖLÇME VE TEST PUANLARININ NİTELİĞİ</vt:lpstr>
      <vt:lpstr>TEST KULLANMANIN AMACI</vt:lpstr>
      <vt:lpstr>YETENEK TESTLERİ</vt:lpstr>
      <vt:lpstr>Yetenek Testlerinin En Çok Kullanıldığı Durumlar</vt:lpstr>
      <vt:lpstr>BAŞARI TESTLERİ</vt:lpstr>
      <vt:lpstr>İLGİ TESTLERİ </vt:lpstr>
      <vt:lpstr>KİŞİLİK TESTLERİ </vt:lpstr>
      <vt:lpstr>TUTUM TESTLERİ </vt:lpstr>
      <vt:lpstr>TESTLERİN CEVAP VEREBİLECEĞİ SORULAR</vt:lpstr>
      <vt:lpstr>PowerPoint Sunusu</vt:lpstr>
      <vt:lpstr>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Casper</dc:creator>
  <cp:lastModifiedBy>Dante_Im</cp:lastModifiedBy>
  <cp:revision>60</cp:revision>
  <dcterms:created xsi:type="dcterms:W3CDTF">2020-10-14T19:29:52Z</dcterms:created>
  <dcterms:modified xsi:type="dcterms:W3CDTF">2020-11-16T20:49:08Z</dcterms:modified>
</cp:coreProperties>
</file>