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0" r:id="rId1"/>
  </p:sldMasterIdLst>
  <p:sldIdLst>
    <p:sldId id="256" r:id="rId2"/>
    <p:sldId id="272" r:id="rId3"/>
    <p:sldId id="276" r:id="rId4"/>
    <p:sldId id="277" r:id="rId5"/>
    <p:sldId id="278" r:id="rId6"/>
    <p:sldId id="280" r:id="rId7"/>
    <p:sldId id="282" r:id="rId8"/>
    <p:sldId id="284" r:id="rId9"/>
    <p:sldId id="285" r:id="rId10"/>
    <p:sldId id="287" r:id="rId11"/>
    <p:sldId id="289" r:id="rId12"/>
    <p:sldId id="291" r:id="rId13"/>
    <p:sldId id="293" r:id="rId14"/>
    <p:sldId id="295" r:id="rId15"/>
    <p:sldId id="297" r:id="rId16"/>
    <p:sldId id="299" r:id="rId17"/>
    <p:sldId id="301" r:id="rId18"/>
    <p:sldId id="303" r:id="rId19"/>
    <p:sldId id="306" r:id="rId20"/>
    <p:sldId id="308" r:id="rId21"/>
    <p:sldId id="310" r:id="rId22"/>
    <p:sldId id="313" r:id="rId23"/>
    <p:sldId id="377" r:id="rId24"/>
    <p:sldId id="321" r:id="rId25"/>
    <p:sldId id="323" r:id="rId26"/>
    <p:sldId id="325" r:id="rId27"/>
    <p:sldId id="327" r:id="rId28"/>
    <p:sldId id="378" r:id="rId29"/>
    <p:sldId id="379" r:id="rId30"/>
    <p:sldId id="331" r:id="rId31"/>
    <p:sldId id="333" r:id="rId32"/>
    <p:sldId id="335" r:id="rId33"/>
    <p:sldId id="337" r:id="rId34"/>
    <p:sldId id="339" r:id="rId35"/>
    <p:sldId id="341" r:id="rId36"/>
    <p:sldId id="343" r:id="rId37"/>
    <p:sldId id="345" r:id="rId38"/>
    <p:sldId id="347" r:id="rId39"/>
    <p:sldId id="349" r:id="rId40"/>
    <p:sldId id="351" r:id="rId41"/>
    <p:sldId id="353" r:id="rId42"/>
    <p:sldId id="355" r:id="rId43"/>
    <p:sldId id="357" r:id="rId44"/>
    <p:sldId id="358" r:id="rId45"/>
    <p:sldId id="360" r:id="rId46"/>
    <p:sldId id="362" r:id="rId47"/>
    <p:sldId id="376" r:id="rId48"/>
    <p:sldId id="261" r:id="rId49"/>
    <p:sldId id="367" r:id="rId50"/>
    <p:sldId id="366" r:id="rId51"/>
    <p:sldId id="368" r:id="rId52"/>
    <p:sldId id="374" r:id="rId53"/>
    <p:sldId id="369" r:id="rId54"/>
    <p:sldId id="364" r:id="rId55"/>
    <p:sldId id="375" r:id="rId56"/>
    <p:sldId id="371" r:id="rId57"/>
    <p:sldId id="370" r:id="rId5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p:scale>
          <a:sx n="69" d="100"/>
          <a:sy n="69" d="100"/>
        </p:scale>
        <p:origin x="-23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5586B75A-687E-405C-8A0B-8D00578BA2C3}" type="datetimeFigureOut">
              <a:rPr lang="en-US" smtClean="0"/>
              <a:pPr/>
              <a:t>11/16/2020</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46626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586B75A-687E-405C-8A0B-8D00578BA2C3}" type="datetimeFigureOut">
              <a:rPr lang="en-US" smtClean="0"/>
              <a:pPr/>
              <a:t>11/16/2020</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600641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5586B75A-687E-405C-8A0B-8D00578BA2C3}" type="datetimeFigureOut">
              <a:rPr lang="en-US" smtClean="0"/>
              <a:pPr/>
              <a:t>11/16/2020</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55026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586B75A-687E-405C-8A0B-8D00578BA2C3}" type="datetimeFigureOut">
              <a:rPr lang="en-US" smtClean="0"/>
              <a:pPr/>
              <a:t>11/16/2020</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8844949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586B75A-687E-405C-8A0B-8D00578BA2C3}" type="datetimeFigureOut">
              <a:rPr lang="en-US" smtClean="0"/>
              <a:pPr/>
              <a:t>11/16/2020</a:t>
            </a:fld>
            <a:endParaRPr lang="en-US" dirty="0"/>
          </a:p>
        </p:txBody>
      </p:sp>
      <p:sp>
        <p:nvSpPr>
          <p:cNvPr id="8" name="Altbilgi Yer Tutucusu 7"/>
          <p:cNvSpPr>
            <a:spLocks noGrp="1"/>
          </p:cNvSpPr>
          <p:nvPr>
            <p:ph type="ftr" sz="quarter" idx="11"/>
          </p:nvPr>
        </p:nvSpPr>
        <p:spPr/>
        <p:txBody>
          <a:bodyPr/>
          <a:lstStyle/>
          <a:p>
            <a:endParaRPr lang="en-US" dirty="0"/>
          </a:p>
        </p:txBody>
      </p:sp>
      <p:sp>
        <p:nvSpPr>
          <p:cNvPr id="9" name="Slayt Numarası Yer Tutucusu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2864984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3D7E00A-486F-4252-8B1D-E32645521F49}" type="datetimeFigureOut">
              <a:rPr lang="en-US" smtClean="0"/>
              <a:t>11/16/2020</a:t>
            </a:fld>
            <a:endParaRPr lang="en-US" dirty="0"/>
          </a:p>
        </p:txBody>
      </p:sp>
      <p:sp>
        <p:nvSpPr>
          <p:cNvPr id="4" name="Altbilgi Yer Tutucusu 3"/>
          <p:cNvSpPr>
            <a:spLocks noGrp="1"/>
          </p:cNvSpPr>
          <p:nvPr>
            <p:ph type="ftr" sz="quarter" idx="11"/>
          </p:nvPr>
        </p:nvSpPr>
        <p:spPr/>
        <p:txBody>
          <a:bodyPr/>
          <a:lstStyle/>
          <a:p>
            <a:endParaRPr lang="en-US" dirty="0"/>
          </a:p>
        </p:txBody>
      </p:sp>
      <p:sp>
        <p:nvSpPr>
          <p:cNvPr id="5" name="Slayt Numarası Yer Tutucusu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95632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DDF5F92-E675-4B36-9A60-69A962A68675}" type="datetimeFigureOut">
              <a:rPr lang="en-US" smtClean="0"/>
              <a:t>11/16/2020</a:t>
            </a:fld>
            <a:endParaRPr lang="en-US" dirty="0"/>
          </a:p>
        </p:txBody>
      </p:sp>
      <p:sp>
        <p:nvSpPr>
          <p:cNvPr id="3" name="Altbilgi Yer Tutucusu 2"/>
          <p:cNvSpPr>
            <a:spLocks noGrp="1"/>
          </p:cNvSpPr>
          <p:nvPr>
            <p:ph type="ftr" sz="quarter" idx="11"/>
          </p:nvPr>
        </p:nvSpPr>
        <p:spPr/>
        <p:txBody>
          <a:bodyPr/>
          <a:lstStyle/>
          <a:p>
            <a:endParaRPr lang="en-US" dirty="0"/>
          </a:p>
        </p:txBody>
      </p:sp>
      <p:sp>
        <p:nvSpPr>
          <p:cNvPr id="4" name="Slayt Numarası Yer Tutucusu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52069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586B75A-687E-405C-8A0B-8D00578BA2C3}" type="datetimeFigureOut">
              <a:rPr lang="en-US" smtClean="0"/>
              <a:pPr/>
              <a:t>11/16/2020</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6251144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586B75A-687E-405C-8A0B-8D00578BA2C3}" type="datetimeFigureOut">
              <a:rPr lang="en-US" smtClean="0"/>
              <a:pPr/>
              <a:t>11/16/2020</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16018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586B75A-687E-405C-8A0B-8D00578BA2C3}" type="datetimeFigureOut">
              <a:rPr lang="en-US" smtClean="0"/>
              <a:pPr/>
              <a:t>11/16/2020</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8919653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586B75A-687E-405C-8A0B-8D00578BA2C3}" type="datetimeFigureOut">
              <a:rPr lang="en-US" smtClean="0"/>
              <a:pPr/>
              <a:t>11/16/2020</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4180349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86B75A-687E-405C-8A0B-8D00578BA2C3}" type="datetimeFigureOut">
              <a:rPr lang="en-US" smtClean="0"/>
              <a:pPr/>
              <a:t>11/16/2020</a:t>
            </a:fld>
            <a:endParaRPr lang="en-US" dirty="0"/>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83453566"/>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67004" y="326567"/>
            <a:ext cx="10782300" cy="1412082"/>
          </a:xfrm>
        </p:spPr>
        <p:txBody>
          <a:bodyPr>
            <a:normAutofit fontScale="90000"/>
          </a:bodyPr>
          <a:lstStyle/>
          <a:p>
            <a:r>
              <a:rPr lang="tr-TR" dirty="0" smtClean="0">
                <a:latin typeface="Book Antiqua" pitchFamily="18" charset="0"/>
              </a:rPr>
              <a:t>Bireyi Tanıma Teknikleri</a:t>
            </a:r>
            <a:r>
              <a:rPr lang="tr-TR" sz="3200" dirty="0" smtClean="0"/>
              <a:t/>
            </a:r>
            <a:br>
              <a:rPr lang="tr-TR" sz="3200" dirty="0" smtClean="0"/>
            </a:br>
            <a:r>
              <a:rPr lang="tr-TR" sz="2000" dirty="0" smtClean="0"/>
              <a:t/>
            </a:r>
            <a:br>
              <a:rPr lang="tr-TR" sz="2000" dirty="0" smtClean="0"/>
            </a:br>
            <a:endParaRPr lang="tr-TR" sz="2000" dirty="0"/>
          </a:p>
        </p:txBody>
      </p:sp>
      <p:sp>
        <p:nvSpPr>
          <p:cNvPr id="3" name="Alt Başlık 2"/>
          <p:cNvSpPr>
            <a:spLocks noGrp="1"/>
          </p:cNvSpPr>
          <p:nvPr>
            <p:ph type="subTitle" idx="1"/>
          </p:nvPr>
        </p:nvSpPr>
        <p:spPr>
          <a:xfrm>
            <a:off x="966911" y="3530600"/>
            <a:ext cx="9979285" cy="3162300"/>
          </a:xfrm>
        </p:spPr>
        <p:txBody>
          <a:bodyPr>
            <a:noAutofit/>
          </a:bodyPr>
          <a:lstStyle/>
          <a:p>
            <a:r>
              <a:rPr lang="tr-TR" sz="2000" dirty="0"/>
              <a:t/>
            </a:r>
            <a:br>
              <a:rPr lang="tr-TR" sz="2000" dirty="0"/>
            </a:br>
            <a:r>
              <a:rPr lang="tr-TR" dirty="0" smtClean="0"/>
              <a:t>	</a:t>
            </a:r>
            <a:r>
              <a:rPr lang="tr-TR" sz="3200" dirty="0" smtClean="0"/>
              <a:t>Prof</a:t>
            </a:r>
            <a:r>
              <a:rPr lang="tr-TR" sz="3200" dirty="0"/>
              <a:t>. Dr. Mevlüt KAYA</a:t>
            </a:r>
            <a:br>
              <a:rPr lang="tr-TR" sz="3200" dirty="0"/>
            </a:br>
            <a:endParaRPr lang="tr-TR" sz="3200" dirty="0" smtClean="0"/>
          </a:p>
        </p:txBody>
      </p:sp>
      <p:sp>
        <p:nvSpPr>
          <p:cNvPr id="4" name="Dikdörtgen 3"/>
          <p:cNvSpPr/>
          <p:nvPr/>
        </p:nvSpPr>
        <p:spPr>
          <a:xfrm>
            <a:off x="2604132" y="1800141"/>
            <a:ext cx="6908045" cy="1323439"/>
          </a:xfrm>
          <a:prstGeom prst="rect">
            <a:avLst/>
          </a:prstGeom>
        </p:spPr>
        <p:txBody>
          <a:bodyPr wrap="none">
            <a:spAutoFit/>
          </a:bodyPr>
          <a:lstStyle/>
          <a:p>
            <a:pPr algn="ctr"/>
            <a:r>
              <a:rPr lang="tr-TR" sz="4000" b="1" dirty="0"/>
              <a:t>Otobiyografi, Bibliyoterapi, </a:t>
            </a:r>
            <a:endParaRPr lang="tr-TR" sz="4000" b="1" dirty="0" smtClean="0"/>
          </a:p>
          <a:p>
            <a:pPr algn="ctr"/>
            <a:r>
              <a:rPr lang="tr-TR" sz="4000" b="1" dirty="0" smtClean="0"/>
              <a:t>Sinematerapi </a:t>
            </a:r>
            <a:r>
              <a:rPr lang="tr-TR" sz="4000" b="1" dirty="0"/>
              <a:t>ve Hatıra </a:t>
            </a:r>
            <a:r>
              <a:rPr lang="tr-TR" sz="4000" b="1" dirty="0" smtClean="0"/>
              <a:t>Kayıtları</a:t>
            </a:r>
            <a:endParaRPr lang="tr-TR" sz="4000" b="1" dirty="0"/>
          </a:p>
        </p:txBody>
      </p:sp>
    </p:spTree>
    <p:extLst>
      <p:ext uri="{BB962C8B-B14F-4D97-AF65-F5344CB8AC3E}">
        <p14:creationId xmlns:p14="http://schemas.microsoft.com/office/powerpoint/2010/main" val="3130813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24000" y="728664"/>
            <a:ext cx="9144000" cy="726650"/>
          </a:xfrm>
        </p:spPr>
        <p:txBody>
          <a:bodyPr>
            <a:normAutofit/>
          </a:bodyPr>
          <a:lstStyle/>
          <a:p>
            <a:pPr eaLnBrk="1" hangingPunct="1">
              <a:defRPr/>
            </a:pPr>
            <a:r>
              <a:rPr lang="tr-TR" sz="4400" b="1" dirty="0"/>
              <a:t>OTOBİYOGRAFİ</a:t>
            </a:r>
          </a:p>
        </p:txBody>
      </p:sp>
      <p:sp>
        <p:nvSpPr>
          <p:cNvPr id="5" name="2 İçerik Yer Tutucusu"/>
          <p:cNvSpPr>
            <a:spLocks noGrp="1" noChangeArrowheads="1"/>
          </p:cNvSpPr>
          <p:nvPr>
            <p:ph type="subTitle" idx="1"/>
          </p:nvPr>
        </p:nvSpPr>
        <p:spPr>
          <a:xfrm>
            <a:off x="508000" y="1738648"/>
            <a:ext cx="11290300" cy="4687910"/>
          </a:xfrm>
        </p:spPr>
        <p:txBody>
          <a:bodyPr>
            <a:noAutofit/>
          </a:bodyPr>
          <a:lstStyle/>
          <a:p>
            <a:pPr>
              <a:defRPr/>
            </a:pPr>
            <a:endParaRPr lang="tr-TR" altLang="tr-TR" sz="2800" b="1" dirty="0" smtClean="0"/>
          </a:p>
          <a:p>
            <a:pPr algn="l">
              <a:defRPr/>
            </a:pPr>
            <a:r>
              <a:rPr lang="tr-TR" altLang="tr-TR" sz="2800" dirty="0" smtClean="0"/>
              <a:t>Otobiyografi, “kendini anlatma teknikleri “ içinde yer alır.</a:t>
            </a:r>
          </a:p>
          <a:p>
            <a:pPr algn="l">
              <a:defRPr/>
            </a:pPr>
            <a:r>
              <a:rPr lang="tr-TR" altLang="tr-TR" sz="2800" dirty="0" smtClean="0">
                <a:solidFill>
                  <a:srgbClr val="7030A0"/>
                </a:solidFill>
              </a:rPr>
              <a:t>Otobiyografi, bireyin geçmiş ve şimdiki yaşantısı ile geleceğe ilişkin planlarını yazılı olarak anlatmasıdır</a:t>
            </a:r>
            <a:r>
              <a:rPr lang="tr-TR" altLang="tr-TR" sz="2800" dirty="0" smtClean="0"/>
              <a:t>. </a:t>
            </a:r>
          </a:p>
          <a:p>
            <a:pPr>
              <a:defRPr/>
            </a:pPr>
            <a:r>
              <a:rPr lang="tr-TR" altLang="tr-TR" sz="2800" dirty="0" smtClean="0"/>
              <a:t>Otobiyografi yaklaşımında, birey kendi yaşamı ve kendisi hakkındaki bilgileri kendi kişisel yorum ve  değerlendirmesine göre, yazılı olarak anlatmaktadır.</a:t>
            </a:r>
          </a:p>
          <a:p>
            <a:pPr algn="l">
              <a:defRPr/>
            </a:pPr>
            <a:r>
              <a:rPr lang="tr-TR" altLang="tr-TR" sz="2800" dirty="0"/>
              <a:t>Kişi yaşam öyküsünü anlatırken, kendince önemli gördüğü bireysel özelliklerini bu özelliklere karşı tutum ve duygularını bunların oluşmasında rol oynayan geçmiş zamana ilişkin kişi ve olayları da anlatmakta ve şimdiki zamana ve geleceğe yönelik bağlantılar ve yorumlar </a:t>
            </a:r>
            <a:r>
              <a:rPr lang="tr-TR" altLang="tr-TR" sz="2800" dirty="0" smtClean="0"/>
              <a:t>yapmaktadır.</a:t>
            </a:r>
            <a:endParaRPr lang="tr-TR" altLang="tr-TR" sz="2800" dirty="0"/>
          </a:p>
          <a:p>
            <a:pPr>
              <a:defRPr/>
            </a:pPr>
            <a:endParaRPr lang="tr-TR" altLang="tr-TR" sz="2800" dirty="0" smtClean="0"/>
          </a:p>
          <a:p>
            <a:pPr>
              <a:defRPr/>
            </a:pPr>
            <a:endParaRPr lang="tr-TR" altLang="tr-TR" sz="2800" dirty="0" smtClean="0"/>
          </a:p>
          <a:p>
            <a:pPr>
              <a:defRPr/>
            </a:pPr>
            <a:endParaRPr lang="tr-TR" altLang="tr-TR" sz="2800" dirty="0"/>
          </a:p>
        </p:txBody>
      </p:sp>
    </p:spTree>
    <p:extLst>
      <p:ext uri="{BB962C8B-B14F-4D97-AF65-F5344CB8AC3E}">
        <p14:creationId xmlns:p14="http://schemas.microsoft.com/office/powerpoint/2010/main" val="448727382"/>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İçerik Yer Tutucusu"/>
          <p:cNvSpPr>
            <a:spLocks noGrp="1" noChangeArrowheads="1"/>
          </p:cNvSpPr>
          <p:nvPr>
            <p:ph idx="1"/>
          </p:nvPr>
        </p:nvSpPr>
        <p:spPr>
          <a:xfrm>
            <a:off x="673100" y="1136651"/>
            <a:ext cx="10706100" cy="4250895"/>
          </a:xfrm>
        </p:spPr>
        <p:txBody>
          <a:bodyPr>
            <a:normAutofit/>
          </a:bodyPr>
          <a:lstStyle/>
          <a:p>
            <a:pPr>
              <a:defRPr/>
            </a:pPr>
            <a:r>
              <a:rPr lang="tr-TR" altLang="tr-TR" sz="2800" dirty="0"/>
              <a:t>Otobiyografi bireyin şimdiki nitelik ve davranışlarının genel gelişim süreci içinde geçmiş yaşantı, koşul ve olaylarla bağıntılı olduğu </a:t>
            </a:r>
            <a:r>
              <a:rPr lang="tr-TR" altLang="tr-TR" dirty="0" smtClean="0"/>
              <a:t>varsayımına</a:t>
            </a:r>
            <a:r>
              <a:rPr lang="tr-TR" altLang="tr-TR" sz="2800" dirty="0" smtClean="0"/>
              <a:t> </a:t>
            </a:r>
            <a:r>
              <a:rPr lang="tr-TR" altLang="tr-TR" sz="2800" dirty="0"/>
              <a:t>dayanır</a:t>
            </a:r>
          </a:p>
          <a:p>
            <a:pPr>
              <a:defRPr/>
            </a:pPr>
            <a:r>
              <a:rPr lang="tr-TR" altLang="tr-TR" sz="2800" dirty="0"/>
              <a:t>Otobiyografinin içeriğinde kişi benliğini, kendisini nasıl gördüğünü, geçmişte ne gibi gereksinmeleri olduğunu, bunları nasıl doyurduğunu, çevredeki kişilerin beklentilerini, bunları ne ölçüde ve nasıl karşıladığını, yaşadığı güçlüklerle başetme yöntemlerini, kimlerden destek gördüğünü, kimlerle çatışma içinde olduğunu belirten olayları, duygu ve değerlendirmelerini anlatır </a:t>
            </a:r>
          </a:p>
        </p:txBody>
      </p:sp>
    </p:spTree>
    <p:extLst>
      <p:ext uri="{BB962C8B-B14F-4D97-AF65-F5344CB8AC3E}">
        <p14:creationId xmlns:p14="http://schemas.microsoft.com/office/powerpoint/2010/main" val="1288249975"/>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İçerik Yer Tutucusu"/>
          <p:cNvSpPr>
            <a:spLocks noGrp="1" noChangeArrowheads="1"/>
          </p:cNvSpPr>
          <p:nvPr>
            <p:ph idx="1"/>
          </p:nvPr>
        </p:nvSpPr>
        <p:spPr>
          <a:xfrm>
            <a:off x="609600" y="1400175"/>
            <a:ext cx="10934699" cy="3971925"/>
          </a:xfrm>
        </p:spPr>
        <p:txBody>
          <a:bodyPr/>
          <a:lstStyle/>
          <a:p>
            <a:pPr>
              <a:defRPr/>
            </a:pPr>
            <a:r>
              <a:rPr lang="tr-TR" altLang="tr-TR" sz="2800" dirty="0"/>
              <a:t>Kişinin kendini ve geçmişini nasıl </a:t>
            </a:r>
            <a:r>
              <a:rPr lang="tr-TR" altLang="tr-TR" sz="2800" dirty="0" smtClean="0"/>
              <a:t>yorumladığı, </a:t>
            </a:r>
            <a:r>
              <a:rPr lang="tr-TR" altLang="tr-TR" sz="2800" dirty="0"/>
              <a:t>değerleri, beklentileri, gereksinmeleri ve çatışmaları kişinin bugünkü bireysel davranışlarının temel dinamiği hakkında ipuçları verir.</a:t>
            </a:r>
          </a:p>
          <a:p>
            <a:pPr>
              <a:defRPr/>
            </a:pPr>
            <a:r>
              <a:rPr lang="tr-TR" altLang="tr-TR" sz="2800" dirty="0"/>
              <a:t>Otobiyografi, insan davranışlarını açıklayan psikoloji kuramları yönünden incelendiğinde, bireyin başkaları tarafından nasıl göründüğünden daha çok, bireyin “kendini” nasıl gördüğünü önemli bulan, bireyin davranışlarının kendini ve çevresini algılama biçiminin belirlediğini savunan psikoloji </a:t>
            </a:r>
            <a:r>
              <a:rPr lang="tr-TR" altLang="tr-TR" sz="2800" dirty="0" smtClean="0"/>
              <a:t>yaklaşımları (?) </a:t>
            </a:r>
            <a:r>
              <a:rPr lang="tr-TR" altLang="tr-TR" sz="2800" dirty="0"/>
              <a:t>için  daha önemli bir bilgi toplama yöntemi olarak görülmektedir </a:t>
            </a:r>
          </a:p>
        </p:txBody>
      </p:sp>
    </p:spTree>
    <p:extLst>
      <p:ext uri="{BB962C8B-B14F-4D97-AF65-F5344CB8AC3E}">
        <p14:creationId xmlns:p14="http://schemas.microsoft.com/office/powerpoint/2010/main" val="3188922303"/>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İçerik Yer Tutucusu"/>
          <p:cNvSpPr>
            <a:spLocks noGrp="1" noChangeArrowheads="1"/>
          </p:cNvSpPr>
          <p:nvPr>
            <p:ph idx="1"/>
          </p:nvPr>
        </p:nvSpPr>
        <p:spPr>
          <a:xfrm>
            <a:off x="609600" y="412124"/>
            <a:ext cx="10769600" cy="5769735"/>
          </a:xfrm>
        </p:spPr>
        <p:txBody>
          <a:bodyPr>
            <a:normAutofit lnSpcReduction="10000"/>
          </a:bodyPr>
          <a:lstStyle/>
          <a:p>
            <a:pPr algn="ctr">
              <a:defRPr/>
            </a:pPr>
            <a:r>
              <a:rPr lang="tr-TR" altLang="tr-TR" b="1" dirty="0" smtClean="0"/>
              <a:t>Otobiyografi Yönteminin Amacı ve İşlevi</a:t>
            </a:r>
            <a:endParaRPr lang="tr-TR" altLang="tr-TR" b="1" dirty="0"/>
          </a:p>
          <a:p>
            <a:pPr>
              <a:defRPr/>
            </a:pPr>
            <a:endParaRPr lang="tr-TR" altLang="tr-TR" dirty="0" smtClean="0"/>
          </a:p>
          <a:p>
            <a:pPr>
              <a:defRPr/>
            </a:pPr>
            <a:r>
              <a:rPr lang="tr-TR" altLang="tr-TR" dirty="0" smtClean="0"/>
              <a:t>Otobiyografinin amacı, bireyin doyurulmamış isteklerini ve umutlarını, benliğine bakış biçimini, kendi duygularını, tavırlarını, beklentilerini, geçmiş yaşantılarını, bireyle ilgili ve etkili olan kişileri ve olayları daha ayrıntılı olarak görmek, bireyin davranışlarının gerisinde bulunan temel ihtiyaçları, tutumları ve doyurulmamış duyguları dolaylı olarak gözlemek ve meydana çıkarmaktır.</a:t>
            </a:r>
          </a:p>
          <a:p>
            <a:pPr>
              <a:defRPr/>
            </a:pPr>
            <a:r>
              <a:rPr lang="tr-TR" altLang="tr-TR" dirty="0"/>
              <a:t>Bireyin davranışlarının gerisinde yatan gereksinimleri, bastırılmış duyguları</a:t>
            </a:r>
            <a:r>
              <a:rPr lang="tr-TR" altLang="tr-TR" dirty="0" smtClean="0"/>
              <a:t>, tutumları </a:t>
            </a:r>
            <a:r>
              <a:rPr lang="tr-TR" altLang="tr-TR" dirty="0"/>
              <a:t>ortaya çıkarmak ve baskı altında tutulan duygu ve düşünceleri ifade ederek bireyin rahatlamasını sağlamak</a:t>
            </a:r>
            <a:r>
              <a:rPr lang="tr-TR" altLang="tr-TR" dirty="0" smtClean="0"/>
              <a:t>; bireyi </a:t>
            </a:r>
            <a:r>
              <a:rPr lang="tr-TR" altLang="tr-TR" dirty="0"/>
              <a:t>dolaylı olarak farklı yönleriyle tanımaktır. </a:t>
            </a:r>
          </a:p>
          <a:p>
            <a:pPr>
              <a:defRPr/>
            </a:pPr>
            <a:r>
              <a:rPr lang="tr-TR" altLang="tr-TR" dirty="0"/>
              <a:t>Ayrıca otobiyografi bireye zayıf ve üstün </a:t>
            </a:r>
            <a:r>
              <a:rPr lang="tr-TR" altLang="tr-TR" dirty="0" smtClean="0"/>
              <a:t>yanlarını, başarı </a:t>
            </a:r>
            <a:r>
              <a:rPr lang="tr-TR" altLang="tr-TR" dirty="0"/>
              <a:t>ve başarısızlıklarını, insan ilişkilerini ve yaşantılarını anımsama fırsatı vermektir.</a:t>
            </a:r>
          </a:p>
          <a:p>
            <a:pPr>
              <a:defRPr/>
            </a:pPr>
            <a:endParaRPr lang="tr-TR" altLang="tr-TR" dirty="0"/>
          </a:p>
        </p:txBody>
      </p:sp>
    </p:spTree>
    <p:extLst>
      <p:ext uri="{BB962C8B-B14F-4D97-AF65-F5344CB8AC3E}">
        <p14:creationId xmlns:p14="http://schemas.microsoft.com/office/powerpoint/2010/main" val="4032178316"/>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İçerik Yer Tutucusu"/>
          <p:cNvSpPr>
            <a:spLocks noGrp="1" noChangeArrowheads="1"/>
          </p:cNvSpPr>
          <p:nvPr>
            <p:ph idx="1"/>
          </p:nvPr>
        </p:nvSpPr>
        <p:spPr>
          <a:xfrm>
            <a:off x="535020" y="412125"/>
            <a:ext cx="10875524" cy="7421380"/>
          </a:xfrm>
        </p:spPr>
        <p:txBody>
          <a:bodyPr/>
          <a:lstStyle/>
          <a:p>
            <a:pPr marL="0" indent="0">
              <a:buNone/>
              <a:defRPr/>
            </a:pPr>
            <a:endParaRPr lang="tr-TR" altLang="tr-TR" dirty="0"/>
          </a:p>
          <a:p>
            <a:pPr>
              <a:defRPr/>
            </a:pPr>
            <a:r>
              <a:rPr lang="tr-TR" altLang="tr-TR" dirty="0"/>
              <a:t>Otobiyografi bireyin doyurulmamış istek ve umutlarını açığa vurmasını, kendi duygularını, tavırlarını ve amaçlarını daha ayrıntılı olarak görmesine yardım ettiği gibi, birey hakkında </a:t>
            </a:r>
            <a:r>
              <a:rPr lang="tr-TR" altLang="tr-TR" dirty="0" smtClean="0"/>
              <a:t>başka tekniklerle </a:t>
            </a:r>
            <a:r>
              <a:rPr lang="tr-TR" altLang="tr-TR" dirty="0"/>
              <a:t>toplanmış bilgilerin daha çok anlam ve canlılık kazanmasına da hizmet eder. </a:t>
            </a:r>
            <a:endParaRPr lang="tr-TR" altLang="tr-TR" dirty="0" smtClean="0"/>
          </a:p>
          <a:p>
            <a:pPr>
              <a:defRPr/>
            </a:pPr>
            <a:r>
              <a:rPr lang="tr-TR" altLang="tr-TR" dirty="0"/>
              <a:t>Kendi yaşam öyküsünü yazan kişi açısından otobiyografinin amacı; bireylerin kendini daha ciddi ve sistemli olarak incelemeleri ve kendilerini bir bütünlük içinde tanımalarını sağlamaktır.</a:t>
            </a:r>
          </a:p>
          <a:p>
            <a:pPr marL="0" indent="0">
              <a:buNone/>
              <a:defRPr/>
            </a:pPr>
            <a:endParaRPr lang="tr-TR" altLang="tr-TR" dirty="0"/>
          </a:p>
          <a:p>
            <a:pPr>
              <a:defRPr/>
            </a:pPr>
            <a:r>
              <a:rPr lang="tr-TR" altLang="tr-TR" dirty="0"/>
              <a:t>Bireylerin zaman zaman kendilerine ilişkin bazı sorunlar hakkında duygu ve düşüncelerini yazmaları, duygularını incelemeye almaları ve düşüncelerini bir sıraya koymaya çalışmaları, parça parça geçmiş yaşantılarını bütüncül bir tutumla sistematik olarak ele almaları, kendilerini daha iyi tanımalarına ve bazı sentezlere ulaşmalarına yardım </a:t>
            </a:r>
            <a:r>
              <a:rPr lang="tr-TR" altLang="tr-TR" dirty="0" smtClean="0"/>
              <a:t>etmektedir.</a:t>
            </a:r>
            <a:endParaRPr lang="tr-TR" altLang="tr-TR" dirty="0"/>
          </a:p>
        </p:txBody>
      </p:sp>
    </p:spTree>
    <p:extLst>
      <p:ext uri="{BB962C8B-B14F-4D97-AF65-F5344CB8AC3E}">
        <p14:creationId xmlns:p14="http://schemas.microsoft.com/office/powerpoint/2010/main" val="3329180770"/>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İçerik Yer Tutucusu"/>
          <p:cNvSpPr>
            <a:spLocks noGrp="1" noChangeArrowheads="1"/>
          </p:cNvSpPr>
          <p:nvPr>
            <p:ph idx="1"/>
          </p:nvPr>
        </p:nvSpPr>
        <p:spPr>
          <a:xfrm>
            <a:off x="640080" y="214314"/>
            <a:ext cx="10740044" cy="6072187"/>
          </a:xfrm>
        </p:spPr>
        <p:txBody>
          <a:bodyPr/>
          <a:lstStyle/>
          <a:p>
            <a:pPr marL="0" indent="0">
              <a:buNone/>
              <a:defRPr/>
            </a:pPr>
            <a:endParaRPr lang="tr-TR" altLang="tr-TR" dirty="0"/>
          </a:p>
          <a:p>
            <a:pPr>
              <a:defRPr/>
            </a:pPr>
            <a:r>
              <a:rPr lang="tr-TR" altLang="tr-TR" dirty="0" smtClean="0"/>
              <a:t>Otobiyografide </a:t>
            </a:r>
            <a:r>
              <a:rPr lang="tr-TR" altLang="tr-TR" dirty="0"/>
              <a:t>kişi geçmişte ne gibi gereksinmeleri olduğunu, bunları nasıl ifade ettiğini ve nasıl doyurduğunu, çevresinin beklentilerini ne ölçüde ve nasıl karşıladığını, güçlüklerle nasıl baş ettiğini, kimlerden destek gördüğünü ya da görmediğini, kimlerle çalıştığını ya da kimlerden hoşlandığını </a:t>
            </a:r>
            <a:r>
              <a:rPr lang="tr-TR" altLang="tr-TR" dirty="0" smtClean="0"/>
              <a:t>yansıtabilir.</a:t>
            </a:r>
          </a:p>
          <a:p>
            <a:pPr>
              <a:defRPr/>
            </a:pPr>
            <a:r>
              <a:rPr lang="tr-TR" altLang="tr-TR" dirty="0"/>
              <a:t>Otobiyografinin bir amacı da, bireylerin baskı altında tuttukları daha önce ifade edilememiş sıkıntılarını, çatışmalı duygularını, bilinç altında tutulan doyurulamamış arzularını, beklentilerini yazarak anlatmasını kolaylaştırmak ve gizlenen bu duyguların açıklanmasını, bireyin boşalmasını ve rahatlamasını sağlamaktır. Bunun kişi üzerinde bazı </a:t>
            </a:r>
            <a:r>
              <a:rPr lang="tr-TR" altLang="tr-TR" dirty="0" smtClean="0"/>
              <a:t>terapotik </a:t>
            </a:r>
            <a:r>
              <a:rPr lang="tr-TR" altLang="tr-TR" dirty="0"/>
              <a:t>etkileri de olmaktadır.</a:t>
            </a:r>
          </a:p>
          <a:p>
            <a:pPr>
              <a:defRPr/>
            </a:pPr>
            <a:endParaRPr lang="tr-TR" altLang="tr-TR" dirty="0"/>
          </a:p>
        </p:txBody>
      </p:sp>
    </p:spTree>
    <p:extLst>
      <p:ext uri="{BB962C8B-B14F-4D97-AF65-F5344CB8AC3E}">
        <p14:creationId xmlns:p14="http://schemas.microsoft.com/office/powerpoint/2010/main" val="3733134693"/>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İçerik Yer Tutucusu"/>
          <p:cNvSpPr>
            <a:spLocks noGrp="1" noChangeArrowheads="1"/>
          </p:cNvSpPr>
          <p:nvPr>
            <p:ph idx="1"/>
          </p:nvPr>
        </p:nvSpPr>
        <p:spPr>
          <a:xfrm>
            <a:off x="1738314" y="214313"/>
            <a:ext cx="9079940" cy="6286500"/>
          </a:xfrm>
        </p:spPr>
        <p:txBody>
          <a:bodyPr/>
          <a:lstStyle/>
          <a:p>
            <a:pPr marL="0" indent="0">
              <a:buNone/>
              <a:defRPr/>
            </a:pPr>
            <a:endParaRPr lang="tr-TR" altLang="tr-TR" dirty="0"/>
          </a:p>
          <a:p>
            <a:pPr>
              <a:defRPr/>
            </a:pPr>
            <a:r>
              <a:rPr lang="tr-TR" altLang="tr-TR" dirty="0" smtClean="0"/>
              <a:t>Otobiyografi, Psikolojik Danışma Merkezleri </a:t>
            </a:r>
            <a:r>
              <a:rPr lang="tr-TR" altLang="tr-TR" dirty="0"/>
              <a:t>ve </a:t>
            </a:r>
            <a:r>
              <a:rPr lang="tr-TR" altLang="tr-TR" dirty="0" smtClean="0"/>
              <a:t>Kliniklerde </a:t>
            </a:r>
            <a:r>
              <a:rPr lang="tr-TR" altLang="tr-TR" dirty="0"/>
              <a:t>bireyin </a:t>
            </a:r>
            <a:r>
              <a:rPr lang="tr-TR" altLang="tr-TR" dirty="0" err="1"/>
              <a:t>vak’a</a:t>
            </a:r>
            <a:r>
              <a:rPr lang="tr-TR" altLang="tr-TR" dirty="0"/>
              <a:t> incelemeleri sırasında da kişiye özgü duyguları, ümit ve dilekleri belirlemede de yararlı olmaktadır</a:t>
            </a:r>
            <a:r>
              <a:rPr lang="tr-TR" altLang="tr-TR" dirty="0" smtClean="0"/>
              <a:t>.</a:t>
            </a:r>
          </a:p>
          <a:p>
            <a:pPr marL="0" indent="0">
              <a:buNone/>
              <a:defRPr/>
            </a:pPr>
            <a:endParaRPr lang="tr-TR" altLang="tr-TR" dirty="0" smtClean="0"/>
          </a:p>
          <a:p>
            <a:pPr>
              <a:defRPr/>
            </a:pPr>
            <a:endParaRPr lang="tr-TR" altLang="tr-TR" dirty="0"/>
          </a:p>
          <a:p>
            <a:pPr>
              <a:defRPr/>
            </a:pPr>
            <a:endParaRPr lang="tr-TR" altLang="tr-TR" dirty="0" smtClean="0"/>
          </a:p>
          <a:p>
            <a:pPr>
              <a:defRPr/>
            </a:pPr>
            <a:endParaRPr lang="tr-TR" altLang="tr-TR" dirty="0"/>
          </a:p>
          <a:p>
            <a:pPr>
              <a:defRPr/>
            </a:pPr>
            <a:endParaRPr lang="tr-TR" altLang="tr-TR" dirty="0"/>
          </a:p>
          <a:p>
            <a:pPr>
              <a:defRPr/>
            </a:pPr>
            <a:r>
              <a:rPr lang="tr-TR" altLang="tr-TR" dirty="0"/>
              <a:t>Bireylere otobiyografi yazdırılırken iki yol benimsenir;</a:t>
            </a:r>
          </a:p>
          <a:p>
            <a:pPr>
              <a:defRPr/>
            </a:pPr>
            <a:r>
              <a:rPr lang="tr-TR" altLang="tr-TR" dirty="0"/>
              <a:t>1.Serbest (sınırsız-kontrolsüz) otobiyografi </a:t>
            </a:r>
          </a:p>
          <a:p>
            <a:pPr>
              <a:defRPr/>
            </a:pPr>
            <a:r>
              <a:rPr lang="tr-TR" altLang="tr-TR" dirty="0"/>
              <a:t>2.Planlı (sınırlı-kontrollü) otobiyografi </a:t>
            </a: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4862" y="2266950"/>
            <a:ext cx="7482625" cy="2324100"/>
          </a:xfrm>
          <a:prstGeom prst="rect">
            <a:avLst/>
          </a:prstGeom>
        </p:spPr>
      </p:pic>
    </p:spTree>
    <p:extLst>
      <p:ext uri="{BB962C8B-B14F-4D97-AF65-F5344CB8AC3E}">
        <p14:creationId xmlns:p14="http://schemas.microsoft.com/office/powerpoint/2010/main" val="2625535891"/>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İçerik Yer Tutucusu"/>
          <p:cNvSpPr>
            <a:spLocks noGrp="1" noChangeArrowheads="1"/>
          </p:cNvSpPr>
          <p:nvPr>
            <p:ph idx="1"/>
          </p:nvPr>
        </p:nvSpPr>
        <p:spPr>
          <a:xfrm>
            <a:off x="931025" y="476518"/>
            <a:ext cx="10249593" cy="5731099"/>
          </a:xfrm>
        </p:spPr>
        <p:txBody>
          <a:bodyPr/>
          <a:lstStyle/>
          <a:p>
            <a:pPr algn="ctr">
              <a:buFontTx/>
              <a:buNone/>
              <a:defRPr/>
            </a:pPr>
            <a:r>
              <a:rPr lang="tr-TR" altLang="tr-TR" b="1" dirty="0"/>
              <a:t>1-Serbest Otobiyografi </a:t>
            </a:r>
            <a:r>
              <a:rPr lang="tr-TR" altLang="tr-TR" dirty="0"/>
              <a:t>: </a:t>
            </a:r>
            <a:endParaRPr lang="tr-TR" altLang="tr-TR" dirty="0" smtClean="0"/>
          </a:p>
          <a:p>
            <a:pPr>
              <a:buFontTx/>
              <a:buNone/>
              <a:defRPr/>
            </a:pPr>
            <a:endParaRPr lang="tr-TR" altLang="tr-TR" dirty="0"/>
          </a:p>
          <a:p>
            <a:pPr>
              <a:buFontTx/>
              <a:buNone/>
              <a:defRPr/>
            </a:pPr>
            <a:r>
              <a:rPr lang="tr-TR" altLang="tr-TR" dirty="0"/>
              <a:t>Bireye, “kendini bildiği, yaşantılarını hatırlayabildiği andan başlayarak yaşamını kısaca yazması” istenmekte, bireyden olayları, konuları seçme, sıraya koyma ve sonuçlandırma gibi konularda hiçbir </a:t>
            </a:r>
            <a:r>
              <a:rPr lang="tr-TR" altLang="tr-TR" dirty="0" smtClean="0"/>
              <a:t>kural </a:t>
            </a:r>
            <a:r>
              <a:rPr lang="tr-TR" altLang="tr-TR" dirty="0"/>
              <a:t>konmamakta ve yönlendirme yapılmamakta, yazma işi tümüyle kişinin kendisine bırakılmaktadır</a:t>
            </a:r>
            <a:r>
              <a:rPr lang="tr-TR" altLang="tr-TR" dirty="0" smtClean="0"/>
              <a:t>.</a:t>
            </a:r>
          </a:p>
          <a:p>
            <a:pPr>
              <a:defRPr/>
            </a:pPr>
            <a:r>
              <a:rPr lang="tr-TR" altLang="tr-TR" dirty="0"/>
              <a:t>Kişi, yaşamında önemli gördüğü olayların ve kişilerin seçiminde bağımsız olmakta, hoşlanmadığı ya da önem vermediği kişi ya da olayları kişisel tercihine göre gerekiyorsa, öykünün dışında tutabilmektedir. </a:t>
            </a:r>
          </a:p>
          <a:p>
            <a:pPr>
              <a:defRPr/>
            </a:pPr>
            <a:r>
              <a:rPr lang="tr-TR" altLang="tr-TR" dirty="0"/>
              <a:t>Birey burada herhangi bir kontrole tabi tutulmayıp sınırsız bilgi yazabilir</a:t>
            </a:r>
          </a:p>
          <a:p>
            <a:pPr>
              <a:buFontTx/>
              <a:buNone/>
              <a:defRPr/>
            </a:pPr>
            <a:endParaRPr lang="tr-TR" altLang="tr-TR" dirty="0"/>
          </a:p>
        </p:txBody>
      </p:sp>
    </p:spTree>
    <p:extLst>
      <p:ext uri="{BB962C8B-B14F-4D97-AF65-F5344CB8AC3E}">
        <p14:creationId xmlns:p14="http://schemas.microsoft.com/office/powerpoint/2010/main" val="1543871062"/>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İçerik Yer Tutucusu"/>
          <p:cNvSpPr>
            <a:spLocks noGrp="1" noChangeArrowheads="1"/>
          </p:cNvSpPr>
          <p:nvPr>
            <p:ph idx="1"/>
          </p:nvPr>
        </p:nvSpPr>
        <p:spPr>
          <a:xfrm>
            <a:off x="965915" y="214313"/>
            <a:ext cx="10509161" cy="6000750"/>
          </a:xfrm>
        </p:spPr>
        <p:txBody>
          <a:bodyPr>
            <a:normAutofit/>
          </a:bodyPr>
          <a:lstStyle/>
          <a:p>
            <a:pPr algn="ctr">
              <a:defRPr/>
            </a:pPr>
            <a:endParaRPr lang="tr-TR" altLang="tr-TR" b="1" dirty="0" smtClean="0"/>
          </a:p>
          <a:p>
            <a:pPr>
              <a:defRPr/>
            </a:pPr>
            <a:r>
              <a:rPr lang="tr-TR" altLang="tr-TR" b="1" dirty="0" smtClean="0"/>
              <a:t>                   2-Planlı </a:t>
            </a:r>
            <a:r>
              <a:rPr lang="tr-TR" altLang="tr-TR" b="1" dirty="0"/>
              <a:t>Otobiyografi </a:t>
            </a:r>
            <a:r>
              <a:rPr lang="tr-TR" altLang="tr-TR" dirty="0" smtClean="0"/>
              <a:t>:</a:t>
            </a:r>
          </a:p>
          <a:p>
            <a:pPr algn="ctr">
              <a:defRPr/>
            </a:pPr>
            <a:endParaRPr lang="tr-TR" altLang="tr-TR" dirty="0"/>
          </a:p>
          <a:p>
            <a:pPr>
              <a:defRPr/>
            </a:pPr>
            <a:r>
              <a:rPr lang="tr-TR" altLang="tr-TR" dirty="0"/>
              <a:t>Yazılacak konu, alt konular veya bilgiler </a:t>
            </a:r>
            <a:r>
              <a:rPr lang="tr-TR" altLang="tr-TR" dirty="0" smtClean="0"/>
              <a:t>sınırlandırılır</a:t>
            </a:r>
            <a:endParaRPr lang="tr-TR" altLang="tr-TR" dirty="0"/>
          </a:p>
          <a:p>
            <a:pPr>
              <a:defRPr/>
            </a:pPr>
            <a:r>
              <a:rPr lang="tr-TR" altLang="tr-TR" dirty="0"/>
              <a:t>Otobiyografinin amacına uygun olarak bireye, belirtmesi istenilen konuların başlıklarını içeren bir yazma planı verilmekte ve yaşam öyküsünü bu plana göre </a:t>
            </a:r>
            <a:r>
              <a:rPr lang="tr-TR" altLang="tr-TR" dirty="0" smtClean="0"/>
              <a:t>yazılmaktadır</a:t>
            </a:r>
          </a:p>
          <a:p>
            <a:pPr>
              <a:defRPr/>
            </a:pPr>
            <a:r>
              <a:rPr lang="tr-TR" altLang="tr-TR" dirty="0"/>
              <a:t>Örneğin; bireyin sadece belli bir konu etrafında, örneğin aile özgeçmişi, başkaları ile ilişkileri, ilgileri, geleceğe ilişkin kaygıları gibi konulardan biri hakkında serbestçe yazması </a:t>
            </a:r>
            <a:r>
              <a:rPr lang="tr-TR" altLang="tr-TR" dirty="0" smtClean="0"/>
              <a:t>istenir</a:t>
            </a:r>
            <a:endParaRPr lang="tr-TR" altLang="tr-TR" dirty="0"/>
          </a:p>
          <a:p>
            <a:pPr>
              <a:defRPr/>
            </a:pPr>
            <a:endParaRPr lang="tr-TR" altLang="tr-TR" dirty="0"/>
          </a:p>
        </p:txBody>
      </p:sp>
    </p:spTree>
    <p:extLst>
      <p:ext uri="{BB962C8B-B14F-4D97-AF65-F5344CB8AC3E}">
        <p14:creationId xmlns:p14="http://schemas.microsoft.com/office/powerpoint/2010/main" val="2381318006"/>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İçerik Yer Tutucusu"/>
          <p:cNvSpPr>
            <a:spLocks noGrp="1" noChangeArrowheads="1"/>
          </p:cNvSpPr>
          <p:nvPr>
            <p:ph idx="1"/>
          </p:nvPr>
        </p:nvSpPr>
        <p:spPr>
          <a:xfrm>
            <a:off x="764771" y="214313"/>
            <a:ext cx="9900457" cy="5929312"/>
          </a:xfrm>
        </p:spPr>
        <p:txBody>
          <a:bodyPr>
            <a:normAutofit fontScale="92500" lnSpcReduction="10000"/>
          </a:bodyPr>
          <a:lstStyle/>
          <a:p>
            <a:pPr lvl="0" algn="ctr">
              <a:defRPr/>
            </a:pPr>
            <a:r>
              <a:rPr lang="tr-TR" altLang="tr-TR" b="1" dirty="0" smtClean="0">
                <a:solidFill>
                  <a:prstClr val="black"/>
                </a:solidFill>
              </a:rPr>
              <a:t>Sınırlı Otobiyografi </a:t>
            </a:r>
            <a:r>
              <a:rPr lang="tr-TR" altLang="tr-TR" b="1" dirty="0">
                <a:solidFill>
                  <a:prstClr val="black"/>
                </a:solidFill>
              </a:rPr>
              <a:t>Yazım </a:t>
            </a:r>
            <a:r>
              <a:rPr lang="tr-TR" altLang="tr-TR" b="1" dirty="0" smtClean="0">
                <a:solidFill>
                  <a:prstClr val="black"/>
                </a:solidFill>
              </a:rPr>
              <a:t>Planları</a:t>
            </a:r>
            <a:endParaRPr lang="tr-TR" altLang="tr-TR" b="1" dirty="0">
              <a:solidFill>
                <a:prstClr val="black"/>
              </a:solidFill>
            </a:endParaRPr>
          </a:p>
          <a:p>
            <a:pPr marL="0" lvl="0" indent="0">
              <a:buNone/>
              <a:defRPr/>
            </a:pPr>
            <a:r>
              <a:rPr lang="tr-TR" altLang="tr-TR" dirty="0">
                <a:solidFill>
                  <a:prstClr val="black"/>
                </a:solidFill>
              </a:rPr>
              <a:t>1-Doğum yeri ve tarihi</a:t>
            </a:r>
          </a:p>
          <a:p>
            <a:pPr marL="358775" lvl="0" indent="-358775">
              <a:buNone/>
              <a:defRPr/>
            </a:pPr>
            <a:r>
              <a:rPr lang="tr-TR" altLang="tr-TR" dirty="0">
                <a:solidFill>
                  <a:prstClr val="black"/>
                </a:solidFill>
              </a:rPr>
              <a:t>2-Ailesi hakkında bilgi, ana-babanın sağ olup olmadığı, kardeşler, ailenin </a:t>
            </a:r>
            <a:r>
              <a:rPr lang="tr-TR" altLang="tr-TR" dirty="0" err="1">
                <a:solidFill>
                  <a:prstClr val="black"/>
                </a:solidFill>
              </a:rPr>
              <a:t>sosyo</a:t>
            </a:r>
            <a:r>
              <a:rPr lang="tr-TR" altLang="tr-TR" dirty="0">
                <a:solidFill>
                  <a:prstClr val="black"/>
                </a:solidFill>
              </a:rPr>
              <a:t>-ekonomik durumu ve geçimi ile aile yaşantıları </a:t>
            </a:r>
          </a:p>
          <a:p>
            <a:pPr>
              <a:buFontTx/>
              <a:buNone/>
              <a:defRPr/>
            </a:pPr>
            <a:r>
              <a:rPr lang="tr-TR" altLang="tr-TR" dirty="0" smtClean="0"/>
              <a:t>3-Kişinin </a:t>
            </a:r>
            <a:r>
              <a:rPr lang="tr-TR" altLang="tr-TR" dirty="0"/>
              <a:t>okul yaşamı, önceki ve </a:t>
            </a:r>
            <a:r>
              <a:rPr lang="tr-TR" altLang="tr-TR" dirty="0" smtClean="0"/>
              <a:t>en son </a:t>
            </a:r>
            <a:r>
              <a:rPr lang="tr-TR" altLang="tr-TR" dirty="0"/>
              <a:t>devam ettiği okula ilişkin önemli olaylar, anılar ve başarı </a:t>
            </a:r>
            <a:r>
              <a:rPr lang="tr-TR" altLang="tr-TR" dirty="0" smtClean="0"/>
              <a:t>durumu.</a:t>
            </a:r>
            <a:endParaRPr lang="tr-TR" altLang="tr-TR" dirty="0"/>
          </a:p>
          <a:p>
            <a:pPr>
              <a:buFontTx/>
              <a:buNone/>
              <a:defRPr/>
            </a:pPr>
            <a:r>
              <a:rPr lang="tr-TR" altLang="tr-TR" dirty="0"/>
              <a:t>Öğretmenleri ve arkadaşları ile ilişkileri, sevilen ve sevilmeyen dersler, bu konuda aile ve okuldan beklentiler  </a:t>
            </a:r>
          </a:p>
          <a:p>
            <a:pPr>
              <a:buFontTx/>
              <a:buNone/>
              <a:defRPr/>
            </a:pPr>
            <a:r>
              <a:rPr lang="tr-TR" altLang="tr-TR" dirty="0"/>
              <a:t>4-Boş zamanı değerlendirme tercihleri, halen, okul saatleri dışında, hafta sonları vs. boş zaman faaliyetleri ile ilgili olarak aile ve okuldan beklentiler </a:t>
            </a:r>
            <a:endParaRPr lang="tr-TR" altLang="tr-TR" dirty="0" smtClean="0"/>
          </a:p>
          <a:p>
            <a:pPr>
              <a:buFontTx/>
              <a:buNone/>
              <a:defRPr/>
            </a:pPr>
            <a:r>
              <a:rPr lang="tr-TR" altLang="tr-TR" dirty="0"/>
              <a:t>5-Kişinin hoşlandığı veya hoşlanmadığı etkinlik türleri; </a:t>
            </a:r>
            <a:r>
              <a:rPr lang="tr-TR" altLang="tr-TR" dirty="0" smtClean="0"/>
              <a:t>oyunlar</a:t>
            </a:r>
            <a:r>
              <a:rPr lang="tr-TR" altLang="tr-TR" dirty="0"/>
              <a:t>, kitaplar, </a:t>
            </a:r>
            <a:r>
              <a:rPr lang="tr-TR" altLang="tr-TR" dirty="0" smtClean="0"/>
              <a:t>radyo-</a:t>
            </a:r>
            <a:r>
              <a:rPr lang="tr-TR" altLang="tr-TR" dirty="0" err="1" smtClean="0"/>
              <a:t>tv</a:t>
            </a:r>
            <a:r>
              <a:rPr lang="tr-TR" altLang="tr-TR" dirty="0" smtClean="0"/>
              <a:t> programları</a:t>
            </a:r>
            <a:endParaRPr lang="tr-TR" altLang="tr-TR" dirty="0"/>
          </a:p>
          <a:p>
            <a:pPr>
              <a:buFontTx/>
              <a:buNone/>
              <a:defRPr/>
            </a:pPr>
            <a:r>
              <a:rPr lang="tr-TR" altLang="tr-TR" dirty="0"/>
              <a:t>6-Bireyin geleceğe yönelik beklentileri, gelecekte gerçekleşmesini istediği şeyler, gelecek için düşünülen okul, meslek, iş ve diğer planlar.</a:t>
            </a:r>
          </a:p>
          <a:p>
            <a:pPr>
              <a:buFontTx/>
              <a:buNone/>
              <a:defRPr/>
            </a:pPr>
            <a:endParaRPr lang="tr-TR" altLang="tr-TR" dirty="0"/>
          </a:p>
        </p:txBody>
      </p:sp>
    </p:spTree>
    <p:extLst>
      <p:ext uri="{BB962C8B-B14F-4D97-AF65-F5344CB8AC3E}">
        <p14:creationId xmlns:p14="http://schemas.microsoft.com/office/powerpoint/2010/main" val="4025272442"/>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İçerik Yer Tutucusu"/>
          <p:cNvSpPr>
            <a:spLocks noGrp="1" noChangeArrowheads="1"/>
          </p:cNvSpPr>
          <p:nvPr>
            <p:ph idx="1"/>
          </p:nvPr>
        </p:nvSpPr>
        <p:spPr>
          <a:xfrm>
            <a:off x="706582" y="285749"/>
            <a:ext cx="10166465" cy="6153687"/>
          </a:xfrm>
        </p:spPr>
        <p:txBody>
          <a:bodyPr>
            <a:normAutofit lnSpcReduction="10000"/>
          </a:bodyPr>
          <a:lstStyle/>
          <a:p>
            <a:pPr>
              <a:buFontTx/>
              <a:buNone/>
              <a:defRPr/>
            </a:pPr>
            <a:endParaRPr lang="tr-TR" altLang="tr-TR" dirty="0" smtClean="0"/>
          </a:p>
          <a:p>
            <a:pPr algn="ctr">
              <a:buFontTx/>
              <a:buNone/>
              <a:defRPr/>
            </a:pPr>
            <a:r>
              <a:rPr lang="tr-TR" altLang="tr-TR" b="1" dirty="0" smtClean="0"/>
              <a:t>Otobiyografinin </a:t>
            </a:r>
            <a:r>
              <a:rPr lang="tr-TR" altLang="tr-TR" b="1" dirty="0"/>
              <a:t>Uygulanmasında İzlenmesi Gereken </a:t>
            </a:r>
            <a:r>
              <a:rPr lang="tr-TR" altLang="tr-TR" b="1" dirty="0" smtClean="0"/>
              <a:t>İlkeler</a:t>
            </a:r>
          </a:p>
          <a:p>
            <a:pPr algn="ctr">
              <a:buFontTx/>
              <a:buNone/>
              <a:defRPr/>
            </a:pPr>
            <a:endParaRPr lang="tr-TR" altLang="tr-TR" dirty="0"/>
          </a:p>
          <a:p>
            <a:pPr>
              <a:buFontTx/>
              <a:buNone/>
              <a:defRPr/>
            </a:pPr>
            <a:r>
              <a:rPr lang="tr-TR" altLang="tr-TR" dirty="0" smtClean="0"/>
              <a:t>1- Otobiyografi </a:t>
            </a:r>
            <a:r>
              <a:rPr lang="tr-TR" altLang="tr-TR" dirty="0"/>
              <a:t>birey hakkında var olan bilgilere yeni bilgiler katacağı ve bu bilgilere gerçekten ihtiyaç duyulduğu zaman uygulanmalıdır. Sık sık otobiyografi yazdırmak uygun değildir. </a:t>
            </a:r>
          </a:p>
          <a:p>
            <a:pPr>
              <a:buFontTx/>
              <a:buNone/>
              <a:defRPr/>
            </a:pPr>
            <a:r>
              <a:rPr lang="tr-TR" altLang="tr-TR" dirty="0" smtClean="0"/>
              <a:t>2- Otobiyografi </a:t>
            </a:r>
            <a:r>
              <a:rPr lang="tr-TR" altLang="tr-TR" dirty="0"/>
              <a:t>uygulanırken amaç ve yönerge iyi açıklanmalı, öğrencinin rahat yazacağı bir atmosfer </a:t>
            </a:r>
            <a:r>
              <a:rPr lang="tr-TR" altLang="tr-TR" dirty="0" smtClean="0"/>
              <a:t>sağlanmalıdır.</a:t>
            </a:r>
            <a:endParaRPr lang="tr-TR" altLang="tr-TR" dirty="0"/>
          </a:p>
          <a:p>
            <a:pPr>
              <a:buFontTx/>
              <a:buNone/>
              <a:defRPr/>
            </a:pPr>
            <a:r>
              <a:rPr lang="tr-TR" altLang="tr-TR" dirty="0" smtClean="0"/>
              <a:t>3- Öncelikle </a:t>
            </a:r>
            <a:r>
              <a:rPr lang="tr-TR" altLang="tr-TR" dirty="0"/>
              <a:t>otobiyografi diğer tekniklerle elde edilemeyen ve </a:t>
            </a:r>
            <a:r>
              <a:rPr lang="tr-TR" altLang="tr-TR" dirty="0" smtClean="0"/>
              <a:t>gerçekten </a:t>
            </a:r>
            <a:r>
              <a:rPr lang="tr-TR" altLang="tr-TR" dirty="0"/>
              <a:t>elde edilmesine gereksinim duyulan bilgileri elde  etmek amacıyla yazdırılmaktadır</a:t>
            </a:r>
            <a:r>
              <a:rPr lang="tr-TR" altLang="tr-TR" dirty="0" smtClean="0"/>
              <a:t>.</a:t>
            </a:r>
          </a:p>
          <a:p>
            <a:pPr>
              <a:buNone/>
              <a:defRPr/>
            </a:pPr>
            <a:r>
              <a:rPr lang="tr-TR" altLang="tr-TR" dirty="0"/>
              <a:t>4- </a:t>
            </a:r>
            <a:r>
              <a:rPr lang="tr-TR" altLang="tr-TR" dirty="0" smtClean="0"/>
              <a:t>Okullarda otobiyografi </a:t>
            </a:r>
            <a:r>
              <a:rPr lang="tr-TR" altLang="tr-TR" dirty="0"/>
              <a:t>yazımı rehberlik programında planlanmalıdır. Aksi takdirde öğretmenler birbirlerinden habersiz derslerinde otobiyografi </a:t>
            </a:r>
            <a:r>
              <a:rPr lang="tr-TR" altLang="tr-TR" dirty="0" smtClean="0"/>
              <a:t>yazdırabilirler.</a:t>
            </a:r>
            <a:endParaRPr lang="tr-TR" altLang="tr-TR" dirty="0"/>
          </a:p>
          <a:p>
            <a:pPr>
              <a:buFontTx/>
              <a:buNone/>
              <a:defRPr/>
            </a:pPr>
            <a:endParaRPr lang="tr-TR" altLang="tr-TR" dirty="0"/>
          </a:p>
          <a:p>
            <a:pPr>
              <a:buFontTx/>
              <a:buNone/>
              <a:defRPr/>
            </a:pPr>
            <a:endParaRPr lang="tr-TR" altLang="tr-TR" dirty="0"/>
          </a:p>
        </p:txBody>
      </p:sp>
    </p:spTree>
    <p:extLst>
      <p:ext uri="{BB962C8B-B14F-4D97-AF65-F5344CB8AC3E}">
        <p14:creationId xmlns:p14="http://schemas.microsoft.com/office/powerpoint/2010/main" val="3899756942"/>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İçerik Yer Tutucusu"/>
          <p:cNvSpPr>
            <a:spLocks noGrp="1" noChangeArrowheads="1"/>
          </p:cNvSpPr>
          <p:nvPr>
            <p:ph idx="1"/>
          </p:nvPr>
        </p:nvSpPr>
        <p:spPr>
          <a:xfrm>
            <a:off x="756458" y="214314"/>
            <a:ext cx="10440786" cy="5857875"/>
          </a:xfrm>
        </p:spPr>
        <p:txBody>
          <a:bodyPr>
            <a:normAutofit lnSpcReduction="10000"/>
          </a:bodyPr>
          <a:lstStyle/>
          <a:p>
            <a:pPr>
              <a:buFontTx/>
              <a:buNone/>
              <a:defRPr/>
            </a:pPr>
            <a:endParaRPr lang="tr-TR" altLang="tr-TR" sz="2800" dirty="0" smtClean="0"/>
          </a:p>
          <a:p>
            <a:pPr lvl="0" algn="ctr">
              <a:buNone/>
              <a:defRPr/>
            </a:pPr>
            <a:r>
              <a:rPr lang="tr-TR" altLang="tr-TR" b="1" dirty="0">
                <a:solidFill>
                  <a:prstClr val="black"/>
                </a:solidFill>
              </a:rPr>
              <a:t>Otobiyografinin Uygulanmasında İzlenmesi Gereken İlkeler</a:t>
            </a:r>
          </a:p>
          <a:p>
            <a:pPr>
              <a:buFontTx/>
              <a:buNone/>
              <a:defRPr/>
            </a:pPr>
            <a:endParaRPr lang="tr-TR" altLang="tr-TR" dirty="0"/>
          </a:p>
          <a:p>
            <a:pPr>
              <a:buFontTx/>
              <a:buNone/>
              <a:defRPr/>
            </a:pPr>
            <a:r>
              <a:rPr lang="tr-TR" altLang="tr-TR" sz="2800" dirty="0" smtClean="0"/>
              <a:t>5- </a:t>
            </a:r>
            <a:r>
              <a:rPr lang="tr-TR" altLang="tr-TR" sz="2800" dirty="0"/>
              <a:t>Otobiyografide özel ve kişisel  bilgilerin toplanması amaçlandığı için </a:t>
            </a:r>
            <a:r>
              <a:rPr lang="tr-TR" altLang="tr-TR" sz="2800" b="1" dirty="0"/>
              <a:t>gizlilik ilkesine </a:t>
            </a:r>
            <a:r>
              <a:rPr lang="tr-TR" altLang="tr-TR" sz="2800" dirty="0"/>
              <a:t>kesinlikle uyulmalıdır. Otobiyografi yazdırılmadan önce toplanan bilgilerin gizli tutulacağı açıklanmalı, öğrencilerde </a:t>
            </a:r>
            <a:r>
              <a:rPr lang="tr-TR" altLang="tr-TR" sz="2800" dirty="0" smtClean="0"/>
              <a:t>veya danışanlarda bu </a:t>
            </a:r>
            <a:r>
              <a:rPr lang="tr-TR" altLang="tr-TR" sz="2800" dirty="0"/>
              <a:t>konuda bir güven </a:t>
            </a:r>
            <a:r>
              <a:rPr lang="tr-TR" altLang="tr-TR" sz="2800" dirty="0" smtClean="0"/>
              <a:t>oluşturulmalıdır.</a:t>
            </a:r>
          </a:p>
          <a:p>
            <a:pPr>
              <a:buNone/>
              <a:defRPr/>
            </a:pPr>
            <a:r>
              <a:rPr lang="tr-TR" altLang="tr-TR" dirty="0"/>
              <a:t>6- Otobiyografide doğru bilgiler elde edebilmek için, bireyler </a:t>
            </a:r>
            <a:r>
              <a:rPr lang="tr-TR" altLang="tr-TR" dirty="0" smtClean="0"/>
              <a:t>güdülenmeli, </a:t>
            </a:r>
            <a:r>
              <a:rPr lang="tr-TR" altLang="tr-TR" dirty="0"/>
              <a:t>otobiyografiyi yazdıran </a:t>
            </a:r>
            <a:r>
              <a:rPr lang="tr-TR" altLang="tr-TR" dirty="0" smtClean="0"/>
              <a:t>danışman veya </a:t>
            </a:r>
            <a:r>
              <a:rPr lang="tr-TR" altLang="tr-TR" dirty="0"/>
              <a:t>öğretmen, öğrencilerin </a:t>
            </a:r>
            <a:r>
              <a:rPr lang="tr-TR" altLang="tr-TR" dirty="0" smtClean="0"/>
              <a:t>veya danışanların güven </a:t>
            </a:r>
            <a:r>
              <a:rPr lang="tr-TR" altLang="tr-TR" dirty="0"/>
              <a:t>duyduğu kişi olmalıdır. </a:t>
            </a:r>
            <a:r>
              <a:rPr lang="tr-TR" altLang="tr-TR" dirty="0" smtClean="0"/>
              <a:t>Öğrenciler veya danışanlar bilgilerin </a:t>
            </a:r>
            <a:r>
              <a:rPr lang="tr-TR" altLang="tr-TR" dirty="0"/>
              <a:t>sadece onlarda kalacağından emin olmazlarsa, doğru yazma olasılığı azalır veya duygulara inmeden, olaylardan yüzeysel </a:t>
            </a:r>
            <a:r>
              <a:rPr lang="tr-TR" altLang="tr-TR" dirty="0" smtClean="0"/>
              <a:t>bahsedilebilir. </a:t>
            </a:r>
          </a:p>
          <a:p>
            <a:pPr>
              <a:buNone/>
              <a:defRPr/>
            </a:pPr>
            <a:r>
              <a:rPr lang="tr-TR" altLang="tr-TR" dirty="0"/>
              <a:t>7- Otobiyografi yazdırılmadan önce, elde edilen bilgilerin ne amaçla kullanılacağı konusunda bireyler </a:t>
            </a:r>
            <a:r>
              <a:rPr lang="tr-TR" altLang="tr-TR" dirty="0" smtClean="0"/>
              <a:t>bilgilendirilmelidir.</a:t>
            </a:r>
            <a:endParaRPr lang="tr-TR" altLang="tr-TR" dirty="0"/>
          </a:p>
          <a:p>
            <a:pPr>
              <a:buNone/>
              <a:defRPr/>
            </a:pPr>
            <a:endParaRPr lang="tr-TR" altLang="tr-TR" dirty="0"/>
          </a:p>
          <a:p>
            <a:pPr>
              <a:buFontTx/>
              <a:buNone/>
              <a:defRPr/>
            </a:pPr>
            <a:endParaRPr lang="tr-TR" altLang="tr-TR" sz="2800" dirty="0"/>
          </a:p>
        </p:txBody>
      </p:sp>
    </p:spTree>
    <p:extLst>
      <p:ext uri="{BB962C8B-B14F-4D97-AF65-F5344CB8AC3E}">
        <p14:creationId xmlns:p14="http://schemas.microsoft.com/office/powerpoint/2010/main" val="3976788723"/>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İçerik Yer Tutucusu"/>
          <p:cNvSpPr>
            <a:spLocks noGrp="1" noChangeArrowheads="1"/>
          </p:cNvSpPr>
          <p:nvPr>
            <p:ph idx="1"/>
          </p:nvPr>
        </p:nvSpPr>
        <p:spPr>
          <a:xfrm>
            <a:off x="1378039" y="428626"/>
            <a:ext cx="9981127" cy="5675960"/>
          </a:xfrm>
        </p:spPr>
        <p:txBody>
          <a:bodyPr/>
          <a:lstStyle/>
          <a:p>
            <a:pPr algn="ctr">
              <a:buFontTx/>
              <a:buNone/>
              <a:defRPr/>
            </a:pPr>
            <a:r>
              <a:rPr lang="tr-TR" altLang="tr-TR" b="1" dirty="0" smtClean="0"/>
              <a:t>Otobiyografi Tekniğinin Yararları</a:t>
            </a:r>
          </a:p>
          <a:p>
            <a:pPr algn="ctr">
              <a:buFontTx/>
              <a:buNone/>
              <a:defRPr/>
            </a:pPr>
            <a:endParaRPr lang="tr-TR" altLang="tr-TR" dirty="0" smtClean="0"/>
          </a:p>
          <a:p>
            <a:pPr>
              <a:buFontTx/>
              <a:buNone/>
              <a:defRPr/>
            </a:pPr>
            <a:r>
              <a:rPr lang="tr-TR" altLang="tr-TR" dirty="0" smtClean="0"/>
              <a:t>1- Bireyin özgeçmişini kendisinden öğrenme, onun hakkında diğer yollardan toplanan verilerle karşılaştırılabilecek, birlikte yoruma gidebilecek veriler ortaya koyar.</a:t>
            </a:r>
          </a:p>
          <a:p>
            <a:pPr>
              <a:buFontTx/>
              <a:buNone/>
              <a:defRPr/>
            </a:pPr>
            <a:r>
              <a:rPr lang="tr-TR" altLang="tr-TR" dirty="0" smtClean="0"/>
              <a:t>2- Yaşam </a:t>
            </a:r>
            <a:r>
              <a:rPr lang="tr-TR" altLang="tr-TR" dirty="0"/>
              <a:t>öyküsünü yazma, bir kendini ifade etme aracıdır. </a:t>
            </a:r>
            <a:r>
              <a:rPr lang="tr-TR" altLang="tr-TR" dirty="0" smtClean="0"/>
              <a:t>Birey istediği </a:t>
            </a:r>
            <a:r>
              <a:rPr lang="tr-TR" altLang="tr-TR" dirty="0"/>
              <a:t>olayı seçme de ya da anlatmada özgürdür. Görüşmede olduğu gibi sınırlı ve kısıtlı değildir. Yazarken istediği kadar düşünebilir ve dilediğini yazabilir</a:t>
            </a:r>
          </a:p>
          <a:p>
            <a:pPr>
              <a:buFontTx/>
              <a:buNone/>
              <a:defRPr/>
            </a:pPr>
            <a:r>
              <a:rPr lang="tr-TR" altLang="tr-TR" dirty="0"/>
              <a:t>3- Otobiyografi  yazdırma, </a:t>
            </a:r>
            <a:r>
              <a:rPr lang="tr-TR" altLang="tr-TR" dirty="0" smtClean="0"/>
              <a:t>bireyin </a:t>
            </a:r>
            <a:r>
              <a:rPr lang="tr-TR" altLang="tr-TR" dirty="0"/>
              <a:t>kimi gerginliklerini gidermeye yarar, onların kendileri hakkında daha doyurucu ve anlamlı anlayışlar elde etmelerine yardımcı olur. Bu yolla birey kendini anlamaya ve anlatmaya </a:t>
            </a:r>
            <a:r>
              <a:rPr lang="tr-TR" altLang="tr-TR" dirty="0" smtClean="0"/>
              <a:t>çalışır.</a:t>
            </a:r>
            <a:endParaRPr lang="tr-TR" altLang="tr-TR" dirty="0"/>
          </a:p>
          <a:p>
            <a:pPr>
              <a:buFontTx/>
              <a:buNone/>
              <a:defRPr/>
            </a:pPr>
            <a:endParaRPr lang="tr-TR" altLang="tr-TR" dirty="0"/>
          </a:p>
        </p:txBody>
      </p:sp>
    </p:spTree>
    <p:extLst>
      <p:ext uri="{BB962C8B-B14F-4D97-AF65-F5344CB8AC3E}">
        <p14:creationId xmlns:p14="http://schemas.microsoft.com/office/powerpoint/2010/main" val="2482530176"/>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İçerik Yer Tutucusu"/>
          <p:cNvSpPr>
            <a:spLocks noGrp="1" noChangeArrowheads="1"/>
          </p:cNvSpPr>
          <p:nvPr>
            <p:ph idx="1"/>
          </p:nvPr>
        </p:nvSpPr>
        <p:spPr>
          <a:xfrm>
            <a:off x="734096" y="347729"/>
            <a:ext cx="10792495" cy="6201351"/>
          </a:xfrm>
        </p:spPr>
        <p:txBody>
          <a:bodyPr>
            <a:normAutofit fontScale="62500" lnSpcReduction="20000"/>
          </a:bodyPr>
          <a:lstStyle/>
          <a:p>
            <a:pPr lvl="0" algn="ctr">
              <a:buNone/>
              <a:defRPr/>
            </a:pPr>
            <a:r>
              <a:rPr lang="tr-TR" altLang="tr-TR" b="1" dirty="0">
                <a:solidFill>
                  <a:prstClr val="black"/>
                </a:solidFill>
              </a:rPr>
              <a:t>Otobiyografi Tekniğinin Yararları</a:t>
            </a:r>
          </a:p>
          <a:p>
            <a:pPr>
              <a:buFontTx/>
              <a:buNone/>
              <a:defRPr/>
            </a:pPr>
            <a:endParaRPr lang="tr-TR" altLang="tr-TR" sz="3400" dirty="0"/>
          </a:p>
          <a:p>
            <a:pPr>
              <a:lnSpc>
                <a:spcPct val="120000"/>
              </a:lnSpc>
              <a:buFontTx/>
              <a:buNone/>
              <a:defRPr/>
            </a:pPr>
            <a:r>
              <a:rPr lang="tr-TR" altLang="tr-TR" sz="3400" dirty="0" smtClean="0"/>
              <a:t>4- Yaşam </a:t>
            </a:r>
            <a:r>
              <a:rPr lang="tr-TR" altLang="tr-TR" sz="3400" dirty="0"/>
              <a:t>öyküsünü yazan birey ile okuyacak olan </a:t>
            </a:r>
            <a:r>
              <a:rPr lang="tr-TR" altLang="tr-TR" sz="3400" dirty="0" smtClean="0"/>
              <a:t>danışman arasında </a:t>
            </a:r>
            <a:r>
              <a:rPr lang="tr-TR" altLang="tr-TR" sz="3400" dirty="0"/>
              <a:t>doyurucu düzeyde bir ilişki ve dostluk kurulabilir. Bu durum yazan bireyde bir takım güdülenmelere yol açar. Örneğin; kendini haklı gösterme isteği, övünme gereksinimi, gerginliklerden </a:t>
            </a:r>
            <a:r>
              <a:rPr lang="tr-TR" altLang="tr-TR" sz="3400" dirty="0" smtClean="0"/>
              <a:t>kurtulma, </a:t>
            </a:r>
            <a:r>
              <a:rPr lang="tr-TR" altLang="tr-TR" sz="3400" dirty="0"/>
              <a:t>içini dökme gibi. Doğal olarak yaşam öyküsünü kaleme alan </a:t>
            </a:r>
            <a:r>
              <a:rPr lang="tr-TR" altLang="tr-TR" sz="3400" dirty="0" smtClean="0"/>
              <a:t>birey bu </a:t>
            </a:r>
            <a:r>
              <a:rPr lang="tr-TR" altLang="tr-TR" sz="3400" dirty="0"/>
              <a:t>güdülerden bir çoğu ile güdülenmiş olabilir. Bu yüzden bu öykülerin danışman </a:t>
            </a:r>
            <a:r>
              <a:rPr lang="tr-TR" altLang="tr-TR" sz="3400" dirty="0" smtClean="0"/>
              <a:t>tarafından ele </a:t>
            </a:r>
            <a:r>
              <a:rPr lang="tr-TR" altLang="tr-TR" sz="3400" dirty="0"/>
              <a:t>alınması </a:t>
            </a:r>
            <a:r>
              <a:rPr lang="tr-TR" altLang="tr-TR" sz="3400" dirty="0" smtClean="0"/>
              <a:t>bireyi rahatlatabilir.</a:t>
            </a:r>
          </a:p>
          <a:p>
            <a:pPr>
              <a:buFontTx/>
              <a:buNone/>
              <a:defRPr/>
            </a:pPr>
            <a:endParaRPr lang="tr-TR" altLang="tr-TR" sz="3400" dirty="0" smtClean="0"/>
          </a:p>
          <a:p>
            <a:pPr>
              <a:buFontTx/>
              <a:buNone/>
              <a:defRPr/>
            </a:pPr>
            <a:r>
              <a:rPr lang="tr-TR" altLang="tr-TR" sz="3400" dirty="0" smtClean="0"/>
              <a:t>5- Otobiyografinin  Rehberlikte kullanılmasının </a:t>
            </a:r>
            <a:r>
              <a:rPr lang="tr-TR" altLang="tr-TR" sz="3400" dirty="0"/>
              <a:t>bir diğer nedeni kolaylık açısındandır, ekonomiktir, fazla araç </a:t>
            </a:r>
            <a:r>
              <a:rPr lang="tr-TR" altLang="tr-TR" sz="3400" dirty="0" smtClean="0"/>
              <a:t>gerektirmez.</a:t>
            </a:r>
          </a:p>
          <a:p>
            <a:pPr>
              <a:buFontTx/>
              <a:buNone/>
              <a:defRPr/>
            </a:pPr>
            <a:endParaRPr lang="tr-TR" altLang="tr-TR" sz="3400" dirty="0"/>
          </a:p>
          <a:p>
            <a:pPr>
              <a:buFontTx/>
              <a:buNone/>
              <a:defRPr/>
            </a:pPr>
            <a:r>
              <a:rPr lang="tr-TR" altLang="tr-TR" sz="3400" dirty="0"/>
              <a:t>6- </a:t>
            </a:r>
            <a:r>
              <a:rPr lang="tr-TR" altLang="tr-TR" sz="3400" dirty="0" smtClean="0"/>
              <a:t>Danışman, danışanın önemli duygularını, tutumlarını, yaşantılarını </a:t>
            </a:r>
            <a:r>
              <a:rPr lang="tr-TR" altLang="tr-TR" sz="3400" dirty="0"/>
              <a:t>öğrenebilir.</a:t>
            </a:r>
          </a:p>
          <a:p>
            <a:pPr>
              <a:buFontTx/>
              <a:buNone/>
              <a:defRPr/>
            </a:pPr>
            <a:endParaRPr lang="tr-TR" altLang="tr-TR" sz="3400" dirty="0"/>
          </a:p>
          <a:p>
            <a:pPr>
              <a:buFontTx/>
              <a:buNone/>
              <a:defRPr/>
            </a:pPr>
            <a:r>
              <a:rPr lang="tr-TR" altLang="tr-TR" sz="3400" dirty="0" smtClean="0"/>
              <a:t>7- </a:t>
            </a:r>
            <a:r>
              <a:rPr lang="tr-TR" altLang="tr-TR" sz="3400" dirty="0">
                <a:solidFill>
                  <a:prstClr val="black"/>
                </a:solidFill>
              </a:rPr>
              <a:t>Otobiyografinin </a:t>
            </a:r>
            <a:r>
              <a:rPr lang="tr-TR" altLang="tr-TR" sz="3400" dirty="0" smtClean="0">
                <a:solidFill>
                  <a:prstClr val="black"/>
                </a:solidFill>
              </a:rPr>
              <a:t>u</a:t>
            </a:r>
            <a:r>
              <a:rPr lang="tr-TR" altLang="tr-TR" sz="3400" dirty="0" smtClean="0"/>
              <a:t>ygulaması </a:t>
            </a:r>
            <a:r>
              <a:rPr lang="tr-TR" altLang="tr-TR" sz="3400" dirty="0"/>
              <a:t>ve değerlendirilmesi görüşmeden daha az zaman alır.</a:t>
            </a:r>
          </a:p>
          <a:p>
            <a:pPr>
              <a:buFontTx/>
              <a:buNone/>
              <a:defRPr/>
            </a:pPr>
            <a:endParaRPr lang="tr-TR" altLang="tr-TR" sz="3400" dirty="0"/>
          </a:p>
          <a:p>
            <a:pPr>
              <a:buFontTx/>
              <a:buNone/>
              <a:defRPr/>
            </a:pPr>
            <a:r>
              <a:rPr lang="tr-TR" altLang="tr-TR" sz="3400" dirty="0" smtClean="0"/>
              <a:t>8-Danışan, kendini </a:t>
            </a:r>
            <a:r>
              <a:rPr lang="tr-TR" altLang="tr-TR" sz="3400" dirty="0"/>
              <a:t>ve yaşantılarını anlatırken içini boşaltır.</a:t>
            </a:r>
          </a:p>
        </p:txBody>
      </p:sp>
    </p:spTree>
    <p:extLst>
      <p:ext uri="{BB962C8B-B14F-4D97-AF65-F5344CB8AC3E}">
        <p14:creationId xmlns:p14="http://schemas.microsoft.com/office/powerpoint/2010/main" val="4055838342"/>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İçerik Yer Tutucusu"/>
          <p:cNvSpPr>
            <a:spLocks noGrp="1" noChangeArrowheads="1"/>
          </p:cNvSpPr>
          <p:nvPr>
            <p:ph idx="1"/>
          </p:nvPr>
        </p:nvSpPr>
        <p:spPr>
          <a:xfrm>
            <a:off x="1107583" y="466859"/>
            <a:ext cx="10161431" cy="5386388"/>
          </a:xfrm>
        </p:spPr>
        <p:txBody>
          <a:bodyPr/>
          <a:lstStyle/>
          <a:p>
            <a:pPr marL="0" indent="0">
              <a:buNone/>
              <a:defRPr/>
            </a:pPr>
            <a:r>
              <a:rPr lang="tr-TR" altLang="tr-TR" b="1" dirty="0" smtClean="0"/>
              <a:t>             Otobiyografinin Sınırlılıkları:</a:t>
            </a:r>
          </a:p>
          <a:p>
            <a:pPr marL="0" indent="0" algn="ctr">
              <a:buNone/>
              <a:defRPr/>
            </a:pPr>
            <a:endParaRPr lang="tr-TR" altLang="tr-TR" b="1" dirty="0" smtClean="0"/>
          </a:p>
          <a:p>
            <a:pPr marL="358775" indent="-358775">
              <a:buNone/>
              <a:defRPr/>
            </a:pPr>
            <a:r>
              <a:rPr lang="tr-TR" altLang="tr-TR" dirty="0" smtClean="0"/>
              <a:t>1. Otobiyografi ile elde </a:t>
            </a:r>
            <a:r>
              <a:rPr lang="tr-TR" altLang="tr-TR" dirty="0"/>
              <a:t>edilen bilgiler, başka kaynaklardan elde edilenlerle denetlenmedikçe </a:t>
            </a:r>
            <a:r>
              <a:rPr lang="tr-TR" altLang="tr-TR" dirty="0" smtClean="0"/>
              <a:t>danışmanı yanıltabilir</a:t>
            </a:r>
            <a:r>
              <a:rPr lang="tr-TR" altLang="tr-TR" dirty="0"/>
              <a:t>.</a:t>
            </a:r>
          </a:p>
          <a:p>
            <a:pPr marL="358775" indent="-358775">
              <a:buNone/>
              <a:defRPr/>
            </a:pPr>
            <a:r>
              <a:rPr lang="tr-TR" altLang="tr-TR" dirty="0"/>
              <a:t>2</a:t>
            </a:r>
            <a:r>
              <a:rPr lang="tr-TR" altLang="tr-TR" dirty="0" smtClean="0"/>
              <a:t>. Yaş</a:t>
            </a:r>
            <a:r>
              <a:rPr lang="tr-TR" altLang="tr-TR" dirty="0"/>
              <a:t>, zeka ve yazma yeteneği yazma tekniğini etkiler ve bu da </a:t>
            </a:r>
            <a:r>
              <a:rPr lang="tr-TR" altLang="tr-TR" dirty="0" smtClean="0"/>
              <a:t>danışmanı yanlış </a:t>
            </a:r>
            <a:r>
              <a:rPr lang="tr-TR" altLang="tr-TR" dirty="0"/>
              <a:t>yargılara götürebilir</a:t>
            </a:r>
            <a:r>
              <a:rPr lang="tr-TR" altLang="tr-TR" dirty="0" smtClean="0"/>
              <a:t>.</a:t>
            </a:r>
            <a:endParaRPr lang="tr-TR" altLang="tr-TR" dirty="0"/>
          </a:p>
          <a:p>
            <a:pPr marL="358775" indent="-358775">
              <a:buNone/>
              <a:defRPr/>
            </a:pPr>
            <a:r>
              <a:rPr lang="tr-TR" altLang="tr-TR" dirty="0"/>
              <a:t>3. </a:t>
            </a:r>
            <a:r>
              <a:rPr lang="tr-TR" altLang="tr-TR" dirty="0" smtClean="0"/>
              <a:t>Bireyin imgeleminin </a:t>
            </a:r>
            <a:r>
              <a:rPr lang="tr-TR" altLang="tr-TR" dirty="0"/>
              <a:t>genişliği dolayısıyla gerçekleri </a:t>
            </a:r>
            <a:r>
              <a:rPr lang="tr-TR" altLang="tr-TR" dirty="0" smtClean="0"/>
              <a:t>değiştirebilir.</a:t>
            </a:r>
          </a:p>
          <a:p>
            <a:pPr marL="358775" indent="-358775">
              <a:buFontTx/>
              <a:buNone/>
              <a:defRPr/>
            </a:pPr>
            <a:r>
              <a:rPr lang="tr-TR" altLang="tr-TR" dirty="0"/>
              <a:t>4</a:t>
            </a:r>
            <a:r>
              <a:rPr lang="tr-TR" altLang="tr-TR" dirty="0" smtClean="0"/>
              <a:t>. Birey </a:t>
            </a:r>
            <a:r>
              <a:rPr lang="tr-TR" altLang="tr-TR" dirty="0"/>
              <a:t>kendini ortaya koymaktan </a:t>
            </a:r>
            <a:r>
              <a:rPr lang="tr-TR" altLang="tr-TR" dirty="0" smtClean="0"/>
              <a:t>kaçınabilir.</a:t>
            </a:r>
            <a:endParaRPr lang="tr-TR" altLang="tr-TR" dirty="0"/>
          </a:p>
          <a:p>
            <a:pPr marL="358775" indent="-358775">
              <a:buFontTx/>
              <a:buNone/>
              <a:defRPr/>
            </a:pPr>
            <a:r>
              <a:rPr lang="tr-TR" altLang="tr-TR" dirty="0"/>
              <a:t>5</a:t>
            </a:r>
            <a:r>
              <a:rPr lang="tr-TR" altLang="tr-TR" dirty="0" smtClean="0"/>
              <a:t>. Bireyin </a:t>
            </a:r>
            <a:r>
              <a:rPr lang="tr-TR" altLang="tr-TR" dirty="0"/>
              <a:t>kendisi hakkında içgörü ve kavrayış </a:t>
            </a:r>
            <a:r>
              <a:rPr lang="tr-TR" altLang="tr-TR" dirty="0" smtClean="0"/>
              <a:t>yetersizliği olabilir.</a:t>
            </a:r>
            <a:endParaRPr lang="tr-TR" altLang="tr-TR" dirty="0"/>
          </a:p>
          <a:p>
            <a:pPr marL="358775" indent="-358775">
              <a:buFontTx/>
              <a:buNone/>
              <a:defRPr/>
            </a:pPr>
            <a:r>
              <a:rPr lang="tr-TR" altLang="tr-TR" dirty="0"/>
              <a:t>6</a:t>
            </a:r>
            <a:r>
              <a:rPr lang="tr-TR" altLang="tr-TR" dirty="0" smtClean="0"/>
              <a:t>. Birey otobiyografinin </a:t>
            </a:r>
            <a:r>
              <a:rPr lang="tr-TR" altLang="tr-TR" dirty="0"/>
              <a:t>amacı ve kapsamını anlamamış </a:t>
            </a:r>
            <a:r>
              <a:rPr lang="tr-TR" altLang="tr-TR" dirty="0" smtClean="0"/>
              <a:t>olabilir.</a:t>
            </a:r>
            <a:endParaRPr lang="tr-TR" altLang="tr-TR" dirty="0"/>
          </a:p>
        </p:txBody>
      </p:sp>
    </p:spTree>
    <p:extLst>
      <p:ext uri="{BB962C8B-B14F-4D97-AF65-F5344CB8AC3E}">
        <p14:creationId xmlns:p14="http://schemas.microsoft.com/office/powerpoint/2010/main" val="184758485"/>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İçerik Yer Tutucusu"/>
          <p:cNvSpPr>
            <a:spLocks noGrp="1" noChangeArrowheads="1"/>
          </p:cNvSpPr>
          <p:nvPr>
            <p:ph idx="1"/>
          </p:nvPr>
        </p:nvSpPr>
        <p:spPr>
          <a:xfrm>
            <a:off x="623455" y="334851"/>
            <a:ext cx="10640290" cy="6732699"/>
          </a:xfrm>
        </p:spPr>
        <p:txBody>
          <a:bodyPr>
            <a:normAutofit lnSpcReduction="10000"/>
          </a:bodyPr>
          <a:lstStyle/>
          <a:p>
            <a:pPr algn="ctr">
              <a:defRPr/>
            </a:pPr>
            <a:r>
              <a:rPr lang="tr-TR" altLang="tr-TR" b="1" dirty="0" smtClean="0"/>
              <a:t>Otobiyografinin Değerlendirilmesi</a:t>
            </a:r>
          </a:p>
          <a:p>
            <a:pPr>
              <a:defRPr/>
            </a:pPr>
            <a:r>
              <a:rPr lang="tr-TR" altLang="tr-TR" dirty="0" smtClean="0"/>
              <a:t>Birey </a:t>
            </a:r>
            <a:r>
              <a:rPr lang="tr-TR" altLang="tr-TR" dirty="0"/>
              <a:t>hakkında bilgi toplama aracı olarak sık sık otobiyografi tekniğine başvurmak hem mümkün değil hem de doğru değildir. Çünkü otobiyografi yorumu bakımından subjektif olduğu gibi, geçerliliği diğer tekniklere göre daha düşüktür. </a:t>
            </a:r>
          </a:p>
          <a:p>
            <a:pPr>
              <a:defRPr/>
            </a:pPr>
            <a:r>
              <a:rPr lang="tr-TR" altLang="tr-TR" dirty="0"/>
              <a:t>Okul düzeyleri dikkate alındığında otobiyografinin ortaöğretim ve yüksek öğretim düzeyinde daha çok kullanılması uygun olur</a:t>
            </a:r>
            <a:r>
              <a:rPr lang="tr-TR" altLang="tr-TR" dirty="0" smtClean="0"/>
              <a:t>. Diğer alanlardaki bireylerin de eğitimi düzeylerinin ve yazılı ifade gücünün dikkate alınması gerekir.</a:t>
            </a:r>
          </a:p>
          <a:p>
            <a:pPr>
              <a:defRPr/>
            </a:pPr>
            <a:endParaRPr lang="tr-TR" altLang="tr-TR" dirty="0" smtClean="0"/>
          </a:p>
          <a:p>
            <a:pPr algn="ctr">
              <a:defRPr/>
            </a:pPr>
            <a:r>
              <a:rPr lang="tr-TR" altLang="tr-TR" b="1" dirty="0"/>
              <a:t>Otobiyografilerin Yorumlanması</a:t>
            </a:r>
          </a:p>
          <a:p>
            <a:pPr>
              <a:defRPr/>
            </a:pPr>
            <a:r>
              <a:rPr lang="tr-TR" altLang="tr-TR" dirty="0"/>
              <a:t>Otobiyografilerin yorumlanması oldukça güçtür. Kendini anlatma tekniklerinin yapısında söz konusu olan “sosyal kabul hatası” otobiyografinin yazımında da önemli düzeyde etkili olmaktadır. </a:t>
            </a:r>
          </a:p>
          <a:p>
            <a:pPr>
              <a:defRPr/>
            </a:pPr>
            <a:r>
              <a:rPr lang="tr-TR" altLang="tr-TR" dirty="0"/>
              <a:t>Yazılan ifadeleri yorumlamak için de açık seçik ölçütler yoktur, değerlendirme oldukça subjektif bir nitelik taşır.</a:t>
            </a:r>
          </a:p>
          <a:p>
            <a:pPr>
              <a:defRPr/>
            </a:pPr>
            <a:endParaRPr lang="tr-TR" altLang="tr-TR" dirty="0"/>
          </a:p>
          <a:p>
            <a:pPr>
              <a:defRPr/>
            </a:pPr>
            <a:endParaRPr lang="tr-TR" altLang="tr-TR" dirty="0"/>
          </a:p>
        </p:txBody>
      </p:sp>
    </p:spTree>
    <p:extLst>
      <p:ext uri="{BB962C8B-B14F-4D97-AF65-F5344CB8AC3E}">
        <p14:creationId xmlns:p14="http://schemas.microsoft.com/office/powerpoint/2010/main" val="3510380598"/>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2 İçerik Yer Tutucusu"/>
          <p:cNvSpPr>
            <a:spLocks noGrp="1"/>
          </p:cNvSpPr>
          <p:nvPr>
            <p:ph idx="1"/>
          </p:nvPr>
        </p:nvSpPr>
        <p:spPr>
          <a:xfrm>
            <a:off x="798491" y="309093"/>
            <a:ext cx="10805374" cy="6117466"/>
          </a:xfrm>
        </p:spPr>
        <p:txBody>
          <a:bodyPr>
            <a:normAutofit fontScale="92500" lnSpcReduction="10000"/>
          </a:bodyPr>
          <a:lstStyle/>
          <a:p>
            <a:pPr algn="ctr">
              <a:buFontTx/>
              <a:buNone/>
              <a:defRPr/>
            </a:pPr>
            <a:r>
              <a:rPr lang="tr-TR" b="1" dirty="0"/>
              <a:t>Otobiyografinin Yorumlanmasında Dikkate Alınabilecek Hususlar :</a:t>
            </a:r>
          </a:p>
          <a:p>
            <a:pPr marL="514350" indent="-514350">
              <a:buNone/>
              <a:defRPr/>
            </a:pPr>
            <a:r>
              <a:rPr lang="tr-TR" dirty="0"/>
              <a:t>1</a:t>
            </a:r>
            <a:r>
              <a:rPr lang="tr-TR" dirty="0" smtClean="0"/>
              <a:t>. Otobiyografinin </a:t>
            </a:r>
            <a:r>
              <a:rPr lang="tr-TR" dirty="0"/>
              <a:t>Uzunluğu ya da Kısalığı: Bireyin yazmaya istekli olup olmayışı, bireyin yazma becerisi, problemlerin çözümüne katkı getirip getirmeyeceği ve yardıma gereksinim derecesi ile ilgilidir.</a:t>
            </a:r>
          </a:p>
          <a:p>
            <a:pPr marL="514350" indent="-514350">
              <a:buNone/>
              <a:defRPr/>
            </a:pPr>
            <a:r>
              <a:rPr lang="tr-TR" dirty="0"/>
              <a:t>	Otobiyografi yazdırmak için bir ders saati yeterli olacağı belirtilmektedir.  </a:t>
            </a:r>
            <a:endParaRPr lang="tr-TR" altLang="tr-TR" dirty="0" smtClean="0"/>
          </a:p>
          <a:p>
            <a:pPr>
              <a:defRPr/>
            </a:pPr>
            <a:r>
              <a:rPr lang="tr-TR" altLang="tr-TR" dirty="0" smtClean="0"/>
              <a:t>Yazım </a:t>
            </a:r>
            <a:r>
              <a:rPr lang="tr-TR" altLang="tr-TR" dirty="0"/>
              <a:t>için verilecek </a:t>
            </a:r>
            <a:r>
              <a:rPr lang="tr-TR" altLang="tr-TR" b="1" dirty="0"/>
              <a:t>sürenin kısa olması </a:t>
            </a:r>
            <a:r>
              <a:rPr lang="tr-TR" altLang="tr-TR" dirty="0"/>
              <a:t>gerektiğini savunanlar, kısa sürede kendini anlatma durumunda olan bireylerin ilk akıllarına geleni yazacaklarını, ilk akla gelenlerin ise bireyi en çok meşgul eden en çok dikkati çeken ve bellekte canlı tutulan sorunlar olacağını, kısa zamanda yazmak durumunda olan bireyin de yazdıklarını daha az sansürden geçirme olanağı bulacağını büyük olasılıkla da gerçeği yansıtmış olacağını ifade etmektedirler</a:t>
            </a:r>
            <a:r>
              <a:rPr lang="tr-TR" altLang="tr-TR" dirty="0" smtClean="0"/>
              <a:t>.</a:t>
            </a:r>
          </a:p>
          <a:p>
            <a:pPr>
              <a:defRPr/>
            </a:pPr>
            <a:r>
              <a:rPr lang="tr-TR" altLang="tr-TR" dirty="0"/>
              <a:t>Buna karşın </a:t>
            </a:r>
            <a:r>
              <a:rPr lang="tr-TR" altLang="tr-TR" b="1" dirty="0"/>
              <a:t>uzun</a:t>
            </a:r>
            <a:r>
              <a:rPr lang="tr-TR" altLang="tr-TR" dirty="0"/>
              <a:t> zamanda otobiyografilerin ise gereksiz ayrıntılarla dolu olacağını vurgulamaktadır. </a:t>
            </a:r>
          </a:p>
          <a:p>
            <a:pPr>
              <a:defRPr/>
            </a:pPr>
            <a:r>
              <a:rPr lang="tr-TR" altLang="tr-TR" dirty="0"/>
              <a:t> Otobiyografinin uzun oluşu kişinin kendini anlatmaya ve yaşantılarını paylaşmaya istekli olduğu şeklinde kabul edilmekle birlikte, uzun yazılan bir otobiyografinin her zaman gerçekleri yansıttığı varsayımı da doğru değildir.</a:t>
            </a:r>
          </a:p>
          <a:p>
            <a:pPr>
              <a:defRPr/>
            </a:pPr>
            <a:endParaRPr lang="tr-TR" altLang="tr-TR" dirty="0" smtClean="0"/>
          </a:p>
          <a:p>
            <a:pPr>
              <a:defRPr/>
            </a:pPr>
            <a:endParaRPr lang="tr-TR" altLang="tr-TR" dirty="0"/>
          </a:p>
        </p:txBody>
      </p:sp>
    </p:spTree>
    <p:extLst>
      <p:ext uri="{BB962C8B-B14F-4D97-AF65-F5344CB8AC3E}">
        <p14:creationId xmlns:p14="http://schemas.microsoft.com/office/powerpoint/2010/main" val="1528982356"/>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İçerik Yer Tutucusu"/>
          <p:cNvSpPr>
            <a:spLocks noGrp="1" noChangeArrowheads="1"/>
          </p:cNvSpPr>
          <p:nvPr>
            <p:ph idx="1"/>
          </p:nvPr>
        </p:nvSpPr>
        <p:spPr>
          <a:xfrm>
            <a:off x="978794" y="214314"/>
            <a:ext cx="10393251" cy="6429375"/>
          </a:xfrm>
        </p:spPr>
        <p:txBody>
          <a:bodyPr>
            <a:normAutofit lnSpcReduction="10000"/>
          </a:bodyPr>
          <a:lstStyle/>
          <a:p>
            <a:pPr>
              <a:buFontTx/>
              <a:buNone/>
              <a:defRPr/>
            </a:pPr>
            <a:r>
              <a:rPr lang="tr-TR" altLang="tr-TR" sz="2800" b="1" dirty="0" smtClean="0"/>
              <a:t>2- Yazıdaki </a:t>
            </a:r>
            <a:r>
              <a:rPr lang="tr-TR" altLang="tr-TR" sz="2800" b="1" dirty="0"/>
              <a:t>Genel İzlenim </a:t>
            </a:r>
            <a:r>
              <a:rPr lang="tr-TR" altLang="tr-TR" sz="2800" dirty="0"/>
              <a:t>: Kişinin kendine ilişkin önemli noktaları anlatırken yazma biçimindeki duygusal değişmeler ve seçtiği sözcükler geçmiş yaşantılarının yorumuna ilişkin ipuçları verirler. </a:t>
            </a:r>
          </a:p>
          <a:p>
            <a:pPr>
              <a:buFontTx/>
              <a:buNone/>
              <a:defRPr/>
            </a:pPr>
            <a:r>
              <a:rPr lang="tr-TR" altLang="tr-TR" sz="2800" dirty="0"/>
              <a:t>	Bireyin otobiyografisinin bıraktığı genel izlenim “</a:t>
            </a:r>
            <a:r>
              <a:rPr lang="tr-TR" altLang="tr-TR" sz="2800" b="1" dirty="0"/>
              <a:t>mutluluk</a:t>
            </a:r>
            <a:r>
              <a:rPr lang="tr-TR" altLang="tr-TR" sz="2800" dirty="0"/>
              <a:t>”, “</a:t>
            </a:r>
            <a:r>
              <a:rPr lang="tr-TR" altLang="tr-TR" sz="2800" b="1" dirty="0"/>
              <a:t>çöküntü</a:t>
            </a:r>
            <a:r>
              <a:rPr lang="tr-TR" altLang="tr-TR" sz="2800" dirty="0"/>
              <a:t>”, “</a:t>
            </a:r>
            <a:r>
              <a:rPr lang="tr-TR" altLang="tr-TR" sz="2800" b="1" dirty="0"/>
              <a:t>sevgi</a:t>
            </a:r>
            <a:r>
              <a:rPr lang="tr-TR" altLang="tr-TR" sz="2800" dirty="0"/>
              <a:t>” veya “</a:t>
            </a:r>
            <a:r>
              <a:rPr lang="tr-TR" altLang="tr-TR" sz="2800" b="1" dirty="0"/>
              <a:t>nefret</a:t>
            </a:r>
            <a:r>
              <a:rPr lang="tr-TR" altLang="tr-TR" sz="2800" dirty="0"/>
              <a:t>” şeklinde olan niteliği, “anne”, “baba” gibi yaşam öyküsünde yer alan kişiler için kullanılan duygu yüklü sözcüklerin vurguladığı anlam, kişinin halinden “</a:t>
            </a:r>
            <a:r>
              <a:rPr lang="tr-TR" altLang="tr-TR" sz="2800" b="1" dirty="0"/>
              <a:t>memnun</a:t>
            </a:r>
            <a:r>
              <a:rPr lang="tr-TR" altLang="tr-TR" sz="2800" dirty="0"/>
              <a:t>” veya “</a:t>
            </a:r>
            <a:r>
              <a:rPr lang="tr-TR" altLang="tr-TR" sz="2800" b="1" dirty="0"/>
              <a:t>karamsar</a:t>
            </a:r>
            <a:r>
              <a:rPr lang="tr-TR" altLang="tr-TR" sz="2800" dirty="0"/>
              <a:t>” olması, “çevresine “ ve kendisine karşı öfkeli olması  ya da sağlıklı bir etkileşimi yansıtması otobiyografinin yorumunda önemli noktalardır. </a:t>
            </a:r>
            <a:endParaRPr lang="tr-TR" altLang="tr-TR" dirty="0"/>
          </a:p>
          <a:p>
            <a:pPr>
              <a:buFontTx/>
              <a:buNone/>
              <a:defRPr/>
            </a:pPr>
            <a:endParaRPr lang="tr-TR" altLang="tr-TR" b="1" dirty="0" smtClean="0"/>
          </a:p>
          <a:p>
            <a:pPr>
              <a:buFontTx/>
              <a:buNone/>
              <a:defRPr/>
            </a:pPr>
            <a:r>
              <a:rPr lang="tr-TR" altLang="tr-TR" b="1" dirty="0" smtClean="0"/>
              <a:t>3- Öyküde </a:t>
            </a:r>
            <a:r>
              <a:rPr lang="tr-TR" altLang="tr-TR" b="1" dirty="0"/>
              <a:t>Yer Verilmeyen Önemli Olaylar ve Kişiler </a:t>
            </a:r>
            <a:r>
              <a:rPr lang="tr-TR" altLang="tr-TR" dirty="0" smtClean="0"/>
              <a:t>:</a:t>
            </a:r>
          </a:p>
          <a:p>
            <a:pPr>
              <a:buFontTx/>
              <a:buNone/>
              <a:defRPr/>
            </a:pPr>
            <a:r>
              <a:rPr lang="tr-TR" altLang="tr-TR" dirty="0"/>
              <a:t> </a:t>
            </a:r>
            <a:r>
              <a:rPr lang="tr-TR" altLang="tr-TR" dirty="0" smtClean="0"/>
              <a:t>  Otobiyografide </a:t>
            </a:r>
            <a:r>
              <a:rPr lang="tr-TR" altLang="tr-TR" dirty="0"/>
              <a:t>bireyin yaşam öyküsünün bütün ayrıntılarına yer vermesi beklenmemekle birlikte özellikle atlanan önemli noktalar, eğer otobiyografi kronolojik sıra içinde yazılmışsa bireyin özellikle </a:t>
            </a:r>
            <a:r>
              <a:rPr lang="tr-TR" altLang="tr-TR" b="1" dirty="0"/>
              <a:t>yazmaktan kaçındığı </a:t>
            </a:r>
            <a:r>
              <a:rPr lang="tr-TR" altLang="tr-TR" dirty="0"/>
              <a:t>olası gelişimler ve olaylar varsa bunlar da yorum için önem taşır. </a:t>
            </a:r>
          </a:p>
          <a:p>
            <a:pPr>
              <a:buFontTx/>
              <a:buNone/>
              <a:defRPr/>
            </a:pPr>
            <a:endParaRPr lang="tr-TR" altLang="tr-TR" dirty="0"/>
          </a:p>
          <a:p>
            <a:pPr>
              <a:buFontTx/>
              <a:buNone/>
              <a:defRPr/>
            </a:pPr>
            <a:endParaRPr lang="tr-TR" altLang="tr-TR" sz="2800" dirty="0"/>
          </a:p>
        </p:txBody>
      </p:sp>
    </p:spTree>
    <p:extLst>
      <p:ext uri="{BB962C8B-B14F-4D97-AF65-F5344CB8AC3E}">
        <p14:creationId xmlns:p14="http://schemas.microsoft.com/office/powerpoint/2010/main" val="2548887032"/>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İçerik Yer Tutucusu"/>
          <p:cNvSpPr>
            <a:spLocks noGrp="1" noChangeArrowheads="1"/>
          </p:cNvSpPr>
          <p:nvPr>
            <p:ph idx="1"/>
          </p:nvPr>
        </p:nvSpPr>
        <p:spPr>
          <a:xfrm>
            <a:off x="1184856" y="214314"/>
            <a:ext cx="10071279" cy="5272087"/>
          </a:xfrm>
        </p:spPr>
        <p:txBody>
          <a:bodyPr/>
          <a:lstStyle/>
          <a:p>
            <a:pPr>
              <a:defRPr/>
            </a:pPr>
            <a:r>
              <a:rPr lang="tr-TR" altLang="tr-TR" dirty="0"/>
              <a:t>Kaçınılan ve ifade edilmeyen bu noktalar yapılacak bireysel danışmada açıklığa kavuşturabilir.</a:t>
            </a:r>
          </a:p>
          <a:p>
            <a:pPr>
              <a:defRPr/>
            </a:pPr>
            <a:r>
              <a:rPr lang="tr-TR" altLang="tr-TR" dirty="0"/>
              <a:t>Çoğunlukla atlanan noktalar bireyin yaşamındaki “mutsuzluk” noktalarıdır</a:t>
            </a:r>
            <a:r>
              <a:rPr lang="tr-TR" altLang="tr-TR" dirty="0" smtClean="0"/>
              <a:t>.</a:t>
            </a:r>
            <a:endParaRPr lang="tr-TR" altLang="tr-TR" dirty="0"/>
          </a:p>
          <a:p>
            <a:pPr>
              <a:defRPr/>
            </a:pPr>
            <a:r>
              <a:rPr lang="tr-TR" altLang="tr-TR" dirty="0"/>
              <a:t>Eğer kişi aile bireyleri ya da bilinen bir olayı veya yaşantıyı yazmaktan kaçınmışsa bu tür atlamalar yoruma katkısı yönünden dikkatle incelenmelidir. </a:t>
            </a:r>
            <a:endParaRPr lang="tr-TR" altLang="tr-TR" dirty="0" smtClean="0"/>
          </a:p>
          <a:p>
            <a:pPr>
              <a:defRPr/>
            </a:pPr>
            <a:r>
              <a:rPr lang="tr-TR" altLang="tr-TR" dirty="0"/>
              <a:t>Bireyler genellikle yaşamlarının sakin ve iyi geçen dönemlerini kısa, kendileri için önemli ve kritik olan hususlar üzerinde ise daha uzun yazma eğilimindedirler. </a:t>
            </a:r>
          </a:p>
          <a:p>
            <a:pPr>
              <a:defRPr/>
            </a:pPr>
            <a:r>
              <a:rPr lang="tr-TR" altLang="tr-TR" dirty="0"/>
              <a:t>Genel olarak üzerinde hiç durulmayan ya da uzun uzun anlatılan bireysel özellikler ve olaylar dikkatle incelenmelidir.</a:t>
            </a:r>
          </a:p>
          <a:p>
            <a:pPr>
              <a:defRPr/>
            </a:pPr>
            <a:endParaRPr lang="tr-TR" altLang="tr-TR" dirty="0"/>
          </a:p>
        </p:txBody>
      </p:sp>
    </p:spTree>
    <p:extLst>
      <p:ext uri="{BB962C8B-B14F-4D97-AF65-F5344CB8AC3E}">
        <p14:creationId xmlns:p14="http://schemas.microsoft.com/office/powerpoint/2010/main" val="2254448676"/>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İçerik Yer Tutucusu"/>
          <p:cNvSpPr>
            <a:spLocks noGrp="1" noChangeArrowheads="1"/>
          </p:cNvSpPr>
          <p:nvPr>
            <p:ph idx="1"/>
          </p:nvPr>
        </p:nvSpPr>
        <p:spPr>
          <a:xfrm>
            <a:off x="1056068" y="285750"/>
            <a:ext cx="10419008" cy="6050656"/>
          </a:xfrm>
        </p:spPr>
        <p:txBody>
          <a:bodyPr>
            <a:normAutofit fontScale="92500" lnSpcReduction="10000"/>
          </a:bodyPr>
          <a:lstStyle/>
          <a:p>
            <a:pPr>
              <a:buFontTx/>
              <a:buNone/>
              <a:defRPr/>
            </a:pPr>
            <a:r>
              <a:rPr lang="tr-TR" altLang="tr-TR" dirty="0" smtClean="0"/>
              <a:t>4- </a:t>
            </a:r>
            <a:r>
              <a:rPr lang="tr-TR" altLang="tr-TR" b="1" dirty="0" smtClean="0"/>
              <a:t>Anlatımdaki </a:t>
            </a:r>
            <a:r>
              <a:rPr lang="tr-TR" altLang="tr-TR" b="1" dirty="0"/>
              <a:t>Özen ve Tutum :</a:t>
            </a:r>
          </a:p>
          <a:p>
            <a:pPr>
              <a:buFontTx/>
              <a:buNone/>
              <a:defRPr/>
            </a:pPr>
            <a:r>
              <a:rPr lang="tr-TR" altLang="tr-TR" dirty="0"/>
              <a:t>Bireyin ifade ve anlatım düzeyi, gösterdiği özen ve anlatım tutumu, yaşına, görmüş olduğu eğitim düzeyine, yazmadaki motivasyon ve amacına göre değişir. Önemli olan husus kişinin otobiyografiyi ne derece ciddiye aldığı, dikkat ve özenle, büyük bir olasılıkla saydam olarak yazdığıdır</a:t>
            </a:r>
            <a:r>
              <a:rPr lang="tr-TR" altLang="tr-TR" dirty="0" smtClean="0"/>
              <a:t>.</a:t>
            </a:r>
          </a:p>
          <a:p>
            <a:pPr>
              <a:buNone/>
              <a:defRPr/>
            </a:pPr>
            <a:r>
              <a:rPr lang="tr-TR" altLang="tr-TR" dirty="0"/>
              <a:t>Kişiler otobiyogfiden bir yarar beklemiyorlarsa baştan savma bir biçimde yazabilirler. Aşırı savunma mekanizmaları içinde olan kişiler kendi gelişimlerini yazarken derinliğe inmekten kaçınırlar. Genelde yüzeysel anlatım ve kaçamaklı yazma tutumu, sorunlarını ve kaygılarını saklamak veya açığa vurmaktan kaçınan bireylerin özelliği olarak kabul </a:t>
            </a:r>
            <a:r>
              <a:rPr lang="tr-TR" altLang="tr-TR" dirty="0" smtClean="0"/>
              <a:t>edilmektedir.</a:t>
            </a:r>
          </a:p>
          <a:p>
            <a:pPr>
              <a:buNone/>
              <a:defRPr/>
            </a:pPr>
            <a:r>
              <a:rPr lang="tr-TR" altLang="tr-TR" dirty="0"/>
              <a:t>Olayları özenle sıraya koyarak, uygun sözcüklerle açıklamaya çalışan bir kimsenin amacına uygun duygu ve düşüncelerini doğru olarak iletmeye çalıştığına, bu konuda istekli olduğuna inanılmaktadır. Eğer bir kimse sadece olayları anlatıyor, bununla ilgili kişisel duygularını açıklamıyorsa kişinin kendini anlatmaya ihtiyaç duymadığına ya da otobiyografinin amacı yönünden kendisini güven içinde görmediğine işaret sayılabilir</a:t>
            </a:r>
          </a:p>
          <a:p>
            <a:pPr>
              <a:buFontTx/>
              <a:buNone/>
              <a:defRPr/>
            </a:pPr>
            <a:endParaRPr lang="tr-TR" altLang="tr-TR" dirty="0"/>
          </a:p>
          <a:p>
            <a:pPr>
              <a:buFontTx/>
              <a:buNone/>
              <a:defRPr/>
            </a:pPr>
            <a:endParaRPr lang="tr-TR" altLang="tr-TR" dirty="0"/>
          </a:p>
        </p:txBody>
      </p:sp>
    </p:spTree>
    <p:extLst>
      <p:ext uri="{BB962C8B-B14F-4D97-AF65-F5344CB8AC3E}">
        <p14:creationId xmlns:p14="http://schemas.microsoft.com/office/powerpoint/2010/main" val="4022805237"/>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İçerik Yer Tutucusu"/>
          <p:cNvSpPr>
            <a:spLocks noGrp="1" noChangeArrowheads="1"/>
          </p:cNvSpPr>
          <p:nvPr>
            <p:ph idx="1"/>
          </p:nvPr>
        </p:nvSpPr>
        <p:spPr>
          <a:xfrm>
            <a:off x="1300767" y="285751"/>
            <a:ext cx="10367492" cy="5986463"/>
          </a:xfrm>
        </p:spPr>
        <p:txBody>
          <a:bodyPr/>
          <a:lstStyle/>
          <a:p>
            <a:pPr>
              <a:buFontTx/>
              <a:buNone/>
              <a:defRPr/>
            </a:pPr>
            <a:r>
              <a:rPr lang="tr-TR" altLang="tr-TR" b="1" dirty="0"/>
              <a:t>5-Otobiyografinin genelindeki Tutarsızlıklar </a:t>
            </a:r>
            <a:r>
              <a:rPr lang="tr-TR" altLang="tr-TR" dirty="0"/>
              <a:t>:</a:t>
            </a:r>
          </a:p>
          <a:p>
            <a:pPr>
              <a:buFontTx/>
              <a:buNone/>
              <a:defRPr/>
            </a:pPr>
            <a:r>
              <a:rPr lang="tr-TR" altLang="tr-TR" dirty="0"/>
              <a:t>İfadede karşılaşılan “Tutarsızlıklar” bireyin otobiyografideki yaşantıları ve çeşitli olaylar arasındaki, içerik, yer zaman, tutum ve duygular konusundaki bazen maksatlı olarak ya da bilinçsiz olarak yapılan yanılgılar ve hataları ifade etmektedir</a:t>
            </a:r>
            <a:r>
              <a:rPr lang="tr-TR" altLang="tr-TR" dirty="0" smtClean="0"/>
              <a:t>.</a:t>
            </a:r>
          </a:p>
          <a:p>
            <a:pPr>
              <a:buFontTx/>
              <a:buNone/>
              <a:defRPr/>
            </a:pPr>
            <a:r>
              <a:rPr lang="tr-TR" altLang="tr-TR" dirty="0"/>
              <a:t>Otobiyografilerde birey kendi yaşam öyküsünü anlatmasının bir yararı olabileceği kanısını taşıyorsa kasıtlı yanılmaların oranı daha düşük </a:t>
            </a:r>
            <a:r>
              <a:rPr lang="tr-TR" altLang="tr-TR" dirty="0" smtClean="0"/>
              <a:t>olmaktadır.</a:t>
            </a:r>
          </a:p>
          <a:p>
            <a:pPr>
              <a:buNone/>
              <a:defRPr/>
            </a:pPr>
            <a:r>
              <a:rPr lang="tr-TR" altLang="tr-TR" dirty="0"/>
              <a:t>Otobiyografide temel amaç bireyin davranışlarının gerisinde bulunan ihtiyaçları ve tutumları meydana çıkarmaktır. Ortaya çıkan kapalı durumlar ve pürüzler kişi ile yapılacak bireysel görüşmeler açıklığa kavuşturulabilir, ayrıntılar daha belirgin hale gelir.</a:t>
            </a:r>
          </a:p>
          <a:p>
            <a:pPr>
              <a:buFontTx/>
              <a:buNone/>
              <a:defRPr/>
            </a:pPr>
            <a:endParaRPr lang="tr-TR" altLang="tr-TR" dirty="0"/>
          </a:p>
        </p:txBody>
      </p:sp>
    </p:spTree>
    <p:extLst>
      <p:ext uri="{BB962C8B-B14F-4D97-AF65-F5344CB8AC3E}">
        <p14:creationId xmlns:p14="http://schemas.microsoft.com/office/powerpoint/2010/main" val="159433707"/>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çerik Yer Tutucusu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5427" y="285750"/>
            <a:ext cx="7710616" cy="5986463"/>
          </a:xfrm>
        </p:spPr>
      </p:pic>
    </p:spTree>
    <p:extLst>
      <p:ext uri="{BB962C8B-B14F-4D97-AF65-F5344CB8AC3E}">
        <p14:creationId xmlns:p14="http://schemas.microsoft.com/office/powerpoint/2010/main" val="1644929227"/>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2 İçerik Yer Tutucusu"/>
          <p:cNvSpPr>
            <a:spLocks noGrp="1" noChangeArrowheads="1"/>
          </p:cNvSpPr>
          <p:nvPr>
            <p:ph idx="1"/>
          </p:nvPr>
        </p:nvSpPr>
        <p:spPr>
          <a:xfrm>
            <a:off x="222423" y="1028396"/>
            <a:ext cx="7878388" cy="5138670"/>
          </a:xfrm>
        </p:spPr>
        <p:txBody>
          <a:bodyPr>
            <a:normAutofit fontScale="92500" lnSpcReduction="20000"/>
          </a:bodyPr>
          <a:lstStyle/>
          <a:p>
            <a:r>
              <a:rPr lang="tr-TR" altLang="tr-TR" dirty="0" smtClean="0"/>
              <a:t>Bibliyoterapi; bireylere problemleri çözmede veya kendilerini daha iyi tanıyıp anlamalarında edebiyat eserlerinden yararlanmalarını sağlayan bir sürecin veya etkinliğin düzenlenmesi olarak tanımlanabilir.</a:t>
            </a:r>
          </a:p>
          <a:p>
            <a:r>
              <a:rPr lang="tr-TR" altLang="tr-TR" dirty="0" smtClean="0"/>
              <a:t> Kitap ile okuyucu arasındaki bu dinamik sürecin iyileştirici, geliştirici etkisinin keşfedilmesi, kitapların psikolojik danışma ve rehberlik alanında kullanımına dikkat çekmiştir.</a:t>
            </a:r>
          </a:p>
          <a:p>
            <a:r>
              <a:rPr lang="tr-TR" altLang="tr-TR" dirty="0" err="1"/>
              <a:t>Sawuel</a:t>
            </a:r>
            <a:r>
              <a:rPr lang="tr-TR" altLang="tr-TR" dirty="0"/>
              <a:t> </a:t>
            </a:r>
            <a:r>
              <a:rPr lang="tr-TR" altLang="tr-TR" dirty="0" err="1"/>
              <a:t>Crothers’in</a:t>
            </a:r>
            <a:r>
              <a:rPr lang="tr-TR" altLang="tr-TR" dirty="0"/>
              <a:t>, kitapların terapi amaçlı kullanımını bibliyoterapi olarak tanımladığı 1916 yılından bu yana, psikolojik danışmanlar, kitapları terapi aracı olarak kullanmaktadırlar.</a:t>
            </a:r>
          </a:p>
          <a:p>
            <a:endParaRPr lang="tr-TR" altLang="tr-TR" dirty="0"/>
          </a:p>
          <a:p>
            <a:r>
              <a:rPr lang="tr-TR" altLang="tr-TR" dirty="0"/>
              <a:t> Aslında bibliyoterapi, Eski Yunan’da bir kütüphanenin girişinde, kapının üzerinde yazılı olan bir </a:t>
            </a:r>
            <a:r>
              <a:rPr lang="tr-TR" altLang="tr-TR" dirty="0" smtClean="0"/>
              <a:t>cümle ile </a:t>
            </a:r>
            <a:r>
              <a:rPr lang="tr-TR" altLang="tr-TR" dirty="0"/>
              <a:t>tanımlanmıştır: </a:t>
            </a:r>
            <a:r>
              <a:rPr lang="tr-TR" altLang="tr-TR" dirty="0">
                <a:solidFill>
                  <a:srgbClr val="7030A0"/>
                </a:solidFill>
              </a:rPr>
              <a:t>“İnsanın Ruhunun İyileştirildiği Yer “.</a:t>
            </a:r>
            <a:endParaRPr lang="tr-TR" altLang="tr-TR" dirty="0" smtClean="0"/>
          </a:p>
          <a:p>
            <a:endParaRPr lang="tr-TR" altLang="tr-TR" dirty="0" smtClean="0"/>
          </a:p>
        </p:txBody>
      </p:sp>
      <p:sp>
        <p:nvSpPr>
          <p:cNvPr id="3" name="Rectangle 2"/>
          <p:cNvSpPr txBox="1">
            <a:spLocks noChangeArrowheads="1"/>
          </p:cNvSpPr>
          <p:nvPr/>
        </p:nvSpPr>
        <p:spPr>
          <a:xfrm>
            <a:off x="1536700" y="334851"/>
            <a:ext cx="3408787" cy="785611"/>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tr-TR" b="1" dirty="0">
                <a:latin typeface="+mn-lt"/>
              </a:rPr>
              <a:t>BİBLİYOTERAPİ</a:t>
            </a: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0811" y="1313645"/>
            <a:ext cx="3738697" cy="5112912"/>
          </a:xfrm>
          <a:prstGeom prst="rect">
            <a:avLst/>
          </a:prstGeom>
        </p:spPr>
      </p:pic>
    </p:spTree>
    <p:extLst>
      <p:ext uri="{BB962C8B-B14F-4D97-AF65-F5344CB8AC3E}">
        <p14:creationId xmlns:p14="http://schemas.microsoft.com/office/powerpoint/2010/main" val="32550674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İçerik Yer Tutucusu"/>
          <p:cNvSpPr>
            <a:spLocks noGrp="1" noChangeArrowheads="1"/>
          </p:cNvSpPr>
          <p:nvPr>
            <p:ph idx="1"/>
          </p:nvPr>
        </p:nvSpPr>
        <p:spPr>
          <a:xfrm>
            <a:off x="1300766" y="571500"/>
            <a:ext cx="10315978" cy="5372100"/>
          </a:xfrm>
        </p:spPr>
        <p:txBody>
          <a:bodyPr/>
          <a:lstStyle/>
          <a:p>
            <a:r>
              <a:rPr lang="tr-TR" altLang="tr-TR" b="1" dirty="0" smtClean="0"/>
              <a:t>BİBLİYOTERAPİ SÜRECİ</a:t>
            </a:r>
          </a:p>
          <a:p>
            <a:r>
              <a:rPr lang="tr-TR" altLang="tr-TR" dirty="0" smtClean="0"/>
              <a:t>Eğitimciler ve psikolojik danışmanlar, kitapların davranışsal ve duygusal sorunların üstesinden gelebilmede etkili bir araç olarak kullanılabileceği konusunda hemfikirdirler. </a:t>
            </a:r>
          </a:p>
          <a:p>
            <a:r>
              <a:rPr lang="tr-TR" altLang="tr-TR" dirty="0" smtClean="0"/>
              <a:t>Ancak, bibliyoterapinin etkili bir teknik olarak kullanılabilmesi için uygulayıcının bu konuda bilgi ve beceri sahibi olması gereklidir. </a:t>
            </a:r>
          </a:p>
          <a:p>
            <a:r>
              <a:rPr lang="tr-TR" altLang="tr-TR" dirty="0"/>
              <a:t>Çünkü </a:t>
            </a:r>
            <a:r>
              <a:rPr lang="tr-TR" altLang="tr-TR" dirty="0" smtClean="0">
                <a:solidFill>
                  <a:srgbClr val="7030A0"/>
                </a:solidFill>
              </a:rPr>
              <a:t>“bireyi, doğru </a:t>
            </a:r>
            <a:r>
              <a:rPr lang="tr-TR" altLang="tr-TR" dirty="0">
                <a:solidFill>
                  <a:srgbClr val="7030A0"/>
                </a:solidFill>
              </a:rPr>
              <a:t>kitapla doğru zamanda buluşturmak” </a:t>
            </a:r>
            <a:r>
              <a:rPr lang="tr-TR" altLang="tr-TR" dirty="0"/>
              <a:t>gerekli ama yeterli değildir. </a:t>
            </a:r>
          </a:p>
          <a:p>
            <a:r>
              <a:rPr lang="tr-TR" altLang="tr-TR" dirty="0"/>
              <a:t>Bibliyoterapinin, uygun bir teknik olarak seçilip, doğru bir uygulama ile gerçekleştirilebilmesi, bu konuda bazı yeterlilikler gerektirir.</a:t>
            </a:r>
            <a:endParaRPr lang="tr-TR" altLang="tr-TR" dirty="0" smtClean="0"/>
          </a:p>
        </p:txBody>
      </p:sp>
    </p:spTree>
    <p:extLst>
      <p:ext uri="{BB962C8B-B14F-4D97-AF65-F5344CB8AC3E}">
        <p14:creationId xmlns:p14="http://schemas.microsoft.com/office/powerpoint/2010/main" val="13539556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İçerik Yer Tutucusu"/>
          <p:cNvSpPr>
            <a:spLocks noGrp="1" noChangeArrowheads="1"/>
          </p:cNvSpPr>
          <p:nvPr>
            <p:ph idx="1"/>
          </p:nvPr>
        </p:nvSpPr>
        <p:spPr>
          <a:xfrm>
            <a:off x="642026" y="412124"/>
            <a:ext cx="10992256" cy="6056771"/>
          </a:xfrm>
        </p:spPr>
        <p:txBody>
          <a:bodyPr>
            <a:normAutofit lnSpcReduction="10000"/>
          </a:bodyPr>
          <a:lstStyle/>
          <a:p>
            <a:pPr>
              <a:buFont typeface="Monotype Sorts" pitchFamily="2" charset="2"/>
              <a:buNone/>
            </a:pPr>
            <a:r>
              <a:rPr lang="tr-TR" altLang="tr-TR" b="1" dirty="0" smtClean="0"/>
              <a:t>Bu yeterlikler; </a:t>
            </a:r>
          </a:p>
          <a:p>
            <a:pPr>
              <a:buFont typeface="Monotype Sorts" pitchFamily="2" charset="2"/>
              <a:buNone/>
            </a:pPr>
            <a:r>
              <a:rPr lang="tr-TR" altLang="tr-TR" b="1" dirty="0" smtClean="0"/>
              <a:t>  A-Hazırlık</a:t>
            </a:r>
            <a:endParaRPr lang="tr-TR" altLang="tr-TR" dirty="0" smtClean="0"/>
          </a:p>
          <a:p>
            <a:pPr>
              <a:buFont typeface="Monotype Sorts" pitchFamily="2" charset="2"/>
              <a:buNone/>
            </a:pPr>
            <a:r>
              <a:rPr lang="tr-TR" altLang="tr-TR" dirty="0" smtClean="0"/>
              <a:t>	Bir psikolojik danışman ya da bu tekniği kullanacak olan uygulayıcının öncelikle, insan gelişimini ve gelişim sürecine özgü özellikleri ve sorunları iyi bilmesi gereklidir. </a:t>
            </a:r>
          </a:p>
          <a:p>
            <a:pPr>
              <a:buFont typeface="Monotype Sorts" pitchFamily="2" charset="2"/>
              <a:buNone/>
            </a:pPr>
            <a:r>
              <a:rPr lang="tr-TR" altLang="tr-TR" dirty="0" smtClean="0"/>
              <a:t>	Birlikte çalıştığı bireyin gelişim görevlerini ve gereksinimlerini doğru değerlendirebilmesi, bu tekniği doğru uygulayabilmesinin ön koşullarından biridir.</a:t>
            </a:r>
          </a:p>
          <a:p>
            <a:r>
              <a:rPr lang="tr-TR" altLang="tr-TR" dirty="0"/>
              <a:t>Bireysel ya da grupla danışmada veya grup rehberliği çalışmalarında </a:t>
            </a:r>
            <a:r>
              <a:rPr lang="tr-TR" altLang="tr-TR" dirty="0" smtClean="0"/>
              <a:t>kullanılacaksa, bireyin </a:t>
            </a:r>
            <a:r>
              <a:rPr lang="tr-TR" altLang="tr-TR" dirty="0"/>
              <a:t>ya da grubun yapısı, özellikleri, ortak gereksinimleri dikkate alınmalı ve bibliyoterapi yönteminin ne derece uygun olduğu iyi değerlendirilmelidir. </a:t>
            </a:r>
          </a:p>
          <a:p>
            <a:r>
              <a:rPr lang="tr-TR" altLang="tr-TR" dirty="0" smtClean="0"/>
              <a:t>Kuşkusuz </a:t>
            </a:r>
            <a:r>
              <a:rPr lang="tr-TR" altLang="tr-TR" dirty="0"/>
              <a:t>bu aşamada bibliyoterapinin hangi amaç/amaçlarla kullanılacağı belirlenmiş </a:t>
            </a:r>
            <a:r>
              <a:rPr lang="tr-TR" altLang="tr-TR" dirty="0" smtClean="0"/>
              <a:t>olmalıdır.</a:t>
            </a:r>
          </a:p>
        </p:txBody>
      </p:sp>
    </p:spTree>
    <p:extLst>
      <p:ext uri="{BB962C8B-B14F-4D97-AF65-F5344CB8AC3E}">
        <p14:creationId xmlns:p14="http://schemas.microsoft.com/office/powerpoint/2010/main" val="23906038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İçerik Yer Tutucusu"/>
          <p:cNvSpPr>
            <a:spLocks noGrp="1" noChangeArrowheads="1"/>
          </p:cNvSpPr>
          <p:nvPr>
            <p:ph idx="1"/>
          </p:nvPr>
        </p:nvSpPr>
        <p:spPr>
          <a:xfrm>
            <a:off x="798491" y="500062"/>
            <a:ext cx="10715222" cy="5990889"/>
          </a:xfrm>
        </p:spPr>
        <p:txBody>
          <a:bodyPr>
            <a:normAutofit/>
          </a:bodyPr>
          <a:lstStyle/>
          <a:p>
            <a:pPr algn="ctr"/>
            <a:endParaRPr lang="tr-TR" altLang="tr-TR" b="1" dirty="0" smtClean="0"/>
          </a:p>
          <a:p>
            <a:r>
              <a:rPr lang="tr-TR" altLang="tr-TR" b="1" dirty="0" smtClean="0"/>
              <a:t>Psikolojik danışmanlar, </a:t>
            </a:r>
            <a:r>
              <a:rPr lang="tr-TR" altLang="tr-TR" b="1" dirty="0" err="1" smtClean="0"/>
              <a:t>bibliyoterapiyi</a:t>
            </a:r>
            <a:r>
              <a:rPr lang="tr-TR" altLang="tr-TR" b="1" dirty="0" smtClean="0"/>
              <a:t> aşağıdaki amaçlara yönelik olarak kullanabilirler :</a:t>
            </a:r>
          </a:p>
          <a:p>
            <a:pPr>
              <a:buFont typeface="Monotype Sorts" pitchFamily="2" charset="2"/>
              <a:buNone/>
            </a:pPr>
            <a:endParaRPr lang="tr-TR" altLang="tr-TR" dirty="0" smtClean="0"/>
          </a:p>
          <a:p>
            <a:pPr>
              <a:buFont typeface="Monotype Sorts" pitchFamily="2" charset="2"/>
              <a:buNone/>
            </a:pPr>
            <a:r>
              <a:rPr lang="tr-TR" altLang="tr-TR" dirty="0" smtClean="0"/>
              <a:t>1- Kendini tanıma, kendini keşfetme ve kendini kabul</a:t>
            </a:r>
          </a:p>
          <a:p>
            <a:pPr>
              <a:buFont typeface="Monotype Sorts" pitchFamily="2" charset="2"/>
              <a:buNone/>
            </a:pPr>
            <a:r>
              <a:rPr lang="tr-TR" altLang="tr-TR" dirty="0" smtClean="0"/>
              <a:t>2- Daha olumlu bir benlik algısı geliştirme</a:t>
            </a:r>
          </a:p>
          <a:p>
            <a:pPr>
              <a:buFont typeface="Monotype Sorts" pitchFamily="2" charset="2"/>
              <a:buNone/>
            </a:pPr>
            <a:r>
              <a:rPr lang="tr-TR" altLang="tr-TR" dirty="0" smtClean="0"/>
              <a:t>3- Kendi sorunlarına benzer sorunların başkalarında da var olduğunu görerek yalnız olmadığını duyumsama</a:t>
            </a:r>
          </a:p>
          <a:p>
            <a:pPr>
              <a:buFont typeface="Monotype Sorts" pitchFamily="2" charset="2"/>
              <a:buNone/>
            </a:pPr>
            <a:r>
              <a:rPr lang="tr-TR" altLang="tr-TR" dirty="0" smtClean="0"/>
              <a:t>4- Kendine ve başkalarına ilişkin farkındalık sağlama</a:t>
            </a:r>
          </a:p>
          <a:p>
            <a:pPr>
              <a:buFont typeface="Monotype Sorts" pitchFamily="2" charset="2"/>
              <a:buNone/>
            </a:pPr>
            <a:r>
              <a:rPr lang="tr-TR" altLang="tr-TR" dirty="0" smtClean="0"/>
              <a:t>5- Sorunlarına </a:t>
            </a:r>
            <a:r>
              <a:rPr lang="tr-TR" altLang="tr-TR" dirty="0"/>
              <a:t>dair içgörü kazanma</a:t>
            </a:r>
          </a:p>
          <a:p>
            <a:pPr>
              <a:buFont typeface="Monotype Sorts" pitchFamily="2" charset="2"/>
              <a:buNone/>
            </a:pPr>
            <a:r>
              <a:rPr lang="tr-TR" altLang="tr-TR" dirty="0" smtClean="0"/>
              <a:t>6- Bir </a:t>
            </a:r>
            <a:r>
              <a:rPr lang="tr-TR" altLang="tr-TR" dirty="0"/>
              <a:t>sorunun farklı çözüm yolları olduğunu görme</a:t>
            </a:r>
          </a:p>
          <a:p>
            <a:pPr>
              <a:buFont typeface="Monotype Sorts" pitchFamily="2" charset="2"/>
              <a:buNone/>
            </a:pPr>
            <a:r>
              <a:rPr lang="tr-TR" altLang="tr-TR" dirty="0" smtClean="0"/>
              <a:t>7- Sorunları </a:t>
            </a:r>
            <a:r>
              <a:rPr lang="tr-TR" altLang="tr-TR" dirty="0"/>
              <a:t>tartışma ve çözüm bulma</a:t>
            </a:r>
          </a:p>
          <a:p>
            <a:pPr>
              <a:buFont typeface="Monotype Sorts" pitchFamily="2" charset="2"/>
              <a:buNone/>
            </a:pPr>
            <a:endParaRPr lang="tr-TR" altLang="tr-TR" dirty="0" smtClean="0"/>
          </a:p>
          <a:p>
            <a:endParaRPr lang="tr-TR" altLang="tr-TR" dirty="0" smtClean="0"/>
          </a:p>
        </p:txBody>
      </p:sp>
    </p:spTree>
    <p:extLst>
      <p:ext uri="{BB962C8B-B14F-4D97-AF65-F5344CB8AC3E}">
        <p14:creationId xmlns:p14="http://schemas.microsoft.com/office/powerpoint/2010/main" val="17846647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İçerik Yer Tutucusu"/>
          <p:cNvSpPr>
            <a:spLocks noGrp="1" noChangeArrowheads="1"/>
          </p:cNvSpPr>
          <p:nvPr>
            <p:ph idx="1"/>
          </p:nvPr>
        </p:nvSpPr>
        <p:spPr>
          <a:xfrm>
            <a:off x="1094703" y="428626"/>
            <a:ext cx="10755427" cy="6143625"/>
          </a:xfrm>
        </p:spPr>
        <p:txBody>
          <a:bodyPr>
            <a:normAutofit/>
          </a:bodyPr>
          <a:lstStyle/>
          <a:p>
            <a:pPr lvl="0"/>
            <a:r>
              <a:rPr lang="tr-TR" altLang="tr-TR" b="1" dirty="0">
                <a:solidFill>
                  <a:prstClr val="black"/>
                </a:solidFill>
              </a:rPr>
              <a:t>Psikolojik danışmanlar, </a:t>
            </a:r>
            <a:r>
              <a:rPr lang="tr-TR" altLang="tr-TR" b="1" dirty="0" err="1">
                <a:solidFill>
                  <a:prstClr val="black"/>
                </a:solidFill>
              </a:rPr>
              <a:t>bibliyoterapiyi</a:t>
            </a:r>
            <a:r>
              <a:rPr lang="tr-TR" altLang="tr-TR" b="1" dirty="0">
                <a:solidFill>
                  <a:prstClr val="black"/>
                </a:solidFill>
              </a:rPr>
              <a:t> aşağıdaki amaçlara yönelik olarak kullanabilirler :</a:t>
            </a:r>
          </a:p>
          <a:p>
            <a:pPr>
              <a:buFont typeface="Monotype Sorts" pitchFamily="2" charset="2"/>
              <a:buNone/>
            </a:pPr>
            <a:endParaRPr lang="tr-TR" altLang="tr-TR" dirty="0" smtClean="0"/>
          </a:p>
          <a:p>
            <a:pPr lvl="0">
              <a:buNone/>
            </a:pPr>
            <a:r>
              <a:rPr lang="tr-TR" altLang="tr-TR" sz="2600" dirty="0">
                <a:solidFill>
                  <a:prstClr val="black"/>
                </a:solidFill>
              </a:rPr>
              <a:t>8- Çevresini, toplumu ve dünyayı tanıma</a:t>
            </a:r>
          </a:p>
          <a:p>
            <a:pPr lvl="0">
              <a:buNone/>
            </a:pPr>
            <a:r>
              <a:rPr lang="tr-TR" altLang="tr-TR" sz="2600" dirty="0">
                <a:solidFill>
                  <a:prstClr val="black"/>
                </a:solidFill>
              </a:rPr>
              <a:t>9- Yeni değerler ve tutumlar geliştirme</a:t>
            </a:r>
          </a:p>
          <a:p>
            <a:pPr lvl="0">
              <a:buNone/>
            </a:pPr>
            <a:r>
              <a:rPr lang="tr-TR" altLang="tr-TR" sz="2600" dirty="0">
                <a:solidFill>
                  <a:prstClr val="black"/>
                </a:solidFill>
              </a:rPr>
              <a:t>10- Yaşamda anlamlar bulma, rol modelleri seçme</a:t>
            </a:r>
          </a:p>
          <a:p>
            <a:pPr lvl="0">
              <a:buNone/>
            </a:pPr>
            <a:r>
              <a:rPr lang="tr-TR" altLang="tr-TR" sz="2600" dirty="0">
                <a:solidFill>
                  <a:prstClr val="black"/>
                </a:solidFill>
              </a:rPr>
              <a:t>11- Stresle başa çıkma, duyguların ifadesi ve </a:t>
            </a:r>
            <a:r>
              <a:rPr lang="tr-TR" altLang="tr-TR" sz="2600" dirty="0" err="1">
                <a:solidFill>
                  <a:prstClr val="black"/>
                </a:solidFill>
              </a:rPr>
              <a:t>katarsis</a:t>
            </a:r>
            <a:r>
              <a:rPr lang="tr-TR" altLang="tr-TR" sz="2600" dirty="0">
                <a:solidFill>
                  <a:prstClr val="black"/>
                </a:solidFill>
              </a:rPr>
              <a:t> (duyguların boşaltılması)</a:t>
            </a:r>
          </a:p>
          <a:p>
            <a:pPr>
              <a:buFont typeface="Monotype Sorts" pitchFamily="2" charset="2"/>
              <a:buNone/>
            </a:pPr>
            <a:r>
              <a:rPr lang="tr-TR" altLang="tr-TR" dirty="0" smtClean="0"/>
              <a:t>12- Başkaları ile empati kurma ve olaylara “</a:t>
            </a:r>
            <a:r>
              <a:rPr lang="tr-TR" altLang="tr-TR" dirty="0" err="1" smtClean="0"/>
              <a:t>öteki”nin</a:t>
            </a:r>
            <a:r>
              <a:rPr lang="tr-TR" altLang="tr-TR" dirty="0" smtClean="0"/>
              <a:t> gözünden bakma</a:t>
            </a:r>
          </a:p>
          <a:p>
            <a:pPr>
              <a:buFont typeface="Monotype Sorts" pitchFamily="2" charset="2"/>
              <a:buNone/>
            </a:pPr>
            <a:r>
              <a:rPr lang="tr-TR" altLang="tr-TR" dirty="0" smtClean="0"/>
              <a:t>13- Kalıp yargıların yumuşatılması</a:t>
            </a:r>
          </a:p>
          <a:p>
            <a:pPr>
              <a:buFont typeface="Monotype Sorts" pitchFamily="2" charset="2"/>
              <a:buNone/>
            </a:pPr>
            <a:r>
              <a:rPr lang="tr-TR" altLang="tr-TR" dirty="0" smtClean="0"/>
              <a:t>14- Farklı, yeni durumlara uyum sağlama, uyum güçlüklerini aşma</a:t>
            </a:r>
          </a:p>
          <a:p>
            <a:pPr>
              <a:buFont typeface="Monotype Sorts" pitchFamily="2" charset="2"/>
              <a:buNone/>
            </a:pPr>
            <a:r>
              <a:rPr lang="tr-TR" altLang="tr-TR" dirty="0" smtClean="0"/>
              <a:t>		Psikolojik danışman bu amaçlardan birini ya da birkaçını birden esas alabilir ve bu amaçlara uygun kitap seçer</a:t>
            </a:r>
          </a:p>
          <a:p>
            <a:pPr>
              <a:buFont typeface="Monotype Sorts" pitchFamily="2" charset="2"/>
              <a:buNone/>
            </a:pPr>
            <a:endParaRPr lang="tr-TR" altLang="tr-TR" dirty="0" smtClean="0"/>
          </a:p>
          <a:p>
            <a:endParaRPr lang="tr-TR" altLang="tr-TR" dirty="0" smtClean="0"/>
          </a:p>
        </p:txBody>
      </p:sp>
    </p:spTree>
    <p:extLst>
      <p:ext uri="{BB962C8B-B14F-4D97-AF65-F5344CB8AC3E}">
        <p14:creationId xmlns:p14="http://schemas.microsoft.com/office/powerpoint/2010/main" val="19969208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İçerik Yer Tutucusu"/>
          <p:cNvSpPr>
            <a:spLocks noGrp="1" noChangeArrowheads="1"/>
          </p:cNvSpPr>
          <p:nvPr>
            <p:ph idx="1"/>
          </p:nvPr>
        </p:nvSpPr>
        <p:spPr>
          <a:xfrm>
            <a:off x="1094703" y="428626"/>
            <a:ext cx="10509161" cy="6143625"/>
          </a:xfrm>
        </p:spPr>
        <p:txBody>
          <a:bodyPr>
            <a:normAutofit/>
          </a:bodyPr>
          <a:lstStyle/>
          <a:p>
            <a:pPr>
              <a:buFont typeface="Monotype Sorts" pitchFamily="2" charset="2"/>
              <a:buNone/>
            </a:pPr>
            <a:endParaRPr lang="tr-TR" altLang="tr-TR" dirty="0" smtClean="0"/>
          </a:p>
          <a:p>
            <a:pPr>
              <a:buFont typeface="Monotype Sorts" pitchFamily="2" charset="2"/>
              <a:buNone/>
            </a:pPr>
            <a:r>
              <a:rPr lang="tr-TR" altLang="tr-TR" dirty="0" smtClean="0"/>
              <a:t>B-</a:t>
            </a:r>
            <a:r>
              <a:rPr lang="tr-TR" altLang="tr-TR" b="1" dirty="0" smtClean="0"/>
              <a:t>Kitap </a:t>
            </a:r>
            <a:r>
              <a:rPr lang="tr-TR" altLang="tr-TR" b="1" dirty="0"/>
              <a:t>Secimi</a:t>
            </a:r>
            <a:endParaRPr lang="tr-TR" altLang="tr-TR" dirty="0"/>
          </a:p>
          <a:p>
            <a:pPr>
              <a:buFont typeface="Monotype Sorts" pitchFamily="2" charset="2"/>
              <a:buNone/>
            </a:pPr>
            <a:r>
              <a:rPr lang="tr-TR" altLang="tr-TR" dirty="0"/>
              <a:t>   </a:t>
            </a:r>
            <a:r>
              <a:rPr lang="tr-TR" altLang="tr-TR" dirty="0" err="1"/>
              <a:t>Bibliyoterapi</a:t>
            </a:r>
            <a:r>
              <a:rPr lang="tr-TR" altLang="tr-TR" dirty="0"/>
              <a:t> sürecinin başarıyla işlenmesinde bir diğer ön koşul psikolojik danışmanın uygun kitap seçimi konusunda yeterli olmasıdır.</a:t>
            </a:r>
          </a:p>
          <a:p>
            <a:pPr>
              <a:buFont typeface="Monotype Sorts" pitchFamily="2" charset="2"/>
              <a:buNone/>
            </a:pPr>
            <a:r>
              <a:rPr lang="tr-TR" altLang="tr-TR" dirty="0"/>
              <a:t>	 Kitap seçiminde göz önünde bulundurulması gerekli bazı ölçütler söz konusudur:</a:t>
            </a:r>
          </a:p>
          <a:p>
            <a:pPr>
              <a:buFont typeface="Monotype Sorts" pitchFamily="2" charset="2"/>
              <a:buNone/>
            </a:pPr>
            <a:r>
              <a:rPr lang="tr-TR" altLang="tr-TR" dirty="0" smtClean="0"/>
              <a:t>1- Seçilen </a:t>
            </a:r>
            <a:r>
              <a:rPr lang="tr-TR" altLang="tr-TR" dirty="0"/>
              <a:t>kitap bireyin/grubun gelişim </a:t>
            </a:r>
            <a:r>
              <a:rPr lang="tr-TR" altLang="tr-TR" dirty="0" smtClean="0"/>
              <a:t>düzeyi,</a:t>
            </a:r>
            <a:endParaRPr lang="tr-TR" altLang="tr-TR" dirty="0"/>
          </a:p>
          <a:p>
            <a:pPr>
              <a:buFont typeface="Monotype Sorts" pitchFamily="2" charset="2"/>
              <a:buNone/>
            </a:pPr>
            <a:r>
              <a:rPr lang="tr-TR" altLang="tr-TR" dirty="0" smtClean="0"/>
              <a:t>2-Okuma düzeyi</a:t>
            </a:r>
            <a:endParaRPr lang="tr-TR" altLang="tr-TR" dirty="0"/>
          </a:p>
          <a:p>
            <a:pPr lvl="0">
              <a:buNone/>
            </a:pPr>
            <a:r>
              <a:rPr lang="tr-TR" altLang="tr-TR" dirty="0">
                <a:solidFill>
                  <a:prstClr val="black"/>
                </a:solidFill>
              </a:rPr>
              <a:t>İlgi düzeyine uygun olmalıdır. </a:t>
            </a:r>
            <a:endParaRPr lang="tr-TR" altLang="tr-TR" dirty="0" smtClean="0">
              <a:solidFill>
                <a:prstClr val="black"/>
              </a:solidFill>
            </a:endParaRPr>
          </a:p>
          <a:p>
            <a:pPr lvl="0">
              <a:buNone/>
            </a:pPr>
            <a:r>
              <a:rPr lang="tr-TR" altLang="tr-TR" dirty="0" smtClean="0">
                <a:solidFill>
                  <a:prstClr val="black"/>
                </a:solidFill>
              </a:rPr>
              <a:t>Düzeylerin </a:t>
            </a:r>
            <a:r>
              <a:rPr lang="tr-TR" altLang="tr-TR" dirty="0">
                <a:solidFill>
                  <a:prstClr val="black"/>
                </a:solidFill>
              </a:rPr>
              <a:t>üstünde bir kitabı kavramaları ve yararlanmaları güç olacağı gibi; düzeylerin altında bir kitabın seçilmesi ise, bireylerin kendilerini aşağılanmış hissetmelerine yol açabilir.</a:t>
            </a:r>
          </a:p>
          <a:p>
            <a:pPr>
              <a:buFont typeface="Monotype Sorts" pitchFamily="2" charset="2"/>
              <a:buNone/>
            </a:pPr>
            <a:endParaRPr lang="tr-TR" altLang="tr-TR" dirty="0" smtClean="0"/>
          </a:p>
          <a:p>
            <a:endParaRPr lang="tr-TR" altLang="tr-TR" dirty="0" smtClean="0"/>
          </a:p>
        </p:txBody>
      </p:sp>
    </p:spTree>
    <p:extLst>
      <p:ext uri="{BB962C8B-B14F-4D97-AF65-F5344CB8AC3E}">
        <p14:creationId xmlns:p14="http://schemas.microsoft.com/office/powerpoint/2010/main" val="19969208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İçerik Yer Tutucusu"/>
          <p:cNvSpPr>
            <a:spLocks noGrp="1" noChangeArrowheads="1"/>
          </p:cNvSpPr>
          <p:nvPr>
            <p:ph idx="1"/>
          </p:nvPr>
        </p:nvSpPr>
        <p:spPr>
          <a:xfrm>
            <a:off x="914399" y="500064"/>
            <a:ext cx="10779617" cy="5857875"/>
          </a:xfrm>
        </p:spPr>
        <p:txBody>
          <a:bodyPr/>
          <a:lstStyle/>
          <a:p>
            <a:pPr>
              <a:buFont typeface="Monotype Sorts" pitchFamily="2" charset="2"/>
              <a:buNone/>
            </a:pPr>
            <a:r>
              <a:rPr lang="tr-TR" altLang="tr-TR" dirty="0" smtClean="0"/>
              <a:t>		</a:t>
            </a:r>
          </a:p>
          <a:p>
            <a:pPr lvl="0">
              <a:buNone/>
            </a:pPr>
            <a:r>
              <a:rPr lang="tr-TR" altLang="tr-TR" b="1" dirty="0" smtClean="0">
                <a:solidFill>
                  <a:prstClr val="black"/>
                </a:solidFill>
              </a:rPr>
              <a:t>Kitap </a:t>
            </a:r>
            <a:r>
              <a:rPr lang="tr-TR" altLang="tr-TR" b="1" dirty="0">
                <a:solidFill>
                  <a:prstClr val="black"/>
                </a:solidFill>
              </a:rPr>
              <a:t>Secimi</a:t>
            </a:r>
            <a:endParaRPr lang="tr-TR" altLang="tr-TR" dirty="0">
              <a:solidFill>
                <a:prstClr val="black"/>
              </a:solidFill>
            </a:endParaRPr>
          </a:p>
          <a:p>
            <a:pPr>
              <a:buFont typeface="Monotype Sorts" pitchFamily="2" charset="2"/>
              <a:buNone/>
            </a:pPr>
            <a:endParaRPr lang="tr-TR" altLang="tr-TR" dirty="0"/>
          </a:p>
          <a:p>
            <a:pPr>
              <a:buFont typeface="Monotype Sorts" pitchFamily="2" charset="2"/>
              <a:buNone/>
            </a:pPr>
            <a:r>
              <a:rPr lang="tr-TR" altLang="tr-TR" dirty="0" smtClean="0"/>
              <a:t>Kitabın niteliği ve edebi değeri dikkate alınmalıdır. </a:t>
            </a:r>
          </a:p>
          <a:p>
            <a:pPr>
              <a:buFont typeface="Monotype Sorts" pitchFamily="2" charset="2"/>
              <a:buNone/>
            </a:pPr>
            <a:r>
              <a:rPr lang="tr-TR" altLang="tr-TR" dirty="0" smtClean="0"/>
              <a:t>Seçilen kitabın kapak düzeninden yazı puntosuna, sayfa düzeninden basım kalitesine dek incelenmesi kadar kuşkusuz yazarı ve edebi değeri de sorgulanmalıdır.</a:t>
            </a:r>
          </a:p>
          <a:p>
            <a:pPr>
              <a:buFont typeface="Monotype Sorts" pitchFamily="2" charset="2"/>
              <a:buNone/>
            </a:pPr>
            <a:r>
              <a:rPr lang="tr-TR" altLang="tr-TR" dirty="0" smtClean="0"/>
              <a:t>   Kitap</a:t>
            </a:r>
            <a:r>
              <a:rPr lang="tr-TR" altLang="tr-TR" dirty="0"/>
              <a:t>, amaca uygun olmalıdır. </a:t>
            </a:r>
            <a:r>
              <a:rPr lang="tr-TR" altLang="tr-TR" dirty="0" err="1"/>
              <a:t>Bibliyoterapi’de</a:t>
            </a:r>
            <a:r>
              <a:rPr lang="tr-TR" altLang="tr-TR" dirty="0"/>
              <a:t> ulaşılmak istenen hedefe göre kitap seçilmelidir</a:t>
            </a:r>
            <a:r>
              <a:rPr lang="tr-TR" altLang="tr-TR" dirty="0" smtClean="0"/>
              <a:t>.</a:t>
            </a:r>
            <a:endParaRPr lang="tr-TR" altLang="tr-TR" dirty="0"/>
          </a:p>
          <a:p>
            <a:pPr>
              <a:buFont typeface="Monotype Sorts" pitchFamily="2" charset="2"/>
              <a:buNone/>
            </a:pPr>
            <a:r>
              <a:rPr lang="tr-TR" altLang="tr-TR" dirty="0"/>
              <a:t>	Kuşkusuz ki seçilen kitaptaki kahraman ya da diğer figürler bireyin/ bireylerin özdeşim yapabileceği özellikler taşımalıdır.</a:t>
            </a:r>
          </a:p>
          <a:p>
            <a:pPr>
              <a:buFont typeface="Monotype Sorts" pitchFamily="2" charset="2"/>
              <a:buNone/>
            </a:pPr>
            <a:endParaRPr lang="tr-TR" altLang="tr-TR" dirty="0" smtClean="0"/>
          </a:p>
          <a:p>
            <a:endParaRPr lang="tr-TR" altLang="tr-TR" dirty="0" smtClean="0"/>
          </a:p>
        </p:txBody>
      </p:sp>
    </p:spTree>
    <p:extLst>
      <p:ext uri="{BB962C8B-B14F-4D97-AF65-F5344CB8AC3E}">
        <p14:creationId xmlns:p14="http://schemas.microsoft.com/office/powerpoint/2010/main" val="18644058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İçerik Yer Tutucusu"/>
          <p:cNvSpPr>
            <a:spLocks noGrp="1" noChangeArrowheads="1"/>
          </p:cNvSpPr>
          <p:nvPr>
            <p:ph idx="1"/>
          </p:nvPr>
        </p:nvSpPr>
        <p:spPr>
          <a:xfrm>
            <a:off x="798489" y="500064"/>
            <a:ext cx="10715223" cy="6072187"/>
          </a:xfrm>
        </p:spPr>
        <p:txBody>
          <a:bodyPr/>
          <a:lstStyle/>
          <a:p>
            <a:pPr>
              <a:buFont typeface="Monotype Sorts" pitchFamily="2" charset="2"/>
              <a:buNone/>
            </a:pPr>
            <a:r>
              <a:rPr lang="tr-TR" altLang="tr-TR" b="1" dirty="0" smtClean="0"/>
              <a:t>C. Uygulama</a:t>
            </a:r>
            <a:endParaRPr lang="tr-TR" altLang="tr-TR" dirty="0" smtClean="0"/>
          </a:p>
          <a:p>
            <a:pPr>
              <a:buFont typeface="Monotype Sorts" pitchFamily="2" charset="2"/>
              <a:buNone/>
            </a:pPr>
            <a:r>
              <a:rPr lang="tr-TR" altLang="tr-TR" dirty="0" smtClean="0"/>
              <a:t>   Bibliyoterapi süreci, gerçekte </a:t>
            </a:r>
            <a:r>
              <a:rPr lang="tr-TR" altLang="tr-TR" dirty="0" smtClean="0">
                <a:solidFill>
                  <a:srgbClr val="7030A0"/>
                </a:solidFill>
              </a:rPr>
              <a:t>“bireyi doğru kitapla doğru zamanda buluşturmak” </a:t>
            </a:r>
            <a:r>
              <a:rPr lang="tr-TR" altLang="tr-TR" dirty="0" smtClean="0"/>
              <a:t>la başlar. </a:t>
            </a:r>
          </a:p>
          <a:p>
            <a:pPr>
              <a:buFont typeface="Monotype Sorts" pitchFamily="2" charset="2"/>
              <a:buNone/>
            </a:pPr>
            <a:r>
              <a:rPr lang="tr-TR" altLang="tr-TR" dirty="0" smtClean="0"/>
              <a:t>	Bir diğer deyişle birey, seçilen kitabı okumaya başladığında psikolojik danışma/ terapi süreci başlamış olur. </a:t>
            </a:r>
          </a:p>
          <a:p>
            <a:pPr>
              <a:buFont typeface="Monotype Sorts" pitchFamily="2" charset="2"/>
              <a:buNone/>
            </a:pPr>
            <a:r>
              <a:rPr lang="tr-TR" altLang="tr-TR" dirty="0"/>
              <a:t>Özellikle çocuklarda ve gençlerde bu teknik kullanıldığında uygulama süreci şu şekilde gerçekleştirilebilir.</a:t>
            </a:r>
          </a:p>
          <a:p>
            <a:pPr>
              <a:buFont typeface="Monotype Sorts" pitchFamily="2" charset="2"/>
              <a:buNone/>
            </a:pPr>
            <a:r>
              <a:rPr lang="tr-TR" altLang="tr-TR" dirty="0"/>
              <a:t>	Danışman çocuğa seçilen öyküyü/ masalı okur ve gerektiğinde belli aralarla onun duygularını ifade etmesine yönelik fırsatlar verir ( soru,  yorum vb.)</a:t>
            </a:r>
          </a:p>
          <a:p>
            <a:pPr>
              <a:buFont typeface="Monotype Sorts" pitchFamily="2" charset="2"/>
              <a:buNone/>
            </a:pPr>
            <a:r>
              <a:rPr lang="tr-TR" altLang="tr-TR" dirty="0"/>
              <a:t>   Birey / grup kitabı yalnız başlarına okuyup danışma oturumuna gelir ve tartışılır.</a:t>
            </a:r>
          </a:p>
          <a:p>
            <a:pPr lvl="0">
              <a:buNone/>
            </a:pPr>
            <a:r>
              <a:rPr lang="tr-TR" altLang="tr-TR" sz="2600" dirty="0">
                <a:solidFill>
                  <a:prstClr val="black"/>
                </a:solidFill>
              </a:rPr>
              <a:t>Hangi yöntemin uygulanacağına danışman, durumu inceleyerek karar verebilir.</a:t>
            </a:r>
          </a:p>
          <a:p>
            <a:pPr>
              <a:buFont typeface="Monotype Sorts" pitchFamily="2" charset="2"/>
              <a:buNone/>
            </a:pPr>
            <a:endParaRPr lang="tr-TR" altLang="tr-TR" dirty="0" smtClean="0"/>
          </a:p>
        </p:txBody>
      </p:sp>
    </p:spTree>
    <p:extLst>
      <p:ext uri="{BB962C8B-B14F-4D97-AF65-F5344CB8AC3E}">
        <p14:creationId xmlns:p14="http://schemas.microsoft.com/office/powerpoint/2010/main" val="32584619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İçerik Yer Tutucusu"/>
          <p:cNvSpPr>
            <a:spLocks noGrp="1" noChangeArrowheads="1"/>
          </p:cNvSpPr>
          <p:nvPr>
            <p:ph idx="1"/>
          </p:nvPr>
        </p:nvSpPr>
        <p:spPr>
          <a:xfrm>
            <a:off x="901522" y="500063"/>
            <a:ext cx="10625070" cy="6000750"/>
          </a:xfrm>
        </p:spPr>
        <p:txBody>
          <a:bodyPr>
            <a:normAutofit fontScale="92500" lnSpcReduction="10000"/>
          </a:bodyPr>
          <a:lstStyle/>
          <a:p>
            <a:pPr>
              <a:buFont typeface="Monotype Sorts" pitchFamily="2" charset="2"/>
              <a:buNone/>
            </a:pPr>
            <a:r>
              <a:rPr lang="tr-TR" altLang="tr-TR" dirty="0" smtClean="0"/>
              <a:t>Okuma süreci başladığında bibliyoterapi süreci üç evreden geçerek tanımlanır. </a:t>
            </a:r>
          </a:p>
          <a:p>
            <a:pPr>
              <a:buFont typeface="Monotype Sorts" pitchFamily="2" charset="2"/>
              <a:buNone/>
            </a:pPr>
            <a:r>
              <a:rPr lang="tr-TR" altLang="tr-TR" b="1" dirty="0" smtClean="0"/>
              <a:t>  1.Evre : Özdeşleşme ve Yansıtma</a:t>
            </a:r>
            <a:endParaRPr lang="tr-TR" altLang="tr-TR" dirty="0" smtClean="0"/>
          </a:p>
          <a:p>
            <a:pPr>
              <a:buFont typeface="Monotype Sorts" pitchFamily="2" charset="2"/>
              <a:buNone/>
            </a:pPr>
            <a:r>
              <a:rPr lang="tr-TR" altLang="tr-TR" dirty="0" smtClean="0"/>
              <a:t>    Kitapla birey buluşturulurken, birinci evre, okuyucunun öyküdeki kahramanın sorununu tanıyarak, kendi yaşamakta olduğu sorunla benzer ve farklı yönlerini bulup onunla özdeşim kurabilmesinin sağlanmasıdır. </a:t>
            </a:r>
          </a:p>
          <a:p>
            <a:r>
              <a:rPr lang="tr-TR" altLang="tr-TR" dirty="0"/>
              <a:t>Bu noktada danışmanın rolü, öykü kahramanının kişilik özelliklerinin tanınması, kişilik dinamiklerinin işleyişi ile ilgili yorumlar yapabilmesinde bireye yardımcı olacak açıklamalar </a:t>
            </a:r>
            <a:r>
              <a:rPr lang="tr-TR" altLang="tr-TR" dirty="0" smtClean="0"/>
              <a:t>sunmasıdır.</a:t>
            </a:r>
            <a:endParaRPr lang="tr-TR" altLang="tr-TR" dirty="0"/>
          </a:p>
          <a:p>
            <a:r>
              <a:rPr lang="tr-TR" altLang="tr-TR" dirty="0"/>
              <a:t>Ayrıca bireyin öyküdeki iletişim ağını tanımasına ve ilişkileri yorumlayabilmesine yardımcı olmaktır. </a:t>
            </a:r>
            <a:endParaRPr lang="tr-TR" altLang="tr-TR" dirty="0" smtClean="0"/>
          </a:p>
          <a:p>
            <a:r>
              <a:rPr lang="tr-TR" altLang="tr-TR" dirty="0" smtClean="0"/>
              <a:t>Okuyucunun</a:t>
            </a:r>
            <a:r>
              <a:rPr lang="tr-TR" altLang="tr-TR" dirty="0"/>
              <a:t>  öyküden çıkardığı </a:t>
            </a:r>
            <a:r>
              <a:rPr lang="tr-TR" altLang="tr-TR" dirty="0" smtClean="0"/>
              <a:t>anlamı, kendi </a:t>
            </a:r>
            <a:r>
              <a:rPr lang="tr-TR" altLang="tr-TR" dirty="0"/>
              <a:t>yaşamakta olduğu soruna uygulayabilmesi  ve sorununa ilişkin farklı bir görüş kazanabilmesi için danışman bireye yardım eder, ipuçları </a:t>
            </a:r>
            <a:r>
              <a:rPr lang="tr-TR" altLang="tr-TR" dirty="0" smtClean="0"/>
              <a:t>verir, yönlendirir. </a:t>
            </a:r>
            <a:endParaRPr lang="tr-TR" altLang="tr-TR" dirty="0"/>
          </a:p>
          <a:p>
            <a:pPr lvl="0">
              <a:buNone/>
            </a:pPr>
            <a:r>
              <a:rPr lang="tr-TR" altLang="tr-TR" dirty="0">
                <a:solidFill>
                  <a:prstClr val="black"/>
                </a:solidFill>
              </a:rPr>
              <a:t>Özetle bibliyoterapinin birinci evresi “özdeşleşme ve yansıtma” işlevinin sağlandığı evredir. </a:t>
            </a:r>
          </a:p>
          <a:p>
            <a:pPr>
              <a:buFont typeface="Monotype Sorts" pitchFamily="2" charset="2"/>
              <a:buNone/>
            </a:pPr>
            <a:endParaRPr lang="tr-TR" altLang="tr-TR" dirty="0" smtClean="0"/>
          </a:p>
          <a:p>
            <a:endParaRPr lang="tr-TR" altLang="tr-TR" dirty="0" smtClean="0"/>
          </a:p>
        </p:txBody>
      </p:sp>
    </p:spTree>
    <p:extLst>
      <p:ext uri="{BB962C8B-B14F-4D97-AF65-F5344CB8AC3E}">
        <p14:creationId xmlns:p14="http://schemas.microsoft.com/office/powerpoint/2010/main" val="18956257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İçerik Yer Tutucusu"/>
          <p:cNvSpPr>
            <a:spLocks noGrp="1" noChangeArrowheads="1"/>
          </p:cNvSpPr>
          <p:nvPr>
            <p:ph idx="1"/>
          </p:nvPr>
        </p:nvSpPr>
        <p:spPr>
          <a:xfrm>
            <a:off x="888642" y="357187"/>
            <a:ext cx="10650828" cy="6004975"/>
          </a:xfrm>
        </p:spPr>
        <p:txBody>
          <a:bodyPr>
            <a:normAutofit/>
          </a:bodyPr>
          <a:lstStyle/>
          <a:p>
            <a:pPr>
              <a:buFont typeface="Monotype Sorts" pitchFamily="2" charset="2"/>
              <a:buNone/>
            </a:pPr>
            <a:r>
              <a:rPr lang="tr-TR" altLang="tr-TR" dirty="0" smtClean="0"/>
              <a:t>	</a:t>
            </a:r>
          </a:p>
          <a:p>
            <a:pPr>
              <a:buFont typeface="Monotype Sorts" pitchFamily="2" charset="2"/>
              <a:buNone/>
            </a:pPr>
            <a:r>
              <a:rPr lang="tr-TR" altLang="tr-TR" dirty="0" smtClean="0"/>
              <a:t>	Birinci evre başarıldığı zaman, yani okuyucu öykü kahramanı ile özdeşim kurabildiği ve kendi sorunuyla ilgili bir yansıtma yapabildiği zaman, danışman yavaş yavaş bireyin kendi duygularını ortaya koyması için onu cesaretlendirir ve arınma evresine hazırlanmasına yardımcı olur.</a:t>
            </a:r>
          </a:p>
          <a:p>
            <a:pPr>
              <a:buFont typeface="Monotype Sorts" pitchFamily="2" charset="2"/>
              <a:buNone/>
            </a:pPr>
            <a:r>
              <a:rPr lang="tr-TR" altLang="tr-TR" b="1" dirty="0" smtClean="0"/>
              <a:t>2.Evre </a:t>
            </a:r>
            <a:r>
              <a:rPr lang="tr-TR" altLang="tr-TR" b="1" dirty="0"/>
              <a:t>: Arınma (</a:t>
            </a:r>
            <a:r>
              <a:rPr lang="tr-TR" altLang="tr-TR" b="1" dirty="0" err="1"/>
              <a:t>katarsis</a:t>
            </a:r>
            <a:r>
              <a:rPr lang="tr-TR" altLang="tr-TR" b="1" dirty="0"/>
              <a:t>) </a:t>
            </a:r>
            <a:endParaRPr lang="tr-TR" altLang="tr-TR" dirty="0"/>
          </a:p>
          <a:p>
            <a:pPr>
              <a:buFont typeface="Monotype Sorts" pitchFamily="2" charset="2"/>
              <a:buNone/>
            </a:pPr>
            <a:r>
              <a:rPr lang="tr-TR" altLang="tr-TR" dirty="0"/>
              <a:t>  Danışan hazır olduğunda, duygular ortaya çıkarılmaya çalışılarak onu  rahatsız eden, bastırılan yaşantılarının ifade edilmesi, duygusal boşalmayla birlikte arınma ( </a:t>
            </a:r>
            <a:r>
              <a:rPr lang="tr-TR" altLang="tr-TR" dirty="0" err="1"/>
              <a:t>katarsis</a:t>
            </a:r>
            <a:r>
              <a:rPr lang="tr-TR" altLang="tr-TR" dirty="0"/>
              <a:t>) ile belirli bir rahatlamanın yaşanmasına yardımcı olunur. </a:t>
            </a:r>
          </a:p>
          <a:p>
            <a:pPr>
              <a:buFont typeface="Monotype Sorts" pitchFamily="2" charset="2"/>
              <a:buNone/>
            </a:pPr>
            <a:r>
              <a:rPr lang="tr-TR" altLang="tr-TR" dirty="0"/>
              <a:t>	Birey yaşadığı bu rahatlama duygularını, bazen sözel olarak ifade edebilir, bazen de kendi içinde yaşayabilir.</a:t>
            </a:r>
            <a:endParaRPr lang="tr-TR" altLang="tr-TR" dirty="0" smtClean="0"/>
          </a:p>
        </p:txBody>
      </p:sp>
    </p:spTree>
    <p:extLst>
      <p:ext uri="{BB962C8B-B14F-4D97-AF65-F5344CB8AC3E}">
        <p14:creationId xmlns:p14="http://schemas.microsoft.com/office/powerpoint/2010/main" val="22274246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İçerik Yer Tutucusu"/>
          <p:cNvSpPr>
            <a:spLocks noGrp="1" noChangeArrowheads="1"/>
          </p:cNvSpPr>
          <p:nvPr>
            <p:ph idx="1"/>
          </p:nvPr>
        </p:nvSpPr>
        <p:spPr>
          <a:xfrm>
            <a:off x="1043189" y="500064"/>
            <a:ext cx="10586434" cy="5443537"/>
          </a:xfrm>
        </p:spPr>
        <p:txBody>
          <a:bodyPr>
            <a:normAutofit/>
          </a:bodyPr>
          <a:lstStyle/>
          <a:p>
            <a:pPr>
              <a:buFont typeface="Monotype Sorts" pitchFamily="2" charset="2"/>
              <a:buNone/>
            </a:pPr>
            <a:r>
              <a:rPr lang="tr-TR" altLang="tr-TR" dirty="0" smtClean="0"/>
              <a:t>	Arınma evresi, </a:t>
            </a:r>
            <a:r>
              <a:rPr lang="tr-TR" altLang="tr-TR" dirty="0" err="1" smtClean="0"/>
              <a:t>bibliyoterapiyi</a:t>
            </a:r>
            <a:r>
              <a:rPr lang="tr-TR" altLang="tr-TR" dirty="0" smtClean="0"/>
              <a:t> normal okuma sürecinden farklı kılar. </a:t>
            </a:r>
          </a:p>
          <a:p>
            <a:pPr>
              <a:buFont typeface="Monotype Sorts" pitchFamily="2" charset="2"/>
              <a:buNone/>
            </a:pPr>
            <a:endParaRPr lang="tr-TR" altLang="tr-TR" dirty="0" smtClean="0"/>
          </a:p>
          <a:p>
            <a:pPr>
              <a:buFont typeface="Monotype Sorts" pitchFamily="2" charset="2"/>
              <a:buNone/>
            </a:pPr>
            <a:r>
              <a:rPr lang="tr-TR" altLang="tr-TR" dirty="0" smtClean="0"/>
              <a:t>	Hem öykü kahramanının, hem de kendi duygularını tanımaya başlayıp  adlandırmasıyla, birey unuttuğu, bastırdığı, tanıyamadığı, bir anlam veremediği bir çok duyguyu yakalamaya, yaşamaya ve anlamaya başlar.</a:t>
            </a:r>
          </a:p>
          <a:p>
            <a:pPr>
              <a:buFont typeface="Monotype Sorts" pitchFamily="2" charset="2"/>
              <a:buNone/>
            </a:pPr>
            <a:r>
              <a:rPr lang="tr-TR" altLang="tr-TR" dirty="0" smtClean="0"/>
              <a:t>   Duyguların </a:t>
            </a:r>
            <a:r>
              <a:rPr lang="tr-TR" altLang="tr-TR" dirty="0"/>
              <a:t>ortaya çıkarılması ve arınma evresinde, bireyin öykü kahramanının hangi kişilik özellikleriyle özdeşim kurduğu ve bununla ilgili duygularının neler olduğu da  ele alınmalıdır. </a:t>
            </a:r>
          </a:p>
          <a:p>
            <a:pPr>
              <a:buFont typeface="Monotype Sorts" pitchFamily="2" charset="2"/>
              <a:buNone/>
            </a:pPr>
            <a:r>
              <a:rPr lang="tr-TR" altLang="tr-TR" dirty="0"/>
              <a:t>	Öykü kahramanının sorunu ve onun sorununa bakış açısı ile bireyin kendi sorununa yaklaşımını karşılaştırarak, bunlara eşlik eden duygular tanınmaya ve değerlendirilmeye çalışılmalıdır.</a:t>
            </a:r>
          </a:p>
          <a:p>
            <a:pPr>
              <a:buFont typeface="Monotype Sorts" pitchFamily="2" charset="2"/>
              <a:buNone/>
            </a:pPr>
            <a:endParaRPr lang="tr-TR" altLang="tr-TR" dirty="0" smtClean="0"/>
          </a:p>
          <a:p>
            <a:endParaRPr lang="tr-TR" altLang="tr-TR" dirty="0" smtClean="0"/>
          </a:p>
        </p:txBody>
      </p:sp>
    </p:spTree>
    <p:extLst>
      <p:ext uri="{BB962C8B-B14F-4D97-AF65-F5344CB8AC3E}">
        <p14:creationId xmlns:p14="http://schemas.microsoft.com/office/powerpoint/2010/main" val="1658405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İçerik Yer Tutucusu"/>
          <p:cNvSpPr>
            <a:spLocks noGrp="1" noChangeArrowheads="1"/>
          </p:cNvSpPr>
          <p:nvPr>
            <p:ph idx="1"/>
          </p:nvPr>
        </p:nvSpPr>
        <p:spPr>
          <a:xfrm>
            <a:off x="862885" y="428625"/>
            <a:ext cx="10753859" cy="6000750"/>
          </a:xfrm>
        </p:spPr>
        <p:txBody>
          <a:bodyPr/>
          <a:lstStyle/>
          <a:p>
            <a:pPr>
              <a:buFont typeface="Monotype Sorts" pitchFamily="2" charset="2"/>
              <a:buNone/>
            </a:pPr>
            <a:r>
              <a:rPr lang="tr-TR" altLang="tr-TR" b="1" dirty="0" smtClean="0"/>
              <a:t>3. Evre : İçgörü ve bütünleşme</a:t>
            </a:r>
            <a:endParaRPr lang="tr-TR" altLang="tr-TR" dirty="0" smtClean="0"/>
          </a:p>
          <a:p>
            <a:pPr>
              <a:buFont typeface="Monotype Sorts" pitchFamily="2" charset="2"/>
              <a:buNone/>
            </a:pPr>
            <a:r>
              <a:rPr lang="tr-TR" altLang="tr-TR" dirty="0" smtClean="0"/>
              <a:t>	İlk iki evrenin ne kadar süreceği bireyin ve sorunun yapısına, danışma sürecinin dinamiklerine bağlı olarak değişir. </a:t>
            </a:r>
          </a:p>
          <a:p>
            <a:pPr>
              <a:buFont typeface="Monotype Sorts" pitchFamily="2" charset="2"/>
              <a:buNone/>
            </a:pPr>
            <a:r>
              <a:rPr lang="tr-TR" altLang="tr-TR" dirty="0" smtClean="0"/>
              <a:t>	Ancak, birey (danışan) sorunlarını kabul etme ve onlar üzerinde çalışıp nedenlerini anlamaya başladığında 3. evreye girilmiş olur. </a:t>
            </a:r>
          </a:p>
          <a:p>
            <a:pPr>
              <a:buFont typeface="Monotype Sorts" pitchFamily="2" charset="2"/>
              <a:buNone/>
            </a:pPr>
            <a:r>
              <a:rPr lang="tr-TR" altLang="tr-TR" dirty="0" smtClean="0"/>
              <a:t>   Bu </a:t>
            </a:r>
            <a:r>
              <a:rPr lang="tr-TR" altLang="tr-TR" dirty="0"/>
              <a:t>evre, bibliyoterapinin son evresidir; bireyin kendi özelliklerine, yaşadıklarına, sorunlarına ilişkin bir içgörü kazanarak kendi içinde bir bütünlüğe ulaşabilmesi ile tamamlanır</a:t>
            </a:r>
          </a:p>
          <a:p>
            <a:pPr>
              <a:buFont typeface="Monotype Sorts" pitchFamily="2" charset="2"/>
              <a:buNone/>
            </a:pPr>
            <a:r>
              <a:rPr lang="tr-TR" altLang="tr-TR" dirty="0"/>
              <a:t>	Danışmanın yardımı ile içgörü kazanan birey, kendi yaratıcı gücünü kullanarak, öyküdekinden farklı, kendine uygun çözüm seçenekleri üretmeye başlar. </a:t>
            </a:r>
          </a:p>
          <a:p>
            <a:pPr>
              <a:buFont typeface="Monotype Sorts" pitchFamily="2" charset="2"/>
              <a:buNone/>
            </a:pPr>
            <a:r>
              <a:rPr lang="tr-TR" altLang="tr-TR" dirty="0"/>
              <a:t>	Kendi iç güçlerini harekete geçirir, kendini algılayışı değişir, farkında olmadığı yönleri tanıyıp kabul etmesiyle bütünlük kazanır.</a:t>
            </a:r>
          </a:p>
          <a:p>
            <a:pPr>
              <a:buFont typeface="Monotype Sorts" pitchFamily="2" charset="2"/>
              <a:buNone/>
            </a:pPr>
            <a:endParaRPr lang="tr-TR" altLang="tr-TR" dirty="0" smtClean="0"/>
          </a:p>
          <a:p>
            <a:endParaRPr lang="tr-TR" altLang="tr-TR" dirty="0" smtClean="0"/>
          </a:p>
        </p:txBody>
      </p:sp>
    </p:spTree>
    <p:extLst>
      <p:ext uri="{BB962C8B-B14F-4D97-AF65-F5344CB8AC3E}">
        <p14:creationId xmlns:p14="http://schemas.microsoft.com/office/powerpoint/2010/main" val="11936876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İçerik Yer Tutucusu"/>
          <p:cNvSpPr>
            <a:spLocks noGrp="1" noChangeArrowheads="1"/>
          </p:cNvSpPr>
          <p:nvPr>
            <p:ph idx="1"/>
          </p:nvPr>
        </p:nvSpPr>
        <p:spPr>
          <a:xfrm>
            <a:off x="1004552" y="428626"/>
            <a:ext cx="10612192" cy="5929313"/>
          </a:xfrm>
        </p:spPr>
        <p:txBody>
          <a:bodyPr/>
          <a:lstStyle/>
          <a:p>
            <a:pPr>
              <a:buFont typeface="Monotype Sorts" pitchFamily="2" charset="2"/>
              <a:buNone/>
            </a:pPr>
            <a:r>
              <a:rPr lang="tr-TR" altLang="tr-TR" b="1" dirty="0" smtClean="0"/>
              <a:t>Bibliyoterapinin İlköğretim de kapsamlı Gelişimsel Rehberlik Programlarında Kullanılması     </a:t>
            </a:r>
          </a:p>
          <a:p>
            <a:pPr>
              <a:buFont typeface="Monotype Sorts" pitchFamily="2" charset="2"/>
              <a:buNone/>
            </a:pPr>
            <a:r>
              <a:rPr lang="tr-TR" altLang="tr-TR" b="1" dirty="0" smtClean="0"/>
              <a:t>                                           </a:t>
            </a:r>
            <a:endParaRPr lang="tr-TR" altLang="tr-TR" dirty="0" smtClean="0"/>
          </a:p>
          <a:p>
            <a:pPr>
              <a:buFont typeface="Monotype Sorts" pitchFamily="2" charset="2"/>
              <a:buNone/>
            </a:pPr>
            <a:r>
              <a:rPr lang="tr-TR" altLang="tr-TR" dirty="0" smtClean="0"/>
              <a:t>  Kapsamlı gelişimsel okul rehberlik programları, öğrencilerin anaokulundan ortaöğretim sonuna dek; eğitsel, mesleki, kişisel ve sosyal gelişim alanlarındaki ihtiyaçlarını karşılamak üzere hazırlanır. </a:t>
            </a:r>
          </a:p>
          <a:p>
            <a:pPr>
              <a:buFont typeface="Monotype Sorts" pitchFamily="2" charset="2"/>
              <a:buNone/>
            </a:pPr>
            <a:r>
              <a:rPr lang="tr-TR" altLang="tr-TR" dirty="0" smtClean="0"/>
              <a:t>  Bu </a:t>
            </a:r>
            <a:r>
              <a:rPr lang="tr-TR" altLang="tr-TR" dirty="0"/>
              <a:t>programlar, öğretim  programı ile kaynaştırılarak, çocukların döneme özgü gelişim görevlerini başarmalarını ve rehberlik alanının hedeflendiği yeterlikleri kazandırmayı amaçlar.</a:t>
            </a:r>
          </a:p>
          <a:p>
            <a:pPr>
              <a:buFont typeface="Monotype Sorts" pitchFamily="2" charset="2"/>
              <a:buNone/>
            </a:pPr>
            <a:r>
              <a:rPr lang="tr-TR" altLang="tr-TR" dirty="0" smtClean="0"/>
              <a:t>   Psikolojik </a:t>
            </a:r>
            <a:r>
              <a:rPr lang="tr-TR" altLang="tr-TR" dirty="0"/>
              <a:t>danışmanın müşavirliğinde sınıf öğretmenleri tarafından uygulanan bu programlar özellikle ilköğretimde velileri de kapsar</a:t>
            </a:r>
          </a:p>
          <a:p>
            <a:pPr>
              <a:buFont typeface="Monotype Sorts" pitchFamily="2" charset="2"/>
              <a:buNone/>
            </a:pPr>
            <a:endParaRPr lang="tr-TR" altLang="tr-TR" dirty="0" smtClean="0"/>
          </a:p>
        </p:txBody>
      </p:sp>
    </p:spTree>
    <p:extLst>
      <p:ext uri="{BB962C8B-B14F-4D97-AF65-F5344CB8AC3E}">
        <p14:creationId xmlns:p14="http://schemas.microsoft.com/office/powerpoint/2010/main" val="22552837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İçerik Yer Tutucusu"/>
          <p:cNvSpPr>
            <a:spLocks noGrp="1" noChangeArrowheads="1"/>
          </p:cNvSpPr>
          <p:nvPr>
            <p:ph idx="1"/>
          </p:nvPr>
        </p:nvSpPr>
        <p:spPr>
          <a:xfrm>
            <a:off x="837127" y="428626"/>
            <a:ext cx="10715221" cy="5929313"/>
          </a:xfrm>
        </p:spPr>
        <p:txBody>
          <a:bodyPr>
            <a:normAutofit lnSpcReduction="10000"/>
          </a:bodyPr>
          <a:lstStyle/>
          <a:p>
            <a:pPr>
              <a:buFont typeface="Monotype Sorts" pitchFamily="2" charset="2"/>
              <a:buNone/>
            </a:pPr>
            <a:r>
              <a:rPr lang="tr-TR" altLang="tr-TR" b="1" dirty="0" smtClean="0"/>
              <a:t>Rehberlik etkinlikleri kapsamında bu yöntemi kullanarak öğretmen ve danışmanlara yararlı olacak bazı yönergeler şöyle sıralanabilir </a:t>
            </a:r>
            <a:r>
              <a:rPr lang="tr-TR" altLang="tr-TR" dirty="0" smtClean="0"/>
              <a:t>:</a:t>
            </a:r>
          </a:p>
          <a:p>
            <a:r>
              <a:rPr lang="tr-TR" altLang="tr-TR" b="1" dirty="0" smtClean="0"/>
              <a:t>1. </a:t>
            </a:r>
            <a:r>
              <a:rPr lang="tr-TR" altLang="tr-TR" dirty="0" smtClean="0"/>
              <a:t> Hikayeye dair yorum yaptırmaya çalışın, çocukları içerik ve karakterler hakkındaki     düşüncelerini açıklamaları için cesaretlendirin. </a:t>
            </a:r>
          </a:p>
          <a:p>
            <a:r>
              <a:rPr lang="tr-TR" altLang="tr-TR" dirty="0" smtClean="0"/>
              <a:t>“Okuduğunuz hikayeyi düşündüğünüzde     aklınıza hangi kelime geliyor?” gibi.</a:t>
            </a:r>
          </a:p>
          <a:p>
            <a:pPr>
              <a:buFont typeface="Monotype Sorts" pitchFamily="2" charset="2"/>
              <a:buNone/>
            </a:pPr>
            <a:r>
              <a:rPr lang="tr-TR" altLang="tr-TR" dirty="0"/>
              <a:t>2-Çocuklardan kendilerini özdeşleştirdikleri kitap ya da karakteri seçmelerini </a:t>
            </a:r>
            <a:r>
              <a:rPr lang="tr-TR" altLang="tr-TR" dirty="0" smtClean="0"/>
              <a:t>isteyin</a:t>
            </a:r>
            <a:r>
              <a:rPr lang="tr-TR" altLang="tr-TR" dirty="0"/>
              <a:t>.</a:t>
            </a:r>
          </a:p>
          <a:p>
            <a:pPr>
              <a:buFont typeface="Monotype Sorts" pitchFamily="2" charset="2"/>
              <a:buNone/>
            </a:pPr>
            <a:r>
              <a:rPr lang="tr-TR" altLang="tr-TR" b="1" dirty="0"/>
              <a:t>3.  </a:t>
            </a:r>
            <a:r>
              <a:rPr lang="tr-TR" altLang="tr-TR" dirty="0"/>
              <a:t>Yansıtma yapmalarını sağlayacak sorular sorun, Örneğin, ‘Hikayenin nesini sevdin?”, </a:t>
            </a:r>
          </a:p>
          <a:p>
            <a:pPr>
              <a:buFont typeface="Monotype Sorts" pitchFamily="2" charset="2"/>
              <a:buNone/>
            </a:pPr>
            <a:r>
              <a:rPr lang="tr-TR" altLang="tr-TR" dirty="0"/>
              <a:t>“Eğer hikayedeki karakterlerden biri gibi olabilseydin hangisini seçerdin? Neden?”, “Bu   kitap hakkında neyi hatırlayacaksın?”</a:t>
            </a:r>
          </a:p>
          <a:p>
            <a:pPr>
              <a:buFont typeface="Monotype Sorts" pitchFamily="2" charset="2"/>
              <a:buNone/>
            </a:pPr>
            <a:r>
              <a:rPr lang="tr-TR" altLang="tr-TR" b="1" dirty="0"/>
              <a:t>4.</a:t>
            </a:r>
            <a:r>
              <a:rPr lang="tr-TR" altLang="tr-TR" dirty="0"/>
              <a:t>  Kendi yaşadıkları deneyimlerle hikayeyi karşılaştırmalarına yardım edin.</a:t>
            </a:r>
          </a:p>
          <a:p>
            <a:endParaRPr lang="tr-TR" altLang="tr-TR" dirty="0" smtClean="0"/>
          </a:p>
          <a:p>
            <a:pPr>
              <a:buFont typeface="Monotype Sorts" pitchFamily="2" charset="2"/>
              <a:buNone/>
            </a:pPr>
            <a:endParaRPr lang="tr-TR" altLang="tr-TR" dirty="0" smtClean="0"/>
          </a:p>
        </p:txBody>
      </p:sp>
    </p:spTree>
    <p:extLst>
      <p:ext uri="{BB962C8B-B14F-4D97-AF65-F5344CB8AC3E}">
        <p14:creationId xmlns:p14="http://schemas.microsoft.com/office/powerpoint/2010/main" val="35713366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İçerik Yer Tutucusu"/>
          <p:cNvSpPr>
            <a:spLocks noGrp="1" noChangeArrowheads="1"/>
          </p:cNvSpPr>
          <p:nvPr>
            <p:ph idx="1"/>
          </p:nvPr>
        </p:nvSpPr>
        <p:spPr>
          <a:xfrm>
            <a:off x="953037" y="428626"/>
            <a:ext cx="10599311" cy="5929313"/>
          </a:xfrm>
        </p:spPr>
        <p:txBody>
          <a:bodyPr>
            <a:normAutofit fontScale="92500" lnSpcReduction="20000"/>
          </a:bodyPr>
          <a:lstStyle/>
          <a:p>
            <a:pPr>
              <a:buFont typeface="Monotype Sorts" pitchFamily="2" charset="2"/>
              <a:buNone/>
            </a:pPr>
            <a:r>
              <a:rPr lang="tr-TR" altLang="tr-TR" b="1" dirty="0" smtClean="0"/>
              <a:t>5.</a:t>
            </a:r>
            <a:r>
              <a:rPr lang="tr-TR" altLang="tr-TR" dirty="0" smtClean="0"/>
              <a:t>  “Hiç böyle hissettiğiniz olur mu?”, </a:t>
            </a:r>
          </a:p>
          <a:p>
            <a:pPr>
              <a:buFont typeface="Monotype Sorts" pitchFamily="2" charset="2"/>
              <a:buNone/>
            </a:pPr>
            <a:r>
              <a:rPr lang="tr-TR" altLang="tr-TR" dirty="0" smtClean="0"/>
              <a:t>“Hiç böyle olmak istediğiniz olur mu?”, </a:t>
            </a:r>
          </a:p>
          <a:p>
            <a:pPr>
              <a:buFont typeface="Monotype Sorts" pitchFamily="2" charset="2"/>
              <a:buNone/>
            </a:pPr>
            <a:r>
              <a:rPr lang="tr-TR" altLang="tr-TR" dirty="0" smtClean="0"/>
              <a:t>“Hikayedeki  karakter sen olsaydın ne yapardın? Böyle hissetseydin ne yapardın? </a:t>
            </a:r>
          </a:p>
          <a:p>
            <a:pPr>
              <a:buFont typeface="Monotype Sorts" pitchFamily="2" charset="2"/>
              <a:buNone/>
            </a:pPr>
            <a:r>
              <a:rPr lang="tr-TR" altLang="tr-TR" dirty="0" smtClean="0"/>
              <a:t>“Kendini hiç bu kadar sinirli (üzgün, korkmuş, mutlu) hissettiğin oldu mu?”, </a:t>
            </a:r>
          </a:p>
          <a:p>
            <a:pPr>
              <a:buFont typeface="Monotype Sorts" pitchFamily="2" charset="2"/>
              <a:buNone/>
            </a:pPr>
            <a:r>
              <a:rPr lang="tr-TR" altLang="tr-TR" dirty="0" smtClean="0"/>
              <a:t>“Sinirlendiğinde böyle yapabilmeyi ister miydin?” gibi sorular, sorun.,</a:t>
            </a:r>
          </a:p>
          <a:p>
            <a:pPr>
              <a:buFont typeface="Monotype Sorts" pitchFamily="2" charset="2"/>
              <a:buNone/>
            </a:pPr>
            <a:endParaRPr lang="tr-TR" altLang="tr-TR" b="1" dirty="0" smtClean="0"/>
          </a:p>
          <a:p>
            <a:pPr>
              <a:buFont typeface="Monotype Sorts" pitchFamily="2" charset="2"/>
              <a:buNone/>
            </a:pPr>
            <a:r>
              <a:rPr lang="tr-TR" altLang="tr-TR" b="1" dirty="0" smtClean="0"/>
              <a:t>6</a:t>
            </a:r>
            <a:r>
              <a:rPr lang="tr-TR" altLang="tr-TR" b="1" dirty="0"/>
              <a:t>.</a:t>
            </a:r>
            <a:r>
              <a:rPr lang="tr-TR" altLang="tr-TR" dirty="0"/>
              <a:t>  Kitap ve karakterleri grup/sınıfın gerçek yaşam deneyimleriyle  ilişkilendirin.</a:t>
            </a:r>
          </a:p>
          <a:p>
            <a:pPr>
              <a:buFont typeface="Monotype Sorts" pitchFamily="2" charset="2"/>
              <a:buNone/>
            </a:pPr>
            <a:r>
              <a:rPr lang="tr-TR" altLang="tr-TR" dirty="0" smtClean="0"/>
              <a:t>Hikaye/kitaptaki </a:t>
            </a:r>
            <a:r>
              <a:rPr lang="tr-TR" altLang="tr-TR" dirty="0"/>
              <a:t>karakterler arasındaki benzerlik ve farklılıkları sınıfın tartışmasını sağlayın. </a:t>
            </a:r>
          </a:p>
          <a:p>
            <a:pPr>
              <a:buFont typeface="Monotype Sorts" pitchFamily="2" charset="2"/>
              <a:buNone/>
            </a:pPr>
            <a:r>
              <a:rPr lang="tr-TR" altLang="tr-TR" dirty="0" smtClean="0"/>
              <a:t> </a:t>
            </a:r>
            <a:r>
              <a:rPr lang="tr-TR" altLang="tr-TR" dirty="0"/>
              <a:t>Çocuklar ve karakterler arasındaki benzerlikleri tartışarak istenilen davranışların ne olduğunu belirleyin. </a:t>
            </a:r>
            <a:endParaRPr lang="tr-TR" altLang="tr-TR" dirty="0" smtClean="0"/>
          </a:p>
          <a:p>
            <a:pPr>
              <a:buFont typeface="Monotype Sorts" pitchFamily="2" charset="2"/>
              <a:buNone/>
            </a:pPr>
            <a:r>
              <a:rPr lang="tr-TR" altLang="tr-TR" dirty="0" smtClean="0"/>
              <a:t>Böyle </a:t>
            </a:r>
            <a:r>
              <a:rPr lang="tr-TR" altLang="tr-TR" dirty="0"/>
              <a:t>davrandıkları ve davranmadıkları durumları tartışın.</a:t>
            </a:r>
          </a:p>
          <a:p>
            <a:pPr>
              <a:buFont typeface="Monotype Sorts" pitchFamily="2" charset="2"/>
              <a:buNone/>
            </a:pPr>
            <a:r>
              <a:rPr lang="tr-TR" altLang="tr-TR" dirty="0"/>
              <a:t> </a:t>
            </a:r>
          </a:p>
          <a:p>
            <a:pPr>
              <a:buFont typeface="Monotype Sorts" pitchFamily="2" charset="2"/>
              <a:buNone/>
            </a:pPr>
            <a:endParaRPr lang="tr-TR" altLang="tr-TR" dirty="0" smtClean="0"/>
          </a:p>
        </p:txBody>
      </p:sp>
    </p:spTree>
    <p:extLst>
      <p:ext uri="{BB962C8B-B14F-4D97-AF65-F5344CB8AC3E}">
        <p14:creationId xmlns:p14="http://schemas.microsoft.com/office/powerpoint/2010/main" val="14136321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İçerik Yer Tutucusu"/>
          <p:cNvSpPr>
            <a:spLocks noGrp="1" noChangeArrowheads="1"/>
          </p:cNvSpPr>
          <p:nvPr>
            <p:ph idx="1"/>
          </p:nvPr>
        </p:nvSpPr>
        <p:spPr>
          <a:xfrm>
            <a:off x="1120462" y="357188"/>
            <a:ext cx="10676586" cy="5586412"/>
          </a:xfrm>
        </p:spPr>
        <p:txBody>
          <a:bodyPr/>
          <a:lstStyle/>
          <a:p>
            <a:pPr>
              <a:buFont typeface="Monotype Sorts" pitchFamily="2" charset="2"/>
              <a:buNone/>
            </a:pPr>
            <a:r>
              <a:rPr lang="tr-TR" altLang="tr-TR" b="1" dirty="0" smtClean="0"/>
              <a:t>7.</a:t>
            </a:r>
            <a:r>
              <a:rPr lang="tr-TR" altLang="tr-TR" dirty="0" smtClean="0"/>
              <a:t>  Çocuk/ sınıfın hikaye/kitaptaki karakterin duygularındaki, ilişkilerindeki ya da davranışlarındaki değişiklikleri tanımlamalarını sağlayın.</a:t>
            </a:r>
          </a:p>
          <a:p>
            <a:pPr>
              <a:buFont typeface="Monotype Sorts" pitchFamily="2" charset="2"/>
              <a:buNone/>
            </a:pPr>
            <a:r>
              <a:rPr lang="tr-TR" altLang="tr-TR" b="1" dirty="0" smtClean="0"/>
              <a:t>8. </a:t>
            </a:r>
            <a:r>
              <a:rPr lang="tr-TR" altLang="tr-TR" dirty="0" smtClean="0"/>
              <a:t> Bireyle/grupla davranış ve duyguların sonuçlarını ve karakterin sorunlarının alternatif  çözüm yollarını tartışın.</a:t>
            </a:r>
          </a:p>
          <a:p>
            <a:pPr>
              <a:buFont typeface="Monotype Sorts" pitchFamily="2" charset="2"/>
              <a:buNone/>
            </a:pPr>
            <a:r>
              <a:rPr lang="tr-TR" altLang="tr-TR" b="1" dirty="0"/>
              <a:t>9.</a:t>
            </a:r>
            <a:r>
              <a:rPr lang="tr-TR" altLang="tr-TR" dirty="0"/>
              <a:t>  Çocukların hikayeden sahneleri resmetmeleri, çeşitli karakterlerin rollerini üstlenmeleri, hikayedeki olayları sahneleyecek kuklalar yaratmaları ya </a:t>
            </a:r>
            <a:r>
              <a:rPr lang="tr-TR" altLang="tr-TR" dirty="0" smtClean="0"/>
              <a:t>da farklı </a:t>
            </a:r>
            <a:r>
              <a:rPr lang="tr-TR" altLang="tr-TR" dirty="0"/>
              <a:t>bir sonla hikayeyi yeniden yazmaları sürecine katılmalarını sağlayın.</a:t>
            </a:r>
          </a:p>
          <a:p>
            <a:pPr>
              <a:buFont typeface="Monotype Sorts" pitchFamily="2" charset="2"/>
              <a:buNone/>
            </a:pPr>
            <a:endParaRPr lang="tr-TR" altLang="tr-TR" dirty="0" smtClean="0"/>
          </a:p>
          <a:p>
            <a:pPr>
              <a:buFont typeface="Monotype Sorts" pitchFamily="2" charset="2"/>
              <a:buNone/>
            </a:pPr>
            <a:endParaRPr lang="tr-TR" altLang="tr-TR" dirty="0" smtClean="0"/>
          </a:p>
          <a:p>
            <a:endParaRPr lang="tr-TR" altLang="tr-TR" dirty="0" smtClean="0"/>
          </a:p>
        </p:txBody>
      </p:sp>
    </p:spTree>
    <p:extLst>
      <p:ext uri="{BB962C8B-B14F-4D97-AF65-F5344CB8AC3E}">
        <p14:creationId xmlns:p14="http://schemas.microsoft.com/office/powerpoint/2010/main" val="31259733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İçerik Yer Tutucusu"/>
          <p:cNvSpPr>
            <a:spLocks noGrp="1" noChangeArrowheads="1"/>
          </p:cNvSpPr>
          <p:nvPr>
            <p:ph idx="1"/>
          </p:nvPr>
        </p:nvSpPr>
        <p:spPr>
          <a:xfrm>
            <a:off x="1390918" y="428625"/>
            <a:ext cx="10457645" cy="6000750"/>
          </a:xfrm>
        </p:spPr>
        <p:txBody>
          <a:bodyPr/>
          <a:lstStyle/>
          <a:p>
            <a:pPr>
              <a:buFont typeface="Monotype Sorts" pitchFamily="2" charset="2"/>
              <a:buNone/>
            </a:pPr>
            <a:r>
              <a:rPr lang="tr-TR" altLang="tr-TR" b="1" dirty="0" smtClean="0"/>
              <a:t>Sınırlılıklar ve Uygulayıcılara Öneriler  </a:t>
            </a:r>
          </a:p>
          <a:p>
            <a:pPr>
              <a:buFont typeface="Monotype Sorts" pitchFamily="2" charset="2"/>
              <a:buNone/>
            </a:pPr>
            <a:r>
              <a:rPr lang="tr-TR" altLang="tr-TR" dirty="0" err="1" smtClean="0"/>
              <a:t>Bibliyoterapi</a:t>
            </a:r>
            <a:r>
              <a:rPr lang="tr-TR" altLang="tr-TR" dirty="0" smtClean="0"/>
              <a:t> kullanılmaya karar verirken, yardıma gereksinimi olan kişinin buna hazır olup olmadığına dikkat edilmelidir. </a:t>
            </a:r>
          </a:p>
          <a:p>
            <a:pPr>
              <a:buFont typeface="Monotype Sorts" pitchFamily="2" charset="2"/>
              <a:buNone/>
            </a:pPr>
            <a:r>
              <a:rPr lang="tr-TR" altLang="tr-TR" dirty="0" smtClean="0"/>
              <a:t> Danışma ilişkisisin daha çok yeni başladığı bir dönemde “ </a:t>
            </a:r>
            <a:r>
              <a:rPr lang="tr-TR" altLang="tr-TR" dirty="0" err="1" smtClean="0"/>
              <a:t>Bibliyoterapi</a:t>
            </a:r>
            <a:r>
              <a:rPr lang="tr-TR" altLang="tr-TR" dirty="0" smtClean="0"/>
              <a:t> Çalışmasını” başlatmak pek de uygun olmayabilir. </a:t>
            </a:r>
          </a:p>
          <a:p>
            <a:pPr>
              <a:buFont typeface="Monotype Sorts" pitchFamily="2" charset="2"/>
              <a:buNone/>
            </a:pPr>
            <a:r>
              <a:rPr lang="tr-TR" altLang="tr-TR" dirty="0"/>
              <a:t>Danışan, sorunlarını hızla dile getirip çözüme yöneliyorsa, “</a:t>
            </a:r>
            <a:r>
              <a:rPr lang="tr-TR" altLang="tr-TR" dirty="0" err="1"/>
              <a:t>Bibliyoterapi</a:t>
            </a:r>
            <a:r>
              <a:rPr lang="tr-TR" altLang="tr-TR" dirty="0"/>
              <a:t> Çalışmalarını” devreye sokmak anlamsız olabilir. Süreci yavaşlatabilir. </a:t>
            </a:r>
          </a:p>
          <a:p>
            <a:pPr>
              <a:buFont typeface="Monotype Sorts" pitchFamily="2" charset="2"/>
              <a:buNone/>
            </a:pPr>
            <a:r>
              <a:rPr lang="tr-TR" altLang="tr-TR" dirty="0"/>
              <a:t> Psikolojik Danışma ve Rehberlik çalışmalarında  </a:t>
            </a:r>
            <a:r>
              <a:rPr lang="tr-TR" altLang="tr-TR" dirty="0" err="1"/>
              <a:t>Bibliyoterapi</a:t>
            </a:r>
            <a:r>
              <a:rPr lang="tr-TR" altLang="tr-TR" dirty="0"/>
              <a:t>, yardım yollarından yalnızca biridir. </a:t>
            </a:r>
          </a:p>
          <a:p>
            <a:pPr>
              <a:buFont typeface="Monotype Sorts" pitchFamily="2" charset="2"/>
              <a:buNone/>
            </a:pPr>
            <a:r>
              <a:rPr lang="tr-TR" altLang="tr-TR" dirty="0"/>
              <a:t>Ancak gerekli olduğunda kullanılmalıdır</a:t>
            </a:r>
          </a:p>
          <a:p>
            <a:pPr>
              <a:buFont typeface="Monotype Sorts" pitchFamily="2" charset="2"/>
              <a:buNone/>
            </a:pPr>
            <a:endParaRPr lang="tr-TR" altLang="tr-TR" dirty="0" smtClean="0"/>
          </a:p>
        </p:txBody>
      </p:sp>
    </p:spTree>
    <p:extLst>
      <p:ext uri="{BB962C8B-B14F-4D97-AF65-F5344CB8AC3E}">
        <p14:creationId xmlns:p14="http://schemas.microsoft.com/office/powerpoint/2010/main" val="7698033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İçerik Yer Tutucusu"/>
          <p:cNvSpPr>
            <a:spLocks noGrp="1" noChangeArrowheads="1"/>
          </p:cNvSpPr>
          <p:nvPr>
            <p:ph idx="1"/>
          </p:nvPr>
        </p:nvSpPr>
        <p:spPr>
          <a:xfrm>
            <a:off x="1081825" y="428625"/>
            <a:ext cx="10509161" cy="6000750"/>
          </a:xfrm>
        </p:spPr>
        <p:txBody>
          <a:bodyPr/>
          <a:lstStyle/>
          <a:p>
            <a:pPr algn="ctr">
              <a:buFont typeface="Monotype Sorts" pitchFamily="2" charset="2"/>
              <a:buNone/>
            </a:pPr>
            <a:r>
              <a:rPr lang="tr-TR" altLang="tr-TR" dirty="0" smtClean="0"/>
              <a:t>  </a:t>
            </a:r>
            <a:r>
              <a:rPr lang="tr-TR" altLang="tr-TR" b="1" dirty="0" smtClean="0"/>
              <a:t>Yardım gereksinimi olan kişilerin kişisel özellikleri de önemlidir.</a:t>
            </a:r>
            <a:endParaRPr lang="tr-TR" altLang="tr-TR" dirty="0" smtClean="0"/>
          </a:p>
          <a:p>
            <a:pPr>
              <a:buFont typeface="Monotype Sorts" pitchFamily="2" charset="2"/>
              <a:buNone/>
            </a:pPr>
            <a:r>
              <a:rPr lang="tr-TR" altLang="tr-TR" dirty="0" smtClean="0"/>
              <a:t>  Okuma alışkanlığı olan, okuma yeteneği orta ve ortanın üzerindeki kişilerle </a:t>
            </a:r>
            <a:r>
              <a:rPr lang="tr-TR" altLang="tr-TR" dirty="0" err="1" smtClean="0"/>
              <a:t>Biblioterapi</a:t>
            </a:r>
            <a:r>
              <a:rPr lang="tr-TR" altLang="tr-TR" dirty="0" smtClean="0"/>
              <a:t> Çalışmaları daha yararlı olabilir. </a:t>
            </a:r>
          </a:p>
          <a:p>
            <a:pPr>
              <a:buFont typeface="Monotype Sorts" pitchFamily="2" charset="2"/>
              <a:buNone/>
            </a:pPr>
            <a:r>
              <a:rPr lang="tr-TR" altLang="tr-TR" dirty="0" smtClean="0"/>
              <a:t>   Okuma düzeyi çok düşük bireylerde, okuma becerisiyle uğraşma çabaları ön plana geçerek bireyin kendisine, sorunlarına odaklaşabilmesini engeller.</a:t>
            </a:r>
          </a:p>
          <a:p>
            <a:r>
              <a:rPr lang="tr-TR" altLang="tr-TR" dirty="0" err="1"/>
              <a:t>Biblioterapi</a:t>
            </a:r>
            <a:r>
              <a:rPr lang="tr-TR" altLang="tr-TR" dirty="0"/>
              <a:t> kullanımına gerçekten gerek olduğunda, bu yöntemin yarar sağlanılacağına inanıldığında baş vurulmalı, ön hazırlıklar yapılmalı ve süreç yürütülürken </a:t>
            </a:r>
            <a:r>
              <a:rPr lang="tr-TR" altLang="tr-TR" dirty="0" err="1"/>
              <a:t>Biblioterapinin</a:t>
            </a:r>
            <a:r>
              <a:rPr lang="tr-TR" altLang="tr-TR" dirty="0"/>
              <a:t> tüm aşamalarının gerçekleştirilmesine özen </a:t>
            </a:r>
            <a:r>
              <a:rPr lang="tr-TR" altLang="tr-TR" dirty="0" smtClean="0"/>
              <a:t>gösterilmelidir. </a:t>
            </a:r>
          </a:p>
          <a:p>
            <a:endParaRPr lang="tr-TR" altLang="tr-TR" dirty="0" smtClean="0"/>
          </a:p>
        </p:txBody>
      </p:sp>
    </p:spTree>
    <p:extLst>
      <p:ext uri="{BB962C8B-B14F-4D97-AF65-F5344CB8AC3E}">
        <p14:creationId xmlns:p14="http://schemas.microsoft.com/office/powerpoint/2010/main" val="2310158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İçerik Yer Tutucusu"/>
          <p:cNvSpPr>
            <a:spLocks noGrp="1" noChangeArrowheads="1"/>
          </p:cNvSpPr>
          <p:nvPr>
            <p:ph idx="1"/>
          </p:nvPr>
        </p:nvSpPr>
        <p:spPr>
          <a:xfrm>
            <a:off x="1120462" y="428626"/>
            <a:ext cx="10444766" cy="6215063"/>
          </a:xfrm>
        </p:spPr>
        <p:txBody>
          <a:bodyPr/>
          <a:lstStyle/>
          <a:p>
            <a:pPr>
              <a:buFont typeface="Monotype Sorts" pitchFamily="2" charset="2"/>
              <a:buNone/>
            </a:pPr>
            <a:r>
              <a:rPr lang="tr-TR" altLang="tr-TR" dirty="0" smtClean="0"/>
              <a:t>Bu sınırlılıkların dikkate alınmasının yanı sıra, </a:t>
            </a:r>
            <a:r>
              <a:rPr lang="tr-TR" altLang="tr-TR" b="1" dirty="0" err="1" smtClean="0"/>
              <a:t>bibliyoterapiyi</a:t>
            </a:r>
            <a:r>
              <a:rPr lang="tr-TR" altLang="tr-TR" b="1" dirty="0" smtClean="0"/>
              <a:t> kullanarak öğretmen ve psikolojik danışmanlara aşağıdaki öneriler yararlı olabilir:</a:t>
            </a:r>
          </a:p>
          <a:p>
            <a:pPr>
              <a:buFont typeface="Monotype Sorts" pitchFamily="2" charset="2"/>
              <a:buNone/>
            </a:pPr>
            <a:r>
              <a:rPr lang="tr-TR" altLang="tr-TR" b="1" dirty="0" smtClean="0"/>
              <a:t>1.</a:t>
            </a:r>
            <a:r>
              <a:rPr lang="tr-TR" altLang="tr-TR" dirty="0" smtClean="0"/>
              <a:t> Okumaktan hoşlanmayan ya da kitap zevkini bilmeyen çocuklara </a:t>
            </a:r>
            <a:r>
              <a:rPr lang="tr-TR" altLang="tr-TR" dirty="0" err="1" smtClean="0"/>
              <a:t>biblioterapiyle</a:t>
            </a:r>
            <a:r>
              <a:rPr lang="tr-TR" altLang="tr-TR" dirty="0" smtClean="0"/>
              <a:t> yardım  edilemeyeceğinin farkında olunuz.</a:t>
            </a:r>
          </a:p>
          <a:p>
            <a:pPr>
              <a:buFont typeface="Monotype Sorts" pitchFamily="2" charset="2"/>
              <a:buNone/>
            </a:pPr>
            <a:r>
              <a:rPr lang="tr-TR" altLang="tr-TR" b="1" dirty="0" smtClean="0"/>
              <a:t>2.</a:t>
            </a:r>
            <a:r>
              <a:rPr lang="tr-TR" altLang="tr-TR" dirty="0" smtClean="0"/>
              <a:t> Her türlü sorunu olan çocukların sağaltımı açısından yararlı olabilecek kitaplar bulabilmek için kitapların yalnızca başlığını değil, konusunu öğrenecek şekilde okuyunuz.</a:t>
            </a:r>
          </a:p>
          <a:p>
            <a:pPr>
              <a:buFont typeface="Monotype Sorts" pitchFamily="2" charset="2"/>
              <a:buNone/>
            </a:pPr>
            <a:r>
              <a:rPr lang="tr-TR" altLang="tr-TR" b="1" dirty="0"/>
              <a:t>3.</a:t>
            </a:r>
            <a:r>
              <a:rPr lang="tr-TR" altLang="tr-TR" dirty="0"/>
              <a:t> Çocukların iyileşmelerine yardımcı olabilecek uygun hikayeleri seçme konusunda onlara güvenin ve okumak için zaman tanıyın.</a:t>
            </a:r>
          </a:p>
          <a:p>
            <a:pPr>
              <a:buFont typeface="Monotype Sorts" pitchFamily="2" charset="2"/>
              <a:buNone/>
            </a:pPr>
            <a:r>
              <a:rPr lang="tr-TR" altLang="tr-TR" b="1" dirty="0" smtClean="0"/>
              <a:t>4</a:t>
            </a:r>
            <a:r>
              <a:rPr lang="tr-TR" altLang="tr-TR" b="1" dirty="0"/>
              <a:t>.</a:t>
            </a:r>
            <a:r>
              <a:rPr lang="tr-TR" altLang="tr-TR" dirty="0"/>
              <a:t> Güvenilir bir başvuru kaynağı olun. Böylece zor zamanlarda öğretmen ve ebeveynler sizden çocuklar için kitap tavsiyesi almaya gelsinler.</a:t>
            </a:r>
          </a:p>
          <a:p>
            <a:pPr>
              <a:buFont typeface="Monotype Sorts" pitchFamily="2" charset="2"/>
              <a:buNone/>
            </a:pPr>
            <a:endParaRPr lang="tr-TR" altLang="tr-TR" dirty="0" smtClean="0"/>
          </a:p>
          <a:p>
            <a:endParaRPr lang="tr-TR" altLang="tr-TR" dirty="0" smtClean="0"/>
          </a:p>
        </p:txBody>
      </p:sp>
    </p:spTree>
    <p:extLst>
      <p:ext uri="{BB962C8B-B14F-4D97-AF65-F5344CB8AC3E}">
        <p14:creationId xmlns:p14="http://schemas.microsoft.com/office/powerpoint/2010/main" val="40036350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İçerik Yer Tutucusu"/>
          <p:cNvSpPr>
            <a:spLocks noGrp="1" noChangeArrowheads="1"/>
          </p:cNvSpPr>
          <p:nvPr>
            <p:ph idx="1"/>
          </p:nvPr>
        </p:nvSpPr>
        <p:spPr>
          <a:xfrm>
            <a:off x="901521" y="428625"/>
            <a:ext cx="10431887" cy="5786438"/>
          </a:xfrm>
        </p:spPr>
        <p:txBody>
          <a:bodyPr>
            <a:normAutofit/>
          </a:bodyPr>
          <a:lstStyle/>
          <a:p>
            <a:pPr>
              <a:buFont typeface="Monotype Sorts" pitchFamily="2" charset="2"/>
              <a:buNone/>
            </a:pPr>
            <a:endParaRPr lang="tr-TR" altLang="tr-TR" b="1" dirty="0" smtClean="0"/>
          </a:p>
          <a:p>
            <a:pPr lvl="0">
              <a:buNone/>
            </a:pPr>
            <a:r>
              <a:rPr lang="tr-TR" altLang="tr-TR" b="1" dirty="0" err="1" smtClean="0">
                <a:solidFill>
                  <a:prstClr val="black"/>
                </a:solidFill>
              </a:rPr>
              <a:t>Bibliyoterapiyi</a:t>
            </a:r>
            <a:r>
              <a:rPr lang="tr-TR" altLang="tr-TR" b="1" dirty="0" smtClean="0">
                <a:solidFill>
                  <a:prstClr val="black"/>
                </a:solidFill>
              </a:rPr>
              <a:t> </a:t>
            </a:r>
            <a:r>
              <a:rPr lang="tr-TR" altLang="tr-TR" b="1" dirty="0">
                <a:solidFill>
                  <a:prstClr val="black"/>
                </a:solidFill>
              </a:rPr>
              <a:t>kullanarak öğretmen ve psikolojik danışmanlara aşağıdaki öneriler yararlı olabilir:</a:t>
            </a:r>
          </a:p>
          <a:p>
            <a:pPr>
              <a:buFont typeface="Monotype Sorts" pitchFamily="2" charset="2"/>
              <a:buNone/>
            </a:pPr>
            <a:endParaRPr lang="tr-TR" altLang="tr-TR" b="1" dirty="0"/>
          </a:p>
          <a:p>
            <a:pPr>
              <a:buFont typeface="Monotype Sorts" pitchFamily="2" charset="2"/>
              <a:buNone/>
            </a:pPr>
            <a:r>
              <a:rPr lang="tr-TR" altLang="tr-TR" b="1" dirty="0" smtClean="0"/>
              <a:t>5.</a:t>
            </a:r>
            <a:r>
              <a:rPr lang="tr-TR" altLang="tr-TR" dirty="0" smtClean="0"/>
              <a:t> Çocuklar için farklı konularda bir çok kitap bulundurun.</a:t>
            </a:r>
          </a:p>
          <a:p>
            <a:pPr>
              <a:buFont typeface="Monotype Sorts" pitchFamily="2" charset="2"/>
              <a:buNone/>
            </a:pPr>
            <a:r>
              <a:rPr lang="tr-TR" altLang="tr-TR" b="1" dirty="0" smtClean="0"/>
              <a:t>6.</a:t>
            </a:r>
            <a:r>
              <a:rPr lang="tr-TR" altLang="tr-TR" dirty="0" smtClean="0"/>
              <a:t> Kitapları okurken çocuklarla konuşun. Onların kitaplara olan hem kişisel hem de edebi    tepkilerini birbirleriyle paylaşabilecekleri bir atmosfer yaratın.</a:t>
            </a:r>
          </a:p>
          <a:p>
            <a:pPr>
              <a:buFont typeface="Monotype Sorts" pitchFamily="2" charset="2"/>
              <a:buNone/>
            </a:pPr>
            <a:r>
              <a:rPr lang="tr-TR" altLang="tr-TR" b="1" dirty="0" smtClean="0"/>
              <a:t>7.</a:t>
            </a:r>
            <a:r>
              <a:rPr lang="tr-TR" altLang="tr-TR" dirty="0" smtClean="0"/>
              <a:t> Kendi okumadığınız bir kitabı asla başkasına tavsiye etmeyin.</a:t>
            </a:r>
          </a:p>
          <a:p>
            <a:pPr>
              <a:buFont typeface="Monotype Sorts" pitchFamily="2" charset="2"/>
              <a:buNone/>
            </a:pPr>
            <a:r>
              <a:rPr lang="tr-TR" altLang="tr-TR" b="1" dirty="0" smtClean="0"/>
              <a:t>8.</a:t>
            </a:r>
            <a:r>
              <a:rPr lang="tr-TR" altLang="tr-TR" dirty="0" smtClean="0"/>
              <a:t> Bir çocuğu sadece kitapla kurtarmaya kalkışmayın. </a:t>
            </a:r>
          </a:p>
          <a:p>
            <a:pPr>
              <a:buFont typeface="Monotype Sorts" pitchFamily="2" charset="2"/>
              <a:buNone/>
            </a:pPr>
            <a:r>
              <a:rPr lang="tr-TR" altLang="tr-TR" b="1" dirty="0" smtClean="0"/>
              <a:t>9.</a:t>
            </a:r>
            <a:r>
              <a:rPr lang="tr-TR" altLang="tr-TR" dirty="0" smtClean="0"/>
              <a:t> Okuyucu için etkinlikler, temalar ya da etkileşimli sorular sunan kitaplar arayın.</a:t>
            </a:r>
          </a:p>
          <a:p>
            <a:endParaRPr lang="tr-TR" altLang="tr-TR" dirty="0" smtClean="0"/>
          </a:p>
        </p:txBody>
      </p:sp>
    </p:spTree>
    <p:extLst>
      <p:ext uri="{BB962C8B-B14F-4D97-AF65-F5344CB8AC3E}">
        <p14:creationId xmlns:p14="http://schemas.microsoft.com/office/powerpoint/2010/main" val="4643174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İçerik Yer Tutucusu"/>
          <p:cNvSpPr>
            <a:spLocks noGrp="1" noChangeArrowheads="1"/>
          </p:cNvSpPr>
          <p:nvPr>
            <p:ph idx="1"/>
          </p:nvPr>
        </p:nvSpPr>
        <p:spPr>
          <a:xfrm>
            <a:off x="1017432" y="428626"/>
            <a:ext cx="10457644" cy="5514975"/>
          </a:xfrm>
        </p:spPr>
        <p:txBody>
          <a:bodyPr/>
          <a:lstStyle/>
          <a:p>
            <a:pPr>
              <a:buFont typeface="Monotype Sorts" pitchFamily="2" charset="2"/>
              <a:buNone/>
            </a:pPr>
            <a:r>
              <a:rPr lang="tr-TR" altLang="tr-TR" dirty="0" smtClean="0"/>
              <a:t>  </a:t>
            </a:r>
          </a:p>
          <a:p>
            <a:pPr>
              <a:buFont typeface="Monotype Sorts" pitchFamily="2" charset="2"/>
              <a:buNone/>
            </a:pPr>
            <a:r>
              <a:rPr lang="tr-TR" altLang="tr-TR" b="1" dirty="0" smtClean="0"/>
              <a:t>Sonuç</a:t>
            </a:r>
            <a:r>
              <a:rPr lang="tr-TR" altLang="tr-TR" dirty="0" smtClean="0"/>
              <a:t>:</a:t>
            </a:r>
            <a:endParaRPr lang="tr-TR" altLang="tr-TR" dirty="0"/>
          </a:p>
          <a:p>
            <a:pPr>
              <a:buFont typeface="Monotype Sorts" pitchFamily="2" charset="2"/>
              <a:buNone/>
            </a:pPr>
            <a:r>
              <a:rPr lang="tr-TR" altLang="tr-TR" dirty="0" smtClean="0"/>
              <a:t> Bibliyoterapinin, psikolojik danışma ve rehberlik hizmetlerinde  kullanılması konusundaki çalışmalar, özellikle bu yöntemin çocuk ve gençlerle çok farklı amaçlara yönelik  olarak uygulanabileceğini göstermektedir.                     </a:t>
            </a:r>
          </a:p>
          <a:p>
            <a:pPr>
              <a:buNone/>
            </a:pPr>
            <a:r>
              <a:rPr lang="tr-TR" altLang="tr-TR" dirty="0" smtClean="0"/>
              <a:t>   Bireysel </a:t>
            </a:r>
            <a:r>
              <a:rPr lang="tr-TR" altLang="tr-TR" dirty="0"/>
              <a:t>ve grupla psikolojik </a:t>
            </a:r>
            <a:r>
              <a:rPr lang="tr-TR" altLang="tr-TR" dirty="0" smtClean="0"/>
              <a:t>danışma uygulamalarında </a:t>
            </a:r>
            <a:r>
              <a:rPr lang="tr-TR" altLang="tr-TR" dirty="0"/>
              <a:t>yararlanılması yanı sıra özellikle ilköğretimde kapsamlı Gelişimsel Rehberlik Programlarında, sınıf etkinliklerinde kullanılabilir</a:t>
            </a:r>
          </a:p>
          <a:p>
            <a:r>
              <a:rPr lang="tr-TR" altLang="tr-TR" dirty="0" smtClean="0"/>
              <a:t>Ayrıca manevi danışmanlık alanlarında da bibliyoterapi rahatlıkla uygulanabilir.</a:t>
            </a:r>
          </a:p>
        </p:txBody>
      </p:sp>
    </p:spTree>
    <p:extLst>
      <p:ext uri="{BB962C8B-B14F-4D97-AF65-F5344CB8AC3E}">
        <p14:creationId xmlns:p14="http://schemas.microsoft.com/office/powerpoint/2010/main" val="32275333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İçerik Yer Tutucusu"/>
          <p:cNvSpPr>
            <a:spLocks noGrp="1" noChangeArrowheads="1"/>
          </p:cNvSpPr>
          <p:nvPr>
            <p:ph idx="1"/>
          </p:nvPr>
        </p:nvSpPr>
        <p:spPr>
          <a:xfrm>
            <a:off x="862885" y="428626"/>
            <a:ext cx="10522039" cy="5985053"/>
          </a:xfrm>
        </p:spPr>
        <p:txBody>
          <a:bodyPr>
            <a:normAutofit fontScale="92500" lnSpcReduction="10000"/>
          </a:bodyPr>
          <a:lstStyle/>
          <a:p>
            <a:pPr>
              <a:buFont typeface="Monotype Sorts" pitchFamily="2" charset="2"/>
              <a:buNone/>
            </a:pPr>
            <a:r>
              <a:rPr lang="tr-TR" altLang="tr-TR" b="1" dirty="0" smtClean="0"/>
              <a:t>Süreç :</a:t>
            </a:r>
            <a:endParaRPr lang="tr-TR" altLang="tr-TR" dirty="0" smtClean="0"/>
          </a:p>
          <a:p>
            <a:pPr>
              <a:buFont typeface="Monotype Sorts" pitchFamily="2" charset="2"/>
              <a:buNone/>
            </a:pPr>
            <a:r>
              <a:rPr lang="tr-TR" altLang="tr-TR" dirty="0" smtClean="0"/>
              <a:t>Kitap öğrencilere okunur.</a:t>
            </a:r>
          </a:p>
          <a:p>
            <a:pPr>
              <a:buFont typeface="Monotype Sorts" pitchFamily="2" charset="2"/>
              <a:buNone/>
            </a:pPr>
            <a:r>
              <a:rPr lang="tr-TR" altLang="tr-TR" dirty="0" smtClean="0"/>
              <a:t>Öğrencilere aşağıdaki sorular sorulur.</a:t>
            </a:r>
          </a:p>
          <a:p>
            <a:pPr>
              <a:buFont typeface="Monotype Sorts" pitchFamily="2" charset="2"/>
              <a:buNone/>
            </a:pPr>
            <a:r>
              <a:rPr lang="tr-TR" altLang="tr-TR" dirty="0" smtClean="0"/>
              <a:t>-Küçük mor balık neden mutsuz?</a:t>
            </a:r>
          </a:p>
          <a:p>
            <a:pPr>
              <a:buFont typeface="Monotype Sorts" pitchFamily="2" charset="2"/>
              <a:buNone/>
            </a:pPr>
            <a:r>
              <a:rPr lang="tr-TR" altLang="tr-TR" dirty="0" smtClean="0"/>
              <a:t>-Küçük mor balık neden diğerleriyle oynamayı kabul etmiyor?</a:t>
            </a:r>
          </a:p>
          <a:p>
            <a:pPr>
              <a:buFont typeface="Monotype Sorts" pitchFamily="2" charset="2"/>
              <a:buNone/>
            </a:pPr>
            <a:r>
              <a:rPr lang="tr-TR" altLang="tr-TR" dirty="0" smtClean="0"/>
              <a:t>-Diğer balıklar neden küçük mor balıkla dalga geçiyor?</a:t>
            </a:r>
          </a:p>
          <a:p>
            <a:pPr>
              <a:buFont typeface="Monotype Sorts" pitchFamily="2" charset="2"/>
              <a:buNone/>
            </a:pPr>
            <a:r>
              <a:rPr lang="tr-TR" altLang="tr-TR" dirty="0" smtClean="0"/>
              <a:t>-Küçük mor balık neden daha sonra fikrini değiştirip diğerleriyle arkadaş oluyor?</a:t>
            </a:r>
          </a:p>
          <a:p>
            <a:pPr>
              <a:buFont typeface="Monotype Sorts" pitchFamily="2" charset="2"/>
              <a:buNone/>
            </a:pPr>
            <a:r>
              <a:rPr lang="tr-TR" altLang="tr-TR" dirty="0"/>
              <a:t>-Sizce arkadaş olmak için birbirine benzemek şart mıdır</a:t>
            </a:r>
            <a:r>
              <a:rPr lang="tr-TR" altLang="tr-TR" dirty="0" smtClean="0"/>
              <a:t>?</a:t>
            </a:r>
            <a:endParaRPr lang="tr-TR" altLang="tr-TR" dirty="0"/>
          </a:p>
          <a:p>
            <a:pPr>
              <a:buFont typeface="Monotype Sorts" pitchFamily="2" charset="2"/>
              <a:buNone/>
            </a:pPr>
            <a:r>
              <a:rPr lang="tr-TR" altLang="tr-TR" dirty="0"/>
              <a:t>-En iyi arkadaşınızı düşünün. Arkadaşınızla sizin ortak yanlarınız neler</a:t>
            </a:r>
            <a:r>
              <a:rPr lang="tr-TR" altLang="tr-TR" dirty="0" smtClean="0"/>
              <a:t>?</a:t>
            </a:r>
            <a:endParaRPr lang="tr-TR" altLang="tr-TR" dirty="0"/>
          </a:p>
          <a:p>
            <a:pPr>
              <a:buFont typeface="Monotype Sorts" pitchFamily="2" charset="2"/>
              <a:buNone/>
            </a:pPr>
            <a:r>
              <a:rPr lang="tr-TR" altLang="tr-TR" dirty="0"/>
              <a:t>-Arkadaşınızla sizin farklı yanlarınız neler</a:t>
            </a:r>
            <a:r>
              <a:rPr lang="tr-TR" altLang="tr-TR" dirty="0" smtClean="0"/>
              <a:t>?</a:t>
            </a:r>
            <a:endParaRPr lang="tr-TR" altLang="tr-TR" dirty="0"/>
          </a:p>
          <a:p>
            <a:pPr>
              <a:buFont typeface="Monotype Sorts" pitchFamily="2" charset="2"/>
              <a:buNone/>
            </a:pPr>
            <a:r>
              <a:rPr lang="tr-TR" altLang="tr-TR" dirty="0"/>
              <a:t>-Arkadaşlarınız siz onlardan farklısınız diye sizinle oynamayı kabul etmese ne hissederdiniz? Ne yapardınız? </a:t>
            </a:r>
          </a:p>
          <a:p>
            <a:pPr>
              <a:buFont typeface="Monotype Sorts" pitchFamily="2" charset="2"/>
              <a:buNone/>
            </a:pPr>
            <a:endParaRPr lang="tr-TR" altLang="tr-TR" dirty="0" smtClean="0"/>
          </a:p>
          <a:p>
            <a:endParaRPr lang="tr-TR" altLang="tr-TR" dirty="0" smtClean="0"/>
          </a:p>
          <a:p>
            <a:endParaRPr lang="tr-TR" altLang="tr-TR" dirty="0" smtClean="0"/>
          </a:p>
          <a:p>
            <a:endParaRPr lang="tr-TR" altLang="tr-TR" dirty="0" smtClean="0"/>
          </a:p>
        </p:txBody>
      </p:sp>
    </p:spTree>
    <p:extLst>
      <p:ext uri="{BB962C8B-B14F-4D97-AF65-F5344CB8AC3E}">
        <p14:creationId xmlns:p14="http://schemas.microsoft.com/office/powerpoint/2010/main" val="7879065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İçerik Yer Tutucusu"/>
          <p:cNvSpPr>
            <a:spLocks noGrp="1" noChangeArrowheads="1"/>
          </p:cNvSpPr>
          <p:nvPr>
            <p:ph idx="1"/>
          </p:nvPr>
        </p:nvSpPr>
        <p:spPr>
          <a:xfrm>
            <a:off x="1287887" y="357189"/>
            <a:ext cx="9916733" cy="6072187"/>
          </a:xfrm>
        </p:spPr>
        <p:txBody>
          <a:bodyPr>
            <a:normAutofit fontScale="92500" lnSpcReduction="10000"/>
          </a:bodyPr>
          <a:lstStyle/>
          <a:p>
            <a:pPr>
              <a:buFont typeface="Monotype Sorts" pitchFamily="2" charset="2"/>
              <a:buNone/>
            </a:pPr>
            <a:r>
              <a:rPr lang="tr-TR" altLang="tr-TR" b="1" dirty="0"/>
              <a:t>1</a:t>
            </a:r>
            <a:r>
              <a:rPr lang="tr-TR" altLang="tr-TR" dirty="0"/>
              <a:t>-Balıklardaki benzerlikler ve farklılıklar dikkat çekilerek bir kez daha kişiler arası benzerlik ve farklılıkların kabul edilmesinin  üzerinde ve dostluğun önemi üzerinde durulur.</a:t>
            </a:r>
          </a:p>
          <a:p>
            <a:pPr>
              <a:buFont typeface="Monotype Sorts" pitchFamily="2" charset="2"/>
              <a:buNone/>
            </a:pPr>
            <a:r>
              <a:rPr lang="tr-TR" altLang="tr-TR" b="1" dirty="0"/>
              <a:t>2</a:t>
            </a:r>
            <a:r>
              <a:rPr lang="tr-TR" altLang="tr-TR" dirty="0"/>
              <a:t>-Öğrencilerin etkinliğe ilişkin duygularını ifade etmeleri sağlanarak etkinlik tamamlanır</a:t>
            </a:r>
          </a:p>
          <a:p>
            <a:pPr>
              <a:buFont typeface="Monotype Sorts" pitchFamily="2" charset="2"/>
              <a:buNone/>
            </a:pPr>
            <a:r>
              <a:rPr lang="tr-TR" altLang="tr-TR" b="1" dirty="0" smtClean="0"/>
              <a:t>3. </a:t>
            </a:r>
            <a:r>
              <a:rPr lang="tr-TR" altLang="tr-TR" dirty="0" smtClean="0"/>
              <a:t>Arkadaşlar arasındaki benzerlik ve farklılıkların önemi ve bunların sonuçları üzerine    konuşulur. İnsanların birbirlerini bu benzerlik ve farklılıklarıyla kabul  etmelerinin önemi üzerinde durulur.</a:t>
            </a:r>
          </a:p>
          <a:p>
            <a:pPr>
              <a:buFont typeface="Monotype Sorts" pitchFamily="2" charset="2"/>
              <a:buNone/>
            </a:pPr>
            <a:r>
              <a:rPr lang="tr-TR" altLang="tr-TR" b="1" dirty="0" smtClean="0"/>
              <a:t>4. </a:t>
            </a:r>
            <a:r>
              <a:rPr lang="tr-TR" altLang="tr-TR" dirty="0" smtClean="0"/>
              <a:t>Öğrencilerden, bir sonraki derse önceden elişi kağıtlarından kesilerek çeşitli renk ve boyutlarda hazırlanmış üçgenler ve daireler, </a:t>
            </a:r>
            <a:r>
              <a:rPr lang="tr-TR" altLang="tr-TR" dirty="0" err="1" smtClean="0"/>
              <a:t>uhu</a:t>
            </a:r>
            <a:r>
              <a:rPr lang="tr-TR" altLang="tr-TR" dirty="0" smtClean="0"/>
              <a:t> ve resim kağıdı getirmeleri istenir.</a:t>
            </a:r>
          </a:p>
          <a:p>
            <a:pPr>
              <a:buFont typeface="Monotype Sorts" pitchFamily="2" charset="2"/>
              <a:buNone/>
            </a:pPr>
            <a:r>
              <a:rPr lang="tr-TR" altLang="tr-TR" b="1" dirty="0" smtClean="0"/>
              <a:t>5.   </a:t>
            </a:r>
            <a:r>
              <a:rPr lang="tr-TR" altLang="tr-TR" dirty="0" smtClean="0"/>
              <a:t>Uygulamacı, önceden üçgen şeklinde keserek hazırladığı yaldızlı kağıtları derse getirir.</a:t>
            </a:r>
          </a:p>
          <a:p>
            <a:pPr>
              <a:buNone/>
            </a:pPr>
            <a:r>
              <a:rPr lang="tr-TR" altLang="tr-TR" b="1" dirty="0"/>
              <a:t>6. </a:t>
            </a:r>
            <a:r>
              <a:rPr lang="tr-TR" altLang="tr-TR" dirty="0"/>
              <a:t>Balıklar</a:t>
            </a:r>
            <a:r>
              <a:rPr lang="tr-TR" altLang="tr-TR" b="1" dirty="0"/>
              <a:t> , </a:t>
            </a:r>
            <a:r>
              <a:rPr lang="tr-TR" altLang="tr-TR" dirty="0"/>
              <a:t>kuyruk hariç tamamlandıktan sonra uygulamacının hazırladığı yaldızlı  kağıtlar dağıtılarak balıkların kuyrukları yapılır.</a:t>
            </a:r>
          </a:p>
          <a:p>
            <a:pPr>
              <a:buFont typeface="Monotype Sorts" pitchFamily="2" charset="2"/>
              <a:buNone/>
            </a:pPr>
            <a:endParaRPr lang="tr-TR" altLang="tr-TR" dirty="0" smtClean="0"/>
          </a:p>
        </p:txBody>
      </p:sp>
    </p:spTree>
    <p:extLst>
      <p:ext uri="{BB962C8B-B14F-4D97-AF65-F5344CB8AC3E}">
        <p14:creationId xmlns:p14="http://schemas.microsoft.com/office/powerpoint/2010/main" val="22915307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a:xfrm>
            <a:off x="1524000" y="1122363"/>
            <a:ext cx="9144000" cy="1100137"/>
          </a:xfrm>
        </p:spPr>
        <p:txBody>
          <a:bodyPr>
            <a:normAutofit/>
          </a:bodyPr>
          <a:lstStyle/>
          <a:p>
            <a:r>
              <a:rPr lang="tr-TR" sz="4400" b="1" dirty="0" smtClean="0"/>
              <a:t>HATIRA KAYITLARI</a:t>
            </a:r>
            <a:endParaRPr lang="tr-TR" sz="4400" b="1" dirty="0"/>
          </a:p>
        </p:txBody>
      </p:sp>
      <p:sp>
        <p:nvSpPr>
          <p:cNvPr id="5" name="Dikdörtgen 4"/>
          <p:cNvSpPr/>
          <p:nvPr/>
        </p:nvSpPr>
        <p:spPr>
          <a:xfrm>
            <a:off x="1468192" y="2916553"/>
            <a:ext cx="10071278" cy="1824487"/>
          </a:xfrm>
          <a:prstGeom prst="rect">
            <a:avLst/>
          </a:prstGeom>
        </p:spPr>
        <p:txBody>
          <a:bodyPr wrap="square">
            <a:spAutoFit/>
          </a:bodyPr>
          <a:lstStyle/>
          <a:p>
            <a:r>
              <a:rPr lang="tr-TR" sz="2800" dirty="0" smtClean="0"/>
              <a:t>Kimi kişiler en gizli dilek, istek, sevinç ve üzüntülerini günü gününe, anı defteri diye adlandırılan deftere yazmaktadırlar. </a:t>
            </a:r>
          </a:p>
          <a:p>
            <a:r>
              <a:rPr lang="tr-TR" sz="2800" dirty="0" smtClean="0"/>
              <a:t>Bu defter böyle kişiler için güvenilir, rahatlıkla içlerini dökebilecekleri bir </a:t>
            </a:r>
            <a:r>
              <a:rPr lang="tr-TR" sz="2800" dirty="0" err="1" smtClean="0"/>
              <a:t>gizdeş</a:t>
            </a:r>
            <a:r>
              <a:rPr lang="tr-TR" sz="2800" dirty="0" smtClean="0"/>
              <a:t> olmaktadır. </a:t>
            </a:r>
          </a:p>
        </p:txBody>
      </p:sp>
      <p:pic>
        <p:nvPicPr>
          <p:cNvPr id="6" name="Picture 12" descr="galakoprusu18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81517">
            <a:off x="8437055" y="408906"/>
            <a:ext cx="3432454" cy="16129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19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384135">
            <a:off x="323429" y="555960"/>
            <a:ext cx="3532858" cy="1804634"/>
          </a:xfrm>
          <a:prstGeom prst="rect">
            <a:avLst/>
          </a:prstGeom>
          <a:noFill/>
          <a:extLst>
            <a:ext uri="{909E8E84-426E-40DD-AFC4-6F175D3DCCD1}">
              <a14:hiddenFill xmlns:a14="http://schemas.microsoft.com/office/drawing/2010/main">
                <a:solidFill>
                  <a:srgbClr val="FFFFFF"/>
                </a:solidFill>
              </a14:hiddenFill>
            </a:ext>
          </a:extLst>
        </p:spPr>
      </p:pic>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9269" y="4947497"/>
            <a:ext cx="3181080" cy="1549489"/>
          </a:xfrm>
          <a:prstGeom prst="rect">
            <a:avLst/>
          </a:prstGeom>
        </p:spPr>
      </p:pic>
    </p:spTree>
    <p:extLst>
      <p:ext uri="{BB962C8B-B14F-4D97-AF65-F5344CB8AC3E}">
        <p14:creationId xmlns:p14="http://schemas.microsoft.com/office/powerpoint/2010/main" val="420133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90550" y="424577"/>
            <a:ext cx="11036300" cy="5693866"/>
          </a:xfrm>
          <a:prstGeom prst="rect">
            <a:avLst/>
          </a:prstGeom>
        </p:spPr>
        <p:txBody>
          <a:bodyPr wrap="square">
            <a:spAutoFit/>
          </a:bodyPr>
          <a:lstStyle/>
          <a:p>
            <a:r>
              <a:rPr lang="tr-TR" sz="2800" dirty="0" smtClean="0"/>
              <a:t>Ortaöğretim dönemindeki öğrencilerin önemli bir kısmı hatıra kayıtları(anı defteri) tutarlar. Aslında, genel olarak öğrencilerin hatıra kayıtları tutmaları teşvik edilmelidir. Hatıra kayıtları öğrenciler için çok özel ve gizli dokümanlardır. Öğrenciler bu kayıtları en yakın arkadaşlarından başka, kimseye vermek istemezler. </a:t>
            </a:r>
          </a:p>
          <a:p>
            <a:r>
              <a:rPr lang="tr-TR" sz="2800" dirty="0" smtClean="0"/>
              <a:t>Ancak, karşılıklı güven ve iyi ilişkiler sağlandığında danışmanlarda bu kayıtları kendi gönüllülüğü ile öğrenciden alıp okuyabilirler ve birlikte bunlar etrafında konuşabilirler. Hatıra kayıtları Psikolojik Danışmada danışanın davranışlarını ve problemlerini anlamada danışana önemli kolaylıklar sağlar. </a:t>
            </a:r>
          </a:p>
          <a:p>
            <a:endParaRPr lang="tr-TR" sz="2800" dirty="0" smtClean="0"/>
          </a:p>
          <a:p>
            <a:endParaRPr lang="tr-TR" sz="2800" dirty="0"/>
          </a:p>
          <a:p>
            <a:endParaRPr lang="tr-TR" sz="2800" dirty="0" smtClean="0"/>
          </a:p>
        </p:txBody>
      </p:sp>
      <p:pic>
        <p:nvPicPr>
          <p:cNvPr id="2" name="Resim 1"/>
          <p:cNvPicPr>
            <a:picLocks noChangeAspect="1"/>
          </p:cNvPicPr>
          <p:nvPr/>
        </p:nvPicPr>
        <p:blipFill rotWithShape="1">
          <a:blip r:embed="rId2">
            <a:extLst>
              <a:ext uri="{28A0092B-C50C-407E-A947-70E740481C1C}">
                <a14:useLocalDpi xmlns:a14="http://schemas.microsoft.com/office/drawing/2010/main" val="0"/>
              </a:ext>
            </a:extLst>
          </a:blip>
          <a:srcRect t="-1218" b="1219"/>
          <a:stretch/>
        </p:blipFill>
        <p:spPr>
          <a:xfrm>
            <a:off x="3644722" y="4597759"/>
            <a:ext cx="4713668" cy="1800000"/>
          </a:xfrm>
          <a:prstGeom prst="rect">
            <a:avLst/>
          </a:prstGeom>
        </p:spPr>
      </p:pic>
    </p:spTree>
    <p:extLst>
      <p:ext uri="{BB962C8B-B14F-4D97-AF65-F5344CB8AC3E}">
        <p14:creationId xmlns:p14="http://schemas.microsoft.com/office/powerpoint/2010/main" val="30989184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52450" y="1224677"/>
            <a:ext cx="11036300" cy="4832092"/>
          </a:xfrm>
          <a:prstGeom prst="rect">
            <a:avLst/>
          </a:prstGeom>
        </p:spPr>
        <p:txBody>
          <a:bodyPr wrap="square">
            <a:spAutoFit/>
          </a:bodyPr>
          <a:lstStyle/>
          <a:p>
            <a:r>
              <a:rPr lang="tr-TR" sz="2800" dirty="0" smtClean="0"/>
              <a:t>Ortaöğretim dönemindeki öğrencilerin önemli bir kısmı hatıra kayıtları(anı defteri) tutarlar. Aslında, genel olarak öğrencilerin hatıra kayıtları tutmaları teşvik edilmelidir. Hatıra kayıtları öğrenciler için çok özel ve gizli dokümanlardır. Öğrenciler bu kayıtları en yakın arkadaşlarından başka, kimseye vermek istemezler. </a:t>
            </a:r>
          </a:p>
          <a:p>
            <a:endParaRPr lang="tr-TR" sz="2800" dirty="0"/>
          </a:p>
          <a:p>
            <a:r>
              <a:rPr lang="tr-TR" sz="2800" dirty="0" smtClean="0"/>
              <a:t>Ancak, karşılıklı güven ve iyi ilişkiler sağlandığında danışmanlarda bu kayıtları kendi gönüllülüğü ile öğrenciden alıp okuyabilirler ve birlikte bunlar etrafında konuşabilirler. Hatıra kayıtları Psikolojik Danışmada danışanın davranışlarını ve problemlerini anlamada danışana önemli kolaylıklar sağlar. </a:t>
            </a:r>
          </a:p>
        </p:txBody>
      </p:sp>
    </p:spTree>
    <p:extLst>
      <p:ext uri="{BB962C8B-B14F-4D97-AF65-F5344CB8AC3E}">
        <p14:creationId xmlns:p14="http://schemas.microsoft.com/office/powerpoint/2010/main" val="1745981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a:xfrm>
            <a:off x="1498242" y="1068948"/>
            <a:ext cx="3936643" cy="515154"/>
          </a:xfrm>
        </p:spPr>
        <p:txBody>
          <a:bodyPr>
            <a:normAutofit fontScale="90000"/>
          </a:bodyPr>
          <a:lstStyle/>
          <a:p>
            <a:pPr algn="l"/>
            <a:r>
              <a:rPr lang="tr-TR" sz="4400" b="1" dirty="0" smtClean="0">
                <a:latin typeface="+mn-lt"/>
                <a:cs typeface="Andalus" pitchFamily="18" charset="-78"/>
              </a:rPr>
              <a:t>SİNEMATERAPİ</a:t>
            </a:r>
            <a:endParaRPr lang="tr-TR" sz="4400" b="1" dirty="0">
              <a:latin typeface="+mn-lt"/>
              <a:cs typeface="Andalus" pitchFamily="18" charset="-78"/>
            </a:endParaRPr>
          </a:p>
        </p:txBody>
      </p:sp>
      <p:sp>
        <p:nvSpPr>
          <p:cNvPr id="5" name="Dikdörtgen 4"/>
          <p:cNvSpPr/>
          <p:nvPr/>
        </p:nvSpPr>
        <p:spPr>
          <a:xfrm>
            <a:off x="579549" y="3219718"/>
            <a:ext cx="10650827" cy="2246769"/>
          </a:xfrm>
          <a:prstGeom prst="rect">
            <a:avLst/>
          </a:prstGeom>
        </p:spPr>
        <p:txBody>
          <a:bodyPr wrap="square">
            <a:spAutoFit/>
          </a:bodyPr>
          <a:lstStyle/>
          <a:p>
            <a:r>
              <a:rPr lang="tr-TR" sz="2800" dirty="0" smtClean="0"/>
              <a:t>Sinemanın </a:t>
            </a:r>
            <a:r>
              <a:rPr lang="tr-TR" sz="2800" dirty="0"/>
              <a:t>psikolojik ve psikiyatrik rahatsızlıklarda kullanılmasıdır. Psikoloji ve sinema tarihsel süreç içerisinde birbirlerinden beslenen disiplinlerdir. </a:t>
            </a:r>
            <a:endParaRPr lang="tr-TR" sz="2800" dirty="0" smtClean="0"/>
          </a:p>
          <a:p>
            <a:r>
              <a:rPr lang="tr-TR" sz="2800" dirty="0" smtClean="0"/>
              <a:t>Sinema</a:t>
            </a:r>
            <a:r>
              <a:rPr lang="tr-TR" sz="2800" dirty="0"/>
              <a:t>, insan davranışını ortaya koyarken onu sorgulayan, yorumlayan ve alternatif yollar üreten bir sanat dalıdır</a:t>
            </a:r>
            <a:endParaRPr lang="tr-TR" sz="2800" dirty="0" smtClean="0"/>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777" y="511801"/>
            <a:ext cx="5872029" cy="1819275"/>
          </a:xfrm>
          <a:prstGeom prst="rect">
            <a:avLst/>
          </a:prstGeom>
        </p:spPr>
      </p:pic>
    </p:spTree>
    <p:extLst>
      <p:ext uri="{BB962C8B-B14F-4D97-AF65-F5344CB8AC3E}">
        <p14:creationId xmlns:p14="http://schemas.microsoft.com/office/powerpoint/2010/main" val="21284243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52450" y="1224677"/>
            <a:ext cx="11036300" cy="4832092"/>
          </a:xfrm>
          <a:prstGeom prst="rect">
            <a:avLst/>
          </a:prstGeom>
        </p:spPr>
        <p:txBody>
          <a:bodyPr wrap="square">
            <a:spAutoFit/>
          </a:bodyPr>
          <a:lstStyle/>
          <a:p>
            <a:r>
              <a:rPr lang="tr-TR" sz="2800" i="1" dirty="0"/>
              <a:t>Sinema terapi; sinemanın insan üzerinde oluşturduğu korku, heyecan, öfke, sevinç, coşku ve aşk gibi duyguların işlenmesine, analizine ve olumlu modelleme temellerine dayanan bir yöntemdir (</a:t>
            </a:r>
            <a:r>
              <a:rPr lang="tr-TR" sz="2800" i="1" dirty="0" err="1"/>
              <a:t>Kalm</a:t>
            </a:r>
            <a:r>
              <a:rPr lang="tr-TR" sz="2800" i="1" dirty="0"/>
              <a:t>, 2004</a:t>
            </a:r>
            <a:r>
              <a:rPr lang="tr-TR" sz="2800" i="1" dirty="0" smtClean="0"/>
              <a:t>).«</a:t>
            </a:r>
          </a:p>
          <a:p>
            <a:endParaRPr lang="tr-TR" sz="2800" dirty="0"/>
          </a:p>
          <a:p>
            <a:r>
              <a:rPr lang="tr-TR" sz="2800" dirty="0"/>
              <a:t>Sinema terapi kavramı, ilk olarak 1995 yılında bir psikoloji profesörü olan </a:t>
            </a:r>
            <a:r>
              <a:rPr lang="tr-TR" sz="2800" dirty="0" err="1"/>
              <a:t>Gary</a:t>
            </a:r>
            <a:r>
              <a:rPr lang="tr-TR" sz="2800" dirty="0"/>
              <a:t> Solomon tarafından öne sürülmüştür. Solomon sinema terapiden bahsettiği kitabında, 200 kadar filmin oyuncu kadrosunu, hikâyesini, terapide kullanılacak iyileştirici temaları ve yorumları birlikte ele almıştır. </a:t>
            </a:r>
            <a:endParaRPr lang="tr-TR" sz="2800" dirty="0" smtClean="0"/>
          </a:p>
          <a:p>
            <a:endParaRPr lang="tr-TR" sz="2800" dirty="0"/>
          </a:p>
          <a:p>
            <a:r>
              <a:rPr lang="tr-TR" sz="2800" dirty="0" smtClean="0"/>
              <a:t>Sinema </a:t>
            </a:r>
            <a:r>
              <a:rPr lang="tr-TR" sz="2800" dirty="0"/>
              <a:t>terapi daha sonra </a:t>
            </a:r>
            <a:r>
              <a:rPr lang="tr-TR" sz="2800" dirty="0" err="1"/>
              <a:t>terapötik</a:t>
            </a:r>
            <a:r>
              <a:rPr lang="tr-TR" sz="2800" dirty="0"/>
              <a:t> süreç esnasında da kullanılmaya başlanmıştır. </a:t>
            </a:r>
          </a:p>
        </p:txBody>
      </p:sp>
    </p:spTree>
    <p:extLst>
      <p:ext uri="{BB962C8B-B14F-4D97-AF65-F5344CB8AC3E}">
        <p14:creationId xmlns:p14="http://schemas.microsoft.com/office/powerpoint/2010/main" val="12802593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52450" y="718050"/>
            <a:ext cx="11036300" cy="4832092"/>
          </a:xfrm>
          <a:prstGeom prst="rect">
            <a:avLst/>
          </a:prstGeom>
        </p:spPr>
        <p:txBody>
          <a:bodyPr wrap="square">
            <a:spAutoFit/>
          </a:bodyPr>
          <a:lstStyle/>
          <a:p>
            <a:r>
              <a:rPr lang="tr-TR" sz="2800" dirty="0" smtClean="0"/>
              <a:t>Film </a:t>
            </a:r>
            <a:r>
              <a:rPr lang="tr-TR" sz="2800" dirty="0"/>
              <a:t>terapisini terapi seanslarında ilk uygulayanlar ise ABD’li psikiyatrist çift David </a:t>
            </a:r>
            <a:r>
              <a:rPr lang="tr-TR" sz="2800" dirty="0" err="1"/>
              <a:t>Cambronne</a:t>
            </a:r>
            <a:r>
              <a:rPr lang="tr-TR" sz="2800" dirty="0"/>
              <a:t> ve Jan </a:t>
            </a:r>
            <a:r>
              <a:rPr lang="tr-TR" sz="2800" dirty="0" err="1"/>
              <a:t>Hasley</a:t>
            </a:r>
            <a:r>
              <a:rPr lang="tr-TR" sz="2800" dirty="0"/>
              <a:t> olmuştur. </a:t>
            </a:r>
            <a:endParaRPr lang="tr-TR" sz="2800" dirty="0" smtClean="0"/>
          </a:p>
          <a:p>
            <a:r>
              <a:rPr lang="tr-TR" sz="2800" dirty="0" smtClean="0"/>
              <a:t>Sinematerapi</a:t>
            </a:r>
            <a:r>
              <a:rPr lang="tr-TR" sz="2800" dirty="0"/>
              <a:t>, Carl </a:t>
            </a:r>
            <a:r>
              <a:rPr lang="tr-TR" sz="2800" dirty="0" err="1"/>
              <a:t>Meninger</a:t>
            </a:r>
            <a:r>
              <a:rPr lang="tr-TR" sz="2800" dirty="0"/>
              <a:t> tarafından (1930) oluşturulan </a:t>
            </a:r>
            <a:r>
              <a:rPr lang="tr-TR" sz="2800" dirty="0" err="1"/>
              <a:t>bibliyoterapiden</a:t>
            </a:r>
            <a:r>
              <a:rPr lang="tr-TR" sz="2800" dirty="0"/>
              <a:t> köken almıştır (</a:t>
            </a:r>
            <a:r>
              <a:rPr lang="tr-TR" sz="2800" dirty="0" err="1"/>
              <a:t>Gençöz</a:t>
            </a:r>
            <a:r>
              <a:rPr lang="tr-TR" sz="2800" dirty="0"/>
              <a:t> 2007; </a:t>
            </a:r>
            <a:r>
              <a:rPr lang="tr-TR" sz="2800" dirty="0" err="1"/>
              <a:t>Sharp</a:t>
            </a:r>
            <a:r>
              <a:rPr lang="tr-TR" sz="2800" dirty="0"/>
              <a:t> ve ark. 2002</a:t>
            </a:r>
            <a:r>
              <a:rPr lang="tr-TR" sz="2800" dirty="0" smtClean="0"/>
              <a:t>).</a:t>
            </a:r>
          </a:p>
          <a:p>
            <a:endParaRPr lang="tr-TR" sz="2800" dirty="0"/>
          </a:p>
          <a:p>
            <a:r>
              <a:rPr lang="tr-TR" sz="2800" dirty="0"/>
              <a:t>Sinema terapinin genel amacı; hastanın yaşamını resmeden bir film belirlemek, hastanın karakterlerle özdeşleşmesine ve problem üzerine içgörü geliştirmesine yardım etmek, karakterlerin hatalarından veya doğru kararlarından kazanım sağlamak, problemin çözümüne teşvik eden stratejiler elde etmektir (</a:t>
            </a:r>
            <a:r>
              <a:rPr lang="tr-TR" sz="2800" dirty="0" err="1"/>
              <a:t>Sharp</a:t>
            </a:r>
            <a:r>
              <a:rPr lang="tr-TR" sz="2800" dirty="0"/>
              <a:t> ve ark. 2002; </a:t>
            </a:r>
            <a:r>
              <a:rPr lang="tr-TR" sz="2800" dirty="0" err="1"/>
              <a:t>Powell</a:t>
            </a:r>
            <a:r>
              <a:rPr lang="tr-TR" sz="2800" dirty="0"/>
              <a:t> 2008</a:t>
            </a:r>
            <a:r>
              <a:rPr lang="tr-TR" sz="2800" dirty="0" smtClean="0"/>
              <a:t>).</a:t>
            </a:r>
          </a:p>
          <a:p>
            <a:endParaRPr lang="tr-TR" sz="2800" dirty="0"/>
          </a:p>
        </p:txBody>
      </p:sp>
    </p:spTree>
    <p:extLst>
      <p:ext uri="{BB962C8B-B14F-4D97-AF65-F5344CB8AC3E}">
        <p14:creationId xmlns:p14="http://schemas.microsoft.com/office/powerpoint/2010/main" val="4083981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52450" y="462677"/>
            <a:ext cx="11036300" cy="6124754"/>
          </a:xfrm>
          <a:prstGeom prst="rect">
            <a:avLst/>
          </a:prstGeom>
        </p:spPr>
        <p:txBody>
          <a:bodyPr wrap="square">
            <a:spAutoFit/>
          </a:bodyPr>
          <a:lstStyle/>
          <a:p>
            <a:pPr lvl="0"/>
            <a:r>
              <a:rPr lang="tr-TR" sz="2800" b="1" dirty="0">
                <a:solidFill>
                  <a:prstClr val="black"/>
                </a:solidFill>
              </a:rPr>
              <a:t>Sinema terapinin etkisi 3 aşamada gerçekleşmektedir</a:t>
            </a:r>
            <a:r>
              <a:rPr lang="tr-TR" sz="2800" dirty="0">
                <a:solidFill>
                  <a:prstClr val="black"/>
                </a:solidFill>
              </a:rPr>
              <a:t>;</a:t>
            </a:r>
          </a:p>
          <a:p>
            <a:endParaRPr lang="tr-TR" sz="2800" dirty="0" smtClean="0"/>
          </a:p>
          <a:p>
            <a:r>
              <a:rPr lang="tr-TR" sz="2800" dirty="0" smtClean="0"/>
              <a:t>1</a:t>
            </a:r>
            <a:r>
              <a:rPr lang="tr-TR" sz="2800" dirty="0"/>
              <a:t>. </a:t>
            </a:r>
            <a:r>
              <a:rPr lang="tr-TR" sz="2800" b="1" dirty="0"/>
              <a:t>Özdeşleşme</a:t>
            </a:r>
            <a:r>
              <a:rPr lang="tr-TR" sz="2800" dirty="0"/>
              <a:t>: Hastanın filmdeki karakter/karakterler ile kendisi arasındaki benzerlikleri görmesi veya hissetmesidir. Kişinin, karakterin davranış ve düşüncelerini inceleyerek kendi davranışlarını incelemeye başlamasına aracılık etmektedir.</a:t>
            </a:r>
          </a:p>
          <a:p>
            <a:r>
              <a:rPr lang="tr-TR" sz="2800" b="1" dirty="0"/>
              <a:t>2.Katarsis</a:t>
            </a:r>
            <a:r>
              <a:rPr lang="tr-TR" sz="2800" dirty="0"/>
              <a:t> (</a:t>
            </a:r>
            <a:r>
              <a:rPr lang="tr-TR" sz="2800" b="1" dirty="0"/>
              <a:t>İç boşaltma</a:t>
            </a:r>
            <a:r>
              <a:rPr lang="tr-TR" sz="2800" dirty="0"/>
              <a:t>): Hastayla benzer problemi yaşayan ve benzer duyguları hisseden karakterin/karakterlerin gözlenmesi sonucu hastanın bastırdığı, fark etmediği duygularının ve iç çatışmalarının ortaya çıkması ve böylece rahatlama ve arınmanın sağlanmasıdır.</a:t>
            </a:r>
          </a:p>
          <a:p>
            <a:r>
              <a:rPr lang="tr-TR" sz="2800" dirty="0"/>
              <a:t>3. </a:t>
            </a:r>
            <a:r>
              <a:rPr lang="tr-TR" sz="2800" b="1" dirty="0" err="1"/>
              <a:t>İçgörü</a:t>
            </a:r>
            <a:r>
              <a:rPr lang="tr-TR" sz="2800" dirty="0"/>
              <a:t>: Özdeşim kurulan karakter/karakterlerin duygu ve davranışlarına, yaşadıkları problemlere ve problemleri çözme şekillerine bakarak, kendi yaşamındaki ilişkili durumların çözümünde farkındalık kazanması ve benzer yöntemlere başvurmasıdır.</a:t>
            </a:r>
          </a:p>
        </p:txBody>
      </p:sp>
    </p:spTree>
    <p:extLst>
      <p:ext uri="{BB962C8B-B14F-4D97-AF65-F5344CB8AC3E}">
        <p14:creationId xmlns:p14="http://schemas.microsoft.com/office/powerpoint/2010/main" val="4044368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00050" y="461307"/>
            <a:ext cx="11036300" cy="6124754"/>
          </a:xfrm>
          <a:prstGeom prst="rect">
            <a:avLst/>
          </a:prstGeom>
        </p:spPr>
        <p:txBody>
          <a:bodyPr wrap="square">
            <a:spAutoFit/>
          </a:bodyPr>
          <a:lstStyle/>
          <a:p>
            <a:r>
              <a:rPr lang="tr-TR" sz="2800" b="1" i="0" dirty="0" smtClean="0">
                <a:solidFill>
                  <a:srgbClr val="000000"/>
                </a:solidFill>
                <a:effectLst/>
              </a:rPr>
              <a:t>Sinema Terapinin Kullanımı:</a:t>
            </a:r>
          </a:p>
          <a:p>
            <a:endParaRPr lang="tr-TR" sz="2800" b="1" i="0" dirty="0" smtClean="0">
              <a:solidFill>
                <a:srgbClr val="000000"/>
              </a:solidFill>
              <a:effectLst/>
            </a:endParaRPr>
          </a:p>
          <a:p>
            <a:r>
              <a:rPr lang="tr-TR" sz="2800" i="0" dirty="0" smtClean="0">
                <a:solidFill>
                  <a:srgbClr val="000000"/>
                </a:solidFill>
                <a:effectLst/>
              </a:rPr>
              <a:t>Sinema terapi; belli periyotlarda, belli bir sinema filmi seçilerek, belli gruplara izlettirilen, film sonunda uzmanların katılımlarıyla gerçekleştirilen oturumlara dayalıdır.</a:t>
            </a:r>
          </a:p>
          <a:p>
            <a:r>
              <a:rPr lang="tr-TR" sz="2800" i="0" dirty="0" smtClean="0">
                <a:solidFill>
                  <a:srgbClr val="000000"/>
                </a:solidFill>
                <a:effectLst/>
              </a:rPr>
              <a:t>Uzman eşliğinde rahatsızlığın türüne göre seçilen film izlendikten sonra uzman, kişiyle film hakkında konuşmakta ve hikâye ve karakterlerin davranışlarıyla kişinin karşı karşıya kaldığı sorunların önce açığa çıkarılması sonra giderilmesi amaçlanmaktadır. </a:t>
            </a:r>
          </a:p>
          <a:p>
            <a:r>
              <a:rPr lang="tr-TR" sz="2800" i="0" dirty="0" smtClean="0">
                <a:solidFill>
                  <a:srgbClr val="000000"/>
                </a:solidFill>
                <a:effectLst/>
              </a:rPr>
              <a:t>Sinema terapide psikiyatrist, psikolog, terapist ve eğitimciler, 8-12 kişilik hasta gruplarına onların ihtiyaçlarına yönelik temaları içeren filmleri seyrettirirler. </a:t>
            </a:r>
          </a:p>
          <a:p>
            <a:r>
              <a:rPr lang="tr-TR" sz="2800" i="0" dirty="0" smtClean="0">
                <a:solidFill>
                  <a:srgbClr val="000000"/>
                </a:solidFill>
                <a:effectLst/>
              </a:rPr>
              <a:t>Haftada bir gerçekleşen oturumlarda katılımcıların gösterdiği gelişmeler uzman tarafından kayıt altına alınır</a:t>
            </a:r>
            <a:endParaRPr lang="tr-TR" sz="2800" i="0" dirty="0">
              <a:solidFill>
                <a:srgbClr val="000000"/>
              </a:solidFill>
              <a:effectLst/>
            </a:endParaRPr>
          </a:p>
        </p:txBody>
      </p:sp>
    </p:spTree>
    <p:extLst>
      <p:ext uri="{BB962C8B-B14F-4D97-AF65-F5344CB8AC3E}">
        <p14:creationId xmlns:p14="http://schemas.microsoft.com/office/powerpoint/2010/main" val="34422272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336550" y="767477"/>
            <a:ext cx="11036300" cy="5093702"/>
          </a:xfrm>
          <a:prstGeom prst="rect">
            <a:avLst/>
          </a:prstGeom>
        </p:spPr>
        <p:txBody>
          <a:bodyPr wrap="square">
            <a:spAutoFit/>
          </a:bodyPr>
          <a:lstStyle/>
          <a:p>
            <a:r>
              <a:rPr lang="tr-TR" sz="2800" b="1" dirty="0" smtClean="0"/>
              <a:t>Sinema Terapi Nasıl Uygulanır?</a:t>
            </a:r>
          </a:p>
          <a:p>
            <a:pPr>
              <a:spcBef>
                <a:spcPts val="600"/>
              </a:spcBef>
              <a:spcAft>
                <a:spcPts val="600"/>
              </a:spcAft>
            </a:pPr>
            <a:endParaRPr lang="tr-TR" sz="2800" b="1" dirty="0" smtClean="0"/>
          </a:p>
          <a:p>
            <a:pPr>
              <a:spcBef>
                <a:spcPts val="600"/>
              </a:spcBef>
              <a:spcAft>
                <a:spcPts val="600"/>
              </a:spcAft>
            </a:pPr>
            <a:r>
              <a:rPr lang="tr-TR" sz="2800" dirty="0" smtClean="0"/>
              <a:t>- Film toplu halde, terapistle birlikte veya ev ödevi şeklinde verilerek terapi seansı dışında kişiye seyrettirilir.</a:t>
            </a:r>
          </a:p>
          <a:p>
            <a:pPr>
              <a:spcBef>
                <a:spcPts val="600"/>
              </a:spcBef>
              <a:spcAft>
                <a:spcPts val="600"/>
              </a:spcAft>
            </a:pPr>
            <a:r>
              <a:rPr lang="tr-TR" sz="2800" dirty="0" smtClean="0"/>
              <a:t>- Filmi seyretmeden önce kişinin terapideki hedefler doğrultusunda    uyarılması, ilgili bölümlere özellikle dikkat etmesi, filmi durdurarak not alması ve bazı sahneleri birden fazla kez seyretmesi istenebilir.</a:t>
            </a:r>
          </a:p>
          <a:p>
            <a:pPr>
              <a:spcBef>
                <a:spcPts val="600"/>
              </a:spcBef>
              <a:spcAft>
                <a:spcPts val="600"/>
              </a:spcAft>
            </a:pPr>
            <a:r>
              <a:rPr lang="tr-TR" sz="2800" dirty="0" smtClean="0"/>
              <a:t>- Kişinin neleri, neden sevdiği veya sevmediği ele alınır.</a:t>
            </a:r>
          </a:p>
          <a:p>
            <a:pPr>
              <a:spcBef>
                <a:spcPts val="600"/>
              </a:spcBef>
              <a:spcAft>
                <a:spcPts val="600"/>
              </a:spcAft>
            </a:pPr>
            <a:r>
              <a:rPr lang="tr-TR" sz="2800" dirty="0" smtClean="0"/>
              <a:t>- Sonrasında uzman, film üzerinden başlayan yorumların, yardım alan kişinin gerçek hayatı ile bağlantılarının kurulmasında yardımcı olur.</a:t>
            </a:r>
          </a:p>
        </p:txBody>
      </p:sp>
    </p:spTree>
    <p:extLst>
      <p:ext uri="{BB962C8B-B14F-4D97-AF65-F5344CB8AC3E}">
        <p14:creationId xmlns:p14="http://schemas.microsoft.com/office/powerpoint/2010/main" val="8704651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14350" y="597763"/>
            <a:ext cx="3841750" cy="6555641"/>
          </a:xfrm>
          <a:prstGeom prst="rect">
            <a:avLst/>
          </a:prstGeom>
        </p:spPr>
        <p:txBody>
          <a:bodyPr wrap="square">
            <a:spAutoFit/>
          </a:bodyPr>
          <a:lstStyle/>
          <a:p>
            <a:r>
              <a:rPr lang="tr-TR" sz="2800" b="0" i="0" dirty="0" smtClean="0">
                <a:solidFill>
                  <a:srgbClr val="000000"/>
                </a:solidFill>
                <a:effectLst/>
              </a:rPr>
              <a:t>DEPRESYON:</a:t>
            </a:r>
          </a:p>
          <a:p>
            <a:pPr marL="457200" indent="-457200">
              <a:buFont typeface="Wingdings" pitchFamily="2" charset="2"/>
              <a:buChar char="Ø"/>
            </a:pPr>
            <a:r>
              <a:rPr lang="tr-TR" sz="2800" b="0" i="0" dirty="0" err="1" smtClean="0">
                <a:solidFill>
                  <a:srgbClr val="000000"/>
                </a:solidFill>
                <a:effectLst/>
              </a:rPr>
              <a:t>Alone</a:t>
            </a:r>
            <a:r>
              <a:rPr lang="tr-TR" sz="2800" b="0" i="0" dirty="0" smtClean="0">
                <a:solidFill>
                  <a:srgbClr val="000000"/>
                </a:solidFill>
                <a:effectLst/>
              </a:rPr>
              <a:t> </a:t>
            </a:r>
            <a:r>
              <a:rPr lang="tr-TR" sz="2800" b="0" i="0" dirty="0" err="1" smtClean="0">
                <a:solidFill>
                  <a:srgbClr val="000000"/>
                </a:solidFill>
                <a:effectLst/>
              </a:rPr>
              <a:t>In</a:t>
            </a:r>
            <a:r>
              <a:rPr lang="tr-TR" sz="2800" b="0" i="0" dirty="0" smtClean="0">
                <a:solidFill>
                  <a:srgbClr val="000000"/>
                </a:solidFill>
                <a:effectLst/>
              </a:rPr>
              <a:t> </a:t>
            </a:r>
            <a:r>
              <a:rPr lang="tr-TR" sz="2800" b="0" i="0" dirty="0" err="1" smtClean="0">
                <a:solidFill>
                  <a:srgbClr val="000000"/>
                </a:solidFill>
                <a:effectLst/>
              </a:rPr>
              <a:t>The</a:t>
            </a:r>
            <a:r>
              <a:rPr lang="tr-TR" sz="2800" b="0" i="0" dirty="0" smtClean="0">
                <a:solidFill>
                  <a:srgbClr val="000000"/>
                </a:solidFill>
                <a:effectLst/>
              </a:rPr>
              <a:t> T-</a:t>
            </a:r>
            <a:r>
              <a:rPr lang="tr-TR" sz="2800" b="0" i="0" dirty="0" err="1" smtClean="0">
                <a:solidFill>
                  <a:srgbClr val="000000"/>
                </a:solidFill>
                <a:effectLst/>
              </a:rPr>
              <a:t>Shirt</a:t>
            </a:r>
            <a:r>
              <a:rPr lang="tr-TR" sz="2800" b="0" i="0" dirty="0" smtClean="0">
                <a:solidFill>
                  <a:srgbClr val="000000"/>
                </a:solidFill>
                <a:effectLst/>
              </a:rPr>
              <a:t> </a:t>
            </a:r>
            <a:r>
              <a:rPr lang="tr-TR" sz="2800" b="0" i="0" dirty="0" err="1" smtClean="0">
                <a:solidFill>
                  <a:srgbClr val="000000"/>
                </a:solidFill>
                <a:effectLst/>
              </a:rPr>
              <a:t>Zone</a:t>
            </a:r>
            <a:r>
              <a:rPr lang="tr-TR" sz="2800" b="0" i="0" dirty="0" smtClean="0">
                <a:solidFill>
                  <a:srgbClr val="000000"/>
                </a:solidFill>
                <a:effectLst/>
              </a:rPr>
              <a:t> </a:t>
            </a:r>
          </a:p>
          <a:p>
            <a:pPr marL="457200" indent="-457200">
              <a:buFont typeface="Wingdings" pitchFamily="2" charset="2"/>
              <a:buChar char="Ø"/>
            </a:pPr>
            <a:r>
              <a:rPr lang="tr-TR" sz="2800" dirty="0" err="1"/>
              <a:t>Prozac</a:t>
            </a:r>
            <a:r>
              <a:rPr lang="tr-TR" sz="2800" b="0" i="0" dirty="0" smtClean="0">
                <a:solidFill>
                  <a:srgbClr val="000000"/>
                </a:solidFill>
                <a:effectLst/>
              </a:rPr>
              <a:t> </a:t>
            </a:r>
            <a:r>
              <a:rPr lang="tr-TR" sz="2800" b="0" i="0" dirty="0" err="1" smtClean="0">
                <a:solidFill>
                  <a:srgbClr val="000000"/>
                </a:solidFill>
                <a:effectLst/>
              </a:rPr>
              <a:t>Nation</a:t>
            </a:r>
            <a:endParaRPr lang="tr-TR" sz="2800" b="0" i="0" dirty="0" smtClean="0">
              <a:solidFill>
                <a:srgbClr val="000000"/>
              </a:solidFill>
              <a:effectLst/>
            </a:endParaRPr>
          </a:p>
          <a:p>
            <a:pPr marL="457200" indent="-457200">
              <a:buFont typeface="Wingdings" pitchFamily="2" charset="2"/>
              <a:buChar char="Ø"/>
            </a:pPr>
            <a:r>
              <a:rPr lang="tr-TR" sz="2800" b="0" i="0" dirty="0" err="1" smtClean="0">
                <a:solidFill>
                  <a:srgbClr val="000000"/>
                </a:solidFill>
                <a:effectLst/>
              </a:rPr>
              <a:t>Persepolis</a:t>
            </a:r>
            <a:endParaRPr lang="tr-TR" sz="2800" b="0" i="0" dirty="0" smtClean="0">
              <a:solidFill>
                <a:srgbClr val="000000"/>
              </a:solidFill>
              <a:effectLst/>
            </a:endParaRPr>
          </a:p>
          <a:p>
            <a:pPr marL="457200" indent="-457200">
              <a:buFont typeface="Wingdings" pitchFamily="2" charset="2"/>
              <a:buChar char="Ø"/>
            </a:pPr>
            <a:r>
              <a:rPr lang="tr-TR" sz="2800" b="0" i="0" dirty="0" err="1" smtClean="0">
                <a:solidFill>
                  <a:srgbClr val="000000"/>
                </a:solidFill>
                <a:effectLst/>
              </a:rPr>
              <a:t>King</a:t>
            </a:r>
            <a:r>
              <a:rPr lang="tr-TR" sz="2800" b="0" i="0" dirty="0" smtClean="0">
                <a:solidFill>
                  <a:srgbClr val="000000"/>
                </a:solidFill>
                <a:effectLst/>
              </a:rPr>
              <a:t> Of </a:t>
            </a:r>
            <a:r>
              <a:rPr lang="tr-TR" sz="2800" b="0" i="0" dirty="0" err="1" smtClean="0">
                <a:solidFill>
                  <a:srgbClr val="000000"/>
                </a:solidFill>
                <a:effectLst/>
              </a:rPr>
              <a:t>Marvin</a:t>
            </a:r>
            <a:r>
              <a:rPr lang="tr-TR" sz="2800" b="0" i="0" dirty="0" smtClean="0">
                <a:solidFill>
                  <a:srgbClr val="000000"/>
                </a:solidFill>
                <a:effectLst/>
              </a:rPr>
              <a:t> </a:t>
            </a:r>
            <a:r>
              <a:rPr lang="tr-TR" sz="2800" b="0" i="0" dirty="0" err="1" smtClean="0">
                <a:solidFill>
                  <a:srgbClr val="000000"/>
                </a:solidFill>
                <a:effectLst/>
              </a:rPr>
              <a:t>Gardens</a:t>
            </a:r>
            <a:endParaRPr lang="tr-TR" sz="2800" b="0" i="0" dirty="0" smtClean="0">
              <a:solidFill>
                <a:srgbClr val="000000"/>
              </a:solidFill>
              <a:effectLst/>
            </a:endParaRPr>
          </a:p>
          <a:p>
            <a:r>
              <a:rPr lang="tr-TR" sz="2800" b="0" i="0" dirty="0" smtClean="0">
                <a:solidFill>
                  <a:srgbClr val="000000"/>
                </a:solidFill>
                <a:effectLst/>
              </a:rPr>
              <a:t> </a:t>
            </a:r>
          </a:p>
          <a:p>
            <a:r>
              <a:rPr lang="tr-TR" sz="2800" b="0" i="0" dirty="0" smtClean="0">
                <a:solidFill>
                  <a:srgbClr val="000000"/>
                </a:solidFill>
                <a:effectLst/>
              </a:rPr>
              <a:t>AİLE:</a:t>
            </a:r>
          </a:p>
          <a:p>
            <a:pPr marL="457200" indent="-457200">
              <a:buFont typeface="Wingdings" pitchFamily="2" charset="2"/>
              <a:buChar char="ü"/>
            </a:pPr>
            <a:r>
              <a:rPr lang="tr-TR" sz="2800" b="0" i="0" dirty="0" err="1" smtClean="0">
                <a:solidFill>
                  <a:srgbClr val="000000"/>
                </a:solidFill>
                <a:effectLst/>
              </a:rPr>
              <a:t>Pandoranın</a:t>
            </a:r>
            <a:r>
              <a:rPr lang="tr-TR" sz="2800" b="0" i="0" dirty="0" smtClean="0">
                <a:solidFill>
                  <a:srgbClr val="000000"/>
                </a:solidFill>
                <a:effectLst/>
              </a:rPr>
              <a:t> Kutusu</a:t>
            </a:r>
          </a:p>
          <a:p>
            <a:pPr marL="457200" indent="-457200">
              <a:buFont typeface="Wingdings" pitchFamily="2" charset="2"/>
              <a:buChar char="ü"/>
            </a:pPr>
            <a:r>
              <a:rPr lang="tr-TR" sz="2800" b="0" i="0" dirty="0" err="1" smtClean="0">
                <a:solidFill>
                  <a:srgbClr val="000000"/>
                </a:solidFill>
                <a:effectLst/>
              </a:rPr>
              <a:t>Everybody</a:t>
            </a:r>
            <a:r>
              <a:rPr lang="tr-TR" sz="2800" b="0" i="0" dirty="0" smtClean="0">
                <a:solidFill>
                  <a:srgbClr val="000000"/>
                </a:solidFill>
                <a:effectLst/>
              </a:rPr>
              <a:t> </a:t>
            </a:r>
            <a:r>
              <a:rPr lang="tr-TR" sz="2800" b="0" i="0" dirty="0" err="1" smtClean="0">
                <a:solidFill>
                  <a:srgbClr val="000000"/>
                </a:solidFill>
                <a:effectLst/>
              </a:rPr>
              <a:t>Loves</a:t>
            </a:r>
            <a:r>
              <a:rPr lang="tr-TR" sz="2800" b="0" i="0" dirty="0" smtClean="0">
                <a:solidFill>
                  <a:srgbClr val="000000"/>
                </a:solidFill>
                <a:effectLst/>
              </a:rPr>
              <a:t> </a:t>
            </a:r>
            <a:r>
              <a:rPr lang="tr-TR" sz="2800" b="0" i="0" dirty="0" err="1" smtClean="0">
                <a:solidFill>
                  <a:srgbClr val="000000"/>
                </a:solidFill>
                <a:effectLst/>
              </a:rPr>
              <a:t>Raymond</a:t>
            </a:r>
            <a:endParaRPr lang="tr-TR" sz="2800" b="0" i="0" dirty="0" smtClean="0">
              <a:solidFill>
                <a:srgbClr val="000000"/>
              </a:solidFill>
              <a:effectLst/>
            </a:endParaRPr>
          </a:p>
          <a:p>
            <a:pPr marL="457200" indent="-457200">
              <a:buFont typeface="Wingdings" pitchFamily="2" charset="2"/>
              <a:buChar char="ü"/>
            </a:pPr>
            <a:r>
              <a:rPr lang="tr-TR" sz="2800" b="0" i="0" dirty="0" err="1" smtClean="0">
                <a:solidFill>
                  <a:srgbClr val="000000"/>
                </a:solidFill>
                <a:effectLst/>
              </a:rPr>
              <a:t>American</a:t>
            </a:r>
            <a:r>
              <a:rPr lang="tr-TR" sz="2800" b="0" i="0" dirty="0" smtClean="0">
                <a:solidFill>
                  <a:srgbClr val="000000"/>
                </a:solidFill>
                <a:effectLst/>
              </a:rPr>
              <a:t> </a:t>
            </a:r>
            <a:r>
              <a:rPr lang="tr-TR" sz="2800" b="0" i="0" dirty="0" err="1" smtClean="0">
                <a:solidFill>
                  <a:srgbClr val="000000"/>
                </a:solidFill>
                <a:effectLst/>
              </a:rPr>
              <a:t>Beauty</a:t>
            </a:r>
            <a:endParaRPr lang="tr-TR" sz="2800" b="0" i="0" dirty="0" smtClean="0">
              <a:solidFill>
                <a:srgbClr val="000000"/>
              </a:solidFill>
              <a:effectLst/>
            </a:endParaRPr>
          </a:p>
          <a:p>
            <a:pPr marL="457200" indent="-457200">
              <a:buFont typeface="Wingdings" pitchFamily="2" charset="2"/>
              <a:buChar char="ü"/>
            </a:pPr>
            <a:r>
              <a:rPr lang="tr-TR" sz="2800" b="0" i="0" dirty="0" smtClean="0">
                <a:solidFill>
                  <a:srgbClr val="000000"/>
                </a:solidFill>
                <a:effectLst/>
              </a:rPr>
              <a:t>Babam ve Oğlum</a:t>
            </a:r>
          </a:p>
          <a:p>
            <a:r>
              <a:rPr lang="tr-TR" sz="2800" b="0" i="0" dirty="0" smtClean="0">
                <a:solidFill>
                  <a:srgbClr val="000000"/>
                </a:solidFill>
                <a:effectLst/>
              </a:rPr>
              <a:t> </a:t>
            </a:r>
          </a:p>
        </p:txBody>
      </p:sp>
      <p:sp>
        <p:nvSpPr>
          <p:cNvPr id="4" name="Dikdörtgen 3"/>
          <p:cNvSpPr/>
          <p:nvPr/>
        </p:nvSpPr>
        <p:spPr>
          <a:xfrm>
            <a:off x="4356100" y="597763"/>
            <a:ext cx="3841750" cy="5693866"/>
          </a:xfrm>
          <a:prstGeom prst="rect">
            <a:avLst/>
          </a:prstGeom>
        </p:spPr>
        <p:txBody>
          <a:bodyPr wrap="square">
            <a:spAutoFit/>
          </a:bodyPr>
          <a:lstStyle/>
          <a:p>
            <a:r>
              <a:rPr lang="tr-TR" sz="2800" b="0" i="0" dirty="0" smtClean="0">
                <a:solidFill>
                  <a:srgbClr val="000000"/>
                </a:solidFill>
                <a:effectLst/>
              </a:rPr>
              <a:t>ÖZ SAYGI:</a:t>
            </a:r>
          </a:p>
          <a:p>
            <a:pPr marL="457200" indent="-457200">
              <a:buFont typeface="Wingdings" pitchFamily="2" charset="2"/>
              <a:buChar char="v"/>
            </a:pPr>
            <a:r>
              <a:rPr lang="tr-TR" sz="2800" b="0" i="0" dirty="0" err="1" smtClean="0">
                <a:solidFill>
                  <a:srgbClr val="000000"/>
                </a:solidFill>
                <a:effectLst/>
              </a:rPr>
              <a:t>Dead</a:t>
            </a:r>
            <a:r>
              <a:rPr lang="tr-TR" sz="2800" b="0" i="0" dirty="0" smtClean="0">
                <a:solidFill>
                  <a:srgbClr val="000000"/>
                </a:solidFill>
                <a:effectLst/>
              </a:rPr>
              <a:t> </a:t>
            </a:r>
            <a:r>
              <a:rPr lang="tr-TR" sz="2800" b="0" i="0" dirty="0" err="1" smtClean="0">
                <a:solidFill>
                  <a:srgbClr val="000000"/>
                </a:solidFill>
                <a:effectLst/>
              </a:rPr>
              <a:t>Poets</a:t>
            </a:r>
            <a:r>
              <a:rPr lang="tr-TR" sz="2800" b="0" i="0" dirty="0" smtClean="0">
                <a:solidFill>
                  <a:srgbClr val="000000"/>
                </a:solidFill>
                <a:effectLst/>
              </a:rPr>
              <a:t> </a:t>
            </a:r>
            <a:r>
              <a:rPr lang="tr-TR" sz="2800" b="0" i="0" dirty="0" err="1" smtClean="0">
                <a:solidFill>
                  <a:srgbClr val="000000"/>
                </a:solidFill>
                <a:effectLst/>
              </a:rPr>
              <a:t>Society</a:t>
            </a:r>
            <a:endParaRPr lang="tr-TR" sz="2800" b="0" i="0" dirty="0" smtClean="0">
              <a:solidFill>
                <a:srgbClr val="000000"/>
              </a:solidFill>
              <a:effectLst/>
            </a:endParaRPr>
          </a:p>
          <a:p>
            <a:pPr marL="457200" indent="-457200">
              <a:buFont typeface="Wingdings" pitchFamily="2" charset="2"/>
              <a:buChar char="v"/>
            </a:pPr>
            <a:r>
              <a:rPr lang="tr-TR" sz="2800" b="0" i="0" dirty="0" err="1" smtClean="0">
                <a:solidFill>
                  <a:srgbClr val="000000"/>
                </a:solidFill>
                <a:effectLst/>
              </a:rPr>
              <a:t>Forrest</a:t>
            </a:r>
            <a:r>
              <a:rPr lang="tr-TR" sz="2800" b="0" i="0" dirty="0" smtClean="0">
                <a:solidFill>
                  <a:srgbClr val="000000"/>
                </a:solidFill>
                <a:effectLst/>
              </a:rPr>
              <a:t> </a:t>
            </a:r>
            <a:r>
              <a:rPr lang="tr-TR" sz="2800" b="0" i="0" dirty="0" err="1" smtClean="0">
                <a:solidFill>
                  <a:srgbClr val="000000"/>
                </a:solidFill>
                <a:effectLst/>
              </a:rPr>
              <a:t>Gump</a:t>
            </a:r>
            <a:r>
              <a:rPr lang="tr-TR" sz="2800" b="0" i="0" dirty="0" smtClean="0">
                <a:solidFill>
                  <a:srgbClr val="000000"/>
                </a:solidFill>
                <a:effectLst/>
              </a:rPr>
              <a:t> </a:t>
            </a:r>
          </a:p>
          <a:p>
            <a:pPr marL="457200" indent="-457200">
              <a:buFont typeface="Wingdings" pitchFamily="2" charset="2"/>
              <a:buChar char="v"/>
            </a:pPr>
            <a:r>
              <a:rPr lang="tr-TR" sz="2800" b="0" i="0" dirty="0" smtClean="0">
                <a:solidFill>
                  <a:srgbClr val="000000"/>
                </a:solidFill>
                <a:effectLst/>
              </a:rPr>
              <a:t>My </a:t>
            </a:r>
            <a:r>
              <a:rPr lang="tr-TR" sz="2800" b="0" i="0" dirty="0" err="1" smtClean="0">
                <a:solidFill>
                  <a:srgbClr val="000000"/>
                </a:solidFill>
                <a:effectLst/>
              </a:rPr>
              <a:t>Left</a:t>
            </a:r>
            <a:r>
              <a:rPr lang="tr-TR" sz="2800" b="0" i="0" dirty="0" smtClean="0">
                <a:solidFill>
                  <a:srgbClr val="000000"/>
                </a:solidFill>
                <a:effectLst/>
              </a:rPr>
              <a:t> </a:t>
            </a:r>
            <a:r>
              <a:rPr lang="tr-TR" sz="2800" b="0" i="0" dirty="0" err="1" smtClean="0">
                <a:solidFill>
                  <a:srgbClr val="000000"/>
                </a:solidFill>
                <a:effectLst/>
              </a:rPr>
              <a:t>Foot</a:t>
            </a:r>
            <a:endParaRPr lang="tr-TR" sz="2800" b="0" i="0" dirty="0" smtClean="0">
              <a:solidFill>
                <a:srgbClr val="000000"/>
              </a:solidFill>
              <a:effectLst/>
            </a:endParaRPr>
          </a:p>
          <a:p>
            <a:pPr marL="457200" indent="-457200">
              <a:buFont typeface="Wingdings" pitchFamily="2" charset="2"/>
              <a:buChar char="v"/>
            </a:pPr>
            <a:r>
              <a:rPr lang="tr-TR" sz="2800" b="0" i="0" dirty="0" err="1" smtClean="0">
                <a:solidFill>
                  <a:srgbClr val="000000"/>
                </a:solidFill>
                <a:effectLst/>
              </a:rPr>
              <a:t>Rain</a:t>
            </a:r>
            <a:r>
              <a:rPr lang="tr-TR" sz="2800" b="0" i="0" dirty="0" smtClean="0">
                <a:solidFill>
                  <a:srgbClr val="000000"/>
                </a:solidFill>
                <a:effectLst/>
              </a:rPr>
              <a:t> Man</a:t>
            </a:r>
          </a:p>
          <a:p>
            <a:r>
              <a:rPr lang="tr-TR" sz="2800" b="0" i="0" dirty="0" smtClean="0">
                <a:solidFill>
                  <a:srgbClr val="000000"/>
                </a:solidFill>
                <a:effectLst/>
              </a:rPr>
              <a:t> </a:t>
            </a:r>
          </a:p>
          <a:p>
            <a:endParaRPr lang="tr-TR" sz="2800" b="0" i="0" dirty="0" smtClean="0">
              <a:solidFill>
                <a:srgbClr val="000000"/>
              </a:solidFill>
              <a:effectLst/>
            </a:endParaRPr>
          </a:p>
          <a:p>
            <a:r>
              <a:rPr lang="tr-TR" sz="2800" b="0" i="0" dirty="0" smtClean="0">
                <a:solidFill>
                  <a:srgbClr val="000000"/>
                </a:solidFill>
                <a:effectLst/>
              </a:rPr>
              <a:t>YAŞAM VE ÖLÜM:</a:t>
            </a:r>
          </a:p>
          <a:p>
            <a:pPr marL="457200" indent="-457200">
              <a:buFont typeface="Wingdings" pitchFamily="2" charset="2"/>
              <a:buChar char="q"/>
            </a:pPr>
            <a:r>
              <a:rPr lang="tr-TR" sz="2800" b="0" i="0" dirty="0" err="1" smtClean="0">
                <a:solidFill>
                  <a:srgbClr val="000000"/>
                </a:solidFill>
                <a:effectLst/>
              </a:rPr>
              <a:t>Mr</a:t>
            </a:r>
            <a:r>
              <a:rPr lang="tr-TR" sz="2800" b="0" i="0" dirty="0" smtClean="0">
                <a:solidFill>
                  <a:srgbClr val="000000"/>
                </a:solidFill>
                <a:effectLst/>
              </a:rPr>
              <a:t>. </a:t>
            </a:r>
            <a:r>
              <a:rPr lang="tr-TR" sz="2800" b="0" i="0" dirty="0" err="1" smtClean="0">
                <a:solidFill>
                  <a:srgbClr val="000000"/>
                </a:solidFill>
                <a:effectLst/>
              </a:rPr>
              <a:t>Nobody</a:t>
            </a:r>
            <a:endParaRPr lang="tr-TR" sz="2800" b="0" i="0" dirty="0" smtClean="0">
              <a:solidFill>
                <a:srgbClr val="000000"/>
              </a:solidFill>
              <a:effectLst/>
            </a:endParaRPr>
          </a:p>
          <a:p>
            <a:pPr marL="457200" indent="-457200">
              <a:buFont typeface="Wingdings" pitchFamily="2" charset="2"/>
              <a:buChar char="q"/>
            </a:pPr>
            <a:r>
              <a:rPr lang="tr-TR" sz="2800" b="0" i="0" dirty="0" err="1" smtClean="0">
                <a:solidFill>
                  <a:srgbClr val="000000"/>
                </a:solidFill>
                <a:effectLst/>
              </a:rPr>
              <a:t>What</a:t>
            </a:r>
            <a:r>
              <a:rPr lang="tr-TR" sz="2800" b="0" i="0" dirty="0" smtClean="0">
                <a:solidFill>
                  <a:srgbClr val="000000"/>
                </a:solidFill>
                <a:effectLst/>
              </a:rPr>
              <a:t> </a:t>
            </a:r>
            <a:r>
              <a:rPr lang="tr-TR" sz="2800" b="0" i="0" dirty="0" err="1" smtClean="0">
                <a:solidFill>
                  <a:srgbClr val="000000"/>
                </a:solidFill>
                <a:effectLst/>
              </a:rPr>
              <a:t>Dreams</a:t>
            </a:r>
            <a:r>
              <a:rPr lang="tr-TR" sz="2800" b="0" i="0" dirty="0" smtClean="0">
                <a:solidFill>
                  <a:srgbClr val="000000"/>
                </a:solidFill>
                <a:effectLst/>
              </a:rPr>
              <a:t> May </a:t>
            </a:r>
            <a:r>
              <a:rPr lang="tr-TR" sz="2800" b="0" i="0" dirty="0" err="1" smtClean="0">
                <a:solidFill>
                  <a:srgbClr val="000000"/>
                </a:solidFill>
                <a:effectLst/>
              </a:rPr>
              <a:t>Come</a:t>
            </a:r>
            <a:r>
              <a:rPr lang="tr-TR" sz="2800" b="0" i="0" dirty="0" smtClean="0">
                <a:solidFill>
                  <a:srgbClr val="000000"/>
                </a:solidFill>
                <a:effectLst/>
              </a:rPr>
              <a:t>-</a:t>
            </a:r>
          </a:p>
          <a:p>
            <a:pPr marL="457200" indent="-457200">
              <a:buFont typeface="Wingdings" pitchFamily="2" charset="2"/>
              <a:buChar char="q"/>
            </a:pPr>
            <a:r>
              <a:rPr lang="tr-TR" sz="2800" b="0" i="0" dirty="0" err="1" smtClean="0">
                <a:solidFill>
                  <a:srgbClr val="000000"/>
                </a:solidFill>
                <a:effectLst/>
              </a:rPr>
              <a:t>Dying</a:t>
            </a:r>
            <a:r>
              <a:rPr lang="tr-TR" sz="2800" b="0" i="0" dirty="0" smtClean="0">
                <a:solidFill>
                  <a:srgbClr val="000000"/>
                </a:solidFill>
                <a:effectLst/>
              </a:rPr>
              <a:t> </a:t>
            </a:r>
            <a:r>
              <a:rPr lang="tr-TR" sz="2800" b="0" i="0" dirty="0" err="1" smtClean="0">
                <a:solidFill>
                  <a:srgbClr val="000000"/>
                </a:solidFill>
                <a:effectLst/>
              </a:rPr>
              <a:t>Young</a:t>
            </a:r>
            <a:endParaRPr lang="tr-TR" sz="2800" b="0" i="0" dirty="0" smtClean="0">
              <a:solidFill>
                <a:srgbClr val="000000"/>
              </a:solidFill>
              <a:effectLst/>
            </a:endParaRPr>
          </a:p>
          <a:p>
            <a:pPr marL="457200" indent="-457200">
              <a:buFont typeface="Wingdings" pitchFamily="2" charset="2"/>
              <a:buChar char="q"/>
            </a:pPr>
            <a:r>
              <a:rPr lang="tr-TR" sz="2800" b="0" i="0" dirty="0" err="1" smtClean="0">
                <a:solidFill>
                  <a:srgbClr val="000000"/>
                </a:solidFill>
                <a:effectLst/>
              </a:rPr>
              <a:t>Flat</a:t>
            </a:r>
            <a:r>
              <a:rPr lang="tr-TR" sz="2800" b="0" i="0" dirty="0" smtClean="0">
                <a:solidFill>
                  <a:srgbClr val="000000"/>
                </a:solidFill>
                <a:effectLst/>
              </a:rPr>
              <a:t> </a:t>
            </a:r>
            <a:r>
              <a:rPr lang="tr-TR" sz="2800" b="0" i="0" dirty="0" err="1" smtClean="0">
                <a:solidFill>
                  <a:srgbClr val="000000"/>
                </a:solidFill>
                <a:effectLst/>
              </a:rPr>
              <a:t>Liners</a:t>
            </a:r>
            <a:endParaRPr lang="tr-TR" sz="2800" b="0" i="0" dirty="0">
              <a:solidFill>
                <a:srgbClr val="000000"/>
              </a:solidFill>
              <a:effectLst/>
            </a:endParaRPr>
          </a:p>
        </p:txBody>
      </p:sp>
      <p:sp>
        <p:nvSpPr>
          <p:cNvPr id="6" name="Dikdörtgen 5"/>
          <p:cNvSpPr/>
          <p:nvPr/>
        </p:nvSpPr>
        <p:spPr>
          <a:xfrm>
            <a:off x="8197850" y="266700"/>
            <a:ext cx="3270250" cy="3108543"/>
          </a:xfrm>
          <a:prstGeom prst="rect">
            <a:avLst/>
          </a:prstGeom>
        </p:spPr>
        <p:txBody>
          <a:bodyPr wrap="square">
            <a:spAutoFit/>
          </a:bodyPr>
          <a:lstStyle/>
          <a:p>
            <a:r>
              <a:rPr lang="tr-TR" sz="2800" b="0" i="0" dirty="0" smtClean="0">
                <a:solidFill>
                  <a:srgbClr val="000000"/>
                </a:solidFill>
                <a:effectLst/>
              </a:rPr>
              <a:t> </a:t>
            </a:r>
          </a:p>
          <a:p>
            <a:r>
              <a:rPr lang="tr-TR" sz="2800" b="0" i="0" dirty="0" smtClean="0">
                <a:solidFill>
                  <a:srgbClr val="000000"/>
                </a:solidFill>
                <a:effectLst/>
              </a:rPr>
              <a:t>HIRS VE TUTKU:</a:t>
            </a:r>
          </a:p>
          <a:p>
            <a:pPr marL="457200" indent="-457200">
              <a:buFont typeface="Wingdings" pitchFamily="2" charset="2"/>
              <a:buChar char="§"/>
            </a:pPr>
            <a:r>
              <a:rPr lang="tr-TR" sz="2800" b="0" i="0" dirty="0" err="1" smtClean="0">
                <a:solidFill>
                  <a:srgbClr val="000000"/>
                </a:solidFill>
                <a:effectLst/>
              </a:rPr>
              <a:t>Whiplash</a:t>
            </a:r>
            <a:endParaRPr lang="tr-TR" sz="2800" b="0" i="0" dirty="0" smtClean="0">
              <a:solidFill>
                <a:srgbClr val="000000"/>
              </a:solidFill>
              <a:effectLst/>
            </a:endParaRPr>
          </a:p>
          <a:p>
            <a:pPr marL="457200" indent="-457200">
              <a:buFont typeface="Wingdings" pitchFamily="2" charset="2"/>
              <a:buChar char="§"/>
            </a:pPr>
            <a:r>
              <a:rPr lang="tr-TR" sz="2800" b="0" i="0" dirty="0" err="1" smtClean="0">
                <a:solidFill>
                  <a:srgbClr val="000000"/>
                </a:solidFill>
                <a:effectLst/>
              </a:rPr>
              <a:t>There</a:t>
            </a:r>
            <a:r>
              <a:rPr lang="tr-TR" sz="2800" b="0" i="0" dirty="0" smtClean="0">
                <a:solidFill>
                  <a:srgbClr val="000000"/>
                </a:solidFill>
                <a:effectLst/>
              </a:rPr>
              <a:t> </a:t>
            </a:r>
            <a:r>
              <a:rPr lang="tr-TR" sz="2800" b="0" i="0" dirty="0" err="1" smtClean="0">
                <a:solidFill>
                  <a:srgbClr val="000000"/>
                </a:solidFill>
                <a:effectLst/>
              </a:rPr>
              <a:t>Will</a:t>
            </a:r>
            <a:r>
              <a:rPr lang="tr-TR" sz="2800" b="0" i="0" dirty="0" smtClean="0">
                <a:solidFill>
                  <a:srgbClr val="000000"/>
                </a:solidFill>
                <a:effectLst/>
              </a:rPr>
              <a:t> Be Blood</a:t>
            </a:r>
          </a:p>
          <a:p>
            <a:pPr marL="457200" indent="-457200">
              <a:buFont typeface="Wingdings" pitchFamily="2" charset="2"/>
              <a:buChar char="§"/>
            </a:pPr>
            <a:r>
              <a:rPr lang="tr-TR" sz="2800" b="0" i="0" dirty="0" err="1" smtClean="0">
                <a:solidFill>
                  <a:srgbClr val="000000"/>
                </a:solidFill>
                <a:effectLst/>
              </a:rPr>
              <a:t>Birdman</a:t>
            </a:r>
            <a:endParaRPr lang="tr-TR" sz="2800" b="0" i="0" dirty="0" smtClean="0">
              <a:solidFill>
                <a:srgbClr val="000000"/>
              </a:solidFill>
              <a:effectLst/>
            </a:endParaRPr>
          </a:p>
          <a:p>
            <a:pPr marL="457200" indent="-457200">
              <a:buFont typeface="Wingdings" pitchFamily="2" charset="2"/>
              <a:buChar char="§"/>
            </a:pPr>
            <a:r>
              <a:rPr lang="tr-TR" sz="2800" b="0" i="0" dirty="0" smtClean="0">
                <a:solidFill>
                  <a:srgbClr val="000000"/>
                </a:solidFill>
                <a:effectLst/>
              </a:rPr>
              <a:t>Adaptation</a:t>
            </a:r>
          </a:p>
        </p:txBody>
      </p:sp>
      <p:sp>
        <p:nvSpPr>
          <p:cNvPr id="3" name="Dikdörtgen 2"/>
          <p:cNvSpPr/>
          <p:nvPr/>
        </p:nvSpPr>
        <p:spPr>
          <a:xfrm>
            <a:off x="1308100" y="0"/>
            <a:ext cx="9232214" cy="523220"/>
          </a:xfrm>
          <a:prstGeom prst="rect">
            <a:avLst/>
          </a:prstGeom>
        </p:spPr>
        <p:txBody>
          <a:bodyPr wrap="square">
            <a:spAutoFit/>
          </a:bodyPr>
          <a:lstStyle/>
          <a:p>
            <a:pPr lvl="0"/>
            <a:r>
              <a:rPr lang="tr-TR" sz="2800" dirty="0">
                <a:solidFill>
                  <a:prstClr val="black"/>
                </a:solidFill>
              </a:rPr>
              <a:t>Bazı durumlarda kullanılan birkaç film örneği:</a:t>
            </a:r>
          </a:p>
        </p:txBody>
      </p:sp>
    </p:spTree>
    <p:extLst>
      <p:ext uri="{BB962C8B-B14F-4D97-AF65-F5344CB8AC3E}">
        <p14:creationId xmlns:p14="http://schemas.microsoft.com/office/powerpoint/2010/main" val="37370581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547845" y="3108150"/>
            <a:ext cx="10782300" cy="756183"/>
          </a:xfrm>
        </p:spPr>
        <p:txBody>
          <a:bodyPr>
            <a:normAutofit fontScale="90000"/>
          </a:bodyPr>
          <a:lstStyle/>
          <a:p>
            <a:pPr algn="ctr"/>
            <a:r>
              <a:rPr lang="tr-TR" sz="6600" dirty="0" smtClean="0"/>
              <a:t>TEŞEKKÜR EDERİM</a:t>
            </a:r>
            <a:endParaRPr lang="tr-TR" sz="6600" dirty="0"/>
          </a:p>
        </p:txBody>
      </p:sp>
    </p:spTree>
    <p:extLst>
      <p:ext uri="{BB962C8B-B14F-4D97-AF65-F5344CB8AC3E}">
        <p14:creationId xmlns:p14="http://schemas.microsoft.com/office/powerpoint/2010/main" val="129328502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1132</TotalTime>
  <Words>3116</Words>
  <Application>Microsoft Office PowerPoint</Application>
  <PresentationFormat>Özel</PresentationFormat>
  <Paragraphs>351</Paragraphs>
  <Slides>57</Slides>
  <Notes>0</Notes>
  <HiddenSlides>0</HiddenSlides>
  <MMClips>0</MMClips>
  <ScaleCrop>false</ScaleCrop>
  <HeadingPairs>
    <vt:vector size="4" baseType="variant">
      <vt:variant>
        <vt:lpstr>Tema</vt:lpstr>
      </vt:variant>
      <vt:variant>
        <vt:i4>1</vt:i4>
      </vt:variant>
      <vt:variant>
        <vt:lpstr>Slayt Başlıkları</vt:lpstr>
      </vt:variant>
      <vt:variant>
        <vt:i4>57</vt:i4>
      </vt:variant>
    </vt:vector>
  </HeadingPairs>
  <TitlesOfParts>
    <vt:vector size="58" baseType="lpstr">
      <vt:lpstr>Office Teması</vt:lpstr>
      <vt:lpstr>Bireyi Tanıma Teknikleri  </vt:lpstr>
      <vt:lpstr>OTOBİYOGRAFİ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HATIRA KAYITLARI</vt:lpstr>
      <vt:lpstr>PowerPoint Sunusu</vt:lpstr>
      <vt:lpstr>PowerPoint Sunusu</vt:lpstr>
      <vt:lpstr>SİNEMATERAPİ</vt:lpstr>
      <vt:lpstr>PowerPoint Sunusu</vt:lpstr>
      <vt:lpstr>PowerPoint Sunusu</vt:lpstr>
      <vt:lpstr>PowerPoint Sunusu</vt:lpstr>
      <vt:lpstr>PowerPoint Sunusu</vt:lpstr>
      <vt:lpstr>PowerPoint Sunusu</vt:lpstr>
      <vt:lpstr>PowerPoint Sunusu</vt:lpstr>
      <vt:lpstr>TEŞEKKÜR EDERİM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SUNUM BAŞLIĞI</dc:title>
  <dc:creator>Erol Bir</dc:creator>
  <cp:lastModifiedBy>Dante_Im</cp:lastModifiedBy>
  <cp:revision>131</cp:revision>
  <dcterms:created xsi:type="dcterms:W3CDTF">2020-11-05T12:56:21Z</dcterms:created>
  <dcterms:modified xsi:type="dcterms:W3CDTF">2020-11-16T20:56:43Z</dcterms:modified>
</cp:coreProperties>
</file>