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0" r:id="rId1"/>
  </p:sldMasterIdLst>
  <p:notesMasterIdLst>
    <p:notesMasterId r:id="rId45"/>
  </p:notesMasterIdLst>
  <p:sldIdLst>
    <p:sldId id="256" r:id="rId2"/>
    <p:sldId id="300" r:id="rId3"/>
    <p:sldId id="295" r:id="rId4"/>
    <p:sldId id="257" r:id="rId5"/>
    <p:sldId id="258" r:id="rId6"/>
    <p:sldId id="270" r:id="rId7"/>
    <p:sldId id="259" r:id="rId8"/>
    <p:sldId id="271" r:id="rId9"/>
    <p:sldId id="260" r:id="rId10"/>
    <p:sldId id="261" r:id="rId11"/>
    <p:sldId id="262" r:id="rId12"/>
    <p:sldId id="264" r:id="rId13"/>
    <p:sldId id="265" r:id="rId14"/>
    <p:sldId id="266" r:id="rId15"/>
    <p:sldId id="267" r:id="rId16"/>
    <p:sldId id="268" r:id="rId17"/>
    <p:sldId id="293" r:id="rId18"/>
    <p:sldId id="272" r:id="rId19"/>
    <p:sldId id="273" r:id="rId20"/>
    <p:sldId id="274" r:id="rId21"/>
    <p:sldId id="280" r:id="rId22"/>
    <p:sldId id="291" r:id="rId23"/>
    <p:sldId id="292" r:id="rId24"/>
    <p:sldId id="281" r:id="rId25"/>
    <p:sldId id="279" r:id="rId26"/>
    <p:sldId id="297" r:id="rId27"/>
    <p:sldId id="298" r:id="rId28"/>
    <p:sldId id="299" r:id="rId29"/>
    <p:sldId id="276" r:id="rId30"/>
    <p:sldId id="282" r:id="rId31"/>
    <p:sldId id="283" r:id="rId32"/>
    <p:sldId id="288" r:id="rId33"/>
    <p:sldId id="296" r:id="rId34"/>
    <p:sldId id="289" r:id="rId35"/>
    <p:sldId id="290" r:id="rId36"/>
    <p:sldId id="275" r:id="rId37"/>
    <p:sldId id="278" r:id="rId38"/>
    <p:sldId id="287" r:id="rId39"/>
    <p:sldId id="277" r:id="rId40"/>
    <p:sldId id="284" r:id="rId41"/>
    <p:sldId id="285" r:id="rId42"/>
    <p:sldId id="286" r:id="rId43"/>
    <p:sldId id="294"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94607" autoAdjust="0"/>
  </p:normalViewPr>
  <p:slideViewPr>
    <p:cSldViewPr>
      <p:cViewPr varScale="1">
        <p:scale>
          <a:sx n="75" d="100"/>
          <a:sy n="75" d="100"/>
        </p:scale>
        <p:origin x="-690" y="-84"/>
      </p:cViewPr>
      <p:guideLst>
        <p:guide orient="horz" pos="2160"/>
        <p:guide pos="2880"/>
      </p:guideLst>
    </p:cSldViewPr>
  </p:slideViewPr>
  <p:outlineViewPr>
    <p:cViewPr>
      <p:scale>
        <a:sx n="33" d="100"/>
        <a:sy n="33" d="100"/>
      </p:scale>
      <p:origin x="618"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C98A90-5A7F-4E0C-8246-5E14CB662FFC}" type="datetimeFigureOut">
              <a:rPr lang="tr-TR" smtClean="0"/>
              <a:pPr/>
              <a:t>15.01.2021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E95843-0309-4A3F-84AC-F62895B394AF}" type="slidenum">
              <a:rPr lang="tr-TR" smtClean="0"/>
              <a:pPr/>
              <a:t>‹#›</a:t>
            </a:fld>
            <a:endParaRPr lang="tr-TR"/>
          </a:p>
        </p:txBody>
      </p:sp>
    </p:spTree>
    <p:extLst>
      <p:ext uri="{BB962C8B-B14F-4D97-AF65-F5344CB8AC3E}">
        <p14:creationId xmlns:p14="http://schemas.microsoft.com/office/powerpoint/2010/main" val="390718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U</a:t>
            </a:r>
            <a:endParaRPr lang="tr-TR" dirty="0"/>
          </a:p>
        </p:txBody>
      </p:sp>
      <p:sp>
        <p:nvSpPr>
          <p:cNvPr id="4" name="3 Slayt Numarası Yer Tutucusu"/>
          <p:cNvSpPr>
            <a:spLocks noGrp="1"/>
          </p:cNvSpPr>
          <p:nvPr>
            <p:ph type="sldNum" sz="quarter" idx="10"/>
          </p:nvPr>
        </p:nvSpPr>
        <p:spPr/>
        <p:txBody>
          <a:bodyPr/>
          <a:lstStyle/>
          <a:p>
            <a:fld id="{EFE95843-0309-4A3F-84AC-F62895B394AF}" type="slidenum">
              <a:rPr lang="tr-TR" smtClean="0"/>
              <a:pPr/>
              <a:t>4</a:t>
            </a:fld>
            <a:endParaRPr lang="tr-TR"/>
          </a:p>
        </p:txBody>
      </p:sp>
    </p:spTree>
    <p:extLst>
      <p:ext uri="{BB962C8B-B14F-4D97-AF65-F5344CB8AC3E}">
        <p14:creationId xmlns:p14="http://schemas.microsoft.com/office/powerpoint/2010/main" val="199105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EFE95843-0309-4A3F-84AC-F62895B394AF}" type="slidenum">
              <a:rPr lang="tr-TR" smtClean="0"/>
              <a:pPr/>
              <a:t>43</a:t>
            </a:fld>
            <a:endParaRPr lang="tr-TR"/>
          </a:p>
        </p:txBody>
      </p:sp>
    </p:spTree>
    <p:extLst>
      <p:ext uri="{BB962C8B-B14F-4D97-AF65-F5344CB8AC3E}">
        <p14:creationId xmlns:p14="http://schemas.microsoft.com/office/powerpoint/2010/main" val="2859894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44DCB2F4-C627-41E3-AFC6-CE77FAB862AC}"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0F41421C-0FA3-4FDA-8EFD-615D97AD1055}"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DCB2F4-C627-41E3-AFC6-CE77FAB862AC}"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F41421C-0FA3-4FDA-8EFD-615D97AD1055}" type="datetimeFigureOut">
              <a:rPr lang="tr-TR" smtClean="0"/>
              <a:pPr/>
              <a:t>15.01.2021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4DCB2F4-C627-41E3-AFC6-CE77FAB862AC}"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dirty="0" smtClean="0"/>
              <a:t>KİŞİLİK ENVANTERLERİ VE PROJEKTİF  TESTLER</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9632" y="704088"/>
            <a:ext cx="7427168" cy="1143000"/>
          </a:xfrm>
        </p:spPr>
        <p:txBody>
          <a:bodyPr/>
          <a:lstStyle/>
          <a:p>
            <a:r>
              <a:rPr lang="tr-TR" dirty="0" smtClean="0"/>
              <a:t>ÖĞRENME  ÇIKTILARI</a:t>
            </a:r>
            <a:endParaRPr lang="tr-TR" dirty="0"/>
          </a:p>
        </p:txBody>
      </p:sp>
      <p:sp>
        <p:nvSpPr>
          <p:cNvPr id="3" name="İçerik Yer Tutucusu 2"/>
          <p:cNvSpPr>
            <a:spLocks noGrp="1"/>
          </p:cNvSpPr>
          <p:nvPr>
            <p:ph idx="1"/>
          </p:nvPr>
        </p:nvSpPr>
        <p:spPr/>
        <p:txBody>
          <a:bodyPr/>
          <a:lstStyle/>
          <a:p>
            <a:r>
              <a:rPr lang="tr-TR" dirty="0" smtClean="0"/>
              <a:t>KİŞİLİĞİN TANIMI </a:t>
            </a:r>
          </a:p>
          <a:p>
            <a:r>
              <a:rPr lang="tr-TR" dirty="0" smtClean="0"/>
              <a:t>KİŞİLİĞİ DEĞERLENDİRMEDE KULLANILAN TEKNİKLER</a:t>
            </a:r>
          </a:p>
          <a:p>
            <a:r>
              <a:rPr lang="tr-TR" dirty="0" smtClean="0"/>
              <a:t>KİŞİLİĞİ DEĞERLENDİRMEDE KARŞILAŞILAN SORUNLAR</a:t>
            </a:r>
          </a:p>
          <a:p>
            <a:r>
              <a:rPr lang="tr-TR" dirty="0" smtClean="0"/>
              <a:t>OBJEKTİF KİŞİLİK TESTLERİ</a:t>
            </a:r>
          </a:p>
          <a:p>
            <a:r>
              <a:rPr lang="tr-TR" dirty="0" smtClean="0"/>
              <a:t>PROJEKTİF KİŞİLİK TESTLERİ</a:t>
            </a:r>
          </a:p>
        </p:txBody>
      </p:sp>
    </p:spTree>
    <p:extLst>
      <p:ext uri="{BB962C8B-B14F-4D97-AF65-F5344CB8AC3E}">
        <p14:creationId xmlns:p14="http://schemas.microsoft.com/office/powerpoint/2010/main" val="89301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5786" y="704088"/>
            <a:ext cx="7901014" cy="1081838"/>
          </a:xfrm>
        </p:spPr>
        <p:txBody>
          <a:bodyPr/>
          <a:lstStyle/>
          <a:p>
            <a:r>
              <a:rPr lang="tr-TR" dirty="0" smtClean="0"/>
              <a:t>             KİŞİLİK  NEDİR?</a:t>
            </a:r>
            <a:endParaRPr lang="tr-TR" dirty="0"/>
          </a:p>
        </p:txBody>
      </p:sp>
      <p:sp>
        <p:nvSpPr>
          <p:cNvPr id="3" name="2 İçerik Yer Tutucusu"/>
          <p:cNvSpPr>
            <a:spLocks noGrp="1"/>
          </p:cNvSpPr>
          <p:nvPr>
            <p:ph idx="1"/>
          </p:nvPr>
        </p:nvSpPr>
        <p:spPr>
          <a:xfrm>
            <a:off x="642910" y="2000240"/>
            <a:ext cx="7500990" cy="5572164"/>
          </a:xfrm>
        </p:spPr>
        <p:txBody>
          <a:bodyPr>
            <a:normAutofit fontScale="70000" lnSpcReduction="20000"/>
          </a:bodyPr>
          <a:lstStyle/>
          <a:p>
            <a:r>
              <a:rPr lang="tr-TR" sz="3400" b="1" dirty="0" smtClean="0">
                <a:solidFill>
                  <a:srgbClr val="C00000"/>
                </a:solidFill>
              </a:rPr>
              <a:t>Kişilik,</a:t>
            </a:r>
            <a:r>
              <a:rPr lang="tr-TR" sz="3400" b="1" dirty="0" smtClean="0"/>
              <a:t> psikolojide kapsamı en geniş olan kavramlardan biridir.</a:t>
            </a:r>
          </a:p>
          <a:p>
            <a:r>
              <a:rPr lang="tr-TR" sz="3400" b="1" dirty="0" smtClean="0"/>
              <a:t>Kişilik kavramı bireylerin</a:t>
            </a:r>
            <a:r>
              <a:rPr lang="tr-TR" sz="3400" b="1" dirty="0" smtClean="0">
                <a:solidFill>
                  <a:srgbClr val="C00000"/>
                </a:solidFill>
              </a:rPr>
              <a:t>, inançlarının</a:t>
            </a:r>
            <a:r>
              <a:rPr lang="tr-TR" sz="3400" b="1" dirty="0" smtClean="0"/>
              <a:t>, </a:t>
            </a:r>
            <a:r>
              <a:rPr lang="tr-TR" sz="3400" b="1" dirty="0" smtClean="0">
                <a:solidFill>
                  <a:srgbClr val="C00000"/>
                </a:solidFill>
              </a:rPr>
              <a:t>tutumlarının, değerlerinin, güdülerinin, mizaçsal özelliklerinin, davranış örüntülerinin </a:t>
            </a:r>
            <a:r>
              <a:rPr lang="tr-TR" sz="3400" b="1" dirty="0" smtClean="0"/>
              <a:t>bir bileşimini kapsamaktadır.</a:t>
            </a:r>
          </a:p>
          <a:p>
            <a:r>
              <a:rPr lang="tr-TR" sz="3400" b="1" dirty="0" smtClean="0"/>
              <a:t>Kişilik doğuştan gelen </a:t>
            </a:r>
            <a:r>
              <a:rPr lang="tr-TR" sz="3400" b="1" dirty="0" smtClean="0">
                <a:solidFill>
                  <a:srgbClr val="C00000"/>
                </a:solidFill>
              </a:rPr>
              <a:t>biyolojik özelliklerle</a:t>
            </a:r>
            <a:r>
              <a:rPr lang="tr-TR" sz="3400" b="1" dirty="0" smtClean="0"/>
              <a:t>,çevreden gelen </a:t>
            </a:r>
            <a:r>
              <a:rPr lang="tr-TR" sz="3400" b="1" dirty="0" smtClean="0">
                <a:solidFill>
                  <a:srgbClr val="C00000"/>
                </a:solidFill>
              </a:rPr>
              <a:t>sosyal etmenlerin </a:t>
            </a:r>
            <a:r>
              <a:rPr lang="tr-TR" sz="3400" b="1" dirty="0" smtClean="0"/>
              <a:t>birbiri üzerine yaptıkları etkilerin meydana getirdiği ahenkli bir bütündür.</a:t>
            </a:r>
          </a:p>
          <a:p>
            <a:r>
              <a:rPr lang="tr-TR" sz="3400" b="1" dirty="0" smtClean="0"/>
              <a:t>Kişilik,bir insanı nesnel veya özel yanlarıyla  diğerlerinden farklı kılan </a:t>
            </a:r>
            <a:r>
              <a:rPr lang="tr-TR" sz="3400" b="1" dirty="0" smtClean="0">
                <a:solidFill>
                  <a:srgbClr val="C00000"/>
                </a:solidFill>
              </a:rPr>
              <a:t>duygu,düşünce ve davranış </a:t>
            </a:r>
            <a:r>
              <a:rPr lang="tr-TR" sz="3400" b="1" dirty="0" smtClean="0"/>
              <a:t>özelliklerinin tümüdür. </a:t>
            </a:r>
          </a:p>
          <a:p>
            <a:pPr>
              <a:buNone/>
            </a:pPr>
            <a:endParaRPr lang="tr-TR" sz="3400" b="1" dirty="0" smtClean="0"/>
          </a:p>
          <a:p>
            <a:pPr>
              <a:buNone/>
            </a:pPr>
            <a:r>
              <a:rPr lang="tr-TR" sz="3400" b="1" dirty="0" smtClean="0"/>
              <a:t> </a:t>
            </a:r>
          </a:p>
          <a:p>
            <a:pPr>
              <a:buNone/>
            </a:pPr>
            <a:r>
              <a:rPr lang="tr-TR" sz="3400" dirty="0" smtClean="0"/>
              <a:t/>
            </a:r>
            <a:br>
              <a:rPr lang="tr-TR" sz="3400" dirty="0" smtClean="0"/>
            </a:br>
            <a:endParaRPr lang="tr-TR" sz="3400" dirty="0" smtClean="0"/>
          </a:p>
          <a:p>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85918" y="1000108"/>
            <a:ext cx="5643602" cy="1357322"/>
          </a:xfrm>
        </p:spPr>
        <p:txBody>
          <a:bodyPr>
            <a:normAutofit fontScale="90000"/>
          </a:bodyPr>
          <a:lstStyle/>
          <a:p>
            <a:r>
              <a:rPr lang="tr-TR" dirty="0" smtClean="0">
                <a:solidFill>
                  <a:srgbClr val="FF0000"/>
                </a:solidFill>
              </a:rPr>
              <a:t>Kişiliği Değerlendirmede   </a:t>
            </a:r>
            <a:br>
              <a:rPr lang="tr-TR" dirty="0" smtClean="0">
                <a:solidFill>
                  <a:srgbClr val="FF0000"/>
                </a:solidFill>
              </a:rPr>
            </a:br>
            <a:r>
              <a:rPr lang="tr-TR" dirty="0" smtClean="0">
                <a:solidFill>
                  <a:srgbClr val="FF0000"/>
                </a:solidFill>
              </a:rPr>
              <a:t>    Kullanılan Teknikler</a:t>
            </a:r>
            <a:endParaRPr lang="tr-TR" dirty="0">
              <a:solidFill>
                <a:srgbClr val="FF0000"/>
              </a:solidFill>
            </a:endParaRPr>
          </a:p>
        </p:txBody>
      </p:sp>
      <p:sp>
        <p:nvSpPr>
          <p:cNvPr id="3" name="2 İçerik Yer Tutucusu"/>
          <p:cNvSpPr>
            <a:spLocks noGrp="1"/>
          </p:cNvSpPr>
          <p:nvPr>
            <p:ph idx="1"/>
          </p:nvPr>
        </p:nvSpPr>
        <p:spPr>
          <a:xfrm>
            <a:off x="1285852" y="4643446"/>
            <a:ext cx="6286544" cy="1357322"/>
          </a:xfrm>
        </p:spPr>
        <p:txBody>
          <a:bodyPr/>
          <a:lstStyle/>
          <a:p>
            <a:pPr>
              <a:buNone/>
            </a:pPr>
            <a:r>
              <a:rPr lang="tr-TR" dirty="0" smtClean="0"/>
              <a:t>                                              </a:t>
            </a:r>
          </a:p>
        </p:txBody>
      </p:sp>
      <p:sp>
        <p:nvSpPr>
          <p:cNvPr id="5" name="4 Yuvarlatılmış Dikdörtgen"/>
          <p:cNvSpPr/>
          <p:nvPr/>
        </p:nvSpPr>
        <p:spPr>
          <a:xfrm>
            <a:off x="1357290" y="2571744"/>
            <a:ext cx="2643206"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Gözlemsel</a:t>
            </a:r>
          </a:p>
          <a:p>
            <a:endPar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Teknikler                                                 </a:t>
            </a:r>
          </a:p>
        </p:txBody>
      </p:sp>
      <p:sp>
        <p:nvSpPr>
          <p:cNvPr id="6" name="5 Yuvarlatılmış Dikdörtgen"/>
          <p:cNvSpPr/>
          <p:nvPr/>
        </p:nvSpPr>
        <p:spPr>
          <a:xfrm>
            <a:off x="4929190" y="2571744"/>
            <a:ext cx="2643206"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Kendini Anlatma </a:t>
            </a:r>
          </a:p>
          <a:p>
            <a:endPar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Teknikleri                                         </a:t>
            </a:r>
          </a:p>
        </p:txBody>
      </p:sp>
      <p:sp>
        <p:nvSpPr>
          <p:cNvPr id="7" name="6 Yuvarlatılmış Dikdörtgen"/>
          <p:cNvSpPr/>
          <p:nvPr/>
        </p:nvSpPr>
        <p:spPr>
          <a:xfrm>
            <a:off x="1357290" y="4643446"/>
            <a:ext cx="2643206" cy="12858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DURUMSAL  </a:t>
            </a:r>
          </a:p>
          <a:p>
            <a:endPar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TESTLER                                                 </a:t>
            </a:r>
          </a:p>
        </p:txBody>
      </p:sp>
      <p:sp>
        <p:nvSpPr>
          <p:cNvPr id="8" name="7 Yuvarlatılmış Dikdörtgen"/>
          <p:cNvSpPr/>
          <p:nvPr/>
        </p:nvSpPr>
        <p:spPr>
          <a:xfrm>
            <a:off x="4929190" y="4643446"/>
            <a:ext cx="2643206" cy="12858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Projektif  </a:t>
            </a:r>
          </a:p>
          <a:p>
            <a:endPar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tr-T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Teknikler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704088"/>
            <a:ext cx="7758138" cy="1143000"/>
          </a:xfrm>
        </p:spPr>
        <p:txBody>
          <a:bodyPr>
            <a:normAutofit/>
          </a:bodyPr>
          <a:lstStyle/>
          <a:p>
            <a:r>
              <a:rPr lang="tr-TR" sz="5400" dirty="0" smtClean="0"/>
              <a:t>Gözlemsel Teknikler</a:t>
            </a:r>
            <a:endParaRPr lang="tr-TR" sz="5400" dirty="0"/>
          </a:p>
        </p:txBody>
      </p:sp>
      <p:sp>
        <p:nvSpPr>
          <p:cNvPr id="3" name="2 İçerik Yer Tutucusu"/>
          <p:cNvSpPr>
            <a:spLocks noGrp="1"/>
          </p:cNvSpPr>
          <p:nvPr>
            <p:ph idx="1"/>
          </p:nvPr>
        </p:nvSpPr>
        <p:spPr>
          <a:xfrm>
            <a:off x="457200" y="2357430"/>
            <a:ext cx="8229600" cy="3967170"/>
          </a:xfrm>
        </p:spPr>
        <p:txBody>
          <a:bodyPr/>
          <a:lstStyle/>
          <a:p>
            <a:r>
              <a:rPr lang="tr-TR" dirty="0" smtClean="0"/>
              <a:t>Bireylerin  </a:t>
            </a:r>
            <a:r>
              <a:rPr lang="tr-TR" dirty="0" smtClean="0">
                <a:solidFill>
                  <a:srgbClr val="FF0000"/>
                </a:solidFill>
              </a:rPr>
              <a:t>kişi ,eşya ve olaylar </a:t>
            </a:r>
            <a:r>
              <a:rPr lang="tr-TR" dirty="0" smtClean="0"/>
              <a:t> hakkındaki gözlemlerini </a:t>
            </a:r>
            <a:r>
              <a:rPr lang="tr-TR" dirty="0" smtClean="0">
                <a:solidFill>
                  <a:srgbClr val="FF0000"/>
                </a:solidFill>
              </a:rPr>
              <a:t>sayısal olarak saptamaya  yarayan  ölçme araçlarıdır.</a:t>
            </a:r>
          </a:p>
          <a:p>
            <a:r>
              <a:rPr lang="tr-TR" dirty="0" smtClean="0"/>
              <a:t>Gözlem, sosyometri, derececelendirme ölçekleri  ve vak’a  kaydı  gibi birey hakkında bilgi  toplama  teknikleri bu gruba girmektedir.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714744" y="1285860"/>
            <a:ext cx="2000264" cy="3429024"/>
          </a:xfrm>
        </p:spPr>
        <p:txBody>
          <a:bodyPr>
            <a:normAutofit/>
          </a:bodyPr>
          <a:lstStyle/>
          <a:p>
            <a:endParaRPr lang="tr-TR" dirty="0"/>
          </a:p>
        </p:txBody>
      </p:sp>
      <p:pic>
        <p:nvPicPr>
          <p:cNvPr id="4" name="Picture 3" descr="C:\Users\Casper\Desktop\slide_47.jpg"/>
          <p:cNvPicPr>
            <a:picLocks noGrp="1" noChangeAspect="1" noChangeArrowheads="1"/>
          </p:cNvPicPr>
          <p:nvPr>
            <p:ph idx="1"/>
          </p:nvPr>
        </p:nvPicPr>
        <p:blipFill>
          <a:blip r:embed="rId2"/>
          <a:stretch>
            <a:fillRect/>
          </a:stretch>
        </p:blipFill>
        <p:spPr bwMode="auto">
          <a:xfrm>
            <a:off x="1357290" y="1285861"/>
            <a:ext cx="6715173" cy="503874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704088"/>
            <a:ext cx="7686700" cy="1143000"/>
          </a:xfrm>
        </p:spPr>
        <p:txBody>
          <a:bodyPr/>
          <a:lstStyle/>
          <a:p>
            <a:r>
              <a:rPr lang="tr-TR" dirty="0" smtClean="0"/>
              <a:t>Kendini  Anlatma Teknikleri</a:t>
            </a:r>
            <a:endParaRPr lang="tr-TR" dirty="0"/>
          </a:p>
        </p:txBody>
      </p:sp>
      <p:sp>
        <p:nvSpPr>
          <p:cNvPr id="3" name="2 İçerik Yer Tutucusu"/>
          <p:cNvSpPr>
            <a:spLocks noGrp="1"/>
          </p:cNvSpPr>
          <p:nvPr>
            <p:ph idx="1"/>
          </p:nvPr>
        </p:nvSpPr>
        <p:spPr>
          <a:xfrm>
            <a:off x="457200" y="2285992"/>
            <a:ext cx="8229600" cy="4038608"/>
          </a:xfrm>
        </p:spPr>
        <p:txBody>
          <a:bodyPr/>
          <a:lstStyle/>
          <a:p>
            <a:r>
              <a:rPr lang="tr-TR" dirty="0" smtClean="0"/>
              <a:t>Bireylerin </a:t>
            </a:r>
            <a:r>
              <a:rPr lang="tr-TR" dirty="0" smtClean="0">
                <a:solidFill>
                  <a:srgbClr val="FF0000"/>
                </a:solidFill>
              </a:rPr>
              <a:t>duyguları, düşünceleri, değerleri ve davranışları </a:t>
            </a:r>
            <a:r>
              <a:rPr lang="tr-TR" dirty="0" smtClean="0"/>
              <a:t>ile ilişkili olarak kendilerini anlattıkları tekniklerdir.                                           </a:t>
            </a:r>
          </a:p>
          <a:p>
            <a:r>
              <a:rPr lang="tr-TR" dirty="0" smtClean="0"/>
              <a:t>Görüşme , envarterler , anketler , otobiyografi gibi yaklaşımlar bu gruba girer.</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28794" y="1285860"/>
            <a:ext cx="4929222" cy="1143008"/>
          </a:xfrm>
        </p:spPr>
        <p:txBody>
          <a:bodyPr>
            <a:normAutofit/>
          </a:bodyPr>
          <a:lstStyle/>
          <a:p>
            <a:endParaRPr lang="tr-TR" dirty="0"/>
          </a:p>
        </p:txBody>
      </p:sp>
      <p:pic>
        <p:nvPicPr>
          <p:cNvPr id="2051" name="Picture 3" descr="C:\Users\Casper\Desktop\adsız.JPG"/>
          <p:cNvPicPr>
            <a:picLocks noGrp="1" noChangeAspect="1" noChangeArrowheads="1"/>
          </p:cNvPicPr>
          <p:nvPr>
            <p:ph idx="1"/>
          </p:nvPr>
        </p:nvPicPr>
        <p:blipFill>
          <a:blip r:embed="rId2"/>
          <a:srcRect/>
          <a:stretch>
            <a:fillRect/>
          </a:stretch>
        </p:blipFill>
        <p:spPr bwMode="auto">
          <a:xfrm>
            <a:off x="1214414" y="785794"/>
            <a:ext cx="6643734" cy="585791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714356"/>
            <a:ext cx="7229468" cy="1143000"/>
          </a:xfrm>
        </p:spPr>
        <p:txBody>
          <a:bodyPr/>
          <a:lstStyle/>
          <a:p>
            <a:r>
              <a:rPr lang="tr-TR" dirty="0" smtClean="0"/>
              <a:t>Projektif Teknikler </a:t>
            </a:r>
            <a:endParaRPr lang="tr-TR" dirty="0"/>
          </a:p>
        </p:txBody>
      </p:sp>
      <p:sp>
        <p:nvSpPr>
          <p:cNvPr id="3" name="2 İçerik Yer Tutucusu"/>
          <p:cNvSpPr>
            <a:spLocks noGrp="1"/>
          </p:cNvSpPr>
          <p:nvPr>
            <p:ph idx="1"/>
          </p:nvPr>
        </p:nvSpPr>
        <p:spPr/>
        <p:txBody>
          <a:bodyPr>
            <a:normAutofit/>
          </a:bodyPr>
          <a:lstStyle/>
          <a:p>
            <a:r>
              <a:rPr lang="tr-TR" dirty="0" smtClean="0"/>
              <a:t>Bireyin tepkisine esas olarak uyarıcılar  </a:t>
            </a:r>
            <a:r>
              <a:rPr lang="tr-TR" dirty="0" smtClean="0">
                <a:solidFill>
                  <a:srgbClr val="00B050"/>
                </a:solidFill>
              </a:rPr>
              <a:t>açık-seçik değil, </a:t>
            </a:r>
            <a:r>
              <a:rPr lang="tr-TR" dirty="0" smtClean="0">
                <a:solidFill>
                  <a:schemeClr val="accent1"/>
                </a:solidFill>
              </a:rPr>
              <a:t>silik, ayrıntısız,kapalı ve belirsiz</a:t>
            </a:r>
            <a:r>
              <a:rPr lang="tr-TR" dirty="0" smtClean="0"/>
              <a:t> bir biçimde hazırlanmaktadır.                                     </a:t>
            </a:r>
          </a:p>
          <a:p>
            <a:r>
              <a:rPr lang="tr-TR" dirty="0" smtClean="0">
                <a:solidFill>
                  <a:srgbClr val="C00000"/>
                </a:solidFill>
              </a:rPr>
              <a:t>Testin  amacı  </a:t>
            </a:r>
            <a:r>
              <a:rPr lang="tr-TR" dirty="0" smtClean="0"/>
              <a:t>bireye  açıkça  bildirilmediğinden, verilen  yanıtların  bireyin </a:t>
            </a:r>
            <a:r>
              <a:rPr lang="tr-TR" dirty="0" smtClean="0">
                <a:solidFill>
                  <a:srgbClr val="C00000"/>
                </a:solidFill>
              </a:rPr>
              <a:t>bilinç altı istek ve duygularını, dış  dünyayı  algılama biçimini yansıtacağı </a:t>
            </a:r>
            <a:r>
              <a:rPr lang="tr-TR" dirty="0" smtClean="0"/>
              <a:t>varsayımı kabul edilir.                                                                          </a:t>
            </a:r>
          </a:p>
          <a:p>
            <a:r>
              <a:rPr lang="tr-TR" dirty="0" smtClean="0"/>
              <a:t>Uyarıcı olarak tamamlanmamış  cümlelerden, resimlerden, mürekkep  lekelerinden yararlanılmaktadır.</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704088"/>
            <a:ext cx="7329510" cy="1143000"/>
          </a:xfrm>
        </p:spPr>
        <p:txBody>
          <a:bodyPr/>
          <a:lstStyle/>
          <a:p>
            <a:r>
              <a:rPr lang="tr-TR" dirty="0" smtClean="0">
                <a:solidFill>
                  <a:schemeClr val="accent1">
                    <a:lumMod val="75000"/>
                  </a:schemeClr>
                </a:solidFill>
              </a:rPr>
              <a:t>Durumsal Testler</a:t>
            </a:r>
            <a:endParaRPr lang="tr-TR" dirty="0">
              <a:solidFill>
                <a:schemeClr val="accent1">
                  <a:lumMod val="75000"/>
                </a:schemeClr>
              </a:solidFill>
            </a:endParaRPr>
          </a:p>
        </p:txBody>
      </p:sp>
      <p:sp>
        <p:nvSpPr>
          <p:cNvPr id="3" name="2 İçerik Yer Tutucusu"/>
          <p:cNvSpPr>
            <a:spLocks noGrp="1"/>
          </p:cNvSpPr>
          <p:nvPr>
            <p:ph idx="1"/>
          </p:nvPr>
        </p:nvSpPr>
        <p:spPr/>
        <p:txBody>
          <a:bodyPr>
            <a:normAutofit/>
          </a:bodyPr>
          <a:lstStyle/>
          <a:p>
            <a:r>
              <a:rPr lang="tr-TR" dirty="0" smtClean="0"/>
              <a:t>Yapıtlı olarak düzenlenmiş bir test durumunda </a:t>
            </a:r>
            <a:r>
              <a:rPr lang="tr-TR" dirty="0" smtClean="0">
                <a:solidFill>
                  <a:srgbClr val="C00000"/>
                </a:solidFill>
              </a:rPr>
              <a:t>bireyin ne şekilde davrandığının gözlenmesi</a:t>
            </a:r>
            <a:r>
              <a:rPr lang="tr-TR" dirty="0" smtClean="0"/>
              <a:t> esasına dayanır.                                                         </a:t>
            </a:r>
          </a:p>
          <a:p>
            <a:r>
              <a:rPr lang="tr-TR" dirty="0" smtClean="0"/>
              <a:t>Öğrencileri sınavda maksatlı olarak denetimsiz bir test durumunda bırakmak ve öğrencilerin haberi olmadan bir  yansıtıcı ve gösterici bir araç ile gözlemlemek, denetimsiz ortamda nasıl davranacakları hakkında bilgiler toplamak bu testlere örnek olarak verilebilir. </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10" y="704088"/>
            <a:ext cx="8043890" cy="1724780"/>
          </a:xfrm>
        </p:spPr>
        <p:txBody>
          <a:bodyPr>
            <a:normAutofit/>
          </a:bodyPr>
          <a:lstStyle/>
          <a:p>
            <a:r>
              <a:rPr lang="tr-TR" dirty="0" smtClean="0"/>
              <a:t>Kişilerin Değerlendirilmeside Karşılaşılan Bazı Sorunlar :</a:t>
            </a:r>
            <a:endParaRPr lang="tr-TR" dirty="0"/>
          </a:p>
        </p:txBody>
      </p:sp>
      <p:sp>
        <p:nvSpPr>
          <p:cNvPr id="3" name="2 İçerik Yer Tutucusu"/>
          <p:cNvSpPr>
            <a:spLocks noGrp="1"/>
          </p:cNvSpPr>
          <p:nvPr>
            <p:ph idx="1"/>
          </p:nvPr>
        </p:nvSpPr>
        <p:spPr>
          <a:xfrm>
            <a:off x="457200" y="2500306"/>
            <a:ext cx="8229600" cy="3824294"/>
          </a:xfrm>
        </p:spPr>
        <p:txBody>
          <a:bodyPr/>
          <a:lstStyle/>
          <a:p>
            <a:r>
              <a:rPr lang="tr-TR" dirty="0" smtClean="0"/>
              <a:t>Orta yol cevap verme ve boş bırakma                         </a:t>
            </a:r>
          </a:p>
          <a:p>
            <a:r>
              <a:rPr lang="tr-TR" dirty="0" smtClean="0"/>
              <a:t>Sosyal kabul hatası                                                    </a:t>
            </a:r>
          </a:p>
          <a:p>
            <a:r>
              <a:rPr lang="tr-TR" dirty="0" smtClean="0"/>
              <a:t>Yanıltma hatası                                                                 </a:t>
            </a:r>
          </a:p>
          <a:p>
            <a:r>
              <a:rPr lang="tr-TR" dirty="0" smtClean="0"/>
              <a:t>Cevapların kalıplaşması                                         </a:t>
            </a:r>
          </a:p>
          <a:p>
            <a:r>
              <a:rPr lang="tr-TR" dirty="0" smtClean="0"/>
              <a:t>Toto oynamak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71538" y="857232"/>
            <a:ext cx="7615262" cy="1643074"/>
          </a:xfrm>
        </p:spPr>
        <p:txBody>
          <a:bodyPr>
            <a:normAutofit/>
          </a:bodyPr>
          <a:lstStyle/>
          <a:p>
            <a:r>
              <a:rPr lang="tr-TR" dirty="0" smtClean="0"/>
              <a:t>Orta yol cevap verme ve boş bırakma </a:t>
            </a:r>
            <a:endParaRPr lang="tr-TR" dirty="0"/>
          </a:p>
        </p:txBody>
      </p:sp>
      <p:sp>
        <p:nvSpPr>
          <p:cNvPr id="3" name="2 İçerik Yer Tutucusu"/>
          <p:cNvSpPr>
            <a:spLocks noGrp="1"/>
          </p:cNvSpPr>
          <p:nvPr>
            <p:ph idx="1"/>
          </p:nvPr>
        </p:nvSpPr>
        <p:spPr>
          <a:xfrm>
            <a:off x="457200" y="3000372"/>
            <a:ext cx="8229600" cy="3324228"/>
          </a:xfrm>
        </p:spPr>
        <p:txBody>
          <a:bodyPr/>
          <a:lstStyle/>
          <a:p>
            <a:r>
              <a:rPr lang="tr-TR" dirty="0" smtClean="0"/>
              <a:t>Seçenekleri değerlendirilmiş  sorularda  cevaplayan “</a:t>
            </a:r>
            <a:r>
              <a:rPr lang="tr-TR" dirty="0" smtClean="0">
                <a:solidFill>
                  <a:srgbClr val="C00000"/>
                </a:solidFill>
              </a:rPr>
              <a:t>bazen”, ”kararsızım” gibi orta yol bir cevap </a:t>
            </a:r>
            <a:r>
              <a:rPr lang="tr-TR" dirty="0" smtClean="0"/>
              <a:t>vermektedir .Bazende seçeneği </a:t>
            </a:r>
            <a:r>
              <a:rPr lang="tr-TR" dirty="0" smtClean="0">
                <a:solidFill>
                  <a:srgbClr val="C00000"/>
                </a:solidFill>
              </a:rPr>
              <a:t>boş bırakmaktadır .</a:t>
            </a:r>
            <a:r>
              <a:rPr lang="tr-TR" dirty="0" smtClean="0"/>
              <a:t>Bu nedenle bireyin alacağı </a:t>
            </a:r>
            <a:r>
              <a:rPr lang="tr-TR" dirty="0" smtClean="0">
                <a:solidFill>
                  <a:srgbClr val="C00000"/>
                </a:solidFill>
              </a:rPr>
              <a:t>puan düzeyi etkilenmekte </a:t>
            </a:r>
            <a:r>
              <a:rPr lang="tr-TR" dirty="0" smtClean="0"/>
              <a:t>ve </a:t>
            </a:r>
            <a:r>
              <a:rPr lang="tr-TR" dirty="0" smtClean="0">
                <a:solidFill>
                  <a:srgbClr val="C00000"/>
                </a:solidFill>
              </a:rPr>
              <a:t>hata payıda yükselmektedir</a:t>
            </a:r>
            <a:r>
              <a:rPr lang="tr-TR" dirty="0" smtClean="0"/>
              <a:t>.                                                        </a:t>
            </a:r>
          </a:p>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714356"/>
            <a:ext cx="7229468" cy="1143000"/>
          </a:xfrm>
        </p:spPr>
        <p:txBody>
          <a:bodyPr/>
          <a:lstStyle/>
          <a:p>
            <a:r>
              <a:rPr lang="tr-TR" dirty="0" smtClean="0"/>
              <a:t>Yanıltma Hatası </a:t>
            </a:r>
            <a:endParaRPr lang="tr-TR" dirty="0"/>
          </a:p>
        </p:txBody>
      </p:sp>
      <p:sp>
        <p:nvSpPr>
          <p:cNvPr id="3" name="2 İçerik Yer Tutucusu"/>
          <p:cNvSpPr>
            <a:spLocks noGrp="1"/>
          </p:cNvSpPr>
          <p:nvPr>
            <p:ph idx="1"/>
          </p:nvPr>
        </p:nvSpPr>
        <p:spPr>
          <a:xfrm>
            <a:off x="928662" y="2571744"/>
            <a:ext cx="7215238" cy="3752856"/>
          </a:xfrm>
        </p:spPr>
        <p:txBody>
          <a:bodyPr/>
          <a:lstStyle/>
          <a:p>
            <a:r>
              <a:rPr lang="tr-TR" dirty="0" smtClean="0"/>
              <a:t>Bu hatada  cevaplayan kişi,soruya  içinden  geldiği  gibi doğru yanıtlar  vermez,</a:t>
            </a:r>
            <a:r>
              <a:rPr lang="tr-TR" dirty="0" smtClean="0">
                <a:solidFill>
                  <a:srgbClr val="C00000"/>
                </a:solidFill>
              </a:rPr>
              <a:t>kendi  amacına  uygun  olarak akılcı  yanıtlar  vererek  kendi  gerçek  durumunu saklar                               </a:t>
            </a:r>
          </a:p>
          <a:p>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00166" y="704088"/>
            <a:ext cx="7186634" cy="1143000"/>
          </a:xfrm>
        </p:spPr>
        <p:txBody>
          <a:bodyPr/>
          <a:lstStyle/>
          <a:p>
            <a:r>
              <a:rPr lang="tr-TR" dirty="0" smtClean="0"/>
              <a:t>Sosyal Kabul Hatası </a:t>
            </a:r>
            <a:endParaRPr lang="tr-TR" dirty="0"/>
          </a:p>
        </p:txBody>
      </p:sp>
      <p:sp>
        <p:nvSpPr>
          <p:cNvPr id="3" name="2 İçerik Yer Tutucusu"/>
          <p:cNvSpPr>
            <a:spLocks noGrp="1"/>
          </p:cNvSpPr>
          <p:nvPr>
            <p:ph idx="1"/>
          </p:nvPr>
        </p:nvSpPr>
        <p:spPr>
          <a:xfrm>
            <a:off x="571472" y="2500306"/>
            <a:ext cx="8001056" cy="3824294"/>
          </a:xfrm>
        </p:spPr>
        <p:txBody>
          <a:bodyPr/>
          <a:lstStyle/>
          <a:p>
            <a:r>
              <a:rPr lang="tr-TR" dirty="0" smtClean="0"/>
              <a:t>Cevaplayıcı  doğru  yanıtlar  vermez  cevaplayıcı kendi gerçek  durumunu  yansıtan değil </a:t>
            </a:r>
            <a:r>
              <a:rPr lang="tr-TR" dirty="0" smtClean="0">
                <a:solidFill>
                  <a:schemeClr val="accent1"/>
                </a:solidFill>
              </a:rPr>
              <a:t>toplum tarafından kabul  görecek,onaylayacak  cevaplar </a:t>
            </a:r>
            <a:r>
              <a:rPr lang="tr-TR" dirty="0" smtClean="0"/>
              <a:t> verir .</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2976" y="704088"/>
            <a:ext cx="7543824" cy="1143000"/>
          </a:xfrm>
        </p:spPr>
        <p:txBody>
          <a:bodyPr/>
          <a:lstStyle/>
          <a:p>
            <a:r>
              <a:rPr lang="tr-TR" dirty="0" smtClean="0"/>
              <a:t>Cevapların Kalıplaşması </a:t>
            </a:r>
            <a:endParaRPr lang="tr-TR" dirty="0"/>
          </a:p>
        </p:txBody>
      </p:sp>
      <p:sp>
        <p:nvSpPr>
          <p:cNvPr id="3" name="2 İçerik Yer Tutucusu"/>
          <p:cNvSpPr>
            <a:spLocks noGrp="1"/>
          </p:cNvSpPr>
          <p:nvPr>
            <p:ph idx="1"/>
          </p:nvPr>
        </p:nvSpPr>
        <p:spPr>
          <a:xfrm>
            <a:off x="642910" y="2357430"/>
            <a:ext cx="7858180" cy="3967170"/>
          </a:xfrm>
        </p:spPr>
        <p:txBody>
          <a:bodyPr/>
          <a:lstStyle/>
          <a:p>
            <a:r>
              <a:rPr lang="tr-TR" dirty="0" smtClean="0"/>
              <a:t>Bazı kişiler, test  durumunun  </a:t>
            </a:r>
            <a:r>
              <a:rPr lang="tr-TR" dirty="0" smtClean="0">
                <a:solidFill>
                  <a:srgbClr val="FF0000"/>
                </a:solidFill>
              </a:rPr>
              <a:t>niteliğine  bakmaksızın evet  yada  hayır  cevaplarından birini  daha  çok tercih etmeye bir hazır oluş alışkanlığı  </a:t>
            </a:r>
            <a:r>
              <a:rPr lang="tr-TR" dirty="0" smtClean="0"/>
              <a:t>içindedir.</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14480" y="704088"/>
            <a:ext cx="6972320" cy="1143000"/>
          </a:xfrm>
        </p:spPr>
        <p:txBody>
          <a:bodyPr/>
          <a:lstStyle/>
          <a:p>
            <a:r>
              <a:rPr lang="tr-TR" dirty="0" smtClean="0"/>
              <a:t>Toto Oynamak </a:t>
            </a:r>
            <a:endParaRPr lang="tr-TR" dirty="0"/>
          </a:p>
        </p:txBody>
      </p:sp>
      <p:sp>
        <p:nvSpPr>
          <p:cNvPr id="3" name="2 İçerik Yer Tutucusu"/>
          <p:cNvSpPr>
            <a:spLocks noGrp="1"/>
          </p:cNvSpPr>
          <p:nvPr>
            <p:ph idx="1"/>
          </p:nvPr>
        </p:nvSpPr>
        <p:spPr>
          <a:xfrm>
            <a:off x="457200" y="2571744"/>
            <a:ext cx="8229600" cy="3752856"/>
          </a:xfrm>
        </p:spPr>
        <p:txBody>
          <a:bodyPr/>
          <a:lstStyle/>
          <a:p>
            <a:r>
              <a:rPr lang="tr-TR" dirty="0" smtClean="0"/>
              <a:t>Test  alan  kişi  sorunun  cevabında  emin  olmadığı zaman  </a:t>
            </a:r>
            <a:r>
              <a:rPr lang="tr-TR" dirty="0" smtClean="0">
                <a:solidFill>
                  <a:srgbClr val="FF0000"/>
                </a:solidFill>
              </a:rPr>
              <a:t>tahmin  ve  şans  oyunlarına  yada  bilmeden cevaplama  </a:t>
            </a:r>
            <a:r>
              <a:rPr lang="tr-TR" dirty="0" smtClean="0"/>
              <a:t>yoluna  gitmektedir.</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28794" y="704088"/>
            <a:ext cx="6758006" cy="653210"/>
          </a:xfrm>
        </p:spPr>
        <p:txBody>
          <a:bodyPr>
            <a:normAutofit fontScale="90000"/>
          </a:bodyPr>
          <a:lstStyle/>
          <a:p>
            <a:r>
              <a:rPr lang="tr-TR" dirty="0" smtClean="0"/>
              <a:t>KİŞİLİK TESTLERİ</a:t>
            </a:r>
            <a:endParaRPr lang="tr-TR" dirty="0"/>
          </a:p>
        </p:txBody>
      </p:sp>
      <p:sp>
        <p:nvSpPr>
          <p:cNvPr id="3" name="2 İçerik Yer Tutucusu"/>
          <p:cNvSpPr>
            <a:spLocks noGrp="1"/>
          </p:cNvSpPr>
          <p:nvPr>
            <p:ph idx="1"/>
          </p:nvPr>
        </p:nvSpPr>
        <p:spPr>
          <a:xfrm>
            <a:off x="457200" y="1357298"/>
            <a:ext cx="8401080" cy="5500702"/>
          </a:xfrm>
        </p:spPr>
        <p:txBody>
          <a:bodyPr>
            <a:normAutofit/>
          </a:bodyPr>
          <a:lstStyle/>
          <a:p>
            <a:pPr>
              <a:buNone/>
            </a:pPr>
            <a:endParaRPr lang="tr-TR" dirty="0" smtClean="0"/>
          </a:p>
          <a:p>
            <a:r>
              <a:rPr lang="tr-TR" dirty="0" smtClean="0"/>
              <a:t>Kişilik testleri, objektif (kendini bildirim/kendini değerlendirme) testler ve projektif testler olarak ikiye ayrılır.  </a:t>
            </a:r>
          </a:p>
          <a:p>
            <a:r>
              <a:rPr lang="tr-TR" dirty="0" smtClean="0">
                <a:solidFill>
                  <a:srgbClr val="C00000"/>
                </a:solidFill>
              </a:rPr>
              <a:t>Objektif (nesnel) : </a:t>
            </a:r>
            <a:r>
              <a:rPr lang="tr-TR" dirty="0" smtClean="0"/>
              <a:t>Ölçme aracının kendisi </a:t>
            </a:r>
            <a:r>
              <a:rPr lang="tr-TR" dirty="0" smtClean="0">
                <a:solidFill>
                  <a:srgbClr val="FF0000"/>
                </a:solidFill>
              </a:rPr>
              <a:t>nesneldir</a:t>
            </a:r>
            <a:r>
              <a:rPr lang="tr-TR" dirty="0" smtClean="0"/>
              <a:t> ve </a:t>
            </a:r>
            <a:r>
              <a:rPr lang="tr-TR" dirty="0" smtClean="0">
                <a:solidFill>
                  <a:srgbClr val="FF0000"/>
                </a:solidFill>
              </a:rPr>
              <a:t>standart ölçüm, puanlama </a:t>
            </a:r>
            <a:r>
              <a:rPr lang="tr-TR" dirty="0" smtClean="0"/>
              <a:t>yapmak için oluşturulmuştur.  Bu testlerin önemli üstünlükleri çok fazla </a:t>
            </a:r>
            <a:r>
              <a:rPr lang="tr-TR" dirty="0" smtClean="0">
                <a:solidFill>
                  <a:srgbClr val="FF0000"/>
                </a:solidFill>
              </a:rPr>
              <a:t>zaman almayışları ve ekonomik oluşlarıdır.</a:t>
            </a:r>
            <a:r>
              <a:rPr lang="tr-TR" dirty="0" smtClean="0"/>
              <a:t>  </a:t>
            </a:r>
          </a:p>
          <a:p>
            <a:r>
              <a:rPr lang="tr-TR" dirty="0" smtClean="0">
                <a:solidFill>
                  <a:srgbClr val="C00000"/>
                </a:solidFill>
              </a:rPr>
              <a:t>Projektif testleri,</a:t>
            </a:r>
            <a:r>
              <a:rPr lang="tr-TR" dirty="0" smtClean="0"/>
              <a:t>bireye belirsiz mürekkep lekesi şeklinde ya da çizim şeklinde bir uyarıcı vererek </a:t>
            </a:r>
            <a:r>
              <a:rPr lang="tr-TR" dirty="0" smtClean="0">
                <a:solidFill>
                  <a:srgbClr val="FF0000"/>
                </a:solidFill>
              </a:rPr>
              <a:t>onun duygularını, düşüncelerini ve fikirlerini cevaplarına yansıtmasını </a:t>
            </a:r>
            <a:r>
              <a:rPr lang="tr-TR" dirty="0" smtClean="0"/>
              <a:t>sağlamaktır. ,</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85852" y="704088"/>
            <a:ext cx="7400948" cy="1796218"/>
          </a:xfrm>
        </p:spPr>
        <p:txBody>
          <a:bodyPr>
            <a:normAutofit fontScale="90000"/>
          </a:bodyPr>
          <a:lstStyle/>
          <a:p>
            <a:r>
              <a:rPr lang="tr-TR" sz="8000" dirty="0" smtClean="0"/>
              <a:t>KİŞİLİK  TESTLERİ</a:t>
            </a:r>
            <a:r>
              <a:rPr lang="tr-TR" dirty="0" smtClean="0"/>
              <a:t/>
            </a:r>
            <a:br>
              <a:rPr lang="tr-TR" dirty="0" smtClean="0"/>
            </a:br>
            <a:endParaRPr lang="tr-TR" dirty="0"/>
          </a:p>
        </p:txBody>
      </p:sp>
      <p:sp>
        <p:nvSpPr>
          <p:cNvPr id="3" name="2 Metin Yer Tutucusu"/>
          <p:cNvSpPr>
            <a:spLocks noGrp="1"/>
          </p:cNvSpPr>
          <p:nvPr>
            <p:ph type="body" idx="1"/>
          </p:nvPr>
        </p:nvSpPr>
        <p:spPr>
          <a:xfrm>
            <a:off x="0" y="1785926"/>
            <a:ext cx="4497388" cy="714380"/>
          </a:xfrm>
        </p:spPr>
        <p:txBody>
          <a:bodyPr>
            <a:normAutofit/>
          </a:bodyPr>
          <a:lstStyle/>
          <a:p>
            <a:r>
              <a:rPr lang="tr-TR" dirty="0" smtClean="0"/>
              <a:t>OBJEKTİF   KİŞİLİK TESTLERİ</a:t>
            </a:r>
          </a:p>
          <a:p>
            <a:endParaRPr lang="tr-TR" dirty="0"/>
          </a:p>
        </p:txBody>
      </p:sp>
      <p:sp>
        <p:nvSpPr>
          <p:cNvPr id="4" name="3 Metin Yer Tutucusu"/>
          <p:cNvSpPr>
            <a:spLocks noGrp="1"/>
          </p:cNvSpPr>
          <p:nvPr>
            <p:ph type="body" sz="half" idx="3"/>
          </p:nvPr>
        </p:nvSpPr>
        <p:spPr>
          <a:xfrm>
            <a:off x="4572000" y="1857364"/>
            <a:ext cx="4572000" cy="571504"/>
          </a:xfrm>
        </p:spPr>
        <p:txBody>
          <a:bodyPr>
            <a:normAutofit/>
          </a:bodyPr>
          <a:lstStyle/>
          <a:p>
            <a:r>
              <a:rPr lang="tr-TR" dirty="0" smtClean="0"/>
              <a:t>PROJEKTİF  KİŞİLİK TESTLERİ</a:t>
            </a:r>
          </a:p>
          <a:p>
            <a:endParaRPr lang="tr-TR" dirty="0"/>
          </a:p>
        </p:txBody>
      </p:sp>
      <p:sp>
        <p:nvSpPr>
          <p:cNvPr id="5" name="4 İçerik Yer Tutucusu"/>
          <p:cNvSpPr>
            <a:spLocks noGrp="1"/>
          </p:cNvSpPr>
          <p:nvPr>
            <p:ph sz="quarter" idx="2"/>
          </p:nvPr>
        </p:nvSpPr>
        <p:spPr>
          <a:xfrm>
            <a:off x="214282" y="2428868"/>
            <a:ext cx="4283106" cy="4286280"/>
          </a:xfrm>
          <a:solidFill>
            <a:schemeClr val="accent1">
              <a:lumMod val="20000"/>
              <a:lumOff val="80000"/>
            </a:schemeClr>
          </a:solidFill>
        </p:spPr>
        <p:txBody>
          <a:bodyPr>
            <a:normAutofit fontScale="92500" lnSpcReduction="10000"/>
          </a:bodyPr>
          <a:lstStyle/>
          <a:p>
            <a:pPr algn="just">
              <a:buFont typeface="Arial" pitchFamily="34" charset="0"/>
              <a:buChar char="•"/>
            </a:pPr>
            <a:r>
              <a:rPr lang="tr-TR" dirty="0" smtClean="0"/>
              <a:t>Beck  Debresyon Ölçeği  </a:t>
            </a:r>
          </a:p>
          <a:p>
            <a:pPr algn="just">
              <a:buFont typeface="Arial" pitchFamily="34" charset="0"/>
              <a:buChar char="•"/>
            </a:pPr>
            <a:r>
              <a:rPr lang="tr-TR" dirty="0" smtClean="0"/>
              <a:t>Cattel 16 Pf  Şahsiyet Envanteri</a:t>
            </a:r>
          </a:p>
          <a:p>
            <a:pPr algn="just">
              <a:buFont typeface="Arial" pitchFamily="34" charset="0"/>
              <a:buChar char="•"/>
            </a:pPr>
            <a:r>
              <a:rPr lang="tr-TR" dirty="0" smtClean="0"/>
              <a:t>Cornell İndex</a:t>
            </a:r>
          </a:p>
          <a:p>
            <a:pPr lvl="1" algn="just">
              <a:buFont typeface="Arial" pitchFamily="34" charset="0"/>
              <a:buChar char="•"/>
            </a:pPr>
            <a:r>
              <a:rPr lang="tr-TR" dirty="0" smtClean="0"/>
              <a:t>Edwards Kişisel Tercih Envanteri</a:t>
            </a:r>
          </a:p>
          <a:p>
            <a:pPr algn="just">
              <a:buFont typeface="Arial" pitchFamily="34" charset="0"/>
              <a:buChar char="•"/>
            </a:pPr>
            <a:r>
              <a:rPr lang="tr-TR" dirty="0" smtClean="0"/>
              <a:t>Empatik Beceri Ölçeği-b Formu</a:t>
            </a:r>
          </a:p>
          <a:p>
            <a:pPr algn="just">
              <a:buFont typeface="Arial" pitchFamily="34" charset="0"/>
              <a:buChar char="•"/>
            </a:pPr>
            <a:r>
              <a:rPr lang="tr-TR" dirty="0" smtClean="0"/>
              <a:t>Eysenck Kişilik Envanteri</a:t>
            </a:r>
          </a:p>
          <a:p>
            <a:pPr algn="just">
              <a:buFont typeface="Arial" pitchFamily="34" charset="0"/>
              <a:buChar char="•"/>
            </a:pPr>
            <a:r>
              <a:rPr lang="tr-TR" dirty="0" smtClean="0"/>
              <a:t>Hacettepe Kişilik Envanteri</a:t>
            </a:r>
          </a:p>
          <a:p>
            <a:pPr algn="just">
              <a:buFont typeface="Arial" pitchFamily="34" charset="0"/>
              <a:buChar char="•"/>
            </a:pPr>
            <a:r>
              <a:rPr lang="tr-TR" dirty="0" smtClean="0"/>
              <a:t>Minnesota Çok Yönlü Kişilik Envanteri-grup Formu</a:t>
            </a:r>
          </a:p>
          <a:p>
            <a:pPr algn="just">
              <a:buFont typeface="Arial" pitchFamily="34" charset="0"/>
              <a:buChar char="•"/>
            </a:pPr>
            <a:r>
              <a:rPr lang="tr-TR" dirty="0" smtClean="0"/>
              <a:t>Rathus Kendini Belirleme (Güvengenlik)envanteri</a:t>
            </a:r>
          </a:p>
          <a:p>
            <a:pPr algn="just">
              <a:buFont typeface="Arial" pitchFamily="34" charset="0"/>
              <a:buChar char="•"/>
            </a:pPr>
            <a:r>
              <a:rPr lang="tr-TR" dirty="0" smtClean="0"/>
              <a:t>Ruhsal  Belirti Tarama Listesi</a:t>
            </a:r>
          </a:p>
          <a:p>
            <a:pPr algn="just">
              <a:buFont typeface="Arial" pitchFamily="34" charset="0"/>
              <a:buChar char="•"/>
            </a:pPr>
            <a:r>
              <a:rPr lang="tr-TR" dirty="0" smtClean="0"/>
              <a:t>Saldırganlık   Ölçeği</a:t>
            </a:r>
          </a:p>
          <a:p>
            <a:endParaRPr lang="tr-TR" dirty="0"/>
          </a:p>
        </p:txBody>
      </p:sp>
      <p:sp>
        <p:nvSpPr>
          <p:cNvPr id="6" name="5 İçerik Yer Tutucusu"/>
          <p:cNvSpPr>
            <a:spLocks noGrp="1"/>
          </p:cNvSpPr>
          <p:nvPr>
            <p:ph sz="quarter" idx="4"/>
          </p:nvPr>
        </p:nvSpPr>
        <p:spPr>
          <a:xfrm>
            <a:off x="4786314" y="2428868"/>
            <a:ext cx="4214842" cy="4262218"/>
          </a:xfrm>
          <a:solidFill>
            <a:schemeClr val="accent1">
              <a:lumMod val="20000"/>
              <a:lumOff val="80000"/>
            </a:schemeClr>
          </a:solidFill>
        </p:spPr>
        <p:txBody>
          <a:bodyPr>
            <a:normAutofit fontScale="92500"/>
          </a:bodyPr>
          <a:lstStyle/>
          <a:p>
            <a:pPr marL="342900" indent="-342900" algn="just">
              <a:buFont typeface="Arial" pitchFamily="34" charset="0"/>
              <a:buChar char="•"/>
            </a:pPr>
            <a:r>
              <a:rPr lang="tr-TR" dirty="0" smtClean="0"/>
              <a:t>Çocuklar İçin  Algı Testi</a:t>
            </a:r>
          </a:p>
          <a:p>
            <a:pPr marL="342900" indent="-342900" algn="just">
              <a:buFont typeface="Arial" pitchFamily="34" charset="0"/>
              <a:buChar char="•"/>
            </a:pPr>
            <a:r>
              <a:rPr lang="tr-TR" dirty="0" smtClean="0"/>
              <a:t>Tematik Algı Testi</a:t>
            </a:r>
          </a:p>
          <a:p>
            <a:pPr marL="342900" indent="-342900" algn="just">
              <a:buFont typeface="Arial" pitchFamily="34" charset="0"/>
              <a:buChar char="•"/>
            </a:pPr>
            <a:r>
              <a:rPr lang="tr-TR" dirty="0" smtClean="0"/>
              <a:t>Louisa Düss  Psikanalitik Hikayeler Testi</a:t>
            </a:r>
          </a:p>
          <a:p>
            <a:pPr marL="342900" indent="-342900" algn="just">
              <a:buFont typeface="Arial" pitchFamily="34" charset="0"/>
              <a:buChar char="•"/>
            </a:pPr>
            <a:r>
              <a:rPr lang="tr-TR" dirty="0" smtClean="0"/>
              <a:t>Rorschach Testi</a:t>
            </a:r>
          </a:p>
          <a:p>
            <a:pPr marL="342900" indent="-342900" algn="just">
              <a:buFont typeface="Arial" pitchFamily="34" charset="0"/>
              <a:buChar char="•"/>
            </a:pPr>
            <a:r>
              <a:rPr lang="tr-TR" dirty="0" smtClean="0"/>
              <a:t>Holtzman Mürekkeb Lekesi Testi</a:t>
            </a:r>
          </a:p>
          <a:p>
            <a:pPr marL="342900" indent="-342900" algn="just">
              <a:buFont typeface="Arial" pitchFamily="34" charset="0"/>
              <a:buChar char="•"/>
            </a:pPr>
            <a:r>
              <a:rPr lang="tr-TR" dirty="0" smtClean="0"/>
              <a:t>Beier  Cümle Tamamlama  Testi</a:t>
            </a:r>
          </a:p>
          <a:p>
            <a:pPr marL="342900" indent="-342900" algn="just">
              <a:buFont typeface="Arial" pitchFamily="34" charset="0"/>
              <a:buChar char="•"/>
            </a:pPr>
            <a:r>
              <a:rPr lang="tr-TR" dirty="0" smtClean="0"/>
              <a:t>Rotter Cümle Tamamlama Testi,üniversite Formu</a:t>
            </a:r>
          </a:p>
          <a:p>
            <a:pPr marL="342900" indent="-342900" algn="just">
              <a:buFont typeface="Arial" pitchFamily="34" charset="0"/>
              <a:buChar char="•"/>
            </a:pPr>
            <a:r>
              <a:rPr lang="tr-TR" dirty="0" smtClean="0"/>
              <a:t>Rosenzweig Testi</a:t>
            </a:r>
          </a:p>
          <a:p>
            <a:pPr marL="342900" indent="-342900" algn="just">
              <a:buFont typeface="Arial" pitchFamily="34" charset="0"/>
              <a:buChar char="•"/>
            </a:pPr>
            <a:r>
              <a:rPr lang="tr-TR" dirty="0" smtClean="0"/>
              <a:t>Szondi Testi</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wipe(down)">
                                      <p:cBhvr>
                                        <p:cTn id="32" dur="580">
                                          <p:stCondLst>
                                            <p:cond delay="0"/>
                                          </p:stCondLst>
                                        </p:cTn>
                                        <p:tgtEl>
                                          <p:spTgt spid="4">
                                            <p:txEl>
                                              <p:pRg st="0" end="0"/>
                                            </p:txEl>
                                          </p:spTgt>
                                        </p:tgtEl>
                                      </p:cBhvr>
                                    </p:animEffect>
                                    <p:anim calcmode="lin" valueType="num">
                                      <p:cBhvr>
                                        <p:cTn id="33"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4">
                                            <p:txEl>
                                              <p:pRg st="0" end="0"/>
                                            </p:txEl>
                                          </p:spTgt>
                                        </p:tgtEl>
                                      </p:cBhvr>
                                      <p:to x="100000" y="60000"/>
                                    </p:animScale>
                                    <p:animScale>
                                      <p:cBhvr>
                                        <p:cTn id="39" dur="166" decel="50000">
                                          <p:stCondLst>
                                            <p:cond delay="676"/>
                                          </p:stCondLst>
                                        </p:cTn>
                                        <p:tgtEl>
                                          <p:spTgt spid="4">
                                            <p:txEl>
                                              <p:pRg st="0" end="0"/>
                                            </p:txEl>
                                          </p:spTgt>
                                        </p:tgtEl>
                                      </p:cBhvr>
                                      <p:to x="100000" y="100000"/>
                                    </p:animScale>
                                    <p:animScale>
                                      <p:cBhvr>
                                        <p:cTn id="40" dur="26">
                                          <p:stCondLst>
                                            <p:cond delay="1312"/>
                                          </p:stCondLst>
                                        </p:cTn>
                                        <p:tgtEl>
                                          <p:spTgt spid="4">
                                            <p:txEl>
                                              <p:pRg st="0" end="0"/>
                                            </p:txEl>
                                          </p:spTgt>
                                        </p:tgtEl>
                                      </p:cBhvr>
                                      <p:to x="100000" y="80000"/>
                                    </p:animScale>
                                    <p:animScale>
                                      <p:cBhvr>
                                        <p:cTn id="41" dur="166" decel="50000">
                                          <p:stCondLst>
                                            <p:cond delay="1338"/>
                                          </p:stCondLst>
                                        </p:cTn>
                                        <p:tgtEl>
                                          <p:spTgt spid="4">
                                            <p:txEl>
                                              <p:pRg st="0" end="0"/>
                                            </p:txEl>
                                          </p:spTgt>
                                        </p:tgtEl>
                                      </p:cBhvr>
                                      <p:to x="100000" y="100000"/>
                                    </p:animScale>
                                    <p:animScale>
                                      <p:cBhvr>
                                        <p:cTn id="42" dur="26">
                                          <p:stCondLst>
                                            <p:cond delay="1642"/>
                                          </p:stCondLst>
                                        </p:cTn>
                                        <p:tgtEl>
                                          <p:spTgt spid="4">
                                            <p:txEl>
                                              <p:pRg st="0" end="0"/>
                                            </p:txEl>
                                          </p:spTgt>
                                        </p:tgtEl>
                                      </p:cBhvr>
                                      <p:to x="100000" y="90000"/>
                                    </p:animScale>
                                    <p:animScale>
                                      <p:cBhvr>
                                        <p:cTn id="43" dur="166" decel="50000">
                                          <p:stCondLst>
                                            <p:cond delay="1668"/>
                                          </p:stCondLst>
                                        </p:cTn>
                                        <p:tgtEl>
                                          <p:spTgt spid="4">
                                            <p:txEl>
                                              <p:pRg st="0" end="0"/>
                                            </p:txEl>
                                          </p:spTgt>
                                        </p:tgtEl>
                                      </p:cBhvr>
                                      <p:to x="100000" y="100000"/>
                                    </p:animScale>
                                    <p:animScale>
                                      <p:cBhvr>
                                        <p:cTn id="44" dur="26">
                                          <p:stCondLst>
                                            <p:cond delay="1808"/>
                                          </p:stCondLst>
                                        </p:cTn>
                                        <p:tgtEl>
                                          <p:spTgt spid="4">
                                            <p:txEl>
                                              <p:pRg st="0" end="0"/>
                                            </p:txEl>
                                          </p:spTgt>
                                        </p:tgtEl>
                                      </p:cBhvr>
                                      <p:to x="100000" y="95000"/>
                                    </p:animScale>
                                    <p:animScale>
                                      <p:cBhvr>
                                        <p:cTn id="45" dur="166" decel="50000">
                                          <p:stCondLst>
                                            <p:cond delay="1834"/>
                                          </p:stCondLst>
                                        </p:cTn>
                                        <p:tgtEl>
                                          <p:spTgt spid="4">
                                            <p:txEl>
                                              <p:pRg st="0" end="0"/>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
                                            <p:bg/>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
                                            <p:txEl>
                                              <p:pRg st="2" end="2"/>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6">
                                            <p:bg/>
                                          </p:spTgt>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animBg="1"/>
      <p:bldP spid="6"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00232" y="704088"/>
            <a:ext cx="6762768" cy="796086"/>
          </a:xfrm>
        </p:spPr>
        <p:txBody>
          <a:bodyPr>
            <a:normAutofit fontScale="90000"/>
          </a:bodyPr>
          <a:lstStyle/>
          <a:p>
            <a:r>
              <a:rPr lang="tr-TR" dirty="0" smtClean="0"/>
              <a:t>Beck Depresyon Ölçeği</a:t>
            </a:r>
            <a:endParaRPr lang="tr-TR" dirty="0"/>
          </a:p>
        </p:txBody>
      </p:sp>
      <p:sp>
        <p:nvSpPr>
          <p:cNvPr id="5" name="4 İçerik Yer Tutucusu"/>
          <p:cNvSpPr>
            <a:spLocks noGrp="1"/>
          </p:cNvSpPr>
          <p:nvPr>
            <p:ph sz="quarter" idx="4294967295"/>
          </p:nvPr>
        </p:nvSpPr>
        <p:spPr>
          <a:xfrm>
            <a:off x="885825" y="1428750"/>
            <a:ext cx="8258175" cy="4786313"/>
          </a:xfrm>
        </p:spPr>
        <p:txBody>
          <a:bodyPr>
            <a:normAutofit fontScale="77500" lnSpcReduction="20000"/>
          </a:bodyPr>
          <a:lstStyle/>
          <a:p>
            <a:r>
              <a:rPr lang="tr-TR" dirty="0" smtClean="0"/>
              <a:t>Bireylerde </a:t>
            </a:r>
            <a:r>
              <a:rPr lang="tr-TR" dirty="0" smtClean="0">
                <a:solidFill>
                  <a:srgbClr val="C00000"/>
                </a:solidFill>
              </a:rPr>
              <a:t>depresyon düzeyini </a:t>
            </a:r>
            <a:r>
              <a:rPr lang="tr-TR" dirty="0" smtClean="0"/>
              <a:t>ve </a:t>
            </a:r>
            <a:r>
              <a:rPr lang="tr-TR" dirty="0" smtClean="0">
                <a:solidFill>
                  <a:srgbClr val="C00000"/>
                </a:solidFill>
              </a:rPr>
              <a:t>depresyon ile diğer psikopatolojik durumların ayıt edilmesi  </a:t>
            </a:r>
            <a:r>
              <a:rPr lang="tr-TR" dirty="0" smtClean="0"/>
              <a:t>ile ilgili nitelikleri ölçmektedir.</a:t>
            </a:r>
          </a:p>
          <a:p>
            <a:r>
              <a:rPr lang="tr-TR" dirty="0" smtClean="0"/>
              <a:t>Yetişkinlere  </a:t>
            </a:r>
            <a:r>
              <a:rPr lang="tr-TR" dirty="0" smtClean="0">
                <a:solidFill>
                  <a:srgbClr val="C00000"/>
                </a:solidFill>
              </a:rPr>
              <a:t>grup olarak </a:t>
            </a:r>
            <a:r>
              <a:rPr lang="tr-TR" dirty="0" smtClean="0"/>
              <a:t>uygulanabilen </a:t>
            </a:r>
            <a:r>
              <a:rPr lang="tr-TR" dirty="0" smtClean="0">
                <a:solidFill>
                  <a:srgbClr val="C00000"/>
                </a:solidFill>
              </a:rPr>
              <a:t>kağıt-kalem</a:t>
            </a:r>
            <a:r>
              <a:rPr lang="tr-TR" dirty="0" smtClean="0"/>
              <a:t> testidir.</a:t>
            </a:r>
          </a:p>
          <a:p>
            <a:r>
              <a:rPr lang="tr-TR" dirty="0" smtClean="0"/>
              <a:t>Zaman sınırlaması yoktur.ortalama 10-15 dakikada yanıtlanabilmektedir.</a:t>
            </a:r>
          </a:p>
          <a:p>
            <a:r>
              <a:rPr lang="tr-TR" dirty="0" smtClean="0">
                <a:solidFill>
                  <a:srgbClr val="C00000"/>
                </a:solidFill>
              </a:rPr>
              <a:t>21 depresif belirti katagorisini içerir. </a:t>
            </a:r>
            <a:r>
              <a:rPr lang="tr-TR" dirty="0" smtClean="0"/>
              <a:t>Bu katogorilerden her biri 4 tane kendini değerlendirme maddesinden oluşur.</a:t>
            </a:r>
          </a:p>
          <a:p>
            <a:r>
              <a:rPr lang="tr-TR" dirty="0" smtClean="0"/>
              <a:t>Ölçek materyali olarak </a:t>
            </a:r>
            <a:r>
              <a:rPr lang="tr-TR" dirty="0" smtClean="0">
                <a:solidFill>
                  <a:srgbClr val="C00000"/>
                </a:solidFill>
              </a:rPr>
              <a:t>soru formu</a:t>
            </a:r>
            <a:r>
              <a:rPr lang="tr-TR" dirty="0" smtClean="0"/>
              <a:t>  vardır.</a:t>
            </a:r>
          </a:p>
          <a:p>
            <a:r>
              <a:rPr lang="tr-TR" dirty="0" smtClean="0"/>
              <a:t>Uygulaması kolay bir ölçektir.</a:t>
            </a:r>
          </a:p>
          <a:p>
            <a:r>
              <a:rPr lang="tr-TR" dirty="0" smtClean="0"/>
              <a:t>Soru formunun başında kısa bir açıklama vardır.</a:t>
            </a:r>
          </a:p>
          <a:p>
            <a:r>
              <a:rPr lang="tr-TR" dirty="0" smtClean="0">
                <a:solidFill>
                  <a:srgbClr val="C00000"/>
                </a:solidFill>
              </a:rPr>
              <a:t>Her maddenin yanında yazılı olan sayı </a:t>
            </a:r>
            <a:r>
              <a:rPr lang="tr-TR" dirty="0" smtClean="0"/>
              <a:t>(o ile 3 arasında değişir),</a:t>
            </a:r>
            <a:r>
              <a:rPr lang="tr-TR" dirty="0" smtClean="0">
                <a:solidFill>
                  <a:srgbClr val="C00000"/>
                </a:solidFill>
              </a:rPr>
              <a:t>o maddeye verilecek puanı gösterir.</a:t>
            </a:r>
            <a:r>
              <a:rPr lang="tr-TR" dirty="0" smtClean="0"/>
              <a:t>En yüksek puan (21x3)63’tür.</a:t>
            </a:r>
          </a:p>
          <a:p>
            <a:r>
              <a:rPr lang="tr-TR" dirty="0" smtClean="0">
                <a:solidFill>
                  <a:srgbClr val="C00000"/>
                </a:solidFill>
              </a:rPr>
              <a:t>Toplam puanın yüksek oluşu ,depresyon düzeyinin ya da şiddetinin yüksekliği gösterir.</a:t>
            </a:r>
          </a:p>
          <a:p>
            <a:r>
              <a:rPr lang="tr-TR" dirty="0" smtClean="0"/>
              <a:t>Ölçeğin uygulanması için özel eğitim gerekmez.</a:t>
            </a:r>
          </a:p>
          <a:p>
            <a:endParaRPr lang="tr-TR" dirty="0" smtClean="0"/>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85852" y="704088"/>
            <a:ext cx="7477148" cy="796086"/>
          </a:xfrm>
        </p:spPr>
        <p:txBody>
          <a:bodyPr>
            <a:normAutofit fontScale="90000"/>
          </a:bodyPr>
          <a:lstStyle/>
          <a:p>
            <a:r>
              <a:rPr lang="tr-TR" dirty="0" smtClean="0"/>
              <a:t>Cattel 16 Pf Şahsiyet Envanteri</a:t>
            </a:r>
            <a:endParaRPr lang="tr-TR" dirty="0"/>
          </a:p>
        </p:txBody>
      </p:sp>
      <p:sp>
        <p:nvSpPr>
          <p:cNvPr id="5" name="4 İçerik Yer Tutucusu"/>
          <p:cNvSpPr>
            <a:spLocks noGrp="1"/>
          </p:cNvSpPr>
          <p:nvPr>
            <p:ph sz="quarter" idx="4294967295"/>
          </p:nvPr>
        </p:nvSpPr>
        <p:spPr>
          <a:xfrm>
            <a:off x="742950" y="1571625"/>
            <a:ext cx="8401050" cy="4143375"/>
          </a:xfrm>
        </p:spPr>
        <p:txBody>
          <a:bodyPr>
            <a:normAutofit fontScale="85000" lnSpcReduction="10000"/>
          </a:bodyPr>
          <a:lstStyle/>
          <a:p>
            <a:r>
              <a:rPr lang="tr-TR" dirty="0" smtClean="0">
                <a:solidFill>
                  <a:srgbClr val="C00000"/>
                </a:solidFill>
              </a:rPr>
              <a:t>Kişinin temel yapısında</a:t>
            </a:r>
            <a:r>
              <a:rPr lang="tr-TR" dirty="0" smtClean="0"/>
              <a:t> bulunan özellikleri ölçmektedir.</a:t>
            </a:r>
          </a:p>
          <a:p>
            <a:r>
              <a:rPr lang="tr-TR" dirty="0" smtClean="0"/>
              <a:t>17 yaşından başlayarak her yaş ve öğrenim dizeyindeki yetişkinlere grup olarak uygulanabilen </a:t>
            </a:r>
            <a:r>
              <a:rPr lang="tr-TR" dirty="0" smtClean="0">
                <a:solidFill>
                  <a:srgbClr val="FF0000"/>
                </a:solidFill>
              </a:rPr>
              <a:t>kağıt kalem </a:t>
            </a:r>
            <a:r>
              <a:rPr lang="tr-TR" dirty="0" smtClean="0"/>
              <a:t>testidir.</a:t>
            </a:r>
          </a:p>
          <a:p>
            <a:r>
              <a:rPr lang="tr-TR" dirty="0" smtClean="0"/>
              <a:t>Envanter  187  maddeden oluşmaktadır.</a:t>
            </a:r>
          </a:p>
          <a:p>
            <a:r>
              <a:rPr lang="tr-TR" dirty="0" smtClean="0"/>
              <a:t>Ölçek metaryeli olarak  </a:t>
            </a:r>
            <a:r>
              <a:rPr lang="tr-TR" dirty="0" smtClean="0">
                <a:solidFill>
                  <a:srgbClr val="FF0000"/>
                </a:solidFill>
              </a:rPr>
              <a:t>soru, cevap </a:t>
            </a:r>
            <a:r>
              <a:rPr lang="tr-TR" dirty="0" smtClean="0"/>
              <a:t>ve profil formları ile yanıt anahtarı kullanılır.</a:t>
            </a:r>
          </a:p>
          <a:p>
            <a:r>
              <a:rPr lang="tr-TR" dirty="0" smtClean="0">
                <a:solidFill>
                  <a:srgbClr val="FF0000"/>
                </a:solidFill>
              </a:rPr>
              <a:t>16 alt boyut ve 5 global faktörden oluşmaktadır</a:t>
            </a:r>
            <a:r>
              <a:rPr lang="tr-TR" dirty="0" smtClean="0"/>
              <a:t>. Problem Çözme, Sıcakkanlılık, İhtiyatlılık, Strese Tolerans, Kendine Yeterlilik, Baskınlık, Canlılık, Kurallara Bağlılık, Ketumluk, Değişime Açıklık, Kendini Sorgulama, Sosyal Girişkenlik, Duyarlılık, Soyuta Odaklılık, Mükemmeliyetçilik ve Gerginlik olmak üzere temel 16 kişilik boyutunu ölçmektedir.</a:t>
            </a:r>
          </a:p>
          <a:p>
            <a:pPr>
              <a:buNone/>
            </a:pPr>
            <a:endParaRPr lang="tr-TR" dirty="0" smtClean="0"/>
          </a:p>
          <a:p>
            <a:endParaRPr lang="tr-TR" dirty="0" smtClean="0"/>
          </a:p>
          <a:p>
            <a:endParaRPr lang="tr-TR" dirty="0" smtClean="0"/>
          </a:p>
          <a:p>
            <a:endParaRPr lang="tr-TR" dirty="0" smtClean="0"/>
          </a:p>
          <a:p>
            <a:endParaRPr lang="tr-TR" dirty="0"/>
          </a:p>
        </p:txBody>
      </p:sp>
      <p:pic>
        <p:nvPicPr>
          <p:cNvPr id="7170" name="Picture 2" descr="C:\Users\Casper\Desktop\yuzler.jpg"/>
          <p:cNvPicPr>
            <a:picLocks noGrp="1" noChangeAspect="1" noChangeArrowheads="1"/>
          </p:cNvPicPr>
          <p:nvPr>
            <p:ph sz="quarter" idx="4294967295"/>
          </p:nvPr>
        </p:nvPicPr>
        <p:blipFill>
          <a:blip r:embed="rId2"/>
          <a:srcRect/>
          <a:stretch>
            <a:fillRect/>
          </a:stretch>
        </p:blipFill>
        <p:spPr bwMode="auto">
          <a:xfrm>
            <a:off x="5429250" y="5286375"/>
            <a:ext cx="3714750" cy="14287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857356" y="500042"/>
            <a:ext cx="6905644" cy="1143000"/>
          </a:xfrm>
        </p:spPr>
        <p:txBody>
          <a:bodyPr>
            <a:normAutofit/>
          </a:bodyPr>
          <a:lstStyle/>
          <a:p>
            <a:r>
              <a:rPr lang="tr-TR" dirty="0" smtClean="0"/>
              <a:t>Cornell Index</a:t>
            </a:r>
            <a:endParaRPr lang="tr-TR" dirty="0"/>
          </a:p>
        </p:txBody>
      </p:sp>
      <p:sp>
        <p:nvSpPr>
          <p:cNvPr id="5" name="4 İçerik Yer Tutucusu"/>
          <p:cNvSpPr>
            <a:spLocks noGrp="1"/>
          </p:cNvSpPr>
          <p:nvPr>
            <p:ph sz="quarter" idx="4294967295"/>
          </p:nvPr>
        </p:nvSpPr>
        <p:spPr>
          <a:xfrm>
            <a:off x="571473" y="1928813"/>
            <a:ext cx="5715039" cy="4432300"/>
          </a:xfrm>
        </p:spPr>
        <p:txBody>
          <a:bodyPr>
            <a:normAutofit fontScale="85000" lnSpcReduction="10000"/>
          </a:bodyPr>
          <a:lstStyle/>
          <a:p>
            <a:r>
              <a:rPr lang="tr-TR" dirty="0" smtClean="0">
                <a:solidFill>
                  <a:srgbClr val="C00000"/>
                </a:solidFill>
              </a:rPr>
              <a:t>Nörotik  ve psikosomatik  belirtileri </a:t>
            </a:r>
            <a:r>
              <a:rPr lang="tr-TR" dirty="0" smtClean="0"/>
              <a:t>ölçmektedir.</a:t>
            </a:r>
          </a:p>
          <a:p>
            <a:r>
              <a:rPr lang="tr-TR" dirty="0" smtClean="0"/>
              <a:t>Yetişkinlere  grup olarak uygulanabilen kağıt-kalem testidir.</a:t>
            </a:r>
          </a:p>
          <a:p>
            <a:r>
              <a:rPr lang="tr-TR" dirty="0" smtClean="0"/>
              <a:t>Zaman sınırlaması yoktur.</a:t>
            </a:r>
          </a:p>
          <a:p>
            <a:r>
              <a:rPr lang="tr-TR" dirty="0" smtClean="0">
                <a:solidFill>
                  <a:srgbClr val="C00000"/>
                </a:solidFill>
              </a:rPr>
              <a:t>101 maddeden </a:t>
            </a:r>
            <a:r>
              <a:rPr lang="tr-TR" dirty="0" smtClean="0"/>
              <a:t>oluşan test;korku, depresyon, sinirlilik, ve endişe hali, nöro psikosomatik belirtiler, korku ve irkilme tepkisi, diğer psikosomatik belirtiler,aşırı hassasiyet ve şüphecilik gibi </a:t>
            </a:r>
            <a:r>
              <a:rPr lang="tr-TR" dirty="0" smtClean="0">
                <a:solidFill>
                  <a:srgbClr val="C00000"/>
                </a:solidFill>
              </a:rPr>
              <a:t>on farklı bireysel niteliği ölçmektedir</a:t>
            </a:r>
            <a:r>
              <a:rPr lang="tr-TR" dirty="0" smtClean="0"/>
              <a:t>.</a:t>
            </a:r>
          </a:p>
          <a:p>
            <a:r>
              <a:rPr lang="tr-TR" dirty="0" smtClean="0"/>
              <a:t>Soru formu kullanılır.</a:t>
            </a:r>
          </a:p>
          <a:p>
            <a:r>
              <a:rPr lang="tr-TR" dirty="0" smtClean="0"/>
              <a:t>Cevaplar soru formuna işaretlenir.</a:t>
            </a:r>
            <a:endParaRPr lang="tr-TR" dirty="0"/>
          </a:p>
        </p:txBody>
      </p:sp>
      <p:pic>
        <p:nvPicPr>
          <p:cNvPr id="5122" name="Picture 2" descr="C:\Users\Casper\Desktop\beck_umutsuzluk_olcegi_620.jpg"/>
          <p:cNvPicPr>
            <a:picLocks noGrp="1" noChangeAspect="1" noChangeArrowheads="1"/>
          </p:cNvPicPr>
          <p:nvPr>
            <p:ph sz="quarter" idx="4294967295"/>
          </p:nvPr>
        </p:nvPicPr>
        <p:blipFill>
          <a:blip r:embed="rId2"/>
          <a:srcRect/>
          <a:stretch>
            <a:fillRect/>
          </a:stretch>
        </p:blipFill>
        <p:spPr bwMode="auto">
          <a:xfrm>
            <a:off x="6286512" y="3643315"/>
            <a:ext cx="2571768" cy="292893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14348" y="704088"/>
            <a:ext cx="7972452" cy="867524"/>
          </a:xfrm>
        </p:spPr>
        <p:txBody>
          <a:bodyPr>
            <a:normAutofit fontScale="90000"/>
          </a:bodyPr>
          <a:lstStyle/>
          <a:p>
            <a:r>
              <a:rPr lang="tr-TR" dirty="0" smtClean="0"/>
              <a:t>Edwards Kişisel Tercih Envanteri</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1285860"/>
            <a:ext cx="8401080" cy="5572140"/>
          </a:xfrm>
        </p:spPr>
        <p:txBody>
          <a:bodyPr>
            <a:normAutofit fontScale="92500" lnSpcReduction="10000"/>
          </a:bodyPr>
          <a:lstStyle/>
          <a:p>
            <a:pPr lvl="0">
              <a:buNone/>
            </a:pPr>
            <a:endParaRPr lang="tr-TR" sz="2400" dirty="0" smtClean="0">
              <a:solidFill>
                <a:schemeClr val="bg2">
                  <a:lumMod val="10000"/>
                </a:schemeClr>
              </a:solidFill>
              <a:latin typeface="Times New Roman" pitchFamily="18" charset="0"/>
              <a:ea typeface="Calibri" pitchFamily="34" charset="0"/>
              <a:cs typeface="Times New Roman" pitchFamily="18" charset="0"/>
            </a:endParaRP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Kağıt kalem testidir ve grup olarak üniversite öğrencilerine ve yetişkinlere uygulanabilir.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Zaman sınırlaması yoktur, 45-50 dakikada yanıtlanabilir.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 225 maddeden oluşan envanter, </a:t>
            </a:r>
            <a:r>
              <a:rPr lang="tr-TR" sz="2400" dirty="0" smtClean="0">
                <a:solidFill>
                  <a:srgbClr val="C00000"/>
                </a:solidFill>
                <a:latin typeface="Times New Roman" pitchFamily="18" charset="0"/>
                <a:ea typeface="Calibri" pitchFamily="34" charset="0"/>
                <a:cs typeface="Times New Roman" pitchFamily="18" charset="0"/>
              </a:rPr>
              <a:t>Murray </a:t>
            </a:r>
            <a:r>
              <a:rPr lang="tr-TR" sz="2400" dirty="0" smtClean="0">
                <a:solidFill>
                  <a:schemeClr val="bg2">
                    <a:lumMod val="10000"/>
                  </a:schemeClr>
                </a:solidFill>
                <a:latin typeface="Times New Roman" pitchFamily="18" charset="0"/>
                <a:ea typeface="Calibri" pitchFamily="34" charset="0"/>
                <a:cs typeface="Times New Roman" pitchFamily="18" charset="0"/>
              </a:rPr>
              <a:t>tarafından betimlenen 15 ihtiyacı içerir. Her ihtiyaca ait 14 madde vardır.Envanterin </a:t>
            </a:r>
            <a:r>
              <a:rPr lang="tr-TR" sz="2400" dirty="0" smtClean="0">
                <a:solidFill>
                  <a:srgbClr val="C00000"/>
                </a:solidFill>
                <a:latin typeface="Times New Roman" pitchFamily="18" charset="0"/>
                <a:ea typeface="Calibri" pitchFamily="34" charset="0"/>
                <a:cs typeface="Times New Roman" pitchFamily="18" charset="0"/>
              </a:rPr>
              <a:t>ciddi biçimde doldurulup doldurulmadığının denetimi için </a:t>
            </a:r>
            <a:r>
              <a:rPr lang="tr-TR" sz="2400" dirty="0" smtClean="0">
                <a:solidFill>
                  <a:schemeClr val="bg2">
                    <a:lumMod val="10000"/>
                  </a:schemeClr>
                </a:solidFill>
                <a:latin typeface="Times New Roman" pitchFamily="18" charset="0"/>
                <a:ea typeface="Calibri" pitchFamily="34" charset="0"/>
                <a:cs typeface="Times New Roman" pitchFamily="18" charset="0"/>
              </a:rPr>
              <a:t>maddelerden 15 tanesine envanterde iki kere yer verilmiştir.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15 maddeye aynı yönde yanıt verip vermediği kontrol edilir.Eğer bu maddeler </a:t>
            </a:r>
            <a:r>
              <a:rPr lang="tr-TR" sz="2400" dirty="0" smtClean="0">
                <a:solidFill>
                  <a:srgbClr val="C00000"/>
                </a:solidFill>
                <a:latin typeface="Times New Roman" pitchFamily="18" charset="0"/>
                <a:ea typeface="Calibri" pitchFamily="34" charset="0"/>
                <a:cs typeface="Times New Roman" pitchFamily="18" charset="0"/>
              </a:rPr>
              <a:t>aynı yönde </a:t>
            </a:r>
            <a:r>
              <a:rPr lang="tr-TR" sz="2400" dirty="0" smtClean="0">
                <a:solidFill>
                  <a:schemeClr val="bg2">
                    <a:lumMod val="10000"/>
                  </a:schemeClr>
                </a:solidFill>
                <a:latin typeface="Times New Roman" pitchFamily="18" charset="0"/>
                <a:ea typeface="Calibri" pitchFamily="34" charset="0"/>
                <a:cs typeface="Times New Roman" pitchFamily="18" charset="0"/>
              </a:rPr>
              <a:t>yanıtlanmışsa her biri için </a:t>
            </a:r>
            <a:r>
              <a:rPr lang="tr-TR" sz="2400" dirty="0" smtClean="0">
                <a:solidFill>
                  <a:srgbClr val="C00000"/>
                </a:solidFill>
                <a:latin typeface="Times New Roman" pitchFamily="18" charset="0"/>
                <a:ea typeface="Calibri" pitchFamily="34" charset="0"/>
                <a:cs typeface="Times New Roman" pitchFamily="18" charset="0"/>
              </a:rPr>
              <a:t>1 puan </a:t>
            </a:r>
            <a:r>
              <a:rPr lang="tr-TR" sz="2400" dirty="0" smtClean="0">
                <a:solidFill>
                  <a:schemeClr val="bg2">
                    <a:lumMod val="10000"/>
                  </a:schemeClr>
                </a:solidFill>
                <a:latin typeface="Times New Roman" pitchFamily="18" charset="0"/>
                <a:ea typeface="Calibri" pitchFamily="34" charset="0"/>
                <a:cs typeface="Times New Roman" pitchFamily="18" charset="0"/>
              </a:rPr>
              <a:t>verilir.Her ihtiyaç alanından elde edilebilecek </a:t>
            </a:r>
            <a:r>
              <a:rPr lang="tr-TR" sz="2400" dirty="0" smtClean="0">
                <a:solidFill>
                  <a:srgbClr val="C00000"/>
                </a:solidFill>
                <a:latin typeface="Times New Roman" pitchFamily="18" charset="0"/>
                <a:ea typeface="Calibri" pitchFamily="34" charset="0"/>
                <a:cs typeface="Times New Roman" pitchFamily="18" charset="0"/>
              </a:rPr>
              <a:t>en yüksek toplam puan 28’dir</a:t>
            </a:r>
            <a:r>
              <a:rPr lang="tr-TR" sz="2400" dirty="0" smtClean="0">
                <a:solidFill>
                  <a:schemeClr val="bg2">
                    <a:lumMod val="10000"/>
                  </a:schemeClr>
                </a:solidFill>
                <a:latin typeface="Times New Roman" pitchFamily="18" charset="0"/>
                <a:ea typeface="Calibri" pitchFamily="34" charset="0"/>
                <a:cs typeface="Times New Roman" pitchFamily="18" charset="0"/>
              </a:rPr>
              <a:t>.</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Envanterdeki ihtiyaçlar; başarma, riayet etme, düzen, gösteriş, özerklik, duyguları anlama, yakınlık, ilgi görmeyi isteme-yardım isteme, baskın olma, kendini suçlama, şefkat gösterme-koruma, değişiklik, dayanıklılık ve saldırganlıktır.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Envanterin kullanımı için özel eğitim gerekmez.</a:t>
            </a:r>
          </a:p>
          <a:p>
            <a:pPr lvl="0"/>
            <a:endParaRPr lang="tr-TR" sz="2400" dirty="0" smtClean="0">
              <a:solidFill>
                <a:schemeClr val="bg2">
                  <a:lumMod val="10000"/>
                </a:schemeClr>
              </a:solidFill>
              <a:latin typeface="Arial" pitchFamily="34" charset="0"/>
            </a:endParaRPr>
          </a:p>
          <a:p>
            <a:endParaRPr lang="tr-TR" dirty="0"/>
          </a:p>
        </p:txBody>
      </p:sp>
      <p:sp>
        <p:nvSpPr>
          <p:cNvPr id="6" name="5 İçerik Yer Tutucusu"/>
          <p:cNvSpPr>
            <a:spLocks noGrp="1"/>
          </p:cNvSpPr>
          <p:nvPr>
            <p:ph sz="quarter" idx="4"/>
          </p:nvPr>
        </p:nvSpPr>
        <p:spPr>
          <a:xfrm flipH="1">
            <a:off x="8686800" y="2514600"/>
            <a:ext cx="100042" cy="3845720"/>
          </a:xfrm>
        </p:spPr>
        <p:txBody>
          <a:bodyPr/>
          <a:lstStyle/>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Metin Yer Tutucusu"/>
          <p:cNvSpPr>
            <a:spLocks noGrp="1"/>
          </p:cNvSpPr>
          <p:nvPr>
            <p:ph type="body" idx="1"/>
          </p:nvPr>
        </p:nvSpPr>
        <p:spPr/>
        <p:txBody>
          <a:bodyPr/>
          <a:lstStyle/>
          <a:p>
            <a:endParaRPr lang="tr-TR" dirty="0"/>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p:txBody>
          <a:bodyPr/>
          <a:lstStyle/>
          <a:p>
            <a:endParaRPr lang="tr-TR"/>
          </a:p>
        </p:txBody>
      </p:sp>
      <p:sp>
        <p:nvSpPr>
          <p:cNvPr id="6" name="5 İçerik Yer Tutucusu"/>
          <p:cNvSpPr>
            <a:spLocks noGrp="1"/>
          </p:cNvSpPr>
          <p:nvPr>
            <p:ph sz="quarter" idx="4"/>
          </p:nvPr>
        </p:nvSpPr>
        <p:spPr/>
        <p:txBody>
          <a:bodyPr/>
          <a:lstStyle/>
          <a:p>
            <a:endParaRPr lang="tr-TR"/>
          </a:p>
        </p:txBody>
      </p:sp>
      <p:pic>
        <p:nvPicPr>
          <p:cNvPr id="7" name="Picture 2" descr="C:\Documents and Settings\Alaatin\Desktop\gözdee\EDWARDS-6.jpg"/>
          <p:cNvPicPr>
            <a:picLocks noChangeAspect="1" noChangeArrowheads="1"/>
          </p:cNvPicPr>
          <p:nvPr/>
        </p:nvPicPr>
        <p:blipFill>
          <a:blip r:embed="rId2"/>
          <a:srcRect/>
          <a:stretch>
            <a:fillRect/>
          </a:stretch>
        </p:blipFill>
        <p:spPr bwMode="auto">
          <a:xfrm>
            <a:off x="515789" y="1000108"/>
            <a:ext cx="8271053" cy="542928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Empatik Beceri Ölçeği –B Formu</a:t>
            </a:r>
            <a:endParaRPr lang="tr-TR" dirty="0"/>
          </a:p>
        </p:txBody>
      </p:sp>
      <p:sp>
        <p:nvSpPr>
          <p:cNvPr id="5" name="4 İçerik Yer Tutucusu"/>
          <p:cNvSpPr>
            <a:spLocks noGrp="1"/>
          </p:cNvSpPr>
          <p:nvPr>
            <p:ph sz="quarter" idx="4294967295"/>
          </p:nvPr>
        </p:nvSpPr>
        <p:spPr>
          <a:xfrm>
            <a:off x="457200" y="1785938"/>
            <a:ext cx="8686800" cy="4929187"/>
          </a:xfrm>
        </p:spPr>
        <p:txBody>
          <a:bodyPr>
            <a:normAutofit fontScale="92500" lnSpcReduction="10000"/>
          </a:bodyPr>
          <a:lstStyle/>
          <a:p>
            <a:pPr marL="457200" indent="-457200"/>
            <a:r>
              <a:rPr lang="tr-TR" dirty="0" smtClean="0"/>
              <a:t>Ölçek, </a:t>
            </a:r>
            <a:r>
              <a:rPr lang="tr-TR" dirty="0" smtClean="0">
                <a:solidFill>
                  <a:srgbClr val="C00000"/>
                </a:solidFill>
              </a:rPr>
              <a:t>günlük yaşamla ilgili kısa ifadelerin bulunduğu altı ayrı</a:t>
            </a:r>
          </a:p>
          <a:p>
            <a:pPr>
              <a:buNone/>
            </a:pPr>
            <a:r>
              <a:rPr lang="tr-TR" dirty="0" smtClean="0">
                <a:solidFill>
                  <a:srgbClr val="C00000"/>
                </a:solidFill>
              </a:rPr>
              <a:t>  psikolojik sorundan </a:t>
            </a:r>
            <a:r>
              <a:rPr lang="tr-TR" dirty="0" smtClean="0"/>
              <a:t>oluşmaktadır.Bireylere yöneltilen bu sorunlara </a:t>
            </a:r>
          </a:p>
          <a:p>
            <a:pPr>
              <a:buNone/>
            </a:pPr>
            <a:r>
              <a:rPr lang="tr-TR" dirty="0" smtClean="0"/>
              <a:t>  ilişkin verilebilecek </a:t>
            </a:r>
            <a:r>
              <a:rPr lang="tr-TR" dirty="0" smtClean="0">
                <a:solidFill>
                  <a:srgbClr val="C00000"/>
                </a:solidFill>
              </a:rPr>
              <a:t>on iki tepki </a:t>
            </a:r>
            <a:r>
              <a:rPr lang="tr-TR" dirty="0" smtClean="0"/>
              <a:t>bulunmaktadır. Bireylerden, bu</a:t>
            </a:r>
          </a:p>
          <a:p>
            <a:pPr>
              <a:buNone/>
            </a:pPr>
            <a:r>
              <a:rPr lang="tr-TR" dirty="0" smtClean="0"/>
              <a:t>  oniki  tepkiden </a:t>
            </a:r>
            <a:r>
              <a:rPr lang="tr-TR" dirty="0" smtClean="0">
                <a:solidFill>
                  <a:srgbClr val="C00000"/>
                </a:solidFill>
              </a:rPr>
              <a:t>dördünü seçmeleri</a:t>
            </a:r>
            <a:r>
              <a:rPr lang="tr-TR" dirty="0" smtClean="0"/>
              <a:t> istenmektedir.                         </a:t>
            </a:r>
          </a:p>
          <a:p>
            <a:r>
              <a:rPr lang="tr-TR" dirty="0" smtClean="0"/>
              <a:t>   Bireyin seçtiği   tepkilere puanlama anahtarındaki puanlar verilmektedir. Bu puanların toplamı, B  Formu’ndan aldığı toplam puanı göstermektedir. Her sorunun altında verilen </a:t>
            </a:r>
            <a:r>
              <a:rPr lang="tr-TR" dirty="0" smtClean="0">
                <a:solidFill>
                  <a:srgbClr val="C00000"/>
                </a:solidFill>
              </a:rPr>
              <a:t>on iki tepkiden biri anlamsızdır</a:t>
            </a:r>
            <a:r>
              <a:rPr lang="tr-TR" dirty="0" smtClean="0"/>
              <a:t> ve bu </a:t>
            </a:r>
            <a:r>
              <a:rPr lang="tr-TR" dirty="0" smtClean="0">
                <a:solidFill>
                  <a:srgbClr val="C00000"/>
                </a:solidFill>
              </a:rPr>
              <a:t>maddeyi seçen </a:t>
            </a:r>
            <a:r>
              <a:rPr lang="tr-TR" dirty="0" smtClean="0"/>
              <a:t>bireyin </a:t>
            </a:r>
            <a:r>
              <a:rPr lang="tr-TR" dirty="0" smtClean="0">
                <a:solidFill>
                  <a:srgbClr val="C00000"/>
                </a:solidFill>
              </a:rPr>
              <a:t>formu geçersiz </a:t>
            </a:r>
            <a:r>
              <a:rPr lang="tr-TR" dirty="0" smtClean="0"/>
              <a:t>sayılmaktadır.</a:t>
            </a:r>
          </a:p>
          <a:p>
            <a:r>
              <a:rPr lang="tr-TR" dirty="0" smtClean="0"/>
              <a:t>Alınan toplam </a:t>
            </a:r>
            <a:r>
              <a:rPr lang="tr-TR" dirty="0" smtClean="0">
                <a:solidFill>
                  <a:srgbClr val="C00000"/>
                </a:solidFill>
              </a:rPr>
              <a:t>yüksek olması </a:t>
            </a:r>
            <a:r>
              <a:rPr lang="tr-TR" dirty="0" smtClean="0">
                <a:solidFill>
                  <a:srgbClr val="002060"/>
                </a:solidFill>
              </a:rPr>
              <a:t>empatik becerinin  yüksek </a:t>
            </a:r>
            <a:r>
              <a:rPr lang="tr-TR" dirty="0" smtClean="0"/>
              <a:t>olması demektir.</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704088"/>
            <a:ext cx="7258072" cy="867524"/>
          </a:xfrm>
        </p:spPr>
        <p:txBody>
          <a:bodyPr/>
          <a:lstStyle/>
          <a:p>
            <a:r>
              <a:rPr lang="tr-TR" dirty="0" smtClean="0"/>
              <a:t>Eysenck Kişilik Envanteri</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1928802"/>
            <a:ext cx="5614998" cy="4431518"/>
          </a:xfrm>
        </p:spPr>
        <p:txBody>
          <a:bodyPr>
            <a:normAutofit/>
          </a:bodyPr>
          <a:lstStyle/>
          <a:p>
            <a:r>
              <a:rPr lang="tr-TR" dirty="0" smtClean="0"/>
              <a:t>Bireylerin </a:t>
            </a:r>
            <a:r>
              <a:rPr lang="tr-TR" dirty="0" smtClean="0">
                <a:solidFill>
                  <a:srgbClr val="C00000"/>
                </a:solidFill>
              </a:rPr>
              <a:t>genel kişilik özelliklerini  </a:t>
            </a:r>
            <a:r>
              <a:rPr lang="tr-TR" dirty="0" smtClean="0"/>
              <a:t>ölçmektedir.</a:t>
            </a:r>
          </a:p>
          <a:p>
            <a:r>
              <a:rPr lang="tr-TR" dirty="0" smtClean="0"/>
              <a:t>16 yaş üstü bireylere grup olarak uygulanabilen kağıt-kalem testidir.</a:t>
            </a:r>
          </a:p>
          <a:p>
            <a:r>
              <a:rPr lang="tr-TR" dirty="0" smtClean="0"/>
              <a:t>Uygulamada zaman sınırlaması yoktur.</a:t>
            </a:r>
          </a:p>
          <a:p>
            <a:r>
              <a:rPr lang="tr-TR" dirty="0" smtClean="0"/>
              <a:t>Psikotisizm,nevrotizm,yalan,dışadönüklük ve içedönüklük boyutlarını ölçen 100 maddeden oluşmaktadır.</a:t>
            </a:r>
          </a:p>
          <a:p>
            <a:r>
              <a:rPr lang="tr-TR" dirty="0" smtClean="0"/>
              <a:t>Soru formu ,yanıt kağıdı ve yanıt anahtarı kullanılır.</a:t>
            </a:r>
          </a:p>
          <a:p>
            <a:r>
              <a:rPr lang="tr-TR" dirty="0" smtClean="0"/>
              <a:t>Envanterin uygulaması için özel eğitim gerekmez.</a:t>
            </a:r>
            <a:endParaRPr lang="tr-TR" dirty="0"/>
          </a:p>
        </p:txBody>
      </p:sp>
      <p:pic>
        <p:nvPicPr>
          <p:cNvPr id="4098" name="Picture 2" descr="C:\Users\Casper\Desktop\depression.jpg"/>
          <p:cNvPicPr>
            <a:picLocks noGrp="1" noChangeAspect="1" noChangeArrowheads="1"/>
          </p:cNvPicPr>
          <p:nvPr>
            <p:ph sz="quarter" idx="4"/>
          </p:nvPr>
        </p:nvPicPr>
        <p:blipFill>
          <a:blip r:embed="rId2"/>
          <a:srcRect/>
          <a:stretch>
            <a:fillRect/>
          </a:stretch>
        </p:blipFill>
        <p:spPr bwMode="auto">
          <a:xfrm>
            <a:off x="6215042" y="2500306"/>
            <a:ext cx="2786114" cy="278608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704088"/>
            <a:ext cx="7762900" cy="1143000"/>
          </a:xfrm>
        </p:spPr>
        <p:txBody>
          <a:bodyPr/>
          <a:lstStyle/>
          <a:p>
            <a:r>
              <a:rPr lang="tr-TR" dirty="0" smtClean="0"/>
              <a:t>Hacettepe Kişilik Envanteri</a:t>
            </a:r>
            <a:endParaRPr lang="tr-TR" dirty="0"/>
          </a:p>
        </p:txBody>
      </p:sp>
      <p:sp>
        <p:nvSpPr>
          <p:cNvPr id="5" name="4 İçerik Yer Tutucusu"/>
          <p:cNvSpPr>
            <a:spLocks noGrp="1"/>
          </p:cNvSpPr>
          <p:nvPr>
            <p:ph sz="quarter" idx="4294967295"/>
          </p:nvPr>
        </p:nvSpPr>
        <p:spPr>
          <a:xfrm>
            <a:off x="814388" y="2071688"/>
            <a:ext cx="8329612" cy="4572000"/>
          </a:xfrm>
        </p:spPr>
        <p:txBody>
          <a:bodyPr>
            <a:normAutofit/>
          </a:bodyPr>
          <a:lstStyle/>
          <a:p>
            <a:pPr marL="0" indent="449263" algn="just" fontAlgn="base">
              <a:spcBef>
                <a:spcPct val="0"/>
              </a:spcBef>
              <a:spcAft>
                <a:spcPct val="0"/>
              </a:spcAft>
              <a:buClrTx/>
              <a:buSzTx/>
            </a:pPr>
            <a:r>
              <a:rPr lang="tr-TR" sz="2400" dirty="0" smtClean="0">
                <a:solidFill>
                  <a:schemeClr val="bg2">
                    <a:lumMod val="10000"/>
                  </a:schemeClr>
                </a:solidFill>
                <a:latin typeface="Times New Roman" pitchFamily="18" charset="0"/>
                <a:ea typeface="Calibri" pitchFamily="34" charset="0"/>
                <a:cs typeface="Times New Roman" pitchFamily="18" charset="0"/>
              </a:rPr>
              <a:t>Envanter,ölçtüğü davranış/nitelik bireyin </a:t>
            </a:r>
            <a:r>
              <a:rPr lang="tr-TR" sz="2400" dirty="0" smtClean="0">
                <a:solidFill>
                  <a:srgbClr val="FF0000"/>
                </a:solidFill>
                <a:latin typeface="Times New Roman" pitchFamily="18" charset="0"/>
                <a:ea typeface="Calibri" pitchFamily="34" charset="0"/>
                <a:cs typeface="Times New Roman" pitchFamily="18" charset="0"/>
              </a:rPr>
              <a:t>kişilik özellikleri; kişiliğine ilişkin sorunlar, kişisel, sosyal ve genel uyum düzeyleridir. </a:t>
            </a:r>
          </a:p>
          <a:p>
            <a:pPr marL="0" indent="449263" algn="just" fontAlgn="base">
              <a:spcBef>
                <a:spcPct val="0"/>
              </a:spcBef>
              <a:spcAft>
                <a:spcPct val="0"/>
              </a:spcAft>
              <a:buClrTx/>
              <a:buSzTx/>
            </a:pPr>
            <a:endParaRPr lang="tr-TR" sz="2400" dirty="0" smtClean="0">
              <a:solidFill>
                <a:srgbClr val="FF0000"/>
              </a:solidFill>
              <a:latin typeface="Times New Roman" pitchFamily="18" charset="0"/>
              <a:ea typeface="Calibri" pitchFamily="34" charset="0"/>
              <a:cs typeface="Times New Roman" pitchFamily="18" charset="0"/>
            </a:endParaRPr>
          </a:p>
          <a:p>
            <a:pPr marL="0" indent="449263" algn="just" fontAlgn="base">
              <a:spcBef>
                <a:spcPct val="0"/>
              </a:spcBef>
              <a:spcAft>
                <a:spcPct val="0"/>
              </a:spcAft>
              <a:buClrTx/>
              <a:buSzTx/>
            </a:pPr>
            <a:r>
              <a:rPr lang="tr-TR" sz="2400" dirty="0" smtClean="0">
                <a:latin typeface="Times New Roman" pitchFamily="18" charset="0"/>
                <a:ea typeface="Calibri" pitchFamily="34" charset="0"/>
                <a:cs typeface="Times New Roman" pitchFamily="18" charset="0"/>
              </a:rPr>
              <a:t>Kağıt kalem testi </a:t>
            </a:r>
            <a:r>
              <a:rPr lang="tr-TR" sz="2400" dirty="0" smtClean="0">
                <a:solidFill>
                  <a:schemeClr val="bg2">
                    <a:lumMod val="10000"/>
                  </a:schemeClr>
                </a:solidFill>
                <a:latin typeface="Times New Roman" pitchFamily="18" charset="0"/>
                <a:ea typeface="Calibri" pitchFamily="34" charset="0"/>
                <a:cs typeface="Times New Roman" pitchFamily="18" charset="0"/>
              </a:rPr>
              <a:t>olup grup olarak </a:t>
            </a:r>
            <a:r>
              <a:rPr lang="tr-TR" sz="2400" dirty="0" smtClean="0">
                <a:solidFill>
                  <a:srgbClr val="FF0000"/>
                </a:solidFill>
                <a:latin typeface="Times New Roman" pitchFamily="18" charset="0"/>
                <a:ea typeface="Calibri" pitchFamily="34" charset="0"/>
                <a:cs typeface="Times New Roman" pitchFamily="18" charset="0"/>
              </a:rPr>
              <a:t>yetişkinlere</a:t>
            </a:r>
            <a:r>
              <a:rPr lang="tr-TR" sz="2400" dirty="0" smtClean="0">
                <a:solidFill>
                  <a:schemeClr val="bg2">
                    <a:lumMod val="10000"/>
                  </a:schemeClr>
                </a:solidFill>
                <a:latin typeface="Times New Roman" pitchFamily="18" charset="0"/>
                <a:ea typeface="Calibri" pitchFamily="34" charset="0"/>
                <a:cs typeface="Times New Roman" pitchFamily="18" charset="0"/>
              </a:rPr>
              <a:t> uygulanabilir. </a:t>
            </a:r>
          </a:p>
          <a:p>
            <a:pPr marL="0" indent="449263" algn="just" fontAlgn="base">
              <a:spcBef>
                <a:spcPct val="0"/>
              </a:spcBef>
              <a:spcAft>
                <a:spcPct val="0"/>
              </a:spcAft>
              <a:buClrTx/>
              <a:buSzTx/>
              <a:buNone/>
            </a:pPr>
            <a:r>
              <a:rPr lang="tr-TR" sz="2400" dirty="0" smtClean="0">
                <a:solidFill>
                  <a:schemeClr val="bg2">
                    <a:lumMod val="10000"/>
                  </a:schemeClr>
                </a:solidFill>
                <a:latin typeface="Times New Roman" pitchFamily="18" charset="0"/>
                <a:ea typeface="Calibri" pitchFamily="34" charset="0"/>
                <a:cs typeface="Times New Roman" pitchFamily="18" charset="0"/>
              </a:rPr>
              <a:t> </a:t>
            </a:r>
          </a:p>
          <a:p>
            <a:pPr marL="0" indent="449263" algn="just" fontAlgn="base">
              <a:spcBef>
                <a:spcPct val="0"/>
              </a:spcBef>
              <a:spcAft>
                <a:spcPct val="0"/>
              </a:spcAft>
              <a:buClrTx/>
              <a:buSzTx/>
            </a:pPr>
            <a:r>
              <a:rPr lang="tr-TR" sz="2400" dirty="0" smtClean="0">
                <a:solidFill>
                  <a:schemeClr val="bg2">
                    <a:lumMod val="10000"/>
                  </a:schemeClr>
                </a:solidFill>
                <a:latin typeface="Times New Roman" pitchFamily="18" charset="0"/>
                <a:ea typeface="Calibri" pitchFamily="34" charset="0"/>
                <a:cs typeface="Times New Roman" pitchFamily="18" charset="0"/>
              </a:rPr>
              <a:t>Uygulama açısından herhangi bir </a:t>
            </a:r>
            <a:r>
              <a:rPr lang="tr-TR" sz="2400" dirty="0" smtClean="0">
                <a:solidFill>
                  <a:srgbClr val="FF0000"/>
                </a:solidFill>
                <a:latin typeface="Times New Roman" pitchFamily="18" charset="0"/>
                <a:ea typeface="Calibri" pitchFamily="34" charset="0"/>
                <a:cs typeface="Times New Roman" pitchFamily="18" charset="0"/>
              </a:rPr>
              <a:t>zaman sınırlaması yoktur.</a:t>
            </a:r>
          </a:p>
          <a:p>
            <a:pPr marL="0" indent="449263" algn="just" fontAlgn="base">
              <a:spcBef>
                <a:spcPct val="0"/>
              </a:spcBef>
              <a:spcAft>
                <a:spcPct val="0"/>
              </a:spcAft>
              <a:buClrTx/>
              <a:buSzTx/>
              <a:buNone/>
            </a:pPr>
            <a:endParaRPr lang="tr-TR" sz="2400" dirty="0" smtClean="0">
              <a:solidFill>
                <a:srgbClr val="FF0000"/>
              </a:solidFill>
              <a:latin typeface="Times New Roman" pitchFamily="18" charset="0"/>
              <a:ea typeface="Calibri" pitchFamily="34" charset="0"/>
              <a:cs typeface="Times New Roman" pitchFamily="18" charset="0"/>
            </a:endParaRPr>
          </a:p>
          <a:p>
            <a:pPr marL="0" indent="449263" algn="just" eaLnBrk="0" fontAlgn="base" hangingPunct="0">
              <a:spcBef>
                <a:spcPct val="0"/>
              </a:spcBef>
              <a:spcAft>
                <a:spcPct val="0"/>
              </a:spcAft>
              <a:buClrTx/>
              <a:buSzTx/>
            </a:pPr>
            <a:r>
              <a:rPr lang="tr-TR" sz="2400" dirty="0" smtClean="0">
                <a:solidFill>
                  <a:schemeClr val="bg2">
                    <a:lumMod val="10000"/>
                  </a:schemeClr>
                </a:solidFill>
                <a:latin typeface="Times New Roman" pitchFamily="18" charset="0"/>
                <a:ea typeface="Calibri" pitchFamily="34" charset="0"/>
                <a:cs typeface="Times New Roman" pitchFamily="18" charset="0"/>
              </a:rPr>
              <a:t>Kişilik kavramının sadece bireyin duygu, düşünce ve davranış biçimini içerecek şekilde kullanıldığı envanter, kişisel ve sosyal uyumla ilgili 20’şer maddelik 8 alttestten oluşur.8 kontrol ve geçerlik maddesi olan envanter 168 maddeden oluşur.</a:t>
            </a:r>
            <a:endParaRPr lang="tr-TR" sz="2400" dirty="0" smtClean="0">
              <a:solidFill>
                <a:schemeClr val="bg2">
                  <a:lumMod val="10000"/>
                </a:schemeClr>
              </a:solidFill>
              <a:latin typeface="Times New Roman" pitchFamily="18" charset="0"/>
              <a:cs typeface="Times New Roman" pitchFamily="18" charset="0"/>
            </a:endParaRPr>
          </a:p>
          <a:p>
            <a:pPr marL="0" indent="449263" algn="just" eaLnBrk="0" fontAlgn="base" hangingPunct="0">
              <a:spcBef>
                <a:spcPct val="0"/>
              </a:spcBef>
              <a:spcAft>
                <a:spcPct val="0"/>
              </a:spcAft>
              <a:buClrTx/>
              <a:buSzTx/>
            </a:pPr>
            <a:endParaRPr lang="tr-TR" sz="2400" dirty="0" smtClean="0">
              <a:solidFill>
                <a:schemeClr val="bg2">
                  <a:lumMod val="10000"/>
                </a:schemeClr>
              </a:solidFill>
              <a:latin typeface="Times New Roman" pitchFamily="18" charset="0"/>
              <a:cs typeface="Times New Roman" pitchFamily="18" charset="0"/>
            </a:endParaRPr>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704088"/>
            <a:ext cx="7762900" cy="938962"/>
          </a:xfrm>
        </p:spPr>
        <p:txBody>
          <a:bodyPr/>
          <a:lstStyle/>
          <a:p>
            <a:r>
              <a:rPr lang="tr-TR" dirty="0" smtClean="0"/>
              <a:t>Hacettepe Kişilik Envanteri</a:t>
            </a:r>
            <a:endParaRPr lang="tr-TR" dirty="0"/>
          </a:p>
        </p:txBody>
      </p:sp>
      <p:sp>
        <p:nvSpPr>
          <p:cNvPr id="5" name="4 İçerik Yer Tutucusu"/>
          <p:cNvSpPr>
            <a:spLocks noGrp="1"/>
          </p:cNvSpPr>
          <p:nvPr>
            <p:ph sz="quarter" idx="4294967295"/>
          </p:nvPr>
        </p:nvSpPr>
        <p:spPr>
          <a:xfrm>
            <a:off x="885825" y="1714500"/>
            <a:ext cx="8258175" cy="4646613"/>
          </a:xfrm>
        </p:spPr>
        <p:txBody>
          <a:bodyPr>
            <a:normAutofit lnSpcReduction="10000"/>
          </a:bodyPr>
          <a:lstStyle/>
          <a:p>
            <a:pPr lvl="0"/>
            <a:r>
              <a:rPr lang="tr-TR" sz="2400" dirty="0" smtClean="0">
                <a:solidFill>
                  <a:schemeClr val="bg2">
                    <a:lumMod val="10000"/>
                  </a:schemeClr>
                </a:solidFill>
                <a:latin typeface="Times New Roman" pitchFamily="18" charset="0"/>
                <a:ea typeface="Calibri" pitchFamily="34" charset="0"/>
                <a:cs typeface="Times New Roman" pitchFamily="18" charset="0"/>
              </a:rPr>
              <a:t>Bireyin kendi kendine yanıtlayabileceği uygulanması </a:t>
            </a:r>
            <a:r>
              <a:rPr lang="tr-TR" sz="2400" dirty="0" smtClean="0">
                <a:solidFill>
                  <a:srgbClr val="FF0000"/>
                </a:solidFill>
                <a:latin typeface="Times New Roman" pitchFamily="18" charset="0"/>
                <a:ea typeface="Calibri" pitchFamily="34" charset="0"/>
                <a:cs typeface="Times New Roman" pitchFamily="18" charset="0"/>
              </a:rPr>
              <a:t>kolay bir envanterdir. </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Soru formunun başında bir </a:t>
            </a:r>
            <a:r>
              <a:rPr lang="tr-TR" sz="2400" dirty="0" smtClean="0">
                <a:solidFill>
                  <a:srgbClr val="FF0000"/>
                </a:solidFill>
                <a:latin typeface="Times New Roman" pitchFamily="18" charset="0"/>
                <a:ea typeface="Calibri" pitchFamily="34" charset="0"/>
                <a:cs typeface="Times New Roman" pitchFamily="18" charset="0"/>
              </a:rPr>
              <a:t>açıklama ve örnekler vardır.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 Her madde için </a:t>
            </a:r>
            <a:r>
              <a:rPr lang="tr-TR" sz="2400" dirty="0" smtClean="0">
                <a:solidFill>
                  <a:srgbClr val="FF0000"/>
                </a:solidFill>
                <a:latin typeface="Times New Roman" pitchFamily="18" charset="0"/>
                <a:ea typeface="Calibri" pitchFamily="34" charset="0"/>
                <a:cs typeface="Times New Roman" pitchFamily="18" charset="0"/>
              </a:rPr>
              <a:t>evet</a:t>
            </a:r>
            <a:r>
              <a:rPr lang="tr-TR" sz="2400" dirty="0" smtClean="0">
                <a:solidFill>
                  <a:schemeClr val="bg2">
                    <a:lumMod val="10000"/>
                  </a:schemeClr>
                </a:solidFill>
                <a:latin typeface="Times New Roman" pitchFamily="18" charset="0"/>
                <a:ea typeface="Calibri" pitchFamily="34" charset="0"/>
                <a:cs typeface="Times New Roman" pitchFamily="18" charset="0"/>
              </a:rPr>
              <a:t> veya </a:t>
            </a:r>
            <a:r>
              <a:rPr lang="tr-TR" sz="2400" dirty="0" smtClean="0">
                <a:solidFill>
                  <a:srgbClr val="FF0000"/>
                </a:solidFill>
                <a:latin typeface="Times New Roman" pitchFamily="18" charset="0"/>
                <a:ea typeface="Calibri" pitchFamily="34" charset="0"/>
                <a:cs typeface="Times New Roman" pitchFamily="18" charset="0"/>
              </a:rPr>
              <a:t>hayır</a:t>
            </a:r>
            <a:r>
              <a:rPr lang="tr-TR" sz="2400" dirty="0" smtClean="0">
                <a:solidFill>
                  <a:schemeClr val="bg2">
                    <a:lumMod val="10000"/>
                  </a:schemeClr>
                </a:solidFill>
                <a:latin typeface="Times New Roman" pitchFamily="18" charset="0"/>
                <a:ea typeface="Calibri" pitchFamily="34" charset="0"/>
                <a:cs typeface="Times New Roman" pitchFamily="18" charset="0"/>
              </a:rPr>
              <a:t> şıklarından birinin işaretlenmesi istenir. </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Envanterin puanlaması yanıt anahtarına göre yapılır. Yanıt anahtarına uygun verilen yanıtlara 1 puan verilir.Boş bırakılan maddeleriyle ilgili bir kontrol puanı ve yanıtlama davranışına ilişkin bir geçerlik puanı elde edilir.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Envanterden </a:t>
            </a:r>
            <a:r>
              <a:rPr lang="tr-TR" sz="2400" dirty="0" smtClean="0">
                <a:solidFill>
                  <a:srgbClr val="FF0000"/>
                </a:solidFill>
                <a:latin typeface="Times New Roman" pitchFamily="18" charset="0"/>
                <a:ea typeface="Calibri" pitchFamily="34" charset="0"/>
                <a:cs typeface="Times New Roman" pitchFamily="18" charset="0"/>
              </a:rPr>
              <a:t>alınan puanların yüksek olması</a:t>
            </a:r>
            <a:r>
              <a:rPr lang="tr-TR" sz="2400" dirty="0" smtClean="0">
                <a:solidFill>
                  <a:schemeClr val="bg2">
                    <a:lumMod val="10000"/>
                  </a:schemeClr>
                </a:solidFill>
                <a:latin typeface="Times New Roman" pitchFamily="18" charset="0"/>
                <a:ea typeface="Calibri" pitchFamily="34" charset="0"/>
                <a:cs typeface="Times New Roman" pitchFamily="18" charset="0"/>
              </a:rPr>
              <a:t>, </a:t>
            </a:r>
            <a:r>
              <a:rPr lang="tr-TR" sz="2400" dirty="0" smtClean="0">
                <a:solidFill>
                  <a:srgbClr val="FF0000"/>
                </a:solidFill>
                <a:latin typeface="Times New Roman" pitchFamily="18" charset="0"/>
                <a:ea typeface="Calibri" pitchFamily="34" charset="0"/>
                <a:cs typeface="Times New Roman" pitchFamily="18" charset="0"/>
              </a:rPr>
              <a:t>bireyin uyum düzeyinin yüksek</a:t>
            </a:r>
            <a:r>
              <a:rPr lang="tr-TR" sz="2400" dirty="0" smtClean="0">
                <a:solidFill>
                  <a:schemeClr val="bg2">
                    <a:lumMod val="10000"/>
                  </a:schemeClr>
                </a:solidFill>
                <a:latin typeface="Times New Roman" pitchFamily="18" charset="0"/>
                <a:ea typeface="Calibri" pitchFamily="34" charset="0"/>
                <a:cs typeface="Times New Roman" pitchFamily="18" charset="0"/>
              </a:rPr>
              <a:t> olduğunu gösterir.</a:t>
            </a:r>
          </a:p>
          <a:p>
            <a:pPr lvl="0"/>
            <a:r>
              <a:rPr lang="tr-TR" sz="2400" dirty="0" smtClean="0">
                <a:solidFill>
                  <a:schemeClr val="bg2">
                    <a:lumMod val="10000"/>
                  </a:schemeClr>
                </a:solidFill>
                <a:latin typeface="Times New Roman" pitchFamily="18" charset="0"/>
                <a:ea typeface="Calibri" pitchFamily="34" charset="0"/>
                <a:cs typeface="Times New Roman" pitchFamily="18" charset="0"/>
              </a:rPr>
              <a:t> Envanterin kullanımı için </a:t>
            </a:r>
            <a:r>
              <a:rPr lang="tr-TR" sz="2400" dirty="0" smtClean="0">
                <a:solidFill>
                  <a:srgbClr val="FF0000"/>
                </a:solidFill>
                <a:latin typeface="Times New Roman" pitchFamily="18" charset="0"/>
                <a:ea typeface="Calibri" pitchFamily="34" charset="0"/>
                <a:cs typeface="Times New Roman" pitchFamily="18" charset="0"/>
              </a:rPr>
              <a:t>özel eğitim gerekmez.</a:t>
            </a:r>
            <a:endParaRPr lang="tr-TR" sz="2400" dirty="0" smtClean="0">
              <a:solidFill>
                <a:srgbClr val="FF0000"/>
              </a:solidFill>
              <a:latin typeface="Times New Roman" pitchFamily="18" charset="0"/>
              <a:cs typeface="Times New Roman" pitchFamily="18" charset="0"/>
            </a:endParaRPr>
          </a:p>
          <a:p>
            <a:pPr marL="0" lvl="0" indent="449263" eaLnBrk="0" fontAlgn="base" hangingPunct="0">
              <a:spcBef>
                <a:spcPct val="0"/>
              </a:spcBef>
              <a:spcAft>
                <a:spcPct val="0"/>
              </a:spcAft>
              <a:buClrTx/>
              <a:buSzTx/>
              <a:buNone/>
            </a:pPr>
            <a:endParaRPr lang="tr-TR" sz="2000" dirty="0" smtClean="0">
              <a:latin typeface="Arial" pitchFamily="34" charset="0"/>
            </a:endParaRPr>
          </a:p>
          <a:p>
            <a:endParaRPr lang="tr-TR" dirty="0"/>
          </a:p>
        </p:txBody>
      </p:sp>
      <p:sp>
        <p:nvSpPr>
          <p:cNvPr id="6" name="5 İçerik Yer Tutucusu"/>
          <p:cNvSpPr>
            <a:spLocks noGrp="1"/>
          </p:cNvSpPr>
          <p:nvPr>
            <p:ph sz="quarter" idx="4294967295"/>
          </p:nvPr>
        </p:nvSpPr>
        <p:spPr>
          <a:xfrm>
            <a:off x="7958138" y="2514600"/>
            <a:ext cx="1185862" cy="3846513"/>
          </a:xfrm>
        </p:spPr>
        <p:txBody>
          <a:bodyPr/>
          <a:lstStyle/>
          <a:p>
            <a:endParaRPr lang="tr-TR" dirty="0" smtClean="0"/>
          </a:p>
          <a:p>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00166" y="1214422"/>
            <a:ext cx="5572164" cy="1428760"/>
          </a:xfrm>
        </p:spPr>
        <p:txBody>
          <a:bodyPr>
            <a:normAutofit/>
          </a:bodyPr>
          <a:lstStyle/>
          <a:p>
            <a:endParaRPr lang="tr-TR" dirty="0"/>
          </a:p>
        </p:txBody>
      </p:sp>
      <p:sp>
        <p:nvSpPr>
          <p:cNvPr id="3" name="2 Metin Yer Tutucusu"/>
          <p:cNvSpPr>
            <a:spLocks noGrp="1"/>
          </p:cNvSpPr>
          <p:nvPr>
            <p:ph type="body" idx="1"/>
          </p:nvPr>
        </p:nvSpPr>
        <p:spPr>
          <a:xfrm>
            <a:off x="1571604" y="1855248"/>
            <a:ext cx="2925784" cy="659352"/>
          </a:xfrm>
        </p:spPr>
        <p:txBody>
          <a:bodyPr/>
          <a:lstStyle/>
          <a:p>
            <a:endParaRPr lang="tr-TR" dirty="0"/>
          </a:p>
        </p:txBody>
      </p:sp>
      <p:sp>
        <p:nvSpPr>
          <p:cNvPr id="4" name="3 Metin Yer Tutucusu"/>
          <p:cNvSpPr>
            <a:spLocks noGrp="1"/>
          </p:cNvSpPr>
          <p:nvPr>
            <p:ph type="body" sz="half" idx="3"/>
          </p:nvPr>
        </p:nvSpPr>
        <p:spPr>
          <a:xfrm>
            <a:off x="4645025" y="1859757"/>
            <a:ext cx="2641619" cy="654843"/>
          </a:xfrm>
        </p:spPr>
        <p:txBody>
          <a:bodyPr/>
          <a:lstStyle/>
          <a:p>
            <a:endParaRPr lang="tr-TR" dirty="0"/>
          </a:p>
        </p:txBody>
      </p:sp>
      <p:sp>
        <p:nvSpPr>
          <p:cNvPr id="5" name="4 İçerik Yer Tutucusu"/>
          <p:cNvSpPr>
            <a:spLocks noGrp="1"/>
          </p:cNvSpPr>
          <p:nvPr>
            <p:ph sz="quarter" idx="2"/>
          </p:nvPr>
        </p:nvSpPr>
        <p:spPr>
          <a:xfrm>
            <a:off x="2000232" y="2514600"/>
            <a:ext cx="2497156" cy="3845720"/>
          </a:xfrm>
        </p:spPr>
        <p:txBody>
          <a:bodyPr/>
          <a:lstStyle/>
          <a:p>
            <a:endParaRPr lang="tr-TR" dirty="0"/>
          </a:p>
        </p:txBody>
      </p:sp>
      <p:sp>
        <p:nvSpPr>
          <p:cNvPr id="6" name="5 İçerik Yer Tutucusu"/>
          <p:cNvSpPr>
            <a:spLocks noGrp="1"/>
          </p:cNvSpPr>
          <p:nvPr>
            <p:ph sz="quarter" idx="4"/>
          </p:nvPr>
        </p:nvSpPr>
        <p:spPr>
          <a:xfrm>
            <a:off x="4645025" y="2514600"/>
            <a:ext cx="2998809" cy="3845720"/>
          </a:xfrm>
        </p:spPr>
        <p:txBody>
          <a:bodyPr/>
          <a:lstStyle/>
          <a:p>
            <a:endParaRPr lang="tr-TR" dirty="0"/>
          </a:p>
        </p:txBody>
      </p:sp>
      <p:pic>
        <p:nvPicPr>
          <p:cNvPr id="1026" name="Picture 2" descr="C:\Users\Casper\Desktop\32-0.png"/>
          <p:cNvPicPr>
            <a:picLocks noChangeAspect="1" noChangeArrowheads="1"/>
          </p:cNvPicPr>
          <p:nvPr/>
        </p:nvPicPr>
        <p:blipFill>
          <a:blip r:embed="rId2"/>
          <a:srcRect/>
          <a:stretch>
            <a:fillRect/>
          </a:stretch>
        </p:blipFill>
        <p:spPr bwMode="auto">
          <a:xfrm>
            <a:off x="1428728" y="1000108"/>
            <a:ext cx="6286544" cy="542928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10" y="704088"/>
            <a:ext cx="8120090" cy="1296152"/>
          </a:xfrm>
        </p:spPr>
        <p:txBody>
          <a:bodyPr>
            <a:normAutofit fontScale="90000"/>
          </a:bodyPr>
          <a:lstStyle/>
          <a:p>
            <a:r>
              <a:rPr lang="tr-TR" b="1" dirty="0" smtClean="0"/>
              <a:t>Minnesota Çok Yönlü Kişilik Envanteri (MMPI )-Grup Formu</a:t>
            </a:r>
            <a:endParaRPr lang="tr-TR" dirty="0"/>
          </a:p>
        </p:txBody>
      </p:sp>
      <p:sp>
        <p:nvSpPr>
          <p:cNvPr id="5" name="4 İçerik Yer Tutucusu"/>
          <p:cNvSpPr>
            <a:spLocks noGrp="1"/>
          </p:cNvSpPr>
          <p:nvPr>
            <p:ph sz="quarter" idx="4294967295"/>
          </p:nvPr>
        </p:nvSpPr>
        <p:spPr>
          <a:xfrm>
            <a:off x="457200" y="2000240"/>
            <a:ext cx="8686800" cy="4572010"/>
          </a:xfrm>
        </p:spPr>
        <p:txBody>
          <a:bodyPr>
            <a:normAutofit fontScale="85000" lnSpcReduction="20000"/>
          </a:bodyPr>
          <a:lstStyle/>
          <a:p>
            <a:r>
              <a:rPr lang="tr-TR" b="1" dirty="0" smtClean="0">
                <a:solidFill>
                  <a:srgbClr val="C00000"/>
                </a:solidFill>
              </a:rPr>
              <a:t>Psikiyatrik tanılama için kullanılan bir testtir.</a:t>
            </a:r>
            <a:r>
              <a:rPr lang="tr-TR" dirty="0" smtClean="0"/>
              <a:t> 10 temel alt test ve 3 geçerlik alt testten oluşan </a:t>
            </a:r>
            <a:r>
              <a:rPr lang="tr-TR" b="1" dirty="0" smtClean="0">
                <a:solidFill>
                  <a:srgbClr val="C00000"/>
                </a:solidFill>
              </a:rPr>
              <a:t>566 soruluk bir testtir.</a:t>
            </a:r>
            <a:endParaRPr lang="tr-TR" dirty="0" smtClean="0">
              <a:solidFill>
                <a:srgbClr val="C00000"/>
              </a:solidFill>
            </a:endParaRPr>
          </a:p>
          <a:p>
            <a:r>
              <a:rPr lang="tr-TR" b="1" dirty="0" smtClean="0"/>
              <a:t>Psikiyatrik tanı</a:t>
            </a:r>
            <a:r>
              <a:rPr lang="tr-TR" dirty="0" smtClean="0"/>
              <a:t> grubuna giren kişilerle ,normal bireyleri birbirinden ayırt edebilmek için alt testlere ayrılmıştır. Ayrıca temel alt testlerin yanında testin kullanılabilirliğine </a:t>
            </a:r>
            <a:r>
              <a:rPr lang="tr-TR" b="1" dirty="0" smtClean="0"/>
              <a:t>ilişkin üç geçerlik alt testi </a:t>
            </a:r>
            <a:r>
              <a:rPr lang="tr-TR" dirty="0" smtClean="0"/>
              <a:t>vardır. </a:t>
            </a:r>
            <a:r>
              <a:rPr lang="tr-TR" dirty="0" smtClean="0">
                <a:solidFill>
                  <a:srgbClr val="C00000"/>
                </a:solidFill>
              </a:rPr>
              <a:t>Bu  üç alt test puanları testin ne kadar içten ve doğru yanıtlandığı </a:t>
            </a:r>
            <a:r>
              <a:rPr lang="tr-TR" dirty="0" smtClean="0"/>
              <a:t>konusunda bilgi verir.</a:t>
            </a:r>
          </a:p>
          <a:p>
            <a:r>
              <a:rPr lang="tr-TR" dirty="0" smtClean="0"/>
              <a:t>Süre sınırı yoktur.</a:t>
            </a:r>
          </a:p>
          <a:p>
            <a:r>
              <a:rPr lang="tr-TR" b="1" dirty="0" smtClean="0"/>
              <a:t>Kişilik testidir.</a:t>
            </a:r>
            <a:endParaRPr lang="tr-TR" dirty="0" smtClean="0"/>
          </a:p>
          <a:p>
            <a:r>
              <a:rPr lang="tr-TR" dirty="0" smtClean="0"/>
              <a:t>16 yaş ve üzerine uygulanır.</a:t>
            </a:r>
          </a:p>
          <a:p>
            <a:r>
              <a:rPr lang="tr-TR" b="1" dirty="0" smtClean="0"/>
              <a:t>Bireysel veya grupla uygulanır.</a:t>
            </a:r>
            <a:endParaRPr lang="tr-TR" dirty="0" smtClean="0"/>
          </a:p>
          <a:p>
            <a:r>
              <a:rPr lang="tr-TR" dirty="0" smtClean="0"/>
              <a:t>Bireylerden testteki maddeleri </a:t>
            </a:r>
            <a:r>
              <a:rPr lang="tr-TR" dirty="0" smtClean="0">
                <a:solidFill>
                  <a:srgbClr val="C00000"/>
                </a:solidFill>
              </a:rPr>
              <a:t>“Evet”, “Hayır” ve “Bilmiyorum” </a:t>
            </a:r>
            <a:r>
              <a:rPr lang="tr-TR" dirty="0" smtClean="0"/>
              <a:t>şeklinde yanıtlamaları istenerek bu puanlar </a:t>
            </a:r>
            <a:r>
              <a:rPr lang="tr-TR" b="1" dirty="0" smtClean="0">
                <a:solidFill>
                  <a:srgbClr val="C00000"/>
                </a:solidFill>
              </a:rPr>
              <a:t>yönergeye uygun yorumlanarak</a:t>
            </a:r>
            <a:r>
              <a:rPr lang="tr-TR" dirty="0" smtClean="0">
                <a:solidFill>
                  <a:srgbClr val="C00000"/>
                </a:solidFill>
              </a:rPr>
              <a:t> test sonucuna ulaşılır. </a:t>
            </a:r>
            <a:r>
              <a:rPr lang="tr-TR" b="1" dirty="0" smtClean="0"/>
              <a:t>Test genel anlamda uygulanması kolay</a:t>
            </a:r>
            <a:r>
              <a:rPr lang="tr-TR" dirty="0" smtClean="0"/>
              <a:t> </a:t>
            </a:r>
            <a:r>
              <a:rPr lang="tr-TR" b="1" dirty="0" smtClean="0"/>
              <a:t>yorumlanması zor</a:t>
            </a:r>
            <a:r>
              <a:rPr lang="tr-TR" dirty="0" smtClean="0"/>
              <a:t> bir test olarak bilinir.</a:t>
            </a:r>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439028"/>
          </a:xfrm>
        </p:spPr>
        <p:txBody>
          <a:bodyPr>
            <a:normAutofit fontScale="90000"/>
          </a:bodyPr>
          <a:lstStyle/>
          <a:p>
            <a:r>
              <a:rPr lang="tr-TR" dirty="0" smtClean="0"/>
              <a:t>Rathus Kendini Belirleme			(Güvengenlik) Envanteri</a:t>
            </a:r>
            <a:endParaRPr lang="tr-TR" dirty="0"/>
          </a:p>
        </p:txBody>
      </p:sp>
      <p:sp>
        <p:nvSpPr>
          <p:cNvPr id="5" name="4 İçerik Yer Tutucusu"/>
          <p:cNvSpPr>
            <a:spLocks noGrp="1"/>
          </p:cNvSpPr>
          <p:nvPr>
            <p:ph sz="quarter" idx="4294967295"/>
          </p:nvPr>
        </p:nvSpPr>
        <p:spPr>
          <a:xfrm>
            <a:off x="285720" y="2357438"/>
            <a:ext cx="7901018" cy="4357687"/>
          </a:xfrm>
        </p:spPr>
        <p:txBody>
          <a:bodyPr>
            <a:normAutofit fontScale="85000" lnSpcReduction="10000"/>
          </a:bodyPr>
          <a:lstStyle/>
          <a:p>
            <a:r>
              <a:rPr lang="tr-TR" dirty="0" smtClean="0"/>
              <a:t>Envanter bireylerin </a:t>
            </a:r>
            <a:r>
              <a:rPr lang="tr-TR" dirty="0" smtClean="0">
                <a:solidFill>
                  <a:srgbClr val="C00000"/>
                </a:solidFill>
              </a:rPr>
              <a:t>çekingenlik ve atılganlık </a:t>
            </a:r>
            <a:r>
              <a:rPr lang="tr-TR" dirty="0" smtClean="0"/>
              <a:t>özelliklerini ölçmektedir.</a:t>
            </a:r>
          </a:p>
          <a:p>
            <a:r>
              <a:rPr lang="tr-TR" dirty="0" smtClean="0"/>
              <a:t>30 maddesi vardır. Formun  başında  açıklama vardır.</a:t>
            </a:r>
          </a:p>
          <a:p>
            <a:r>
              <a:rPr lang="tr-TR" dirty="0" smtClean="0"/>
              <a:t>Her  madde için bana hiç uymuyor-3, bana oldukça uymuyor -2, bana pek uymuyor -1, bana biraz uyuyor +1, bana oldukça uyuyor+2, ve bana çok uyuyor +3 şıklarından birinin işaretlenmesi istenir.</a:t>
            </a:r>
          </a:p>
          <a:p>
            <a:r>
              <a:rPr lang="tr-TR" dirty="0" smtClean="0"/>
              <a:t>1,2,4,5,9,11,12,13,14,15,16,17,19,23,24,26 ve 30.maddeler -3 veye +3 olarak işaretlenmişse, maddelerin değeri tersine döner.</a:t>
            </a:r>
          </a:p>
          <a:p>
            <a:r>
              <a:rPr lang="tr-TR" dirty="0" smtClean="0"/>
              <a:t>Eksi ve artı puanlar  ayrı ayrı toplanıp,birbirinden çıkarılması envanterin toplam puanını verir</a:t>
            </a:r>
            <a:r>
              <a:rPr lang="tr-TR" dirty="0" smtClean="0">
                <a:solidFill>
                  <a:srgbClr val="C00000"/>
                </a:solidFill>
              </a:rPr>
              <a:t>.+ 10 ve altında olanlar çekingen;+10’un üstündekiler atılgan kabul edilir.</a:t>
            </a:r>
          </a:p>
          <a:p>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Ruhsal Belirti Tarama Listesi</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1928802"/>
            <a:ext cx="5900750" cy="4431518"/>
          </a:xfrm>
        </p:spPr>
        <p:txBody>
          <a:bodyPr>
            <a:normAutofit fontScale="92500" lnSpcReduction="20000"/>
          </a:bodyPr>
          <a:lstStyle/>
          <a:p>
            <a:r>
              <a:rPr lang="tr-TR" dirty="0" smtClean="0"/>
              <a:t>Bireylerin </a:t>
            </a:r>
            <a:r>
              <a:rPr lang="tr-TR" dirty="0" smtClean="0">
                <a:solidFill>
                  <a:srgbClr val="C00000"/>
                </a:solidFill>
              </a:rPr>
              <a:t>psikolojik sıkıntı </a:t>
            </a:r>
            <a:r>
              <a:rPr lang="tr-TR" dirty="0" smtClean="0"/>
              <a:t>belirtilerini ölçmektedir.</a:t>
            </a:r>
          </a:p>
          <a:p>
            <a:r>
              <a:rPr lang="tr-TR" dirty="0" smtClean="0">
                <a:solidFill>
                  <a:srgbClr val="C00000"/>
                </a:solidFill>
              </a:rPr>
              <a:t>Yetişkinlere grup </a:t>
            </a:r>
            <a:r>
              <a:rPr lang="tr-TR" dirty="0" smtClean="0"/>
              <a:t>olarak uygulanır.Kağıt-kalem testidir.</a:t>
            </a:r>
          </a:p>
          <a:p>
            <a:r>
              <a:rPr lang="tr-TR" dirty="0" smtClean="0"/>
              <a:t>90 maddeden ve 10 alt testten oluşur.</a:t>
            </a:r>
          </a:p>
          <a:p>
            <a:r>
              <a:rPr lang="tr-TR" dirty="0" smtClean="0"/>
              <a:t>Soru formu ve cevap kağıdı vardır. Formun başında açıklama vardır.Kolay bir ölçektir.</a:t>
            </a:r>
          </a:p>
          <a:p>
            <a:r>
              <a:rPr lang="tr-TR" dirty="0" smtClean="0"/>
              <a:t>Her  madde İçin </a:t>
            </a:r>
            <a:r>
              <a:rPr lang="tr-TR" dirty="0" smtClean="0">
                <a:solidFill>
                  <a:srgbClr val="C00000"/>
                </a:solidFill>
              </a:rPr>
              <a:t>hiç  yok</a:t>
            </a:r>
            <a:r>
              <a:rPr lang="tr-TR" dirty="0" smtClean="0"/>
              <a:t> 0 puan,</a:t>
            </a:r>
            <a:r>
              <a:rPr lang="tr-TR" dirty="0" smtClean="0">
                <a:solidFill>
                  <a:srgbClr val="C00000"/>
                </a:solidFill>
              </a:rPr>
              <a:t>biraz</a:t>
            </a:r>
            <a:r>
              <a:rPr lang="tr-TR" dirty="0" smtClean="0"/>
              <a:t> 2    </a:t>
            </a:r>
          </a:p>
          <a:p>
            <a:pPr>
              <a:buNone/>
            </a:pPr>
            <a:r>
              <a:rPr lang="tr-TR" dirty="0" smtClean="0"/>
              <a:t>puan,</a:t>
            </a:r>
            <a:r>
              <a:rPr lang="tr-TR" dirty="0" smtClean="0">
                <a:solidFill>
                  <a:srgbClr val="C00000"/>
                </a:solidFill>
              </a:rPr>
              <a:t>orta derecede  </a:t>
            </a:r>
            <a:r>
              <a:rPr lang="tr-TR" dirty="0" smtClean="0"/>
              <a:t>3 pan ,</a:t>
            </a:r>
            <a:r>
              <a:rPr lang="tr-TR" dirty="0" smtClean="0">
                <a:solidFill>
                  <a:srgbClr val="C00000"/>
                </a:solidFill>
              </a:rPr>
              <a:t>oldukça fazla </a:t>
            </a:r>
            <a:r>
              <a:rPr lang="tr-TR" dirty="0" smtClean="0"/>
              <a:t>4 puan verilir.</a:t>
            </a:r>
          </a:p>
          <a:p>
            <a:r>
              <a:rPr lang="tr-TR" dirty="0" smtClean="0">
                <a:solidFill>
                  <a:srgbClr val="C00000"/>
                </a:solidFill>
              </a:rPr>
              <a:t>Puanlar toplanır, alt testtin madde sayısına bölünür.</a:t>
            </a:r>
          </a:p>
          <a:p>
            <a:r>
              <a:rPr lang="tr-TR" dirty="0" smtClean="0"/>
              <a:t> 0.00-1.50:</a:t>
            </a:r>
            <a:r>
              <a:rPr lang="tr-TR" dirty="0" smtClean="0">
                <a:solidFill>
                  <a:srgbClr val="C00000"/>
                </a:solidFill>
              </a:rPr>
              <a:t>normal,</a:t>
            </a:r>
            <a:r>
              <a:rPr lang="tr-TR" dirty="0" smtClean="0"/>
              <a:t>1.51-2.50:</a:t>
            </a:r>
            <a:r>
              <a:rPr lang="tr-TR" dirty="0" smtClean="0">
                <a:solidFill>
                  <a:srgbClr val="C00000"/>
                </a:solidFill>
              </a:rPr>
              <a:t>yüksek,</a:t>
            </a:r>
            <a:r>
              <a:rPr lang="tr-TR" dirty="0" smtClean="0"/>
              <a:t>2.51-4.00:</a:t>
            </a:r>
            <a:r>
              <a:rPr lang="tr-TR" dirty="0" smtClean="0">
                <a:solidFill>
                  <a:srgbClr val="C00000"/>
                </a:solidFill>
              </a:rPr>
              <a:t>çok yüksek</a:t>
            </a:r>
            <a:r>
              <a:rPr lang="tr-TR" dirty="0" smtClean="0"/>
              <a:t> olarak kabul edilir.</a:t>
            </a:r>
          </a:p>
          <a:p>
            <a:r>
              <a:rPr lang="tr-TR" dirty="0" smtClean="0"/>
              <a:t>Uygulanması için özel eğitim gerekmez.</a:t>
            </a:r>
          </a:p>
          <a:p>
            <a:pPr>
              <a:buNone/>
            </a:pPr>
            <a:endParaRPr lang="tr-TR" dirty="0" smtClean="0"/>
          </a:p>
          <a:p>
            <a:pPr>
              <a:buNone/>
            </a:pPr>
            <a:endParaRPr lang="tr-TR" dirty="0" smtClean="0"/>
          </a:p>
          <a:p>
            <a:pPr>
              <a:buNone/>
            </a:pPr>
            <a:endParaRPr lang="tr-TR" dirty="0" smtClean="0"/>
          </a:p>
          <a:p>
            <a:endParaRPr lang="tr-TR" dirty="0"/>
          </a:p>
        </p:txBody>
      </p:sp>
      <p:sp>
        <p:nvSpPr>
          <p:cNvPr id="6" name="5 İçerik Yer Tutucusu"/>
          <p:cNvSpPr>
            <a:spLocks noGrp="1"/>
          </p:cNvSpPr>
          <p:nvPr>
            <p:ph sz="quarter" idx="4"/>
          </p:nvPr>
        </p:nvSpPr>
        <p:spPr>
          <a:xfrm>
            <a:off x="7929586" y="2514600"/>
            <a:ext cx="757214" cy="3845720"/>
          </a:xfrm>
        </p:spPr>
        <p:txBody>
          <a:bodyPr/>
          <a:lstStyle/>
          <a:p>
            <a:endParaRPr lang="tr-TR" dirty="0" smtClean="0"/>
          </a:p>
          <a:p>
            <a:endParaRPr lang="tr-TR" dirty="0"/>
          </a:p>
        </p:txBody>
      </p:sp>
      <p:pic>
        <p:nvPicPr>
          <p:cNvPr id="6146" name="Picture 2" descr="C:\Users\Casper\Desktop\e_4309.jpg"/>
          <p:cNvPicPr>
            <a:picLocks noChangeAspect="1" noChangeArrowheads="1"/>
          </p:cNvPicPr>
          <p:nvPr/>
        </p:nvPicPr>
        <p:blipFill>
          <a:blip r:embed="rId2"/>
          <a:srcRect/>
          <a:stretch>
            <a:fillRect/>
          </a:stretch>
        </p:blipFill>
        <p:spPr bwMode="auto">
          <a:xfrm>
            <a:off x="6096000" y="2928934"/>
            <a:ext cx="2905156" cy="321471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24" y="704088"/>
            <a:ext cx="7829576" cy="938962"/>
          </a:xfrm>
        </p:spPr>
        <p:txBody>
          <a:bodyPr/>
          <a:lstStyle/>
          <a:p>
            <a:r>
              <a:rPr lang="tr-TR" dirty="0" smtClean="0"/>
              <a:t>Saldırganlık Ölçeği</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1857364"/>
            <a:ext cx="5829312" cy="4786346"/>
          </a:xfrm>
        </p:spPr>
        <p:txBody>
          <a:bodyPr>
            <a:normAutofit fontScale="92500" lnSpcReduction="10000"/>
          </a:bodyPr>
          <a:lstStyle/>
          <a:p>
            <a:r>
              <a:rPr lang="tr-TR" dirty="0" smtClean="0">
                <a:solidFill>
                  <a:srgbClr val="C00000"/>
                </a:solidFill>
              </a:rPr>
              <a:t>Çocukların saldırganlık  özelliklerini </a:t>
            </a:r>
            <a:r>
              <a:rPr lang="tr-TR" dirty="0" smtClean="0"/>
              <a:t>ölçmektedir</a:t>
            </a:r>
          </a:p>
          <a:p>
            <a:r>
              <a:rPr lang="tr-TR" dirty="0" smtClean="0"/>
              <a:t>12 yaş çocuklarına   </a:t>
            </a:r>
            <a:r>
              <a:rPr lang="tr-TR" dirty="0" smtClean="0">
                <a:solidFill>
                  <a:srgbClr val="C00000"/>
                </a:solidFill>
              </a:rPr>
              <a:t>grup</a:t>
            </a:r>
            <a:r>
              <a:rPr lang="tr-TR" dirty="0" smtClean="0"/>
              <a:t> olarak  uygulanabilen  </a:t>
            </a:r>
            <a:r>
              <a:rPr lang="tr-TR" dirty="0" smtClean="0">
                <a:solidFill>
                  <a:srgbClr val="C00000"/>
                </a:solidFill>
              </a:rPr>
              <a:t>kağıt-kalem testidir</a:t>
            </a:r>
            <a:r>
              <a:rPr lang="tr-TR" dirty="0" smtClean="0"/>
              <a:t>.</a:t>
            </a:r>
          </a:p>
          <a:p>
            <a:r>
              <a:rPr lang="tr-TR" dirty="0" smtClean="0"/>
              <a:t>Zaman sınırlaması yoktur.</a:t>
            </a:r>
          </a:p>
          <a:p>
            <a:r>
              <a:rPr lang="tr-TR" dirty="0" smtClean="0"/>
              <a:t>67 maddeden ve 5 alt testen oluşmaktadır. 1 den 5 ‘e kadar puan verilir.</a:t>
            </a:r>
          </a:p>
          <a:p>
            <a:r>
              <a:rPr lang="tr-TR" dirty="0" smtClean="0"/>
              <a:t>Ölçekte 20 maddesi saldırganlıkla ilgisi olmayan  tampon maddedir.Tampon maddeler  puanlanmaz.</a:t>
            </a:r>
          </a:p>
          <a:p>
            <a:r>
              <a:rPr lang="tr-TR" dirty="0" smtClean="0">
                <a:solidFill>
                  <a:schemeClr val="accent1">
                    <a:lumMod val="75000"/>
                  </a:schemeClr>
                </a:solidFill>
              </a:rPr>
              <a:t>1. alt test</a:t>
            </a:r>
            <a:r>
              <a:rPr lang="tr-TR" dirty="0" smtClean="0"/>
              <a:t>ten alınan yüksek puan, </a:t>
            </a:r>
            <a:r>
              <a:rPr lang="tr-TR" dirty="0" smtClean="0">
                <a:solidFill>
                  <a:srgbClr val="C00000"/>
                </a:solidFill>
              </a:rPr>
              <a:t>saldırganlıktan korkmayı,</a:t>
            </a:r>
            <a:r>
              <a:rPr lang="tr-TR" dirty="0" smtClean="0">
                <a:solidFill>
                  <a:schemeClr val="accent1">
                    <a:lumMod val="75000"/>
                  </a:schemeClr>
                </a:solidFill>
              </a:rPr>
              <a:t>2. alt test</a:t>
            </a:r>
            <a:r>
              <a:rPr lang="tr-TR" dirty="0" smtClean="0"/>
              <a:t>ten alınan yüksek </a:t>
            </a:r>
            <a:r>
              <a:rPr lang="tr-TR" dirty="0" smtClean="0">
                <a:solidFill>
                  <a:srgbClr val="C00000"/>
                </a:solidFill>
              </a:rPr>
              <a:t>puan,saldırganlığı,. </a:t>
            </a:r>
            <a:r>
              <a:rPr lang="tr-TR" dirty="0" smtClean="0">
                <a:solidFill>
                  <a:schemeClr val="accent1">
                    <a:lumMod val="75000"/>
                  </a:schemeClr>
                </a:solidFill>
              </a:rPr>
              <a:t>3 alt test</a:t>
            </a:r>
            <a:r>
              <a:rPr lang="tr-TR" dirty="0" smtClean="0"/>
              <a:t>ten alınan yüksek puan,</a:t>
            </a:r>
            <a:r>
              <a:rPr lang="tr-TR" dirty="0" smtClean="0">
                <a:solidFill>
                  <a:srgbClr val="C00000"/>
                </a:solidFill>
              </a:rPr>
              <a:t>kendine dönük saldırganlığı,</a:t>
            </a:r>
            <a:r>
              <a:rPr lang="tr-TR" dirty="0" smtClean="0">
                <a:solidFill>
                  <a:schemeClr val="accent1">
                    <a:lumMod val="75000"/>
                  </a:schemeClr>
                </a:solidFill>
              </a:rPr>
              <a:t>4. alt test</a:t>
            </a:r>
            <a:r>
              <a:rPr lang="tr-TR" dirty="0" smtClean="0"/>
              <a:t>ten alınan yüksek puan,</a:t>
            </a:r>
            <a:r>
              <a:rPr lang="tr-TR" dirty="0" smtClean="0">
                <a:solidFill>
                  <a:srgbClr val="C00000"/>
                </a:solidFill>
              </a:rPr>
              <a:t>kabul gören saldırganlığın </a:t>
            </a:r>
            <a:r>
              <a:rPr lang="tr-TR" dirty="0" smtClean="0"/>
              <a:t>varlığını ve </a:t>
            </a:r>
            <a:r>
              <a:rPr lang="tr-TR" dirty="0" smtClean="0">
                <a:solidFill>
                  <a:schemeClr val="accent1">
                    <a:lumMod val="75000"/>
                  </a:schemeClr>
                </a:solidFill>
              </a:rPr>
              <a:t>5. alt test</a:t>
            </a:r>
            <a:r>
              <a:rPr lang="tr-TR" dirty="0" smtClean="0"/>
              <a:t>ten  alınan puan ise </a:t>
            </a:r>
            <a:r>
              <a:rPr lang="tr-TR" dirty="0" smtClean="0">
                <a:solidFill>
                  <a:srgbClr val="C00000"/>
                </a:solidFill>
              </a:rPr>
              <a:t>antisosyal saldırganlığı </a:t>
            </a:r>
            <a:r>
              <a:rPr lang="tr-TR" dirty="0" smtClean="0"/>
              <a:t>gösterir.</a:t>
            </a:r>
            <a:endParaRPr lang="tr-TR" dirty="0"/>
          </a:p>
        </p:txBody>
      </p:sp>
      <p:sp>
        <p:nvSpPr>
          <p:cNvPr id="6" name="5 İçerik Yer Tutucusu"/>
          <p:cNvSpPr>
            <a:spLocks noGrp="1"/>
          </p:cNvSpPr>
          <p:nvPr>
            <p:ph sz="quarter" idx="4"/>
          </p:nvPr>
        </p:nvSpPr>
        <p:spPr>
          <a:xfrm flipH="1">
            <a:off x="8686800" y="2514600"/>
            <a:ext cx="457200" cy="3845720"/>
          </a:xfrm>
        </p:spPr>
        <p:txBody>
          <a:bodyPr/>
          <a:lstStyle/>
          <a:p>
            <a:endParaRPr lang="tr-TR" dirty="0" smtClean="0"/>
          </a:p>
          <a:p>
            <a:endParaRPr lang="tr-TR" dirty="0"/>
          </a:p>
        </p:txBody>
      </p:sp>
      <p:pic>
        <p:nvPicPr>
          <p:cNvPr id="5122" name="Picture 2" descr="C:\Users\Casper\Desktop\16110736_saal.jpg"/>
          <p:cNvPicPr>
            <a:picLocks noChangeAspect="1" noChangeArrowheads="1"/>
          </p:cNvPicPr>
          <p:nvPr/>
        </p:nvPicPr>
        <p:blipFill>
          <a:blip r:embed="rId2"/>
          <a:srcRect/>
          <a:stretch>
            <a:fillRect/>
          </a:stretch>
        </p:blipFill>
        <p:spPr bwMode="auto">
          <a:xfrm>
            <a:off x="6215074" y="857232"/>
            <a:ext cx="2714644" cy="578647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42918"/>
            <a:ext cx="8229600" cy="1428760"/>
          </a:xfrm>
        </p:spPr>
        <p:txBody>
          <a:bodyPr>
            <a:normAutofit fontScale="90000"/>
          </a:bodyPr>
          <a:lstStyle/>
          <a:p>
            <a:r>
              <a:rPr lang="tr-TR" dirty="0" smtClean="0"/>
              <a:t>Projektif  Testlerin Geliştirilmesinde Yararlanılan Kavramlar</a:t>
            </a:r>
            <a:endParaRPr lang="tr-TR" dirty="0"/>
          </a:p>
        </p:txBody>
      </p:sp>
      <p:sp>
        <p:nvSpPr>
          <p:cNvPr id="3" name="2 Metin Yer Tutucusu"/>
          <p:cNvSpPr>
            <a:spLocks noGrp="1"/>
          </p:cNvSpPr>
          <p:nvPr>
            <p:ph type="body" idx="1"/>
          </p:nvPr>
        </p:nvSpPr>
        <p:spPr/>
        <p:txBody>
          <a:bodyPr/>
          <a:lstStyle/>
          <a:p>
            <a:endParaRPr lang="tr-TR" dirty="0"/>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2071678"/>
            <a:ext cx="8686800" cy="4786322"/>
          </a:xfrm>
        </p:spPr>
        <p:txBody>
          <a:bodyPr>
            <a:normAutofit/>
          </a:bodyPr>
          <a:lstStyle/>
          <a:p>
            <a:r>
              <a:rPr lang="tr-TR" dirty="0" smtClean="0">
                <a:solidFill>
                  <a:srgbClr val="FF0000"/>
                </a:solidFill>
              </a:rPr>
              <a:t>Yansıtma ,</a:t>
            </a:r>
            <a:r>
              <a:rPr lang="tr-TR" dirty="0" smtClean="0"/>
              <a:t>bir kimsenin kendi içinde kabul edilebilir olmayan dürtü ve yüklemelerinin çatışmasını azaltmak yada kaygısını ortadan kaldırmak üzere bunları dış dünyada başka bir kimsenin veya nesnenin üzerine yerleştirmesi olarak kabul edilmiştir.</a:t>
            </a:r>
          </a:p>
          <a:p>
            <a:r>
              <a:rPr lang="tr-TR" dirty="0" smtClean="0">
                <a:solidFill>
                  <a:srgbClr val="FF0000"/>
                </a:solidFill>
              </a:rPr>
              <a:t>Birincil ve ikincil düşünce süreci, </a:t>
            </a:r>
            <a:r>
              <a:rPr lang="tr-TR" dirty="0" smtClean="0"/>
              <a:t>birincil düşünce süreci doğuştan getirilen,mantıklı olmayan,ilkel düşünce şeklidir.İkincil düşünce süreci gerçeğe uyum yapmada kullanılan düşünce şeklidir.</a:t>
            </a:r>
          </a:p>
          <a:p>
            <a:r>
              <a:rPr lang="tr-TR" dirty="0" smtClean="0">
                <a:solidFill>
                  <a:srgbClr val="FF0000"/>
                </a:solidFill>
              </a:rPr>
              <a:t>Projektif  hipotez ,</a:t>
            </a:r>
            <a:r>
              <a:rPr lang="tr-TR" dirty="0" smtClean="0"/>
              <a:t>birey  farkında olmadan,testin amacını bilmeden,bilinç altında  isteklerini,çatışmalarını,arzularını,kaygıları engellenme yaşamadan ortaya koyabilmektir.Bu özelliği ile projektif  testler objektif  testlerden daha kapsamlı ve derin bilgilere ulaşma yetisine sahiptirler .</a:t>
            </a:r>
            <a:endParaRPr lang="tr-TR" dirty="0" smtClean="0">
              <a:solidFill>
                <a:srgbClr val="FF0000"/>
              </a:solidFill>
            </a:endParaRPr>
          </a:p>
        </p:txBody>
      </p:sp>
      <p:sp>
        <p:nvSpPr>
          <p:cNvPr id="6" name="5 İçerik Yer Tutucusu"/>
          <p:cNvSpPr>
            <a:spLocks noGrp="1"/>
          </p:cNvSpPr>
          <p:nvPr>
            <p:ph sz="quarter" idx="4"/>
          </p:nvPr>
        </p:nvSpPr>
        <p:spPr>
          <a:xfrm flipH="1">
            <a:off x="8686800" y="2514600"/>
            <a:ext cx="100042" cy="3845720"/>
          </a:xfrm>
        </p:spPr>
        <p:txBody>
          <a:bodyPr/>
          <a:lstStyle/>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704088"/>
            <a:ext cx="8191528" cy="724648"/>
          </a:xfrm>
        </p:spPr>
        <p:txBody>
          <a:bodyPr>
            <a:normAutofit fontScale="90000"/>
          </a:bodyPr>
          <a:lstStyle/>
          <a:p>
            <a:r>
              <a:rPr lang="tr-TR" dirty="0" smtClean="0"/>
              <a:t>Çocuklar İçin Algı Testi-C.A.T</a:t>
            </a:r>
            <a:endParaRPr lang="tr-TR" dirty="0"/>
          </a:p>
        </p:txBody>
      </p:sp>
      <p:sp>
        <p:nvSpPr>
          <p:cNvPr id="5" name="4 İçerik Yer Tutucusu"/>
          <p:cNvSpPr>
            <a:spLocks noGrp="1"/>
          </p:cNvSpPr>
          <p:nvPr>
            <p:ph sz="quarter" idx="4294967295"/>
          </p:nvPr>
        </p:nvSpPr>
        <p:spPr>
          <a:xfrm>
            <a:off x="214282" y="1571625"/>
            <a:ext cx="5857916" cy="4929188"/>
          </a:xfrm>
        </p:spPr>
        <p:txBody>
          <a:bodyPr>
            <a:normAutofit fontScale="77500" lnSpcReduction="20000"/>
          </a:bodyPr>
          <a:lstStyle/>
          <a:p>
            <a:r>
              <a:rPr lang="tr-TR" dirty="0" smtClean="0"/>
              <a:t>Kişilik  özelliklerini ölçen test  </a:t>
            </a:r>
            <a:r>
              <a:rPr lang="tr-TR" dirty="0" smtClean="0">
                <a:solidFill>
                  <a:srgbClr val="FF0000"/>
                </a:solidFill>
              </a:rPr>
              <a:t>sözel</a:t>
            </a:r>
            <a:r>
              <a:rPr lang="tr-TR" dirty="0" smtClean="0"/>
              <a:t> niteliktedir.</a:t>
            </a:r>
          </a:p>
          <a:p>
            <a:r>
              <a:rPr lang="tr-TR" dirty="0" smtClean="0">
                <a:solidFill>
                  <a:srgbClr val="FF0000"/>
                </a:solidFill>
              </a:rPr>
              <a:t>3-10 yaş </a:t>
            </a:r>
            <a:r>
              <a:rPr lang="tr-TR" dirty="0" smtClean="0"/>
              <a:t>arasındaki çocuklara </a:t>
            </a:r>
            <a:r>
              <a:rPr lang="tr-TR" dirty="0" smtClean="0">
                <a:solidFill>
                  <a:srgbClr val="FF0000"/>
                </a:solidFill>
              </a:rPr>
              <a:t>bireysel</a:t>
            </a:r>
            <a:r>
              <a:rPr lang="tr-TR" dirty="0" smtClean="0"/>
              <a:t> olarak uygulanır.Zaman sınırlaması yoktur.</a:t>
            </a:r>
          </a:p>
          <a:p>
            <a:r>
              <a:rPr lang="tr-TR" dirty="0" smtClean="0">
                <a:solidFill>
                  <a:srgbClr val="FF0000"/>
                </a:solidFill>
              </a:rPr>
              <a:t>Hayvanlarla </a:t>
            </a:r>
            <a:r>
              <a:rPr lang="tr-TR" dirty="0" smtClean="0"/>
              <a:t>ilgili düzenlenmiş </a:t>
            </a:r>
            <a:r>
              <a:rPr lang="tr-TR" dirty="0" smtClean="0">
                <a:solidFill>
                  <a:srgbClr val="FF0000"/>
                </a:solidFill>
              </a:rPr>
              <a:t>10 resimden</a:t>
            </a:r>
            <a:r>
              <a:rPr lang="tr-TR" dirty="0" smtClean="0"/>
              <a:t> oluşur.</a:t>
            </a:r>
          </a:p>
          <a:p>
            <a:r>
              <a:rPr lang="tr-TR" dirty="0" smtClean="0"/>
              <a:t>Resimler  belirli </a:t>
            </a:r>
            <a:r>
              <a:rPr lang="tr-TR" dirty="0" smtClean="0">
                <a:solidFill>
                  <a:srgbClr val="C00000"/>
                </a:solidFill>
              </a:rPr>
              <a:t>problemleri </a:t>
            </a:r>
            <a:r>
              <a:rPr lang="tr-TR" dirty="0" smtClean="0"/>
              <a:t>ortaya çıkaracak şekilde düzenlenmiştir.Beslenme problemleri, kardeş geçimsizliği,ebeveynlerini nasıl algıladıklarını, ebeveyn ikilisi ile nasıl bir ilişkilerinin olduğunu anlamaya yarayacak şekilde resimlendirilmiştir.</a:t>
            </a:r>
          </a:p>
          <a:p>
            <a:r>
              <a:rPr lang="tr-TR" dirty="0" smtClean="0"/>
              <a:t>Uygulamadan önce  </a:t>
            </a:r>
            <a:r>
              <a:rPr lang="tr-TR" dirty="0" smtClean="0">
                <a:solidFill>
                  <a:srgbClr val="FF0000"/>
                </a:solidFill>
              </a:rPr>
              <a:t>çocukla dostça bir ilişki kurulmakta  </a:t>
            </a:r>
            <a:r>
              <a:rPr lang="tr-TR" dirty="0" smtClean="0"/>
              <a:t>ve sonra resimler geçilerek </a:t>
            </a:r>
            <a:r>
              <a:rPr lang="tr-TR" dirty="0" smtClean="0">
                <a:solidFill>
                  <a:srgbClr val="FF0000"/>
                </a:solidFill>
              </a:rPr>
              <a:t>hikayeler  anlatması </a:t>
            </a:r>
            <a:r>
              <a:rPr lang="tr-TR" dirty="0" smtClean="0"/>
              <a:t>istenmektedir.</a:t>
            </a:r>
          </a:p>
          <a:p>
            <a:r>
              <a:rPr lang="tr-TR" dirty="0" smtClean="0"/>
              <a:t>Testin kullanılması özel bir uzmanlık gerektirmektedir.</a:t>
            </a:r>
          </a:p>
          <a:p>
            <a:endParaRPr lang="tr-TR" dirty="0"/>
          </a:p>
        </p:txBody>
      </p:sp>
      <p:pic>
        <p:nvPicPr>
          <p:cNvPr id="1026" name="Picture 2" descr="C:\Users\Casper\Desktop\psikolojik-testler5(1).jpg"/>
          <p:cNvPicPr>
            <a:picLocks noChangeAspect="1" noChangeArrowheads="1"/>
          </p:cNvPicPr>
          <p:nvPr/>
        </p:nvPicPr>
        <p:blipFill>
          <a:blip r:embed="rId2"/>
          <a:srcRect/>
          <a:stretch>
            <a:fillRect/>
          </a:stretch>
        </p:blipFill>
        <p:spPr bwMode="auto">
          <a:xfrm>
            <a:off x="6357950" y="2000240"/>
            <a:ext cx="2428892" cy="2095504"/>
          </a:xfrm>
          <a:prstGeom prst="rect">
            <a:avLst/>
          </a:prstGeom>
          <a:noFill/>
        </p:spPr>
      </p:pic>
      <p:pic>
        <p:nvPicPr>
          <p:cNvPr id="1027" name="Picture 3" descr="C:\Users\Casper\Desktop\cat.png"/>
          <p:cNvPicPr>
            <a:picLocks noChangeAspect="1" noChangeArrowheads="1"/>
          </p:cNvPicPr>
          <p:nvPr/>
        </p:nvPicPr>
        <p:blipFill>
          <a:blip r:embed="rId3"/>
          <a:srcRect/>
          <a:stretch>
            <a:fillRect/>
          </a:stretch>
        </p:blipFill>
        <p:spPr bwMode="auto">
          <a:xfrm>
            <a:off x="6357950" y="4143380"/>
            <a:ext cx="2428590" cy="250033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704088"/>
            <a:ext cx="7758138" cy="938962"/>
          </a:xfrm>
        </p:spPr>
        <p:txBody>
          <a:bodyPr/>
          <a:lstStyle/>
          <a:p>
            <a:r>
              <a:rPr lang="tr-TR" dirty="0" smtClean="0"/>
              <a:t>Tematik Algı Testi-T.A.T</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1714488"/>
            <a:ext cx="6257940" cy="4645832"/>
          </a:xfrm>
        </p:spPr>
        <p:txBody>
          <a:bodyPr>
            <a:normAutofit fontScale="92500" lnSpcReduction="10000"/>
          </a:bodyPr>
          <a:lstStyle/>
          <a:p>
            <a:r>
              <a:rPr lang="tr-TR" dirty="0" smtClean="0"/>
              <a:t>Kişilik  özelliklerini  ölçen test </a:t>
            </a:r>
            <a:r>
              <a:rPr lang="tr-TR" dirty="0" smtClean="0">
                <a:solidFill>
                  <a:srgbClr val="C00000"/>
                </a:solidFill>
              </a:rPr>
              <a:t>sözel</a:t>
            </a:r>
            <a:r>
              <a:rPr lang="tr-TR" dirty="0" smtClean="0"/>
              <a:t> niteliklidir.</a:t>
            </a:r>
          </a:p>
          <a:p>
            <a:r>
              <a:rPr lang="tr-TR" dirty="0" smtClean="0">
                <a:solidFill>
                  <a:srgbClr val="C00000"/>
                </a:solidFill>
              </a:rPr>
              <a:t>Gençler ve yetişkinlere bireysel</a:t>
            </a:r>
            <a:r>
              <a:rPr lang="tr-TR" dirty="0" smtClean="0"/>
              <a:t>  olarak  uygulanır.</a:t>
            </a:r>
          </a:p>
          <a:p>
            <a:r>
              <a:rPr lang="tr-TR" dirty="0" smtClean="0"/>
              <a:t>Zaman sınırlaması yoktur.</a:t>
            </a:r>
          </a:p>
          <a:p>
            <a:r>
              <a:rPr lang="tr-TR" dirty="0" smtClean="0"/>
              <a:t>Test materyali olarak </a:t>
            </a:r>
            <a:r>
              <a:rPr lang="tr-TR" dirty="0" smtClean="0">
                <a:solidFill>
                  <a:srgbClr val="C00000"/>
                </a:solidFill>
              </a:rPr>
              <a:t>30 resimli ve 1 boş beyaz </a:t>
            </a:r>
            <a:r>
              <a:rPr lang="tr-TR" dirty="0" smtClean="0"/>
              <a:t>kart kullanılır.</a:t>
            </a:r>
          </a:p>
          <a:p>
            <a:r>
              <a:rPr lang="tr-TR" dirty="0" smtClean="0"/>
              <a:t>Birey her resme ilişkin başı ve sonu olan, konulu bir öykü anlatmak zorundadır. Resimlerdeki </a:t>
            </a:r>
            <a:r>
              <a:rPr lang="tr-TR" dirty="0" smtClean="0">
                <a:solidFill>
                  <a:srgbClr val="C00000"/>
                </a:solidFill>
              </a:rPr>
              <a:t>kişilerin neler düşündüğünü ve hissettiğini de açıklanması </a:t>
            </a:r>
            <a:r>
              <a:rPr lang="tr-TR" dirty="0" smtClean="0"/>
              <a:t>istenir. Bunun sonucunda birey çoğu kez resimdeki </a:t>
            </a:r>
            <a:r>
              <a:rPr lang="tr-TR" dirty="0" smtClean="0">
                <a:solidFill>
                  <a:srgbClr val="C00000"/>
                </a:solidFill>
              </a:rPr>
              <a:t>karakterlerden biri ile özdeşim kurar</a:t>
            </a:r>
            <a:r>
              <a:rPr lang="tr-TR" dirty="0" smtClean="0"/>
              <a:t> ve öykü </a:t>
            </a:r>
            <a:r>
              <a:rPr lang="tr-TR" dirty="0" smtClean="0">
                <a:solidFill>
                  <a:srgbClr val="C00000"/>
                </a:solidFill>
              </a:rPr>
              <a:t>bireyin yaşantılarını </a:t>
            </a:r>
            <a:r>
              <a:rPr lang="tr-TR" dirty="0" smtClean="0"/>
              <a:t>yansıtır. Bu yolla </a:t>
            </a:r>
            <a:r>
              <a:rPr lang="tr-TR" dirty="0" smtClean="0">
                <a:solidFill>
                  <a:srgbClr val="C00000"/>
                </a:solidFill>
              </a:rPr>
              <a:t>bireyin duygu ve arzuları</a:t>
            </a:r>
            <a:r>
              <a:rPr lang="tr-TR" dirty="0" smtClean="0"/>
              <a:t> ortaya çıkmış olur.</a:t>
            </a:r>
          </a:p>
          <a:p>
            <a:r>
              <a:rPr lang="tr-TR" dirty="0" smtClean="0"/>
              <a:t>Testten elde edilen bilgiler </a:t>
            </a:r>
            <a:r>
              <a:rPr lang="tr-TR" dirty="0" smtClean="0">
                <a:solidFill>
                  <a:srgbClr val="C00000"/>
                </a:solidFill>
              </a:rPr>
              <a:t>subjektiftir.</a:t>
            </a:r>
          </a:p>
          <a:p>
            <a:r>
              <a:rPr lang="tr-TR" dirty="0" smtClean="0"/>
              <a:t>Testin  kullanılması </a:t>
            </a:r>
            <a:r>
              <a:rPr lang="tr-TR" dirty="0" smtClean="0">
                <a:solidFill>
                  <a:srgbClr val="C00000"/>
                </a:solidFill>
              </a:rPr>
              <a:t>özel bir uzmanlık gerektirmektedir.</a:t>
            </a:r>
          </a:p>
          <a:p>
            <a:endParaRPr lang="tr-TR" dirty="0" smtClean="0">
              <a:solidFill>
                <a:srgbClr val="C00000"/>
              </a:solidFill>
            </a:endParaRPr>
          </a:p>
          <a:p>
            <a:endParaRPr lang="tr-TR" dirty="0">
              <a:solidFill>
                <a:srgbClr val="C00000"/>
              </a:solidFill>
            </a:endParaRPr>
          </a:p>
        </p:txBody>
      </p:sp>
      <p:sp>
        <p:nvSpPr>
          <p:cNvPr id="6" name="5 İçerik Yer Tutucusu"/>
          <p:cNvSpPr>
            <a:spLocks noGrp="1"/>
          </p:cNvSpPr>
          <p:nvPr>
            <p:ph sz="quarter" idx="4"/>
          </p:nvPr>
        </p:nvSpPr>
        <p:spPr>
          <a:xfrm flipH="1">
            <a:off x="8686800" y="2514600"/>
            <a:ext cx="457200" cy="3845720"/>
          </a:xfrm>
        </p:spPr>
        <p:txBody>
          <a:bodyPr/>
          <a:lstStyle/>
          <a:p>
            <a:endParaRPr lang="tr-TR" dirty="0"/>
          </a:p>
        </p:txBody>
      </p:sp>
      <p:pic>
        <p:nvPicPr>
          <p:cNvPr id="2050" name="Picture 2" descr="C:\Users\Casper\Desktop\p4.jpg"/>
          <p:cNvPicPr>
            <a:picLocks noChangeAspect="1" noChangeArrowheads="1"/>
          </p:cNvPicPr>
          <p:nvPr/>
        </p:nvPicPr>
        <p:blipFill>
          <a:blip r:embed="rId2"/>
          <a:srcRect/>
          <a:stretch>
            <a:fillRect/>
          </a:stretch>
        </p:blipFill>
        <p:spPr bwMode="auto">
          <a:xfrm>
            <a:off x="6643702" y="2428868"/>
            <a:ext cx="2286016" cy="257176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57224" y="704088"/>
            <a:ext cx="7905776" cy="1439028"/>
          </a:xfrm>
        </p:spPr>
        <p:txBody>
          <a:bodyPr>
            <a:normAutofit fontScale="90000"/>
          </a:bodyPr>
          <a:lstStyle/>
          <a:p>
            <a:r>
              <a:rPr lang="tr-TR" dirty="0" smtClean="0"/>
              <a:t>Louisa Düss Psikanalitik Hikayeler Testi</a:t>
            </a:r>
            <a:endParaRPr lang="tr-TR" dirty="0"/>
          </a:p>
        </p:txBody>
      </p:sp>
      <p:sp>
        <p:nvSpPr>
          <p:cNvPr id="5" name="4 İçerik Yer Tutucusu"/>
          <p:cNvSpPr>
            <a:spLocks noGrp="1"/>
          </p:cNvSpPr>
          <p:nvPr>
            <p:ph sz="quarter" idx="4294967295"/>
          </p:nvPr>
        </p:nvSpPr>
        <p:spPr>
          <a:xfrm>
            <a:off x="642910" y="2214554"/>
            <a:ext cx="3929090" cy="4286280"/>
          </a:xfrm>
        </p:spPr>
        <p:txBody>
          <a:bodyPr>
            <a:normAutofit fontScale="70000" lnSpcReduction="20000"/>
          </a:bodyPr>
          <a:lstStyle/>
          <a:p>
            <a:r>
              <a:rPr lang="tr-TR" dirty="0" smtClean="0"/>
              <a:t>Çocuktaki çatışmanın saptanması amacıyla uygulanmaktadır. </a:t>
            </a:r>
            <a:r>
              <a:rPr lang="tr-TR" b="1" dirty="0" smtClean="0">
                <a:solidFill>
                  <a:srgbClr val="C00000"/>
                </a:solidFill>
              </a:rPr>
              <a:t>Test on (10) tane yarım bırakılmış hikayeden oluşmaktadır.</a:t>
            </a:r>
            <a:r>
              <a:rPr lang="tr-TR" b="1" dirty="0" smtClean="0"/>
              <a:t> </a:t>
            </a:r>
            <a:r>
              <a:rPr lang="tr-TR" dirty="0" smtClean="0"/>
              <a:t>Yarım bırakılmış hikayeler, test uygulanan kişiye okunarak, hikayeleri tamamlaması istenir.</a:t>
            </a:r>
          </a:p>
          <a:p>
            <a:pPr lvl="0"/>
            <a:r>
              <a:rPr lang="tr-TR" b="1" dirty="0" smtClean="0">
                <a:solidFill>
                  <a:srgbClr val="C00000"/>
                </a:solidFill>
              </a:rPr>
              <a:t>Süreye dayalı bir test değildir</a:t>
            </a:r>
            <a:r>
              <a:rPr lang="tr-TR" b="1" dirty="0" smtClean="0"/>
              <a:t>.</a:t>
            </a:r>
            <a:endParaRPr lang="tr-TR" dirty="0" smtClean="0"/>
          </a:p>
          <a:p>
            <a:pPr lvl="0"/>
            <a:r>
              <a:rPr lang="tr-TR" b="1" dirty="0" smtClean="0"/>
              <a:t>Kişilik (projektif)</a:t>
            </a:r>
            <a:r>
              <a:rPr lang="tr-TR" dirty="0" smtClean="0"/>
              <a:t> </a:t>
            </a:r>
            <a:r>
              <a:rPr lang="tr-TR" b="1" dirty="0" smtClean="0"/>
              <a:t>testidir.</a:t>
            </a:r>
            <a:endParaRPr lang="tr-TR" dirty="0" smtClean="0"/>
          </a:p>
          <a:p>
            <a:pPr lvl="0"/>
            <a:r>
              <a:rPr lang="tr-TR" b="1" dirty="0" smtClean="0"/>
              <a:t>Çocuklara ve yetişkinlere </a:t>
            </a:r>
            <a:r>
              <a:rPr lang="tr-TR" dirty="0" smtClean="0"/>
              <a:t>uygulanabilmektedir.</a:t>
            </a:r>
          </a:p>
          <a:p>
            <a:pPr lvl="0"/>
            <a:r>
              <a:rPr lang="tr-TR" dirty="0" smtClean="0"/>
              <a:t>Bireysel bir testtir.</a:t>
            </a:r>
          </a:p>
          <a:p>
            <a:pPr lvl="0"/>
            <a:r>
              <a:rPr lang="tr-TR" b="1" dirty="0" smtClean="0"/>
              <a:t>Bir oturumda bir kişiye uygulanır.</a:t>
            </a:r>
            <a:endParaRPr lang="tr-TR" dirty="0" smtClean="0"/>
          </a:p>
          <a:p>
            <a:endParaRPr lang="tr-TR" dirty="0"/>
          </a:p>
        </p:txBody>
      </p:sp>
      <p:pic>
        <p:nvPicPr>
          <p:cNvPr id="1026" name="Picture 2" descr="C:\Users\Casper\Desktop\luisa-duss.jpg"/>
          <p:cNvPicPr>
            <a:picLocks noChangeAspect="1" noChangeArrowheads="1"/>
          </p:cNvPicPr>
          <p:nvPr/>
        </p:nvPicPr>
        <p:blipFill>
          <a:blip r:embed="rId2"/>
          <a:srcRect/>
          <a:stretch>
            <a:fillRect/>
          </a:stretch>
        </p:blipFill>
        <p:spPr bwMode="auto">
          <a:xfrm>
            <a:off x="4786314" y="3071810"/>
            <a:ext cx="3919536" cy="300039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0"/>
            <a:ext cx="7329510" cy="1285860"/>
          </a:xfrm>
        </p:spPr>
        <p:txBody>
          <a:bodyPr>
            <a:normAutofit/>
          </a:bodyPr>
          <a:lstStyle/>
          <a:p>
            <a:r>
              <a:rPr lang="tr-TR" b="1" dirty="0" smtClean="0"/>
              <a:t>Rorschach Testi</a:t>
            </a:r>
            <a:endParaRPr lang="tr-TR" dirty="0"/>
          </a:p>
        </p:txBody>
      </p:sp>
      <p:sp>
        <p:nvSpPr>
          <p:cNvPr id="3" name="2 Metin Yer Tutucusu"/>
          <p:cNvSpPr>
            <a:spLocks noGrp="1"/>
          </p:cNvSpPr>
          <p:nvPr>
            <p:ph type="body" idx="1"/>
          </p:nvPr>
        </p:nvSpPr>
        <p:spPr>
          <a:xfrm>
            <a:off x="457200" y="2285992"/>
            <a:ext cx="6615130" cy="4071966"/>
          </a:xfrm>
        </p:spPr>
        <p:txBody>
          <a:bodyPr/>
          <a:lstStyle/>
          <a:p>
            <a:pPr>
              <a:buFont typeface="Arial" pitchFamily="34" charset="0"/>
              <a:buChar char="•"/>
            </a:pPr>
            <a:r>
              <a:rPr lang="tr-TR" dirty="0" smtClean="0"/>
              <a:t>Bu test , testi uygulayan kişiye </a:t>
            </a:r>
            <a:r>
              <a:rPr lang="tr-TR" dirty="0" smtClean="0">
                <a:solidFill>
                  <a:srgbClr val="C00000"/>
                </a:solidFill>
              </a:rPr>
              <a:t>bireyin karakteri ve kabiliyetleri </a:t>
            </a:r>
            <a:r>
              <a:rPr lang="tr-TR" dirty="0" smtClean="0"/>
              <a:t>hakkında bilgi verdiği gibi bireylerin </a:t>
            </a:r>
            <a:r>
              <a:rPr lang="tr-TR" dirty="0" smtClean="0">
                <a:solidFill>
                  <a:srgbClr val="C00000"/>
                </a:solidFill>
              </a:rPr>
              <a:t>yaşadıkları duygusal bozuklukları ve bu bozuklukların </a:t>
            </a:r>
            <a:r>
              <a:rPr lang="tr-TR" dirty="0" smtClean="0"/>
              <a:t>türünü de gösteren bir testtir.</a:t>
            </a:r>
          </a:p>
          <a:p>
            <a:pPr>
              <a:buFont typeface="Arial" pitchFamily="34" charset="0"/>
              <a:buChar char="•"/>
            </a:pPr>
            <a:r>
              <a:rPr lang="tr-TR" dirty="0" smtClean="0"/>
              <a:t> Genç ve yetişkinlere </a:t>
            </a:r>
            <a:r>
              <a:rPr lang="tr-TR" dirty="0" smtClean="0">
                <a:solidFill>
                  <a:srgbClr val="C00000"/>
                </a:solidFill>
              </a:rPr>
              <a:t>bireysel</a:t>
            </a:r>
            <a:r>
              <a:rPr lang="tr-TR" dirty="0" smtClean="0"/>
              <a:t> olarak uygulanan bir testtir.</a:t>
            </a:r>
          </a:p>
          <a:p>
            <a:pPr>
              <a:buFont typeface="Arial" pitchFamily="34" charset="0"/>
              <a:buChar char="•"/>
            </a:pPr>
            <a:r>
              <a:rPr lang="tr-TR" dirty="0" smtClean="0"/>
              <a:t> Test eğitimi almış </a:t>
            </a:r>
            <a:r>
              <a:rPr lang="tr-TR" dirty="0" smtClean="0">
                <a:solidFill>
                  <a:srgbClr val="C00000"/>
                </a:solidFill>
              </a:rPr>
              <a:t>tecrübeli bir psikolog</a:t>
            </a:r>
            <a:r>
              <a:rPr lang="tr-TR" dirty="0" smtClean="0"/>
              <a:t> tarafından uygulanmalıdır.      </a:t>
            </a:r>
          </a:p>
          <a:p>
            <a:pPr>
              <a:buFont typeface="Arial" pitchFamily="34" charset="0"/>
              <a:buChar char="•"/>
            </a:pPr>
            <a:r>
              <a:rPr lang="tr-TR" dirty="0" smtClean="0"/>
              <a:t>  Rorschach Testi kartlar üzerine basılmış </a:t>
            </a:r>
            <a:r>
              <a:rPr lang="tr-TR" dirty="0" smtClean="0">
                <a:solidFill>
                  <a:srgbClr val="C00000"/>
                </a:solidFill>
              </a:rPr>
              <a:t>mürekkep lekelerinden oluşur. </a:t>
            </a:r>
          </a:p>
          <a:p>
            <a:pPr>
              <a:buFont typeface="Arial" pitchFamily="34" charset="0"/>
              <a:buChar char="•"/>
            </a:pPr>
            <a:r>
              <a:rPr lang="tr-TR" dirty="0" smtClean="0"/>
              <a:t>Bireylerin teste vereceği cevaplarda  </a:t>
            </a:r>
            <a:r>
              <a:rPr lang="tr-TR" dirty="0" smtClean="0">
                <a:solidFill>
                  <a:srgbClr val="C00000"/>
                </a:solidFill>
              </a:rPr>
              <a:t>,  idrak şekli,yorumların kalitesi,yorumların içeriği aranır.</a:t>
            </a:r>
          </a:p>
          <a:p>
            <a:endParaRPr lang="tr-TR" dirty="0"/>
          </a:p>
        </p:txBody>
      </p:sp>
      <p:sp>
        <p:nvSpPr>
          <p:cNvPr id="4" name="3 Metin Yer Tutucusu"/>
          <p:cNvSpPr>
            <a:spLocks noGrp="1"/>
          </p:cNvSpPr>
          <p:nvPr>
            <p:ph type="body" sz="half" idx="3"/>
          </p:nvPr>
        </p:nvSpPr>
        <p:spPr/>
        <p:txBody>
          <a:bodyPr/>
          <a:lstStyle/>
          <a:p>
            <a:endParaRPr lang="tr-TR" dirty="0"/>
          </a:p>
        </p:txBody>
      </p:sp>
      <p:sp>
        <p:nvSpPr>
          <p:cNvPr id="5" name="4 İçerik Yer Tutucusu"/>
          <p:cNvSpPr>
            <a:spLocks noGrp="1"/>
          </p:cNvSpPr>
          <p:nvPr>
            <p:ph sz="quarter" idx="2"/>
          </p:nvPr>
        </p:nvSpPr>
        <p:spPr>
          <a:xfrm>
            <a:off x="500034" y="6429396"/>
            <a:ext cx="3997354" cy="214314"/>
          </a:xfrm>
        </p:spPr>
        <p:txBody>
          <a:bodyPr>
            <a:normAutofit fontScale="55000" lnSpcReduction="20000"/>
          </a:bodyPr>
          <a:lstStyle/>
          <a:p>
            <a:endParaRPr lang="tr-TR" dirty="0" smtClean="0"/>
          </a:p>
          <a:p>
            <a:endParaRPr lang="tr-TR" dirty="0"/>
          </a:p>
        </p:txBody>
      </p:sp>
      <p:pic>
        <p:nvPicPr>
          <p:cNvPr id="4098" name="Picture 2" descr="C:\Users\Casper\Desktop\a502acb2-8f40-446c-9c0b-79b7aff8e86cjpg-728x728.jpg"/>
          <p:cNvPicPr>
            <a:picLocks noGrp="1" noChangeAspect="1" noChangeArrowheads="1"/>
          </p:cNvPicPr>
          <p:nvPr>
            <p:ph sz="quarter" idx="4"/>
          </p:nvPr>
        </p:nvPicPr>
        <p:blipFill>
          <a:blip r:embed="rId2"/>
          <a:srcRect/>
          <a:stretch>
            <a:fillRect/>
          </a:stretch>
        </p:blipFill>
        <p:spPr bwMode="auto">
          <a:xfrm>
            <a:off x="6500826" y="2857496"/>
            <a:ext cx="2428860" cy="285752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704088"/>
            <a:ext cx="7834338" cy="724648"/>
          </a:xfrm>
        </p:spPr>
        <p:txBody>
          <a:bodyPr>
            <a:normAutofit fontScale="90000"/>
          </a:bodyPr>
          <a:lstStyle/>
          <a:p>
            <a:r>
              <a:rPr lang="tr-TR" dirty="0" smtClean="0"/>
              <a:t>Holtzman Mürekkep Lekesi Testi </a:t>
            </a:r>
            <a:endParaRPr lang="tr-TR" dirty="0"/>
          </a:p>
        </p:txBody>
      </p:sp>
      <p:sp>
        <p:nvSpPr>
          <p:cNvPr id="5" name="4 İçerik Yer Tutucusu"/>
          <p:cNvSpPr>
            <a:spLocks noGrp="1"/>
          </p:cNvSpPr>
          <p:nvPr>
            <p:ph sz="quarter" idx="4294967295"/>
          </p:nvPr>
        </p:nvSpPr>
        <p:spPr>
          <a:xfrm>
            <a:off x="814388" y="1500189"/>
            <a:ext cx="8329612" cy="3857638"/>
          </a:xfrm>
        </p:spPr>
        <p:txBody>
          <a:bodyPr>
            <a:normAutofit fontScale="92500"/>
          </a:bodyPr>
          <a:lstStyle/>
          <a:p>
            <a:r>
              <a:rPr lang="tr-TR" dirty="0" smtClean="0"/>
              <a:t>Kişi her  kart için bir tek cevap vermektedir.</a:t>
            </a:r>
          </a:p>
          <a:p>
            <a:r>
              <a:rPr lang="tr-TR" dirty="0" smtClean="0"/>
              <a:t>Test her biri eşleştirilmiş </a:t>
            </a:r>
            <a:r>
              <a:rPr lang="tr-TR" dirty="0" smtClean="0">
                <a:solidFill>
                  <a:srgbClr val="FF0000"/>
                </a:solidFill>
              </a:rPr>
              <a:t>45 mürekkep lekesinden </a:t>
            </a:r>
            <a:r>
              <a:rPr lang="tr-TR" dirty="0" smtClean="0"/>
              <a:t>oluşmakta, A ve B olmak üzere iki takım bulunmaktadır.</a:t>
            </a:r>
          </a:p>
          <a:p>
            <a:r>
              <a:rPr lang="tr-TR" dirty="0" smtClean="0"/>
              <a:t>Kartlara verilen her cevap 22 boyuta  göre puanlanmaktadır.</a:t>
            </a:r>
          </a:p>
          <a:p>
            <a:r>
              <a:rPr lang="tr-TR" dirty="0" smtClean="0"/>
              <a:t>5 ve daha yukarı yaşlarda olan bireye uygulanabilmektedir.</a:t>
            </a:r>
          </a:p>
          <a:p>
            <a:r>
              <a:rPr lang="tr-TR" dirty="0" smtClean="0"/>
              <a:t>Testin kullanılması özel  bir uzmanlık gerektirmektedir.</a:t>
            </a:r>
          </a:p>
          <a:p>
            <a:endParaRPr lang="tr-TR" dirty="0" smtClean="0"/>
          </a:p>
          <a:p>
            <a:endParaRPr lang="tr-TR" dirty="0"/>
          </a:p>
        </p:txBody>
      </p:sp>
      <p:sp>
        <p:nvSpPr>
          <p:cNvPr id="6" name="5 İçerik Yer Tutucusu"/>
          <p:cNvSpPr>
            <a:spLocks noGrp="1"/>
          </p:cNvSpPr>
          <p:nvPr>
            <p:ph sz="quarter" idx="4294967295"/>
          </p:nvPr>
        </p:nvSpPr>
        <p:spPr>
          <a:xfrm>
            <a:off x="6029325" y="2514600"/>
            <a:ext cx="3114675" cy="3846513"/>
          </a:xfrm>
        </p:spPr>
        <p:txBody>
          <a:bodyPr/>
          <a:lstStyle/>
          <a:p>
            <a:endParaRPr lang="tr-TR" dirty="0" smtClean="0"/>
          </a:p>
          <a:p>
            <a:endParaRPr lang="tr-TR" dirty="0" smtClean="0"/>
          </a:p>
          <a:p>
            <a:endParaRPr lang="tr-TR" dirty="0"/>
          </a:p>
        </p:txBody>
      </p:sp>
      <p:pic>
        <p:nvPicPr>
          <p:cNvPr id="3075" name="Picture 3" descr="C:\Users\Casper\Desktop\document-16.png"/>
          <p:cNvPicPr>
            <a:picLocks noChangeAspect="1" noChangeArrowheads="1"/>
          </p:cNvPicPr>
          <p:nvPr/>
        </p:nvPicPr>
        <p:blipFill>
          <a:blip r:embed="rId2"/>
          <a:srcRect/>
          <a:stretch>
            <a:fillRect/>
          </a:stretch>
        </p:blipFill>
        <p:spPr bwMode="auto">
          <a:xfrm>
            <a:off x="1714480" y="4357695"/>
            <a:ext cx="5715040" cy="228601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867524"/>
          </a:xfrm>
        </p:spPr>
        <p:txBody>
          <a:bodyPr>
            <a:normAutofit/>
          </a:bodyPr>
          <a:lstStyle/>
          <a:p>
            <a:r>
              <a:rPr lang="tr-TR" dirty="0" smtClean="0"/>
              <a:t> </a:t>
            </a:r>
            <a:r>
              <a:rPr lang="tr-TR" b="1" dirty="0" smtClean="0"/>
              <a:t>Beier Cümle Tamamlama Testi</a:t>
            </a:r>
            <a:endParaRPr lang="tr-TR" dirty="0"/>
          </a:p>
        </p:txBody>
      </p:sp>
      <p:sp>
        <p:nvSpPr>
          <p:cNvPr id="3" name="2 Metin Yer Tutucusu"/>
          <p:cNvSpPr>
            <a:spLocks noGrp="1"/>
          </p:cNvSpPr>
          <p:nvPr>
            <p:ph type="body" idx="4294967295"/>
          </p:nvPr>
        </p:nvSpPr>
        <p:spPr>
          <a:xfrm rot="10800000" flipV="1">
            <a:off x="642938" y="1500188"/>
            <a:ext cx="8501062" cy="2928937"/>
          </a:xfrm>
        </p:spPr>
        <p:txBody>
          <a:bodyPr>
            <a:normAutofit lnSpcReduction="10000"/>
          </a:bodyPr>
          <a:lstStyle/>
          <a:p>
            <a:pPr>
              <a:buFont typeface="Arial" pitchFamily="34" charset="0"/>
              <a:buChar char="•"/>
            </a:pPr>
            <a:r>
              <a:rPr lang="tr-TR" dirty="0" smtClean="0">
                <a:solidFill>
                  <a:schemeClr val="tx1"/>
                </a:solidFill>
              </a:rPr>
              <a:t> Projektif bir testtir. İki formdan oluşur. </a:t>
            </a:r>
            <a:r>
              <a:rPr lang="tr-TR" dirty="0" smtClean="0">
                <a:solidFill>
                  <a:srgbClr val="C00000"/>
                </a:solidFill>
              </a:rPr>
              <a:t>Form A</a:t>
            </a:r>
            <a:r>
              <a:rPr lang="tr-TR" dirty="0" smtClean="0">
                <a:solidFill>
                  <a:schemeClr val="tx1"/>
                </a:solidFill>
              </a:rPr>
              <a:t> 56 madde, </a:t>
            </a:r>
            <a:r>
              <a:rPr lang="tr-TR" dirty="0" smtClean="0">
                <a:solidFill>
                  <a:srgbClr val="C00000"/>
                </a:solidFill>
              </a:rPr>
              <a:t>Form B</a:t>
            </a:r>
            <a:r>
              <a:rPr lang="tr-TR" dirty="0" smtClean="0">
                <a:solidFill>
                  <a:schemeClr val="tx1"/>
                </a:solidFill>
              </a:rPr>
              <a:t> ise 67  maddeden oluşmaktadır. Test, bireylerin duygularını incelemede </a:t>
            </a:r>
            <a:r>
              <a:rPr lang="tr-TR" dirty="0" smtClean="0">
                <a:solidFill>
                  <a:srgbClr val="C00000"/>
                </a:solidFill>
              </a:rPr>
              <a:t>tamamlanmamış cümlelerden </a:t>
            </a:r>
            <a:r>
              <a:rPr lang="tr-TR" dirty="0" smtClean="0">
                <a:solidFill>
                  <a:schemeClr val="tx1"/>
                </a:solidFill>
              </a:rPr>
              <a:t>oluşmaktadır. </a:t>
            </a:r>
          </a:p>
          <a:p>
            <a:pPr>
              <a:buFont typeface="Arial" pitchFamily="34" charset="0"/>
              <a:buChar char="•"/>
            </a:pPr>
            <a:r>
              <a:rPr lang="tr-TR" dirty="0" smtClean="0">
                <a:solidFill>
                  <a:srgbClr val="C00000"/>
                </a:solidFill>
              </a:rPr>
              <a:t>Testin süre sınırı olmasa da bireyin ne kadar zamanda cevapladığına yorumlamada dikkat edilir.</a:t>
            </a:r>
            <a:r>
              <a:rPr lang="tr-TR" dirty="0" smtClean="0">
                <a:solidFill>
                  <a:schemeClr val="tx1"/>
                </a:solidFill>
              </a:rPr>
              <a:t> Bireylerin kişiliklerini değerlendirmek amacıyla kullanılır.</a:t>
            </a:r>
          </a:p>
          <a:p>
            <a:endParaRPr lang="tr-TR" dirty="0"/>
          </a:p>
        </p:txBody>
      </p:sp>
      <p:sp>
        <p:nvSpPr>
          <p:cNvPr id="5" name="4 İçerik Yer Tutucusu"/>
          <p:cNvSpPr>
            <a:spLocks noGrp="1"/>
          </p:cNvSpPr>
          <p:nvPr>
            <p:ph sz="quarter" idx="4294967295"/>
          </p:nvPr>
        </p:nvSpPr>
        <p:spPr>
          <a:xfrm>
            <a:off x="0" y="4357688"/>
            <a:ext cx="4471988" cy="2357437"/>
          </a:xfrm>
        </p:spPr>
        <p:txBody>
          <a:bodyPr>
            <a:normAutofit fontScale="92500" lnSpcReduction="10000"/>
          </a:bodyPr>
          <a:lstStyle/>
          <a:p>
            <a:r>
              <a:rPr lang="tr-TR" b="1" dirty="0" smtClean="0">
                <a:solidFill>
                  <a:srgbClr val="C00000"/>
                </a:solidFill>
              </a:rPr>
              <a:t>Form A </a:t>
            </a:r>
            <a:r>
              <a:rPr lang="tr-TR" b="1" dirty="0" smtClean="0"/>
              <a:t>8-16 yaşlar için,</a:t>
            </a:r>
            <a:r>
              <a:rPr lang="tr-TR" b="1" dirty="0" smtClean="0">
                <a:solidFill>
                  <a:srgbClr val="C00000"/>
                </a:solidFill>
              </a:rPr>
              <a:t>Form B</a:t>
            </a:r>
            <a:r>
              <a:rPr lang="tr-TR" b="1" dirty="0" smtClean="0"/>
              <a:t> 13 yaş ve üstü </a:t>
            </a:r>
            <a:r>
              <a:rPr lang="tr-TR" dirty="0" smtClean="0"/>
              <a:t>için uygulanır.</a:t>
            </a:r>
          </a:p>
          <a:p>
            <a:r>
              <a:rPr lang="tr-TR" dirty="0" smtClean="0"/>
              <a:t>Test </a:t>
            </a:r>
            <a:r>
              <a:rPr lang="tr-TR" b="1" dirty="0" smtClean="0">
                <a:solidFill>
                  <a:srgbClr val="C00000"/>
                </a:solidFill>
              </a:rPr>
              <a:t>bireysel</a:t>
            </a:r>
            <a:r>
              <a:rPr lang="tr-TR" dirty="0" smtClean="0"/>
              <a:t> olarak uygulanabildiği gibi </a:t>
            </a:r>
            <a:r>
              <a:rPr lang="tr-TR" b="1" dirty="0" smtClean="0">
                <a:solidFill>
                  <a:srgbClr val="C00000"/>
                </a:solidFill>
              </a:rPr>
              <a:t>grupla da uygulanabilen </a:t>
            </a:r>
            <a:r>
              <a:rPr lang="tr-TR" b="1" dirty="0" smtClean="0"/>
              <a:t>bir testtir.</a:t>
            </a:r>
            <a:r>
              <a:rPr lang="tr-TR" dirty="0" smtClean="0"/>
              <a:t> </a:t>
            </a:r>
          </a:p>
          <a:p>
            <a:endParaRPr lang="tr-TR" dirty="0"/>
          </a:p>
        </p:txBody>
      </p:sp>
      <p:pic>
        <p:nvPicPr>
          <p:cNvPr id="2050" name="Picture 2" descr="C:\Users\Casper\Desktop\beier-1024x680.jpg"/>
          <p:cNvPicPr>
            <a:picLocks noGrp="1" noChangeAspect="1" noChangeArrowheads="1"/>
          </p:cNvPicPr>
          <p:nvPr>
            <p:ph sz="quarter" idx="4294967295"/>
          </p:nvPr>
        </p:nvPicPr>
        <p:blipFill>
          <a:blip r:embed="rId2"/>
          <a:srcRect/>
          <a:stretch>
            <a:fillRect/>
          </a:stretch>
        </p:blipFill>
        <p:spPr bwMode="auto">
          <a:xfrm>
            <a:off x="5286375" y="4214813"/>
            <a:ext cx="3857625" cy="250031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857232"/>
            <a:ext cx="7758138" cy="1214446"/>
          </a:xfrm>
        </p:spPr>
        <p:txBody>
          <a:bodyPr>
            <a:normAutofit fontScale="90000"/>
          </a:bodyPr>
          <a:lstStyle/>
          <a:p>
            <a:r>
              <a:rPr lang="tr-TR" dirty="0" smtClean="0"/>
              <a:t>Rotter  Cümle Tamamlama Testi, Üniversite  Formu</a:t>
            </a:r>
            <a:endParaRPr lang="tr-TR" dirty="0"/>
          </a:p>
        </p:txBody>
      </p:sp>
      <p:sp>
        <p:nvSpPr>
          <p:cNvPr id="3" name="2 Metin Yer Tutucusu"/>
          <p:cNvSpPr>
            <a:spLocks noGrp="1"/>
          </p:cNvSpPr>
          <p:nvPr>
            <p:ph type="body" idx="1"/>
          </p:nvPr>
        </p:nvSpPr>
        <p:spPr/>
        <p:txBody>
          <a:bodyPr/>
          <a:lstStyle/>
          <a:p>
            <a:endParaRPr lang="tr-TR"/>
          </a:p>
        </p:txBody>
      </p:sp>
      <p:sp>
        <p:nvSpPr>
          <p:cNvPr id="4" name="3 Metin Yer Tutucusu"/>
          <p:cNvSpPr>
            <a:spLocks noGrp="1"/>
          </p:cNvSpPr>
          <p:nvPr>
            <p:ph type="body" sz="half" idx="3"/>
          </p:nvPr>
        </p:nvSpPr>
        <p:spPr/>
        <p:txBody>
          <a:bodyPr/>
          <a:lstStyle/>
          <a:p>
            <a:endParaRPr lang="tr-TR"/>
          </a:p>
        </p:txBody>
      </p:sp>
      <p:sp>
        <p:nvSpPr>
          <p:cNvPr id="5" name="4 İçerik Yer Tutucusu"/>
          <p:cNvSpPr>
            <a:spLocks noGrp="1"/>
          </p:cNvSpPr>
          <p:nvPr>
            <p:ph sz="quarter" idx="2"/>
          </p:nvPr>
        </p:nvSpPr>
        <p:spPr>
          <a:xfrm>
            <a:off x="457200" y="2214554"/>
            <a:ext cx="8472518" cy="4357718"/>
          </a:xfrm>
        </p:spPr>
        <p:txBody>
          <a:bodyPr>
            <a:normAutofit/>
          </a:bodyPr>
          <a:lstStyle/>
          <a:p>
            <a:r>
              <a:rPr lang="tr-TR" dirty="0" smtClean="0"/>
              <a:t>Üniversite  öğrencilerinin  </a:t>
            </a:r>
            <a:r>
              <a:rPr lang="tr-TR" dirty="0" smtClean="0">
                <a:solidFill>
                  <a:srgbClr val="FF0000"/>
                </a:solidFill>
              </a:rPr>
              <a:t>uyum düzeylerini  </a:t>
            </a:r>
            <a:r>
              <a:rPr lang="tr-TR" dirty="0" smtClean="0"/>
              <a:t> ve buna göre ayırt edilmelerini  amaçlar.</a:t>
            </a:r>
          </a:p>
          <a:p>
            <a:r>
              <a:rPr lang="tr-TR" dirty="0" smtClean="0"/>
              <a:t>Kağıt-kalem testidir.Zaman sınırlaması yoktur. </a:t>
            </a:r>
          </a:p>
          <a:p>
            <a:r>
              <a:rPr lang="tr-TR" dirty="0" smtClean="0"/>
              <a:t>Bireyin </a:t>
            </a:r>
            <a:r>
              <a:rPr lang="tr-TR" dirty="0" smtClean="0">
                <a:solidFill>
                  <a:srgbClr val="FF0000"/>
                </a:solidFill>
              </a:rPr>
              <a:t>gerçek duygularına göre tamamlanmak üzere yarım bırakılmış 40 maddesi vardır.</a:t>
            </a:r>
          </a:p>
          <a:p>
            <a:r>
              <a:rPr lang="tr-TR" dirty="0" smtClean="0"/>
              <a:t>Her  bir maddeye yanıtın niteliğindeki </a:t>
            </a:r>
            <a:r>
              <a:rPr lang="tr-TR" dirty="0" smtClean="0">
                <a:solidFill>
                  <a:srgbClr val="FF0000"/>
                </a:solidFill>
              </a:rPr>
              <a:t>olumlu, çatışmalı ve yönsüz(nötr)</a:t>
            </a:r>
            <a:r>
              <a:rPr lang="tr-TR" dirty="0" smtClean="0"/>
              <a:t> değerlere göre 0 ile 6 puan arasında değişen puanlar verilir.</a:t>
            </a:r>
          </a:p>
          <a:p>
            <a:r>
              <a:rPr lang="tr-TR" dirty="0" smtClean="0"/>
              <a:t>Elde edilen puan bireyin uyum düzeyini gösterir.</a:t>
            </a:r>
          </a:p>
          <a:p>
            <a:r>
              <a:rPr lang="tr-TR" dirty="0" smtClean="0"/>
              <a:t>Testin kullanılması özel  bir uzmanlık gerektirmektedir.</a:t>
            </a:r>
          </a:p>
          <a:p>
            <a:endParaRPr lang="tr-TR" dirty="0" smtClean="0"/>
          </a:p>
          <a:p>
            <a:endParaRPr lang="tr-TR" dirty="0"/>
          </a:p>
        </p:txBody>
      </p:sp>
      <p:sp>
        <p:nvSpPr>
          <p:cNvPr id="6" name="5 İçerik Yer Tutucusu"/>
          <p:cNvSpPr>
            <a:spLocks noGrp="1"/>
          </p:cNvSpPr>
          <p:nvPr>
            <p:ph sz="quarter" idx="4"/>
          </p:nvPr>
        </p:nvSpPr>
        <p:spPr>
          <a:xfrm flipH="1">
            <a:off x="8686800" y="2514600"/>
            <a:ext cx="100042" cy="3845720"/>
          </a:xfrm>
        </p:spPr>
        <p:txBody>
          <a:bodyPr/>
          <a:lstStyle/>
          <a:p>
            <a:pPr>
              <a:buNone/>
            </a:pPr>
            <a:endParaRPr lang="tr-T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71604" y="704088"/>
            <a:ext cx="7191396" cy="724648"/>
          </a:xfrm>
        </p:spPr>
        <p:txBody>
          <a:bodyPr>
            <a:normAutofit fontScale="90000"/>
          </a:bodyPr>
          <a:lstStyle/>
          <a:p>
            <a:r>
              <a:rPr lang="tr-TR" dirty="0" smtClean="0"/>
              <a:t>Rosenzweig Testi</a:t>
            </a:r>
            <a:endParaRPr lang="tr-TR" dirty="0"/>
          </a:p>
        </p:txBody>
      </p:sp>
      <p:sp>
        <p:nvSpPr>
          <p:cNvPr id="5" name="4 İçerik Yer Tutucusu"/>
          <p:cNvSpPr>
            <a:spLocks noGrp="1"/>
          </p:cNvSpPr>
          <p:nvPr>
            <p:ph sz="quarter" idx="4294967295"/>
          </p:nvPr>
        </p:nvSpPr>
        <p:spPr>
          <a:xfrm>
            <a:off x="714348" y="1714500"/>
            <a:ext cx="5286412" cy="4786313"/>
          </a:xfrm>
        </p:spPr>
        <p:txBody>
          <a:bodyPr>
            <a:normAutofit fontScale="85000" lnSpcReduction="20000"/>
          </a:bodyPr>
          <a:lstStyle/>
          <a:p>
            <a:r>
              <a:rPr lang="tr-TR" dirty="0" smtClean="0">
                <a:solidFill>
                  <a:srgbClr val="FF0000"/>
                </a:solidFill>
              </a:rPr>
              <a:t>Engelleyici  durumlara karşı tepkiler  ve saldırganlık </a:t>
            </a:r>
            <a:r>
              <a:rPr lang="tr-TR" dirty="0" smtClean="0"/>
              <a:t> özellikleri ölçer.</a:t>
            </a:r>
          </a:p>
          <a:p>
            <a:r>
              <a:rPr lang="tr-TR" dirty="0" smtClean="0"/>
              <a:t>Ergen ve yetişkinlere uygulanır.</a:t>
            </a:r>
          </a:p>
          <a:p>
            <a:r>
              <a:rPr lang="tr-TR" dirty="0" smtClean="0"/>
              <a:t>Zaman sınırlaması yoktur.</a:t>
            </a:r>
          </a:p>
          <a:p>
            <a:r>
              <a:rPr lang="tr-TR" dirty="0" smtClean="0"/>
              <a:t>Test  metaryeli olarak 24 adet kart kullanılmaktadır.Her biride </a:t>
            </a:r>
            <a:r>
              <a:rPr lang="tr-TR" dirty="0" smtClean="0">
                <a:solidFill>
                  <a:srgbClr val="FF0000"/>
                </a:solidFill>
              </a:rPr>
              <a:t>bir olayı anlatan  bir resmin bulunduğu 24 maddeden </a:t>
            </a:r>
            <a:r>
              <a:rPr lang="tr-TR" dirty="0" smtClean="0"/>
              <a:t>oluşmaktadır.</a:t>
            </a:r>
          </a:p>
          <a:p>
            <a:r>
              <a:rPr lang="tr-TR" dirty="0" smtClean="0"/>
              <a:t>Maddelerden alınan cevaplara göre </a:t>
            </a:r>
            <a:r>
              <a:rPr lang="tr-TR" dirty="0" smtClean="0">
                <a:solidFill>
                  <a:srgbClr val="FF0000"/>
                </a:solidFill>
              </a:rPr>
              <a:t>saldırganlık yönü </a:t>
            </a:r>
            <a:r>
              <a:rPr lang="tr-TR" dirty="0" smtClean="0"/>
              <a:t>(içedönük,dışadönük veye saldırıdan kaçma) ve </a:t>
            </a:r>
            <a:r>
              <a:rPr lang="tr-TR" dirty="0" smtClean="0">
                <a:solidFill>
                  <a:srgbClr val="FF0000"/>
                </a:solidFill>
              </a:rPr>
              <a:t>tepki  türleri </a:t>
            </a:r>
            <a:r>
              <a:rPr lang="tr-TR" dirty="0" smtClean="0"/>
              <a:t> (benlik savunması gereksinim ısrarı) değerlendirilir.</a:t>
            </a:r>
          </a:p>
          <a:p>
            <a:r>
              <a:rPr lang="tr-TR" dirty="0" smtClean="0"/>
              <a:t>Testin kullanılması özel  bir uzmanlık gerektirmektedir.</a:t>
            </a:r>
          </a:p>
          <a:p>
            <a:endParaRPr lang="tr-TR" dirty="0" smtClean="0"/>
          </a:p>
        </p:txBody>
      </p:sp>
      <p:pic>
        <p:nvPicPr>
          <p:cNvPr id="2050" name="Picture 2" descr="C:\Users\Casper\Desktop\alzheimer-engelleyen-implant1-bilimfilicom-750x350.jpg"/>
          <p:cNvPicPr>
            <a:picLocks noGrp="1" noChangeAspect="1" noChangeArrowheads="1"/>
          </p:cNvPicPr>
          <p:nvPr>
            <p:ph sz="quarter" idx="4294967295"/>
          </p:nvPr>
        </p:nvPicPr>
        <p:blipFill>
          <a:blip r:embed="rId2"/>
          <a:srcRect/>
          <a:stretch>
            <a:fillRect/>
          </a:stretch>
        </p:blipFill>
        <p:spPr bwMode="auto">
          <a:xfrm>
            <a:off x="5572125" y="3000375"/>
            <a:ext cx="3571875" cy="3286125"/>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71670" y="704088"/>
            <a:ext cx="6691330" cy="867524"/>
          </a:xfrm>
        </p:spPr>
        <p:txBody>
          <a:bodyPr/>
          <a:lstStyle/>
          <a:p>
            <a:r>
              <a:rPr lang="tr-TR" dirty="0" smtClean="0"/>
              <a:t>Szondi testi</a:t>
            </a:r>
            <a:endParaRPr lang="tr-TR" dirty="0"/>
          </a:p>
        </p:txBody>
      </p:sp>
      <p:sp>
        <p:nvSpPr>
          <p:cNvPr id="5" name="4 İçerik Yer Tutucusu"/>
          <p:cNvSpPr>
            <a:spLocks noGrp="1"/>
          </p:cNvSpPr>
          <p:nvPr>
            <p:ph sz="quarter" idx="4294967295"/>
          </p:nvPr>
        </p:nvSpPr>
        <p:spPr>
          <a:xfrm>
            <a:off x="428596" y="1643063"/>
            <a:ext cx="5143536" cy="4718050"/>
          </a:xfrm>
        </p:spPr>
        <p:txBody>
          <a:bodyPr>
            <a:normAutofit fontScale="77500" lnSpcReduction="20000"/>
          </a:bodyPr>
          <a:lstStyle/>
          <a:p>
            <a:r>
              <a:rPr lang="tr-TR" dirty="0" smtClean="0">
                <a:solidFill>
                  <a:srgbClr val="FF0000"/>
                </a:solidFill>
              </a:rPr>
              <a:t>İçgüdü yapısı </a:t>
            </a:r>
            <a:r>
              <a:rPr lang="tr-TR" dirty="0" smtClean="0"/>
              <a:t>ve </a:t>
            </a:r>
            <a:r>
              <a:rPr lang="tr-TR" dirty="0" smtClean="0">
                <a:solidFill>
                  <a:srgbClr val="FF0000"/>
                </a:solidFill>
              </a:rPr>
              <a:t>iç güdü mekanizmaları </a:t>
            </a:r>
            <a:r>
              <a:rPr lang="tr-TR" dirty="0" smtClean="0"/>
              <a:t>gibi özellikleri ölçmeyi amaçlayan test,genç ve yetişkinlere  uygulanabilen performans testidir.</a:t>
            </a:r>
          </a:p>
          <a:p>
            <a:r>
              <a:rPr lang="tr-TR" dirty="0" smtClean="0"/>
              <a:t>Test, her biri herhangi </a:t>
            </a:r>
            <a:r>
              <a:rPr lang="tr-TR" dirty="0" smtClean="0">
                <a:solidFill>
                  <a:srgbClr val="FF0000"/>
                </a:solidFill>
              </a:rPr>
              <a:t>bir hastalığı olan bir bireyin fotoğrafından oluşan 48 maddeyi </a:t>
            </a:r>
            <a:r>
              <a:rPr lang="tr-TR" dirty="0" err="1" smtClean="0">
                <a:solidFill>
                  <a:srgbClr val="FF0000"/>
                </a:solidFill>
              </a:rPr>
              <a:t>içerir.</a:t>
            </a:r>
            <a:r>
              <a:rPr lang="tr-TR" dirty="0" err="1"/>
              <a:t>H</a:t>
            </a:r>
            <a:r>
              <a:rPr lang="tr-TR" dirty="0" err="1" smtClean="0"/>
              <a:t>er</a:t>
            </a:r>
            <a:r>
              <a:rPr lang="tr-TR" dirty="0" smtClean="0"/>
              <a:t> birinde 8’er resim olan 6 seriye ayrılır.Uygulayıcı  </a:t>
            </a:r>
            <a:r>
              <a:rPr lang="tr-TR" dirty="0" smtClean="0">
                <a:solidFill>
                  <a:srgbClr val="FF0000"/>
                </a:solidFill>
              </a:rPr>
              <a:t>en beğenilen  ve en beğenilmeyen resmin</a:t>
            </a:r>
            <a:r>
              <a:rPr lang="tr-TR" dirty="0" smtClean="0"/>
              <a:t> kodunu işaretler.</a:t>
            </a:r>
          </a:p>
          <a:p>
            <a:r>
              <a:rPr lang="tr-TR" dirty="0" smtClean="0"/>
              <a:t>Uygulama  bir gün ara ile tekrarlanır.İdeal olarak  10 uygulama  yapılır.</a:t>
            </a:r>
          </a:p>
          <a:p>
            <a:r>
              <a:rPr lang="tr-TR" dirty="0" smtClean="0"/>
              <a:t>Testin uygulaması oldukça kolay olmasına karşın,  boyutlar,etmenler ve puanlama kategorilerinin olması yorumlamayı oldukça karmaşık hale getirmektedir.</a:t>
            </a:r>
          </a:p>
          <a:p>
            <a:r>
              <a:rPr lang="tr-TR" dirty="0" smtClean="0"/>
              <a:t>Testin kullanılması özel  bir uzmanlık gerektirmektedir.</a:t>
            </a:r>
          </a:p>
          <a:p>
            <a:endParaRPr lang="tr-TR" dirty="0" smtClean="0"/>
          </a:p>
          <a:p>
            <a:endParaRPr lang="tr-TR" dirty="0"/>
          </a:p>
        </p:txBody>
      </p:sp>
      <p:pic>
        <p:nvPicPr>
          <p:cNvPr id="1027" name="Picture 3" descr="C:\Users\Casper\Desktop\images.jpg"/>
          <p:cNvPicPr>
            <a:picLocks noGrp="1" noChangeAspect="1" noChangeArrowheads="1"/>
          </p:cNvPicPr>
          <p:nvPr>
            <p:ph sz="quarter" idx="4294967295"/>
          </p:nvPr>
        </p:nvPicPr>
        <p:blipFill>
          <a:blip r:embed="rId2"/>
          <a:srcRect/>
          <a:stretch>
            <a:fillRect/>
          </a:stretch>
        </p:blipFill>
        <p:spPr bwMode="auto">
          <a:xfrm>
            <a:off x="5875338" y="1857375"/>
            <a:ext cx="2982942" cy="40005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00232" y="1643050"/>
            <a:ext cx="5786478" cy="571504"/>
          </a:xfrm>
        </p:spPr>
        <p:txBody>
          <a:bodyPr>
            <a:normAutofit fontScale="90000"/>
          </a:bodyPr>
          <a:lstStyle/>
          <a:p>
            <a:endParaRPr lang="tr-TR" dirty="0"/>
          </a:p>
        </p:txBody>
      </p:sp>
      <p:sp>
        <p:nvSpPr>
          <p:cNvPr id="3" name="2 Metin Yer Tutucusu"/>
          <p:cNvSpPr>
            <a:spLocks noGrp="1"/>
          </p:cNvSpPr>
          <p:nvPr>
            <p:ph type="body" idx="1"/>
          </p:nvPr>
        </p:nvSpPr>
        <p:spPr>
          <a:xfrm>
            <a:off x="1857356" y="1855248"/>
            <a:ext cx="2640032" cy="659352"/>
          </a:xfrm>
        </p:spPr>
        <p:txBody>
          <a:bodyPr/>
          <a:lstStyle/>
          <a:p>
            <a:endParaRPr lang="tr-TR" dirty="0"/>
          </a:p>
        </p:txBody>
      </p:sp>
      <p:sp>
        <p:nvSpPr>
          <p:cNvPr id="4" name="3 Metin Yer Tutucusu"/>
          <p:cNvSpPr>
            <a:spLocks noGrp="1"/>
          </p:cNvSpPr>
          <p:nvPr>
            <p:ph type="body" sz="half" idx="3"/>
          </p:nvPr>
        </p:nvSpPr>
        <p:spPr>
          <a:xfrm>
            <a:off x="5857884" y="1859757"/>
            <a:ext cx="1714512" cy="654843"/>
          </a:xfrm>
        </p:spPr>
        <p:txBody>
          <a:bodyPr/>
          <a:lstStyle/>
          <a:p>
            <a:endParaRPr lang="tr-TR" dirty="0"/>
          </a:p>
        </p:txBody>
      </p:sp>
      <p:sp>
        <p:nvSpPr>
          <p:cNvPr id="6" name="5 İçerik Yer Tutucusu"/>
          <p:cNvSpPr>
            <a:spLocks noGrp="1"/>
          </p:cNvSpPr>
          <p:nvPr>
            <p:ph sz="quarter" idx="4"/>
          </p:nvPr>
        </p:nvSpPr>
        <p:spPr>
          <a:xfrm>
            <a:off x="4645025" y="2514600"/>
            <a:ext cx="2998809" cy="2628912"/>
          </a:xfrm>
        </p:spPr>
        <p:txBody>
          <a:bodyPr/>
          <a:lstStyle/>
          <a:p>
            <a:endParaRPr lang="tr-TR" dirty="0"/>
          </a:p>
        </p:txBody>
      </p:sp>
      <p:sp>
        <p:nvSpPr>
          <p:cNvPr id="9" name="8 Dikdörtgen"/>
          <p:cNvSpPr/>
          <p:nvPr/>
        </p:nvSpPr>
        <p:spPr>
          <a:xfrm rot="20848767">
            <a:off x="5973970" y="5363142"/>
            <a:ext cx="2913458" cy="11430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3600" b="1" dirty="0" smtClean="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3500000" scaled="1"/>
                  <a:tileRect/>
                </a:gradFill>
              </a:rPr>
              <a:t>TEŞEKKÜR   EDERİM</a:t>
            </a:r>
            <a:endParaRPr lang="tr-TR" sz="36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3500000" scaled="1"/>
                <a:tileRect/>
              </a:gradFill>
            </a:endParaRPr>
          </a:p>
        </p:txBody>
      </p:sp>
      <p:pic>
        <p:nvPicPr>
          <p:cNvPr id="1026" name="Picture 2" descr="C:\Users\Casper\Desktop\kişilik.jpg"/>
          <p:cNvPicPr>
            <a:picLocks noGrp="1" noChangeAspect="1" noChangeArrowheads="1"/>
          </p:cNvPicPr>
          <p:nvPr>
            <p:ph sz="quarter" idx="2"/>
          </p:nvPr>
        </p:nvPicPr>
        <p:blipFill>
          <a:blip r:embed="rId3"/>
          <a:srcRect/>
          <a:stretch>
            <a:fillRect/>
          </a:stretch>
        </p:blipFill>
        <p:spPr bwMode="auto">
          <a:xfrm>
            <a:off x="1571604" y="857232"/>
            <a:ext cx="6286544" cy="44093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1571</TotalTime>
  <Words>2215</Words>
  <Application>Microsoft Office PowerPoint</Application>
  <PresentationFormat>Ekran Gösterisi (4:3)</PresentationFormat>
  <Paragraphs>253</Paragraphs>
  <Slides>43</Slides>
  <Notes>2</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Akış</vt:lpstr>
      <vt:lpstr>KİŞİLİK ENVANTERLERİ VE PROJEKTİF  TESTLER</vt:lpstr>
      <vt:lpstr>ÖĞRENME  ÇIKTILARI</vt:lpstr>
      <vt:lpstr>             KİŞİLİK  NEDİR?</vt:lpstr>
      <vt:lpstr>Kişiliği Değerlendirmede        Kullanılan Teknikler</vt:lpstr>
      <vt:lpstr>Gözlemsel Teknikler</vt:lpstr>
      <vt:lpstr>PowerPoint Sunusu</vt:lpstr>
      <vt:lpstr>Kendini  Anlatma Teknikleri</vt:lpstr>
      <vt:lpstr>PowerPoint Sunusu</vt:lpstr>
      <vt:lpstr>Projektif Teknikler </vt:lpstr>
      <vt:lpstr>Durumsal Testler</vt:lpstr>
      <vt:lpstr>Kişilerin Değerlendirilmeside Karşılaşılan Bazı Sorunlar :</vt:lpstr>
      <vt:lpstr>Orta yol cevap verme ve boş bırakma </vt:lpstr>
      <vt:lpstr>Yanıltma Hatası </vt:lpstr>
      <vt:lpstr>Sosyal Kabul Hatası </vt:lpstr>
      <vt:lpstr>Cevapların Kalıplaşması </vt:lpstr>
      <vt:lpstr>Toto Oynamak </vt:lpstr>
      <vt:lpstr>KİŞİLİK TESTLERİ</vt:lpstr>
      <vt:lpstr>KİŞİLİK  TESTLERİ </vt:lpstr>
      <vt:lpstr>Beck Depresyon Ölçeği</vt:lpstr>
      <vt:lpstr>Cattel 16 Pf Şahsiyet Envanteri</vt:lpstr>
      <vt:lpstr>Cornell Index</vt:lpstr>
      <vt:lpstr>Edwards Kişisel Tercih Envanteri</vt:lpstr>
      <vt:lpstr>PowerPoint Sunusu</vt:lpstr>
      <vt:lpstr>Empatik Beceri Ölçeği –B Formu</vt:lpstr>
      <vt:lpstr>Eysenck Kişilik Envanteri</vt:lpstr>
      <vt:lpstr>Hacettepe Kişilik Envanteri</vt:lpstr>
      <vt:lpstr>Hacettepe Kişilik Envanteri</vt:lpstr>
      <vt:lpstr>PowerPoint Sunusu</vt:lpstr>
      <vt:lpstr>Minnesota Çok Yönlü Kişilik Envanteri (MMPI )-Grup Formu</vt:lpstr>
      <vt:lpstr>Rathus Kendini Belirleme   (Güvengenlik) Envanteri</vt:lpstr>
      <vt:lpstr>Ruhsal Belirti Tarama Listesi</vt:lpstr>
      <vt:lpstr>Saldırganlık Ölçeği</vt:lpstr>
      <vt:lpstr>Projektif  Testlerin Geliştirilmesinde Yararlanılan Kavramlar</vt:lpstr>
      <vt:lpstr>Çocuklar İçin Algı Testi-C.A.T</vt:lpstr>
      <vt:lpstr>Tematik Algı Testi-T.A.T</vt:lpstr>
      <vt:lpstr>Louisa Düss Psikanalitik Hikayeler Testi</vt:lpstr>
      <vt:lpstr>Rorschach Testi</vt:lpstr>
      <vt:lpstr>Holtzman Mürekkep Lekesi Testi </vt:lpstr>
      <vt:lpstr> Beier Cümle Tamamlama Testi</vt:lpstr>
      <vt:lpstr>Rotter  Cümle Tamamlama Testi, Üniversite  Formu</vt:lpstr>
      <vt:lpstr>Rosenzweig Testi</vt:lpstr>
      <vt:lpstr>Szondi testi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KİŞİLİK ENVANTERLERİ VE PROJEKTİF  TESTLER</dc:title>
  <dc:creator>Casper</dc:creator>
  <cp:lastModifiedBy>Dante_Im</cp:lastModifiedBy>
  <cp:revision>23</cp:revision>
  <dcterms:created xsi:type="dcterms:W3CDTF">2016-03-18T18:25:08Z</dcterms:created>
  <dcterms:modified xsi:type="dcterms:W3CDTF">2021-01-15T19:05:29Z</dcterms:modified>
</cp:coreProperties>
</file>