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4" r:id="rId2"/>
    <p:sldMasterId id="2147483756" r:id="rId3"/>
  </p:sldMasterIdLst>
  <p:sldIdLst>
    <p:sldId id="256" r:id="rId4"/>
    <p:sldId id="257" r:id="rId5"/>
    <p:sldId id="258" r:id="rId6"/>
    <p:sldId id="259" r:id="rId7"/>
    <p:sldId id="260" r:id="rId8"/>
    <p:sldId id="278" r:id="rId9"/>
    <p:sldId id="261" r:id="rId10"/>
    <p:sldId id="277" r:id="rId11"/>
    <p:sldId id="262" r:id="rId12"/>
    <p:sldId id="276" r:id="rId13"/>
    <p:sldId id="273" r:id="rId14"/>
    <p:sldId id="275" r:id="rId15"/>
    <p:sldId id="263" r:id="rId16"/>
    <p:sldId id="264" r:id="rId17"/>
    <p:sldId id="265" r:id="rId18"/>
    <p:sldId id="266" r:id="rId19"/>
    <p:sldId id="267" r:id="rId20"/>
    <p:sldId id="268" r:id="rId21"/>
    <p:sldId id="279" r:id="rId22"/>
    <p:sldId id="269" r:id="rId23"/>
    <p:sldId id="270" r:id="rId24"/>
    <p:sldId id="280" r:id="rId25"/>
    <p:sldId id="271" r:id="rId26"/>
    <p:sldId id="281" r:id="rId27"/>
    <p:sldId id="274" r:id="rId28"/>
    <p:sldId id="272" r:id="rId29"/>
    <p:sldId id="282" r:id="rId3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456"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20" name="19 Altbilgi Yer Tutucusu"/>
          <p:cNvSpPr>
            <a:spLocks noGrp="1"/>
          </p:cNvSpPr>
          <p:nvPr>
            <p:ph type="ftr" sz="quarter" idx="11"/>
          </p:nvPr>
        </p:nvSpPr>
        <p:spPr/>
        <p:txBody>
          <a:bodyPr/>
          <a:lstStyle>
            <a:extLst/>
          </a:lstStyle>
          <a:p>
            <a:endParaRPr lang="tr-TR" dirty="0"/>
          </a:p>
        </p:txBody>
      </p:sp>
      <p:sp>
        <p:nvSpPr>
          <p:cNvPr id="10" name="9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5" name="4 Altbilgi Yer Tutucusu"/>
          <p:cNvSpPr>
            <a:spLocks noGrp="1"/>
          </p:cNvSpPr>
          <p:nvPr>
            <p:ph type="ftr" sz="quarter" idx="11"/>
          </p:nvPr>
        </p:nvSpPr>
        <p:spPr/>
        <p:txBody>
          <a:bodyPr/>
          <a:lstStyle>
            <a:extLst/>
          </a:lstStyle>
          <a:p>
            <a:endParaRPr lang="tr-TR" dirty="0"/>
          </a:p>
        </p:txBody>
      </p:sp>
      <p:sp>
        <p:nvSpPr>
          <p:cNvPr id="6" name="5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5" name="4 Altbilgi Yer Tutucusu"/>
          <p:cNvSpPr>
            <a:spLocks noGrp="1"/>
          </p:cNvSpPr>
          <p:nvPr>
            <p:ph type="ftr" sz="quarter" idx="11"/>
          </p:nvPr>
        </p:nvSpPr>
        <p:spPr/>
        <p:txBody>
          <a:bodyPr/>
          <a:lstStyle>
            <a:extLst/>
          </a:lstStyle>
          <a:p>
            <a:endParaRPr lang="tr-TR" dirty="0"/>
          </a:p>
        </p:txBody>
      </p:sp>
      <p:sp>
        <p:nvSpPr>
          <p:cNvPr id="6" name="5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6" name="5 Altbilgi Yer Tutucusu"/>
          <p:cNvSpPr>
            <a:spLocks noGrp="1"/>
          </p:cNvSpPr>
          <p:nvPr>
            <p:ph type="ftr" sz="quarter" idx="11"/>
          </p:nvPr>
        </p:nvSpPr>
        <p:spPr/>
        <p:txBody>
          <a:bodyPr/>
          <a:lstStyle>
            <a:extLst/>
          </a:lstStyle>
          <a:p>
            <a:endParaRPr lang="tr-TR" dirty="0"/>
          </a:p>
        </p:txBody>
      </p:sp>
      <p:sp>
        <p:nvSpPr>
          <p:cNvPr id="7" name="6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8" name="7 Altbilgi Yer Tutucusu"/>
          <p:cNvSpPr>
            <a:spLocks noGrp="1"/>
          </p:cNvSpPr>
          <p:nvPr>
            <p:ph type="ftr" sz="quarter" idx="11"/>
          </p:nvPr>
        </p:nvSpPr>
        <p:spPr/>
        <p:txBody>
          <a:bodyPr/>
          <a:lstStyle>
            <a:extLst/>
          </a:lstStyle>
          <a:p>
            <a:endParaRPr lang="tr-TR" dirty="0"/>
          </a:p>
        </p:txBody>
      </p:sp>
      <p:sp>
        <p:nvSpPr>
          <p:cNvPr id="9" name="8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4" name="3 Altbilgi Yer Tutucusu"/>
          <p:cNvSpPr>
            <a:spLocks noGrp="1"/>
          </p:cNvSpPr>
          <p:nvPr>
            <p:ph type="ftr" sz="quarter" idx="11"/>
          </p:nvPr>
        </p:nvSpPr>
        <p:spPr/>
        <p:txBody>
          <a:bodyPr/>
          <a:lstStyle>
            <a:extLst/>
          </a:lstStyle>
          <a:p>
            <a:endParaRPr lang="tr-TR" dirty="0"/>
          </a:p>
        </p:txBody>
      </p:sp>
      <p:sp>
        <p:nvSpPr>
          <p:cNvPr id="5" name="4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3" name="2 Altbilgi Yer Tutucusu"/>
          <p:cNvSpPr>
            <a:spLocks noGrp="1"/>
          </p:cNvSpPr>
          <p:nvPr>
            <p:ph type="ftr" sz="quarter" idx="11"/>
          </p:nvPr>
        </p:nvSpPr>
        <p:spPr/>
        <p:txBody>
          <a:bodyPr/>
          <a:lstStyle>
            <a:extLst/>
          </a:lstStyle>
          <a:p>
            <a:endParaRPr lang="tr-TR" dirty="0"/>
          </a:p>
        </p:txBody>
      </p:sp>
      <p:sp>
        <p:nvSpPr>
          <p:cNvPr id="4" name="3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6" name="5 Altbilgi Yer Tutucusu"/>
          <p:cNvSpPr>
            <a:spLocks noGrp="1"/>
          </p:cNvSpPr>
          <p:nvPr>
            <p:ph type="ftr" sz="quarter" idx="11"/>
          </p:nvPr>
        </p:nvSpPr>
        <p:spPr/>
        <p:txBody>
          <a:bodyPr/>
          <a:lstStyle>
            <a:extLst/>
          </a:lstStyle>
          <a:p>
            <a:endParaRPr lang="tr-TR" dirty="0"/>
          </a:p>
        </p:txBody>
      </p:sp>
      <p:sp>
        <p:nvSpPr>
          <p:cNvPr id="7" name="6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6" name="5 Altbilgi Yer Tutucusu"/>
          <p:cNvSpPr>
            <a:spLocks noGrp="1"/>
          </p:cNvSpPr>
          <p:nvPr>
            <p:ph type="ftr" sz="quarter" idx="11"/>
          </p:nvPr>
        </p:nvSpPr>
        <p:spPr/>
        <p:txBody>
          <a:bodyPr/>
          <a:lstStyle>
            <a:extLst/>
          </a:lstStyle>
          <a:p>
            <a:endParaRPr lang="tr-TR" dirty="0"/>
          </a:p>
        </p:txBody>
      </p:sp>
      <p:sp>
        <p:nvSpPr>
          <p:cNvPr id="7" name="6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dirty="0" smtClean="0"/>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5" name="4 Altbilgi Yer Tutucusu"/>
          <p:cNvSpPr>
            <a:spLocks noGrp="1"/>
          </p:cNvSpPr>
          <p:nvPr>
            <p:ph type="ftr" sz="quarter" idx="11"/>
          </p:nvPr>
        </p:nvSpPr>
        <p:spPr/>
        <p:txBody>
          <a:bodyPr/>
          <a:lstStyle>
            <a:extLst/>
          </a:lstStyle>
          <a:p>
            <a:endParaRPr lang="tr-TR" dirty="0"/>
          </a:p>
        </p:txBody>
      </p:sp>
      <p:sp>
        <p:nvSpPr>
          <p:cNvPr id="6" name="5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1F2D3A0-4AEA-40FF-ABD4-1011CAD2575A}" type="datetimeFigureOut">
              <a:rPr lang="tr-TR" smtClean="0"/>
              <a:pPr/>
              <a:t>28.12.2020</a:t>
            </a:fld>
            <a:endParaRPr lang="tr-TR" dirty="0"/>
          </a:p>
        </p:txBody>
      </p:sp>
      <p:sp>
        <p:nvSpPr>
          <p:cNvPr id="5" name="4 Altbilgi Yer Tutucusu"/>
          <p:cNvSpPr>
            <a:spLocks noGrp="1"/>
          </p:cNvSpPr>
          <p:nvPr>
            <p:ph type="ftr" sz="quarter" idx="11"/>
          </p:nvPr>
        </p:nvSpPr>
        <p:spPr/>
        <p:txBody>
          <a:bodyPr/>
          <a:lstStyle>
            <a:extLst/>
          </a:lstStyle>
          <a:p>
            <a:endParaRPr lang="tr-TR" dirty="0"/>
          </a:p>
        </p:txBody>
      </p:sp>
      <p:sp>
        <p:nvSpPr>
          <p:cNvPr id="6" name="5 Slayt Numarası Yer Tutucusu"/>
          <p:cNvSpPr>
            <a:spLocks noGrp="1"/>
          </p:cNvSpPr>
          <p:nvPr>
            <p:ph type="sldNum" sz="quarter" idx="12"/>
          </p:nvPr>
        </p:nvSpPr>
        <p:spPr/>
        <p:txBody>
          <a:bodyPr/>
          <a:lstStyle>
            <a:extLst/>
          </a:lstStyle>
          <a:p>
            <a:fld id="{D04887F7-76F3-4D2D-90EC-D3180A3057CA}" type="slidenum">
              <a:rPr lang="tr-TR" smtClean="0"/>
              <a:pPr/>
              <a:t>‹#›</a:t>
            </a:fld>
            <a:endParaRPr lang="tr-T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1048666"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04866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1048668" name="29 Veri Yer Tutucusu"/>
          <p:cNvSpPr>
            <a:spLocks noGrp="1"/>
          </p:cNvSpPr>
          <p:nvPr>
            <p:ph type="dt" sz="half" idx="10"/>
          </p:nvPr>
        </p:nvSpPr>
        <p:spPr/>
        <p:txBody>
          <a:bodyPr/>
          <a:lstStyle/>
          <a:p>
            <a:fld id="{D9F75050-0E15-4C5B-92B0-66D068882F1F}" type="datetimeFigureOut">
              <a:rPr lang="tr-TR" smtClean="0">
                <a:solidFill>
                  <a:srgbClr val="DBF5F9">
                    <a:shade val="90000"/>
                  </a:srgbClr>
                </a:solidFill>
              </a:rPr>
              <a:pPr/>
              <a:t>28.12.2020</a:t>
            </a:fld>
            <a:endParaRPr lang="tr-TR">
              <a:solidFill>
                <a:srgbClr val="DBF5F9">
                  <a:shade val="90000"/>
                </a:srgbClr>
              </a:solidFill>
            </a:endParaRPr>
          </a:p>
        </p:txBody>
      </p:sp>
      <p:sp>
        <p:nvSpPr>
          <p:cNvPr id="1048669" name="18 Altbilgi Yer Tutucusu"/>
          <p:cNvSpPr>
            <a:spLocks noGrp="1"/>
          </p:cNvSpPr>
          <p:nvPr>
            <p:ph type="ftr" sz="quarter" idx="11"/>
          </p:nvPr>
        </p:nvSpPr>
        <p:spPr/>
        <p:txBody>
          <a:bodyPr/>
          <a:lstStyle/>
          <a:p>
            <a:endParaRPr lang="tr-TR">
              <a:solidFill>
                <a:srgbClr val="DBF5F9">
                  <a:shade val="90000"/>
                </a:srgbClr>
              </a:solidFill>
            </a:endParaRPr>
          </a:p>
        </p:txBody>
      </p:sp>
      <p:sp>
        <p:nvSpPr>
          <p:cNvPr id="1048670" name="26 Slayt Numarası Yer Tutucusu"/>
          <p:cNvSpPr>
            <a:spLocks noGrp="1"/>
          </p:cNvSpPr>
          <p:nvPr>
            <p:ph type="sldNum" sz="quarter" idx="12"/>
          </p:nvPr>
        </p:nvSpPr>
        <p:spPr/>
        <p:txBody>
          <a:bodyPr/>
          <a:lstStyle/>
          <a:p>
            <a:fld id="{B1DEFA8C-F947-479F-BE07-76B6B3F80BF1}"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238459776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1048585" name="1 Başlık"/>
          <p:cNvSpPr>
            <a:spLocks noGrp="1"/>
          </p:cNvSpPr>
          <p:nvPr>
            <p:ph type="title"/>
          </p:nvPr>
        </p:nvSpPr>
        <p:spPr/>
        <p:txBody>
          <a:bodyPr/>
          <a:lstStyle/>
          <a:p>
            <a:r>
              <a:rPr kumimoji="0" lang="tr-TR" smtClean="0"/>
              <a:t>Asıl başlık stili için tıklatın</a:t>
            </a:r>
            <a:endParaRPr kumimoji="0" lang="en-US"/>
          </a:p>
        </p:txBody>
      </p:sp>
      <p:sp>
        <p:nvSpPr>
          <p:cNvPr id="1048586"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587" name="3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588" name="4 Altbilgi Yer Tutucusu"/>
          <p:cNvSpPr>
            <a:spLocks noGrp="1"/>
          </p:cNvSpPr>
          <p:nvPr>
            <p:ph type="ftr" sz="quarter" idx="11"/>
          </p:nvPr>
        </p:nvSpPr>
        <p:spPr/>
        <p:txBody>
          <a:bodyPr/>
          <a:lstStyle/>
          <a:p>
            <a:endParaRPr lang="tr-TR">
              <a:solidFill>
                <a:srgbClr val="04617B">
                  <a:shade val="90000"/>
                </a:srgbClr>
              </a:solidFill>
            </a:endParaRPr>
          </a:p>
        </p:txBody>
      </p:sp>
      <p:sp>
        <p:nvSpPr>
          <p:cNvPr id="1048589" name="5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713097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1048681"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048682"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048683" name="3 Veri Yer Tutucusu"/>
          <p:cNvSpPr>
            <a:spLocks noGrp="1"/>
          </p:cNvSpPr>
          <p:nvPr>
            <p:ph type="dt" sz="half" idx="10"/>
          </p:nvPr>
        </p:nvSpPr>
        <p:spPr/>
        <p:txBody>
          <a:bodyPr/>
          <a:lstStyle/>
          <a:p>
            <a:fld id="{D9F75050-0E15-4C5B-92B0-66D068882F1F}" type="datetimeFigureOut">
              <a:rPr lang="tr-TR" smtClean="0">
                <a:solidFill>
                  <a:srgbClr val="DBF5F9">
                    <a:shade val="90000"/>
                  </a:srgbClr>
                </a:solidFill>
              </a:rPr>
              <a:pPr/>
              <a:t>28.12.2020</a:t>
            </a:fld>
            <a:endParaRPr lang="tr-TR">
              <a:solidFill>
                <a:srgbClr val="DBF5F9">
                  <a:shade val="90000"/>
                </a:srgbClr>
              </a:solidFill>
            </a:endParaRPr>
          </a:p>
        </p:txBody>
      </p:sp>
      <p:sp>
        <p:nvSpPr>
          <p:cNvPr id="1048684" name="4 Altbilgi Yer Tutucusu"/>
          <p:cNvSpPr>
            <a:spLocks noGrp="1"/>
          </p:cNvSpPr>
          <p:nvPr>
            <p:ph type="ftr" sz="quarter" idx="11"/>
          </p:nvPr>
        </p:nvSpPr>
        <p:spPr/>
        <p:txBody>
          <a:bodyPr/>
          <a:lstStyle/>
          <a:p>
            <a:endParaRPr lang="tr-TR">
              <a:solidFill>
                <a:srgbClr val="DBF5F9">
                  <a:shade val="90000"/>
                </a:srgbClr>
              </a:solidFill>
            </a:endParaRPr>
          </a:p>
        </p:txBody>
      </p:sp>
      <p:sp>
        <p:nvSpPr>
          <p:cNvPr id="1048685" name="5 Slayt Numarası Yer Tutucusu"/>
          <p:cNvSpPr>
            <a:spLocks noGrp="1"/>
          </p:cNvSpPr>
          <p:nvPr>
            <p:ph type="sldNum" sz="quarter" idx="12"/>
          </p:nvPr>
        </p:nvSpPr>
        <p:spPr/>
        <p:txBody>
          <a:bodyPr/>
          <a:lstStyle/>
          <a:p>
            <a:fld id="{B1DEFA8C-F947-479F-BE07-76B6B3F80BF1}"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157839743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048640"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1048641"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642"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643" name="4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44" name="5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45" name="6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3690101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48646" name="1 Başlık"/>
          <p:cNvSpPr>
            <a:spLocks noGrp="1"/>
          </p:cNvSpPr>
          <p:nvPr>
            <p:ph type="title"/>
          </p:nvPr>
        </p:nvSpPr>
        <p:spPr>
          <a:xfrm>
            <a:off x="457200" y="704088"/>
            <a:ext cx="8229600" cy="1143000"/>
          </a:xfrm>
        </p:spPr>
        <p:txBody>
          <a:bodyPr tIns="45720" anchor="b"/>
          <a:lstStyle/>
          <a:p>
            <a:r>
              <a:rPr kumimoji="0" lang="tr-TR" smtClean="0"/>
              <a:t>Asıl başlık stili için tıklatın</a:t>
            </a:r>
            <a:endParaRPr kumimoji="0" lang="en-US"/>
          </a:p>
        </p:txBody>
      </p:sp>
      <p:sp>
        <p:nvSpPr>
          <p:cNvPr id="1048647"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1048648" name="3 Metin Yer Tutucusu"/>
          <p:cNvSpPr>
            <a:spLocks noGrp="1"/>
          </p:cNvSpPr>
          <p:nvPr>
            <p:ph type="body" sz="half" idx="3"/>
          </p:nvPr>
        </p:nvSpPr>
        <p:spPr>
          <a:xfrm>
            <a:off x="4645025" y="1859757"/>
            <a:ext cx="4041775" cy="654843"/>
          </a:xfrm>
        </p:spPr>
        <p:txBody>
          <a:bodyPr lIns="45720" tIns="0" rIns="45720" bIns="0" anchor="ctr">
            <a:normAutofit fontScale="95833" lnSpcReduction="20000"/>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1048649"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650"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651" name="6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52" name="7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53" name="8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4009941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1048654"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1048655" name="2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56" name="3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57" name="4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627055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1048663" name="1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64" name="2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65" name="3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4066570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1048691"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1048692"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1048693"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694" name="4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95" name="5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96" name="6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920950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048671"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4867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48673"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104867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48675" name="4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76" name="5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7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
        <p:nvSpPr>
          <p:cNvPr id="1048678"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48679" name="9 Serbest Form"/>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48680" name="10 Serbest Form"/>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523852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1048686" name="1 Başlık"/>
          <p:cNvSpPr>
            <a:spLocks noGrp="1"/>
          </p:cNvSpPr>
          <p:nvPr>
            <p:ph type="title"/>
          </p:nvPr>
        </p:nvSpPr>
        <p:spPr/>
        <p:txBody>
          <a:bodyPr/>
          <a:lstStyle/>
          <a:p>
            <a:r>
              <a:rPr kumimoji="0" lang="tr-TR" smtClean="0"/>
              <a:t>Asıl başlık stili için tıklatın</a:t>
            </a:r>
            <a:endParaRPr kumimoji="0" lang="en-US"/>
          </a:p>
        </p:txBody>
      </p:sp>
      <p:sp>
        <p:nvSpPr>
          <p:cNvPr id="1048687"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688" name="3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89" name="4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90" name="5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48993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1048658"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1048659"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48660" name="3 Veri Yer Tutucusu"/>
          <p:cNvSpPr>
            <a:spLocks noGrp="1"/>
          </p:cNvSpPr>
          <p:nvPr>
            <p:ph type="dt" sz="half" idx="10"/>
          </p:nvPr>
        </p:nvSpPr>
        <p:spPr/>
        <p:txBody>
          <a:body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661" name="4 Altbilgi Yer Tutucusu"/>
          <p:cNvSpPr>
            <a:spLocks noGrp="1"/>
          </p:cNvSpPr>
          <p:nvPr>
            <p:ph type="ftr" sz="quarter" idx="11"/>
          </p:nvPr>
        </p:nvSpPr>
        <p:spPr/>
        <p:txBody>
          <a:bodyPr/>
          <a:lstStyle/>
          <a:p>
            <a:endParaRPr lang="tr-TR">
              <a:solidFill>
                <a:srgbClr val="04617B">
                  <a:shade val="90000"/>
                </a:srgbClr>
              </a:solidFill>
            </a:endParaRPr>
          </a:p>
        </p:txBody>
      </p:sp>
      <p:sp>
        <p:nvSpPr>
          <p:cNvPr id="1048662" name="5 Slayt Numarası Yer Tutucusu"/>
          <p:cNvSpPr>
            <a:spLocks noGrp="1"/>
          </p:cNvSpPr>
          <p:nvPr>
            <p:ph type="sldNum" sz="quarter" idx="12"/>
          </p:nvPr>
        </p:nvSpPr>
        <p:spPr/>
        <p:txBody>
          <a:body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411829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47"/>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58483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418734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22"/>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2858075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dirty="0">
              <a:solidFill>
                <a:prstClr val="black">
                  <a:tint val="75000"/>
                </a:prstClr>
              </a:solidFill>
            </a:endParaRPr>
          </a:p>
        </p:txBody>
      </p:sp>
      <p:sp>
        <p:nvSpPr>
          <p:cNvPr id="7" name="Slayt Numarası Yer Tutucusu 6"/>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536451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dirty="0">
              <a:solidFill>
                <a:prstClr val="black">
                  <a:tint val="75000"/>
                </a:prstClr>
              </a:solidFill>
            </a:endParaRPr>
          </a:p>
        </p:txBody>
      </p:sp>
      <p:sp>
        <p:nvSpPr>
          <p:cNvPr id="9" name="Slayt Numarası Yer Tutucusu 8"/>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75366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dirty="0">
              <a:solidFill>
                <a:prstClr val="black">
                  <a:tint val="75000"/>
                </a:prstClr>
              </a:solidFill>
            </a:endParaRPr>
          </a:p>
        </p:txBody>
      </p:sp>
      <p:sp>
        <p:nvSpPr>
          <p:cNvPr id="5" name="Slayt Numarası Yer Tutucusu 4"/>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1375602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dirty="0">
              <a:solidFill>
                <a:prstClr val="black">
                  <a:tint val="75000"/>
                </a:prstClr>
              </a:solidFill>
            </a:endParaRPr>
          </a:p>
        </p:txBody>
      </p:sp>
      <p:sp>
        <p:nvSpPr>
          <p:cNvPr id="4" name="Slayt Numarası Yer Tutucusu 3"/>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0301286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11"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11"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dirty="0">
              <a:solidFill>
                <a:prstClr val="black">
                  <a:tint val="75000"/>
                </a:prstClr>
              </a:solidFill>
            </a:endParaRPr>
          </a:p>
        </p:txBody>
      </p:sp>
      <p:sp>
        <p:nvSpPr>
          <p:cNvPr id="7" name="Slayt Numarası Yer Tutucusu 6"/>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6764443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dirty="0">
              <a:solidFill>
                <a:prstClr val="black">
                  <a:tint val="75000"/>
                </a:prstClr>
              </a:solidFill>
            </a:endParaRPr>
          </a:p>
        </p:txBody>
      </p:sp>
      <p:sp>
        <p:nvSpPr>
          <p:cNvPr id="7" name="Slayt Numarası Yer Tutucusu 6"/>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1026936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04070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60"/>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60"/>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726917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1F2D3A0-4AEA-40FF-ABD4-1011CAD2575A}" type="datetimeFigureOut">
              <a:rPr lang="tr-TR" smtClean="0"/>
              <a:pPr/>
              <a:t>28.12.2020</a:t>
            </a:fld>
            <a:endParaRPr lang="tr-TR" dirty="0"/>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dirty="0"/>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04887F7-76F3-4D2D-90EC-D3180A3057CA}" type="slidenum">
              <a:rPr lang="tr-TR" smtClean="0"/>
              <a:pPr/>
              <a:t>‹#›</a:t>
            </a:fld>
            <a:endParaRPr lang="tr-TR" dirty="0"/>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48576" name="6 Serbest Form"/>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48577" name="7 Serbest Form"/>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48578"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1048579"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4858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solidFill>
                  <a:srgbClr val="04617B">
                    <a:shade val="90000"/>
                  </a:srgbClr>
                </a:solidFill>
              </a:rPr>
              <a:pPr/>
              <a:t>28.12.2020</a:t>
            </a:fld>
            <a:endParaRPr lang="tr-TR">
              <a:solidFill>
                <a:srgbClr val="04617B">
                  <a:shade val="90000"/>
                </a:srgbClr>
              </a:solidFill>
            </a:endParaRPr>
          </a:p>
        </p:txBody>
      </p:sp>
      <p:sp>
        <p:nvSpPr>
          <p:cNvPr id="1048581"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04617B">
                  <a:shade val="90000"/>
                </a:srgbClr>
              </a:solidFill>
            </a:endParaRPr>
          </a:p>
        </p:txBody>
      </p:sp>
      <p:sp>
        <p:nvSpPr>
          <p:cNvPr id="1048582"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solidFill>
                  <a:srgbClr val="04617B">
                    <a:shade val="90000"/>
                  </a:srgbClr>
                </a:solidFill>
              </a:rPr>
              <a:pPr/>
              <a:t>‹#›</a:t>
            </a:fld>
            <a:endParaRPr lang="tr-TR">
              <a:solidFill>
                <a:srgbClr val="04617B">
                  <a:shade val="90000"/>
                </a:srgbClr>
              </a:solidFill>
            </a:endParaRPr>
          </a:p>
        </p:txBody>
      </p:sp>
      <p:grpSp>
        <p:nvGrpSpPr>
          <p:cNvPr id="13" name="1 Grup"/>
          <p:cNvGrpSpPr/>
          <p:nvPr/>
        </p:nvGrpSpPr>
        <p:grpSpPr>
          <a:xfrm>
            <a:off x="-19017" y="202408"/>
            <a:ext cx="9180548" cy="649224"/>
            <a:chOff x="-19045" y="216550"/>
            <a:chExt cx="9180548" cy="649224"/>
          </a:xfrm>
        </p:grpSpPr>
        <p:sp>
          <p:nvSpPr>
            <p:cNvPr id="1048583" name="11 Serbest Form"/>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48584" name="12 Serbest Form"/>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52911236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00">
            <a:alpha val="23000"/>
          </a:srgb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7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A71B2-33B1-4B8B-B146-F1D1174E756E}" type="datetimeFigureOut">
              <a:rPr lang="tr-TR" smtClean="0">
                <a:solidFill>
                  <a:prstClr val="black">
                    <a:tint val="75000"/>
                  </a:prstClr>
                </a:solidFill>
              </a:rPr>
              <a:pPr/>
              <a:t>28.12.2020</a:t>
            </a:fld>
            <a:endParaRPr lang="tr-TR" dirty="0">
              <a:solidFill>
                <a:prstClr val="black">
                  <a:tint val="75000"/>
                </a:prstClr>
              </a:solidFill>
            </a:endParaRPr>
          </a:p>
        </p:txBody>
      </p:sp>
      <p:sp>
        <p:nvSpPr>
          <p:cNvPr id="5" name="Altbilgi Yer Tutucusu 4"/>
          <p:cNvSpPr>
            <a:spLocks noGrp="1"/>
          </p:cNvSpPr>
          <p:nvPr>
            <p:ph type="ftr" sz="quarter" idx="3"/>
          </p:nvPr>
        </p:nvSpPr>
        <p:spPr>
          <a:xfrm>
            <a:off x="3124200" y="635637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solidFill>
                <a:prstClr val="black">
                  <a:tint val="75000"/>
                </a:prstClr>
              </a:solidFill>
            </a:endParaRPr>
          </a:p>
        </p:txBody>
      </p:sp>
      <p:sp>
        <p:nvSpPr>
          <p:cNvPr id="6" name="Slayt Numarası Yer Tutucusu 5"/>
          <p:cNvSpPr>
            <a:spLocks noGrp="1"/>
          </p:cNvSpPr>
          <p:nvPr>
            <p:ph type="sldNum" sz="quarter" idx="4"/>
          </p:nvPr>
        </p:nvSpPr>
        <p:spPr>
          <a:xfrm>
            <a:off x="6553201" y="635637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2D6B7F-38B4-43BF-8061-5F53017ECD8B}"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94800906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432560" y="285728"/>
            <a:ext cx="7497158" cy="6286544"/>
          </a:xfrm>
        </p:spPr>
        <p:txBody>
          <a:bodyPr>
            <a:noAutofit/>
          </a:bodyPr>
          <a:lstStyle/>
          <a:p>
            <a:pPr algn="ctr"/>
            <a:r>
              <a:rPr lang="tr-TR" sz="4400" dirty="0" smtClean="0"/>
              <a:t>Bireyi Tanıma Teknikleri</a:t>
            </a:r>
          </a:p>
          <a:p>
            <a:pPr algn="ctr"/>
            <a:endParaRPr lang="tr-TR" sz="3200" dirty="0" smtClean="0">
              <a:effectLst>
                <a:outerShdw blurRad="38100" dist="38100" dir="2700000" algn="tl">
                  <a:srgbClr val="000000">
                    <a:alpha val="43137"/>
                  </a:srgbClr>
                </a:outerShdw>
              </a:effectLst>
            </a:endParaRPr>
          </a:p>
          <a:p>
            <a:pPr algn="ctr"/>
            <a:r>
              <a:rPr lang="tr-TR" sz="3600" dirty="0" smtClean="0">
                <a:effectLst>
                  <a:outerShdw blurRad="38100" dist="38100" dir="2700000" algn="tl">
                    <a:srgbClr val="000000">
                      <a:alpha val="43137"/>
                    </a:srgbClr>
                  </a:outerShdw>
                </a:effectLst>
              </a:rPr>
              <a:t>Sosyometri</a:t>
            </a:r>
          </a:p>
          <a:p>
            <a:pPr algn="ctr"/>
            <a:r>
              <a:rPr lang="tr-TR" sz="3600" dirty="0" smtClean="0">
                <a:effectLst>
                  <a:outerShdw blurRad="38100" dist="38100" dir="2700000" algn="tl">
                    <a:srgbClr val="000000">
                      <a:alpha val="43137"/>
                    </a:srgbClr>
                  </a:outerShdw>
                </a:effectLst>
              </a:rPr>
              <a:t>ve</a:t>
            </a:r>
          </a:p>
          <a:p>
            <a:pPr algn="ctr"/>
            <a:r>
              <a:rPr lang="tr-TR" sz="3600" dirty="0" smtClean="0">
                <a:effectLst>
                  <a:outerShdw blurRad="38100" dist="38100" dir="2700000" algn="tl">
                    <a:srgbClr val="000000">
                      <a:alpha val="43137"/>
                    </a:srgbClr>
                  </a:outerShdw>
                </a:effectLst>
              </a:rPr>
              <a:t>Kim Bu Tekniği</a:t>
            </a:r>
          </a:p>
          <a:p>
            <a:pPr algn="ctr"/>
            <a:endParaRPr lang="tr-TR" sz="3600" dirty="0" smtClean="0"/>
          </a:p>
          <a:p>
            <a:pPr algn="ctr"/>
            <a:endParaRPr lang="tr-TR" sz="3600" dirty="0" smtClean="0"/>
          </a:p>
          <a:p>
            <a:pPr algn="ctr"/>
            <a:endParaRPr lang="tr-TR" sz="3600" dirty="0" smtClean="0"/>
          </a:p>
          <a:p>
            <a:pPr algn="ctr"/>
            <a:r>
              <a:rPr lang="tr-TR" sz="3600" dirty="0" smtClean="0"/>
              <a:t>			</a:t>
            </a:r>
          </a:p>
          <a:p>
            <a:pPr algn="ctr"/>
            <a:r>
              <a:rPr lang="tr-TR" sz="2800" dirty="0" smtClean="0"/>
              <a:t>                                              </a:t>
            </a:r>
            <a:endParaRPr lang="tr-TR" sz="3600" dirty="0" smtClean="0"/>
          </a:p>
          <a:p>
            <a:pPr algn="ctr"/>
            <a:endParaRPr lang="tr-TR" sz="3600" dirty="0" smtClean="0"/>
          </a:p>
          <a:p>
            <a:pPr algn="ctr"/>
            <a:endParaRPr lang="tr-TR" sz="3600" dirty="0" smtClean="0"/>
          </a:p>
          <a:p>
            <a:pPr algn="ctr"/>
            <a:endParaRPr lang="tr-TR" sz="3600" dirty="0"/>
          </a:p>
        </p:txBody>
      </p:sp>
      <p:pic>
        <p:nvPicPr>
          <p:cNvPr id="4" name="3 Resim" descr="sosyometri.jpg"/>
          <p:cNvPicPr>
            <a:picLocks noChangeAspect="1"/>
          </p:cNvPicPr>
          <p:nvPr/>
        </p:nvPicPr>
        <p:blipFill>
          <a:blip r:embed="rId2"/>
          <a:stretch>
            <a:fillRect/>
          </a:stretch>
        </p:blipFill>
        <p:spPr>
          <a:xfrm>
            <a:off x="0" y="3500438"/>
            <a:ext cx="3643306" cy="3357562"/>
          </a:xfrm>
          <a:prstGeom prst="rect">
            <a:avLst/>
          </a:prstGeom>
        </p:spPr>
      </p:pic>
      <p:sp>
        <p:nvSpPr>
          <p:cNvPr id="7" name="6 Dikdörtgen"/>
          <p:cNvSpPr/>
          <p:nvPr/>
        </p:nvSpPr>
        <p:spPr>
          <a:xfrm>
            <a:off x="1000100" y="214290"/>
            <a:ext cx="8143900" cy="100013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4000" dirty="0" smtClean="0">
                <a:effectLst>
                  <a:outerShdw blurRad="38100" dist="38100" dir="2700000" algn="tl">
                    <a:srgbClr val="000000">
                      <a:alpha val="43137"/>
                    </a:srgbClr>
                  </a:outerShdw>
                </a:effectLst>
              </a:rPr>
              <a:t>Bireyi Tanıma Teknikleri</a:t>
            </a:r>
            <a:endParaRPr lang="tr-TR" sz="4000" dirty="0">
              <a:effectLst>
                <a:outerShdw blurRad="38100" dist="38100" dir="2700000" algn="tl">
                  <a:srgbClr val="000000">
                    <a:alpha val="43137"/>
                  </a:srgbClr>
                </a:outerShdw>
              </a:effectLst>
            </a:endParaRPr>
          </a:p>
        </p:txBody>
      </p:sp>
      <p:sp>
        <p:nvSpPr>
          <p:cNvPr id="8" name="7 Metin kutusu"/>
          <p:cNvSpPr txBox="1"/>
          <p:nvPr/>
        </p:nvSpPr>
        <p:spPr>
          <a:xfrm>
            <a:off x="6429388" y="6396335"/>
            <a:ext cx="3071834" cy="461665"/>
          </a:xfrm>
          <a:prstGeom prst="rect">
            <a:avLst/>
          </a:prstGeom>
          <a:noFill/>
        </p:spPr>
        <p:txBody>
          <a:bodyPr wrap="square" rtlCol="0">
            <a:spAutoFit/>
          </a:bodyPr>
          <a:lstStyle/>
          <a:p>
            <a:r>
              <a:rPr lang="tr-TR" sz="2400" dirty="0" smtClean="0"/>
              <a:t>      Abuzer Özdemir </a:t>
            </a:r>
            <a:endParaRPr lang="tr-TR" sz="2400" dirty="0"/>
          </a:p>
        </p:txBody>
      </p:sp>
      <p:pic>
        <p:nvPicPr>
          <p:cNvPr id="9" name="8 Resim" descr="indir (1).jpg"/>
          <p:cNvPicPr>
            <a:picLocks noChangeAspect="1"/>
          </p:cNvPicPr>
          <p:nvPr/>
        </p:nvPicPr>
        <p:blipFill>
          <a:blip r:embed="rId3"/>
          <a:stretch>
            <a:fillRect/>
          </a:stretch>
        </p:blipFill>
        <p:spPr>
          <a:xfrm>
            <a:off x="5072066" y="4000504"/>
            <a:ext cx="3786214" cy="228601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000100" y="357166"/>
            <a:ext cx="8143900" cy="8572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3200" dirty="0" smtClean="0">
                <a:effectLst>
                  <a:outerShdw blurRad="38100" dist="38100" dir="2700000" algn="tl">
                    <a:srgbClr val="000000">
                      <a:alpha val="43137"/>
                    </a:srgbClr>
                  </a:outerShdw>
                </a:effectLst>
              </a:rPr>
              <a:t>Sosyometri</a:t>
            </a:r>
            <a:r>
              <a:rPr lang="tr-TR" sz="3200" dirty="0" smtClean="0"/>
              <a:t> </a:t>
            </a:r>
            <a:endParaRPr lang="tr-TR" sz="3200" dirty="0"/>
          </a:p>
        </p:txBody>
      </p:sp>
      <p:sp>
        <p:nvSpPr>
          <p:cNvPr id="6" name="5 Metin kutusu"/>
          <p:cNvSpPr txBox="1"/>
          <p:nvPr/>
        </p:nvSpPr>
        <p:spPr>
          <a:xfrm>
            <a:off x="1000100" y="1500174"/>
            <a:ext cx="5804148" cy="5324535"/>
          </a:xfrm>
          <a:prstGeom prst="rect">
            <a:avLst/>
          </a:prstGeom>
          <a:noFill/>
        </p:spPr>
        <p:txBody>
          <a:bodyPr wrap="square" rtlCol="0">
            <a:spAutoFit/>
          </a:bodyPr>
          <a:lstStyle/>
          <a:p>
            <a:pPr algn="just">
              <a:buFont typeface="Wingdings" pitchFamily="2" charset="2"/>
              <a:buChar char="ü"/>
            </a:pPr>
            <a:r>
              <a:rPr lang="tr-TR" dirty="0" smtClean="0"/>
              <a:t> </a:t>
            </a:r>
            <a:r>
              <a:rPr lang="tr-TR" sz="2000" dirty="0" smtClean="0">
                <a:effectLst>
                  <a:outerShdw blurRad="38100" dist="38100" dir="2700000" algn="tl">
                    <a:srgbClr val="000000">
                      <a:alpha val="43137"/>
                    </a:srgbClr>
                  </a:outerShdw>
                </a:effectLst>
              </a:rPr>
              <a:t>Dilimize Franszıca’dan geçmiş olan sosyometri sözcüğü, ‘’toplumsal yaşam ve arkadaşlığın birey üzerindeki etkileri’’gibi anlamlara gelmektedir.</a:t>
            </a:r>
          </a:p>
          <a:p>
            <a:pPr algn="just"/>
            <a:endParaRPr lang="tr-TR" sz="2000" dirty="0">
              <a:effectLst>
                <a:outerShdw blurRad="38100" dist="38100" dir="2700000" algn="tl">
                  <a:srgbClr val="000000">
                    <a:alpha val="43137"/>
                  </a:srgbClr>
                </a:outerShdw>
              </a:effectLst>
            </a:endParaRPr>
          </a:p>
          <a:p>
            <a:pPr algn="just">
              <a:buFont typeface="Wingdings" pitchFamily="2" charset="2"/>
              <a:buChar char="ü"/>
            </a:pPr>
            <a:r>
              <a:rPr lang="tr-TR" sz="2000" dirty="0" smtClean="0">
                <a:effectLst>
                  <a:outerShdw blurRad="38100" dist="38100" dir="2700000" algn="tl">
                    <a:srgbClr val="000000">
                      <a:alpha val="43137"/>
                    </a:srgbClr>
                  </a:outerShdw>
                </a:effectLst>
              </a:rPr>
              <a:t> Sosyometri dolaylı olarak sunulan bir uyarıcı ölçüte göre bit gruptaki bireylerin birbirleri ile olan ‘’ sosyal ilişkilerini’’, ‘’ tutum ve eğilimlerini , grup içindeki örgütlenme biçimini ortaya çıkarmaya yarayan bir yöntemdir.</a:t>
            </a:r>
          </a:p>
          <a:p>
            <a:pPr algn="just"/>
            <a:endParaRPr lang="tr-TR" sz="2000" dirty="0" smtClean="0">
              <a:effectLst>
                <a:outerShdw blurRad="38100" dist="38100" dir="2700000" algn="tl">
                  <a:srgbClr val="000000">
                    <a:alpha val="43137"/>
                  </a:srgbClr>
                </a:outerShdw>
              </a:effectLst>
            </a:endParaRPr>
          </a:p>
          <a:p>
            <a:pPr algn="just">
              <a:buFont typeface="Wingdings" pitchFamily="2" charset="2"/>
              <a:buChar char="ü"/>
            </a:pPr>
            <a:r>
              <a:rPr lang="tr-TR" sz="2000" dirty="0" smtClean="0">
                <a:effectLst>
                  <a:outerShdw blurRad="38100" dist="38100" dir="2700000" algn="tl">
                    <a:srgbClr val="000000">
                      <a:alpha val="43137"/>
                    </a:srgbClr>
                  </a:outerShdw>
                </a:effectLst>
              </a:rPr>
              <a:t> Sosyometri okullarda sınıf için arkadaşlık ilişkilerini incelediği kadar okul dışındaki toplumsal grup içerisindeki ilişkileri de inceler.</a:t>
            </a:r>
            <a:endParaRPr lang="tr-TR" sz="2000" dirty="0">
              <a:effectLst>
                <a:outerShdw blurRad="38100" dist="38100" dir="2700000" algn="tl">
                  <a:srgbClr val="000000">
                    <a:alpha val="43137"/>
                  </a:srgbClr>
                </a:outerShdw>
              </a:effectLst>
            </a:endParaRPr>
          </a:p>
          <a:p>
            <a:pPr algn="just"/>
            <a:endParaRPr lang="tr-TR" sz="2000" dirty="0" smtClean="0">
              <a:effectLst>
                <a:outerShdw blurRad="38100" dist="38100" dir="2700000" algn="tl">
                  <a:srgbClr val="000000">
                    <a:alpha val="43137"/>
                  </a:srgbClr>
                </a:outerShdw>
              </a:effectLst>
            </a:endParaRPr>
          </a:p>
          <a:p>
            <a:pPr algn="just">
              <a:buFont typeface="Wingdings" pitchFamily="2" charset="2"/>
              <a:buChar char="ü"/>
            </a:pPr>
            <a:r>
              <a:rPr lang="tr-TR" sz="2000" dirty="0" smtClean="0">
                <a:effectLst>
                  <a:outerShdw blurRad="38100" dist="38100" dir="2700000" algn="tl">
                    <a:srgbClr val="000000">
                      <a:alpha val="43137"/>
                    </a:srgbClr>
                  </a:outerShdw>
                </a:effectLst>
              </a:rPr>
              <a:t> Bu yöntem ile</a:t>
            </a:r>
            <a:r>
              <a:rPr lang="tr-TR" sz="2000" dirty="0" smtClean="0">
                <a:effectLst>
                  <a:outerShdw blurRad="38100" dist="38100" dir="2700000" algn="tl">
                    <a:srgbClr val="000000">
                      <a:alpha val="43137"/>
                    </a:srgbClr>
                  </a:outerShdw>
                </a:effectLst>
              </a:rPr>
              <a:t>, bireylerin </a:t>
            </a:r>
            <a:r>
              <a:rPr lang="tr-TR" sz="2000" dirty="0" smtClean="0">
                <a:effectLst>
                  <a:outerShdw blurRad="38100" dist="38100" dir="2700000" algn="tl">
                    <a:srgbClr val="000000">
                      <a:alpha val="43137"/>
                    </a:srgbClr>
                  </a:outerShdw>
                </a:effectLst>
              </a:rPr>
              <a:t>sosyal durumları, ilişki biçimleri, liderler kısaca tüm grupların gerçek yapısı hakkında objektif bilgiler elde etmemize yardımcı olur. </a:t>
            </a:r>
            <a:endParaRPr lang="tr-TR" sz="2000" dirty="0">
              <a:effectLst>
                <a:outerShdw blurRad="38100" dist="38100" dir="2700000" algn="tl">
                  <a:srgbClr val="000000">
                    <a:alpha val="43137"/>
                  </a:srgbClr>
                </a:outerShdw>
              </a:effectLst>
            </a:endParaRPr>
          </a:p>
        </p:txBody>
      </p:sp>
      <p:pic>
        <p:nvPicPr>
          <p:cNvPr id="7" name="6 Resim" descr="social.jpg"/>
          <p:cNvPicPr>
            <a:picLocks noChangeAspect="1"/>
          </p:cNvPicPr>
          <p:nvPr/>
        </p:nvPicPr>
        <p:blipFill>
          <a:blip r:embed="rId2"/>
          <a:stretch>
            <a:fillRect/>
          </a:stretch>
        </p:blipFill>
        <p:spPr>
          <a:xfrm>
            <a:off x="6948264" y="1628800"/>
            <a:ext cx="2339752" cy="492922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000100" y="142852"/>
            <a:ext cx="8143900" cy="8572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3200" dirty="0" smtClean="0">
                <a:effectLst>
                  <a:outerShdw blurRad="38100" dist="38100" dir="2700000" algn="tl">
                    <a:srgbClr val="000000">
                      <a:alpha val="43137"/>
                    </a:srgbClr>
                  </a:outerShdw>
                </a:effectLst>
              </a:rPr>
              <a:t>Sosyometrinin Amacı ve İşlevi </a:t>
            </a:r>
            <a:endParaRPr lang="tr-TR" sz="3200" dirty="0">
              <a:effectLst>
                <a:outerShdw blurRad="38100" dist="38100" dir="2700000" algn="tl">
                  <a:srgbClr val="000000">
                    <a:alpha val="43137"/>
                  </a:srgbClr>
                </a:outerShdw>
              </a:effectLst>
            </a:endParaRPr>
          </a:p>
        </p:txBody>
      </p:sp>
      <p:sp>
        <p:nvSpPr>
          <p:cNvPr id="4" name="3 Metin kutusu"/>
          <p:cNvSpPr txBox="1"/>
          <p:nvPr/>
        </p:nvSpPr>
        <p:spPr>
          <a:xfrm>
            <a:off x="1000100" y="1214422"/>
            <a:ext cx="8001056" cy="5632311"/>
          </a:xfrm>
          <a:prstGeom prst="rect">
            <a:avLst/>
          </a:prstGeom>
          <a:noFill/>
        </p:spPr>
        <p:txBody>
          <a:bodyPr wrap="square" rtlCol="0">
            <a:spAutoFit/>
          </a:bodyPr>
          <a:lstStyle/>
          <a:p>
            <a:pPr algn="just"/>
            <a:r>
              <a:rPr lang="tr-TR" sz="2000" dirty="0" smtClean="0"/>
              <a:t>Sosyometri bir grubu oluşturan bireylerin sosyal ilişkileri, grubun yapısı ve birbiriyle olan ilişkileri hakkında objektif bilgi edinmek için güvenilir bir teknik olarak kullanılır.</a:t>
            </a:r>
          </a:p>
          <a:p>
            <a:pPr algn="just"/>
            <a:endParaRPr lang="tr-TR" sz="2000" dirty="0" smtClean="0"/>
          </a:p>
          <a:p>
            <a:pPr algn="just"/>
            <a:r>
              <a:rPr lang="tr-TR" sz="2000" b="1" dirty="0" smtClean="0">
                <a:solidFill>
                  <a:srgbClr val="FF0000"/>
                </a:solidFill>
              </a:rPr>
              <a:t>Genel bir bakış açısıyla, sosyometrinin amacı ve işlevini şu şekilde sıralayabiliriz;</a:t>
            </a:r>
          </a:p>
          <a:p>
            <a:pPr algn="just"/>
            <a:endParaRPr lang="tr-TR" sz="2000" dirty="0"/>
          </a:p>
          <a:p>
            <a:pPr algn="just"/>
            <a:r>
              <a:rPr lang="tr-TR" sz="2000" b="1" dirty="0" smtClean="0"/>
              <a:t>1.</a:t>
            </a:r>
            <a:r>
              <a:rPr lang="tr-TR" sz="2000" dirty="0" smtClean="0"/>
              <a:t>Özellikle okullarda eğitim sürecinin önemli amaçlarından biri öğrencilerin sosyalleşmelerini sağlamaktır.</a:t>
            </a:r>
          </a:p>
          <a:p>
            <a:pPr algn="just"/>
            <a:r>
              <a:rPr lang="tr-TR" sz="2000" b="1" dirty="0" smtClean="0"/>
              <a:t>2</a:t>
            </a:r>
            <a:r>
              <a:rPr lang="tr-TR" sz="2000" b="1" dirty="0" smtClean="0"/>
              <a:t>. </a:t>
            </a:r>
            <a:r>
              <a:rPr lang="tr-TR" sz="2000" dirty="0" smtClean="0"/>
              <a:t>Sosyometri, bir grubu oluşturan bireylerin gözüyle grubun genel yapısının ve etkileşim ağının bilinmesine yardımcı olur.</a:t>
            </a:r>
          </a:p>
          <a:p>
            <a:pPr algn="just"/>
            <a:r>
              <a:rPr lang="tr-TR" sz="2000" b="1" dirty="0" smtClean="0"/>
              <a:t>3.</a:t>
            </a:r>
            <a:r>
              <a:rPr lang="tr-TR" sz="2000" dirty="0" smtClean="0"/>
              <a:t>Sosyometrik </a:t>
            </a:r>
            <a:r>
              <a:rPr lang="tr-TR" sz="2000" dirty="0" smtClean="0"/>
              <a:t>teknikler ’’Grup ‘’ teknikleri ve ‘’ Eylem ‘’ teknikleri olarak ikiye ayrılır.</a:t>
            </a:r>
          </a:p>
          <a:p>
            <a:pPr algn="just"/>
            <a:r>
              <a:rPr lang="tr-TR" sz="2000" b="1" dirty="0" smtClean="0"/>
              <a:t>4.</a:t>
            </a:r>
            <a:r>
              <a:rPr lang="tr-TR" sz="2000" dirty="0" smtClean="0"/>
              <a:t>Sosyometri </a:t>
            </a:r>
            <a:r>
              <a:rPr lang="tr-TR" sz="2000" dirty="0" smtClean="0"/>
              <a:t>tekniklerinden yararlanılarak gruplar yeniden yapılandırılabilir.  Örnek verecek olursak, sınıfta çocuklara ‘’kiminle oturmak ‘’ istedikleri sorularak, yeni bir oturma düzeni oluşturulabilir.</a:t>
            </a:r>
          </a:p>
          <a:p>
            <a:pPr algn="just"/>
            <a:r>
              <a:rPr lang="tr-TR" sz="2000" b="1" dirty="0" smtClean="0"/>
              <a:t>5.</a:t>
            </a:r>
            <a:r>
              <a:rPr lang="tr-TR" sz="2000" dirty="0" smtClean="0"/>
              <a:t>Sosyometri</a:t>
            </a:r>
            <a:r>
              <a:rPr lang="tr-TR" sz="2000" dirty="0" smtClean="0"/>
              <a:t>, bireyleri tek tek inceleme yerine bireylerin grup içinde birbirleriyle olan ilişkilerini belirlemeye olanak sağlar.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940102"/>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tr-TR" sz="3200" dirty="0" smtClean="0">
                <a:effectLst>
                  <a:outerShdw blurRad="38100" dist="38100" dir="2700000" algn="tl">
                    <a:srgbClr val="000000">
                      <a:alpha val="43137"/>
                    </a:srgbClr>
                  </a:outerShdw>
                </a:effectLst>
              </a:rPr>
              <a:t>Sosyometrinin Uygulanabileceği Alanlar </a:t>
            </a:r>
            <a:endParaRPr lang="tr-TR" sz="3200" dirty="0">
              <a:effectLst>
                <a:outerShdw blurRad="38100" dist="38100" dir="2700000" algn="tl">
                  <a:srgbClr val="000000">
                    <a:alpha val="43137"/>
                  </a:srgbClr>
                </a:outerShdw>
              </a:effectLst>
            </a:endParaRPr>
          </a:p>
        </p:txBody>
      </p:sp>
      <p:sp>
        <p:nvSpPr>
          <p:cNvPr id="3" name="2 Metin kutusu"/>
          <p:cNvSpPr txBox="1"/>
          <p:nvPr/>
        </p:nvSpPr>
        <p:spPr>
          <a:xfrm>
            <a:off x="1020138" y="1268760"/>
            <a:ext cx="7929618" cy="5940088"/>
          </a:xfrm>
          <a:prstGeom prst="rect">
            <a:avLst/>
          </a:prstGeom>
          <a:noFill/>
        </p:spPr>
        <p:txBody>
          <a:bodyPr wrap="square" rtlCol="0">
            <a:spAutoFit/>
          </a:bodyPr>
          <a:lstStyle/>
          <a:p>
            <a:pPr>
              <a:buFont typeface="Wingdings" pitchFamily="2" charset="2"/>
              <a:buChar char="Ø"/>
            </a:pPr>
            <a:r>
              <a:rPr lang="tr-TR" sz="2000" b="1" dirty="0" smtClean="0"/>
              <a:t> Sosyometri,  </a:t>
            </a:r>
            <a:r>
              <a:rPr lang="tr-TR" sz="2000" dirty="0" smtClean="0"/>
              <a:t>ilk olarak bir yerden başka bir yere göç amacıyla yer değiştiren aileleri uygun bir biçimde meskenlere yerleştirmek üzere başvurulan sosyometri tekniği,  giderek endüstri kuruluşlarına, bireylerin topluca yaşadıkları örgütlenmelere, eğitim kurumlarında yaygınlaşarak devam etmiştir.</a:t>
            </a:r>
          </a:p>
          <a:p>
            <a:pPr>
              <a:buFont typeface="Wingdings" pitchFamily="2" charset="2"/>
              <a:buChar char="Ø"/>
            </a:pPr>
            <a:r>
              <a:rPr lang="tr-TR" sz="2000" b="1" dirty="0" smtClean="0"/>
              <a:t> Sosyometri,</a:t>
            </a:r>
            <a:r>
              <a:rPr lang="tr-TR" sz="2000" dirty="0" smtClean="0"/>
              <a:t> bireyler arasındaki iletişim ve etkileşiminin niteliği, derecesini, grubun yapısal özelliklerini saptamak üzere kullanılır.</a:t>
            </a:r>
          </a:p>
          <a:p>
            <a:pPr>
              <a:buFont typeface="Wingdings" pitchFamily="2" charset="2"/>
              <a:buChar char="Ø"/>
            </a:pPr>
            <a:r>
              <a:rPr lang="tr-TR" sz="2000" b="1" dirty="0" smtClean="0"/>
              <a:t> Sosyometri, </a:t>
            </a:r>
            <a:r>
              <a:rPr lang="tr-TR" sz="2000" dirty="0" smtClean="0"/>
              <a:t>bireyleri sınıflara, gruplara ayırmak, programlara yerleştirmek, liderleri ayırmak gibi amaçlarla sık sık kullanılır.</a:t>
            </a:r>
          </a:p>
          <a:p>
            <a:pPr>
              <a:buFont typeface="Wingdings" pitchFamily="2" charset="2"/>
              <a:buChar char="Ø"/>
            </a:pPr>
            <a:r>
              <a:rPr lang="tr-TR" sz="2000" b="1" dirty="0" smtClean="0"/>
              <a:t> Sosyometri,  </a:t>
            </a:r>
            <a:r>
              <a:rPr lang="tr-TR" sz="2000" dirty="0" smtClean="0"/>
              <a:t>ilkokuldan başlayarak tüm okul kademelerinde, üniversitelerde, orduda, fabrikalarda daha verimli çalışma ortamı hazırlamak için bireyleri uygun biçimde gruplamada seçme ve işe yerleştirmede kullanılır. </a:t>
            </a:r>
            <a:r>
              <a:rPr lang="tr-TR" sz="2000" b="1" dirty="0" smtClean="0"/>
              <a:t>    </a:t>
            </a:r>
            <a:endParaRPr lang="tr-TR" sz="2000" b="1" dirty="0" smtClean="0"/>
          </a:p>
          <a:p>
            <a:pPr>
              <a:buFont typeface="Wingdings" pitchFamily="2" charset="2"/>
              <a:buChar char="Ø"/>
            </a:pPr>
            <a:r>
              <a:rPr lang="tr-TR" sz="2000" b="1" dirty="0" smtClean="0"/>
              <a:t>Örneğin</a:t>
            </a:r>
            <a:r>
              <a:rPr lang="tr-TR" sz="2000" b="1" dirty="0" smtClean="0"/>
              <a:t>; </a:t>
            </a:r>
            <a:r>
              <a:rPr lang="tr-TR" sz="2000" dirty="0" smtClean="0"/>
              <a:t>1944’de A.B.D. Hava Kuvvetlerinden Büyük Okyanus çevresinde üstlenmiş olan havacılara, sosyometri uygulanmış ve uçuş ekipleri elde edilen sonuçlara göre düzenlenmiştir. Her pilota ‘’istediğin arkadaşınla uçuş’’ olanağı sağlanınca uçuşlardaki kayıpların %25-50 arasında azaldığı görülmüştür. </a:t>
            </a:r>
          </a:p>
          <a:p>
            <a:pPr algn="just"/>
            <a:endParaRPr lang="tr-TR"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14290"/>
            <a:ext cx="8143900" cy="940102"/>
          </a:xfrm>
        </p:spPr>
        <p:style>
          <a:lnRef idx="1">
            <a:schemeClr val="accent3"/>
          </a:lnRef>
          <a:fillRef idx="2">
            <a:schemeClr val="accent3"/>
          </a:fillRef>
          <a:effectRef idx="1">
            <a:schemeClr val="accent3"/>
          </a:effectRef>
          <a:fontRef idx="minor">
            <a:schemeClr val="dk1"/>
          </a:fontRef>
        </p:style>
        <p:txBody>
          <a:bodyPr/>
          <a:lstStyle/>
          <a:p>
            <a:pPr algn="ctr"/>
            <a:r>
              <a:rPr lang="tr-TR" dirty="0" smtClean="0">
                <a:effectLst>
                  <a:outerShdw blurRad="38100" dist="38100" dir="2700000" algn="tl">
                    <a:srgbClr val="000000">
                      <a:alpha val="43137"/>
                    </a:srgbClr>
                  </a:outerShdw>
                </a:effectLst>
              </a:rPr>
              <a:t>Sosyometrinin Uygulanması</a:t>
            </a:r>
            <a:endParaRPr lang="tr-TR" dirty="0">
              <a:effectLst>
                <a:outerShdw blurRad="38100" dist="38100" dir="2700000" algn="tl">
                  <a:srgbClr val="000000">
                    <a:alpha val="43137"/>
                  </a:srgbClr>
                </a:outerShdw>
              </a:effectLst>
            </a:endParaRPr>
          </a:p>
        </p:txBody>
      </p:sp>
      <p:sp>
        <p:nvSpPr>
          <p:cNvPr id="4" name="3 Metin kutusu"/>
          <p:cNvSpPr txBox="1"/>
          <p:nvPr/>
        </p:nvSpPr>
        <p:spPr>
          <a:xfrm>
            <a:off x="1000100" y="1357298"/>
            <a:ext cx="8143900" cy="2800767"/>
          </a:xfrm>
          <a:prstGeom prst="rect">
            <a:avLst/>
          </a:prstGeom>
          <a:noFill/>
        </p:spPr>
        <p:txBody>
          <a:bodyPr wrap="square" rtlCol="0">
            <a:spAutoFit/>
          </a:bodyPr>
          <a:lstStyle/>
          <a:p>
            <a:r>
              <a:rPr lang="tr-TR" sz="2200" dirty="0" smtClean="0"/>
              <a:t>Sosyometrinin uygulanması belirli aşamalarla yapılmaktadır.  Bu aşamaları kısaca belirtilmiştir.</a:t>
            </a:r>
          </a:p>
          <a:p>
            <a:endParaRPr lang="tr-TR" sz="2200" dirty="0"/>
          </a:p>
          <a:p>
            <a:r>
              <a:rPr lang="tr-TR" sz="2200" b="1" dirty="0" smtClean="0"/>
              <a:t>Tercihlerin Belirtilmesi</a:t>
            </a:r>
          </a:p>
          <a:p>
            <a:pPr>
              <a:buFont typeface="Wingdings" pitchFamily="2" charset="2"/>
              <a:buChar char="ü"/>
            </a:pPr>
            <a:r>
              <a:rPr lang="tr-TR" sz="2200" dirty="0" smtClean="0"/>
              <a:t> </a:t>
            </a:r>
            <a:r>
              <a:rPr lang="tr-TR" sz="2200" dirty="0" smtClean="0"/>
              <a:t>Sosyometri uygulanacak gruptaki bireylere önceden belirtilmiş bir ölçüte göre, gruptaki kişilerden birlikte bulunmayı tercih ettiği üç kişinin adını tercih sırasına göre verilen bir kart yazması istenir. </a:t>
            </a:r>
          </a:p>
          <a:p>
            <a:pPr>
              <a:buFont typeface="Wingdings" pitchFamily="2" charset="2"/>
              <a:buChar char="ü"/>
            </a:pPr>
            <a:r>
              <a:rPr lang="tr-TR" sz="2200" dirty="0" smtClean="0"/>
              <a:t> Kişi sayısı üçten az ya da çok olabilir.</a:t>
            </a:r>
            <a:endParaRPr lang="tr-TR" sz="2200" dirty="0"/>
          </a:p>
        </p:txBody>
      </p:sp>
      <p:sp>
        <p:nvSpPr>
          <p:cNvPr id="6" name="5 Metin kutusu"/>
          <p:cNvSpPr txBox="1"/>
          <p:nvPr/>
        </p:nvSpPr>
        <p:spPr>
          <a:xfrm>
            <a:off x="1254518" y="4158065"/>
            <a:ext cx="7382054" cy="1785104"/>
          </a:xfrm>
          <a:prstGeom prst="rect">
            <a:avLst/>
          </a:prstGeom>
          <a:noFill/>
        </p:spPr>
        <p:txBody>
          <a:bodyPr wrap="square" rtlCol="0">
            <a:spAutoFit/>
          </a:bodyPr>
          <a:lstStyle/>
          <a:p>
            <a:pPr>
              <a:buFont typeface="Wingdings" pitchFamily="2" charset="2"/>
              <a:buChar char="ü"/>
            </a:pPr>
            <a:r>
              <a:rPr lang="tr-TR" sz="2000" dirty="0" smtClean="0"/>
              <a:t> </a:t>
            </a:r>
            <a:r>
              <a:rPr lang="tr-TR" sz="2200" dirty="0" smtClean="0"/>
              <a:t>Bireylerin tercihlerine esas olacak ölçütler,  hangi durumda birliktelik istendiğini belirtir.</a:t>
            </a:r>
          </a:p>
          <a:p>
            <a:pPr>
              <a:buFont typeface="Wingdings" pitchFamily="2" charset="2"/>
              <a:buChar char="ü"/>
            </a:pPr>
            <a:r>
              <a:rPr lang="tr-TR" sz="2200" dirty="0" smtClean="0"/>
              <a:t> Tercihler değişebilir. </a:t>
            </a:r>
          </a:p>
          <a:p>
            <a:pPr>
              <a:buFont typeface="Wingdings" pitchFamily="2" charset="2"/>
              <a:buChar char="ü"/>
            </a:pPr>
            <a:r>
              <a:rPr lang="tr-TR" sz="2200" dirty="0" smtClean="0"/>
              <a:t> Bir projede birlikte çalışmak, birlikte sınava hazırlanmak gibi durumlar birer ölçüt olabilir. </a:t>
            </a:r>
            <a:endParaRPr lang="tr-TR" sz="2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35" y="-99392"/>
            <a:ext cx="9253066" cy="7128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5859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071538" y="642918"/>
            <a:ext cx="7786742" cy="4278094"/>
          </a:xfrm>
          <a:prstGeom prst="rect">
            <a:avLst/>
          </a:prstGeom>
          <a:noFill/>
        </p:spPr>
        <p:txBody>
          <a:bodyPr wrap="square" rtlCol="0">
            <a:spAutoFit/>
          </a:bodyPr>
          <a:lstStyle/>
          <a:p>
            <a:pPr algn="just"/>
            <a:r>
              <a:rPr lang="tr-TR" sz="2000" b="1" dirty="0" smtClean="0">
                <a:effectLst>
                  <a:outerShdw blurRad="38100" dist="38100" dir="2700000" algn="tl">
                    <a:srgbClr val="000000">
                      <a:alpha val="43137"/>
                    </a:srgbClr>
                  </a:outerShdw>
                </a:effectLst>
              </a:rPr>
              <a:t>İlişkilerin Çizelge Halinde Özetlenmesi </a:t>
            </a:r>
          </a:p>
          <a:p>
            <a:pPr algn="just"/>
            <a:endParaRPr lang="tr-TR" sz="2800" dirty="0"/>
          </a:p>
          <a:p>
            <a:pPr algn="just">
              <a:buFont typeface="Wingdings" pitchFamily="2" charset="2"/>
              <a:buChar char="ü"/>
            </a:pPr>
            <a:r>
              <a:rPr lang="tr-TR" sz="2800" dirty="0" smtClean="0"/>
              <a:t> İkinci aşamada bireylerden toplanan veriler,kimin kimleri seçtiğini gösterecek şekilde iki boyutlu bir çizelgede özetlenir. </a:t>
            </a:r>
          </a:p>
          <a:p>
            <a:pPr algn="just">
              <a:buFont typeface="Wingdings" pitchFamily="2" charset="2"/>
              <a:buChar char="ü"/>
            </a:pPr>
            <a:r>
              <a:rPr lang="tr-TR" sz="2800" dirty="0" smtClean="0"/>
              <a:t> Çizelgede isimler sembolik olarak gösterilir.</a:t>
            </a:r>
            <a:endParaRPr lang="tr-TR" sz="2800" dirty="0"/>
          </a:p>
          <a:p>
            <a:pPr algn="just"/>
            <a:endParaRPr lang="tr-TR" sz="2800" dirty="0"/>
          </a:p>
          <a:p>
            <a:pPr algn="just"/>
            <a:r>
              <a:rPr lang="tr-TR" sz="2800" dirty="0" smtClean="0"/>
              <a:t>10 kişilik bir grubun tercihlerine ilişkin bir sosyometri sonucunu özetleyen bir çizelge gösterilmiştir.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171" y="-243408"/>
            <a:ext cx="9556541" cy="734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811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000100" y="500042"/>
            <a:ext cx="8143900" cy="5940088"/>
          </a:xfrm>
          <a:prstGeom prst="rect">
            <a:avLst/>
          </a:prstGeom>
          <a:noFill/>
        </p:spPr>
        <p:txBody>
          <a:bodyPr wrap="square" rtlCol="0">
            <a:spAutoFit/>
          </a:bodyPr>
          <a:lstStyle/>
          <a:p>
            <a:r>
              <a:rPr lang="tr-TR" sz="2000" b="1" dirty="0" smtClean="0">
                <a:effectLst>
                  <a:outerShdw blurRad="38100" dist="38100" dir="2700000" algn="tl">
                    <a:srgbClr val="000000">
                      <a:alpha val="43137"/>
                    </a:srgbClr>
                  </a:outerShdw>
                </a:effectLst>
              </a:rPr>
              <a:t>Sosyogramın Hazırlanması </a:t>
            </a:r>
          </a:p>
          <a:p>
            <a:endParaRPr lang="tr-TR" sz="2400" dirty="0"/>
          </a:p>
          <a:p>
            <a:r>
              <a:rPr lang="tr-TR" sz="2400" dirty="0" smtClean="0"/>
              <a:t>Sosyometri tekniğindeki üçüncü aşama, sosyometri sonuçları özet tablosundaki verilerin </a:t>
            </a:r>
            <a:r>
              <a:rPr lang="tr-TR" sz="2400" b="1" dirty="0" smtClean="0"/>
              <a:t>‘’ sosyogram’’ </a:t>
            </a:r>
            <a:r>
              <a:rPr lang="tr-TR" sz="2400" dirty="0" smtClean="0"/>
              <a:t>denilen gruptaki bireylerin ilişkilerini gösteren bir grafikle gösterilmesidir. </a:t>
            </a:r>
          </a:p>
          <a:p>
            <a:endParaRPr lang="tr-TR" sz="2400" dirty="0" smtClean="0"/>
          </a:p>
          <a:p>
            <a:pPr>
              <a:buFont typeface="Wingdings" pitchFamily="2" charset="2"/>
              <a:buChar char="ü"/>
            </a:pPr>
            <a:r>
              <a:rPr lang="tr-TR" sz="2400" dirty="0" smtClean="0"/>
              <a:t> Sosyogramın çizimi sosyometri özet tablosundaki bilgiler esas alınarak yapılır. </a:t>
            </a:r>
          </a:p>
          <a:p>
            <a:pPr>
              <a:buFont typeface="Wingdings" pitchFamily="2" charset="2"/>
              <a:buChar char="ü"/>
            </a:pPr>
            <a:r>
              <a:rPr lang="tr-TR" sz="2400" dirty="0" smtClean="0"/>
              <a:t> En çok tercih edilen birey çizelgenin ortasına alınarak başlanır.</a:t>
            </a:r>
          </a:p>
          <a:p>
            <a:pPr>
              <a:buFont typeface="Wingdings" pitchFamily="2" charset="2"/>
              <a:buChar char="ü"/>
            </a:pPr>
            <a:r>
              <a:rPr lang="tr-TR" sz="2400" dirty="0" smtClean="0"/>
              <a:t> Diğer bireylere geçilerek her bireyin tercih edilme durumları oklarla ve çeşitli sembollerle gösterilir. </a:t>
            </a:r>
          </a:p>
          <a:p>
            <a:pPr>
              <a:buFont typeface="Wingdings" pitchFamily="2" charset="2"/>
              <a:buChar char="ü"/>
            </a:pPr>
            <a:r>
              <a:rPr lang="tr-TR" sz="2400" dirty="0" smtClean="0"/>
              <a:t> Kişiler numara, adın baş harfi, yuvarlak, üçgen gibi sembollerle gösterilir.</a:t>
            </a:r>
          </a:p>
          <a:p>
            <a:pPr>
              <a:buFont typeface="Wingdings" pitchFamily="2" charset="2"/>
              <a:buChar char="ü"/>
            </a:pPr>
            <a:r>
              <a:rPr lang="tr-TR" sz="2400" dirty="0" smtClean="0"/>
              <a:t> Gruptaki erkek ve kızlar için ayrı semboller kullanılır.</a:t>
            </a:r>
          </a:p>
          <a:p>
            <a:pPr>
              <a:buFont typeface="Wingdings" pitchFamily="2" charset="2"/>
              <a:buChar char="ü"/>
            </a:pPr>
            <a:r>
              <a:rPr lang="tr-TR" sz="2400" dirty="0" smtClean="0"/>
              <a:t> Bireyler arasındaki ilişkiler, tek yönlü, iki yönlü oklarla gösterilir.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040" y="260648"/>
            <a:ext cx="8658439"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9269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19" y="116632"/>
            <a:ext cx="9337186"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5392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375" y="16546"/>
            <a:ext cx="8751251" cy="657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981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000100" y="571480"/>
            <a:ext cx="7929618" cy="6001643"/>
          </a:xfrm>
          <a:prstGeom prst="rect">
            <a:avLst/>
          </a:prstGeom>
          <a:noFill/>
        </p:spPr>
        <p:txBody>
          <a:bodyPr wrap="square" rtlCol="0">
            <a:spAutoFit/>
          </a:bodyPr>
          <a:lstStyle/>
          <a:p>
            <a:r>
              <a:rPr lang="tr-TR" sz="2000" b="1" dirty="0" smtClean="0">
                <a:effectLst>
                  <a:outerShdw blurRad="38100" dist="38100" dir="2700000" algn="tl">
                    <a:srgbClr val="000000">
                      <a:alpha val="43137"/>
                    </a:srgbClr>
                  </a:outerShdw>
                </a:effectLst>
              </a:rPr>
              <a:t>Sosyogramda Gözlenen Bazı Tipler</a:t>
            </a:r>
          </a:p>
          <a:p>
            <a:endParaRPr lang="tr-TR" sz="2000" dirty="0"/>
          </a:p>
          <a:p>
            <a:r>
              <a:rPr lang="tr-TR" sz="2000" dirty="0" smtClean="0"/>
              <a:t>Sosyogram, grubun yapısı ve etkileşim örüntüsü hakkında görsel düzeyde fikirler verir. </a:t>
            </a:r>
          </a:p>
          <a:p>
            <a:endParaRPr lang="tr-TR" sz="2000" dirty="0"/>
          </a:p>
          <a:p>
            <a:r>
              <a:rPr lang="tr-TR" sz="2000" dirty="0" smtClean="0">
                <a:solidFill>
                  <a:srgbClr val="FF0000"/>
                </a:solidFill>
              </a:rPr>
              <a:t>Bazı tipik ilişki türleri ve kişilik tipleri şöyle sıralanabilir;</a:t>
            </a:r>
          </a:p>
          <a:p>
            <a:endParaRPr lang="tr-TR" sz="2000" dirty="0"/>
          </a:p>
          <a:p>
            <a:r>
              <a:rPr lang="tr-TR" sz="2000" b="1" dirty="0" smtClean="0"/>
              <a:t>a) Liderler            </a:t>
            </a:r>
            <a:r>
              <a:rPr lang="tr-TR" sz="2000" dirty="0" smtClean="0"/>
              <a:t>:Diğer üyeler tarafından tercih edilen kişilerdir.</a:t>
            </a:r>
          </a:p>
          <a:p>
            <a:r>
              <a:rPr lang="tr-TR" sz="2000" b="1" dirty="0" smtClean="0"/>
              <a:t>b) Yalnızlar            </a:t>
            </a:r>
            <a:r>
              <a:rPr lang="tr-TR" sz="2000" dirty="0" smtClean="0"/>
              <a:t>:Üyelerin hiç biri tarafından tercih edilmeyen kişilerdir.</a:t>
            </a:r>
          </a:p>
          <a:p>
            <a:r>
              <a:rPr lang="tr-TR" sz="2000" b="1" dirty="0" smtClean="0"/>
              <a:t>c) Reddedilenler   </a:t>
            </a:r>
            <a:r>
              <a:rPr lang="tr-TR" sz="2000" dirty="0" smtClean="0"/>
              <a:t>:Birbirlerini karşılıklı olarak tercih etmeyen gruptaki kişilerdir.</a:t>
            </a:r>
          </a:p>
          <a:p>
            <a:r>
              <a:rPr lang="tr-TR" sz="2000" b="1" dirty="0" smtClean="0"/>
              <a:t>d) İkili gruplar       </a:t>
            </a:r>
            <a:r>
              <a:rPr lang="tr-TR" sz="2000" dirty="0" smtClean="0"/>
              <a:t>:Grup içinde sadece karşılıklı olarak birbirlerini seçen gruplardır.</a:t>
            </a:r>
          </a:p>
          <a:p>
            <a:r>
              <a:rPr lang="tr-TR" sz="2000" b="1" dirty="0" smtClean="0"/>
              <a:t>e) Klikler              </a:t>
            </a:r>
            <a:r>
              <a:rPr lang="tr-TR" sz="2000" dirty="0" smtClean="0"/>
              <a:t>:  Ana gruptan soyutlanmış ama kendi aralarında tercih yapan küçük gruplardır.</a:t>
            </a:r>
          </a:p>
          <a:p>
            <a:r>
              <a:rPr lang="tr-TR" sz="2000" b="1" dirty="0" smtClean="0"/>
              <a:t>f) Zincirsel ilişkiler</a:t>
            </a:r>
            <a:r>
              <a:rPr lang="tr-TR" sz="2000" dirty="0" smtClean="0"/>
              <a:t>:  Bireylerin karşılıklı ilişki olmaksızın ulamalı olarak birinin diğerini tercih etmesidir. Güçlü ilişki değildir.</a:t>
            </a:r>
          </a:p>
          <a:p>
            <a:endParaRPr lang="tr-TR" sz="2000" dirty="0"/>
          </a:p>
          <a:p>
            <a:endParaRPr lang="tr-TR"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14290"/>
            <a:ext cx="8143900" cy="857256"/>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tr-TR" sz="2000" b="1" dirty="0" smtClean="0">
                <a:solidFill>
                  <a:schemeClr val="tx1"/>
                </a:solidFill>
                <a:effectLst>
                  <a:outerShdw blurRad="38100" dist="38100" dir="2700000" algn="tl">
                    <a:srgbClr val="000000">
                      <a:alpha val="43137"/>
                    </a:srgbClr>
                  </a:outerShdw>
                </a:effectLst>
              </a:rPr>
              <a:t>Sosyometri Uygulamasında Dikkat Edilecek İlke ve Kurallar</a:t>
            </a:r>
            <a:endParaRPr lang="tr-TR" sz="2000" b="1" dirty="0">
              <a:solidFill>
                <a:schemeClr val="tx1"/>
              </a:solidFill>
              <a:effectLst>
                <a:outerShdw blurRad="38100" dist="38100" dir="2700000" algn="tl">
                  <a:srgbClr val="000000">
                    <a:alpha val="43137"/>
                  </a:srgbClr>
                </a:outerShdw>
              </a:effectLst>
            </a:endParaRPr>
          </a:p>
        </p:txBody>
      </p:sp>
      <p:sp>
        <p:nvSpPr>
          <p:cNvPr id="3" name="2 Metin kutusu"/>
          <p:cNvSpPr txBox="1"/>
          <p:nvPr/>
        </p:nvSpPr>
        <p:spPr>
          <a:xfrm>
            <a:off x="1000100" y="1643050"/>
            <a:ext cx="8143900" cy="369332"/>
          </a:xfrm>
          <a:prstGeom prst="rect">
            <a:avLst/>
          </a:prstGeom>
          <a:noFill/>
        </p:spPr>
        <p:txBody>
          <a:bodyPr wrap="square" rtlCol="0">
            <a:spAutoFit/>
          </a:bodyPr>
          <a:lstStyle/>
          <a:p>
            <a:endParaRPr lang="tr-TR" dirty="0"/>
          </a:p>
        </p:txBody>
      </p:sp>
      <p:sp>
        <p:nvSpPr>
          <p:cNvPr id="4" name="3 Metin kutusu"/>
          <p:cNvSpPr txBox="1"/>
          <p:nvPr/>
        </p:nvSpPr>
        <p:spPr>
          <a:xfrm>
            <a:off x="1000100" y="1142984"/>
            <a:ext cx="7929618" cy="5632311"/>
          </a:xfrm>
          <a:prstGeom prst="rect">
            <a:avLst/>
          </a:prstGeom>
          <a:noFill/>
        </p:spPr>
        <p:txBody>
          <a:bodyPr wrap="square" rtlCol="0">
            <a:spAutoFit/>
          </a:bodyPr>
          <a:lstStyle/>
          <a:p>
            <a:pPr>
              <a:buFont typeface="Wingdings" pitchFamily="2" charset="2"/>
              <a:buChar char="ü"/>
            </a:pPr>
            <a:r>
              <a:rPr lang="tr-TR" sz="2400" dirty="0" smtClean="0"/>
              <a:t> Sosyometrinin uygulanabilmesi için gruptaki bireylerin birbirlerini tanımaları, en azından altı ay birlikte olmaları gerekir.</a:t>
            </a:r>
          </a:p>
          <a:p>
            <a:pPr>
              <a:buFont typeface="Wingdings" pitchFamily="2" charset="2"/>
              <a:buChar char="ü"/>
            </a:pPr>
            <a:r>
              <a:rPr lang="tr-TR" sz="2400" dirty="0" smtClean="0"/>
              <a:t> Sosyometri uygulaması samimi ve katılımcı bir havada zorlamadan yapılmalı.</a:t>
            </a:r>
          </a:p>
          <a:p>
            <a:pPr>
              <a:buFont typeface="Wingdings" pitchFamily="2" charset="2"/>
              <a:buChar char="ü"/>
            </a:pPr>
            <a:r>
              <a:rPr lang="tr-TR" sz="2400" dirty="0" smtClean="0"/>
              <a:t> Sosyometri, okuma ve yazma bilenlere uygulanmalıdır.</a:t>
            </a:r>
          </a:p>
          <a:p>
            <a:pPr>
              <a:buFont typeface="Wingdings" pitchFamily="2" charset="2"/>
              <a:buChar char="ü"/>
            </a:pPr>
            <a:r>
              <a:rPr lang="tr-TR" sz="2400" dirty="0" smtClean="0"/>
              <a:t> Bu tekniği uygulayacak uzmanlar ve öğretmenler, sosyometri tekniğini ilkelerine uygun olarak kullanacak düzeyde iyi bilmeli.</a:t>
            </a:r>
          </a:p>
          <a:p>
            <a:pPr>
              <a:buFont typeface="Wingdings" pitchFamily="2" charset="2"/>
              <a:buChar char="ü"/>
            </a:pPr>
            <a:r>
              <a:rPr lang="tr-TR" sz="2400" dirty="0" smtClean="0"/>
              <a:t> Teknikte kullanılan ölçütler gayet açık ve farklı tercihler için farklı ölçütler verebilmelidir.</a:t>
            </a:r>
          </a:p>
          <a:p>
            <a:pPr>
              <a:buFont typeface="Wingdings" pitchFamily="2" charset="2"/>
              <a:buChar char="ü"/>
            </a:pPr>
            <a:r>
              <a:rPr lang="tr-TR" sz="2400" dirty="0" smtClean="0"/>
              <a:t> Sosyometrik veriler sadece verilen ölçüt ve uygulanan zaman için geçerli olmalıdır.</a:t>
            </a:r>
          </a:p>
          <a:p>
            <a:pPr>
              <a:buFont typeface="Wingdings" pitchFamily="2" charset="2"/>
              <a:buChar char="ü"/>
            </a:pPr>
            <a:r>
              <a:rPr lang="tr-TR" sz="2400" dirty="0" smtClean="0"/>
              <a:t> Sosyometri sonuçları sonuçlar sadece değerlendirilmeli, açıklanmamalıdır.</a:t>
            </a:r>
            <a:endParaRPr lang="tr-TR"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101154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tr-TR" sz="4000" b="1" dirty="0" smtClean="0"/>
              <a:t>Kim Bu Tekniği </a:t>
            </a:r>
            <a:endParaRPr lang="tr-TR" sz="4000" b="1" dirty="0"/>
          </a:p>
        </p:txBody>
      </p:sp>
      <p:sp>
        <p:nvSpPr>
          <p:cNvPr id="3" name="2 Metin kutusu"/>
          <p:cNvSpPr txBox="1"/>
          <p:nvPr/>
        </p:nvSpPr>
        <p:spPr>
          <a:xfrm>
            <a:off x="1000100" y="1428736"/>
            <a:ext cx="7929618" cy="2554545"/>
          </a:xfrm>
          <a:prstGeom prst="rect">
            <a:avLst/>
          </a:prstGeom>
          <a:noFill/>
        </p:spPr>
        <p:txBody>
          <a:bodyPr wrap="square" rtlCol="0">
            <a:spAutoFit/>
          </a:bodyPr>
          <a:lstStyle/>
          <a:p>
            <a:pPr algn="just">
              <a:buFont typeface="Wingdings" pitchFamily="2" charset="2"/>
              <a:buChar char="ü"/>
            </a:pPr>
            <a:r>
              <a:rPr lang="tr-TR" sz="2000" dirty="0" smtClean="0"/>
              <a:t> Sosyometrik yaklaşımlardan biri olan ‘’ </a:t>
            </a:r>
            <a:r>
              <a:rPr lang="tr-TR" sz="2000" smtClean="0"/>
              <a:t>Kim Bu Tekniği’’ birbirlerini </a:t>
            </a:r>
            <a:r>
              <a:rPr lang="tr-TR" sz="2000" dirty="0" smtClean="0"/>
              <a:t>tanıyan bir sınıf ya da grup içindeki bireylerin diğer grup üyeleri hakkındaki görüşlerini, belirli özellikleri olan tipleri belirlemek amacıyla kullanılır. </a:t>
            </a:r>
          </a:p>
          <a:p>
            <a:pPr algn="just"/>
            <a:endParaRPr lang="tr-TR" sz="2000" dirty="0" smtClean="0"/>
          </a:p>
          <a:p>
            <a:pPr algn="just">
              <a:buFont typeface="Wingdings" pitchFamily="2" charset="2"/>
              <a:buChar char="ü"/>
            </a:pPr>
            <a:r>
              <a:rPr lang="tr-TR" sz="2000" dirty="0" smtClean="0"/>
              <a:t> Kim bu tekniğinde bireylere ilişkin bir dizi kişilik özelliği veya belirgin davranışları olan tiplerin özellikleri belirtilir ve grubu oluşturan bireylerin her birinden belirtilen özelliğe grup içinde en iyi uyan en yatkın kim ise onun adını yazmaları istenir</a:t>
            </a:r>
            <a:endParaRPr lang="tr-TR" sz="2000" dirty="0"/>
          </a:p>
        </p:txBody>
      </p:sp>
      <p:pic>
        <p:nvPicPr>
          <p:cNvPr id="6" name="5 Resim" descr="indir (1).jpg"/>
          <p:cNvPicPr>
            <a:picLocks noChangeAspect="1"/>
          </p:cNvPicPr>
          <p:nvPr/>
        </p:nvPicPr>
        <p:blipFill>
          <a:blip r:embed="rId2"/>
          <a:stretch>
            <a:fillRect/>
          </a:stretch>
        </p:blipFill>
        <p:spPr>
          <a:xfrm>
            <a:off x="1714480" y="4286256"/>
            <a:ext cx="6572296" cy="21431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868664"/>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tr-TR" sz="3200" b="1" dirty="0" smtClean="0"/>
              <a:t>Kim Bu Tekniğinin Amacı ve İşlevi </a:t>
            </a:r>
            <a:endParaRPr lang="tr-TR" sz="3200" b="1" dirty="0"/>
          </a:p>
        </p:txBody>
      </p:sp>
      <p:sp>
        <p:nvSpPr>
          <p:cNvPr id="3" name="2 Metin kutusu"/>
          <p:cNvSpPr txBox="1"/>
          <p:nvPr/>
        </p:nvSpPr>
        <p:spPr>
          <a:xfrm>
            <a:off x="1000100" y="1571612"/>
            <a:ext cx="7643866" cy="4708981"/>
          </a:xfrm>
          <a:prstGeom prst="rect">
            <a:avLst/>
          </a:prstGeom>
          <a:noFill/>
        </p:spPr>
        <p:txBody>
          <a:bodyPr wrap="square" rtlCol="0">
            <a:spAutoFit/>
          </a:bodyPr>
          <a:lstStyle/>
          <a:p>
            <a:r>
              <a:rPr lang="tr-TR" sz="2000" dirty="0" smtClean="0"/>
              <a:t>Gözlemsel tekniklerden biri olan kim bu tekniği , kendi arkadaşlarının gözü ile bireylerin en belirgin ve temel kişilik özelliklerini ortaya koymayı amaç eder.</a:t>
            </a:r>
          </a:p>
          <a:p>
            <a:endParaRPr lang="tr-TR" sz="2000" dirty="0" smtClean="0"/>
          </a:p>
          <a:p>
            <a:r>
              <a:rPr lang="tr-TR" sz="2000" dirty="0" smtClean="0"/>
              <a:t>Kim bu tekniğinde, bireylerin ‘’kendilerini’’ nasıl gördüklerine ilişkin bilgilerle, gruptaki diğer bireylerin, ‘’ başkalarının’’ onları nasıl gördüklerine ilişkin bilgiler sağlanır, gruptaki bireylerin birbirlerine ilişkin tavır, anlayış ve gözlemleri bu şekilde ortaya çıkar.</a:t>
            </a:r>
          </a:p>
          <a:p>
            <a:endParaRPr lang="tr-TR" sz="2000" dirty="0" smtClean="0"/>
          </a:p>
          <a:p>
            <a:r>
              <a:rPr lang="tr-TR" sz="2000" dirty="0" smtClean="0"/>
              <a:t>Böylece, bireyin kendi görüşü ile başkalarının onu görüşü arasındaki tutarlık, uygunluk ile tutarsızlık ve farklılıklar ortaya çıkar.</a:t>
            </a:r>
          </a:p>
          <a:p>
            <a:endParaRPr lang="tr-TR" sz="2000" dirty="0" smtClean="0"/>
          </a:p>
          <a:p>
            <a:r>
              <a:rPr lang="tr-TR" sz="2000" dirty="0" smtClean="0"/>
              <a:t>Kişinin kendisini değerlendirişi ile başkalarının onu değerlendirişi arasındaki tutarlık, bireyin ruh sağlığının yerinde ve uyumlu olduğunu gösterir.</a:t>
            </a:r>
            <a:endParaRPr lang="tr-TR"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1011540"/>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tr-TR" sz="2800" b="1" dirty="0" smtClean="0">
                <a:solidFill>
                  <a:schemeClr val="tx1"/>
                </a:solidFill>
              </a:rPr>
              <a:t>Niteliklerin ve Betimsel İfadelerin Hazırlanması </a:t>
            </a:r>
            <a:endParaRPr lang="tr-TR" sz="2800" b="1" dirty="0">
              <a:solidFill>
                <a:schemeClr val="tx1"/>
              </a:solidFill>
            </a:endParaRPr>
          </a:p>
        </p:txBody>
      </p:sp>
      <p:sp>
        <p:nvSpPr>
          <p:cNvPr id="3" name="2 Metin kutusu"/>
          <p:cNvSpPr txBox="1"/>
          <p:nvPr/>
        </p:nvSpPr>
        <p:spPr>
          <a:xfrm>
            <a:off x="1000100" y="1857364"/>
            <a:ext cx="7643866" cy="4524315"/>
          </a:xfrm>
          <a:prstGeom prst="rect">
            <a:avLst/>
          </a:prstGeom>
          <a:noFill/>
        </p:spPr>
        <p:txBody>
          <a:bodyPr wrap="square" rtlCol="0">
            <a:spAutoFit/>
          </a:bodyPr>
          <a:lstStyle/>
          <a:p>
            <a:pPr algn="just">
              <a:buFont typeface="Wingdings" pitchFamily="2" charset="2"/>
              <a:buChar char="Ø"/>
            </a:pPr>
            <a:r>
              <a:rPr lang="tr-TR" sz="2400" dirty="0" smtClean="0"/>
              <a:t> Hazırlanmış olan bireysel davranış ve özellikler ‘’ olumlu ‘’ ve ‘’ olumsuz ‘’ olacak şekilde seçilir. Düz bir cümle ya da bir soru cümlesi olarak ifade edilir. Betimsel tanımların, ifadelerin nitelenen karakter veya tipi canlandıracak şekilde belirtilmesi ve açık olması gerekir. </a:t>
            </a:r>
          </a:p>
          <a:p>
            <a:pPr algn="just"/>
            <a:endParaRPr lang="tr-TR" sz="2400" dirty="0"/>
          </a:p>
          <a:p>
            <a:pPr algn="just">
              <a:buFont typeface="Wingdings" pitchFamily="2" charset="2"/>
              <a:buChar char="Ø"/>
            </a:pPr>
            <a:r>
              <a:rPr lang="tr-TR" sz="2400" dirty="0" smtClean="0"/>
              <a:t> Kullanılmakta olan tanımlar standart ifadeler olmayıp uygulayıcılar, kendi amaçlarına göre değiştirebilir ya da yeni tanımlar listesi hazırlayabilir. </a:t>
            </a:r>
          </a:p>
          <a:p>
            <a:pPr algn="just">
              <a:buFont typeface="Wingdings" pitchFamily="2" charset="2"/>
              <a:buChar char="Ø"/>
            </a:pPr>
            <a:r>
              <a:rPr lang="tr-TR" sz="2400" dirty="0" smtClean="0"/>
              <a:t> Olumlu ve olumsuz ifadeler sayıca dengeli olmalıdır.</a:t>
            </a:r>
          </a:p>
          <a:p>
            <a:pPr algn="just">
              <a:buFont typeface="Wingdings" pitchFamily="2" charset="2"/>
              <a:buChar char="Ø"/>
            </a:pPr>
            <a:r>
              <a:rPr lang="tr-TR" sz="2400" dirty="0" smtClean="0"/>
              <a:t> Kim bu listelerindeki toplam davranış tanımları sayısının 10 ile 30 arasında değiştiği görülmektedir.</a:t>
            </a:r>
            <a:endParaRPr lang="tr-TR"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940102"/>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tr-TR" sz="3200" b="1" dirty="0" smtClean="0"/>
              <a:t>Kim Bu Tekniğinde Kullanılan Form</a:t>
            </a:r>
            <a:endParaRPr lang="tr-TR" sz="3200" b="1" dirty="0"/>
          </a:p>
        </p:txBody>
      </p:sp>
      <p:sp>
        <p:nvSpPr>
          <p:cNvPr id="3" name="2 Metin kutusu"/>
          <p:cNvSpPr txBox="1"/>
          <p:nvPr/>
        </p:nvSpPr>
        <p:spPr>
          <a:xfrm>
            <a:off x="1000100" y="1500174"/>
            <a:ext cx="7748364" cy="3877985"/>
          </a:xfrm>
          <a:prstGeom prst="rect">
            <a:avLst/>
          </a:prstGeom>
          <a:noFill/>
        </p:spPr>
        <p:txBody>
          <a:bodyPr wrap="square" rtlCol="0">
            <a:spAutoFit/>
          </a:bodyPr>
          <a:lstStyle/>
          <a:p>
            <a:pPr>
              <a:spcBef>
                <a:spcPts val="1200"/>
              </a:spcBef>
              <a:buFont typeface="Arial" pitchFamily="34" charset="0"/>
              <a:buChar char="•"/>
            </a:pPr>
            <a:r>
              <a:rPr lang="tr-TR" sz="2400" dirty="0" smtClean="0"/>
              <a:t> Bir bilgi toplama aracı olan form, yönerge ve davranışlardan oluşur.</a:t>
            </a:r>
          </a:p>
          <a:p>
            <a:pPr>
              <a:spcBef>
                <a:spcPts val="1200"/>
              </a:spcBef>
              <a:buFont typeface="Arial" pitchFamily="34" charset="0"/>
              <a:buChar char="•"/>
            </a:pPr>
            <a:r>
              <a:rPr lang="tr-TR" sz="2400" dirty="0" smtClean="0"/>
              <a:t> Kim bu formunun baş tarafında bireylerin ne şekilde cevap vereceklerine ilişkin bir yönerge ya da açıklama bulunur.</a:t>
            </a:r>
          </a:p>
          <a:p>
            <a:pPr>
              <a:spcBef>
                <a:spcPts val="1200"/>
              </a:spcBef>
              <a:buFont typeface="Arial" pitchFamily="34" charset="0"/>
              <a:buChar char="•"/>
            </a:pPr>
            <a:r>
              <a:rPr lang="tr-TR" sz="2400" dirty="0" smtClean="0"/>
              <a:t> Açıklamadan sonra bir dizi kişilik tiplerine ilişkin olumlu ve olumsuz davranışlar sıralanır. </a:t>
            </a:r>
          </a:p>
          <a:p>
            <a:pPr>
              <a:spcBef>
                <a:spcPts val="1200"/>
              </a:spcBef>
              <a:buFont typeface="Arial" pitchFamily="34" charset="0"/>
              <a:buChar char="•"/>
            </a:pPr>
            <a:r>
              <a:rPr lang="tr-TR" sz="2400" dirty="0"/>
              <a:t> </a:t>
            </a:r>
            <a:r>
              <a:rPr lang="tr-TR" sz="2400" dirty="0" smtClean="0"/>
              <a:t>Açıklamada, bireyden her davranışın karşısına grup içinde belirtilen tip veya davranışa en uygun düşen kişinin kendileri de dahil, adını yazmaları istenir.</a:t>
            </a:r>
            <a:endParaRPr lang="tr-TR"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49993"/>
            <a:ext cx="8892480" cy="6280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5553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940102"/>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tr-TR" sz="3200" b="1" dirty="0" smtClean="0">
                <a:solidFill>
                  <a:schemeClr val="tx1"/>
                </a:solidFill>
              </a:rPr>
              <a:t>Kim Bu Tekniğinin Uygulanması</a:t>
            </a:r>
            <a:endParaRPr lang="tr-TR" sz="3200" b="1" dirty="0">
              <a:solidFill>
                <a:schemeClr val="tx1"/>
              </a:solidFill>
            </a:endParaRPr>
          </a:p>
        </p:txBody>
      </p:sp>
      <p:sp>
        <p:nvSpPr>
          <p:cNvPr id="3" name="2 Metin kutusu"/>
          <p:cNvSpPr txBox="1"/>
          <p:nvPr/>
        </p:nvSpPr>
        <p:spPr>
          <a:xfrm>
            <a:off x="1000100" y="1571612"/>
            <a:ext cx="8001056" cy="4955203"/>
          </a:xfrm>
          <a:prstGeom prst="rect">
            <a:avLst/>
          </a:prstGeom>
          <a:noFill/>
        </p:spPr>
        <p:txBody>
          <a:bodyPr wrap="square" rtlCol="0">
            <a:spAutoFit/>
          </a:bodyPr>
          <a:lstStyle/>
          <a:p>
            <a:pPr>
              <a:buFont typeface="Wingdings" pitchFamily="2" charset="2"/>
              <a:buChar char="v"/>
            </a:pPr>
            <a:r>
              <a:rPr lang="tr-TR" sz="2000" dirty="0" smtClean="0"/>
              <a:t> Uygulamada, kısa bir açıklamadan sonra çoğaltılmış olan Betimsel  Davranışlar formu gruptaki her bireye bir tane olmak üzere dağıtılır.</a:t>
            </a:r>
          </a:p>
          <a:p>
            <a:pPr>
              <a:buFont typeface="Wingdings" pitchFamily="2" charset="2"/>
              <a:buChar char="v"/>
            </a:pPr>
            <a:r>
              <a:rPr lang="tr-TR" sz="2000" dirty="0"/>
              <a:t> </a:t>
            </a:r>
            <a:r>
              <a:rPr lang="tr-TR" sz="2000" dirty="0" smtClean="0"/>
              <a:t>Bireyler davranışların karşısındaki  ‘’ Kim Bu ‘’ sütununa gruptaki bireylerden davranışa en uygun olan kişinin adını ve soyadını yazarak cevaplamayı tamamlar.</a:t>
            </a:r>
          </a:p>
          <a:p>
            <a:pPr>
              <a:buFont typeface="Wingdings" pitchFamily="2" charset="2"/>
              <a:buChar char="v"/>
            </a:pPr>
            <a:r>
              <a:rPr lang="tr-TR" sz="2000" dirty="0" smtClean="0"/>
              <a:t> Cevaplama yapılırken her betimsel davranışın karşısına birden çok kişinin adı yazılabileceği gibi , aynı kişi farklı davranışların karşısına tekrar yazılabilir.</a:t>
            </a:r>
          </a:p>
          <a:p>
            <a:endParaRPr lang="tr-TR" sz="2000" dirty="0"/>
          </a:p>
          <a:p>
            <a:endParaRPr lang="tr-TR" sz="2000" dirty="0" smtClean="0"/>
          </a:p>
          <a:p>
            <a:r>
              <a:rPr lang="tr-TR" b="1" dirty="0" smtClean="0"/>
              <a:t>Kim bu sonuçlarının değerlendirilmesi, iki amaca yönelik yapılmaktadır;</a:t>
            </a:r>
          </a:p>
          <a:p>
            <a:endParaRPr lang="tr-TR" b="1" dirty="0" smtClean="0"/>
          </a:p>
          <a:p>
            <a:pPr marL="342900" indent="-342900">
              <a:buAutoNum type="arabicPeriod"/>
            </a:pPr>
            <a:r>
              <a:rPr lang="tr-TR" sz="2000" dirty="0" smtClean="0"/>
              <a:t>Gruptaki bireylerin, betimlenen özellikler yönünden durumlarının belirlenmesi.</a:t>
            </a:r>
          </a:p>
          <a:p>
            <a:pPr marL="342900" indent="-342900">
              <a:buAutoNum type="arabicPeriod"/>
            </a:pPr>
            <a:r>
              <a:rPr lang="tr-TR" sz="2000" dirty="0"/>
              <a:t> </a:t>
            </a:r>
            <a:r>
              <a:rPr lang="tr-TR" sz="2000" dirty="0" smtClean="0"/>
              <a:t>Gruptaki kişilerin kendilerini ve diğerlerini karşılıklı olarak nasıl algıladıklarının karşılaştırılması yönlerinden yapılmaktadır.</a:t>
            </a:r>
          </a:p>
          <a:p>
            <a:endParaRPr lang="tr-TR" sz="20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1011540"/>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tr-TR" sz="2800" dirty="0" smtClean="0"/>
              <a:t>Gruptaki Bireylerin Özelliklerinin Belirlenmesi </a:t>
            </a:r>
            <a:endParaRPr lang="tr-TR" sz="2800" dirty="0"/>
          </a:p>
        </p:txBody>
      </p:sp>
      <p:sp>
        <p:nvSpPr>
          <p:cNvPr id="3" name="2 Metin kutusu"/>
          <p:cNvSpPr txBox="1"/>
          <p:nvPr/>
        </p:nvSpPr>
        <p:spPr>
          <a:xfrm>
            <a:off x="1000100" y="1533465"/>
            <a:ext cx="8143900" cy="4093428"/>
          </a:xfrm>
          <a:prstGeom prst="rect">
            <a:avLst/>
          </a:prstGeom>
          <a:noFill/>
        </p:spPr>
        <p:txBody>
          <a:bodyPr wrap="square" rtlCol="0">
            <a:spAutoFit/>
          </a:bodyPr>
          <a:lstStyle/>
          <a:p>
            <a:pPr>
              <a:spcBef>
                <a:spcPts val="1200"/>
              </a:spcBef>
              <a:buFont typeface="Wingdings" pitchFamily="2" charset="2"/>
              <a:buChar char="q"/>
            </a:pPr>
            <a:r>
              <a:rPr lang="tr-TR" sz="2000" dirty="0" smtClean="0"/>
              <a:t> </a:t>
            </a:r>
            <a:r>
              <a:rPr lang="tr-TR" sz="2400" dirty="0" smtClean="0"/>
              <a:t>Gruptaki bireyleri, betimsel davranışları ve özellikleri yönünden değerlendirmede, bir  yanda ‘’ betimsel özellikler’’ diğer yanda da değerlendirilen </a:t>
            </a:r>
            <a:br>
              <a:rPr lang="tr-TR" sz="2400" dirty="0" smtClean="0"/>
            </a:br>
            <a:r>
              <a:rPr lang="tr-TR" sz="2400" dirty="0" smtClean="0"/>
              <a:t>‘’ kişilerin isimleri’’ olmak üzere bir çapraz dağılım tablosu hazırlanır.</a:t>
            </a:r>
          </a:p>
          <a:p>
            <a:pPr>
              <a:spcBef>
                <a:spcPts val="1200"/>
              </a:spcBef>
              <a:buFont typeface="Wingdings" pitchFamily="2" charset="2"/>
              <a:buChar char="q"/>
            </a:pPr>
            <a:r>
              <a:rPr lang="tr-TR" sz="2400" dirty="0" smtClean="0"/>
              <a:t> Bu tabloda bireylerin, grup üyeleri tarafından belirtilen özelliklerinin bir çetelesi elde edilir. </a:t>
            </a:r>
          </a:p>
          <a:p>
            <a:pPr>
              <a:spcBef>
                <a:spcPts val="1200"/>
              </a:spcBef>
              <a:buFont typeface="Wingdings" pitchFamily="2" charset="2"/>
              <a:buChar char="q"/>
            </a:pPr>
            <a:r>
              <a:rPr lang="tr-TR" sz="2400" dirty="0" smtClean="0"/>
              <a:t> Çeteleme yapılırken, bireylerin verdikleri cevaplar incelenir. Listedeki her betimsel davranış için belirtilen isimler Tabloda bulunarak karşılarına işaretlenir.</a:t>
            </a:r>
            <a:endParaRPr lang="tr-TR"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3729"/>
            <a:ext cx="9144000" cy="6484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0156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940102"/>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tr-TR" sz="2800" b="1" dirty="0" smtClean="0">
                <a:solidFill>
                  <a:schemeClr val="tx1"/>
                </a:solidFill>
              </a:rPr>
              <a:t>Gruptaki Bireylerin Birbirlerini Algılayışları </a:t>
            </a:r>
            <a:endParaRPr lang="tr-TR" sz="2800" b="1" dirty="0">
              <a:solidFill>
                <a:schemeClr val="tx1"/>
              </a:solidFill>
            </a:endParaRPr>
          </a:p>
        </p:txBody>
      </p:sp>
      <p:sp>
        <p:nvSpPr>
          <p:cNvPr id="3" name="2 Metin kutusu"/>
          <p:cNvSpPr txBox="1"/>
          <p:nvPr/>
        </p:nvSpPr>
        <p:spPr>
          <a:xfrm>
            <a:off x="1000100" y="1500174"/>
            <a:ext cx="7532340" cy="3108543"/>
          </a:xfrm>
          <a:prstGeom prst="rect">
            <a:avLst/>
          </a:prstGeom>
          <a:noFill/>
        </p:spPr>
        <p:txBody>
          <a:bodyPr wrap="square" rtlCol="0">
            <a:spAutoFit/>
          </a:bodyPr>
          <a:lstStyle/>
          <a:p>
            <a:pPr>
              <a:buFont typeface="Wingdings" pitchFamily="2" charset="2"/>
              <a:buChar char="§"/>
            </a:pPr>
            <a:r>
              <a:rPr lang="tr-TR" sz="2800" dirty="0" smtClean="0"/>
              <a:t> Gruptaki kişilerin birbirlerini algılayış biçimlerini görebilmek için bireylerin isimlerinden oluşan bir çapraz dağılım tablosu hazırlanır .</a:t>
            </a:r>
          </a:p>
          <a:p>
            <a:endParaRPr lang="tr-TR" sz="2800" dirty="0" smtClean="0"/>
          </a:p>
          <a:p>
            <a:pPr>
              <a:buFont typeface="Wingdings" pitchFamily="2" charset="2"/>
              <a:buChar char="§"/>
            </a:pPr>
            <a:r>
              <a:rPr lang="tr-TR" sz="2800" dirty="0" smtClean="0"/>
              <a:t> Hazırlanan bu tablonun içindeki iki yönlü kutularda bireylere ilişkin betimsel davranışlar numaraları ile gösterilir. </a:t>
            </a:r>
            <a:endParaRPr lang="tr-TR"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9392"/>
            <a:ext cx="9073008" cy="7128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3159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1026" name="Picture 2" descr="C:\Users\Casper\Downloads\slide_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732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274320"/>
            <a:ext cx="8143900" cy="1011540"/>
          </a:xfrm>
        </p:spPr>
        <p:style>
          <a:lnRef idx="1">
            <a:schemeClr val="accent3"/>
          </a:lnRef>
          <a:fillRef idx="2">
            <a:schemeClr val="accent3"/>
          </a:fillRef>
          <a:effectRef idx="1">
            <a:schemeClr val="accent3"/>
          </a:effectRef>
          <a:fontRef idx="minor">
            <a:schemeClr val="dk1"/>
          </a:fontRef>
        </p:style>
        <p:txBody>
          <a:bodyPr/>
          <a:lstStyle/>
          <a:p>
            <a:pPr algn="ctr"/>
            <a:r>
              <a:rPr lang="tr-TR" dirty="0" smtClean="0"/>
              <a:t>Değerlendirme ve Yorum</a:t>
            </a:r>
            <a:endParaRPr lang="tr-TR" dirty="0"/>
          </a:p>
        </p:txBody>
      </p:sp>
      <p:sp>
        <p:nvSpPr>
          <p:cNvPr id="3" name="2 Metin kutusu"/>
          <p:cNvSpPr txBox="1"/>
          <p:nvPr/>
        </p:nvSpPr>
        <p:spPr>
          <a:xfrm>
            <a:off x="1023051" y="1340768"/>
            <a:ext cx="7715304" cy="5170646"/>
          </a:xfrm>
          <a:prstGeom prst="rect">
            <a:avLst/>
          </a:prstGeom>
          <a:noFill/>
        </p:spPr>
        <p:txBody>
          <a:bodyPr wrap="square" rtlCol="0">
            <a:spAutoFit/>
          </a:bodyPr>
          <a:lstStyle/>
          <a:p>
            <a:pPr algn="just"/>
            <a:r>
              <a:rPr lang="tr-TR" sz="2200" dirty="0" smtClean="0"/>
              <a:t>Kim Bu Tekniği bir sınıf ya da gruptaki bireylerin birbirlerini algılayış biçimlerini ortaya çıkaran sosyometrik tekniklerden biridir. Grup içindeki bireylerin kendini nasıl gördüğünü ve diğer üyeler tarafından nasıl görüldüğünü ve gruptaki davranış tiplerini ortaya çıkaran bir yaklaşımdır. </a:t>
            </a:r>
          </a:p>
          <a:p>
            <a:pPr algn="just"/>
            <a:endParaRPr lang="tr-TR" sz="2200" dirty="0" smtClean="0"/>
          </a:p>
          <a:p>
            <a:pPr algn="just"/>
            <a:r>
              <a:rPr lang="tr-TR" sz="2200" dirty="0" smtClean="0"/>
              <a:t>Böylece, grup içindeki birey arkadaşları tarafından nasıl tanımlandığı ve kendini nasıl tanıdığına ilişkin bilgiler değerlendirilerek bireyin ‘’uyum’’ içinde olup olmadığı ve bireyin tipik davranışları hakkında yargılara varılmaktadır. </a:t>
            </a:r>
          </a:p>
          <a:p>
            <a:pPr algn="just"/>
            <a:endParaRPr lang="tr-TR" sz="2200" dirty="0" smtClean="0"/>
          </a:p>
          <a:p>
            <a:pPr algn="just"/>
            <a:r>
              <a:rPr lang="tr-TR" sz="2200" dirty="0" smtClean="0"/>
              <a:t>Kim Bu Tekniği, grubun toplumsal yapısını</a:t>
            </a:r>
            <a:r>
              <a:rPr lang="tr-TR" sz="2200" dirty="0" smtClean="0"/>
              <a:t>, gruptaki </a:t>
            </a:r>
            <a:r>
              <a:rPr lang="tr-TR" sz="2200" dirty="0" smtClean="0"/>
              <a:t>bireylerin tipik davranış kalıplarını, kişilik özelliklerini, problemlerini, uyum güçlüklerini, başkalarını algılayış biçimlerini ortaya koyabilecek bir yaklaşım olarak önem son derece önem taşımaktadır. </a:t>
            </a:r>
            <a:endParaRPr lang="tr-TR"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2492896"/>
            <a:ext cx="7498080" cy="1143000"/>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tr-TR"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TEŞEKKÜRLER</a:t>
            </a:r>
            <a:endParaRPr lang="tr-TR"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342509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922</TotalTime>
  <Words>1463</Words>
  <Application>Microsoft Office PowerPoint</Application>
  <PresentationFormat>Ekran Gösterisi (4:3)</PresentationFormat>
  <Paragraphs>130</Paragraphs>
  <Slides>27</Slides>
  <Notes>0</Notes>
  <HiddenSlides>0</HiddenSlides>
  <MMClips>0</MMClips>
  <ScaleCrop>false</ScaleCrop>
  <HeadingPairs>
    <vt:vector size="4" baseType="variant">
      <vt:variant>
        <vt:lpstr>Tema</vt:lpstr>
      </vt:variant>
      <vt:variant>
        <vt:i4>3</vt:i4>
      </vt:variant>
      <vt:variant>
        <vt:lpstr>Slayt Başlıkları</vt:lpstr>
      </vt:variant>
      <vt:variant>
        <vt:i4>27</vt:i4>
      </vt:variant>
    </vt:vector>
  </HeadingPairs>
  <TitlesOfParts>
    <vt:vector size="30" baseType="lpstr">
      <vt:lpstr>Gündönümü</vt:lpstr>
      <vt:lpstr>Akış</vt:lpstr>
      <vt:lpstr>6_Ofis Teması</vt:lpstr>
      <vt:lpstr>PowerPoint Sunusu</vt:lpstr>
      <vt:lpstr>PowerPoint Sunusu</vt:lpstr>
      <vt:lpstr>PowerPoint Sunusu</vt:lpstr>
      <vt:lpstr>Sosyometrinin Uygulanabileceği Alanlar </vt:lpstr>
      <vt:lpstr>Sosyometrinin Uygulanması</vt:lpstr>
      <vt:lpstr>PowerPoint Sunusu</vt:lpstr>
      <vt:lpstr>PowerPoint Sunusu</vt:lpstr>
      <vt:lpstr>PowerPoint Sunusu</vt:lpstr>
      <vt:lpstr>PowerPoint Sunusu</vt:lpstr>
      <vt:lpstr>PowerPoint Sunusu</vt:lpstr>
      <vt:lpstr>PowerPoint Sunusu</vt:lpstr>
      <vt:lpstr>PowerPoint Sunusu</vt:lpstr>
      <vt:lpstr>PowerPoint Sunusu</vt:lpstr>
      <vt:lpstr>Sosyometri Uygulamasında Dikkat Edilecek İlke ve Kurallar</vt:lpstr>
      <vt:lpstr>Kim Bu Tekniği </vt:lpstr>
      <vt:lpstr>Kim Bu Tekniğinin Amacı ve İşlevi </vt:lpstr>
      <vt:lpstr>Niteliklerin ve Betimsel İfadelerin Hazırlanması </vt:lpstr>
      <vt:lpstr>Kim Bu Tekniğinde Kullanılan Form</vt:lpstr>
      <vt:lpstr>PowerPoint Sunusu</vt:lpstr>
      <vt:lpstr>Kim Bu Tekniğinin Uygulanması</vt:lpstr>
      <vt:lpstr>Gruptaki Bireylerin Özelliklerinin Belirlenmesi </vt:lpstr>
      <vt:lpstr>PowerPoint Sunusu</vt:lpstr>
      <vt:lpstr>Gruptaki Bireylerin Birbirlerini Algılayışları </vt:lpstr>
      <vt:lpstr>PowerPoint Sunusu</vt:lpstr>
      <vt:lpstr>PowerPoint Sunusu</vt:lpstr>
      <vt:lpstr>Değerlendirme ve Yorum</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sena</dc:creator>
  <cp:lastModifiedBy>Dante_Im</cp:lastModifiedBy>
  <cp:revision>60</cp:revision>
  <dcterms:created xsi:type="dcterms:W3CDTF">2020-03-30T15:00:11Z</dcterms:created>
  <dcterms:modified xsi:type="dcterms:W3CDTF">2020-12-28T18:14:10Z</dcterms:modified>
</cp:coreProperties>
</file>