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4" r:id="rId1"/>
  </p:sldMasterIdLst>
  <p:sldIdLst>
    <p:sldId id="256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258" r:id="rId10"/>
    <p:sldId id="260" r:id="rId11"/>
    <p:sldId id="266" r:id="rId12"/>
    <p:sldId id="267" r:id="rId13"/>
    <p:sldId id="261" r:id="rId14"/>
    <p:sldId id="262" r:id="rId15"/>
    <p:sldId id="263" r:id="rId16"/>
    <p:sldId id="264" r:id="rId17"/>
    <p:sldId id="265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80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810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72645-E692-496B-8FD6-B5ADDA50E0C1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6689-8AB4-4F56-B72E-A639F2A5B20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72645-E692-496B-8FD6-B5ADDA50E0C1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6689-8AB4-4F56-B72E-A639F2A5B20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72645-E692-496B-8FD6-B5ADDA50E0C1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6689-8AB4-4F56-B72E-A639F2A5B20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72645-E692-496B-8FD6-B5ADDA50E0C1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6689-8AB4-4F56-B72E-A639F2A5B20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72645-E692-496B-8FD6-B5ADDA50E0C1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6689-8AB4-4F56-B72E-A639F2A5B20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72645-E692-496B-8FD6-B5ADDA50E0C1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6689-8AB4-4F56-B72E-A639F2A5B20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72645-E692-496B-8FD6-B5ADDA50E0C1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6689-8AB4-4F56-B72E-A639F2A5B20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72645-E692-496B-8FD6-B5ADDA50E0C1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6689-8AB4-4F56-B72E-A639F2A5B20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72645-E692-496B-8FD6-B5ADDA50E0C1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6689-8AB4-4F56-B72E-A639F2A5B20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72645-E692-496B-8FD6-B5ADDA50E0C1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6689-8AB4-4F56-B72E-A639F2A5B20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72645-E692-496B-8FD6-B5ADDA50E0C1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6689-8AB4-4F56-B72E-A639F2A5B20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72645-E692-496B-8FD6-B5ADDA50E0C1}" type="datetimeFigureOut">
              <a:rPr lang="tr-TR" smtClean="0"/>
              <a:t>15.01.2021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76689-8AB4-4F56-B72E-A639F2A5B208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dr.gen.tr/tag/akademik-basarisi/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dr.gen.tr/tag/sosyal-iliskileri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Resim" descr="Night sky with stars and moon Stok Fotoğraf - 3808178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Resim" descr="VERİ TOPLAMA YÖNTEMLERİ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20888"/>
            <a:ext cx="3635896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endParaRPr lang="tr-TR" sz="4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r-TR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VAKA İNCELEMESİ-VAKA KAYDI</a:t>
            </a:r>
          </a:p>
          <a:p>
            <a:r>
              <a:rPr lang="tr-TR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-VAKA KONFERANSI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lang="tr-TR" sz="3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r>
              <a:rPr lang="tr-T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</a:t>
            </a:r>
            <a:endParaRPr lang="tr-TR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tr-TR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r-T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tr-TR" sz="2800" b="1" dirty="0" smtClean="0">
                <a:solidFill>
                  <a:srgbClr val="FFFF00"/>
                </a:solidFill>
              </a:rPr>
              <a:t/>
            </a:r>
            <a:br>
              <a:rPr lang="tr-TR" sz="2800" b="1" dirty="0" smtClean="0">
                <a:solidFill>
                  <a:srgbClr val="FFFF00"/>
                </a:solidFill>
              </a:rPr>
            </a:br>
            <a:endParaRPr lang="tr-TR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Dürbünle bakan ada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446449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VAK’A KAYDI (anekdot)</a:t>
            </a:r>
            <a:r>
              <a:rPr lang="tr-TR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>
                <a:latin typeface="Times New Roman" pitchFamily="18" charset="0"/>
                <a:cs typeface="Times New Roman" pitchFamily="18" charset="0"/>
              </a:rPr>
            </a:b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492514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tr-TR" dirty="0"/>
          </a:p>
          <a:p>
            <a:pPr lvl="8" algn="r">
              <a:buFont typeface="Wingdings" pitchFamily="2" charset="2"/>
              <a:buChar char="Ø"/>
            </a:pPr>
            <a:r>
              <a:rPr lang="tr-TR" sz="3500" dirty="0" smtClean="0">
                <a:latin typeface="Times New Roman" pitchFamily="18" charset="0"/>
                <a:cs typeface="Times New Roman" pitchFamily="18" charset="0"/>
              </a:rPr>
              <a:t>Öğretmenler ve yöneticilerin tanık oldukları ve önemli gördükleri iyi veya kusurlu olduğunu düşündükleri öğrenci davranışlarının sürekli olarak objektif ve ayrıntılı bir biçimde kaydedilmesi ve saklanmasıdır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26929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İnsanlar konuşuyor. Danışmanlık veya psikoterapi seansı. Otururken konuşan erkek kadın. Siluet profili. Modern sembol logosu. Tasarım konsepti işareti. Gökkuşağı parlak ve renkl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340768"/>
            <a:ext cx="3275856" cy="2758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VAK’A KAYDI (anekdot)</a:t>
            </a:r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 smtClean="0">
                <a:latin typeface="Times New Roman" pitchFamily="18" charset="0"/>
                <a:cs typeface="Times New Roman" pitchFamily="18" charset="0"/>
              </a:rPr>
            </a:b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908720"/>
            <a:ext cx="6228184" cy="576064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endParaRPr lang="tr-TR" dirty="0"/>
          </a:p>
          <a:p>
            <a:pPr>
              <a:buFont typeface="Wingdings" pitchFamily="2" charset="2"/>
              <a:buChar char="Ø"/>
            </a:pPr>
            <a:r>
              <a:rPr lang="tr-TR" dirty="0" err="1" smtClean="0"/>
              <a:t>Vak’a</a:t>
            </a:r>
            <a:r>
              <a:rPr lang="tr-TR" dirty="0" smtClean="0"/>
              <a:t> </a:t>
            </a:r>
            <a:r>
              <a:rPr lang="tr-TR" dirty="0"/>
              <a:t>kayıtlarının özellikli diğer ölçme araçlarından edinilmiş bilgilerle kullanılması önemlidir.</a:t>
            </a:r>
          </a:p>
          <a:p>
            <a:pPr>
              <a:buFont typeface="Wingdings" pitchFamily="2" charset="2"/>
              <a:buChar char="Ø"/>
            </a:pPr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Herkesin </a:t>
            </a:r>
            <a:r>
              <a:rPr lang="tr-TR" dirty="0"/>
              <a:t>yararlanabilmesi için yapılan gözlemlerin vaka kayıt formlarının belirli bir formata göre doldurulması gerekir.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4423418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Geri bildirim nedir ne demek, Geri bildirim resimler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464400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VAK’A KAYDI (anekdot)</a:t>
            </a:r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 smtClean="0">
                <a:latin typeface="Times New Roman" pitchFamily="18" charset="0"/>
                <a:cs typeface="Times New Roman" pitchFamily="18" charset="0"/>
              </a:rPr>
            </a:b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23928" y="1124744"/>
            <a:ext cx="5220072" cy="573325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Vaka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kayıt formunda bireyin davranışları </a:t>
            </a:r>
            <a:r>
              <a:rPr lang="tr-TR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kısa öz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önemli kısımlarını yansıtan bir rapor olarak belirtilir.</a:t>
            </a:r>
          </a:p>
          <a:p>
            <a:pPr>
              <a:buFont typeface="Wingdings" pitchFamily="2" charset="2"/>
              <a:buChar char="Ø"/>
            </a:pP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Her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bir formda yalnızca </a:t>
            </a:r>
            <a:r>
              <a:rPr lang="tr-TR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bir olay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anlatılır.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6570858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bireyi tanıma teknikleri | Özel Der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3212976"/>
            <a:ext cx="4283968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VAK’A KAYDI (anekdot)</a:t>
            </a:r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 smtClean="0">
                <a:latin typeface="Times New Roman" pitchFamily="18" charset="0"/>
                <a:cs typeface="Times New Roman" pitchFamily="18" charset="0"/>
              </a:rPr>
            </a:b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163885"/>
            <a:ext cx="8686800" cy="5001419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Biriken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vaka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kayıtları belli sürelerde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kronolojik sıra gözetilerek özetlenir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ve bu bilgiler öğrenci toplu dosyasında saklanır.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Vaka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kayıtlarının 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olayın hemen ardından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tutulması daha sağlıklıdır.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439248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Bireyi Tanıma Teknikleri – Psikolojik Danışm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4788024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VAK’A KAYDI (anekdot)</a:t>
            </a:r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 smtClean="0">
                <a:latin typeface="Times New Roman" pitchFamily="18" charset="0"/>
                <a:cs typeface="Times New Roman" pitchFamily="18" charset="0"/>
              </a:rPr>
            </a:b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44008" y="1124744"/>
            <a:ext cx="4499992" cy="5733256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Bu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yöntem öğretmenin öğrencilerini 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daha iyi </a:t>
            </a: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tanımasını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sağlar.</a:t>
            </a:r>
          </a:p>
          <a:p>
            <a:pPr>
              <a:buNone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Vaka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kayıtlarında sadece 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olumsuz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olaylar değil 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olumlu olaylara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da yer verilmelidir.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1018664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Rehberlikte Bireyi Tanıma Teknikleri - Bilişim Hocası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673424"/>
            <a:ext cx="493204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KAYDI (anekdot)</a:t>
            </a:r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 smtClean="0">
                <a:latin typeface="Times New Roman" pitchFamily="18" charset="0"/>
                <a:cs typeface="Times New Roman" pitchFamily="18" charset="0"/>
              </a:rPr>
            </a:b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268760"/>
            <a:ext cx="8964488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  </a:t>
            </a:r>
            <a:r>
              <a:rPr lang="tr-TR" b="1" dirty="0" smtClean="0">
                <a:solidFill>
                  <a:srgbClr val="FF0000"/>
                </a:solidFill>
              </a:rPr>
              <a:t>Örnek </a:t>
            </a:r>
            <a:r>
              <a:rPr lang="tr-TR" b="1" dirty="0">
                <a:solidFill>
                  <a:srgbClr val="FF0000"/>
                </a:solidFill>
              </a:rPr>
              <a:t>form</a:t>
            </a:r>
          </a:p>
          <a:p>
            <a:pPr>
              <a:buFont typeface="Wingdings" pitchFamily="2" charset="2"/>
              <a:buChar char="Ø"/>
            </a:pPr>
            <a:r>
              <a:rPr lang="tr-TR" b="1" dirty="0" err="1"/>
              <a:t>Vak’a</a:t>
            </a:r>
            <a:r>
              <a:rPr lang="tr-TR" b="1" dirty="0"/>
              <a:t> Kayıt </a:t>
            </a:r>
            <a:r>
              <a:rPr lang="tr-TR" b="1" dirty="0" smtClean="0"/>
              <a:t>Formu</a:t>
            </a:r>
            <a:endParaRPr lang="tr-TR" dirty="0" smtClean="0"/>
          </a:p>
          <a:p>
            <a:pPr>
              <a:buNone/>
            </a:pPr>
            <a:endParaRPr lang="tr-TR" dirty="0"/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Kaydeden </a:t>
            </a:r>
            <a:r>
              <a:rPr lang="tr-TR" dirty="0"/>
              <a:t>Kişi: Sınıf ve No: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Öğrencinin Adı Soyadı: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Olayın geçtiği yer: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Tarih:</a:t>
            </a:r>
          </a:p>
          <a:p>
            <a:pPr>
              <a:buFont typeface="Wingdings" pitchFamily="2" charset="2"/>
              <a:buChar char="Ø"/>
            </a:pPr>
            <a:r>
              <a:rPr lang="tr-TR" dirty="0" err="1"/>
              <a:t>Vak’a</a:t>
            </a:r>
            <a:r>
              <a:rPr lang="tr-TR" dirty="0"/>
              <a:t> ( Olayın objektif olarak anlatılması)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Yorum ve Öneri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7708750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4937"/>
            <a:ext cx="8856983" cy="663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6539613"/>
      </p:ext>
    </p:extLst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Resim" descr="İstatistik Vaka İncelemesi Yaptırma - Ödevcim Akademik (Ücretli Ödev Yapımı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772816"/>
            <a:ext cx="381642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İNCELEMESİ</a:t>
            </a:r>
            <a:endParaRPr lang="tr-TR" b="1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395536" y="1268760"/>
            <a:ext cx="5472608" cy="5328592"/>
          </a:xfrm>
        </p:spPr>
        <p:txBody>
          <a:bodyPr/>
          <a:lstStyle/>
          <a:p>
            <a:pPr>
              <a:buNone/>
            </a:pPr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/>
              <a:t> </a:t>
            </a:r>
            <a:r>
              <a:rPr lang="tr-TR" dirty="0" smtClean="0"/>
              <a:t>   </a:t>
            </a:r>
            <a:r>
              <a:rPr lang="tr-TR" sz="3600" dirty="0" smtClean="0"/>
              <a:t>Bir </a:t>
            </a:r>
            <a:r>
              <a:rPr lang="tr-TR" sz="3600" dirty="0"/>
              <a:t>kişinin çeşitli özellikleri hakkında mümkün olduğunca ayrıntılı bir biçimde bilgi toplama ve bu bilgileri anlamlı bir biçimde bütünleştirme </a:t>
            </a:r>
            <a:r>
              <a:rPr lang="tr-TR" sz="3600" dirty="0" smtClean="0"/>
              <a:t>işidir.</a:t>
            </a:r>
            <a:endParaRPr lang="tr-TR" sz="36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Dürbünle bakan ada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357437"/>
            <a:ext cx="5176018" cy="4023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İNCELEMESİ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932040" y="1124744"/>
            <a:ext cx="3888432" cy="5400600"/>
          </a:xfrm>
        </p:spPr>
        <p:txBody>
          <a:bodyPr/>
          <a:lstStyle/>
          <a:p>
            <a:pPr>
              <a:buNone/>
            </a:pPr>
            <a:r>
              <a:rPr lang="tr-TR" sz="3600" dirty="0" err="1" smtClean="0">
                <a:latin typeface="Times New Roman" pitchFamily="18" charset="0"/>
                <a:cs typeface="Times New Roman" pitchFamily="18" charset="0"/>
              </a:rPr>
              <a:t>Kepçeoğluna</a:t>
            </a: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 göre;</a:t>
            </a:r>
          </a:p>
          <a:p>
            <a:pPr>
              <a:buFont typeface="Wingdings" pitchFamily="2" charset="2"/>
              <a:buChar char="Ø"/>
            </a:pP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aka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incelemesi</a:t>
            </a: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bireyin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tüm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yönleri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ile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ayrıntılı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şekilde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incelenmesi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tekniğidir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tr-TR" sz="3600" dirty="0">
              <a:latin typeface="Times New Roman" pitchFamily="18" charset="0"/>
              <a:cs typeface="Times New Roman" pitchFamily="18" charset="0"/>
            </a:endParaRPr>
          </a:p>
          <a:p>
            <a:endParaRPr lang="tr-T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İNCELEMESİ</a:t>
            </a:r>
            <a:endParaRPr lang="tr-TR" sz="3200" dirty="0"/>
          </a:p>
        </p:txBody>
      </p:sp>
      <p:pic>
        <p:nvPicPr>
          <p:cNvPr id="4" name="3 Resim" descr="busines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628800"/>
            <a:ext cx="3995936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0200"/>
            <a:ext cx="5724128" cy="452596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Başa bir tanıma göre;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Vak’a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incelemesi sorunu olan kişiyi bir bütün halinde derinlemesine inceleme demektir. 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Vak’a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incelemesinde test ve çeşitli test dışı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teknikler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kullanılarak sorunu olan birey hakkında çok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çeşitli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bilgiler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toplanmalı.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ector illustration, psychotherapy, unraveling complex situations, concept of social psychiatry, therapist and patient vec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708920"/>
            <a:ext cx="8064896" cy="396044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İNCELEMESİ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b="1" dirty="0" smtClean="0">
                <a:solidFill>
                  <a:srgbClr val="FF0000"/>
                </a:solidFill>
              </a:rPr>
              <a:t>Amaç;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</a:t>
            </a:r>
            <a:r>
              <a:rPr lang="tr-TR" dirty="0"/>
              <a:t>bireyin sorunun nedenlerini ve </a:t>
            </a:r>
            <a:r>
              <a:rPr lang="tr-TR" dirty="0">
                <a:solidFill>
                  <a:srgbClr val="7030A0"/>
                </a:solidFill>
              </a:rPr>
              <a:t>uygun tedavi yöntemlerini saptamak,</a:t>
            </a:r>
            <a:r>
              <a:rPr lang="tr-TR" dirty="0"/>
              <a:t> bireyin sorununu iyileştirici önlemler almaktır.</a:t>
            </a:r>
          </a:p>
          <a:p>
            <a:pPr>
              <a:buNone/>
            </a:pPr>
            <a:r>
              <a:rPr lang="tr-TR" dirty="0"/>
              <a:t> 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Resim" descr="bireyi tanıma teknikleri | Özel Der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196752"/>
            <a:ext cx="360040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İNCELEMESİNİN GELİŞİMİ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659" y="903103"/>
            <a:ext cx="5544616" cy="5328592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Vaka incelemesinin bir teknik olarak geçmişi, </a:t>
            </a: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milattan önceki yıllara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kadar uzanmaktadır.</a:t>
            </a:r>
          </a:p>
          <a:p>
            <a:pPr>
              <a:buNone/>
            </a:pPr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Vaka incelemesi özellikle </a:t>
            </a: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19. yüzyılın ikinci yarısında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sağlık bilimlerinin gözlemlere ve vakalar hakkında bilgi toplamaya dayalı hale gelmesi ile yaygınlaşmış ve önemi de artmıştır. 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Resim" descr="Psychology. Set of men and women with psychological problems on white background. Mental disorders, illnesses, psychiatry. Naive style flat vector illustratio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924944"/>
            <a:ext cx="8136904" cy="344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İNCELEMESİNİN GELİŞİMİ</a:t>
            </a:r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tr-TR" sz="3600" dirty="0" smtClean="0"/>
              <a:t> Bugün de tıp alanında özellikle de </a:t>
            </a:r>
            <a:r>
              <a:rPr lang="tr-TR" sz="3600" dirty="0" smtClean="0">
                <a:solidFill>
                  <a:srgbClr val="FF0000"/>
                </a:solidFill>
              </a:rPr>
              <a:t>psikiyatri ve psikoloji </a:t>
            </a:r>
            <a:r>
              <a:rPr lang="tr-TR" sz="3600" dirty="0" smtClean="0"/>
              <a:t>alanında önemli bir yer tutmaktadır. </a:t>
            </a:r>
            <a:endParaRPr lang="tr-TR" sz="36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Psychology. Psychological help. Doctor and patient, a girl on sofa talking to therapist. Naive style flat vector illustration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476672"/>
            <a:ext cx="5508104" cy="619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İNCELEMESİNİN GELİŞİMİ</a:t>
            </a:r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124744"/>
            <a:ext cx="4644008" cy="54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tr-TR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Kişiliği bir bütün olarak inceleme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yaklaşımının daha geç ortaya çıkması nedeniyle </a:t>
            </a:r>
            <a:r>
              <a:rPr lang="tr-TR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vaka incelemesini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psikologların benimsemesi daha sonraki yıllarda olmuştur.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Business team bitmap concept in flat styl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0"/>
            <a:ext cx="65162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İNCELEMESİNİN GELİŞİMİ</a:t>
            </a:r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340768"/>
            <a:ext cx="4788024" cy="5040560"/>
          </a:xfrm>
        </p:spPr>
        <p:txBody>
          <a:bodyPr/>
          <a:lstStyle/>
          <a:p>
            <a:pPr>
              <a:buClr>
                <a:srgbClr val="002060"/>
              </a:buClr>
              <a:buFont typeface="Wingdings" pitchFamily="2" charset="2"/>
              <a:buChar char="Ø"/>
            </a:pP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Vaka incelemesi </a:t>
            </a:r>
            <a:r>
              <a:rPr lang="tr-TR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sosyologlar </a:t>
            </a: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tarafından da </a:t>
            </a:r>
            <a:r>
              <a:rPr lang="tr-T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benimsenmiş </a:t>
            </a: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sosyal incelemelerde kullanılmıştır. </a:t>
            </a:r>
          </a:p>
          <a:p>
            <a:pPr>
              <a:buNone/>
            </a:pPr>
            <a:endParaRPr lang="tr-TR" dirty="0"/>
          </a:p>
          <a:p>
            <a:pPr>
              <a:buClr>
                <a:schemeClr val="tx1"/>
              </a:buClr>
              <a:buNone/>
            </a:pPr>
            <a:endParaRPr lang="tr-T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İNCELEMESİ SÜRECİ</a:t>
            </a:r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32859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Vaka incelemesi </a:t>
            </a:r>
            <a:r>
              <a:rPr lang="tr-TR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bireysel ve çok yönlü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bir incelemedir.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Vaka incelemesi yapılacağı zaman; önce problemli kişi tarafından ya da  kişiyi kliniğe veya danışma merkezine getiren ilgili tarafından ifade edilen problemin bir </a:t>
            </a: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ön incelemesi yapılarak kabaca niteliği belirlenir. ,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Daha sonra varsa bireyin dosyasında problemle ilgili bilgileri incelenir. 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Arnavutköy'de marketleri soyan hırsızlar yakalandı - Asayiş - Öğretmenler  Haber Sites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96752"/>
            <a:ext cx="4464495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İNCELEMESİ SÜRECİ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052736"/>
            <a:ext cx="4427984" cy="5805264"/>
          </a:xfrm>
        </p:spPr>
        <p:txBody>
          <a:bodyPr>
            <a:normAutofit/>
          </a:bodyPr>
          <a:lstStyle/>
          <a:p>
            <a:pPr>
              <a:buNone/>
            </a:pPr>
            <a:endParaRPr lang="tr-TR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Bu bilgiler yeterli değilse yeni bilgiler toplanır. </a:t>
            </a:r>
          </a:p>
          <a:p>
            <a:pPr>
              <a:buFont typeface="Wingdings" pitchFamily="2" charset="2"/>
              <a:buChar char="Ø"/>
            </a:pP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Problemli birey  ile görüşmeler yapılır , gerekli olan test ve envanterler uygulanır .</a:t>
            </a:r>
            <a:endParaRPr lang="tr-TR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İNCELEMESİ SÜRECİ</a:t>
            </a:r>
            <a:endParaRPr lang="tr-TR" sz="3200" dirty="0"/>
          </a:p>
        </p:txBody>
      </p:sp>
      <p:pic>
        <p:nvPicPr>
          <p:cNvPr id="7" name="6 Resim" descr="Woman consulting psychologist online. Doctor and patient discussing mental tangled rope, using computer for distance talk. Vector illustration for counseling, therapy, psychology, support concept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4644008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3968" y="1124744"/>
            <a:ext cx="4860032" cy="573325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3500" dirty="0" smtClean="0">
                <a:latin typeface="Times New Roman" pitchFamily="18" charset="0"/>
                <a:cs typeface="Times New Roman" pitchFamily="18" charset="0"/>
              </a:rPr>
              <a:t>Gerekli ise </a:t>
            </a:r>
            <a:r>
              <a:rPr lang="tr-TR" sz="35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kişi sağlık </a:t>
            </a:r>
            <a:r>
              <a:rPr lang="tr-TR" sz="3500" dirty="0" smtClean="0">
                <a:latin typeface="Times New Roman" pitchFamily="18" charset="0"/>
                <a:cs typeface="Times New Roman" pitchFamily="18" charset="0"/>
              </a:rPr>
              <a:t>muayenesinden geçirilir.</a:t>
            </a:r>
          </a:p>
          <a:p>
            <a:pPr>
              <a:buNone/>
            </a:pPr>
            <a:endParaRPr lang="tr-TR" sz="35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35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500" dirty="0" smtClean="0">
                <a:latin typeface="Times New Roman" pitchFamily="18" charset="0"/>
                <a:cs typeface="Times New Roman" pitchFamily="18" charset="0"/>
              </a:rPr>
              <a:t>Bireyin özgeçmişi, çevresi, başarısı, kişisel veya sosyal nitelikleri, uyum </a:t>
            </a:r>
            <a:r>
              <a:rPr lang="tr-TR" sz="3500" dirty="0" err="1" smtClean="0">
                <a:latin typeface="Times New Roman" pitchFamily="18" charset="0"/>
                <a:cs typeface="Times New Roman" pitchFamily="18" charset="0"/>
              </a:rPr>
              <a:t>düzeyi,insan</a:t>
            </a:r>
            <a:r>
              <a:rPr lang="tr-TR" sz="3500" dirty="0" smtClean="0">
                <a:latin typeface="Times New Roman" pitchFamily="18" charset="0"/>
                <a:cs typeface="Times New Roman" pitchFamily="18" charset="0"/>
              </a:rPr>
              <a:t> ilişkileri hakkında bilgiler toplanır. </a:t>
            </a:r>
            <a:endParaRPr lang="tr-TR" sz="3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İNCELEMESİ SÜRECİ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544616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Vaka incelemesini yapan kişi 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objektif, açık ve seçik olmak, kişisel yanlılıktan kaçınmak,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sayısal verilere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dayanmak,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sayılarla desteklenmeyen gereksiz bilgi vermekten, dayanıksız yorum ve genelleme yapmaktan sakınmak zorundadır.</a:t>
            </a:r>
          </a:p>
        </p:txBody>
      </p:sp>
      <p:pic>
        <p:nvPicPr>
          <p:cNvPr id="4" name="3 Resim" descr="VAKA ANALİZİ YÖNTEMLERİMİZ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7032"/>
            <a:ext cx="9144000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Vaka Analizi” | Kültür ve Kongre Merkez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429000"/>
            <a:ext cx="640871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052736"/>
            <a:ext cx="8892480" cy="5616624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Çok çeşitli kaynaklardan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vakaya ve özellikle problemin nedenlerine ilişkin yeterli bilgiler toplandıktan sonra, problem ya da vaka ile ilgili oluşturulan  </a:t>
            </a:r>
            <a:r>
              <a:rPr lang="tr-TR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uzmanlar grubu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tarafından </a:t>
            </a:r>
            <a:r>
              <a:rPr lang="tr-TR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toplanan bilgiler </a:t>
            </a:r>
            <a: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Vaka Konferansı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'nda topluca analiz edilerek tartışılır ve yorumlanır. </a:t>
            </a:r>
          </a:p>
          <a:p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 KONFERANSI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bireyi_tanima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268760"/>
            <a:ext cx="529208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 KONFERANSI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196752"/>
            <a:ext cx="3779912" cy="5472608"/>
          </a:xfrm>
        </p:spPr>
        <p:txBody>
          <a:bodyPr>
            <a:normAutofit/>
          </a:bodyPr>
          <a:lstStyle/>
          <a:p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tr-TR" sz="4000" dirty="0" smtClean="0">
                <a:latin typeface="Times New Roman" pitchFamily="18" charset="0"/>
                <a:cs typeface="Times New Roman" pitchFamily="18" charset="0"/>
              </a:rPr>
              <a:t>akanın problemi hakkında </a:t>
            </a:r>
            <a:r>
              <a:rPr lang="tr-TR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teşhis konur </a:t>
            </a:r>
            <a:r>
              <a:rPr lang="tr-TR" sz="4000" dirty="0" smtClean="0">
                <a:latin typeface="Times New Roman" pitchFamily="18" charset="0"/>
                <a:cs typeface="Times New Roman" pitchFamily="18" charset="0"/>
              </a:rPr>
              <a:t>ve tedavi yöntemleri kararlaştırılır.</a:t>
            </a:r>
            <a:endParaRPr lang="tr-TR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Support, psychology, depression, frustration, mental stress concept. Young people men women characters calming frustrated depressed guy at psychological courses meeting. Group therapy and medical hel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96752"/>
            <a:ext cx="4932040" cy="5661248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 KONFERANSI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124744"/>
            <a:ext cx="4283968" cy="5544616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Vaka Konferansı'na kliniklerde bir hastalığa birkaç Hekim'in birlikte teşhis koyması anlamında bazen </a:t>
            </a:r>
            <a:r>
              <a:rPr lang="tr-TR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Vaka Tartışması </a:t>
            </a: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da denmektedir. </a:t>
            </a:r>
          </a:p>
          <a:p>
            <a:pPr>
              <a:buNone/>
            </a:pP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endParaRPr lang="tr-T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 KONFERANSI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412776"/>
            <a:ext cx="8712968" cy="504056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Vaka Konferansı'nda </a:t>
            </a: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temel amaç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gruptaki her üyenin farklı uzmanlık alanına ilişkin mesleki bilgilerinden yararlanmaktır. 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Resim" descr="Rehberlik | Kpss Konu Anlatımı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140968"/>
            <a:ext cx="7488832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 KONFERANSI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76064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İlk aşamada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konferansta  vaka ile </a:t>
            </a: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birinci dereceden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ilgili olan uzman, toplanan bilgileri gruba sunar, gerekli açıklamaları yapar.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Sonra her uzman bilgileri kendi uzmanlık dalı açısından değerlendirir.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İkinci aşamada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problemin sebepleri bulunmaya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çalışılırak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bir teşhise ulaşılır.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Üçüncü aşamada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vakanın tedavi şekli kararlaştırılır ve sonuç bir </a:t>
            </a:r>
            <a:r>
              <a:rPr lang="tr-TR" b="1" i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Vaka İncelemesi Raporu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haline getirilir.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Bu raporda vaka ile ilgili kişi ve kurumlar ile tedavinin uygulama planları da belirlenir. Toplanan bilgiler daha sonra vaka dosyasında  saklanır. </a:t>
            </a:r>
          </a:p>
          <a:p>
            <a:pPr>
              <a:buFont typeface="Wingdings" pitchFamily="2" charset="2"/>
              <a:buChar char="Ø"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Resim" descr="İstatistik Vaka İncelemesi Yaptırma - Ödevcim Akademik (Ücretli Ödev Yapımı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4644008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VAKA İNCELEME RAPORU</a:t>
            </a:r>
            <a:r>
              <a:rPr lang="tr-TR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>
                <a:latin typeface="Times New Roman" pitchFamily="18" charset="0"/>
                <a:cs typeface="Times New Roman" pitchFamily="18" charset="0"/>
              </a:rPr>
            </a:b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491880" y="764704"/>
            <a:ext cx="5652120" cy="6093296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Çeşitli kaynaklarda Vaka İncelemesi Raporları başlıklar halinde aşağıda verilmiştir. </a:t>
            </a:r>
          </a:p>
          <a:p>
            <a:pPr>
              <a:buNone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1.Vaka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nın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adı soyadı, doğum yeri, ve doğum tarihi</a:t>
            </a:r>
          </a:p>
          <a:p>
            <a:pPr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2.Ana babasının sağ, ölü,öz ,üvey oluşu</a:t>
            </a:r>
          </a:p>
          <a:p>
            <a:pPr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3.Sorunun kısaca tanımı</a:t>
            </a:r>
          </a:p>
          <a:p>
            <a:pPr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4. Tıbbı ve psikolojik muayene</a:t>
            </a:r>
          </a:p>
          <a:p>
            <a:pPr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5.Geçirdiği hastalıklar ve ameliyatlar</a:t>
            </a:r>
          </a:p>
          <a:p>
            <a:pPr>
              <a:buFont typeface="Wingdings" pitchFamily="2" charset="2"/>
              <a:buChar char="Ø"/>
            </a:pPr>
            <a:endParaRPr lang="tr-TR" dirty="0"/>
          </a:p>
          <a:p>
            <a:pPr>
              <a:buFont typeface="Wingdings" pitchFamily="2" charset="2"/>
              <a:buChar char="Ø"/>
            </a:pPr>
            <a:endParaRPr lang="tr-T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Remote mental consultation at psychologist, individual mind therapy in smartphone, vector helpline psychiatry, illustration psychotherapy and psychoanalysis help, psychiatrist live strea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3707904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VAKA İNCELEME RAPORU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63888" y="1196752"/>
            <a:ext cx="5580112" cy="566124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tr-TR" u="sng" dirty="0">
                <a:latin typeface="Times New Roman" pitchFamily="18" charset="0"/>
                <a:cs typeface="Times New Roman" pitchFamily="18" charset="0"/>
                <a:hlinkClick r:id="rId3" tooltip="Posts tagged with akademik başarısı"/>
              </a:rPr>
              <a:t>Akademik başarısı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okul yaşantısı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, öğretmenleri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sınıf arkadaşları ile ilişkisi, disiplin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vak’aları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tr-TR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7.Aile tarihçesi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ailenin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sosyo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-ekonomik durumu, kardeş sayısı</a:t>
            </a:r>
          </a:p>
          <a:p>
            <a:pPr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tr-TR" u="sng" dirty="0">
                <a:latin typeface="Times New Roman" pitchFamily="18" charset="0"/>
                <a:cs typeface="Times New Roman" pitchFamily="18" charset="0"/>
                <a:hlinkClick r:id="rId4" tooltip="Posts tagged with sosyal ilişkileri"/>
              </a:rPr>
              <a:t>Sosyal ilişkileri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,okul dışı sosyal etkinlikleri, karşı cinsle ilişkileri, polis kayıtları</a:t>
            </a:r>
          </a:p>
          <a:p>
            <a:pPr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9. Duyusal gelişimi</a:t>
            </a:r>
          </a:p>
          <a:p>
            <a:pPr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10. Geleceğe ilişkin beklentileri ve planları</a:t>
            </a:r>
          </a:p>
          <a:p>
            <a:endParaRPr lang="tr-T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VAKA İNCELEME RAPORU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268760"/>
            <a:ext cx="5508104" cy="5589240"/>
          </a:xfrm>
        </p:spPr>
        <p:txBody>
          <a:bodyPr/>
          <a:lstStyle/>
          <a:p>
            <a:pPr>
              <a:buNone/>
            </a:pP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 Sorunla ilgili genel değerlendirme</a:t>
            </a:r>
          </a:p>
          <a:p>
            <a:pPr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12.Önerilen tedavi yolları ve alınacak önlemler</a:t>
            </a:r>
          </a:p>
          <a:p>
            <a:pPr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12. Önerilerin uygulanmasına ilişkin planlar</a:t>
            </a:r>
          </a:p>
          <a:p>
            <a:pPr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13.İncelemeyi yapan kişi, kurum ve tarih</a:t>
            </a:r>
          </a:p>
          <a:p>
            <a:endParaRPr lang="tr-TR" dirty="0"/>
          </a:p>
        </p:txBody>
      </p:sp>
      <p:pic>
        <p:nvPicPr>
          <p:cNvPr id="4" name="3 Resim" descr="REHBERLİK VE PSİKOLOJİK DANIŞMANLIK BÖLÜM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700808"/>
            <a:ext cx="374441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Vaka Analizleri|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124744"/>
            <a:ext cx="482453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600200"/>
            <a:ext cx="4896544" cy="506916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Bilgiler toplanırken ve yorumlanırken </a:t>
            </a: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objektif olunmalı ,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raporun yazılmasında </a:t>
            </a: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cümleler kısa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somut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olmalı, sadece gerekli bilgilere yer verilmeli, yapılan tedavi </a:t>
            </a:r>
            <a:r>
              <a:rPr lang="tr-TR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plan ve önerileri gerçekçi olmalıdır. </a:t>
            </a:r>
          </a:p>
          <a:p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VAKA İNCELEME RAPORU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508104" y="1340768"/>
            <a:ext cx="3635896" cy="551723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endParaRPr lang="tr-TR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Vaka Tarihçesi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; bireyin gelişimi ile ilgili bilgilerin ayrıntılı ve sıralı bir biçimde zaman akışına göre topluca rapor edilmesidir.</a:t>
            </a:r>
          </a:p>
          <a:p>
            <a:pPr>
              <a:buNone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Resim" descr="Vak'a İncelemesi – Psikolojik Danışm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5436096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TARİHÇESİ İLE VAKA İNCELEMSİ ARASINDAKİ FARKLAR</a:t>
            </a:r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Daire içinde sandalyede oturan ve birbirleriyle konuşan kadın karakterler. Grup terapisi, psikoterapi toplantısı veya kadınlar için psikolojik yardım. Modern düz stilde renkli vektör illüstrasyon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4067944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TARİHÇESİ İLE VAKA İNCELEMSİ ARASINDAKİ FARKLAR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355976" y="1600200"/>
            <a:ext cx="4788024" cy="5257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endParaRPr lang="tr-TR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tr-TR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Vaka incelemesi;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bireyi rahatsız eden problemin kaynağı ile ilişkili olarak vaka tarihçesi yöntemi ile elde edilen bilgilerden yararlanır. </a:t>
            </a:r>
          </a:p>
          <a:p>
            <a:endParaRPr lang="tr-T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TARİHÇESİ İLE VAKA İNCELEMSİ ARASINDAKİ FARKLAR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Vaka incelemesi kavramı vaka tarihçesi kavramından daha </a:t>
            </a: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kapsamlı ve derinliğini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olan bir kavramdır. </a:t>
            </a:r>
          </a:p>
          <a:p>
            <a:pPr>
              <a:buNone/>
            </a:pPr>
            <a:endParaRPr lang="tr-TR" dirty="0"/>
          </a:p>
        </p:txBody>
      </p:sp>
      <p:pic>
        <p:nvPicPr>
          <p:cNvPr id="4" name="3 Resim" descr="Sosyal Öğrenme: Albert Bandura'nın İlginç Teorisi — Aklınızı Keşfedi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068960"/>
            <a:ext cx="417646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Dikkat çekenler...: Bireyi Tanıma Teknikleri: Sosyometri, Kimdir bu tekniği,  Sosyodrama, Psikodrama, Oyun ve oyun terapisi, Bibliyoterapi, Vaka  incelemesi,Sineterapi..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645024"/>
            <a:ext cx="6660232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TARİHÇESİ İLE VAKA İNCELEMSİ ARASINDAKİ FARKLAR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Vaka tarihçesi; hekimin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bireyin kendisinden elde ettiği geçmişine ve halihazır durumuna, </a:t>
            </a:r>
            <a:r>
              <a:rPr lang="tr-TR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fiziksel, zihinsel, duygusal ve sosyal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özelliklerinin gelişimine ilişkin genel bilgileri içerir. 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Resim" descr="https://previews.123rf.com/images/barbaliss/barbaliss1502/barbaliss150200002/36511032-blue-sky-and-grass-sunburst-background-with-gradient-mesh-vector-illustratio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>VAKA TARİHÇESİ İLE VAKA İNCELEMSİ ARASINDAKİ FARKLAR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endParaRPr lang="tr-TR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Vaka incelemesi ise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bireyin kendisinden yakın çevresinden sosyal ve sağlık kurumlarından elde edilen hayat hikayesinin ötesinde başka tekniklerle birey hakkında elde edilen </a:t>
            </a:r>
            <a:r>
              <a:rPr lang="tr-TR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geçmiş zamanla şimdiki zamanı ilişkin yaşantıları ve geleceğe yönelik beklentileri ve bilgileri de kapsar. </a:t>
            </a:r>
          </a:p>
          <a:p>
            <a:endParaRPr lang="tr-TR" dirty="0"/>
          </a:p>
        </p:txBody>
      </p:sp>
    </p:spTree>
  </p:cSld>
  <p:clrMapOvr>
    <a:masterClrMapping/>
  </p:clrMapOvr>
  <p:transition>
    <p:wedg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>VAKA TARİHÇESİ İLE VAKA İNCELEMSİ ARASINDAKİ FARKLAR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aka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tarihçesinde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belirli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sisteme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göre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bireyin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tüm</a:t>
            </a:r>
            <a:r>
              <a:rPr lang="en-US" b="1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yaşantısını</a:t>
            </a:r>
            <a:r>
              <a:rPr lang="en-US" b="1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kapsayan</a:t>
            </a:r>
            <a:r>
              <a:rPr lang="en-US" b="1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veriler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yorumlama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yapılmadan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olduğu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gibi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objektif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olarak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sunulur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Resim" descr="ASLI YILDIZ : Bireyi Tanıma Teknikleri Nasıl Uygulanır?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3212976"/>
            <a:ext cx="4968552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Vaka Çalışması Kavramsal Tasarım Stok Vektör Sanatı &amp; ABD'nin Daha Fazla  Görseli - iStock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5372" y="1412776"/>
            <a:ext cx="5868144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TARİHÇESİ İLE VAKA İNCELEMSİ ARASINDAKİ FARKLAR</a:t>
            </a:r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484784"/>
            <a:ext cx="3285372" cy="5373216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Vaka incelemesinde ise 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bireyin özel probleminin teşhisi ile ilgili belirli ve seçilmiş bilgiler gereklidir .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İncelemesinin Olumlu ve Olumsuz Yönleri</a:t>
            </a:r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06916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Uzun zaman alması nedeniyle bazen bıkkınlığa sebep olur.</a:t>
            </a:r>
          </a:p>
          <a:p>
            <a:pPr marL="514350" indent="-514350">
              <a:buAutoNum type="arabicPeriod"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Vaka incelemesi değişik kişilerin bilgisine başvurmak gerektiğinden dolayı bazen ilgililerle iş birliği sağlama da zorluklarla karşılaşılmaktadır.</a:t>
            </a:r>
          </a:p>
          <a:p>
            <a:pPr marL="514350" indent="-514350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3. Toplanan bilgiler geçmişe ait olduğundan bireylerin hatırlamalarında yanlışlıklar olabilmekte ve tutarsızlık oluşabilmektedir.</a:t>
            </a:r>
          </a:p>
          <a:p>
            <a:pPr marL="514350" indent="-514350">
              <a:buAutoNum type="arabicPeriod"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Dürbün Poster • Pixers® - Haydi dünyanızı değiştirel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268760"/>
            <a:ext cx="313184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İncelemesinin olumlu ve Olumsuz Yönleri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0200"/>
            <a:ext cx="6372200" cy="5257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4- </a:t>
            </a:r>
            <a:r>
              <a:rPr lang="tr-TR" dirty="0" smtClean="0"/>
              <a:t>Vaka incelemesinin kullanılması </a:t>
            </a:r>
            <a:r>
              <a:rPr lang="tr-TR" dirty="0" smtClean="0">
                <a:solidFill>
                  <a:srgbClr val="FF0000"/>
                </a:solidFill>
              </a:rPr>
              <a:t>uzmanlık gerektirmekte</a:t>
            </a:r>
            <a:r>
              <a:rPr lang="tr-TR" dirty="0" smtClean="0"/>
              <a:t> bu da kullanılmasını sınırlamaktadır. </a:t>
            </a:r>
          </a:p>
          <a:p>
            <a:pPr>
              <a:buNone/>
            </a:pPr>
            <a:r>
              <a:rPr lang="tr-TR" dirty="0" smtClean="0"/>
              <a:t>5- Bazı sakıncalarına ve sınırlılıkları </a:t>
            </a:r>
            <a:r>
              <a:rPr lang="tr-TR" dirty="0" err="1" smtClean="0"/>
              <a:t>na</a:t>
            </a:r>
            <a:r>
              <a:rPr lang="tr-TR" dirty="0" smtClean="0"/>
              <a:t> rağmen vaka incelemesi yöntemi kişi ile yakından </a:t>
            </a:r>
            <a:r>
              <a:rPr lang="tr-TR" dirty="0" err="1" smtClean="0"/>
              <a:t>ilgilenirdiği</a:t>
            </a:r>
            <a:r>
              <a:rPr lang="tr-TR" dirty="0" smtClean="0"/>
              <a:t> ve içini dökmek fırsatı verildiği için yararlı ve etkili bir yöntemdir. </a:t>
            </a:r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Önemli sorunlar için ya da karmaşık </a:t>
            </a:r>
            <a:r>
              <a:rPr lang="tr-TR" dirty="0" smtClean="0"/>
              <a:t>olan vakalarda kullanılması uygun olur. 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ransition>
    <p:wedg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Vaka İncelemesinin Olumlu ve Olumsuz Yönleri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Resim" descr="Psychiatry, Psychology Professional Consultation Vector Illustration Set. Psychiatry Therapy. Psychiatrist, Patient Talking Characters. Mental Health. Psychologist Appointment, Visit Flat Clipar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4644008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03848" y="1529408"/>
            <a:ext cx="5940152" cy="5328592"/>
          </a:xfrm>
        </p:spPr>
        <p:txBody>
          <a:bodyPr>
            <a:normAutofit fontScale="92500"/>
          </a:bodyPr>
          <a:lstStyle/>
          <a:p>
            <a:pPr algn="r">
              <a:buNone/>
            </a:pPr>
            <a:r>
              <a:rPr lang="en-US" dirty="0"/>
              <a:t>6- </a:t>
            </a:r>
            <a:r>
              <a:rPr lang="tr-TR" sz="3600" dirty="0" smtClean="0">
                <a:solidFill>
                  <a:srgbClr val="FF0000"/>
                </a:solidFill>
              </a:rPr>
              <a:t>Vaka incelemesi </a:t>
            </a:r>
            <a:r>
              <a:rPr lang="tr-TR" sz="3600" dirty="0" smtClean="0"/>
              <a:t>bireyi bir bütün olarak tanımayı problemin teşhis ve tedavi yollarını saptamayı gerektirdiği için vakayı problemleri çok boyutlu görme konuya birçok açılardan bakma sistemli ve bilimsel düşünme tutumları kazandırmaktadır. </a:t>
            </a:r>
          </a:p>
          <a:p>
            <a:pPr>
              <a:buNone/>
            </a:pPr>
            <a:r>
              <a:rPr lang="tr-TR" sz="3600" dirty="0" smtClean="0"/>
              <a:t> </a:t>
            </a:r>
          </a:p>
          <a:p>
            <a:endParaRPr lang="tr-TR" dirty="0"/>
          </a:p>
        </p:txBody>
      </p:sp>
    </p:spTree>
  </p:cSld>
  <p:clrMapOvr>
    <a:masterClrMapping/>
  </p:clrMapOvr>
  <p:transition>
    <p:wedg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Resim" descr="Papatyalar ve mavi gökyüzü | Resim - Wallpaper - Güzel Resimler - Manzara  Resimler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832648"/>
          </a:xfrm>
        </p:spPr>
        <p:txBody>
          <a:bodyPr/>
          <a:lstStyle/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  <a:p>
            <a:pPr algn="r">
              <a:buNone/>
            </a:pPr>
            <a:r>
              <a:rPr lang="tr-TR" dirty="0" smtClean="0"/>
              <a:t>                                                </a:t>
            </a:r>
            <a:r>
              <a:rPr lang="tr-TR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TEŞEKKÜRLER….</a:t>
            </a:r>
            <a:endParaRPr lang="tr-TR" sz="6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1562</TotalTime>
  <Words>1183</Words>
  <Application>Microsoft Office PowerPoint</Application>
  <PresentationFormat>Ekran Gösterisi (4:3)</PresentationFormat>
  <Paragraphs>152</Paragraphs>
  <Slides>40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1" baseType="lpstr">
      <vt:lpstr>Ofis Teması</vt:lpstr>
      <vt:lpstr>PowerPoint Sunusu</vt:lpstr>
      <vt:lpstr>VAK’A KAYDI (anekdot) </vt:lpstr>
      <vt:lpstr>VAK’A KAYDI (anekdot) </vt:lpstr>
      <vt:lpstr>VAK’A KAYDI (anekdot) </vt:lpstr>
      <vt:lpstr>VAK’A KAYDI (anekdot) </vt:lpstr>
      <vt:lpstr>VAK’A KAYDI (anekdot) </vt:lpstr>
      <vt:lpstr>VAKA KAYDI (anekdot) </vt:lpstr>
      <vt:lpstr>PowerPoint Sunusu</vt:lpstr>
      <vt:lpstr>VAKA İNCELEMESİ</vt:lpstr>
      <vt:lpstr>VAKA İNCELEMESİ</vt:lpstr>
      <vt:lpstr>VAKA İNCELEMESİ</vt:lpstr>
      <vt:lpstr>VAKA İNCELEMESİ</vt:lpstr>
      <vt:lpstr>VAKA İNCELEMESİNİN GELİŞİMİ</vt:lpstr>
      <vt:lpstr>VAKA İNCELEMESİNİN GELİŞİMİ</vt:lpstr>
      <vt:lpstr>VAKA İNCELEMESİNİN GELİŞİMİ</vt:lpstr>
      <vt:lpstr>VAKA İNCELEMESİNİN GELİŞİMİ</vt:lpstr>
      <vt:lpstr>VAKA İNCELEMESİ SÜRECİ</vt:lpstr>
      <vt:lpstr>VAKA İNCELEMESİ SÜRECİ</vt:lpstr>
      <vt:lpstr>VAKA İNCELEMESİ SÜRECİ</vt:lpstr>
      <vt:lpstr>VAKA İNCELEMESİ SÜRECİ</vt:lpstr>
      <vt:lpstr>VAKA  KONFERANSI</vt:lpstr>
      <vt:lpstr>VAKA  KONFERANSI</vt:lpstr>
      <vt:lpstr>VAKA  KONFERANSI</vt:lpstr>
      <vt:lpstr>VAKA  KONFERANSI</vt:lpstr>
      <vt:lpstr>VAKA  KONFERANSI</vt:lpstr>
      <vt:lpstr>VAKA İNCELEME RAPORU </vt:lpstr>
      <vt:lpstr>VAKA İNCELEME RAPORU</vt:lpstr>
      <vt:lpstr>VAKA İNCELEME RAPORU</vt:lpstr>
      <vt:lpstr>VAKA İNCELEME RAPORU</vt:lpstr>
      <vt:lpstr>VAKA TARİHÇESİ İLE VAKA İNCELEMSİ ARASINDAKİ FARKLAR</vt:lpstr>
      <vt:lpstr>VAKA TARİHÇESİ İLE VAKA İNCELEMSİ ARASINDAKİ FARKLAR</vt:lpstr>
      <vt:lpstr>VAKA TARİHÇESİ İLE VAKA İNCELEMSİ ARASINDAKİ FARKLAR</vt:lpstr>
      <vt:lpstr>VAKA TARİHÇESİ İLE VAKA İNCELEMSİ ARASINDAKİ FARKLAR</vt:lpstr>
      <vt:lpstr>VAKA TARİHÇESİ İLE VAKA İNCELEMSİ ARASINDAKİ FARKLAR</vt:lpstr>
      <vt:lpstr>VAKA TARİHÇESİ İLE VAKA İNCELEMSİ ARASINDAKİ FARKLAR</vt:lpstr>
      <vt:lpstr>VAKA TARİHÇESİ İLE VAKA İNCELEMSİ ARASINDAKİ FARKLAR</vt:lpstr>
      <vt:lpstr>Vaka İncelemesinin Olumlu ve Olumsuz Yönleri</vt:lpstr>
      <vt:lpstr>Vaka İncelemesinin olumlu ve Olumsuz Yönleri</vt:lpstr>
      <vt:lpstr>Vaka İncelemesinin Olumlu ve Olumsuz Yönleri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M.ŞEN</dc:creator>
  <cp:lastModifiedBy>Dante_Im</cp:lastModifiedBy>
  <cp:revision>67</cp:revision>
  <dcterms:created xsi:type="dcterms:W3CDTF">2020-12-18T20:38:10Z</dcterms:created>
  <dcterms:modified xsi:type="dcterms:W3CDTF">2021-01-15T18:44:22Z</dcterms:modified>
</cp:coreProperties>
</file>