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24" r:id="rId4"/>
    <p:sldMasterId id="2147483737" r:id="rId5"/>
    <p:sldMasterId id="2147483767" r:id="rId6"/>
  </p:sldMasterIdLst>
  <p:notesMasterIdLst>
    <p:notesMasterId r:id="rId47"/>
  </p:notesMasterIdLst>
  <p:sldIdLst>
    <p:sldId id="302" r:id="rId7"/>
    <p:sldId id="351" r:id="rId8"/>
    <p:sldId id="305" r:id="rId9"/>
    <p:sldId id="325" r:id="rId10"/>
    <p:sldId id="303" r:id="rId11"/>
    <p:sldId id="343" r:id="rId12"/>
    <p:sldId id="306" r:id="rId13"/>
    <p:sldId id="301" r:id="rId14"/>
    <p:sldId id="307" r:id="rId15"/>
    <p:sldId id="308" r:id="rId16"/>
    <p:sldId id="345" r:id="rId17"/>
    <p:sldId id="321" r:id="rId18"/>
    <p:sldId id="322" r:id="rId19"/>
    <p:sldId id="323" r:id="rId20"/>
    <p:sldId id="327" r:id="rId21"/>
    <p:sldId id="326" r:id="rId22"/>
    <p:sldId id="328" r:id="rId23"/>
    <p:sldId id="257" r:id="rId24"/>
    <p:sldId id="260" r:id="rId25"/>
    <p:sldId id="261" r:id="rId26"/>
    <p:sldId id="262" r:id="rId27"/>
    <p:sldId id="263" r:id="rId28"/>
    <p:sldId id="264" r:id="rId29"/>
    <p:sldId id="346" r:id="rId30"/>
    <p:sldId id="265" r:id="rId31"/>
    <p:sldId id="347" r:id="rId32"/>
    <p:sldId id="267" r:id="rId33"/>
    <p:sldId id="348" r:id="rId34"/>
    <p:sldId id="268" r:id="rId35"/>
    <p:sldId id="310" r:id="rId36"/>
    <p:sldId id="311" r:id="rId37"/>
    <p:sldId id="312" r:id="rId38"/>
    <p:sldId id="313" r:id="rId39"/>
    <p:sldId id="329" r:id="rId40"/>
    <p:sldId id="331" r:id="rId41"/>
    <p:sldId id="330" r:id="rId42"/>
    <p:sldId id="299" r:id="rId43"/>
    <p:sldId id="320" r:id="rId44"/>
    <p:sldId id="361" r:id="rId45"/>
    <p:sldId id="318" r:id="rId4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-61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52CDD-2CEF-4074-B63C-04E1CDB8521C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6AA0D-DBCF-47AA-9838-8434A585E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408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E9A81D-44F3-4F4D-80CA-FFE4E148A616}" type="slidenum">
              <a:rPr lang="tr-TR" altLang="en-US" sz="1200">
                <a:solidFill>
                  <a:prstClr val="black"/>
                </a:solidFill>
              </a:rPr>
              <a:pPr eaLnBrk="1" hangingPunct="1"/>
              <a:t>12</a:t>
            </a:fld>
            <a:endParaRPr lang="tr-TR" altLang="en-US" sz="1200">
              <a:solidFill>
                <a:prstClr val="black"/>
              </a:solidFill>
            </a:endParaRPr>
          </a:p>
        </p:txBody>
      </p:sp>
      <p:sp>
        <p:nvSpPr>
          <p:cNvPr id="1048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5C7EE7-3BBC-42AF-B6EA-70D7755E42F9}" type="slidenum">
              <a:rPr lang="tr-TR" altLang="en-US" sz="1200">
                <a:solidFill>
                  <a:prstClr val="black"/>
                </a:solidFill>
              </a:rPr>
              <a:pPr eaLnBrk="1" hangingPunct="1"/>
              <a:t>13</a:t>
            </a:fld>
            <a:endParaRPr lang="tr-TR" altLang="en-US" sz="1200">
              <a:solidFill>
                <a:prstClr val="black"/>
              </a:solidFill>
            </a:endParaRPr>
          </a:p>
        </p:txBody>
      </p:sp>
      <p:sp>
        <p:nvSpPr>
          <p:cNvPr id="10486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BA16256-1161-414B-A2C8-6B71E1CD9ACB}" type="slidenum">
              <a:rPr lang="tr-TR" altLang="en-US" sz="1200">
                <a:solidFill>
                  <a:prstClr val="black"/>
                </a:solidFill>
              </a:rPr>
              <a:pPr eaLnBrk="1" hangingPunct="1"/>
              <a:t>14</a:t>
            </a:fld>
            <a:endParaRPr lang="tr-TR" altLang="en-US" sz="1200">
              <a:solidFill>
                <a:prstClr val="black"/>
              </a:solidFill>
            </a:endParaRPr>
          </a:p>
        </p:txBody>
      </p:sp>
      <p:sp>
        <p:nvSpPr>
          <p:cNvPr id="1048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2" y="1859764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7"/>
            <a:ext cx="812800" cy="365125"/>
          </a:xfrm>
        </p:spPr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2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12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88" name="14 Dikdörtgen"/>
          <p:cNvSpPr/>
          <p:nvPr/>
        </p:nvSpPr>
        <p:spPr bwMode="auto">
          <a:xfrm>
            <a:off x="368303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89" name="16 Dikdörtgen"/>
          <p:cNvSpPr/>
          <p:nvPr/>
        </p:nvSpPr>
        <p:spPr bwMode="auto">
          <a:xfrm>
            <a:off x="1320805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90" name="17 Dikdörtgen"/>
          <p:cNvSpPr/>
          <p:nvPr/>
        </p:nvSpPr>
        <p:spPr bwMode="auto">
          <a:xfrm>
            <a:off x="1521887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91" name="18 Düz Bağlayıcı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2" name="19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3" name="20 Düz Bağlayıcı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4" name="23 Düz Bağlayıcı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5" name="2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6" name="25 Düz Bağlayıcı"/>
          <p:cNvSpPr>
            <a:spLocks noChangeShapeType="1"/>
          </p:cNvSpPr>
          <p:nvPr/>
        </p:nvSpPr>
        <p:spPr bwMode="auto">
          <a:xfrm>
            <a:off x="1215178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7" name="26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598" name="27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599" name="28 Oval"/>
          <p:cNvSpPr/>
          <p:nvPr/>
        </p:nvSpPr>
        <p:spPr bwMode="auto">
          <a:xfrm>
            <a:off x="1746252" y="4867275"/>
            <a:ext cx="85513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0" name="29 Oval"/>
          <p:cNvSpPr/>
          <p:nvPr/>
        </p:nvSpPr>
        <p:spPr bwMode="auto">
          <a:xfrm>
            <a:off x="1454151" y="5500695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1" name="30 Oval"/>
          <p:cNvSpPr/>
          <p:nvPr/>
        </p:nvSpPr>
        <p:spPr bwMode="auto">
          <a:xfrm>
            <a:off x="2218267" y="5788025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2" name="31 Oval"/>
          <p:cNvSpPr/>
          <p:nvPr/>
        </p:nvSpPr>
        <p:spPr>
          <a:xfrm>
            <a:off x="2540005" y="4495807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3" name="7 Başlık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04" name="8 Alt Başlık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1048605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617" y="1111250"/>
            <a:ext cx="2286000" cy="508000"/>
          </a:xfrm>
        </p:spPr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06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7453"/>
            <a:ext cx="3657600" cy="512233"/>
          </a:xfrm>
        </p:spPr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07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67417" y="4929195"/>
            <a:ext cx="812800" cy="517525"/>
          </a:xfrm>
        </p:spPr>
        <p:txBody>
          <a:bodyPr/>
          <a:lstStyle/>
          <a:p>
            <a:fld id="{D9F59FC0-88EA-4427-B61B-9ABCE9EC45A6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852434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13" name="7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614" name="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15" name="8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AED62A-660C-4BF7-9A26-EE5317DFEFA0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616" name="9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40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12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3" name="14 Dikdörtgen"/>
          <p:cNvSpPr/>
          <p:nvPr/>
        </p:nvSpPr>
        <p:spPr bwMode="auto">
          <a:xfrm>
            <a:off x="368303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4" name="16 Dikdörtgen"/>
          <p:cNvSpPr/>
          <p:nvPr/>
        </p:nvSpPr>
        <p:spPr bwMode="auto">
          <a:xfrm>
            <a:off x="1320805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5" name="17 Dikdörtgen"/>
          <p:cNvSpPr/>
          <p:nvPr/>
        </p:nvSpPr>
        <p:spPr bwMode="auto">
          <a:xfrm>
            <a:off x="1521887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6" name="18 Düz Bağlayıcı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17" name="19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18" name="20 Düz Bağlayıcı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19" name="23 Düz Bağlayıcı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20" name="2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21" name="25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2" name="26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3" name="27 Oval"/>
          <p:cNvSpPr/>
          <p:nvPr/>
        </p:nvSpPr>
        <p:spPr bwMode="auto">
          <a:xfrm>
            <a:off x="1765301" y="4867275"/>
            <a:ext cx="857251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4" name="28 Oval"/>
          <p:cNvSpPr/>
          <p:nvPr/>
        </p:nvSpPr>
        <p:spPr bwMode="auto">
          <a:xfrm>
            <a:off x="1454151" y="5500695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5" name="29 Oval"/>
          <p:cNvSpPr/>
          <p:nvPr/>
        </p:nvSpPr>
        <p:spPr bwMode="auto">
          <a:xfrm>
            <a:off x="2218267" y="5791200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6" name="30 Oval"/>
          <p:cNvSpPr/>
          <p:nvPr/>
        </p:nvSpPr>
        <p:spPr bwMode="auto">
          <a:xfrm>
            <a:off x="2506138" y="4479932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7" name="31 Düz Bağlayıcı"/>
          <p:cNvSpPr>
            <a:spLocks noChangeShapeType="1"/>
          </p:cNvSpPr>
          <p:nvPr/>
        </p:nvSpPr>
        <p:spPr bwMode="auto">
          <a:xfrm>
            <a:off x="1213061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28" name="1 Başlık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29" name="2 Metin Yer Tutucusu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30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1500" y="1106488"/>
            <a:ext cx="2286000" cy="508000"/>
          </a:xfrm>
        </p:spPr>
        <p:txBody>
          <a:bodyPr/>
          <a:lstStyle/>
          <a:p>
            <a:endParaRPr lang="tr-TR">
              <a:solidFill>
                <a:srgbClr val="FFF39D"/>
              </a:solidFill>
            </a:endParaRPr>
          </a:p>
        </p:txBody>
      </p:sp>
      <p:sp>
        <p:nvSpPr>
          <p:cNvPr id="1048731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4278"/>
            <a:ext cx="3657600" cy="512233"/>
          </a:xfrm>
        </p:spPr>
        <p:txBody>
          <a:bodyPr/>
          <a:lstStyle/>
          <a:p>
            <a:endParaRPr lang="tr-TR">
              <a:solidFill>
                <a:srgbClr val="FFF39D"/>
              </a:solidFill>
            </a:endParaRPr>
          </a:p>
        </p:txBody>
      </p:sp>
      <p:sp>
        <p:nvSpPr>
          <p:cNvPr id="1048732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86467" y="4929195"/>
            <a:ext cx="812800" cy="517525"/>
          </a:xfrm>
        </p:spPr>
        <p:txBody>
          <a:bodyPr/>
          <a:lstStyle/>
          <a:p>
            <a:fld id="{6F5B0A40-903D-45DE-A413-BF2D488F0769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97747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34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35" name="10 İçerik Yer Tutucusu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36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37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38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4CF5-2935-446F-9B58-A1B1021BF2BD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486251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40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41" name="12 İçerik Yer Tutucusu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4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43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4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2A7-00CB-49AA-A26F-8B59F6D895AC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635701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8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8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E9BC66-A0F6-4C93-9D48-1A14A322FAC7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68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3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8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9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DAC6-18A5-421E-930E-05686CD28EFB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07076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12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1" name="14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2" name="16 Düz Bağlayıcı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3" name="17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4" name="18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55" name="19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6" name="20 Oval"/>
          <p:cNvSpPr/>
          <p:nvPr/>
        </p:nvSpPr>
        <p:spPr>
          <a:xfrm>
            <a:off x="10875438" y="5715007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57" name="1 Başlık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58" name="2 Metin Yer Tutucusu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59" name="17 İçerik Yer Tutucusu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60" name="20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61" name="21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0CA5D-FB7D-4223-9895-A411F828B0DD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762" name="22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12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695" name="14 Oval"/>
          <p:cNvSpPr/>
          <p:nvPr/>
        </p:nvSpPr>
        <p:spPr>
          <a:xfrm>
            <a:off x="10875438" y="5715007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96" name="16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697" name="17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698" name="18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699" name="19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00" name="20 Düz Bağlayıcı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01" name="1 Başlık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02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/>
              <a:t>Resim eklemek için simgeyi tıklatın</a:t>
            </a:r>
            <a:endParaRPr lang="en-US" noProof="0" dirty="0"/>
          </a:p>
        </p:txBody>
      </p:sp>
      <p:sp>
        <p:nvSpPr>
          <p:cNvPr id="1048703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04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05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178CA3-610B-4C72-BA60-31660E50A69B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706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364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08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09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10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11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AD33E-02D1-47C0-B82E-E1B6AAA45014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671629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6"/>
            <a:ext cx="2235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9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691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92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93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AEAF-346F-4874-84BD-49EFFFFEE1F1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50455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12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88" name="14 Dikdörtgen"/>
          <p:cNvSpPr/>
          <p:nvPr/>
        </p:nvSpPr>
        <p:spPr bwMode="auto">
          <a:xfrm>
            <a:off x="368302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89" name="16 Dikdörtgen"/>
          <p:cNvSpPr/>
          <p:nvPr/>
        </p:nvSpPr>
        <p:spPr bwMode="auto">
          <a:xfrm>
            <a:off x="1320802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90" name="17 Dikdörtgen"/>
          <p:cNvSpPr/>
          <p:nvPr/>
        </p:nvSpPr>
        <p:spPr bwMode="auto">
          <a:xfrm>
            <a:off x="1521886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91" name="18 Düz Bağlayıcı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2" name="19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3" name="20 Düz Bağlayıcı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4" name="23 Düz Bağlayıcı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5" name="2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6" name="25 Düz Bağlayıcı"/>
          <p:cNvSpPr>
            <a:spLocks noChangeShapeType="1"/>
          </p:cNvSpPr>
          <p:nvPr/>
        </p:nvSpPr>
        <p:spPr bwMode="auto">
          <a:xfrm>
            <a:off x="1215178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97" name="26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598" name="27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599" name="28 Oval"/>
          <p:cNvSpPr/>
          <p:nvPr/>
        </p:nvSpPr>
        <p:spPr bwMode="auto">
          <a:xfrm>
            <a:off x="1746252" y="4867275"/>
            <a:ext cx="85513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0" name="29 Oval"/>
          <p:cNvSpPr/>
          <p:nvPr/>
        </p:nvSpPr>
        <p:spPr bwMode="auto">
          <a:xfrm>
            <a:off x="1454151" y="5500691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1" name="30 Oval"/>
          <p:cNvSpPr/>
          <p:nvPr/>
        </p:nvSpPr>
        <p:spPr bwMode="auto">
          <a:xfrm>
            <a:off x="2218267" y="5788025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2" name="31 Oval"/>
          <p:cNvSpPr/>
          <p:nvPr/>
        </p:nvSpPr>
        <p:spPr>
          <a:xfrm>
            <a:off x="2540002" y="4495803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03" name="7 Başlık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04" name="8 Alt Başlık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1048605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617" y="1111250"/>
            <a:ext cx="2286000" cy="508000"/>
          </a:xfrm>
        </p:spPr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06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7449"/>
            <a:ext cx="3657600" cy="512233"/>
          </a:xfrm>
        </p:spPr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07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67417" y="4929191"/>
            <a:ext cx="812800" cy="517525"/>
          </a:xfrm>
        </p:spPr>
        <p:txBody>
          <a:bodyPr/>
          <a:lstStyle/>
          <a:p>
            <a:fld id="{D9F59FC0-88EA-4427-B61B-9ABCE9EC45A6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181550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13" name="7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614" name="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15" name="8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AED62A-660C-4BF7-9A26-EE5317DFEFA0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616" name="9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585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12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3" name="14 Dikdörtgen"/>
          <p:cNvSpPr/>
          <p:nvPr/>
        </p:nvSpPr>
        <p:spPr bwMode="auto">
          <a:xfrm>
            <a:off x="368302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4" name="16 Dikdörtgen"/>
          <p:cNvSpPr/>
          <p:nvPr/>
        </p:nvSpPr>
        <p:spPr bwMode="auto">
          <a:xfrm>
            <a:off x="1320802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5" name="17 Dikdörtgen"/>
          <p:cNvSpPr/>
          <p:nvPr/>
        </p:nvSpPr>
        <p:spPr bwMode="auto">
          <a:xfrm>
            <a:off x="1521886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16" name="18 Düz Bağlayıcı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17" name="19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18" name="20 Düz Bağlayıcı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19" name="23 Düz Bağlayıcı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20" name="2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21" name="25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2" name="26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3" name="27 Oval"/>
          <p:cNvSpPr/>
          <p:nvPr/>
        </p:nvSpPr>
        <p:spPr bwMode="auto">
          <a:xfrm>
            <a:off x="1765301" y="4867275"/>
            <a:ext cx="857251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4" name="28 Oval"/>
          <p:cNvSpPr/>
          <p:nvPr/>
        </p:nvSpPr>
        <p:spPr bwMode="auto">
          <a:xfrm>
            <a:off x="1454151" y="5500691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5" name="29 Oval"/>
          <p:cNvSpPr/>
          <p:nvPr/>
        </p:nvSpPr>
        <p:spPr bwMode="auto">
          <a:xfrm>
            <a:off x="2218267" y="5791200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6" name="30 Oval"/>
          <p:cNvSpPr/>
          <p:nvPr/>
        </p:nvSpPr>
        <p:spPr bwMode="auto">
          <a:xfrm>
            <a:off x="2506136" y="4479928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27" name="31 Düz Bağlayıcı"/>
          <p:cNvSpPr>
            <a:spLocks noChangeShapeType="1"/>
          </p:cNvSpPr>
          <p:nvPr/>
        </p:nvSpPr>
        <p:spPr bwMode="auto">
          <a:xfrm>
            <a:off x="1213061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48728" name="1 Başlık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29" name="2 Metin Yer Tutucusu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30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1500" y="1106488"/>
            <a:ext cx="2286000" cy="508000"/>
          </a:xfrm>
        </p:spPr>
        <p:txBody>
          <a:bodyPr/>
          <a:lstStyle/>
          <a:p>
            <a:endParaRPr lang="tr-TR">
              <a:solidFill>
                <a:srgbClr val="FFF39D"/>
              </a:solidFill>
            </a:endParaRPr>
          </a:p>
        </p:txBody>
      </p:sp>
      <p:sp>
        <p:nvSpPr>
          <p:cNvPr id="1048731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4274"/>
            <a:ext cx="3657600" cy="512233"/>
          </a:xfrm>
        </p:spPr>
        <p:txBody>
          <a:bodyPr/>
          <a:lstStyle/>
          <a:p>
            <a:endParaRPr lang="tr-TR">
              <a:solidFill>
                <a:srgbClr val="FFF39D"/>
              </a:solidFill>
            </a:endParaRPr>
          </a:p>
        </p:txBody>
      </p:sp>
      <p:sp>
        <p:nvSpPr>
          <p:cNvPr id="1048732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86467" y="4929191"/>
            <a:ext cx="812800" cy="517525"/>
          </a:xfrm>
        </p:spPr>
        <p:txBody>
          <a:bodyPr/>
          <a:lstStyle/>
          <a:p>
            <a:fld id="{6F5B0A40-903D-45DE-A413-BF2D488F0769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4920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34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35" name="10 İçerik Yer Tutucusu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36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37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38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4CF5-2935-446F-9B58-A1B1021BF2BD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4839189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40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41" name="12 İçerik Yer Tutucusu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4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43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4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2A7-00CB-49AA-A26F-8B59F6D895AC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5052689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8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8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E9BC66-A0F6-4C93-9D48-1A14A322FAC7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68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927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8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49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DAC6-18A5-421E-930E-05686CD28EFB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857790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12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1" name="14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2" name="16 Düz Bağlayıcı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3" name="17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4" name="18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755" name="19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56" name="20 Oval"/>
          <p:cNvSpPr/>
          <p:nvPr/>
        </p:nvSpPr>
        <p:spPr>
          <a:xfrm>
            <a:off x="10875435" y="5715003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757" name="1 Başlık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58" name="2 Metin Yer Tutucusu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59" name="17 İçerik Yer Tutucusu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60" name="20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61" name="21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0CA5D-FB7D-4223-9895-A411F828B0DD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762" name="22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16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12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695" name="14 Oval"/>
          <p:cNvSpPr/>
          <p:nvPr/>
        </p:nvSpPr>
        <p:spPr>
          <a:xfrm>
            <a:off x="10875435" y="5715003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696" name="16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697" name="17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698" name="18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699" name="19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00" name="20 Düz Bağlayıcı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701" name="1 Başlık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02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/>
              <a:t>Resim eklemek için simgeyi tıklatın</a:t>
            </a:r>
            <a:endParaRPr lang="en-US" noProof="0" dirty="0"/>
          </a:p>
        </p:txBody>
      </p:sp>
      <p:sp>
        <p:nvSpPr>
          <p:cNvPr id="1048703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48704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05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178CA3-610B-4C72-BA60-31660E50A69B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1048706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185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708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709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10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711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AD33E-02D1-47C0-B82E-E1B6AAA45014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3452794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235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69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048691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92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575F6D"/>
              </a:solidFill>
            </a:endParaRPr>
          </a:p>
        </p:txBody>
      </p:sp>
      <p:sp>
        <p:nvSpPr>
          <p:cNvPr id="1048693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AEAF-346F-4874-84BD-49EFFFFEE1F1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2771895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04901" y="2292096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04899" y="4511786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8CC5024F-FC10-43EC-90B2-14A686CD0E18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6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0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A002D1-C4DA-4457-8A2A-A94E3772E2A8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4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li 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 12"/>
          <p:cNvGrpSpPr/>
          <p:nvPr/>
        </p:nvGrpSpPr>
        <p:grpSpPr>
          <a:xfrm rot="10800000">
            <a:off x="0" y="5645512"/>
            <a:ext cx="12192000" cy="63125"/>
            <a:chOff x="507492" y="1501519"/>
            <a:chExt cx="8129016" cy="63125"/>
          </a:xfrm>
        </p:grpSpPr>
        <p:cxnSp>
          <p:nvCxnSpPr>
            <p:cNvPr id="17" name="Düz Bağlayıcı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Düz Bağlayıcı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 13"/>
          <p:cNvGrpSpPr/>
          <p:nvPr/>
        </p:nvGrpSpPr>
        <p:grpSpPr>
          <a:xfrm>
            <a:off x="0" y="1143002"/>
            <a:ext cx="12192000" cy="63125"/>
            <a:chOff x="507492" y="1501519"/>
            <a:chExt cx="8129016" cy="63125"/>
          </a:xfrm>
        </p:grpSpPr>
        <p:cxnSp>
          <p:nvCxnSpPr>
            <p:cNvPr id="15" name="Düz Bağlayıcı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Dikdörtgen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04900" y="2292096"/>
            <a:ext cx="5734051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04900" y="4511786"/>
            <a:ext cx="573405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1" y="0"/>
            <a:ext cx="1747524" cy="2292094"/>
          </a:xfrm>
          <a:prstGeom prst="rect">
            <a:avLst/>
          </a:prstGeom>
        </p:spPr>
      </p:pic>
      <p:sp>
        <p:nvSpPr>
          <p:cNvPr id="11" name="Resim Yer Tutucusu 10"/>
          <p:cNvSpPr>
            <a:spLocks noGrp="1"/>
          </p:cNvSpPr>
          <p:nvPr>
            <p:ph type="pic" sz="quarter" idx="13"/>
          </p:nvPr>
        </p:nvSpPr>
        <p:spPr>
          <a:xfrm>
            <a:off x="6981065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19" name="Açıklayıcı Metin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r-TR" sz="1200" b="1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NOT:</a:t>
            </a:r>
          </a:p>
          <a:p>
            <a:r>
              <a:rPr lang="tr-TR" sz="12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 slayttaki resmi değiştirmek için resmi seçin ve silin. Sonra, yer tutucudaki Resimler simgesine tıklayarak kendi resminizi ekleyin.</a:t>
            </a:r>
            <a:endParaRPr lang="tr-TR" sz="12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47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/>
          <p:cNvGrpSpPr/>
          <p:nvPr/>
        </p:nvGrpSpPr>
        <p:grpSpPr>
          <a:xfrm>
            <a:off x="0" y="2514602"/>
            <a:ext cx="12192000" cy="3194035"/>
            <a:chOff x="647402" y="2514600"/>
            <a:chExt cx="10838688" cy="3194035"/>
          </a:xfrm>
        </p:grpSpPr>
        <p:grpSp>
          <p:nvGrpSpPr>
            <p:cNvPr id="9" name="Gr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Düz Bağlayıcı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Düz Bağlayıcı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Dikdörtgen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rgbClr val="FFFFFF"/>
                </a:solidFill>
              </a:endParaRPr>
            </a:p>
          </p:txBody>
        </p:sp>
        <p:grpSp>
          <p:nvGrpSpPr>
            <p:cNvPr id="11" name="Gr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Düz Bağlayıcı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üz Bağlayıcı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04900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4900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21CD1C1-8A31-41B9-A065-156D435E96E2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1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04901" y="1600202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1" y="1600202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CBFBAE38-B184-44B3-BA3B-396A8F1C180C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66111" y="1600200"/>
            <a:ext cx="4919472" cy="823912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66111" y="2424112"/>
            <a:ext cx="4919472" cy="3748088"/>
          </a:xfrm>
        </p:spPr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8C863B-F7A6-4DF3-BBF1-5257AD3FDACF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2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640DCAEE-D4BE-44EB-87B0-0C856B8BD294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5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CF3E193-3E59-4173-AA9D-E2E5052958C9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44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41849" y="1600201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04901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6CF079EB-9CA5-4E80-A77B-A4FC36BC9F8F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654671" y="1600201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04901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1DA0D8A-3C21-42E2-A072-19EF71ADDE14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33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90B9948F-6C35-4F44-87EE-340F4B9A62E5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7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372601" y="365125"/>
            <a:ext cx="1714500" cy="5811838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5582A7-8AE1-41B7-AD9C-A6E2FE14B4B7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up 6"/>
          <p:cNvGrpSpPr/>
          <p:nvPr/>
        </p:nvGrpSpPr>
        <p:grpSpPr>
          <a:xfrm rot="5400000">
            <a:off x="6514047" y="3228844"/>
            <a:ext cx="5632704" cy="84403"/>
            <a:chOff x="1073150" y="1219201"/>
            <a:chExt cx="10058400" cy="63125"/>
          </a:xfrm>
        </p:grpSpPr>
        <p:cxnSp>
          <p:nvCxnSpPr>
            <p:cNvPr id="8" name="Düz Bağlayıcı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Düz Bağlayıcı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866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04901" y="2292096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04899" y="4511786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8CC5024F-FC10-43EC-90B2-14A686CD0E18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6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0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A002D1-C4DA-4457-8A2A-A94E3772E2A8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83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li 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 12"/>
          <p:cNvGrpSpPr/>
          <p:nvPr/>
        </p:nvGrpSpPr>
        <p:grpSpPr>
          <a:xfrm rot="10800000">
            <a:off x="0" y="5645512"/>
            <a:ext cx="12192000" cy="63125"/>
            <a:chOff x="507492" y="1501519"/>
            <a:chExt cx="8129016" cy="63125"/>
          </a:xfrm>
        </p:grpSpPr>
        <p:cxnSp>
          <p:nvCxnSpPr>
            <p:cNvPr id="17" name="Düz Bağlayıcı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Düz Bağlayıcı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 13"/>
          <p:cNvGrpSpPr/>
          <p:nvPr/>
        </p:nvGrpSpPr>
        <p:grpSpPr>
          <a:xfrm>
            <a:off x="0" y="1143002"/>
            <a:ext cx="12192000" cy="63125"/>
            <a:chOff x="507492" y="1501519"/>
            <a:chExt cx="8129016" cy="63125"/>
          </a:xfrm>
        </p:grpSpPr>
        <p:cxnSp>
          <p:nvCxnSpPr>
            <p:cNvPr id="15" name="Düz Bağlayıcı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Dikdörtgen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04900" y="2292096"/>
            <a:ext cx="5734051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04900" y="4511786"/>
            <a:ext cx="573405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1" y="0"/>
            <a:ext cx="1747524" cy="2292094"/>
          </a:xfrm>
          <a:prstGeom prst="rect">
            <a:avLst/>
          </a:prstGeom>
        </p:spPr>
      </p:pic>
      <p:sp>
        <p:nvSpPr>
          <p:cNvPr id="11" name="Resim Yer Tutucusu 10"/>
          <p:cNvSpPr>
            <a:spLocks noGrp="1"/>
          </p:cNvSpPr>
          <p:nvPr>
            <p:ph type="pic" sz="quarter" idx="13"/>
          </p:nvPr>
        </p:nvSpPr>
        <p:spPr>
          <a:xfrm>
            <a:off x="6981065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19" name="Açıklayıcı Metin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r-TR" sz="1200" b="1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NOT:</a:t>
            </a:r>
          </a:p>
          <a:p>
            <a:r>
              <a:rPr lang="tr-TR" sz="12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 slayttaki resmi değiştirmek için resmi seçin ve silin. Sonra, yer tutucudaki Resimler simgesine tıklayarak kendi resminizi ekleyin.</a:t>
            </a:r>
            <a:endParaRPr lang="tr-TR" sz="12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/>
          <p:cNvGrpSpPr/>
          <p:nvPr/>
        </p:nvGrpSpPr>
        <p:grpSpPr>
          <a:xfrm>
            <a:off x="0" y="2514602"/>
            <a:ext cx="12192000" cy="3194035"/>
            <a:chOff x="647402" y="2514600"/>
            <a:chExt cx="10838688" cy="3194035"/>
          </a:xfrm>
        </p:grpSpPr>
        <p:grpSp>
          <p:nvGrpSpPr>
            <p:cNvPr id="9" name="Gr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Düz Bağlayıcı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Düz Bağlayıcı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Dikdörtgen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rgbClr val="FFFFFF"/>
                </a:solidFill>
              </a:endParaRPr>
            </a:p>
          </p:txBody>
        </p:sp>
        <p:grpSp>
          <p:nvGrpSpPr>
            <p:cNvPr id="11" name="Gr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Düz Bağlayıcı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üz Bağlayıcı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04900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4900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21CD1C1-8A31-41B9-A065-156D435E96E2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1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0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04901" y="1600202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1" y="1600202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CBFBAE38-B184-44B3-BA3B-396A8F1C180C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1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66111" y="1600200"/>
            <a:ext cx="4919472" cy="823912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66111" y="2424112"/>
            <a:ext cx="4919472" cy="3748088"/>
          </a:xfrm>
        </p:spPr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8C863B-F7A6-4DF3-BBF1-5257AD3FDACF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92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640DCAEE-D4BE-44EB-87B0-0C856B8BD294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95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CF3E193-3E59-4173-AA9D-E2E5052958C9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4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41849" y="1600201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04901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6CF079EB-9CA5-4E80-A77B-A4FC36BC9F8F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7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654671" y="1600201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04901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1DA0D8A-3C21-42E2-A072-19EF71ADDE14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72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90B9948F-6C35-4F44-87EE-340F4B9A62E5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r>
              <a:rPr lang="tr-TR" dirty="0" smtClean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5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372601" y="365125"/>
            <a:ext cx="1714500" cy="5811838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5582A7-8AE1-41B7-AD9C-A6E2FE14B4B7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up 6"/>
          <p:cNvGrpSpPr/>
          <p:nvPr/>
        </p:nvGrpSpPr>
        <p:grpSpPr>
          <a:xfrm rot="5400000">
            <a:off x="6514047" y="3228844"/>
            <a:ext cx="5632704" cy="84403"/>
            <a:chOff x="1073150" y="1219201"/>
            <a:chExt cx="10058400" cy="63125"/>
          </a:xfrm>
        </p:grpSpPr>
        <p:cxnSp>
          <p:nvCxnSpPr>
            <p:cNvPr id="8" name="Düz Bağlayıcı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Düz Bağlayıcı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860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678E03-7299-4CD2-A8A5-BDB70C20A060}" type="datetimeFigureOut">
              <a:rPr lang="tr-TR" smtClean="0">
                <a:solidFill>
                  <a:srgbClr val="ECE9C6"/>
                </a:solidFill>
              </a:rPr>
              <a:pPr/>
              <a:t>20.12.2020</a:t>
            </a:fld>
            <a:endParaRPr lang="tr-TR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>
              <a:solidFill>
                <a:srgbClr val="ECE9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E541FF-650B-4FBA-BB76-5F07D2FE8023}" type="slidenum">
              <a:rPr lang="tr-TR" smtClean="0">
                <a:solidFill>
                  <a:srgbClr val="ECE9C6"/>
                </a:solidFill>
              </a:rPr>
              <a:pPr/>
              <a:t>‹#›</a:t>
            </a:fld>
            <a:endParaRPr lang="tr-TR">
              <a:solidFill>
                <a:srgbClr val="ECE9C6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92136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rgbClr val="ECE9C6">
                        <a:alpha val="60000"/>
                      </a:srgbClr>
                    </a:solidFill>
                  </a:ln>
                  <a:solidFill>
                    <a:srgbClr val="ECE9C6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rgbClr val="ECE9C6">
                      <a:alpha val="60000"/>
                    </a:srgbClr>
                  </a:solidFill>
                </a:ln>
                <a:solidFill>
                  <a:srgbClr val="ECE9C6">
                    <a:lumMod val="90000"/>
                  </a:srgb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34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7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362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7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6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9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471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7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792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563447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49204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63447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30149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825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4" y="1678198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70" y="559401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4" y="3603815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181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3" y="4668821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4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7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949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563447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94170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2" y="559401"/>
            <a:ext cx="2237591" cy="556676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6" y="849857"/>
            <a:ext cx="7343889" cy="502382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1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4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190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89868F-5FC3-49DB-A28F-BF9541D0D2BA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7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7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787C4F-01A2-4DCF-88D0-CB3EE1DBF376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15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77" name="2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578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609600" y="1600207"/>
            <a:ext cx="9956800" cy="48736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/>
              <a:t>Asıl metin stillerini düzenlemek için tıklatın</a:t>
            </a:r>
          </a:p>
          <a:p>
            <a:pPr lvl="1"/>
            <a:r>
              <a:rPr lang="tr-TR" altLang="en-US"/>
              <a:t>İkinci düzey</a:t>
            </a:r>
          </a:p>
          <a:p>
            <a:pPr lvl="2"/>
            <a:r>
              <a:rPr lang="tr-TR" altLang="en-US"/>
              <a:t>Üçüncü düzey</a:t>
            </a:r>
          </a:p>
          <a:p>
            <a:pPr lvl="3"/>
            <a:r>
              <a:rPr lang="tr-TR" altLang="en-US"/>
              <a:t>Dördüncü düzey</a:t>
            </a:r>
          </a:p>
          <a:p>
            <a:pPr lvl="4"/>
            <a:r>
              <a:rPr lang="tr-TR" altLang="en-US"/>
              <a:t>Beşinci düzey</a:t>
            </a:r>
            <a:endParaRPr lang="en-US" altLang="en-US"/>
          </a:p>
        </p:txBody>
      </p:sp>
      <p:sp>
        <p:nvSpPr>
          <p:cNvPr id="1048579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10453954" y="1017859"/>
            <a:ext cx="2011362" cy="512233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575F6D"/>
              </a:solidFill>
            </a:endParaRPr>
          </a:p>
        </p:txBody>
      </p:sp>
      <p:sp>
        <p:nvSpPr>
          <p:cNvPr id="1048580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9853084" y="3676121"/>
            <a:ext cx="320040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575F6D"/>
              </a:solidFill>
            </a:endParaRPr>
          </a:p>
        </p:txBody>
      </p:sp>
      <p:sp>
        <p:nvSpPr>
          <p:cNvPr id="1048581" name="6 Düz Bağlayıcı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82" name="8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83" name="9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84" name="10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85" name="11 Oval"/>
          <p:cNvSpPr/>
          <p:nvPr/>
        </p:nvSpPr>
        <p:spPr>
          <a:xfrm>
            <a:off x="10875438" y="5715007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586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AF7262-5ED1-4771-A375-92BDF059658D}" type="slidenum">
              <a:rPr lang="tr-TR" altLang="en-US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60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15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77" name="2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48578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9956800" cy="48736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/>
              <a:t>Asıl metin stillerini düzenlemek için tıklatın</a:t>
            </a:r>
          </a:p>
          <a:p>
            <a:pPr lvl="1"/>
            <a:r>
              <a:rPr lang="tr-TR" altLang="en-US"/>
              <a:t>İkinci düzey</a:t>
            </a:r>
          </a:p>
          <a:p>
            <a:pPr lvl="2"/>
            <a:r>
              <a:rPr lang="tr-TR" altLang="en-US"/>
              <a:t>Üçüncü düzey</a:t>
            </a:r>
          </a:p>
          <a:p>
            <a:pPr lvl="3"/>
            <a:r>
              <a:rPr lang="tr-TR" altLang="en-US"/>
              <a:t>Dördüncü düzey</a:t>
            </a:r>
          </a:p>
          <a:p>
            <a:pPr lvl="4"/>
            <a:r>
              <a:rPr lang="tr-TR" altLang="en-US"/>
              <a:t>Beşinci düzey</a:t>
            </a:r>
            <a:endParaRPr lang="en-US" altLang="en-US"/>
          </a:p>
        </p:txBody>
      </p:sp>
      <p:sp>
        <p:nvSpPr>
          <p:cNvPr id="1048579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10453954" y="1017855"/>
            <a:ext cx="2011362" cy="512233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575F6D"/>
              </a:solidFill>
            </a:endParaRPr>
          </a:p>
        </p:txBody>
      </p:sp>
      <p:sp>
        <p:nvSpPr>
          <p:cNvPr id="1048580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9853084" y="3676121"/>
            <a:ext cx="320040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575F6D"/>
              </a:solidFill>
            </a:endParaRPr>
          </a:p>
        </p:txBody>
      </p:sp>
      <p:sp>
        <p:nvSpPr>
          <p:cNvPr id="1048581" name="6 Düz Bağlayıcı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82" name="8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83" name="9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white"/>
              </a:solidFill>
            </a:endParaRPr>
          </a:p>
        </p:txBody>
      </p:sp>
      <p:sp>
        <p:nvSpPr>
          <p:cNvPr id="1048584" name="10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5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8585" name="11 Oval"/>
          <p:cNvSpPr/>
          <p:nvPr/>
        </p:nvSpPr>
        <p:spPr>
          <a:xfrm>
            <a:off x="10875435" y="5715003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500" dirty="0">
              <a:solidFill>
                <a:prstClr val="white"/>
              </a:solidFill>
            </a:endParaRPr>
          </a:p>
        </p:txBody>
      </p:sp>
      <p:sp>
        <p:nvSpPr>
          <p:cNvPr id="1048586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AF7262-5ED1-4771-A375-92BDF059658D}" type="slidenum">
              <a:rPr lang="tr-TR" altLang="en-US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62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3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</a:p>
          <a:p>
            <a:pPr lvl="5" rtl="0"/>
            <a:r>
              <a:rPr lang="tr-TR" noProof="0" dirty="0" smtClean="0"/>
              <a:t>Altıncı düzey</a:t>
            </a:r>
          </a:p>
          <a:p>
            <a:pPr lvl="6" rtl="0"/>
            <a:r>
              <a:rPr lang="tr-TR" noProof="0" dirty="0" smtClean="0"/>
              <a:t>Yedinci düzey</a:t>
            </a:r>
          </a:p>
          <a:p>
            <a:pPr lvl="7" rtl="0"/>
            <a:r>
              <a:rPr lang="tr-TR" noProof="0" dirty="0" smtClean="0"/>
              <a:t>Sekizinci düzey</a:t>
            </a:r>
          </a:p>
          <a:p>
            <a:pPr lvl="8" rtl="0"/>
            <a:r>
              <a:rPr lang="tr-TR" noProof="0" dirty="0" smtClean="0"/>
              <a:t>Dokuzuncu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104901" y="6356353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B0A7983-9BC1-48E3-B0A2-CC979373F1C6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3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9256783" y="6356353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5" name="Grup 14"/>
          <p:cNvGrpSpPr/>
          <p:nvPr/>
        </p:nvGrpSpPr>
        <p:grpSpPr>
          <a:xfrm>
            <a:off x="1103376" y="1219203"/>
            <a:ext cx="9985248" cy="84403"/>
            <a:chOff x="1073150" y="1219201"/>
            <a:chExt cx="10058400" cy="63125"/>
          </a:xfrm>
        </p:grpSpPr>
        <p:cxnSp>
          <p:nvCxnSpPr>
            <p:cNvPr id="13" name="Düz Bağlayıcı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Düz Bağlayıcı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220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3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</a:p>
          <a:p>
            <a:pPr lvl="5" rtl="0"/>
            <a:r>
              <a:rPr lang="tr-TR" noProof="0" dirty="0" smtClean="0"/>
              <a:t>Altıncı düzey</a:t>
            </a:r>
          </a:p>
          <a:p>
            <a:pPr lvl="6" rtl="0"/>
            <a:r>
              <a:rPr lang="tr-TR" noProof="0" dirty="0" smtClean="0"/>
              <a:t>Yedinci düzey</a:t>
            </a:r>
          </a:p>
          <a:p>
            <a:pPr lvl="7" rtl="0"/>
            <a:r>
              <a:rPr lang="tr-TR" noProof="0" dirty="0" smtClean="0"/>
              <a:t>Sekizinci düzey</a:t>
            </a:r>
          </a:p>
          <a:p>
            <a:pPr lvl="8" rtl="0"/>
            <a:r>
              <a:rPr lang="tr-TR" noProof="0" dirty="0" smtClean="0"/>
              <a:t>Dokuzuncu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104901" y="6356353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B0A7983-9BC1-48E3-B0A2-CC979373F1C6}" type="datetime1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20.12.2020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3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9256783" y="6356353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tr-T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tr-T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5" name="Grup 14"/>
          <p:cNvGrpSpPr/>
          <p:nvPr/>
        </p:nvGrpSpPr>
        <p:grpSpPr>
          <a:xfrm>
            <a:off x="1103376" y="1219203"/>
            <a:ext cx="9985248" cy="84403"/>
            <a:chOff x="1073150" y="1219201"/>
            <a:chExt cx="10058400" cy="63125"/>
          </a:xfrm>
        </p:grpSpPr>
        <p:cxnSp>
          <p:nvCxnSpPr>
            <p:cNvPr id="13" name="Düz Bağlayıcı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Düz Bağlayıcı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790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2248350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678E03-7299-4CD2-A8A5-BDB70C20A060}" type="datetimeFigureOut">
              <a:rPr lang="tr-TR" smtClean="0">
                <a:solidFill>
                  <a:srgbClr val="895D1D"/>
                </a:solidFill>
              </a:rPr>
              <a:pPr/>
              <a:t>20.12.2020</a:t>
            </a:fld>
            <a:endParaRPr lang="tr-T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r-T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3E541FF-650B-4FBA-BB76-5F07D2FE8023}" type="slidenum">
              <a:rPr lang="tr-TR" smtClean="0">
                <a:solidFill>
                  <a:srgbClr val="895D1D"/>
                </a:solidFill>
              </a:rPr>
              <a:pPr/>
              <a:t>‹#›</a:t>
            </a:fld>
            <a:endParaRPr lang="tr-T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05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90282" y="1244619"/>
            <a:ext cx="11110784" cy="3469341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10.ÜNİTE</a:t>
            </a:r>
            <a:br>
              <a:rPr lang="tr-TR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tr-TR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tr-TR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KISA </a:t>
            </a: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CEVAPLI VE </a:t>
            </a:r>
            <a: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DOĞRU </a:t>
            </a: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YANLIŞ </a:t>
            </a:r>
            <a: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TESTLER</a:t>
            </a: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tr-T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tr-TR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321425" y="4713960"/>
            <a:ext cx="6064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Prof.Dr.Mevlüt </a:t>
            </a:r>
            <a:r>
              <a:rPr lang="tr-TR" sz="3200" b="1" dirty="0" smtClean="0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Kaya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1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51530" y="2171037"/>
            <a:ext cx="9444663" cy="4321952"/>
          </a:xfrm>
        </p:spPr>
        <p:txBody>
          <a:bodyPr/>
          <a:lstStyle/>
          <a:p>
            <a:r>
              <a:rPr lang="tr-TR" b="1" dirty="0" smtClean="0">
                <a:latin typeface="Calibri" pitchFamily="34" charset="0"/>
                <a:cs typeface="Calibri" pitchFamily="34" charset="0"/>
              </a:rPr>
              <a:t>KISA CEVAPLI SINAVLAR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ü"/>
            </a:pPr>
            <a:r>
              <a:rPr lang="tr-TR" sz="2400" dirty="0"/>
              <a:t>Kısa cevaplı testlerin temel </a:t>
            </a:r>
            <a:r>
              <a:rPr lang="tr-TR" sz="2400" dirty="0" smtClean="0"/>
              <a:t>özellikleri</a:t>
            </a:r>
            <a:endParaRPr lang="tr-TR" sz="2400" dirty="0"/>
          </a:p>
          <a:p>
            <a:pPr lvl="1">
              <a:buClr>
                <a:schemeClr val="tx1"/>
              </a:buClr>
              <a:buFont typeface="Wingdings" pitchFamily="2" charset="2"/>
              <a:buChar char="ü"/>
            </a:pPr>
            <a:r>
              <a:rPr lang="tr-TR" sz="2400" dirty="0"/>
              <a:t>Kısa cevaplı testlerin etkin </a:t>
            </a:r>
            <a:r>
              <a:rPr lang="tr-TR" sz="2400" dirty="0" smtClean="0"/>
              <a:t>kullanımı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ü"/>
            </a:pPr>
            <a:r>
              <a:rPr lang="tr-TR" sz="2400" dirty="0" smtClean="0"/>
              <a:t>Üstün ve sınırlı yönleri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ü"/>
            </a:pPr>
            <a:endParaRPr lang="tr-TR" dirty="0" smtClean="0"/>
          </a:p>
          <a:p>
            <a:r>
              <a:rPr lang="tr-TR" b="1" dirty="0" smtClean="0">
                <a:latin typeface="Calibri" pitchFamily="34" charset="0"/>
                <a:cs typeface="Calibri" pitchFamily="34" charset="0"/>
              </a:rPr>
              <a:t>DOĞRU-YANLIŞ TESTLERİ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ü"/>
            </a:pPr>
            <a:r>
              <a:rPr lang="tr-TR" sz="2400" dirty="0" smtClean="0"/>
              <a:t>Doğru-yanlış testlerin temel özellikleri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ü"/>
            </a:pPr>
            <a:r>
              <a:rPr lang="tr-TR" sz="2400" dirty="0" smtClean="0"/>
              <a:t>Doğru-yanlış </a:t>
            </a:r>
            <a:r>
              <a:rPr lang="tr-TR" sz="2400" dirty="0"/>
              <a:t>testlerin etkin kullanımı</a:t>
            </a:r>
          </a:p>
          <a:p>
            <a:pPr lvl="1">
              <a:buClr>
                <a:prstClr val="black"/>
              </a:buClr>
              <a:buFont typeface="Wingdings" pitchFamily="2" charset="2"/>
              <a:buChar char="ü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Üstün ve </a:t>
            </a:r>
            <a:r>
              <a:rPr lang="tr-TR" sz="2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sınırlı yönleri</a:t>
            </a:r>
            <a:endParaRPr lang="tr-TR" sz="24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16832"/>
          </a:xfrm>
        </p:spPr>
        <p:txBody>
          <a:bodyPr/>
          <a:lstStyle/>
          <a:p>
            <a:r>
              <a:rPr lang="tr-TR" sz="4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KISA CEVAPLI VE </a:t>
            </a:r>
            <a:r>
              <a:rPr lang="tr-TR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DOĞRU-YANLIŞ </a:t>
            </a:r>
            <a:r>
              <a:rPr lang="tr-TR" sz="4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TESTLERİ</a:t>
            </a:r>
            <a:endParaRPr lang="tr-TR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32490" y="308672"/>
            <a:ext cx="11640065" cy="1143000"/>
          </a:xfrm>
        </p:spPr>
        <p:txBody>
          <a:bodyPr>
            <a:noAutofit/>
          </a:bodyPr>
          <a:lstStyle/>
          <a:p>
            <a:pPr marL="274320" lvl="0" indent="-274320" algn="ctr">
              <a:spcBef>
                <a:spcPct val="20000"/>
              </a:spcBef>
            </a:pPr>
            <a:r>
              <a:rPr lang="tr-TR" sz="28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KISA CEVAPLI VE BOŞLUK DOLDURMALI </a:t>
            </a:r>
            <a:r>
              <a:rPr lang="tr-TR" sz="2800" b="1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TESTLER</a:t>
            </a:r>
            <a:endParaRPr lang="tr-T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92252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Kısa cevaplı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testler,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yazılı yoklamalara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alternatif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olan sınav türlerinden biridir.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Kısa cevaplı testlerde sorulan bir sorunun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cevabı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yazılı yoklamalarda olduğu gibi uzun olmayıp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kısadır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Kısa cevaplı testlerin cevabı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bir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kelime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, rakam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veya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en çok bir cümle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ile verilebilecek türdendir.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Kısa cevaplı bir test maddesi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direkt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soru cümlesi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olarak sorulabileceği gibi eksik cümle (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doldurmalı-tamamlamalı soru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) yapısında da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sorulabilir.</a:t>
            </a:r>
          </a:p>
        </p:txBody>
      </p:sp>
    </p:spTree>
    <p:extLst>
      <p:ext uri="{BB962C8B-B14F-4D97-AF65-F5344CB8AC3E}">
        <p14:creationId xmlns:p14="http://schemas.microsoft.com/office/powerpoint/2010/main" val="37657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Kısa cevaplı bir test maddesi; </a:t>
            </a:r>
            <a:endParaRPr lang="tr-T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Direkt </a:t>
            </a:r>
            <a:r>
              <a:rPr lang="tr-TR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soru cümlesi olarak sorulabileceği </a:t>
            </a:r>
            <a:r>
              <a:rPr lang="tr-T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gibi, </a:t>
            </a:r>
          </a:p>
          <a:p>
            <a:r>
              <a:rPr lang="tr-TR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Soru eksik </a:t>
            </a:r>
            <a:r>
              <a:rPr lang="tr-TR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cümle (doldurmalı soru) yapısında da sorulabilir</a:t>
            </a:r>
            <a:endParaRPr lang="tr-TR" sz="2400" dirty="0"/>
          </a:p>
        </p:txBody>
      </p:sp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389966" y="704088"/>
            <a:ext cx="11658599" cy="721300"/>
          </a:xfrm>
        </p:spPr>
        <p:txBody>
          <a:bodyPr>
            <a:normAutofit/>
          </a:bodyPr>
          <a:lstStyle/>
          <a:p>
            <a:pPr algn="ctr"/>
            <a:r>
              <a:rPr lang="tr-TR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KISA CEVAPLI VE BOŞLUK DOLDURMALI TESTLER</a:t>
            </a:r>
            <a:endParaRPr lang="tr-TR" sz="2800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487526"/>
              </p:ext>
            </p:extLst>
          </p:nvPr>
        </p:nvGraphicFramePr>
        <p:xfrm>
          <a:off x="1411942" y="3508158"/>
          <a:ext cx="9520519" cy="2950855"/>
        </p:xfrm>
        <a:graphic>
          <a:graphicData uri="http://schemas.openxmlformats.org/drawingml/2006/table">
            <a:tbl>
              <a:tblPr firstRow="1" bandRow="1"/>
              <a:tblGrid>
                <a:gridCol w="9520519"/>
              </a:tblGrid>
              <a:tr h="64433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r>
                        <a:rPr lang="tr-TR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Örnek: 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Kısa cevaplı test maddesi</a:t>
                      </a:r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</a:tr>
              <a:tr h="827501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>
                        <a:spcBef>
                          <a:spcPts val="600"/>
                        </a:spcBef>
                      </a:pPr>
                      <a:r>
                        <a:rPr lang="tr-TR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a) </a:t>
                      </a:r>
                      <a:r>
                        <a:rPr lang="tr-TR" sz="2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Direkt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soru </a:t>
                      </a:r>
                      <a:r>
                        <a:rPr lang="tr-TR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cümlesi olarak sorulabilir: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tr-TR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1. Nitelikleri niceleştirme işine ne denir?</a:t>
                      </a:r>
                      <a:endParaRPr lang="tr-TR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>
                        <a:tint val="40000"/>
                      </a:srgbClr>
                    </a:solidFill>
                  </a:tcPr>
                </a:tc>
              </a:tr>
              <a:tr h="140736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>
                        <a:spcBef>
                          <a:spcPts val="600"/>
                        </a:spcBef>
                      </a:pPr>
                      <a:r>
                        <a:rPr lang="tr-TR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b)</a:t>
                      </a:r>
                      <a:r>
                        <a:rPr lang="tr-TR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Eksik cümle </a:t>
                      </a:r>
                      <a:r>
                        <a:rPr lang="tr-TR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yapısında da sorulabilir: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tr-TR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2. Nitelikleri niceleştirme işine …………… denir.</a:t>
                      </a:r>
                      <a:endParaRPr lang="tr-TR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824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704088"/>
            <a:ext cx="11240531" cy="679869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KISA CEVAPLI VE BOŞLUK DOLDURMALI TESTLER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8349" y="1581671"/>
            <a:ext cx="11602995" cy="4742935"/>
          </a:xfrm>
        </p:spPr>
        <p:txBody>
          <a:bodyPr>
            <a:normAutofit/>
          </a:bodyPr>
          <a:lstStyle/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Kısa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cevaplı test soruları genelde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bilgi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, kısmen de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kavrama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düzeyindeki davranışları ölçmede uygundur. 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Bu durum kısa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cevaplı testlerin en önemli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sınırlılığıdır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. 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Çünkü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öğrenme hatırlama düzeyinde kalır ve öğrenciyi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ezbere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yöneltir.</a:t>
            </a: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25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4900" y="500744"/>
            <a:ext cx="9980683" cy="672419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Kısa Cevaplı Testlerin Temel Özellikleri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3227294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73624"/>
              </a:buClr>
              <a:buFont typeface="+mj-lt"/>
              <a:buAutoNum type="arabicPeriod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Hazırlama </a:t>
            </a:r>
            <a:r>
              <a:rPr lang="tr-TR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kolaylığı var </a:t>
            </a:r>
            <a:endParaRPr lang="tr-TR" sz="2400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73624"/>
              </a:buClr>
              <a:buFont typeface="+mj-lt"/>
              <a:buAutoNum type="arabicPeriod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Sorulabilecek soru </a:t>
            </a:r>
            <a:r>
              <a:rPr lang="tr-TR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sayısı  fazla</a:t>
            </a:r>
            <a:endParaRPr lang="tr-TR" sz="2400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73624"/>
              </a:buClr>
              <a:buFont typeface="+mj-lt"/>
              <a:buAutoNum type="arabicPeriod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Cevaplayıcı </a:t>
            </a:r>
            <a:r>
              <a:rPr lang="tr-TR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bağımsızlığı olması</a:t>
            </a:r>
            <a:endParaRPr lang="tr-TR" sz="2400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73624"/>
              </a:buClr>
              <a:buFont typeface="+mj-lt"/>
              <a:buAutoNum type="arabicPeriod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Puanlama sübjektifliği ve </a:t>
            </a:r>
            <a:r>
              <a:rPr lang="tr-TR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zorlukların az da olsa vardır.</a:t>
            </a:r>
            <a:endParaRPr lang="tr-TR" sz="2400" dirty="0">
              <a:solidFill>
                <a:prstClr val="black">
                  <a:lumMod val="85000"/>
                  <a:lumOff val="1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73624"/>
              </a:buClr>
              <a:buFont typeface="+mj-lt"/>
              <a:buAutoNum type="arabicPeriod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Cevaplamada şans faktörü yok denecek kadar azdır.</a:t>
            </a:r>
          </a:p>
          <a:p>
            <a:pPr marL="457200" lvl="0" indent="-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73624"/>
              </a:buClr>
              <a:buFont typeface="+mj-lt"/>
              <a:buAutoNum type="arabicPeriod"/>
            </a:pPr>
            <a:r>
              <a:rPr lang="tr-TR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Kapsam geçerliğini yükseltir.</a:t>
            </a:r>
          </a:p>
        </p:txBody>
      </p:sp>
    </p:spTree>
    <p:extLst>
      <p:ext uri="{BB962C8B-B14F-4D97-AF65-F5344CB8AC3E}">
        <p14:creationId xmlns:p14="http://schemas.microsoft.com/office/powerpoint/2010/main" val="147654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67512"/>
          </a:xfrm>
        </p:spPr>
        <p:txBody>
          <a:bodyPr>
            <a:normAutofit fontScale="90000"/>
          </a:bodyPr>
          <a:lstStyle/>
          <a:p>
            <a:r>
              <a:rPr lang="tr-TR" dirty="0"/>
              <a:t>KISA CEVAPLI TESTLERİN ÖZELLİKLERİ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1853" y="1631092"/>
            <a:ext cx="11310551" cy="46935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b="1" dirty="0">
                <a:latin typeface="Arial" pitchFamily="34" charset="0"/>
                <a:cs typeface="Arial" pitchFamily="34" charset="0"/>
              </a:rPr>
              <a:t>Hazırlanması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ve uygulanması kolaydır.</a:t>
            </a:r>
          </a:p>
          <a:p>
            <a:pPr>
              <a:spcBef>
                <a:spcPts val="18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Verilecek cevapların kısa olmasından dolayı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cevaplama işi çok az zaman alır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8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Yazılı yoklamaya göre daha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çok soru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sorulabilir.</a:t>
            </a:r>
          </a:p>
          <a:p>
            <a:pPr>
              <a:spcBef>
                <a:spcPts val="18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Kısa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cevaplı sorulara verilen cevaplar, (özellikle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bir cümle uzunluğundaki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cevaplar)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her zaman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kesinlikle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yanlış ya da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kesinlikle doğru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olmayabilir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929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9200" y="583071"/>
            <a:ext cx="10170459" cy="716939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rgbClr val="04617B"/>
                </a:solidFill>
              </a:rPr>
              <a:t>KISA CEVAPLI TESTLERİN ÖZELLİKLERİ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519884"/>
            <a:ext cx="10972800" cy="480471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Kısa cevaplı testler hemen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her eğitim düzeyindeki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öğrencilere uygulanabilir niteliktedir.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Çok sayıda soru sorulabilir. Bu nedenle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kapsam geçerliği ve güvenirliği yüksektir.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Puanlaması kolay ve nispeten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objektiftir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. Bu yüzden puanlama güvenirliği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yüksektir.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b="1" dirty="0">
                <a:latin typeface="Arial" pitchFamily="34" charset="0"/>
                <a:cs typeface="Arial" pitchFamily="34" charset="0"/>
              </a:rPr>
              <a:t>Şans başarısı yoktur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b="1" dirty="0">
                <a:latin typeface="Arial" pitchFamily="34" charset="0"/>
                <a:cs typeface="Arial" pitchFamily="34" charset="0"/>
              </a:rPr>
              <a:t>Öğrencileri sınırlandırmaz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ve öğrencilere cevaplandırma özgürlüğü verir.</a:t>
            </a:r>
          </a:p>
        </p:txBody>
      </p:sp>
    </p:spTree>
    <p:extLst>
      <p:ext uri="{BB962C8B-B14F-4D97-AF65-F5344CB8AC3E}">
        <p14:creationId xmlns:p14="http://schemas.microsoft.com/office/powerpoint/2010/main" val="24922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704089"/>
            <a:ext cx="10972800" cy="655155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rgbClr val="04617B"/>
                </a:solidFill>
              </a:rPr>
              <a:t>KISA CEVAPLI TESTLERİN ÖZELLİKLERİ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929714"/>
            <a:ext cx="10972800" cy="4928286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Genellikle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alt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düzey hedef alanlarına ilişkin sorular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kullanılır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 (Bilgi, kısmen de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kavrama basamağı.)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Daha çok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ilköğretimin ilk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sınıflarında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(özellikle 1., 2. ve 3.sınıflar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) kullanılması etkilidir.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Yazı güzelliği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, sayfa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düzeni gibi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başka değişkenler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puana karışmadığı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için geçerliği yüksektir.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Testte bir diğerinin cevabı olan maddeler bulunmamalıdır.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378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729296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rgbClr val="04617B"/>
                </a:solidFill>
              </a:rPr>
              <a:t>KISA CEVAPLI TESTLERİN ÖZELLİKLERİ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Doldurmalı sorularda;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Bir soruda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boş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bırakılan yerin uzunluğu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sorunun cevabına ipucu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vermemelidir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Özellikle, doldurulacak boşluk «----------»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sözcük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boyutunda olmamalı.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v"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Boşluk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doldurmalı sorularda boşluklar mümkün olduğu kadar cümle sonuna doğru bırakılmalıdır.</a:t>
            </a:r>
          </a:p>
          <a:p>
            <a:pPr>
              <a:buClrTx/>
              <a:buFont typeface="Wingdings" pitchFamily="2" charset="2"/>
              <a:buChar char="v"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Her soru önemli </a:t>
            </a:r>
            <a:r>
              <a:rPr lang="tr-TR" sz="2400" b="1" dirty="0">
                <a:latin typeface="Arial" pitchFamily="34" charset="0"/>
                <a:cs typeface="Arial" pitchFamily="34" charset="0"/>
              </a:rPr>
              <a:t>bir bilgiyi yoklamalıdır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ClrTx/>
              <a:buFont typeface="Wingdings" pitchFamily="2" charset="2"/>
              <a:buChar char="v"/>
            </a:pPr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96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697356"/>
              </p:ext>
            </p:extLst>
          </p:nvPr>
        </p:nvGraphicFramePr>
        <p:xfrm>
          <a:off x="0" y="870859"/>
          <a:ext cx="12192000" cy="5557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112"/>
                <a:gridCol w="9227888"/>
              </a:tblGrid>
              <a:tr h="538841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Hazırlanması 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Kısa</a:t>
                      </a:r>
                      <a:r>
                        <a:rPr lang="tr-TR" sz="2000" b="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cevaplı testlerin hazırlanması, yazılı yoklamadan daha zordur.</a:t>
                      </a:r>
                      <a:endParaRPr lang="tr-TR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Cevaplanması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Kısa cevaplı testlerin cevaplanması</a:t>
                      </a:r>
                      <a:r>
                        <a:rPr lang="tr-TR" sz="20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yazılı yoklamaya göre daha az zaman alır.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Puanlanması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Kısa cevaplı testlerin</a:t>
                      </a:r>
                      <a:r>
                        <a:rPr lang="tr-TR" sz="20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puanlanması yazılı yoklamaya göre daha az zaman alır ve puanlama hataları (genelde) daha az olur.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690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Puanlama Güvenirliği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Genelde puanlama güvenirliği, yazılı yoklamalardan daha fazladır.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Kapsam Geçerliği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Soruların cevaplarının</a:t>
                      </a:r>
                      <a:r>
                        <a:rPr lang="tr-TR" sz="20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sınırlı olması ve cevap için daha az zaman gerektirmesinden dolayı kısa cevaplı testlerin kapsam geçerliği genelde yazılı yoklamalardan daha fazladır.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Üst Düzeyde Bilişsel Davranışların Ölçülmesi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Uygulama ve daha üst düzeydeki zihinsel davranışların ölçülmesinde yazılı yoklamalar daha kullanışlıdır.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Şans Başarısı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</a:t>
                      </a:r>
                      <a:r>
                        <a:rPr lang="tr-TR" sz="20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yazılı yoklamalarda hem de kısa cevaplı testlerde konuyu hiç bilmeyen bir öğrencinin soruyu şansla cevaplama ihtimali azdır. </a:t>
                      </a:r>
                    </a:p>
                    <a:p>
                      <a:r>
                        <a:rPr lang="tr-TR" sz="20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İki sınav türünü bu açıdan karşılaştıracak olursak; sorunun şansla cevaplanma ihtimali kısa cevaplı testlerde (yazılı yoklamaya göre) daha fazladır.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ikdörtgen 2"/>
          <p:cNvSpPr/>
          <p:nvPr/>
        </p:nvSpPr>
        <p:spPr>
          <a:xfrm>
            <a:off x="0" y="304800"/>
            <a:ext cx="12192000" cy="533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KISA CEVAPLI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Testlerin </a:t>
            </a:r>
            <a:r>
              <a:rPr lang="tr-T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YAZILI YOKLAMALARLA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Karşılaştırılması</a:t>
            </a:r>
            <a:endParaRPr lang="tr-TR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9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Rectangle 2"/>
          <p:cNvSpPr>
            <a:spLocks noGrp="1" noChangeArrowheads="1"/>
          </p:cNvSpPr>
          <p:nvPr>
            <p:ph type="title"/>
          </p:nvPr>
        </p:nvSpPr>
        <p:spPr>
          <a:xfrm>
            <a:off x="3" y="188641"/>
            <a:ext cx="11857567" cy="108012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tr-TR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KISA CEVAPLI SORU YAZILIRKEN GÖZ ÖNÜNDE </a:t>
            </a:r>
            <a:r>
              <a:rPr lang="tr-TR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</a:br>
            <a:r>
              <a:rPr lang="tr-TR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BULUNDURULACAK </a:t>
            </a:r>
            <a:r>
              <a:rPr lang="tr-TR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NOKTALAR</a:t>
            </a:r>
          </a:p>
        </p:txBody>
      </p:sp>
      <p:sp>
        <p:nvSpPr>
          <p:cNvPr id="10486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39184" y="1556793"/>
            <a:ext cx="11041392" cy="5301208"/>
          </a:xfrm>
        </p:spPr>
        <p:txBody>
          <a:bodyPr>
            <a:normAutofit fontScale="95833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r>
              <a:rPr lang="tr-TR" dirty="0">
                <a:latin typeface="Arial" pitchFamily="34" charset="0"/>
                <a:cs typeface="Arial" pitchFamily="34" charset="0"/>
              </a:rPr>
              <a:t>Her soru bir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tek doğru cevabı </a:t>
            </a:r>
            <a:r>
              <a:rPr lang="tr-TR" dirty="0">
                <a:latin typeface="Arial" pitchFamily="34" charset="0"/>
                <a:cs typeface="Arial" pitchFamily="34" charset="0"/>
              </a:rPr>
              <a:t>olabilecek şekilde yapılandırılmalıdır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r>
              <a:rPr lang="tr-TR" dirty="0">
                <a:latin typeface="Arial" pitchFamily="34" charset="0"/>
                <a:cs typeface="Arial" pitchFamily="34" charset="0"/>
              </a:rPr>
              <a:t>Maddelerin ifadelerinde doğru cevabı tahmin ettirebilecek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ipuçlarının olmamasına </a:t>
            </a:r>
            <a:r>
              <a:rPr lang="tr-TR" dirty="0">
                <a:latin typeface="Arial" pitchFamily="34" charset="0"/>
                <a:cs typeface="Arial" pitchFamily="34" charset="0"/>
              </a:rPr>
              <a:t>dikkat edilmelidir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r>
              <a:rPr lang="tr-TR" dirty="0">
                <a:latin typeface="Arial" pitchFamily="34" charset="0"/>
                <a:cs typeface="Arial" pitchFamily="34" charset="0"/>
              </a:rPr>
              <a:t>Ezbere teşvik eden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kitaptan aynen alınan cümleler olmamalıdır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Yuvarlatılmış Dikdörtgen 3"/>
          <p:cNvSpPr/>
          <p:nvPr/>
        </p:nvSpPr>
        <p:spPr>
          <a:xfrm>
            <a:off x="887506" y="2020507"/>
            <a:ext cx="7965391" cy="1872208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AEB795">
                <a:shade val="75000"/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Örneğin: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1.Ölçmenin  …………… geçerliğini etkiler.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Muhtemel cevap;  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GÜVENİRLİĞİ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Ancak. «HATASIZLIĞI - KAPSAMI – OBJEKTİFLİĞİ» gibi cevaplarda doğru olur.</a:t>
            </a:r>
            <a:endParaRPr kumimoji="0" lang="tr-T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194038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4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48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486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486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1" grpId="0"/>
      <p:bldP spid="104863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17178" y="1385047"/>
            <a:ext cx="10286933" cy="5596778"/>
          </a:xfrm>
        </p:spPr>
        <p:txBody>
          <a:bodyPr>
            <a:normAutofit fontScale="95833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r>
              <a:rPr lang="tr-TR" sz="2500" dirty="0" smtClean="0">
                <a:latin typeface="Arial" pitchFamily="34" charset="0"/>
                <a:cs typeface="Arial" pitchFamily="34" charset="0"/>
              </a:rPr>
              <a:t>Bir </a:t>
            </a:r>
            <a:r>
              <a:rPr lang="tr-TR" sz="2500" dirty="0">
                <a:latin typeface="Arial" pitchFamily="34" charset="0"/>
                <a:cs typeface="Arial" pitchFamily="34" charset="0"/>
              </a:rPr>
              <a:t>maddenin cevabında birden çok </a:t>
            </a:r>
            <a:r>
              <a:rPr lang="tr-TR" sz="2500" b="1" dirty="0">
                <a:latin typeface="Arial" pitchFamily="34" charset="0"/>
                <a:cs typeface="Arial" pitchFamily="34" charset="0"/>
              </a:rPr>
              <a:t>ayrıntı var ise</a:t>
            </a:r>
            <a:r>
              <a:rPr lang="tr-TR" sz="2500" dirty="0">
                <a:latin typeface="Arial" pitchFamily="34" charset="0"/>
                <a:cs typeface="Arial" pitchFamily="34" charset="0"/>
              </a:rPr>
              <a:t>, o ayrıntıların  her birine ayrı puan verilmelidir</a:t>
            </a:r>
            <a:r>
              <a:rPr lang="tr-TR" sz="2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sz="2500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r>
              <a:rPr lang="tr-TR" sz="2500" dirty="0">
                <a:latin typeface="Arial" pitchFamily="34" charset="0"/>
                <a:cs typeface="Arial" pitchFamily="34" charset="0"/>
              </a:rPr>
              <a:t>Cümle yapısı anlamlı olmalıdır</a:t>
            </a:r>
            <a:r>
              <a:rPr lang="tr-TR" sz="2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sz="2500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r>
              <a:rPr lang="tr-TR" sz="2500" dirty="0">
                <a:latin typeface="Arial" pitchFamily="34" charset="0"/>
                <a:cs typeface="Arial" pitchFamily="34" charset="0"/>
              </a:rPr>
              <a:t>Kısa cevaplı testlerde düşünceleri organize etme becerisi, yazı güzelliği, kağıdın düzeni </a:t>
            </a:r>
            <a:r>
              <a:rPr lang="tr-TR" sz="2500" dirty="0" smtClean="0">
                <a:latin typeface="Arial" pitchFamily="34" charset="0"/>
                <a:cs typeface="Arial" pitchFamily="34" charset="0"/>
              </a:rPr>
              <a:t>vb</a:t>
            </a:r>
            <a:r>
              <a:rPr lang="tr-TR" sz="2500" dirty="0">
                <a:latin typeface="Arial" pitchFamily="34" charset="0"/>
                <a:cs typeface="Arial" pitchFamily="34" charset="0"/>
              </a:rPr>
              <a:t>. durumlardan doğabilecek hata oranı daha az olduğundan </a:t>
            </a:r>
            <a:r>
              <a:rPr lang="tr-TR" sz="25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güvenirliği</a:t>
            </a:r>
            <a:r>
              <a:rPr lang="tr-TR" sz="2500" dirty="0">
                <a:latin typeface="Arial" pitchFamily="34" charset="0"/>
                <a:cs typeface="Arial" pitchFamily="34" charset="0"/>
              </a:rPr>
              <a:t> yüksektir.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sz="3200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134473"/>
            <a:ext cx="11857567" cy="111610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tr-TR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KISA CEVAPLI SORU YAZILIRKEN GÖZ ÖNÜNDE </a:t>
            </a:r>
            <a:r>
              <a:rPr lang="tr-TR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</a:br>
            <a:r>
              <a:rPr lang="tr-TR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BULUNDURULACAK NOKTALAR</a:t>
            </a:r>
            <a:endParaRPr lang="tr-TR" sz="28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39686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8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48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48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6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6" y="0"/>
            <a:ext cx="10850033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tr-TR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KISA CEVAPLI SORU YAZILIRKEN GÖZ ÖNÜNDE </a:t>
            </a:r>
            <a:br>
              <a:rPr lang="tr-TR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</a:br>
            <a:r>
              <a:rPr lang="tr-TR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BULUNDURULACAK NOKTALAR</a:t>
            </a:r>
            <a:endParaRPr lang="tr-TR" sz="2800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31800" y="1196752"/>
            <a:ext cx="10285506" cy="5472608"/>
          </a:xfrm>
        </p:spPr>
        <p:txBody>
          <a:bodyPr/>
          <a:lstStyle/>
          <a:p>
            <a:pPr eaLnBrk="1" hangingPunct="1"/>
            <a:endParaRPr lang="tr-TR" altLang="en-US" sz="32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tr-TR" altLang="en-US" dirty="0" smtClean="0">
                <a:latin typeface="Arial" pitchFamily="34" charset="0"/>
                <a:cs typeface="Arial" pitchFamily="34" charset="0"/>
              </a:rPr>
              <a:t>Kazandırılacak </a:t>
            </a:r>
            <a:r>
              <a:rPr lang="tr-TR" altLang="en-US" dirty="0">
                <a:latin typeface="Arial" pitchFamily="34" charset="0"/>
                <a:cs typeface="Arial" pitchFamily="34" charset="0"/>
              </a:rPr>
              <a:t>her davranışı örnekleyecek kadar soru yazılmalıdır</a:t>
            </a:r>
            <a:r>
              <a:rPr lang="tr-TR" alt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endParaRPr lang="tr-TR" altLang="en-US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tr-TR" altLang="en-US" dirty="0">
                <a:latin typeface="Arial" pitchFamily="34" charset="0"/>
                <a:cs typeface="Arial" pitchFamily="34" charset="0"/>
              </a:rPr>
              <a:t>Testte yer alacak sorunun 2-3 katı soru hazırlanmalıdır</a:t>
            </a:r>
            <a:r>
              <a:rPr lang="tr-TR" altLang="en-US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eaLnBrk="1" hangingPunct="1"/>
            <a:endParaRPr lang="tr-TR" altLang="en-US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tr-TR" altLang="en-US" dirty="0" smtClean="0">
                <a:latin typeface="Arial" pitchFamily="34" charset="0"/>
                <a:cs typeface="Arial" pitchFamily="34" charset="0"/>
              </a:rPr>
              <a:t>Bunlar arasından en iyi sorular seçilmelidir.</a:t>
            </a:r>
          </a:p>
          <a:p>
            <a:pPr eaLnBrk="1" hangingPunct="1"/>
            <a:endParaRPr lang="tr-TR" altLang="en-US" sz="32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tr-TR" altLang="en-U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60" name="Picture 4" descr="C:\Users\TR\Downloads\ders-p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1311" y="4216026"/>
            <a:ext cx="3839633" cy="2520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348262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4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/>
      <p:bldP spid="104864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KISA CEVAPLI SINAVLAIN ÜSTÜN YÖNLERİ</a:t>
            </a:r>
            <a:r>
              <a:rPr lang="tr-TR" sz="2800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800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69259" y="1210235"/>
            <a:ext cx="9956800" cy="4873752"/>
          </a:xfrm>
        </p:spPr>
        <p:txBody>
          <a:bodyPr/>
          <a:lstStyle/>
          <a:p>
            <a:pPr marL="342900" lvl="0" indent="-34290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tr-TR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Cevaplar 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kısa olduğundan </a:t>
            </a:r>
            <a:r>
              <a:rPr lang="tr-TR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çok soru 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sorularak fazla bilgi yoklama imkanı vardır. Bu da sınavın </a:t>
            </a:r>
            <a:r>
              <a:rPr lang="tr-TR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kapsam geçerliliğini 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yükseltir.</a:t>
            </a:r>
          </a:p>
          <a:p>
            <a:pPr marL="342900" lvl="0" indent="-34290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Puanlama yazılı sınava oranla daha </a:t>
            </a:r>
            <a:r>
              <a:rPr lang="tr-TR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objektiftir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lvl="0" indent="-34290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İmla, yazı güzelliği gibi etkenlerin puanlamaya </a:t>
            </a:r>
            <a:r>
              <a:rPr lang="tr-TR" b="1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hata</a:t>
            </a:r>
            <a:r>
              <a:rPr lang="tr-TR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 olarak katılmasını engeller.</a:t>
            </a:r>
            <a:endParaRPr lang="tr-TR" dirty="0">
              <a:solidFill>
                <a:srgbClr val="514843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Cevaplamada </a:t>
            </a:r>
            <a:r>
              <a:rPr lang="tr-TR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şans faktörü 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yok denilecek kadar azdır.</a:t>
            </a:r>
          </a:p>
          <a:p>
            <a:pPr marL="342900" lvl="0" indent="-3429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tr-TR" sz="1800" dirty="0">
              <a:solidFill>
                <a:srgbClr val="514843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572585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69894" y="274638"/>
            <a:ext cx="9396506" cy="1143000"/>
          </a:xfrm>
        </p:spPr>
        <p:txBody>
          <a:bodyPr>
            <a:normAutofit/>
          </a:bodyPr>
          <a:lstStyle/>
          <a:p>
            <a:pPr lvl="0"/>
            <a:r>
              <a:rPr lang="tr-TR" sz="2800" b="1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KISA CEVAPLI SINAVLAIN SINIRLI YÖNLERİ</a:t>
            </a: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49943" y="1546412"/>
            <a:ext cx="9956800" cy="4873752"/>
          </a:xfrm>
        </p:spPr>
        <p:txBody>
          <a:bodyPr/>
          <a:lstStyle/>
          <a:p>
            <a:pPr marL="342900" lvl="0" indent="-3429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tr-TR" sz="1800" dirty="0">
              <a:solidFill>
                <a:srgbClr val="514843"/>
              </a:solidFill>
              <a:latin typeface="Euphemia"/>
            </a:endParaRPr>
          </a:p>
          <a:p>
            <a:pPr marL="342900" lvl="0" indent="-342900" eaLnBrk="1" fontAlgn="auto" hangingPunct="1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Deneyimi olmayan kişiler için bu tür soruları hazırlamak zordur.</a:t>
            </a:r>
          </a:p>
          <a:p>
            <a:pPr marL="342900" lvl="0" indent="-342900" eaLnBrk="1" fontAlgn="auto" hangingPunct="1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Bu tür sınavlarda </a:t>
            </a:r>
            <a:r>
              <a:rPr lang="tr-TR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üst düzey 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(uygulama-analiz-sentez-değerlendirme) bilgileri ölçmek güçtür.</a:t>
            </a:r>
          </a:p>
          <a:p>
            <a:pPr marL="342900" lvl="0" indent="-342900" eaLnBrk="1" fontAlgn="auto" hangingPunct="1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Soruların </a:t>
            </a:r>
            <a:r>
              <a:rPr lang="tr-TR" b="1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güçlük düzeylerini </a:t>
            </a: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ayarlamak zaman alır.</a:t>
            </a:r>
          </a:p>
          <a:p>
            <a:pPr marL="342900" lvl="0" indent="-342900" eaLnBrk="1" fontAlgn="auto" hangingPunct="1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AutoNum type="arabicPeriod"/>
            </a:pPr>
            <a:r>
              <a:rPr lang="tr-TR" dirty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Cevaplar ayrıntı gerektirmediğinden öğrenciler yüksek not alabilirler.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1257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4" y="376518"/>
            <a:ext cx="11335871" cy="614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439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924FDC36-35FC-4501-BC8A-A328F0EA4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12" y="112417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tr-TR" sz="4800" b="1" dirty="0" smtClean="0">
                <a:solidFill>
                  <a:srgbClr val="FF0000"/>
                </a:solidFill>
              </a:rPr>
              <a:t>DOĞRU – YANLIŞ TESTLER</a:t>
            </a:r>
            <a:endParaRPr lang="tr-TR" sz="48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98E311E6-4BBF-4A31-A771-4ABB6E559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76982"/>
            <a:ext cx="10972800" cy="1911679"/>
          </a:xfrm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Doğru-yanlış testleri, </a:t>
            </a:r>
          </a:p>
          <a:p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öğrencilerin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 maddelerindeki ifadelerin doğru veya yanlış olduğunu işaretlemeleri veya </a:t>
            </a:r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veya Y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harfini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yazmaları şeklinde uygulanan bir testtir.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13122" y="3368148"/>
            <a:ext cx="4156420" cy="5852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 D-Y Test Maddeleri</a:t>
            </a:r>
            <a:endParaRPr lang="tr-TR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913122" y="4191216"/>
            <a:ext cx="94936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 )  (X) 1. Nitelikleri niceleştirme işlemine değerlendirme denir.</a:t>
            </a:r>
          </a:p>
          <a:p>
            <a:pPr lvl="0"/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(X) (   ) 2. Ölçümlerin tesadüfi hatalardan arınıklığına güvenirlik denir.</a:t>
            </a:r>
          </a:p>
          <a:p>
            <a:pPr lvl="0"/>
            <a:endParaRPr lang="tr-TR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(X) (   ) 3. Sepetteki 12 yumurtanın %25’i 3’tür.</a:t>
            </a:r>
          </a:p>
          <a:p>
            <a:pPr lvl="0"/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  ) (X) 4. Sepetteki elmaların %20’si 5 tane ise 10 sepette 10 elma vardır.</a:t>
            </a:r>
          </a:p>
        </p:txBody>
      </p:sp>
    </p:spTree>
    <p:extLst>
      <p:ext uri="{BB962C8B-B14F-4D97-AF65-F5344CB8AC3E}">
        <p14:creationId xmlns:p14="http://schemas.microsoft.com/office/powerpoint/2010/main" val="212999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Doğru-Yanlış Testlerinin Özellikle</a:t>
            </a:r>
            <a:r>
              <a:rPr lang="tr-TR" sz="4000" dirty="0">
                <a:solidFill>
                  <a:srgbClr val="FF0000"/>
                </a:solidFill>
              </a:rPr>
              <a:t>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Cevaplama işlemi çok kolaydır ve fazla zaman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almaz.</a:t>
            </a:r>
            <a:endParaRPr lang="tr-TR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2)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Puanlama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kolay ve objektiftir.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3)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Şans başarısı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yüksektir. (%50)</a:t>
            </a:r>
            <a:endParaRPr lang="tr-TR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ey Kaydırma 3"/>
              <p:cNvSpPr/>
              <p:nvPr/>
            </p:nvSpPr>
            <p:spPr>
              <a:xfrm>
                <a:off x="1042755" y="4131438"/>
                <a:ext cx="5748011" cy="1671991"/>
              </a:xfrm>
              <a:prstGeom prst="verticalScroll">
                <a:avLst/>
              </a:prstGeom>
              <a:blipFill>
                <a:blip r:embed="rId2"/>
                <a:tile tx="0" ty="0" sx="100000" sy="100000" flip="none" algn="tl"/>
              </a:blipFill>
              <a:ln w="19050" cap="flat" cmpd="sng" algn="ctr">
                <a:solidFill>
                  <a:srgbClr val="873624">
                    <a:shade val="50000"/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Book Antiqua"/>
                    <a:ea typeface="+mn-ea"/>
                    <a:cs typeface="+mn-cs"/>
                  </a:rPr>
                  <a:t>X = D --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tr-TR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tr-TR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𝒀</m:t>
                        </m:r>
                      </m:num>
                      <m:den>
                        <m:r>
                          <a:rPr kumimoji="0" lang="tr-TR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𝒂</m:t>
                        </m:r>
                        <m:r>
                          <a:rPr kumimoji="0" lang="tr-TR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 −</m:t>
                        </m:r>
                        <m:r>
                          <a:rPr kumimoji="0" lang="tr-TR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𝟏</m:t>
                        </m:r>
                      </m:den>
                    </m:f>
                  </m:oMath>
                </a14:m>
                <a:endParaRPr kumimoji="0" lang="tr-TR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ok Antiqu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Dikey Kaydırma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55" y="4131438"/>
                <a:ext cx="5748011" cy="1671991"/>
              </a:xfrm>
              <a:prstGeom prst="verticalScroll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19050" cap="flat" cmpd="sng" algn="ctr">
                <a:solidFill>
                  <a:srgbClr val="873624">
                    <a:shade val="50000"/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ağ Ok 4"/>
          <p:cNvSpPr/>
          <p:nvPr/>
        </p:nvSpPr>
        <p:spPr>
          <a:xfrm>
            <a:off x="3547299" y="4792661"/>
            <a:ext cx="738924" cy="349540"/>
          </a:xfrm>
          <a:prstGeom prst="rightArrow">
            <a:avLst/>
          </a:prstGeom>
          <a:solidFill>
            <a:srgbClr val="873624"/>
          </a:solidFill>
          <a:ln w="19050" cap="flat" cmpd="sng" algn="ctr">
            <a:solidFill>
              <a:srgbClr val="873624">
                <a:shade val="50000"/>
                <a:shade val="75000"/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4430633" y="4600644"/>
            <a:ext cx="1929827" cy="820369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AEB795">
                <a:shade val="75000"/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X = D - Y</a:t>
            </a:r>
          </a:p>
        </p:txBody>
      </p:sp>
    </p:spTree>
    <p:extLst>
      <p:ext uri="{BB962C8B-B14F-4D97-AF65-F5344CB8AC3E}">
        <p14:creationId xmlns:p14="http://schemas.microsoft.com/office/powerpoint/2010/main" val="373149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Doğru-Yanlış Testlerinin Özellikleri</a:t>
            </a:r>
            <a:endParaRPr lang="tr-TR" sz="28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7" y="2160589"/>
            <a:ext cx="10938017" cy="441069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Öğrenciler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cevabı genelde ‘D’ ya da ‘Y’ harflerini yazarak veya basit bir işaretle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(X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gibi) belirtir. 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Cevaplama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işlemi çok az zaman aldığından, doğru-yanlış tipi testlerde </a:t>
            </a:r>
            <a:r>
              <a:rPr lang="tr-T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çok geniş bir bilgi alanı yoklanabilir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veya çok sayıda soru sorulabilir. 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Bu durum,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konu bazında kapsam geçerliliğinin yüksek olmasını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sağlayabilir.</a:t>
            </a:r>
            <a:endParaRPr lang="tr-TR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9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682" y="704088"/>
            <a:ext cx="10358718" cy="949900"/>
          </a:xfrm>
        </p:spPr>
        <p:txBody>
          <a:bodyPr/>
          <a:lstStyle/>
          <a:p>
            <a:r>
              <a:rPr lang="tr-T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Doğru-Yanlış Testlerinin Özellikleri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441" y="1941163"/>
            <a:ext cx="10789736" cy="453995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Doğru-yanlış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testlerinde maddelere verilen cevapların </a:t>
            </a:r>
            <a:r>
              <a:rPr lang="tr-T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puanlanması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çok kısa bir sürede kolayca tamamlanır. 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Hatta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öğrencilerin vereceği </a:t>
            </a:r>
            <a:r>
              <a:rPr lang="tr-T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cevapların ayrı bir kağıda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(optik cevap kağıdına) işaretlemesi sağlanarak optik okuyucu ile okunabilir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Cevap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anahtarı hatalı olmadığı sürece </a:t>
            </a:r>
            <a:r>
              <a:rPr lang="tr-T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puanlama objektif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ve hatasız olur.</a:t>
            </a:r>
            <a:endParaRPr lang="tr-TR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59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75488"/>
            <a:ext cx="10183906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Özellikleri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Bir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doğru-yanlış test maddesini, maddede sorulan konuyu hiç bilmeyen bir öğrencinin sadece </a:t>
            </a:r>
            <a:r>
              <a:rPr lang="tr-T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şansla doğru cevaplama olasılığı </a:t>
            </a: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%50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‘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dir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Yani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soruyu hiç bilmeyen bir öğrencinin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doğru cevap verme şansı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%50 ‘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dir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Doğru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yanlış testlerinde şans başarısını giderme yöntemlerinden biri kullanılmadan test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puanlanırsa,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tahmin edilebileceği gibi elde edilen ölçümlerin güvenilirliği ve geçerliliği çok düşük olur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tr-TR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64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5" y="488935"/>
            <a:ext cx="10972800" cy="11430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Doğru-Yanlış Testlerinin Etkin </a:t>
            </a:r>
            <a:r>
              <a:rPr lang="tr-TR" dirty="0" smtClean="0">
                <a:solidFill>
                  <a:srgbClr val="FF0000"/>
                </a:solidFill>
              </a:rPr>
              <a:t>Kullanımı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1) Her </a:t>
            </a:r>
            <a:r>
              <a:rPr lang="tr-T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bir maddenin doğruluğu ve yanlışlığı kesin olmalıdır.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Doğru- yanlış tipi test maddeleri ya tamamen doğru ya da tamamen yanlış olmalıdır. 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Bazı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konularda doğru yanlış cümleler kurmak zordur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Bunun yanında konuyu çok iyi bilen öğrenciler istisna, ayırt etmede karar vermede çok zorlanmaktadırlar.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8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76836" y="367912"/>
            <a:ext cx="1097280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Örnek: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9259" y="1585857"/>
            <a:ext cx="10972800" cy="4389120"/>
          </a:xfrm>
        </p:spPr>
        <p:txBody>
          <a:bodyPr/>
          <a:lstStyle/>
          <a:p>
            <a:pPr marL="0" fontAlgn="t">
              <a:spcBef>
                <a:spcPts val="0"/>
              </a:spcBef>
            </a:pPr>
            <a:r>
              <a:rPr lang="tr-TR" sz="28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Kusurlu</a:t>
            </a:r>
            <a:r>
              <a:rPr lang="tr-TR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D-Y tipi test maddesi</a:t>
            </a: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(D) (Y) 1</a:t>
            </a:r>
            <a:r>
              <a:rPr lang="tr-TR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Kısa </a:t>
            </a: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cevaplı testlerin kapsam geçerliği yüksektir.</a:t>
            </a: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endParaRPr lang="tr-TR" sz="2800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fontAlgn="t">
              <a:spcBef>
                <a:spcPts val="0"/>
              </a:spcBef>
            </a:pPr>
            <a:r>
              <a:rPr lang="tr-TR" sz="2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Maddenin </a:t>
            </a:r>
            <a:r>
              <a:rPr lang="tr-TR" sz="2800" dirty="0">
                <a:solidFill>
                  <a:srgbClr val="000000"/>
                </a:solidFill>
                <a:latin typeface="Times New Roman"/>
                <a:cs typeface="Times New Roman"/>
              </a:rPr>
              <a:t>cevabı doğru (D) olarak belirlenmiştir. Ama kesin olarak konuşulduğunda doğru değildir. </a:t>
            </a:r>
            <a:endParaRPr lang="tr-TR" sz="2800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fontAlgn="t">
              <a:spcBef>
                <a:spcPts val="0"/>
              </a:spcBef>
            </a:pPr>
            <a:r>
              <a:rPr lang="tr-TR" sz="2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Aşağıdaki </a:t>
            </a:r>
            <a:r>
              <a:rPr lang="tr-TR" sz="2800" dirty="0">
                <a:solidFill>
                  <a:srgbClr val="000000"/>
                </a:solidFill>
                <a:latin typeface="Times New Roman"/>
                <a:cs typeface="Times New Roman"/>
              </a:rPr>
              <a:t>düzeltmeyle madde iyileştirilebilinir</a:t>
            </a:r>
            <a:r>
              <a:rPr lang="tr-TR" sz="2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0" fontAlgn="t">
              <a:spcBef>
                <a:spcPts val="0"/>
              </a:spcBef>
            </a:pP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Maddenin </a:t>
            </a:r>
            <a:r>
              <a:rPr lang="tr-TR" sz="28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Düzeltilmesi</a:t>
            </a: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(D) (Y) 1</a:t>
            </a:r>
            <a:r>
              <a:rPr lang="tr-TR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Kısa </a:t>
            </a: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cevaplı testlerin kapsam geçerliği yazılı yoklamalardan daha yüksektir.</a:t>
            </a:r>
            <a:endParaRPr lang="tr-TR" sz="2000" dirty="0">
              <a:latin typeface="Arial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4801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283" y="327570"/>
            <a:ext cx="10972800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Etkin </a:t>
            </a:r>
            <a:r>
              <a:rPr lang="tr-TR" sz="3200" dirty="0" smtClean="0">
                <a:solidFill>
                  <a:srgbClr val="FF0000"/>
                </a:solidFill>
              </a:rPr>
              <a:t>Kullanımı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1679985"/>
            <a:ext cx="109728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2) Kesinlik, </a:t>
            </a:r>
            <a:r>
              <a:rPr lang="tr-T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istisna veya herkesçe farklı miktarı belirten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sözcüklerin </a:t>
            </a:r>
            <a:r>
              <a:rPr lang="tr-T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kullanımında dikkatli olunmalıdır.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Kesinlik belirten kelimeler çok kapsamlı genelleştirme içerir ve %100 doğru ifadeleri gerektirir. </a:t>
            </a:r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Kesinlik belirten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kelimeler bulunduğu bu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tür maddelerin cevabının </a:t>
            </a:r>
            <a:r>
              <a:rPr lang="tr-T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yanlış (Y)</a:t>
            </a:r>
            <a:r>
              <a:rPr lang="tr-T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olma ihtimali çoktur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Kesinlik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belirtmeyen ifadelerin ise </a:t>
            </a:r>
            <a:r>
              <a:rPr lang="tr-T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doğru (</a:t>
            </a:r>
            <a:r>
              <a:rPr lang="tr-T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D)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olma ihtimali çoktur.</a:t>
            </a:r>
          </a:p>
        </p:txBody>
      </p:sp>
    </p:spTree>
    <p:extLst>
      <p:ext uri="{BB962C8B-B14F-4D97-AF65-F5344CB8AC3E}">
        <p14:creationId xmlns:p14="http://schemas.microsoft.com/office/powerpoint/2010/main" val="115711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662524"/>
              </p:ext>
            </p:extLst>
          </p:nvPr>
        </p:nvGraphicFramePr>
        <p:xfrm>
          <a:off x="1153541" y="2081733"/>
          <a:ext cx="4467330" cy="1920240"/>
        </p:xfrm>
        <a:graphic>
          <a:graphicData uri="http://schemas.openxmlformats.org/drawingml/2006/table">
            <a:tbl>
              <a:tblPr firstRow="1" bandRow="1"/>
              <a:tblGrid>
                <a:gridCol w="258403"/>
                <a:gridCol w="4208927"/>
              </a:tblGrid>
              <a:tr h="182880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Her zaman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Tüm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 Asla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 Daima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 Hiçbir</a:t>
                      </a:r>
                      <a:endParaRPr lang="tr-TR" sz="2400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>
                        <a:lumMod val="20000"/>
                        <a:lumOff val="8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1153541" y="962746"/>
            <a:ext cx="4467329" cy="799779"/>
          </a:xfrm>
          <a:prstGeom prst="rect">
            <a:avLst/>
          </a:prstGeom>
          <a:solidFill>
            <a:srgbClr val="514843">
              <a:lumMod val="20000"/>
              <a:lumOff val="80000"/>
            </a:srgbClr>
          </a:solidFill>
          <a:ln w="48000" cap="flat" cmpd="thickThin" algn="ctr">
            <a:solidFill>
              <a:srgbClr val="51484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Kesinlik belirten ifadeler</a:t>
            </a:r>
            <a:endParaRPr kumimoji="0" lang="tr-T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186595"/>
              </p:ext>
            </p:extLst>
          </p:nvPr>
        </p:nvGraphicFramePr>
        <p:xfrm>
          <a:off x="6253738" y="2058999"/>
          <a:ext cx="4396336" cy="1786860"/>
        </p:xfrm>
        <a:graphic>
          <a:graphicData uri="http://schemas.openxmlformats.org/drawingml/2006/table">
            <a:tbl>
              <a:tblPr firstRow="1" bandRow="1"/>
              <a:tblGrid>
                <a:gridCol w="263603"/>
                <a:gridCol w="4132733"/>
              </a:tblGrid>
              <a:tr h="178686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endParaRPr lang="tr-T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r>
                        <a:rPr lang="tr-TR" sz="28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Ara sıra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Genellikle  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 Bazen</a:t>
                      </a:r>
                    </a:p>
                    <a:p>
                      <a:endParaRPr lang="tr-TR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>
                        <a:lumMod val="20000"/>
                        <a:lumOff val="8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Dikdörtgen 6"/>
          <p:cNvSpPr/>
          <p:nvPr/>
        </p:nvSpPr>
        <p:spPr>
          <a:xfrm>
            <a:off x="6131859" y="963704"/>
            <a:ext cx="4518212" cy="799779"/>
          </a:xfrm>
          <a:prstGeom prst="rect">
            <a:avLst/>
          </a:prstGeom>
          <a:solidFill>
            <a:srgbClr val="514843">
              <a:lumMod val="20000"/>
              <a:lumOff val="80000"/>
            </a:srgbClr>
          </a:solidFill>
          <a:ln w="48000" cap="flat" cmpd="thickThin" algn="ctr">
            <a:solidFill>
              <a:srgbClr val="51484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İstisnalar belirten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(kesinlik belirtmeyen) ifadeler </a:t>
            </a:r>
            <a:endParaRPr kumimoji="0" lang="tr-T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Tablo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151272"/>
              </p:ext>
            </p:extLst>
          </p:nvPr>
        </p:nvGraphicFramePr>
        <p:xfrm>
          <a:off x="3524704" y="5059680"/>
          <a:ext cx="4620728" cy="1752600"/>
        </p:xfrm>
        <a:graphic>
          <a:graphicData uri="http://schemas.openxmlformats.org/drawingml/2006/table">
            <a:tbl>
              <a:tblPr firstRow="1" bandRow="1"/>
              <a:tblGrid>
                <a:gridCol w="216747"/>
                <a:gridCol w="4403981"/>
              </a:tblGrid>
              <a:tr h="175260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endParaRPr lang="tr-T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484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r>
                        <a:rPr lang="tr-TR" sz="28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Sık sık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Çoğunlukla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Önemli bir derecede</a:t>
                      </a:r>
                      <a:endParaRPr lang="tr-TR" sz="2400" baseline="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Birçok durumda</a:t>
                      </a:r>
                      <a:endParaRPr lang="tr-TR" sz="240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Dikdörtgen 9"/>
          <p:cNvSpPr/>
          <p:nvPr/>
        </p:nvSpPr>
        <p:spPr>
          <a:xfrm>
            <a:off x="3524705" y="4086946"/>
            <a:ext cx="4467329" cy="799779"/>
          </a:xfrm>
          <a:prstGeom prst="rect">
            <a:avLst/>
          </a:prstGeom>
          <a:solidFill>
            <a:srgbClr val="514843">
              <a:lumMod val="20000"/>
              <a:lumOff val="80000"/>
            </a:srgbClr>
          </a:solidFill>
          <a:ln w="48000" cap="flat" cmpd="thickThin" algn="ctr">
            <a:solidFill>
              <a:srgbClr val="51484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tr-TR" sz="2400" b="1" kern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20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Herkesçe </a:t>
            </a:r>
            <a:r>
              <a:rPr lang="tr-TR" sz="20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miktarı ifade etmeyen ifadeler </a:t>
            </a:r>
            <a:endParaRPr lang="tr-TR" sz="2000" b="1" kern="0" dirty="0">
              <a:solidFill>
                <a:sysClr val="windowText" lastClr="000000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767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71" y="273782"/>
            <a:ext cx="10972800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Etkin </a:t>
            </a:r>
            <a:r>
              <a:rPr lang="tr-TR" sz="3200" dirty="0" smtClean="0">
                <a:solidFill>
                  <a:srgbClr val="FF0000"/>
                </a:solidFill>
              </a:rPr>
              <a:t>Kullanımı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3) Negatif cümleler, </a:t>
            </a:r>
            <a:r>
              <a:rPr lang="tr-T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özellikle çift negatif cümleler </a:t>
            </a:r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kullanılmamalıdır</a:t>
            </a:r>
            <a:r>
              <a:rPr lang="tr-T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Olumsuz cümlelerin anlaşılması daha fazla dikkat gerektirmektedir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Sınav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telaşından dolayı olumsuz </a:t>
            </a: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ifadeler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olumlu ifadeler olarak algılanabilir. </a:t>
            </a:r>
            <a:endParaRPr lang="tr-T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tr-T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Neyin </a:t>
            </a:r>
            <a:r>
              <a:rPr lang="tr-T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sorulduğunu anlamak da oldukça zordur.</a:t>
            </a:r>
          </a:p>
        </p:txBody>
      </p:sp>
    </p:spTree>
    <p:extLst>
      <p:ext uri="{BB962C8B-B14F-4D97-AF65-F5344CB8AC3E}">
        <p14:creationId xmlns:p14="http://schemas.microsoft.com/office/powerpoint/2010/main" val="3878364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23006"/>
          </a:xfrm>
        </p:spPr>
        <p:txBody>
          <a:bodyPr/>
          <a:lstStyle/>
          <a:p>
            <a:r>
              <a:rPr lang="tr-TR"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Örnek: 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6493" y="2123738"/>
            <a:ext cx="10972800" cy="3228191"/>
          </a:xfrm>
        </p:spPr>
        <p:txBody>
          <a:bodyPr/>
          <a:lstStyle/>
          <a:p>
            <a:pPr marL="0" fontAlgn="t">
              <a:spcBef>
                <a:spcPts val="0"/>
              </a:spcBef>
            </a:pPr>
            <a:r>
              <a:rPr lang="tr-TR" sz="28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Kusurlu </a:t>
            </a: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D-Y Test Maddesi</a:t>
            </a: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sz="2800" dirty="0">
                <a:solidFill>
                  <a:srgbClr val="000000"/>
                </a:solidFill>
                <a:latin typeface="Times New Roman"/>
                <a:cs typeface="Times New Roman"/>
              </a:rPr>
              <a:t>(D) (Y) 1. Bilgi düzeyinde soruların sorulması, yazılı yoklamaların güvenirliğini </a:t>
            </a:r>
            <a:r>
              <a:rPr lang="tr-TR" sz="28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düşürmeyen </a:t>
            </a:r>
            <a:r>
              <a:rPr lang="tr-TR" sz="2800" dirty="0">
                <a:solidFill>
                  <a:srgbClr val="000000"/>
                </a:solidFill>
                <a:latin typeface="Times New Roman"/>
                <a:cs typeface="Times New Roman"/>
              </a:rPr>
              <a:t>sebeplerden biri </a:t>
            </a:r>
            <a:r>
              <a:rPr lang="tr-TR" sz="28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değildir</a:t>
            </a:r>
            <a:r>
              <a:rPr lang="tr-TR" sz="28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0" fontAlgn="t">
              <a:spcBef>
                <a:spcPts val="0"/>
              </a:spcBef>
            </a:pP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Maddenin </a:t>
            </a:r>
            <a:r>
              <a:rPr lang="tr-TR" sz="28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İyileştirilmesi</a:t>
            </a:r>
            <a:r>
              <a:rPr lang="tr-TR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 Hali:</a:t>
            </a:r>
            <a:endParaRPr lang="tr-TR" sz="2000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sz="2800" dirty="0">
                <a:solidFill>
                  <a:srgbClr val="000000"/>
                </a:solidFill>
                <a:latin typeface="Times New Roman"/>
                <a:cs typeface="Times New Roman"/>
              </a:rPr>
              <a:t>(D) (Y) 1.Bilgi düzeyinde soruların sorulması, yazılı yoklamaların güvenirliğini düşüren sebeplerden biridir</a:t>
            </a:r>
            <a:r>
              <a:rPr lang="tr-TR" sz="2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tr-TR" sz="20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9818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429F63E-BFCC-4ECC-90AD-C33E98D9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412" y="206548"/>
            <a:ext cx="10972800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Etkin </a:t>
            </a:r>
            <a:r>
              <a:rPr lang="tr-TR" sz="3200" dirty="0" smtClean="0">
                <a:solidFill>
                  <a:srgbClr val="FF0000"/>
                </a:solidFill>
              </a:rPr>
              <a:t>Kullanımı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520651B-4E19-45E4-A967-935608714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421004"/>
            <a:ext cx="11752731" cy="4939457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4) Birden </a:t>
            </a:r>
            <a:r>
              <a:rPr lang="tr-T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çok fikri içeren uzun ve karmaşık cümleler </a:t>
            </a:r>
            <a:r>
              <a:rPr lang="tr-TR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kullanmamaya </a:t>
            </a:r>
            <a:r>
              <a:rPr lang="tr-T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dikkat edilmelidir.</a:t>
            </a:r>
          </a:p>
          <a:p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Sebep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sonuç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ilişkisi ölçülmedikçe ve veya gibi bağlaçları kullanarak birden fazla fikri içeren cümlelerin kullanımı öğrencileri yanıltabilir ve cümlenin anlaşılmasını zorlaştırabilir. </a:t>
            </a:r>
            <a:r>
              <a:rPr lang="tr-TR" dirty="0">
                <a:latin typeface="Arial" pitchFamily="34" charset="0"/>
                <a:cs typeface="Arial" pitchFamily="34" charset="0"/>
              </a:rPr>
              <a:t>Özellikle biri doğru biri yanlış ise.</a:t>
            </a:r>
          </a:p>
          <a:p>
            <a:pPr marL="0" fontAlgn="t">
              <a:spcBef>
                <a:spcPts val="0"/>
              </a:spcBef>
            </a:pPr>
            <a:endParaRPr lang="tr-TR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fontAlgn="t">
              <a:spcBef>
                <a:spcPts val="0"/>
              </a:spcBef>
            </a:pPr>
            <a:r>
              <a:rPr lang="tr-TR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Örnek</a:t>
            </a:r>
            <a:r>
              <a:rPr lang="tr-TR" b="1" dirty="0">
                <a:solidFill>
                  <a:srgbClr val="000000"/>
                </a:solidFill>
                <a:latin typeface="Times New Roman"/>
                <a:cs typeface="Times New Roman"/>
              </a:rPr>
              <a:t>: </a:t>
            </a:r>
            <a:endParaRPr lang="tr-TR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fontAlgn="t">
              <a:spcBef>
                <a:spcPts val="0"/>
              </a:spcBef>
            </a:pPr>
            <a:r>
              <a:rPr lang="tr-TR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Kusurlu</a:t>
            </a:r>
            <a:r>
              <a:rPr lang="tr-TR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tr-TR" b="1" dirty="0">
                <a:solidFill>
                  <a:srgbClr val="000000"/>
                </a:solidFill>
                <a:latin typeface="Times New Roman"/>
                <a:cs typeface="Times New Roman"/>
              </a:rPr>
              <a:t>D-Y Test Maddesi</a:t>
            </a:r>
            <a:endParaRPr lang="tr-TR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dirty="0">
                <a:solidFill>
                  <a:srgbClr val="000000"/>
                </a:solidFill>
                <a:latin typeface="Times New Roman"/>
                <a:cs typeface="Times New Roman"/>
              </a:rPr>
              <a:t>(D) (Y) 1.Yazılı yoklamaların hazırlanması kolaydır </a:t>
            </a:r>
            <a:r>
              <a:rPr lang="tr-TR" b="1" u="sng" dirty="0">
                <a:solidFill>
                  <a:srgbClr val="000000"/>
                </a:solidFill>
                <a:latin typeface="Times New Roman"/>
                <a:cs typeface="Times New Roman"/>
              </a:rPr>
              <a:t>ve</a:t>
            </a:r>
            <a:r>
              <a:rPr lang="tr-TR" dirty="0">
                <a:solidFill>
                  <a:srgbClr val="000000"/>
                </a:solidFill>
                <a:latin typeface="Times New Roman"/>
                <a:cs typeface="Times New Roman"/>
              </a:rPr>
              <a:t> kapsam geçerliği genelde düşüktür. </a:t>
            </a:r>
            <a:endParaRPr lang="tr-TR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b="1" dirty="0">
                <a:solidFill>
                  <a:srgbClr val="000000"/>
                </a:solidFill>
                <a:latin typeface="Times New Roman"/>
                <a:cs typeface="Times New Roman"/>
              </a:rPr>
              <a:t>Maddenin </a:t>
            </a:r>
            <a:r>
              <a:rPr lang="tr-TR" b="1" u="sng" dirty="0">
                <a:solidFill>
                  <a:srgbClr val="000000"/>
                </a:solidFill>
                <a:latin typeface="Times New Roman"/>
                <a:cs typeface="Times New Roman"/>
              </a:rPr>
              <a:t>İyileştirilmiş</a:t>
            </a:r>
            <a:r>
              <a:rPr lang="tr-TR" b="1" dirty="0">
                <a:solidFill>
                  <a:srgbClr val="000000"/>
                </a:solidFill>
                <a:latin typeface="Times New Roman"/>
                <a:cs typeface="Times New Roman"/>
              </a:rPr>
              <a:t> Hali:</a:t>
            </a:r>
            <a:endParaRPr lang="tr-TR" dirty="0">
              <a:latin typeface="Arial"/>
            </a:endParaRPr>
          </a:p>
          <a:p>
            <a:pPr marL="0" indent="0">
              <a:spcBef>
                <a:spcPts val="0"/>
              </a:spcBef>
            </a:pPr>
            <a:r>
              <a:rPr lang="tr-TR" dirty="0" smtClean="0">
                <a:solidFill>
                  <a:srgbClr val="000000"/>
                </a:solidFill>
                <a:latin typeface="Times New Roman"/>
                <a:cs typeface="Times New Roman"/>
              </a:rPr>
              <a:t> (</a:t>
            </a:r>
            <a:r>
              <a:rPr lang="tr-TR" dirty="0">
                <a:solidFill>
                  <a:srgbClr val="000000"/>
                </a:solidFill>
                <a:latin typeface="Times New Roman"/>
                <a:cs typeface="Times New Roman"/>
              </a:rPr>
              <a:t>D) (Y) 1. Yazılı yoklamaların hazırlanması kolaydır. </a:t>
            </a:r>
            <a:endParaRPr lang="tr-TR" dirty="0">
              <a:latin typeface="Arial"/>
            </a:endParaRPr>
          </a:p>
          <a:p>
            <a:pPr marL="0" fontAlgn="t">
              <a:spcBef>
                <a:spcPts val="0"/>
              </a:spcBef>
            </a:pPr>
            <a:r>
              <a:rPr lang="tr-TR" dirty="0">
                <a:solidFill>
                  <a:srgbClr val="000000"/>
                </a:solidFill>
                <a:latin typeface="Times New Roman"/>
                <a:cs typeface="Times New Roman"/>
              </a:rPr>
              <a:t>(D) (Y) 2. Yazılı yoklamaların kapsam geçerliği genelde düşüktür.</a:t>
            </a:r>
            <a:endParaRPr lang="tr-TR" dirty="0">
              <a:latin typeface="Arial"/>
            </a:endParaRPr>
          </a:p>
          <a:p>
            <a:endParaRPr lang="tr-TR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1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3D47EE29-1415-4D4C-98C8-121F7141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90"/>
            <a:ext cx="10972800" cy="573383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Doğru-Yanlış Testlerinin Etkin </a:t>
            </a:r>
            <a:r>
              <a:rPr lang="tr-TR" dirty="0" smtClean="0">
                <a:solidFill>
                  <a:srgbClr val="FF0000"/>
                </a:solidFill>
              </a:rPr>
              <a:t>Kullanımı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7DCC6F84-AA7F-4D28-80DF-B7E0D78C7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2624"/>
            <a:ext cx="10972800" cy="4890970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5) Doğru </a:t>
            </a:r>
            <a:r>
              <a:rPr lang="tr-T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cevabın önemsiz ya da aldatıcı bir noktada olmamasına dikkat edilmelidir.</a:t>
            </a: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Bir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doğru yanlış maddesinde maddeyi yanlış yapan kısmının maddede sorulan ana düşüncenin dışında veya önemsiz bir noktada olması gerekir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tr-TR" sz="2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tr-T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tr-TR" sz="2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tr-T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Kusurlu </a:t>
            </a:r>
            <a:r>
              <a:rPr lang="tr-TR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D-Y Test Maddesi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 (Y) 1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Blom’un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öğrenme modelinde duyuşsal giriş davranışları okula ve derse karşı tutum ve akademik benlik tasarımıdır.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tr-TR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Not: 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Sorunun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cevabı </a:t>
            </a:r>
            <a:r>
              <a:rPr 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Bloom’un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Blom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yazılmasından dolayı Y olarak kodlanmıştır.</a:t>
            </a:r>
          </a:p>
          <a:p>
            <a:endParaRPr lang="tr-TR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41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4DDFE06-DD6E-482E-A7AB-BC89F1D66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459" y="502387"/>
            <a:ext cx="10972800" cy="716939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Etkin </a:t>
            </a:r>
            <a:r>
              <a:rPr lang="tr-TR" sz="3200" dirty="0" smtClean="0">
                <a:solidFill>
                  <a:srgbClr val="FF0000"/>
                </a:solidFill>
              </a:rPr>
              <a:t>Kullanımı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8A540BA-651D-44C2-B7E1-6416F1CAA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2238"/>
            <a:ext cx="10972800" cy="4792362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6) Maddeyi </a:t>
            </a:r>
            <a:r>
              <a:rPr lang="tr-T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uzatarak doğru cevaba ipucu vermekten kaçınılmalıdır</a:t>
            </a:r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tr-TR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400" dirty="0">
                <a:latin typeface="Arial" pitchFamily="34" charset="0"/>
                <a:cs typeface="Arial" pitchFamily="34" charset="0"/>
              </a:rPr>
              <a:t>Doğru-yanlış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testlerinde genelde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cevap doğru ise cümlenin anlamı bozulabileceği kaygısıyla o cümlede bir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kısaltma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veya cümleyi basitleştirme yoluna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gidilmemelidir.</a:t>
            </a:r>
          </a:p>
          <a:p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Buna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rağmen cevabı yanlış anahtarlanmış cümlelerde bazı kısaltmalar yaparak yazıda ekonomiklik sağlama eğilimi söz konusudur.</a:t>
            </a:r>
          </a:p>
        </p:txBody>
      </p:sp>
    </p:spTree>
    <p:extLst>
      <p:ext uri="{BB962C8B-B14F-4D97-AF65-F5344CB8AC3E}">
        <p14:creationId xmlns:p14="http://schemas.microsoft.com/office/powerpoint/2010/main" val="2212984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D363ADB9-1163-4D5E-81B5-59F4C528C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35" y="381364"/>
            <a:ext cx="10972800" cy="815793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Etkin </a:t>
            </a:r>
            <a:r>
              <a:rPr lang="tr-TR" sz="3200" dirty="0" smtClean="0">
                <a:solidFill>
                  <a:srgbClr val="FF0000"/>
                </a:solidFill>
              </a:rPr>
              <a:t>Kullanımı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2C31087F-62FF-43A6-BDEB-A56E274FB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252" y="1280380"/>
            <a:ext cx="11401168" cy="4668795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7) Şans </a:t>
            </a:r>
            <a:r>
              <a:rPr lang="tr-T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başarısı giderilmelidir.</a:t>
            </a:r>
          </a:p>
          <a:p>
            <a:pPr>
              <a:spcBef>
                <a:spcPts val="600"/>
              </a:spcBef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Doğru yanlış testlerinde şans başarısını gidermek için genelde üç yol izlenmektedir.</a:t>
            </a:r>
          </a:p>
          <a:p>
            <a:pPr>
              <a:spcBef>
                <a:spcPts val="600"/>
              </a:spcBef>
            </a:pPr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a)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«</a:t>
            </a:r>
            <a:r>
              <a:rPr lang="tr-TR" sz="2400" i="1" dirty="0">
                <a:latin typeface="Arial" pitchFamily="34" charset="0"/>
                <a:cs typeface="Arial" pitchFamily="34" charset="0"/>
              </a:rPr>
              <a:t>Cümle yanlış ise </a:t>
            </a:r>
            <a:r>
              <a:rPr lang="tr-TR" sz="2400" i="1" dirty="0" smtClean="0">
                <a:latin typeface="Arial" pitchFamily="34" charset="0"/>
                <a:cs typeface="Arial" pitchFamily="34" charset="0"/>
              </a:rPr>
              <a:t>cümlelerin </a:t>
            </a:r>
            <a:r>
              <a:rPr lang="tr-TR" sz="2400" i="1" dirty="0">
                <a:latin typeface="Arial" pitchFamily="34" charset="0"/>
                <a:cs typeface="Arial" pitchFamily="34" charset="0"/>
              </a:rPr>
              <a:t>yanlış </a:t>
            </a:r>
            <a:r>
              <a:rPr lang="tr-TR" sz="2400" i="1" dirty="0" smtClean="0">
                <a:latin typeface="Arial" pitchFamily="34" charset="0"/>
                <a:cs typeface="Arial" pitchFamily="34" charset="0"/>
              </a:rPr>
              <a:t>kısımlarının </a:t>
            </a:r>
            <a:r>
              <a:rPr lang="tr-TR" sz="2400" i="1" dirty="0">
                <a:latin typeface="Arial" pitchFamily="34" charset="0"/>
                <a:cs typeface="Arial" pitchFamily="34" charset="0"/>
              </a:rPr>
              <a:t>altını </a:t>
            </a:r>
            <a:r>
              <a:rPr lang="tr-TR" sz="2400" i="1" dirty="0" smtClean="0">
                <a:latin typeface="Arial" pitchFamily="34" charset="0"/>
                <a:cs typeface="Arial" pitchFamily="34" charset="0"/>
              </a:rPr>
              <a:t>çizin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» diye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açıklama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yapılması,</a:t>
            </a:r>
            <a:endParaRPr lang="tr-TR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b)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«</a:t>
            </a:r>
            <a:r>
              <a:rPr lang="tr-TR" sz="2400" i="1" dirty="0">
                <a:latin typeface="Arial" pitchFamily="34" charset="0"/>
                <a:cs typeface="Arial" pitchFamily="34" charset="0"/>
              </a:rPr>
              <a:t>Cümle yanlış ise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i="1" dirty="0" smtClean="0">
                <a:latin typeface="Arial" pitchFamily="34" charset="0"/>
                <a:cs typeface="Arial" pitchFamily="34" charset="0"/>
              </a:rPr>
              <a:t>yanlış </a:t>
            </a:r>
            <a:r>
              <a:rPr lang="tr-TR" sz="2400" i="1" dirty="0">
                <a:latin typeface="Arial" pitchFamily="34" charset="0"/>
                <a:cs typeface="Arial" pitchFamily="34" charset="0"/>
              </a:rPr>
              <a:t>kısmını çizip doğrusunu </a:t>
            </a:r>
            <a:r>
              <a:rPr lang="tr-TR" sz="2400" i="1" dirty="0" smtClean="0">
                <a:latin typeface="Arial" pitchFamily="34" charset="0"/>
                <a:cs typeface="Arial" pitchFamily="34" charset="0"/>
              </a:rPr>
              <a:t>yazın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diye bir açıklama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yapılması,</a:t>
            </a:r>
            <a:endParaRPr lang="tr-TR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c)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Düzeltme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formülünün uygulanması</a:t>
            </a:r>
            <a:endParaRPr lang="tr-TR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980219"/>
              </p:ext>
            </p:extLst>
          </p:nvPr>
        </p:nvGraphicFramePr>
        <p:xfrm>
          <a:off x="829855" y="4746811"/>
          <a:ext cx="9384029" cy="822960"/>
        </p:xfrm>
        <a:graphic>
          <a:graphicData uri="http://schemas.openxmlformats.org/drawingml/2006/table">
            <a:tbl>
              <a:tblPr firstRow="1" bandRow="1"/>
              <a:tblGrid>
                <a:gridCol w="9384029"/>
              </a:tblGrid>
              <a:tr h="587007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Euphemia"/>
                        </a:defRPr>
                      </a:lvl9pPr>
                    </a:lstStyle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Örnek: D-Y test maddesi</a:t>
                      </a:r>
                    </a:p>
                    <a:p>
                      <a:r>
                        <a:rPr lang="tr-TR" sz="2400" b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(D)</a:t>
                      </a:r>
                      <a:r>
                        <a:rPr lang="tr-TR" sz="2400" b="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(Y) 1.Ölçmenin öğelerinden biri ölçüttür.</a:t>
                      </a:r>
                      <a:endParaRPr lang="tr-TR" sz="24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291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44C578C-2C29-4D58-9246-C24E039E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94"/>
            <a:ext cx="10972800" cy="741653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Doğru-Yanlış Testlerinin Etkin Kullanımı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DA085C2-F760-45F6-B254-B8CE0E1C9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42303"/>
            <a:ext cx="10972800" cy="4868562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8) </a:t>
            </a:r>
            <a:r>
              <a:rPr lang="tr-T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Doğru cevap dağılımı</a:t>
            </a:r>
          </a:p>
          <a:p>
            <a:r>
              <a:rPr lang="tr-TR" sz="2400" dirty="0">
                <a:latin typeface="Arial" pitchFamily="34" charset="0"/>
                <a:cs typeface="Arial" pitchFamily="34" charset="0"/>
              </a:rPr>
              <a:t>Doğru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- yanlış testlerde soruların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düzenlenmesi:</a:t>
            </a:r>
          </a:p>
          <a:p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a)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Doğru ve yanlış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sayısının eşit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olmasına ve</a:t>
            </a:r>
            <a:endParaRPr lang="tr-TR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b)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Soruların doğru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cevaplarının test içinde sistemli bir şekilde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dizilmemesine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dikkat edilmelidir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  <a:p>
            <a:r>
              <a:rPr lang="tr-TR" sz="2400" dirty="0">
                <a:latin typeface="Arial" pitchFamily="34" charset="0"/>
                <a:cs typeface="Arial" pitchFamily="34" charset="0"/>
              </a:rPr>
              <a:t>Bazı öğrenciler cevabını bilmediği sorular için hep aynı cevabı işaretlerler. 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durumda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doğru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ve yanlış cevap sayılarının eşit olması şans başarısını gidermede daha etkili olur.</a:t>
            </a:r>
          </a:p>
          <a:p>
            <a:endParaRPr lang="tr-TR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94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90283" y="354464"/>
            <a:ext cx="10972800" cy="1143000"/>
          </a:xfrm>
        </p:spPr>
        <p:txBody>
          <a:bodyPr>
            <a:normAutofit/>
          </a:bodyPr>
          <a:lstStyle/>
          <a:p>
            <a:pPr lvl="0"/>
            <a:r>
              <a:rPr lang="tr-TR" sz="2800" b="1" dirty="0">
                <a:solidFill>
                  <a:srgbClr val="514843"/>
                </a:solidFill>
                <a:latin typeface="Euphemia"/>
              </a:rPr>
              <a:t>Doğru-Yanlış </a:t>
            </a:r>
            <a:r>
              <a:rPr lang="tr-TR" sz="2800" b="1" dirty="0" smtClean="0">
                <a:solidFill>
                  <a:srgbClr val="514843"/>
                </a:solidFill>
                <a:latin typeface="Euphemia"/>
              </a:rPr>
              <a:t>Sınavlarda </a:t>
            </a:r>
            <a:r>
              <a:rPr lang="tr-TR" sz="2800" b="1" dirty="0">
                <a:solidFill>
                  <a:srgbClr val="514843"/>
                </a:solidFill>
                <a:latin typeface="Euphemia"/>
              </a:rPr>
              <a:t>Dikkat Edilecek </a:t>
            </a:r>
            <a:r>
              <a:rPr lang="tr-TR" sz="2800" b="1" dirty="0" smtClean="0">
                <a:solidFill>
                  <a:srgbClr val="514843"/>
                </a:solidFill>
                <a:latin typeface="Euphemia"/>
              </a:rPr>
              <a:t>Noktalar Özetle;</a:t>
            </a:r>
            <a:r>
              <a:rPr lang="tr-TR" sz="2800" dirty="0">
                <a:solidFill>
                  <a:srgbClr val="514843"/>
                </a:solidFill>
                <a:latin typeface="Euphemia"/>
              </a:rPr>
              <a:t/>
            </a:r>
            <a:br>
              <a:rPr lang="tr-TR" sz="2800" dirty="0">
                <a:solidFill>
                  <a:srgbClr val="514843"/>
                </a:solidFill>
                <a:latin typeface="Euphemia"/>
              </a:rPr>
            </a:b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506073"/>
            <a:ext cx="10972800" cy="5244353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 smtClean="0">
                <a:solidFill>
                  <a:srgbClr val="514843"/>
                </a:solidFill>
                <a:latin typeface="Euphemia"/>
              </a:rPr>
              <a:t>Bu </a:t>
            </a:r>
            <a:r>
              <a:rPr lang="tr-TR" sz="2000" dirty="0">
                <a:solidFill>
                  <a:srgbClr val="514843"/>
                </a:solidFill>
                <a:latin typeface="Euphemia"/>
              </a:rPr>
              <a:t>tür testlerde cümle (soru) sayısı en az 50 olmalıdır.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Soruların % 50'si doğru, % 50'si yanlış olarak hazırlanmalıdır.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Doğru ve yanlış cümleler belli bir simetrikle dizilmemelidir. Yani peş peşe doğru veya yanlış gelmemelidir. </a:t>
            </a:r>
            <a:r>
              <a:rPr lang="tr-TR" sz="2000" i="1" u="sng" dirty="0">
                <a:solidFill>
                  <a:srgbClr val="514843"/>
                </a:solidFill>
                <a:latin typeface="Euphemia"/>
              </a:rPr>
              <a:t>Örneğin;</a:t>
            </a:r>
            <a:r>
              <a:rPr lang="tr-TR" sz="2000" dirty="0">
                <a:solidFill>
                  <a:srgbClr val="514843"/>
                </a:solidFill>
                <a:latin typeface="Euphemia"/>
              </a:rPr>
              <a:t> 2 doğru 3 yanlış, 3 doğru 2 yanlış gibi olmalıdır.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Sorular dilbilgisi yönünden doğru olmalıdır.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Bir (1) yanlışın bir (1) doğruyu götürdüğü söylenmelidir.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Sorular ayrıntılı bilgi yerine kesin bilgi içermelidir.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Sorular kısa olmalıdır.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Sorularda olumsuz ifade kullanılmamasına özen gösterilmelidir.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Sorular birbirinin cevabını verir nitelikte olmamalıdır.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Testin başına mutlaka bir açıklama ve örnek konulmalıdır.</a:t>
            </a:r>
          </a:p>
          <a:p>
            <a:pPr marL="342900" lvl="0" indent="-34290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AutoNum type="arabicPeriod"/>
            </a:pPr>
            <a:r>
              <a:rPr lang="tr-TR" sz="2000" dirty="0">
                <a:solidFill>
                  <a:srgbClr val="514843"/>
                </a:solidFill>
                <a:latin typeface="Euphemia"/>
              </a:rPr>
              <a:t>Öğrencilerden cevabından emin oldukları soruları cevaplamaları istenmelidir</a:t>
            </a:r>
            <a:r>
              <a:rPr lang="tr-TR" sz="2000" dirty="0" smtClean="0">
                <a:solidFill>
                  <a:srgbClr val="514843"/>
                </a:solidFill>
                <a:latin typeface="Euphemia"/>
              </a:rPr>
              <a:t>.</a:t>
            </a:r>
            <a:endParaRPr lang="tr-TR" sz="2000" dirty="0">
              <a:solidFill>
                <a:srgbClr val="514843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2534495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kern="0" dirty="0" smtClean="0">
                <a:solidFill>
                  <a:srgbClr val="514843"/>
                </a:solidFill>
                <a:latin typeface="Arial" pitchFamily="34" charset="0"/>
                <a:ea typeface="+mn-ea"/>
                <a:cs typeface="Arial" pitchFamily="34" charset="0"/>
              </a:rPr>
              <a:t>DOĞRU-YANLIŞ </a:t>
            </a:r>
            <a:r>
              <a:rPr lang="tr-TR" sz="2800" b="1" cap="small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SINAVLARIN ÜSTÜN YÖNLERİ</a:t>
            </a:r>
            <a:r>
              <a:rPr lang="tr-TR" sz="2800" cap="small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800" cap="small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</a:b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636495" y="1663955"/>
            <a:ext cx="9489141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Hazırlanması 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ve planlanması kolaydır.</a:t>
            </a: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Puanlaması kolay ve objektiftir.</a:t>
            </a: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Öğrencinin cevaplaması kolaydır.</a:t>
            </a: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Öğrencilerin istenen cevabı verme ihtimali yüksektir.</a:t>
            </a: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 dirty="0">
              <a:ln>
                <a:noFill/>
              </a:ln>
              <a:solidFill>
                <a:srgbClr val="51484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56899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53988" y="784770"/>
            <a:ext cx="10883152" cy="1143000"/>
          </a:xfrm>
        </p:spPr>
        <p:txBody>
          <a:bodyPr>
            <a:normAutofit/>
          </a:bodyPr>
          <a:lstStyle/>
          <a:p>
            <a:r>
              <a:rPr lang="tr-TR" sz="2800" b="1" kern="0" dirty="0" smtClean="0">
                <a:solidFill>
                  <a:srgbClr val="514843"/>
                </a:solidFill>
                <a:latin typeface="Arial" pitchFamily="34" charset="0"/>
                <a:ea typeface="+mn-ea"/>
                <a:cs typeface="Arial" pitchFamily="34" charset="0"/>
              </a:rPr>
              <a:t>DOĞRU-YANLIŞ </a:t>
            </a:r>
            <a:r>
              <a:rPr lang="tr-TR" sz="2800" b="1" cap="small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>SINAVLARIN SINIRLI YÖNLERİ</a:t>
            </a:r>
            <a:r>
              <a:rPr lang="tr-TR" sz="2800" cap="small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800" cap="small" dirty="0" smtClean="0">
                <a:solidFill>
                  <a:srgbClr val="514843"/>
                </a:solidFill>
                <a:latin typeface="Arial" pitchFamily="34" charset="0"/>
                <a:cs typeface="Arial" pitchFamily="34" charset="0"/>
              </a:rPr>
            </a:b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905437" y="1336472"/>
            <a:ext cx="10057561" cy="233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>
              <a:ln>
                <a:noFill/>
              </a:ln>
              <a:solidFill>
                <a:srgbClr val="514843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Üst 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düzey bilgiler yoklanamaz.</a:t>
            </a: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Bilgi ve kavrama basamağındaki bilgileri ölçer.</a:t>
            </a:r>
          </a:p>
          <a:p>
            <a:pPr marL="342900" marR="0" lvl="0" indent="-34290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</a:rPr>
              <a:t>En az 50 sorudan oluştuğu için hazırlanması fazla zaman alır.</a:t>
            </a:r>
          </a:p>
        </p:txBody>
      </p:sp>
    </p:spTree>
    <p:extLst>
      <p:ext uri="{BB962C8B-B14F-4D97-AF65-F5344CB8AC3E}">
        <p14:creationId xmlns:p14="http://schemas.microsoft.com/office/powerpoint/2010/main" val="3036352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oğru yanlış ile ilgili görsel sonucu">
            <a:extLst>
              <a:ext uri="{FF2B5EF4-FFF2-40B4-BE49-F238E27FC236}">
                <a16:creationId xmlns="" xmlns:a16="http://schemas.microsoft.com/office/drawing/2014/main" id="{419A950F-512F-4B6D-B5C8-524E067589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-15000" contras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2" y="1452283"/>
            <a:ext cx="11214847" cy="414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3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2" y="188640"/>
            <a:ext cx="11393265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20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12322"/>
              </p:ext>
            </p:extLst>
          </p:nvPr>
        </p:nvGraphicFramePr>
        <p:xfrm>
          <a:off x="1116106" y="1308848"/>
          <a:ext cx="10260105" cy="4802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315"/>
                <a:gridCol w="3744696"/>
                <a:gridCol w="3913094"/>
              </a:tblGrid>
              <a:tr h="495757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ÖLÇÜTLER</a:t>
                      </a:r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KISA CEVAPLI </a:t>
                      </a:r>
                      <a:r>
                        <a:rPr lang="tr-TR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Testler </a:t>
                      </a:r>
                      <a:endParaRPr lang="tr-TR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DOĞRU-YANLIŞ </a:t>
                      </a:r>
                      <a:r>
                        <a:rPr kumimoji="0" lang="tr-T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Testler</a:t>
                      </a:r>
                      <a:endParaRPr lang="tr-TR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5757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Hazırlanması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9174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Cevaplanması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57053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Puanlanması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305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Puanlama Güvenirliği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7542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Kapsam Geçerliği 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1181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Üst Düzeyde Bilişsel Davranışların Ölçülmesi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1181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Şans Başarısı</a:t>
                      </a:r>
                      <a:endParaRPr lang="tr-TR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ikdörtgen 2"/>
          <p:cNvSpPr/>
          <p:nvPr/>
        </p:nvSpPr>
        <p:spPr>
          <a:xfrm>
            <a:off x="1129553" y="571500"/>
            <a:ext cx="10246658" cy="533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KISA CEVAPLI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Testler ile </a:t>
            </a:r>
            <a:r>
              <a:rPr lang="tr-T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DOĞRU-YANLIŞ </a:t>
            </a:r>
            <a:r>
              <a:rPr lang="tr-T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Testlerin</a:t>
            </a:r>
            <a:r>
              <a:rPr lang="tr-T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Karşılaştırılması</a:t>
            </a:r>
            <a:endParaRPr lang="tr-TR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83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4" descr="C:\Users\TR\Downloads\058_Floral_Design_Free_Vector_G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etin kutusu 1"/>
          <p:cNvSpPr txBox="1"/>
          <p:nvPr/>
        </p:nvSpPr>
        <p:spPr>
          <a:xfrm>
            <a:off x="3684493" y="2924037"/>
            <a:ext cx="5889419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4500" b="1" spc="50" dirty="0" smtClean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</a:rPr>
              <a:t>TEŞEKKÜRLER</a:t>
            </a:r>
            <a:endParaRPr lang="tr-TR" sz="4500" b="1" spc="50" dirty="0">
              <a:ln w="11430"/>
              <a:gradFill>
                <a:gsLst>
                  <a:gs pos="25000">
                    <a:srgbClr val="7598D9">
                      <a:satMod val="155000"/>
                    </a:srgbClr>
                  </a:gs>
                  <a:gs pos="100000">
                    <a:srgbClr val="7598D9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779177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Akademi Yazını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_9411668_TF03431380_TF03431380" id="{0CEF572D-6A4A-4B8A-AE1C-09155D79EDE0}" vid="{189BBCC8-8B1F-43D3-849D-74E8DD5C53A8}"/>
    </a:ext>
  </a:extLst>
</a:theme>
</file>

<file path=ppt/theme/theme5.xml><?xml version="1.0" encoding="utf-8"?>
<a:theme xmlns:a="http://schemas.openxmlformats.org/drawingml/2006/main" name="2_Akademi Yazını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_9411668_TF03431380_TF03431380" id="{0CEF572D-6A4A-4B8A-AE1C-09155D79EDE0}" vid="{189BBCC8-8B1F-43D3-849D-74E8DD5C53A8}"/>
    </a:ext>
  </a:extLst>
</a:theme>
</file>

<file path=ppt/theme/theme6.xml><?xml version="1.0" encoding="utf-8"?>
<a:theme xmlns:a="http://schemas.openxmlformats.org/drawingml/2006/main" name="Cilt">
  <a:themeElements>
    <a:clrScheme name="Cilt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ilt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lt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mba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Cumba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879</TotalTime>
  <Words>2068</Words>
  <Application>Microsoft Office PowerPoint</Application>
  <PresentationFormat>Özel</PresentationFormat>
  <Paragraphs>273</Paragraphs>
  <Slides>40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Slayt Başlıkları</vt:lpstr>
      </vt:variant>
      <vt:variant>
        <vt:i4>40</vt:i4>
      </vt:variant>
    </vt:vector>
  </HeadingPairs>
  <TitlesOfParts>
    <vt:vector size="46" baseType="lpstr">
      <vt:lpstr>Akış</vt:lpstr>
      <vt:lpstr>Cumba</vt:lpstr>
      <vt:lpstr>1_Cumba</vt:lpstr>
      <vt:lpstr>1_Akademi Yazını 16x9</vt:lpstr>
      <vt:lpstr>2_Akademi Yazını 16x9</vt:lpstr>
      <vt:lpstr>Cilt</vt:lpstr>
      <vt:lpstr>10.ÜNİTE  KISA CEVAPLI VE  DOĞRU YANLIŞ TESTLER  </vt:lpstr>
      <vt:lpstr>KISA CEVAPLI VE  DOĞRU-YANLIŞ TESTLERİ</vt:lpstr>
      <vt:lpstr>KISA CEVAPLI VE BOŞLUK DOLDURMALI TESTLER</vt:lpstr>
      <vt:lpstr>KISA CEVAPLI VE BOŞLUK DOLDURMALI TESTLER</vt:lpstr>
      <vt:lpstr>KISA CEVAPLI VE BOŞLUK DOLDURMALI TESTLER</vt:lpstr>
      <vt:lpstr>Kısa Cevaplı Testlerin Temel Özellikleri</vt:lpstr>
      <vt:lpstr>KISA CEVAPLI TESTLERİN ÖZELLİKLERİ</vt:lpstr>
      <vt:lpstr>KISA CEVAPLI TESTLERİN ÖZELLİKLERİ</vt:lpstr>
      <vt:lpstr>KISA CEVAPLI TESTLERİN ÖZELLİKLERİ</vt:lpstr>
      <vt:lpstr>KISA CEVAPLI TESTLERİN ÖZELLİKLERİ</vt:lpstr>
      <vt:lpstr>PowerPoint Sunusu</vt:lpstr>
      <vt:lpstr>KISA CEVAPLI SORU YAZILIRKEN GÖZ ÖNÜNDE  BULUNDURULACAK NOKTALAR</vt:lpstr>
      <vt:lpstr>KISA CEVAPLI SORU YAZILIRKEN GÖZ ÖNÜNDE  BULUNDURULACAK NOKTALAR</vt:lpstr>
      <vt:lpstr>KISA CEVAPLI SORU YAZILIRKEN GÖZ ÖNÜNDE  BULUNDURULACAK NOKTALAR</vt:lpstr>
      <vt:lpstr>KISA CEVAPLI SINAVLAIN ÜSTÜN YÖNLERİ </vt:lpstr>
      <vt:lpstr>KISA CEVAPLI SINAVLAIN SINIRLI YÖNLERİ</vt:lpstr>
      <vt:lpstr>PowerPoint Sunusu</vt:lpstr>
      <vt:lpstr>DOĞRU – YANLIŞ TESTLER</vt:lpstr>
      <vt:lpstr>Doğru-Yanlış Testlerinin Özellikleri</vt:lpstr>
      <vt:lpstr>Doğru-Yanlış Testlerinin Özellikleri</vt:lpstr>
      <vt:lpstr>Doğru-Yanlış Testlerinin Özellikleri</vt:lpstr>
      <vt:lpstr>Doğru-Yanlış Testlerinin Özellikleri</vt:lpstr>
      <vt:lpstr>Doğru-Yanlış Testlerinin Etkin Kullanımı</vt:lpstr>
      <vt:lpstr>Örnek: </vt:lpstr>
      <vt:lpstr>Doğru-Yanlış Testlerinin Etkin Kullanımı</vt:lpstr>
      <vt:lpstr>PowerPoint Sunusu</vt:lpstr>
      <vt:lpstr>Doğru-Yanlış Testlerinin Etkin Kullanımı</vt:lpstr>
      <vt:lpstr>Örnek: </vt:lpstr>
      <vt:lpstr>Doğru-Yanlış Testlerinin Etkin Kullanımı</vt:lpstr>
      <vt:lpstr>Doğru-Yanlış Testlerinin Etkin Kullanımı</vt:lpstr>
      <vt:lpstr>Doğru-Yanlış Testlerinin Etkin Kullanımı</vt:lpstr>
      <vt:lpstr>Doğru-Yanlış Testlerinin Etkin Kullanımı</vt:lpstr>
      <vt:lpstr>Doğru-Yanlış Testlerinin Etkin Kullanımı</vt:lpstr>
      <vt:lpstr>Doğru-Yanlış Sınavlarda Dikkat Edilecek Noktalar Özetle; </vt:lpstr>
      <vt:lpstr>DOĞRU-YANLIŞ SINAVLARIN ÜSTÜN YÖNLERİ </vt:lpstr>
      <vt:lpstr>DOĞRU-YANLIŞ SINAVLARIN SINIRLI YÖNLERİ 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As1</dc:creator>
  <cp:lastModifiedBy>Dante_Im</cp:lastModifiedBy>
  <cp:revision>73</cp:revision>
  <dcterms:created xsi:type="dcterms:W3CDTF">2019-10-26T12:40:06Z</dcterms:created>
  <dcterms:modified xsi:type="dcterms:W3CDTF">2020-12-20T12:08:31Z</dcterms:modified>
</cp:coreProperties>
</file>