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57" r:id="rId2"/>
    <p:sldId id="258" r:id="rId3"/>
    <p:sldId id="259" r:id="rId4"/>
    <p:sldId id="286" r:id="rId5"/>
    <p:sldId id="315" r:id="rId6"/>
    <p:sldId id="260" r:id="rId7"/>
    <p:sldId id="301" r:id="rId8"/>
    <p:sldId id="318" r:id="rId9"/>
    <p:sldId id="317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262" r:id="rId18"/>
    <p:sldId id="263" r:id="rId19"/>
    <p:sldId id="319" r:id="rId20"/>
    <p:sldId id="316" r:id="rId21"/>
    <p:sldId id="264" r:id="rId22"/>
    <p:sldId id="265" r:id="rId23"/>
    <p:sldId id="295" r:id="rId24"/>
    <p:sldId id="266" r:id="rId25"/>
    <p:sldId id="267" r:id="rId26"/>
    <p:sldId id="268" r:id="rId27"/>
    <p:sldId id="287" r:id="rId28"/>
    <p:sldId id="320" r:id="rId29"/>
    <p:sldId id="269" r:id="rId30"/>
    <p:sldId id="303" r:id="rId31"/>
    <p:sldId id="304" r:id="rId32"/>
    <p:sldId id="305" r:id="rId33"/>
    <p:sldId id="306" r:id="rId34"/>
    <p:sldId id="307" r:id="rId35"/>
    <p:sldId id="296" r:id="rId36"/>
    <p:sldId id="297" r:id="rId37"/>
    <p:sldId id="271" r:id="rId38"/>
    <p:sldId id="288" r:id="rId39"/>
    <p:sldId id="272" r:id="rId40"/>
    <p:sldId id="273" r:id="rId41"/>
    <p:sldId id="276" r:id="rId42"/>
    <p:sldId id="289" r:id="rId43"/>
    <p:sldId id="277" r:id="rId44"/>
    <p:sldId id="298" r:id="rId45"/>
    <p:sldId id="328" r:id="rId46"/>
    <p:sldId id="278" r:id="rId47"/>
    <p:sldId id="308" r:id="rId48"/>
    <p:sldId id="329" r:id="rId49"/>
    <p:sldId id="330" r:id="rId50"/>
    <p:sldId id="312" r:id="rId51"/>
    <p:sldId id="313" r:id="rId52"/>
    <p:sldId id="279" r:id="rId53"/>
    <p:sldId id="280" r:id="rId54"/>
    <p:sldId id="331" r:id="rId55"/>
    <p:sldId id="281" r:id="rId56"/>
    <p:sldId id="282" r:id="rId57"/>
    <p:sldId id="283" r:id="rId58"/>
    <p:sldId id="290" r:id="rId59"/>
    <p:sldId id="300" r:id="rId6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1"/>
    <a:srgbClr val="F9C3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91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1048685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93486-E2E3-40A1-9022-CB03E5B43406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1048686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1048687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048688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1048689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DCEAB-27B3-4055-B8FC-C94D46B4203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1316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1048617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DCEAB-27B3-4055-B8FC-C94D46B4203B}" type="slidenum">
              <a:rPr lang="tr-TR" smtClean="0"/>
              <a:pPr/>
              <a:t>41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6E82D9B-CAE2-49BB-924D-AA7FEE515FC9}" type="datetimeFigureOut">
              <a:rPr lang="tr-TR" smtClean="0"/>
              <a:pPr/>
              <a:t>06.12.2020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E033696-250E-47BF-A062-7C5DA3AF0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Akış Çizelgesi: Sonlandırıcı"/>
          <p:cNvSpPr/>
          <p:nvPr/>
        </p:nvSpPr>
        <p:spPr>
          <a:xfrm>
            <a:off x="858105" y="2060848"/>
            <a:ext cx="7429552" cy="1928826"/>
          </a:xfrm>
          <a:prstGeom prst="flowChartTerminator">
            <a:avLst/>
          </a:prstGeom>
          <a:solidFill>
            <a:srgbClr val="FCE0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tr-TR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ÇOKTAN SEÇMELİ</a:t>
            </a:r>
          </a:p>
          <a:p>
            <a:pPr algn="ctr">
              <a:buNone/>
            </a:pPr>
            <a:r>
              <a:rPr lang="tr-TR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VE   </a:t>
            </a:r>
          </a:p>
          <a:p>
            <a:pPr algn="ctr">
              <a:buNone/>
            </a:pPr>
            <a:r>
              <a:rPr lang="tr-TR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EŞLEŞTİRMELİ TESTLER</a:t>
            </a:r>
            <a:endParaRPr lang="tr-TR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131840" y="908720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 smtClean="0">
                <a:solidFill>
                  <a:schemeClr val="accent1"/>
                </a:solidFill>
              </a:rPr>
              <a:t>Ünite 10</a:t>
            </a:r>
            <a:endParaRPr lang="tr-TR" sz="4000" dirty="0">
              <a:solidFill>
                <a:schemeClr val="accent1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2240160" y="4413309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 smtClean="0">
                <a:solidFill>
                  <a:schemeClr val="accent1"/>
                </a:solidFill>
              </a:rPr>
              <a:t>Prof.Dr.Mevlüt</a:t>
            </a:r>
            <a:r>
              <a:rPr lang="tr-TR" sz="3600" b="1" dirty="0" smtClean="0">
                <a:solidFill>
                  <a:schemeClr val="accent1"/>
                </a:solidFill>
              </a:rPr>
              <a:t> KAYA</a:t>
            </a:r>
            <a:endParaRPr lang="tr-TR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1 Başlık"/>
          <p:cNvSpPr>
            <a:spLocks noGrp="1"/>
          </p:cNvSpPr>
          <p:nvPr>
            <p:ph type="title"/>
          </p:nvPr>
        </p:nvSpPr>
        <p:spPr>
          <a:xfrm>
            <a:off x="899592" y="260648"/>
            <a:ext cx="6512511" cy="79208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tr-TR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ÇOKTAN SEÇMELİ TESTLER</a:t>
            </a:r>
            <a:endParaRPr lang="tr-TR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0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281200"/>
            <a:ext cx="8424936" cy="554461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Çoktan seçmeli testler ;sorulan bir sorunun doğru cevabının, verilen seçeneklerden işaretlendiği bir sınav türüdür. </a:t>
            </a:r>
          </a:p>
          <a:p>
            <a:pPr algn="just">
              <a:buFont typeface="Wingdings" pitchFamily="2" charset="2"/>
              <a:buChar char="v"/>
            </a:pPr>
            <a:endPara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Cevaplayıcı dilediği gibi cevap veremez, vereceği cevap sunulan seçeneklere bağlıdır.</a:t>
            </a:r>
          </a:p>
          <a:p>
            <a:pPr algn="just">
              <a:buFont typeface="Wingdings" pitchFamily="2" charset="2"/>
              <a:buChar char="v"/>
            </a:pPr>
            <a:endPara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Öğrenciler verilen seçeneklerden doğru cevabı ya da en doğru olanı bulup işaretler.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2 İçerik Yer Tutucusu"/>
          <p:cNvSpPr>
            <a:spLocks noGrp="1"/>
          </p:cNvSpPr>
          <p:nvPr>
            <p:ph sz="quarter" idx="13"/>
          </p:nvPr>
        </p:nvSpPr>
        <p:spPr>
          <a:xfrm>
            <a:off x="571472" y="1412776"/>
            <a:ext cx="8321008" cy="49685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Objektif testler arasında en çok kullanılandır.</a:t>
            </a:r>
          </a:p>
          <a:p>
            <a:pPr>
              <a:buFont typeface="Wingdings" pitchFamily="2" charset="2"/>
              <a:buChar char="v"/>
            </a:pPr>
            <a:endPara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Bilgi, kavrama, uygulama, analiz düzeyindeki davranışları ölçerken kullanılabilir.</a:t>
            </a:r>
          </a:p>
          <a:p>
            <a:pPr>
              <a:buFont typeface="Wingdings" pitchFamily="2" charset="2"/>
              <a:buChar char="v"/>
            </a:pPr>
            <a:endPara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Ancak öğrencilerin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orijinal görüş ve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düşüncelerini ortaya koyma yeteneklerini, sentez ve değerlendirme düzeyindeki davranışlarını ölçmede kullanımı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için uygun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değildir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899592" y="332656"/>
            <a:ext cx="6512511" cy="79208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tr-TR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ÇOKTAN SEÇMELİ TESTLER</a:t>
            </a:r>
            <a:endParaRPr lang="tr-TR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539552" y="1556792"/>
            <a:ext cx="7929618" cy="410445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Öğrencilerin akademik başarılarını ölçmede yoklanan davranışlar çoğunlukla bilgi ve kavrama düzeyinde olduğundan, öğrencilerin derslerdeki başarılarını ölçmede çoktan seçmeli test uygun bir sınav türüdür.</a:t>
            </a:r>
          </a:p>
          <a:p>
            <a:pPr algn="just">
              <a:buFont typeface="Wingdings" pitchFamily="2" charset="2"/>
              <a:buChar char="v"/>
            </a:pPr>
            <a:endPara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Sınavı alan öğrenci sayısı çok olduğunda çoktan seçmeli testlerin puanlama kolaylığı ve objektifliği önemli bir avantaj sağlar.</a:t>
            </a:r>
            <a:endParaRPr lang="tr-T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899592" y="548680"/>
            <a:ext cx="6512511" cy="79208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tr-TR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ÇOKTAN SEÇMELİ TESTLER</a:t>
            </a:r>
            <a:endParaRPr lang="tr-TR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731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0"/>
            <a:ext cx="8716872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ağ Ok 3"/>
          <p:cNvSpPr/>
          <p:nvPr/>
        </p:nvSpPr>
        <p:spPr>
          <a:xfrm>
            <a:off x="1691680" y="404664"/>
            <a:ext cx="57606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varlatılmış Dikdörtgen 4"/>
          <p:cNvSpPr/>
          <p:nvPr/>
        </p:nvSpPr>
        <p:spPr>
          <a:xfrm>
            <a:off x="3635896" y="980728"/>
            <a:ext cx="187220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18490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1 Başlık"/>
          <p:cNvSpPr>
            <a:spLocks noGrp="1"/>
          </p:cNvSpPr>
          <p:nvPr>
            <p:ph type="title"/>
          </p:nvPr>
        </p:nvSpPr>
        <p:spPr>
          <a:xfrm>
            <a:off x="899592" y="260648"/>
            <a:ext cx="6800543" cy="1368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Çoktan Seçmeli </a:t>
            </a:r>
            <a:r>
              <a:rPr lang="tr-TR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Sorular</a:t>
            </a:r>
            <a:endParaRPr lang="tr-TR" dirty="0"/>
          </a:p>
        </p:txBody>
      </p:sp>
      <p:sp>
        <p:nvSpPr>
          <p:cNvPr id="1048593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1817440"/>
            <a:ext cx="8229600" cy="5040560"/>
          </a:xfrm>
        </p:spPr>
        <p:txBody>
          <a:bodyPr/>
          <a:lstStyle/>
          <a:p>
            <a:pPr marL="45720" indent="0"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Madde </a:t>
            </a: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Kökü:</a:t>
            </a: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Sorunun sorulduğu, çözümü için gerekli bilgilerin verildiği kısımdır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Seçenekler:</a:t>
            </a: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Sorulan soruya muhtemel doğru cevap olarak verilen yanıtlardır.</a:t>
            </a:r>
          </a:p>
          <a:p>
            <a:pPr marL="45720" indent="0">
              <a:buNone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Doğru</a:t>
            </a: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Cevap:</a:t>
            </a: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Verilen seçeneklerden doğru veya en doğru olanıdır. </a:t>
            </a:r>
            <a:endPara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tr-T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Çeldiriciler:</a:t>
            </a:r>
            <a:r>
              <a:rPr lang="tr-TR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Sorunun olası cevabı için verilen seçeneklerden doğru cevap olmayanlarıdır.</a:t>
            </a:r>
          </a:p>
          <a:p>
            <a:pPr marL="45720" indent="0">
              <a:buNone/>
            </a:pPr>
            <a:endParaRPr lang="tr-T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Madde Formatı:</a:t>
            </a:r>
            <a:r>
              <a:rPr lang="tr-TR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test sorusunun yazıldığı zaman aldığı şekildir.</a:t>
            </a:r>
          </a:p>
          <a:p>
            <a:pPr marL="45720" indent="0">
              <a:buNone/>
            </a:pPr>
            <a:endParaRPr lang="tr-TR" sz="2000" b="1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Test Formatı:</a:t>
            </a:r>
            <a:r>
              <a:rPr lang="tr-TR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testin yazım işlemleri bittikten sonra aldığı şekildir.</a:t>
            </a:r>
          </a:p>
          <a:p>
            <a:pPr marL="45720" indent="0" algn="just">
              <a:buNone/>
            </a:pPr>
            <a:endParaRPr lang="tr-T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59632" y="836712"/>
            <a:ext cx="7200800" cy="3816424"/>
          </a:xfrm>
        </p:spPr>
        <p:txBody>
          <a:bodyPr rtlCol="0"/>
          <a:lstStyle/>
          <a:p>
            <a:pPr algn="l"/>
            <a:r>
              <a:rPr lang="tr-TR" sz="2400" dirty="0">
                <a:solidFill>
                  <a:srgbClr val="FF0000"/>
                </a:solidFill>
              </a:rPr>
              <a:t>Örnek çoktan seçmeli test maddesi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/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Nitelikleri niceleştirme işlemine ne denir ?</a:t>
            </a:r>
            <a:b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</a:b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/>
            </a:r>
            <a:b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</a:b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A</a:t>
            </a:r>
            <a:r>
              <a:rPr lang="tr-TR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) Ölçüm</a:t>
            </a: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/>
            </a:r>
            <a:b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</a:b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B</a:t>
            </a:r>
            <a:r>
              <a:rPr lang="tr-TR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) Ölçek</a:t>
            </a: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/>
            </a:r>
            <a:b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C</a:t>
            </a:r>
            <a:r>
              <a:rPr lang="tr-TR" sz="2400" dirty="0" smtClean="0">
                <a:solidFill>
                  <a:srgbClr val="FF0000"/>
                </a:solidFill>
              </a:rPr>
              <a:t>) Ölçme</a:t>
            </a: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/>
            </a:r>
            <a:b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</a:b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D</a:t>
            </a:r>
            <a:r>
              <a:rPr lang="tr-TR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) Değerlendirme</a:t>
            </a: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/>
            </a:r>
            <a:b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</a:br>
            <a:r>
              <a:rPr lang="tr-TR" sz="2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E</a:t>
            </a:r>
            <a:r>
              <a:rPr lang="tr-TR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) Niceleme</a:t>
            </a:r>
            <a:endParaRPr lang="en-US" sz="2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40960" cy="1080120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Çoktan Seçmeli </a:t>
            </a:r>
            <a:r>
              <a:rPr lang="tr-TR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Soruların</a:t>
            </a:r>
            <a:endParaRPr lang="tr-TR" dirty="0"/>
          </a:p>
        </p:txBody>
      </p:sp>
      <p:sp>
        <p:nvSpPr>
          <p:cNvPr id="5" name="Aşağı Ok 4"/>
          <p:cNvSpPr/>
          <p:nvPr/>
        </p:nvSpPr>
        <p:spPr>
          <a:xfrm>
            <a:off x="1403648" y="2276872"/>
            <a:ext cx="1152128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6444208" y="2132856"/>
            <a:ext cx="1080120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431540" y="4075630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u="sng" dirty="0" smtClean="0"/>
              <a:t>AVANTAJLARI</a:t>
            </a:r>
            <a:endParaRPr lang="tr-TR" sz="3600" u="sng" dirty="0"/>
          </a:p>
        </p:txBody>
      </p:sp>
      <p:sp>
        <p:nvSpPr>
          <p:cNvPr id="8" name="Metin kutusu 7"/>
          <p:cNvSpPr txBox="1"/>
          <p:nvPr/>
        </p:nvSpPr>
        <p:spPr>
          <a:xfrm>
            <a:off x="4882165" y="4075629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u="sng" dirty="0" smtClean="0"/>
              <a:t>DEZAVANTAJLARI</a:t>
            </a:r>
            <a:endParaRPr lang="tr-TR" sz="3600" u="sng" dirty="0"/>
          </a:p>
        </p:txBody>
      </p:sp>
      <p:sp>
        <p:nvSpPr>
          <p:cNvPr id="9" name="Metin kutusu 8"/>
          <p:cNvSpPr txBox="1"/>
          <p:nvPr/>
        </p:nvSpPr>
        <p:spPr>
          <a:xfrm>
            <a:off x="611560" y="5013175"/>
            <a:ext cx="2916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………………………………………………………………………………………………………………………………..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4986046" y="5013176"/>
            <a:ext cx="2916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………………………………………………………………………………………………………………………………..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091566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7236296" y="6237312"/>
            <a:ext cx="1907704" cy="6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323528" y="6381328"/>
            <a:ext cx="2016224" cy="476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ağ Ok 5"/>
          <p:cNvSpPr/>
          <p:nvPr/>
        </p:nvSpPr>
        <p:spPr>
          <a:xfrm>
            <a:off x="1619672" y="2220640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 rot="10800000">
            <a:off x="7452320" y="2267744"/>
            <a:ext cx="86409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32584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1 Başlık"/>
          <p:cNvSpPr>
            <a:spLocks noGrp="1"/>
          </p:cNvSpPr>
          <p:nvPr>
            <p:ph type="title"/>
          </p:nvPr>
        </p:nvSpPr>
        <p:spPr>
          <a:xfrm>
            <a:off x="539552" y="260648"/>
            <a:ext cx="7632848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Testlerin </a:t>
            </a:r>
            <a:br>
              <a:rPr lang="tr-TR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Üstün Yönleri</a:t>
            </a:r>
            <a:endParaRPr lang="tr-TR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2 İçerik Yer Tutucusu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5000"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tr-TR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Değerlendirilmesi</a:t>
            </a:r>
            <a:r>
              <a:rPr lang="tr-TR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 objektif </a:t>
            </a:r>
            <a:r>
              <a:rPr lang="tr-TR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sınav türüdür.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tr-TR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Cevaplama ve puanlama süresi kısa olduğundan </a:t>
            </a:r>
            <a:r>
              <a:rPr lang="tr-TR" sz="2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avantajlı</a:t>
            </a:r>
            <a:r>
              <a:rPr lang="tr-TR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dır</a:t>
            </a:r>
            <a:r>
              <a:rPr lang="tr-TR" sz="29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tr-TR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Çok sorudan oluştuğu için </a:t>
            </a:r>
            <a:r>
              <a:rPr lang="tr-TR" sz="2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kapsamı geniş, geçerliliği ve güvenirliliği yüksek </a:t>
            </a:r>
            <a:r>
              <a:rPr lang="tr-TR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sınavdır.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tr-TR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 sınav türünde elde edilen verilerle birçok istatistiksel işlem yapılabilir. 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tr-TR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İlköğretimden üniversiteye kadar tüm öğretim kademelerinde kullanılır.</a:t>
            </a:r>
            <a:endParaRPr lang="tr-TR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8615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1 Başlık"/>
          <p:cNvSpPr>
            <a:spLocks noGrp="1"/>
          </p:cNvSpPr>
          <p:nvPr>
            <p:ph type="title"/>
          </p:nvPr>
        </p:nvSpPr>
        <p:spPr>
          <a:xfrm>
            <a:off x="611560" y="332656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Testlerin </a:t>
            </a:r>
            <a:b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Sınırlı Yönleri</a:t>
            </a:r>
            <a:endParaRPr lang="tr-TR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772816"/>
            <a:ext cx="8424936" cy="4482832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Hazırlanması zordur ve uzun zaman alır.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Soruların güçlük derecesini hazırlamak gerektirir.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Soruların farklı gruplar halinde hazırlanmaması durumunda kopya çekme ihtimali vardır.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Öğrencilerin kendi yorumlarını katması için uygun değildir. </a:t>
            </a:r>
          </a:p>
        </p:txBody>
      </p:sp>
    </p:spTree>
    <p:extLst>
      <p:ext uri="{BB962C8B-B14F-4D97-AF65-F5344CB8AC3E}">
        <p14:creationId xmlns:p14="http://schemas.microsoft.com/office/powerpoint/2010/main" val="8934549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06563"/>
            <a:ext cx="6400800" cy="34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260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47" y="1124744"/>
            <a:ext cx="839121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260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06" y="1196752"/>
            <a:ext cx="877108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686456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08" y="1401192"/>
            <a:ext cx="8408447" cy="353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6315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712967" cy="4783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30088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1 Başlık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60840" cy="115212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Çoktan Seçmeli Testlerin </a:t>
            </a:r>
            <a:b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Temel Özellikleri</a:t>
            </a:r>
            <a:endParaRPr lang="tr-TR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6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2060848"/>
            <a:ext cx="8208912" cy="4392488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tr-TR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.Cevaplayıcı bağımsızlığı yoktur: 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" indent="0" algn="just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Puanlama  objektifliğini yükseltir ama öğrenci özgün cevaplar veremez ve şans başarısı değişkeni ortaya çıkar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 algn="just">
              <a:buNone/>
            </a:pPr>
            <a:r>
              <a:rPr lang="tr-TR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.Okuma hızı ve okuduğunu anlama becerisi gerektirir</a:t>
            </a:r>
            <a:r>
              <a:rPr lang="tr-T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" indent="0" algn="just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Süre az, soru sayısı çok olduğundan hızlı okuma, okuduğunu anlama yeteneği ve dikkat gerektirir.</a:t>
            </a:r>
            <a:endParaRPr lang="tr-TR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1484784"/>
            <a:ext cx="8229600" cy="5976664"/>
          </a:xfrm>
        </p:spPr>
        <p:txBody>
          <a:bodyPr>
            <a:normAutofit fontScale="96875"/>
          </a:bodyPr>
          <a:lstStyle/>
          <a:p>
            <a:pPr marL="45720" indent="0"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Şans başarısı vardır: </a:t>
            </a:r>
            <a:endParaRPr lang="tr-TR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Şans 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faktörü gibi istenmeyen değişkenlerin ölçümlere karışması, testin güvenirlik ve geçerliğini düşürür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endParaRPr lang="tr-TR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Madde istatistikleri hesaplanmış bir soru bankası oluşturulabilir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: </a:t>
            </a:r>
            <a:endParaRPr lang="tr-TR" sz="28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Zaman 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 enerji kazancı ve test geliştirme olanağı sağlar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tr-TR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899592" y="0"/>
            <a:ext cx="7560840" cy="115212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Çoktan Seçmeli Testlerin </a:t>
            </a:r>
            <a:b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Temel Özellikleri</a:t>
            </a:r>
            <a:endParaRPr lang="tr-TR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1484784"/>
            <a:ext cx="8229600" cy="5976664"/>
          </a:xfrm>
        </p:spPr>
        <p:txBody>
          <a:bodyPr>
            <a:normAutofit fontScale="96875"/>
          </a:bodyPr>
          <a:lstStyle/>
          <a:p>
            <a:pPr marL="45720" indent="0"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Yazımı uzmanlık ve tecrübe gerektirir: </a:t>
            </a:r>
            <a:endParaRPr lang="tr-TR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Konu 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alanına iyi hakim olmak, ölçme ve değerlendirme ile ilgili bazı teknik bilgi ve becerilere sahip olmak gerekir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endParaRPr lang="tr-TR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Hazırlanması çok, puanlanması az zaman alır.</a:t>
            </a:r>
            <a:endParaRPr lang="tr-T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899592" y="0"/>
            <a:ext cx="7560840" cy="115212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Çoktan Seçmeli Testlerin </a:t>
            </a:r>
            <a:b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Temel Özellikleri</a:t>
            </a:r>
            <a:endParaRPr lang="tr-TR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9655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899592" y="18864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ÖZETLE;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59827483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568952" cy="6597352"/>
          </a:xfrm>
        </p:spPr>
        <p:txBody>
          <a:bodyPr>
            <a:normAutofit fontScale="98750"/>
          </a:bodyPr>
          <a:lstStyle/>
          <a:p>
            <a:pPr algn="ctr">
              <a:buNone/>
            </a:pPr>
            <a:r>
              <a:rPr lang="tr-TR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Testlerde </a:t>
            </a:r>
          </a:p>
          <a:p>
            <a:pPr algn="ctr">
              <a:buNone/>
            </a:pPr>
            <a:r>
              <a:rPr lang="tr-TR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Dikkat Edilecek Hususlar</a:t>
            </a:r>
            <a:endParaRPr lang="tr-TR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 kökünün ve muhtemel cevapların açık kesin bilgiler içermesi gerekir.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 kökünün ve seçeneklerin dilbilgisine ve imla kurallarına uygun olması gerekir.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Seçeneklerden sadece bir tanesinin doğru olması gerekir.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 kökünün olumsuz olması anlama güçlüğü yaratacağından fazla kullanılmamalıdır.Mutlaka kullanılması gerekiyorsa altının çizilmesi gerekir.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496944" cy="5976664"/>
          </a:xfrm>
        </p:spPr>
        <p:txBody>
          <a:bodyPr>
            <a:normAutofit fontScale="96875"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tr-TR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Testlerde 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tr-TR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Dikkat Edilecek </a:t>
            </a:r>
            <a:r>
              <a:rPr lang="tr-TR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Hususlar</a:t>
            </a:r>
          </a:p>
          <a:p>
            <a:pPr lv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F14124">
                  <a:lumMod val="75000"/>
                </a:srgbClr>
              </a:buClr>
            </a:pPr>
            <a:r>
              <a:rPr lang="tr-TR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Cevap sorunun içinde ima edilmemelidir</a:t>
            </a:r>
            <a:r>
              <a:rPr lang="tr-TR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tr-TR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Soru cevaba ipucu vermemelidir.</a:t>
            </a:r>
            <a:endParaRPr lang="tr-TR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 sorunun seçenek sayısı eşit olmalıdır.</a:t>
            </a:r>
          </a:p>
          <a:p>
            <a:pPr algn="just"/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Hepsi-Hiçbiri gibi seçenekler çoğunlukla tercih edilmemelidir.</a:t>
            </a:r>
          </a:p>
          <a:p>
            <a:pPr algn="just"/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Rakam kullanılan seçenekler büyükten küçüğe veya tersi sıralı bir şekilde verilmelidir.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496944" cy="5976664"/>
          </a:xfrm>
        </p:spPr>
        <p:txBody>
          <a:bodyPr>
            <a:normAutofit fontScale="96875"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tr-TR" sz="2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Testlerde 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tr-TR" sz="2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Dikkat Edilecek </a:t>
            </a:r>
            <a:r>
              <a:rPr lang="tr-TR" sz="2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Hususlar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endParaRPr lang="tr-TR" sz="2400" b="1" i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 kağıtları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ve B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gibi gruplara ayrılarak öğrencilerin kopya çekmesi engellenmelidir.</a:t>
            </a:r>
          </a:p>
          <a:p>
            <a:pPr algn="just"/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Cevaplar soru kağıdı üzerine değil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cevap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formuna işaretlenmelidir. </a:t>
            </a:r>
          </a:p>
          <a:p>
            <a:pPr algn="just"/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Düzeltme formülü uygulayarak şans faktörü azaltılmalıdır.</a:t>
            </a:r>
          </a:p>
        </p:txBody>
      </p:sp>
    </p:spTree>
    <p:extLst>
      <p:ext uri="{BB962C8B-B14F-4D97-AF65-F5344CB8AC3E}">
        <p14:creationId xmlns:p14="http://schemas.microsoft.com/office/powerpoint/2010/main" val="17263004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755576" y="404664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1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2204864"/>
            <a:ext cx="8229600" cy="3340967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1.Genelde bilgi düzeyinin üstünde, kavrama ve uygulama düzeyinde sorular </a:t>
            </a:r>
            <a:r>
              <a:rPr lang="tr-T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sorulmalıdır.</a:t>
            </a:r>
            <a:endParaRPr lang="tr-TR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endParaRPr lang="tr-TR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Testi aşırı zorlaştırmamak kaydıyla, bilgi düzeyinin üstünde özellikle kavrama düzeyinde soru sorularak şans başarısı faktörü azaltılmış olur</a:t>
            </a:r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340768"/>
            <a:ext cx="8229600" cy="61206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Cevabı </a:t>
            </a: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 doğru olan soru formatı kullanımı </a:t>
            </a:r>
          </a:p>
          <a:p>
            <a:pPr marL="4572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Seçenekler belli düzeyde doğru olup, en doğru cevap istenir. Bu soruların güvenirlik ve ayırt etme gücü daha yüksektir. Bu formatta test sorusu yazarken aynı derece doğru iki seçenek kullanılmamalıdır.</a:t>
            </a:r>
          </a:p>
          <a:p>
            <a:pPr marL="45720" indent="0">
              <a:buNone/>
            </a:pPr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Örnek Soru: </a:t>
            </a:r>
            <a:endParaRPr lang="tr-TR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Aşağıdaki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sınav türlerinden hangisinin puanlama objektifliği </a:t>
            </a:r>
            <a:r>
              <a:rPr lang="tr-TR" sz="20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düşüktür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4572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Yazılı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yoklama</a:t>
            </a:r>
          </a:p>
          <a:p>
            <a:pPr marL="4572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Kısa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cevaplı testler</a:t>
            </a:r>
          </a:p>
          <a:p>
            <a:pPr marL="4572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Sözlü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yoklama</a:t>
            </a:r>
          </a:p>
          <a:p>
            <a:pPr marL="4572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Doldurmalı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testler</a:t>
            </a:r>
          </a:p>
          <a:p>
            <a:pPr marL="4572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Çoktan 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seçmeli testler</a:t>
            </a:r>
            <a:endParaRPr lang="tr-TR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tr-TR" dirty="0"/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83568" y="7099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2 İçerik Yer Tutucusu"/>
          <p:cNvSpPr>
            <a:spLocks noGrp="1"/>
          </p:cNvSpPr>
          <p:nvPr>
            <p:ph sz="quarter" idx="13"/>
          </p:nvPr>
        </p:nvSpPr>
        <p:spPr>
          <a:xfrm>
            <a:off x="611560" y="1683965"/>
            <a:ext cx="8157592" cy="5174035"/>
          </a:xfrm>
        </p:spPr>
        <p:txBody>
          <a:bodyPr>
            <a:normAutofit fontScale="93750"/>
          </a:bodyPr>
          <a:lstStyle/>
          <a:p>
            <a:pPr marL="45720" indent="0">
              <a:buNone/>
            </a:pPr>
            <a:r>
              <a:rPr lang="tr-TR" sz="2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3.Test sorularının, ölçmeyi amaçladığı davranış düzeyine uygun olması için gerekiyorsa “doğru cevabı gizli olan soru formatı” kullanılmalı</a:t>
            </a:r>
          </a:p>
          <a:p>
            <a:pPr marL="45720" indent="0">
              <a:buNone/>
            </a:pPr>
            <a:endParaRPr lang="tr-TR" sz="21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Örnek Soru: </a:t>
            </a:r>
            <a:endParaRPr lang="tr-TR" sz="21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Zekanın </a:t>
            </a:r>
            <a:r>
              <a:rPr lang="tr-TR" sz="2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‘G’ ve ‘S’ faktörlerinden oluştuğunu savunan bilim adamının isminin ilk harfi nedir?</a:t>
            </a:r>
          </a:p>
          <a:p>
            <a:pPr marL="45720" indent="0">
              <a:buNone/>
            </a:pPr>
            <a:r>
              <a:rPr lang="tr-TR" sz="2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A)B      B)H      C)H      D)S      E)Y</a:t>
            </a:r>
            <a:endParaRPr lang="tr-TR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83568" y="7099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8208912" cy="52897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 Olumsuz </a:t>
            </a:r>
            <a:r>
              <a:rPr lang="tr-T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özelliklerle ilgili çeldirici bulmakta zorlanıldığında, </a:t>
            </a: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soru kökünü </a:t>
            </a:r>
            <a:r>
              <a:rPr lang="tr-T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olumsuz cümle formatına </a:t>
            </a: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dönüştürülmeli</a:t>
            </a:r>
          </a:p>
          <a:p>
            <a:pPr marL="45720" indent="0">
              <a:buNone/>
            </a:pPr>
            <a:endParaRPr lang="tr-T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Öğrenciler soru </a:t>
            </a:r>
            <a:r>
              <a:rPr lang="tr-T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kökündeki olumsuz ifadeyi olumlu algılayabilecekleri için kalın, italik, büyük harflerle, altı çizili yazma gibi vurgulama tekniklerine başvurulmalıdır</a:t>
            </a:r>
            <a:r>
              <a:rPr lang="tr-T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tr-T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tr-T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tr-T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tr-TR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tr-TR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r-TR" sz="20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683568" y="7099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6912768" cy="3096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ağ Ok 1"/>
          <p:cNvSpPr/>
          <p:nvPr/>
        </p:nvSpPr>
        <p:spPr>
          <a:xfrm>
            <a:off x="827584" y="3573016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72437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8208912" cy="52897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Mümkünse  soru kökü olumlu </a:t>
            </a:r>
            <a:r>
              <a:rPr lang="tr-T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cümle </a:t>
            </a: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formatı tercih edilmelidir.</a:t>
            </a:r>
            <a:endParaRPr lang="tr-T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tr-T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tr-TR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r-TR" sz="20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683568" y="7099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7770476" cy="346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ağ Ok 1"/>
          <p:cNvSpPr/>
          <p:nvPr/>
        </p:nvSpPr>
        <p:spPr>
          <a:xfrm>
            <a:off x="755576" y="2035796"/>
            <a:ext cx="720080" cy="6731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25819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700808"/>
            <a:ext cx="8229600" cy="4392488"/>
          </a:xfrm>
        </p:spPr>
        <p:txBody>
          <a:bodyPr>
            <a:normAutofit fontScale="96875"/>
          </a:bodyPr>
          <a:lstStyle/>
          <a:p>
            <a:pPr marL="45720" indent="0">
              <a:buNone/>
            </a:pPr>
            <a:endParaRPr lang="tr-TR" sz="21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tr-TR" sz="21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5.Ortak </a:t>
            </a:r>
            <a:r>
              <a:rPr lang="tr-TR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köklü soru formatı </a:t>
            </a:r>
            <a:r>
              <a:rPr lang="tr-TR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kullanılabilir.</a:t>
            </a:r>
            <a:endParaRPr lang="tr-TR" sz="21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soru köküyle ilgili birden çok soru sorulduğunda testin okuma zamanının azalmasını sağlar ve kullanışlığı  artar.</a:t>
            </a:r>
          </a:p>
          <a:p>
            <a:endParaRPr lang="tr-TR" sz="29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900" b="1" dirty="0" smtClean="0">
                <a:latin typeface="Arial" pitchFamily="34" charset="0"/>
                <a:cs typeface="Arial" pitchFamily="34" charset="0"/>
              </a:rPr>
              <a:t> </a:t>
            </a:r>
            <a:endParaRPr lang="tr-TR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83568" y="476672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322F2B5-E966-4EC0-A11C-25E49C29F54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tr-TR" sz="2400" dirty="0" smtClean="0"/>
              <a:t>Ortak </a:t>
            </a:r>
            <a:r>
              <a:rPr lang="tr-TR" sz="2400" dirty="0"/>
              <a:t>köklü maddeler formatı kullanılmalıdır. Maddelerin ortak kökte yazılması hem yazımda hem de öğrenciler için okumada ekonomiklik sağlar.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55372309-70C4-4945-A067-6814B868C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21396" y="-553580"/>
            <a:ext cx="5301207" cy="9144001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2411760" y="5301532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Puanların standart hatası kaçtır?</a:t>
            </a:r>
            <a:endParaRPr lang="tr-TR" sz="16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2195736" y="3510590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Puanların standart sapması kaçtır?</a:t>
            </a:r>
            <a:endParaRPr lang="tr-TR" sz="1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3573017"/>
            <a:ext cx="2071601" cy="838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301532"/>
            <a:ext cx="1855577" cy="71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09120"/>
            <a:ext cx="2143607" cy="79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5899"/>
            <a:ext cx="1348928" cy="37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41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229600" cy="5904656"/>
          </a:xfrm>
        </p:spPr>
        <p:txBody>
          <a:bodyPr>
            <a:normAutofit fontScale="96875"/>
          </a:bodyPr>
          <a:lstStyle/>
          <a:p>
            <a:endParaRPr lang="tr-TR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Sorular kolay algılanabilir ve dil bakımından grubun düzeyine uygun olmalı</a:t>
            </a:r>
          </a:p>
          <a:p>
            <a:pPr marL="45720" indent="0">
              <a:buNone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Soru, dil bakımından grubun ortalama okuma yeteneğinin altında olmalıdır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Mümkün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oldukça kısa, yabancı kelimelerden uzak, açık , anlaşılır bir dille yazılmalıdır.</a:t>
            </a:r>
            <a:endParaRPr lang="tr-TR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83568" y="7099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C05C4744-5B28-4703-B26D-0A06C20409A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-2612" y="4530"/>
            <a:ext cx="9146612" cy="685347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tr-TR" sz="3200" dirty="0"/>
          </a:p>
          <a:p>
            <a:endParaRPr lang="tr-TR" sz="2400" dirty="0" smtClean="0"/>
          </a:p>
          <a:p>
            <a:r>
              <a:rPr lang="tr-TR" sz="2400" dirty="0" smtClean="0"/>
              <a:t>Gerek </a:t>
            </a:r>
            <a:r>
              <a:rPr lang="tr-TR" sz="2400" dirty="0"/>
              <a:t>okumada zaman kazanmak, gerekse algılama kolaylığı sağlama açısından, maddenin mümkün oldukça kısa olmasına dikkat edilmelidir</a:t>
            </a:r>
            <a:r>
              <a:rPr lang="tr-TR" sz="2400" dirty="0" smtClean="0"/>
              <a:t>.</a:t>
            </a:r>
          </a:p>
          <a:p>
            <a:endParaRPr lang="tr-TR" sz="2400" dirty="0"/>
          </a:p>
          <a:p>
            <a:r>
              <a:rPr lang="tr-TR" sz="2400" dirty="0">
                <a:solidFill>
                  <a:srgbClr val="FF0000"/>
                </a:solidFill>
              </a:rPr>
              <a:t>Aşağıda iki tane çoktan seçmeli test maddesi tek sütun ve iki sütun formatında sunulmuştur.</a:t>
            </a:r>
          </a:p>
          <a:p>
            <a:endParaRPr lang="tr-T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54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="" xmlns:a16="http://schemas.microsoft.com/office/drawing/2014/main" id="{13F372C3-2B5B-4624-BD93-197BB85A377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51331" y="-1111951"/>
            <a:ext cx="6858000" cy="912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0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İçerik Yer Tutucusu 8">
            <a:extLst>
              <a:ext uri="{FF2B5EF4-FFF2-40B4-BE49-F238E27FC236}">
                <a16:creationId xmlns="" xmlns:a16="http://schemas.microsoft.com/office/drawing/2014/main" id="{43B29503-763E-423C-BC60-25D74FDAFCA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9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2204864"/>
            <a:ext cx="8568952" cy="3600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7. Sorular testin kapsam geçerliğini artıracak şekilde hazırlanmalı</a:t>
            </a:r>
            <a:endParaRPr lang="tr-TR" sz="2800" b="1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belirtke tablosu hazırlanarak buna uygun test hazırlanmalı, hatırlatma düzeyinin üstünde sorular olmalı, gereksiz ayrıntıya girerek kapsam geçerliliği düşürülmemelidir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endParaRPr lang="tr-TR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755576" y="404664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541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2204864"/>
            <a:ext cx="8568952" cy="3600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8. Soru kökünde gereğinden fazla bilgi verilmemeli</a:t>
            </a:r>
          </a:p>
          <a:p>
            <a:pPr marL="45720" indent="0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 kökü sorunun mümkün olan en büyük kısmını kapsamalıdır. Gereğinden fazla bilgi verilmesi testin okuma yükünü artırır ve kafa karışıklığına sebebiyet verir.</a:t>
            </a:r>
            <a:endParaRPr lang="tr-TR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83568" y="7099"/>
            <a:ext cx="7488832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sz="40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Çoktan Seçmeli Test Maddesi Yazımında Dikkat Edilecek Hususlar</a:t>
            </a:r>
            <a:endParaRPr lang="tr-TR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48647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16632"/>
            <a:ext cx="8496944" cy="6624736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9.Seçenek yazımında çok titiz olunmalı</a:t>
            </a:r>
          </a:p>
          <a:p>
            <a:pPr algn="just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Seçenekler;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1.Soru kökü ile gramer açısından tutarlı olmalı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2.İfade tarzı, uzunluk ve kapsam bakımından benzer olmalı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3.Doğru cevap seçeneklere sistemli bir şekilde dağıtılmamalı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4.Soru kökü negatif sorularda, seçeneklerde de negatif ifadeler kullanılmamalı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5.Hiçbiri seçeneği “negatif soru köklerinde” ,”en doğru cevabı seçtirirken” ve “sayısal sorularda” kullanılmalı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539552" y="260648"/>
            <a:ext cx="7848872" cy="5904656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”</a:t>
            </a:r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Hepsi” ve “hiçbiri” seçenekleri aynı 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soruda kesinlikle </a:t>
            </a:r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birlikte 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kullanılmamalı</a:t>
            </a:r>
          </a:p>
          <a:p>
            <a:pPr algn="just">
              <a:buNone/>
            </a:pPr>
            <a:endParaRPr lang="tr-TR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Birbirine </a:t>
            </a:r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zıt şıklardan biri her zaman doğru cevap 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olmamalı</a:t>
            </a:r>
          </a:p>
          <a:p>
            <a:pPr algn="just">
              <a:buNone/>
            </a:pPr>
            <a:endParaRPr lang="tr-TR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”</a:t>
            </a:r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Hepsi” seçeneği bütün bir testte birkaç defa ve bazen doğru cevap, bazen çeldirici olarak 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kullanılmalı</a:t>
            </a:r>
          </a:p>
          <a:p>
            <a:pPr algn="just">
              <a:buNone/>
            </a:pPr>
            <a:endParaRPr lang="tr-TR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Sorunun </a:t>
            </a:r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cevabını bilmeyen öğrenciler seçeneklerden hareketle doğru cevabı bulamamalı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33513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7848872" cy="410445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endParaRPr lang="tr-TR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10.Çeldiriciler profesyonelce yazılmalı</a:t>
            </a:r>
          </a:p>
          <a:p>
            <a:pPr marL="45720" indent="0" algn="just">
              <a:buNone/>
            </a:pPr>
            <a:endParaRPr lang="tr-TR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Çeldiriciler öğrencilerin yapabilecekleri hatalardan faydalanarak hazırlanmalı, sorulan soruyla alakasız olmamalıdır. </a:t>
            </a:r>
          </a:p>
          <a:p>
            <a:pPr marL="45720" indent="0" algn="just">
              <a:buNone/>
            </a:pPr>
            <a:endParaRPr lang="tr-TR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Çeldiricilerin doğru cevaba yakınlığı belli oranda arttıkça soru zorluğu ve ayırt ediciliği artar.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2 İçerik Yer Tutucusu"/>
          <p:cNvSpPr>
            <a:spLocks noGrp="1"/>
          </p:cNvSpPr>
          <p:nvPr>
            <p:ph sz="quarter" idx="13"/>
          </p:nvPr>
        </p:nvSpPr>
        <p:spPr>
          <a:xfrm>
            <a:off x="357158" y="188640"/>
            <a:ext cx="8429684" cy="6669360"/>
          </a:xfrm>
        </p:spPr>
        <p:txBody>
          <a:bodyPr>
            <a:normAutofit fontScale="93750"/>
          </a:bodyPr>
          <a:lstStyle/>
          <a:p>
            <a:pPr marL="45720" indent="0" algn="just">
              <a:buNone/>
            </a:pPr>
            <a:r>
              <a:rPr lang="tr-TR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11. Puanlamada şans başarısı giderme için düzeltme formülü kullanılması</a:t>
            </a:r>
          </a:p>
          <a:p>
            <a:pPr marL="45720" indent="0" algn="just">
              <a:buNone/>
            </a:pPr>
            <a:r>
              <a:rPr lang="tr-TR" sz="2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Puanlama yöntemleri</a:t>
            </a:r>
          </a:p>
          <a:p>
            <a:pPr marL="45720" indent="0" algn="just">
              <a:buNone/>
            </a:pPr>
            <a:r>
              <a:rPr lang="tr-TR" sz="2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“0-1” puanlama yöntemi: </a:t>
            </a:r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oğru cevaplanan soru “1  puan” , doğru cevaplanmayan sorulara “0 puan” verilmesiyle testi oluşturan soruların puanlanmasıdır.</a:t>
            </a:r>
          </a:p>
          <a:p>
            <a:pPr marL="45720" indent="0" algn="just">
              <a:buNone/>
            </a:pPr>
            <a:r>
              <a:rPr lang="tr-TR" sz="2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Ağırlıklı puanlama yöntemi: </a:t>
            </a:r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Hem sorudaki seçeneklerin hem de soruların puanlarının farklı olması, yani ağırlıklandırılması mümkündür.</a:t>
            </a:r>
          </a:p>
          <a:p>
            <a:pPr marL="45720" indent="0" algn="just">
              <a:buNone/>
            </a:pPr>
            <a:r>
              <a:rPr lang="tr-TR" sz="2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45720" indent="0" algn="just">
              <a:buNone/>
            </a:pPr>
            <a:r>
              <a:rPr lang="tr-TR" sz="2600" dirty="0">
                <a:latin typeface="Arial" pitchFamily="34" charset="0"/>
                <a:cs typeface="Arial" pitchFamily="34" charset="0"/>
              </a:rPr>
              <a:t>  </a:t>
            </a:r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D: Doğru cevap </a:t>
            </a:r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sayısı</a:t>
            </a:r>
          </a:p>
          <a:p>
            <a:pPr marL="45720" indent="0" algn="just">
              <a:buNone/>
            </a:pPr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Y: Yanlış cevap </a:t>
            </a:r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sayısı</a:t>
            </a:r>
          </a:p>
          <a:p>
            <a:pPr marL="45720" indent="0" algn="just">
              <a:buNone/>
            </a:pPr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a: Soruların seçenek </a:t>
            </a:r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sayısı</a:t>
            </a:r>
          </a:p>
          <a:p>
            <a:pPr marL="45720" indent="0">
              <a:buNone/>
            </a:pPr>
            <a:endParaRPr lang="tr-TR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355976" y="4007971"/>
            <a:ext cx="4502304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Şans başarısı= 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D-(Y/a-1)</a:t>
            </a: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1 Başlık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 Maddesi </a:t>
            </a:r>
            <a:b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Yazımı İçin Öneriler</a:t>
            </a:r>
            <a:endParaRPr lang="tr-TR" sz="3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4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280920" cy="429309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Sorular sadece bilgi düzeyinde kalmamalı, bilgi düzeyinin üzerinde (kavrama-uygulama-analiz-sentez ve değerlendirme) sorularda sorunuz.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Genelde doğru cevabı en doğru olan formatını kullanınız.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Doğru cevap, görünce tanıma becerisiyle veya seçeneklerden faydalanarak bulunabiliyorsa doğru cevabı gizli olan soru formatı kullanınız.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428596" y="1196752"/>
            <a:ext cx="8391876" cy="566124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endParaRPr lang="tr-TR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tr-T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Olumsuz </a:t>
            </a:r>
            <a:r>
              <a:rPr lang="tr-T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özelliklerle ilgili çeldirici bulmakta zorlanıldığında , </a:t>
            </a:r>
            <a:r>
              <a:rPr lang="tr-T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soru </a:t>
            </a:r>
            <a:r>
              <a:rPr lang="tr-T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kökünü olumsuz cümle formatına dönüştürünüz ve ifadedeki olumsuzluk için vurgu kullanınız.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Testin içeriğini bozmadan okuma yükünü azaltıcı tedbirler alınız. Ortak köklü </a:t>
            </a:r>
            <a:r>
              <a:rPr lang="tr-T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soru </a:t>
            </a:r>
            <a:r>
              <a:rPr lang="tr-T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formatlarını kullanmak gibi.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Maddelerin , testi alan grup için dil bakımından kolayca anlaşılabilir nitelikte olmasını sağlayınız. Her </a:t>
            </a:r>
            <a:r>
              <a:rPr lang="tr-T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soruyu mutlaka </a:t>
            </a:r>
            <a:r>
              <a:rPr lang="tr-T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gramer ve yazım hatalarını görme amacıyla yazdıktan daha sonraki bir zamanda okuyunuz.</a:t>
            </a:r>
          </a:p>
          <a:p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 Maddesi </a:t>
            </a:r>
            <a:b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Yazımı İçin Öneriler</a:t>
            </a:r>
            <a:endParaRPr lang="tr-TR" sz="3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03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556792"/>
            <a:ext cx="8568952" cy="6192688"/>
          </a:xfrm>
        </p:spPr>
        <p:txBody>
          <a:bodyPr>
            <a:normAutofit fontScale="9375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3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Testin kapsam geçerliğinin yüksek olmasına özen gösteriniz.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3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Madde kökünde gereğinden fazla bilgi vermeyiniz.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3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Seçenekler ifade tarzı, uzunluk ve kapsam bakımından benzer olmalı, “hepsi – hiçbiri”  seçeneklerini kullanmayınız . </a:t>
            </a:r>
          </a:p>
          <a:p>
            <a:endParaRPr lang="tr-TR" dirty="0"/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 Maddesi </a:t>
            </a:r>
            <a:b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Yazımı İçin Öneriler</a:t>
            </a:r>
            <a:endParaRPr lang="tr-TR" sz="3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556792"/>
            <a:ext cx="8391876" cy="4320480"/>
          </a:xfrm>
        </p:spPr>
        <p:txBody>
          <a:bodyPr>
            <a:normAutofit fontScale="9375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3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Çeldiricileri konuyu iyi bilmeyen öğrencilerin yapabileceği hatalardan faydalanarak hazırlayınız.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3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Puanlamada şans başarısını giderme için düzeltme formülünü kullanınız.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tr-TR" sz="3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Yazdığınız test sorularını mutlaka (iyileştirme amacıyla) kontrol ediniz.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tr-TR" dirty="0"/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Çoktan Seçmeli Test Maddesi </a:t>
            </a:r>
            <a:b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Yazımı İçin Öneriler</a:t>
            </a:r>
            <a:endParaRPr lang="tr-TR" sz="3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53861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99592" y="2276872"/>
            <a:ext cx="7560840" cy="1224136"/>
          </a:xfrm>
        </p:spPr>
        <p:txBody>
          <a:bodyPr/>
          <a:lstStyle/>
          <a:p>
            <a:pPr marL="0" indent="0" algn="ctr">
              <a:buNone/>
            </a:pPr>
            <a:r>
              <a:rPr lang="tr-TR" sz="4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EŞLEŞTİRMELİ TESTLER </a:t>
            </a: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22389869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Başlık"/>
          <p:cNvSpPr>
            <a:spLocks noGrp="1"/>
          </p:cNvSpPr>
          <p:nvPr>
            <p:ph type="title"/>
          </p:nvPr>
        </p:nvSpPr>
        <p:spPr>
          <a:xfrm>
            <a:off x="899592" y="476672"/>
            <a:ext cx="7200800" cy="1143000"/>
          </a:xfrm>
        </p:spPr>
        <p:txBody>
          <a:bodyPr/>
          <a:lstStyle/>
          <a:p>
            <a:pPr marL="0" indent="0" algn="l">
              <a:buNone/>
            </a:pPr>
            <a: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EŞLEŞTİRMELİ TESTLER </a:t>
            </a:r>
            <a:endParaRPr lang="tr-TR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628800"/>
            <a:ext cx="8496944" cy="482453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Eşleştirmeli testler, çoktan seçmeli testlerin bir çeşididir. 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Eşleştirmeli testlerde birden çok soru kökü , bazı seçeneklerle eşleştirilir. 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Diğer bir ifadeyle eşleştirmeli testlerde iki kolonda verilen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kavramlar, tarihler, numaralar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semboller veya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tanımlar eşleştirilir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Genelde soru kökü için hangi seçenek doğru ise bu seçeneğin önündeki harf soru numarasını belirten kısma yazılır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1293243-A759-486C-A507-7CD21909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8458200" cy="119256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6000" dirty="0">
                <a:solidFill>
                  <a:srgbClr val="FF0000"/>
                </a:solidFill>
              </a:rPr>
              <a:t>Eşleştirmeli </a:t>
            </a:r>
            <a:r>
              <a:rPr lang="tr-TR" sz="6000" dirty="0" smtClean="0">
                <a:solidFill>
                  <a:srgbClr val="FF0000"/>
                </a:solidFill>
              </a:rPr>
              <a:t>soru örneği</a:t>
            </a:r>
            <a:endParaRPr lang="tr-TR" sz="6000" dirty="0">
              <a:solidFill>
                <a:srgbClr val="FF0000"/>
              </a:solidFill>
            </a:endParaRPr>
          </a:p>
        </p:txBody>
      </p:sp>
      <p:pic>
        <p:nvPicPr>
          <p:cNvPr id="9" name="İçerik Yer Tutucusu 8">
            <a:extLst>
              <a:ext uri="{FF2B5EF4-FFF2-40B4-BE49-F238E27FC236}">
                <a16:creationId xmlns="" xmlns:a16="http://schemas.microsoft.com/office/drawing/2014/main" id="{A48D63A1-9702-4ACF-A17D-14A268510B6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1285860"/>
            <a:ext cx="8215370" cy="5000659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727246" y="546826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Sizler de DKAB ve İHL meslek derslerine ilişkin eşleştirmeli soru örnekleri hazırlayınız.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893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1293243-A759-486C-A507-7CD21909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8458200" cy="119256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6000" dirty="0">
                <a:solidFill>
                  <a:srgbClr val="FF0000"/>
                </a:solidFill>
              </a:rPr>
              <a:t>Eşleştirmeli </a:t>
            </a:r>
            <a:r>
              <a:rPr lang="tr-TR" sz="6000" dirty="0" smtClean="0">
                <a:solidFill>
                  <a:srgbClr val="FF0000"/>
                </a:solidFill>
              </a:rPr>
              <a:t>soru örneği</a:t>
            </a:r>
            <a:endParaRPr lang="tr-TR" sz="6000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ağ Ok 2"/>
          <p:cNvSpPr/>
          <p:nvPr/>
        </p:nvSpPr>
        <p:spPr>
          <a:xfrm>
            <a:off x="2627784" y="1445005"/>
            <a:ext cx="79208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7236296" y="6237313"/>
            <a:ext cx="1870653" cy="937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52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40960" cy="1080120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err="1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Eşleştirmeşi</a:t>
            </a:r>
            <a:r>
              <a:rPr lang="tr-TR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 Soruların</a:t>
            </a:r>
            <a:endParaRPr lang="tr-TR" dirty="0"/>
          </a:p>
        </p:txBody>
      </p:sp>
      <p:sp>
        <p:nvSpPr>
          <p:cNvPr id="5" name="Aşağı Ok 4"/>
          <p:cNvSpPr/>
          <p:nvPr/>
        </p:nvSpPr>
        <p:spPr>
          <a:xfrm>
            <a:off x="1691680" y="2276872"/>
            <a:ext cx="1152128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" name="Aşağı Ok 5"/>
          <p:cNvSpPr/>
          <p:nvPr/>
        </p:nvSpPr>
        <p:spPr>
          <a:xfrm>
            <a:off x="6444208" y="2132856"/>
            <a:ext cx="1080120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31540" y="4075630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u="sng" dirty="0" smtClean="0">
                <a:solidFill>
                  <a:prstClr val="black"/>
                </a:solidFill>
              </a:rPr>
              <a:t>AVANTAJLARI</a:t>
            </a:r>
            <a:endParaRPr lang="tr-TR" sz="3600" u="sng" dirty="0">
              <a:solidFill>
                <a:prstClr val="black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4882165" y="4075629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u="sng" dirty="0" smtClean="0">
                <a:solidFill>
                  <a:prstClr val="black"/>
                </a:solidFill>
              </a:rPr>
              <a:t>DEZAVANTAJLARI</a:t>
            </a:r>
            <a:endParaRPr lang="tr-TR" sz="3600" u="sng" dirty="0">
              <a:solidFill>
                <a:prstClr val="black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611560" y="5013175"/>
            <a:ext cx="2916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prstClr val="black"/>
                </a:solidFill>
              </a:rPr>
              <a:t>………………………………………………………………………………………………………………………………..</a:t>
            </a: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4986046" y="5013176"/>
            <a:ext cx="2916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prstClr val="black"/>
                </a:solidFill>
              </a:rPr>
              <a:t>………………………………………………………………………………………………………………………………..</a:t>
            </a:r>
            <a:endParaRPr lang="tr-T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88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568952" cy="60486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Eşleştirmeli Sınavlarının </a:t>
            </a:r>
          </a:p>
          <a:p>
            <a:pPr algn="ctr">
              <a:buNone/>
            </a:pPr>
            <a:r>
              <a:rPr lang="tr-TR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Üstün Yönleri</a:t>
            </a:r>
            <a:endParaRPr lang="tr-TR" sz="40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8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Ölçme ve puanlama işlemi kolaydır.</a:t>
            </a:r>
          </a:p>
          <a:p>
            <a:pPr>
              <a:spcBef>
                <a:spcPts val="18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Fazla zaman almaz.</a:t>
            </a:r>
          </a:p>
          <a:p>
            <a:pPr>
              <a:spcBef>
                <a:spcPts val="18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Seçenek sayısı fazla olduğundan şans faktörü azdır.</a:t>
            </a:r>
          </a:p>
          <a:p>
            <a:pPr>
              <a:spcBef>
                <a:spcPts val="18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Öğrencilerin üst düzey bilgilerini yoklamaya uygundur.</a:t>
            </a:r>
          </a:p>
          <a:p>
            <a:pPr>
              <a:spcBef>
                <a:spcPts val="18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Konu hakkında bilgisi öğretmenler için soruların hazırlanması kolaydır.</a:t>
            </a:r>
          </a:p>
          <a:p>
            <a:endParaRPr lang="tr-TR" dirty="0" smtClean="0"/>
          </a:p>
          <a:p>
            <a:pPr algn="ctr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71162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1 Başlık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1608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Eşleştirmeli Testlerin </a:t>
            </a:r>
            <a:b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Sınırlı Yönleri</a:t>
            </a:r>
            <a:endParaRPr lang="tr-TR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0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2348880"/>
            <a:ext cx="8424936" cy="347472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Deneyimsiz kişiler için soruların hazırlanması zordur ve zaman alır.</a:t>
            </a:r>
          </a:p>
          <a:p>
            <a:pPr>
              <a:buFont typeface="Arial" pitchFamily="34" charset="0"/>
              <a:buChar char="•"/>
            </a:pPr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 testi her konuya uyarlamak mümkün değildir.</a:t>
            </a:r>
          </a:p>
          <a:p>
            <a:pPr>
              <a:buFont typeface="Arial" pitchFamily="34" charset="0"/>
              <a:buChar char="•"/>
            </a:pPr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Soruların güçlük düzeyini belirlemek zordur.</a:t>
            </a:r>
          </a:p>
          <a:p>
            <a:endParaRPr lang="tr-TR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0253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1 Başlık"/>
          <p:cNvSpPr>
            <a:spLocks noGrp="1"/>
          </p:cNvSpPr>
          <p:nvPr>
            <p:ph type="title"/>
          </p:nvPr>
        </p:nvSpPr>
        <p:spPr>
          <a:xfrm>
            <a:off x="323528" y="0"/>
            <a:ext cx="8352928" cy="980728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tr-TR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Eşleştirmeli Testlerin Etkin Kullanımı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1048622" name="2 İçerik Yer Tutucusu"/>
          <p:cNvSpPr>
            <a:spLocks noGrp="1"/>
          </p:cNvSpPr>
          <p:nvPr>
            <p:ph sz="quarter" idx="13"/>
          </p:nvPr>
        </p:nvSpPr>
        <p:spPr>
          <a:xfrm>
            <a:off x="357158" y="1052736"/>
            <a:ext cx="8463314" cy="5544616"/>
          </a:xfrm>
        </p:spPr>
        <p:txBody>
          <a:bodyPr>
            <a:normAutofit fontScale="96875"/>
          </a:bodyPr>
          <a:lstStyle/>
          <a:p>
            <a:pPr marL="45720" indent="0">
              <a:buNone/>
            </a:pPr>
            <a:r>
              <a:rPr lang="tr-T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Cevap seçenekleri soru sayısından çok olmalı</a:t>
            </a:r>
            <a:endParaRPr lang="tr-TR" sz="25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Şans başarısını düşürür. </a:t>
            </a:r>
          </a:p>
          <a:p>
            <a:pPr marL="4572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 bir soru kökü için tek bir seçenek kullanımı önerilir. </a:t>
            </a:r>
          </a:p>
          <a:p>
            <a:pPr marL="4572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Eğer bir seçeneğin birden fazla doğru cevabı varsa bu açıklama kısmında bildirilmelidir. </a:t>
            </a:r>
          </a:p>
          <a:p>
            <a:pPr marL="4572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 setinin 4-7 soru kökünden oluşması önerilmektedir.</a:t>
            </a:r>
          </a:p>
          <a:p>
            <a:pPr marL="4572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Eğer 7’den fazla ise karmaşık hale gelmektedir. 4’den az olursa cevaplaması kolay olmaktadır</a:t>
            </a:r>
            <a:r>
              <a:rPr lang="tr-T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tr-TR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196752"/>
            <a:ext cx="8568952" cy="5544616"/>
          </a:xfrm>
        </p:spPr>
        <p:txBody>
          <a:bodyPr>
            <a:normAutofit fontScale="96875"/>
          </a:bodyPr>
          <a:lstStyle/>
          <a:p>
            <a:pPr marL="45720" indent="0">
              <a:buNone/>
            </a:pPr>
            <a:r>
              <a:rPr lang="tr-T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2.Her bir eşleştirmeli soru setinin ortak bir boyutu olmalıdır</a:t>
            </a:r>
          </a:p>
          <a:p>
            <a:pPr marL="45720" indent="0">
              <a:buNone/>
            </a:pP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soru setini oluşturan soruların homojen bir yapıda olması gerekir.</a:t>
            </a:r>
          </a:p>
          <a:p>
            <a:pPr marL="45720" indent="0">
              <a:buNone/>
            </a:pPr>
            <a:endParaRPr lang="tr-TR" sz="25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3.Sorular </a:t>
            </a:r>
            <a:r>
              <a:rPr lang="tr-T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 seçenekler iki kolonda sunulmalı</a:t>
            </a:r>
          </a:p>
          <a:p>
            <a:pPr marL="45720" indent="0" algn="just">
              <a:buNone/>
            </a:pPr>
            <a:r>
              <a:rPr lang="tr-TR" sz="2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adde kökleri soldaki kolonda , seçenekler sağdaki kolonda olmalıdır. Bir soru setiyle ilgili tüm kısımlar aynı sayfada olmalıdır. Böylece öğrencilere algılama ve okuma kolaylığı sağlanır</a:t>
            </a:r>
            <a:r>
              <a:rPr lang="tr-TR" sz="25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45720" indent="0">
              <a:buNone/>
            </a:pPr>
            <a:endParaRPr lang="tr-TR" sz="25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323528" y="0"/>
            <a:ext cx="8352928" cy="980728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tr-TR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Eşleştirmeli Testlerin Etkin Kullanımı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196752"/>
            <a:ext cx="8568952" cy="5544616"/>
          </a:xfrm>
        </p:spPr>
        <p:txBody>
          <a:bodyPr>
            <a:normAutofit fontScale="96875"/>
          </a:bodyPr>
          <a:lstStyle/>
          <a:p>
            <a:pPr marL="45720" indent="0">
              <a:buNone/>
            </a:pPr>
            <a:r>
              <a:rPr lang="tr-T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tr-T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tr-TR" sz="2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Madde köklerinin , seçeneklerin uzunlukları benzer ve gramer bakımından eşdeğer olmalı </a:t>
            </a:r>
          </a:p>
          <a:p>
            <a:pPr marL="45720" indent="0">
              <a:buNone/>
            </a:pP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Madde </a:t>
            </a:r>
            <a:r>
              <a:rPr lang="tr-TR" sz="2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kökünde açıklamayı verip seçeneklerde kavramlar verilmelidir</a:t>
            </a:r>
            <a:r>
              <a:rPr lang="tr-TR" sz="2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endParaRPr lang="tr-TR" sz="2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tr-TR" sz="2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Seçenekler belli bir sıraya veya mantıksal düzene göre verilmeli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tr-TR" sz="2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Seçeneklerde tarihler verilmişse tarihlerin küçükten büyüğe doğru sıralı bir şekilde verilmesi, ülke veya başkentler verilmişse veriliş sırası alfabetik sıraya göre olması daha uygundur.</a:t>
            </a:r>
          </a:p>
          <a:p>
            <a:pPr marL="45720" indent="0">
              <a:buNone/>
            </a:pPr>
            <a:endParaRPr lang="tr-TR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tr-TR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tr-TR" sz="25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323528" y="0"/>
            <a:ext cx="8352928" cy="980728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tr-TR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Eşleştirmeli Testlerin Etkin Kullanımı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16850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2 İçerik Yer Tutucusu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784976" cy="5589240"/>
          </a:xfrm>
        </p:spPr>
        <p:txBody>
          <a:bodyPr>
            <a:normAutofit fontScale="93750"/>
          </a:bodyPr>
          <a:lstStyle/>
          <a:p>
            <a:pPr marL="45720" indent="0">
              <a:buNone/>
            </a:pPr>
            <a:endParaRPr lang="tr-TR" sz="30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Öğrencilerden soru köklerinden bir ok çıkartarak cevaplamalarına izin verilmemeli </a:t>
            </a:r>
            <a:endParaRPr lang="tr-TR" sz="2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uygulama puanlamada öğretmenlerin işini zorlaştırır, puanlamayı imkansız hale getirebilir</a:t>
            </a:r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endParaRPr lang="tr-TR" sz="2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tr-TR" sz="2600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Eşleştirmeli Testlerin Etkin </a:t>
            </a:r>
            <a:r>
              <a:rPr lang="tr-TR" sz="2600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Kulla</a:t>
            </a:r>
            <a:r>
              <a:rPr lang="tr-TR" sz="2600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nımı</a:t>
            </a:r>
            <a:r>
              <a:rPr lang="tr-TR" sz="2600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ile ilgili sizlerin başka önerileriniz var mı? </a:t>
            </a:r>
            <a:endParaRPr lang="tr-TR" sz="2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52928" cy="764704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tr-TR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Eşleştirmeli Testlerin Etkin Kullanımı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  <a:endParaRPr lang="tr-T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1 Başlık"/>
          <p:cNvSpPr>
            <a:spLocks noGrp="1"/>
          </p:cNvSpPr>
          <p:nvPr>
            <p:ph type="title"/>
          </p:nvPr>
        </p:nvSpPr>
        <p:spPr>
          <a:xfrm>
            <a:off x="611560" y="620688"/>
            <a:ext cx="7632848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Eşleştirmeli Testlerde Dikkat Edilecek Noktalar</a:t>
            </a:r>
            <a:endParaRPr lang="tr-TR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6" name="2 İçerik Yer Tutucusu"/>
          <p:cNvSpPr>
            <a:spLocks noGrp="1"/>
          </p:cNvSpPr>
          <p:nvPr>
            <p:ph sz="quarter" idx="13"/>
          </p:nvPr>
        </p:nvSpPr>
        <p:spPr>
          <a:xfrm>
            <a:off x="683568" y="2276872"/>
            <a:ext cx="8136904" cy="4392488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İfadelerin ve cevapların açık, anlaşılır ve kesin bilgiyi yoklayıcı özellikte olması gerekir.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İfadelerin ve cevaplardan birinin diğerinden fazla olması gerekir.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eşleştirmeli sorular grubundaki soru sayısı en az 6 en çok 15 olmalıdır.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357298"/>
            <a:ext cx="8640960" cy="5848985"/>
          </a:xfrm>
        </p:spPr>
        <p:txBody>
          <a:bodyPr>
            <a:normAutofit fontScale="98125"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eşleştirme takımındaki ifadelerin ve cevapların eşit olmaması gerekir.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İfadeler(sorular-öncüller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uzun, cevaplar kısa olmalıdır.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İfadeler(öncüller) sayfanın sol tarafında, cevaplar sağ tarafında olmalıdır.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 iki sütunda yer alan ifade ve cevapların aynı konuya ait olmasına dikkat edilmelidir.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Puanlamanın kolay olması açısından cevap boşlukları ifadelerin solunda yer almalıdır.</a:t>
            </a: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83568" y="0"/>
            <a:ext cx="7632848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Eşleştirmeli Testlerde Dikkat Edilecek Noktalar</a:t>
            </a:r>
            <a:endParaRPr lang="tr-TR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95536" y="2132856"/>
            <a:ext cx="8568952" cy="456968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eşleştirme takımını oluşturan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soruların hepsi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aynı sayfada bulunmalıdır.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İfadelerin ve cevapların işaretlerinin farklı hazırlanması gerekir.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Yönergede eşleştirmenin neye göre yapılacağı, cevapların nasıl işaretleneceği açık ve anlaşılır bir dille belirtilmelidir.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Rakam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harf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 tarihler sıralı bir şekilde yerleştirilmelidir</a:t>
            </a:r>
            <a:r>
              <a:rPr lang="tr-TR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683568" y="548680"/>
            <a:ext cx="7632848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Eşleştirmeli Testlerde Dikkat Edilecek Noktalar</a:t>
            </a:r>
            <a:endParaRPr lang="tr-TR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570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1844824"/>
            <a:ext cx="7056784" cy="1800200"/>
          </a:xfrm>
        </p:spPr>
        <p:txBody>
          <a:bodyPr/>
          <a:lstStyle/>
          <a:p>
            <a:pPr algn="ctr"/>
            <a:r>
              <a:rPr lang="tr-TR" sz="6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TEŞEKKÜRLER</a:t>
            </a:r>
            <a:endParaRPr lang="tr-TR" sz="6000" dirty="0"/>
          </a:p>
        </p:txBody>
      </p:sp>
    </p:spTree>
    <p:extLst>
      <p:ext uri="{BB962C8B-B14F-4D97-AF65-F5344CB8AC3E}">
        <p14:creationId xmlns:p14="http://schemas.microsoft.com/office/powerpoint/2010/main" val="5489354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va Akımı">
  <a:themeElements>
    <a:clrScheme name="Hava Akımı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Hava Akımı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ava Akımı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775</TotalTime>
  <Words>1993</Words>
  <Application>Microsoft Office PowerPoint</Application>
  <PresentationFormat>Ekran Gösterisi (4:3)</PresentationFormat>
  <Paragraphs>261</Paragraphs>
  <Slides>59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59</vt:i4>
      </vt:variant>
    </vt:vector>
  </HeadingPairs>
  <TitlesOfParts>
    <vt:vector size="60" baseType="lpstr">
      <vt:lpstr>Hava Akımı</vt:lpstr>
      <vt:lpstr>PowerPoint Sunusu</vt:lpstr>
      <vt:lpstr>ÇOKTAN SEÇMELİ TESTLER</vt:lpstr>
      <vt:lpstr>ÇOKTAN SEÇMELİ TESTLER</vt:lpstr>
      <vt:lpstr>ÇOKTAN SEÇMELİ TESTLER</vt:lpstr>
      <vt:lpstr>PowerPoint Sunusu</vt:lpstr>
      <vt:lpstr>Çoktan Seçmeli Sorular</vt:lpstr>
      <vt:lpstr>Örnek çoktan seçmeli test maddesi  Nitelikleri niceleştirme işlemine ne denir ?  A) Ölçüm B) Ölçek C) Ölçme D) Değerlendirme E) Niceleme</vt:lpstr>
      <vt:lpstr>Çoktan Seçmeli Soruların</vt:lpstr>
      <vt:lpstr>PowerPoint Sunusu</vt:lpstr>
      <vt:lpstr>Çoktan Seçmeli Testlerin  Üstün Yönleri</vt:lpstr>
      <vt:lpstr>Çoktan Seçmeli Testlerin  Sınırlı Yönleri</vt:lpstr>
      <vt:lpstr>PowerPoint Sunusu</vt:lpstr>
      <vt:lpstr>PowerPoint Sunusu</vt:lpstr>
      <vt:lpstr>PowerPoint Sunusu</vt:lpstr>
      <vt:lpstr>PowerPoint Sunusu</vt:lpstr>
      <vt:lpstr>PowerPoint Sunusu</vt:lpstr>
      <vt:lpstr>Çoktan Seçmeli Testlerin  Temel Özellikleri</vt:lpstr>
      <vt:lpstr>Çoktan Seçmeli Testlerin  Temel Özellikleri</vt:lpstr>
      <vt:lpstr>Çoktan Seçmeli Testlerin  Temel Özellikleri</vt:lpstr>
      <vt:lpstr>PowerPoint Sunusu</vt:lpstr>
      <vt:lpstr>PowerPoint Sunusu</vt:lpstr>
      <vt:lpstr>PowerPoint Sunusu</vt:lpstr>
      <vt:lpstr>PowerPoint Sunusu</vt:lpstr>
      <vt:lpstr>Çoktan Seçmeli Test Maddesi Yazımında Dikkat Edilecek Hususlar</vt:lpstr>
      <vt:lpstr>Çoktan Seçmeli Test Maddesi Yazımında Dikkat Edilecek Hususlar</vt:lpstr>
      <vt:lpstr>Çoktan Seçmeli Test Maddesi Yazımında Dikkat Edilecek Hususlar</vt:lpstr>
      <vt:lpstr>Çoktan Seçmeli Test Maddesi Yazımında Dikkat Edilecek Hususlar</vt:lpstr>
      <vt:lpstr>Çoktan Seçmeli Test Maddesi Yazımında Dikkat Edilecek Hususlar</vt:lpstr>
      <vt:lpstr>Çoktan Seçmeli Test Maddesi Yazımında Dikkat Edilecek Hususlar</vt:lpstr>
      <vt:lpstr>PowerPoint Sunusu</vt:lpstr>
      <vt:lpstr>Çoktan Seçmeli Test Maddesi Yazımında Dikkat Edilecek Hususlar</vt:lpstr>
      <vt:lpstr>PowerPoint Sunusu</vt:lpstr>
      <vt:lpstr>PowerPoint Sunusu</vt:lpstr>
      <vt:lpstr>PowerPoint Sunusu</vt:lpstr>
      <vt:lpstr>Çoktan Seçmeli Test Maddesi Yazımında Dikkat Edilecek Hususlar</vt:lpstr>
      <vt:lpstr>Çoktan Seçmeli Test Maddesi Yazımında Dikkat Edilecek Hususlar</vt:lpstr>
      <vt:lpstr>PowerPoint Sunusu</vt:lpstr>
      <vt:lpstr>PowerPoint Sunusu</vt:lpstr>
      <vt:lpstr>PowerPoint Sunusu</vt:lpstr>
      <vt:lpstr>PowerPoint Sunusu</vt:lpstr>
      <vt:lpstr>Çoktan Seçmeli Test Maddesi  Yazımı İçin Öneriler</vt:lpstr>
      <vt:lpstr>Çoktan Seçmeli Test Maddesi  Yazımı İçin Öneriler</vt:lpstr>
      <vt:lpstr>Çoktan Seçmeli Test Maddesi  Yazımı İçin Öneriler</vt:lpstr>
      <vt:lpstr>Çoktan Seçmeli Test Maddesi  Yazımı İçin Öneriler</vt:lpstr>
      <vt:lpstr>EŞLEŞTİRMELİ TESTLER </vt:lpstr>
      <vt:lpstr>EŞLEŞTİRMELİ TESTLER </vt:lpstr>
      <vt:lpstr>Eşleştirmeli soru örneği</vt:lpstr>
      <vt:lpstr>Eşleştirmeli soru örneği</vt:lpstr>
      <vt:lpstr>Eşleştirmeşi Soruların</vt:lpstr>
      <vt:lpstr>PowerPoint Sunusu</vt:lpstr>
      <vt:lpstr>Eşleştirmeli Testlerin  Sınırlı Yönleri</vt:lpstr>
      <vt:lpstr> Eşleştirmeli Testlerin Etkin Kullanımı </vt:lpstr>
      <vt:lpstr> Eşleştirmeli Testlerin Etkin Kullanımı </vt:lpstr>
      <vt:lpstr> Eşleştirmeli Testlerin Etkin Kullanımı </vt:lpstr>
      <vt:lpstr> Eşleştirmeli Testlerin Etkin Kullanımı  </vt:lpstr>
      <vt:lpstr>Eşleştirmeli Testlerde Dikkat Edilecek Noktalar</vt:lpstr>
      <vt:lpstr>Eşleştirmeli Testlerde Dikkat Edilecek Noktalar</vt:lpstr>
      <vt:lpstr>Eşleştirmeli Testlerde Dikkat Edilecek Noktalar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ÖĞRETİMDE ÖLÇME VE DEĞERLENDİRME</dc:title>
  <dc:creator>user</dc:creator>
  <cp:lastModifiedBy>Dante_Im</cp:lastModifiedBy>
  <cp:revision>72</cp:revision>
  <dcterms:created xsi:type="dcterms:W3CDTF">2018-12-05T21:21:44Z</dcterms:created>
  <dcterms:modified xsi:type="dcterms:W3CDTF">2020-12-06T16:35:39Z</dcterms:modified>
</cp:coreProperties>
</file>