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95" r:id="rId18"/>
    <p:sldId id="272" r:id="rId19"/>
    <p:sldId id="273" r:id="rId20"/>
    <p:sldId id="274" r:id="rId21"/>
    <p:sldId id="296" r:id="rId22"/>
    <p:sldId id="297" r:id="rId23"/>
    <p:sldId id="275" r:id="rId24"/>
    <p:sldId id="298" r:id="rId25"/>
    <p:sldId id="299" r:id="rId26"/>
    <p:sldId id="276" r:id="rId27"/>
    <p:sldId id="277" r:id="rId28"/>
    <p:sldId id="278" r:id="rId29"/>
    <p:sldId id="301" r:id="rId30"/>
    <p:sldId id="303" r:id="rId31"/>
    <p:sldId id="300" r:id="rId32"/>
    <p:sldId id="304" r:id="rId33"/>
    <p:sldId id="305" r:id="rId34"/>
    <p:sldId id="306" r:id="rId35"/>
    <p:sldId id="279" r:id="rId36"/>
    <p:sldId id="307" r:id="rId37"/>
    <p:sldId id="308" r:id="rId38"/>
    <p:sldId id="280" r:id="rId39"/>
    <p:sldId id="281" r:id="rId40"/>
    <p:sldId id="282" r:id="rId41"/>
    <p:sldId id="294"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5" autoAdjust="0"/>
    <p:restoredTop sz="94815" autoAdjust="0"/>
  </p:normalViewPr>
  <p:slideViewPr>
    <p:cSldViewPr>
      <p:cViewPr>
        <p:scale>
          <a:sx n="70" d="100"/>
          <a:sy n="70" d="100"/>
        </p:scale>
        <p:origin x="-7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8"/>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8049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522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3"/>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8A87A34-81AB-432B-8DAE-1953F412C126}" type="datetimeFigureOut">
              <a:rPr lang="en-US" smtClean="0"/>
              <a:pPr/>
              <a:t>1/15/2022</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70909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0417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8" name="Altbilgi Yer Tutucusu 7"/>
          <p:cNvSpPr>
            <a:spLocks noGrp="1"/>
          </p:cNvSpPr>
          <p:nvPr>
            <p:ph type="ftr" sz="quarter" idx="11"/>
          </p:nvPr>
        </p:nvSpPr>
        <p:spPr/>
        <p:txBody>
          <a:bodyPr/>
          <a:lstStyle/>
          <a:p>
            <a:endParaRPr lang="en-US" dirty="0"/>
          </a:p>
        </p:txBody>
      </p:sp>
      <p:sp>
        <p:nvSpPr>
          <p:cNvPr id="9" name="Slayt Numarası Yer Tutucusu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97263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4" name="Altbilgi Yer Tutucusu 3"/>
          <p:cNvSpPr>
            <a:spLocks noGrp="1"/>
          </p:cNvSpPr>
          <p:nvPr>
            <p:ph type="ftr" sz="quarter" idx="11"/>
          </p:nvPr>
        </p:nvSpPr>
        <p:spPr/>
        <p:txBody>
          <a:bodyPr/>
          <a:lstStyle/>
          <a:p>
            <a:endParaRPr lang="en-US" dirty="0"/>
          </a:p>
        </p:txBody>
      </p:sp>
      <p:sp>
        <p:nvSpPr>
          <p:cNvPr id="5" name="Slayt Numarası Yer Tutucusu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44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3" name="Altbilgi Yer Tutucusu 2"/>
          <p:cNvSpPr>
            <a:spLocks noGrp="1"/>
          </p:cNvSpPr>
          <p:nvPr>
            <p:ph type="ftr" sz="quarter" idx="11"/>
          </p:nvPr>
        </p:nvSpPr>
        <p:spPr/>
        <p:txBody>
          <a:bodyPr/>
          <a:lstStyle/>
          <a:p>
            <a:endParaRPr lang="en-US" dirty="0"/>
          </a:p>
        </p:txBody>
      </p:sp>
      <p:sp>
        <p:nvSpPr>
          <p:cNvPr id="4" name="Slayt Numarası Yer Tutucusu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4063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2"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5728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56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8A87A34-81AB-432B-8DAE-1953F412C126}" type="datetimeFigureOut">
              <a:rPr lang="en-US" smtClean="0"/>
              <a:pPr/>
              <a:t>1/15/2022</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63600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4641"/>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4641"/>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8A87A34-81AB-432B-8DAE-1953F412C126}" type="datetimeFigureOut">
              <a:rPr lang="en-US" smtClean="0"/>
              <a:t>1/15/2022</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9351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8A87A34-81AB-432B-8DAE-1953F412C126}" type="datetimeFigureOut">
              <a:rPr lang="en-US" dirty="0"/>
              <a:t>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1/15/2022</a:t>
            </a:fld>
            <a:endParaRPr lang="en-US" dirty="0"/>
          </a:p>
        </p:txBody>
      </p:sp>
      <p:sp>
        <p:nvSpPr>
          <p:cNvPr id="5" name="Altbilgi Yer Tutucusu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ayt Numarası Yer Tutucusu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6242635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03AB1E4-D7D0-AC4A-9FB5-33617B8A5780}"/>
              </a:ext>
            </a:extLst>
          </p:cNvPr>
          <p:cNvSpPr>
            <a:spLocks noGrp="1"/>
          </p:cNvSpPr>
          <p:nvPr>
            <p:ph type="title"/>
          </p:nvPr>
        </p:nvSpPr>
        <p:spPr>
          <a:xfrm>
            <a:off x="838200" y="533400"/>
            <a:ext cx="10364452" cy="4876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MEB </a:t>
            </a:r>
            <a:b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br>
            <a:r>
              <a:rPr lang="tr-TR"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REHBERLİK VE PSİKOLOJİK DANIŞMA  HİZMETLERİ YÖNETMELİĞİ</a:t>
            </a:r>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
            </a:r>
            <a:b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br>
            <a: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14.08.2020</a:t>
            </a:r>
            <a: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Resmî Gazete </a:t>
            </a:r>
            <a:b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Sayı : 31213 </a:t>
            </a:r>
            <a:r>
              <a:rPr lang="tr-T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tr-T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6681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A9C0488E-B1FE-184E-AE8C-4E9812204983}"/>
              </a:ext>
            </a:extLst>
          </p:cNvPr>
          <p:cNvSpPr txBox="1"/>
          <p:nvPr/>
        </p:nvSpPr>
        <p:spPr>
          <a:xfrm>
            <a:off x="1143000" y="1143000"/>
            <a:ext cx="10136981" cy="2677656"/>
          </a:xfrm>
          <a:prstGeom prst="rect">
            <a:avLst/>
          </a:prstGeom>
          <a:noFill/>
        </p:spPr>
        <p:txBody>
          <a:bodyPr wrap="square">
            <a:spAutoFit/>
          </a:bodyPr>
          <a:lstStyle/>
          <a:p>
            <a:r>
              <a:rPr lang="tr-TR" sz="2400" b="1" dirty="0" smtClean="0">
                <a:latin typeface="Arial" pitchFamily="34" charset="0"/>
                <a:cs typeface="Arial" pitchFamily="34" charset="0"/>
              </a:rPr>
              <a:t>Amaç ve kapsam</a:t>
            </a:r>
          </a:p>
          <a:p>
            <a:r>
              <a:rPr lang="tr-TR" sz="2400" dirty="0" smtClean="0">
                <a:latin typeface="Arial" pitchFamily="34" charset="0"/>
                <a:cs typeface="Arial" pitchFamily="34" charset="0"/>
              </a:rPr>
              <a:t> </a:t>
            </a:r>
            <a:r>
              <a:rPr lang="tr-TR" sz="2400" b="1" dirty="0" smtClean="0">
                <a:latin typeface="Arial" pitchFamily="34" charset="0"/>
                <a:cs typeface="Arial" pitchFamily="34" charset="0"/>
              </a:rPr>
              <a:t>MADDE 1 – </a:t>
            </a:r>
            <a:r>
              <a:rPr lang="tr-TR" sz="2400" dirty="0" smtClean="0">
                <a:latin typeface="Arial" pitchFamily="34" charset="0"/>
                <a:cs typeface="Arial" pitchFamily="34" charset="0"/>
              </a:rPr>
              <a:t>(1) Bu Yönetmeliğin amacı, il ve ilçe düzeyinde rehberlik ve psikolojik danışma hizmetlerinin ve bu hizmetlerin verildiği özel ve resmî eğitim kurumları ile rehberlik ve araştırma merkezlerinin rehberlik ve psikolojik danışma hizmetlerine ilişkin görev ve işleyişi ile ilgili usul ve esasları düzenlemektir</a:t>
            </a:r>
            <a:r>
              <a:rPr lang="tr-TR" sz="2400" dirty="0" smtClean="0">
                <a:solidFill>
                  <a:srgbClr val="000000"/>
                </a:solidFill>
                <a:latin typeface="Arial" pitchFamily="34" charset="0"/>
                <a:cs typeface="Arial" pitchFamily="34" charset="0"/>
              </a:rPr>
              <a:t>. </a:t>
            </a:r>
          </a:p>
          <a:p>
            <a:r>
              <a:rPr lang="tr-TR" sz="2400" dirty="0" smtClean="0">
                <a:solidFill>
                  <a:srgbClr val="000000"/>
                </a:solidFill>
                <a:latin typeface="Arial" pitchFamily="34" charset="0"/>
                <a:cs typeface="Arial" pitchFamily="34" charset="0"/>
              </a:rPr>
              <a:t>  </a:t>
            </a:r>
            <a:endParaRPr lang="tr-TR"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178468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E5CE0D5D-F15B-1B41-B491-7DBFA8472316}"/>
              </a:ext>
            </a:extLst>
          </p:cNvPr>
          <p:cNvSpPr txBox="1"/>
          <p:nvPr/>
        </p:nvSpPr>
        <p:spPr>
          <a:xfrm>
            <a:off x="892969" y="914400"/>
            <a:ext cx="10477500" cy="4893647"/>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Dayanak</a:t>
            </a:r>
          </a:p>
          <a:p>
            <a:r>
              <a:rPr lang="tr-TR" sz="2400" dirty="0">
                <a:latin typeface="Arial" panose="020B0604020202020204" pitchFamily="34" charset="0"/>
                <a:cs typeface="Arial" panose="020B0604020202020204" pitchFamily="34" charset="0"/>
              </a:rPr>
              <a:t>MADDE 2 – (1) Bu Yönetmelik; 5/1/1961 tarihli ve 222 sayılı İlköğretim ve Eğitim Kanunu, 14/7/1965 tarihli ve 657 sayılı Devlet Memurları Kanunu, 14/6/1973 tarihli ve 1739 sayılı Millî Eğitim Temel Kanunu, 5/6/1986 tarihli ve 3308 sayılı Mesleki Eğitim Kanunu, 3/7/2005 tarihli ve 5395 sayılı Çocuk Koruma Kanunu, 24/3/2016 tarihli ve 6698 sayılı Kişisel Verilerin Korunması Kanunu, 30/5/1997 tarihli ve 573 sayılı Özel Eğitim Hakkında Kanun Hükmünde Kararname, 25/8/2011 tarihli ve 652 sayılı Özel Barınma Hizmeti Veren Kurumlar ve Bazı Düzenlemeler Hakkında Kanun Hükmünde Kararname ile 10/7/2018 tarihli ve 30474 sayılı Resmî </a:t>
            </a:r>
            <a:r>
              <a:rPr lang="tr-TR" sz="2400" dirty="0" err="1">
                <a:latin typeface="Arial" panose="020B0604020202020204" pitchFamily="34" charset="0"/>
                <a:cs typeface="Arial" panose="020B0604020202020204" pitchFamily="34" charset="0"/>
              </a:rPr>
              <a:t>Gazete’de</a:t>
            </a:r>
            <a:r>
              <a:rPr lang="tr-TR" sz="2400" dirty="0">
                <a:latin typeface="Arial" panose="020B0604020202020204" pitchFamily="34" charset="0"/>
                <a:cs typeface="Arial" panose="020B0604020202020204" pitchFamily="34" charset="0"/>
              </a:rPr>
              <a:t> yayımlanan 1 sayılı Cumhurbaşkanlığı </a:t>
            </a:r>
            <a:r>
              <a:rPr lang="tr-TR" sz="2400" dirty="0" smtClean="0">
                <a:latin typeface="Arial" panose="020B0604020202020204" pitchFamily="34" charset="0"/>
                <a:cs typeface="Arial" panose="020B0604020202020204" pitchFamily="34" charset="0"/>
              </a:rPr>
              <a:t>Teşkilatı Hakkında </a:t>
            </a:r>
            <a:r>
              <a:rPr lang="tr-TR" sz="2400" dirty="0">
                <a:latin typeface="Arial" panose="020B0604020202020204" pitchFamily="34" charset="0"/>
                <a:cs typeface="Arial" panose="020B0604020202020204" pitchFamily="34" charset="0"/>
              </a:rPr>
              <a:t>Cumhurbaşkanlığı Kararnamesinin 301 inci, 308 inci ve 326 </a:t>
            </a:r>
            <a:r>
              <a:rPr lang="tr-TR" sz="2400" dirty="0" err="1">
                <a:latin typeface="Arial" panose="020B0604020202020204" pitchFamily="34" charset="0"/>
                <a:cs typeface="Arial" panose="020B0604020202020204" pitchFamily="34" charset="0"/>
              </a:rPr>
              <a:t>ncı</a:t>
            </a:r>
            <a:r>
              <a:rPr lang="tr-TR" sz="2400" dirty="0">
                <a:latin typeface="Arial" panose="020B0604020202020204" pitchFamily="34" charset="0"/>
                <a:cs typeface="Arial" panose="020B0604020202020204" pitchFamily="34" charset="0"/>
              </a:rPr>
              <a:t> maddelerine dayanılarak hazırlanmıştır.</a:t>
            </a:r>
          </a:p>
        </p:txBody>
      </p:sp>
    </p:spTree>
    <p:extLst>
      <p:ext uri="{BB962C8B-B14F-4D97-AF65-F5344CB8AC3E}">
        <p14:creationId xmlns:p14="http://schemas.microsoft.com/office/powerpoint/2010/main" val="1923512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08ECAF18-D6E6-FA49-9FE5-30CBA43068FA}"/>
              </a:ext>
            </a:extLst>
          </p:cNvPr>
          <p:cNvSpPr txBox="1"/>
          <p:nvPr/>
        </p:nvSpPr>
        <p:spPr>
          <a:xfrm>
            <a:off x="228600" y="49306"/>
            <a:ext cx="11820384" cy="6524863"/>
          </a:xfrm>
          <a:prstGeom prst="rect">
            <a:avLst/>
          </a:prstGeom>
          <a:noFill/>
        </p:spPr>
        <p:txBody>
          <a:bodyPr wrap="square">
            <a:spAutoFit/>
          </a:bodyPr>
          <a:lstStyle/>
          <a:p>
            <a:pPr>
              <a:spcBef>
                <a:spcPts val="1200"/>
              </a:spcBef>
            </a:pPr>
            <a:r>
              <a:rPr lang="tr-TR" sz="2800" b="1" dirty="0">
                <a:latin typeface="Arial" pitchFamily="34" charset="0"/>
                <a:cs typeface="Arial" pitchFamily="34" charset="0"/>
              </a:rPr>
              <a:t>Tanımlar</a:t>
            </a:r>
          </a:p>
          <a:p>
            <a:pPr>
              <a:spcBef>
                <a:spcPts val="1200"/>
              </a:spcBef>
            </a:pPr>
            <a:r>
              <a:rPr lang="tr-TR" sz="2200" dirty="0">
                <a:latin typeface="Arial" panose="020B0604020202020204" pitchFamily="34" charset="0"/>
                <a:cs typeface="Arial" panose="020B0604020202020204" pitchFamily="34" charset="0"/>
              </a:rPr>
              <a:t>MADDE 3 – (1) Bu Yönetmelikte geçen;</a:t>
            </a:r>
          </a:p>
          <a:p>
            <a:pPr>
              <a:spcBef>
                <a:spcPts val="1200"/>
              </a:spcBef>
            </a:pPr>
            <a:r>
              <a:rPr lang="tr-TR" sz="2200" dirty="0">
                <a:latin typeface="Arial" panose="020B0604020202020204" pitchFamily="34" charset="0"/>
                <a:cs typeface="Arial" panose="020B0604020202020204" pitchFamily="34" charset="0"/>
              </a:rPr>
              <a:t>a) </a:t>
            </a:r>
            <a:r>
              <a:rPr lang="tr-TR" sz="2200" b="1" dirty="0">
                <a:latin typeface="Arial" panose="020B0604020202020204" pitchFamily="34" charset="0"/>
                <a:cs typeface="Arial" panose="020B0604020202020204" pitchFamily="34" charset="0"/>
              </a:rPr>
              <a:t>Bakanlık</a:t>
            </a:r>
            <a:r>
              <a:rPr lang="tr-TR" sz="2200" dirty="0">
                <a:latin typeface="Arial" panose="020B0604020202020204" pitchFamily="34" charset="0"/>
                <a:cs typeface="Arial" panose="020B0604020202020204" pitchFamily="34" charset="0"/>
              </a:rPr>
              <a:t>: Millî Eğitim Bakanlığını,</a:t>
            </a:r>
          </a:p>
          <a:p>
            <a:pPr>
              <a:spcBef>
                <a:spcPts val="1200"/>
              </a:spcBef>
            </a:pPr>
            <a:r>
              <a:rPr lang="tr-TR" sz="2200" dirty="0">
                <a:latin typeface="Arial" panose="020B0604020202020204" pitchFamily="34" charset="0"/>
                <a:cs typeface="Arial" panose="020B0604020202020204" pitchFamily="34" charset="0"/>
              </a:rPr>
              <a:t>b) </a:t>
            </a:r>
            <a:r>
              <a:rPr lang="tr-TR" sz="2200" b="1" dirty="0">
                <a:latin typeface="Arial" panose="020B0604020202020204" pitchFamily="34" charset="0"/>
                <a:cs typeface="Arial" panose="020B0604020202020204" pitchFamily="34" charset="0"/>
              </a:rPr>
              <a:t>Bireyi tanıma teknikleri</a:t>
            </a:r>
            <a:r>
              <a:rPr lang="tr-TR" sz="2200" dirty="0">
                <a:latin typeface="Arial" panose="020B0604020202020204" pitchFamily="34" charset="0"/>
                <a:cs typeface="Arial" panose="020B0604020202020204" pitchFamily="34" charset="0"/>
              </a:rPr>
              <a:t>: Öğrencinin ilgi, yetenek, değer, tutum ve kişilik özelliklerini keşfetmesini ve gerçekçi kararlar almasını sağlamak amacıyla kullanılan psikolojik test ve test dışı teknikleri,</a:t>
            </a:r>
          </a:p>
          <a:p>
            <a:pPr>
              <a:spcBef>
                <a:spcPts val="1200"/>
              </a:spcBef>
            </a:pPr>
            <a:r>
              <a:rPr lang="tr-TR" sz="2200" dirty="0">
                <a:latin typeface="Arial" panose="020B0604020202020204" pitchFamily="34" charset="0"/>
                <a:cs typeface="Arial" panose="020B0604020202020204" pitchFamily="34" charset="0"/>
              </a:rPr>
              <a:t>c) </a:t>
            </a:r>
            <a:r>
              <a:rPr lang="tr-TR" sz="2200" b="1" dirty="0">
                <a:latin typeface="Arial" panose="020B0604020202020204" pitchFamily="34" charset="0"/>
                <a:cs typeface="Arial" panose="020B0604020202020204" pitchFamily="34" charset="0"/>
              </a:rPr>
              <a:t>Danışan</a:t>
            </a:r>
            <a:r>
              <a:rPr lang="tr-TR" sz="2200" dirty="0">
                <a:latin typeface="Arial" panose="020B0604020202020204" pitchFamily="34" charset="0"/>
                <a:cs typeface="Arial" panose="020B0604020202020204" pitchFamily="34" charset="0"/>
              </a:rPr>
              <a:t>: Rehberlik ve psikolojik danışma hizmetlerinden yararlanmak üzere rehberlik ve psikolojik danışma servisleri ile rehberlik ve araştırma merkezlerine başvuran bireyi,</a:t>
            </a:r>
          </a:p>
          <a:p>
            <a:pPr>
              <a:spcBef>
                <a:spcPts val="1200"/>
              </a:spcBef>
            </a:pPr>
            <a:r>
              <a:rPr lang="tr-TR" sz="2200" dirty="0">
                <a:latin typeface="Arial" panose="020B0604020202020204" pitchFamily="34" charset="0"/>
                <a:cs typeface="Arial" panose="020B0604020202020204" pitchFamily="34" charset="0"/>
              </a:rPr>
              <a:t>ç) </a:t>
            </a:r>
            <a:r>
              <a:rPr lang="tr-TR" sz="2200" b="1" dirty="0">
                <a:latin typeface="Arial" panose="020B0604020202020204" pitchFamily="34" charset="0"/>
                <a:cs typeface="Arial" panose="020B0604020202020204" pitchFamily="34" charset="0"/>
              </a:rPr>
              <a:t>Danışan dosyası</a:t>
            </a:r>
            <a:r>
              <a:rPr lang="tr-TR" sz="2200" dirty="0">
                <a:latin typeface="Arial" panose="020B0604020202020204" pitchFamily="34" charset="0"/>
                <a:cs typeface="Arial" panose="020B0604020202020204" pitchFamily="34" charset="0"/>
              </a:rPr>
              <a:t>: Rehberlik ve psikolojik danışma hizmetlerinden yararlanan bireylere ilişkin hizmetin gerektirdiği özel ve gizlilik içeren; bireyin izni olmadan, birey reşit değilse velisinin izni olmadan adli ve idari soruşturma kapsamı haricinde paylaşılmayan bilgilerin kaydedildiği dosyayı,</a:t>
            </a:r>
          </a:p>
          <a:p>
            <a:pPr>
              <a:spcBef>
                <a:spcPts val="1200"/>
              </a:spcBef>
            </a:pPr>
            <a:r>
              <a:rPr lang="tr-TR" sz="2200" dirty="0">
                <a:latin typeface="Arial" panose="020B0604020202020204" pitchFamily="34" charset="0"/>
                <a:cs typeface="Arial" panose="020B0604020202020204" pitchFamily="34" charset="0"/>
              </a:rPr>
              <a:t>d) </a:t>
            </a:r>
            <a:r>
              <a:rPr lang="tr-TR" sz="2200" b="1" dirty="0">
                <a:latin typeface="Arial" panose="020B0604020202020204" pitchFamily="34" charset="0"/>
                <a:cs typeface="Arial" panose="020B0604020202020204" pitchFamily="34" charset="0"/>
              </a:rPr>
              <a:t>Danışmanlık tedbiri: </a:t>
            </a:r>
            <a:r>
              <a:rPr lang="tr-TR" sz="2200" dirty="0">
                <a:latin typeface="Arial" panose="020B0604020202020204" pitchFamily="34" charset="0"/>
                <a:cs typeface="Arial" panose="020B0604020202020204" pitchFamily="34" charset="0"/>
              </a:rPr>
              <a:t>Hakkında danışmanlık tedbir kararı verilmiş çocuğun bakımından sorumlu olan kimselere, çocuk yetiştirme konusunda; çocuklara ise eğitim ve gelişimleri ile ilgili sorunlarının çözümünde yardımcı olmak amacıyla sunulan rehberlik ve psikolojik danışma hizmetlerini,</a:t>
            </a:r>
          </a:p>
        </p:txBody>
      </p:sp>
    </p:spTree>
    <p:extLst>
      <p:ext uri="{BB962C8B-B14F-4D97-AF65-F5344CB8AC3E}">
        <p14:creationId xmlns:p14="http://schemas.microsoft.com/office/powerpoint/2010/main" val="34860789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E0270B16-2886-4A42-949E-FDEF272BDDBD}"/>
              </a:ext>
            </a:extLst>
          </p:cNvPr>
          <p:cNvSpPr txBox="1"/>
          <p:nvPr/>
        </p:nvSpPr>
        <p:spPr>
          <a:xfrm>
            <a:off x="255984" y="609600"/>
            <a:ext cx="11680031" cy="6124754"/>
          </a:xfrm>
          <a:prstGeom prst="rect">
            <a:avLst/>
          </a:prstGeom>
          <a:noFill/>
        </p:spPr>
        <p:txBody>
          <a:bodyPr wrap="square">
            <a:spAutoFit/>
          </a:bodyPr>
          <a:lstStyle/>
          <a:p>
            <a:pPr>
              <a:spcBef>
                <a:spcPts val="1200"/>
              </a:spcBef>
            </a:pPr>
            <a:r>
              <a:rPr lang="tr-TR" sz="2200" dirty="0">
                <a:latin typeface="Arial" panose="020B0604020202020204" pitchFamily="34" charset="0"/>
                <a:cs typeface="Arial" panose="020B0604020202020204" pitchFamily="34" charset="0"/>
              </a:rPr>
              <a:t>e) </a:t>
            </a:r>
            <a:r>
              <a:rPr lang="tr-TR" sz="2200" b="1" dirty="0">
                <a:latin typeface="Arial" panose="020B0604020202020204" pitchFamily="34" charset="0"/>
                <a:cs typeface="Arial" panose="020B0604020202020204" pitchFamily="34" charset="0"/>
              </a:rPr>
              <a:t>Destek hizmetler</a:t>
            </a:r>
            <a:r>
              <a:rPr lang="tr-TR" sz="2200" dirty="0">
                <a:latin typeface="Arial" panose="020B0604020202020204" pitchFamily="34" charset="0"/>
                <a:cs typeface="Arial" panose="020B0604020202020204" pitchFamily="34" charset="0"/>
              </a:rPr>
              <a:t>: Öğrencinin sosyal duygusal, akademik ve kariyer gelişimini desteklemek amacıyla öğrenciye dolaylı yoldan sunulan program yönetimi, araştırma, proje, müşavirlik, iş birliği ve mesleki gelişim kapsamındaki hizmetleri,</a:t>
            </a:r>
          </a:p>
          <a:p>
            <a:pPr>
              <a:spcBef>
                <a:spcPts val="1200"/>
              </a:spcBef>
            </a:pPr>
            <a:r>
              <a:rPr lang="tr-TR" sz="2200" dirty="0">
                <a:latin typeface="Arial" panose="020B0604020202020204" pitchFamily="34" charset="0"/>
                <a:cs typeface="Arial" panose="020B0604020202020204" pitchFamily="34" charset="0"/>
              </a:rPr>
              <a:t>f) </a:t>
            </a:r>
            <a:r>
              <a:rPr lang="tr-TR" sz="2200" b="1" dirty="0">
                <a:latin typeface="Arial" panose="020B0604020202020204" pitchFamily="34" charset="0"/>
                <a:cs typeface="Arial" panose="020B0604020202020204" pitchFamily="34" charset="0"/>
              </a:rPr>
              <a:t>e-Rehberlik sistemi</a:t>
            </a:r>
            <a:r>
              <a:rPr lang="tr-TR" sz="2200" dirty="0">
                <a:latin typeface="Arial" panose="020B0604020202020204" pitchFamily="34" charset="0"/>
                <a:cs typeface="Arial" panose="020B0604020202020204" pitchFamily="34" charset="0"/>
              </a:rPr>
              <a:t>: Rehberlik ve psikolojik danışma hizmetlerinin eğitim kurumları ile rehberlik ve araştırma merkezlerinde bir program dâhilinde yürütülmesini ve raporlaştırılmasını; bu hizmetlerin Bakanlık merkez ve taşra teşkilatlarında görev yapan personel tarafından yetki alanlarına göre elektronik ortamda izlenmesini sağlayan sistemi,</a:t>
            </a:r>
          </a:p>
          <a:p>
            <a:pPr>
              <a:spcBef>
                <a:spcPts val="1200"/>
              </a:spcBef>
            </a:pPr>
            <a:r>
              <a:rPr lang="tr-TR" sz="2200" dirty="0">
                <a:latin typeface="Arial" panose="020B0604020202020204" pitchFamily="34" charset="0"/>
                <a:cs typeface="Arial" panose="020B0604020202020204" pitchFamily="34" charset="0"/>
              </a:rPr>
              <a:t>g) </a:t>
            </a:r>
            <a:r>
              <a:rPr lang="tr-TR" sz="2200" b="1" dirty="0">
                <a:latin typeface="Arial" panose="020B0604020202020204" pitchFamily="34" charset="0"/>
                <a:cs typeface="Arial" panose="020B0604020202020204" pitchFamily="34" charset="0"/>
              </a:rPr>
              <a:t>Gelişimsel ve önleyici hizmetler</a:t>
            </a:r>
            <a:r>
              <a:rPr lang="tr-TR" sz="2200" dirty="0">
                <a:latin typeface="Arial" panose="020B0604020202020204" pitchFamily="34" charset="0"/>
                <a:cs typeface="Arial" panose="020B0604020202020204" pitchFamily="34" charset="0"/>
              </a:rPr>
              <a:t>: Öğrencilerin bir bütün olarak gelişimlerini desteklemek ve gelişimlerini olumsuz yönde etkileyebilecek risk etmenlerini azaltmak, koruyucu etmenleri artırmak amacıyla sunulan hizmeti,</a:t>
            </a:r>
          </a:p>
          <a:p>
            <a:pPr>
              <a:spcBef>
                <a:spcPts val="1200"/>
              </a:spcBef>
            </a:pPr>
            <a:r>
              <a:rPr lang="tr-TR" sz="2200" dirty="0">
                <a:latin typeface="Arial" panose="020B0604020202020204" pitchFamily="34" charset="0"/>
                <a:cs typeface="Arial" panose="020B0604020202020204" pitchFamily="34" charset="0"/>
              </a:rPr>
              <a:t>ğ) </a:t>
            </a:r>
            <a:r>
              <a:rPr lang="tr-TR" sz="2200" b="1" dirty="0">
                <a:latin typeface="Arial" panose="020B0604020202020204" pitchFamily="34" charset="0"/>
                <a:cs typeface="Arial" panose="020B0604020202020204" pitchFamily="34" charset="0"/>
              </a:rPr>
              <a:t>Genel hedef</a:t>
            </a:r>
            <a:r>
              <a:rPr lang="tr-TR" sz="2200" dirty="0">
                <a:latin typeface="Arial" panose="020B0604020202020204" pitchFamily="34" charset="0"/>
                <a:cs typeface="Arial" panose="020B0604020202020204" pitchFamily="34" charset="0"/>
              </a:rPr>
              <a:t>: Her eğitim öğretim yılı için öğrencilerin gelişimsel ihtiyaçları temelinde bir önceki eğitim öğretim yılına ait veriler ve toplumun öncelikli ihtiyaçları gözetilerek Bakanlık tarafından belirlenen ve eğitim kurumlarının okul rehberlik ve psikolojik danışma programında yer vermekle yükümlü olduğu hedefi,</a:t>
            </a:r>
          </a:p>
          <a:p>
            <a:pPr>
              <a:spcBef>
                <a:spcPts val="1200"/>
              </a:spcBef>
            </a:pPr>
            <a:r>
              <a:rPr lang="tr-TR" sz="2200" dirty="0">
                <a:latin typeface="Arial" panose="020B0604020202020204" pitchFamily="34" charset="0"/>
                <a:cs typeface="Arial" panose="020B0604020202020204" pitchFamily="34" charset="0"/>
              </a:rPr>
              <a:t>h) </a:t>
            </a:r>
            <a:r>
              <a:rPr lang="tr-TR" sz="2200" b="1" dirty="0">
                <a:latin typeface="Arial" panose="020B0604020202020204" pitchFamily="34" charset="0"/>
                <a:cs typeface="Arial" panose="020B0604020202020204" pitchFamily="34" charset="0"/>
              </a:rPr>
              <a:t>Hesap verebilirlik</a:t>
            </a:r>
            <a:r>
              <a:rPr lang="tr-TR" sz="2200" dirty="0">
                <a:latin typeface="Arial" panose="020B0604020202020204" pitchFamily="34" charset="0"/>
                <a:cs typeface="Arial" panose="020B0604020202020204" pitchFamily="34" charset="0"/>
              </a:rPr>
              <a:t>: Rehberlik ve psikolojik danışma hizmetlerinin etkililiğini artırmak amacıyla çalışmaların veri temelli, ölçülebilir ve sürdürülebilir olarak yapılmasını,</a:t>
            </a:r>
          </a:p>
        </p:txBody>
      </p:sp>
    </p:spTree>
    <p:extLst>
      <p:ext uri="{BB962C8B-B14F-4D97-AF65-F5344CB8AC3E}">
        <p14:creationId xmlns:p14="http://schemas.microsoft.com/office/powerpoint/2010/main" val="3202215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890A4F8-0D40-F944-B40B-E06503663C51}"/>
              </a:ext>
            </a:extLst>
          </p:cNvPr>
          <p:cNvSpPr txBox="1"/>
          <p:nvPr/>
        </p:nvSpPr>
        <p:spPr>
          <a:xfrm>
            <a:off x="152400" y="333137"/>
            <a:ext cx="12039599" cy="6524863"/>
          </a:xfrm>
          <a:prstGeom prst="rect">
            <a:avLst/>
          </a:prstGeom>
          <a:noFill/>
        </p:spPr>
        <p:txBody>
          <a:bodyPr wrap="square">
            <a:spAutoFit/>
          </a:bodyPr>
          <a:lstStyle/>
          <a:p>
            <a:pPr>
              <a:spcBef>
                <a:spcPts val="1200"/>
              </a:spcBef>
            </a:pPr>
            <a:r>
              <a:rPr lang="tr-TR" sz="2000" dirty="0">
                <a:latin typeface="Arial" panose="020B0604020202020204" pitchFamily="34" charset="0"/>
                <a:cs typeface="Arial" panose="020B0604020202020204" pitchFamily="34" charset="0"/>
              </a:rPr>
              <a:t>ı) </a:t>
            </a:r>
            <a:r>
              <a:rPr lang="tr-TR" sz="2000" b="1" dirty="0">
                <a:latin typeface="Arial" panose="020B0604020202020204" pitchFamily="34" charset="0"/>
                <a:cs typeface="Arial" panose="020B0604020202020204" pitchFamily="34" charset="0"/>
              </a:rPr>
              <a:t>İhtiyaç analizi: </a:t>
            </a:r>
            <a:r>
              <a:rPr lang="tr-TR" sz="2000" dirty="0">
                <a:latin typeface="Arial" panose="020B0604020202020204" pitchFamily="34" charset="0"/>
                <a:cs typeface="Arial" panose="020B0604020202020204" pitchFamily="34" charset="0"/>
              </a:rPr>
              <a:t>Test ve test dışı teknikler kullanılarak öğrencilerin rehberlik ve psikolojik danışma ihtiyaçlarını belirlemeye yönelik süreci,</a:t>
            </a:r>
          </a:p>
          <a:p>
            <a:pPr>
              <a:spcBef>
                <a:spcPts val="1200"/>
              </a:spcBef>
            </a:pPr>
            <a:r>
              <a:rPr lang="tr-TR" sz="2000" dirty="0">
                <a:latin typeface="Arial" panose="020B0604020202020204" pitchFamily="34" charset="0"/>
                <a:cs typeface="Arial" panose="020B0604020202020204" pitchFamily="34" charset="0"/>
              </a:rPr>
              <a:t>i) </a:t>
            </a:r>
            <a:r>
              <a:rPr lang="tr-TR" sz="2000" b="1" dirty="0">
                <a:latin typeface="Arial" panose="020B0604020202020204" pitchFamily="34" charset="0"/>
                <a:cs typeface="Arial" panose="020B0604020202020204" pitchFamily="34" charset="0"/>
              </a:rPr>
              <a:t>İyileştirici hizmetler</a:t>
            </a:r>
            <a:r>
              <a:rPr lang="tr-TR" sz="2000" dirty="0">
                <a:latin typeface="Arial" panose="020B0604020202020204" pitchFamily="34" charset="0"/>
                <a:cs typeface="Arial" panose="020B0604020202020204" pitchFamily="34" charset="0"/>
              </a:rPr>
              <a:t>: Öğrencilerin bir bütün olarak gelişimlerini desteklemek veya gelişimlerini olumsuz yönde etkileyebilecek problemlerin çözümüne yardımcı olmak amacıyla sunulan hizmeti,</a:t>
            </a:r>
          </a:p>
          <a:p>
            <a:pPr>
              <a:spcBef>
                <a:spcPts val="1200"/>
              </a:spcBef>
            </a:pPr>
            <a:r>
              <a:rPr lang="tr-TR" sz="2000" dirty="0">
                <a:latin typeface="Arial" panose="020B0604020202020204" pitchFamily="34" charset="0"/>
                <a:cs typeface="Arial" panose="020B0604020202020204" pitchFamily="34" charset="0"/>
              </a:rPr>
              <a:t>j) </a:t>
            </a:r>
            <a:r>
              <a:rPr lang="tr-TR" sz="2000" b="1" dirty="0">
                <a:latin typeface="Arial" panose="020B0604020202020204" pitchFamily="34" charset="0"/>
                <a:cs typeface="Arial" panose="020B0604020202020204" pitchFamily="34" charset="0"/>
              </a:rPr>
              <a:t>Koordinatör rehber öğretmen/psikolojik danışman</a:t>
            </a:r>
            <a:r>
              <a:rPr lang="tr-TR" sz="2000" dirty="0">
                <a:latin typeface="Arial" panose="020B0604020202020204" pitchFamily="34" charset="0"/>
                <a:cs typeface="Arial" panose="020B0604020202020204" pitchFamily="34" charset="0"/>
              </a:rPr>
              <a:t>: Eğitim kurumunda birden fazla rehber öğretmen/psikolojik danışmanın bulunması hâlinde rehberlik ve psikolojik danışma hizmetlerinin yürütülmesi ile ilgili iş birliği ve koordinasyonu sağlamakla yükümlü rehber öğretmen/psikolojik danışmanı,</a:t>
            </a:r>
          </a:p>
          <a:p>
            <a:pPr>
              <a:spcBef>
                <a:spcPts val="1200"/>
              </a:spcBef>
            </a:pPr>
            <a:r>
              <a:rPr lang="tr-TR" sz="2000" dirty="0">
                <a:latin typeface="Arial" panose="020B0604020202020204" pitchFamily="34" charset="0"/>
                <a:cs typeface="Arial" panose="020B0604020202020204" pitchFamily="34" charset="0"/>
              </a:rPr>
              <a:t>k) </a:t>
            </a:r>
            <a:r>
              <a:rPr lang="tr-TR" sz="2000" b="1" dirty="0">
                <a:latin typeface="Arial" panose="020B0604020202020204" pitchFamily="34" charset="0"/>
                <a:cs typeface="Arial" panose="020B0604020202020204" pitchFamily="34" charset="0"/>
              </a:rPr>
              <a:t>Okul rehberlik ve psikolojik danışma programı</a:t>
            </a:r>
            <a:r>
              <a:rPr lang="tr-TR" sz="2000" dirty="0">
                <a:latin typeface="Arial" panose="020B0604020202020204" pitchFamily="34" charset="0"/>
                <a:cs typeface="Arial" panose="020B0604020202020204" pitchFamily="34" charset="0"/>
              </a:rPr>
              <a:t>: Eğitim kurumunun tür, kademe, özellikleri ile öğrencilerin ihtiyaçları, gelişim dönemi özellikleri ve risk altındaki öğrenciler dikkate alınarak hazırlanan, ortak bir anlayış ve iş birliği içerisinde uygulanan ve kanıta dayalı olarak değerlendirilen programı,</a:t>
            </a:r>
          </a:p>
          <a:p>
            <a:pPr>
              <a:spcBef>
                <a:spcPts val="1200"/>
              </a:spcBef>
            </a:pPr>
            <a:r>
              <a:rPr lang="tr-TR" sz="2000" dirty="0">
                <a:latin typeface="Arial" panose="020B0604020202020204" pitchFamily="34" charset="0"/>
                <a:cs typeface="Arial" panose="020B0604020202020204" pitchFamily="34" charset="0"/>
              </a:rPr>
              <a:t>l) </a:t>
            </a:r>
            <a:r>
              <a:rPr lang="tr-TR" sz="2000" b="1" dirty="0">
                <a:latin typeface="Arial" panose="020B0604020202020204" pitchFamily="34" charset="0"/>
                <a:cs typeface="Arial" panose="020B0604020202020204" pitchFamily="34" charset="0"/>
              </a:rPr>
              <a:t>Özel hedef</a:t>
            </a:r>
            <a:r>
              <a:rPr lang="tr-TR" sz="2000" dirty="0">
                <a:latin typeface="Arial" panose="020B0604020202020204" pitchFamily="34" charset="0"/>
                <a:cs typeface="Arial" panose="020B0604020202020204" pitchFamily="34" charset="0"/>
              </a:rPr>
              <a:t>: Rehber öğretmen/psikolojik danışmanı bulunan eğitim kurumları tarafından bir önceki eğitim öğretim yılına ait öğrenci, veli ve öğretmen ihtiyaç analizi, risk haritası ve program değerlendirme sonuçları gözetilerek belirlenen ve bu kurumların okul rehberlik ve psikolojik danışma programında yer vermekle yükümlü olduğu hedefi,</a:t>
            </a:r>
          </a:p>
          <a:p>
            <a:pPr>
              <a:spcBef>
                <a:spcPts val="1200"/>
              </a:spcBef>
            </a:pPr>
            <a:r>
              <a:rPr lang="tr-TR" sz="2000" dirty="0">
                <a:latin typeface="Arial" panose="020B0604020202020204" pitchFamily="34" charset="0"/>
                <a:cs typeface="Arial" panose="020B0604020202020204" pitchFamily="34" charset="0"/>
              </a:rPr>
              <a:t>m) </a:t>
            </a:r>
            <a:r>
              <a:rPr lang="tr-TR" sz="2000" b="1" dirty="0" err="1">
                <a:latin typeface="Arial" panose="020B0604020202020204" pitchFamily="34" charset="0"/>
                <a:cs typeface="Arial" panose="020B0604020202020204" pitchFamily="34" charset="0"/>
              </a:rPr>
              <a:t>Psikoeğitim</a:t>
            </a:r>
            <a:r>
              <a:rPr lang="tr-TR" sz="2000" b="1" dirty="0">
                <a:latin typeface="Arial" panose="020B0604020202020204" pitchFamily="34" charset="0"/>
                <a:cs typeface="Arial" panose="020B0604020202020204" pitchFamily="34" charset="0"/>
              </a:rPr>
              <a:t> programı: </a:t>
            </a:r>
            <a:r>
              <a:rPr lang="tr-TR" sz="2000" dirty="0">
                <a:latin typeface="Arial" panose="020B0604020202020204" pitchFamily="34" charset="0"/>
                <a:cs typeface="Arial" panose="020B0604020202020204" pitchFamily="34" charset="0"/>
              </a:rPr>
              <a:t>Önleyici ve eğitsel nitelikte, beceri kazandırmayı amaçlayan, sistematik olarak yapılandırılmış oturumlardan oluşan ve rehber öğretmen/psikolojik danışman tarafından uygulanan programı,</a:t>
            </a:r>
          </a:p>
          <a:p>
            <a:pPr>
              <a:spcBef>
                <a:spcPts val="1200"/>
              </a:spcBef>
            </a:pPr>
            <a:endParaRPr lang="tr-TR" dirty="0">
              <a:solidFill>
                <a:srgbClr val="FF0000"/>
              </a:solidFill>
            </a:endParaRPr>
          </a:p>
        </p:txBody>
      </p:sp>
    </p:spTree>
    <p:extLst>
      <p:ext uri="{BB962C8B-B14F-4D97-AF65-F5344CB8AC3E}">
        <p14:creationId xmlns:p14="http://schemas.microsoft.com/office/powerpoint/2010/main" val="193906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CE47A98E-865F-5D40-8DE4-DDB6A92CA6AD}"/>
              </a:ext>
            </a:extLst>
          </p:cNvPr>
          <p:cNvSpPr txBox="1"/>
          <p:nvPr/>
        </p:nvSpPr>
        <p:spPr>
          <a:xfrm>
            <a:off x="533400" y="228600"/>
            <a:ext cx="11125200" cy="5970865"/>
          </a:xfrm>
          <a:prstGeom prst="rect">
            <a:avLst/>
          </a:prstGeom>
          <a:noFill/>
        </p:spPr>
        <p:txBody>
          <a:bodyPr wrap="square">
            <a:spAutoFit/>
          </a:bodyPr>
          <a:lstStyle/>
          <a:p>
            <a:pPr>
              <a:spcBef>
                <a:spcPts val="1200"/>
              </a:spcBef>
            </a:pPr>
            <a:r>
              <a:rPr lang="tr-TR" sz="2200" dirty="0">
                <a:latin typeface="Arial" pitchFamily="34" charset="0"/>
                <a:cs typeface="Arial" pitchFamily="34" charset="0"/>
              </a:rPr>
              <a:t>n) </a:t>
            </a:r>
            <a:r>
              <a:rPr lang="tr-TR" sz="2200" b="1" dirty="0">
                <a:latin typeface="Arial" pitchFamily="34" charset="0"/>
                <a:cs typeface="Arial" pitchFamily="34" charset="0"/>
              </a:rPr>
              <a:t>Psikolojik danışma</a:t>
            </a:r>
            <a:r>
              <a:rPr lang="tr-TR" sz="2200" dirty="0">
                <a:latin typeface="Arial" pitchFamily="34" charset="0"/>
                <a:cs typeface="Arial" pitchFamily="34" charset="0"/>
              </a:rPr>
              <a:t>: Bireylere kendini tanıma, karar verme ve problem çözme becerisi kazandırmayı, bireylerin kişisel ve toplumsal uyumlarını gerçekleştirmelerini ve iyilik hallerini geliştirmelerini amaçlayan, bireysel ve grupla profesyonel olarak yürütülen psikolojik yardım sürecini,</a:t>
            </a:r>
          </a:p>
          <a:p>
            <a:pPr>
              <a:spcBef>
                <a:spcPts val="1200"/>
              </a:spcBef>
            </a:pPr>
            <a:r>
              <a:rPr lang="tr-TR" sz="2200" dirty="0">
                <a:latin typeface="Arial" pitchFamily="34" charset="0"/>
                <a:cs typeface="Arial" pitchFamily="34" charset="0"/>
              </a:rPr>
              <a:t>o) </a:t>
            </a:r>
            <a:r>
              <a:rPr lang="tr-TR" sz="2200" b="1" dirty="0">
                <a:latin typeface="Arial" pitchFamily="34" charset="0"/>
                <a:cs typeface="Arial" pitchFamily="34" charset="0"/>
              </a:rPr>
              <a:t>Rehber öğretmen/psikolojik danışman</a:t>
            </a:r>
            <a:r>
              <a:rPr lang="tr-TR" sz="2200" dirty="0">
                <a:latin typeface="Arial" pitchFamily="34" charset="0"/>
                <a:cs typeface="Arial" pitchFamily="34" charset="0"/>
              </a:rPr>
              <a:t>: Eğitim kurumlarında rehberlik ve psikolojik danışma hizmetlerini sunan, okul rehberlik ve psikolojik danışma programının uygulanması ve koordinasyonunun sağlanmasında program sorumlusu olarak görev alan, rehberlik ve araştırma merkezlerinde rehberlik ve psikolojik danışma hizmetlerini sunan personeli; psikolojik danışman ise üniversitelerin eğitimde psikolojik hizmetler, rehberlik ve psikolojik danışmanlık ile psikolojik danışma ve rehberlik veya bu alana denk kabul edilen programlardan en az lisans düzeyinde eğitim almış personeli,</a:t>
            </a:r>
          </a:p>
          <a:p>
            <a:pPr>
              <a:spcBef>
                <a:spcPts val="1200"/>
              </a:spcBef>
            </a:pPr>
            <a:r>
              <a:rPr lang="tr-TR" sz="2200" dirty="0">
                <a:latin typeface="Arial" pitchFamily="34" charset="0"/>
                <a:cs typeface="Arial" pitchFamily="34" charset="0"/>
              </a:rPr>
              <a:t>ö) </a:t>
            </a:r>
            <a:r>
              <a:rPr lang="tr-TR" sz="2200" b="1" dirty="0">
                <a:latin typeface="Arial" pitchFamily="34" charset="0"/>
                <a:cs typeface="Arial" pitchFamily="34" charset="0"/>
              </a:rPr>
              <a:t>Rehberlik ve araştırma merkezi</a:t>
            </a:r>
            <a:r>
              <a:rPr lang="tr-TR" sz="2200" dirty="0">
                <a:latin typeface="Arial" pitchFamily="34" charset="0"/>
                <a:cs typeface="Arial" pitchFamily="34" charset="0"/>
              </a:rPr>
              <a:t>: Rehberlik ve psikolojik danışma hizmetleri ile özel eğitim hizmetlerini planlayan, sunan ve hizmetlerin koordineli bir şekilde yürütülmesini sağlayan kurumu,</a:t>
            </a:r>
          </a:p>
          <a:p>
            <a:pPr>
              <a:spcBef>
                <a:spcPts val="1200"/>
              </a:spcBef>
            </a:pPr>
            <a:r>
              <a:rPr lang="tr-TR" sz="2200" dirty="0">
                <a:latin typeface="Arial" pitchFamily="34" charset="0"/>
                <a:cs typeface="Arial" pitchFamily="34" charset="0"/>
              </a:rPr>
              <a:t>p) </a:t>
            </a:r>
            <a:r>
              <a:rPr lang="tr-TR" sz="2200" b="1" dirty="0">
                <a:latin typeface="Arial" pitchFamily="34" charset="0"/>
                <a:cs typeface="Arial" pitchFamily="34" charset="0"/>
              </a:rPr>
              <a:t>Rehberlik ve psikolojik danışma servisi</a:t>
            </a:r>
            <a:r>
              <a:rPr lang="tr-TR" sz="2200" dirty="0">
                <a:latin typeface="Arial" pitchFamily="34" charset="0"/>
                <a:cs typeface="Arial" pitchFamily="34" charset="0"/>
              </a:rPr>
              <a:t>: Eğitim kurumlarındaki rehberlik ve psikolojik danışma hizmetlerinin yürütüldüğü ve koordinasyonunun sağlandığı birimi,</a:t>
            </a:r>
          </a:p>
        </p:txBody>
      </p:sp>
    </p:spTree>
    <p:extLst>
      <p:ext uri="{BB962C8B-B14F-4D97-AF65-F5344CB8AC3E}">
        <p14:creationId xmlns:p14="http://schemas.microsoft.com/office/powerpoint/2010/main" val="3001357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B9F11881-FACF-054F-ABBA-2B2480E54793}"/>
              </a:ext>
            </a:extLst>
          </p:cNvPr>
          <p:cNvSpPr txBox="1"/>
          <p:nvPr/>
        </p:nvSpPr>
        <p:spPr>
          <a:xfrm>
            <a:off x="381000" y="381000"/>
            <a:ext cx="11429999" cy="6124754"/>
          </a:xfrm>
          <a:prstGeom prst="rect">
            <a:avLst/>
          </a:prstGeom>
          <a:noFill/>
        </p:spPr>
        <p:txBody>
          <a:bodyPr wrap="square">
            <a:spAutoFit/>
          </a:bodyPr>
          <a:lstStyle/>
          <a:p>
            <a:pPr>
              <a:spcBef>
                <a:spcPts val="1200"/>
              </a:spcBef>
            </a:pPr>
            <a:r>
              <a:rPr lang="tr-TR" sz="2200" dirty="0">
                <a:latin typeface="Arial" panose="020B0604020202020204" pitchFamily="34" charset="0"/>
                <a:ea typeface="Abadi" panose="02000000000000000000" pitchFamily="2" charset="0"/>
                <a:cs typeface="Arial" panose="020B0604020202020204" pitchFamily="34" charset="0"/>
              </a:rPr>
              <a:t>r) </a:t>
            </a:r>
            <a:r>
              <a:rPr lang="tr-TR" sz="2200" b="1" dirty="0">
                <a:latin typeface="Arial" panose="020B0604020202020204" pitchFamily="34" charset="0"/>
                <a:ea typeface="Abadi" panose="02000000000000000000" pitchFamily="2" charset="0"/>
                <a:cs typeface="Arial" panose="020B0604020202020204" pitchFamily="34" charset="0"/>
              </a:rPr>
              <a:t>Sınıf rehber öğretmeni</a:t>
            </a:r>
            <a:r>
              <a:rPr lang="tr-TR" sz="2200" dirty="0">
                <a:latin typeface="Arial" panose="020B0604020202020204" pitchFamily="34" charset="0"/>
                <a:ea typeface="Abadi" panose="02000000000000000000" pitchFamily="2" charset="0"/>
                <a:cs typeface="Arial" panose="020B0604020202020204" pitchFamily="34" charset="0"/>
              </a:rPr>
              <a:t>: Eğitim kurumlarında bir sınıfın rehberlik hizmetlerini yürüten; okul öncesi eğitim kurumlarında okul öncesi öğretmenini, ilkokullarda sınıf öğretmenini, ortaokullarda şube rehber öğretmenini ve ortaöğretim kurumlarında sınıf rehberlik hizmetlerini yürütmekle görevli öğretmeni,</a:t>
            </a:r>
          </a:p>
          <a:p>
            <a:pPr>
              <a:spcBef>
                <a:spcPts val="1200"/>
              </a:spcBef>
            </a:pPr>
            <a:r>
              <a:rPr lang="tr-TR" sz="2200" dirty="0">
                <a:latin typeface="Arial" panose="020B0604020202020204" pitchFamily="34" charset="0"/>
                <a:ea typeface="Abadi" panose="02000000000000000000" pitchFamily="2" charset="0"/>
                <a:cs typeface="Arial" panose="020B0604020202020204" pitchFamily="34" charset="0"/>
              </a:rPr>
              <a:t>s) </a:t>
            </a:r>
            <a:r>
              <a:rPr lang="tr-TR" sz="2200" b="1" dirty="0">
                <a:latin typeface="Arial" panose="020B0604020202020204" pitchFamily="34" charset="0"/>
                <a:ea typeface="Abadi" panose="02000000000000000000" pitchFamily="2" charset="0"/>
                <a:cs typeface="Arial" panose="020B0604020202020204" pitchFamily="34" charset="0"/>
              </a:rPr>
              <a:t>Sınıf rehberlik planı: </a:t>
            </a:r>
            <a:r>
              <a:rPr lang="tr-TR" sz="2200" dirty="0">
                <a:latin typeface="Arial" panose="020B0604020202020204" pitchFamily="34" charset="0"/>
                <a:ea typeface="Abadi" panose="02000000000000000000" pitchFamily="2" charset="0"/>
                <a:cs typeface="Arial" panose="020B0604020202020204" pitchFamily="34" charset="0"/>
              </a:rPr>
              <a:t>Sınıf rehber öğretmeni tarafından her eğitim öğretim yılı için okul rehberlik ve psikolojik danışma programı ile sınıfının rehberlik ihtiyaçları dikkate alınarak hazırlanan, sınıf rehberlik programı çerçevesinde uygulanacak rehberlik etkinliklerini ve yürütülecek faaliyetleri içeren planı,</a:t>
            </a:r>
          </a:p>
          <a:p>
            <a:pPr>
              <a:spcBef>
                <a:spcPts val="1200"/>
              </a:spcBef>
            </a:pPr>
            <a:r>
              <a:rPr lang="tr-TR" sz="2200" dirty="0">
                <a:latin typeface="Arial" panose="020B0604020202020204" pitchFamily="34" charset="0"/>
                <a:ea typeface="Abadi" panose="02000000000000000000" pitchFamily="2" charset="0"/>
                <a:cs typeface="Arial" panose="020B0604020202020204" pitchFamily="34" charset="0"/>
              </a:rPr>
              <a:t>ş) </a:t>
            </a:r>
            <a:r>
              <a:rPr lang="tr-TR" sz="2200" b="1" dirty="0">
                <a:latin typeface="Arial" panose="020B0604020202020204" pitchFamily="34" charset="0"/>
                <a:ea typeface="Abadi" panose="02000000000000000000" pitchFamily="2" charset="0"/>
                <a:cs typeface="Arial" panose="020B0604020202020204" pitchFamily="34" charset="0"/>
              </a:rPr>
              <a:t>Sınıf rehberlik programı</a:t>
            </a:r>
            <a:r>
              <a:rPr lang="tr-TR" sz="2200" dirty="0">
                <a:latin typeface="Arial" panose="020B0604020202020204" pitchFamily="34" charset="0"/>
                <a:ea typeface="Abadi" panose="02000000000000000000" pitchFamily="2" charset="0"/>
                <a:cs typeface="Arial" panose="020B0604020202020204" pitchFamily="34" charset="0"/>
              </a:rPr>
              <a:t>: Öğrencilerin sosyal duygusal, akademik ve kariyer gelişim alanlarına yönelik olarak belirlenmiş kazanımların sınıflarda grup etkinlikleri yolu ile öğrencilere sistemli bir şekilde sunulmasını amaçlayan programı,</a:t>
            </a:r>
          </a:p>
          <a:p>
            <a:pPr>
              <a:spcBef>
                <a:spcPts val="1200"/>
              </a:spcBef>
            </a:pPr>
            <a:r>
              <a:rPr lang="tr-TR" sz="2200" dirty="0">
                <a:latin typeface="Arial" panose="020B0604020202020204" pitchFamily="34" charset="0"/>
                <a:ea typeface="Abadi" panose="02000000000000000000" pitchFamily="2" charset="0"/>
                <a:cs typeface="Arial" panose="020B0604020202020204" pitchFamily="34" charset="0"/>
              </a:rPr>
              <a:t>t) </a:t>
            </a:r>
            <a:r>
              <a:rPr lang="tr-TR" sz="2200" b="1" dirty="0">
                <a:latin typeface="Arial" panose="020B0604020202020204" pitchFamily="34" charset="0"/>
                <a:ea typeface="Abadi" panose="02000000000000000000" pitchFamily="2" charset="0"/>
                <a:cs typeface="Arial" panose="020B0604020202020204" pitchFamily="34" charset="0"/>
              </a:rPr>
              <a:t>Yerel hedef: </a:t>
            </a:r>
            <a:r>
              <a:rPr lang="tr-TR" sz="2200" dirty="0">
                <a:latin typeface="Arial" panose="020B0604020202020204" pitchFamily="34" charset="0"/>
                <a:ea typeface="Abadi" panose="02000000000000000000" pitchFamily="2" charset="0"/>
                <a:cs typeface="Arial" panose="020B0604020202020204" pitchFamily="34" charset="0"/>
              </a:rPr>
              <a:t>Bir önceki eğitim öğretim yılına ait veriler ve öğrencilerin gelişimsel ihtiyaçları temelinde rehberlik ve psikolojik danışma hizmetleri il yürütme komisyonları tarafından il hedefi olarak belirlenen ve eğitim kurumlarının okul rehberlik ve psikolojik danışma programında yer vermekle yükümlü olduğu hedefi,</a:t>
            </a:r>
          </a:p>
          <a:p>
            <a:pPr>
              <a:spcBef>
                <a:spcPts val="1200"/>
              </a:spcBef>
            </a:pPr>
            <a:r>
              <a:rPr lang="tr-TR" sz="2200" dirty="0">
                <a:latin typeface="Arial" panose="020B0604020202020204" pitchFamily="34" charset="0"/>
                <a:ea typeface="Abadi" panose="02000000000000000000" pitchFamily="2" charset="0"/>
                <a:cs typeface="Arial" panose="020B0604020202020204" pitchFamily="34" charset="0"/>
              </a:rPr>
              <a:t>ifade eder.</a:t>
            </a:r>
          </a:p>
        </p:txBody>
      </p:sp>
    </p:spTree>
    <p:extLst>
      <p:ext uri="{BB962C8B-B14F-4D97-AF65-F5344CB8AC3E}">
        <p14:creationId xmlns:p14="http://schemas.microsoft.com/office/powerpoint/2010/main" val="2176517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12AEF004-88A0-F141-A274-4D3C598AA827}"/>
              </a:ext>
            </a:extLst>
          </p:cNvPr>
          <p:cNvSpPr txBox="1"/>
          <p:nvPr/>
        </p:nvSpPr>
        <p:spPr>
          <a:xfrm>
            <a:off x="206188" y="381000"/>
            <a:ext cx="11772900" cy="6524863"/>
          </a:xfrm>
          <a:prstGeom prst="rect">
            <a:avLst/>
          </a:prstGeom>
          <a:noFill/>
        </p:spPr>
        <p:txBody>
          <a:bodyPr wrap="square">
            <a:spAutoFit/>
          </a:bodyPr>
          <a:lstStyle/>
          <a:p>
            <a:r>
              <a:rPr lang="tr-TR" sz="2200" b="1" dirty="0">
                <a:solidFill>
                  <a:srgbClr val="FF0000"/>
                </a:solidFill>
                <a:latin typeface="Arial" panose="020B0604020202020204" pitchFamily="34" charset="0"/>
                <a:cs typeface="Arial" panose="020B0604020202020204" pitchFamily="34" charset="0"/>
              </a:rPr>
              <a:t>Rehberlik Hizmetlerinin Amaçları ve İlkeleri</a:t>
            </a:r>
          </a:p>
          <a:p>
            <a:r>
              <a:rPr lang="tr-TR" sz="2200" b="1" dirty="0">
                <a:latin typeface="Arial" panose="020B0604020202020204" pitchFamily="34" charset="0"/>
                <a:cs typeface="Arial" panose="020B0604020202020204" pitchFamily="34" charset="0"/>
              </a:rPr>
              <a:t>Rehberlik hizmetlerinin amaçları</a:t>
            </a:r>
          </a:p>
          <a:p>
            <a:r>
              <a:rPr lang="tr-TR" sz="2200" dirty="0">
                <a:latin typeface="Arial" panose="020B0604020202020204" pitchFamily="34" charset="0"/>
                <a:cs typeface="Arial" panose="020B0604020202020204" pitchFamily="34" charset="0"/>
              </a:rPr>
              <a:t>MADDE 4 – (1) Türk Millî Eğitiminin genel amaçları çerçevesinde eğitimde rehberlik ve psikolojik danışma hizmetleri; kendini tanıyan, kendine sunulan eğitsel ve mesleki fırsatları değerlendirebilen, sorumluluk alabilen bireyler yetiştirilmesini ve bireylerin toplum içinde sağlıklı bir şekilde yaşamlarını sürdürebilmeleri için sosyal duygusal, akademik ve kariyer gelişimlerini desteklemeyi amaçlar</a:t>
            </a:r>
            <a:r>
              <a:rPr lang="tr-TR" sz="2200" dirty="0" smtClean="0">
                <a:latin typeface="Arial" panose="020B0604020202020204" pitchFamily="34" charset="0"/>
                <a:cs typeface="Arial" panose="020B0604020202020204" pitchFamily="34" charset="0"/>
              </a:rPr>
              <a:t>.</a:t>
            </a:r>
          </a:p>
          <a:p>
            <a:endParaRPr lang="tr-TR" sz="2200" dirty="0">
              <a:latin typeface="Arial" panose="020B0604020202020204" pitchFamily="34" charset="0"/>
              <a:cs typeface="Arial" panose="020B0604020202020204" pitchFamily="34" charset="0"/>
            </a:endParaRPr>
          </a:p>
          <a:p>
            <a:r>
              <a:rPr lang="tr-TR" sz="2200" b="1" dirty="0">
                <a:latin typeface="Arial" panose="020B0604020202020204" pitchFamily="34" charset="0"/>
                <a:cs typeface="Arial" panose="020B0604020202020204" pitchFamily="34" charset="0"/>
              </a:rPr>
              <a:t>Rehberlik ve psikolojik danışma hizmetlerinin ilkeleri</a:t>
            </a:r>
          </a:p>
          <a:p>
            <a:r>
              <a:rPr lang="tr-TR" sz="2200" dirty="0">
                <a:latin typeface="Arial" panose="020B0604020202020204" pitchFamily="34" charset="0"/>
                <a:cs typeface="Arial" panose="020B0604020202020204" pitchFamily="34" charset="0"/>
              </a:rPr>
              <a:t>MADDE 5 – (1) Rehberlik ve psikolojik danışma hizmetleri:</a:t>
            </a:r>
          </a:p>
          <a:p>
            <a:r>
              <a:rPr lang="tr-TR" sz="2200" dirty="0">
                <a:latin typeface="Arial" panose="020B0604020202020204" pitchFamily="34" charset="0"/>
                <a:cs typeface="Arial" panose="020B0604020202020204" pitchFamily="34" charset="0"/>
              </a:rPr>
              <a:t>a) Planlı, programlı, bilimsel esaslara dayalı olarak sunulan profesyonel bir hizmettir.</a:t>
            </a:r>
          </a:p>
          <a:p>
            <a:r>
              <a:rPr lang="tr-TR" sz="2200" dirty="0">
                <a:latin typeface="Arial" panose="020B0604020202020204" pitchFamily="34" charset="0"/>
                <a:cs typeface="Arial" panose="020B0604020202020204" pitchFamily="34" charset="0"/>
              </a:rPr>
              <a:t>b) Eğitim sürecinin bütünlüğü içerisinde öğretim sürecini destekleyecek nitelikte sunulur.</a:t>
            </a:r>
          </a:p>
          <a:p>
            <a:r>
              <a:rPr lang="tr-TR" sz="2200" dirty="0">
                <a:latin typeface="Arial" panose="020B0604020202020204" pitchFamily="34" charset="0"/>
                <a:cs typeface="Arial" panose="020B0604020202020204" pitchFamily="34" charset="0"/>
              </a:rPr>
              <a:t>c) Öğrencinin bütüncül gelişimine hizmet eder.</a:t>
            </a:r>
          </a:p>
          <a:p>
            <a:r>
              <a:rPr lang="tr-TR" sz="2200" dirty="0">
                <a:latin typeface="Arial" panose="020B0604020202020204" pitchFamily="34" charset="0"/>
                <a:cs typeface="Arial" panose="020B0604020202020204" pitchFamily="34" charset="0"/>
              </a:rPr>
              <a:t>ç) Tüm öğrencileri kapsayacak şekilde gelişimsel ve önleyici yaklaşımı esas alır.</a:t>
            </a:r>
          </a:p>
          <a:p>
            <a:r>
              <a:rPr lang="tr-TR" sz="2200" dirty="0">
                <a:latin typeface="Arial" panose="020B0604020202020204" pitchFamily="34" charset="0"/>
                <a:cs typeface="Arial" panose="020B0604020202020204" pitchFamily="34" charset="0"/>
              </a:rPr>
              <a:t>d) Öğrencilerin gelişimsel ihtiyaçları ile okulun imkânları ve çevre koşulları doğrultusunda planlanır, uygulanır ve değerlendirilir.</a:t>
            </a:r>
          </a:p>
          <a:p>
            <a:r>
              <a:rPr lang="tr-TR" sz="2200" dirty="0">
                <a:latin typeface="Arial" panose="020B0604020202020204" pitchFamily="34" charset="0"/>
                <a:cs typeface="Arial" panose="020B0604020202020204" pitchFamily="34" charset="0"/>
              </a:rPr>
              <a:t>e) Öğrencinin gelişimini desteklemek amacıyla tüm paydaşlar tarafından ortak bir anlayış ve iş birliği içerisinde hesap verebilir bir yaklaşımla yürütülür.</a:t>
            </a:r>
          </a:p>
          <a:p>
            <a:r>
              <a:rPr lang="tr-TR" sz="2200" dirty="0">
                <a:latin typeface="Arial" panose="020B0604020202020204" pitchFamily="34" charset="0"/>
                <a:cs typeface="Arial" panose="020B0604020202020204" pitchFamily="34" charset="0"/>
              </a:rPr>
              <a:t>f) Bakanlıkça hazırlanan etik yönerge doğrultusunda yürütülür.</a:t>
            </a:r>
            <a:endParaRPr lang="tr-TR" sz="2200" dirty="0"/>
          </a:p>
        </p:txBody>
      </p:sp>
    </p:spTree>
    <p:extLst>
      <p:ext uri="{BB962C8B-B14F-4D97-AF65-F5344CB8AC3E}">
        <p14:creationId xmlns:p14="http://schemas.microsoft.com/office/powerpoint/2010/main" val="3950759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34E995CD-A8FF-414E-97FE-E38FE4ADDB2A}"/>
              </a:ext>
            </a:extLst>
          </p:cNvPr>
          <p:cNvSpPr txBox="1"/>
          <p:nvPr/>
        </p:nvSpPr>
        <p:spPr>
          <a:xfrm>
            <a:off x="304800" y="0"/>
            <a:ext cx="11637168" cy="6863417"/>
          </a:xfrm>
          <a:prstGeom prst="rect">
            <a:avLst/>
          </a:prstGeom>
          <a:noFill/>
        </p:spPr>
        <p:txBody>
          <a:bodyPr wrap="square">
            <a:spAutoFit/>
          </a:bodyPr>
          <a:lstStyle/>
          <a:p>
            <a:pPr algn="ctr"/>
            <a:r>
              <a:rPr lang="tr-TR" sz="2000" b="1" dirty="0">
                <a:latin typeface="Arial" panose="020B0604020202020204" pitchFamily="34" charset="0"/>
                <a:cs typeface="Arial" panose="020B0604020202020204" pitchFamily="34" charset="0"/>
              </a:rPr>
              <a:t>Rehberlik ve Psikolojik Danışma Hizmet </a:t>
            </a:r>
            <a:r>
              <a:rPr lang="tr-TR" sz="2000" b="1" dirty="0" smtClean="0">
                <a:latin typeface="Arial" panose="020B0604020202020204" pitchFamily="34" charset="0"/>
                <a:cs typeface="Arial" panose="020B0604020202020204" pitchFamily="34" charset="0"/>
              </a:rPr>
              <a:t>Türleri</a:t>
            </a:r>
          </a:p>
          <a:p>
            <a:pPr algn="ctr"/>
            <a:endParaRPr lang="tr-TR" sz="2000" b="1"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Gelişim alanlarına göre rehberlik ve psikolojik danışma hizmetleri</a:t>
            </a:r>
          </a:p>
          <a:p>
            <a:r>
              <a:rPr lang="tr-TR" sz="2000" dirty="0">
                <a:latin typeface="Arial" panose="020B0604020202020204" pitchFamily="34" charset="0"/>
                <a:cs typeface="Arial" panose="020B0604020202020204" pitchFamily="34" charset="0"/>
              </a:rPr>
              <a:t>MADDE 6 – (1) Gelişimin sürekliliği ve bütünlüğü temelinde bireylerin gelişim görevlerini yerine getirmeleri ve gerekli yeterlikleri kazanmaları için aşağıdaki gelişim alanlarında rehberlik ve psikolojik danışma hizmetleri sunulur:</a:t>
            </a:r>
          </a:p>
          <a:p>
            <a:r>
              <a:rPr lang="tr-TR" sz="2000" dirty="0">
                <a:latin typeface="Arial" panose="020B0604020202020204" pitchFamily="34" charset="0"/>
                <a:cs typeface="Arial" panose="020B0604020202020204" pitchFamily="34" charset="0"/>
              </a:rPr>
              <a:t>a) </a:t>
            </a:r>
            <a:r>
              <a:rPr lang="tr-TR" sz="2000" b="1" dirty="0">
                <a:latin typeface="Arial" panose="020B0604020202020204" pitchFamily="34" charset="0"/>
                <a:cs typeface="Arial" panose="020B0604020202020204" pitchFamily="34" charset="0"/>
              </a:rPr>
              <a:t>Sosyal duygusal gelişim alanı; </a:t>
            </a:r>
            <a:r>
              <a:rPr lang="tr-TR" sz="2000" dirty="0">
                <a:latin typeface="Arial" panose="020B0604020202020204" pitchFamily="34" charset="0"/>
                <a:cs typeface="Arial" panose="020B0604020202020204" pitchFamily="34" charset="0"/>
              </a:rPr>
              <a:t>bireyin kendini tanıması, var olan yönleriyle kendini kabul etmesi ve geliştirmesi, duygularını fark etmesi, düzenlemesi ve yönetebilmesi, başkalarını anlaması ve kabul etmesi, kişiler arası sağlıklı ilişkiler geliştirmesi için gerekli bilgi, tutum ve davranışları edinebilmesi, karar vermesi, hedefler oluşturabilmesi ve hedeflerine ulaşmak için çaba göstermesi, kişisel güvenliğini sağlayabilmesi, aile ve toplumsal değerler ile doğaya karşı duyarlılık kazanmasını içeren gelişim alanıdır.</a:t>
            </a:r>
          </a:p>
          <a:p>
            <a:r>
              <a:rPr lang="tr-TR" sz="2000" dirty="0">
                <a:latin typeface="Arial" panose="020B0604020202020204" pitchFamily="34" charset="0"/>
                <a:cs typeface="Arial" panose="020B0604020202020204" pitchFamily="34" charset="0"/>
              </a:rPr>
              <a:t>b) </a:t>
            </a:r>
            <a:r>
              <a:rPr lang="tr-TR" sz="2000" b="1" dirty="0">
                <a:latin typeface="Arial" panose="020B0604020202020204" pitchFamily="34" charset="0"/>
                <a:cs typeface="Arial" panose="020B0604020202020204" pitchFamily="34" charset="0"/>
              </a:rPr>
              <a:t>Akademik gelişim alanı;</a:t>
            </a:r>
            <a:r>
              <a:rPr lang="tr-TR" sz="2000" dirty="0">
                <a:latin typeface="Arial" panose="020B0604020202020204" pitchFamily="34" charset="0"/>
                <a:cs typeface="Arial" panose="020B0604020202020204" pitchFamily="34" charset="0"/>
              </a:rPr>
              <a:t> bireyin öğrenim gördüğü okula ve okulun çevresine uyum sağlaması, okul ve sınıf kurallarını benimsemesi, okula aidiyet duygusu geliştirmesi, akademik çalışmalarında devamlılık, kararlılık ve çaba göstermesi, sorumluluk alabilmesi, çalışmalarına değer vermesi ve hayat boyu öğrenmeye yönelik uygun akademik anlayış ve sorumluluk bilinci geliştirmesi, akademik gelişimi ve başarısı için gereken bilgi, beceri ve tutumu kazanmasını içeren gelişim alanıdır.</a:t>
            </a:r>
          </a:p>
          <a:p>
            <a:r>
              <a:rPr lang="tr-TR" sz="2000" dirty="0">
                <a:latin typeface="Arial" panose="020B0604020202020204" pitchFamily="34" charset="0"/>
                <a:cs typeface="Arial" panose="020B0604020202020204" pitchFamily="34" charset="0"/>
              </a:rPr>
              <a:t>c</a:t>
            </a:r>
            <a:r>
              <a:rPr lang="tr-TR" sz="2000" b="1" dirty="0">
                <a:latin typeface="Arial" panose="020B0604020202020204" pitchFamily="34" charset="0"/>
                <a:cs typeface="Arial" panose="020B0604020202020204" pitchFamily="34" charset="0"/>
              </a:rPr>
              <a:t>) Kariyer gelişim alanı</a:t>
            </a:r>
            <a:r>
              <a:rPr lang="tr-TR" sz="2000" dirty="0">
                <a:latin typeface="Arial" panose="020B0604020202020204" pitchFamily="34" charset="0"/>
                <a:cs typeface="Arial" panose="020B0604020202020204" pitchFamily="34" charset="0"/>
              </a:rPr>
              <a:t>; bireyin ilgi, yetenek, değer ve kişilik özeliklerini tanıması, mesleki seçenekleri fark etmesi, mesleklerin gerektirdiği nitelikler ile kişisel özellikleri arasında bağ kurması, mesleklere yönelik olumlu tutum geliştirmesi, kariyer farkındalığı kazanması, iş yaşamı ile eğitim arasındaki ilişkiyi ve yaşam boyu öğrenmenin kariyer gelişimi açısından önemini fark etmesini içeren gelişim alanıdır</a:t>
            </a:r>
            <a:r>
              <a:rPr lang="tr-TR" sz="2000" dirty="0" smtClean="0">
                <a:latin typeface="Arial" panose="020B0604020202020204" pitchFamily="34" charset="0"/>
                <a:cs typeface="Arial" panose="020B0604020202020204" pitchFamily="34" charset="0"/>
              </a:rPr>
              <a:t>.</a:t>
            </a: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030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BA002152-4EEE-1A42-B4CB-2F72E706446B}"/>
              </a:ext>
            </a:extLst>
          </p:cNvPr>
          <p:cNvSpPr txBox="1"/>
          <p:nvPr/>
        </p:nvSpPr>
        <p:spPr>
          <a:xfrm>
            <a:off x="215784" y="519000"/>
            <a:ext cx="11394282" cy="6401753"/>
          </a:xfrm>
          <a:prstGeom prst="rect">
            <a:avLst/>
          </a:prstGeom>
          <a:noFill/>
        </p:spPr>
        <p:txBody>
          <a:bodyPr wrap="square">
            <a:spAutoFit/>
          </a:bodyPr>
          <a:lstStyle/>
          <a:p>
            <a:pPr>
              <a:spcBef>
                <a:spcPts val="1200"/>
              </a:spcBef>
            </a:pPr>
            <a:r>
              <a:rPr lang="tr-TR" sz="2000" b="1" dirty="0">
                <a:latin typeface="Arial" panose="020B0604020202020204" pitchFamily="34" charset="0"/>
                <a:cs typeface="Arial" panose="020B0604020202020204" pitchFamily="34" charset="0"/>
              </a:rPr>
              <a:t>Öğretim kademelerine göre rehberlik ve psikolojik danışma hizmetleri</a:t>
            </a:r>
          </a:p>
          <a:p>
            <a:pPr>
              <a:spcBef>
                <a:spcPts val="1200"/>
              </a:spcBef>
            </a:pPr>
            <a:r>
              <a:rPr lang="tr-TR" sz="2000" dirty="0">
                <a:latin typeface="Arial" panose="020B0604020202020204" pitchFamily="34" charset="0"/>
                <a:cs typeface="Arial" panose="020B0604020202020204" pitchFamily="34" charset="0"/>
              </a:rPr>
              <a:t>MADDE 7 – (1) Rehberlik ve psikolojik danışma hizmetlerinin amaç ve ilkeleri öğretim kademelerine göre değişmemekle birlikte uygulanan programlar, etkinlikler, kullanılan yöntem ve teknikler, müdahale biçimleri ve yoğunluğu bireylerin ihtiyaçları ve gelişim özellikleri dikkate alınarak belirlenir. Rehberlik ve psikolojik danışma hizmetleri bireylerin sosyal duygusal, akademik ve kariyer gelişimlerini desteklemek amacıyla aşağıdaki öğretim kademelerinde yürütülür:</a:t>
            </a:r>
          </a:p>
          <a:p>
            <a:pPr>
              <a:spcBef>
                <a:spcPts val="1200"/>
              </a:spcBef>
            </a:pPr>
            <a:r>
              <a:rPr lang="tr-TR" sz="2000" dirty="0">
                <a:latin typeface="Arial" panose="020B0604020202020204" pitchFamily="34" charset="0"/>
                <a:cs typeface="Arial" panose="020B0604020202020204" pitchFamily="34" charset="0"/>
              </a:rPr>
              <a:t>a) </a:t>
            </a:r>
            <a:r>
              <a:rPr lang="tr-TR" sz="2000" b="1" dirty="0">
                <a:latin typeface="Arial" panose="020B0604020202020204" pitchFamily="34" charset="0"/>
                <a:cs typeface="Arial" panose="020B0604020202020204" pitchFamily="34" charset="0"/>
              </a:rPr>
              <a:t>Okul öncesi dönemde </a:t>
            </a:r>
            <a:r>
              <a:rPr lang="tr-TR" sz="2000" dirty="0">
                <a:latin typeface="Arial" panose="020B0604020202020204" pitchFamily="34" charset="0"/>
                <a:cs typeface="Arial" panose="020B0604020202020204" pitchFamily="34" charset="0"/>
              </a:rPr>
              <a:t>rehberlik ve psikolojik danışma hizmetleri; çocuğun kendini tanıması, sosyalleşmesi, özgüven geliştirmesi, sınırlarını keşfetmesi, okula uyum sağlaması, okula ve öğrenmeye yönelik olumlu tutum geliştirmesi, yetenek ve ilgi alanları hakkında farkındalık kazanması amacıyla yürütülür.</a:t>
            </a:r>
          </a:p>
          <a:p>
            <a:pPr>
              <a:spcBef>
                <a:spcPts val="1200"/>
              </a:spcBef>
            </a:pPr>
            <a:r>
              <a:rPr lang="tr-TR" sz="2000" dirty="0">
                <a:latin typeface="Arial" panose="020B0604020202020204" pitchFamily="34" charset="0"/>
                <a:cs typeface="Arial" panose="020B0604020202020204" pitchFamily="34" charset="0"/>
              </a:rPr>
              <a:t>b) </a:t>
            </a:r>
            <a:r>
              <a:rPr lang="tr-TR" sz="2000" b="1" dirty="0">
                <a:latin typeface="Arial" panose="020B0604020202020204" pitchFamily="34" charset="0"/>
                <a:cs typeface="Arial" panose="020B0604020202020204" pitchFamily="34" charset="0"/>
              </a:rPr>
              <a:t>İlkokul kademesinde </a:t>
            </a:r>
            <a:r>
              <a:rPr lang="tr-TR" sz="2000" dirty="0">
                <a:latin typeface="Arial" panose="020B0604020202020204" pitchFamily="34" charset="0"/>
                <a:cs typeface="Arial" panose="020B0604020202020204" pitchFamily="34" charset="0"/>
              </a:rPr>
              <a:t>rehberlik ve psikolojik danışma hizmetleri; öğrencinin okula uyum sağlaması, eğitim ortamlarına ve öğrenmeye yönelik olumlu tutum geliştirmesi, öğrenmeyi öğrenme ve öğrendiklerini aktarmaya yönelik bilişsel beceriler kazanması, kendini tanıması, özgüven geliştirmesi, duyguları tanıma ve ifade etme, arkadaş edinme, problem çözme gibi becerileri kazanması amacıyla yürütülür.</a:t>
            </a:r>
          </a:p>
          <a:p>
            <a:endParaRPr lang="tr-TR" sz="2000" dirty="0">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319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676CCF80-E66B-FE40-B4E2-D359AC5F2A44}"/>
              </a:ext>
            </a:extLst>
          </p:cNvPr>
          <p:cNvSpPr txBox="1"/>
          <p:nvPr/>
        </p:nvSpPr>
        <p:spPr>
          <a:xfrm>
            <a:off x="152400" y="228600"/>
            <a:ext cx="11887200" cy="6709529"/>
          </a:xfrm>
          <a:prstGeom prst="rect">
            <a:avLst/>
          </a:prstGeom>
          <a:noFill/>
        </p:spPr>
        <p:txBody>
          <a:bodyPr wrap="square">
            <a:spAutoFit/>
          </a:bodyPr>
          <a:lstStyle/>
          <a:p>
            <a:pPr>
              <a:spcBef>
                <a:spcPts val="1200"/>
              </a:spcBef>
            </a:pPr>
            <a:r>
              <a:rPr lang="tr-TR" sz="2400" b="1" dirty="0">
                <a:latin typeface="Arial" panose="020B0604020202020204" pitchFamily="34" charset="0"/>
                <a:cs typeface="Arial" panose="020B0604020202020204" pitchFamily="34" charset="0"/>
              </a:rPr>
              <a:t>Öğretim kademelerine göre rehberlik ve psikolojik danışma hizmetleri</a:t>
            </a:r>
          </a:p>
          <a:p>
            <a:pPr>
              <a:spcBef>
                <a:spcPts val="1200"/>
              </a:spcBef>
            </a:pPr>
            <a:r>
              <a:rPr lang="tr-TR" sz="2200" dirty="0" smtClean="0">
                <a:latin typeface="Arial" pitchFamily="34" charset="0"/>
                <a:cs typeface="Arial" pitchFamily="34" charset="0"/>
              </a:rPr>
              <a:t>c</a:t>
            </a:r>
            <a:r>
              <a:rPr lang="tr-TR" sz="2200" dirty="0">
                <a:latin typeface="Arial" pitchFamily="34" charset="0"/>
                <a:cs typeface="Arial" pitchFamily="34" charset="0"/>
              </a:rPr>
              <a:t>) </a:t>
            </a:r>
            <a:r>
              <a:rPr lang="tr-TR" sz="2200" b="1" dirty="0">
                <a:latin typeface="Arial" pitchFamily="34" charset="0"/>
                <a:cs typeface="Arial" pitchFamily="34" charset="0"/>
              </a:rPr>
              <a:t>Ortaokul kademesinde </a:t>
            </a:r>
            <a:r>
              <a:rPr lang="tr-TR" sz="2200" dirty="0">
                <a:latin typeface="Arial" pitchFamily="34" charset="0"/>
                <a:cs typeface="Arial" pitchFamily="34" charset="0"/>
              </a:rPr>
              <a:t>rehberlik ve psikolojik danışma hizmetleri; öğrencinin arkadaşlık ilişkisi kurma ve geliştirme, karar verme, sorumluluk alma ve çatışma çözme gibi yaşam becerileri kazanması, ergenlik dönemindeki değişimlere uyum sağlaması, kendine uygun öğrenme yöntemleri doğrultusunda çalışma becerileri geliştirmesi, ilgi, yetenek ve kişilik özellikleri ile güçlü ve zayıf yönlerini fark ederek kariyer hedefleri doğrultusunda üst öğrenim kurumlarına yönelmesi amacıyla yürütülür. </a:t>
            </a:r>
          </a:p>
          <a:p>
            <a:pPr>
              <a:spcBef>
                <a:spcPts val="1200"/>
              </a:spcBef>
            </a:pPr>
            <a:r>
              <a:rPr lang="tr-TR" sz="2200" dirty="0">
                <a:latin typeface="Arial" pitchFamily="34" charset="0"/>
                <a:cs typeface="Arial" pitchFamily="34" charset="0"/>
              </a:rPr>
              <a:t>ç) </a:t>
            </a:r>
            <a:r>
              <a:rPr lang="tr-TR" sz="2200" b="1" dirty="0">
                <a:latin typeface="Arial" pitchFamily="34" charset="0"/>
                <a:cs typeface="Arial" pitchFamily="34" charset="0"/>
              </a:rPr>
              <a:t>Ortaöğretim kademesinde </a:t>
            </a:r>
            <a:r>
              <a:rPr lang="tr-TR" sz="2200" dirty="0">
                <a:latin typeface="Arial" pitchFamily="34" charset="0"/>
                <a:cs typeface="Arial" pitchFamily="34" charset="0"/>
              </a:rPr>
              <a:t>rehberlik ve psikolojik danışma hizmetleri; öğrencinin bireysel özelliklerini değerlendirip sağlıklı bir kimlik oluşturması, ergenlik dönemindeki değişimlere uyum sağlaması, değerlerini fark etmesi ve kendi değerleri ile toplumsal değerler arasında bağ kurabilmesi, verimli, sistemli ve planlı çalışma alışkanlığı kazanması, kariyer hedefleri doğrultusunda üst öğrenim, meslek ve iş alanlarına yönelmesi amacıyla yürütülür. </a:t>
            </a:r>
          </a:p>
          <a:p>
            <a:pPr>
              <a:spcBef>
                <a:spcPts val="1200"/>
              </a:spcBef>
            </a:pPr>
            <a:r>
              <a:rPr lang="tr-TR" sz="2200" dirty="0">
                <a:latin typeface="Arial" pitchFamily="34" charset="0"/>
                <a:cs typeface="Arial" pitchFamily="34" charset="0"/>
              </a:rPr>
              <a:t>d) </a:t>
            </a:r>
            <a:r>
              <a:rPr lang="tr-TR" sz="2200" b="1" dirty="0">
                <a:latin typeface="Arial" pitchFamily="34" charset="0"/>
                <a:cs typeface="Arial" pitchFamily="34" charset="0"/>
              </a:rPr>
              <a:t>Hayat boyu öğrenme kurumlarında </a:t>
            </a:r>
            <a:r>
              <a:rPr lang="tr-TR" sz="2200" dirty="0">
                <a:latin typeface="Arial" pitchFamily="34" charset="0"/>
                <a:cs typeface="Arial" pitchFamily="34" charset="0"/>
              </a:rPr>
              <a:t>rehberlik ve psikolojik danışma hizmetleri; bireyin meslek öncesi eğitim alması, iş yaşamına hazırlanması, yeni bir meslek edinmesi, aktarılabilir becerilerin iş ve meslek yaşamındaki önemini fark etmesi amacıyla gelişim dönemi özellikleri, ihtiyaçları, beklentileri, çevre koşulları, sosyoekonomik ve kültürel özellikleri dikkate alınarak yürütülür. </a:t>
            </a:r>
          </a:p>
          <a:p>
            <a:r>
              <a:rPr lang="tr-TR" sz="2400" dirty="0">
                <a:latin typeface="Arial" pitchFamily="34" charset="0"/>
                <a:cs typeface="Arial" pitchFamily="34" charset="0"/>
              </a:rPr>
              <a:t>  </a:t>
            </a:r>
          </a:p>
        </p:txBody>
      </p:sp>
    </p:spTree>
    <p:extLst>
      <p:ext uri="{BB962C8B-B14F-4D97-AF65-F5344CB8AC3E}">
        <p14:creationId xmlns:p14="http://schemas.microsoft.com/office/powerpoint/2010/main" val="4264691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9CFF38A8-C558-374B-AB83-D8790F65E925}"/>
              </a:ext>
            </a:extLst>
          </p:cNvPr>
          <p:cNvSpPr txBox="1"/>
          <p:nvPr/>
        </p:nvSpPr>
        <p:spPr>
          <a:xfrm>
            <a:off x="533400" y="152400"/>
            <a:ext cx="11506200" cy="7109639"/>
          </a:xfrm>
          <a:prstGeom prst="rect">
            <a:avLst/>
          </a:prstGeom>
          <a:noFill/>
        </p:spPr>
        <p:txBody>
          <a:bodyPr wrap="square">
            <a:spAutoFit/>
          </a:bodyPr>
          <a:lstStyle/>
          <a:p>
            <a:pPr algn="ctr"/>
            <a:r>
              <a:rPr lang="tr-TR" sz="2400" b="1" dirty="0">
                <a:latin typeface="Arial" pitchFamily="34" charset="0"/>
                <a:cs typeface="Arial" pitchFamily="34" charset="0"/>
              </a:rPr>
              <a:t>Okul Rehberlik ve Psikolojik Danışma Programı </a:t>
            </a:r>
            <a:endParaRPr lang="tr-TR" sz="2400" dirty="0">
              <a:latin typeface="Arial" pitchFamily="34" charset="0"/>
              <a:cs typeface="Arial" pitchFamily="34" charset="0"/>
            </a:endParaRPr>
          </a:p>
          <a:p>
            <a:r>
              <a:rPr lang="tr-TR" sz="2400" b="1" dirty="0">
                <a:latin typeface="Arial" pitchFamily="34" charset="0"/>
                <a:cs typeface="Arial" pitchFamily="34" charset="0"/>
              </a:rPr>
              <a:t>İhtiyaç analizi </a:t>
            </a:r>
            <a:endParaRPr lang="tr-TR" sz="2400" dirty="0">
              <a:latin typeface="Arial" pitchFamily="34" charset="0"/>
              <a:cs typeface="Arial" pitchFamily="34" charset="0"/>
            </a:endParaRPr>
          </a:p>
          <a:p>
            <a:r>
              <a:rPr lang="tr-TR" sz="2400" b="1" dirty="0">
                <a:latin typeface="Arial" pitchFamily="34" charset="0"/>
                <a:cs typeface="Arial" pitchFamily="34" charset="0"/>
              </a:rPr>
              <a:t>MADDE 8 – </a:t>
            </a:r>
            <a:r>
              <a:rPr lang="tr-TR" sz="2400" dirty="0">
                <a:latin typeface="Arial" pitchFamily="34" charset="0"/>
                <a:cs typeface="Arial" pitchFamily="34" charset="0"/>
              </a:rPr>
              <a:t>(1) Programın tasarlanması sürecinde her eğitim öğretim yılı mayıs ayında test ve test dışı teknikler kullanılarak öğrencilerin rehberlik ve psikolojik danışma hizmetlerine ilişkin ihtiyaçları belirlenir. </a:t>
            </a:r>
          </a:p>
          <a:p>
            <a:endParaRPr lang="tr-TR" sz="2400" b="1" dirty="0" smtClean="0">
              <a:latin typeface="Arial" pitchFamily="34" charset="0"/>
              <a:cs typeface="Arial" pitchFamily="34" charset="0"/>
            </a:endParaRPr>
          </a:p>
          <a:p>
            <a:r>
              <a:rPr lang="tr-TR" sz="2400" b="1" dirty="0" smtClean="0">
                <a:latin typeface="Arial" pitchFamily="34" charset="0"/>
                <a:cs typeface="Arial" pitchFamily="34" charset="0"/>
              </a:rPr>
              <a:t>Hedeflerin </a:t>
            </a:r>
            <a:r>
              <a:rPr lang="tr-TR" sz="2400" b="1" dirty="0">
                <a:latin typeface="Arial" pitchFamily="34" charset="0"/>
                <a:cs typeface="Arial" pitchFamily="34" charset="0"/>
              </a:rPr>
              <a:t>belirlenmesi </a:t>
            </a:r>
            <a:endParaRPr lang="tr-TR" sz="2400" dirty="0">
              <a:latin typeface="Arial" pitchFamily="34" charset="0"/>
              <a:cs typeface="Arial" pitchFamily="34" charset="0"/>
            </a:endParaRPr>
          </a:p>
          <a:p>
            <a:r>
              <a:rPr lang="tr-TR" sz="2400" b="1" dirty="0">
                <a:latin typeface="Arial" pitchFamily="34" charset="0"/>
                <a:cs typeface="Arial" pitchFamily="34" charset="0"/>
              </a:rPr>
              <a:t>MADDE 9 – </a:t>
            </a:r>
            <a:r>
              <a:rPr lang="tr-TR" sz="2400" dirty="0">
                <a:latin typeface="Arial" pitchFamily="34" charset="0"/>
                <a:cs typeface="Arial" pitchFamily="34" charset="0"/>
              </a:rPr>
              <a:t>(1) Rehberlik ve psikolojik danışma hizmetleri kapsamında genel hedefler Bakanlıkça, yerel hedefler rehberlik ve psikolojik danışma hizmetleri il yürütme komisyonlarınca, özel hedefler eğitim kurumlarınca belirlenir. </a:t>
            </a:r>
          </a:p>
          <a:p>
            <a:endParaRPr lang="tr-TR" sz="2400" b="1" dirty="0" smtClean="0">
              <a:latin typeface="Arial" pitchFamily="34" charset="0"/>
              <a:cs typeface="Arial" pitchFamily="34" charset="0"/>
            </a:endParaRPr>
          </a:p>
          <a:p>
            <a:r>
              <a:rPr lang="tr-TR" sz="2400" b="1" dirty="0" smtClean="0">
                <a:latin typeface="Arial" pitchFamily="34" charset="0"/>
                <a:cs typeface="Arial" pitchFamily="34" charset="0"/>
              </a:rPr>
              <a:t>Okul </a:t>
            </a:r>
            <a:r>
              <a:rPr lang="tr-TR" sz="2400" b="1" dirty="0">
                <a:latin typeface="Arial" pitchFamily="34" charset="0"/>
                <a:cs typeface="Arial" pitchFamily="34" charset="0"/>
              </a:rPr>
              <a:t>rehberlik ve psikolojik danışma programının hazırlanması </a:t>
            </a:r>
            <a:endParaRPr lang="tr-TR" sz="2400" dirty="0">
              <a:latin typeface="Arial" pitchFamily="34" charset="0"/>
              <a:cs typeface="Arial" pitchFamily="34" charset="0"/>
            </a:endParaRPr>
          </a:p>
          <a:p>
            <a:r>
              <a:rPr lang="tr-TR" sz="2400" b="1" dirty="0">
                <a:latin typeface="Arial" pitchFamily="34" charset="0"/>
                <a:cs typeface="Arial" pitchFamily="34" charset="0"/>
              </a:rPr>
              <a:t>MADDE 10 – </a:t>
            </a:r>
            <a:r>
              <a:rPr lang="tr-TR" sz="2400" dirty="0">
                <a:latin typeface="Arial" pitchFamily="34" charset="0"/>
                <a:cs typeface="Arial" pitchFamily="34" charset="0"/>
              </a:rPr>
              <a:t>(1) Okul rehberlik ve psikolojik danışma programında; </a:t>
            </a:r>
          </a:p>
          <a:p>
            <a:r>
              <a:rPr lang="es-ES" sz="2400" dirty="0">
                <a:latin typeface="Arial" pitchFamily="34" charset="0"/>
                <a:cs typeface="Arial" pitchFamily="34" charset="0"/>
              </a:rPr>
              <a:t>a) Genel, yerel ve özel hedeflere, </a:t>
            </a:r>
          </a:p>
          <a:p>
            <a:r>
              <a:rPr lang="tr-TR" sz="2400" dirty="0">
                <a:latin typeface="Arial" pitchFamily="34" charset="0"/>
                <a:cs typeface="Arial" pitchFamily="34" charset="0"/>
              </a:rPr>
              <a:t>b) Gelişimsel ve önleyici hizmetler, iyileştirici hizmetler ve destek hizmetlere, </a:t>
            </a:r>
          </a:p>
          <a:p>
            <a:r>
              <a:rPr lang="tr-TR" sz="2400" dirty="0">
                <a:latin typeface="Arial" pitchFamily="34" charset="0"/>
                <a:cs typeface="Arial" pitchFamily="34" charset="0"/>
              </a:rPr>
              <a:t>c) Okuldaki tüm öğrencileri kapsayacak faaliyetlere, </a:t>
            </a:r>
          </a:p>
          <a:p>
            <a:r>
              <a:rPr lang="tr-TR" sz="2400" dirty="0">
                <a:latin typeface="Arial" pitchFamily="34" charset="0"/>
                <a:cs typeface="Arial" pitchFamily="34" charset="0"/>
              </a:rPr>
              <a:t>ç) Değerlendirme süreçlerine, </a:t>
            </a:r>
          </a:p>
          <a:p>
            <a:r>
              <a:rPr lang="tr-TR" sz="2400" dirty="0">
                <a:latin typeface="Arial" pitchFamily="34" charset="0"/>
                <a:cs typeface="Arial" pitchFamily="34" charset="0"/>
              </a:rPr>
              <a:t>yer verilir. </a:t>
            </a:r>
          </a:p>
          <a:p>
            <a:r>
              <a:rPr lang="tr-TR" sz="2400" dirty="0">
                <a:latin typeface="Arial" pitchFamily="34" charset="0"/>
                <a:cs typeface="Arial" pitchFamily="34" charset="0"/>
              </a:rPr>
              <a:t>  </a:t>
            </a:r>
          </a:p>
        </p:txBody>
      </p:sp>
    </p:spTree>
    <p:extLst>
      <p:ext uri="{BB962C8B-B14F-4D97-AF65-F5344CB8AC3E}">
        <p14:creationId xmlns:p14="http://schemas.microsoft.com/office/powerpoint/2010/main" val="3079972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A97F3B81-4F87-2449-AA5D-76CD26087E74}"/>
              </a:ext>
            </a:extLst>
          </p:cNvPr>
          <p:cNvSpPr txBox="1"/>
          <p:nvPr/>
        </p:nvSpPr>
        <p:spPr>
          <a:xfrm>
            <a:off x="309563" y="838200"/>
            <a:ext cx="11572874" cy="5355312"/>
          </a:xfrm>
          <a:prstGeom prst="rect">
            <a:avLst/>
          </a:prstGeom>
          <a:noFill/>
        </p:spPr>
        <p:txBody>
          <a:bodyPr wrap="square">
            <a:spAutoFit/>
          </a:bodyPr>
          <a:lstStyle/>
          <a:p>
            <a:pPr>
              <a:spcBef>
                <a:spcPts val="1200"/>
              </a:spcBef>
            </a:pPr>
            <a:r>
              <a:rPr lang="tr-TR" sz="2400" b="1" dirty="0">
                <a:latin typeface="Arial" panose="020B0604020202020204" pitchFamily="34" charset="0"/>
                <a:cs typeface="Arial" panose="020B0604020202020204" pitchFamily="34" charset="0"/>
              </a:rPr>
              <a:t>Uygulama ve değerlendirme</a:t>
            </a:r>
          </a:p>
          <a:p>
            <a:pPr>
              <a:spcBef>
                <a:spcPts val="1200"/>
              </a:spcBef>
            </a:pPr>
            <a:r>
              <a:rPr lang="tr-TR" sz="2400" dirty="0">
                <a:latin typeface="Arial" panose="020B0604020202020204" pitchFamily="34" charset="0"/>
                <a:cs typeface="Arial" panose="020B0604020202020204" pitchFamily="34" charset="0"/>
              </a:rPr>
              <a:t>MADDE 11 – (1) Eğitim kurumlarında rehberlik ve psikolojik danışma hizmetleri; gelişimsel ve önleyici hizmetler, iyileştirici hizmetler ve destek hizmetler esas alınarak sunulur.</a:t>
            </a:r>
          </a:p>
          <a:p>
            <a:pPr>
              <a:spcBef>
                <a:spcPts val="1200"/>
              </a:spcBef>
            </a:pPr>
            <a:r>
              <a:rPr lang="tr-TR" sz="2400" dirty="0">
                <a:latin typeface="Arial" panose="020B0604020202020204" pitchFamily="34" charset="0"/>
                <a:cs typeface="Arial" panose="020B0604020202020204" pitchFamily="34" charset="0"/>
              </a:rPr>
              <a:t>(2) Rehberlik ve psikolojik danışma hizmetleri; bireysel ve grupla psikolojik danışma ve rehberlik, </a:t>
            </a:r>
            <a:r>
              <a:rPr lang="tr-TR" sz="2400" dirty="0" smtClean="0">
                <a:latin typeface="Arial" panose="020B0604020202020204" pitchFamily="34" charset="0"/>
                <a:cs typeface="Arial" panose="020B0604020202020204" pitchFamily="34" charset="0"/>
              </a:rPr>
              <a:t>psiko-eğitim </a:t>
            </a:r>
            <a:r>
              <a:rPr lang="tr-TR" sz="2400" dirty="0">
                <a:latin typeface="Arial" panose="020B0604020202020204" pitchFamily="34" charset="0"/>
                <a:cs typeface="Arial" panose="020B0604020202020204" pitchFamily="34" charset="0"/>
              </a:rPr>
              <a:t>programı uygulama, akran temelli çalışmalar, bireyi tanıma tekniklerini uygulama, seminer, panel, konferans, kurs ve gezi düzenleme, sınıf rehberliği çalışmaları ile yayın hazırlama gibi faaliyetlerle yürütülür. İhtiyaç halinde bu hizmetler çevrimiçi bilgi teknolojileri kullanılarak uzaktan verilebilir.</a:t>
            </a:r>
          </a:p>
          <a:p>
            <a:pPr>
              <a:spcBef>
                <a:spcPts val="1200"/>
              </a:spcBef>
            </a:pPr>
            <a:r>
              <a:rPr lang="tr-TR" sz="2400" dirty="0">
                <a:latin typeface="Arial" panose="020B0604020202020204" pitchFamily="34" charset="0"/>
                <a:cs typeface="Arial" panose="020B0604020202020204" pitchFamily="34" charset="0"/>
              </a:rPr>
              <a:t>(3) Okul rehberlik ve psikolojik danışma programı; ders yılı boyunca rehber öğretmen/psikolojik danışman, sınıf rehber öğretmenleri, öğretmenler ve eğitim kurumu yöneticileri ile iş birliği içerisinde uygulanır ve programın etkililiği ders yılı sonunda kanıta dayalı olarak değerlendirilir.</a:t>
            </a:r>
          </a:p>
        </p:txBody>
      </p:sp>
    </p:spTree>
    <p:extLst>
      <p:ext uri="{BB962C8B-B14F-4D97-AF65-F5344CB8AC3E}">
        <p14:creationId xmlns:p14="http://schemas.microsoft.com/office/powerpoint/2010/main" val="3901016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C8080905-E4BC-5C4E-A2D9-E7DC81F5857D}"/>
              </a:ext>
            </a:extLst>
          </p:cNvPr>
          <p:cNvSpPr txBox="1"/>
          <p:nvPr/>
        </p:nvSpPr>
        <p:spPr>
          <a:xfrm>
            <a:off x="228600" y="304800"/>
            <a:ext cx="12115800" cy="7232749"/>
          </a:xfrm>
          <a:prstGeom prst="rect">
            <a:avLst/>
          </a:prstGeom>
          <a:noFill/>
        </p:spPr>
        <p:txBody>
          <a:bodyPr wrap="square">
            <a:spAutoFit/>
          </a:bodyPr>
          <a:lstStyle/>
          <a:p>
            <a:pPr algn="ctr"/>
            <a:r>
              <a:rPr lang="tr-TR" sz="2400" b="1" dirty="0">
                <a:latin typeface="Arial" pitchFamily="34" charset="0"/>
                <a:cs typeface="Arial" pitchFamily="34" charset="0"/>
              </a:rPr>
              <a:t>Rehberlik ve Psikolojik Danışma Hizmetleri İl Yürütme Komisyonunun </a:t>
            </a:r>
            <a:endParaRPr lang="tr-TR" sz="2400" dirty="0">
              <a:latin typeface="Arial" pitchFamily="34" charset="0"/>
              <a:cs typeface="Arial" pitchFamily="34" charset="0"/>
            </a:endParaRPr>
          </a:p>
          <a:p>
            <a:pPr algn="ctr"/>
            <a:r>
              <a:rPr lang="tr-TR" sz="2400" b="1" dirty="0">
                <a:latin typeface="Arial" pitchFamily="34" charset="0"/>
                <a:cs typeface="Arial" pitchFamily="34" charset="0"/>
              </a:rPr>
              <a:t>Kuruluşu ve Görevleri </a:t>
            </a:r>
            <a:endParaRPr lang="tr-TR" sz="2400" b="1" dirty="0" smtClean="0">
              <a:latin typeface="Arial" pitchFamily="34" charset="0"/>
              <a:cs typeface="Arial" pitchFamily="34" charset="0"/>
            </a:endParaRPr>
          </a:p>
          <a:p>
            <a:pPr algn="ctr"/>
            <a:endParaRPr lang="tr-TR" sz="2400" dirty="0">
              <a:latin typeface="Arial" pitchFamily="34" charset="0"/>
              <a:cs typeface="Arial" pitchFamily="34" charset="0"/>
            </a:endParaRPr>
          </a:p>
          <a:p>
            <a:r>
              <a:rPr lang="tr-TR" sz="2400" b="1" dirty="0">
                <a:latin typeface="Arial" pitchFamily="34" charset="0"/>
                <a:cs typeface="Arial" pitchFamily="34" charset="0"/>
              </a:rPr>
              <a:t>Rehberlik ve psikolojik danışma hizmetleri il yürütme komisyonunun kuruluşu </a:t>
            </a:r>
            <a:endParaRPr lang="tr-TR" sz="2400" dirty="0">
              <a:latin typeface="Arial" pitchFamily="34" charset="0"/>
              <a:cs typeface="Arial" pitchFamily="34" charset="0"/>
            </a:endParaRPr>
          </a:p>
          <a:p>
            <a:r>
              <a:rPr lang="tr-TR" sz="2000" b="1" dirty="0">
                <a:latin typeface="Arial" pitchFamily="34" charset="0"/>
                <a:cs typeface="Arial" pitchFamily="34" charset="0"/>
              </a:rPr>
              <a:t>MADDE 12 – </a:t>
            </a:r>
            <a:r>
              <a:rPr lang="tr-TR" sz="2000" dirty="0">
                <a:latin typeface="Arial" pitchFamily="34" charset="0"/>
                <a:cs typeface="Arial" pitchFamily="34" charset="0"/>
              </a:rPr>
              <a:t>(1) İl millî eğitim müdürlüklerinde, rehberlik ve psikolojik danışma hizmetlerinin il düzeyinde planlanması ve kurumlar arası iş birliğinin sağlanması amacıyla rehberlik ve psikolojik danışma hizmetleri il yürütme komisyonu oluşturulur. Rehberlik ve psikolojik danışma hizmetleri il yürütme komisyonu, biri eylül ayında, diğeri haziran ayında olmak üzere yılda en az iki kez toplanır. </a:t>
            </a:r>
          </a:p>
          <a:p>
            <a:r>
              <a:rPr lang="tr-TR" sz="2000" dirty="0">
                <a:latin typeface="Arial" pitchFamily="34" charset="0"/>
                <a:cs typeface="Arial" pitchFamily="34" charset="0"/>
              </a:rPr>
              <a:t>(2) Bu komisyonun sekretarya hizmetleri il millî eğitim müdürlüğündeki özel eğitim ve rehberlik hizmetleri birimi tarafından yürütülür. </a:t>
            </a:r>
          </a:p>
          <a:p>
            <a:r>
              <a:rPr lang="tr-TR" sz="2000" dirty="0">
                <a:latin typeface="Arial" pitchFamily="34" charset="0"/>
                <a:cs typeface="Arial" pitchFamily="34" charset="0"/>
              </a:rPr>
              <a:t>(3) Rehberlik ve psikolojik danışma hizmetleri il yürütme komisyonu, il millî eğitim müdürü başkanlığında; </a:t>
            </a:r>
          </a:p>
          <a:p>
            <a:r>
              <a:rPr lang="tr-TR" sz="2000" dirty="0">
                <a:latin typeface="Arial" pitchFamily="34" charset="0"/>
                <a:cs typeface="Arial" pitchFamily="34" charset="0"/>
              </a:rPr>
              <a:t>a) Özel eğitim ve rehberlik hizmetlerinden sorumlu il ve ilçe şube müdürlerinden, </a:t>
            </a:r>
          </a:p>
          <a:p>
            <a:r>
              <a:rPr lang="tr-TR" sz="2000" dirty="0">
                <a:latin typeface="Arial" pitchFamily="34" charset="0"/>
                <a:cs typeface="Arial" pitchFamily="34" charset="0"/>
              </a:rPr>
              <a:t>b) Rehberlik ve araştırma merkezi müdürlerinden, </a:t>
            </a:r>
          </a:p>
          <a:p>
            <a:r>
              <a:rPr lang="tr-TR" sz="2000" dirty="0">
                <a:latin typeface="Arial" pitchFamily="34" charset="0"/>
                <a:cs typeface="Arial" pitchFamily="34" charset="0"/>
              </a:rPr>
              <a:t>c) Rehberlik ve araştırma merkezlerinin rehberlik ve psikolojik danışma hizmetleri bölüm başkanlarından, </a:t>
            </a:r>
          </a:p>
          <a:p>
            <a:r>
              <a:rPr lang="tr-TR" sz="2000" dirty="0">
                <a:latin typeface="Arial" pitchFamily="34" charset="0"/>
                <a:cs typeface="Arial" pitchFamily="34" charset="0"/>
              </a:rPr>
              <a:t>ç) Örgün eğitim ve hayat boyu öğrenme kurumlarının her tür ve kademesinden seçilen en az birer müdür ile bu tür ve kademedeki kurumlarda görev yapan en az birer rehber öğretmen/psikolojik danışmandan, </a:t>
            </a:r>
          </a:p>
          <a:p>
            <a:r>
              <a:rPr lang="tr-TR" sz="2000" dirty="0">
                <a:latin typeface="Arial" pitchFamily="34" charset="0"/>
                <a:cs typeface="Arial" pitchFamily="34" charset="0"/>
              </a:rPr>
              <a:t>oluşur. </a:t>
            </a:r>
          </a:p>
          <a:p>
            <a:r>
              <a:rPr lang="tr-TR" sz="2000" dirty="0">
                <a:latin typeface="Arial" pitchFamily="34" charset="0"/>
                <a:cs typeface="Arial" pitchFamily="34" charset="0"/>
              </a:rPr>
              <a:t>(4) Bu komisyona gerektiğinde; aile, çalışma ve sosyal hizmetler il müdürlüğü, il emniyet müdürlüğü, il sağlık müdürlüğü, yerel yönetimler, üniversiteler, sivil toplum kuruluşları ve diğer ilgili kurum temsilcileri davet edilir. </a:t>
            </a:r>
          </a:p>
          <a:p>
            <a:r>
              <a:rPr lang="tr-TR" sz="2400" dirty="0">
                <a:latin typeface="Arial" pitchFamily="34" charset="0"/>
                <a:cs typeface="Arial" pitchFamily="34" charset="0"/>
              </a:rPr>
              <a:t>  </a:t>
            </a:r>
          </a:p>
          <a:p>
            <a:endParaRPr lang="tr-TR"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3157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7385CFB9-D88F-9041-A020-18A71D55D56F}"/>
              </a:ext>
            </a:extLst>
          </p:cNvPr>
          <p:cNvSpPr txBox="1"/>
          <p:nvPr/>
        </p:nvSpPr>
        <p:spPr>
          <a:xfrm>
            <a:off x="381000" y="166999"/>
            <a:ext cx="11430000" cy="6370975"/>
          </a:xfrm>
          <a:prstGeom prst="rect">
            <a:avLst/>
          </a:prstGeom>
          <a:noFill/>
        </p:spPr>
        <p:txBody>
          <a:bodyPr wrap="square">
            <a:spAutoFit/>
          </a:bodyPr>
          <a:lstStyle/>
          <a:p>
            <a:r>
              <a:rPr lang="tr-TR" sz="2400" b="1" dirty="0">
                <a:latin typeface="Arial" pitchFamily="34" charset="0"/>
                <a:cs typeface="Arial" pitchFamily="34" charset="0"/>
              </a:rPr>
              <a:t>Rehberlik ve psikolojik danışma hizmetleri il yürütme komisyonunun görevleri </a:t>
            </a:r>
            <a:endParaRPr lang="tr-TR" sz="2400" dirty="0">
              <a:latin typeface="Arial" pitchFamily="34" charset="0"/>
              <a:cs typeface="Arial" pitchFamily="34" charset="0"/>
            </a:endParaRPr>
          </a:p>
          <a:p>
            <a:r>
              <a:rPr lang="tr-TR" sz="2400" b="1" dirty="0">
                <a:latin typeface="Arial" pitchFamily="34" charset="0"/>
                <a:cs typeface="Arial" pitchFamily="34" charset="0"/>
              </a:rPr>
              <a:t>MADDE 13 – </a:t>
            </a:r>
            <a:r>
              <a:rPr lang="tr-TR" sz="2400" dirty="0">
                <a:latin typeface="Arial" pitchFamily="34" charset="0"/>
                <a:cs typeface="Arial" pitchFamily="34" charset="0"/>
              </a:rPr>
              <a:t>(1) Rehberlik ve psikolojik danışma hizmetleri il yürütme komisyonu aşağıdaki görevleri yapar: </a:t>
            </a:r>
          </a:p>
          <a:p>
            <a:r>
              <a:rPr lang="tr-TR" sz="2400" dirty="0">
                <a:latin typeface="Arial" pitchFamily="34" charset="0"/>
                <a:cs typeface="Arial" pitchFamily="34" charset="0"/>
              </a:rPr>
              <a:t>a) Haziran ayında yapılan toplantıda iline ait rehberlik ve psikolojik danışma hizmetleri ihtiyaç analizi sonuçları ile e-Rehberlik sisteminde yer alan ilgili eğitim öğretim yılına ait verileri inceler ve değerlendirir. Rehberlik ve psikolojik danışma hizmetlerine ilişkin ihtiyaçlar doğrultusunda bir sonraki eğitim öğretim yılı için yerel hedefleri belirler. </a:t>
            </a:r>
          </a:p>
          <a:p>
            <a:r>
              <a:rPr lang="tr-TR" sz="2400" dirty="0">
                <a:latin typeface="Arial" pitchFamily="34" charset="0"/>
                <a:cs typeface="Arial" pitchFamily="34" charset="0"/>
              </a:rPr>
              <a:t>b) Belirlenen yerel hedeflerin eylül ayının ilk haftasında e-Rehberlik sistemine işlenmesini sağlar. </a:t>
            </a:r>
          </a:p>
          <a:p>
            <a:r>
              <a:rPr lang="tr-TR" sz="2400" dirty="0">
                <a:latin typeface="Arial" pitchFamily="34" charset="0"/>
                <a:cs typeface="Arial" pitchFamily="34" charset="0"/>
              </a:rPr>
              <a:t>c) Eğitim kurumlarının rehberlik ve psikolojik danışma hizmetlerine ilişkin talepleri ve ihtiyaçları doğrultusunda aile, öğrenci, öğretmen, yönetici ve diğer kamu personeline yönelik yürütülecek etkinlikleri planlar. </a:t>
            </a:r>
          </a:p>
          <a:p>
            <a:r>
              <a:rPr lang="tr-TR" sz="2400" dirty="0">
                <a:latin typeface="Arial" pitchFamily="34" charset="0"/>
                <a:cs typeface="Arial" pitchFamily="34" charset="0"/>
              </a:rPr>
              <a:t>ç) Rehber öğretmen/psikolojik danışmanı olmayan eğitim kurumlarında rehberlik ve psikolojik danışma hizmetlerinin yürütülmesi için alınacak tedbirleri karara bağlar. </a:t>
            </a:r>
          </a:p>
          <a:p>
            <a:endParaRPr lang="tr-TR" sz="2400" dirty="0">
              <a:latin typeface="Arial" pitchFamily="34" charset="0"/>
              <a:cs typeface="Arial" pitchFamily="34" charset="0"/>
            </a:endParaRPr>
          </a:p>
        </p:txBody>
      </p:sp>
    </p:spTree>
    <p:extLst>
      <p:ext uri="{BB962C8B-B14F-4D97-AF65-F5344CB8AC3E}">
        <p14:creationId xmlns:p14="http://schemas.microsoft.com/office/powerpoint/2010/main" val="1037428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7385CFB9-D88F-9041-A020-18A71D55D56F}"/>
              </a:ext>
            </a:extLst>
          </p:cNvPr>
          <p:cNvSpPr txBox="1"/>
          <p:nvPr/>
        </p:nvSpPr>
        <p:spPr>
          <a:xfrm>
            <a:off x="708212" y="381000"/>
            <a:ext cx="10744200" cy="6370975"/>
          </a:xfrm>
          <a:prstGeom prst="rect">
            <a:avLst/>
          </a:prstGeom>
          <a:noFill/>
        </p:spPr>
        <p:txBody>
          <a:bodyPr wrap="square">
            <a:spAutoFit/>
          </a:bodyPr>
          <a:lstStyle/>
          <a:p>
            <a:r>
              <a:rPr lang="tr-TR" sz="2400" b="1" dirty="0">
                <a:solidFill>
                  <a:prstClr val="black"/>
                </a:solidFill>
                <a:latin typeface="Arial" pitchFamily="34" charset="0"/>
                <a:cs typeface="Arial" pitchFamily="34" charset="0"/>
              </a:rPr>
              <a:t>Rehberlik ve psikolojik danışma hizmetleri il yürütme komisyonunun görevleri </a:t>
            </a:r>
            <a:endParaRPr lang="tr-TR" sz="2400" dirty="0">
              <a:solidFill>
                <a:prstClr val="black"/>
              </a:solidFill>
              <a:latin typeface="Arial" pitchFamily="34" charset="0"/>
              <a:cs typeface="Arial" pitchFamily="34" charset="0"/>
            </a:endParaRPr>
          </a:p>
          <a:p>
            <a:r>
              <a:rPr lang="tr-TR" sz="2400" b="1" dirty="0">
                <a:solidFill>
                  <a:prstClr val="black"/>
                </a:solidFill>
                <a:latin typeface="Arial" pitchFamily="34" charset="0"/>
                <a:cs typeface="Arial" pitchFamily="34" charset="0"/>
              </a:rPr>
              <a:t>MADDE 13 – </a:t>
            </a:r>
            <a:r>
              <a:rPr lang="tr-TR" sz="2400" dirty="0">
                <a:solidFill>
                  <a:prstClr val="black"/>
                </a:solidFill>
                <a:latin typeface="Arial" pitchFamily="34" charset="0"/>
                <a:cs typeface="Arial" pitchFamily="34" charset="0"/>
              </a:rPr>
              <a:t>(1) Rehberlik ve psikolojik danışma hizmetleri il yürütme komisyonu aşağıdaki görevleri yapar: </a:t>
            </a:r>
          </a:p>
          <a:p>
            <a:r>
              <a:rPr lang="tr-TR" sz="2400" dirty="0" smtClean="0">
                <a:solidFill>
                  <a:prstClr val="black"/>
                </a:solidFill>
                <a:latin typeface="Arial" pitchFamily="34" charset="0"/>
                <a:cs typeface="Arial" pitchFamily="34" charset="0"/>
              </a:rPr>
              <a:t>d</a:t>
            </a:r>
            <a:r>
              <a:rPr lang="tr-TR" sz="2400" dirty="0">
                <a:solidFill>
                  <a:prstClr val="black"/>
                </a:solidFill>
                <a:latin typeface="Arial" pitchFamily="34" charset="0"/>
                <a:cs typeface="Arial" pitchFamily="34" charset="0"/>
              </a:rPr>
              <a:t>) Haziran ve eylül aylarında yapılan her iki toplantıda alınan kararların uygulanmasına yönelik gerekli tedbirleri alır. Tutanağın toplantıların yapıldığı ay içerisinde il millî eğitim müdürlüğünce Bakanlığa gönderilmesini sağlar. </a:t>
            </a:r>
          </a:p>
          <a:p>
            <a:r>
              <a:rPr lang="tr-TR" sz="2400" dirty="0">
                <a:solidFill>
                  <a:prstClr val="black"/>
                </a:solidFill>
                <a:latin typeface="Arial" pitchFamily="34" charset="0"/>
                <a:cs typeface="Arial" pitchFamily="34" charset="0"/>
              </a:rPr>
              <a:t>e) Açılmasına ihtiyaç duyulan rehberlik ve araştırma merkezleri ile ilgili değerlendirmede bulunur ve alınan kararlar doğrultusunda Bakanlığa gönderilmek üzere il millî eğitim müdürlüğüne teklifte bulunur. </a:t>
            </a:r>
          </a:p>
          <a:p>
            <a:r>
              <a:rPr lang="tr-TR" sz="2400" dirty="0">
                <a:solidFill>
                  <a:prstClr val="black"/>
                </a:solidFill>
                <a:latin typeface="Arial" pitchFamily="34" charset="0"/>
                <a:cs typeface="Arial" pitchFamily="34" charset="0"/>
              </a:rPr>
              <a:t>f) Rehberlik ve araştırma merkezlerinin sorumluluk bölgelerini kapasitelerine göre her yıl değerlendirir. Rehberlik ve araştırma merkezlerinde düzenlemeye ihtiyaç duyulacak hususlarda Bakanlığa gönderilmek üzere il millî eğitim müdürlüğüne teklifte bulunur. </a:t>
            </a:r>
          </a:p>
          <a:p>
            <a:r>
              <a:rPr lang="tr-TR" sz="2400" dirty="0">
                <a:solidFill>
                  <a:prstClr val="black"/>
                </a:solidFill>
                <a:latin typeface="Arial" pitchFamily="34" charset="0"/>
                <a:cs typeface="Arial" pitchFamily="34" charset="0"/>
              </a:rPr>
              <a:t>g) Yıl içerisinde ilin ihtiyacına yönelik düzenlenecek rehberlik ve psikolojik </a:t>
            </a:r>
            <a:r>
              <a:rPr lang="tr-TR" sz="2400" dirty="0" smtClean="0">
                <a:solidFill>
                  <a:prstClr val="black"/>
                </a:solidFill>
                <a:latin typeface="Arial" pitchFamily="34" charset="0"/>
                <a:cs typeface="Arial" pitchFamily="34" charset="0"/>
              </a:rPr>
              <a:t>danışma </a:t>
            </a:r>
            <a:r>
              <a:rPr lang="tr-TR" sz="2400" dirty="0">
                <a:latin typeface="Arial" pitchFamily="34" charset="0"/>
                <a:cs typeface="Arial" pitchFamily="34" charset="0"/>
              </a:rPr>
              <a:t>hizmetlerine ilişkin mahalli hizmet içi eğitim ihtiyaçlarını belirler ve teklifi il millî eğitim müdürlüğüne gönderir. </a:t>
            </a:r>
          </a:p>
        </p:txBody>
      </p:sp>
    </p:spTree>
    <p:extLst>
      <p:ext uri="{BB962C8B-B14F-4D97-AF65-F5344CB8AC3E}">
        <p14:creationId xmlns:p14="http://schemas.microsoft.com/office/powerpoint/2010/main" val="31966090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9B7A92F1-9BBB-AA4E-89B9-DEA90532BD1C}"/>
              </a:ext>
            </a:extLst>
          </p:cNvPr>
          <p:cNvSpPr txBox="1"/>
          <p:nvPr/>
        </p:nvSpPr>
        <p:spPr>
          <a:xfrm>
            <a:off x="952499" y="1011347"/>
            <a:ext cx="10941844" cy="3416320"/>
          </a:xfrm>
          <a:prstGeom prst="rect">
            <a:avLst/>
          </a:prstGeom>
          <a:noFill/>
        </p:spPr>
        <p:txBody>
          <a:bodyPr wrap="square">
            <a:spAutoFit/>
          </a:bodyPr>
          <a:lstStyle/>
          <a:p>
            <a:pPr algn="ctr"/>
            <a:r>
              <a:rPr lang="tr-TR" sz="2400" b="1" dirty="0">
                <a:latin typeface="Arial" pitchFamily="34" charset="0"/>
                <a:cs typeface="Arial" pitchFamily="34" charset="0"/>
              </a:rPr>
              <a:t>Rehberlik ve Araştırma Merkezleri </a:t>
            </a:r>
            <a:endParaRPr lang="tr-TR" sz="2400" dirty="0">
              <a:latin typeface="Arial" pitchFamily="34" charset="0"/>
              <a:cs typeface="Arial" pitchFamily="34" charset="0"/>
            </a:endParaRPr>
          </a:p>
          <a:p>
            <a:r>
              <a:rPr lang="tr-TR" sz="2400" b="1" dirty="0">
                <a:latin typeface="Arial" pitchFamily="34" charset="0"/>
                <a:cs typeface="Arial" pitchFamily="34" charset="0"/>
              </a:rPr>
              <a:t>Rehberlik ve araştırma merkezleri </a:t>
            </a:r>
            <a:endParaRPr lang="tr-TR" sz="2400" dirty="0">
              <a:latin typeface="Arial" pitchFamily="34" charset="0"/>
              <a:cs typeface="Arial" pitchFamily="34" charset="0"/>
            </a:endParaRPr>
          </a:p>
          <a:p>
            <a:r>
              <a:rPr lang="tr-TR" sz="2400" b="1" dirty="0">
                <a:latin typeface="Arial" pitchFamily="34" charset="0"/>
                <a:cs typeface="Arial" pitchFamily="34" charset="0"/>
              </a:rPr>
              <a:t>MADDE 14 – </a:t>
            </a:r>
            <a:r>
              <a:rPr lang="tr-TR" sz="2400" dirty="0">
                <a:latin typeface="Arial" pitchFamily="34" charset="0"/>
                <a:cs typeface="Arial" pitchFamily="34" charset="0"/>
              </a:rPr>
              <a:t>(1) İl veya ilçelerdeki rehberlik ve psikolojik danışma hizmetleri ile özel eğitim hizmetlerinin planlanması, sunulması, koordineli bir şekilde yürütülmesi, sunulan hizmetlerin izlenmesi ve değerlendirilmesinin sağlanması amacıyla rehberlik ve araştırma merkezleri kurulur. </a:t>
            </a:r>
          </a:p>
          <a:p>
            <a:r>
              <a:rPr lang="tr-TR" sz="2400" dirty="0">
                <a:latin typeface="Arial" pitchFamily="34" charset="0"/>
                <a:cs typeface="Arial" pitchFamily="34" charset="0"/>
              </a:rPr>
              <a:t>(2) Rehberlik ve araştırma merkezleri faaliyetlerini Bakanlıkça hazırlanan yönerge doğrultusunda yürütür. </a:t>
            </a:r>
          </a:p>
          <a:p>
            <a:r>
              <a:rPr lang="tr-TR" sz="2400" dirty="0">
                <a:latin typeface="Arial" pitchFamily="34" charset="0"/>
                <a:cs typeface="Arial" pitchFamily="34" charset="0"/>
              </a:rPr>
              <a:t>  </a:t>
            </a:r>
          </a:p>
        </p:txBody>
      </p:sp>
    </p:spTree>
    <p:extLst>
      <p:ext uri="{BB962C8B-B14F-4D97-AF65-F5344CB8AC3E}">
        <p14:creationId xmlns:p14="http://schemas.microsoft.com/office/powerpoint/2010/main" val="197149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16A1FF23-B2BF-6F4D-8DAE-53790783B496}"/>
              </a:ext>
            </a:extLst>
          </p:cNvPr>
          <p:cNvSpPr txBox="1"/>
          <p:nvPr/>
        </p:nvSpPr>
        <p:spPr>
          <a:xfrm>
            <a:off x="228600" y="188734"/>
            <a:ext cx="11734800" cy="6740307"/>
          </a:xfrm>
          <a:prstGeom prst="rect">
            <a:avLst/>
          </a:prstGeom>
          <a:noFill/>
        </p:spPr>
        <p:txBody>
          <a:bodyPr wrap="square">
            <a:spAutoFit/>
          </a:bodyPr>
          <a:lstStyle/>
          <a:p>
            <a:pPr algn="ctr"/>
            <a:r>
              <a:rPr lang="tr-TR" sz="2400" b="1" dirty="0">
                <a:latin typeface="Arial" pitchFamily="34" charset="0"/>
                <a:cs typeface="Arial" pitchFamily="34" charset="0"/>
              </a:rPr>
              <a:t>Eğitim Kurumlarında Rehberlik ve Psikolojik Danışma </a:t>
            </a:r>
            <a:endParaRPr lang="tr-TR" sz="2400" dirty="0">
              <a:latin typeface="Arial" pitchFamily="34" charset="0"/>
              <a:cs typeface="Arial" pitchFamily="34" charset="0"/>
            </a:endParaRPr>
          </a:p>
          <a:p>
            <a:pPr algn="ctr"/>
            <a:r>
              <a:rPr lang="tr-TR" sz="2400" b="1" dirty="0">
                <a:latin typeface="Arial" pitchFamily="34" charset="0"/>
                <a:cs typeface="Arial" pitchFamily="34" charset="0"/>
              </a:rPr>
              <a:t>Hizmetlerinin Yürütülmesi </a:t>
            </a:r>
            <a:endParaRPr lang="tr-TR" sz="2400" b="1" dirty="0" smtClean="0">
              <a:latin typeface="Arial" pitchFamily="34" charset="0"/>
              <a:cs typeface="Arial" pitchFamily="34" charset="0"/>
            </a:endParaRPr>
          </a:p>
          <a:p>
            <a:pPr algn="ctr"/>
            <a:endParaRPr lang="tr-TR" sz="2400" dirty="0">
              <a:latin typeface="Arial" pitchFamily="34" charset="0"/>
              <a:cs typeface="Arial" pitchFamily="34" charset="0"/>
            </a:endParaRPr>
          </a:p>
          <a:p>
            <a:r>
              <a:rPr lang="tr-TR" sz="2400" b="1" dirty="0">
                <a:latin typeface="Arial" pitchFamily="34" charset="0"/>
                <a:cs typeface="Arial" pitchFamily="34" charset="0"/>
              </a:rPr>
              <a:t>Rehberlik ve psikolojik danışma servisi </a:t>
            </a:r>
            <a:endParaRPr lang="tr-TR" sz="2400" dirty="0">
              <a:latin typeface="Arial" pitchFamily="34" charset="0"/>
              <a:cs typeface="Arial" pitchFamily="34" charset="0"/>
            </a:endParaRPr>
          </a:p>
          <a:p>
            <a:r>
              <a:rPr lang="tr-TR" sz="2400" b="1" dirty="0">
                <a:latin typeface="Arial" pitchFamily="34" charset="0"/>
                <a:cs typeface="Arial" pitchFamily="34" charset="0"/>
              </a:rPr>
              <a:t>MADDE 15 – </a:t>
            </a:r>
            <a:r>
              <a:rPr lang="tr-TR" sz="2400" dirty="0">
                <a:latin typeface="Arial" pitchFamily="34" charset="0"/>
                <a:cs typeface="Arial" pitchFamily="34" charset="0"/>
              </a:rPr>
              <a:t>(1) Resmî ve özel, örgün eğitim ve hayat boyu öğrenme kurumlarında rehberlik ve psikolojik danışma hizmetlerinin yürütülmesi ve koordinasyonunun sağlanması amacıyla rehberlik ve psikolojik danışma servisi kurulur. </a:t>
            </a:r>
          </a:p>
          <a:p>
            <a:r>
              <a:rPr lang="tr-TR" sz="2400" dirty="0">
                <a:latin typeface="Arial" pitchFamily="34" charset="0"/>
                <a:cs typeface="Arial" pitchFamily="34" charset="0"/>
              </a:rPr>
              <a:t>(2) Rehberlik ve psikolojik danışma hizmetlerinin etkili bir şekilde yürütülebilmesi için rehberlik ve psikolojik danışma servisinin; </a:t>
            </a:r>
          </a:p>
          <a:p>
            <a:r>
              <a:rPr lang="tr-TR" sz="2400" dirty="0">
                <a:latin typeface="Arial" pitchFamily="34" charset="0"/>
                <a:cs typeface="Arial" pitchFamily="34" charset="0"/>
              </a:rPr>
              <a:t>a) Öğrenci, veli, öğretmen ve diğer personelin kolaylıkla ulaşabileceği konumda olması, </a:t>
            </a:r>
          </a:p>
          <a:p>
            <a:r>
              <a:rPr lang="tr-TR" sz="2400" dirty="0">
                <a:latin typeface="Arial" pitchFamily="34" charset="0"/>
                <a:cs typeface="Arial" pitchFamily="34" charset="0"/>
              </a:rPr>
              <a:t>b) Uygun fiziki koşullara sahip olması, </a:t>
            </a:r>
          </a:p>
          <a:p>
            <a:r>
              <a:rPr lang="tr-TR" sz="2400" dirty="0">
                <a:latin typeface="Arial" pitchFamily="34" charset="0"/>
                <a:cs typeface="Arial" pitchFamily="34" charset="0"/>
              </a:rPr>
              <a:t>c) Bilişim, iletişim araçları, gerekli büro malzemeleri, bireysel çalışmalar ve grup çalışmaları için gerekli araç ve gereçler ile donatılmış olması, </a:t>
            </a:r>
          </a:p>
          <a:p>
            <a:r>
              <a:rPr lang="tr-TR" sz="2400" dirty="0">
                <a:latin typeface="Arial" pitchFamily="34" charset="0"/>
                <a:cs typeface="Arial" pitchFamily="34" charset="0"/>
              </a:rPr>
              <a:t>ç) Rehberlik ve psikolojik danışma hizmetleri dışında başka bir amaç için kullanılmaması, </a:t>
            </a:r>
          </a:p>
          <a:p>
            <a:r>
              <a:rPr lang="tr-TR" sz="2400" dirty="0">
                <a:latin typeface="Arial" pitchFamily="34" charset="0"/>
                <a:cs typeface="Arial" pitchFamily="34" charset="0"/>
              </a:rPr>
              <a:t>gerekir. </a:t>
            </a:r>
          </a:p>
          <a:p>
            <a:r>
              <a:rPr lang="tr-TR" sz="2400" dirty="0">
                <a:latin typeface="Arial" pitchFamily="34" charset="0"/>
                <a:cs typeface="Arial" pitchFamily="34" charset="0"/>
              </a:rPr>
              <a:t>  </a:t>
            </a:r>
          </a:p>
        </p:txBody>
      </p:sp>
    </p:spTree>
    <p:extLst>
      <p:ext uri="{BB962C8B-B14F-4D97-AF65-F5344CB8AC3E}">
        <p14:creationId xmlns:p14="http://schemas.microsoft.com/office/powerpoint/2010/main" val="537174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853E7CF-0E72-F34E-A355-47DF9D592803}"/>
              </a:ext>
            </a:extLst>
          </p:cNvPr>
          <p:cNvSpPr txBox="1"/>
          <p:nvPr/>
        </p:nvSpPr>
        <p:spPr>
          <a:xfrm>
            <a:off x="533400" y="228600"/>
            <a:ext cx="11352259" cy="6247864"/>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Rehberlik ve psikolojik danışma hizmetleri yürütme komisyonu</a:t>
            </a:r>
          </a:p>
          <a:p>
            <a:pPr>
              <a:spcBef>
                <a:spcPts val="600"/>
              </a:spcBef>
            </a:pPr>
            <a:r>
              <a:rPr lang="tr-TR" sz="2400" dirty="0">
                <a:latin typeface="Arial" panose="020B0604020202020204" pitchFamily="34" charset="0"/>
                <a:cs typeface="Arial" panose="020B0604020202020204" pitchFamily="34" charset="0"/>
              </a:rPr>
              <a:t>MADDE 16 – (1) Eğitim kurumlarında rehberlik ve psikolojik danışma hizmetlerinin planlanması ve kurum içindeki iş birliğinin sağlanması amacıyla rehberlik ve psikolojik danışma hizmetleri yürütme komisyonu oluşturulur.</a:t>
            </a:r>
          </a:p>
          <a:p>
            <a:pPr>
              <a:spcBef>
                <a:spcPts val="600"/>
              </a:spcBef>
            </a:pPr>
            <a:r>
              <a:rPr lang="tr-TR" sz="2400" dirty="0">
                <a:latin typeface="Arial" panose="020B0604020202020204" pitchFamily="34" charset="0"/>
                <a:cs typeface="Arial" panose="020B0604020202020204" pitchFamily="34" charset="0"/>
              </a:rPr>
              <a:t>(2) Rehberlik ve psikolojik danışma hizmetleri yürütme komisyonu eğitim kurumu müdürünün başkanlığında aşağıdaki üyelerden oluşur:</a:t>
            </a:r>
          </a:p>
          <a:p>
            <a:pPr>
              <a:spcBef>
                <a:spcPts val="600"/>
              </a:spcBef>
            </a:pPr>
            <a:r>
              <a:rPr lang="tr-TR" sz="2400" dirty="0">
                <a:latin typeface="Arial" panose="020B0604020202020204" pitchFamily="34" charset="0"/>
                <a:cs typeface="Arial" panose="020B0604020202020204" pitchFamily="34" charset="0"/>
              </a:rPr>
              <a:t>a) Eğitim kurumunda görevli müdür yardımcıları.</a:t>
            </a:r>
          </a:p>
          <a:p>
            <a:pPr>
              <a:spcBef>
                <a:spcPts val="600"/>
              </a:spcBef>
            </a:pPr>
            <a:r>
              <a:rPr lang="tr-TR" sz="2400" dirty="0">
                <a:latin typeface="Arial" panose="020B0604020202020204" pitchFamily="34" charset="0"/>
                <a:cs typeface="Arial" panose="020B0604020202020204" pitchFamily="34" charset="0"/>
              </a:rPr>
              <a:t>b) Rehber öğretmen/psikolojik danışmanlar.</a:t>
            </a:r>
          </a:p>
          <a:p>
            <a:pPr>
              <a:spcBef>
                <a:spcPts val="600"/>
              </a:spcBef>
            </a:pPr>
            <a:r>
              <a:rPr lang="tr-TR" sz="2400" dirty="0">
                <a:latin typeface="Arial" panose="020B0604020202020204" pitchFamily="34" charset="0"/>
                <a:cs typeface="Arial" panose="020B0604020202020204" pitchFamily="34" charset="0"/>
              </a:rPr>
              <a:t>c) Sınıf rehber öğretmenlerinden her sınıf düzeyinden seçilecek en az birer temsilci.</a:t>
            </a:r>
          </a:p>
          <a:p>
            <a:pPr>
              <a:spcBef>
                <a:spcPts val="600"/>
              </a:spcBef>
            </a:pPr>
            <a:r>
              <a:rPr lang="tr-TR" sz="2400" dirty="0">
                <a:latin typeface="Arial" panose="020B0604020202020204" pitchFamily="34" charset="0"/>
                <a:cs typeface="Arial" panose="020B0604020202020204" pitchFamily="34" charset="0"/>
              </a:rPr>
              <a:t>ç) Okul öncesi eğitim kurumlarında farklı yaş grubundaki çocukların eğitiminden sorumlu en az birer öğretmen.</a:t>
            </a:r>
          </a:p>
          <a:p>
            <a:pPr>
              <a:spcBef>
                <a:spcPts val="600"/>
              </a:spcBef>
            </a:pPr>
            <a:r>
              <a:rPr lang="tr-TR" sz="2400" dirty="0">
                <a:latin typeface="Arial" panose="020B0604020202020204" pitchFamily="34" charset="0"/>
                <a:cs typeface="Arial" panose="020B0604020202020204" pitchFamily="34" charset="0"/>
              </a:rPr>
              <a:t>d) Ortaöğretim kurumlarında disiplin kurulu ve onur kurulundan; ilköğretim kurumlarında ise öğrenci davranışları değerlendirme kurulundan birer temsilci.</a:t>
            </a:r>
          </a:p>
          <a:p>
            <a:pPr>
              <a:spcBef>
                <a:spcPts val="600"/>
              </a:spcBef>
            </a:pPr>
            <a:r>
              <a:rPr lang="tr-TR" sz="2400" dirty="0">
                <a:latin typeface="Arial" panose="020B0604020202020204" pitchFamily="34" charset="0"/>
                <a:cs typeface="Arial" panose="020B0604020202020204" pitchFamily="34" charset="0"/>
              </a:rPr>
              <a:t>e) Okul-aile birliğinden bir temsilci</a:t>
            </a:r>
            <a:r>
              <a:rPr lang="tr-TR" sz="2400" dirty="0" smtClean="0">
                <a:latin typeface="Arial" panose="020B0604020202020204" pitchFamily="34" charset="0"/>
                <a:cs typeface="Arial" panose="020B0604020202020204" pitchFamily="34" charset="0"/>
              </a:rPr>
              <a:t>.</a:t>
            </a: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9713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853E7CF-0E72-F34E-A355-47DF9D592803}"/>
              </a:ext>
            </a:extLst>
          </p:cNvPr>
          <p:cNvSpPr txBox="1"/>
          <p:nvPr/>
        </p:nvSpPr>
        <p:spPr>
          <a:xfrm>
            <a:off x="609600" y="381000"/>
            <a:ext cx="11451431" cy="5940088"/>
          </a:xfrm>
          <a:prstGeom prst="rect">
            <a:avLst/>
          </a:prstGeom>
          <a:noFill/>
        </p:spPr>
        <p:txBody>
          <a:bodyPr wrap="square">
            <a:spAutoFit/>
          </a:bodyPr>
          <a:lstStyle/>
          <a:p>
            <a:pPr>
              <a:spcBef>
                <a:spcPts val="600"/>
              </a:spcBef>
            </a:pPr>
            <a:r>
              <a:rPr lang="tr-TR" sz="2400" b="1" dirty="0">
                <a:solidFill>
                  <a:prstClr val="black"/>
                </a:solidFill>
                <a:latin typeface="Arial" panose="020B0604020202020204" pitchFamily="34" charset="0"/>
                <a:cs typeface="Arial" panose="020B0604020202020204" pitchFamily="34" charset="0"/>
              </a:rPr>
              <a:t>Rehberlik ve psikolojik danışma hizmetleri yürütme komisyonu</a:t>
            </a:r>
          </a:p>
          <a:p>
            <a:pPr>
              <a:spcBef>
                <a:spcPts val="600"/>
              </a:spcBef>
            </a:pPr>
            <a:r>
              <a:rPr lang="tr-TR" sz="2400" dirty="0" smtClean="0">
                <a:solidFill>
                  <a:prstClr val="black"/>
                </a:solidFill>
                <a:latin typeface="Arial" panose="020B0604020202020204" pitchFamily="34" charset="0"/>
                <a:cs typeface="Arial" panose="020B0604020202020204" pitchFamily="34" charset="0"/>
              </a:rPr>
              <a:t>(</a:t>
            </a:r>
            <a:r>
              <a:rPr lang="tr-TR" sz="2400" dirty="0">
                <a:solidFill>
                  <a:prstClr val="black"/>
                </a:solidFill>
                <a:latin typeface="Arial" panose="020B0604020202020204" pitchFamily="34" charset="0"/>
                <a:cs typeface="Arial" panose="020B0604020202020204" pitchFamily="34" charset="0"/>
              </a:rPr>
              <a:t>3) Hayat boyu öğrenme kurumlarında yürütme komisyonu; müdürün başkanlığında bir müdür yardımcısı, rehber öğretmen/psikolojik danışman ile müdürün görevlendireceği bir öğretmenden oluşur.</a:t>
            </a:r>
          </a:p>
          <a:p>
            <a:pPr>
              <a:spcBef>
                <a:spcPts val="600"/>
              </a:spcBef>
            </a:pPr>
            <a:r>
              <a:rPr lang="tr-TR" sz="2400" dirty="0">
                <a:solidFill>
                  <a:prstClr val="black"/>
                </a:solidFill>
                <a:latin typeface="Arial" panose="020B0604020202020204" pitchFamily="34" charset="0"/>
                <a:cs typeface="Arial" panose="020B0604020202020204" pitchFamily="34" charset="0"/>
              </a:rPr>
              <a:t>(4) Rehber öğretmen/psikolojik danışmanı bulunmayan eğitim kurumlarında gerektiğinde rehberlik ve araştırma merkezinden bir rehber öğretmen/psikolojik danışmanın ya da rehberlik ve araştırma merkezinin sorumluluk bölgesindeki eğitim kurumlarında görev yapan bir rehber öğretmen/psikolojik danışmanın katılımının sağlanması için planlama yapılır.</a:t>
            </a:r>
          </a:p>
          <a:p>
            <a:pPr>
              <a:spcBef>
                <a:spcPts val="600"/>
              </a:spcBef>
            </a:pPr>
            <a:r>
              <a:rPr lang="tr-TR" sz="2400" dirty="0">
                <a:solidFill>
                  <a:prstClr val="black"/>
                </a:solidFill>
                <a:latin typeface="Arial" panose="020B0604020202020204" pitchFamily="34" charset="0"/>
                <a:cs typeface="Arial" panose="020B0604020202020204" pitchFamily="34" charset="0"/>
              </a:rPr>
              <a:t>(5) Eğitim kurumu müdürü, müdür yardımcıları ile rehber öğretmen/psikolojik danışman komisyonun sürekli üyesidir. Komisyonun diğer üyeleri her ders yılı başında öğretmenler kurulunda belirlenir.</a:t>
            </a:r>
          </a:p>
          <a:p>
            <a:pPr>
              <a:spcBef>
                <a:spcPts val="600"/>
              </a:spcBef>
            </a:pPr>
            <a:r>
              <a:rPr lang="tr-TR" sz="2400" dirty="0">
                <a:solidFill>
                  <a:prstClr val="black"/>
                </a:solidFill>
                <a:latin typeface="Arial" panose="020B0604020202020204" pitchFamily="34" charset="0"/>
                <a:cs typeface="Arial" panose="020B0604020202020204" pitchFamily="34" charset="0"/>
              </a:rPr>
              <a:t>(6) Komisyon; birinci dönem başında, ikinci dönem başında ve ders yılı sonunda olmak üzere en az üç defa toplanır. Gerektiğinde rehberlik ve psikolojik danışma servisinin önerisi ile de toplanabilir</a:t>
            </a:r>
            <a:r>
              <a:rPr lang="tr-TR" sz="2400" dirty="0" smtClean="0">
                <a:solidFill>
                  <a:prstClr val="black"/>
                </a:solidFill>
                <a:latin typeface="Arial" panose="020B0604020202020204" pitchFamily="34" charset="0"/>
                <a:cs typeface="Arial" panose="020B0604020202020204" pitchFamily="34" charset="0"/>
              </a:rPr>
              <a:t>.</a:t>
            </a:r>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34404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853E7CF-0E72-F34E-A355-47DF9D592803}"/>
              </a:ext>
            </a:extLst>
          </p:cNvPr>
          <p:cNvSpPr txBox="1"/>
          <p:nvPr/>
        </p:nvSpPr>
        <p:spPr>
          <a:xfrm>
            <a:off x="685800" y="1039534"/>
            <a:ext cx="11375231" cy="4539704"/>
          </a:xfrm>
          <a:prstGeom prst="rect">
            <a:avLst/>
          </a:prstGeom>
          <a:noFill/>
        </p:spPr>
        <p:txBody>
          <a:bodyPr wrap="square">
            <a:spAutoFit/>
          </a:bodyPr>
          <a:lstStyle/>
          <a:p>
            <a:pPr>
              <a:spcBef>
                <a:spcPts val="600"/>
              </a:spcBef>
            </a:pPr>
            <a:r>
              <a:rPr lang="tr-TR" sz="2400" b="1" dirty="0">
                <a:solidFill>
                  <a:prstClr val="black"/>
                </a:solidFill>
                <a:latin typeface="Arial" panose="020B0604020202020204" pitchFamily="34" charset="0"/>
                <a:cs typeface="Arial" panose="020B0604020202020204" pitchFamily="34" charset="0"/>
              </a:rPr>
              <a:t>Rehberlik ve psikolojik danışma hizmetleri yürütme komisyonu</a:t>
            </a:r>
          </a:p>
          <a:p>
            <a:pPr>
              <a:spcBef>
                <a:spcPts val="600"/>
              </a:spcBef>
            </a:pPr>
            <a:r>
              <a:rPr lang="tr-TR" sz="2400" dirty="0" smtClean="0">
                <a:solidFill>
                  <a:prstClr val="black"/>
                </a:solidFill>
                <a:latin typeface="Arial" panose="020B0604020202020204" pitchFamily="34" charset="0"/>
                <a:cs typeface="Arial" panose="020B0604020202020204" pitchFamily="34" charset="0"/>
              </a:rPr>
              <a:t>(</a:t>
            </a:r>
            <a:r>
              <a:rPr lang="tr-TR" sz="2400" dirty="0">
                <a:solidFill>
                  <a:prstClr val="black"/>
                </a:solidFill>
                <a:latin typeface="Arial" panose="020B0604020202020204" pitchFamily="34" charset="0"/>
                <a:cs typeface="Arial" panose="020B0604020202020204" pitchFamily="34" charset="0"/>
              </a:rPr>
              <a:t>7) Komisyonun ilk toplantısı, öğretmenler kurulu toplantısının yapıldığı tarihten itibaren en geç bir ay içerisinde yapılır.</a:t>
            </a:r>
          </a:p>
          <a:p>
            <a:pPr>
              <a:spcBef>
                <a:spcPts val="600"/>
              </a:spcBef>
            </a:pPr>
            <a:r>
              <a:rPr lang="tr-TR" sz="2400" dirty="0">
                <a:solidFill>
                  <a:prstClr val="black"/>
                </a:solidFill>
                <a:latin typeface="Arial" panose="020B0604020202020204" pitchFamily="34" charset="0"/>
                <a:cs typeface="Arial" panose="020B0604020202020204" pitchFamily="34" charset="0"/>
              </a:rPr>
              <a:t>(8) Komisyonun gündemi, rehberlik ve psikolojik danışma servisince hazırlanarak eğitim kurumu müdürüne sunulur; gündem ve toplantı tarihi eğitim kurumu müdürü tarafından bir hafta önce yazılı olarak ilgililere duyurulur.</a:t>
            </a:r>
          </a:p>
          <a:p>
            <a:pPr>
              <a:spcBef>
                <a:spcPts val="600"/>
              </a:spcBef>
            </a:pPr>
            <a:r>
              <a:rPr lang="tr-TR" sz="2400" dirty="0">
                <a:solidFill>
                  <a:prstClr val="black"/>
                </a:solidFill>
                <a:latin typeface="Arial" panose="020B0604020202020204" pitchFamily="34" charset="0"/>
                <a:cs typeface="Arial" panose="020B0604020202020204" pitchFamily="34" charset="0"/>
              </a:rPr>
              <a:t>(9) Komisyon toplantısında alınan kararlar tutanak hâline getirilir.</a:t>
            </a:r>
          </a:p>
          <a:p>
            <a:pPr>
              <a:spcBef>
                <a:spcPts val="600"/>
              </a:spcBef>
            </a:pPr>
            <a:r>
              <a:rPr lang="tr-TR" sz="2400" dirty="0">
                <a:solidFill>
                  <a:prstClr val="black"/>
                </a:solidFill>
                <a:latin typeface="Arial" panose="020B0604020202020204" pitchFamily="34" charset="0"/>
                <a:cs typeface="Arial" panose="020B0604020202020204" pitchFamily="34" charset="0"/>
              </a:rPr>
              <a:t>(10) Alınan kararlar eğitim kurumu personeline yazılı olarak duyurulur.</a:t>
            </a:r>
          </a:p>
          <a:p>
            <a:pPr>
              <a:spcBef>
                <a:spcPts val="600"/>
              </a:spcBef>
            </a:pPr>
            <a:r>
              <a:rPr lang="tr-TR" sz="2400" dirty="0">
                <a:solidFill>
                  <a:prstClr val="black"/>
                </a:solidFill>
                <a:latin typeface="Arial" panose="020B0604020202020204" pitchFamily="34" charset="0"/>
                <a:cs typeface="Arial" panose="020B0604020202020204" pitchFamily="34" charset="0"/>
              </a:rPr>
              <a:t>(11) Rehber öğretmen/psikolojik danışman bulunmayan eğitim kurumlarında rehberlik ve psikolojik danışma hizmetleri rehberlik ve araştırma merkezi ile iş birliği içerisinde yürütülür.</a:t>
            </a:r>
          </a:p>
        </p:txBody>
      </p:sp>
    </p:spTree>
    <p:extLst>
      <p:ext uri="{BB962C8B-B14F-4D97-AF65-F5344CB8AC3E}">
        <p14:creationId xmlns:p14="http://schemas.microsoft.com/office/powerpoint/2010/main" val="20814650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6367917-F628-404A-A9A1-330056EDEA30}"/>
              </a:ext>
            </a:extLst>
          </p:cNvPr>
          <p:cNvSpPr txBox="1"/>
          <p:nvPr/>
        </p:nvSpPr>
        <p:spPr>
          <a:xfrm>
            <a:off x="381000" y="152400"/>
            <a:ext cx="11811000" cy="6386364"/>
          </a:xfrm>
          <a:prstGeom prst="rect">
            <a:avLst/>
          </a:prstGeom>
          <a:noFill/>
        </p:spPr>
        <p:txBody>
          <a:bodyPr wrap="square">
            <a:spAutoFit/>
          </a:bodyPr>
          <a:lstStyle/>
          <a:p>
            <a:pPr>
              <a:spcBef>
                <a:spcPts val="600"/>
              </a:spcBef>
            </a:pPr>
            <a:r>
              <a:rPr lang="tr-TR" sz="2400" b="1" dirty="0">
                <a:latin typeface="Arial" pitchFamily="34" charset="0"/>
                <a:cs typeface="Arial" pitchFamily="34" charset="0"/>
              </a:rPr>
              <a:t>Eğitim kurumu </a:t>
            </a:r>
            <a:r>
              <a:rPr lang="tr-TR" sz="2400" b="1" dirty="0" smtClean="0">
                <a:latin typeface="Arial" pitchFamily="34" charset="0"/>
                <a:cs typeface="Arial" pitchFamily="34" charset="0"/>
              </a:rPr>
              <a:t>(okul) müdürünün </a:t>
            </a:r>
            <a:r>
              <a:rPr lang="tr-TR" sz="2400" b="1" dirty="0">
                <a:latin typeface="Arial" pitchFamily="34" charset="0"/>
                <a:cs typeface="Arial" pitchFamily="34" charset="0"/>
              </a:rPr>
              <a:t>görev, yetki ve sorumlulukları</a:t>
            </a:r>
          </a:p>
          <a:p>
            <a:pPr>
              <a:spcBef>
                <a:spcPts val="600"/>
              </a:spcBef>
            </a:pPr>
            <a:r>
              <a:rPr lang="tr-TR" sz="2400" dirty="0">
                <a:latin typeface="Arial" pitchFamily="34" charset="0"/>
                <a:cs typeface="Arial" pitchFamily="34" charset="0"/>
              </a:rPr>
              <a:t>MADDE 18 – (1) Eğitim kurumu müdürü rehberlik ve psikolojik danışma hizmetlerine ilişkin aşağıdaki görevleri yapar:</a:t>
            </a:r>
          </a:p>
          <a:p>
            <a:pPr>
              <a:spcBef>
                <a:spcPts val="600"/>
              </a:spcBef>
            </a:pPr>
            <a:r>
              <a:rPr lang="tr-TR" sz="2400" dirty="0">
                <a:latin typeface="Arial" pitchFamily="34" charset="0"/>
                <a:cs typeface="Arial" pitchFamily="34" charset="0"/>
              </a:rPr>
              <a:t>a) Rehberlik ve psikolojik danışma hizmetlerinin yürütülmesinden birinci derecede sorumludur.</a:t>
            </a:r>
          </a:p>
          <a:p>
            <a:pPr>
              <a:spcBef>
                <a:spcPts val="600"/>
              </a:spcBef>
            </a:pPr>
            <a:r>
              <a:rPr lang="tr-TR" sz="2400" dirty="0">
                <a:latin typeface="Arial" pitchFamily="34" charset="0"/>
                <a:cs typeface="Arial" pitchFamily="34" charset="0"/>
              </a:rPr>
              <a:t>b) Rehberlik ve psikolojik danışma hizmetlerinin etkin şekilde yürütülebilmesi için hizmetin gerektirdiği fiziksel şartları ve uygun çalışma ortamını hazırlar, kullanılacak araç gereci sağlar. Kurumda birden fazla rehber öğretmen/psikolojik danışman olması durumunda fiziksel imkanlar dahilinde her bir rehber öğretmen/psikolojik danışman için ayrı oda tahsis eder.</a:t>
            </a:r>
          </a:p>
          <a:p>
            <a:pPr>
              <a:spcBef>
                <a:spcPts val="600"/>
              </a:spcBef>
            </a:pPr>
            <a:r>
              <a:rPr lang="tr-TR" sz="2400" dirty="0">
                <a:latin typeface="Arial" pitchFamily="34" charset="0"/>
                <a:cs typeface="Arial" pitchFamily="34" charset="0"/>
              </a:rPr>
              <a:t>c) Eğitim kurumundaki rehberlik ve psikolojik danışma hizmetlerinin verimli bir şekilde yürütülmesi için rehber öğretmen/psikolojik danışman, sınıf rehber öğretmenleri, öğrenciler ve veliler arasında iş birliğini sağlar.</a:t>
            </a:r>
          </a:p>
          <a:p>
            <a:pPr>
              <a:spcBef>
                <a:spcPts val="600"/>
              </a:spcBef>
            </a:pPr>
            <a:r>
              <a:rPr lang="tr-TR" sz="2400" dirty="0">
                <a:latin typeface="Arial" pitchFamily="34" charset="0"/>
                <a:cs typeface="Arial" pitchFamily="34" charset="0"/>
              </a:rPr>
              <a:t>ç) Eğitim kurumunda birden fazla rehber öğretmen/psikolojik danışman bulunması halinde bir rehber öğretmen/psikolojik danışmanı koordinatör olarak görevlendirir ve gerekli gördüğü takdirde görev değişikliği yapar</a:t>
            </a:r>
            <a:r>
              <a:rPr lang="tr-TR" sz="2400" dirty="0" smtClean="0">
                <a:latin typeface="Arial" pitchFamily="34" charset="0"/>
                <a:cs typeface="Arial" pitchFamily="34" charset="0"/>
              </a:rPr>
              <a:t>.</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7931270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6367917-F628-404A-A9A1-330056EDEA30}"/>
              </a:ext>
            </a:extLst>
          </p:cNvPr>
          <p:cNvSpPr txBox="1"/>
          <p:nvPr/>
        </p:nvSpPr>
        <p:spPr>
          <a:xfrm>
            <a:off x="381000" y="152400"/>
            <a:ext cx="11811000" cy="6170920"/>
          </a:xfrm>
          <a:prstGeom prst="rect">
            <a:avLst/>
          </a:prstGeom>
          <a:noFill/>
        </p:spPr>
        <p:txBody>
          <a:bodyPr wrap="square">
            <a:spAutoFit/>
          </a:bodyPr>
          <a:lstStyle/>
          <a:p>
            <a:pPr>
              <a:spcBef>
                <a:spcPts val="600"/>
              </a:spcBef>
            </a:pPr>
            <a:r>
              <a:rPr lang="tr-TR" sz="2400" b="1" dirty="0">
                <a:solidFill>
                  <a:prstClr val="black"/>
                </a:solidFill>
                <a:latin typeface="Arial" pitchFamily="34" charset="0"/>
                <a:cs typeface="Arial" pitchFamily="34" charset="0"/>
              </a:rPr>
              <a:t>Eğitim kurumu (okul) müdürünün görev, yetki ve sorumlulukları</a:t>
            </a:r>
          </a:p>
          <a:p>
            <a:pPr>
              <a:spcBef>
                <a:spcPts val="600"/>
              </a:spcBef>
            </a:pPr>
            <a:r>
              <a:rPr lang="tr-TR" sz="2400" dirty="0">
                <a:solidFill>
                  <a:prstClr val="black"/>
                </a:solidFill>
                <a:latin typeface="Arial" pitchFamily="34" charset="0"/>
                <a:cs typeface="Arial" pitchFamily="34" charset="0"/>
              </a:rPr>
              <a:t>MADDE 18 – (1) Eğitim kurumu müdürü rehberlik ve psikolojik danışma hizmetlerine ilişkin aşağıdaki görevleri yapar:</a:t>
            </a:r>
          </a:p>
          <a:p>
            <a:pPr>
              <a:spcBef>
                <a:spcPts val="600"/>
              </a:spcBef>
            </a:pPr>
            <a:r>
              <a:rPr lang="tr-TR" sz="2400" dirty="0" smtClean="0">
                <a:solidFill>
                  <a:prstClr val="black"/>
                </a:solidFill>
                <a:latin typeface="Arial" pitchFamily="34" charset="0"/>
                <a:cs typeface="Arial" pitchFamily="34" charset="0"/>
              </a:rPr>
              <a:t>d</a:t>
            </a:r>
            <a:r>
              <a:rPr lang="tr-TR" sz="2400" dirty="0">
                <a:solidFill>
                  <a:prstClr val="black"/>
                </a:solidFill>
                <a:latin typeface="Arial" pitchFamily="34" charset="0"/>
                <a:cs typeface="Arial" pitchFamily="34" charset="0"/>
              </a:rPr>
              <a:t>) Eğitim kurumunda birden fazla rehber öğretmen/psikolojik danışman bulunması hâlinde program, planlama, araştırma gibi ortak görevler dışında; hizmetlerin yürütülmesinde sınıf ve öğrenci sayıları gibi ölçütlere göre iş bölümü yapar.</a:t>
            </a:r>
          </a:p>
          <a:p>
            <a:pPr>
              <a:spcBef>
                <a:spcPts val="600"/>
              </a:spcBef>
            </a:pPr>
            <a:r>
              <a:rPr lang="tr-TR" sz="2400" dirty="0">
                <a:solidFill>
                  <a:prstClr val="black"/>
                </a:solidFill>
                <a:latin typeface="Arial" pitchFamily="34" charset="0"/>
                <a:cs typeface="Arial" pitchFamily="34" charset="0"/>
              </a:rPr>
              <a:t>e) Rehberlik ve psikolojik danışma hizmetleri yürütme komisyonuna başkanlık eder.</a:t>
            </a:r>
          </a:p>
          <a:p>
            <a:pPr>
              <a:spcBef>
                <a:spcPts val="600"/>
              </a:spcBef>
            </a:pPr>
            <a:r>
              <a:rPr lang="tr-TR" sz="2400" dirty="0">
                <a:solidFill>
                  <a:prstClr val="black"/>
                </a:solidFill>
                <a:latin typeface="Arial" pitchFamily="34" charset="0"/>
                <a:cs typeface="Arial" pitchFamily="34" charset="0"/>
              </a:rPr>
              <a:t>f) Eğitim kurumunun özel hedeflerini e-Rehberlik sistemine işler.</a:t>
            </a:r>
          </a:p>
          <a:p>
            <a:pPr>
              <a:spcBef>
                <a:spcPts val="600"/>
              </a:spcBef>
            </a:pPr>
            <a:r>
              <a:rPr lang="tr-TR" sz="2400" dirty="0">
                <a:solidFill>
                  <a:prstClr val="black"/>
                </a:solidFill>
                <a:latin typeface="Arial" pitchFamily="34" charset="0"/>
                <a:cs typeface="Arial" pitchFamily="34" charset="0"/>
              </a:rPr>
              <a:t>g) Okul rehberlik ve psikolojik danışma programının hazırlanmasını sağlar.</a:t>
            </a:r>
          </a:p>
          <a:p>
            <a:pPr>
              <a:spcBef>
                <a:spcPts val="600"/>
              </a:spcBef>
            </a:pPr>
            <a:r>
              <a:rPr lang="tr-TR" sz="2400" dirty="0">
                <a:solidFill>
                  <a:prstClr val="black"/>
                </a:solidFill>
                <a:latin typeface="Arial" pitchFamily="34" charset="0"/>
                <a:cs typeface="Arial" pitchFamily="34" charset="0"/>
              </a:rPr>
              <a:t>ğ) Rehberlik ve psikolojik danışma servisince hazırlanan okul rehberlik ve psikolojik danışma programını en geç ekim ayı ilk haftasında e-Rehberlik sistemi üzerinden onaylamak yoluyla eğitim kurumunun bağlı bulunduğu rehberlik ve araştırma merkezine ulaştırır.</a:t>
            </a:r>
          </a:p>
          <a:p>
            <a:pPr>
              <a:spcBef>
                <a:spcPts val="600"/>
              </a:spcBef>
            </a:pPr>
            <a:r>
              <a:rPr lang="tr-TR" sz="2400" dirty="0">
                <a:solidFill>
                  <a:prstClr val="black"/>
                </a:solidFill>
                <a:latin typeface="Arial" pitchFamily="34" charset="0"/>
                <a:cs typeface="Arial" pitchFamily="34" charset="0"/>
              </a:rPr>
              <a:t>h) Okul rehberlik ve psikolojik danışma programı ile haftalık programın uygulanmasını </a:t>
            </a:r>
            <a:r>
              <a:rPr lang="tr-TR" sz="2400" dirty="0" smtClean="0">
                <a:solidFill>
                  <a:prstClr val="black"/>
                </a:solidFill>
                <a:latin typeface="Arial" pitchFamily="34" charset="0"/>
                <a:cs typeface="Arial" pitchFamily="34" charset="0"/>
              </a:rPr>
              <a:t>e-Rehberlik sistemi </a:t>
            </a:r>
            <a:r>
              <a:rPr lang="tr-TR" sz="2400" dirty="0">
                <a:solidFill>
                  <a:prstClr val="black"/>
                </a:solidFill>
                <a:latin typeface="Arial" pitchFamily="34" charset="0"/>
                <a:cs typeface="Arial" pitchFamily="34" charset="0"/>
              </a:rPr>
              <a:t>üzerinden izler.</a:t>
            </a:r>
          </a:p>
        </p:txBody>
      </p:sp>
    </p:spTree>
    <p:extLst>
      <p:ext uri="{BB962C8B-B14F-4D97-AF65-F5344CB8AC3E}">
        <p14:creationId xmlns:p14="http://schemas.microsoft.com/office/powerpoint/2010/main" val="1193577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6367917-F628-404A-A9A1-330056EDEA30}"/>
              </a:ext>
            </a:extLst>
          </p:cNvPr>
          <p:cNvSpPr txBox="1"/>
          <p:nvPr/>
        </p:nvSpPr>
        <p:spPr>
          <a:xfrm>
            <a:off x="381000" y="152400"/>
            <a:ext cx="11811000" cy="6247864"/>
          </a:xfrm>
          <a:prstGeom prst="rect">
            <a:avLst/>
          </a:prstGeom>
          <a:noFill/>
        </p:spPr>
        <p:txBody>
          <a:bodyPr wrap="square">
            <a:spAutoFit/>
          </a:bodyPr>
          <a:lstStyle/>
          <a:p>
            <a:pPr>
              <a:spcBef>
                <a:spcPts val="600"/>
              </a:spcBef>
            </a:pPr>
            <a:r>
              <a:rPr lang="tr-TR" sz="2000" b="1" dirty="0">
                <a:solidFill>
                  <a:prstClr val="black"/>
                </a:solidFill>
                <a:latin typeface="Arial" pitchFamily="34" charset="0"/>
                <a:cs typeface="Arial" pitchFamily="34" charset="0"/>
              </a:rPr>
              <a:t>Eğitim kurumu (okul) müdürünün görev, yetki ve sorumlulukları</a:t>
            </a:r>
          </a:p>
          <a:p>
            <a:pPr>
              <a:spcBef>
                <a:spcPts val="600"/>
              </a:spcBef>
            </a:pPr>
            <a:r>
              <a:rPr lang="tr-TR" sz="2000" dirty="0">
                <a:solidFill>
                  <a:prstClr val="black"/>
                </a:solidFill>
                <a:latin typeface="Arial" pitchFamily="34" charset="0"/>
                <a:cs typeface="Arial" pitchFamily="34" charset="0"/>
              </a:rPr>
              <a:t>MADDE 18 – (1) Eğitim kurumu müdürü rehberlik ve psikolojik danışma hizmetlerine ilişkin aşağıdaki görevleri yapar:</a:t>
            </a:r>
          </a:p>
          <a:p>
            <a:pPr>
              <a:spcBef>
                <a:spcPts val="600"/>
              </a:spcBef>
            </a:pPr>
            <a:r>
              <a:rPr lang="tr-TR" sz="2000" dirty="0" smtClean="0">
                <a:solidFill>
                  <a:prstClr val="black"/>
                </a:solidFill>
                <a:latin typeface="Arial" pitchFamily="34" charset="0"/>
                <a:cs typeface="Arial" pitchFamily="34" charset="0"/>
              </a:rPr>
              <a:t>ı</a:t>
            </a:r>
            <a:r>
              <a:rPr lang="tr-TR" sz="2000" dirty="0">
                <a:solidFill>
                  <a:prstClr val="black"/>
                </a:solidFill>
                <a:latin typeface="Arial" pitchFamily="34" charset="0"/>
                <a:cs typeface="Arial" pitchFamily="34" charset="0"/>
              </a:rPr>
              <a:t>) Rehberlik ve psikolojik danışma hizmetlerine ilişkin yürütülen çalışmaların düzenli olarak e-Rehberlik sistemine işlenmesini takip eder.</a:t>
            </a:r>
          </a:p>
          <a:p>
            <a:pPr>
              <a:spcBef>
                <a:spcPts val="600"/>
              </a:spcBef>
            </a:pPr>
            <a:r>
              <a:rPr lang="tr-TR" sz="2000" dirty="0">
                <a:solidFill>
                  <a:prstClr val="black"/>
                </a:solidFill>
                <a:latin typeface="Arial" pitchFamily="34" charset="0"/>
                <a:cs typeface="Arial" pitchFamily="34" charset="0"/>
              </a:rPr>
              <a:t>i) Okul sene başı öğretmenler kurulunda her sınıf için belirlenen sınıf rehber öğretmenini zorunlu olmadıkça öğrencilerin mezuniyetine kadar değiştirmemeyi esas alarak görevlendirir.</a:t>
            </a:r>
          </a:p>
          <a:p>
            <a:pPr>
              <a:spcBef>
                <a:spcPts val="600"/>
              </a:spcBef>
            </a:pPr>
            <a:r>
              <a:rPr lang="tr-TR" sz="2000" dirty="0">
                <a:solidFill>
                  <a:prstClr val="black"/>
                </a:solidFill>
                <a:latin typeface="Arial" pitchFamily="34" charset="0"/>
                <a:cs typeface="Arial" pitchFamily="34" charset="0"/>
              </a:rPr>
              <a:t>j) Sınıf rehber öğretmenleri tarafından hazırlanan sınıf rehberlik planlarını onaylar ve uygulanmasını izler.</a:t>
            </a:r>
          </a:p>
          <a:p>
            <a:pPr>
              <a:spcBef>
                <a:spcPts val="600"/>
              </a:spcBef>
            </a:pPr>
            <a:r>
              <a:rPr lang="tr-TR" sz="2000" dirty="0">
                <a:solidFill>
                  <a:prstClr val="black"/>
                </a:solidFill>
                <a:latin typeface="Arial" pitchFamily="34" charset="0"/>
                <a:cs typeface="Arial" pitchFamily="34" charset="0"/>
              </a:rPr>
              <a:t>k) Haftalık ders çizelgesinde yer alan rehberlik uygulamalarına ayrılan saatlerde rehberlik hizmetlerinin sunulması için gerekli tedbirleri alır.</a:t>
            </a:r>
          </a:p>
          <a:p>
            <a:pPr>
              <a:spcBef>
                <a:spcPts val="600"/>
              </a:spcBef>
            </a:pPr>
            <a:r>
              <a:rPr lang="tr-TR" sz="2000" dirty="0">
                <a:solidFill>
                  <a:prstClr val="black"/>
                </a:solidFill>
                <a:latin typeface="Arial" pitchFamily="34" charset="0"/>
                <a:cs typeface="Arial" pitchFamily="34" charset="0"/>
              </a:rPr>
              <a:t>l) İhtiyaçlar doğrultusunda öğrencilere, öğretmenlere, idarecilere ve ailelere yönelik gerçekleştirilecek eğitim etkinliklerinin düzenlenmesi için uygun ortamı ve gerekli desteği sağlar.</a:t>
            </a:r>
          </a:p>
          <a:p>
            <a:pPr>
              <a:spcBef>
                <a:spcPts val="600"/>
              </a:spcBef>
            </a:pPr>
            <a:r>
              <a:rPr lang="tr-TR" sz="2000" dirty="0">
                <a:solidFill>
                  <a:prstClr val="black"/>
                </a:solidFill>
                <a:latin typeface="Arial" pitchFamily="34" charset="0"/>
                <a:cs typeface="Arial" pitchFamily="34" charset="0"/>
              </a:rPr>
              <a:t>m) Her yıl kasım ayı içerisinde sınıf rehber öğretmenlerinin iş birliğinde rehberlik ve psikolojik danışma servisince oluşturulan okul risk haritasını eğitim kurumunun bağlı bulunduğu rehberlik ve araştırma merkezine ulaştırır.</a:t>
            </a:r>
          </a:p>
          <a:p>
            <a:pPr>
              <a:spcBef>
                <a:spcPts val="600"/>
              </a:spcBef>
            </a:pPr>
            <a:r>
              <a:rPr lang="tr-TR" sz="2000" dirty="0">
                <a:solidFill>
                  <a:prstClr val="black"/>
                </a:solidFill>
                <a:latin typeface="Arial" pitchFamily="34" charset="0"/>
                <a:cs typeface="Arial" pitchFamily="34" charset="0"/>
              </a:rPr>
              <a:t>n) Hakkında danışmanlık tedbir kararı verilmiş çocuklara ve ailelerine yönelik rehber öğretmen/psikolojik danışman tarafından sunulacak hizmetlerin yerine getirilmesini sağlar.</a:t>
            </a:r>
          </a:p>
        </p:txBody>
      </p:sp>
    </p:spTree>
    <p:extLst>
      <p:ext uri="{BB962C8B-B14F-4D97-AF65-F5344CB8AC3E}">
        <p14:creationId xmlns:p14="http://schemas.microsoft.com/office/powerpoint/2010/main" val="11935777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748D7CD4-D6FE-D846-9396-9F801DF80F4E}"/>
              </a:ext>
            </a:extLst>
          </p:cNvPr>
          <p:cNvSpPr txBox="1"/>
          <p:nvPr/>
        </p:nvSpPr>
        <p:spPr>
          <a:xfrm>
            <a:off x="482202" y="914400"/>
            <a:ext cx="11233547" cy="3785652"/>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Müdür yardımcılarının görev, yetki ve sorumlulukları</a:t>
            </a:r>
          </a:p>
          <a:p>
            <a:r>
              <a:rPr lang="tr-TR" sz="2400" dirty="0">
                <a:latin typeface="Arial" panose="020B0604020202020204" pitchFamily="34" charset="0"/>
                <a:cs typeface="Arial" panose="020B0604020202020204" pitchFamily="34" charset="0"/>
              </a:rPr>
              <a:t>MADDE 19 – (1) Eğitim kurumu müdür yardımcıları rehberlik ve psikolojik danışma hizmetlerine ilişkin aşağıdaki görevleri yapar:</a:t>
            </a:r>
          </a:p>
          <a:p>
            <a:r>
              <a:rPr lang="tr-TR" sz="2400" dirty="0">
                <a:latin typeface="Arial" panose="020B0604020202020204" pitchFamily="34" charset="0"/>
                <a:cs typeface="Arial" panose="020B0604020202020204" pitchFamily="34" charset="0"/>
              </a:rPr>
              <a:t>a) Rehberlik ve psikolojik danışma hizmetleri yürütme komisyonu toplantılarına katılır.</a:t>
            </a:r>
          </a:p>
          <a:p>
            <a:r>
              <a:rPr lang="tr-TR" sz="2400" dirty="0">
                <a:latin typeface="Arial" panose="020B0604020202020204" pitchFamily="34" charset="0"/>
                <a:cs typeface="Arial" panose="020B0604020202020204" pitchFamily="34" charset="0"/>
              </a:rPr>
              <a:t>b) Rehberlik ve psikolojik danışma hizmetlerinin nitelikli bir şekilde yürütülebilmesi için öğrencilerin devam durumu, başarı durumu, sosyal kulüp çalışmaları gibi bilgi ve belgeleri rehberlik ve psikolojik danışma servisi ile paylaşır.</a:t>
            </a:r>
          </a:p>
          <a:p>
            <a:r>
              <a:rPr lang="tr-TR" sz="2400" dirty="0">
                <a:latin typeface="Arial" panose="020B0604020202020204" pitchFamily="34" charset="0"/>
                <a:cs typeface="Arial" panose="020B0604020202020204" pitchFamily="34" charset="0"/>
              </a:rPr>
              <a:t>c) Eğitim kurumu müdürünün vereceği rehberlik ve psikolojik danışma hizmetleriyle ilgili diğer görevleri yapar.</a:t>
            </a:r>
          </a:p>
        </p:txBody>
      </p:sp>
    </p:spTree>
    <p:extLst>
      <p:ext uri="{BB962C8B-B14F-4D97-AF65-F5344CB8AC3E}">
        <p14:creationId xmlns:p14="http://schemas.microsoft.com/office/powerpoint/2010/main" val="13693412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3D9A1B1D-E836-0C4B-A4BF-286B06512E11}"/>
              </a:ext>
            </a:extLst>
          </p:cNvPr>
          <p:cNvSpPr txBox="1"/>
          <p:nvPr/>
        </p:nvSpPr>
        <p:spPr>
          <a:xfrm>
            <a:off x="343670" y="457200"/>
            <a:ext cx="10394157" cy="6032421"/>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Koordinatör rehber öğretmen/psikolojik danışmanın görev ve sorumlulukları</a:t>
            </a:r>
          </a:p>
          <a:p>
            <a:pPr>
              <a:spcBef>
                <a:spcPts val="1200"/>
              </a:spcBef>
            </a:pPr>
            <a:r>
              <a:rPr lang="tr-TR" sz="2400" dirty="0">
                <a:latin typeface="Arial" panose="020B0604020202020204" pitchFamily="34" charset="0"/>
                <a:cs typeface="Arial" panose="020B0604020202020204" pitchFamily="34" charset="0"/>
              </a:rPr>
              <a:t>MADDE 20 – (1) Koordinatörlük görevi verilen rehber öğretmen/psikolojik danışman eğitim kurumunda yürütülen rehberlik ve psikolojik danışma hizmetlerine ilişkin görevlerinin yanı sıra aşağıdaki görevleri yapar:</a:t>
            </a:r>
          </a:p>
          <a:p>
            <a:pPr>
              <a:spcBef>
                <a:spcPts val="1200"/>
              </a:spcBef>
            </a:pPr>
            <a:r>
              <a:rPr lang="tr-TR" sz="2400" dirty="0">
                <a:latin typeface="Arial" panose="020B0604020202020204" pitchFamily="34" charset="0"/>
                <a:cs typeface="Arial" panose="020B0604020202020204" pitchFamily="34" charset="0"/>
              </a:rPr>
              <a:t>a) Rehberlik ve psikolojik danışma servisi ile eğitim kurumu yönetimi arasındaki koordinasyonu sağlar.</a:t>
            </a:r>
          </a:p>
          <a:p>
            <a:pPr>
              <a:spcBef>
                <a:spcPts val="1200"/>
              </a:spcBef>
            </a:pPr>
            <a:r>
              <a:rPr lang="tr-TR" sz="2400" dirty="0">
                <a:latin typeface="Arial" panose="020B0604020202020204" pitchFamily="34" charset="0"/>
                <a:cs typeface="Arial" panose="020B0604020202020204" pitchFamily="34" charset="0"/>
              </a:rPr>
              <a:t>b) Okul rehberlik ve psikolojik danışma programı doğrultusunda yapılan çalışmalarla ilgili öğretmenler kuruluna bilgi verir.</a:t>
            </a:r>
          </a:p>
          <a:p>
            <a:pPr>
              <a:spcBef>
                <a:spcPts val="1200"/>
              </a:spcBef>
            </a:pPr>
            <a:r>
              <a:rPr lang="tr-TR" sz="2400" dirty="0">
                <a:latin typeface="Arial" panose="020B0604020202020204" pitchFamily="34" charset="0"/>
                <a:cs typeface="Arial" panose="020B0604020202020204" pitchFamily="34" charset="0"/>
              </a:rPr>
              <a:t>c) Rehberlik ve psikolojik danışma hizmetleri yürütme komisyonu toplantılarına ait gündemi ve toplantılarda alınan kararları yazılı hale getirir.</a:t>
            </a:r>
          </a:p>
          <a:p>
            <a:pPr>
              <a:spcBef>
                <a:spcPts val="1200"/>
              </a:spcBef>
            </a:pPr>
            <a:r>
              <a:rPr lang="tr-TR" sz="2400" dirty="0">
                <a:latin typeface="Arial" panose="020B0604020202020204" pitchFamily="34" charset="0"/>
                <a:cs typeface="Arial" panose="020B0604020202020204" pitchFamily="34" charset="0"/>
              </a:rPr>
              <a:t>ç) Rehberlik ve psikolojik danışma servisi tarafından ortak olarak e-Rehberlik sistemi üzerinden hazırlanan okul rehberlik ve psikolojik danışma programını eğitim kurumu müdürüne onaylatır.</a:t>
            </a:r>
          </a:p>
        </p:txBody>
      </p:sp>
    </p:spTree>
    <p:extLst>
      <p:ext uri="{BB962C8B-B14F-4D97-AF65-F5344CB8AC3E}">
        <p14:creationId xmlns:p14="http://schemas.microsoft.com/office/powerpoint/2010/main" val="29328597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685800" y="609600"/>
            <a:ext cx="11125200" cy="5262979"/>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Rehber öğretmen/psikolojik danışmanın görevleri</a:t>
            </a:r>
          </a:p>
          <a:p>
            <a:r>
              <a:rPr lang="tr-TR" sz="2400" dirty="0">
                <a:latin typeface="Arial" panose="020B0604020202020204" pitchFamily="34" charset="0"/>
                <a:cs typeface="Arial" panose="020B0604020202020204" pitchFamily="34" charset="0"/>
              </a:rPr>
              <a:t>MADDE 21 – (1) Eğitim kurumlarında rehber öğretmen/psikolojik danışman gelişimsel ve önleyici hizmetler, iyileştirici hizmetler ve destek hizmetlere ilişkin görevlerini yerine getirir.</a:t>
            </a:r>
          </a:p>
          <a:p>
            <a:endParaRPr lang="tr-TR" sz="2400" b="1" dirty="0" smtClean="0">
              <a:latin typeface="Arial" panose="020B0604020202020204" pitchFamily="34" charset="0"/>
              <a:cs typeface="Arial" panose="020B0604020202020204" pitchFamily="34" charset="0"/>
            </a:endParaRPr>
          </a:p>
          <a:p>
            <a:r>
              <a:rPr lang="tr-TR" sz="2400" b="1" dirty="0" smtClean="0">
                <a:latin typeface="Arial" panose="020B0604020202020204" pitchFamily="34" charset="0"/>
                <a:cs typeface="Arial" panose="020B0604020202020204" pitchFamily="34" charset="0"/>
              </a:rPr>
              <a:t>(</a:t>
            </a:r>
            <a:r>
              <a:rPr lang="tr-TR" sz="2400" b="1" dirty="0">
                <a:latin typeface="Arial" panose="020B0604020202020204" pitchFamily="34" charset="0"/>
                <a:cs typeface="Arial" panose="020B0604020202020204" pitchFamily="34" charset="0"/>
              </a:rPr>
              <a:t>2) Gelişimsel ve önleyici hizmetler;</a:t>
            </a:r>
          </a:p>
          <a:p>
            <a:r>
              <a:rPr lang="tr-TR" sz="2400" dirty="0">
                <a:latin typeface="Arial" panose="020B0604020202020204" pitchFamily="34" charset="0"/>
                <a:cs typeface="Arial" panose="020B0604020202020204" pitchFamily="34" charset="0"/>
              </a:rPr>
              <a:t>a) Sınıf rehberlik programı kapsamında rehberlik alanında özel bilgi ve beceri gerektiren etkinlikleri uygular.</a:t>
            </a:r>
          </a:p>
          <a:p>
            <a:r>
              <a:rPr lang="tr-TR" sz="2400" dirty="0">
                <a:latin typeface="Arial" panose="020B0604020202020204" pitchFamily="34" charset="0"/>
                <a:cs typeface="Arial" panose="020B0604020202020204" pitchFamily="34" charset="0"/>
              </a:rPr>
              <a:t>b) Bireyi tanıma çalışmaları kapsamında bireyi tanıma tekniklerini uygular, değerlendirmelerini raporlaştırarak öğrencilere geribildirimde bulunur ve ilgililerle paylaşır. Gerektiğinde bireyi tanıma tekniklerini geliştirme çalışmalarına katılır.</a:t>
            </a:r>
          </a:p>
          <a:p>
            <a:r>
              <a:rPr lang="tr-TR" sz="2400" dirty="0">
                <a:latin typeface="Arial" panose="020B0604020202020204" pitchFamily="34" charset="0"/>
                <a:cs typeface="Arial" panose="020B0604020202020204" pitchFamily="34" charset="0"/>
              </a:rPr>
              <a:t>c) Bilgi verme çalışmaları kapsamında öğrencilerin sosyal duygusal, akademik ve kariyer gelişim alanlarında ihtiyaç duydukları bilgileri bireysel çalışmalar, grup çalışmaları veya yayın hazırlama yoluyla öğrencilerle paylaşır</a:t>
            </a:r>
            <a:r>
              <a:rPr lang="tr-TR" sz="2400" dirty="0" smtClean="0">
                <a:latin typeface="Arial" panose="020B0604020202020204" pitchFamily="34" charset="0"/>
                <a:cs typeface="Arial" panose="020B0604020202020204" pitchFamily="34" charset="0"/>
              </a:rPr>
              <a:t>.</a:t>
            </a: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4442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685800" y="609600"/>
            <a:ext cx="10203656" cy="4893647"/>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Rehber öğretmen/psikolojik danışmanın görevleri</a:t>
            </a:r>
          </a:p>
          <a:p>
            <a:r>
              <a:rPr lang="tr-TR" sz="2400" dirty="0" smtClean="0">
                <a:solidFill>
                  <a:prstClr val="black"/>
                </a:solidFill>
                <a:latin typeface="Arial" panose="020B0604020202020204" pitchFamily="34" charset="0"/>
                <a:cs typeface="Arial" panose="020B0604020202020204" pitchFamily="34" charset="0"/>
              </a:rPr>
              <a:t>ç</a:t>
            </a:r>
            <a:r>
              <a:rPr lang="tr-TR" sz="2400" dirty="0">
                <a:solidFill>
                  <a:prstClr val="black"/>
                </a:solidFill>
                <a:latin typeface="Arial" panose="020B0604020202020204" pitchFamily="34" charset="0"/>
                <a:cs typeface="Arial" panose="020B0604020202020204" pitchFamily="34" charset="0"/>
              </a:rPr>
              <a:t>) Yöneltme ve izleme çalışmaları kapsamında bireyi tanıma ve bilgi verme hizmeti sunarak öğrenciyi kendine uygun olan eğitim kurumuna, alana, dala, staja, işe, mesleğe, okul içi ya da okul dışı sosyal ve kültürel etkinliklere yöneltir ve öğrencinin gelişimini izler. Merkezî sınavlara ait tercih dönemlerinde görev alır.</a:t>
            </a:r>
          </a:p>
          <a:p>
            <a:endParaRPr lang="tr-TR" sz="2400" b="1" dirty="0" smtClean="0">
              <a:solidFill>
                <a:prstClr val="black"/>
              </a:solidFill>
              <a:latin typeface="Arial" panose="020B0604020202020204" pitchFamily="34" charset="0"/>
              <a:cs typeface="Arial" panose="020B0604020202020204" pitchFamily="34" charset="0"/>
            </a:endParaRPr>
          </a:p>
          <a:p>
            <a:r>
              <a:rPr lang="tr-TR" sz="2400" b="1" dirty="0" smtClean="0">
                <a:solidFill>
                  <a:prstClr val="black"/>
                </a:solidFill>
                <a:latin typeface="Arial" panose="020B0604020202020204" pitchFamily="34" charset="0"/>
                <a:cs typeface="Arial" panose="020B0604020202020204" pitchFamily="34" charset="0"/>
              </a:rPr>
              <a:t>(</a:t>
            </a:r>
            <a:r>
              <a:rPr lang="tr-TR" sz="2400" b="1" dirty="0">
                <a:solidFill>
                  <a:prstClr val="black"/>
                </a:solidFill>
                <a:latin typeface="Arial" panose="020B0604020202020204" pitchFamily="34" charset="0"/>
                <a:cs typeface="Arial" panose="020B0604020202020204" pitchFamily="34" charset="0"/>
              </a:rPr>
              <a:t>3) İyileştirici hizmetler;</a:t>
            </a:r>
          </a:p>
          <a:p>
            <a:r>
              <a:rPr lang="tr-TR" sz="2400" dirty="0">
                <a:solidFill>
                  <a:prstClr val="black"/>
                </a:solidFill>
                <a:latin typeface="Arial" panose="020B0604020202020204" pitchFamily="34" charset="0"/>
                <a:cs typeface="Arial" panose="020B0604020202020204" pitchFamily="34" charset="0"/>
              </a:rPr>
              <a:t>a) Öğrencilerin sosyal duygusal, akademik ve kariyer gelişimlerinin desteklenmesi, kendilerini keşfetmeleri, duygusal, düşünsel, davranışsal düzeyde kapasitelerinin güçlendirilmesi, iyileştirme ve geliştirme amacıyla formasyonu uygun olan rehber öğretmen/psikolojik danışman bireysel ve grupla psikolojik danışma yapar</a:t>
            </a:r>
            <a:r>
              <a:rPr lang="tr-TR" sz="2400" dirty="0" smtClean="0">
                <a:solidFill>
                  <a:prstClr val="black"/>
                </a:solidFill>
                <a:latin typeface="Arial" panose="020B0604020202020204" pitchFamily="34" charset="0"/>
                <a:cs typeface="Arial" panose="020B0604020202020204" pitchFamily="34" charset="0"/>
              </a:rPr>
              <a:t>.</a:t>
            </a:r>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8308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304800" y="609600"/>
            <a:ext cx="11353800" cy="6001643"/>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Rehber öğretmen/psikolojik danışmanın görevleri</a:t>
            </a:r>
          </a:p>
          <a:p>
            <a:endParaRPr lang="tr-TR" sz="2400" b="1" dirty="0" smtClean="0">
              <a:solidFill>
                <a:prstClr val="black"/>
              </a:solidFill>
              <a:latin typeface="Arial" panose="020B0604020202020204" pitchFamily="34" charset="0"/>
              <a:cs typeface="Arial" panose="020B0604020202020204" pitchFamily="34" charset="0"/>
            </a:endParaRPr>
          </a:p>
          <a:p>
            <a:r>
              <a:rPr lang="tr-TR" sz="2400" b="1" dirty="0" smtClean="0">
                <a:solidFill>
                  <a:prstClr val="black"/>
                </a:solidFill>
                <a:latin typeface="Arial" panose="020B0604020202020204" pitchFamily="34" charset="0"/>
                <a:cs typeface="Arial" panose="020B0604020202020204" pitchFamily="34" charset="0"/>
              </a:rPr>
              <a:t>b</a:t>
            </a:r>
            <a:r>
              <a:rPr lang="tr-TR" sz="2400" b="1" dirty="0">
                <a:solidFill>
                  <a:prstClr val="black"/>
                </a:solidFill>
                <a:latin typeface="Arial" panose="020B0604020202020204" pitchFamily="34" charset="0"/>
                <a:cs typeface="Arial" panose="020B0604020202020204" pitchFamily="34" charset="0"/>
              </a:rPr>
              <a:t>) Psikososyal destek hizmetleri kapsamında;</a:t>
            </a:r>
          </a:p>
          <a:p>
            <a:r>
              <a:rPr lang="tr-TR" sz="2400" dirty="0">
                <a:solidFill>
                  <a:prstClr val="black"/>
                </a:solidFill>
                <a:latin typeface="Arial" panose="020B0604020202020204" pitchFamily="34" charset="0"/>
                <a:cs typeface="Arial" panose="020B0604020202020204" pitchFamily="34" charset="0"/>
              </a:rPr>
              <a:t>1) Doğal afetler ile kaza, ihmal, istismar, intihar, şiddet, savaş, göç ve salgın hastalıklar gibi zorlu yaşam olaylarında öğrenci, aile ve öğretmenlere psikolojik ve sosyal destek sağlar.</a:t>
            </a:r>
          </a:p>
          <a:p>
            <a:r>
              <a:rPr lang="tr-TR" sz="2400" dirty="0">
                <a:solidFill>
                  <a:prstClr val="black"/>
                </a:solidFill>
                <a:latin typeface="Arial" panose="020B0604020202020204" pitchFamily="34" charset="0"/>
                <a:cs typeface="Arial" panose="020B0604020202020204" pitchFamily="34" charset="0"/>
              </a:rPr>
              <a:t>2) Hakkında danışmanlık tedbir kararı verilen çocuğa ve çocuğun bakımından sorumlu kişilere hizmet sunar.</a:t>
            </a:r>
          </a:p>
          <a:p>
            <a:r>
              <a:rPr lang="tr-TR" sz="2400" dirty="0">
                <a:solidFill>
                  <a:prstClr val="black"/>
                </a:solidFill>
                <a:latin typeface="Arial" panose="020B0604020202020204" pitchFamily="34" charset="0"/>
                <a:cs typeface="Arial" panose="020B0604020202020204" pitchFamily="34" charset="0"/>
              </a:rPr>
              <a:t>3) Eğitim kurumlarında rehber öğretmen/psikolojik danışman bulunmaması veya çocuğun herhangi bir eğitim kurumu ile ilişiğinin olmaması durumunda danışmanlık tedbiri uygulamaları il veya ilçe millî eğitim müdürlüklerinin görevlendireceği, çocuğun ikamet adresinin bulunduğu eğitim bölgesinde görevli rehber öğretmen/psikolojik danışman yerine getirir. Danışmanlık tedbir kararlarına ilişkin görevlendirmelerde rehber öğretmen/psikolojik danışmanların hâlihazırda yerine getirmekte oldukları danışmanlık tedbir kararları da gözetilerek dengeli bir dağılım sağlanır</a:t>
            </a:r>
            <a:r>
              <a:rPr lang="tr-TR" sz="2400" dirty="0" smtClean="0">
                <a:solidFill>
                  <a:prstClr val="black"/>
                </a:solidFill>
                <a:latin typeface="Arial" panose="020B0604020202020204" pitchFamily="34" charset="0"/>
                <a:cs typeface="Arial" panose="020B0604020202020204" pitchFamily="34" charset="0"/>
              </a:rPr>
              <a:t>.</a:t>
            </a:r>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64613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685800" y="381000"/>
            <a:ext cx="10203656" cy="5632311"/>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Rehber öğretmen/psikolojik danışmanın görevleri</a:t>
            </a:r>
          </a:p>
          <a:p>
            <a:r>
              <a:rPr lang="tr-TR" sz="2400" dirty="0" smtClean="0">
                <a:solidFill>
                  <a:prstClr val="black"/>
                </a:solidFill>
                <a:latin typeface="Arial" panose="020B0604020202020204" pitchFamily="34" charset="0"/>
                <a:cs typeface="Arial" panose="020B0604020202020204" pitchFamily="34" charset="0"/>
              </a:rPr>
              <a:t>c</a:t>
            </a:r>
            <a:r>
              <a:rPr lang="tr-TR" sz="2400" dirty="0">
                <a:solidFill>
                  <a:prstClr val="black"/>
                </a:solidFill>
                <a:latin typeface="Arial" panose="020B0604020202020204" pitchFamily="34" charset="0"/>
                <a:cs typeface="Arial" panose="020B0604020202020204" pitchFamily="34" charset="0"/>
              </a:rPr>
              <a:t>) Sevk çalışmaları kapsamında bireyin, rehberlik ve psikolojik danışma hizmetlerinin müdahale alanı ya da rehber öğretmen/psikolojik danışmanın mesleki yeterlikleri dışında kalan bir uzmanlık alanında yardıma ihtiyaç duyması durumunda, bireyi yardım alabileceği düşünülen daha yetkin uzman kişi, kurum veya kuruluşlara yönlendirir.</a:t>
            </a:r>
          </a:p>
          <a:p>
            <a:endParaRPr lang="tr-TR" sz="2400" b="1" dirty="0" smtClean="0">
              <a:solidFill>
                <a:prstClr val="black"/>
              </a:solidFill>
              <a:latin typeface="Arial" panose="020B0604020202020204" pitchFamily="34" charset="0"/>
              <a:cs typeface="Arial" panose="020B0604020202020204" pitchFamily="34" charset="0"/>
            </a:endParaRPr>
          </a:p>
          <a:p>
            <a:r>
              <a:rPr lang="tr-TR" sz="2400" b="1" dirty="0" smtClean="0">
                <a:solidFill>
                  <a:prstClr val="black"/>
                </a:solidFill>
                <a:latin typeface="Arial" panose="020B0604020202020204" pitchFamily="34" charset="0"/>
                <a:cs typeface="Arial" panose="020B0604020202020204" pitchFamily="34" charset="0"/>
              </a:rPr>
              <a:t>(</a:t>
            </a:r>
            <a:r>
              <a:rPr lang="tr-TR" sz="2400" b="1" dirty="0">
                <a:solidFill>
                  <a:prstClr val="black"/>
                </a:solidFill>
                <a:latin typeface="Arial" panose="020B0604020202020204" pitchFamily="34" charset="0"/>
                <a:cs typeface="Arial" panose="020B0604020202020204" pitchFamily="34" charset="0"/>
              </a:rPr>
              <a:t>4) Destek hizmetler;</a:t>
            </a:r>
          </a:p>
          <a:p>
            <a:r>
              <a:rPr lang="tr-TR" sz="2400" dirty="0">
                <a:solidFill>
                  <a:prstClr val="black"/>
                </a:solidFill>
                <a:latin typeface="Arial" panose="020B0604020202020204" pitchFamily="34" charset="0"/>
                <a:cs typeface="Arial" panose="020B0604020202020204" pitchFamily="34" charset="0"/>
              </a:rPr>
              <a:t>a) Müşavirlik hizmetleri kapsamında, öğrencinin gelişimini desteklemek için öğretmen, veli, yönetici ve okul içerisinde öğrenci ile iletişimde olan diğer kişilere kendilerini geliştirmeleri, ortak ve yeterli bir rehberlik anlayışı kazanmaları amacıyla çalışmalar yürütür. Sınıf rehberlik programlarının hazırlanmasında, uygulanmasında, sınıf içi rehberlik uygulamalarının geliştirilmesinde sınıf rehber öğretmenlerine müşavirlik eder.</a:t>
            </a:r>
          </a:p>
          <a:p>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8308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685800" y="533400"/>
            <a:ext cx="11277600" cy="5632311"/>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Rehber öğretmen/psikolojik danışmanın görevleri</a:t>
            </a:r>
          </a:p>
          <a:p>
            <a:endParaRPr lang="tr-TR" sz="2400" b="1" dirty="0" smtClean="0">
              <a:solidFill>
                <a:prstClr val="black"/>
              </a:solidFill>
              <a:latin typeface="Arial" panose="020B0604020202020204" pitchFamily="34" charset="0"/>
              <a:cs typeface="Arial" panose="020B0604020202020204" pitchFamily="34" charset="0"/>
            </a:endParaRPr>
          </a:p>
          <a:p>
            <a:r>
              <a:rPr lang="tr-TR" sz="2400" b="1" dirty="0" smtClean="0">
                <a:solidFill>
                  <a:prstClr val="black"/>
                </a:solidFill>
                <a:latin typeface="Arial" panose="020B0604020202020204" pitchFamily="34" charset="0"/>
                <a:cs typeface="Arial" panose="020B0604020202020204" pitchFamily="34" charset="0"/>
              </a:rPr>
              <a:t>b</a:t>
            </a:r>
            <a:r>
              <a:rPr lang="tr-TR" sz="2400" b="1" dirty="0">
                <a:solidFill>
                  <a:prstClr val="black"/>
                </a:solidFill>
                <a:latin typeface="Arial" panose="020B0604020202020204" pitchFamily="34" charset="0"/>
                <a:cs typeface="Arial" panose="020B0604020202020204" pitchFamily="34" charset="0"/>
              </a:rPr>
              <a:t>) Program yönetimi çalışmaları kapsamında;</a:t>
            </a:r>
          </a:p>
          <a:p>
            <a:r>
              <a:rPr lang="tr-TR" sz="2400" dirty="0">
                <a:solidFill>
                  <a:prstClr val="black"/>
                </a:solidFill>
                <a:latin typeface="Arial" panose="020B0604020202020204" pitchFamily="34" charset="0"/>
                <a:cs typeface="Arial" panose="020B0604020202020204" pitchFamily="34" charset="0"/>
              </a:rPr>
              <a:t>1) Okul rehberlik ve psikolojik danışma programını rehberlik ve araştırma merkezine iletilmek üzere en geç ekim ayının ilk haftasında e-Rehberlik sistemi üzerinden hazırlar.</a:t>
            </a:r>
          </a:p>
          <a:p>
            <a:r>
              <a:rPr lang="tr-TR" sz="2400" dirty="0">
                <a:solidFill>
                  <a:prstClr val="black"/>
                </a:solidFill>
                <a:latin typeface="Arial" panose="020B0604020202020204" pitchFamily="34" charset="0"/>
                <a:cs typeface="Arial" panose="020B0604020202020204" pitchFamily="34" charset="0"/>
              </a:rPr>
              <a:t>2) Okul rehberlik ve psikolojik danışma programı doğrultusunda e-Rehberlik sistemi üzerinden kendi haftalık programını hazırlar.</a:t>
            </a:r>
          </a:p>
          <a:p>
            <a:r>
              <a:rPr lang="tr-TR" sz="2400" dirty="0">
                <a:solidFill>
                  <a:prstClr val="black"/>
                </a:solidFill>
                <a:latin typeface="Arial" panose="020B0604020202020204" pitchFamily="34" charset="0"/>
                <a:cs typeface="Arial" panose="020B0604020202020204" pitchFamily="34" charset="0"/>
              </a:rPr>
              <a:t>3) Her yıl kasım ayı içerisinde sınıf rehber öğretmenleri tarafından bir örneği rehberlik ve psikolojik danışma servisine iletilen risk altındaki öğrencilere ait verileri birleştirerek eğitim kurumuna ait risk haritasını oluşturur.</a:t>
            </a:r>
          </a:p>
          <a:p>
            <a:r>
              <a:rPr lang="tr-TR" sz="2400" dirty="0">
                <a:solidFill>
                  <a:prstClr val="black"/>
                </a:solidFill>
                <a:latin typeface="Arial" panose="020B0604020202020204" pitchFamily="34" charset="0"/>
                <a:cs typeface="Arial" panose="020B0604020202020204" pitchFamily="34" charset="0"/>
              </a:rPr>
              <a:t>4) Okul rehberlik ve psikolojik danışma programı kapsamında gerçekleştirilen çalışmaları e-Rehberlik sistemine işler. Danışma sürecinde danışan dosyası aracılığı ile gerekli kayıtları tutar. Elektronik ortama işlenmesi mümkün olmayan çalışmaları dosyalar ve usulüne uygun olarak saklar</a:t>
            </a:r>
            <a:r>
              <a:rPr lang="tr-TR" sz="2400" dirty="0" smtClean="0">
                <a:solidFill>
                  <a:prstClr val="black"/>
                </a:solidFill>
                <a:latin typeface="Arial" panose="020B0604020202020204" pitchFamily="34" charset="0"/>
                <a:cs typeface="Arial" panose="020B0604020202020204" pitchFamily="34" charset="0"/>
              </a:rPr>
              <a:t>.</a:t>
            </a:r>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96216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685800" y="381000"/>
            <a:ext cx="11125200" cy="5355312"/>
          </a:xfrm>
          <a:prstGeom prst="rect">
            <a:avLst/>
          </a:prstGeom>
          <a:noFill/>
        </p:spPr>
        <p:txBody>
          <a:bodyPr wrap="square">
            <a:spAutoFit/>
          </a:bodyPr>
          <a:lstStyle/>
          <a:p>
            <a:pPr>
              <a:spcBef>
                <a:spcPts val="1200"/>
              </a:spcBef>
            </a:pPr>
            <a:r>
              <a:rPr lang="tr-TR" sz="2400" b="1" dirty="0">
                <a:solidFill>
                  <a:prstClr val="black"/>
                </a:solidFill>
                <a:latin typeface="Arial" panose="020B0604020202020204" pitchFamily="34" charset="0"/>
                <a:cs typeface="Arial" panose="020B0604020202020204" pitchFamily="34" charset="0"/>
              </a:rPr>
              <a:t>Rehber öğretmen/psikolojik danışmanın görevleri</a:t>
            </a:r>
          </a:p>
          <a:p>
            <a:pPr>
              <a:spcBef>
                <a:spcPts val="1200"/>
              </a:spcBef>
            </a:pPr>
            <a:r>
              <a:rPr lang="tr-TR" sz="2400" dirty="0" smtClean="0">
                <a:solidFill>
                  <a:prstClr val="black"/>
                </a:solidFill>
                <a:latin typeface="Arial" panose="020B0604020202020204" pitchFamily="34" charset="0"/>
                <a:cs typeface="Arial" panose="020B0604020202020204" pitchFamily="34" charset="0"/>
              </a:rPr>
              <a:t>5</a:t>
            </a:r>
            <a:r>
              <a:rPr lang="tr-TR" sz="2400" dirty="0">
                <a:solidFill>
                  <a:prstClr val="black"/>
                </a:solidFill>
                <a:latin typeface="Arial" panose="020B0604020202020204" pitchFamily="34" charset="0"/>
                <a:cs typeface="Arial" panose="020B0604020202020204" pitchFamily="34" charset="0"/>
              </a:rPr>
              <a:t>) Okul rehberlik ve psikolojik danışma programını ders yılı boyunca sınıf rehber öğretmenleri, öğretmenler ve eğitim kurumu yöneticileri ile iş birliği içerisinde uygular ve programın etkililiğini ders yılı sonunda değerlendirir.</a:t>
            </a:r>
          </a:p>
          <a:p>
            <a:pPr>
              <a:spcBef>
                <a:spcPts val="1200"/>
              </a:spcBef>
            </a:pPr>
            <a:r>
              <a:rPr lang="tr-TR" sz="2400" dirty="0">
                <a:solidFill>
                  <a:prstClr val="black"/>
                </a:solidFill>
                <a:latin typeface="Arial" panose="020B0604020202020204" pitchFamily="34" charset="0"/>
                <a:cs typeface="Arial" panose="020B0604020202020204" pitchFamily="34" charset="0"/>
              </a:rPr>
              <a:t>c) </a:t>
            </a:r>
            <a:r>
              <a:rPr lang="tr-TR" sz="2400" b="1" dirty="0">
                <a:solidFill>
                  <a:prstClr val="black"/>
                </a:solidFill>
                <a:latin typeface="Arial" panose="020B0604020202020204" pitchFamily="34" charset="0"/>
                <a:cs typeface="Arial" panose="020B0604020202020204" pitchFamily="34" charset="0"/>
              </a:rPr>
              <a:t>Araştırma ve proje çalışmaları kapsamında</a:t>
            </a:r>
            <a:r>
              <a:rPr lang="tr-TR" sz="2400" dirty="0">
                <a:solidFill>
                  <a:prstClr val="black"/>
                </a:solidFill>
                <a:latin typeface="Arial" panose="020B0604020202020204" pitchFamily="34" charset="0"/>
                <a:cs typeface="Arial" panose="020B0604020202020204" pitchFamily="34" charset="0"/>
              </a:rPr>
              <a:t>, sunduğu hizmetlerin etkililiğini ve verimliliğini artırmak amacıyla araştırma, izleme ve değerlendirme çalışmaları yapar. Gerektiğinde eğitim kurumunda yürütülen proje çalışmalarına katılır.</a:t>
            </a:r>
          </a:p>
          <a:p>
            <a:pPr>
              <a:spcBef>
                <a:spcPts val="1200"/>
              </a:spcBef>
            </a:pPr>
            <a:r>
              <a:rPr lang="tr-TR" sz="2400" dirty="0">
                <a:solidFill>
                  <a:prstClr val="black"/>
                </a:solidFill>
                <a:latin typeface="Arial" panose="020B0604020202020204" pitchFamily="34" charset="0"/>
                <a:cs typeface="Arial" panose="020B0604020202020204" pitchFamily="34" charset="0"/>
              </a:rPr>
              <a:t>ç) </a:t>
            </a:r>
            <a:r>
              <a:rPr lang="tr-TR" sz="2400" b="1" dirty="0">
                <a:solidFill>
                  <a:prstClr val="black"/>
                </a:solidFill>
                <a:latin typeface="Arial" panose="020B0604020202020204" pitchFamily="34" charset="0"/>
                <a:cs typeface="Arial" panose="020B0604020202020204" pitchFamily="34" charset="0"/>
              </a:rPr>
              <a:t>İş birliği kapsamında</a:t>
            </a:r>
            <a:r>
              <a:rPr lang="tr-TR" sz="2400" dirty="0">
                <a:solidFill>
                  <a:prstClr val="black"/>
                </a:solidFill>
                <a:latin typeface="Arial" panose="020B0604020202020204" pitchFamily="34" charset="0"/>
                <a:cs typeface="Arial" panose="020B0604020202020204" pitchFamily="34" charset="0"/>
              </a:rPr>
              <a:t>, doğal üyesi olduğu kurul ve komisyonlara katılır, rehberlik ve psikolojik danışma hizmetlerine ilişkin görevlerini yerine getirir. Rehberlik ve araştırma merkezleri tarafından düzenlenen toplantı, eğitim etkinlikleri, proje ve ekip çalışmalarına katılır. Öğrencilerin gelişimsel ihtiyaç ya da sorunlarına yönelik olarak ortak bir amaç ve sorumluluk çerçevesinde veli, öğretmen, idareci, diğer kişi ve kurumlarla iş birliği yapar</a:t>
            </a:r>
            <a:r>
              <a:rPr lang="tr-TR" sz="2400" dirty="0" smtClean="0">
                <a:solidFill>
                  <a:prstClr val="black"/>
                </a:solidFill>
                <a:latin typeface="Arial" panose="020B0604020202020204" pitchFamily="34" charset="0"/>
                <a:cs typeface="Arial" panose="020B0604020202020204" pitchFamily="34" charset="0"/>
              </a:rPr>
              <a:t>.</a:t>
            </a:r>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63213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562A2984-EA98-4E4D-A677-5236C96602E4}"/>
              </a:ext>
            </a:extLst>
          </p:cNvPr>
          <p:cNvSpPr txBox="1"/>
          <p:nvPr/>
        </p:nvSpPr>
        <p:spPr>
          <a:xfrm>
            <a:off x="685800" y="609600"/>
            <a:ext cx="10896600" cy="6370975"/>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Rehber öğretmen/psikolojik danışmanın görevleri</a:t>
            </a:r>
          </a:p>
          <a:p>
            <a:r>
              <a:rPr lang="tr-TR" sz="2400" dirty="0" smtClean="0">
                <a:solidFill>
                  <a:prstClr val="black"/>
                </a:solidFill>
                <a:latin typeface="Arial" panose="020B0604020202020204" pitchFamily="34" charset="0"/>
                <a:cs typeface="Arial" panose="020B0604020202020204" pitchFamily="34" charset="0"/>
              </a:rPr>
              <a:t>d</a:t>
            </a:r>
            <a:r>
              <a:rPr lang="tr-TR" sz="2400" dirty="0">
                <a:solidFill>
                  <a:prstClr val="black"/>
                </a:solidFill>
                <a:latin typeface="Arial" panose="020B0604020202020204" pitchFamily="34" charset="0"/>
                <a:cs typeface="Arial" panose="020B0604020202020204" pitchFamily="34" charset="0"/>
              </a:rPr>
              <a:t>) Ders saatinde bireysel veya grupla yürütülen çalışmalarda öğrencinin devamsız görünmemesi için okul yönetimi ve ders öğretmeniyle iş birliği yaparak gerekli tedbirleri alır.</a:t>
            </a:r>
          </a:p>
          <a:p>
            <a:r>
              <a:rPr lang="tr-TR" sz="2400" dirty="0">
                <a:solidFill>
                  <a:prstClr val="black"/>
                </a:solidFill>
                <a:latin typeface="Arial" panose="020B0604020202020204" pitchFamily="34" charset="0"/>
                <a:cs typeface="Arial" panose="020B0604020202020204" pitchFamily="34" charset="0"/>
              </a:rPr>
              <a:t>e) Okul rehberlik ve psikolojik danışma programının etkililiğini artırmak, mesleki bilgi ve becerileri geliştirmek, mesleğine ilişkin güncel gelişmeleri izleyerek daha nitelikli hizmet sunmak için bilimsel kongre, konferans, panel ve hizmet içi eğitimlere katılır, gerektiğinde hizmet içi eğitim verir.</a:t>
            </a:r>
          </a:p>
          <a:p>
            <a:r>
              <a:rPr lang="tr-TR" sz="2400" dirty="0">
                <a:solidFill>
                  <a:prstClr val="black"/>
                </a:solidFill>
                <a:latin typeface="Arial" panose="020B0604020202020204" pitchFamily="34" charset="0"/>
                <a:cs typeface="Arial" panose="020B0604020202020204" pitchFamily="34" charset="0"/>
              </a:rPr>
              <a:t>f) Eğitim kurumu müdürünün vereceği rehberlik ve psikolojik danışma hizmetleri ile ilgili diğer görevleri yapar</a:t>
            </a:r>
            <a:r>
              <a:rPr lang="tr-TR" sz="2400" dirty="0" smtClean="0">
                <a:solidFill>
                  <a:prstClr val="black"/>
                </a:solidFill>
                <a:latin typeface="Arial" panose="020B0604020202020204" pitchFamily="34" charset="0"/>
                <a:cs typeface="Arial" panose="020B0604020202020204" pitchFamily="34" charset="0"/>
              </a:rPr>
              <a:t>.</a:t>
            </a:r>
          </a:p>
          <a:p>
            <a:endParaRPr lang="tr-TR" sz="2400" b="1" dirty="0" smtClean="0">
              <a:latin typeface="Arial" pitchFamily="34" charset="0"/>
              <a:cs typeface="Arial" pitchFamily="34" charset="0"/>
            </a:endParaRPr>
          </a:p>
          <a:p>
            <a:r>
              <a:rPr lang="tr-TR" sz="2400" b="1" dirty="0" smtClean="0">
                <a:latin typeface="Arial" pitchFamily="34" charset="0"/>
                <a:cs typeface="Arial" pitchFamily="34" charset="0"/>
              </a:rPr>
              <a:t>Diğer </a:t>
            </a:r>
            <a:r>
              <a:rPr lang="tr-TR" sz="2400" b="1" dirty="0">
                <a:latin typeface="Arial" pitchFamily="34" charset="0"/>
                <a:cs typeface="Arial" pitchFamily="34" charset="0"/>
              </a:rPr>
              <a:t>görevler </a:t>
            </a:r>
            <a:endParaRPr lang="tr-TR" sz="2400" dirty="0">
              <a:latin typeface="Arial" pitchFamily="34" charset="0"/>
              <a:cs typeface="Arial" pitchFamily="34" charset="0"/>
            </a:endParaRPr>
          </a:p>
          <a:p>
            <a:r>
              <a:rPr lang="tr-TR" sz="2400" b="1" dirty="0">
                <a:latin typeface="Arial" pitchFamily="34" charset="0"/>
                <a:cs typeface="Arial" pitchFamily="34" charset="0"/>
              </a:rPr>
              <a:t>MADDE 22 – </a:t>
            </a:r>
            <a:r>
              <a:rPr lang="tr-TR" sz="2400" dirty="0">
                <a:latin typeface="Arial" pitchFamily="34" charset="0"/>
                <a:cs typeface="Arial" pitchFamily="34" charset="0"/>
              </a:rPr>
              <a:t>(1) Rehber öğretmen/psikolojik danışman merkezî sınavlarda görev alabilir ve istemesi hâlinde belleticilik görevi yapabilir. Ancak rehber öğretmen/psikolojik danışmanlara nöbet görevi verilemez. </a:t>
            </a:r>
          </a:p>
          <a:p>
            <a:r>
              <a:rPr lang="tr-TR" sz="2400" dirty="0"/>
              <a:t>  </a:t>
            </a:r>
          </a:p>
          <a:p>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4697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9226AAA-43AF-4C42-946D-26D91D29A8B6}"/>
              </a:ext>
            </a:extLst>
          </p:cNvPr>
          <p:cNvSpPr txBox="1"/>
          <p:nvPr/>
        </p:nvSpPr>
        <p:spPr>
          <a:xfrm>
            <a:off x="838200" y="609600"/>
            <a:ext cx="10727531" cy="5632311"/>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Sınıf rehber öğretmeninin görevleri</a:t>
            </a:r>
          </a:p>
          <a:p>
            <a:r>
              <a:rPr lang="tr-TR" sz="2400" dirty="0">
                <a:latin typeface="Arial" panose="020B0604020202020204" pitchFamily="34" charset="0"/>
                <a:cs typeface="Arial" panose="020B0604020202020204" pitchFamily="34" charset="0"/>
              </a:rPr>
              <a:t>MADDE 23 – (1) Sınıf rehber öğretmeni aşağıdaki görevleri yapar:</a:t>
            </a:r>
          </a:p>
          <a:p>
            <a:r>
              <a:rPr lang="tr-TR" sz="2400" dirty="0">
                <a:latin typeface="Arial" panose="020B0604020202020204" pitchFamily="34" charset="0"/>
                <a:cs typeface="Arial" panose="020B0604020202020204" pitchFamily="34" charset="0"/>
              </a:rPr>
              <a:t>a) Sınıf rehberlik planını okul rehberlik ve psikolojik danışma programı ile sınıf rehberlik programı çerçevesinde hazırlayarak en geç ekim ayının ikinci haftasında eğitim kurumu müdürüne onaylatır. Sınıf rehberlik planının bir örneğini rehberlik ve psikolojik danışma servisi ile paylaşır. Plan dâhilinde uygulamalarını gerçekleştirir.</a:t>
            </a:r>
          </a:p>
          <a:p>
            <a:r>
              <a:rPr lang="tr-TR" sz="2400" dirty="0">
                <a:latin typeface="Arial" panose="020B0604020202020204" pitchFamily="34" charset="0"/>
                <a:cs typeface="Arial" panose="020B0604020202020204" pitchFamily="34" charset="0"/>
              </a:rPr>
              <a:t>b) Sınıf rehberlik programı kapsamındaki etkinlikleri sınıfında uygular.</a:t>
            </a:r>
          </a:p>
          <a:p>
            <a:r>
              <a:rPr lang="tr-TR" sz="2400" dirty="0">
                <a:latin typeface="Arial" panose="020B0604020202020204" pitchFamily="34" charset="0"/>
                <a:cs typeface="Arial" panose="020B0604020202020204" pitchFamily="34" charset="0"/>
              </a:rPr>
              <a:t>c) Öğrencilerinin rehberlik ve psikolojik danışma hizmetlerine ilişkin ihtiyaçlarını belirleyerek okul rehberlik ve psikolojik danışma programına yansıtılmak üzere rehberlik ve psikolojik danışma servisine iletir.</a:t>
            </a:r>
          </a:p>
          <a:p>
            <a:r>
              <a:rPr lang="tr-TR" sz="2400" dirty="0">
                <a:latin typeface="Arial" panose="020B0604020202020204" pitchFamily="34" charset="0"/>
                <a:cs typeface="Arial" panose="020B0604020202020204" pitchFamily="34" charset="0"/>
              </a:rPr>
              <a:t>ç) Okul rehberlik ve psikolojik danışma programının hedeflerine ilişkin etkinliklerde rehberlik ve psikolojik danışma servisiyle iş birliği yapar.</a:t>
            </a:r>
          </a:p>
          <a:p>
            <a:r>
              <a:rPr lang="tr-TR" sz="2400" dirty="0">
                <a:latin typeface="Arial" panose="020B0604020202020204" pitchFamily="34" charset="0"/>
                <a:cs typeface="Arial" panose="020B0604020202020204" pitchFamily="34" charset="0"/>
              </a:rPr>
              <a:t>d) Her yıl kasım ayı içerisinde sınıfında bulunan risk altındaki öğrencilere ait verilerin bir örneğini rehberlik ve psikolojik danışma servisine iletir</a:t>
            </a:r>
            <a:r>
              <a:rPr lang="tr-TR" sz="2400" dirty="0" smtClean="0">
                <a:latin typeface="Arial" panose="020B0604020202020204" pitchFamily="34" charset="0"/>
                <a:cs typeface="Arial" panose="020B0604020202020204" pitchFamily="34" charset="0"/>
              </a:rPr>
              <a:t>.</a:t>
            </a: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98079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9226AAA-43AF-4C42-946D-26D91D29A8B6}"/>
              </a:ext>
            </a:extLst>
          </p:cNvPr>
          <p:cNvSpPr txBox="1"/>
          <p:nvPr/>
        </p:nvSpPr>
        <p:spPr>
          <a:xfrm>
            <a:off x="838200" y="609600"/>
            <a:ext cx="10727531" cy="5632311"/>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Sınıf rehber öğretmeninin görevleri</a:t>
            </a:r>
          </a:p>
          <a:p>
            <a:r>
              <a:rPr lang="tr-TR" sz="2400" dirty="0" smtClean="0">
                <a:solidFill>
                  <a:prstClr val="black"/>
                </a:solidFill>
                <a:latin typeface="Arial" panose="020B0604020202020204" pitchFamily="34" charset="0"/>
                <a:cs typeface="Arial" panose="020B0604020202020204" pitchFamily="34" charset="0"/>
              </a:rPr>
              <a:t>e</a:t>
            </a:r>
            <a:r>
              <a:rPr lang="tr-TR" sz="2400" dirty="0">
                <a:solidFill>
                  <a:prstClr val="black"/>
                </a:solidFill>
                <a:latin typeface="Arial" panose="020B0604020202020204" pitchFamily="34" charset="0"/>
                <a:cs typeface="Arial" panose="020B0604020202020204" pitchFamily="34" charset="0"/>
              </a:rPr>
              <a:t>) Bireyi tanıma tekniklerinden uzmanlık bilgisi gerektirmeyenleri rehber öğretmen/psikolojik danışman ile iş birliği yaparak sınıfında uygular, sonuçlarını rehberlik ve psikolojik danışma servisi ile paylaşır.</a:t>
            </a:r>
          </a:p>
          <a:p>
            <a:r>
              <a:rPr lang="tr-TR" sz="2400" dirty="0">
                <a:solidFill>
                  <a:prstClr val="black"/>
                </a:solidFill>
                <a:latin typeface="Arial" panose="020B0604020202020204" pitchFamily="34" charset="0"/>
                <a:cs typeface="Arial" panose="020B0604020202020204" pitchFamily="34" charset="0"/>
              </a:rPr>
              <a:t>f) Sınıfa yeni gelen veya uyum güçlüğü yaşayan öğrencilerin okula uyum sağlamaları sürecinde rehber öğretmen/psikolojik danışman ile iş birliği içerisinde çalışır.</a:t>
            </a:r>
          </a:p>
          <a:p>
            <a:r>
              <a:rPr lang="tr-TR" sz="2400" dirty="0">
                <a:solidFill>
                  <a:prstClr val="black"/>
                </a:solidFill>
                <a:latin typeface="Arial" panose="020B0604020202020204" pitchFamily="34" charset="0"/>
                <a:cs typeface="Arial" panose="020B0604020202020204" pitchFamily="34" charset="0"/>
              </a:rPr>
              <a:t>g) Öğrencilerini rehber öğretmen/psikolojik danışman ile iş birliği yaparak ilgi, yetenek, değer, akademik başarı ve kişilik özelliklerine göre öğrenci kulüplerine, seçmeli derslere ve sosyal etkinliklere yöneltir.</a:t>
            </a:r>
          </a:p>
          <a:p>
            <a:r>
              <a:rPr lang="tr-TR" sz="2400" dirty="0">
                <a:solidFill>
                  <a:prstClr val="black"/>
                </a:solidFill>
                <a:latin typeface="Arial" panose="020B0604020202020204" pitchFamily="34" charset="0"/>
                <a:cs typeface="Arial" panose="020B0604020202020204" pitchFamily="34" charset="0"/>
              </a:rPr>
              <a:t>ğ) Risk altında olan öğrencileri fark ettiğinde, gerekli desteği almaları için rehberlik ve psikolojik danışma servisini bilgilendirir.</a:t>
            </a:r>
          </a:p>
          <a:p>
            <a:r>
              <a:rPr lang="tr-TR" sz="2400" dirty="0">
                <a:solidFill>
                  <a:prstClr val="black"/>
                </a:solidFill>
                <a:latin typeface="Arial" panose="020B0604020202020204" pitchFamily="34" charset="0"/>
                <a:cs typeface="Arial" panose="020B0604020202020204" pitchFamily="34" charset="0"/>
              </a:rPr>
              <a:t>h) Öğrencinin, öğrenme stilini fark etmesine, öğrenme becerilerini geliştirmesine, akademik performansını artırmasına yönelik çalışmalarında rehberlik ve psikolojik danışma servisiyle iş birliği yapar</a:t>
            </a:r>
            <a:r>
              <a:rPr lang="tr-TR" sz="2400" dirty="0" smtClean="0">
                <a:solidFill>
                  <a:prstClr val="black"/>
                </a:solidFill>
                <a:latin typeface="Arial" panose="020B0604020202020204" pitchFamily="34" charset="0"/>
                <a:cs typeface="Arial" panose="020B0604020202020204" pitchFamily="34" charset="0"/>
              </a:rPr>
              <a:t>.</a:t>
            </a:r>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8300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49226AAA-43AF-4C42-946D-26D91D29A8B6}"/>
              </a:ext>
            </a:extLst>
          </p:cNvPr>
          <p:cNvSpPr txBox="1"/>
          <p:nvPr/>
        </p:nvSpPr>
        <p:spPr>
          <a:xfrm>
            <a:off x="838200" y="609600"/>
            <a:ext cx="10727531" cy="3785652"/>
          </a:xfrm>
          <a:prstGeom prst="rect">
            <a:avLst/>
          </a:prstGeom>
          <a:noFill/>
        </p:spPr>
        <p:txBody>
          <a:bodyPr wrap="square">
            <a:spAutoFit/>
          </a:bodyPr>
          <a:lstStyle/>
          <a:p>
            <a:r>
              <a:rPr lang="tr-TR" sz="2400" b="1" dirty="0">
                <a:solidFill>
                  <a:prstClr val="black"/>
                </a:solidFill>
                <a:latin typeface="Arial" panose="020B0604020202020204" pitchFamily="34" charset="0"/>
                <a:cs typeface="Arial" panose="020B0604020202020204" pitchFamily="34" charset="0"/>
              </a:rPr>
              <a:t>Sınıf rehber öğretmeninin görevleri</a:t>
            </a:r>
          </a:p>
          <a:p>
            <a:r>
              <a:rPr lang="tr-TR" sz="2400" dirty="0" smtClean="0">
                <a:solidFill>
                  <a:prstClr val="black"/>
                </a:solidFill>
                <a:latin typeface="Arial" panose="020B0604020202020204" pitchFamily="34" charset="0"/>
                <a:cs typeface="Arial" panose="020B0604020202020204" pitchFamily="34" charset="0"/>
              </a:rPr>
              <a:t>ı</a:t>
            </a:r>
            <a:r>
              <a:rPr lang="tr-TR" sz="2400" dirty="0">
                <a:solidFill>
                  <a:prstClr val="black"/>
                </a:solidFill>
                <a:latin typeface="Arial" panose="020B0604020202020204" pitchFamily="34" charset="0"/>
                <a:cs typeface="Arial" panose="020B0604020202020204" pitchFamily="34" charset="0"/>
              </a:rPr>
              <a:t>) Sınıfıyla ilgili yürüttüğü rehberlik çalışmalarına ilişkin raporu her dönem sonunda eğitim kurumu müdürüne sunar.</a:t>
            </a:r>
          </a:p>
          <a:p>
            <a:r>
              <a:rPr lang="tr-TR" sz="2400" dirty="0">
                <a:solidFill>
                  <a:prstClr val="black"/>
                </a:solidFill>
                <a:latin typeface="Arial" panose="020B0604020202020204" pitchFamily="34" charset="0"/>
                <a:cs typeface="Arial" panose="020B0604020202020204" pitchFamily="34" charset="0"/>
              </a:rPr>
              <a:t>i) Sınıfında sosyal duygusal, akademik ve kariyer gelişimi açısından desteklenmeye ihtiyaç duyan öğrencileri rehberlik ve psikolojik danışma servisine yönlendirir, öğrencilerin gelişimini desteklemek amacıyla iş birliği yapar. Eğitim kurumunda rehber öğretmen/psikolojik danışmanın bulunmaması hâlinde öğrenciyi rehberlik ve araştırma merkezine yönlendirir.</a:t>
            </a:r>
          </a:p>
          <a:p>
            <a:r>
              <a:rPr lang="tr-TR" sz="2400" dirty="0">
                <a:solidFill>
                  <a:prstClr val="black"/>
                </a:solidFill>
                <a:latin typeface="Arial" panose="020B0604020202020204" pitchFamily="34" charset="0"/>
                <a:cs typeface="Arial" panose="020B0604020202020204" pitchFamily="34" charset="0"/>
              </a:rPr>
              <a:t>j) Eğitim kurumu müdürünün vereceği rehberlik hizmetleri ile ilgili diğer görevleri yapar.</a:t>
            </a:r>
          </a:p>
        </p:txBody>
      </p:sp>
    </p:spTree>
    <p:extLst>
      <p:ext uri="{BB962C8B-B14F-4D97-AF65-F5344CB8AC3E}">
        <p14:creationId xmlns:p14="http://schemas.microsoft.com/office/powerpoint/2010/main" val="40863766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A44B5513-A5BB-E440-B865-462B16E69199}"/>
              </a:ext>
            </a:extLst>
          </p:cNvPr>
          <p:cNvSpPr txBox="1"/>
          <p:nvPr/>
        </p:nvSpPr>
        <p:spPr>
          <a:xfrm>
            <a:off x="107156" y="874781"/>
            <a:ext cx="12322969" cy="4154984"/>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Diğer öğretmenler</a:t>
            </a:r>
          </a:p>
          <a:p>
            <a:r>
              <a:rPr lang="tr-TR" sz="2400" dirty="0">
                <a:latin typeface="Arial" panose="020B0604020202020204" pitchFamily="34" charset="0"/>
                <a:cs typeface="Arial" panose="020B0604020202020204" pitchFamily="34" charset="0"/>
              </a:rPr>
              <a:t>MADDE 24 – (1) Sınıf rehber öğretmenliği görevi olmayan öğretmenler, gerektiğinde rehberlik ve psikolojik danışma servisinin planlaması doğrultusunda rehberlik çalışmalarına destek sağlar.</a:t>
            </a:r>
          </a:p>
          <a:p>
            <a:r>
              <a:rPr lang="tr-TR" sz="2400" dirty="0">
                <a:latin typeface="Arial" panose="020B0604020202020204" pitchFamily="34" charset="0"/>
                <a:cs typeface="Arial" panose="020B0604020202020204" pitchFamily="34" charset="0"/>
              </a:rPr>
              <a:t>(2) Okul rehberlik ve psikolojik danışma programının hedeflerine ilişkin etkinliklerde rehberlik ve psikolojik danışma servisiyle iş birliği yapar.</a:t>
            </a:r>
          </a:p>
          <a:p>
            <a:r>
              <a:rPr lang="tr-TR" sz="2400" dirty="0">
                <a:latin typeface="Arial" panose="020B0604020202020204" pitchFamily="34" charset="0"/>
                <a:cs typeface="Arial" panose="020B0604020202020204" pitchFamily="34" charset="0"/>
              </a:rPr>
              <a:t>(3) Sınıfında sosyal duygusal, akademik ve kariyer gelişimi açısından desteklenmeye ihtiyaç duyan öğrencileri sınıf rehber öğretmeni ile iş birliği içerisinde rehberlik ve psikolojik danışma servisine yönlendirir. Eğitim kurumunda rehber öğretmen/psikolojik danışmanın bulunmaması halinde öğrenciyi rehberlik ve araştırma merkezine yönlendirir.</a:t>
            </a:r>
          </a:p>
          <a:p>
            <a:r>
              <a:rPr lang="tr-TR" sz="2400" dirty="0">
                <a:latin typeface="Arial" panose="020B0604020202020204" pitchFamily="34" charset="0"/>
                <a:cs typeface="Arial" panose="020B0604020202020204" pitchFamily="34" charset="0"/>
              </a:rPr>
              <a:t>(4) Eğitim kurumu müdürünün vereceği rehberlik hizmetleri ile ilgili diğer görevleri yapar.</a:t>
            </a:r>
          </a:p>
        </p:txBody>
      </p:sp>
    </p:spTree>
    <p:extLst>
      <p:ext uri="{BB962C8B-B14F-4D97-AF65-F5344CB8AC3E}">
        <p14:creationId xmlns:p14="http://schemas.microsoft.com/office/powerpoint/2010/main" val="22656283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F72775F3-3DDB-1740-BE72-A3E3CB748ADE}"/>
              </a:ext>
            </a:extLst>
          </p:cNvPr>
          <p:cNvSpPr txBox="1"/>
          <p:nvPr/>
        </p:nvSpPr>
        <p:spPr>
          <a:xfrm>
            <a:off x="214312" y="773905"/>
            <a:ext cx="11287125" cy="5632311"/>
          </a:xfrm>
          <a:prstGeom prst="rect">
            <a:avLst/>
          </a:prstGeom>
          <a:noFill/>
        </p:spPr>
        <p:txBody>
          <a:bodyPr wrap="square">
            <a:spAutoFit/>
          </a:bodyPr>
          <a:lstStyle/>
          <a:p>
            <a:pPr algn="ctr"/>
            <a:r>
              <a:rPr lang="tr-TR" sz="2400" b="1" dirty="0">
                <a:latin typeface="Arial" panose="020B0604020202020204" pitchFamily="34" charset="0"/>
                <a:cs typeface="Arial" panose="020B0604020202020204" pitchFamily="34" charset="0"/>
              </a:rPr>
              <a:t>Çeşitli ve Son Hükümler</a:t>
            </a:r>
          </a:p>
          <a:p>
            <a:r>
              <a:rPr lang="tr-TR" sz="2400" b="1" dirty="0">
                <a:latin typeface="Arial" panose="020B0604020202020204" pitchFamily="34" charset="0"/>
                <a:cs typeface="Arial" panose="020B0604020202020204" pitchFamily="34" charset="0"/>
              </a:rPr>
              <a:t>Çalışma saatleri ve izinle</a:t>
            </a:r>
            <a:r>
              <a:rPr lang="tr-TR" sz="2400" dirty="0">
                <a:latin typeface="Arial" panose="020B0604020202020204" pitchFamily="34" charset="0"/>
                <a:cs typeface="Arial" panose="020B0604020202020204" pitchFamily="34" charset="0"/>
              </a:rPr>
              <a:t>r</a:t>
            </a:r>
          </a:p>
          <a:p>
            <a:r>
              <a:rPr lang="tr-TR" sz="2400" dirty="0">
                <a:latin typeface="Arial" panose="020B0604020202020204" pitchFamily="34" charset="0"/>
                <a:cs typeface="Arial" panose="020B0604020202020204" pitchFamily="34" charset="0"/>
              </a:rPr>
              <a:t>MADDE 25 – (1) Rehberlik ve psikolojik danışma servislerinde görevli rehber öğretmen/psikolojik danışmanların çalışma süreleri bir iş saati 60 dakika olmak üzere haftalık 30 iş saatidir. Günlük çalışma saatleri eğitim kurumunun servis, ulaşım, özellik ve ihtiyaçlarına göre rehber öğretmen/psikolojik danışmanla iş birliğinde okul müdürlüğünce düzenlenir.</a:t>
            </a:r>
          </a:p>
          <a:p>
            <a:r>
              <a:rPr lang="tr-TR" sz="2400" dirty="0">
                <a:latin typeface="Arial" panose="020B0604020202020204" pitchFamily="34" charset="0"/>
                <a:cs typeface="Arial" panose="020B0604020202020204" pitchFamily="34" charset="0"/>
              </a:rPr>
              <a:t>(2) Rehberlik ve araştırma merkezinde görevli rehber öğretmen/psikolojik danışmanın çalışma saatleri ve izinleri ile ilgili hususlar, 657 sayılı Devlet Memurları Kanununun 99 uncu ve 102 </a:t>
            </a:r>
            <a:r>
              <a:rPr lang="tr-TR" sz="2400" dirty="0" err="1">
                <a:latin typeface="Arial" panose="020B0604020202020204" pitchFamily="34" charset="0"/>
                <a:cs typeface="Arial" panose="020B0604020202020204" pitchFamily="34" charset="0"/>
              </a:rPr>
              <a:t>nci</a:t>
            </a:r>
            <a:r>
              <a:rPr lang="tr-TR" sz="2400" dirty="0">
                <a:latin typeface="Arial" panose="020B0604020202020204" pitchFamily="34" charset="0"/>
                <a:cs typeface="Arial" panose="020B0604020202020204" pitchFamily="34" charset="0"/>
              </a:rPr>
              <a:t> maddeleri ile 103 üncü maddesinin birinci fıkrası ve 104 üncü maddesine göre düzenlenir.</a:t>
            </a:r>
          </a:p>
          <a:p>
            <a:r>
              <a:rPr lang="tr-TR" sz="2400" dirty="0">
                <a:latin typeface="Arial" panose="020B0604020202020204" pitchFamily="34" charset="0"/>
                <a:cs typeface="Arial" panose="020B0604020202020204" pitchFamily="34" charset="0"/>
              </a:rPr>
              <a:t>(3) Rehber öğretmen/psikolojik danışmanlar, ihtiyaç duyulması halinde tercih danışmanlığı ve öğrenci tanılama sürecine bağlı olarak yapılacak çalışmalar için yaz tatilinde görevlendirilebilir. Bu durumda rehber öğretmen/psikolojik danışmanların yaz tatilleri bir aydan az olamaz.</a:t>
            </a:r>
          </a:p>
        </p:txBody>
      </p:sp>
    </p:spTree>
    <p:extLst>
      <p:ext uri="{BB962C8B-B14F-4D97-AF65-F5344CB8AC3E}">
        <p14:creationId xmlns:p14="http://schemas.microsoft.com/office/powerpoint/2010/main" val="30993638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1370FFA4-C7CE-3541-B978-4E6B04F98D26}"/>
              </a:ext>
            </a:extLst>
          </p:cNvPr>
          <p:cNvSpPr txBox="1"/>
          <p:nvPr/>
        </p:nvSpPr>
        <p:spPr>
          <a:xfrm>
            <a:off x="404812" y="685800"/>
            <a:ext cx="10644187" cy="4154984"/>
          </a:xfrm>
          <a:prstGeom prst="rect">
            <a:avLst/>
          </a:prstGeom>
          <a:noFill/>
        </p:spPr>
        <p:txBody>
          <a:bodyPr wrap="square">
            <a:spAutoFit/>
          </a:bodyPr>
          <a:lstStyle/>
          <a:p>
            <a:r>
              <a:rPr lang="tr-TR" sz="2400" b="1" dirty="0">
                <a:latin typeface="Arial" panose="020B0604020202020204" pitchFamily="34" charset="0"/>
                <a:cs typeface="Arial" panose="020B0604020202020204" pitchFamily="34" charset="0"/>
              </a:rPr>
              <a:t>Yürürlükten kaldırılan yönetmelik</a:t>
            </a:r>
          </a:p>
          <a:p>
            <a:r>
              <a:rPr lang="tr-TR" sz="2400" dirty="0">
                <a:latin typeface="Arial" panose="020B0604020202020204" pitchFamily="34" charset="0"/>
                <a:cs typeface="Arial" panose="020B0604020202020204" pitchFamily="34" charset="0"/>
              </a:rPr>
              <a:t>MADDE 26 – (1) 10/11/2017 tarihli ve 30236 sayılı Resmî </a:t>
            </a:r>
            <a:r>
              <a:rPr lang="tr-TR" sz="2400" dirty="0" err="1">
                <a:latin typeface="Arial" panose="020B0604020202020204" pitchFamily="34" charset="0"/>
                <a:cs typeface="Arial" panose="020B0604020202020204" pitchFamily="34" charset="0"/>
              </a:rPr>
              <a:t>Gazete’de</a:t>
            </a:r>
            <a:r>
              <a:rPr lang="tr-TR" sz="2400" dirty="0">
                <a:latin typeface="Arial" panose="020B0604020202020204" pitchFamily="34" charset="0"/>
                <a:cs typeface="Arial" panose="020B0604020202020204" pitchFamily="34" charset="0"/>
              </a:rPr>
              <a:t> yayımlanan Millî Eğitim Bakanlığı Rehberlik Hizmetleri Yönetmeliği yürürlükten kaldırılmıştır.</a:t>
            </a:r>
          </a:p>
          <a:p>
            <a:endParaRPr lang="tr-TR" sz="2400" b="1" dirty="0" smtClean="0">
              <a:latin typeface="Arial" panose="020B0604020202020204" pitchFamily="34" charset="0"/>
              <a:cs typeface="Arial" panose="020B0604020202020204" pitchFamily="34" charset="0"/>
            </a:endParaRPr>
          </a:p>
          <a:p>
            <a:r>
              <a:rPr lang="tr-TR" sz="2400" b="1" dirty="0" smtClean="0">
                <a:latin typeface="Arial" panose="020B0604020202020204" pitchFamily="34" charset="0"/>
                <a:cs typeface="Arial" panose="020B0604020202020204" pitchFamily="34" charset="0"/>
              </a:rPr>
              <a:t>Yürürlük</a:t>
            </a:r>
            <a:endParaRPr lang="tr-TR" sz="2400" b="1"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MADDE 27 – (1) Bu Yönetmelik yayımı tarihinde yürürlüğe girer.</a:t>
            </a:r>
          </a:p>
          <a:p>
            <a:r>
              <a:rPr lang="tr-TR" sz="2400" dirty="0" smtClean="0"/>
              <a:t>  (</a:t>
            </a:r>
            <a:r>
              <a:rPr lang="tr-TR" sz="2400" dirty="0" smtClean="0">
                <a:latin typeface="Arial" pitchFamily="34" charset="0"/>
                <a:cs typeface="Arial" pitchFamily="34" charset="0"/>
              </a:rPr>
              <a:t>Resmî </a:t>
            </a:r>
            <a:r>
              <a:rPr lang="tr-TR" sz="2400" dirty="0">
                <a:latin typeface="Arial" pitchFamily="34" charset="0"/>
                <a:cs typeface="Arial" pitchFamily="34" charset="0"/>
              </a:rPr>
              <a:t>Gazete </a:t>
            </a:r>
            <a:r>
              <a:rPr lang="tr-TR" sz="2400" dirty="0" smtClean="0">
                <a:latin typeface="Arial" panose="020B0604020202020204" pitchFamily="34" charset="0"/>
                <a:cs typeface="Arial" panose="020B0604020202020204" pitchFamily="34" charset="0"/>
              </a:rPr>
              <a:t>, Tarih:14.08.2020</a:t>
            </a:r>
            <a:r>
              <a:rPr lang="tr-TR" sz="2400" dirty="0">
                <a:latin typeface="Arial" panose="020B0604020202020204" pitchFamily="34" charset="0"/>
                <a:cs typeface="Arial" panose="020B0604020202020204" pitchFamily="34" charset="0"/>
              </a:rPr>
              <a:t>, </a:t>
            </a:r>
            <a:r>
              <a:rPr lang="tr-TR" sz="2400" dirty="0" smtClean="0">
                <a:latin typeface="Arial" panose="020B0604020202020204" pitchFamily="34" charset="0"/>
                <a:cs typeface="Arial" panose="020B0604020202020204" pitchFamily="34" charset="0"/>
              </a:rPr>
              <a:t>Sayı:31213) </a:t>
            </a:r>
          </a:p>
          <a:p>
            <a:endParaRPr lang="tr-TR" sz="2400" b="1" dirty="0" smtClean="0">
              <a:latin typeface="Arial" panose="020B0604020202020204" pitchFamily="34" charset="0"/>
              <a:cs typeface="Arial" panose="020B0604020202020204" pitchFamily="34" charset="0"/>
            </a:endParaRPr>
          </a:p>
          <a:p>
            <a:r>
              <a:rPr lang="tr-TR" sz="2400" b="1" dirty="0" smtClean="0">
                <a:latin typeface="Arial" panose="020B0604020202020204" pitchFamily="34" charset="0"/>
                <a:cs typeface="Arial" panose="020B0604020202020204" pitchFamily="34" charset="0"/>
              </a:rPr>
              <a:t>Yürütme</a:t>
            </a:r>
            <a:endParaRPr lang="tr-TR" sz="2400" b="1"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MADDE 28 – (1) Bu Yönetmelik hükümlerini Millî Eğitim Bakanı yürütür.</a:t>
            </a:r>
          </a:p>
        </p:txBody>
      </p:sp>
    </p:spTree>
    <p:extLst>
      <p:ext uri="{BB962C8B-B14F-4D97-AF65-F5344CB8AC3E}">
        <p14:creationId xmlns:p14="http://schemas.microsoft.com/office/powerpoint/2010/main" val="42613070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87C24B0-25A0-B640-9BC4-0F4CB29F7B99}"/>
              </a:ext>
            </a:extLst>
          </p:cNvPr>
          <p:cNvSpPr>
            <a:spLocks noGrp="1"/>
          </p:cNvSpPr>
          <p:nvPr>
            <p:ph type="title"/>
          </p:nvPr>
        </p:nvSpPr>
        <p:spPr>
          <a:xfrm>
            <a:off x="330368" y="1244204"/>
            <a:ext cx="10364451" cy="2964656"/>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tr-TR"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Bernard MT Condensed" panose="02000000000000000000" pitchFamily="2" charset="0"/>
                <a:cs typeface="Arial" pitchFamily="34" charset="0"/>
              </a:rPr>
              <a:t>TEŞEKKÜRLER</a:t>
            </a:r>
            <a:endParaRPr lang="tr-TR"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Bernard MT Condensed" panose="02000000000000000000" pitchFamily="2" charset="0"/>
              <a:cs typeface="Arial" pitchFamily="34" charset="0"/>
            </a:endParaRPr>
          </a:p>
        </p:txBody>
      </p:sp>
    </p:spTree>
    <p:extLst>
      <p:ext uri="{BB962C8B-B14F-4D97-AF65-F5344CB8AC3E}">
        <p14:creationId xmlns:p14="http://schemas.microsoft.com/office/powerpoint/2010/main" val="629123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TotalTime>
  <Words>5364</Words>
  <Application>Microsoft Office PowerPoint</Application>
  <PresentationFormat>Özel</PresentationFormat>
  <Paragraphs>259</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Ofis Teması</vt:lpstr>
      <vt:lpstr>MEB  REHBERLİK VE PSİKOLOJİK DANIŞMA  HİZMETLERİ YÖNETMELİĞİ   14.08.2020  Resmî Gazete   Sayı : 31213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MİLLÎ EĞİTİM BAKANLIĞI REHBERLİK HİZMETLERİ YÖNETMELİĞİ</dc:title>
  <dc:creator>onur pelit</dc:creator>
  <cp:lastModifiedBy>Dante_Im</cp:lastModifiedBy>
  <cp:revision>61</cp:revision>
  <dcterms:created xsi:type="dcterms:W3CDTF">2020-04-05T11:12:57Z</dcterms:created>
  <dcterms:modified xsi:type="dcterms:W3CDTF">2022-01-15T18:59:52Z</dcterms:modified>
</cp:coreProperties>
</file>