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9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3140968"/>
            <a:ext cx="6768752" cy="1584177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tx1"/>
                </a:solidFill>
                <a:latin typeface="+mn-lt"/>
              </a:rPr>
              <a:t>ARAŞTIRMA SORUNUNUN BELİRLERLENMESİ</a:t>
            </a:r>
            <a:endParaRPr lang="tr-TR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123728" y="5373216"/>
            <a:ext cx="41809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Garamond"/>
              </a:rPr>
              <a:t>Prof. Dr. MEVLÜT KAYA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3966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SORUNUN SEÇİMİ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Sorunun seçiminde en önemli unsur, çözmeye çalışılacak sorunun araştırmacının ilgisini çekmesidir.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Soruna duyulan ilgi araştırmacının heyecanını artırabilir. 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Fakat araştırmacı ayaklarını yere sağlam basmalı ve sorun durumuna uygun bilimsel yöntemler kullanmalıdır.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21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SORUNUN SEÇİMİ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İkinci </a:t>
            </a:r>
            <a:r>
              <a:rPr lang="tr-TR" dirty="0">
                <a:solidFill>
                  <a:schemeClr val="tx1"/>
                </a:solidFill>
              </a:rPr>
              <a:t>önemli durum da </a:t>
            </a:r>
            <a:r>
              <a:rPr lang="tr-TR" dirty="0" smtClean="0">
                <a:solidFill>
                  <a:schemeClr val="tx1"/>
                </a:solidFill>
              </a:rPr>
              <a:t>akla </a:t>
            </a:r>
            <a:r>
              <a:rPr lang="tr-TR" dirty="0">
                <a:solidFill>
                  <a:schemeClr val="tx1"/>
                </a:solidFill>
              </a:rPr>
              <a:t>gelen ilk soruna </a:t>
            </a:r>
            <a:r>
              <a:rPr lang="tr-TR" dirty="0" smtClean="0">
                <a:solidFill>
                  <a:schemeClr val="tx1"/>
                </a:solidFill>
              </a:rPr>
              <a:t>bağlı kalınmamasıdır. 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Genellikle </a:t>
            </a:r>
            <a:r>
              <a:rPr lang="tr-TR" dirty="0">
                <a:solidFill>
                  <a:schemeClr val="tx1"/>
                </a:solidFill>
              </a:rPr>
              <a:t>ikinci ve hatta üçüncü sorun fikirleri daha </a:t>
            </a:r>
            <a:r>
              <a:rPr lang="tr-TR" dirty="0" smtClean="0">
                <a:solidFill>
                  <a:schemeClr val="tx1"/>
                </a:solidFill>
              </a:rPr>
              <a:t>akılcı ve </a:t>
            </a:r>
            <a:r>
              <a:rPr lang="tr-TR" dirty="0">
                <a:solidFill>
                  <a:schemeClr val="tx1"/>
                </a:solidFill>
              </a:rPr>
              <a:t>bilimsel olur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Araştırılması düşünülen konuda </a:t>
            </a:r>
            <a:r>
              <a:rPr lang="tr-TR" dirty="0">
                <a:solidFill>
                  <a:schemeClr val="tx1"/>
                </a:solidFill>
              </a:rPr>
              <a:t>daha önce </a:t>
            </a:r>
            <a:r>
              <a:rPr lang="tr-TR" dirty="0" smtClean="0">
                <a:solidFill>
                  <a:schemeClr val="tx1"/>
                </a:solidFill>
              </a:rPr>
              <a:t>yapılmış olan çalışmalar dikkatli bir biçimde </a:t>
            </a:r>
            <a:r>
              <a:rPr lang="tr-TR" dirty="0">
                <a:solidFill>
                  <a:schemeClr val="tx1"/>
                </a:solidFill>
              </a:rPr>
              <a:t>gözden </a:t>
            </a:r>
            <a:r>
              <a:rPr lang="tr-TR" dirty="0" smtClean="0">
                <a:solidFill>
                  <a:schemeClr val="tx1"/>
                </a:solidFill>
              </a:rPr>
              <a:t>geçirilmelidir. 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Burada </a:t>
            </a:r>
            <a:r>
              <a:rPr lang="tr-TR" dirty="0">
                <a:solidFill>
                  <a:schemeClr val="tx1"/>
                </a:solidFill>
              </a:rPr>
              <a:t>dikkat edilmesi </a:t>
            </a:r>
            <a:r>
              <a:rPr lang="tr-TR" dirty="0" smtClean="0">
                <a:solidFill>
                  <a:schemeClr val="tx1"/>
                </a:solidFill>
              </a:rPr>
              <a:t>gereken nokta aynı çalışmayı ikinci </a:t>
            </a:r>
            <a:r>
              <a:rPr lang="tr-TR" dirty="0">
                <a:solidFill>
                  <a:schemeClr val="tx1"/>
                </a:solidFill>
              </a:rPr>
              <a:t>kez </a:t>
            </a:r>
            <a:r>
              <a:rPr lang="tr-TR" dirty="0" smtClean="0">
                <a:solidFill>
                  <a:schemeClr val="tx1"/>
                </a:solidFill>
              </a:rPr>
              <a:t>yapmamaktır</a:t>
            </a:r>
            <a:r>
              <a:rPr lang="tr-T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443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ARAŞTIRMA SORUNUNU SEÇME ÖLÇÜTLERİ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Araştırma sorununu seçme ölçütleri iki grupta incelenir: 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1. Genel Ölçütler: </a:t>
            </a:r>
            <a:r>
              <a:rPr lang="tr-TR" dirty="0" smtClean="0">
                <a:solidFill>
                  <a:schemeClr val="tx1"/>
                </a:solidFill>
              </a:rPr>
              <a:t>Araştırma </a:t>
            </a:r>
            <a:r>
              <a:rPr lang="tr-TR" dirty="0">
                <a:solidFill>
                  <a:schemeClr val="tx1"/>
                </a:solidFill>
              </a:rPr>
              <a:t>sorununun kendisi ve </a:t>
            </a:r>
            <a:r>
              <a:rPr lang="tr-TR" dirty="0" smtClean="0">
                <a:solidFill>
                  <a:schemeClr val="tx1"/>
                </a:solidFill>
              </a:rPr>
              <a:t>içeriği </a:t>
            </a:r>
            <a:r>
              <a:rPr lang="tr-TR" dirty="0">
                <a:solidFill>
                  <a:schemeClr val="tx1"/>
                </a:solidFill>
              </a:rPr>
              <a:t>ile ilgili ölçütlerdir.</a:t>
            </a:r>
            <a:endParaRPr lang="tr-TR" dirty="0" smtClean="0">
              <a:solidFill>
                <a:schemeClr val="tx1"/>
              </a:solidFill>
            </a:endParaRP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2. Özel Ölçütler:</a:t>
            </a:r>
            <a:r>
              <a:rPr lang="tr-TR" dirty="0" smtClean="0">
                <a:solidFill>
                  <a:schemeClr val="tx1"/>
                </a:solidFill>
              </a:rPr>
              <a:t> Araştırmacının </a:t>
            </a:r>
            <a:r>
              <a:rPr lang="tr-TR" dirty="0">
                <a:solidFill>
                  <a:schemeClr val="tx1"/>
                </a:solidFill>
              </a:rPr>
              <a:t>özel durumu ile ilgili ölçütlerdir.</a:t>
            </a:r>
          </a:p>
        </p:txBody>
      </p:sp>
    </p:spTree>
    <p:extLst>
      <p:ext uri="{BB962C8B-B14F-4D97-AF65-F5344CB8AC3E}">
        <p14:creationId xmlns:p14="http://schemas.microsoft.com/office/powerpoint/2010/main" val="197464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1. Genel ölçütler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 algn="just">
              <a:buFont typeface="+mj-lt"/>
              <a:buAutoNum type="alphaLcParenR"/>
            </a:pPr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a) Çözülebilirlik: </a:t>
            </a:r>
            <a:r>
              <a:rPr lang="tr-TR" dirty="0" smtClean="0">
                <a:solidFill>
                  <a:schemeClr val="tx1"/>
                </a:solidFill>
              </a:rPr>
              <a:t>Araştırmanın </a:t>
            </a:r>
            <a:r>
              <a:rPr lang="tr-TR" dirty="0">
                <a:solidFill>
                  <a:schemeClr val="tx1"/>
                </a:solidFill>
              </a:rPr>
              <a:t>sorunu olarak seçilecek konunun </a:t>
            </a:r>
            <a:r>
              <a:rPr lang="tr-TR" dirty="0" smtClean="0">
                <a:solidFill>
                  <a:schemeClr val="tx1"/>
                </a:solidFill>
              </a:rPr>
              <a:t>gerçekten çözülebilir </a:t>
            </a:r>
            <a:r>
              <a:rPr lang="tr-TR" dirty="0">
                <a:solidFill>
                  <a:schemeClr val="tx1"/>
                </a:solidFill>
              </a:rPr>
              <a:t>bir konu </a:t>
            </a:r>
            <a:r>
              <a:rPr lang="tr-TR" dirty="0" smtClean="0">
                <a:solidFill>
                  <a:schemeClr val="tx1"/>
                </a:solidFill>
              </a:rPr>
              <a:t>olmas</a:t>
            </a:r>
            <a:r>
              <a:rPr lang="tr-TR" dirty="0">
                <a:solidFill>
                  <a:schemeClr val="tx1"/>
                </a:solidFill>
              </a:rPr>
              <a:t>ı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gerekmektedir</a:t>
            </a:r>
            <a:r>
              <a:rPr lang="tr-TR" dirty="0" smtClean="0">
                <a:solidFill>
                  <a:schemeClr val="tx1"/>
                </a:solidFill>
              </a:rPr>
              <a:t>. </a:t>
            </a:r>
            <a:r>
              <a:rPr lang="tr-TR" dirty="0">
                <a:solidFill>
                  <a:schemeClr val="tx1"/>
                </a:solidFill>
              </a:rPr>
              <a:t>Sosyal bilimlerde </a:t>
            </a:r>
            <a:r>
              <a:rPr lang="tr-TR" dirty="0" smtClean="0">
                <a:solidFill>
                  <a:schemeClr val="tx1"/>
                </a:solidFill>
              </a:rPr>
              <a:t>belirli değer </a:t>
            </a:r>
            <a:r>
              <a:rPr lang="tr-TR" dirty="0">
                <a:solidFill>
                  <a:schemeClr val="tx1"/>
                </a:solidFill>
              </a:rPr>
              <a:t>ve inançlarla ilgili konularda seçilen </a:t>
            </a:r>
            <a:r>
              <a:rPr lang="tr-TR" dirty="0" smtClean="0">
                <a:solidFill>
                  <a:schemeClr val="tx1"/>
                </a:solidFill>
              </a:rPr>
              <a:t>sorun doğrultusunda </a:t>
            </a:r>
            <a:r>
              <a:rPr lang="tr-TR" dirty="0">
                <a:solidFill>
                  <a:schemeClr val="tx1"/>
                </a:solidFill>
              </a:rPr>
              <a:t>belirli </a:t>
            </a:r>
            <a:r>
              <a:rPr lang="tr-TR" dirty="0" smtClean="0">
                <a:solidFill>
                  <a:schemeClr val="tx1"/>
                </a:solidFill>
              </a:rPr>
              <a:t>veriler bulmak zor olabilir.</a:t>
            </a:r>
          </a:p>
          <a:p>
            <a:pPr marL="571500" indent="-457200" algn="just">
              <a:buFont typeface="+mj-lt"/>
              <a:buAutoNum type="alphaLcParenR"/>
            </a:pPr>
            <a:endParaRPr lang="tr-TR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b) Önemlilik: </a:t>
            </a:r>
            <a:r>
              <a:rPr lang="tr-TR" dirty="0">
                <a:solidFill>
                  <a:schemeClr val="tx1"/>
                </a:solidFill>
              </a:rPr>
              <a:t>Seçilen </a:t>
            </a:r>
            <a:r>
              <a:rPr lang="tr-TR" dirty="0" smtClean="0">
                <a:solidFill>
                  <a:schemeClr val="tx1"/>
                </a:solidFill>
              </a:rPr>
              <a:t>araştırma sorunu, </a:t>
            </a:r>
            <a:r>
              <a:rPr lang="sv-SE" dirty="0">
                <a:solidFill>
                  <a:schemeClr val="tx1"/>
                </a:solidFill>
              </a:rPr>
              <a:t>hem bireysel hem de toplumsal </a:t>
            </a:r>
            <a:r>
              <a:rPr lang="sv-SE" dirty="0" smtClean="0">
                <a:solidFill>
                  <a:schemeClr val="tx1"/>
                </a:solidFill>
              </a:rPr>
              <a:t>aç</a:t>
            </a:r>
            <a:r>
              <a:rPr lang="tr-TR" dirty="0" smtClean="0">
                <a:solidFill>
                  <a:schemeClr val="tx1"/>
                </a:solidFill>
              </a:rPr>
              <a:t>ı</a:t>
            </a:r>
            <a:r>
              <a:rPr lang="sv-SE" dirty="0" smtClean="0">
                <a:solidFill>
                  <a:schemeClr val="tx1"/>
                </a:solidFill>
              </a:rPr>
              <a:t>dan </a:t>
            </a:r>
            <a:r>
              <a:rPr lang="sv-SE" dirty="0">
                <a:solidFill>
                  <a:schemeClr val="tx1"/>
                </a:solidFill>
              </a:rPr>
              <a:t>bir yarar </a:t>
            </a:r>
            <a:r>
              <a:rPr lang="tr-TR" dirty="0" smtClean="0">
                <a:solidFill>
                  <a:schemeClr val="tx1"/>
                </a:solidFill>
              </a:rPr>
              <a:t>sağlamalıdır.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8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1. Genel ölçütler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28728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c) Yenilik: </a:t>
            </a:r>
            <a:r>
              <a:rPr lang="tr-TR" dirty="0" smtClean="0">
                <a:solidFill>
                  <a:schemeClr val="tx1"/>
                </a:solidFill>
              </a:rPr>
              <a:t>Araştırma </a:t>
            </a:r>
            <a:r>
              <a:rPr lang="tr-TR" dirty="0">
                <a:solidFill>
                  <a:schemeClr val="tx1"/>
                </a:solidFill>
              </a:rPr>
              <a:t>için seçilen </a:t>
            </a:r>
            <a:r>
              <a:rPr lang="tr-TR" dirty="0" smtClean="0">
                <a:solidFill>
                  <a:schemeClr val="tx1"/>
                </a:solidFill>
              </a:rPr>
              <a:t>konu </a:t>
            </a:r>
            <a:r>
              <a:rPr lang="tr-TR" dirty="0">
                <a:solidFill>
                  <a:schemeClr val="tx1"/>
                </a:solidFill>
              </a:rPr>
              <a:t>yeni ve daha önce </a:t>
            </a:r>
            <a:r>
              <a:rPr lang="tr-TR" dirty="0" smtClean="0">
                <a:solidFill>
                  <a:schemeClr val="tx1"/>
                </a:solidFill>
              </a:rPr>
              <a:t>çözülmemiş bir sorun olmalıdır.</a:t>
            </a:r>
          </a:p>
          <a:p>
            <a:pPr marL="114300" indent="0" algn="just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d) Etik Kurallara Uygunluk: </a:t>
            </a:r>
            <a:r>
              <a:rPr lang="tr-TR" dirty="0">
                <a:solidFill>
                  <a:schemeClr val="tx1"/>
                </a:solidFill>
              </a:rPr>
              <a:t>S</a:t>
            </a:r>
            <a:r>
              <a:rPr lang="da-DK" dirty="0" smtClean="0">
                <a:solidFill>
                  <a:schemeClr val="tx1"/>
                </a:solidFill>
              </a:rPr>
              <a:t>eçilen </a:t>
            </a:r>
            <a:r>
              <a:rPr lang="da-DK" dirty="0">
                <a:solidFill>
                  <a:schemeClr val="tx1"/>
                </a:solidFill>
              </a:rPr>
              <a:t>konu ve izlenecek yol </a:t>
            </a:r>
            <a:r>
              <a:rPr lang="tr-TR" dirty="0" smtClean="0">
                <a:solidFill>
                  <a:schemeClr val="tx1"/>
                </a:solidFill>
              </a:rPr>
              <a:t>araştırmada etik </a:t>
            </a:r>
            <a:r>
              <a:rPr lang="tr-TR" dirty="0">
                <a:solidFill>
                  <a:schemeClr val="tx1"/>
                </a:solidFill>
              </a:rPr>
              <a:t>kurallara </a:t>
            </a:r>
            <a:r>
              <a:rPr lang="tr-TR" dirty="0" smtClean="0">
                <a:solidFill>
                  <a:schemeClr val="tx1"/>
                </a:solidFill>
              </a:rPr>
              <a:t>uymay</a:t>
            </a:r>
            <a:r>
              <a:rPr lang="tr-TR" dirty="0">
                <a:solidFill>
                  <a:schemeClr val="tx1"/>
                </a:solidFill>
              </a:rPr>
              <a:t>ı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gerektirir</a:t>
            </a:r>
            <a:r>
              <a:rPr lang="tr-TR" dirty="0" smtClean="0">
                <a:solidFill>
                  <a:schemeClr val="tx1"/>
                </a:solidFill>
              </a:rPr>
              <a:t>. 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Veri toplanacak bireylerin istemediği </a:t>
            </a:r>
            <a:r>
              <a:rPr lang="tr-TR" dirty="0">
                <a:solidFill>
                  <a:schemeClr val="tx1"/>
                </a:solidFill>
              </a:rPr>
              <a:t>konularda sorular </a:t>
            </a:r>
            <a:r>
              <a:rPr lang="tr-TR" dirty="0" smtClean="0">
                <a:solidFill>
                  <a:schemeClr val="tx1"/>
                </a:solidFill>
              </a:rPr>
              <a:t>sorulması, araştırmaya katılmaya zorlanması, katılımcılara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araştırma amaçlarının söylenmemesi gibi </a:t>
            </a:r>
            <a:r>
              <a:rPr lang="tr-TR" dirty="0">
                <a:solidFill>
                  <a:schemeClr val="tx1"/>
                </a:solidFill>
              </a:rPr>
              <a:t>durumlar </a:t>
            </a:r>
            <a:r>
              <a:rPr lang="tr-TR" dirty="0" smtClean="0">
                <a:solidFill>
                  <a:schemeClr val="tx1"/>
                </a:solidFill>
              </a:rPr>
              <a:t>araştırmaları etik </a:t>
            </a:r>
            <a:r>
              <a:rPr lang="tr-TR" dirty="0">
                <a:solidFill>
                  <a:schemeClr val="tx1"/>
                </a:solidFill>
              </a:rPr>
              <a:t>olarak </a:t>
            </a:r>
            <a:r>
              <a:rPr lang="tr-TR" dirty="0" smtClean="0">
                <a:solidFill>
                  <a:schemeClr val="tx1"/>
                </a:solidFill>
              </a:rPr>
              <a:t>sakıncalı durumlara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getirmektedir</a:t>
            </a:r>
            <a:r>
              <a:rPr lang="tr-T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26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2. ÖZEL ÖLÇÜTLER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a) Araştırmacının Yeterliliği: </a:t>
            </a:r>
            <a:r>
              <a:rPr lang="tr-TR" dirty="0" smtClean="0">
                <a:solidFill>
                  <a:schemeClr val="tx1"/>
                </a:solidFill>
              </a:rPr>
              <a:t>Araştırmacının araştırma yapacağı konuda </a:t>
            </a:r>
            <a:r>
              <a:rPr lang="tr-TR" dirty="0">
                <a:solidFill>
                  <a:schemeClr val="tx1"/>
                </a:solidFill>
              </a:rPr>
              <a:t>yeterli </a:t>
            </a:r>
            <a:r>
              <a:rPr lang="tr-TR" dirty="0" smtClean="0">
                <a:solidFill>
                  <a:schemeClr val="tx1"/>
                </a:solidFill>
              </a:rPr>
              <a:t>olmas</a:t>
            </a:r>
            <a:r>
              <a:rPr lang="tr-TR" dirty="0">
                <a:solidFill>
                  <a:schemeClr val="tx1"/>
                </a:solidFill>
              </a:rPr>
              <a:t>ı</a:t>
            </a:r>
            <a:r>
              <a:rPr lang="tr-TR" dirty="0" smtClean="0">
                <a:solidFill>
                  <a:schemeClr val="tx1"/>
                </a:solidFill>
              </a:rPr>
              <a:t> gerekmektedir.</a:t>
            </a:r>
          </a:p>
          <a:p>
            <a:pPr marL="114300" indent="0" algn="just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b) Araştırma Yöntem ve Tekniklerinde Yeterlilik: </a:t>
            </a:r>
            <a:r>
              <a:rPr lang="tr-TR" dirty="0" smtClean="0">
                <a:solidFill>
                  <a:schemeClr val="tx1"/>
                </a:solidFill>
              </a:rPr>
              <a:t>Araştırmacının bilimsel araştırma yöntem ve tekniklerini bilmesi gerekir.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Verilerin yanlış toplanması ve değerlendirilmesi </a:t>
            </a:r>
            <a:r>
              <a:rPr lang="tr-TR" dirty="0">
                <a:solidFill>
                  <a:schemeClr val="tx1"/>
                </a:solidFill>
              </a:rPr>
              <a:t>en çok </a:t>
            </a:r>
            <a:r>
              <a:rPr lang="tr-TR" dirty="0" smtClean="0">
                <a:solidFill>
                  <a:schemeClr val="tx1"/>
                </a:solidFill>
              </a:rPr>
              <a:t>karşılaşılan sorunlardır. 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8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2. ÖZEL ÖLÇÜTLER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/>
          <a:lstStyle/>
          <a:p>
            <a:pPr marL="114300" indent="0" algn="just">
              <a:buNone/>
            </a:pPr>
            <a:endParaRPr lang="tr-TR" b="1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c) Veri Toplama İzni: </a:t>
            </a:r>
            <a:r>
              <a:rPr lang="tr-TR" dirty="0" smtClean="0">
                <a:solidFill>
                  <a:schemeClr val="tx1"/>
                </a:solidFill>
              </a:rPr>
              <a:t>Araştırmacının veri toplama iznini araştırmaya başlamadan önce </a:t>
            </a:r>
            <a:r>
              <a:rPr lang="tr-TR" dirty="0">
                <a:solidFill>
                  <a:schemeClr val="tx1"/>
                </a:solidFill>
              </a:rPr>
              <a:t>resmî </a:t>
            </a:r>
            <a:r>
              <a:rPr lang="tr-TR" dirty="0" smtClean="0">
                <a:solidFill>
                  <a:schemeClr val="tx1"/>
                </a:solidFill>
              </a:rPr>
              <a:t>olarak alması gerekir. </a:t>
            </a:r>
            <a:r>
              <a:rPr lang="tr-TR" dirty="0">
                <a:solidFill>
                  <a:schemeClr val="tx1"/>
                </a:solidFill>
              </a:rPr>
              <a:t>İ</a:t>
            </a:r>
            <a:r>
              <a:rPr lang="tr-TR" dirty="0" smtClean="0">
                <a:solidFill>
                  <a:schemeClr val="tx1"/>
                </a:solidFill>
              </a:rPr>
              <a:t>zin alınmadan yapılan araştırmalarda sona yaklaştıkça </a:t>
            </a:r>
            <a:r>
              <a:rPr lang="tr-TR" dirty="0">
                <a:solidFill>
                  <a:schemeClr val="tx1"/>
                </a:solidFill>
              </a:rPr>
              <a:t>büyük güçlüklerle </a:t>
            </a:r>
            <a:r>
              <a:rPr lang="tr-TR" dirty="0" smtClean="0">
                <a:solidFill>
                  <a:schemeClr val="tx1"/>
                </a:solidFill>
              </a:rPr>
              <a:t>karşılaşılabilir.</a:t>
            </a:r>
          </a:p>
          <a:p>
            <a:pPr marL="114300" indent="0" algn="just">
              <a:buNone/>
            </a:pPr>
            <a:endParaRPr lang="tr-TR" b="1" dirty="0"/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d) Araştırmacının İlgisi: </a:t>
            </a:r>
            <a:r>
              <a:rPr lang="tr-TR" dirty="0" smtClean="0">
                <a:solidFill>
                  <a:schemeClr val="tx1"/>
                </a:solidFill>
              </a:rPr>
              <a:t>Araştırmacının uzmanlaşmak istediği konu üzerindeki çalışmasını canlı tutan ilgisidir. </a:t>
            </a:r>
            <a:r>
              <a:rPr lang="tr-TR" dirty="0">
                <a:solidFill>
                  <a:schemeClr val="tx1"/>
                </a:solidFill>
              </a:rPr>
              <a:t>İ</a:t>
            </a:r>
            <a:r>
              <a:rPr lang="tr-TR" dirty="0" smtClean="0">
                <a:solidFill>
                  <a:schemeClr val="tx1"/>
                </a:solidFill>
              </a:rPr>
              <a:t>lgi kayb</a:t>
            </a:r>
            <a:r>
              <a:rPr lang="tr-TR" dirty="0">
                <a:solidFill>
                  <a:schemeClr val="tx1"/>
                </a:solidFill>
              </a:rPr>
              <a:t>ı</a:t>
            </a:r>
            <a:r>
              <a:rPr lang="tr-TR" dirty="0" smtClean="0">
                <a:solidFill>
                  <a:schemeClr val="tx1"/>
                </a:solidFill>
              </a:rPr>
              <a:t>, araştırmanın zamanında bitirilmesinde </a:t>
            </a:r>
            <a:r>
              <a:rPr lang="tr-TR" dirty="0">
                <a:solidFill>
                  <a:schemeClr val="tx1"/>
                </a:solidFill>
              </a:rPr>
              <a:t>ve yöntem ve </a:t>
            </a:r>
            <a:r>
              <a:rPr lang="tr-TR" dirty="0" smtClean="0">
                <a:solidFill>
                  <a:schemeClr val="tx1"/>
                </a:solidFill>
              </a:rPr>
              <a:t>tekniklere uygun yapılmasında </a:t>
            </a:r>
            <a:r>
              <a:rPr lang="tr-TR" dirty="0">
                <a:solidFill>
                  <a:schemeClr val="tx1"/>
                </a:solidFill>
              </a:rPr>
              <a:t>sorun yaratabilir.</a:t>
            </a:r>
          </a:p>
        </p:txBody>
      </p:sp>
    </p:spTree>
    <p:extLst>
      <p:ext uri="{BB962C8B-B14F-4D97-AF65-F5344CB8AC3E}">
        <p14:creationId xmlns:p14="http://schemas.microsoft.com/office/powerpoint/2010/main" val="138965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ARAŞTIRMA SORUNU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Sorun</a:t>
            </a:r>
            <a:r>
              <a:rPr lang="tr-TR" dirty="0" smtClean="0">
                <a:solidFill>
                  <a:schemeClr val="tx1"/>
                </a:solidFill>
              </a:rPr>
              <a:t> kelimesini, </a:t>
            </a:r>
            <a:r>
              <a:rPr lang="tr-TR" i="1" dirty="0">
                <a:solidFill>
                  <a:schemeClr val="tx1"/>
                </a:solidFill>
              </a:rPr>
              <a:t>olan </a:t>
            </a:r>
            <a:r>
              <a:rPr lang="tr-TR" dirty="0">
                <a:solidFill>
                  <a:schemeClr val="tx1"/>
                </a:solidFill>
              </a:rPr>
              <a:t>ve </a:t>
            </a:r>
            <a:r>
              <a:rPr lang="tr-TR" i="1" dirty="0" smtClean="0">
                <a:solidFill>
                  <a:schemeClr val="tx1"/>
                </a:solidFill>
              </a:rPr>
              <a:t>olmas</a:t>
            </a:r>
            <a:r>
              <a:rPr lang="tr-TR" i="1" dirty="0">
                <a:solidFill>
                  <a:schemeClr val="tx1"/>
                </a:solidFill>
              </a:rPr>
              <a:t>ı</a:t>
            </a:r>
            <a:r>
              <a:rPr lang="tr-TR" i="1" dirty="0" smtClean="0">
                <a:solidFill>
                  <a:schemeClr val="tx1"/>
                </a:solidFill>
              </a:rPr>
              <a:t> </a:t>
            </a:r>
            <a:r>
              <a:rPr lang="tr-TR" i="1" dirty="0">
                <a:solidFill>
                  <a:schemeClr val="tx1"/>
                </a:solidFill>
              </a:rPr>
              <a:t>gereken </a:t>
            </a:r>
            <a:r>
              <a:rPr lang="tr-TR" dirty="0">
                <a:solidFill>
                  <a:schemeClr val="tx1"/>
                </a:solidFill>
              </a:rPr>
              <a:t>durum </a:t>
            </a:r>
            <a:r>
              <a:rPr lang="tr-TR" dirty="0" smtClean="0">
                <a:solidFill>
                  <a:schemeClr val="tx1"/>
                </a:solidFill>
              </a:rPr>
              <a:t>arasındaki </a:t>
            </a:r>
            <a:r>
              <a:rPr lang="tr-TR" dirty="0">
                <a:solidFill>
                  <a:schemeClr val="tx1"/>
                </a:solidFill>
              </a:rPr>
              <a:t>bir </a:t>
            </a:r>
            <a:r>
              <a:rPr lang="tr-TR" dirty="0" smtClean="0">
                <a:solidFill>
                  <a:schemeClr val="tx1"/>
                </a:solidFill>
              </a:rPr>
              <a:t>çelişki olarak tanımlayabiliriz</a:t>
            </a:r>
            <a:r>
              <a:rPr lang="tr-TR" dirty="0">
                <a:solidFill>
                  <a:schemeClr val="tx1"/>
                </a:solidFill>
              </a:rPr>
              <a:t>. A</a:t>
            </a:r>
            <a:r>
              <a:rPr lang="tr-TR" dirty="0" smtClean="0">
                <a:solidFill>
                  <a:schemeClr val="tx1"/>
                </a:solidFill>
              </a:rPr>
              <a:t>ynı </a:t>
            </a:r>
            <a:r>
              <a:rPr lang="tr-TR" dirty="0">
                <a:solidFill>
                  <a:schemeClr val="tx1"/>
                </a:solidFill>
              </a:rPr>
              <a:t>zamanda, belirli konularda </a:t>
            </a:r>
            <a:r>
              <a:rPr lang="tr-TR" dirty="0" smtClean="0">
                <a:solidFill>
                  <a:schemeClr val="tx1"/>
                </a:solidFill>
              </a:rPr>
              <a:t>tamamlanması gereken </a:t>
            </a:r>
            <a:r>
              <a:rPr lang="tr-TR" dirty="0">
                <a:solidFill>
                  <a:schemeClr val="tx1"/>
                </a:solidFill>
              </a:rPr>
              <a:t>bilgi de denilebilir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Araştırma sorunu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kendi içinde </a:t>
            </a:r>
            <a:r>
              <a:rPr lang="tr-TR" dirty="0" smtClean="0">
                <a:solidFill>
                  <a:schemeClr val="tx1"/>
                </a:solidFill>
              </a:rPr>
              <a:t>araştırma açısından </a:t>
            </a:r>
            <a:r>
              <a:rPr lang="tr-TR" dirty="0">
                <a:solidFill>
                  <a:schemeClr val="tx1"/>
                </a:solidFill>
              </a:rPr>
              <a:t>belirli sorular üretir ve bu sorular da </a:t>
            </a:r>
            <a:r>
              <a:rPr lang="tr-TR" dirty="0" smtClean="0">
                <a:solidFill>
                  <a:schemeClr val="tx1"/>
                </a:solidFill>
              </a:rPr>
              <a:t>araştırmanın sonuçlarıyla yanıtlanır</a:t>
            </a:r>
            <a:r>
              <a:rPr lang="tr-T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096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ARAŞTIRMA SORUNU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err="1" smtClean="0">
                <a:solidFill>
                  <a:schemeClr val="tx1"/>
                </a:solidFill>
              </a:rPr>
              <a:t>Karasar</a:t>
            </a:r>
            <a:r>
              <a:rPr lang="tr-TR" dirty="0" smtClean="0">
                <a:solidFill>
                  <a:schemeClr val="tx1"/>
                </a:solidFill>
              </a:rPr>
              <a:t>, araştırma </a:t>
            </a:r>
            <a:r>
              <a:rPr lang="tr-TR" dirty="0">
                <a:solidFill>
                  <a:schemeClr val="tx1"/>
                </a:solidFill>
              </a:rPr>
              <a:t>sorununun </a:t>
            </a:r>
            <a:r>
              <a:rPr lang="tr-TR" dirty="0" smtClean="0">
                <a:solidFill>
                  <a:schemeClr val="tx1"/>
                </a:solidFill>
              </a:rPr>
              <a:t>tanımlanmasında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smtClean="0">
                <a:solidFill>
                  <a:schemeClr val="tx1"/>
                </a:solidFill>
              </a:rPr>
              <a:t>aşamalı bir yaklaşım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önermektedir. Bu aşamalı yaklaşım üç ana bölümden oluşur: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1. Bütünleştirme</a:t>
            </a:r>
          </a:p>
          <a:p>
            <a:pPr marL="571500" indent="-457200" algn="just">
              <a:buAutoNum type="arabicPeriod"/>
            </a:pPr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2. Sınırlandırma</a:t>
            </a:r>
          </a:p>
          <a:p>
            <a:pPr marL="571500" indent="-457200" algn="just">
              <a:buAutoNum type="arabicPeriod"/>
            </a:pPr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3. Tanımlama</a:t>
            </a:r>
          </a:p>
          <a:p>
            <a:pPr marL="114300" indent="0" algn="just">
              <a:buNone/>
            </a:pP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3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296144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ARAŞTIRMA SORUNUNA AŞAMALI YAKLAŞIM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Birinci aşama </a:t>
            </a:r>
            <a:r>
              <a:rPr lang="tr-TR" dirty="0">
                <a:solidFill>
                  <a:schemeClr val="tx1"/>
                </a:solidFill>
              </a:rPr>
              <a:t>olan </a:t>
            </a:r>
            <a:r>
              <a:rPr lang="tr-TR" b="1" dirty="0" smtClean="0">
                <a:solidFill>
                  <a:schemeClr val="tx1"/>
                </a:solidFill>
              </a:rPr>
              <a:t>bütünleştirme </a:t>
            </a:r>
            <a:r>
              <a:rPr lang="tr-TR" dirty="0" smtClean="0">
                <a:solidFill>
                  <a:schemeClr val="tx1"/>
                </a:solidFill>
              </a:rPr>
              <a:t>aşamasında, </a:t>
            </a:r>
            <a:r>
              <a:rPr lang="tr-TR" dirty="0">
                <a:solidFill>
                  <a:schemeClr val="tx1"/>
                </a:solidFill>
              </a:rPr>
              <a:t>sorun </a:t>
            </a:r>
            <a:r>
              <a:rPr lang="tr-TR" dirty="0" smtClean="0">
                <a:solidFill>
                  <a:schemeClr val="tx1"/>
                </a:solidFill>
              </a:rPr>
              <a:t>alanı </a:t>
            </a:r>
            <a:r>
              <a:rPr lang="tr-TR" dirty="0">
                <a:solidFill>
                  <a:schemeClr val="tx1"/>
                </a:solidFill>
              </a:rPr>
              <a:t>bir bütün </a:t>
            </a:r>
            <a:r>
              <a:rPr lang="tr-TR" dirty="0" smtClean="0">
                <a:solidFill>
                  <a:schemeClr val="tx1"/>
                </a:solidFill>
              </a:rPr>
              <a:t>olarak ele alınır </a:t>
            </a:r>
            <a:r>
              <a:rPr lang="tr-TR" dirty="0">
                <a:solidFill>
                  <a:schemeClr val="tx1"/>
                </a:solidFill>
              </a:rPr>
              <a:t>ve </a:t>
            </a:r>
            <a:r>
              <a:rPr lang="tr-TR" dirty="0" smtClean="0">
                <a:solidFill>
                  <a:schemeClr val="tx1"/>
                </a:solidFill>
              </a:rPr>
              <a:t>birbiriyle ilişkili parçalara ayrılarak </a:t>
            </a:r>
            <a:r>
              <a:rPr lang="tr-TR" dirty="0">
                <a:solidFill>
                  <a:schemeClr val="tx1"/>
                </a:solidFill>
              </a:rPr>
              <a:t>dilimler halinde </a:t>
            </a:r>
            <a:r>
              <a:rPr lang="tr-TR" dirty="0" smtClean="0">
                <a:solidFill>
                  <a:schemeClr val="tx1"/>
                </a:solidFill>
              </a:rPr>
              <a:t>tanımlanır.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>
                <a:solidFill>
                  <a:schemeClr val="tx1"/>
                </a:solidFill>
              </a:rPr>
              <a:t>İkinci aşamada, bütün içinden incelenecek olan bölüm alınarak ayrıntılı bir biçimde tanıtılır. Bu bölüme, </a:t>
            </a:r>
            <a:r>
              <a:rPr lang="tr-TR" b="1" dirty="0">
                <a:solidFill>
                  <a:schemeClr val="tx1"/>
                </a:solidFill>
              </a:rPr>
              <a:t>sınırlandırma </a:t>
            </a:r>
            <a:r>
              <a:rPr lang="tr-TR" dirty="0">
                <a:solidFill>
                  <a:schemeClr val="tx1"/>
                </a:solidFill>
              </a:rPr>
              <a:t>aşaması denir. 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50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296144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ARAŞTIRMA SORUNUNA AŞAMALI YAKLAŞIM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Üçüncü aşama </a:t>
            </a:r>
            <a:r>
              <a:rPr lang="tr-TR" dirty="0">
                <a:solidFill>
                  <a:schemeClr val="tx1"/>
                </a:solidFill>
              </a:rPr>
              <a:t>olan </a:t>
            </a:r>
            <a:r>
              <a:rPr lang="tr-TR" b="1" dirty="0" smtClean="0">
                <a:solidFill>
                  <a:schemeClr val="tx1"/>
                </a:solidFill>
              </a:rPr>
              <a:t>tanımlama </a:t>
            </a:r>
            <a:r>
              <a:rPr lang="tr-TR" dirty="0" smtClean="0">
                <a:solidFill>
                  <a:schemeClr val="tx1"/>
                </a:solidFill>
              </a:rPr>
              <a:t>sırasında </a:t>
            </a:r>
            <a:r>
              <a:rPr lang="tr-TR" dirty="0">
                <a:solidFill>
                  <a:schemeClr val="tx1"/>
                </a:solidFill>
              </a:rPr>
              <a:t>ise, </a:t>
            </a:r>
            <a:r>
              <a:rPr lang="tr-TR" dirty="0" smtClean="0">
                <a:solidFill>
                  <a:schemeClr val="tx1"/>
                </a:solidFill>
              </a:rPr>
              <a:t>sınırlandırılan bölüm </a:t>
            </a:r>
            <a:r>
              <a:rPr lang="tr-TR" dirty="0">
                <a:solidFill>
                  <a:schemeClr val="tx1"/>
                </a:solidFill>
              </a:rPr>
              <a:t>ya da </a:t>
            </a:r>
            <a:r>
              <a:rPr lang="tr-TR" dirty="0" smtClean="0">
                <a:solidFill>
                  <a:schemeClr val="tx1"/>
                </a:solidFill>
              </a:rPr>
              <a:t>konu, ayrıntılı biçimde açıklanır</a:t>
            </a:r>
            <a:r>
              <a:rPr lang="tr-TR" dirty="0">
                <a:solidFill>
                  <a:schemeClr val="tx1"/>
                </a:solidFill>
              </a:rPr>
              <a:t>. </a:t>
            </a:r>
            <a:endParaRPr lang="tr-TR" dirty="0" smtClean="0">
              <a:solidFill>
                <a:schemeClr val="tx1"/>
              </a:solidFill>
            </a:endParaRP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Bu </a:t>
            </a:r>
            <a:r>
              <a:rPr lang="tr-TR" dirty="0">
                <a:solidFill>
                  <a:schemeClr val="tx1"/>
                </a:solidFill>
              </a:rPr>
              <a:t>bölümde sorun durumunu </a:t>
            </a:r>
            <a:r>
              <a:rPr lang="tr-TR" dirty="0" smtClean="0">
                <a:solidFill>
                  <a:schemeClr val="tx1"/>
                </a:solidFill>
              </a:rPr>
              <a:t>etkilediği </a:t>
            </a:r>
            <a:r>
              <a:rPr lang="tr-TR" dirty="0">
                <a:solidFill>
                  <a:schemeClr val="tx1"/>
                </a:solidFill>
              </a:rPr>
              <a:t>ya da </a:t>
            </a:r>
            <a:r>
              <a:rPr lang="tr-TR" dirty="0" smtClean="0">
                <a:solidFill>
                  <a:schemeClr val="tx1"/>
                </a:solidFill>
              </a:rPr>
              <a:t>oluşturduğu düşünülen değişkenler ve aralarındaki ilişkiler tanımlanır. 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Sorun </a:t>
            </a:r>
            <a:r>
              <a:rPr lang="tr-TR" dirty="0">
                <a:solidFill>
                  <a:schemeClr val="tx1"/>
                </a:solidFill>
              </a:rPr>
              <a:t>durumu bu </a:t>
            </a:r>
            <a:r>
              <a:rPr lang="tr-TR" dirty="0" smtClean="0">
                <a:solidFill>
                  <a:schemeClr val="tx1"/>
                </a:solidFill>
              </a:rPr>
              <a:t>aşamada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net </a:t>
            </a:r>
            <a:r>
              <a:rPr lang="tr-TR" dirty="0">
                <a:solidFill>
                  <a:schemeClr val="tx1"/>
                </a:solidFill>
              </a:rPr>
              <a:t>bir biçimde belirtilir.</a:t>
            </a:r>
          </a:p>
        </p:txBody>
      </p:sp>
    </p:spTree>
    <p:extLst>
      <p:ext uri="{BB962C8B-B14F-4D97-AF65-F5344CB8AC3E}">
        <p14:creationId xmlns:p14="http://schemas.microsoft.com/office/powerpoint/2010/main" val="161035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1224136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ARAŞTIRMA SORUNUNA AŞAMALI YAKLAŞIM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C:\Users\Lenovo\Desktop\SORUNUN AŞAMAL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83245"/>
            <a:ext cx="8208912" cy="434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1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DEĞİŞKENLER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Değişkenleri,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“farkl</a:t>
            </a:r>
            <a:r>
              <a:rPr lang="tr-TR" dirty="0">
                <a:solidFill>
                  <a:schemeClr val="tx1"/>
                </a:solidFill>
              </a:rPr>
              <a:t>ı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olaylar </a:t>
            </a:r>
            <a:r>
              <a:rPr lang="tr-TR" dirty="0" smtClean="0">
                <a:solidFill>
                  <a:schemeClr val="tx1"/>
                </a:solidFill>
              </a:rPr>
              <a:t>arasındaki ilişki</a:t>
            </a:r>
            <a:r>
              <a:rPr lang="tr-TR" dirty="0">
                <a:solidFill>
                  <a:schemeClr val="tx1"/>
                </a:solidFill>
              </a:rPr>
              <a:t>” </a:t>
            </a:r>
            <a:r>
              <a:rPr lang="tr-TR" dirty="0" smtClean="0">
                <a:solidFill>
                  <a:schemeClr val="tx1"/>
                </a:solidFill>
              </a:rPr>
              <a:t>şeklinde niteleyebiliriz</a:t>
            </a:r>
            <a:r>
              <a:rPr lang="tr-TR" dirty="0">
                <a:solidFill>
                  <a:schemeClr val="tx1"/>
                </a:solidFill>
              </a:rPr>
              <a:t>. </a:t>
            </a:r>
            <a:r>
              <a:rPr lang="tr-TR" dirty="0" smtClean="0">
                <a:solidFill>
                  <a:schemeClr val="tx1"/>
                </a:solidFill>
              </a:rPr>
              <a:t>Ayrıca </a:t>
            </a:r>
            <a:r>
              <a:rPr lang="tr-TR" i="1" dirty="0">
                <a:solidFill>
                  <a:schemeClr val="tx1"/>
                </a:solidFill>
              </a:rPr>
              <a:t>birden </a:t>
            </a:r>
            <a:r>
              <a:rPr lang="tr-TR" i="1" dirty="0" smtClean="0">
                <a:solidFill>
                  <a:schemeClr val="tx1"/>
                </a:solidFill>
              </a:rPr>
              <a:t>çok değer </a:t>
            </a:r>
            <a:r>
              <a:rPr lang="tr-TR" i="1" dirty="0">
                <a:solidFill>
                  <a:schemeClr val="tx1"/>
                </a:solidFill>
              </a:rPr>
              <a:t>alabilen her ş</a:t>
            </a:r>
            <a:r>
              <a:rPr lang="tr-TR" i="1" dirty="0" smtClean="0">
                <a:solidFill>
                  <a:schemeClr val="tx1"/>
                </a:solidFill>
              </a:rPr>
              <a:t>ey </a:t>
            </a:r>
            <a:r>
              <a:rPr lang="tr-TR" dirty="0">
                <a:solidFill>
                  <a:schemeClr val="tx1"/>
                </a:solidFill>
              </a:rPr>
              <a:t>bir </a:t>
            </a:r>
            <a:r>
              <a:rPr lang="tr-TR" dirty="0" smtClean="0">
                <a:solidFill>
                  <a:schemeClr val="tx1"/>
                </a:solidFill>
              </a:rPr>
              <a:t>değişkendir.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Aldıkları değere göre iki tür değişken vardır: 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1. Süreksiz Değişkenler</a:t>
            </a: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2. Sürekli Değişkenler </a:t>
            </a:r>
          </a:p>
          <a:p>
            <a:pPr marL="571500" indent="-457200" algn="just">
              <a:buAutoNum type="arabicPeriod"/>
            </a:pP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224136"/>
          </a:xfrm>
        </p:spPr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ALDIKLARI DEĞERE GÖRE DEĞİŞKENLER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b="1" dirty="0" smtClean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Süreksiz değişken</a:t>
            </a:r>
            <a:r>
              <a:rPr lang="tr-TR" b="1" dirty="0">
                <a:solidFill>
                  <a:schemeClr val="tx1"/>
                </a:solidFill>
              </a:rPr>
              <a:t>, </a:t>
            </a:r>
            <a:r>
              <a:rPr lang="tr-TR" dirty="0">
                <a:solidFill>
                  <a:schemeClr val="tx1"/>
                </a:solidFill>
              </a:rPr>
              <a:t>belirli </a:t>
            </a:r>
            <a:r>
              <a:rPr lang="tr-TR" dirty="0" smtClean="0">
                <a:solidFill>
                  <a:schemeClr val="tx1"/>
                </a:solidFill>
              </a:rPr>
              <a:t>sınırlar </a:t>
            </a:r>
            <a:r>
              <a:rPr lang="tr-TR" dirty="0">
                <a:solidFill>
                  <a:schemeClr val="tx1"/>
                </a:solidFill>
              </a:rPr>
              <a:t>içinde ve tam </a:t>
            </a:r>
            <a:r>
              <a:rPr lang="tr-TR" dirty="0" smtClean="0">
                <a:solidFill>
                  <a:schemeClr val="tx1"/>
                </a:solidFill>
              </a:rPr>
              <a:t>sayılarla </a:t>
            </a:r>
            <a:r>
              <a:rPr lang="tr-TR" dirty="0">
                <a:solidFill>
                  <a:schemeClr val="tx1"/>
                </a:solidFill>
              </a:rPr>
              <a:t>ifade edilen </a:t>
            </a:r>
            <a:r>
              <a:rPr lang="tr-TR" dirty="0" smtClean="0">
                <a:solidFill>
                  <a:schemeClr val="tx1"/>
                </a:solidFill>
              </a:rPr>
              <a:t>değişkendir. Bazı kaynaklarda bu tür değişkenlere </a:t>
            </a:r>
            <a:r>
              <a:rPr lang="tr-TR" b="1" dirty="0" smtClean="0">
                <a:solidFill>
                  <a:schemeClr val="tx1"/>
                </a:solidFill>
              </a:rPr>
              <a:t>nitel değişken </a:t>
            </a:r>
            <a:r>
              <a:rPr lang="tr-TR" dirty="0" smtClean="0">
                <a:solidFill>
                  <a:schemeClr val="tx1"/>
                </a:solidFill>
              </a:rPr>
              <a:t>de denir. 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Sürekli değişken </a:t>
            </a:r>
            <a:r>
              <a:rPr lang="tr-TR" dirty="0" smtClean="0">
                <a:solidFill>
                  <a:schemeClr val="tx1"/>
                </a:solidFill>
              </a:rPr>
              <a:t>ise belirli sınırlar arasında farklı ya da herhangi bir değer alabilen değişkenlerdir. </a:t>
            </a:r>
            <a:r>
              <a:rPr lang="tr-TR" b="1" dirty="0" smtClean="0">
                <a:solidFill>
                  <a:schemeClr val="tx1"/>
                </a:solidFill>
              </a:rPr>
              <a:t>Nicel değişken</a:t>
            </a:r>
            <a:r>
              <a:rPr lang="tr-TR" dirty="0" smtClean="0">
                <a:solidFill>
                  <a:schemeClr val="tx1"/>
                </a:solidFill>
              </a:rPr>
              <a:t> olarak da adlandırılır.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7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224136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KONTROL ŞEKİLLERİNE GÖRE DEĞİŞKENLER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</a:rPr>
              <a:t>Kontrol </a:t>
            </a:r>
            <a:r>
              <a:rPr lang="tr-TR" dirty="0" smtClean="0">
                <a:solidFill>
                  <a:schemeClr val="tx1"/>
                </a:solidFill>
              </a:rPr>
              <a:t>şekillerine </a:t>
            </a:r>
            <a:r>
              <a:rPr lang="tr-TR" dirty="0">
                <a:solidFill>
                  <a:schemeClr val="tx1"/>
                </a:solidFill>
              </a:rPr>
              <a:t>göre </a:t>
            </a:r>
            <a:r>
              <a:rPr lang="tr-TR" dirty="0" smtClean="0">
                <a:solidFill>
                  <a:schemeClr val="tx1"/>
                </a:solidFill>
              </a:rPr>
              <a:t>değişkenler </a:t>
            </a:r>
            <a:r>
              <a:rPr lang="tr-TR" dirty="0">
                <a:solidFill>
                  <a:schemeClr val="tx1"/>
                </a:solidFill>
              </a:rPr>
              <a:t>üç gruba </a:t>
            </a:r>
            <a:r>
              <a:rPr lang="tr-TR" dirty="0" smtClean="0">
                <a:solidFill>
                  <a:schemeClr val="tx1"/>
                </a:solidFill>
              </a:rPr>
              <a:t>ayrılır</a:t>
            </a:r>
            <a:r>
              <a:rPr lang="tr-TR" dirty="0">
                <a:solidFill>
                  <a:schemeClr val="tx1"/>
                </a:solidFill>
              </a:rPr>
              <a:t>. Bu </a:t>
            </a:r>
            <a:r>
              <a:rPr lang="tr-TR" dirty="0" smtClean="0">
                <a:solidFill>
                  <a:schemeClr val="tx1"/>
                </a:solidFill>
              </a:rPr>
              <a:t>değişkenler şunlardır:</a:t>
            </a:r>
          </a:p>
          <a:p>
            <a:endParaRPr lang="tr-TR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tr-TR" b="1" dirty="0" smtClean="0">
                <a:solidFill>
                  <a:schemeClr val="tx1"/>
                </a:solidFill>
              </a:rPr>
              <a:t>1. Bağımlı Değişken</a:t>
            </a:r>
          </a:p>
          <a:p>
            <a:pPr marL="571500" indent="-457200">
              <a:buAutoNum type="arabicPeriod"/>
            </a:pPr>
            <a:endParaRPr lang="tr-TR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tr-TR" b="1" dirty="0">
                <a:solidFill>
                  <a:schemeClr val="tx1"/>
                </a:solidFill>
              </a:rPr>
              <a:t>2. </a:t>
            </a:r>
            <a:r>
              <a:rPr lang="tr-TR" b="1" dirty="0" smtClean="0">
                <a:solidFill>
                  <a:schemeClr val="tx1"/>
                </a:solidFill>
              </a:rPr>
              <a:t>Bağımsız Değişken</a:t>
            </a:r>
          </a:p>
          <a:p>
            <a:pPr marL="114300" indent="0">
              <a:buNone/>
            </a:pPr>
            <a:endParaRPr lang="tr-TR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tr-TR" b="1" dirty="0">
                <a:solidFill>
                  <a:schemeClr val="tx1"/>
                </a:solidFill>
              </a:rPr>
              <a:t>3. Kontrol </a:t>
            </a:r>
            <a:r>
              <a:rPr lang="tr-TR" b="1" dirty="0" smtClean="0">
                <a:solidFill>
                  <a:schemeClr val="tx1"/>
                </a:solidFill>
              </a:rPr>
              <a:t>Değişkeni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0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1. BAĞIMLI DEĞİŞKEN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Bağımlı değişken, araştırmacının, sonuçlarını değiştirmek istediği, araştırma sonucunda açıklamak istediği durum olarak tanımlanabilir. Yani </a:t>
            </a:r>
            <a:r>
              <a:rPr lang="tr-TR" b="1" dirty="0" smtClean="0">
                <a:solidFill>
                  <a:schemeClr val="tx1"/>
                </a:solidFill>
              </a:rPr>
              <a:t>araştırmanın sonucudur, </a:t>
            </a:r>
            <a:r>
              <a:rPr lang="tr-TR" dirty="0" smtClean="0">
                <a:solidFill>
                  <a:schemeClr val="tx1"/>
                </a:solidFill>
              </a:rPr>
              <a:t>diyebiliriz. 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Bağımlı değişken, bağımsız değişkenin etkisinde kalan değişkendir. Örneğin,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“</a:t>
            </a:r>
            <a:r>
              <a:rPr lang="tr-TR" b="1" dirty="0">
                <a:solidFill>
                  <a:schemeClr val="tx1"/>
                </a:solidFill>
              </a:rPr>
              <a:t>Bilgisayar destekli </a:t>
            </a:r>
            <a:r>
              <a:rPr lang="tr-TR" b="1" dirty="0" smtClean="0">
                <a:solidFill>
                  <a:schemeClr val="tx1"/>
                </a:solidFill>
              </a:rPr>
              <a:t>öğretimin</a:t>
            </a:r>
            <a:r>
              <a:rPr lang="tr-TR" b="1" dirty="0">
                <a:solidFill>
                  <a:schemeClr val="tx1"/>
                </a:solidFill>
              </a:rPr>
              <a:t>, </a:t>
            </a:r>
            <a:r>
              <a:rPr lang="tr-TR" b="1" dirty="0" smtClean="0">
                <a:solidFill>
                  <a:schemeClr val="tx1"/>
                </a:solidFill>
              </a:rPr>
              <a:t>öğrencilerin </a:t>
            </a:r>
            <a:r>
              <a:rPr lang="tr-TR" b="1" dirty="0">
                <a:solidFill>
                  <a:schemeClr val="tx1"/>
                </a:solidFill>
              </a:rPr>
              <a:t>ders </a:t>
            </a:r>
            <a:r>
              <a:rPr lang="tr-TR" b="1" dirty="0" smtClean="0">
                <a:solidFill>
                  <a:schemeClr val="tx1"/>
                </a:solidFill>
              </a:rPr>
              <a:t>başarısına </a:t>
            </a:r>
            <a:r>
              <a:rPr lang="tr-TR" b="1" dirty="0">
                <a:solidFill>
                  <a:schemeClr val="tx1"/>
                </a:solidFill>
              </a:rPr>
              <a:t>etkileri</a:t>
            </a:r>
            <a:r>
              <a:rPr lang="tr-TR" dirty="0">
                <a:solidFill>
                  <a:schemeClr val="tx1"/>
                </a:solidFill>
              </a:rPr>
              <a:t>” konulu </a:t>
            </a:r>
            <a:r>
              <a:rPr lang="tr-TR" dirty="0" smtClean="0">
                <a:solidFill>
                  <a:schemeClr val="tx1"/>
                </a:solidFill>
              </a:rPr>
              <a:t>araştırmanın bağımlı değişkeni öğrencilerin </a:t>
            </a:r>
            <a:r>
              <a:rPr lang="tr-TR" b="1" dirty="0" smtClean="0">
                <a:solidFill>
                  <a:schemeClr val="tx1"/>
                </a:solidFill>
              </a:rPr>
              <a:t>ders başarısı</a:t>
            </a:r>
            <a:r>
              <a:rPr lang="tr-TR" dirty="0" smtClean="0">
                <a:solidFill>
                  <a:schemeClr val="tx1"/>
                </a:solidFill>
              </a:rPr>
              <a:t>dır.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03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2. BAĞIMSIZ DEĞİŞKEN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Bağımsız değişken, bağımlı değişken üzerinde etkileri olan ve araştırmacı tarafından bağımlı değişken üzerindeki etkileri kontrol edilen değişkendir. 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Aynı örnek üzerinden düşünecek olursak </a:t>
            </a:r>
            <a:r>
              <a:rPr lang="tr-TR" dirty="0">
                <a:solidFill>
                  <a:schemeClr val="tx1"/>
                </a:solidFill>
              </a:rPr>
              <a:t>b</a:t>
            </a:r>
            <a:r>
              <a:rPr lang="tr-TR" dirty="0" smtClean="0">
                <a:solidFill>
                  <a:schemeClr val="tx1"/>
                </a:solidFill>
              </a:rPr>
              <a:t>ilgisayar destekli eğitim bir öğretim yöntemidir. Burada araştırmanın amacı değil aracıdır. Ders başarısını (bağımlı değişkeni) etkileyen durumdur. Dolayısıyla </a:t>
            </a:r>
            <a:r>
              <a:rPr lang="tr-TR" b="1" dirty="0" smtClean="0">
                <a:solidFill>
                  <a:schemeClr val="tx1"/>
                </a:solidFill>
              </a:rPr>
              <a:t>örnekteki bağımsız değişken, bilgisayar destekli eğitim</a:t>
            </a:r>
            <a:r>
              <a:rPr lang="tr-TR" dirty="0" smtClean="0">
                <a:solidFill>
                  <a:schemeClr val="tx1"/>
                </a:solidFill>
              </a:rPr>
              <a:t>dir. </a:t>
            </a:r>
          </a:p>
          <a:p>
            <a:pPr marL="114300" indent="0" algn="just">
              <a:buNone/>
            </a:pPr>
            <a:endParaRPr lang="tr-TR" dirty="0">
              <a:solidFill>
                <a:schemeClr val="tx1"/>
              </a:solidFill>
            </a:endParaRPr>
          </a:p>
          <a:p>
            <a:pPr algn="just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58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BAĞIMLI-BAĞIMSIZ DEĞİŞKEN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Bağımsız değişkenler araştırmacı tarafından değiştirilebilir. Bağımsız değişkenin farklı ve çeşitli olması, bağımlı değişkeni, yani araştırmanın sonucunu, etkileyebilir. Bu durumda araştırmacı araştırmasında istediği sonuca ulaşabilir. 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Bağımlı değişkenlerin araştırmanın sonucu olduğunu unutmamalıyız.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3. KONTROL DEĞİŞKENİ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Araştırma sonuçlarına bağımsız değişkenler </a:t>
            </a:r>
            <a:r>
              <a:rPr lang="tr-TR" dirty="0">
                <a:solidFill>
                  <a:schemeClr val="tx1"/>
                </a:solidFill>
              </a:rPr>
              <a:t>gibi </a:t>
            </a:r>
            <a:r>
              <a:rPr lang="tr-TR" dirty="0" smtClean="0">
                <a:solidFill>
                  <a:schemeClr val="tx1"/>
                </a:solidFill>
              </a:rPr>
              <a:t>doğrudan </a:t>
            </a:r>
            <a:r>
              <a:rPr lang="tr-TR" dirty="0">
                <a:solidFill>
                  <a:schemeClr val="tx1"/>
                </a:solidFill>
              </a:rPr>
              <a:t>olmasa da </a:t>
            </a:r>
            <a:r>
              <a:rPr lang="tr-TR" b="1" dirty="0" smtClean="0">
                <a:solidFill>
                  <a:schemeClr val="tx1"/>
                </a:solidFill>
              </a:rPr>
              <a:t>dolaylı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smtClean="0">
                <a:solidFill>
                  <a:schemeClr val="tx1"/>
                </a:solidFill>
              </a:rPr>
              <a:t>yoldan </a:t>
            </a:r>
            <a:r>
              <a:rPr lang="tr-TR" b="1" dirty="0">
                <a:solidFill>
                  <a:schemeClr val="tx1"/>
                </a:solidFill>
              </a:rPr>
              <a:t>etki eden </a:t>
            </a:r>
            <a:r>
              <a:rPr lang="tr-TR" b="1" dirty="0" smtClean="0">
                <a:solidFill>
                  <a:schemeClr val="tx1"/>
                </a:solidFill>
              </a:rPr>
              <a:t>değişkenlere </a:t>
            </a:r>
            <a:r>
              <a:rPr lang="tr-TR" b="1" dirty="0">
                <a:solidFill>
                  <a:schemeClr val="tx1"/>
                </a:solidFill>
              </a:rPr>
              <a:t>kontrol </a:t>
            </a:r>
            <a:r>
              <a:rPr lang="tr-TR" b="1" dirty="0" smtClean="0">
                <a:solidFill>
                  <a:schemeClr val="tx1"/>
                </a:solidFill>
              </a:rPr>
              <a:t>değişkenleri </a:t>
            </a:r>
            <a:r>
              <a:rPr lang="tr-TR" dirty="0">
                <a:solidFill>
                  <a:schemeClr val="tx1"/>
                </a:solidFill>
              </a:rPr>
              <a:t>denir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Kontrol değişkeni, araştırma sonucuna yani bağımlı değişkene dolaylı bir biçimde etkisi olan değişkendir.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63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DİĞER DEĞİŞKEN TÜRLERİ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Konu Dışı Değişken: </a:t>
            </a:r>
            <a:r>
              <a:rPr lang="tr-TR" dirty="0" smtClean="0">
                <a:solidFill>
                  <a:schemeClr val="tx1"/>
                </a:solidFill>
              </a:rPr>
              <a:t>Araştırmanın sonucuna önceden tahmin edilemeyen bir biçimde etkisi olan değişkendir. Örneğin, </a:t>
            </a:r>
            <a:r>
              <a:rPr lang="tr-TR" b="1" dirty="0" smtClean="0">
                <a:solidFill>
                  <a:schemeClr val="tx1"/>
                </a:solidFill>
              </a:rPr>
              <a:t>televizyon izlemenin başarı üzerine etkisi araştırılırken, izlenen programların sonucu etkilemesi </a:t>
            </a:r>
            <a:r>
              <a:rPr lang="tr-TR" dirty="0" smtClean="0">
                <a:solidFill>
                  <a:schemeClr val="tx1"/>
                </a:solidFill>
              </a:rPr>
              <a:t>gibi.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59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DİĞER DEĞİŞKEN TÜRLERİ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b="1" dirty="0" err="1" smtClean="0">
                <a:solidFill>
                  <a:schemeClr val="tx1"/>
                </a:solidFill>
              </a:rPr>
              <a:t>Moderatör</a:t>
            </a:r>
            <a:r>
              <a:rPr lang="tr-TR" b="1" dirty="0" smtClean="0">
                <a:solidFill>
                  <a:schemeClr val="tx1"/>
                </a:solidFill>
              </a:rPr>
              <a:t> Değişken: </a:t>
            </a:r>
            <a:r>
              <a:rPr lang="tr-TR" dirty="0" smtClean="0">
                <a:solidFill>
                  <a:schemeClr val="tx1"/>
                </a:solidFill>
              </a:rPr>
              <a:t>Aralarındaki ilişki araştırılan iki tür değişkeni etkileyebilen ve bunlar arasındaki ilişkiyi engelleyebilen bir değişken türüdür. Örneğin </a:t>
            </a:r>
            <a:r>
              <a:rPr lang="tr-TR" b="1" dirty="0" smtClean="0">
                <a:solidFill>
                  <a:schemeClr val="tx1"/>
                </a:solidFill>
              </a:rPr>
              <a:t>suç oranları ve dondurma tüketimi arasındaki ilişki</a:t>
            </a:r>
            <a:r>
              <a:rPr lang="tr-TR" dirty="0" smtClean="0">
                <a:solidFill>
                  <a:schemeClr val="tx1"/>
                </a:solidFill>
              </a:rPr>
              <a:t>yi araştırırken doğru sonuca ulaşmak için hava sıcaklığının göz önünde bulundurulması gerekir. Bu durumda hava sıcaklığı </a:t>
            </a:r>
            <a:r>
              <a:rPr lang="tr-TR" dirty="0" err="1" smtClean="0">
                <a:solidFill>
                  <a:schemeClr val="tx1"/>
                </a:solidFill>
              </a:rPr>
              <a:t>moderatör</a:t>
            </a:r>
            <a:r>
              <a:rPr lang="tr-TR" dirty="0" smtClean="0">
                <a:solidFill>
                  <a:schemeClr val="tx1"/>
                </a:solidFill>
              </a:rPr>
              <a:t> değişken olarak değişkenler arasına eklenir.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7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HİPOTEZ (DENENCE)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73563"/>
          </a:xfrm>
        </p:spPr>
        <p:txBody>
          <a:bodyPr/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Araştırmaların bazılarında araştırma sonucuna ilişkin tahminler yapılabilir</a:t>
            </a:r>
            <a:r>
              <a:rPr lang="tr-TR" dirty="0">
                <a:solidFill>
                  <a:schemeClr val="tx1"/>
                </a:solidFill>
              </a:rPr>
              <a:t>. </a:t>
            </a:r>
            <a:r>
              <a:rPr lang="tr-TR" dirty="0" smtClean="0">
                <a:solidFill>
                  <a:schemeClr val="tx1"/>
                </a:solidFill>
              </a:rPr>
              <a:t>Araştırma sonucuna yapılan </a:t>
            </a:r>
            <a:r>
              <a:rPr lang="tr-TR" dirty="0">
                <a:solidFill>
                  <a:schemeClr val="tx1"/>
                </a:solidFill>
              </a:rPr>
              <a:t>tahminlerin ifadesinde de hipotezler </a:t>
            </a:r>
            <a:r>
              <a:rPr lang="tr-TR" dirty="0" smtClean="0">
                <a:solidFill>
                  <a:schemeClr val="tx1"/>
                </a:solidFill>
              </a:rPr>
              <a:t>kullanılabilir</a:t>
            </a:r>
            <a:r>
              <a:rPr lang="tr-TR" dirty="0">
                <a:solidFill>
                  <a:schemeClr val="tx1"/>
                </a:solidFill>
              </a:rPr>
              <a:t>. </a:t>
            </a:r>
            <a:endParaRPr lang="tr-TR" dirty="0" smtClean="0">
              <a:solidFill>
                <a:schemeClr val="tx1"/>
              </a:solidFill>
            </a:endParaRP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Hipotez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baz</a:t>
            </a:r>
            <a:r>
              <a:rPr lang="tr-TR" dirty="0">
                <a:solidFill>
                  <a:schemeClr val="tx1"/>
                </a:solidFill>
              </a:rPr>
              <a:t>ı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kaynaklarda </a:t>
            </a:r>
            <a:r>
              <a:rPr lang="tr-TR" b="1" dirty="0">
                <a:solidFill>
                  <a:schemeClr val="tx1"/>
                </a:solidFill>
              </a:rPr>
              <a:t>denence </a:t>
            </a:r>
            <a:r>
              <a:rPr lang="tr-TR" dirty="0">
                <a:solidFill>
                  <a:schemeClr val="tx1"/>
                </a:solidFill>
              </a:rPr>
              <a:t>olarak da ifade </a:t>
            </a:r>
            <a:r>
              <a:rPr lang="tr-TR" dirty="0" smtClean="0">
                <a:solidFill>
                  <a:schemeClr val="tx1"/>
                </a:solidFill>
              </a:rPr>
              <a:t>edilmiştir.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Hipotezler en az iki değişken arasındaki ilişkiyi açıklamak için kullanılır. Örneğin, </a:t>
            </a:r>
            <a:r>
              <a:rPr lang="pt-BR" dirty="0" smtClean="0">
                <a:solidFill>
                  <a:schemeClr val="tx1"/>
                </a:solidFill>
              </a:rPr>
              <a:t>“</a:t>
            </a:r>
            <a:r>
              <a:rPr lang="tr-TR" b="1" dirty="0" smtClean="0">
                <a:solidFill>
                  <a:schemeClr val="tx1"/>
                </a:solidFill>
              </a:rPr>
              <a:t>Ters yüz öğretim yöntemi </a:t>
            </a:r>
            <a:r>
              <a:rPr lang="pt-BR" b="1" dirty="0" smtClean="0">
                <a:solidFill>
                  <a:schemeClr val="tx1"/>
                </a:solidFill>
              </a:rPr>
              <a:t>okul </a:t>
            </a:r>
            <a:r>
              <a:rPr lang="tr-TR" b="1" dirty="0" smtClean="0">
                <a:solidFill>
                  <a:schemeClr val="tx1"/>
                </a:solidFill>
              </a:rPr>
              <a:t>başarısını artırır.</a:t>
            </a:r>
            <a:r>
              <a:rPr lang="pt-BR" dirty="0" smtClean="0">
                <a:solidFill>
                  <a:schemeClr val="tx1"/>
                </a:solidFill>
              </a:rPr>
              <a:t>”</a:t>
            </a:r>
            <a:r>
              <a:rPr lang="tr-TR" dirty="0" smtClean="0">
                <a:solidFill>
                  <a:schemeClr val="tx1"/>
                </a:solidFill>
              </a:rPr>
              <a:t> ifadesi bir hipotezdir.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1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HİPOTEZ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Hipotezler aslında </a:t>
            </a:r>
            <a:r>
              <a:rPr lang="tr-TR" dirty="0">
                <a:solidFill>
                  <a:schemeClr val="tx1"/>
                </a:solidFill>
              </a:rPr>
              <a:t>denenen </a:t>
            </a:r>
            <a:r>
              <a:rPr lang="tr-TR" dirty="0" smtClean="0">
                <a:solidFill>
                  <a:schemeClr val="tx1"/>
                </a:solidFill>
              </a:rPr>
              <a:t>yargılardır</a:t>
            </a:r>
            <a:r>
              <a:rPr lang="tr-TR" dirty="0">
                <a:solidFill>
                  <a:schemeClr val="tx1"/>
                </a:solidFill>
              </a:rPr>
              <a:t>. </a:t>
            </a:r>
            <a:endParaRPr lang="tr-TR" dirty="0" smtClean="0">
              <a:solidFill>
                <a:schemeClr val="tx1"/>
              </a:solidFill>
            </a:endParaRP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Genel </a:t>
            </a:r>
            <a:r>
              <a:rPr lang="tr-TR" dirty="0">
                <a:solidFill>
                  <a:schemeClr val="tx1"/>
                </a:solidFill>
              </a:rPr>
              <a:t>olarak </a:t>
            </a:r>
            <a:r>
              <a:rPr lang="tr-TR" dirty="0" smtClean="0">
                <a:solidFill>
                  <a:schemeClr val="tx1"/>
                </a:solidFill>
              </a:rPr>
              <a:t>araştırmalarda </a:t>
            </a:r>
            <a:r>
              <a:rPr lang="tr-TR" dirty="0">
                <a:solidFill>
                  <a:schemeClr val="tx1"/>
                </a:solidFill>
              </a:rPr>
              <a:t>iki tip </a:t>
            </a:r>
            <a:r>
              <a:rPr lang="tr-TR" dirty="0" smtClean="0">
                <a:solidFill>
                  <a:schemeClr val="tx1"/>
                </a:solidFill>
              </a:rPr>
              <a:t>hipotez kullanılır</a:t>
            </a:r>
            <a:r>
              <a:rPr lang="tr-TR" dirty="0">
                <a:solidFill>
                  <a:schemeClr val="tx1"/>
                </a:solidFill>
              </a:rPr>
              <a:t>. Bunlar iki türlüdür</a:t>
            </a:r>
            <a:r>
              <a:rPr lang="tr-TR" dirty="0" smtClean="0">
                <a:solidFill>
                  <a:schemeClr val="tx1"/>
                </a:solidFill>
              </a:rPr>
              <a:t>: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1. İstatistiksel Hipotez</a:t>
            </a:r>
          </a:p>
          <a:p>
            <a:pPr marL="114300" indent="0" algn="just">
              <a:buNone/>
            </a:pPr>
            <a:r>
              <a:rPr lang="tr-TR" b="1" dirty="0" smtClean="0">
                <a:solidFill>
                  <a:schemeClr val="tx1"/>
                </a:solidFill>
              </a:rPr>
              <a:t>2. Araştırma Hipotezi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57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1. İSTATİSTİKSEL HİPOTEZ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İstatistiksel hipotez araştırmanın başlangıcıdır. Siz aksini kanıtlamadıkça “değişkenler arasında bir ilişki yoktur” der. 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Genelde deneysel, yarı deneysel ve ilişkisel araştırmalar istatistiksel hipotezler taşırlar, tarihi ve betimleyici çalışmalar bu grupta yer almaz. 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15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1. İSTATİSTİKSEL HİPOTEZ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Örnekle açıklayacak olursak,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“Altın fiyatları ve döviz fiyatları arasında bir ilişki yoktur.” </a:t>
            </a:r>
          </a:p>
          <a:p>
            <a:pPr marL="114300" indent="0" algn="just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i</a:t>
            </a:r>
            <a:r>
              <a:rPr lang="tr-TR" dirty="0" smtClean="0">
                <a:solidFill>
                  <a:schemeClr val="tx1"/>
                </a:solidFill>
              </a:rPr>
              <a:t>fadesinde değişkenler arasında fark yoktur ve bu durum şu şekilde sembolize edilir:</a:t>
            </a:r>
          </a:p>
          <a:p>
            <a:pPr marL="114300" indent="0" algn="just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b="1" dirty="0">
                <a:solidFill>
                  <a:schemeClr val="tx1"/>
                </a:solidFill>
              </a:rPr>
              <a:t>H0: </a:t>
            </a:r>
            <a:r>
              <a:rPr lang="el-GR" b="1" i="1" dirty="0">
                <a:solidFill>
                  <a:schemeClr val="tx1"/>
                </a:solidFill>
              </a:rPr>
              <a:t>μ</a:t>
            </a:r>
            <a:r>
              <a:rPr lang="tr-TR" b="1" dirty="0">
                <a:solidFill>
                  <a:schemeClr val="tx1"/>
                </a:solidFill>
              </a:rPr>
              <a:t>AF = </a:t>
            </a:r>
            <a:r>
              <a:rPr lang="el-GR" b="1" i="1" dirty="0">
                <a:solidFill>
                  <a:schemeClr val="tx1"/>
                </a:solidFill>
              </a:rPr>
              <a:t>μ</a:t>
            </a:r>
            <a:r>
              <a:rPr lang="tr-TR" b="1" dirty="0">
                <a:solidFill>
                  <a:schemeClr val="tx1"/>
                </a:solidFill>
              </a:rPr>
              <a:t>DF</a:t>
            </a:r>
          </a:p>
        </p:txBody>
      </p:sp>
    </p:spTree>
    <p:extLst>
      <p:ext uri="{BB962C8B-B14F-4D97-AF65-F5344CB8AC3E}">
        <p14:creationId xmlns:p14="http://schemas.microsoft.com/office/powerpoint/2010/main" val="111599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2. ARAŞTIRMA HİPOTEZİ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Araştırma hipotezi değişkenler arasında ilişkinin olduğunu ifade eder.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Örneğin,</a:t>
            </a:r>
          </a:p>
          <a:p>
            <a:pPr marL="11430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“Altın </a:t>
            </a:r>
            <a:r>
              <a:rPr lang="tr-TR" dirty="0" smtClean="0">
                <a:solidFill>
                  <a:schemeClr val="tx1"/>
                </a:solidFill>
              </a:rPr>
              <a:t>fiyatları arttıkça </a:t>
            </a:r>
            <a:r>
              <a:rPr lang="tr-TR" dirty="0">
                <a:solidFill>
                  <a:schemeClr val="tx1"/>
                </a:solidFill>
              </a:rPr>
              <a:t>ve döviz </a:t>
            </a:r>
            <a:r>
              <a:rPr lang="tr-TR" dirty="0" smtClean="0">
                <a:solidFill>
                  <a:schemeClr val="tx1"/>
                </a:solidFill>
              </a:rPr>
              <a:t>fiyatları da artar” 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şeklindeki iki değişken arasındaki doğrusal ilişkiyi gösteren hipotez, araştırma hipotezidir. </a:t>
            </a:r>
          </a:p>
          <a:p>
            <a:pPr marL="114300" indent="0" algn="just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Bu durum şöyle sembolize edilir: </a:t>
            </a:r>
          </a:p>
          <a:p>
            <a:pPr marL="114300" indent="0" algn="just">
              <a:buNone/>
            </a:pPr>
            <a:r>
              <a:rPr lang="tr-TR" b="1" dirty="0">
                <a:solidFill>
                  <a:schemeClr val="tx1"/>
                </a:solidFill>
              </a:rPr>
              <a:t>H1: </a:t>
            </a:r>
            <a:r>
              <a:rPr lang="el-GR" b="1" i="1" dirty="0">
                <a:solidFill>
                  <a:schemeClr val="tx1"/>
                </a:solidFill>
              </a:rPr>
              <a:t>μ</a:t>
            </a:r>
            <a:r>
              <a:rPr lang="tr-TR" b="1" dirty="0">
                <a:solidFill>
                  <a:schemeClr val="tx1"/>
                </a:solidFill>
              </a:rPr>
              <a:t>AF­ </a:t>
            </a:r>
            <a:r>
              <a:rPr lang="el-GR" b="1" i="1" dirty="0">
                <a:solidFill>
                  <a:schemeClr val="tx1"/>
                </a:solidFill>
              </a:rPr>
              <a:t>μ</a:t>
            </a:r>
            <a:r>
              <a:rPr lang="tr-TR" b="1" dirty="0">
                <a:solidFill>
                  <a:schemeClr val="tx1"/>
                </a:solidFill>
              </a:rPr>
              <a:t>DF</a:t>
            </a:r>
            <a:endParaRPr lang="tr-TR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2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HİPOTEZ NASIL OLMALIDIR?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	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İyi ifade edilmiş bir hipotez;</a:t>
            </a:r>
          </a:p>
          <a:p>
            <a:pPr marL="114300" indent="0" algn="just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Açık, net ve güçlü bir biçimde ifade edilmeli,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Değişkenler arasında beklenen bir ilişkiyi ifade etmeli,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Bağlı olduğu kuramı ya da </a:t>
            </a:r>
            <a:r>
              <a:rPr lang="tr-TR" dirty="0" err="1" smtClean="0">
                <a:solidFill>
                  <a:schemeClr val="tx1"/>
                </a:solidFill>
              </a:rPr>
              <a:t>alanyazını</a:t>
            </a:r>
            <a:r>
              <a:rPr lang="tr-TR" dirty="0" smtClean="0">
                <a:solidFill>
                  <a:schemeClr val="tx1"/>
                </a:solidFill>
              </a:rPr>
              <a:t> (literatürü) yansıtmalı,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Kısa, öz ve aynı zamanda konuya odaklı olmalı,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Verilerle test edilebilen bir hipotez olmalıdır.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7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2" cy="1368152"/>
          </a:xfrm>
        </p:spPr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HİPOTEZ-ARAŞTIRMA SORUNU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Lenovo\Desktop\HİPOTE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06" y="2132856"/>
            <a:ext cx="828092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27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ALANYAZIN (LİTERATÜR) TARAMASI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/>
          </a:bodyPr>
          <a:lstStyle/>
          <a:p>
            <a:pPr algn="just"/>
            <a:r>
              <a:rPr lang="tr-TR" b="1" dirty="0" err="1" smtClean="0">
                <a:solidFill>
                  <a:schemeClr val="tx1"/>
                </a:solidFill>
              </a:rPr>
              <a:t>Alanyazın</a:t>
            </a:r>
            <a:r>
              <a:rPr lang="tr-TR" dirty="0" smtClean="0">
                <a:solidFill>
                  <a:schemeClr val="tx1"/>
                </a:solidFill>
              </a:rPr>
              <a:t>, herhangi bir bilim dalında yazılmış yapıtların tümüdür.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err="1" smtClean="0">
                <a:solidFill>
                  <a:schemeClr val="tx1"/>
                </a:solidFill>
              </a:rPr>
              <a:t>Alanyazın</a:t>
            </a:r>
            <a:r>
              <a:rPr lang="tr-TR" dirty="0" smtClean="0">
                <a:solidFill>
                  <a:schemeClr val="tx1"/>
                </a:solidFill>
              </a:rPr>
              <a:t> taraması araştırmanızı nasıl yapacağınıza dair fikirler vermenin yanı sıra düşündüğünüz konuda daha önce hangi çalışmalar yapıldığı konusunda yol gösterici olur.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err="1" smtClean="0">
                <a:solidFill>
                  <a:schemeClr val="tx1"/>
                </a:solidFill>
              </a:rPr>
              <a:t>Alanyazın</a:t>
            </a:r>
            <a:r>
              <a:rPr lang="tr-TR" dirty="0" smtClean="0">
                <a:solidFill>
                  <a:schemeClr val="tx1"/>
                </a:solidFill>
              </a:rPr>
              <a:t> taramasındaki </a:t>
            </a:r>
            <a:r>
              <a:rPr lang="tr-TR" b="1" dirty="0" smtClean="0">
                <a:solidFill>
                  <a:schemeClr val="tx1"/>
                </a:solidFill>
              </a:rPr>
              <a:t>en önemli amaç </a:t>
            </a:r>
            <a:r>
              <a:rPr lang="tr-TR" dirty="0" smtClean="0">
                <a:solidFill>
                  <a:schemeClr val="tx1"/>
                </a:solidFill>
              </a:rPr>
              <a:t>benzer araştırmaları bulup onlardan sonuç çıkarmak ve yeni araştırmaları bu sonuca göre şekillendirmektir.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1296144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ALANYAZIN TARAMASININ ADIMLARI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Lenovo\Desktop\ALANYAZ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0534"/>
            <a:ext cx="8210951" cy="299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56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296144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ALANYAZIN TARAMASININ ADIMLARI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Farklı düzeylerdeki bilgi kaynakları şunlardır: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Genel Kaynaklar: </a:t>
            </a:r>
            <a:r>
              <a:rPr lang="tr-TR" dirty="0" smtClean="0">
                <a:solidFill>
                  <a:schemeClr val="tx1"/>
                </a:solidFill>
              </a:rPr>
              <a:t>Konu hakkında genel fikir ve ayrıntılı kaynaklara yönlendirir. Örneğin; Günlük gazete, dergi, popüler kitaplar bu kapsamdadır.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İkinci </a:t>
            </a:r>
            <a:r>
              <a:rPr lang="tr-TR" b="1" dirty="0">
                <a:solidFill>
                  <a:schemeClr val="tx1"/>
                </a:solidFill>
              </a:rPr>
              <a:t>D</a:t>
            </a:r>
            <a:r>
              <a:rPr lang="tr-TR" b="1" dirty="0" smtClean="0">
                <a:solidFill>
                  <a:schemeClr val="tx1"/>
                </a:solidFill>
              </a:rPr>
              <a:t>üzey </a:t>
            </a:r>
            <a:r>
              <a:rPr lang="tr-TR" b="1" dirty="0">
                <a:solidFill>
                  <a:schemeClr val="tx1"/>
                </a:solidFill>
              </a:rPr>
              <a:t>K</a:t>
            </a:r>
            <a:r>
              <a:rPr lang="tr-TR" b="1" dirty="0" smtClean="0">
                <a:solidFill>
                  <a:schemeClr val="tx1"/>
                </a:solidFill>
              </a:rPr>
              <a:t>aynaklar: </a:t>
            </a:r>
            <a:r>
              <a:rPr lang="tr-TR" dirty="0" smtClean="0">
                <a:solidFill>
                  <a:schemeClr val="tx1"/>
                </a:solidFill>
              </a:rPr>
              <a:t>Özgün araştırmaların özetlerini ve sonuçlarını veren kaynaklardır. Örneğin: Araştırma özetleri, makaleler, Ansiklopediler ve ders kitapları ikinci düzey kaynaklardır.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9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224136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ALANYAZIN TARAMASININ ADIMLARI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b="1" dirty="0" smtClean="0">
                <a:solidFill>
                  <a:schemeClr val="tx1"/>
                </a:solidFill>
              </a:rPr>
              <a:t>Birinci Düzey Kaynaklar: </a:t>
            </a:r>
            <a:r>
              <a:rPr lang="tr-TR" dirty="0" smtClean="0">
                <a:solidFill>
                  <a:schemeClr val="tx1"/>
                </a:solidFill>
              </a:rPr>
              <a:t>Özgün araştırma makaleleri, raporları ve benzeri çalışmalardır. Örneğin; bilimsel dergiler, kitaplar, elektronik kaynaklar bu kapsamdadır.</a:t>
            </a: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Teknolojinin gelişmesi, birinci düzey kaynaklara internet üzerinden erişim imkanı sağlamaktadır. Google Akademik, YÖKTEZ, ULAKBİM  gibi sitelerden araştırmayla ilgili çalışmalara, tezlere ve kitaplara ulaşmak mümkündür.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4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296144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ALANYAZIN TARAMASININ ADIMLARI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err="1" smtClean="0">
                <a:solidFill>
                  <a:schemeClr val="tx1"/>
                </a:solidFill>
              </a:rPr>
              <a:t>Alanyazın</a:t>
            </a:r>
            <a:r>
              <a:rPr lang="tr-TR" dirty="0" smtClean="0">
                <a:solidFill>
                  <a:schemeClr val="tx1"/>
                </a:solidFill>
              </a:rPr>
              <a:t> taraması sonucunda bulunan çalışmalar şu şekilde özetlenir:</a:t>
            </a:r>
          </a:p>
          <a:p>
            <a:pPr algn="just"/>
            <a:endParaRPr lang="tr-TR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1. Çalışmanın başlığı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2. Yazarla ilgili bilgi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3. Çalışmanın amacı ve sorunu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4. </a:t>
            </a:r>
            <a:r>
              <a:rPr lang="tr-TR" dirty="0" err="1" smtClean="0">
                <a:solidFill>
                  <a:schemeClr val="tx1"/>
                </a:solidFill>
              </a:rPr>
              <a:t>Alanyazın</a:t>
            </a:r>
            <a:r>
              <a:rPr lang="tr-TR" dirty="0" smtClean="0">
                <a:solidFill>
                  <a:schemeClr val="tx1"/>
                </a:solidFill>
              </a:rPr>
              <a:t> taramasında kullanılan kaynaklar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5. Çalışmanın yöntem ve bulguları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6. Tartışma bölümü</a:t>
            </a:r>
          </a:p>
          <a:p>
            <a:pPr marL="114300" indent="0" algn="just">
              <a:buNone/>
            </a:pPr>
            <a:r>
              <a:rPr lang="tr-TR" dirty="0" smtClean="0">
                <a:solidFill>
                  <a:schemeClr val="tx1"/>
                </a:solidFill>
              </a:rPr>
              <a:t>7. Kişisel notlar</a:t>
            </a:r>
          </a:p>
        </p:txBody>
      </p:sp>
    </p:spTree>
    <p:extLst>
      <p:ext uri="{BB962C8B-B14F-4D97-AF65-F5344CB8AC3E}">
        <p14:creationId xmlns:p14="http://schemas.microsoft.com/office/powerpoint/2010/main" val="428133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tr-TR" sz="3600" b="1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endParaRPr lang="tr-TR" sz="3600" b="1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tr-TR" sz="3600" b="1" dirty="0" smtClean="0">
                <a:solidFill>
                  <a:schemeClr val="tx1"/>
                </a:solidFill>
              </a:rPr>
              <a:t>TEŞEKKÜR</a:t>
            </a:r>
            <a:endParaRPr lang="tr-T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2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zacı">
  <a:themeElements>
    <a:clrScheme name="Eczacı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Eczacı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zacı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226</TotalTime>
  <Words>1366</Words>
  <Application>Microsoft Office PowerPoint</Application>
  <PresentationFormat>Ekran Gösterisi (4:3)</PresentationFormat>
  <Paragraphs>193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6" baseType="lpstr">
      <vt:lpstr>Eczacı</vt:lpstr>
      <vt:lpstr>ARAŞTIRMA SORUNUNUN BELİRLERLENMESİ</vt:lpstr>
      <vt:lpstr>SORUNUN SEÇİMİ</vt:lpstr>
      <vt:lpstr>SORUNUN SEÇİMİ</vt:lpstr>
      <vt:lpstr>ARAŞTIRMA SORUNUNU SEÇME ÖLÇÜTLERİ</vt:lpstr>
      <vt:lpstr>1. Genel ölçütler</vt:lpstr>
      <vt:lpstr>1. Genel ölçütler</vt:lpstr>
      <vt:lpstr>2. ÖZEL ÖLÇÜTLER</vt:lpstr>
      <vt:lpstr>2. ÖZEL ÖLÇÜTLER</vt:lpstr>
      <vt:lpstr>ARAŞTIRMA SORUNU</vt:lpstr>
      <vt:lpstr>ARAŞTIRMA SORUNU</vt:lpstr>
      <vt:lpstr>ARAŞTIRMA SORUNUNA AŞAMALI YAKLAŞIM</vt:lpstr>
      <vt:lpstr>ARAŞTIRMA SORUNUNA AŞAMALI YAKLAŞIM</vt:lpstr>
      <vt:lpstr>ARAŞTIRMA SORUNUNA AŞAMALI YAKLAŞIM</vt:lpstr>
      <vt:lpstr>DEĞİŞKENLER</vt:lpstr>
      <vt:lpstr>ALDIKLARI DEĞERE GÖRE DEĞİŞKENLER</vt:lpstr>
      <vt:lpstr>KONTROL ŞEKİLLERİNE GÖRE DEĞİŞKENLER</vt:lpstr>
      <vt:lpstr>1. BAĞIMLI DEĞİŞKEN</vt:lpstr>
      <vt:lpstr>2. BAĞIMSIZ DEĞİŞKEN</vt:lpstr>
      <vt:lpstr>BAĞIMLI-BAĞIMSIZ DEĞİŞKEN</vt:lpstr>
      <vt:lpstr>3. KONTROL DEĞİŞKENİ</vt:lpstr>
      <vt:lpstr>DİĞER DEĞİŞKEN TÜRLERİ</vt:lpstr>
      <vt:lpstr>DİĞER DEĞİŞKEN TÜRLERİ</vt:lpstr>
      <vt:lpstr>HİPOTEZ (DENENCE)</vt:lpstr>
      <vt:lpstr>HİPOTEZ</vt:lpstr>
      <vt:lpstr>1. İSTATİSTİKSEL HİPOTEZ</vt:lpstr>
      <vt:lpstr>1. İSTATİSTİKSEL HİPOTEZ</vt:lpstr>
      <vt:lpstr>2. ARAŞTIRMA HİPOTEZİ</vt:lpstr>
      <vt:lpstr>HİPOTEZ NASIL OLMALIDIR?</vt:lpstr>
      <vt:lpstr>HİPOTEZ-ARAŞTIRMA SORUNU</vt:lpstr>
      <vt:lpstr>ALANYAZIN (LİTERATÜR) TARAMASI</vt:lpstr>
      <vt:lpstr>ALANYAZIN TARAMASININ ADIMLARI</vt:lpstr>
      <vt:lpstr>ALANYAZIN TARAMASININ ADIMLARI</vt:lpstr>
      <vt:lpstr>ALANYAZIN TARAMASININ ADIMLARI</vt:lpstr>
      <vt:lpstr>ALANYAZIN TARAMASININ ADIMLARI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ARAŞTIRMA SORUNUNUN BELİRLERLENMESİ</dc:title>
  <dc:creator>Lenovo</dc:creator>
  <cp:lastModifiedBy>Dante_Im</cp:lastModifiedBy>
  <cp:revision>28</cp:revision>
  <dcterms:created xsi:type="dcterms:W3CDTF">2020-11-03T18:42:12Z</dcterms:created>
  <dcterms:modified xsi:type="dcterms:W3CDTF">2020-11-22T18:30:34Z</dcterms:modified>
</cp:coreProperties>
</file>