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88"/>
  </p:notesMasterIdLst>
  <p:handoutMasterIdLst>
    <p:handoutMasterId r:id="rId89"/>
  </p:handoutMasterIdLst>
  <p:sldIdLst>
    <p:sldId id="258" r:id="rId4"/>
    <p:sldId id="260" r:id="rId5"/>
    <p:sldId id="261" r:id="rId6"/>
    <p:sldId id="262" r:id="rId7"/>
    <p:sldId id="263"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321" r:id="rId25"/>
    <p:sldId id="319" r:id="rId26"/>
    <p:sldId id="320"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2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8"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9" d="100"/>
          <a:sy n="69" d="100"/>
        </p:scale>
        <p:origin x="-174" y="-324"/>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280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handoutMaster" Target="handoutMasters/handout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3E2DF99-ABA1-4B67-A69A-C92E10774CEC}" type="datetime1">
              <a:rPr lang="tr-TR" smtClean="0"/>
              <a:t>15.01.2021</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977E94-A6AB-4E02-8E43-E89F9CF4757F}" type="slidenum">
              <a:rPr lang="tr-TR" smtClean="0"/>
              <a:t>‹#›</a:t>
            </a:fld>
            <a:endParaRPr lang="tr-TR" dirty="0"/>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6238F73-5F5A-4C97-9212-80B45EFF5D02}" type="datetime1">
              <a:rPr lang="tr-TR" smtClean="0"/>
              <a:t>15.01.2021</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dirty="0"/>
              <a:t>Asıl metin stillerini düzenlemek için tıklayın</a:t>
            </a:r>
          </a:p>
          <a:p>
            <a:pPr lvl="1" rtl="0"/>
            <a:r>
              <a:rPr lang="tr-TR" dirty="0"/>
              <a:t>İkinci düzey</a:t>
            </a:r>
          </a:p>
          <a:p>
            <a:pPr lvl="2" rtl="0"/>
            <a:r>
              <a:rPr lang="tr-TR" dirty="0"/>
              <a:t>Üçüncü düzey</a:t>
            </a:r>
          </a:p>
          <a:p>
            <a:pPr lvl="3" rtl="0"/>
            <a:r>
              <a:rPr lang="tr-TR" dirty="0"/>
              <a:t>Dördüncü düzey</a:t>
            </a:r>
          </a:p>
          <a:p>
            <a:pPr lvl="4" rtl="0"/>
            <a:r>
              <a:rPr lang="tr-TR"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ED491D0-8E1B-49C7-849B-A28568D94497}" type="slidenum">
              <a:rPr lang="tr-TR" smtClean="0"/>
              <a:t>‹#›</a:t>
            </a:fld>
            <a:endParaRPr lang="tr-TR"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rtl="0"/>
            <a:fld id="{DED491D0-8E1B-49C7-849B-A28568D94497}" type="slidenum">
              <a:rPr lang="tr-TR" smtClean="0"/>
              <a:t>1</a:t>
            </a:fld>
            <a:endParaRPr lang="tr-TR" dirty="0"/>
          </a:p>
        </p:txBody>
      </p:sp>
    </p:spTree>
    <p:extLst>
      <p:ext uri="{BB962C8B-B14F-4D97-AF65-F5344CB8AC3E}">
        <p14:creationId xmlns:p14="http://schemas.microsoft.com/office/powerpoint/2010/main" val="187758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DED491D0-8E1B-49C7-849B-A28568D94497}" type="slidenum">
              <a:rPr lang="tr-TR" smtClean="0"/>
              <a:t>2</a:t>
            </a:fld>
            <a:endParaRPr lang="tr-TR" dirty="0"/>
          </a:p>
        </p:txBody>
      </p:sp>
    </p:spTree>
    <p:extLst>
      <p:ext uri="{BB962C8B-B14F-4D97-AF65-F5344CB8AC3E}">
        <p14:creationId xmlns:p14="http://schemas.microsoft.com/office/powerpoint/2010/main" val="171455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DED491D0-8E1B-49C7-849B-A28568D94497}" type="slidenum">
              <a:rPr lang="tr-TR" smtClean="0"/>
              <a:t>3</a:t>
            </a:fld>
            <a:endParaRPr lang="tr-TR" dirty="0"/>
          </a:p>
        </p:txBody>
      </p:sp>
    </p:spTree>
    <p:extLst>
      <p:ext uri="{BB962C8B-B14F-4D97-AF65-F5344CB8AC3E}">
        <p14:creationId xmlns:p14="http://schemas.microsoft.com/office/powerpoint/2010/main" val="70059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DED491D0-8E1B-49C7-849B-A28568D94497}" type="slidenum">
              <a:rPr lang="tr-TR" smtClean="0"/>
              <a:t>4</a:t>
            </a:fld>
            <a:endParaRPr lang="tr-TR" dirty="0"/>
          </a:p>
        </p:txBody>
      </p:sp>
    </p:spTree>
    <p:extLst>
      <p:ext uri="{BB962C8B-B14F-4D97-AF65-F5344CB8AC3E}">
        <p14:creationId xmlns:p14="http://schemas.microsoft.com/office/powerpoint/2010/main" val="2646634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DED491D0-8E1B-49C7-849B-A28568D94497}" type="slidenum">
              <a:rPr lang="tr-TR" smtClean="0"/>
              <a:t>5</a:t>
            </a:fld>
            <a:endParaRPr lang="tr-TR" dirty="0"/>
          </a:p>
        </p:txBody>
      </p:sp>
    </p:spTree>
    <p:extLst>
      <p:ext uri="{BB962C8B-B14F-4D97-AF65-F5344CB8AC3E}">
        <p14:creationId xmlns:p14="http://schemas.microsoft.com/office/powerpoint/2010/main" val="190472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b6230d4f5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b6230d4f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3" name="Google Shape;37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9" name="Google Shape;3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1" name="Google Shape;41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b62868d1c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b62868d1c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b62868d1c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b62868d1c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b62868d1c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b62868d1c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b62868d1c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b62868d1c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Dikdörtgen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10" name="Dikdörtgen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 name="Başlık 1"/>
          <p:cNvSpPr>
            <a:spLocks noGrp="1"/>
          </p:cNvSpPr>
          <p:nvPr>
            <p:ph type="ctrTitle"/>
          </p:nvPr>
        </p:nvSpPr>
        <p:spPr bwMode="black">
          <a:xfrm>
            <a:off x="3175199" y="1943842"/>
            <a:ext cx="8500062" cy="2387600"/>
          </a:xfrm>
        </p:spPr>
        <p:txBody>
          <a:bodyPr rtlCol="0" anchor="b"/>
          <a:lstStyle>
            <a:lvl1pPr algn="l">
              <a:lnSpc>
                <a:spcPct val="90000"/>
              </a:lnSpc>
              <a:defRPr sz="6000" b="1">
                <a:solidFill>
                  <a:schemeClr val="tx1"/>
                </a:solidFill>
              </a:defRPr>
            </a:lvl1pPr>
          </a:lstStyle>
          <a:p>
            <a:pPr rtl="0"/>
            <a:r>
              <a:rPr lang="tr-TR" smtClean="0"/>
              <a:t>Asıl başlık stili için tıklatın</a:t>
            </a:r>
            <a:endParaRPr lang="tr-TR" dirty="0"/>
          </a:p>
        </p:txBody>
      </p:sp>
      <p:sp>
        <p:nvSpPr>
          <p:cNvPr id="3" name="Alt Başlık 2"/>
          <p:cNvSpPr>
            <a:spLocks noGrp="1"/>
          </p:cNvSpPr>
          <p:nvPr>
            <p:ph type="subTitle" idx="1"/>
          </p:nvPr>
        </p:nvSpPr>
        <p:spPr>
          <a:xfrm>
            <a:off x="3175199" y="4538659"/>
            <a:ext cx="8500062" cy="865321"/>
          </a:xfrm>
        </p:spPr>
        <p:txBody>
          <a:bodyPr rtlCol="0"/>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tr-TR" smtClean="0"/>
              <a:t>Asıl alt başlık stilini düzenlemek için tıklatın</a:t>
            </a:r>
            <a:endParaRPr lang="tr-TR" dirty="0"/>
          </a:p>
        </p:txBody>
      </p:sp>
      <p:sp>
        <p:nvSpPr>
          <p:cNvPr id="11" name="Tarih Yer Tutucusu 3"/>
          <p:cNvSpPr>
            <a:spLocks noGrp="1"/>
          </p:cNvSpPr>
          <p:nvPr>
            <p:ph type="dt" sz="half" idx="10"/>
          </p:nvPr>
        </p:nvSpPr>
        <p:spPr/>
        <p:txBody>
          <a:bodyPr rtlCol="0"/>
          <a:lstStyle>
            <a:lvl1pPr>
              <a:defRPr>
                <a:solidFill>
                  <a:schemeClr val="bg2"/>
                </a:solidFill>
              </a:defRPr>
            </a:lvl1pPr>
          </a:lstStyle>
          <a:p>
            <a:pPr rtl="0"/>
            <a:fld id="{DFFBA00A-AD06-4EA1-84B1-7C3431D37A98}" type="datetime1">
              <a:rPr lang="tr-TR" smtClean="0"/>
              <a:t>15.01.2021</a:t>
            </a:fld>
            <a:endParaRPr lang="tr-TR" dirty="0"/>
          </a:p>
        </p:txBody>
      </p:sp>
      <p:sp>
        <p:nvSpPr>
          <p:cNvPr id="12" name="Alt Bilgi Yer Tutucusu 4"/>
          <p:cNvSpPr>
            <a:spLocks noGrp="1"/>
          </p:cNvSpPr>
          <p:nvPr>
            <p:ph type="ftr" sz="quarter" idx="11"/>
          </p:nvPr>
        </p:nvSpPr>
        <p:spPr/>
        <p:txBody>
          <a:bodyPr rtlCol="0"/>
          <a:lstStyle>
            <a:lvl1pPr>
              <a:defRPr>
                <a:solidFill>
                  <a:schemeClr val="bg2"/>
                </a:solidFill>
              </a:defRPr>
            </a:lvl1pPr>
          </a:lstStyle>
          <a:p>
            <a:pPr rtl="0"/>
            <a:endParaRPr lang="tr-TR" dirty="0"/>
          </a:p>
        </p:txBody>
      </p:sp>
      <p:sp>
        <p:nvSpPr>
          <p:cNvPr id="13" name="Slayt Numarası Yer Tutucusu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tr-TR" smtClean="0"/>
              <a:pPr/>
              <a:t>‹#›</a:t>
            </a:fld>
            <a:endParaRPr lang="tr-TR"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idx="1"/>
          </p:nvPr>
        </p:nvSpPr>
        <p:spPr/>
        <p:txBody>
          <a:bodyPr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Tarih Yer Tutucusu 3"/>
          <p:cNvSpPr>
            <a:spLocks noGrp="1"/>
          </p:cNvSpPr>
          <p:nvPr>
            <p:ph type="dt" sz="half" idx="10"/>
          </p:nvPr>
        </p:nvSpPr>
        <p:spPr/>
        <p:txBody>
          <a:bodyPr rtlCol="0"/>
          <a:lstStyle/>
          <a:p>
            <a:pPr rtl="0"/>
            <a:fld id="{25FD9E7B-8DA6-451A-8055-981E55AE9133}" type="datetime1">
              <a:rPr lang="tr-TR" smtClean="0"/>
              <a:t>15.01.2021</a:t>
            </a:fld>
            <a:endParaRPr lang="tr-TR" dirty="0"/>
          </a:p>
        </p:txBody>
      </p:sp>
      <p:sp>
        <p:nvSpPr>
          <p:cNvPr id="5" name="Alt Bilgi Yer Tutucusu 4"/>
          <p:cNvSpPr>
            <a:spLocks noGrp="1"/>
          </p:cNvSpPr>
          <p:nvPr>
            <p:ph type="ftr" sz="quarter" idx="11"/>
          </p:nvPr>
        </p:nvSpPr>
        <p:spPr/>
        <p:txBody>
          <a:bodyPr rtlCol="0"/>
          <a:lstStyle/>
          <a:p>
            <a:pPr rtl="0"/>
            <a:endParaRPr lang="tr-TR" dirty="0"/>
          </a:p>
        </p:txBody>
      </p:sp>
      <p:sp>
        <p:nvSpPr>
          <p:cNvPr id="6" name="Slayt Numarası Yer Tutucusu 5"/>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Dikdörtgen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9" name="Dikdörtgen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 name="Başlık 1"/>
          <p:cNvSpPr>
            <a:spLocks noGrp="1"/>
          </p:cNvSpPr>
          <p:nvPr>
            <p:ph type="title"/>
          </p:nvPr>
        </p:nvSpPr>
        <p:spPr bwMode="black">
          <a:xfrm>
            <a:off x="3838015" y="658346"/>
            <a:ext cx="6597464" cy="3664417"/>
          </a:xfrm>
        </p:spPr>
        <p:txBody>
          <a:bodyPr rtlCol="0" anchor="b">
            <a:normAutofit/>
          </a:bodyPr>
          <a:lstStyle>
            <a:lvl1pPr>
              <a:lnSpc>
                <a:spcPct val="90000"/>
              </a:lnSpc>
              <a:defRPr sz="5000" b="1">
                <a:solidFill>
                  <a:schemeClr val="tx1"/>
                </a:solidFill>
              </a:defRPr>
            </a:lvl1pPr>
          </a:lstStyle>
          <a:p>
            <a:pPr rtl="0"/>
            <a:r>
              <a:rPr lang="tr-TR" smtClean="0"/>
              <a:t>Asıl başlık stili için tıklatın</a:t>
            </a:r>
            <a:endParaRPr lang="tr-TR" dirty="0"/>
          </a:p>
        </p:txBody>
      </p:sp>
      <p:sp>
        <p:nvSpPr>
          <p:cNvPr id="3" name="Metin Yer Tutucusu 2"/>
          <p:cNvSpPr>
            <a:spLocks noGrp="1"/>
          </p:cNvSpPr>
          <p:nvPr>
            <p:ph type="body" idx="1"/>
          </p:nvPr>
        </p:nvSpPr>
        <p:spPr>
          <a:xfrm>
            <a:off x="3838014" y="4589463"/>
            <a:ext cx="6597465" cy="1500187"/>
          </a:xfrm>
        </p:spPr>
        <p:txBody>
          <a:bodyPr rtlCol="0"/>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tr-TR" smtClean="0"/>
              <a:t>Asıl metin stillerini düzenlemek için tıklatın</a:t>
            </a:r>
          </a:p>
        </p:txBody>
      </p:sp>
      <p:sp>
        <p:nvSpPr>
          <p:cNvPr id="4" name="Tarih Yer Tutucusu 3"/>
          <p:cNvSpPr>
            <a:spLocks noGrp="1"/>
          </p:cNvSpPr>
          <p:nvPr>
            <p:ph type="dt" sz="half" idx="10"/>
          </p:nvPr>
        </p:nvSpPr>
        <p:spPr/>
        <p:txBody>
          <a:bodyPr rtlCol="0"/>
          <a:lstStyle>
            <a:lvl1pPr>
              <a:defRPr>
                <a:solidFill>
                  <a:schemeClr val="bg2"/>
                </a:solidFill>
              </a:defRPr>
            </a:lvl1pPr>
          </a:lstStyle>
          <a:p>
            <a:pPr rtl="0"/>
            <a:fld id="{696733D6-1F76-4DCA-B098-26C668967E84}" type="datetime1">
              <a:rPr lang="tr-TR" smtClean="0"/>
              <a:t>15.01.2021</a:t>
            </a:fld>
            <a:endParaRPr lang="tr-TR" dirty="0"/>
          </a:p>
        </p:txBody>
      </p:sp>
      <p:sp>
        <p:nvSpPr>
          <p:cNvPr id="5" name="Alt Bilgi Yer Tutucusu 4"/>
          <p:cNvSpPr>
            <a:spLocks noGrp="1"/>
          </p:cNvSpPr>
          <p:nvPr>
            <p:ph type="ftr" sz="quarter" idx="11"/>
          </p:nvPr>
        </p:nvSpPr>
        <p:spPr/>
        <p:txBody>
          <a:bodyPr rtlCol="0"/>
          <a:lstStyle>
            <a:lvl1pPr>
              <a:defRPr>
                <a:solidFill>
                  <a:schemeClr val="bg2"/>
                </a:solidFill>
              </a:defRPr>
            </a:lvl1pPr>
          </a:lstStyle>
          <a:p>
            <a:pPr rtl="0"/>
            <a:endParaRPr lang="tr-TR" dirty="0"/>
          </a:p>
        </p:txBody>
      </p:sp>
      <p:sp>
        <p:nvSpPr>
          <p:cNvPr id="6" name="Slayt Numarası Yer Tutucusu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tr-TR" smtClean="0"/>
              <a:pPr/>
              <a:t>‹#›</a:t>
            </a:fld>
            <a:endParaRPr lang="tr-TR"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sz="half" idx="1"/>
          </p:nvPr>
        </p:nvSpPr>
        <p:spPr>
          <a:xfrm>
            <a:off x="1280160" y="2194560"/>
            <a:ext cx="4489704" cy="3986784"/>
          </a:xfrm>
        </p:spPr>
        <p:txBody>
          <a:bodyPr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İçerik Yer Tutucusu 3"/>
          <p:cNvSpPr>
            <a:spLocks noGrp="1"/>
          </p:cNvSpPr>
          <p:nvPr>
            <p:ph sz="half" idx="2"/>
          </p:nvPr>
        </p:nvSpPr>
        <p:spPr>
          <a:xfrm>
            <a:off x="6415368" y="2194560"/>
            <a:ext cx="4493424" cy="3986784"/>
          </a:xfrm>
        </p:spPr>
        <p:txBody>
          <a:bodyPr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Tarih Yer Tutucusu 4"/>
          <p:cNvSpPr>
            <a:spLocks noGrp="1"/>
          </p:cNvSpPr>
          <p:nvPr>
            <p:ph type="dt" sz="half" idx="10"/>
          </p:nvPr>
        </p:nvSpPr>
        <p:spPr/>
        <p:txBody>
          <a:bodyPr rtlCol="0"/>
          <a:lstStyle/>
          <a:p>
            <a:pPr rtl="0"/>
            <a:fld id="{C11D0E82-9113-4B82-90C4-7C1489FBC59E}" type="datetime1">
              <a:rPr lang="tr-TR" smtClean="0"/>
              <a:t>15.01.2021</a:t>
            </a:fld>
            <a:endParaRPr lang="tr-TR" dirty="0"/>
          </a:p>
        </p:txBody>
      </p:sp>
      <p:sp>
        <p:nvSpPr>
          <p:cNvPr id="6" name="Alt Bilgi Yer Tutucusu 5"/>
          <p:cNvSpPr>
            <a:spLocks noGrp="1"/>
          </p:cNvSpPr>
          <p:nvPr>
            <p:ph type="ftr" sz="quarter" idx="11"/>
          </p:nvPr>
        </p:nvSpPr>
        <p:spPr/>
        <p:txBody>
          <a:bodyPr rtlCol="0"/>
          <a:lstStyle/>
          <a:p>
            <a:pPr rtl="0"/>
            <a:endParaRPr lang="tr-TR" dirty="0"/>
          </a:p>
        </p:txBody>
      </p:sp>
      <p:sp>
        <p:nvSpPr>
          <p:cNvPr id="7" name="Slayt Numarası Yer Tutucusu 6"/>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Metin Yer Tutucusu 2"/>
          <p:cNvSpPr>
            <a:spLocks noGrp="1"/>
          </p:cNvSpPr>
          <p:nvPr>
            <p:ph type="body" idx="1"/>
          </p:nvPr>
        </p:nvSpPr>
        <p:spPr>
          <a:xfrm>
            <a:off x="1280160" y="1828456"/>
            <a:ext cx="4489704" cy="830695"/>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düzenlemek için tıklatın</a:t>
            </a:r>
          </a:p>
        </p:txBody>
      </p:sp>
      <p:sp>
        <p:nvSpPr>
          <p:cNvPr id="4" name="İçerik Yer Tutucusu 3"/>
          <p:cNvSpPr>
            <a:spLocks noGrp="1"/>
          </p:cNvSpPr>
          <p:nvPr>
            <p:ph sz="half" idx="2"/>
          </p:nvPr>
        </p:nvSpPr>
        <p:spPr>
          <a:xfrm>
            <a:off x="1280160" y="2743194"/>
            <a:ext cx="4489704" cy="3433769"/>
          </a:xfrm>
        </p:spPr>
        <p:txBody>
          <a:bodyPr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Metin Yer Tutucusu 4"/>
          <p:cNvSpPr>
            <a:spLocks noGrp="1"/>
          </p:cNvSpPr>
          <p:nvPr>
            <p:ph type="body" sz="quarter" idx="3"/>
          </p:nvPr>
        </p:nvSpPr>
        <p:spPr>
          <a:xfrm>
            <a:off x="6419088" y="1828456"/>
            <a:ext cx="4489704" cy="830695"/>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düzenlemek için tıklatın</a:t>
            </a:r>
          </a:p>
        </p:txBody>
      </p:sp>
      <p:sp>
        <p:nvSpPr>
          <p:cNvPr id="6" name="İçerik Yer Tutucusu 5"/>
          <p:cNvSpPr>
            <a:spLocks noGrp="1"/>
          </p:cNvSpPr>
          <p:nvPr>
            <p:ph sz="quarter" idx="4"/>
          </p:nvPr>
        </p:nvSpPr>
        <p:spPr>
          <a:xfrm>
            <a:off x="6419088" y="2743194"/>
            <a:ext cx="4489704" cy="3433769"/>
          </a:xfrm>
        </p:spPr>
        <p:txBody>
          <a:bodyPr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7" name="Tarih Yer Tutucusu 6"/>
          <p:cNvSpPr>
            <a:spLocks noGrp="1"/>
          </p:cNvSpPr>
          <p:nvPr>
            <p:ph type="dt" sz="half" idx="10"/>
          </p:nvPr>
        </p:nvSpPr>
        <p:spPr/>
        <p:txBody>
          <a:bodyPr rtlCol="0"/>
          <a:lstStyle/>
          <a:p>
            <a:pPr rtl="0"/>
            <a:fld id="{FC3D9337-CB75-4070-8150-B8A4FDCCAACE}" type="datetime1">
              <a:rPr lang="tr-TR" smtClean="0"/>
              <a:t>15.01.2021</a:t>
            </a:fld>
            <a:endParaRPr lang="tr-TR" dirty="0"/>
          </a:p>
        </p:txBody>
      </p:sp>
      <p:sp>
        <p:nvSpPr>
          <p:cNvPr id="8" name="Alt Bilgi Yer Tutucusu 7"/>
          <p:cNvSpPr>
            <a:spLocks noGrp="1"/>
          </p:cNvSpPr>
          <p:nvPr>
            <p:ph type="ftr" sz="quarter" idx="11"/>
          </p:nvPr>
        </p:nvSpPr>
        <p:spPr/>
        <p:txBody>
          <a:bodyPr rtlCol="0"/>
          <a:lstStyle/>
          <a:p>
            <a:pPr rtl="0"/>
            <a:endParaRPr lang="tr-TR" dirty="0"/>
          </a:p>
        </p:txBody>
      </p:sp>
      <p:sp>
        <p:nvSpPr>
          <p:cNvPr id="9" name="Slayt Numarası Yer Tutucusu 8"/>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Tarih Yer Tutucusu 2"/>
          <p:cNvSpPr>
            <a:spLocks noGrp="1"/>
          </p:cNvSpPr>
          <p:nvPr>
            <p:ph type="dt" sz="half" idx="10"/>
          </p:nvPr>
        </p:nvSpPr>
        <p:spPr/>
        <p:txBody>
          <a:bodyPr rtlCol="0"/>
          <a:lstStyle/>
          <a:p>
            <a:pPr rtl="0"/>
            <a:fld id="{35DFEC4D-1850-4737-A25B-88E01F55364F}" type="datetime1">
              <a:rPr lang="tr-TR" smtClean="0"/>
              <a:t>15.01.2021</a:t>
            </a:fld>
            <a:endParaRPr lang="tr-TR" dirty="0"/>
          </a:p>
        </p:txBody>
      </p:sp>
      <p:sp>
        <p:nvSpPr>
          <p:cNvPr id="4" name="Alt Bilgi Yer Tutucusu 3"/>
          <p:cNvSpPr>
            <a:spLocks noGrp="1"/>
          </p:cNvSpPr>
          <p:nvPr>
            <p:ph type="ftr" sz="quarter" idx="11"/>
          </p:nvPr>
        </p:nvSpPr>
        <p:spPr/>
        <p:txBody>
          <a:bodyPr rtlCol="0"/>
          <a:lstStyle/>
          <a:p>
            <a:pPr rtl="0"/>
            <a:endParaRPr lang="tr-TR" dirty="0"/>
          </a:p>
        </p:txBody>
      </p:sp>
      <p:sp>
        <p:nvSpPr>
          <p:cNvPr id="5" name="Slayt Numarası Yer Tutucusu 4"/>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Tarih Yer Tutucusu 1"/>
          <p:cNvSpPr>
            <a:spLocks noGrp="1"/>
          </p:cNvSpPr>
          <p:nvPr>
            <p:ph type="dt" sz="half" idx="10"/>
          </p:nvPr>
        </p:nvSpPr>
        <p:spPr/>
        <p:txBody>
          <a:bodyPr rtlCol="0"/>
          <a:lstStyle/>
          <a:p>
            <a:pPr rtl="0"/>
            <a:fld id="{0D70E2B0-6716-4F02-9334-FF52A815F5DF}" type="datetime1">
              <a:rPr lang="tr-TR" smtClean="0"/>
              <a:t>15.01.2021</a:t>
            </a:fld>
            <a:endParaRPr lang="tr-TR" dirty="0"/>
          </a:p>
        </p:txBody>
      </p:sp>
      <p:sp>
        <p:nvSpPr>
          <p:cNvPr id="3" name="Alt Bilgi Yer Tutucusu 2"/>
          <p:cNvSpPr>
            <a:spLocks noGrp="1"/>
          </p:cNvSpPr>
          <p:nvPr>
            <p:ph type="ftr" sz="quarter" idx="11"/>
          </p:nvPr>
        </p:nvSpPr>
        <p:spPr/>
        <p:txBody>
          <a:bodyPr rtlCol="0"/>
          <a:lstStyle/>
          <a:p>
            <a:pPr rtl="0"/>
            <a:endParaRPr lang="tr-TR" dirty="0"/>
          </a:p>
        </p:txBody>
      </p:sp>
      <p:sp>
        <p:nvSpPr>
          <p:cNvPr id="4" name="Slayt Numarası Yer Tutucusu 3"/>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ctr">
            <a:normAutofit/>
          </a:bodyPr>
          <a:lstStyle>
            <a:lvl1pPr>
              <a:defRPr sz="3000"/>
            </a:lvl1pPr>
          </a:lstStyle>
          <a:p>
            <a:pPr rtl="0"/>
            <a:r>
              <a:rPr lang="tr-TR" smtClean="0"/>
              <a:t>Asıl başlık stili için tıklatın</a:t>
            </a:r>
            <a:endParaRPr lang="tr-TR" dirty="0"/>
          </a:p>
        </p:txBody>
      </p:sp>
      <p:sp>
        <p:nvSpPr>
          <p:cNvPr id="4" name="Metin Yer Tutucusu 2"/>
          <p:cNvSpPr>
            <a:spLocks noGrp="1"/>
          </p:cNvSpPr>
          <p:nvPr>
            <p:ph type="body" sz="half" idx="2"/>
          </p:nvPr>
        </p:nvSpPr>
        <p:spPr>
          <a:xfrm>
            <a:off x="1291818" y="2465294"/>
            <a:ext cx="3834874" cy="3711669"/>
          </a:xfrm>
        </p:spPr>
        <p:txBody>
          <a:bodyPr rtlCol="0">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düzenlemek için tıklatın</a:t>
            </a:r>
          </a:p>
        </p:txBody>
      </p:sp>
      <p:sp>
        <p:nvSpPr>
          <p:cNvPr id="3" name="İçerik Yer Tutucusu 3"/>
          <p:cNvSpPr>
            <a:spLocks noGrp="1"/>
          </p:cNvSpPr>
          <p:nvPr>
            <p:ph idx="1"/>
          </p:nvPr>
        </p:nvSpPr>
        <p:spPr>
          <a:xfrm>
            <a:off x="5518897" y="2465294"/>
            <a:ext cx="5174504" cy="3711669"/>
          </a:xfrm>
        </p:spPr>
        <p:txBody>
          <a:bodyPr rtlCol="0">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Tarih Yer Tutucusu 4"/>
          <p:cNvSpPr>
            <a:spLocks noGrp="1"/>
          </p:cNvSpPr>
          <p:nvPr>
            <p:ph type="dt" sz="half" idx="10"/>
          </p:nvPr>
        </p:nvSpPr>
        <p:spPr/>
        <p:txBody>
          <a:bodyPr rtlCol="0"/>
          <a:lstStyle/>
          <a:p>
            <a:pPr rtl="0"/>
            <a:fld id="{947224D0-8A0E-48F7-9877-D861B8AF989D}" type="datetime1">
              <a:rPr lang="tr-TR" smtClean="0"/>
              <a:t>15.01.2021</a:t>
            </a:fld>
            <a:endParaRPr lang="tr-TR" dirty="0"/>
          </a:p>
        </p:txBody>
      </p:sp>
      <p:sp>
        <p:nvSpPr>
          <p:cNvPr id="6" name="Alt Bilgi Yer Tutucusu 5"/>
          <p:cNvSpPr>
            <a:spLocks noGrp="1"/>
          </p:cNvSpPr>
          <p:nvPr>
            <p:ph type="ftr" sz="quarter" idx="11"/>
          </p:nvPr>
        </p:nvSpPr>
        <p:spPr/>
        <p:txBody>
          <a:bodyPr rtlCol="0"/>
          <a:lstStyle/>
          <a:p>
            <a:pPr rtl="0"/>
            <a:endParaRPr lang="tr-TR" dirty="0"/>
          </a:p>
        </p:txBody>
      </p:sp>
      <p:sp>
        <p:nvSpPr>
          <p:cNvPr id="7" name="Slayt Numarası Yer Tutucusu 6"/>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sı İçeren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ctr">
            <a:normAutofit/>
          </a:bodyPr>
          <a:lstStyle>
            <a:lvl1pPr>
              <a:defRPr sz="3000"/>
            </a:lvl1pPr>
          </a:lstStyle>
          <a:p>
            <a:pPr rtl="0"/>
            <a:r>
              <a:rPr lang="tr-TR" smtClean="0"/>
              <a:t>Asıl başlık stili için tıklatın</a:t>
            </a:r>
            <a:endParaRPr lang="tr-TR" dirty="0"/>
          </a:p>
        </p:txBody>
      </p:sp>
      <p:sp>
        <p:nvSpPr>
          <p:cNvPr id="4" name="Metin Yer Tutucusu 3"/>
          <p:cNvSpPr>
            <a:spLocks noGrp="1"/>
          </p:cNvSpPr>
          <p:nvPr>
            <p:ph type="body" sz="half" idx="2"/>
          </p:nvPr>
        </p:nvSpPr>
        <p:spPr>
          <a:xfrm>
            <a:off x="1291819" y="2465293"/>
            <a:ext cx="3834874" cy="3711669"/>
          </a:xfrm>
        </p:spPr>
        <p:txBody>
          <a:bodyPr rtlCol="0">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düzenlemek için tıklatın</a:t>
            </a:r>
          </a:p>
        </p:txBody>
      </p:sp>
      <p:sp>
        <p:nvSpPr>
          <p:cNvPr id="3" name="Resim Yer Tutucusu 2" descr="Resim eklemek için boş yer tutucu. Yer tutucuya tıklayın ve eklemek istediğiniz resmi seçin"/>
          <p:cNvSpPr>
            <a:spLocks noGrp="1"/>
          </p:cNvSpPr>
          <p:nvPr>
            <p:ph type="pic" idx="1"/>
          </p:nvPr>
        </p:nvSpPr>
        <p:spPr>
          <a:xfrm>
            <a:off x="5518896" y="1828456"/>
            <a:ext cx="5389895" cy="5029544"/>
          </a:xfrm>
        </p:spPr>
        <p:txBody>
          <a:bodyPr tIns="13716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smtClean="0"/>
              <a:t>Resim eklemek için simgeyi tıklatın</a:t>
            </a:r>
            <a:endParaRPr lang="tr-TR" dirty="0"/>
          </a:p>
        </p:txBody>
      </p:sp>
      <p:sp>
        <p:nvSpPr>
          <p:cNvPr id="5" name="Tarih Yer Tutucusu 4"/>
          <p:cNvSpPr>
            <a:spLocks noGrp="1"/>
          </p:cNvSpPr>
          <p:nvPr>
            <p:ph type="dt" sz="half" idx="10"/>
          </p:nvPr>
        </p:nvSpPr>
        <p:spPr/>
        <p:txBody>
          <a:bodyPr rtlCol="0"/>
          <a:lstStyle/>
          <a:p>
            <a:pPr rtl="0"/>
            <a:fld id="{BABFE397-9824-4C3E-B256-C6F148CE29C6}" type="datetime1">
              <a:rPr lang="tr-TR" smtClean="0"/>
              <a:t>15.01.2021</a:t>
            </a:fld>
            <a:endParaRPr lang="tr-TR" dirty="0"/>
          </a:p>
        </p:txBody>
      </p:sp>
      <p:sp>
        <p:nvSpPr>
          <p:cNvPr id="6" name="Alt Bilgi Yer Tutucusu 5"/>
          <p:cNvSpPr>
            <a:spLocks noGrp="1"/>
          </p:cNvSpPr>
          <p:nvPr>
            <p:ph type="ftr" sz="quarter" idx="11"/>
          </p:nvPr>
        </p:nvSpPr>
        <p:spPr/>
        <p:txBody>
          <a:bodyPr rtlCol="0"/>
          <a:lstStyle/>
          <a:p>
            <a:pPr rtl="0"/>
            <a:endParaRPr lang="tr-TR" dirty="0"/>
          </a:p>
        </p:txBody>
      </p:sp>
      <p:sp>
        <p:nvSpPr>
          <p:cNvPr id="7" name="Slayt Numarası Yer Tutucusu 6"/>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p:txBody>
          <a:bodyPr vert="eaVert"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Tarih Yer Tutucusu 3"/>
          <p:cNvSpPr>
            <a:spLocks noGrp="1"/>
          </p:cNvSpPr>
          <p:nvPr>
            <p:ph type="dt" sz="half" idx="10"/>
          </p:nvPr>
        </p:nvSpPr>
        <p:spPr/>
        <p:txBody>
          <a:bodyPr rtlCol="0"/>
          <a:lstStyle/>
          <a:p>
            <a:pPr rtl="0"/>
            <a:fld id="{3646E5C5-19AB-4BDF-8220-4C82D8475DE7}" type="datetime1">
              <a:rPr lang="tr-TR" smtClean="0"/>
              <a:t>15.01.2021</a:t>
            </a:fld>
            <a:endParaRPr lang="tr-TR" dirty="0"/>
          </a:p>
        </p:txBody>
      </p:sp>
      <p:sp>
        <p:nvSpPr>
          <p:cNvPr id="5" name="Alt Bilgi Yer Tutucusu 4"/>
          <p:cNvSpPr>
            <a:spLocks noGrp="1"/>
          </p:cNvSpPr>
          <p:nvPr>
            <p:ph type="ftr" sz="quarter" idx="11"/>
          </p:nvPr>
        </p:nvSpPr>
        <p:spPr/>
        <p:txBody>
          <a:bodyPr rtlCol="0"/>
          <a:lstStyle/>
          <a:p>
            <a:pPr rtl="0"/>
            <a:endParaRPr lang="tr-TR" dirty="0"/>
          </a:p>
        </p:txBody>
      </p:sp>
      <p:sp>
        <p:nvSpPr>
          <p:cNvPr id="6" name="Slayt Numarası Yer Tutucusu 5"/>
          <p:cNvSpPr>
            <a:spLocks noGrp="1"/>
          </p:cNvSpPr>
          <p:nvPr>
            <p:ph type="sldNum" sz="quarter" idx="12"/>
          </p:nvPr>
        </p:nvSpPr>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10" name="Dikdörtgen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Dikey Başlık 1"/>
          <p:cNvSpPr>
            <a:spLocks noGrp="1"/>
          </p:cNvSpPr>
          <p:nvPr>
            <p:ph type="title" orient="vert"/>
          </p:nvPr>
        </p:nvSpPr>
        <p:spPr>
          <a:xfrm>
            <a:off x="10266348" y="462249"/>
            <a:ext cx="1370886" cy="5714714"/>
          </a:xfrm>
        </p:spPr>
        <p:txBody>
          <a:bodyPr vert="eaVert"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a:xfrm>
            <a:off x="378199" y="462249"/>
            <a:ext cx="9693088" cy="5714714"/>
          </a:xfrm>
        </p:spPr>
        <p:txBody>
          <a:bodyPr vert="eaVert" rtlCol="0"/>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Tarih Yer Tutucusu 3"/>
          <p:cNvSpPr>
            <a:spLocks noGrp="1"/>
          </p:cNvSpPr>
          <p:nvPr>
            <p:ph type="dt" sz="half" idx="10"/>
          </p:nvPr>
        </p:nvSpPr>
        <p:spPr>
          <a:xfrm>
            <a:off x="378199" y="6356350"/>
            <a:ext cx="1971947" cy="365125"/>
          </a:xfrm>
        </p:spPr>
        <p:txBody>
          <a:bodyPr rtlCol="0"/>
          <a:lstStyle/>
          <a:p>
            <a:pPr rtl="0"/>
            <a:fld id="{B743EFEE-F39A-4B15-A1F2-81EA4CA51E65}" type="datetime1">
              <a:rPr lang="tr-TR" smtClean="0"/>
              <a:t>15.01.2021</a:t>
            </a:fld>
            <a:endParaRPr lang="tr-TR" dirty="0"/>
          </a:p>
        </p:txBody>
      </p:sp>
      <p:sp>
        <p:nvSpPr>
          <p:cNvPr id="5" name="Alt Bilgi Yer Tutucusu 4"/>
          <p:cNvSpPr>
            <a:spLocks noGrp="1"/>
          </p:cNvSpPr>
          <p:nvPr>
            <p:ph type="ftr" sz="quarter" idx="11"/>
          </p:nvPr>
        </p:nvSpPr>
        <p:spPr>
          <a:xfrm>
            <a:off x="2382374" y="6356350"/>
            <a:ext cx="5687786" cy="365125"/>
          </a:xfrm>
        </p:spPr>
        <p:txBody>
          <a:bodyPr rtlCol="0"/>
          <a:lstStyle/>
          <a:p>
            <a:pPr rtl="0"/>
            <a:endParaRPr lang="tr-TR" dirty="0"/>
          </a:p>
        </p:txBody>
      </p:sp>
      <p:sp>
        <p:nvSpPr>
          <p:cNvPr id="6" name="Slayt Numarası Yer Tutucusu 5"/>
          <p:cNvSpPr>
            <a:spLocks noGrp="1"/>
          </p:cNvSpPr>
          <p:nvPr>
            <p:ph type="sldNum" sz="quarter" idx="12"/>
          </p:nvPr>
        </p:nvSpPr>
        <p:spPr>
          <a:xfrm>
            <a:off x="8102389" y="6356350"/>
            <a:ext cx="1968898" cy="365125"/>
          </a:xfrm>
        </p:spPr>
        <p:txBody>
          <a:bodyPr rtlCol="0"/>
          <a:lstStyle/>
          <a:p>
            <a:pPr rtl="0"/>
            <a:fld id="{BD266BE7-899D-4075-917F-DBDE33B6B692}" type="slidenum">
              <a:rPr lang="tr-TR" smtClean="0"/>
              <a:t>‹#›</a:t>
            </a:fld>
            <a:endParaRPr lang="tr-TR"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şlık ve İçerik" type="obj">
  <p:cSld name="Başlık ve İçerik">
    <p:spTree>
      <p:nvGrpSpPr>
        <p:cNvPr id="1" name="Shape 11"/>
        <p:cNvGrpSpPr/>
        <p:nvPr/>
      </p:nvGrpSpPr>
      <p:grpSpPr>
        <a:xfrm>
          <a:off x="0" y="0"/>
          <a:ext cx="0" cy="0"/>
          <a:chOff x="0" y="0"/>
          <a:chExt cx="0" cy="0"/>
        </a:xfrm>
      </p:grpSpPr>
      <p:grpSp>
        <p:nvGrpSpPr>
          <p:cNvPr id="12" name="Google Shape;12;p11"/>
          <p:cNvGrpSpPr/>
          <p:nvPr/>
        </p:nvGrpSpPr>
        <p:grpSpPr>
          <a:xfrm>
            <a:off x="-417512" y="0"/>
            <a:ext cx="12584115" cy="6853238"/>
            <a:chOff x="-417513" y="0"/>
            <a:chExt cx="12584115" cy="6853238"/>
          </a:xfrm>
        </p:grpSpPr>
        <p:sp>
          <p:nvSpPr>
            <p:cNvPr id="13" name="Google Shape;13;p11"/>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 name="Google Shape;14;p11"/>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 name="Google Shape;15;p11"/>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 name="Google Shape;16;p11"/>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 name="Google Shape;17;p11"/>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 name="Google Shape;18;p11"/>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 name="Google Shape;19;p11"/>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 name="Google Shape;20;p11"/>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 name="Google Shape;21;p11"/>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 name="Google Shape;22;p11"/>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3" name="Google Shape;23;p11"/>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 name="Google Shape;24;p11"/>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 name="Google Shape;25;p11"/>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6" name="Google Shape;26;p11"/>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 name="Google Shape;27;p11"/>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 name="Google Shape;28;p11"/>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 name="Google Shape;29;p11"/>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 name="Google Shape;30;p11"/>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 name="Google Shape;31;p11"/>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 name="Google Shape;32;p11"/>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3" name="Google Shape;33;p11"/>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34" name="Google Shape;34;p11"/>
          <p:cNvGrpSpPr/>
          <p:nvPr/>
        </p:nvGrpSpPr>
        <p:grpSpPr>
          <a:xfrm>
            <a:off x="800144" y="1699589"/>
            <a:ext cx="3674592" cy="3470421"/>
            <a:chOff x="697883" y="1816768"/>
            <a:chExt cx="3674592" cy="3470421"/>
          </a:xfrm>
        </p:grpSpPr>
        <p:sp>
          <p:nvSpPr>
            <p:cNvPr id="35" name="Google Shape;35;p11"/>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6" name="Google Shape;36;p11"/>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7" name="Google Shape;37;p11"/>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38" name="Google Shape;38;p11"/>
          <p:cNvSpPr txBox="1">
            <a:spLocks noGrp="1"/>
          </p:cNvSpPr>
          <p:nvPr>
            <p:ph type="title"/>
          </p:nvPr>
        </p:nvSpPr>
        <p:spPr>
          <a:xfrm>
            <a:off x="888631" y="2349925"/>
            <a:ext cx="3498900" cy="2456400"/>
          </a:xfrm>
          <a:prstGeom prst="rect">
            <a:avLst/>
          </a:prstGeom>
          <a:noFill/>
          <a:ln>
            <a:noFill/>
          </a:ln>
        </p:spPr>
        <p:txBody>
          <a:bodyPr spcFirstLastPara="1" wrap="square" lIns="228600" tIns="228600" rIns="228600" bIns="228600" anchor="ctr" anchorCtr="0">
            <a:noAutofit/>
          </a:bodyPr>
          <a:lstStyle>
            <a:lvl1pPr lvl="0" algn="ctr" rtl="0">
              <a:lnSpc>
                <a:spcPct val="85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9" name="Google Shape;39;p11"/>
          <p:cNvSpPr txBox="1">
            <a:spLocks noGrp="1"/>
          </p:cNvSpPr>
          <p:nvPr>
            <p:ph type="body" idx="1"/>
          </p:nvPr>
        </p:nvSpPr>
        <p:spPr>
          <a:xfrm>
            <a:off x="5118447" y="803186"/>
            <a:ext cx="6282000" cy="5248500"/>
          </a:xfrm>
          <a:prstGeom prst="rect">
            <a:avLst/>
          </a:prstGeom>
          <a:noFill/>
          <a:ln>
            <a:noFill/>
          </a:ln>
        </p:spPr>
        <p:txBody>
          <a:bodyPr spcFirstLastPara="1" wrap="square" lIns="91425" tIns="45700" rIns="91425" bIns="45700" anchor="ctr"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40" name="Google Shape;40;p11"/>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1" name="Google Shape;41;p11"/>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2" name="Google Shape;42;p11"/>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521336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şlık Slaydı" type="title">
  <p:cSld name="Başlık Slaydı">
    <p:spTree>
      <p:nvGrpSpPr>
        <p:cNvPr id="1" name="Shape 43"/>
        <p:cNvGrpSpPr/>
        <p:nvPr/>
      </p:nvGrpSpPr>
      <p:grpSpPr>
        <a:xfrm>
          <a:off x="0" y="0"/>
          <a:ext cx="0" cy="0"/>
          <a:chOff x="0" y="0"/>
          <a:chExt cx="0" cy="0"/>
        </a:xfrm>
      </p:grpSpPr>
      <p:grpSp>
        <p:nvGrpSpPr>
          <p:cNvPr id="44" name="Google Shape;44;p12"/>
          <p:cNvGrpSpPr/>
          <p:nvPr/>
        </p:nvGrpSpPr>
        <p:grpSpPr>
          <a:xfrm>
            <a:off x="-329674" y="-59376"/>
            <a:ext cx="12515851" cy="6923799"/>
            <a:chOff x="-329674" y="-51881"/>
            <a:chExt cx="12515851" cy="6923799"/>
          </a:xfrm>
        </p:grpSpPr>
        <p:sp>
          <p:nvSpPr>
            <p:cNvPr id="45" name="Google Shape;45;p12"/>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6" name="Google Shape;46;p12"/>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7" name="Google Shape;47;p12"/>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8" name="Google Shape;48;p12"/>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9" name="Google Shape;49;p12"/>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0" name="Google Shape;50;p12"/>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1" name="Google Shape;51;p12"/>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2" name="Google Shape;52;p12"/>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3" name="Google Shape;53;p12"/>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4" name="Google Shape;54;p12"/>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5" name="Google Shape;55;p12"/>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6" name="Google Shape;56;p12"/>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7" name="Google Shape;57;p12"/>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8" name="Google Shape;58;p12"/>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9" name="Google Shape;59;p12"/>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0" name="Google Shape;60;p12"/>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1" name="Google Shape;61;p12"/>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2" name="Google Shape;62;p12"/>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3" name="Google Shape;63;p12"/>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64" name="Google Shape;64;p12"/>
          <p:cNvGrpSpPr/>
          <p:nvPr/>
        </p:nvGrpSpPr>
        <p:grpSpPr>
          <a:xfrm>
            <a:off x="1669356" y="1186577"/>
            <a:ext cx="8848449" cy="4477933"/>
            <a:chOff x="1669293" y="1186483"/>
            <a:chExt cx="8848449" cy="4477933"/>
          </a:xfrm>
        </p:grpSpPr>
        <p:sp>
          <p:nvSpPr>
            <p:cNvPr id="65" name="Google Shape;65;p12"/>
            <p:cNvSpPr/>
            <p:nvPr/>
          </p:nvSpPr>
          <p:spPr>
            <a:xfrm>
              <a:off x="1674042" y="1186483"/>
              <a:ext cx="8843700" cy="7161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6" name="Google Shape;66;p12"/>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7" name="Google Shape;67;p12"/>
            <p:cNvSpPr/>
            <p:nvPr/>
          </p:nvSpPr>
          <p:spPr>
            <a:xfrm>
              <a:off x="1669293" y="1991156"/>
              <a:ext cx="8845800" cy="33222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68" name="Google Shape;68;p12"/>
          <p:cNvSpPr txBox="1">
            <a:spLocks noGrp="1"/>
          </p:cNvSpPr>
          <p:nvPr>
            <p:ph type="ctrTitle"/>
          </p:nvPr>
        </p:nvSpPr>
        <p:spPr>
          <a:xfrm>
            <a:off x="1759239" y="2075504"/>
            <a:ext cx="8679900" cy="1748700"/>
          </a:xfrm>
          <a:prstGeom prst="rect">
            <a:avLst/>
          </a:prstGeom>
          <a:noFill/>
          <a:ln>
            <a:noFill/>
          </a:ln>
        </p:spPr>
        <p:txBody>
          <a:bodyPr spcFirstLastPara="1" wrap="square" lIns="228600" tIns="228600" rIns="228600" bIns="0" anchor="b" anchorCtr="0">
            <a:noAutofit/>
          </a:bodyPr>
          <a:lstStyle>
            <a:lvl1pPr lvl="0" algn="ctr" rtl="0">
              <a:lnSpc>
                <a:spcPct val="80000"/>
              </a:lnSpc>
              <a:spcBef>
                <a:spcPts val="0"/>
              </a:spcBef>
              <a:spcAft>
                <a:spcPts val="0"/>
              </a:spcAft>
              <a:buClr>
                <a:srgbClr val="FFFEFF"/>
              </a:buClr>
              <a:buSzPts val="5400"/>
              <a:buFont typeface="Calibri"/>
              <a:buNone/>
              <a:defRPr sz="5400">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p12"/>
          <p:cNvSpPr txBox="1">
            <a:spLocks noGrp="1"/>
          </p:cNvSpPr>
          <p:nvPr>
            <p:ph type="subTitle" idx="1"/>
          </p:nvPr>
        </p:nvSpPr>
        <p:spPr>
          <a:xfrm>
            <a:off x="1759239" y="3906266"/>
            <a:ext cx="8673300" cy="1322700"/>
          </a:xfrm>
          <a:prstGeom prst="rect">
            <a:avLst/>
          </a:prstGeom>
          <a:noFill/>
          <a:ln>
            <a:noFill/>
          </a:ln>
        </p:spPr>
        <p:txBody>
          <a:bodyPr spcFirstLastPara="1" wrap="square" lIns="91425" tIns="0" rIns="91425" bIns="45700" anchor="t" anchorCtr="0">
            <a:noAutofit/>
          </a:bodyPr>
          <a:lstStyle>
            <a:lvl1pPr lvl="0" algn="ctr" rtl="0">
              <a:lnSpc>
                <a:spcPct val="100000"/>
              </a:lnSpc>
              <a:spcBef>
                <a:spcPts val="1000"/>
              </a:spcBef>
              <a:spcAft>
                <a:spcPts val="0"/>
              </a:spcAft>
              <a:buSzPts val="1980"/>
              <a:buNone/>
              <a:defRPr sz="1800" b="0">
                <a:solidFill>
                  <a:srgbClr val="FFFEFF"/>
                </a:solidFill>
              </a:defRPr>
            </a:lvl1pPr>
            <a:lvl2pPr lvl="1" algn="ctr" rtl="0">
              <a:lnSpc>
                <a:spcPct val="120000"/>
              </a:lnSpc>
              <a:spcBef>
                <a:spcPts val="500"/>
              </a:spcBef>
              <a:spcAft>
                <a:spcPts val="0"/>
              </a:spcAft>
              <a:buSzPts val="1980"/>
              <a:buNone/>
              <a:defRPr sz="1800"/>
            </a:lvl2pPr>
            <a:lvl3pPr lvl="2" algn="ctr" rtl="0">
              <a:lnSpc>
                <a:spcPct val="120000"/>
              </a:lnSpc>
              <a:spcBef>
                <a:spcPts val="500"/>
              </a:spcBef>
              <a:spcAft>
                <a:spcPts val="0"/>
              </a:spcAft>
              <a:buSzPts val="1980"/>
              <a:buNone/>
              <a:defRPr sz="1800"/>
            </a:lvl3pPr>
            <a:lvl4pPr lvl="3" algn="ctr" rtl="0">
              <a:lnSpc>
                <a:spcPct val="120000"/>
              </a:lnSpc>
              <a:spcBef>
                <a:spcPts val="500"/>
              </a:spcBef>
              <a:spcAft>
                <a:spcPts val="0"/>
              </a:spcAft>
              <a:buSzPts val="1760"/>
              <a:buNone/>
              <a:defRPr sz="1600"/>
            </a:lvl4pPr>
            <a:lvl5pPr lvl="4" algn="ctr" rtl="0">
              <a:lnSpc>
                <a:spcPct val="120000"/>
              </a:lnSpc>
              <a:spcBef>
                <a:spcPts val="500"/>
              </a:spcBef>
              <a:spcAft>
                <a:spcPts val="0"/>
              </a:spcAft>
              <a:buSzPts val="1760"/>
              <a:buNone/>
              <a:defRPr sz="1600"/>
            </a:lvl5pPr>
            <a:lvl6pPr lvl="5" algn="ctr" rtl="0">
              <a:lnSpc>
                <a:spcPct val="120000"/>
              </a:lnSpc>
              <a:spcBef>
                <a:spcPts val="500"/>
              </a:spcBef>
              <a:spcAft>
                <a:spcPts val="0"/>
              </a:spcAft>
              <a:buSzPts val="1760"/>
              <a:buNone/>
              <a:defRPr sz="1600"/>
            </a:lvl6pPr>
            <a:lvl7pPr lvl="6" algn="ctr" rtl="0">
              <a:lnSpc>
                <a:spcPct val="120000"/>
              </a:lnSpc>
              <a:spcBef>
                <a:spcPts val="500"/>
              </a:spcBef>
              <a:spcAft>
                <a:spcPts val="0"/>
              </a:spcAft>
              <a:buSzPts val="1760"/>
              <a:buNone/>
              <a:defRPr sz="1600"/>
            </a:lvl7pPr>
            <a:lvl8pPr lvl="7" algn="ctr" rtl="0">
              <a:lnSpc>
                <a:spcPct val="120000"/>
              </a:lnSpc>
              <a:spcBef>
                <a:spcPts val="500"/>
              </a:spcBef>
              <a:spcAft>
                <a:spcPts val="0"/>
              </a:spcAft>
              <a:buSzPts val="1760"/>
              <a:buNone/>
              <a:defRPr sz="1600"/>
            </a:lvl8pPr>
            <a:lvl9pPr lvl="8" algn="ctr" rtl="0">
              <a:lnSpc>
                <a:spcPct val="120000"/>
              </a:lnSpc>
              <a:spcBef>
                <a:spcPts val="500"/>
              </a:spcBef>
              <a:spcAft>
                <a:spcPts val="0"/>
              </a:spcAft>
              <a:buSzPts val="1760"/>
              <a:buNone/>
              <a:defRPr sz="1600"/>
            </a:lvl9pPr>
          </a:lstStyle>
          <a:p>
            <a:endParaRPr/>
          </a:p>
        </p:txBody>
      </p:sp>
      <p:sp>
        <p:nvSpPr>
          <p:cNvPr id="70" name="Google Shape;70;p12"/>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2"/>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2"/>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1505487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ölüm Üst Bilgisi" type="secHead">
  <p:cSld name="Bölüm Üst Bilgisi">
    <p:spTree>
      <p:nvGrpSpPr>
        <p:cNvPr id="1" name="Shape 73"/>
        <p:cNvGrpSpPr/>
        <p:nvPr/>
      </p:nvGrpSpPr>
      <p:grpSpPr>
        <a:xfrm>
          <a:off x="0" y="0"/>
          <a:ext cx="0" cy="0"/>
          <a:chOff x="0" y="0"/>
          <a:chExt cx="0" cy="0"/>
        </a:xfrm>
      </p:grpSpPr>
      <p:grpSp>
        <p:nvGrpSpPr>
          <p:cNvPr id="74" name="Google Shape;74;p13"/>
          <p:cNvGrpSpPr/>
          <p:nvPr/>
        </p:nvGrpSpPr>
        <p:grpSpPr>
          <a:xfrm>
            <a:off x="-329674" y="-59376"/>
            <a:ext cx="12515851" cy="6923799"/>
            <a:chOff x="-329674" y="-51881"/>
            <a:chExt cx="12515851" cy="6923799"/>
          </a:xfrm>
        </p:grpSpPr>
        <p:sp>
          <p:nvSpPr>
            <p:cNvPr id="75" name="Google Shape;75;p13"/>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6" name="Google Shape;76;p13"/>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7" name="Google Shape;77;p13"/>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8" name="Google Shape;78;p13"/>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9" name="Google Shape;79;p13"/>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0" name="Google Shape;80;p13"/>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1" name="Google Shape;81;p13"/>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2" name="Google Shape;82;p13"/>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3" name="Google Shape;83;p13"/>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4" name="Google Shape;84;p13"/>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5" name="Google Shape;85;p13"/>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6" name="Google Shape;86;p13"/>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7" name="Google Shape;87;p13"/>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8" name="Google Shape;88;p13"/>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9" name="Google Shape;89;p13"/>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0" name="Google Shape;90;p13"/>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1" name="Google Shape;91;p13"/>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92;p13"/>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93;p13"/>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94" name="Google Shape;94;p13"/>
          <p:cNvGrpSpPr/>
          <p:nvPr/>
        </p:nvGrpSpPr>
        <p:grpSpPr>
          <a:xfrm>
            <a:off x="3259547" y="1186577"/>
            <a:ext cx="5666100" cy="4477933"/>
            <a:chOff x="3259545" y="1186483"/>
            <a:chExt cx="5666100" cy="4477933"/>
          </a:xfrm>
        </p:grpSpPr>
        <p:sp>
          <p:nvSpPr>
            <p:cNvPr id="95" name="Google Shape;95;p13"/>
            <p:cNvSpPr/>
            <p:nvPr/>
          </p:nvSpPr>
          <p:spPr>
            <a:xfrm>
              <a:off x="3259545" y="1186483"/>
              <a:ext cx="5658000" cy="7161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96;p13"/>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7" name="Google Shape;97;p13"/>
            <p:cNvSpPr/>
            <p:nvPr/>
          </p:nvSpPr>
          <p:spPr>
            <a:xfrm>
              <a:off x="3259545" y="1991156"/>
              <a:ext cx="5666100" cy="33222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98" name="Google Shape;98;p13"/>
          <p:cNvSpPr txBox="1">
            <a:spLocks noGrp="1"/>
          </p:cNvSpPr>
          <p:nvPr>
            <p:ph type="title"/>
          </p:nvPr>
        </p:nvSpPr>
        <p:spPr>
          <a:xfrm>
            <a:off x="3344219" y="2074730"/>
            <a:ext cx="5490300" cy="1689300"/>
          </a:xfrm>
          <a:prstGeom prst="rect">
            <a:avLst/>
          </a:prstGeom>
          <a:noFill/>
          <a:ln>
            <a:noFill/>
          </a:ln>
        </p:spPr>
        <p:txBody>
          <a:bodyPr spcFirstLastPara="1" wrap="square" lIns="228600" tIns="228600" rIns="228600" bIns="0" anchor="b" anchorCtr="0">
            <a:noAutofit/>
          </a:bodyPr>
          <a:lstStyle>
            <a:lvl1pPr lvl="0" algn="ctr" rtl="0">
              <a:lnSpc>
                <a:spcPct val="85000"/>
              </a:lnSpc>
              <a:spcBef>
                <a:spcPts val="0"/>
              </a:spcBef>
              <a:spcAft>
                <a:spcPts val="0"/>
              </a:spcAft>
              <a:buClr>
                <a:srgbClr val="FFFEFF"/>
              </a:buClr>
              <a:buSzPts val="4400"/>
              <a:buFont typeface="Calibri"/>
              <a:buNone/>
              <a:defRPr sz="4400">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p13"/>
          <p:cNvSpPr txBox="1">
            <a:spLocks noGrp="1"/>
          </p:cNvSpPr>
          <p:nvPr>
            <p:ph type="body" idx="1"/>
          </p:nvPr>
        </p:nvSpPr>
        <p:spPr>
          <a:xfrm>
            <a:off x="3344215" y="3846851"/>
            <a:ext cx="5490300" cy="1383900"/>
          </a:xfrm>
          <a:prstGeom prst="rect">
            <a:avLst/>
          </a:prstGeom>
          <a:noFill/>
          <a:ln>
            <a:noFill/>
          </a:ln>
        </p:spPr>
        <p:txBody>
          <a:bodyPr spcFirstLastPara="1" wrap="square" lIns="91425" tIns="0" rIns="91425" bIns="45700" anchor="t" anchorCtr="0">
            <a:noAutofit/>
          </a:bodyPr>
          <a:lstStyle>
            <a:lvl1pPr marL="457200" lvl="0" indent="-228600" algn="ctr" rtl="0">
              <a:lnSpc>
                <a:spcPct val="120000"/>
              </a:lnSpc>
              <a:spcBef>
                <a:spcPts val="1000"/>
              </a:spcBef>
              <a:spcAft>
                <a:spcPts val="0"/>
              </a:spcAft>
              <a:buSzPts val="1980"/>
              <a:buNone/>
              <a:defRPr sz="1800">
                <a:solidFill>
                  <a:srgbClr val="FFFEFF"/>
                </a:solidFill>
              </a:defRPr>
            </a:lvl1pPr>
            <a:lvl2pPr marL="914400" lvl="1" indent="-228600" algn="l" rtl="0">
              <a:lnSpc>
                <a:spcPct val="120000"/>
              </a:lnSpc>
              <a:spcBef>
                <a:spcPts val="500"/>
              </a:spcBef>
              <a:spcAft>
                <a:spcPts val="0"/>
              </a:spcAft>
              <a:buSzPts val="1980"/>
              <a:buNone/>
              <a:defRPr sz="1800">
                <a:solidFill>
                  <a:srgbClr val="888888"/>
                </a:solidFill>
              </a:defRPr>
            </a:lvl2pPr>
            <a:lvl3pPr marL="1371600" lvl="2" indent="-228600" algn="l" rtl="0">
              <a:lnSpc>
                <a:spcPct val="120000"/>
              </a:lnSpc>
              <a:spcBef>
                <a:spcPts val="500"/>
              </a:spcBef>
              <a:spcAft>
                <a:spcPts val="0"/>
              </a:spcAft>
              <a:buSzPts val="1980"/>
              <a:buNone/>
              <a:defRPr sz="1800">
                <a:solidFill>
                  <a:srgbClr val="888888"/>
                </a:solidFill>
              </a:defRPr>
            </a:lvl3pPr>
            <a:lvl4pPr marL="1828800" lvl="3" indent="-228600" algn="l" rtl="0">
              <a:lnSpc>
                <a:spcPct val="120000"/>
              </a:lnSpc>
              <a:spcBef>
                <a:spcPts val="500"/>
              </a:spcBef>
              <a:spcAft>
                <a:spcPts val="0"/>
              </a:spcAft>
              <a:buSzPts val="1760"/>
              <a:buNone/>
              <a:defRPr sz="1600">
                <a:solidFill>
                  <a:srgbClr val="888888"/>
                </a:solidFill>
              </a:defRPr>
            </a:lvl4pPr>
            <a:lvl5pPr marL="2286000" lvl="4" indent="-228600" algn="l" rtl="0">
              <a:lnSpc>
                <a:spcPct val="120000"/>
              </a:lnSpc>
              <a:spcBef>
                <a:spcPts val="500"/>
              </a:spcBef>
              <a:spcAft>
                <a:spcPts val="0"/>
              </a:spcAft>
              <a:buSzPts val="1760"/>
              <a:buNone/>
              <a:defRPr sz="1600">
                <a:solidFill>
                  <a:srgbClr val="888888"/>
                </a:solidFill>
              </a:defRPr>
            </a:lvl5pPr>
            <a:lvl6pPr marL="2743200" lvl="5" indent="-228600" algn="l" rtl="0">
              <a:lnSpc>
                <a:spcPct val="120000"/>
              </a:lnSpc>
              <a:spcBef>
                <a:spcPts val="500"/>
              </a:spcBef>
              <a:spcAft>
                <a:spcPts val="0"/>
              </a:spcAft>
              <a:buSzPts val="1760"/>
              <a:buNone/>
              <a:defRPr sz="1600">
                <a:solidFill>
                  <a:srgbClr val="888888"/>
                </a:solidFill>
              </a:defRPr>
            </a:lvl6pPr>
            <a:lvl7pPr marL="3200400" lvl="6" indent="-228600" algn="l" rtl="0">
              <a:lnSpc>
                <a:spcPct val="120000"/>
              </a:lnSpc>
              <a:spcBef>
                <a:spcPts val="500"/>
              </a:spcBef>
              <a:spcAft>
                <a:spcPts val="0"/>
              </a:spcAft>
              <a:buSzPts val="1760"/>
              <a:buNone/>
              <a:defRPr sz="1600">
                <a:solidFill>
                  <a:srgbClr val="888888"/>
                </a:solidFill>
              </a:defRPr>
            </a:lvl7pPr>
            <a:lvl8pPr marL="3657600" lvl="7" indent="-228600" algn="l" rtl="0">
              <a:lnSpc>
                <a:spcPct val="120000"/>
              </a:lnSpc>
              <a:spcBef>
                <a:spcPts val="500"/>
              </a:spcBef>
              <a:spcAft>
                <a:spcPts val="0"/>
              </a:spcAft>
              <a:buSzPts val="1760"/>
              <a:buNone/>
              <a:defRPr sz="1600">
                <a:solidFill>
                  <a:srgbClr val="888888"/>
                </a:solidFill>
              </a:defRPr>
            </a:lvl8pPr>
            <a:lvl9pPr marL="4114800" lvl="8" indent="-228600" algn="l" rtl="0">
              <a:lnSpc>
                <a:spcPct val="120000"/>
              </a:lnSpc>
              <a:spcBef>
                <a:spcPts val="500"/>
              </a:spcBef>
              <a:spcAft>
                <a:spcPts val="0"/>
              </a:spcAft>
              <a:buSzPts val="1760"/>
              <a:buNone/>
              <a:defRPr sz="1600">
                <a:solidFill>
                  <a:srgbClr val="888888"/>
                </a:solidFill>
              </a:defRPr>
            </a:lvl9pPr>
          </a:lstStyle>
          <a:p>
            <a:endParaRPr/>
          </a:p>
        </p:txBody>
      </p:sp>
      <p:sp>
        <p:nvSpPr>
          <p:cNvPr id="100" name="Google Shape;100;p13"/>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3"/>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13"/>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155712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ki İçerik" type="twoObj">
  <p:cSld name="İki İçerik">
    <p:spTree>
      <p:nvGrpSpPr>
        <p:cNvPr id="1" name="Shape 103"/>
        <p:cNvGrpSpPr/>
        <p:nvPr/>
      </p:nvGrpSpPr>
      <p:grpSpPr>
        <a:xfrm>
          <a:off x="0" y="0"/>
          <a:ext cx="0" cy="0"/>
          <a:chOff x="0" y="0"/>
          <a:chExt cx="0" cy="0"/>
        </a:xfrm>
      </p:grpSpPr>
      <p:grpSp>
        <p:nvGrpSpPr>
          <p:cNvPr id="104" name="Google Shape;104;p14"/>
          <p:cNvGrpSpPr/>
          <p:nvPr/>
        </p:nvGrpSpPr>
        <p:grpSpPr>
          <a:xfrm>
            <a:off x="-417512" y="0"/>
            <a:ext cx="12584115" cy="6853238"/>
            <a:chOff x="-417513" y="0"/>
            <a:chExt cx="12584115" cy="6853238"/>
          </a:xfrm>
        </p:grpSpPr>
        <p:sp>
          <p:nvSpPr>
            <p:cNvPr id="105" name="Google Shape;105;p14"/>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106;p14"/>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7" name="Google Shape;107;p14"/>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8" name="Google Shape;108;p14"/>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109;p14"/>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0" name="Google Shape;110;p14"/>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1" name="Google Shape;111;p14"/>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112;p14"/>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3" name="Google Shape;113;p14"/>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4" name="Google Shape;114;p14"/>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115;p14"/>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116;p14"/>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117;p14"/>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118;p14"/>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119;p14"/>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120;p14"/>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121;p14"/>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122;p14"/>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123;p14"/>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124;p14"/>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125;p14"/>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26" name="Google Shape;126;p14"/>
          <p:cNvGrpSpPr/>
          <p:nvPr/>
        </p:nvGrpSpPr>
        <p:grpSpPr>
          <a:xfrm>
            <a:off x="800144" y="1699589"/>
            <a:ext cx="3674592" cy="3470421"/>
            <a:chOff x="697883" y="1816768"/>
            <a:chExt cx="3674592" cy="3470421"/>
          </a:xfrm>
        </p:grpSpPr>
        <p:sp>
          <p:nvSpPr>
            <p:cNvPr id="127" name="Google Shape;127;p14"/>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8" name="Google Shape;128;p14"/>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9" name="Google Shape;129;p14"/>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30" name="Google Shape;130;p14"/>
          <p:cNvSpPr txBox="1">
            <a:spLocks noGrp="1"/>
          </p:cNvSpPr>
          <p:nvPr>
            <p:ph type="title"/>
          </p:nvPr>
        </p:nvSpPr>
        <p:spPr>
          <a:xfrm>
            <a:off x="889003" y="2339669"/>
            <a:ext cx="3500700" cy="2470200"/>
          </a:xfrm>
          <a:prstGeom prst="rect">
            <a:avLst/>
          </a:prstGeom>
          <a:noFill/>
          <a:ln>
            <a:noFill/>
          </a:ln>
        </p:spPr>
        <p:txBody>
          <a:bodyPr spcFirstLastPara="1" wrap="square" lIns="91425" tIns="91425" rIns="91425" bIns="91425" anchor="ctr" anchorCtr="0">
            <a:noAutofit/>
          </a:bodyPr>
          <a:lstStyle>
            <a:lvl1pPr lvl="0" algn="ctr" rtl="0">
              <a:lnSpc>
                <a:spcPct val="85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1" name="Google Shape;131;p14"/>
          <p:cNvSpPr txBox="1">
            <a:spLocks noGrp="1"/>
          </p:cNvSpPr>
          <p:nvPr>
            <p:ph type="body" idx="1"/>
          </p:nvPr>
        </p:nvSpPr>
        <p:spPr>
          <a:xfrm>
            <a:off x="5120879" y="803187"/>
            <a:ext cx="6269700" cy="23826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132" name="Google Shape;132;p14"/>
          <p:cNvSpPr txBox="1">
            <a:spLocks noGrp="1"/>
          </p:cNvSpPr>
          <p:nvPr>
            <p:ph type="body" idx="2"/>
          </p:nvPr>
        </p:nvSpPr>
        <p:spPr>
          <a:xfrm>
            <a:off x="5118447" y="3672162"/>
            <a:ext cx="6272100" cy="23835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133" name="Google Shape;133;p14"/>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4" name="Google Shape;134;p14"/>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5" name="Google Shape;135;p14"/>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690608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Karşılaştırma" type="twoTxTwoObj">
  <p:cSld name="Karşılaştırma">
    <p:spTree>
      <p:nvGrpSpPr>
        <p:cNvPr id="1" name="Shape 136"/>
        <p:cNvGrpSpPr/>
        <p:nvPr/>
      </p:nvGrpSpPr>
      <p:grpSpPr>
        <a:xfrm>
          <a:off x="0" y="0"/>
          <a:ext cx="0" cy="0"/>
          <a:chOff x="0" y="0"/>
          <a:chExt cx="0" cy="0"/>
        </a:xfrm>
      </p:grpSpPr>
      <p:grpSp>
        <p:nvGrpSpPr>
          <p:cNvPr id="137" name="Google Shape;137;p15"/>
          <p:cNvGrpSpPr/>
          <p:nvPr/>
        </p:nvGrpSpPr>
        <p:grpSpPr>
          <a:xfrm>
            <a:off x="-417512" y="0"/>
            <a:ext cx="12584115" cy="6853238"/>
            <a:chOff x="-417513" y="0"/>
            <a:chExt cx="12584115" cy="6853238"/>
          </a:xfrm>
        </p:grpSpPr>
        <p:sp>
          <p:nvSpPr>
            <p:cNvPr id="138" name="Google Shape;138;p15"/>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39;p15"/>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40;p15"/>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41;p15"/>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42;p15"/>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43;p15"/>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44;p15"/>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45;p15"/>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46;p15"/>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47;p15"/>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48;p15"/>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49;p15"/>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50;p15"/>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1" name="Google Shape;151;p15"/>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2" name="Google Shape;152;p15"/>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53;p15"/>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54;p15"/>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55;p15"/>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56;p15"/>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57;p15"/>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58;p15"/>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59" name="Google Shape;159;p15"/>
          <p:cNvGrpSpPr/>
          <p:nvPr/>
        </p:nvGrpSpPr>
        <p:grpSpPr>
          <a:xfrm>
            <a:off x="800144" y="1699589"/>
            <a:ext cx="3674592" cy="3470421"/>
            <a:chOff x="697883" y="1816768"/>
            <a:chExt cx="3674592" cy="3470421"/>
          </a:xfrm>
        </p:grpSpPr>
        <p:sp>
          <p:nvSpPr>
            <p:cNvPr id="160" name="Google Shape;160;p15"/>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61;p15"/>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2" name="Google Shape;162;p15"/>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63" name="Google Shape;163;p15"/>
          <p:cNvSpPr txBox="1">
            <a:spLocks noGrp="1"/>
          </p:cNvSpPr>
          <p:nvPr>
            <p:ph type="title"/>
          </p:nvPr>
        </p:nvSpPr>
        <p:spPr>
          <a:xfrm>
            <a:off x="889003" y="2363915"/>
            <a:ext cx="3500700" cy="2460600"/>
          </a:xfrm>
          <a:prstGeom prst="rect">
            <a:avLst/>
          </a:prstGeom>
          <a:noFill/>
          <a:ln>
            <a:noFill/>
          </a:ln>
        </p:spPr>
        <p:txBody>
          <a:bodyPr spcFirstLastPara="1" wrap="square" lIns="91425" tIns="91425" rIns="91425" bIns="91425" anchor="ctr" anchorCtr="0">
            <a:noAutofit/>
          </a:bodyPr>
          <a:lstStyle>
            <a:lvl1pPr lvl="0" algn="ctr" rtl="0">
              <a:lnSpc>
                <a:spcPct val="85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4" name="Google Shape;164;p15"/>
          <p:cNvSpPr txBox="1">
            <a:spLocks noGrp="1"/>
          </p:cNvSpPr>
          <p:nvPr>
            <p:ph type="body" idx="1"/>
          </p:nvPr>
        </p:nvSpPr>
        <p:spPr>
          <a:xfrm>
            <a:off x="5125137" y="803185"/>
            <a:ext cx="6265200" cy="685800"/>
          </a:xfrm>
          <a:prstGeom prst="rect">
            <a:avLst/>
          </a:prstGeom>
          <a:noFill/>
          <a:ln>
            <a:noFill/>
          </a:ln>
        </p:spPr>
        <p:txBody>
          <a:bodyPr spcFirstLastPara="1" wrap="square" lIns="91425" tIns="45700" rIns="91425" bIns="45700" anchor="ctr" anchorCtr="0">
            <a:noAutofit/>
          </a:bodyPr>
          <a:lstStyle>
            <a:lvl1pPr marL="457200" lvl="0" indent="-228600" algn="l" rtl="0">
              <a:lnSpc>
                <a:spcPct val="100000"/>
              </a:lnSpc>
              <a:spcBef>
                <a:spcPts val="1000"/>
              </a:spcBef>
              <a:spcAft>
                <a:spcPts val="0"/>
              </a:spcAft>
              <a:buSzPts val="2420"/>
              <a:buNone/>
              <a:defRPr sz="2200" b="0" cap="none">
                <a:solidFill>
                  <a:schemeClr val="accent1"/>
                </a:solidFill>
              </a:defRPr>
            </a:lvl1pPr>
            <a:lvl2pPr marL="914400" lvl="1" indent="-228600" algn="l" rtl="0">
              <a:lnSpc>
                <a:spcPct val="120000"/>
              </a:lnSpc>
              <a:spcBef>
                <a:spcPts val="500"/>
              </a:spcBef>
              <a:spcAft>
                <a:spcPts val="0"/>
              </a:spcAft>
              <a:buSzPts val="2200"/>
              <a:buNone/>
              <a:defRPr sz="2000" b="1"/>
            </a:lvl2pPr>
            <a:lvl3pPr marL="1371600" lvl="2" indent="-228600" algn="l" rtl="0">
              <a:lnSpc>
                <a:spcPct val="120000"/>
              </a:lnSpc>
              <a:spcBef>
                <a:spcPts val="500"/>
              </a:spcBef>
              <a:spcAft>
                <a:spcPts val="0"/>
              </a:spcAft>
              <a:buSzPts val="1980"/>
              <a:buNone/>
              <a:defRPr sz="1800" b="1"/>
            </a:lvl3pPr>
            <a:lvl4pPr marL="1828800" lvl="3" indent="-228600" algn="l" rtl="0">
              <a:lnSpc>
                <a:spcPct val="120000"/>
              </a:lnSpc>
              <a:spcBef>
                <a:spcPts val="500"/>
              </a:spcBef>
              <a:spcAft>
                <a:spcPts val="0"/>
              </a:spcAft>
              <a:buSzPts val="1760"/>
              <a:buNone/>
              <a:defRPr sz="1600" b="1"/>
            </a:lvl4pPr>
            <a:lvl5pPr marL="2286000" lvl="4" indent="-228600" algn="l" rtl="0">
              <a:lnSpc>
                <a:spcPct val="120000"/>
              </a:lnSpc>
              <a:spcBef>
                <a:spcPts val="500"/>
              </a:spcBef>
              <a:spcAft>
                <a:spcPts val="0"/>
              </a:spcAft>
              <a:buSzPts val="1760"/>
              <a:buNone/>
              <a:defRPr sz="1600" b="1"/>
            </a:lvl5pPr>
            <a:lvl6pPr marL="2743200" lvl="5" indent="-228600" algn="l" rtl="0">
              <a:lnSpc>
                <a:spcPct val="120000"/>
              </a:lnSpc>
              <a:spcBef>
                <a:spcPts val="500"/>
              </a:spcBef>
              <a:spcAft>
                <a:spcPts val="0"/>
              </a:spcAft>
              <a:buSzPts val="1760"/>
              <a:buNone/>
              <a:defRPr sz="1600" b="1"/>
            </a:lvl6pPr>
            <a:lvl7pPr marL="3200400" lvl="6" indent="-228600" algn="l" rtl="0">
              <a:lnSpc>
                <a:spcPct val="120000"/>
              </a:lnSpc>
              <a:spcBef>
                <a:spcPts val="500"/>
              </a:spcBef>
              <a:spcAft>
                <a:spcPts val="0"/>
              </a:spcAft>
              <a:buSzPts val="1760"/>
              <a:buNone/>
              <a:defRPr sz="1600" b="1"/>
            </a:lvl7pPr>
            <a:lvl8pPr marL="3657600" lvl="7" indent="-228600" algn="l" rtl="0">
              <a:lnSpc>
                <a:spcPct val="120000"/>
              </a:lnSpc>
              <a:spcBef>
                <a:spcPts val="500"/>
              </a:spcBef>
              <a:spcAft>
                <a:spcPts val="0"/>
              </a:spcAft>
              <a:buSzPts val="1760"/>
              <a:buNone/>
              <a:defRPr sz="1600" b="1"/>
            </a:lvl8pPr>
            <a:lvl9pPr marL="4114800" lvl="8" indent="-228600" algn="l" rtl="0">
              <a:lnSpc>
                <a:spcPct val="120000"/>
              </a:lnSpc>
              <a:spcBef>
                <a:spcPts val="500"/>
              </a:spcBef>
              <a:spcAft>
                <a:spcPts val="0"/>
              </a:spcAft>
              <a:buSzPts val="1760"/>
              <a:buNone/>
              <a:defRPr sz="1600" b="1"/>
            </a:lvl9pPr>
          </a:lstStyle>
          <a:p>
            <a:endParaRPr/>
          </a:p>
        </p:txBody>
      </p:sp>
      <p:sp>
        <p:nvSpPr>
          <p:cNvPr id="165" name="Google Shape;165;p15"/>
          <p:cNvSpPr txBox="1">
            <a:spLocks noGrp="1"/>
          </p:cNvSpPr>
          <p:nvPr>
            <p:ph type="body" idx="2"/>
          </p:nvPr>
        </p:nvSpPr>
        <p:spPr>
          <a:xfrm>
            <a:off x="5125307" y="1488985"/>
            <a:ext cx="6264300" cy="16968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166" name="Google Shape;166;p15"/>
          <p:cNvSpPr txBox="1">
            <a:spLocks noGrp="1"/>
          </p:cNvSpPr>
          <p:nvPr>
            <p:ph type="body" idx="3"/>
          </p:nvPr>
        </p:nvSpPr>
        <p:spPr>
          <a:xfrm>
            <a:off x="5118655" y="3665887"/>
            <a:ext cx="6264300" cy="685800"/>
          </a:xfrm>
          <a:prstGeom prst="rect">
            <a:avLst/>
          </a:prstGeom>
          <a:noFill/>
          <a:ln>
            <a:noFill/>
          </a:ln>
        </p:spPr>
        <p:txBody>
          <a:bodyPr spcFirstLastPara="1" wrap="square" lIns="91425" tIns="45700" rIns="91425" bIns="45700" anchor="ctr" anchorCtr="0">
            <a:noAutofit/>
          </a:bodyPr>
          <a:lstStyle>
            <a:lvl1pPr marL="457200" lvl="0" indent="-228600" algn="l" rtl="0">
              <a:lnSpc>
                <a:spcPct val="100000"/>
              </a:lnSpc>
              <a:spcBef>
                <a:spcPts val="1000"/>
              </a:spcBef>
              <a:spcAft>
                <a:spcPts val="0"/>
              </a:spcAft>
              <a:buSzPts val="2420"/>
              <a:buNone/>
              <a:defRPr sz="2200" b="0" cap="none">
                <a:solidFill>
                  <a:schemeClr val="accent1"/>
                </a:solidFill>
              </a:defRPr>
            </a:lvl1pPr>
            <a:lvl2pPr marL="914400" lvl="1" indent="-228600" algn="l" rtl="0">
              <a:lnSpc>
                <a:spcPct val="120000"/>
              </a:lnSpc>
              <a:spcBef>
                <a:spcPts val="500"/>
              </a:spcBef>
              <a:spcAft>
                <a:spcPts val="0"/>
              </a:spcAft>
              <a:buSzPts val="2200"/>
              <a:buNone/>
              <a:defRPr sz="2000" b="1"/>
            </a:lvl2pPr>
            <a:lvl3pPr marL="1371600" lvl="2" indent="-228600" algn="l" rtl="0">
              <a:lnSpc>
                <a:spcPct val="120000"/>
              </a:lnSpc>
              <a:spcBef>
                <a:spcPts val="500"/>
              </a:spcBef>
              <a:spcAft>
                <a:spcPts val="0"/>
              </a:spcAft>
              <a:buSzPts val="1980"/>
              <a:buNone/>
              <a:defRPr sz="1800" b="1"/>
            </a:lvl3pPr>
            <a:lvl4pPr marL="1828800" lvl="3" indent="-228600" algn="l" rtl="0">
              <a:lnSpc>
                <a:spcPct val="120000"/>
              </a:lnSpc>
              <a:spcBef>
                <a:spcPts val="500"/>
              </a:spcBef>
              <a:spcAft>
                <a:spcPts val="0"/>
              </a:spcAft>
              <a:buSzPts val="1760"/>
              <a:buNone/>
              <a:defRPr sz="1600" b="1"/>
            </a:lvl4pPr>
            <a:lvl5pPr marL="2286000" lvl="4" indent="-228600" algn="l" rtl="0">
              <a:lnSpc>
                <a:spcPct val="120000"/>
              </a:lnSpc>
              <a:spcBef>
                <a:spcPts val="500"/>
              </a:spcBef>
              <a:spcAft>
                <a:spcPts val="0"/>
              </a:spcAft>
              <a:buSzPts val="1760"/>
              <a:buNone/>
              <a:defRPr sz="1600" b="1"/>
            </a:lvl5pPr>
            <a:lvl6pPr marL="2743200" lvl="5" indent="-228600" algn="l" rtl="0">
              <a:lnSpc>
                <a:spcPct val="120000"/>
              </a:lnSpc>
              <a:spcBef>
                <a:spcPts val="500"/>
              </a:spcBef>
              <a:spcAft>
                <a:spcPts val="0"/>
              </a:spcAft>
              <a:buSzPts val="1760"/>
              <a:buNone/>
              <a:defRPr sz="1600" b="1"/>
            </a:lvl6pPr>
            <a:lvl7pPr marL="3200400" lvl="6" indent="-228600" algn="l" rtl="0">
              <a:lnSpc>
                <a:spcPct val="120000"/>
              </a:lnSpc>
              <a:spcBef>
                <a:spcPts val="500"/>
              </a:spcBef>
              <a:spcAft>
                <a:spcPts val="0"/>
              </a:spcAft>
              <a:buSzPts val="1760"/>
              <a:buNone/>
              <a:defRPr sz="1600" b="1"/>
            </a:lvl7pPr>
            <a:lvl8pPr marL="3657600" lvl="7" indent="-228600" algn="l" rtl="0">
              <a:lnSpc>
                <a:spcPct val="120000"/>
              </a:lnSpc>
              <a:spcBef>
                <a:spcPts val="500"/>
              </a:spcBef>
              <a:spcAft>
                <a:spcPts val="0"/>
              </a:spcAft>
              <a:buSzPts val="1760"/>
              <a:buNone/>
              <a:defRPr sz="1600" b="1"/>
            </a:lvl8pPr>
            <a:lvl9pPr marL="4114800" lvl="8" indent="-228600" algn="l" rtl="0">
              <a:lnSpc>
                <a:spcPct val="120000"/>
              </a:lnSpc>
              <a:spcBef>
                <a:spcPts val="500"/>
              </a:spcBef>
              <a:spcAft>
                <a:spcPts val="0"/>
              </a:spcAft>
              <a:buSzPts val="1760"/>
              <a:buNone/>
              <a:defRPr sz="1600" b="1"/>
            </a:lvl9pPr>
          </a:lstStyle>
          <a:p>
            <a:endParaRPr/>
          </a:p>
        </p:txBody>
      </p:sp>
      <p:sp>
        <p:nvSpPr>
          <p:cNvPr id="167" name="Google Shape;167;p15"/>
          <p:cNvSpPr txBox="1">
            <a:spLocks noGrp="1"/>
          </p:cNvSpPr>
          <p:nvPr>
            <p:ph type="body" idx="4"/>
          </p:nvPr>
        </p:nvSpPr>
        <p:spPr>
          <a:xfrm>
            <a:off x="5118447" y="4351687"/>
            <a:ext cx="6265500" cy="17040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168" name="Google Shape;168;p15"/>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9" name="Google Shape;169;p15"/>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0" name="Google Shape;170;p15"/>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60891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Yalnızca Başlık" type="titleOnly">
  <p:cSld name="Yalnızca Başlık">
    <p:spTree>
      <p:nvGrpSpPr>
        <p:cNvPr id="1" name="Shape 171"/>
        <p:cNvGrpSpPr/>
        <p:nvPr/>
      </p:nvGrpSpPr>
      <p:grpSpPr>
        <a:xfrm>
          <a:off x="0" y="0"/>
          <a:ext cx="0" cy="0"/>
          <a:chOff x="0" y="0"/>
          <a:chExt cx="0" cy="0"/>
        </a:xfrm>
      </p:grpSpPr>
      <p:grpSp>
        <p:nvGrpSpPr>
          <p:cNvPr id="172" name="Google Shape;172;p16"/>
          <p:cNvGrpSpPr/>
          <p:nvPr/>
        </p:nvGrpSpPr>
        <p:grpSpPr>
          <a:xfrm>
            <a:off x="-417512" y="0"/>
            <a:ext cx="12584115" cy="6853238"/>
            <a:chOff x="-417513" y="0"/>
            <a:chExt cx="12584115" cy="6853238"/>
          </a:xfrm>
        </p:grpSpPr>
        <p:sp>
          <p:nvSpPr>
            <p:cNvPr id="173" name="Google Shape;173;p16"/>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4" name="Google Shape;174;p16"/>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5" name="Google Shape;175;p16"/>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6" name="Google Shape;176;p16"/>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7" name="Google Shape;177;p16"/>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8" name="Google Shape;178;p16"/>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9" name="Google Shape;179;p16"/>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0" name="Google Shape;180;p16"/>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1" name="Google Shape;181;p16"/>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2" name="Google Shape;182;p16"/>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3" name="Google Shape;183;p16"/>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4" name="Google Shape;184;p16"/>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5" name="Google Shape;185;p16"/>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6" name="Google Shape;186;p16"/>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7" name="Google Shape;187;p16"/>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8" name="Google Shape;188;p16"/>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9" name="Google Shape;189;p16"/>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0" name="Google Shape;190;p16"/>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1" name="Google Shape;191;p16"/>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2" name="Google Shape;192;p16"/>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3" name="Google Shape;193;p16"/>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94" name="Google Shape;194;p16"/>
          <p:cNvGrpSpPr/>
          <p:nvPr/>
        </p:nvGrpSpPr>
        <p:grpSpPr>
          <a:xfrm>
            <a:off x="800144" y="1699589"/>
            <a:ext cx="3674592" cy="3470421"/>
            <a:chOff x="697883" y="1816768"/>
            <a:chExt cx="3674592" cy="3470421"/>
          </a:xfrm>
        </p:grpSpPr>
        <p:sp>
          <p:nvSpPr>
            <p:cNvPr id="195" name="Google Shape;195;p16"/>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6" name="Google Shape;196;p16"/>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7" name="Google Shape;197;p16"/>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98" name="Google Shape;198;p16"/>
          <p:cNvSpPr txBox="1">
            <a:spLocks noGrp="1"/>
          </p:cNvSpPr>
          <p:nvPr>
            <p:ph type="title"/>
          </p:nvPr>
        </p:nvSpPr>
        <p:spPr>
          <a:xfrm>
            <a:off x="888635" y="2349925"/>
            <a:ext cx="3501300" cy="2456400"/>
          </a:xfrm>
          <a:prstGeom prst="rect">
            <a:avLst/>
          </a:prstGeom>
          <a:noFill/>
          <a:ln>
            <a:noFill/>
          </a:ln>
        </p:spPr>
        <p:txBody>
          <a:bodyPr spcFirstLastPara="1" wrap="square" lIns="228600" tIns="228600" rIns="228600" bIns="228600" anchor="ctr" anchorCtr="0">
            <a:noAutofit/>
          </a:bodyPr>
          <a:lstStyle>
            <a:lvl1pPr lvl="0" algn="ctr" rtl="0">
              <a:lnSpc>
                <a:spcPct val="85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9" name="Google Shape;199;p16"/>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0" name="Google Shape;200;p16"/>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1" name="Google Shape;201;p16"/>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3197316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oş" type="blank">
  <p:cSld name="Boş">
    <p:spTree>
      <p:nvGrpSpPr>
        <p:cNvPr id="1" name="Shape 202"/>
        <p:cNvGrpSpPr/>
        <p:nvPr/>
      </p:nvGrpSpPr>
      <p:grpSpPr>
        <a:xfrm>
          <a:off x="0" y="0"/>
          <a:ext cx="0" cy="0"/>
          <a:chOff x="0" y="0"/>
          <a:chExt cx="0" cy="0"/>
        </a:xfrm>
      </p:grpSpPr>
      <p:sp>
        <p:nvSpPr>
          <p:cNvPr id="203" name="Google Shape;203;p17"/>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4" name="Google Shape;204;p17"/>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5" name="Google Shape;205;p17"/>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615392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şlıklı İçerik" type="objTx">
  <p:cSld name="Başlıklı İçerik">
    <p:spTree>
      <p:nvGrpSpPr>
        <p:cNvPr id="1" name="Shape 206"/>
        <p:cNvGrpSpPr/>
        <p:nvPr/>
      </p:nvGrpSpPr>
      <p:grpSpPr>
        <a:xfrm>
          <a:off x="0" y="0"/>
          <a:ext cx="0" cy="0"/>
          <a:chOff x="0" y="0"/>
          <a:chExt cx="0" cy="0"/>
        </a:xfrm>
      </p:grpSpPr>
      <p:grpSp>
        <p:nvGrpSpPr>
          <p:cNvPr id="207" name="Google Shape;207;p18"/>
          <p:cNvGrpSpPr/>
          <p:nvPr/>
        </p:nvGrpSpPr>
        <p:grpSpPr>
          <a:xfrm>
            <a:off x="-417512" y="0"/>
            <a:ext cx="12584115" cy="6853238"/>
            <a:chOff x="-417513" y="0"/>
            <a:chExt cx="12584115" cy="6853238"/>
          </a:xfrm>
        </p:grpSpPr>
        <p:sp>
          <p:nvSpPr>
            <p:cNvPr id="208" name="Google Shape;208;p18"/>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9" name="Google Shape;209;p18"/>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0" name="Google Shape;210;p18"/>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1" name="Google Shape;211;p18"/>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2" name="Google Shape;212;p18"/>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3" name="Google Shape;213;p18"/>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4" name="Google Shape;214;p18"/>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5" name="Google Shape;215;p18"/>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6" name="Google Shape;216;p18"/>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7" name="Google Shape;217;p18"/>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8" name="Google Shape;218;p18"/>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9" name="Google Shape;219;p18"/>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0" name="Google Shape;220;p18"/>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1" name="Google Shape;221;p18"/>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2" name="Google Shape;222;p18"/>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3" name="Google Shape;223;p18"/>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4" name="Google Shape;224;p18"/>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5" name="Google Shape;225;p18"/>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6" name="Google Shape;226;p18"/>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7" name="Google Shape;227;p18"/>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8" name="Google Shape;228;p18"/>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29" name="Google Shape;229;p18"/>
          <p:cNvGrpSpPr/>
          <p:nvPr/>
        </p:nvGrpSpPr>
        <p:grpSpPr>
          <a:xfrm>
            <a:off x="800144" y="1699589"/>
            <a:ext cx="3674592" cy="3470421"/>
            <a:chOff x="697883" y="1816768"/>
            <a:chExt cx="3674592" cy="3470421"/>
          </a:xfrm>
        </p:grpSpPr>
        <p:sp>
          <p:nvSpPr>
            <p:cNvPr id="230" name="Google Shape;230;p18"/>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31" name="Google Shape;231;p18"/>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32" name="Google Shape;232;p18"/>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233" name="Google Shape;233;p18"/>
          <p:cNvSpPr txBox="1">
            <a:spLocks noGrp="1"/>
          </p:cNvSpPr>
          <p:nvPr>
            <p:ph type="title"/>
          </p:nvPr>
        </p:nvSpPr>
        <p:spPr>
          <a:xfrm>
            <a:off x="888631" y="2352026"/>
            <a:ext cx="3501300" cy="1223400"/>
          </a:xfrm>
          <a:prstGeom prst="rect">
            <a:avLst/>
          </a:prstGeom>
          <a:noFill/>
          <a:ln>
            <a:noFill/>
          </a:ln>
        </p:spPr>
        <p:txBody>
          <a:bodyPr spcFirstLastPara="1" wrap="square" lIns="228600" tIns="228600" rIns="228600" bIns="0" anchor="b" anchorCtr="0">
            <a:noAutofit/>
          </a:bodyPr>
          <a:lstStyle>
            <a:lvl1pPr lvl="0" algn="ctr" rtl="0">
              <a:lnSpc>
                <a:spcPct val="85000"/>
              </a:lnSpc>
              <a:spcBef>
                <a:spcPts val="0"/>
              </a:spcBef>
              <a:spcAft>
                <a:spcPts val="0"/>
              </a:spcAft>
              <a:buClr>
                <a:srgbClr val="FFFEFF"/>
              </a:buClr>
              <a:buSzPts val="3200"/>
              <a:buFont typeface="Calibri"/>
              <a:buNone/>
              <a:defRPr sz="3200">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4" name="Google Shape;234;p18"/>
          <p:cNvSpPr txBox="1">
            <a:spLocks noGrp="1"/>
          </p:cNvSpPr>
          <p:nvPr>
            <p:ph type="body" idx="1"/>
          </p:nvPr>
        </p:nvSpPr>
        <p:spPr>
          <a:xfrm>
            <a:off x="5109983" y="802809"/>
            <a:ext cx="6275100" cy="5250000"/>
          </a:xfrm>
          <a:prstGeom prst="rect">
            <a:avLst/>
          </a:prstGeom>
          <a:noFill/>
          <a:ln>
            <a:noFill/>
          </a:ln>
        </p:spPr>
        <p:txBody>
          <a:bodyPr spcFirstLastPara="1" wrap="square" lIns="91425" tIns="45700" rIns="91425" bIns="45700" anchor="ctr"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235" name="Google Shape;235;p18"/>
          <p:cNvSpPr txBox="1">
            <a:spLocks noGrp="1"/>
          </p:cNvSpPr>
          <p:nvPr>
            <p:ph type="body" idx="2"/>
          </p:nvPr>
        </p:nvSpPr>
        <p:spPr>
          <a:xfrm>
            <a:off x="888631" y="3580186"/>
            <a:ext cx="3501300" cy="1221300"/>
          </a:xfrm>
          <a:prstGeom prst="rect">
            <a:avLst/>
          </a:prstGeom>
          <a:noFill/>
          <a:ln>
            <a:noFill/>
          </a:ln>
        </p:spPr>
        <p:txBody>
          <a:bodyPr spcFirstLastPara="1" wrap="square" lIns="91425" tIns="45700" rIns="91425" bIns="45700" anchor="t" anchorCtr="0">
            <a:noAutofit/>
          </a:bodyPr>
          <a:lstStyle>
            <a:lvl1pPr marL="457200" lvl="0" indent="-228600" algn="ctr" rtl="0">
              <a:lnSpc>
                <a:spcPct val="120000"/>
              </a:lnSpc>
              <a:spcBef>
                <a:spcPts val="1000"/>
              </a:spcBef>
              <a:spcAft>
                <a:spcPts val="0"/>
              </a:spcAft>
              <a:buSzPts val="1760"/>
              <a:buNone/>
              <a:defRPr sz="1600">
                <a:solidFill>
                  <a:srgbClr val="FFFEFF"/>
                </a:solidFill>
              </a:defRPr>
            </a:lvl1pPr>
            <a:lvl2pPr marL="914400" lvl="1" indent="-228600" algn="l" rtl="0">
              <a:lnSpc>
                <a:spcPct val="120000"/>
              </a:lnSpc>
              <a:spcBef>
                <a:spcPts val="500"/>
              </a:spcBef>
              <a:spcAft>
                <a:spcPts val="0"/>
              </a:spcAft>
              <a:buSzPts val="1540"/>
              <a:buNone/>
              <a:defRPr sz="1400"/>
            </a:lvl2pPr>
            <a:lvl3pPr marL="1371600" lvl="2" indent="-228600" algn="l" rtl="0">
              <a:lnSpc>
                <a:spcPct val="120000"/>
              </a:lnSpc>
              <a:spcBef>
                <a:spcPts val="500"/>
              </a:spcBef>
              <a:spcAft>
                <a:spcPts val="0"/>
              </a:spcAft>
              <a:buSzPts val="1320"/>
              <a:buNone/>
              <a:defRPr sz="1200"/>
            </a:lvl3pPr>
            <a:lvl4pPr marL="1828800" lvl="3" indent="-228600" algn="l" rtl="0">
              <a:lnSpc>
                <a:spcPct val="120000"/>
              </a:lnSpc>
              <a:spcBef>
                <a:spcPts val="500"/>
              </a:spcBef>
              <a:spcAft>
                <a:spcPts val="0"/>
              </a:spcAft>
              <a:buSzPts val="1100"/>
              <a:buNone/>
              <a:defRPr sz="1000"/>
            </a:lvl4pPr>
            <a:lvl5pPr marL="2286000" lvl="4" indent="-228600" algn="l" rtl="0">
              <a:lnSpc>
                <a:spcPct val="120000"/>
              </a:lnSpc>
              <a:spcBef>
                <a:spcPts val="500"/>
              </a:spcBef>
              <a:spcAft>
                <a:spcPts val="0"/>
              </a:spcAft>
              <a:buSzPts val="1100"/>
              <a:buNone/>
              <a:defRPr sz="1000"/>
            </a:lvl5pPr>
            <a:lvl6pPr marL="2743200" lvl="5" indent="-228600" algn="l" rtl="0">
              <a:lnSpc>
                <a:spcPct val="120000"/>
              </a:lnSpc>
              <a:spcBef>
                <a:spcPts val="500"/>
              </a:spcBef>
              <a:spcAft>
                <a:spcPts val="0"/>
              </a:spcAft>
              <a:buSzPts val="1100"/>
              <a:buNone/>
              <a:defRPr sz="1000"/>
            </a:lvl6pPr>
            <a:lvl7pPr marL="3200400" lvl="6" indent="-228600" algn="l" rtl="0">
              <a:lnSpc>
                <a:spcPct val="120000"/>
              </a:lnSpc>
              <a:spcBef>
                <a:spcPts val="500"/>
              </a:spcBef>
              <a:spcAft>
                <a:spcPts val="0"/>
              </a:spcAft>
              <a:buSzPts val="1100"/>
              <a:buNone/>
              <a:defRPr sz="1000"/>
            </a:lvl7pPr>
            <a:lvl8pPr marL="3657600" lvl="7" indent="-228600" algn="l" rtl="0">
              <a:lnSpc>
                <a:spcPct val="120000"/>
              </a:lnSpc>
              <a:spcBef>
                <a:spcPts val="500"/>
              </a:spcBef>
              <a:spcAft>
                <a:spcPts val="0"/>
              </a:spcAft>
              <a:buSzPts val="1100"/>
              <a:buNone/>
              <a:defRPr sz="1000"/>
            </a:lvl8pPr>
            <a:lvl9pPr marL="4114800" lvl="8" indent="-228600" algn="l" rtl="0">
              <a:lnSpc>
                <a:spcPct val="120000"/>
              </a:lnSpc>
              <a:spcBef>
                <a:spcPts val="500"/>
              </a:spcBef>
              <a:spcAft>
                <a:spcPts val="0"/>
              </a:spcAft>
              <a:buSzPts val="1100"/>
              <a:buNone/>
              <a:defRPr sz="1000"/>
            </a:lvl9pPr>
          </a:lstStyle>
          <a:p>
            <a:endParaRPr/>
          </a:p>
        </p:txBody>
      </p:sp>
      <p:sp>
        <p:nvSpPr>
          <p:cNvPr id="236" name="Google Shape;236;p18"/>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7" name="Google Shape;237;p18"/>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8" name="Google Shape;238;p18"/>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725897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şlıklı Resim" type="picTx">
  <p:cSld name="Başlıklı Resim">
    <p:spTree>
      <p:nvGrpSpPr>
        <p:cNvPr id="1" name="Shape 239"/>
        <p:cNvGrpSpPr/>
        <p:nvPr/>
      </p:nvGrpSpPr>
      <p:grpSpPr>
        <a:xfrm>
          <a:off x="0" y="0"/>
          <a:ext cx="0" cy="0"/>
          <a:chOff x="0" y="0"/>
          <a:chExt cx="0" cy="0"/>
        </a:xfrm>
      </p:grpSpPr>
      <p:grpSp>
        <p:nvGrpSpPr>
          <p:cNvPr id="240" name="Google Shape;240;p19"/>
          <p:cNvGrpSpPr/>
          <p:nvPr/>
        </p:nvGrpSpPr>
        <p:grpSpPr>
          <a:xfrm>
            <a:off x="-329674" y="-59376"/>
            <a:ext cx="12515851" cy="6923799"/>
            <a:chOff x="-329674" y="-51881"/>
            <a:chExt cx="12515851" cy="6923799"/>
          </a:xfrm>
        </p:grpSpPr>
        <p:sp>
          <p:nvSpPr>
            <p:cNvPr id="241" name="Google Shape;241;p19"/>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2" name="Google Shape;242;p19"/>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3" name="Google Shape;243;p19"/>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4" name="Google Shape;244;p19"/>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5" name="Google Shape;245;p19"/>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6" name="Google Shape;246;p19"/>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7" name="Google Shape;247;p19"/>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8" name="Google Shape;248;p19"/>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9" name="Google Shape;249;p19"/>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0" name="Google Shape;250;p19"/>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1" name="Google Shape;251;p19"/>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2" name="Google Shape;252;p19"/>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3" name="Google Shape;253;p19"/>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4" name="Google Shape;254;p19"/>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5" name="Google Shape;255;p19"/>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6" name="Google Shape;256;p19"/>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7" name="Google Shape;257;p19"/>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8" name="Google Shape;258;p19"/>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9" name="Google Shape;259;p19"/>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60" name="Google Shape;260;p19"/>
          <p:cNvGrpSpPr/>
          <p:nvPr/>
        </p:nvGrpSpPr>
        <p:grpSpPr>
          <a:xfrm>
            <a:off x="805339" y="1698338"/>
            <a:ext cx="5941500" cy="3470421"/>
            <a:chOff x="805336" y="1698331"/>
            <a:chExt cx="5941500" cy="3470421"/>
          </a:xfrm>
        </p:grpSpPr>
        <p:sp>
          <p:nvSpPr>
            <p:cNvPr id="261" name="Google Shape;261;p19"/>
            <p:cNvSpPr/>
            <p:nvPr/>
          </p:nvSpPr>
          <p:spPr>
            <a:xfrm>
              <a:off x="805336" y="1698331"/>
              <a:ext cx="59415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62" name="Google Shape;262;p19"/>
            <p:cNvSpPr/>
            <p:nvPr/>
          </p:nvSpPr>
          <p:spPr>
            <a:xfrm rot="10800000">
              <a:off x="3618201" y="4896352"/>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63" name="Google Shape;263;p19"/>
            <p:cNvSpPr/>
            <p:nvPr/>
          </p:nvSpPr>
          <p:spPr>
            <a:xfrm>
              <a:off x="805336" y="2274403"/>
              <a:ext cx="59415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264" name="Google Shape;264;p19"/>
          <p:cNvSpPr>
            <a:spLocks noGrp="1"/>
          </p:cNvSpPr>
          <p:nvPr>
            <p:ph type="pic" idx="2"/>
          </p:nvPr>
        </p:nvSpPr>
        <p:spPr>
          <a:xfrm>
            <a:off x="7543511" y="0"/>
            <a:ext cx="4648500" cy="6858000"/>
          </a:xfrm>
          <a:prstGeom prst="rect">
            <a:avLst/>
          </a:prstGeom>
          <a:solidFill>
            <a:srgbClr val="FEFEFE"/>
          </a:solidFill>
          <a:ln>
            <a:noFill/>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3520"/>
              <a:buFont typeface="Noto Sans Symbols"/>
              <a:buNone/>
              <a:defRPr sz="3200" b="0" i="0" u="none" strike="noStrike" cap="none">
                <a:solidFill>
                  <a:schemeClr val="dk1"/>
                </a:solidFill>
                <a:latin typeface="Rockwell"/>
                <a:ea typeface="Rockwell"/>
                <a:cs typeface="Rockwell"/>
                <a:sym typeface="Rockwell"/>
              </a:defRPr>
            </a:lvl1pPr>
            <a:lvl2pPr marR="0" lvl="1" algn="l" rtl="0">
              <a:lnSpc>
                <a:spcPct val="120000"/>
              </a:lnSpc>
              <a:spcBef>
                <a:spcPts val="500"/>
              </a:spcBef>
              <a:spcAft>
                <a:spcPts val="0"/>
              </a:spcAft>
              <a:buClr>
                <a:schemeClr val="accent1"/>
              </a:buClr>
              <a:buSzPts val="3080"/>
              <a:buFont typeface="Noto Sans Symbols"/>
              <a:buNone/>
              <a:defRPr sz="2800" b="0" i="0" u="none" strike="noStrike" cap="none">
                <a:solidFill>
                  <a:schemeClr val="dk1"/>
                </a:solidFill>
                <a:latin typeface="Rockwell"/>
                <a:ea typeface="Rockwell"/>
                <a:cs typeface="Rockwell"/>
                <a:sym typeface="Rockwell"/>
              </a:defRPr>
            </a:lvl2pPr>
            <a:lvl3pPr marR="0" lvl="2" algn="l" rtl="0">
              <a:lnSpc>
                <a:spcPct val="120000"/>
              </a:lnSpc>
              <a:spcBef>
                <a:spcPts val="500"/>
              </a:spcBef>
              <a:spcAft>
                <a:spcPts val="0"/>
              </a:spcAft>
              <a:buClr>
                <a:schemeClr val="accent1"/>
              </a:buClr>
              <a:buSzPts val="2640"/>
              <a:buFont typeface="Noto Sans Symbols"/>
              <a:buNone/>
              <a:defRPr sz="2400" b="0" i="0" u="none" strike="noStrike" cap="none">
                <a:solidFill>
                  <a:schemeClr val="dk1"/>
                </a:solidFill>
                <a:latin typeface="Rockwell"/>
                <a:ea typeface="Rockwell"/>
                <a:cs typeface="Rockwell"/>
                <a:sym typeface="Rockwell"/>
              </a:defRPr>
            </a:lvl3pPr>
            <a:lvl4pPr marR="0" lvl="3"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4pPr>
            <a:lvl5pPr marR="0" lvl="4"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5pPr>
            <a:lvl6pPr marR="0" lvl="5"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6pPr>
            <a:lvl7pPr marR="0" lvl="6"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7pPr>
            <a:lvl8pPr marR="0" lvl="7"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8pPr>
            <a:lvl9pPr marR="0" lvl="8" algn="l" rtl="0">
              <a:lnSpc>
                <a:spcPct val="120000"/>
              </a:lnSpc>
              <a:spcBef>
                <a:spcPts val="5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9pPr>
          </a:lstStyle>
          <a:p>
            <a:endParaRPr/>
          </a:p>
        </p:txBody>
      </p:sp>
      <p:sp>
        <p:nvSpPr>
          <p:cNvPr id="265" name="Google Shape;265;p19"/>
          <p:cNvSpPr txBox="1">
            <a:spLocks noGrp="1"/>
          </p:cNvSpPr>
          <p:nvPr>
            <p:ph type="title"/>
          </p:nvPr>
        </p:nvSpPr>
        <p:spPr>
          <a:xfrm>
            <a:off x="885443" y="2360255"/>
            <a:ext cx="5776500" cy="1178100"/>
          </a:xfrm>
          <a:prstGeom prst="rect">
            <a:avLst/>
          </a:prstGeom>
          <a:noFill/>
          <a:ln>
            <a:noFill/>
          </a:ln>
        </p:spPr>
        <p:txBody>
          <a:bodyPr spcFirstLastPara="1" wrap="square" lIns="228600" tIns="228600" rIns="228600" bIns="0" anchor="b" anchorCtr="0">
            <a:noAutofit/>
          </a:bodyPr>
          <a:lstStyle>
            <a:lvl1pPr lvl="0" algn="ctr" rtl="0">
              <a:lnSpc>
                <a:spcPct val="85000"/>
              </a:lnSpc>
              <a:spcBef>
                <a:spcPts val="0"/>
              </a:spcBef>
              <a:spcAft>
                <a:spcPts val="0"/>
              </a:spcAft>
              <a:buClr>
                <a:srgbClr val="FFFEFF"/>
              </a:buClr>
              <a:buSzPts val="3600"/>
              <a:buFont typeface="Calibri"/>
              <a:buNone/>
              <a:defRPr sz="3600">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6" name="Google Shape;266;p19"/>
          <p:cNvSpPr txBox="1">
            <a:spLocks noGrp="1"/>
          </p:cNvSpPr>
          <p:nvPr>
            <p:ph type="body" idx="1"/>
          </p:nvPr>
        </p:nvSpPr>
        <p:spPr>
          <a:xfrm>
            <a:off x="885443" y="3545012"/>
            <a:ext cx="5776500" cy="1274100"/>
          </a:xfrm>
          <a:prstGeom prst="rect">
            <a:avLst/>
          </a:prstGeom>
          <a:noFill/>
          <a:ln>
            <a:noFill/>
          </a:ln>
        </p:spPr>
        <p:txBody>
          <a:bodyPr spcFirstLastPara="1" wrap="square" lIns="91425" tIns="45700" rIns="91425" bIns="45700" anchor="t" anchorCtr="0">
            <a:noAutofit/>
          </a:bodyPr>
          <a:lstStyle>
            <a:lvl1pPr marL="457200" lvl="0" indent="-228600" algn="ctr" rtl="0">
              <a:lnSpc>
                <a:spcPct val="120000"/>
              </a:lnSpc>
              <a:spcBef>
                <a:spcPts val="1000"/>
              </a:spcBef>
              <a:spcAft>
                <a:spcPts val="0"/>
              </a:spcAft>
              <a:buSzPts val="1980"/>
              <a:buNone/>
              <a:defRPr sz="1800">
                <a:solidFill>
                  <a:srgbClr val="FFFEFF"/>
                </a:solidFill>
              </a:defRPr>
            </a:lvl1pPr>
            <a:lvl2pPr marL="914400" lvl="1" indent="-228600" algn="l" rtl="0">
              <a:lnSpc>
                <a:spcPct val="120000"/>
              </a:lnSpc>
              <a:spcBef>
                <a:spcPts val="500"/>
              </a:spcBef>
              <a:spcAft>
                <a:spcPts val="0"/>
              </a:spcAft>
              <a:buSzPts val="1540"/>
              <a:buNone/>
              <a:defRPr sz="1400"/>
            </a:lvl2pPr>
            <a:lvl3pPr marL="1371600" lvl="2" indent="-228600" algn="l" rtl="0">
              <a:lnSpc>
                <a:spcPct val="120000"/>
              </a:lnSpc>
              <a:spcBef>
                <a:spcPts val="500"/>
              </a:spcBef>
              <a:spcAft>
                <a:spcPts val="0"/>
              </a:spcAft>
              <a:buSzPts val="1320"/>
              <a:buNone/>
              <a:defRPr sz="1200"/>
            </a:lvl3pPr>
            <a:lvl4pPr marL="1828800" lvl="3" indent="-228600" algn="l" rtl="0">
              <a:lnSpc>
                <a:spcPct val="120000"/>
              </a:lnSpc>
              <a:spcBef>
                <a:spcPts val="500"/>
              </a:spcBef>
              <a:spcAft>
                <a:spcPts val="0"/>
              </a:spcAft>
              <a:buSzPts val="1100"/>
              <a:buNone/>
              <a:defRPr sz="1000"/>
            </a:lvl4pPr>
            <a:lvl5pPr marL="2286000" lvl="4" indent="-228600" algn="l" rtl="0">
              <a:lnSpc>
                <a:spcPct val="120000"/>
              </a:lnSpc>
              <a:spcBef>
                <a:spcPts val="500"/>
              </a:spcBef>
              <a:spcAft>
                <a:spcPts val="0"/>
              </a:spcAft>
              <a:buSzPts val="1100"/>
              <a:buNone/>
              <a:defRPr sz="1000"/>
            </a:lvl5pPr>
            <a:lvl6pPr marL="2743200" lvl="5" indent="-228600" algn="l" rtl="0">
              <a:lnSpc>
                <a:spcPct val="120000"/>
              </a:lnSpc>
              <a:spcBef>
                <a:spcPts val="500"/>
              </a:spcBef>
              <a:spcAft>
                <a:spcPts val="0"/>
              </a:spcAft>
              <a:buSzPts val="1100"/>
              <a:buNone/>
              <a:defRPr sz="1000"/>
            </a:lvl6pPr>
            <a:lvl7pPr marL="3200400" lvl="6" indent="-228600" algn="l" rtl="0">
              <a:lnSpc>
                <a:spcPct val="120000"/>
              </a:lnSpc>
              <a:spcBef>
                <a:spcPts val="500"/>
              </a:spcBef>
              <a:spcAft>
                <a:spcPts val="0"/>
              </a:spcAft>
              <a:buSzPts val="1100"/>
              <a:buNone/>
              <a:defRPr sz="1000"/>
            </a:lvl7pPr>
            <a:lvl8pPr marL="3657600" lvl="7" indent="-228600" algn="l" rtl="0">
              <a:lnSpc>
                <a:spcPct val="120000"/>
              </a:lnSpc>
              <a:spcBef>
                <a:spcPts val="500"/>
              </a:spcBef>
              <a:spcAft>
                <a:spcPts val="0"/>
              </a:spcAft>
              <a:buSzPts val="1100"/>
              <a:buNone/>
              <a:defRPr sz="1000"/>
            </a:lvl8pPr>
            <a:lvl9pPr marL="4114800" lvl="8" indent="-228600" algn="l" rtl="0">
              <a:lnSpc>
                <a:spcPct val="120000"/>
              </a:lnSpc>
              <a:spcBef>
                <a:spcPts val="500"/>
              </a:spcBef>
              <a:spcAft>
                <a:spcPts val="0"/>
              </a:spcAft>
              <a:buSzPts val="1100"/>
              <a:buNone/>
              <a:defRPr sz="1000"/>
            </a:lvl9pPr>
          </a:lstStyle>
          <a:p>
            <a:endParaRPr/>
          </a:p>
        </p:txBody>
      </p:sp>
      <p:sp>
        <p:nvSpPr>
          <p:cNvPr id="267" name="Google Shape;267;p19"/>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8" name="Google Shape;268;p19"/>
          <p:cNvSpPr txBox="1">
            <a:spLocks noGrp="1"/>
          </p:cNvSpPr>
          <p:nvPr>
            <p:ph type="ftr" idx="11"/>
          </p:nvPr>
        </p:nvSpPr>
        <p:spPr>
          <a:xfrm>
            <a:off x="804675" y="6227064"/>
            <a:ext cx="59421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9" name="Google Shape;269;p19"/>
          <p:cNvSpPr txBox="1">
            <a:spLocks noGrp="1"/>
          </p:cNvSpPr>
          <p:nvPr>
            <p:ph type="sldNum" idx="12"/>
          </p:nvPr>
        </p:nvSpPr>
        <p:spPr>
          <a:xfrm>
            <a:off x="5828377"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4281196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şlık ve Dikey Metin" type="vertTx">
  <p:cSld name="Başlık ve Dikey Metin">
    <p:spTree>
      <p:nvGrpSpPr>
        <p:cNvPr id="1" name="Shape 270"/>
        <p:cNvGrpSpPr/>
        <p:nvPr/>
      </p:nvGrpSpPr>
      <p:grpSpPr>
        <a:xfrm>
          <a:off x="0" y="0"/>
          <a:ext cx="0" cy="0"/>
          <a:chOff x="0" y="0"/>
          <a:chExt cx="0" cy="0"/>
        </a:xfrm>
      </p:grpSpPr>
      <p:grpSp>
        <p:nvGrpSpPr>
          <p:cNvPr id="271" name="Google Shape;271;p20"/>
          <p:cNvGrpSpPr/>
          <p:nvPr/>
        </p:nvGrpSpPr>
        <p:grpSpPr>
          <a:xfrm>
            <a:off x="-417512" y="0"/>
            <a:ext cx="12584115" cy="6853238"/>
            <a:chOff x="-417513" y="0"/>
            <a:chExt cx="12584115" cy="6853238"/>
          </a:xfrm>
        </p:grpSpPr>
        <p:sp>
          <p:nvSpPr>
            <p:cNvPr id="272" name="Google Shape;272;p20"/>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3" name="Google Shape;273;p2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4" name="Google Shape;274;p2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5" name="Google Shape;275;p20"/>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6" name="Google Shape;276;p2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7" name="Google Shape;277;p2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8" name="Google Shape;278;p20"/>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9" name="Google Shape;279;p2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0" name="Google Shape;280;p2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1" name="Google Shape;281;p20"/>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2" name="Google Shape;282;p2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3" name="Google Shape;283;p20"/>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4" name="Google Shape;284;p2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5" name="Google Shape;285;p20"/>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6" name="Google Shape;286;p2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7" name="Google Shape;287;p20"/>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8" name="Google Shape;288;p20"/>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9" name="Google Shape;289;p20"/>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0" name="Google Shape;290;p2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1" name="Google Shape;291;p2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2" name="Google Shape;292;p2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3" name="Google Shape;293;p20"/>
          <p:cNvGrpSpPr/>
          <p:nvPr/>
        </p:nvGrpSpPr>
        <p:grpSpPr>
          <a:xfrm>
            <a:off x="800144" y="1699589"/>
            <a:ext cx="3674592" cy="3470421"/>
            <a:chOff x="697883" y="1816768"/>
            <a:chExt cx="3674592" cy="3470421"/>
          </a:xfrm>
        </p:grpSpPr>
        <p:sp>
          <p:nvSpPr>
            <p:cNvPr id="294" name="Google Shape;294;p20"/>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5" name="Google Shape;295;p20"/>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6" name="Google Shape;296;p20"/>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297" name="Google Shape;297;p20"/>
          <p:cNvSpPr txBox="1">
            <a:spLocks noGrp="1"/>
          </p:cNvSpPr>
          <p:nvPr>
            <p:ph type="title"/>
          </p:nvPr>
        </p:nvSpPr>
        <p:spPr>
          <a:xfrm>
            <a:off x="888635" y="2349925"/>
            <a:ext cx="3501300" cy="2456400"/>
          </a:xfrm>
          <a:prstGeom prst="rect">
            <a:avLst/>
          </a:prstGeom>
          <a:noFill/>
          <a:ln>
            <a:noFill/>
          </a:ln>
        </p:spPr>
        <p:txBody>
          <a:bodyPr spcFirstLastPara="1" wrap="square" lIns="228600" tIns="228600" rIns="228600" bIns="228600" anchor="ctr" anchorCtr="0">
            <a:noAutofit/>
          </a:bodyPr>
          <a:lstStyle>
            <a:lvl1pPr lvl="0" algn="ctr" rtl="0">
              <a:lnSpc>
                <a:spcPct val="85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8" name="Google Shape;298;p20"/>
          <p:cNvSpPr txBox="1">
            <a:spLocks noGrp="1"/>
          </p:cNvSpPr>
          <p:nvPr>
            <p:ph type="body" idx="1"/>
          </p:nvPr>
        </p:nvSpPr>
        <p:spPr>
          <a:xfrm rot="5400000">
            <a:off x="5618868" y="285816"/>
            <a:ext cx="5257200" cy="62751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299" name="Google Shape;299;p20"/>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0" name="Google Shape;300;p20"/>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1" name="Google Shape;301;p20"/>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813347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Dikey Başlık ve Metin">
    <p:spTree>
      <p:nvGrpSpPr>
        <p:cNvPr id="1" name="Shape 302"/>
        <p:cNvGrpSpPr/>
        <p:nvPr/>
      </p:nvGrpSpPr>
      <p:grpSpPr>
        <a:xfrm>
          <a:off x="0" y="0"/>
          <a:ext cx="0" cy="0"/>
          <a:chOff x="0" y="0"/>
          <a:chExt cx="0" cy="0"/>
        </a:xfrm>
      </p:grpSpPr>
      <p:grpSp>
        <p:nvGrpSpPr>
          <p:cNvPr id="303" name="Google Shape;303;p21"/>
          <p:cNvGrpSpPr/>
          <p:nvPr/>
        </p:nvGrpSpPr>
        <p:grpSpPr>
          <a:xfrm flipH="1">
            <a:off x="1" y="0"/>
            <a:ext cx="12584115" cy="6853238"/>
            <a:chOff x="-417513" y="0"/>
            <a:chExt cx="12584115" cy="6853238"/>
          </a:xfrm>
        </p:grpSpPr>
        <p:sp>
          <p:nvSpPr>
            <p:cNvPr id="304" name="Google Shape;304;p21"/>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 name="Google Shape;305;p21"/>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 name="Google Shape;306;p21"/>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 name="Google Shape;307;p21"/>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 name="Google Shape;308;p21"/>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 name="Google Shape;309;p21"/>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 name="Google Shape;310;p21"/>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 name="Google Shape;311;p21"/>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 name="Google Shape;312;p21"/>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 name="Google Shape;313;p21"/>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 name="Google Shape;314;p21"/>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 name="Google Shape;315;p21"/>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 name="Google Shape;316;p21"/>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 name="Google Shape;317;p21"/>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8" name="Google Shape;318;p21"/>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9" name="Google Shape;319;p21"/>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0" name="Google Shape;320;p21"/>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1" name="Google Shape;321;p21"/>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2" name="Google Shape;322;p21"/>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3" name="Google Shape;323;p21"/>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4" name="Google Shape;324;p21"/>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325" name="Google Shape;325;p21"/>
          <p:cNvGrpSpPr/>
          <p:nvPr/>
        </p:nvGrpSpPr>
        <p:grpSpPr>
          <a:xfrm>
            <a:off x="7718948" y="1699589"/>
            <a:ext cx="3674592" cy="3470421"/>
            <a:chOff x="697883" y="1816768"/>
            <a:chExt cx="3674592" cy="3470421"/>
          </a:xfrm>
        </p:grpSpPr>
        <p:sp>
          <p:nvSpPr>
            <p:cNvPr id="326" name="Google Shape;326;p21"/>
            <p:cNvSpPr/>
            <p:nvPr/>
          </p:nvSpPr>
          <p:spPr>
            <a:xfrm>
              <a:off x="697883" y="1816768"/>
              <a:ext cx="3674400" cy="5028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7" name="Google Shape;327;p21"/>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8" name="Google Shape;328;p21"/>
            <p:cNvSpPr/>
            <p:nvPr/>
          </p:nvSpPr>
          <p:spPr>
            <a:xfrm>
              <a:off x="704075" y="2392840"/>
              <a:ext cx="3668400" cy="2624400"/>
            </a:xfrm>
            <a:prstGeom prst="rect">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329" name="Google Shape;329;p21"/>
          <p:cNvSpPr txBox="1">
            <a:spLocks noGrp="1"/>
          </p:cNvSpPr>
          <p:nvPr>
            <p:ph type="title"/>
          </p:nvPr>
        </p:nvSpPr>
        <p:spPr>
          <a:xfrm rot="5400000">
            <a:off x="8329783" y="1827480"/>
            <a:ext cx="2456400" cy="3501300"/>
          </a:xfrm>
          <a:prstGeom prst="rect">
            <a:avLst/>
          </a:prstGeom>
          <a:noFill/>
          <a:ln>
            <a:noFill/>
          </a:ln>
        </p:spPr>
        <p:txBody>
          <a:bodyPr spcFirstLastPara="1" wrap="square" lIns="228600" tIns="228600" rIns="228600" bIns="228600" anchor="ctr" anchorCtr="0">
            <a:noAutofit/>
          </a:bodyPr>
          <a:lstStyle>
            <a:lvl1pPr lvl="0" algn="l" rtl="0">
              <a:lnSpc>
                <a:spcPct val="80000"/>
              </a:lnSpc>
              <a:spcBef>
                <a:spcPts val="0"/>
              </a:spcBef>
              <a:spcAft>
                <a:spcPts val="0"/>
              </a:spcAft>
              <a:buClr>
                <a:srgbClr val="FFFEFF"/>
              </a:buClr>
              <a:buSzPts val="4000"/>
              <a:buFont typeface="Calibri"/>
              <a:buNone/>
              <a:defRPr>
                <a:solidFill>
                  <a:srgbClr val="FFFE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0" name="Google Shape;330;p21"/>
          <p:cNvSpPr txBox="1">
            <a:spLocks noGrp="1"/>
          </p:cNvSpPr>
          <p:nvPr>
            <p:ph type="body" idx="1"/>
          </p:nvPr>
        </p:nvSpPr>
        <p:spPr>
          <a:xfrm rot="5400000">
            <a:off x="1308519" y="292841"/>
            <a:ext cx="5257200" cy="6268500"/>
          </a:xfrm>
          <a:prstGeom prst="rect">
            <a:avLst/>
          </a:prstGeom>
          <a:noFill/>
          <a:ln>
            <a:noFill/>
          </a:ln>
        </p:spPr>
        <p:txBody>
          <a:bodyPr spcFirstLastPara="1" wrap="square" lIns="91425" tIns="45700" rIns="91425" bIns="45700" anchor="t" anchorCtr="0">
            <a:noAutofit/>
          </a:bodyPr>
          <a:lstStyle>
            <a:lvl1pPr marL="457200" lvl="0" indent="-354330" algn="l" rtl="0">
              <a:lnSpc>
                <a:spcPct val="120000"/>
              </a:lnSpc>
              <a:spcBef>
                <a:spcPts val="1000"/>
              </a:spcBef>
              <a:spcAft>
                <a:spcPts val="0"/>
              </a:spcAft>
              <a:buSzPts val="1980"/>
              <a:buChar char="▪"/>
              <a:defRPr/>
            </a:lvl1pPr>
            <a:lvl2pPr marL="914400" lvl="1" indent="-354330" algn="l" rtl="0">
              <a:lnSpc>
                <a:spcPct val="120000"/>
              </a:lnSpc>
              <a:spcBef>
                <a:spcPts val="500"/>
              </a:spcBef>
              <a:spcAft>
                <a:spcPts val="0"/>
              </a:spcAft>
              <a:buSzPts val="1980"/>
              <a:buChar char="▪"/>
              <a:defRPr/>
            </a:lvl2pPr>
            <a:lvl3pPr marL="1371600" lvl="2" indent="-354330" algn="l" rtl="0">
              <a:lnSpc>
                <a:spcPct val="120000"/>
              </a:lnSpc>
              <a:spcBef>
                <a:spcPts val="500"/>
              </a:spcBef>
              <a:spcAft>
                <a:spcPts val="0"/>
              </a:spcAft>
              <a:buSzPts val="1980"/>
              <a:buChar char="▪"/>
              <a:defRPr/>
            </a:lvl3pPr>
            <a:lvl4pPr marL="1828800" lvl="3" indent="-354330" algn="l" rtl="0">
              <a:lnSpc>
                <a:spcPct val="120000"/>
              </a:lnSpc>
              <a:spcBef>
                <a:spcPts val="500"/>
              </a:spcBef>
              <a:spcAft>
                <a:spcPts val="0"/>
              </a:spcAft>
              <a:buSzPts val="1980"/>
              <a:buChar char="▪"/>
              <a:defRPr/>
            </a:lvl4pPr>
            <a:lvl5pPr marL="2286000" lvl="4" indent="-354329" algn="l" rtl="0">
              <a:lnSpc>
                <a:spcPct val="120000"/>
              </a:lnSpc>
              <a:spcBef>
                <a:spcPts val="500"/>
              </a:spcBef>
              <a:spcAft>
                <a:spcPts val="0"/>
              </a:spcAft>
              <a:buSzPts val="1980"/>
              <a:buChar char="▪"/>
              <a:defRPr/>
            </a:lvl5pPr>
            <a:lvl6pPr marL="2743200" lvl="5" indent="-354329" algn="l" rtl="0">
              <a:lnSpc>
                <a:spcPct val="120000"/>
              </a:lnSpc>
              <a:spcBef>
                <a:spcPts val="500"/>
              </a:spcBef>
              <a:spcAft>
                <a:spcPts val="0"/>
              </a:spcAft>
              <a:buSzPts val="1980"/>
              <a:buChar char="▪"/>
              <a:defRPr/>
            </a:lvl6pPr>
            <a:lvl7pPr marL="3200400" lvl="6" indent="-354329" algn="l" rtl="0">
              <a:lnSpc>
                <a:spcPct val="120000"/>
              </a:lnSpc>
              <a:spcBef>
                <a:spcPts val="500"/>
              </a:spcBef>
              <a:spcAft>
                <a:spcPts val="0"/>
              </a:spcAft>
              <a:buSzPts val="1980"/>
              <a:buChar char="▪"/>
              <a:defRPr/>
            </a:lvl7pPr>
            <a:lvl8pPr marL="3657600" lvl="7" indent="-354329" algn="l" rtl="0">
              <a:lnSpc>
                <a:spcPct val="120000"/>
              </a:lnSpc>
              <a:spcBef>
                <a:spcPts val="500"/>
              </a:spcBef>
              <a:spcAft>
                <a:spcPts val="0"/>
              </a:spcAft>
              <a:buSzPts val="1980"/>
              <a:buChar char="▪"/>
              <a:defRPr/>
            </a:lvl8pPr>
            <a:lvl9pPr marL="4114800" lvl="8" indent="-354329" algn="l" rtl="0">
              <a:lnSpc>
                <a:spcPct val="120000"/>
              </a:lnSpc>
              <a:spcBef>
                <a:spcPts val="500"/>
              </a:spcBef>
              <a:spcAft>
                <a:spcPts val="0"/>
              </a:spcAft>
              <a:buSzPts val="1980"/>
              <a:buChar char="▪"/>
              <a:defRPr/>
            </a:lvl9pPr>
          </a:lstStyle>
          <a:p>
            <a:endParaRPr/>
          </a:p>
        </p:txBody>
      </p:sp>
      <p:sp>
        <p:nvSpPr>
          <p:cNvPr id="331" name="Google Shape;331;p21"/>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32" name="Google Shape;332;p21"/>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33" name="Google Shape;333;p21"/>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tr-TR"/>
              <a:pPr/>
              <a:t>‹#›</a:t>
            </a:fld>
            <a:endParaRPr/>
          </a:p>
        </p:txBody>
      </p:sp>
    </p:spTree>
    <p:extLst>
      <p:ext uri="{BB962C8B-B14F-4D97-AF65-F5344CB8AC3E}">
        <p14:creationId xmlns:p14="http://schemas.microsoft.com/office/powerpoint/2010/main" val="2286791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useBgFill="1">
        <p:nvSpPr>
          <p:cNvPr id="13" name="Yuvarlatılmış Dikdörtgen 12"/>
          <p:cNvSpPr/>
          <p:nvPr/>
        </p:nvSpPr>
        <p:spPr>
          <a:xfrm>
            <a:off x="87084" y="6985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9" name="Alt Başlık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17" name="Altbilgi Yer Tutucusu 16"/>
          <p:cNvSpPr>
            <a:spLocks noGrp="1"/>
          </p:cNvSpPr>
          <p:nvPr>
            <p:ph type="ftr" sz="quarter" idx="11"/>
          </p:nvPr>
        </p:nvSpPr>
        <p:spPr/>
        <p:txBody>
          <a:bodyPr/>
          <a:lstStyle/>
          <a:p>
            <a:endParaRPr lang="tr-TR">
              <a:solidFill>
                <a:srgbClr val="696464"/>
              </a:solidFill>
            </a:endParaRP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defRPr>
            </a:lvl1pPr>
          </a:lstStyle>
          <a:p>
            <a:fld id="{07E9F1B6-7F02-40DB-968D-F6B7EB3B1539}" type="slidenum">
              <a:rPr lang="tr-TR" smtClean="0"/>
              <a:pPr/>
              <a:t>‹#›</a:t>
            </a:fld>
            <a:endParaRPr lang="tr-TR"/>
          </a:p>
        </p:txBody>
      </p:sp>
      <p:sp>
        <p:nvSpPr>
          <p:cNvPr id="7" name="Dikdörtgen 6"/>
          <p:cNvSpPr/>
          <p:nvPr/>
        </p:nvSpPr>
        <p:spPr>
          <a:xfrm>
            <a:off x="83911" y="1449398"/>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10" name="Dikdörtgen 9"/>
          <p:cNvSpPr/>
          <p:nvPr/>
        </p:nvSpPr>
        <p:spPr>
          <a:xfrm>
            <a:off x="83911"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11" name="Dikdörtgen 10"/>
          <p:cNvSpPr/>
          <p:nvPr/>
        </p:nvSpPr>
        <p:spPr>
          <a:xfrm>
            <a:off x="83911"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8" name="Başlık 7"/>
          <p:cNvSpPr>
            <a:spLocks noGrp="1"/>
          </p:cNvSpPr>
          <p:nvPr>
            <p:ph type="ctrTitle"/>
          </p:nvPr>
        </p:nvSpPr>
        <p:spPr>
          <a:xfrm>
            <a:off x="609600" y="1506025"/>
            <a:ext cx="109728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extLst>
      <p:ext uri="{BB962C8B-B14F-4D97-AF65-F5344CB8AC3E}">
        <p14:creationId xmlns:p14="http://schemas.microsoft.com/office/powerpoint/2010/main" val="53319938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4" name="Veri Yer Tutucusu 3"/>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07E9F1B6-7F02-40DB-968D-F6B7EB3B1539}" type="slidenum">
              <a:rPr lang="tr-TR" smtClean="0"/>
              <a:pPr/>
              <a:t>‹#›</a:t>
            </a:fld>
            <a:endParaRPr lang="tr-TR"/>
          </a:p>
        </p:txBody>
      </p:sp>
      <p:sp>
        <p:nvSpPr>
          <p:cNvPr id="8" name="İçerik Yer Tutucusu 7"/>
          <p:cNvSpPr>
            <a:spLocks noGrp="1"/>
          </p:cNvSpPr>
          <p:nvPr>
            <p:ph sz="quarter" idx="1"/>
          </p:nvPr>
        </p:nvSpPr>
        <p:spPr>
          <a:xfrm>
            <a:off x="1219200" y="1447800"/>
            <a:ext cx="103632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3086916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useBgFill="1">
        <p:nvSpPr>
          <p:cNvPr id="10" name="Yuvarlatılmış Dikdörtgen 9"/>
          <p:cNvSpPr/>
          <p:nvPr/>
        </p:nvSpPr>
        <p:spPr>
          <a:xfrm>
            <a:off x="87084" y="6985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2" name="Başlık 1"/>
          <p:cNvSpPr>
            <a:spLocks noGrp="1"/>
          </p:cNvSpPr>
          <p:nvPr>
            <p:ph type="title"/>
          </p:nvPr>
        </p:nvSpPr>
        <p:spPr>
          <a:xfrm>
            <a:off x="963084" y="952595"/>
            <a:ext cx="103632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5" name="Altbilgi Yer Tutucusu 4"/>
          <p:cNvSpPr>
            <a:spLocks noGrp="1"/>
          </p:cNvSpPr>
          <p:nvPr>
            <p:ph type="ftr" sz="quarter" idx="11"/>
          </p:nvPr>
        </p:nvSpPr>
        <p:spPr>
          <a:xfrm>
            <a:off x="1066800" y="6172200"/>
            <a:ext cx="5334000" cy="457200"/>
          </a:xfrm>
        </p:spPr>
        <p:txBody>
          <a:bodyPr/>
          <a:lstStyle/>
          <a:p>
            <a:endParaRPr lang="tr-TR">
              <a:solidFill>
                <a:srgbClr val="696464"/>
              </a:solidFill>
            </a:endParaRPr>
          </a:p>
        </p:txBody>
      </p:sp>
      <p:sp>
        <p:nvSpPr>
          <p:cNvPr id="7" name="Dikdörtgen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8" name="Dikdörtgen 7"/>
          <p:cNvSpPr/>
          <p:nvPr/>
        </p:nvSpPr>
        <p:spPr>
          <a:xfrm>
            <a:off x="92258" y="2341570"/>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9" name="Dikdörtgen 8"/>
          <p:cNvSpPr/>
          <p:nvPr/>
        </p:nvSpPr>
        <p:spPr>
          <a:xfrm>
            <a:off x="91138"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6" name="Slayt Numarası Yer Tutucusu 5"/>
          <p:cNvSpPr>
            <a:spLocks noGrp="1"/>
          </p:cNvSpPr>
          <p:nvPr>
            <p:ph type="sldNum" sz="quarter" idx="12"/>
          </p:nvPr>
        </p:nvSpPr>
        <p:spPr>
          <a:xfrm>
            <a:off x="195072" y="6208776"/>
            <a:ext cx="609600" cy="457200"/>
          </a:xfrm>
        </p:spPr>
        <p:txBody>
          <a:bodyPr/>
          <a:lstStyle/>
          <a:p>
            <a:fld id="{07E9F1B6-7F02-40DB-968D-F6B7EB3B1539}" type="slidenum">
              <a:rPr lang="tr-TR" smtClean="0"/>
              <a:pPr/>
              <a:t>‹#›</a:t>
            </a:fld>
            <a:endParaRPr lang="tr-TR"/>
          </a:p>
        </p:txBody>
      </p:sp>
    </p:spTree>
    <p:extLst>
      <p:ext uri="{BB962C8B-B14F-4D97-AF65-F5344CB8AC3E}">
        <p14:creationId xmlns:p14="http://schemas.microsoft.com/office/powerpoint/2010/main" val="511286503"/>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07E9F1B6-7F02-40DB-968D-F6B7EB3B1539}" type="slidenum">
              <a:rPr lang="tr-TR" smtClean="0"/>
              <a:pPr/>
              <a:t>‹#›</a:t>
            </a:fld>
            <a:endParaRPr lang="tr-TR"/>
          </a:p>
        </p:txBody>
      </p:sp>
      <p:sp>
        <p:nvSpPr>
          <p:cNvPr id="9" name="İçerik Yer Tutucusu 8"/>
          <p:cNvSpPr>
            <a:spLocks noGrp="1"/>
          </p:cNvSpPr>
          <p:nvPr>
            <p:ph sz="quarter" idx="1"/>
          </p:nvPr>
        </p:nvSpPr>
        <p:spPr>
          <a:xfrm>
            <a:off x="1219200" y="1447800"/>
            <a:ext cx="499872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6578600" y="1447800"/>
            <a:ext cx="499872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1088576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273050"/>
            <a:ext cx="10363200" cy="1143000"/>
          </a:xfrm>
        </p:spPr>
        <p:txBody>
          <a:bodyPr anchor="b" anchorCtr="0"/>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Veri Yer Tutucusu 6"/>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8" name="Altbilgi Yer Tutucusu 7"/>
          <p:cNvSpPr>
            <a:spLocks noGrp="1"/>
          </p:cNvSpPr>
          <p:nvPr>
            <p:ph type="ftr" sz="quarter" idx="11"/>
          </p:nvPr>
        </p:nvSpPr>
        <p:spPr/>
        <p:txBody>
          <a:bodyPr/>
          <a:lstStyle/>
          <a:p>
            <a:endParaRPr lang="tr-TR">
              <a:solidFill>
                <a:srgbClr val="696464"/>
              </a:solidFill>
            </a:endParaRPr>
          </a:p>
        </p:txBody>
      </p:sp>
      <p:sp>
        <p:nvSpPr>
          <p:cNvPr id="9" name="Slayt Numarası Yer Tutucusu 8"/>
          <p:cNvSpPr>
            <a:spLocks noGrp="1"/>
          </p:cNvSpPr>
          <p:nvPr>
            <p:ph type="sldNum" sz="quarter" idx="12"/>
          </p:nvPr>
        </p:nvSpPr>
        <p:spPr/>
        <p:txBody>
          <a:bodyPr/>
          <a:lstStyle/>
          <a:p>
            <a:fld id="{07E9F1B6-7F02-40DB-968D-F6B7EB3B1539}" type="slidenum">
              <a:rPr lang="tr-TR" smtClean="0"/>
              <a:pPr/>
              <a:t>‹#›</a:t>
            </a:fld>
            <a:endParaRPr lang="tr-TR"/>
          </a:p>
        </p:txBody>
      </p:sp>
      <p:sp>
        <p:nvSpPr>
          <p:cNvPr id="11" name="İçerik Yer Tutucusu 10"/>
          <p:cNvSpPr>
            <a:spLocks noGrp="1"/>
          </p:cNvSpPr>
          <p:nvPr>
            <p:ph sz="half" idx="2"/>
          </p:nvPr>
        </p:nvSpPr>
        <p:spPr>
          <a:xfrm>
            <a:off x="1219200" y="2247900"/>
            <a:ext cx="49784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half" idx="4"/>
          </p:nvPr>
        </p:nvSpPr>
        <p:spPr>
          <a:xfrm>
            <a:off x="6604000" y="2247900"/>
            <a:ext cx="49784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31537872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4" name="Altbilgi Yer Tutucusu 3"/>
          <p:cNvSpPr>
            <a:spLocks noGrp="1"/>
          </p:cNvSpPr>
          <p:nvPr>
            <p:ph type="ftr" sz="quarter" idx="11"/>
          </p:nvPr>
        </p:nvSpPr>
        <p:spPr/>
        <p:txBody>
          <a:bodyPr/>
          <a:lstStyle/>
          <a:p>
            <a:endParaRPr lang="tr-TR">
              <a:solidFill>
                <a:srgbClr val="696464"/>
              </a:solidFill>
            </a:endParaRPr>
          </a:p>
        </p:txBody>
      </p:sp>
      <p:sp>
        <p:nvSpPr>
          <p:cNvPr id="5" name="Slayt Numarası Yer Tutucusu 4"/>
          <p:cNvSpPr>
            <a:spLocks noGrp="1"/>
          </p:cNvSpPr>
          <p:nvPr>
            <p:ph type="sldNum" sz="quarter" idx="12"/>
          </p:nvPr>
        </p:nvSpPr>
        <p:spPr/>
        <p:txBody>
          <a:bodyPr/>
          <a:lstStyle/>
          <a:p>
            <a:fld id="{07E9F1B6-7F02-40DB-968D-F6B7EB3B1539}" type="slidenum">
              <a:rPr lang="tr-TR" smtClean="0"/>
              <a:pPr/>
              <a:t>‹#›</a:t>
            </a:fld>
            <a:endParaRPr lang="tr-TR"/>
          </a:p>
        </p:txBody>
      </p:sp>
    </p:spTree>
    <p:extLst>
      <p:ext uri="{BB962C8B-B14F-4D97-AF65-F5344CB8AC3E}">
        <p14:creationId xmlns:p14="http://schemas.microsoft.com/office/powerpoint/2010/main" val="3497888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3" name="Altbilgi Yer Tutucusu 2"/>
          <p:cNvSpPr>
            <a:spLocks noGrp="1"/>
          </p:cNvSpPr>
          <p:nvPr>
            <p:ph type="ftr" sz="quarter" idx="11"/>
          </p:nvPr>
        </p:nvSpPr>
        <p:spPr/>
        <p:txBody>
          <a:bodyPr/>
          <a:lstStyle/>
          <a:p>
            <a:endParaRPr lang="tr-TR">
              <a:solidFill>
                <a:srgbClr val="696464"/>
              </a:solidFill>
            </a:endParaRPr>
          </a:p>
        </p:txBody>
      </p:sp>
      <p:sp>
        <p:nvSpPr>
          <p:cNvPr id="4" name="Slayt Numarası Yer Tutucusu 3"/>
          <p:cNvSpPr>
            <a:spLocks noGrp="1"/>
          </p:cNvSpPr>
          <p:nvPr>
            <p:ph type="sldNum" sz="quarter" idx="12"/>
          </p:nvPr>
        </p:nvSpPr>
        <p:spPr/>
        <p:txBody>
          <a:bodyPr/>
          <a:lstStyle/>
          <a:p>
            <a:fld id="{07E9F1B6-7F02-40DB-968D-F6B7EB3B1539}" type="slidenum">
              <a:rPr lang="tr-TR" smtClean="0"/>
              <a:pPr/>
              <a:t>‹#›</a:t>
            </a:fld>
            <a:endParaRPr lang="tr-TR"/>
          </a:p>
        </p:txBody>
      </p:sp>
    </p:spTree>
    <p:extLst>
      <p:ext uri="{BB962C8B-B14F-4D97-AF65-F5344CB8AC3E}">
        <p14:creationId xmlns:p14="http://schemas.microsoft.com/office/powerpoint/2010/main" val="5387056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useBgFill="1">
        <p:nvSpPr>
          <p:cNvPr id="9" name="Yuvarlatılmış Dikdörtgen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2" name="Başlık 1"/>
          <p:cNvSpPr>
            <a:spLocks noGrp="1"/>
          </p:cNvSpPr>
          <p:nvPr>
            <p:ph type="title"/>
          </p:nvPr>
        </p:nvSpPr>
        <p:spPr>
          <a:xfrm>
            <a:off x="1219200" y="273050"/>
            <a:ext cx="103632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6" name="Altbilgi Yer Tutucusu 5"/>
          <p:cNvSpPr>
            <a:spLocks noGrp="1"/>
          </p:cNvSpPr>
          <p:nvPr>
            <p:ph type="ftr" sz="quarter" idx="11"/>
          </p:nvPr>
        </p:nvSpPr>
        <p:spPr/>
        <p:txBody>
          <a:bodyPr/>
          <a:lstStyle/>
          <a:p>
            <a:endParaRPr lang="tr-TR">
              <a:solidFill>
                <a:srgbClr val="696464"/>
              </a:solidFill>
            </a:endParaRPr>
          </a:p>
        </p:txBody>
      </p:sp>
      <p:sp>
        <p:nvSpPr>
          <p:cNvPr id="7" name="Slayt Numarası Yer Tutucusu 6"/>
          <p:cNvSpPr>
            <a:spLocks noGrp="1"/>
          </p:cNvSpPr>
          <p:nvPr>
            <p:ph type="sldNum" sz="quarter" idx="12"/>
          </p:nvPr>
        </p:nvSpPr>
        <p:spPr/>
        <p:txBody>
          <a:bodyPr/>
          <a:lstStyle/>
          <a:p>
            <a:fld id="{07E9F1B6-7F02-40DB-968D-F6B7EB3B1539}" type="slidenum">
              <a:rPr lang="tr-TR" smtClean="0"/>
              <a:pPr/>
              <a:t>‹#›</a:t>
            </a:fld>
            <a:endParaRPr lang="tr-TR"/>
          </a:p>
        </p:txBody>
      </p:sp>
      <p:sp>
        <p:nvSpPr>
          <p:cNvPr id="11" name="İçerik Yer Tutucusu 10"/>
          <p:cNvSpPr>
            <a:spLocks noGrp="1"/>
          </p:cNvSpPr>
          <p:nvPr>
            <p:ph sz="quarter" idx="1"/>
          </p:nvPr>
        </p:nvSpPr>
        <p:spPr>
          <a:xfrm>
            <a:off x="3962400" y="1600200"/>
            <a:ext cx="7620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1012055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Metin Yer Tutucusu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6" name="Altbilgi Yer Tutucusu 5"/>
          <p:cNvSpPr>
            <a:spLocks noGrp="1"/>
          </p:cNvSpPr>
          <p:nvPr>
            <p:ph type="ftr" sz="quarter" idx="11"/>
          </p:nvPr>
        </p:nvSpPr>
        <p:spPr>
          <a:xfrm>
            <a:off x="1219200" y="6172200"/>
            <a:ext cx="5181600" cy="457200"/>
          </a:xfrm>
        </p:spPr>
        <p:txBody>
          <a:bodyPr/>
          <a:lstStyle/>
          <a:p>
            <a:endParaRPr lang="tr-TR">
              <a:solidFill>
                <a:srgbClr val="696464"/>
              </a:solidFill>
            </a:endParaRPr>
          </a:p>
        </p:txBody>
      </p:sp>
      <p:sp>
        <p:nvSpPr>
          <p:cNvPr id="7" name="Slayt Numarası Yer Tutucusu 6"/>
          <p:cNvSpPr>
            <a:spLocks noGrp="1"/>
          </p:cNvSpPr>
          <p:nvPr>
            <p:ph type="sldNum" sz="quarter" idx="12"/>
          </p:nvPr>
        </p:nvSpPr>
        <p:spPr>
          <a:xfrm>
            <a:off x="195072" y="6208776"/>
            <a:ext cx="609600" cy="457200"/>
          </a:xfrm>
        </p:spPr>
        <p:txBody>
          <a:bodyPr/>
          <a:lstStyle/>
          <a:p>
            <a:fld id="{07E9F1B6-7F02-40DB-968D-F6B7EB3B1539}" type="slidenum">
              <a:rPr lang="tr-TR" smtClean="0"/>
              <a:pPr/>
              <a:t>‹#›</a:t>
            </a:fld>
            <a:endParaRPr lang="tr-TR"/>
          </a:p>
        </p:txBody>
      </p:sp>
      <p:sp>
        <p:nvSpPr>
          <p:cNvPr id="11" name="Dikdörtgen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12" name="Dikdörtgen 11"/>
          <p:cNvSpPr/>
          <p:nvPr/>
        </p:nvSpPr>
        <p:spPr>
          <a:xfrm>
            <a:off x="91347" y="4650569"/>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13" name="Dikdörtgen 12"/>
          <p:cNvSpPr/>
          <p:nvPr/>
        </p:nvSpPr>
        <p:spPr>
          <a:xfrm>
            <a:off x="91410" y="4773319"/>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3" name="Resim Yer Tutucusu 2"/>
          <p:cNvSpPr>
            <a:spLocks noGrp="1"/>
          </p:cNvSpPr>
          <p:nvPr>
            <p:ph type="pic" idx="1"/>
          </p:nvPr>
        </p:nvSpPr>
        <p:spPr>
          <a:xfrm>
            <a:off x="91141" y="66770"/>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extLst>
      <p:ext uri="{BB962C8B-B14F-4D97-AF65-F5344CB8AC3E}">
        <p14:creationId xmlns:p14="http://schemas.microsoft.com/office/powerpoint/2010/main" val="1782709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07E9F1B6-7F02-40DB-968D-F6B7EB3B1539}" type="slidenum">
              <a:rPr lang="tr-TR" smtClean="0"/>
              <a:pPr/>
              <a:t>‹#›</a:t>
            </a:fld>
            <a:endParaRPr lang="tr-TR"/>
          </a:p>
        </p:txBody>
      </p:sp>
    </p:spTree>
    <p:extLst>
      <p:ext uri="{BB962C8B-B14F-4D97-AF65-F5344CB8AC3E}">
        <p14:creationId xmlns:p14="http://schemas.microsoft.com/office/powerpoint/2010/main" val="2462127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736"/>
            <a:ext cx="268224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219200" y="274735"/>
            <a:ext cx="7416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96DE33D3-18B8-457F-8606-0A664565A224}" type="datetimeFigureOut">
              <a:rPr lang="tr-TR" smtClean="0">
                <a:solidFill>
                  <a:srgbClr val="696464"/>
                </a:solidFill>
              </a:rPr>
              <a:pPr/>
              <a:t>15.01.2021</a:t>
            </a:fld>
            <a:endParaRPr lang="tr-TR">
              <a:solidFill>
                <a:srgbClr val="696464"/>
              </a:solidFill>
            </a:endParaRPr>
          </a:p>
        </p:txBody>
      </p:sp>
      <p:sp>
        <p:nvSpPr>
          <p:cNvPr id="5" name="Altbilgi Yer Tutucusu 4"/>
          <p:cNvSpPr>
            <a:spLocks noGrp="1"/>
          </p:cNvSpPr>
          <p:nvPr>
            <p:ph type="ftr" sz="quarter" idx="11"/>
          </p:nvPr>
        </p:nvSpPr>
        <p:spPr/>
        <p:txBody>
          <a:bodyPr/>
          <a:lstStyle/>
          <a:p>
            <a:endParaRPr lang="tr-TR">
              <a:solidFill>
                <a:srgbClr val="696464"/>
              </a:solidFill>
            </a:endParaRPr>
          </a:p>
        </p:txBody>
      </p:sp>
      <p:sp>
        <p:nvSpPr>
          <p:cNvPr id="6" name="Slayt Numarası Yer Tutucusu 5"/>
          <p:cNvSpPr>
            <a:spLocks noGrp="1"/>
          </p:cNvSpPr>
          <p:nvPr>
            <p:ph type="sldNum" sz="quarter" idx="12"/>
          </p:nvPr>
        </p:nvSpPr>
        <p:spPr/>
        <p:txBody>
          <a:bodyPr/>
          <a:lstStyle/>
          <a:p>
            <a:fld id="{07E9F1B6-7F02-40DB-968D-F6B7EB3B1539}" type="slidenum">
              <a:rPr lang="tr-TR" smtClean="0"/>
              <a:pPr/>
              <a:t>‹#›</a:t>
            </a:fld>
            <a:endParaRPr lang="tr-TR"/>
          </a:p>
        </p:txBody>
      </p:sp>
    </p:spTree>
    <p:extLst>
      <p:ext uri="{BB962C8B-B14F-4D97-AF65-F5344CB8AC3E}">
        <p14:creationId xmlns:p14="http://schemas.microsoft.com/office/powerpoint/2010/main" val="960561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8" name="Resim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Başlık Yer Tutucusu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pPr rtl="0"/>
            <a:r>
              <a:rPr lang="tr-TR" dirty="0"/>
              <a:t>Asıl başlık stili için tıklatın</a:t>
            </a:r>
          </a:p>
        </p:txBody>
      </p:sp>
      <p:sp>
        <p:nvSpPr>
          <p:cNvPr id="3" name="Metin Yer Tutucusu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rtl="0"/>
            <a:r>
              <a:rPr lang="tr-TR" dirty="0"/>
              <a:t>Asıl metin stillerini düzenlemek için tıklayın</a:t>
            </a:r>
          </a:p>
          <a:p>
            <a:pPr lvl="1" rtl="0"/>
            <a:r>
              <a:rPr lang="tr-TR" dirty="0"/>
              <a:t>İkinci düzey</a:t>
            </a:r>
          </a:p>
          <a:p>
            <a:pPr lvl="2" rtl="0"/>
            <a:r>
              <a:rPr lang="tr-TR" dirty="0"/>
              <a:t>Üçüncü düzey</a:t>
            </a:r>
          </a:p>
          <a:p>
            <a:pPr lvl="3" rtl="0"/>
            <a:r>
              <a:rPr lang="tr-TR" dirty="0"/>
              <a:t>Dördüncü düzey</a:t>
            </a:r>
          </a:p>
          <a:p>
            <a:pPr lvl="4" rtl="0"/>
            <a:r>
              <a:rPr lang="tr-TR" dirty="0"/>
              <a:t>Beşinci düzey</a:t>
            </a:r>
          </a:p>
          <a:p>
            <a:pPr lvl="5" rtl="0"/>
            <a:r>
              <a:rPr lang="tr-TR" dirty="0"/>
              <a:t>Altıncı</a:t>
            </a:r>
          </a:p>
          <a:p>
            <a:pPr lvl="6" rtl="0"/>
            <a:r>
              <a:rPr lang="tr-TR" dirty="0"/>
              <a:t>Yedinci</a:t>
            </a:r>
          </a:p>
          <a:p>
            <a:pPr lvl="7" rtl="0"/>
            <a:r>
              <a:rPr lang="tr-TR" dirty="0"/>
              <a:t>Sekizinci</a:t>
            </a:r>
          </a:p>
          <a:p>
            <a:pPr lvl="8" rtl="0"/>
            <a:r>
              <a:rPr lang="tr-TR" dirty="0"/>
              <a:t>Dokuzuncu</a:t>
            </a:r>
          </a:p>
        </p:txBody>
      </p:sp>
      <p:sp>
        <p:nvSpPr>
          <p:cNvPr id="4" name="Tarih Yer Tutucusu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pPr rtl="0"/>
            <a:fld id="{CCA0A13F-F1E4-4DC9-96AA-548982DE48D2}" type="datetime1">
              <a:rPr lang="tr-TR" smtClean="0"/>
              <a:t>15.01.2021</a:t>
            </a:fld>
            <a:endParaRPr lang="tr-TR" dirty="0"/>
          </a:p>
        </p:txBody>
      </p:sp>
      <p:sp>
        <p:nvSpPr>
          <p:cNvPr id="5" name="Alt Bilgi Yer Tutucusu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pPr rtl="0"/>
            <a:endParaRPr lang="tr-TR" dirty="0"/>
          </a:p>
        </p:txBody>
      </p:sp>
      <p:sp>
        <p:nvSpPr>
          <p:cNvPr id="6" name="Slayt Numarası Yer Tutucusu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pPr rtl="0"/>
            <a:fld id="{BD266BE7-899D-4075-917F-DBDE33B6B692}" type="slidenum">
              <a:rPr lang="tr-TR" smtClean="0"/>
              <a:pPr/>
              <a:t>‹#›</a:t>
            </a:fld>
            <a:endParaRPr lang="tr-TR"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91161" y="2358391"/>
            <a:ext cx="3498600" cy="2456400"/>
          </a:xfrm>
          <a:prstGeom prst="rect">
            <a:avLst/>
          </a:prstGeom>
          <a:noFill/>
          <a:ln>
            <a:noFill/>
          </a:ln>
        </p:spPr>
        <p:txBody>
          <a:bodyPr spcFirstLastPara="1" wrap="square" lIns="228600" tIns="228600" rIns="228600" bIns="228600" anchor="ctr" anchorCtr="0">
            <a:noAutofit/>
          </a:bodyPr>
          <a:lstStyle>
            <a:lvl1pPr marR="0" lvl="0" algn="ctr" rtl="0">
              <a:lnSpc>
                <a:spcPct val="85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5434983" y="794719"/>
            <a:ext cx="5949900" cy="5257200"/>
          </a:xfrm>
          <a:prstGeom prst="rect">
            <a:avLst/>
          </a:prstGeom>
          <a:noFill/>
          <a:ln>
            <a:noFill/>
          </a:ln>
        </p:spPr>
        <p:txBody>
          <a:bodyPr spcFirstLastPara="1" wrap="square" lIns="91425" tIns="45700" rIns="91425" bIns="45700" anchor="t" anchorCtr="0">
            <a:noAutofit/>
          </a:bodyPr>
          <a:lstStyle>
            <a:lvl1pPr marL="457200" marR="0" lvl="0" indent="-354330" algn="l" rtl="0">
              <a:lnSpc>
                <a:spcPct val="120000"/>
              </a:lnSpc>
              <a:spcBef>
                <a:spcPts val="1000"/>
              </a:spcBef>
              <a:spcAft>
                <a:spcPts val="0"/>
              </a:spcAft>
              <a:buClr>
                <a:schemeClr val="accent1"/>
              </a:buClr>
              <a:buSzPts val="1980"/>
              <a:buFont typeface="Noto Sans Symbols"/>
              <a:buChar char="▪"/>
              <a:defRPr sz="1800" b="0" i="0" u="none" strike="noStrike" cap="none">
                <a:solidFill>
                  <a:schemeClr val="dk1"/>
                </a:solidFill>
                <a:latin typeface="Rockwell"/>
                <a:ea typeface="Rockwell"/>
                <a:cs typeface="Rockwell"/>
                <a:sym typeface="Rockwell"/>
              </a:defRPr>
            </a:lvl1pPr>
            <a:lvl2pPr marL="914400" marR="0" lvl="1" indent="-340360" algn="l" rtl="0">
              <a:lnSpc>
                <a:spcPct val="120000"/>
              </a:lnSpc>
              <a:spcBef>
                <a:spcPts val="500"/>
              </a:spcBef>
              <a:spcAft>
                <a:spcPts val="0"/>
              </a:spcAft>
              <a:buClr>
                <a:schemeClr val="accent1"/>
              </a:buClr>
              <a:buSzPts val="1760"/>
              <a:buFont typeface="Noto Sans Symbols"/>
              <a:buChar char="▪"/>
              <a:defRPr sz="1600" b="0" i="0" u="none" strike="noStrike" cap="none">
                <a:solidFill>
                  <a:schemeClr val="dk1"/>
                </a:solidFill>
                <a:latin typeface="Rockwell"/>
                <a:ea typeface="Rockwell"/>
                <a:cs typeface="Rockwell"/>
                <a:sym typeface="Rockwell"/>
              </a:defRPr>
            </a:lvl2pPr>
            <a:lvl3pPr marL="1371600" marR="0" lvl="2" indent="-326389" algn="l" rtl="0">
              <a:lnSpc>
                <a:spcPct val="120000"/>
              </a:lnSpc>
              <a:spcBef>
                <a:spcPts val="500"/>
              </a:spcBef>
              <a:spcAft>
                <a:spcPts val="0"/>
              </a:spcAft>
              <a:buClr>
                <a:schemeClr val="accent1"/>
              </a:buClr>
              <a:buSzPts val="1540"/>
              <a:buFont typeface="Noto Sans Symbols"/>
              <a:buChar char="▪"/>
              <a:defRPr sz="1400" b="0" i="0" u="none" strike="noStrike" cap="none">
                <a:solidFill>
                  <a:schemeClr val="dk1"/>
                </a:solidFill>
                <a:latin typeface="Rockwell"/>
                <a:ea typeface="Rockwell"/>
                <a:cs typeface="Rockwell"/>
                <a:sym typeface="Rockwell"/>
              </a:defRPr>
            </a:lvl3pPr>
            <a:lvl4pPr marL="1828800" marR="0" lvl="3" indent="-312419"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8" name="Google Shape;8;p10"/>
          <p:cNvSpPr txBox="1">
            <a:spLocks noGrp="1"/>
          </p:cNvSpPr>
          <p:nvPr>
            <p:ph type="dt" idx="10"/>
          </p:nvPr>
        </p:nvSpPr>
        <p:spPr>
          <a:xfrm>
            <a:off x="804672" y="320040"/>
            <a:ext cx="3657600" cy="320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pPr>
              <a:buClr>
                <a:srgbClr val="000000"/>
              </a:buClr>
              <a:buFont typeface="Arial"/>
              <a:buNone/>
            </a:pPr>
            <a:endParaRPr kern="0"/>
          </a:p>
        </p:txBody>
      </p:sp>
      <p:sp>
        <p:nvSpPr>
          <p:cNvPr id="9" name="Google Shape;9;p10"/>
          <p:cNvSpPr txBox="1">
            <a:spLocks noGrp="1"/>
          </p:cNvSpPr>
          <p:nvPr>
            <p:ph type="ftr" idx="11"/>
          </p:nvPr>
        </p:nvSpPr>
        <p:spPr>
          <a:xfrm>
            <a:off x="804672" y="6227064"/>
            <a:ext cx="10588800" cy="3201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pPr>
              <a:buClr>
                <a:srgbClr val="000000"/>
              </a:buClr>
              <a:buFont typeface="Arial"/>
              <a:buNone/>
            </a:pPr>
            <a:endParaRPr kern="0"/>
          </a:p>
        </p:txBody>
      </p:sp>
      <p:sp>
        <p:nvSpPr>
          <p:cNvPr id="10" name="Google Shape;10;p10"/>
          <p:cNvSpPr txBox="1">
            <a:spLocks noGrp="1"/>
          </p:cNvSpPr>
          <p:nvPr>
            <p:ph type="sldNum" idx="12"/>
          </p:nvPr>
        </p:nvSpPr>
        <p:spPr>
          <a:xfrm>
            <a:off x="10469880" y="320040"/>
            <a:ext cx="914400" cy="320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888888"/>
                </a:solidFill>
                <a:latin typeface="Rockwell"/>
                <a:ea typeface="Rockwell"/>
                <a:cs typeface="Rockwell"/>
                <a:sym typeface="Rockwell"/>
              </a:defRPr>
            </a:lvl1pPr>
            <a:lvl2pPr marL="0" marR="0" lvl="1" indent="0" algn="r" rtl="0">
              <a:spcBef>
                <a:spcPts val="0"/>
              </a:spcBef>
              <a:buNone/>
              <a:defRPr sz="1000" b="0" i="0" u="none" strike="noStrike" cap="none">
                <a:solidFill>
                  <a:srgbClr val="888888"/>
                </a:solidFill>
                <a:latin typeface="Rockwell"/>
                <a:ea typeface="Rockwell"/>
                <a:cs typeface="Rockwell"/>
                <a:sym typeface="Rockwell"/>
              </a:defRPr>
            </a:lvl2pPr>
            <a:lvl3pPr marL="0" marR="0" lvl="2" indent="0" algn="r" rtl="0">
              <a:spcBef>
                <a:spcPts val="0"/>
              </a:spcBef>
              <a:buNone/>
              <a:defRPr sz="1000" b="0" i="0" u="none" strike="noStrike" cap="none">
                <a:solidFill>
                  <a:srgbClr val="888888"/>
                </a:solidFill>
                <a:latin typeface="Rockwell"/>
                <a:ea typeface="Rockwell"/>
                <a:cs typeface="Rockwell"/>
                <a:sym typeface="Rockwell"/>
              </a:defRPr>
            </a:lvl3pPr>
            <a:lvl4pPr marL="0" marR="0" lvl="3" indent="0" algn="r" rtl="0">
              <a:spcBef>
                <a:spcPts val="0"/>
              </a:spcBef>
              <a:buNone/>
              <a:defRPr sz="1000" b="0" i="0" u="none" strike="noStrike" cap="none">
                <a:solidFill>
                  <a:srgbClr val="888888"/>
                </a:solidFill>
                <a:latin typeface="Rockwell"/>
                <a:ea typeface="Rockwell"/>
                <a:cs typeface="Rockwell"/>
                <a:sym typeface="Rockwell"/>
              </a:defRPr>
            </a:lvl4pPr>
            <a:lvl5pPr marL="0" marR="0" lvl="4" indent="0" algn="r" rtl="0">
              <a:spcBef>
                <a:spcPts val="0"/>
              </a:spcBef>
              <a:buNone/>
              <a:defRPr sz="1000" b="0" i="0" u="none" strike="noStrike" cap="none">
                <a:solidFill>
                  <a:srgbClr val="888888"/>
                </a:solidFill>
                <a:latin typeface="Rockwell"/>
                <a:ea typeface="Rockwell"/>
                <a:cs typeface="Rockwell"/>
                <a:sym typeface="Rockwell"/>
              </a:defRPr>
            </a:lvl5pPr>
            <a:lvl6pPr marL="0" marR="0" lvl="5" indent="0" algn="r" rtl="0">
              <a:spcBef>
                <a:spcPts val="0"/>
              </a:spcBef>
              <a:buNone/>
              <a:defRPr sz="1000" b="0" i="0" u="none" strike="noStrike" cap="none">
                <a:solidFill>
                  <a:srgbClr val="888888"/>
                </a:solidFill>
                <a:latin typeface="Rockwell"/>
                <a:ea typeface="Rockwell"/>
                <a:cs typeface="Rockwell"/>
                <a:sym typeface="Rockwell"/>
              </a:defRPr>
            </a:lvl6pPr>
            <a:lvl7pPr marL="0" marR="0" lvl="6" indent="0" algn="r" rtl="0">
              <a:spcBef>
                <a:spcPts val="0"/>
              </a:spcBef>
              <a:buNone/>
              <a:defRPr sz="1000" b="0" i="0" u="none" strike="noStrike" cap="none">
                <a:solidFill>
                  <a:srgbClr val="888888"/>
                </a:solidFill>
                <a:latin typeface="Rockwell"/>
                <a:ea typeface="Rockwell"/>
                <a:cs typeface="Rockwell"/>
                <a:sym typeface="Rockwell"/>
              </a:defRPr>
            </a:lvl7pPr>
            <a:lvl8pPr marL="0" marR="0" lvl="7" indent="0" algn="r" rtl="0">
              <a:spcBef>
                <a:spcPts val="0"/>
              </a:spcBef>
              <a:buNone/>
              <a:defRPr sz="1000" b="0" i="0" u="none" strike="noStrike" cap="none">
                <a:solidFill>
                  <a:srgbClr val="888888"/>
                </a:solidFill>
                <a:latin typeface="Rockwell"/>
                <a:ea typeface="Rockwell"/>
                <a:cs typeface="Rockwell"/>
                <a:sym typeface="Rockwell"/>
              </a:defRPr>
            </a:lvl8pPr>
            <a:lvl9pPr marL="0" marR="0" lvl="8" indent="0" algn="r" rtl="0">
              <a:spcBef>
                <a:spcPts val="0"/>
              </a:spcBef>
              <a:buNone/>
              <a:defRPr sz="1000" b="0" i="0" u="none" strike="noStrike" cap="none">
                <a:solidFill>
                  <a:srgbClr val="888888"/>
                </a:solidFill>
                <a:latin typeface="Rockwell"/>
                <a:ea typeface="Rockwell"/>
                <a:cs typeface="Rockwell"/>
                <a:sym typeface="Rockwell"/>
              </a:defRPr>
            </a:lvl9pPr>
          </a:lstStyle>
          <a:p>
            <a:pPr>
              <a:buClr>
                <a:srgbClr val="000000"/>
              </a:buClr>
              <a:buFont typeface="Arial"/>
              <a:buNone/>
            </a:pPr>
            <a:fld id="{00000000-1234-1234-1234-123412341234}" type="slidenum">
              <a:rPr lang="tr-TR" kern="0"/>
              <a:pPr>
                <a:buClr>
                  <a:srgbClr val="000000"/>
                </a:buClr>
                <a:buFont typeface="Arial"/>
                <a:buNone/>
              </a:pPr>
              <a:t>‹#›</a:t>
            </a:fld>
            <a:endParaRPr kern="0"/>
          </a:p>
        </p:txBody>
      </p:sp>
    </p:spTree>
    <p:extLst>
      <p:ext uri="{BB962C8B-B14F-4D97-AF65-F5344CB8AC3E}">
        <p14:creationId xmlns:p14="http://schemas.microsoft.com/office/powerpoint/2010/main" val="154829673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3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useBgFill="1">
        <p:nvSpPr>
          <p:cNvPr id="8" name="Yuvarlatılmış Dikdörtgen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sym typeface="Arial"/>
            </a:endParaRPr>
          </a:p>
        </p:txBody>
      </p:sp>
      <p:sp>
        <p:nvSpPr>
          <p:cNvPr id="22" name="Başlık Yer Tutucusu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96DE33D3-18B8-457F-8606-0A664565A224}" type="datetimeFigureOut">
              <a:rPr lang="tr-TR" smtClean="0">
                <a:solidFill>
                  <a:srgbClr val="696464"/>
                </a:solidFill>
                <a:cs typeface="Arial"/>
                <a:sym typeface="Arial"/>
              </a:rPr>
              <a:pPr/>
              <a:t>15.01.2021</a:t>
            </a:fld>
            <a:endParaRPr lang="tr-TR">
              <a:solidFill>
                <a:srgbClr val="696464"/>
              </a:solidFill>
              <a:cs typeface="Arial"/>
              <a:sym typeface="Arial"/>
            </a:endParaRPr>
          </a:p>
        </p:txBody>
      </p:sp>
      <p:sp>
        <p:nvSpPr>
          <p:cNvPr id="3" name="Altbilgi Yer Tutucusu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tr-TR">
              <a:solidFill>
                <a:srgbClr val="696464"/>
              </a:solidFill>
              <a:cs typeface="Arial"/>
              <a:sym typeface="Arial"/>
            </a:endParaRPr>
          </a:p>
        </p:txBody>
      </p:sp>
      <p:sp>
        <p:nvSpPr>
          <p:cNvPr id="23" name="Slayt Numarası Yer Tutucusu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7E9F1B6-7F02-40DB-968D-F6B7EB3B1539}" type="slidenum">
              <a:rPr lang="tr-TR" smtClean="0">
                <a:sym typeface="Arial"/>
              </a:rPr>
              <a:pPr/>
              <a:t>‹#›</a:t>
            </a:fld>
            <a:endParaRPr lang="tr-TR">
              <a:sym typeface="Arial"/>
            </a:endParaRPr>
          </a:p>
        </p:txBody>
      </p:sp>
    </p:spTree>
    <p:extLst>
      <p:ext uri="{BB962C8B-B14F-4D97-AF65-F5344CB8AC3E}">
        <p14:creationId xmlns:p14="http://schemas.microsoft.com/office/powerpoint/2010/main" val="30872556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boun.edu.tr/tr-TR/Content/Genel/Yonetim/Kurul_ve_Komisyonlar/Insan_Arastirmalari_Kurumsal_Degerlendirme_Kurulu" TargetMode="External"/><Relationship Id="rId2" Type="http://schemas.openxmlformats.org/officeDocument/2006/relationships/hyperlink" Target="http://ueam.metu.edu.tr/" TargetMode="External"/><Relationship Id="rId1" Type="http://schemas.openxmlformats.org/officeDocument/2006/relationships/slideLayout" Target="../slideLayouts/slideLayout2.xml"/><Relationship Id="rId4" Type="http://schemas.openxmlformats.org/officeDocument/2006/relationships/hyperlink" Target="http://www.etikkurul.hacettepe.edu.tr/senato/yonerge.php"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997200" y="1943842"/>
            <a:ext cx="9194799" cy="1214994"/>
          </a:xfrm>
        </p:spPr>
        <p:txBody>
          <a:bodyPr rtlCol="0"/>
          <a:lstStyle/>
          <a:p>
            <a:pPr rtl="0"/>
            <a:r>
              <a:rPr lang="tr-TR" dirty="0" smtClean="0"/>
              <a:t>Bilimsel Araştırmalarda Etik</a:t>
            </a:r>
            <a:endParaRPr lang="tr-TR" dirty="0"/>
          </a:p>
        </p:txBody>
      </p:sp>
      <p:sp>
        <p:nvSpPr>
          <p:cNvPr id="4" name="Dikdörtgen 3"/>
          <p:cNvSpPr/>
          <p:nvPr/>
        </p:nvSpPr>
        <p:spPr>
          <a:xfrm>
            <a:off x="3505200" y="4505098"/>
            <a:ext cx="8174182" cy="830997"/>
          </a:xfrm>
          <a:prstGeom prst="rect">
            <a:avLst/>
          </a:prstGeom>
        </p:spPr>
        <p:txBody>
          <a:bodyPr wrap="square">
            <a:spAutoFit/>
          </a:bodyPr>
          <a:lstStyle/>
          <a:p>
            <a:pPr lvl="0"/>
            <a:r>
              <a:rPr lang="tr-TR" sz="2400" dirty="0" smtClean="0">
                <a:solidFill>
                  <a:srgbClr val="3C4743"/>
                </a:solidFill>
              </a:rPr>
              <a:t>Kaynak: Ali </a:t>
            </a:r>
            <a:r>
              <a:rPr lang="tr-TR" sz="2400" dirty="0">
                <a:solidFill>
                  <a:srgbClr val="3C4743"/>
                </a:solidFill>
              </a:rPr>
              <a:t>Yıldırım ve Hasan Şimşek, </a:t>
            </a:r>
            <a:r>
              <a:rPr lang="tr-TR" sz="2400" i="1" dirty="0">
                <a:solidFill>
                  <a:srgbClr val="3C4743"/>
                </a:solidFill>
              </a:rPr>
              <a:t>Sosyal Bilimlerde Nitel Araştırma Yöntemleri,</a:t>
            </a:r>
            <a:r>
              <a:rPr lang="tr-TR" sz="2400" dirty="0">
                <a:solidFill>
                  <a:srgbClr val="3C4743"/>
                </a:solidFill>
              </a:rPr>
              <a:t> Ankara, Seçkin Yayınları</a:t>
            </a:r>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
          <p:cNvSpPr>
            <a:spLocks noGrp="1"/>
          </p:cNvSpPr>
          <p:nvPr>
            <p:ph type="title"/>
          </p:nvPr>
        </p:nvSpPr>
        <p:spPr/>
        <p:txBody>
          <a:bodyPr rtlCol="0"/>
          <a:lstStyle/>
          <a:p>
            <a:pPr rtl="0"/>
            <a:r>
              <a:rPr lang="tr-TR" dirty="0" smtClean="0"/>
              <a:t>Araştırma ve Etik</a:t>
            </a:r>
            <a:endParaRPr lang="tr-TR" dirty="0"/>
          </a:p>
        </p:txBody>
      </p:sp>
      <p:sp>
        <p:nvSpPr>
          <p:cNvPr id="14" name="İçerik Yer Tutucusu 2"/>
          <p:cNvSpPr>
            <a:spLocks noGrp="1"/>
          </p:cNvSpPr>
          <p:nvPr>
            <p:ph idx="1"/>
          </p:nvPr>
        </p:nvSpPr>
        <p:spPr/>
        <p:txBody>
          <a:bodyPr rtlCol="0">
            <a:noAutofit/>
          </a:bodyPr>
          <a:lstStyle/>
          <a:p>
            <a:pPr rtl="0"/>
            <a:r>
              <a:rPr lang="tr-TR" sz="2800" dirty="0" smtClean="0"/>
              <a:t>Modern bilgi ve teknoloji üretim süreçlerinde araştırma kritik bir role sahiptir. </a:t>
            </a:r>
          </a:p>
          <a:p>
            <a:pPr rtl="0"/>
            <a:r>
              <a:rPr lang="tr-TR" sz="2800" dirty="0" smtClean="0"/>
              <a:t>Araştırma konusu gündeme geldiğinde canlılar üzerinde ya da canlıların sürece dahil olduğu araştırmalara girişmek isteyen araştırmacılar bugün dünyanın hemen her ülkesinde çeşitli yaptırımlar, kurallar, etik ilkelerle karşılaşmaktadır.</a:t>
            </a:r>
          </a:p>
          <a:p>
            <a:pPr rtl="0"/>
            <a:r>
              <a:rPr lang="tr-TR" sz="2800" dirty="0" smtClean="0"/>
              <a:t>Bu konular zaman zaman araştırmacılar üzerinde sınırlayıcı ve araştırma sürecinin akışını değiştirecek derecede etkili olabilmektedir.</a:t>
            </a:r>
            <a:endParaRPr lang="tr-TR" sz="2800" dirty="0"/>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r>
              <a:rPr lang="tr-TR" dirty="0">
                <a:solidFill>
                  <a:srgbClr val="E5E6DA"/>
                </a:solidFill>
              </a:rPr>
              <a:t>Araştırma ve Etik</a:t>
            </a:r>
            <a:endParaRPr lang="tr-TR" dirty="0"/>
          </a:p>
        </p:txBody>
      </p:sp>
      <p:sp>
        <p:nvSpPr>
          <p:cNvPr id="3" name="İçerik Yer Tutucusu 2"/>
          <p:cNvSpPr>
            <a:spLocks noGrp="1"/>
          </p:cNvSpPr>
          <p:nvPr>
            <p:ph idx="1"/>
          </p:nvPr>
        </p:nvSpPr>
        <p:spPr/>
        <p:txBody>
          <a:bodyPr>
            <a:normAutofit/>
          </a:bodyPr>
          <a:lstStyle/>
          <a:p>
            <a:r>
              <a:rPr lang="tr-TR" sz="3200" dirty="0" smtClean="0"/>
              <a:t>Bu durum bir ihtiyaçtan ortaya çıkmıştır. En azından son yüz elli yıldır insan ve hayvanlar üzerinde gerçekleştirilen bilimsel araştırmalardan öğrenilmiş önemli dersler vardır.</a:t>
            </a:r>
          </a:p>
          <a:p>
            <a:r>
              <a:rPr lang="tr-TR" sz="3200" dirty="0" smtClean="0"/>
              <a:t>Bu dersler «etik ve araştırma etiği» adları altında hemen her disiplinde bilimsel çalışmaların tasarlanması ve yürütülmesi süreçlerine etki etmektedir.</a:t>
            </a:r>
            <a:endParaRPr lang="tr-TR" sz="3200" dirty="0"/>
          </a:p>
        </p:txBody>
      </p:sp>
    </p:spTree>
    <p:extLst>
      <p:ext uri="{BB962C8B-B14F-4D97-AF65-F5344CB8AC3E}">
        <p14:creationId xmlns:p14="http://schemas.microsoft.com/office/powerpoint/2010/main" val="184825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dirty="0" smtClean="0"/>
              <a:t>Ahlak ve Etik?</a:t>
            </a:r>
            <a:endParaRPr lang="tr-TR" dirty="0"/>
          </a:p>
        </p:txBody>
      </p:sp>
      <p:sp>
        <p:nvSpPr>
          <p:cNvPr id="4" name="Metin Yer Tutucusu 3"/>
          <p:cNvSpPr>
            <a:spLocks noGrp="1"/>
          </p:cNvSpPr>
          <p:nvPr>
            <p:ph type="body" sz="half" idx="2"/>
          </p:nvPr>
        </p:nvSpPr>
        <p:spPr>
          <a:xfrm>
            <a:off x="355600" y="2044700"/>
            <a:ext cx="5067300" cy="4381500"/>
          </a:xfrm>
        </p:spPr>
        <p:txBody>
          <a:bodyPr>
            <a:noAutofit/>
          </a:bodyPr>
          <a:lstStyle/>
          <a:p>
            <a:endParaRPr lang="tr-TR" sz="2800" dirty="0" smtClean="0"/>
          </a:p>
          <a:p>
            <a:r>
              <a:rPr lang="tr-TR" sz="2800" dirty="0" smtClean="0"/>
              <a:t>Türkçede ahlak ve etik kavramları arasındaki ayrım ve fark çok belirgin değildir.</a:t>
            </a:r>
          </a:p>
          <a:p>
            <a:r>
              <a:rPr lang="tr-TR" sz="2800" dirty="0" smtClean="0"/>
              <a:t>Araştırma ve etik arasındaki ilişkiyi daha iyi anlamak için öncelikle etik ve ahlak arasındaki farkları ortaya koymakta yarar vardır.</a:t>
            </a:r>
            <a:endParaRPr lang="tr-TR" sz="2800" dirty="0"/>
          </a:p>
        </p:txBody>
      </p:sp>
      <p:pic>
        <p:nvPicPr>
          <p:cNvPr id="5" name="İçerik Yer Tutucus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67375" y="2942431"/>
            <a:ext cx="4876800" cy="2743200"/>
          </a:xfrm>
        </p:spPr>
      </p:pic>
    </p:spTree>
    <p:extLst>
      <p:ext uri="{BB962C8B-B14F-4D97-AF65-F5344CB8AC3E}">
        <p14:creationId xmlns:p14="http://schemas.microsoft.com/office/powerpoint/2010/main" val="88070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r>
              <a:rPr lang="tr-TR" dirty="0">
                <a:solidFill>
                  <a:srgbClr val="E5E6DA"/>
                </a:solidFill>
              </a:rPr>
              <a:t>Ahlak ve Etik?</a:t>
            </a:r>
            <a:endParaRPr lang="tr-TR" dirty="0"/>
          </a:p>
        </p:txBody>
      </p:sp>
      <p:sp>
        <p:nvSpPr>
          <p:cNvPr id="3" name="İçerik Yer Tutucusu 2"/>
          <p:cNvSpPr>
            <a:spLocks noGrp="1"/>
          </p:cNvSpPr>
          <p:nvPr>
            <p:ph idx="1"/>
          </p:nvPr>
        </p:nvSpPr>
        <p:spPr/>
        <p:txBody>
          <a:bodyPr>
            <a:normAutofit/>
          </a:bodyPr>
          <a:lstStyle/>
          <a:p>
            <a:r>
              <a:rPr lang="tr-TR" sz="2800" dirty="0" smtClean="0"/>
              <a:t>Ahlak bir toplumda kabul gören töresel olay ve olguları tanımlarken ,</a:t>
            </a:r>
            <a:r>
              <a:rPr lang="tr-TR" sz="2800" u="sng" dirty="0" smtClean="0"/>
              <a:t> etik </a:t>
            </a:r>
            <a:r>
              <a:rPr lang="tr-TR" sz="2800" dirty="0" smtClean="0"/>
              <a:t>günlük yaşamda zaman zaman da önceden öngörülemeyen olay ve olgulara ne şekilde tepki verilmesi gerektiğine ilişkin </a:t>
            </a:r>
            <a:r>
              <a:rPr lang="tr-TR" sz="2800" u="sng" dirty="0" smtClean="0"/>
              <a:t>somut ve kanıtsal bilgiler sunar.</a:t>
            </a:r>
            <a:endParaRPr lang="tr-TR" sz="2800" u="sng" dirty="0"/>
          </a:p>
          <a:p>
            <a:r>
              <a:rPr lang="tr-TR" sz="2800" dirty="0" smtClean="0"/>
              <a:t>Bir anlamda etik, ahlakın aklın ilkeleriyle yeniden yorumlanması, törelerin günlük hayatın akışı içinde anlık ortaya çıkabilecek sorunlara ilişkin olarak akılla tekrar irdelenmesidir. </a:t>
            </a:r>
            <a:endParaRPr lang="tr-TR" sz="2800" dirty="0"/>
          </a:p>
        </p:txBody>
      </p:sp>
    </p:spTree>
    <p:extLst>
      <p:ext uri="{BB962C8B-B14F-4D97-AF65-F5344CB8AC3E}">
        <p14:creationId xmlns:p14="http://schemas.microsoft.com/office/powerpoint/2010/main" val="224969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Ahlak ve Etik?</a:t>
            </a:r>
            <a:endParaRPr lang="tr-TR" dirty="0"/>
          </a:p>
        </p:txBody>
      </p:sp>
      <p:sp>
        <p:nvSpPr>
          <p:cNvPr id="3" name="İçerik Yer Tutucusu 2"/>
          <p:cNvSpPr>
            <a:spLocks noGrp="1"/>
          </p:cNvSpPr>
          <p:nvPr>
            <p:ph idx="1"/>
          </p:nvPr>
        </p:nvSpPr>
        <p:spPr/>
        <p:txBody>
          <a:bodyPr>
            <a:normAutofit/>
          </a:bodyPr>
          <a:lstStyle/>
          <a:p>
            <a:r>
              <a:rPr lang="tr-TR" sz="2800" dirty="0" smtClean="0"/>
              <a:t>Ahlak, içinde yaşadığımız topluma göre  kabul edilen değerlerin ve düşüncelerin toplamıdır. «Doğru» olduğu hissedilenler ahlaka uygun olarak kabul edilir. Bu durum toplumdan topluma farklılık gösterir. </a:t>
            </a:r>
          </a:p>
          <a:p>
            <a:r>
              <a:rPr lang="tr-TR" sz="2800" dirty="0" smtClean="0"/>
              <a:t>Buna karşılık etik, kuralları aklın süzgecinden geçirerek mantıklı olarak yorumlamaya çalışır. Etik ahlakı da içine alan bir üst basamaktır. </a:t>
            </a:r>
            <a:endParaRPr lang="tr-TR" sz="2800" dirty="0"/>
          </a:p>
        </p:txBody>
      </p:sp>
    </p:spTree>
    <p:extLst>
      <p:ext uri="{BB962C8B-B14F-4D97-AF65-F5344CB8AC3E}">
        <p14:creationId xmlns:p14="http://schemas.microsoft.com/office/powerpoint/2010/main" val="427966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1673" y="466343"/>
            <a:ext cx="11804071" cy="1362113"/>
          </a:xfrm>
        </p:spPr>
        <p:txBody>
          <a:bodyPr/>
          <a:lstStyle/>
          <a:p>
            <a:r>
              <a:rPr lang="tr-TR" dirty="0" smtClean="0"/>
              <a:t>Felsefi kökleri bakımından etik üç ana kuram ve modelle açıklanmaktadır :</a:t>
            </a:r>
            <a:endParaRPr lang="tr-TR" dirty="0"/>
          </a:p>
        </p:txBody>
      </p:sp>
      <p:sp>
        <p:nvSpPr>
          <p:cNvPr id="3" name="İçerik Yer Tutucusu 2"/>
          <p:cNvSpPr>
            <a:spLocks noGrp="1"/>
          </p:cNvSpPr>
          <p:nvPr>
            <p:ph idx="1"/>
          </p:nvPr>
        </p:nvSpPr>
        <p:spPr/>
        <p:txBody>
          <a:bodyPr>
            <a:normAutofit/>
          </a:bodyPr>
          <a:lstStyle/>
          <a:p>
            <a:pPr marL="0" indent="0">
              <a:buNone/>
            </a:pPr>
            <a:endParaRPr lang="tr-TR" b="1" dirty="0"/>
          </a:p>
          <a:p>
            <a:r>
              <a:rPr lang="tr-TR" sz="2800" b="1" dirty="0" smtClean="0"/>
              <a:t>1. Deontolojik Model: </a:t>
            </a:r>
            <a:r>
              <a:rPr lang="tr-TR" sz="2800" dirty="0" smtClean="0"/>
              <a:t>Bir göreve ilişkin evrensel etik değerlere odaklanır. </a:t>
            </a:r>
          </a:p>
          <a:p>
            <a:pPr>
              <a:buFont typeface="Wingdings" panose="05000000000000000000" pitchFamily="2" charset="2"/>
              <a:buChar char="Ø"/>
            </a:pPr>
            <a:r>
              <a:rPr lang="tr-TR" sz="2400" dirty="0" smtClean="0"/>
              <a:t>Herhangi bir araştırma evrensel etik ilkeler olan dürüstlük , adalet-eşitlik ve saygı üzerine bina edilmelidir. Bu anlamda bazılarınca «mutlakçılığa» yol açabileceğine ilişkin kuşkular barındıran bu yaklaşım, araştırmanın sonuçlarından ziyade yukarıda sözü edilen benzer evrensel mutlak ilkeleri ön plana alır.</a:t>
            </a:r>
            <a:endParaRPr lang="tr-TR" sz="2400" dirty="0"/>
          </a:p>
        </p:txBody>
      </p:sp>
    </p:spTree>
    <p:extLst>
      <p:ext uri="{BB962C8B-B14F-4D97-AF65-F5344CB8AC3E}">
        <p14:creationId xmlns:p14="http://schemas.microsoft.com/office/powerpoint/2010/main" val="411595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3965" y="466343"/>
            <a:ext cx="11734800" cy="1362113"/>
          </a:xfrm>
        </p:spPr>
        <p:txBody>
          <a:bodyPr/>
          <a:lstStyle/>
          <a:p>
            <a:r>
              <a:rPr lang="tr-TR" dirty="0"/>
              <a:t>Felsefi kökleri bakımından etik üç ana kuram ve modelle açıklanmaktadır :</a:t>
            </a:r>
          </a:p>
        </p:txBody>
      </p:sp>
      <p:sp>
        <p:nvSpPr>
          <p:cNvPr id="3" name="İçerik Yer Tutucusu 2"/>
          <p:cNvSpPr>
            <a:spLocks noGrp="1"/>
          </p:cNvSpPr>
          <p:nvPr>
            <p:ph idx="1"/>
          </p:nvPr>
        </p:nvSpPr>
        <p:spPr/>
        <p:txBody>
          <a:bodyPr>
            <a:normAutofit/>
          </a:bodyPr>
          <a:lstStyle/>
          <a:p>
            <a:endParaRPr lang="tr-TR" sz="2400" b="1" dirty="0" smtClean="0"/>
          </a:p>
          <a:p>
            <a:r>
              <a:rPr lang="tr-TR" sz="2400" b="1" dirty="0" smtClean="0"/>
              <a:t>2. Yararcı Etik: </a:t>
            </a:r>
            <a:r>
              <a:rPr lang="tr-TR" sz="2400" dirty="0" smtClean="0"/>
              <a:t>Mutlak evrensel etik kurallarından ziyade bir araştırmanın insanlara ve topluma getireceği yarar çerçevesinde yürütülmesi gerektiğini öne sürer. </a:t>
            </a:r>
          </a:p>
          <a:p>
            <a:pPr>
              <a:buFont typeface="Wingdings" panose="05000000000000000000" pitchFamily="2" charset="2"/>
              <a:buChar char="Ø"/>
            </a:pPr>
            <a:r>
              <a:rPr lang="tr-TR" sz="2400" dirty="0" smtClean="0"/>
              <a:t>Bir araştırmanın sonucunda elde edilen bulgu ve çözümler daha çok insanın benzer sorunlarını çözecekse ve bu yolla uzun vadede genel olarak toplumun yararına sonuçlar doğuracaksa, izlenmesi gereken etik ilkeler bu duruma göre yeniden şekillendirilmelidir.</a:t>
            </a:r>
          </a:p>
        </p:txBody>
      </p:sp>
    </p:spTree>
    <p:extLst>
      <p:ext uri="{BB962C8B-B14F-4D97-AF65-F5344CB8AC3E}">
        <p14:creationId xmlns:p14="http://schemas.microsoft.com/office/powerpoint/2010/main" val="278627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466343"/>
            <a:ext cx="12025745" cy="1362113"/>
          </a:xfrm>
        </p:spPr>
        <p:txBody>
          <a:bodyPr/>
          <a:lstStyle/>
          <a:p>
            <a:r>
              <a:rPr lang="tr-TR" dirty="0"/>
              <a:t>Felsefi kökleri bakımından etik üç ana kuram ve modelle açıklanmaktadır :</a:t>
            </a:r>
          </a:p>
        </p:txBody>
      </p:sp>
      <p:sp>
        <p:nvSpPr>
          <p:cNvPr id="3" name="İçerik Yer Tutucusu 2"/>
          <p:cNvSpPr>
            <a:spLocks noGrp="1"/>
          </p:cNvSpPr>
          <p:nvPr>
            <p:ph idx="1"/>
          </p:nvPr>
        </p:nvSpPr>
        <p:spPr/>
        <p:txBody>
          <a:bodyPr>
            <a:normAutofit/>
          </a:bodyPr>
          <a:lstStyle/>
          <a:p>
            <a:endParaRPr lang="tr-TR" sz="2400" b="1" dirty="0" smtClean="0"/>
          </a:p>
          <a:p>
            <a:r>
              <a:rPr lang="tr-TR" sz="2400" b="1" dirty="0" smtClean="0"/>
              <a:t>3. Erdemler Etiği: </a:t>
            </a:r>
            <a:r>
              <a:rPr lang="tr-TR" sz="2400" dirty="0" smtClean="0"/>
              <a:t>Bu model evrensel ve genel geçer yasalardan ziyade araştırmacının etik duruşunu öne çıkarır. </a:t>
            </a:r>
          </a:p>
          <a:p>
            <a:pPr>
              <a:buFont typeface="Wingdings" panose="05000000000000000000" pitchFamily="2" charset="2"/>
              <a:buChar char="Ø"/>
            </a:pPr>
            <a:r>
              <a:rPr lang="tr-TR" sz="2400" dirty="0" smtClean="0"/>
              <a:t>Durumsal yaklaşıma göre, genel geçer ve evrensel etik değerler geliştirme işinden ziyade araştırmacılara gerektiği yer ve zamanda doğru etik duruşu gösterebilecekleri etik değerlerin öğretilmesi ve bunların içselleştirilmesine odaklanılması daha doğru bir yoldur.</a:t>
            </a:r>
            <a:endParaRPr lang="tr-TR" sz="2400" dirty="0"/>
          </a:p>
        </p:txBody>
      </p:sp>
    </p:spTree>
    <p:extLst>
      <p:ext uri="{BB962C8B-B14F-4D97-AF65-F5344CB8AC3E}">
        <p14:creationId xmlns:p14="http://schemas.microsoft.com/office/powerpoint/2010/main" val="156386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45127" y="466343"/>
            <a:ext cx="11208328" cy="1362113"/>
          </a:xfrm>
        </p:spPr>
        <p:txBody>
          <a:bodyPr/>
          <a:lstStyle/>
          <a:p>
            <a:r>
              <a:rPr lang="tr-TR" dirty="0" smtClean="0"/>
              <a:t>Bilimsel Araştırmada Etik İlkelere İhtiyaç Duyulmasının Nedenleri </a:t>
            </a:r>
            <a:endParaRPr lang="tr-TR" dirty="0"/>
          </a:p>
        </p:txBody>
      </p:sp>
      <p:sp>
        <p:nvSpPr>
          <p:cNvPr id="3" name="İçerik Yer Tutucusu 2"/>
          <p:cNvSpPr>
            <a:spLocks noGrp="1"/>
          </p:cNvSpPr>
          <p:nvPr>
            <p:ph idx="1"/>
          </p:nvPr>
        </p:nvSpPr>
        <p:spPr/>
        <p:txBody>
          <a:bodyPr>
            <a:normAutofit/>
          </a:bodyPr>
          <a:lstStyle/>
          <a:p>
            <a:r>
              <a:rPr lang="tr-TR" sz="2800" dirty="0" smtClean="0"/>
              <a:t>İkinci Dünya Savaşı ve sonrasında insanlığa karşı işlenen suçlar bilimsel araştırmada etik arayışı tetiklemiş ve etik ilkelerin oluşturulması bakımından bir dönüm noktası olmuştur. </a:t>
            </a:r>
            <a:endParaRPr lang="tr-TR" sz="2800" dirty="0"/>
          </a:p>
          <a:p>
            <a:r>
              <a:rPr lang="tr-TR" sz="2800" dirty="0" smtClean="0"/>
              <a:t>Nazi Almanyası’nda Nazi ideolojisinin takipçisi tıp doktorlarının Yahudiler ve Çingeneler üzerinde yaptıkları deneyler savaş sonrası kurulan </a:t>
            </a:r>
            <a:r>
              <a:rPr lang="de-DE" sz="2800" dirty="0" err="1" smtClean="0"/>
              <a:t>Nuremberg</a:t>
            </a:r>
            <a:r>
              <a:rPr lang="tr-TR" sz="2800" dirty="0" smtClean="0"/>
              <a:t> mahkemelerinde gün ışığına çıkarılmıştır. </a:t>
            </a:r>
            <a:endParaRPr lang="tr-TR" sz="2800" dirty="0"/>
          </a:p>
        </p:txBody>
      </p:sp>
    </p:spTree>
    <p:extLst>
      <p:ext uri="{BB962C8B-B14F-4D97-AF65-F5344CB8AC3E}">
        <p14:creationId xmlns:p14="http://schemas.microsoft.com/office/powerpoint/2010/main" val="4922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46363" y="466343"/>
            <a:ext cx="11249891" cy="1362113"/>
          </a:xfrm>
        </p:spPr>
        <p:txBody>
          <a:bodyPr/>
          <a:lstStyle/>
          <a:p>
            <a:r>
              <a:rPr lang="tr-TR" dirty="0">
                <a:solidFill>
                  <a:srgbClr val="E5E6DA"/>
                </a:solidFill>
              </a:rPr>
              <a:t>Bilimsel Araştırmada Etik İlkelere İhtiyaç Duyulmasının Nedenleri </a:t>
            </a:r>
            <a:endParaRPr lang="tr-TR" dirty="0"/>
          </a:p>
        </p:txBody>
      </p:sp>
      <p:sp>
        <p:nvSpPr>
          <p:cNvPr id="3" name="İçerik Yer Tutucusu 2"/>
          <p:cNvSpPr>
            <a:spLocks noGrp="1"/>
          </p:cNvSpPr>
          <p:nvPr>
            <p:ph idx="1"/>
          </p:nvPr>
        </p:nvSpPr>
        <p:spPr/>
        <p:txBody>
          <a:bodyPr>
            <a:normAutofit/>
          </a:bodyPr>
          <a:lstStyle/>
          <a:p>
            <a:r>
              <a:rPr lang="tr-TR" sz="2800" dirty="0" smtClean="0"/>
              <a:t>1946’da </a:t>
            </a:r>
            <a:r>
              <a:rPr lang="tr-TR" sz="2800" dirty="0" err="1" smtClean="0"/>
              <a:t>Nuremberg</a:t>
            </a:r>
            <a:r>
              <a:rPr lang="tr-TR" sz="2800" dirty="0" smtClean="0"/>
              <a:t> Savaş Suçları Mahkemesi’nde 20 doktor bu nedenle ağır cezalara çarptırılmış ve özellikle tıpta yapılan çalışmalar konusunda bazı etik kurallar geliştirilmiştir. </a:t>
            </a:r>
          </a:p>
          <a:p>
            <a:r>
              <a:rPr lang="tr-TR" sz="2800" dirty="0" err="1" smtClean="0"/>
              <a:t>Nuremberg</a:t>
            </a:r>
            <a:r>
              <a:rPr lang="tr-TR" sz="2800" dirty="0" smtClean="0"/>
              <a:t> İlkesi olarak bilinen «bilinçli onay» ilkesi bugün tüm bilimsel araştırmalarda en yaygın kullanılan etik kurallardan birisi olarak tanımlanmış ve daha sonra pek çok disiplinle ilgili yapılan etik çalışmalarda aynı biçimde yer almıştır. </a:t>
            </a:r>
            <a:endParaRPr lang="tr-TR" sz="2800" dirty="0"/>
          </a:p>
        </p:txBody>
      </p:sp>
    </p:spTree>
    <p:extLst>
      <p:ext uri="{BB962C8B-B14F-4D97-AF65-F5344CB8AC3E}">
        <p14:creationId xmlns:p14="http://schemas.microsoft.com/office/powerpoint/2010/main" val="189797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26473" y="466343"/>
            <a:ext cx="10382319" cy="1362113"/>
          </a:xfrm>
        </p:spPr>
        <p:txBody>
          <a:bodyPr/>
          <a:lstStyle/>
          <a:p>
            <a:r>
              <a:rPr lang="tr-TR" dirty="0">
                <a:solidFill>
                  <a:srgbClr val="E5E6DA"/>
                </a:solidFill>
              </a:rPr>
              <a:t>Bilimsel Araştırmada Etik İlkelere İhtiyaç Duyulmasının Nedenleri </a:t>
            </a:r>
            <a:endParaRPr lang="tr-TR" dirty="0"/>
          </a:p>
        </p:txBody>
      </p:sp>
      <p:sp>
        <p:nvSpPr>
          <p:cNvPr id="3" name="İçerik Yer Tutucusu 2"/>
          <p:cNvSpPr>
            <a:spLocks noGrp="1"/>
          </p:cNvSpPr>
          <p:nvPr>
            <p:ph idx="1"/>
          </p:nvPr>
        </p:nvSpPr>
        <p:spPr/>
        <p:txBody>
          <a:bodyPr>
            <a:normAutofit lnSpcReduction="10000"/>
          </a:bodyPr>
          <a:lstStyle/>
          <a:p>
            <a:r>
              <a:rPr lang="tr-TR" sz="2400" dirty="0" smtClean="0"/>
              <a:t>Bilinçli onay, araştırmada yer alacak bireylerin araştırma konusunda ve kendilerinin araştırmadaki rolleri üzerinde bilinçlendirilmeleri sonucunda araştırmaya özgür iradeleriyle katılmaya onay vermelerini ifade eder.</a:t>
            </a:r>
          </a:p>
          <a:p>
            <a:r>
              <a:rPr lang="tr-TR" sz="2400" dirty="0" smtClean="0"/>
              <a:t>Başta tıp olmak üzere pek çok disiplinde insanların bir şekilde dahil oldukları araştırmalarda «bilinçli onaylarına» başvurulması yaygın ve temel araştırma etiği kuralı olmuştur. </a:t>
            </a:r>
          </a:p>
          <a:p>
            <a:r>
              <a:rPr lang="tr-TR" sz="2400" dirty="0" smtClean="0"/>
              <a:t>Buna ek olarak, bazı araştırmalar sosyal bilimlerde araştırma etiğinin gelişmesine ve belirli açık-seçik tanımlanmış etik kuralların ortaya çıkmasına özellikle aracılık etmiştir.</a:t>
            </a:r>
          </a:p>
          <a:p>
            <a:pPr marL="0" indent="0">
              <a:buNone/>
            </a:pPr>
            <a:r>
              <a:rPr lang="tr-TR" dirty="0" smtClean="0"/>
              <a:t>***</a:t>
            </a:r>
            <a:endParaRPr lang="tr-TR" dirty="0"/>
          </a:p>
        </p:txBody>
      </p:sp>
    </p:spTree>
    <p:extLst>
      <p:ext uri="{BB962C8B-B14F-4D97-AF65-F5344CB8AC3E}">
        <p14:creationId xmlns:p14="http://schemas.microsoft.com/office/powerpoint/2010/main" val="148785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6581" y="466343"/>
            <a:ext cx="10958945" cy="1362113"/>
          </a:xfrm>
        </p:spPr>
        <p:txBody>
          <a:bodyPr/>
          <a:lstStyle/>
          <a:p>
            <a:r>
              <a:rPr lang="tr-TR" dirty="0">
                <a:solidFill>
                  <a:srgbClr val="E5E6DA"/>
                </a:solidFill>
              </a:rPr>
              <a:t>Bilimsel Araştırmada Etik İlkelere İhtiyaç Duyulmasının Nedenleri </a:t>
            </a:r>
            <a:endParaRPr lang="tr-TR" dirty="0"/>
          </a:p>
        </p:txBody>
      </p:sp>
      <p:sp>
        <p:nvSpPr>
          <p:cNvPr id="3" name="İçerik Yer Tutucusu 2"/>
          <p:cNvSpPr>
            <a:spLocks noGrp="1"/>
          </p:cNvSpPr>
          <p:nvPr>
            <p:ph idx="1"/>
          </p:nvPr>
        </p:nvSpPr>
        <p:spPr>
          <a:xfrm>
            <a:off x="1280159" y="2190749"/>
            <a:ext cx="10634749" cy="3986213"/>
          </a:xfrm>
        </p:spPr>
        <p:txBody>
          <a:bodyPr>
            <a:normAutofit/>
          </a:bodyPr>
          <a:lstStyle/>
          <a:p>
            <a:r>
              <a:rPr lang="tr-TR" sz="2800" dirty="0" smtClean="0"/>
              <a:t>1980’lerden sonra özellikle üniversitelerde etik kurallara ilişkin süreçlerin başlatılmasına hız verilmiştir.</a:t>
            </a:r>
          </a:p>
          <a:p>
            <a:r>
              <a:rPr lang="tr-TR" sz="2800" dirty="0"/>
              <a:t>B</a:t>
            </a:r>
            <a:r>
              <a:rPr lang="tr-TR" sz="2800" dirty="0" smtClean="0"/>
              <a:t>ugün gelişmiş ülkelerin yükseköğretim sistemlerinde insanların dahil olduğu araştırmalar bir dizi yaptırım ve bürokratik kuralı izlemek zorundadır.</a:t>
            </a:r>
          </a:p>
          <a:p>
            <a:r>
              <a:rPr lang="tr-TR" sz="2800" dirty="0" smtClean="0"/>
              <a:t>Ülkemizde de üniversitelerimizde benzer etik kuralların izlenmesine ilişkin işlem basamakları geliştirilmiş, </a:t>
            </a:r>
            <a:r>
              <a:rPr lang="tr-TR" sz="2800" b="1" dirty="0" smtClean="0"/>
              <a:t>değerlendirme ve onay komisyonları (Etik Kurullar) </a:t>
            </a:r>
            <a:r>
              <a:rPr lang="tr-TR" sz="2800" dirty="0" smtClean="0"/>
              <a:t>oluşturulmuştur.</a:t>
            </a:r>
            <a:endParaRPr lang="tr-TR" sz="2800" dirty="0"/>
          </a:p>
        </p:txBody>
      </p:sp>
    </p:spTree>
    <p:extLst>
      <p:ext uri="{BB962C8B-B14F-4D97-AF65-F5344CB8AC3E}">
        <p14:creationId xmlns:p14="http://schemas.microsoft.com/office/powerpoint/2010/main" val="38045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3236" y="466343"/>
            <a:ext cx="11623964" cy="1362113"/>
          </a:xfrm>
        </p:spPr>
        <p:txBody>
          <a:bodyPr/>
          <a:lstStyle/>
          <a:p>
            <a:r>
              <a:rPr lang="tr-TR" dirty="0" smtClean="0"/>
              <a:t>Pozitivist ve Yorumlamacı Paradigmalarda Etik: «Denek»ten «Katılımcı»ya</a:t>
            </a:r>
            <a:endParaRPr lang="tr-TR" dirty="0"/>
          </a:p>
        </p:txBody>
      </p:sp>
      <p:sp>
        <p:nvSpPr>
          <p:cNvPr id="3" name="İçerik Yer Tutucusu 2"/>
          <p:cNvSpPr>
            <a:spLocks noGrp="1"/>
          </p:cNvSpPr>
          <p:nvPr>
            <p:ph idx="1"/>
          </p:nvPr>
        </p:nvSpPr>
        <p:spPr/>
        <p:txBody>
          <a:bodyPr/>
          <a:lstStyle/>
          <a:p>
            <a:r>
              <a:rPr lang="tr-TR" sz="2800" dirty="0" smtClean="0"/>
              <a:t>Lincoln ve Guba’ya göre, pozitivist- nicel geleceğin en önemli yapı taşlarından birisi olan «nesnellik» kavramı gerçeğin ve doğrunun keşfedilmesi sürecinde araştırmacının rolüne ilişkin bir tanımlamaya işaret eder. </a:t>
            </a:r>
          </a:p>
          <a:p>
            <a:r>
              <a:rPr lang="tr-TR" sz="2800" dirty="0" smtClean="0"/>
              <a:t>Yansız ve nesnel olarak doğrunun ve gerçeğin keşfedilmesini amaçlayan bir pozitivist araştırmacının dünyasında deneyine katılan «denek» ile araştırmacı arasında orantısız bir güç ilişkisi ortaya çıkar</a:t>
            </a:r>
            <a:r>
              <a:rPr lang="tr-TR" dirty="0" smtClean="0"/>
              <a:t>. </a:t>
            </a:r>
            <a:endParaRPr lang="tr-TR" dirty="0"/>
          </a:p>
        </p:txBody>
      </p:sp>
    </p:spTree>
    <p:extLst>
      <p:ext uri="{BB962C8B-B14F-4D97-AF65-F5344CB8AC3E}">
        <p14:creationId xmlns:p14="http://schemas.microsoft.com/office/powerpoint/2010/main" val="201881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4800" y="466343"/>
            <a:ext cx="11776364" cy="1362113"/>
          </a:xfrm>
        </p:spPr>
        <p:txBody>
          <a:bodyPr/>
          <a:lstStyle/>
          <a:p>
            <a:r>
              <a:rPr lang="tr-TR" dirty="0">
                <a:solidFill>
                  <a:srgbClr val="E5E6DA"/>
                </a:solidFill>
              </a:rPr>
              <a:t>Pozitivist ve Yorumlamacı Paradigmalarda </a:t>
            </a:r>
            <a:r>
              <a:rPr lang="tr-TR" dirty="0" err="1">
                <a:solidFill>
                  <a:srgbClr val="E5E6DA"/>
                </a:solidFill>
              </a:rPr>
              <a:t>Etik:«Denek»ten</a:t>
            </a:r>
            <a:r>
              <a:rPr lang="tr-TR" dirty="0">
                <a:solidFill>
                  <a:srgbClr val="E5E6DA"/>
                </a:solidFill>
              </a:rPr>
              <a:t> «Katılımcı»ya</a:t>
            </a:r>
            <a:endParaRPr lang="tr-TR" dirty="0"/>
          </a:p>
        </p:txBody>
      </p:sp>
      <p:sp>
        <p:nvSpPr>
          <p:cNvPr id="3" name="İçerik Yer Tutucusu 2"/>
          <p:cNvSpPr>
            <a:spLocks noGrp="1"/>
          </p:cNvSpPr>
          <p:nvPr>
            <p:ph idx="1"/>
          </p:nvPr>
        </p:nvSpPr>
        <p:spPr/>
        <p:txBody>
          <a:bodyPr>
            <a:normAutofit/>
          </a:bodyPr>
          <a:lstStyle/>
          <a:p>
            <a:r>
              <a:rPr lang="tr-TR" sz="2400" dirty="0" smtClean="0"/>
              <a:t>Bu araştırma dünyasında «denek» araştırmacı dışında var olan ve keşfedilmeyi bekleyen nesnel dünyanın ve gerçekliğin bir parçasıdır. Bu yolla aslında denek, duygusu ve dünyası önemsizleşmiş bir nesne halini alır. </a:t>
            </a:r>
          </a:p>
          <a:p>
            <a:r>
              <a:rPr lang="tr-TR" sz="2400" dirty="0" smtClean="0"/>
              <a:t>Bu şekilde kurgulanmış bir paradigma içinde gerçeğin ve doğrunun keşfine kendini odaklamış bir araştırmacı gerçeği ve doğruyu nesnel ve olduğu gibi keşfedebilmek için gerekirse araştırmaya katılanlara doğrunun tamamını da söylemeyebilir.</a:t>
            </a:r>
          </a:p>
        </p:txBody>
      </p:sp>
    </p:spTree>
    <p:extLst>
      <p:ext uri="{BB962C8B-B14F-4D97-AF65-F5344CB8AC3E}">
        <p14:creationId xmlns:p14="http://schemas.microsoft.com/office/powerpoint/2010/main" val="5199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4909" y="466343"/>
            <a:ext cx="11707091" cy="1362113"/>
          </a:xfrm>
        </p:spPr>
        <p:txBody>
          <a:bodyPr/>
          <a:lstStyle/>
          <a:p>
            <a:r>
              <a:rPr lang="tr-TR" dirty="0">
                <a:solidFill>
                  <a:srgbClr val="E5E6DA"/>
                </a:solidFill>
              </a:rPr>
              <a:t>Pozitivist ve Yorumlamacı Paradigmalarda </a:t>
            </a:r>
            <a:r>
              <a:rPr lang="tr-TR" dirty="0" err="1">
                <a:solidFill>
                  <a:srgbClr val="E5E6DA"/>
                </a:solidFill>
              </a:rPr>
              <a:t>Etik:«Denek»ten</a:t>
            </a:r>
            <a:r>
              <a:rPr lang="tr-TR" dirty="0">
                <a:solidFill>
                  <a:srgbClr val="E5E6DA"/>
                </a:solidFill>
              </a:rPr>
              <a:t> «Katılımcı»ya</a:t>
            </a:r>
            <a:endParaRPr lang="tr-TR" dirty="0"/>
          </a:p>
        </p:txBody>
      </p:sp>
      <p:sp>
        <p:nvSpPr>
          <p:cNvPr id="3" name="İçerik Yer Tutucusu 2"/>
          <p:cNvSpPr>
            <a:spLocks noGrp="1"/>
          </p:cNvSpPr>
          <p:nvPr>
            <p:ph idx="1"/>
          </p:nvPr>
        </p:nvSpPr>
        <p:spPr/>
        <p:txBody>
          <a:bodyPr>
            <a:normAutofit/>
          </a:bodyPr>
          <a:lstStyle/>
          <a:p>
            <a:r>
              <a:rPr lang="tr-TR" sz="2800" dirty="0"/>
              <a:t>Çünkü doğrunun söylenmesi durumunda gerçekliğin işleyişinde bir farklılaşma ortaya çıkıyorsa, bu aslında doğal dünyanın ve gerçeğin doğal akışına bir müdahaledir ve bu tür müdahalelerden kaçınılması gerekir.</a:t>
            </a:r>
          </a:p>
          <a:p>
            <a:r>
              <a:rPr lang="tr-TR" sz="2800" dirty="0" smtClean="0"/>
              <a:t>Dolayısıyla pozitivist gelenekte araştırma süreçlerinde araştırmaya katılanların aldatılması ve yanıltılması bir dereceye kadar meşrudur. (Örneğin aşı denemelerinde olduğu gibi)</a:t>
            </a:r>
            <a:endParaRPr lang="tr-TR" sz="2800" dirty="0"/>
          </a:p>
        </p:txBody>
      </p:sp>
    </p:spTree>
    <p:extLst>
      <p:ext uri="{BB962C8B-B14F-4D97-AF65-F5344CB8AC3E}">
        <p14:creationId xmlns:p14="http://schemas.microsoft.com/office/powerpoint/2010/main" val="220681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3345" y="466343"/>
            <a:ext cx="11540837" cy="1362113"/>
          </a:xfrm>
        </p:spPr>
        <p:txBody>
          <a:bodyPr/>
          <a:lstStyle/>
          <a:p>
            <a:r>
              <a:rPr lang="tr-TR" dirty="0"/>
              <a:t>Pozitivist ve Yorumlamacı Paradigmalarda </a:t>
            </a:r>
            <a:r>
              <a:rPr lang="tr-TR" dirty="0" err="1"/>
              <a:t>Etik:«Denek»ten</a:t>
            </a:r>
            <a:r>
              <a:rPr lang="tr-TR" dirty="0"/>
              <a:t> «Katılımcı»ya</a:t>
            </a:r>
          </a:p>
        </p:txBody>
      </p:sp>
      <p:sp>
        <p:nvSpPr>
          <p:cNvPr id="3" name="İçerik Yer Tutucusu 2"/>
          <p:cNvSpPr>
            <a:spLocks noGrp="1"/>
          </p:cNvSpPr>
          <p:nvPr>
            <p:ph idx="1"/>
          </p:nvPr>
        </p:nvSpPr>
        <p:spPr>
          <a:xfrm>
            <a:off x="1280160" y="2044700"/>
            <a:ext cx="9628632" cy="4419599"/>
          </a:xfrm>
        </p:spPr>
        <p:txBody>
          <a:bodyPr/>
          <a:lstStyle/>
          <a:p>
            <a:r>
              <a:rPr lang="tr-TR" sz="2400" dirty="0" smtClean="0"/>
              <a:t>Öte yandan, yorumlamacı- oluşturmacı paradigma altında etik kavramı anlamsal farklılığa uğrar.</a:t>
            </a:r>
          </a:p>
          <a:p>
            <a:r>
              <a:rPr lang="tr-TR" sz="2400" dirty="0" smtClean="0"/>
              <a:t>Gerçeklik, dünya ve bireyin bu dünyadaki yeri hakkında çoklu, farklı ve kuramsal olarak sonsuz sayıda oluşturulmuş yapılardan oluşur. </a:t>
            </a:r>
            <a:endParaRPr lang="tr-TR" sz="2400" dirty="0"/>
          </a:p>
          <a:p>
            <a:r>
              <a:rPr lang="tr-TR" sz="2400" dirty="0" smtClean="0"/>
              <a:t>Bu gerçekliği anlayabilmek için çoklu, esnek, zaman ve mekan bağımlı yöntemlere ihtiyaç vardır. </a:t>
            </a:r>
          </a:p>
          <a:p>
            <a:r>
              <a:rPr lang="tr-TR" sz="2400" dirty="0" smtClean="0"/>
              <a:t>Oluşturmacı-yorumlayıcı paradigma yapay olarak yaratılmış kontrollü deneysel ortamlar yerine doğal çevrede, olay ve olguların doğal akışı içinde incelenmesini kabul eder</a:t>
            </a:r>
            <a:r>
              <a:rPr lang="tr-TR" dirty="0" smtClean="0"/>
              <a:t>.</a:t>
            </a:r>
            <a:endParaRPr lang="tr-TR" dirty="0"/>
          </a:p>
        </p:txBody>
      </p:sp>
    </p:spTree>
    <p:extLst>
      <p:ext uri="{BB962C8B-B14F-4D97-AF65-F5344CB8AC3E}">
        <p14:creationId xmlns:p14="http://schemas.microsoft.com/office/powerpoint/2010/main" val="140447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9381" y="466343"/>
            <a:ext cx="11762509" cy="1362113"/>
          </a:xfrm>
        </p:spPr>
        <p:txBody>
          <a:bodyPr/>
          <a:lstStyle/>
          <a:p>
            <a:r>
              <a:rPr lang="tr-TR" dirty="0">
                <a:solidFill>
                  <a:srgbClr val="E5E6DA"/>
                </a:solidFill>
              </a:rPr>
              <a:t>Pozitivist ve Yorumlamacı Paradigmalarda </a:t>
            </a:r>
            <a:r>
              <a:rPr lang="tr-TR" dirty="0" err="1">
                <a:solidFill>
                  <a:srgbClr val="E5E6DA"/>
                </a:solidFill>
              </a:rPr>
              <a:t>Etik:«Denek»ten</a:t>
            </a:r>
            <a:r>
              <a:rPr lang="tr-TR" dirty="0">
                <a:solidFill>
                  <a:srgbClr val="E5E6DA"/>
                </a:solidFill>
              </a:rPr>
              <a:t> «Katılımcı»ya</a:t>
            </a:r>
            <a:endParaRPr lang="tr-TR" dirty="0"/>
          </a:p>
        </p:txBody>
      </p:sp>
      <p:sp>
        <p:nvSpPr>
          <p:cNvPr id="3" name="İçerik Yer Tutucusu 2"/>
          <p:cNvSpPr>
            <a:spLocks noGrp="1"/>
          </p:cNvSpPr>
          <p:nvPr>
            <p:ph idx="1"/>
          </p:nvPr>
        </p:nvSpPr>
        <p:spPr/>
        <p:txBody>
          <a:bodyPr>
            <a:normAutofit/>
          </a:bodyPr>
          <a:lstStyle/>
          <a:p>
            <a:r>
              <a:rPr lang="tr-TR" sz="3200" dirty="0" smtClean="0"/>
              <a:t>Bir araştırmada yer alan bireyler özgür iradeleriyle ve gönüllü olarak bu süreçte yer almayı kabul etmiş «</a:t>
            </a:r>
            <a:r>
              <a:rPr lang="tr-TR" sz="3200" dirty="0" err="1" smtClean="0"/>
              <a:t>katılımcılar»dır</a:t>
            </a:r>
            <a:r>
              <a:rPr lang="tr-TR" sz="3200" dirty="0" smtClean="0"/>
              <a:t>. </a:t>
            </a:r>
          </a:p>
          <a:p>
            <a:r>
              <a:rPr lang="tr-TR" sz="3200" dirty="0" smtClean="0"/>
              <a:t>Araştırmacı ve araştırmaya katılanlar arasında alt-üst şeklinde bir otorite ilişkisinden çok eşit, adil, şeffaf ve karşılıklı etkileşime dayalı denk bir ilişki söz konusudur. </a:t>
            </a:r>
            <a:endParaRPr lang="tr-TR" sz="3200" dirty="0"/>
          </a:p>
        </p:txBody>
      </p:sp>
    </p:spTree>
    <p:extLst>
      <p:ext uri="{BB962C8B-B14F-4D97-AF65-F5344CB8AC3E}">
        <p14:creationId xmlns:p14="http://schemas.microsoft.com/office/powerpoint/2010/main" val="52334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idx="4294967295"/>
          </p:nvPr>
        </p:nvSpPr>
        <p:spPr>
          <a:xfrm>
            <a:off x="0" y="466725"/>
            <a:ext cx="9629775" cy="5883275"/>
          </a:xfrm>
        </p:spPr>
        <p:txBody>
          <a:bodyPr/>
          <a:lstStyle/>
          <a:p>
            <a:r>
              <a:rPr lang="tr-TR" dirty="0" smtClean="0"/>
              <a:t>Etik Türleri ve Süreçleri</a:t>
            </a:r>
            <a:endParaRPr lang="tr-TR" dirty="0"/>
          </a:p>
        </p:txBody>
      </p:sp>
      <p:sp>
        <p:nvSpPr>
          <p:cNvPr id="7" name="Metin kutusu 6"/>
          <p:cNvSpPr txBox="1"/>
          <p:nvPr/>
        </p:nvSpPr>
        <p:spPr>
          <a:xfrm>
            <a:off x="2870200" y="3113527"/>
            <a:ext cx="6935327" cy="830997"/>
          </a:xfrm>
          <a:prstGeom prst="rect">
            <a:avLst/>
          </a:prstGeom>
          <a:noFill/>
        </p:spPr>
        <p:txBody>
          <a:bodyPr wrap="square" rtlCol="0">
            <a:spAutoFit/>
          </a:bodyPr>
          <a:lstStyle/>
          <a:p>
            <a:r>
              <a:rPr lang="tr-TR" sz="4800" b="1" dirty="0" smtClean="0"/>
              <a:t>Etik  Türleri ve Süreçleri</a:t>
            </a:r>
            <a:endParaRPr lang="tr-TR" sz="4800" b="1" dirty="0"/>
          </a:p>
        </p:txBody>
      </p:sp>
    </p:spTree>
    <p:extLst>
      <p:ext uri="{BB962C8B-B14F-4D97-AF65-F5344CB8AC3E}">
        <p14:creationId xmlns:p14="http://schemas.microsoft.com/office/powerpoint/2010/main" val="263454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Mevzuat Etiği</a:t>
            </a:r>
            <a:endParaRPr lang="tr-TR" dirty="0"/>
          </a:p>
        </p:txBody>
      </p:sp>
      <p:sp>
        <p:nvSpPr>
          <p:cNvPr id="3" name="İçerik Yer Tutucusu 2"/>
          <p:cNvSpPr>
            <a:spLocks noGrp="1"/>
          </p:cNvSpPr>
          <p:nvPr>
            <p:ph idx="1"/>
          </p:nvPr>
        </p:nvSpPr>
        <p:spPr>
          <a:xfrm>
            <a:off x="1280160" y="2190749"/>
            <a:ext cx="10357658" cy="4348596"/>
          </a:xfrm>
        </p:spPr>
        <p:txBody>
          <a:bodyPr>
            <a:normAutofit/>
          </a:bodyPr>
          <a:lstStyle/>
          <a:p>
            <a:r>
              <a:rPr lang="tr-TR" sz="2400" dirty="0" smtClean="0"/>
              <a:t>Bugün gelişmiş ülkelerin hemen tamamında insanların dahil olduğu deneysel, yarı deneysel, yüz yüze görüşme ve gözlem gibi süreçleri içinde barındıran nitel araştırmaların tamamında üniversiteler dahil her tür kurum ve kuruluş etikle ilgili belirli kuralları izlemek ve belirli bürokratik süreçleri tamamlamak zorundadırlar. </a:t>
            </a:r>
          </a:p>
          <a:p>
            <a:pPr lvl="1">
              <a:buFont typeface="Wingdings" pitchFamily="2" charset="2"/>
              <a:buChar char="v"/>
            </a:pPr>
            <a:r>
              <a:rPr lang="tr-TR" dirty="0" smtClean="0"/>
              <a:t>Etik Kuruldan onay almak</a:t>
            </a:r>
          </a:p>
          <a:p>
            <a:pPr lvl="1">
              <a:buFont typeface="Wingdings" pitchFamily="2" charset="2"/>
              <a:buChar char="v"/>
            </a:pPr>
            <a:r>
              <a:rPr lang="tr-TR" dirty="0" smtClean="0"/>
              <a:t>İlgili kurumdan resmi izin almak</a:t>
            </a:r>
          </a:p>
          <a:p>
            <a:pPr lvl="1">
              <a:buFont typeface="Wingdings" pitchFamily="2" charset="2"/>
              <a:buChar char="v"/>
            </a:pPr>
            <a:r>
              <a:rPr lang="tr-TR" dirty="0" smtClean="0"/>
              <a:t>Katılımcılardan veya velilerinden izin onayı almak</a:t>
            </a:r>
          </a:p>
          <a:p>
            <a:r>
              <a:rPr lang="tr-TR" sz="2400" dirty="0" smtClean="0"/>
              <a:t>Mevzuat etiği, olarak tanımlanan bu süreçler tamamlanmadan veya kurallara tam olarak uyulmadan her hangi bir araştırmayı başlatmak ve yürütmek söz konusu değildir.</a:t>
            </a:r>
            <a:endParaRPr lang="tr-TR" sz="2400" dirty="0"/>
          </a:p>
        </p:txBody>
      </p:sp>
    </p:spTree>
    <p:extLst>
      <p:ext uri="{BB962C8B-B14F-4D97-AF65-F5344CB8AC3E}">
        <p14:creationId xmlns:p14="http://schemas.microsoft.com/office/powerpoint/2010/main" val="60730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Mevzuat Etiği</a:t>
            </a:r>
            <a:endParaRPr lang="tr-TR" dirty="0"/>
          </a:p>
        </p:txBody>
      </p:sp>
      <p:sp>
        <p:nvSpPr>
          <p:cNvPr id="3" name="İçerik Yer Tutucusu 2"/>
          <p:cNvSpPr>
            <a:spLocks noGrp="1"/>
          </p:cNvSpPr>
          <p:nvPr>
            <p:ph idx="1"/>
          </p:nvPr>
        </p:nvSpPr>
        <p:spPr>
          <a:xfrm>
            <a:off x="775855" y="2190749"/>
            <a:ext cx="10132937" cy="3986213"/>
          </a:xfrm>
        </p:spPr>
        <p:txBody>
          <a:bodyPr>
            <a:normAutofit/>
          </a:bodyPr>
          <a:lstStyle/>
          <a:p>
            <a:r>
              <a:rPr lang="tr-TR" sz="2400" dirty="0" smtClean="0"/>
              <a:t>Süreç genellikle belirli komisyonlar tarafından geliştirilmiş ayrıntılı formların doldurulması ile başlar.</a:t>
            </a:r>
          </a:p>
          <a:p>
            <a:r>
              <a:rPr lang="tr-TR" sz="2400" dirty="0" smtClean="0"/>
              <a:t>Bu formlardaki ana başlıkları araştırmanın amacı-amaçları, araştırmada kullanılacak veri toplama yöntemleri, veri toplama araçları, verilerin nasıl analiz edileceği, kısacası araştırmanın ayrıntılı bir özetini kapsar.</a:t>
            </a:r>
          </a:p>
          <a:p>
            <a:r>
              <a:rPr lang="tr-TR" sz="2400" dirty="0" smtClean="0"/>
              <a:t>Araştırmada özellikle katılımcıların ne amaçla araştırma sürecine katılacağı, katılımcılar üzerinde veya katılımcılarla neler yapılacağı ayrıntılı biçimde açıklanmak zorundadır.</a:t>
            </a:r>
            <a:endParaRPr lang="tr-TR" sz="2400" dirty="0"/>
          </a:p>
        </p:txBody>
      </p:sp>
    </p:spTree>
    <p:extLst>
      <p:ext uri="{BB962C8B-B14F-4D97-AF65-F5344CB8AC3E}">
        <p14:creationId xmlns:p14="http://schemas.microsoft.com/office/powerpoint/2010/main" val="291344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444" y="525606"/>
            <a:ext cx="8134350" cy="117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24" y="2042679"/>
            <a:ext cx="11499273"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9824" y="4839566"/>
            <a:ext cx="9515475"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39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t>OMÜ Sosyal </a:t>
            </a:r>
            <a:r>
              <a:rPr lang="tr-TR" sz="2800" b="1" dirty="0"/>
              <a:t>ve Beşeri Bilimler Etik Kuruluna başvuru sırasında istenecek belgeler aşağıdaki şekilde sıralanmıştır</a:t>
            </a:r>
            <a:r>
              <a:rPr lang="tr-TR" sz="2800" b="1" dirty="0" smtClean="0"/>
              <a:t>.</a:t>
            </a:r>
            <a:endParaRPr lang="tr-TR" b="1" dirty="0"/>
          </a:p>
        </p:txBody>
      </p:sp>
      <p:sp>
        <p:nvSpPr>
          <p:cNvPr id="3" name="İçerik Yer Tutucusu 2"/>
          <p:cNvSpPr>
            <a:spLocks noGrp="1"/>
          </p:cNvSpPr>
          <p:nvPr>
            <p:ph idx="1"/>
          </p:nvPr>
        </p:nvSpPr>
        <p:spPr>
          <a:xfrm>
            <a:off x="429490" y="1830530"/>
            <a:ext cx="11430000" cy="4916633"/>
          </a:xfrm>
        </p:spPr>
        <p:txBody>
          <a:bodyPr>
            <a:noAutofit/>
          </a:bodyPr>
          <a:lstStyle/>
          <a:p>
            <a:pPr marL="0" indent="0">
              <a:spcBef>
                <a:spcPts val="600"/>
              </a:spcBef>
              <a:buNone/>
            </a:pPr>
            <a:r>
              <a:rPr lang="tr-TR" sz="2400" dirty="0" smtClean="0"/>
              <a:t>1. Sosyal </a:t>
            </a:r>
            <a:r>
              <a:rPr lang="tr-TR" sz="2400" dirty="0"/>
              <a:t>ve Beşeri Bilimler Etik Kurul Başvuru Formu (web sayfamızda yer alan formlar bilgisayar ortamında eksiksiz doldurulmalı ve istenilen belgeler eklenmelidir) (http://www.omu.edu.tr/tr/akademik/kurul-ve-komisyonlar)</a:t>
            </a:r>
          </a:p>
          <a:p>
            <a:pPr marL="0" indent="0">
              <a:spcBef>
                <a:spcPts val="600"/>
              </a:spcBef>
              <a:buNone/>
            </a:pPr>
            <a:r>
              <a:rPr lang="tr-TR" sz="2400" dirty="0" smtClean="0"/>
              <a:t>2. Aydınlatılmış </a:t>
            </a:r>
            <a:r>
              <a:rPr lang="tr-TR" sz="2400" dirty="0"/>
              <a:t>Onay Formu (Gönüllü Katılım Formu): 1 adet örnek form doldurulmalıdır (Cevaplanabilen sorular cevaplandırılmalıdır)</a:t>
            </a:r>
          </a:p>
          <a:p>
            <a:pPr marL="0" indent="0">
              <a:spcBef>
                <a:spcPts val="600"/>
              </a:spcBef>
              <a:buNone/>
            </a:pPr>
            <a:r>
              <a:rPr lang="tr-TR" sz="2400" dirty="0" smtClean="0"/>
              <a:t>3. Anket </a:t>
            </a:r>
            <a:r>
              <a:rPr lang="tr-TR" sz="2400" dirty="0"/>
              <a:t>Formu. (Ölçekleri, kişisel bilgi formunu ve sorulabilecek tüm soruları içerecek şekilde sunulmalıdır.)</a:t>
            </a:r>
          </a:p>
          <a:p>
            <a:pPr marL="0" indent="0">
              <a:spcBef>
                <a:spcPts val="600"/>
              </a:spcBef>
              <a:buNone/>
            </a:pPr>
            <a:r>
              <a:rPr lang="tr-TR" sz="2400" dirty="0" smtClean="0"/>
              <a:t>4. Kişinin </a:t>
            </a:r>
            <a:r>
              <a:rPr lang="tr-TR" sz="2400" dirty="0"/>
              <a:t>başvurusunu içeren dilekçe eklenmelidir. (Örnek Dilekçe aşağıda yer almaktadır)</a:t>
            </a:r>
          </a:p>
          <a:p>
            <a:pPr marL="0" indent="0">
              <a:spcBef>
                <a:spcPts val="600"/>
              </a:spcBef>
              <a:buNone/>
            </a:pPr>
            <a:r>
              <a:rPr lang="tr-TR" sz="2400" dirty="0" smtClean="0"/>
              <a:t>5. Kişinin </a:t>
            </a:r>
            <a:r>
              <a:rPr lang="tr-TR" sz="2400" dirty="0"/>
              <a:t>bağlı olduğu enstitü (eğer yüksek lisans veya doktora öğrencisi ise) dilekçesinde belirtilmelidir.</a:t>
            </a:r>
          </a:p>
          <a:p>
            <a:pPr marL="0" indent="0">
              <a:spcBef>
                <a:spcPts val="600"/>
              </a:spcBef>
              <a:buNone/>
            </a:pPr>
            <a:r>
              <a:rPr lang="tr-TR" sz="2400" dirty="0" smtClean="0"/>
              <a:t>6. Tüm </a:t>
            </a:r>
            <a:r>
              <a:rPr lang="tr-TR" sz="2400" dirty="0"/>
              <a:t>istenilen belgeler eksiksiz şekilde hazırlanarak Rektörlük Genel Evrak bürosuna teslim edilmelidir</a:t>
            </a:r>
            <a:r>
              <a:rPr lang="tr-TR" sz="2400" dirty="0" smtClean="0"/>
              <a:t>.</a:t>
            </a:r>
            <a:endParaRPr lang="tr-TR" sz="2400" dirty="0"/>
          </a:p>
        </p:txBody>
      </p:sp>
    </p:spTree>
    <p:extLst>
      <p:ext uri="{BB962C8B-B14F-4D97-AF65-F5344CB8AC3E}">
        <p14:creationId xmlns:p14="http://schemas.microsoft.com/office/powerpoint/2010/main" val="304842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15000"/>
              </a:lnSpc>
              <a:spcAft>
                <a:spcPts val="1000"/>
              </a:spcAft>
            </a:pPr>
            <a:r>
              <a:rPr lang="tr-TR" sz="3200" dirty="0">
                <a:ea typeface="Calibri"/>
                <a:cs typeface="Arial"/>
              </a:rPr>
              <a:t>Örnek Dilekçe şu şekilde hazırlanabilir</a:t>
            </a:r>
            <a:r>
              <a:rPr lang="tr-TR" sz="3200" dirty="0" smtClean="0">
                <a:ea typeface="Calibri"/>
                <a:cs typeface="Arial"/>
              </a:rPr>
              <a:t>:</a:t>
            </a:r>
            <a:endParaRPr lang="tr-TR" dirty="0"/>
          </a:p>
        </p:txBody>
      </p:sp>
      <p:sp>
        <p:nvSpPr>
          <p:cNvPr id="3" name="İçerik Yer Tutucusu 2"/>
          <p:cNvSpPr>
            <a:spLocks noGrp="1"/>
          </p:cNvSpPr>
          <p:nvPr>
            <p:ph idx="1"/>
          </p:nvPr>
        </p:nvSpPr>
        <p:spPr>
          <a:xfrm>
            <a:off x="1086197" y="2079913"/>
            <a:ext cx="9628632" cy="4778087"/>
          </a:xfrm>
        </p:spPr>
        <p:txBody>
          <a:bodyPr>
            <a:normAutofit fontScale="25000" lnSpcReduction="20000"/>
          </a:bodyPr>
          <a:lstStyle/>
          <a:p>
            <a:pPr indent="0" algn="ctr">
              <a:lnSpc>
                <a:spcPct val="115000"/>
              </a:lnSpc>
              <a:spcAft>
                <a:spcPts val="1000"/>
              </a:spcAft>
              <a:buNone/>
            </a:pPr>
            <a:r>
              <a:rPr lang="tr-TR" sz="9600" b="1" dirty="0">
                <a:ea typeface="Calibri"/>
                <a:cs typeface="Arial"/>
              </a:rPr>
              <a:t>Sosyal ve Beşeri Bilimler Etik Kurulu Başkanlığına</a:t>
            </a:r>
          </a:p>
          <a:p>
            <a:pPr indent="0">
              <a:lnSpc>
                <a:spcPct val="115000"/>
              </a:lnSpc>
              <a:spcAft>
                <a:spcPts val="1000"/>
              </a:spcAft>
              <a:buNone/>
            </a:pPr>
            <a:r>
              <a:rPr lang="tr-TR" sz="9600" dirty="0" smtClean="0">
                <a:ea typeface="Calibri"/>
                <a:cs typeface="Arial"/>
              </a:rPr>
              <a:t>Lisansüstü Eğitim  Enstitüsü yüksek </a:t>
            </a:r>
            <a:r>
              <a:rPr lang="tr-TR" sz="9600" dirty="0">
                <a:ea typeface="Calibri"/>
                <a:cs typeface="Arial"/>
              </a:rPr>
              <a:t>lisans/doktora öğrencisiyim. </a:t>
            </a:r>
            <a:r>
              <a:rPr lang="tr-TR" sz="9600" dirty="0" smtClean="0">
                <a:ea typeface="Calibri"/>
                <a:cs typeface="Arial"/>
              </a:rPr>
              <a:t>………….isimli </a:t>
            </a:r>
            <a:r>
              <a:rPr lang="tr-TR" sz="9600" dirty="0">
                <a:ea typeface="Calibri"/>
                <a:cs typeface="Arial"/>
              </a:rPr>
              <a:t>tez çalışmam için etik kurul kararına ihtiyaç duymaktayım.</a:t>
            </a:r>
          </a:p>
          <a:p>
            <a:pPr indent="0">
              <a:lnSpc>
                <a:spcPct val="115000"/>
              </a:lnSpc>
              <a:spcAft>
                <a:spcPts val="1000"/>
              </a:spcAft>
              <a:buNone/>
            </a:pPr>
            <a:r>
              <a:rPr lang="tr-TR" sz="9600" dirty="0">
                <a:ea typeface="Calibri"/>
                <a:cs typeface="Arial"/>
              </a:rPr>
              <a:t>Gereğini saygılarımla arz ederim.</a:t>
            </a:r>
          </a:p>
          <a:p>
            <a:pPr marL="0" indent="0" algn="r">
              <a:lnSpc>
                <a:spcPct val="120000"/>
              </a:lnSpc>
              <a:spcBef>
                <a:spcPts val="0"/>
              </a:spcBef>
              <a:buNone/>
            </a:pPr>
            <a:r>
              <a:rPr lang="tr-TR" sz="9600" dirty="0">
                <a:ea typeface="Calibri"/>
                <a:cs typeface="Arial"/>
              </a:rPr>
              <a:t> </a:t>
            </a:r>
            <a:r>
              <a:rPr lang="tr-TR" sz="9600" dirty="0" smtClean="0">
                <a:ea typeface="Calibri"/>
                <a:cs typeface="Arial"/>
              </a:rPr>
              <a:t>Adı-Soyadı</a:t>
            </a:r>
            <a:endParaRPr lang="tr-TR" sz="9600" dirty="0">
              <a:ea typeface="Calibri"/>
              <a:cs typeface="Arial"/>
            </a:endParaRPr>
          </a:p>
          <a:p>
            <a:pPr marL="0" indent="0" algn="r">
              <a:lnSpc>
                <a:spcPct val="120000"/>
              </a:lnSpc>
              <a:spcBef>
                <a:spcPts val="0"/>
              </a:spcBef>
              <a:buNone/>
            </a:pPr>
            <a:r>
              <a:rPr lang="tr-TR" sz="9600" dirty="0">
                <a:ea typeface="Calibri"/>
                <a:cs typeface="Arial"/>
              </a:rPr>
              <a:t>İmza</a:t>
            </a:r>
          </a:p>
          <a:p>
            <a:pPr marL="0" indent="0">
              <a:lnSpc>
                <a:spcPct val="115000"/>
              </a:lnSpc>
              <a:spcAft>
                <a:spcPts val="1000"/>
              </a:spcAft>
              <a:buNone/>
            </a:pPr>
            <a:r>
              <a:rPr lang="tr-TR" sz="9600" dirty="0">
                <a:ea typeface="Calibri"/>
                <a:cs typeface="Arial"/>
              </a:rPr>
              <a:t>İletişim:</a:t>
            </a:r>
          </a:p>
          <a:p>
            <a:endParaRPr lang="tr-TR" dirty="0"/>
          </a:p>
        </p:txBody>
      </p:sp>
    </p:spTree>
    <p:extLst>
      <p:ext uri="{BB962C8B-B14F-4D97-AF65-F5344CB8AC3E}">
        <p14:creationId xmlns:p14="http://schemas.microsoft.com/office/powerpoint/2010/main" val="1949080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Mevzuat Etiği</a:t>
            </a:r>
            <a:endParaRPr lang="tr-TR" dirty="0"/>
          </a:p>
        </p:txBody>
      </p:sp>
      <p:sp>
        <p:nvSpPr>
          <p:cNvPr id="3" name="İçerik Yer Tutucusu 2"/>
          <p:cNvSpPr>
            <a:spLocks noGrp="1"/>
          </p:cNvSpPr>
          <p:nvPr>
            <p:ph idx="1"/>
          </p:nvPr>
        </p:nvSpPr>
        <p:spPr/>
        <p:txBody>
          <a:bodyPr>
            <a:normAutofit lnSpcReduction="10000"/>
          </a:bodyPr>
          <a:lstStyle/>
          <a:p>
            <a:r>
              <a:rPr lang="tr-TR" sz="2400" dirty="0" smtClean="0"/>
              <a:t>Komisyon ve kurul gerekirse araştırmacı veya araştırmacılarla görüşmeler yapabilir, araştırma deseninde ve veri toplama araçlarında değişiklikler önerebilir. Araştırma ancak Etik Komisyon veya Kuruldan alınacak onayla başlayabilir. </a:t>
            </a:r>
          </a:p>
          <a:p>
            <a:r>
              <a:rPr lang="tr-TR" sz="2400" dirty="0" smtClean="0"/>
              <a:t>Ülkemizde de araştırma etiği, özellikle üniversitelerimizde her geçen gün daha fazla ciddiye alınan bir konu haline gelmiştir. Bazı üniversitelerimiz gelişmiş ABD ve  Avrupa üniversitelerininkilere benzer Etik Kurul ve Komisyonlar oluşturmuştur.</a:t>
            </a:r>
            <a:r>
              <a:rPr lang="tr-TR" sz="2400" dirty="0"/>
              <a:t> </a:t>
            </a:r>
            <a:endParaRPr lang="tr-TR" sz="2400" dirty="0" smtClean="0"/>
          </a:p>
          <a:p>
            <a:r>
              <a:rPr lang="tr-TR" sz="2400" dirty="0" smtClean="0"/>
              <a:t>Bu kurulları oluşturan üniversitelerde araştırma önerileri etik kurul onayı alınmaksızın başlatılamamaktadır.</a:t>
            </a:r>
          </a:p>
        </p:txBody>
      </p:sp>
    </p:spTree>
    <p:extLst>
      <p:ext uri="{BB962C8B-B14F-4D97-AF65-F5344CB8AC3E}">
        <p14:creationId xmlns:p14="http://schemas.microsoft.com/office/powerpoint/2010/main" val="341306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Mevzuat Etiği</a:t>
            </a:r>
            <a:endParaRPr lang="tr-TR" dirty="0"/>
          </a:p>
        </p:txBody>
      </p:sp>
      <p:sp>
        <p:nvSpPr>
          <p:cNvPr id="3" name="İçerik Yer Tutucusu 2"/>
          <p:cNvSpPr>
            <a:spLocks noGrp="1"/>
          </p:cNvSpPr>
          <p:nvPr>
            <p:ph idx="1"/>
          </p:nvPr>
        </p:nvSpPr>
        <p:spPr/>
        <p:txBody>
          <a:bodyPr>
            <a:normAutofit lnSpcReduction="10000"/>
          </a:bodyPr>
          <a:lstStyle/>
          <a:p>
            <a:r>
              <a:rPr lang="tr-TR" dirty="0" smtClean="0">
                <a:solidFill>
                  <a:srgbClr val="3C4743"/>
                </a:solidFill>
              </a:rPr>
              <a:t>Ondokuz Mayıs Üniversitesi Sosyal ve Beşeri Bilimler Etik Kurulu: </a:t>
            </a:r>
            <a:r>
              <a:rPr lang="tr-TR" dirty="0" smtClean="0"/>
              <a:t>http</a:t>
            </a:r>
            <a:r>
              <a:rPr lang="tr-TR" dirty="0"/>
              <a:t>://hukukmus.omu.edu.tr/kurullar/sosyal-ve-beseri-bilimler-yayin-etigi-kurulu/</a:t>
            </a:r>
            <a:endParaRPr lang="tr-TR" dirty="0" smtClean="0"/>
          </a:p>
          <a:p>
            <a:r>
              <a:rPr lang="tr-TR" dirty="0" smtClean="0"/>
              <a:t>Orta </a:t>
            </a:r>
            <a:r>
              <a:rPr lang="tr-TR" dirty="0"/>
              <a:t>D</a:t>
            </a:r>
            <a:r>
              <a:rPr lang="tr-TR" dirty="0" smtClean="0"/>
              <a:t>oğu Teknik Üniversitesi Etik Komitesi: </a:t>
            </a:r>
            <a:r>
              <a:rPr lang="tr-TR" dirty="0" smtClean="0">
                <a:hlinkClick r:id="rId2"/>
              </a:rPr>
              <a:t>http://ueam.metu.edu.tr</a:t>
            </a:r>
            <a:endParaRPr lang="tr-TR" dirty="0" smtClean="0"/>
          </a:p>
          <a:p>
            <a:r>
              <a:rPr lang="tr-TR" dirty="0" smtClean="0"/>
              <a:t>Boğaziçi Üniversitesi İnsan Araştırmaları Kurumsal Değerlendirme Kurulu- INAREK: </a:t>
            </a:r>
            <a:r>
              <a:rPr lang="tr-TR" dirty="0" smtClean="0">
                <a:hlinkClick r:id="rId3"/>
              </a:rPr>
              <a:t>http://www.boun.edu.tr/tr-TR/Content/Genel/Yonetim/Kurul_ve_Komisyonlar/Insan_Arastirmalari_Kurumsal_Degerlendirme_Kurulu</a:t>
            </a:r>
            <a:endParaRPr lang="tr-TR" dirty="0" smtClean="0"/>
          </a:p>
          <a:p>
            <a:r>
              <a:rPr lang="tr-TR" dirty="0" smtClean="0"/>
              <a:t>Hacettepe Üniversitesi Etik Komisyon Yönergesi: </a:t>
            </a:r>
            <a:r>
              <a:rPr lang="tr-TR" dirty="0" smtClean="0">
                <a:hlinkClick r:id="rId4"/>
              </a:rPr>
              <a:t>http://www.etikkurul.hacettepe.edu.tr/senato/yonerge.php</a:t>
            </a:r>
            <a:endParaRPr lang="tr-TR" dirty="0"/>
          </a:p>
        </p:txBody>
      </p:sp>
    </p:spTree>
    <p:extLst>
      <p:ext uri="{BB962C8B-B14F-4D97-AF65-F5344CB8AC3E}">
        <p14:creationId xmlns:p14="http://schemas.microsoft.com/office/powerpoint/2010/main" val="109243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Uygulamada Etik </a:t>
            </a:r>
            <a:endParaRPr lang="tr-TR" dirty="0"/>
          </a:p>
        </p:txBody>
      </p:sp>
      <p:sp>
        <p:nvSpPr>
          <p:cNvPr id="3" name="İçerik Yer Tutucusu 2"/>
          <p:cNvSpPr>
            <a:spLocks noGrp="1"/>
          </p:cNvSpPr>
          <p:nvPr>
            <p:ph idx="1"/>
          </p:nvPr>
        </p:nvSpPr>
        <p:spPr/>
        <p:txBody>
          <a:bodyPr>
            <a:normAutofit/>
          </a:bodyPr>
          <a:lstStyle/>
          <a:p>
            <a:r>
              <a:rPr lang="tr-TR" sz="2400" dirty="0" smtClean="0"/>
              <a:t>Yapılan araştırma sırasında ortaya çıkan türden olay ve konular </a:t>
            </a:r>
            <a:r>
              <a:rPr lang="tr-TR" sz="2400" dirty="0" err="1" smtClean="0"/>
              <a:t>Gullemin</a:t>
            </a:r>
            <a:r>
              <a:rPr lang="tr-TR" sz="2400" dirty="0" smtClean="0"/>
              <a:t> ve </a:t>
            </a:r>
            <a:r>
              <a:rPr lang="tr-TR" sz="2400" dirty="0" err="1" smtClean="0"/>
              <a:t>Gillam</a:t>
            </a:r>
            <a:r>
              <a:rPr lang="tr-TR" sz="2400" dirty="0" smtClean="0"/>
              <a:t> tarafından «uygulamada etik» olarak adlandırılırken </a:t>
            </a:r>
            <a:r>
              <a:rPr lang="tr-TR" sz="2400" dirty="0" err="1" smtClean="0"/>
              <a:t>Tracy</a:t>
            </a:r>
            <a:r>
              <a:rPr lang="tr-TR" sz="2400" dirty="0" smtClean="0"/>
              <a:t> araştırma evresinde ortaya çıkabilecek bu tür durumları üç alt başlık altında incelemektedir. </a:t>
            </a:r>
          </a:p>
          <a:p>
            <a:pPr>
              <a:buFont typeface="Wingdings" panose="05000000000000000000" pitchFamily="2" charset="2"/>
              <a:buChar char="Ø"/>
            </a:pPr>
            <a:r>
              <a:rPr lang="tr-TR" sz="2400" b="1" dirty="0" smtClean="0"/>
              <a:t>Durumsal etik</a:t>
            </a:r>
            <a:r>
              <a:rPr lang="tr-TR" sz="2400" dirty="0" smtClean="0"/>
              <a:t>, aynı uygulama sırasında ortaya çıkabilecek benzer sorunlara işaret eder. </a:t>
            </a:r>
            <a:r>
              <a:rPr lang="tr-TR" sz="2400" dirty="0" err="1" smtClean="0"/>
              <a:t>Tracy’e</a:t>
            </a:r>
            <a:r>
              <a:rPr lang="tr-TR" sz="2400" dirty="0" smtClean="0"/>
              <a:t> göre durumsal etik «araştırma sırasında önceden öngörülemeyen, örtülü ancak etik açıdan önemli anlarla ilgilenir. Anlık ortaya çıkan etik konu ve sorunlar ortamın ve sürecin doğasına göre farklı farklı yollarla çözülebilir. Her duruma uyabilecek genel bir reçete vermek mümkün değildir.</a:t>
            </a:r>
            <a:endParaRPr lang="tr-TR" sz="2400" dirty="0"/>
          </a:p>
        </p:txBody>
      </p:sp>
    </p:spTree>
    <p:extLst>
      <p:ext uri="{BB962C8B-B14F-4D97-AF65-F5344CB8AC3E}">
        <p14:creationId xmlns:p14="http://schemas.microsoft.com/office/powerpoint/2010/main" val="288170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Uygulamada Etik </a:t>
            </a:r>
            <a:endParaRPr lang="tr-TR" dirty="0"/>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b="1" dirty="0" smtClean="0"/>
              <a:t>Etkileşimsel etik</a:t>
            </a:r>
            <a:r>
              <a:rPr lang="tr-TR" dirty="0" smtClean="0"/>
              <a:t>, araştırmacı ve araştırmaya dahil olan bireyler arasında iletişim ve etkileşim süreciyle ilgilidir.</a:t>
            </a:r>
          </a:p>
          <a:p>
            <a:pPr>
              <a:buFont typeface="Wingdings" panose="05000000000000000000" pitchFamily="2" charset="2"/>
              <a:buChar char="Ø"/>
            </a:pPr>
            <a:r>
              <a:rPr lang="tr-TR" dirty="0" smtClean="0"/>
              <a:t>Araştırmaya dahil olan bireylerin duygu ve düşüncelerine, konum ve tavırlarına saygı gösterilmesi gibi konularda araştırmacıların doğru tavır ve davranışlarla araştırmayı yürütmesi son derece önemlidir.</a:t>
            </a:r>
          </a:p>
          <a:p>
            <a:pPr>
              <a:buFont typeface="Wingdings" panose="05000000000000000000" pitchFamily="2" charset="2"/>
              <a:buChar char="Ø"/>
            </a:pPr>
            <a:r>
              <a:rPr lang="tr-TR" b="1" dirty="0" smtClean="0"/>
              <a:t>Çıkış etiği</a:t>
            </a:r>
            <a:r>
              <a:rPr lang="tr-TR" dirty="0" smtClean="0"/>
              <a:t>, yayınlarda özel hayata ve gizliliğe saygı gereği kimlik tanımlayıcı ipuçlarından kaçınılması, araştırma sonuçlarını sunarken abartılı ve medyatik bir dil kullanılmaması, skandal izlenimi verecek tonlama ve vurgulardan kaçınılması gibi konuları içerir.</a:t>
            </a:r>
          </a:p>
        </p:txBody>
      </p:sp>
    </p:spTree>
    <p:extLst>
      <p:ext uri="{BB962C8B-B14F-4D97-AF65-F5344CB8AC3E}">
        <p14:creationId xmlns:p14="http://schemas.microsoft.com/office/powerpoint/2010/main" val="129555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Araştırma Etiği </a:t>
            </a:r>
            <a:endParaRPr lang="tr-TR" dirty="0"/>
          </a:p>
        </p:txBody>
      </p:sp>
      <p:sp>
        <p:nvSpPr>
          <p:cNvPr id="3" name="İçerik Yer Tutucusu 2"/>
          <p:cNvSpPr>
            <a:spLocks noGrp="1"/>
          </p:cNvSpPr>
          <p:nvPr>
            <p:ph idx="1"/>
          </p:nvPr>
        </p:nvSpPr>
        <p:spPr/>
        <p:txBody>
          <a:bodyPr/>
          <a:lstStyle/>
          <a:p>
            <a:r>
              <a:rPr lang="tr-TR" dirty="0" smtClean="0"/>
              <a:t>Bugün evrensel olarak kabul gören ve araştırma gündeme geldiğinde dünyanın her tarafında hızla uygulamaya konulan ana etik ilkeler şunlardır:</a:t>
            </a:r>
          </a:p>
          <a:p>
            <a:pPr>
              <a:buFont typeface="Wingdings" panose="05000000000000000000" pitchFamily="2" charset="2"/>
              <a:buChar char="Ø"/>
            </a:pPr>
            <a:r>
              <a:rPr lang="tr-TR" dirty="0" smtClean="0"/>
              <a:t>Bilinçli onay,</a:t>
            </a:r>
          </a:p>
          <a:p>
            <a:pPr>
              <a:buFont typeface="Wingdings" panose="05000000000000000000" pitchFamily="2" charset="2"/>
              <a:buChar char="Ø"/>
            </a:pPr>
            <a:r>
              <a:rPr lang="tr-TR" dirty="0" smtClean="0"/>
              <a:t>Gizlilik, özel hayata saygı ve zarar vermeme,</a:t>
            </a:r>
          </a:p>
          <a:p>
            <a:pPr>
              <a:buFont typeface="Wingdings" panose="05000000000000000000" pitchFamily="2" charset="2"/>
              <a:buChar char="Ø"/>
            </a:pPr>
            <a:r>
              <a:rPr lang="tr-TR" dirty="0" smtClean="0"/>
              <a:t>Aldatmama/yanıltmama</a:t>
            </a:r>
          </a:p>
          <a:p>
            <a:pPr>
              <a:buFont typeface="Wingdings" panose="05000000000000000000" pitchFamily="2" charset="2"/>
              <a:buChar char="Ø"/>
            </a:pPr>
            <a:r>
              <a:rPr lang="tr-TR" dirty="0" smtClean="0"/>
              <a:t>Verilere sadık kalma</a:t>
            </a:r>
          </a:p>
        </p:txBody>
      </p:sp>
    </p:spTree>
    <p:extLst>
      <p:ext uri="{BB962C8B-B14F-4D97-AF65-F5344CB8AC3E}">
        <p14:creationId xmlns:p14="http://schemas.microsoft.com/office/powerpoint/2010/main" val="341241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457200" indent="-457200">
              <a:buFont typeface="Wingdings" panose="05000000000000000000" pitchFamily="2" charset="2"/>
              <a:buChar char="Ø"/>
            </a:pPr>
            <a:r>
              <a:rPr lang="tr-TR" dirty="0" smtClean="0"/>
              <a:t>Bilinçli onay</a:t>
            </a:r>
            <a:endParaRPr lang="tr-TR" dirty="0"/>
          </a:p>
        </p:txBody>
      </p:sp>
      <p:sp>
        <p:nvSpPr>
          <p:cNvPr id="3" name="İçerik Yer Tutucusu 2"/>
          <p:cNvSpPr>
            <a:spLocks noGrp="1"/>
          </p:cNvSpPr>
          <p:nvPr>
            <p:ph idx="1"/>
          </p:nvPr>
        </p:nvSpPr>
        <p:spPr>
          <a:xfrm>
            <a:off x="1280160" y="2444749"/>
            <a:ext cx="9628632" cy="3986213"/>
          </a:xfrm>
        </p:spPr>
        <p:txBody>
          <a:bodyPr/>
          <a:lstStyle/>
          <a:p>
            <a:r>
              <a:rPr lang="tr-TR" sz="2800" dirty="0" smtClean="0"/>
              <a:t>Bilinçli onay, herhangi bir araştırmaya dahil edilecek bireylerin araştırma başlamadan önce araştırma hakkında ayrıntılı bilgilendirmeye dayalı olarak araştırmaya kendi rızasıyla ve gönüllü olarak katılmasını sağlamaktır.</a:t>
            </a:r>
          </a:p>
          <a:p>
            <a:r>
              <a:rPr lang="tr-TR" sz="2800" dirty="0" smtClean="0"/>
              <a:t>Katılımcılar bir araştırmaya fiziksel ve psikolojik baskı olmaksızın kendi rızalarıyla ve gönüllü olarak katılmalıdır.</a:t>
            </a:r>
          </a:p>
          <a:p>
            <a:pPr marL="0" indent="0">
              <a:buNone/>
            </a:pPr>
            <a:endParaRPr lang="tr-TR" dirty="0"/>
          </a:p>
        </p:txBody>
      </p:sp>
    </p:spTree>
    <p:extLst>
      <p:ext uri="{BB962C8B-B14F-4D97-AF65-F5344CB8AC3E}">
        <p14:creationId xmlns:p14="http://schemas.microsoft.com/office/powerpoint/2010/main" val="219246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Bilinçli onay</a:t>
            </a:r>
          </a:p>
        </p:txBody>
      </p:sp>
      <p:sp>
        <p:nvSpPr>
          <p:cNvPr id="3" name="İçerik Yer Tutucusu 2"/>
          <p:cNvSpPr>
            <a:spLocks noGrp="1"/>
          </p:cNvSpPr>
          <p:nvPr>
            <p:ph idx="1"/>
          </p:nvPr>
        </p:nvSpPr>
        <p:spPr/>
        <p:txBody>
          <a:bodyPr/>
          <a:lstStyle/>
          <a:p>
            <a:r>
              <a:rPr lang="tr-TR" dirty="0" smtClean="0"/>
              <a:t>Bu çerçevede katılımcılara araştırmanın amacı veya amaçları, verilerin nasıl toplanacağı, araştırmada katılımcılardan ne beklendiği, kendilerinden ne tür veri toplanacağı, bu verilerin nasıl analiz edileceği ve sonuçların nerede kullanılacağı, nasıl rapor edileceği açık olarak anlatılmalıdır.</a:t>
            </a:r>
          </a:p>
          <a:p>
            <a:r>
              <a:rPr lang="tr-TR" dirty="0" smtClean="0"/>
              <a:t>Katılımcılar araştırmanın herhangi bir aşamasında özgür iradeleriyle araştırmayı terk edebilirler. </a:t>
            </a:r>
          </a:p>
          <a:p>
            <a:r>
              <a:rPr lang="tr-TR" dirty="0" smtClean="0"/>
              <a:t>Sözlü anlatımın yanı sıra bütün bu bilgilerin yazılı bir şekilde katılımcılara sunulması ve yazılı form üzerinde eğer mümkünse imza ve onaylarının alınması, imzalı ve onaylı formun bir kopyasının katılımcılara verilmesi gereklidir.</a:t>
            </a:r>
            <a:endParaRPr lang="tr-TR" dirty="0"/>
          </a:p>
        </p:txBody>
      </p:sp>
    </p:spTree>
    <p:extLst>
      <p:ext uri="{BB962C8B-B14F-4D97-AF65-F5344CB8AC3E}">
        <p14:creationId xmlns:p14="http://schemas.microsoft.com/office/powerpoint/2010/main" val="121439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457200" indent="-457200">
              <a:buFont typeface="Wingdings" panose="05000000000000000000" pitchFamily="2" charset="2"/>
              <a:buChar char="Ø"/>
            </a:pPr>
            <a:r>
              <a:rPr lang="tr-TR" dirty="0" smtClean="0"/>
              <a:t>Gizlilik, özel hayata saygı ve zarar vermemek </a:t>
            </a:r>
            <a:endParaRPr lang="tr-TR" dirty="0"/>
          </a:p>
        </p:txBody>
      </p:sp>
      <p:sp>
        <p:nvSpPr>
          <p:cNvPr id="3" name="İçerik Yer Tutucusu 2"/>
          <p:cNvSpPr>
            <a:spLocks noGrp="1"/>
          </p:cNvSpPr>
          <p:nvPr>
            <p:ph idx="1"/>
          </p:nvPr>
        </p:nvSpPr>
        <p:spPr/>
        <p:txBody>
          <a:bodyPr>
            <a:noAutofit/>
          </a:bodyPr>
          <a:lstStyle/>
          <a:p>
            <a:r>
              <a:rPr lang="tr-TR" sz="2800" dirty="0" smtClean="0"/>
              <a:t>İnsanların kimlikleri, araştırma doğal, sosyal ve kültürel bir ortamda gerçekleştirilmiş ise ortama ilişkin tanımlayıcı bilgiler doğrudan ve dolaylı olarak deşifre edilmemelidir. </a:t>
            </a:r>
          </a:p>
          <a:p>
            <a:r>
              <a:rPr lang="tr-TR" sz="2800" dirty="0" smtClean="0"/>
              <a:t>Katılımcılara ve ortamlara ilişkin bütün veri koruma altına alınmalı, izinsiz ve yetkisiz kişi ve kurumların eline geçmesi önlenmelidir. </a:t>
            </a:r>
          </a:p>
          <a:p>
            <a:r>
              <a:rPr lang="tr-TR" sz="2800" dirty="0" smtClean="0"/>
              <a:t>Özensiz, dikkatsiz tasarlanmış ve yürütülmüş bir araştırma sonunda kimse maddi, manevi ve psikolojik zarara uğramamalıdır.</a:t>
            </a:r>
            <a:endParaRPr lang="tr-TR" sz="2800" dirty="0"/>
          </a:p>
        </p:txBody>
      </p:sp>
    </p:spTree>
    <p:extLst>
      <p:ext uri="{BB962C8B-B14F-4D97-AF65-F5344CB8AC3E}">
        <p14:creationId xmlns:p14="http://schemas.microsoft.com/office/powerpoint/2010/main" val="401509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457200" indent="-457200">
              <a:buFont typeface="Wingdings" panose="05000000000000000000" pitchFamily="2" charset="2"/>
              <a:buChar char="Ø"/>
            </a:pPr>
            <a:r>
              <a:rPr lang="tr-TR" dirty="0" smtClean="0"/>
              <a:t>Aldatmama/yanıltmama </a:t>
            </a:r>
            <a:endParaRPr lang="tr-TR" dirty="0"/>
          </a:p>
        </p:txBody>
      </p:sp>
      <p:sp>
        <p:nvSpPr>
          <p:cNvPr id="3" name="İçerik Yer Tutucusu 2"/>
          <p:cNvSpPr>
            <a:spLocks noGrp="1"/>
          </p:cNvSpPr>
          <p:nvPr>
            <p:ph idx="1"/>
          </p:nvPr>
        </p:nvSpPr>
        <p:spPr/>
        <p:txBody>
          <a:bodyPr>
            <a:normAutofit/>
          </a:bodyPr>
          <a:lstStyle/>
          <a:p>
            <a:r>
              <a:rPr lang="tr-TR" sz="2400" dirty="0" smtClean="0"/>
              <a:t>Bilinçli onay ilkesiyle de doğrudan ilgili olan ve katılımcıların herhangi bir şekilde aldatılmaması ve yanıltılmaması ilkesi bugün sosyal ve nitel araştırmalarda önemli bir yer tutmaktadır.</a:t>
            </a:r>
          </a:p>
          <a:p>
            <a:r>
              <a:rPr lang="tr-TR" sz="2400" dirty="0" smtClean="0"/>
              <a:t>Geçmişte bazı araştırmacıların benimsediği suçlulara, çocuklara ve zihinsel engellilere her zaman doğruyu söylemenin gerekli olmadığı anlayışı bugün tamamen terk edilmiştir.</a:t>
            </a:r>
            <a:endParaRPr lang="tr-TR" sz="2400" dirty="0"/>
          </a:p>
        </p:txBody>
      </p:sp>
    </p:spTree>
    <p:extLst>
      <p:ext uri="{BB962C8B-B14F-4D97-AF65-F5344CB8AC3E}">
        <p14:creationId xmlns:p14="http://schemas.microsoft.com/office/powerpoint/2010/main" val="125512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457200" indent="-457200">
              <a:buFont typeface="Wingdings" panose="05000000000000000000" pitchFamily="2" charset="2"/>
              <a:buChar char="Ø"/>
            </a:pPr>
            <a:r>
              <a:rPr lang="tr-TR" dirty="0" smtClean="0"/>
              <a:t>Verilere sadık kalma</a:t>
            </a:r>
            <a:endParaRPr lang="tr-TR" dirty="0"/>
          </a:p>
        </p:txBody>
      </p:sp>
      <p:sp>
        <p:nvSpPr>
          <p:cNvPr id="3" name="İçerik Yer Tutucusu 2"/>
          <p:cNvSpPr>
            <a:spLocks noGrp="1"/>
          </p:cNvSpPr>
          <p:nvPr>
            <p:ph idx="1"/>
          </p:nvPr>
        </p:nvSpPr>
        <p:spPr/>
        <p:txBody>
          <a:bodyPr>
            <a:normAutofit/>
          </a:bodyPr>
          <a:lstStyle/>
          <a:p>
            <a:r>
              <a:rPr lang="tr-TR" sz="2800" dirty="0" smtClean="0"/>
              <a:t>Sosyal bilimler araştırmalarında ve nitel araştırmalarda verilerin özenle toplanması, özenle sistematik bir şekilde analiz edilmesi ve sonuçların yazılması ve paylaşılmasında «verilere sadık kalma» önemli bir etik kuraldır. </a:t>
            </a:r>
          </a:p>
          <a:p>
            <a:r>
              <a:rPr lang="tr-TR" sz="2800" dirty="0" smtClean="0"/>
              <a:t>Verilerin çarpıtılması, olmayan verinin masa başı yöntemleriyle uydurulması, verilerin belirli kısımlarının bilerek veya bilmeyerek kapsam dışı bırakılması bilimsel olmadığı kadar etik de değildir.</a:t>
            </a:r>
            <a:endParaRPr lang="tr-TR" sz="2800" dirty="0"/>
          </a:p>
        </p:txBody>
      </p:sp>
    </p:spTree>
    <p:extLst>
      <p:ext uri="{BB962C8B-B14F-4D97-AF65-F5344CB8AC3E}">
        <p14:creationId xmlns:p14="http://schemas.microsoft.com/office/powerpoint/2010/main" val="361311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smtClean="0"/>
              <a:t>Kaynak:</a:t>
            </a:r>
            <a:endParaRPr lang="tr-TR" dirty="0"/>
          </a:p>
        </p:txBody>
      </p:sp>
      <p:sp>
        <p:nvSpPr>
          <p:cNvPr id="5" name="Metin Yer Tutucusu 4"/>
          <p:cNvSpPr>
            <a:spLocks noGrp="1"/>
          </p:cNvSpPr>
          <p:nvPr>
            <p:ph type="body" idx="1"/>
          </p:nvPr>
        </p:nvSpPr>
        <p:spPr/>
        <p:txBody>
          <a:bodyPr/>
          <a:lstStyle/>
          <a:p>
            <a:pPr lvl="0"/>
            <a:r>
              <a:rPr lang="tr-TR" dirty="0">
                <a:solidFill>
                  <a:srgbClr val="3C4743"/>
                </a:solidFill>
              </a:rPr>
              <a:t>Şener Büyüköztürk </a:t>
            </a:r>
            <a:r>
              <a:rPr lang="tr-TR" dirty="0" smtClean="0">
                <a:solidFill>
                  <a:srgbClr val="3C4743"/>
                </a:solidFill>
              </a:rPr>
              <a:t>vd., </a:t>
            </a:r>
            <a:r>
              <a:rPr lang="tr-TR" i="1" dirty="0">
                <a:solidFill>
                  <a:srgbClr val="3C4743"/>
                </a:solidFill>
              </a:rPr>
              <a:t>Bilimsel Araştırma Yöntemleri</a:t>
            </a:r>
            <a:r>
              <a:rPr lang="tr-TR" dirty="0">
                <a:solidFill>
                  <a:srgbClr val="3C4743"/>
                </a:solidFill>
              </a:rPr>
              <a:t>, Pegem Yayınları</a:t>
            </a:r>
          </a:p>
        </p:txBody>
      </p:sp>
    </p:spTree>
    <p:extLst>
      <p:ext uri="{BB962C8B-B14F-4D97-AF65-F5344CB8AC3E}">
        <p14:creationId xmlns:p14="http://schemas.microsoft.com/office/powerpoint/2010/main" val="257094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smtClean="0"/>
              <a:t>Bilimde Etik Davranış</a:t>
            </a:r>
            <a:endParaRPr lang="tr-TR" dirty="0"/>
          </a:p>
        </p:txBody>
      </p:sp>
      <p:sp>
        <p:nvSpPr>
          <p:cNvPr id="5" name="İçerik Yer Tutucusu 4"/>
          <p:cNvSpPr>
            <a:spLocks noGrp="1"/>
          </p:cNvSpPr>
          <p:nvPr>
            <p:ph idx="1"/>
          </p:nvPr>
        </p:nvSpPr>
        <p:spPr/>
        <p:txBody>
          <a:bodyPr>
            <a:normAutofit/>
          </a:bodyPr>
          <a:lstStyle/>
          <a:p>
            <a:r>
              <a:rPr lang="tr-TR" sz="2800" dirty="0" smtClean="0"/>
              <a:t>Bilimde etik standartların iki kavramsal esası vardır: Ahlak ve bilim.</a:t>
            </a:r>
          </a:p>
          <a:p>
            <a:r>
              <a:rPr lang="tr-TR" sz="2800" dirty="0" smtClean="0"/>
              <a:t>Bilimde etik tavır çoğunluğun benimsediği ahlak standartlarına aykırı olmamalı ve bilimsel hedeflerin artmasını sağlamalıdır. </a:t>
            </a:r>
            <a:endParaRPr lang="tr-TR" sz="2800" dirty="0"/>
          </a:p>
        </p:txBody>
      </p:sp>
    </p:spTree>
    <p:extLst>
      <p:ext uri="{BB962C8B-B14F-4D97-AF65-F5344CB8AC3E}">
        <p14:creationId xmlns:p14="http://schemas.microsoft.com/office/powerpoint/2010/main" val="393457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 etiğinin temel ilkeleri aşağıdaki şekilde özetlenebilir:</a:t>
            </a:r>
            <a:endParaRPr lang="tr-TR" dirty="0"/>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b="1" dirty="0" smtClean="0"/>
              <a:t>Dürüstlük: </a:t>
            </a:r>
            <a:r>
              <a:rPr lang="tr-TR" dirty="0" smtClean="0"/>
              <a:t>Bilim insanları, bilgiyi veya sonuçları saptırmamalı, yalanlara dayandırmamalı ve yanlış sunmamalıdır. Araştırma işleminde her açıdan nesnel, tarafsız ve dürüst olmaları gerekmektedir.</a:t>
            </a:r>
          </a:p>
          <a:p>
            <a:pPr>
              <a:buFont typeface="Wingdings" panose="05000000000000000000" pitchFamily="2" charset="2"/>
              <a:buChar char="Ø"/>
            </a:pPr>
            <a:r>
              <a:rPr lang="tr-TR" b="1" dirty="0" smtClean="0"/>
              <a:t>Dikkat: </a:t>
            </a:r>
            <a:r>
              <a:rPr lang="tr-TR" dirty="0" smtClean="0"/>
              <a:t>Bilim insanları, araştırmalarında, özellikle de sonuçlarını sunarken, hatalardan kaçınmalıdırlar. Deneysel yöntemsel hataları ve araştırmacıdan kaynaklanan hataları asgari düzeye indirmeli, yansız olmalı ve menfaat çatışmalarından uzak durmalıdırlar.</a:t>
            </a:r>
          </a:p>
          <a:p>
            <a:pPr>
              <a:buFont typeface="Wingdings" panose="05000000000000000000" pitchFamily="2" charset="2"/>
              <a:buChar char="Ø"/>
            </a:pPr>
            <a:r>
              <a:rPr lang="tr-TR" b="1" dirty="0" smtClean="0"/>
              <a:t>Açıklık: </a:t>
            </a:r>
            <a:r>
              <a:rPr lang="tr-TR" dirty="0" smtClean="0"/>
              <a:t>Bilim insanları, verileri, sonuçları, yöntemleri, fikirleri, etkinlikleri ve araçları paylaşmalıdırlar. Yapılan çalışmaların başkalarınca değerlendirilmesine izin vermeli, eleştiriye ve yeni fikirlere açık olunmalıdır. </a:t>
            </a:r>
          </a:p>
        </p:txBody>
      </p:sp>
    </p:spTree>
    <p:extLst>
      <p:ext uri="{BB962C8B-B14F-4D97-AF65-F5344CB8AC3E}">
        <p14:creationId xmlns:p14="http://schemas.microsoft.com/office/powerpoint/2010/main" val="371825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 etiğinin temel ilkeleri aşağıdaki şekilde özetlenebilir:</a:t>
            </a:r>
            <a:endParaRPr lang="tr-TR" dirty="0"/>
          </a:p>
        </p:txBody>
      </p:sp>
      <p:sp>
        <p:nvSpPr>
          <p:cNvPr id="3" name="İçerik Yer Tutucusu 2"/>
          <p:cNvSpPr>
            <a:spLocks noGrp="1"/>
          </p:cNvSpPr>
          <p:nvPr>
            <p:ph idx="1"/>
          </p:nvPr>
        </p:nvSpPr>
        <p:spPr/>
        <p:txBody>
          <a:bodyPr>
            <a:normAutofit/>
          </a:bodyPr>
          <a:lstStyle/>
          <a:p>
            <a:pPr>
              <a:buFont typeface="Wingdings" panose="05000000000000000000" pitchFamily="2" charset="2"/>
              <a:buChar char="Ø"/>
            </a:pPr>
            <a:r>
              <a:rPr lang="tr-TR" sz="2400" b="1" dirty="0" smtClean="0"/>
              <a:t>Özgürlük: </a:t>
            </a:r>
            <a:r>
              <a:rPr lang="tr-TR" sz="2400" dirty="0" smtClean="0"/>
              <a:t>Bilim insanları, herhangi bir sorun veya hipotez üzerine araştırma yapmakta özgür olmalıdırlar. Yeni fikirler ortaya koyup eski fikirleri eleştirmelerine olanak tanınmalıdır.</a:t>
            </a:r>
          </a:p>
          <a:p>
            <a:pPr>
              <a:buFont typeface="Wingdings" panose="05000000000000000000" pitchFamily="2" charset="2"/>
              <a:buChar char="Ø"/>
            </a:pPr>
            <a:r>
              <a:rPr lang="tr-TR" sz="2400" b="1" dirty="0" smtClean="0"/>
              <a:t>Eğitim sorumluluğu: </a:t>
            </a:r>
            <a:r>
              <a:rPr lang="tr-TR" sz="2400" dirty="0" smtClean="0"/>
              <a:t>Bilim insanları, geleceğin bilim insanlarını ve halkı eğitmekle sorumludur. </a:t>
            </a:r>
          </a:p>
          <a:p>
            <a:pPr>
              <a:buFont typeface="Wingdings" panose="05000000000000000000" pitchFamily="2" charset="2"/>
              <a:buChar char="Ø"/>
            </a:pPr>
            <a:r>
              <a:rPr lang="tr-TR" sz="2400" b="1" dirty="0" smtClean="0"/>
              <a:t>Toplumsal sorumluluk: </a:t>
            </a:r>
            <a:r>
              <a:rPr lang="tr-TR" sz="2400" dirty="0" smtClean="0"/>
              <a:t>Bilim insanları topluma zarar vermekten kaçınmalı ve topluma yararlı olmaya çalışmalıdır. Bilim insanları araştırmalarının sonuçlarından sorumlu olmalı ve bu sonuçlar hakkında halkı bilgilendirmelidir.</a:t>
            </a:r>
            <a:endParaRPr lang="tr-TR" sz="2400" dirty="0"/>
          </a:p>
        </p:txBody>
      </p:sp>
    </p:spTree>
    <p:extLst>
      <p:ext uri="{BB962C8B-B14F-4D97-AF65-F5344CB8AC3E}">
        <p14:creationId xmlns:p14="http://schemas.microsoft.com/office/powerpoint/2010/main" val="227428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 etiğinin temel ilkeleri aşağıdaki şekilde özetlenebilir:</a:t>
            </a:r>
            <a:endParaRPr lang="tr-TR" dirty="0"/>
          </a:p>
        </p:txBody>
      </p:sp>
      <p:sp>
        <p:nvSpPr>
          <p:cNvPr id="3" name="İçerik Yer Tutucusu 2"/>
          <p:cNvSpPr>
            <a:spLocks noGrp="1"/>
          </p:cNvSpPr>
          <p:nvPr>
            <p:ph idx="1"/>
          </p:nvPr>
        </p:nvSpPr>
        <p:spPr/>
        <p:txBody>
          <a:bodyPr>
            <a:normAutofit/>
          </a:bodyPr>
          <a:lstStyle/>
          <a:p>
            <a:pPr>
              <a:buFont typeface="Wingdings" panose="05000000000000000000" pitchFamily="2" charset="2"/>
              <a:buChar char="Ø"/>
            </a:pPr>
            <a:r>
              <a:rPr lang="tr-TR" sz="2400" b="1" dirty="0" smtClean="0"/>
              <a:t>Yasallık: </a:t>
            </a:r>
            <a:r>
              <a:rPr lang="tr-TR" sz="2400" dirty="0" smtClean="0"/>
              <a:t>Araştırma aşamasında, bilim insanları çalışmalarıyla ilgili yasalara uymalıdır. </a:t>
            </a:r>
          </a:p>
          <a:p>
            <a:pPr>
              <a:buFont typeface="Wingdings" panose="05000000000000000000" pitchFamily="2" charset="2"/>
              <a:buChar char="Ø"/>
            </a:pPr>
            <a:r>
              <a:rPr lang="tr-TR" sz="2400" b="1" dirty="0" smtClean="0"/>
              <a:t>Karşılıklı saygı: </a:t>
            </a:r>
            <a:r>
              <a:rPr lang="tr-TR" sz="2400" dirty="0" smtClean="0"/>
              <a:t>Bilim insanları meslektaşlarına karşı saygılı bir tutum içinde olmalıdır.</a:t>
            </a:r>
          </a:p>
          <a:p>
            <a:pPr>
              <a:buFont typeface="Wingdings" panose="05000000000000000000" pitchFamily="2" charset="2"/>
              <a:buChar char="Ø"/>
            </a:pPr>
            <a:r>
              <a:rPr lang="tr-TR" sz="2400" b="1" dirty="0" smtClean="0"/>
              <a:t>Verimlilik: </a:t>
            </a:r>
            <a:r>
              <a:rPr lang="tr-TR" sz="2400" dirty="0" smtClean="0"/>
              <a:t>Bilim insanları kaynaklardan verimli olarak yararlanmayı bilmelidir.</a:t>
            </a:r>
          </a:p>
          <a:p>
            <a:pPr>
              <a:buFont typeface="Wingdings" panose="05000000000000000000" pitchFamily="2" charset="2"/>
              <a:buChar char="Ø"/>
            </a:pPr>
            <a:r>
              <a:rPr lang="tr-TR" sz="2400" b="1" dirty="0" smtClean="0"/>
              <a:t>Deneklere saygı: </a:t>
            </a:r>
            <a:r>
              <a:rPr lang="tr-TR" sz="2400" dirty="0" smtClean="0"/>
              <a:t>Bilim insanları, gözlem yaptıkları deneklerin haklarını korumalı, saygı ve özen göstermelidir.</a:t>
            </a:r>
            <a:endParaRPr lang="tr-TR" sz="2400" dirty="0"/>
          </a:p>
        </p:txBody>
      </p:sp>
    </p:spTree>
    <p:extLst>
      <p:ext uri="{BB962C8B-B14F-4D97-AF65-F5344CB8AC3E}">
        <p14:creationId xmlns:p14="http://schemas.microsoft.com/office/powerpoint/2010/main" val="254806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 etiği kapsamında gösterilmesi zorunlu olan davranışlar:</a:t>
            </a:r>
            <a:endParaRPr lang="tr-TR" dirty="0"/>
          </a:p>
        </p:txBody>
      </p:sp>
      <p:sp>
        <p:nvSpPr>
          <p:cNvPr id="3" name="İçerik Yer Tutucusu 2"/>
          <p:cNvSpPr>
            <a:spLocks noGrp="1"/>
          </p:cNvSpPr>
          <p:nvPr>
            <p:ph idx="1"/>
          </p:nvPr>
        </p:nvSpPr>
        <p:spPr/>
        <p:txBody>
          <a:bodyPr>
            <a:noAutofit/>
          </a:bodyPr>
          <a:lstStyle/>
          <a:p>
            <a:pPr>
              <a:buFont typeface="Wingdings" panose="05000000000000000000" pitchFamily="2" charset="2"/>
              <a:buChar char="Ø"/>
            </a:pPr>
            <a:r>
              <a:rPr lang="tr-TR" sz="2800" dirty="0" smtClean="0"/>
              <a:t>Kanıtların dikkatli şekilde toplanması ve kullanılması</a:t>
            </a:r>
          </a:p>
          <a:p>
            <a:pPr>
              <a:buFont typeface="Wingdings" panose="05000000000000000000" pitchFamily="2" charset="2"/>
              <a:buChar char="Ø"/>
            </a:pPr>
            <a:r>
              <a:rPr lang="tr-TR" sz="2800" dirty="0" smtClean="0"/>
              <a:t>Fikirlerin ve başkalarının eserlerinin dikkatli kullanılması</a:t>
            </a:r>
          </a:p>
          <a:p>
            <a:pPr>
              <a:buFont typeface="Wingdings" panose="05000000000000000000" pitchFamily="2" charset="2"/>
              <a:buChar char="Ø"/>
            </a:pPr>
            <a:r>
              <a:rPr lang="tr-TR" sz="2800" dirty="0" smtClean="0"/>
              <a:t>Tamamen kanıtlanmamış bilgi üzerinde şüpheci olunması</a:t>
            </a:r>
          </a:p>
          <a:p>
            <a:pPr>
              <a:buFont typeface="Wingdings" panose="05000000000000000000" pitchFamily="2" charset="2"/>
              <a:buChar char="Ø"/>
            </a:pPr>
            <a:r>
              <a:rPr lang="tr-TR" sz="2800" dirty="0" smtClean="0"/>
              <a:t>Alternatif açıklamalara açık olma</a:t>
            </a:r>
          </a:p>
          <a:p>
            <a:pPr>
              <a:buFont typeface="Wingdings" panose="05000000000000000000" pitchFamily="2" charset="2"/>
              <a:buChar char="Ø"/>
            </a:pPr>
            <a:r>
              <a:rPr lang="tr-TR" sz="2800" dirty="0" smtClean="0"/>
              <a:t>Söylemde nezaket ve ikna yolunu tercih etme </a:t>
            </a:r>
          </a:p>
          <a:p>
            <a:pPr>
              <a:buFont typeface="Wingdings" panose="05000000000000000000" pitchFamily="2" charset="2"/>
              <a:buChar char="Ø"/>
            </a:pPr>
            <a:r>
              <a:rPr lang="tr-TR" sz="2800" dirty="0" smtClean="0"/>
              <a:t>Üniversite bünyesinde yürütülen araştırmaların sonucuna erişim açıklığı</a:t>
            </a:r>
            <a:endParaRPr lang="tr-TR" sz="2800" dirty="0"/>
          </a:p>
        </p:txBody>
      </p:sp>
    </p:spTree>
    <p:extLst>
      <p:ext uri="{BB962C8B-B14F-4D97-AF65-F5344CB8AC3E}">
        <p14:creationId xmlns:p14="http://schemas.microsoft.com/office/powerpoint/2010/main" val="181766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 etiği kapsamında gösterilmesi zorunlu olan davranışlar:</a:t>
            </a:r>
            <a:endParaRPr lang="tr-TR" dirty="0"/>
          </a:p>
        </p:txBody>
      </p:sp>
      <p:sp>
        <p:nvSpPr>
          <p:cNvPr id="3" name="İçerik Yer Tutucusu 2"/>
          <p:cNvSpPr>
            <a:spLocks noGrp="1"/>
          </p:cNvSpPr>
          <p:nvPr>
            <p:ph idx="1"/>
          </p:nvPr>
        </p:nvSpPr>
        <p:spPr>
          <a:xfrm>
            <a:off x="1280160" y="1973179"/>
            <a:ext cx="9628632" cy="4728410"/>
          </a:xfrm>
        </p:spPr>
        <p:txBody>
          <a:bodyPr>
            <a:normAutofit/>
          </a:bodyPr>
          <a:lstStyle/>
          <a:p>
            <a:pPr>
              <a:spcBef>
                <a:spcPts val="600"/>
              </a:spcBef>
              <a:buFont typeface="Wingdings" panose="05000000000000000000" pitchFamily="2" charset="2"/>
              <a:buChar char="Ø"/>
            </a:pPr>
            <a:r>
              <a:rPr lang="tr-TR" sz="2400" dirty="0" smtClean="0"/>
              <a:t>Diğer bireylerin akademik performansını değerlendirmede sadece akademik değerlere dayanma</a:t>
            </a:r>
          </a:p>
          <a:p>
            <a:pPr>
              <a:spcBef>
                <a:spcPts val="600"/>
              </a:spcBef>
              <a:buFont typeface="Wingdings" panose="05000000000000000000" pitchFamily="2" charset="2"/>
              <a:buChar char="Ø"/>
            </a:pPr>
            <a:r>
              <a:rPr lang="tr-TR" sz="2400" dirty="0" smtClean="0"/>
              <a:t>Bilgi edinme sürecinde deneklere özen gösterme ve zarar vermeme</a:t>
            </a:r>
          </a:p>
          <a:p>
            <a:pPr>
              <a:spcBef>
                <a:spcPts val="600"/>
              </a:spcBef>
              <a:buFont typeface="Wingdings" panose="05000000000000000000" pitchFamily="2" charset="2"/>
              <a:buChar char="Ø"/>
            </a:pPr>
            <a:r>
              <a:rPr lang="tr-TR" sz="2400" dirty="0" smtClean="0"/>
              <a:t>Politika yapımına yönelik bir araştırma olmadıkça politik uygulamalardan kaçınma </a:t>
            </a:r>
          </a:p>
          <a:p>
            <a:pPr>
              <a:spcBef>
                <a:spcPts val="600"/>
              </a:spcBef>
              <a:buFont typeface="Wingdings" panose="05000000000000000000" pitchFamily="2" charset="2"/>
              <a:buChar char="Ø"/>
            </a:pPr>
            <a:r>
              <a:rPr lang="tr-TR" sz="2400" dirty="0" smtClean="0"/>
              <a:t>Kişisel değerlendirme ile bulgu ve analiz sunumunu birbirinden ayırma ve kişisel değerlendirmeleri açık halde verme</a:t>
            </a:r>
          </a:p>
          <a:p>
            <a:pPr>
              <a:spcBef>
                <a:spcPts val="600"/>
              </a:spcBef>
              <a:buFont typeface="Wingdings" panose="05000000000000000000" pitchFamily="2" charset="2"/>
              <a:buChar char="Ø"/>
            </a:pPr>
            <a:r>
              <a:rPr lang="tr-TR" sz="2400" dirty="0" smtClean="0"/>
              <a:t>Akademik nedenlerle meslektaşlarına yardım etme konusunda yükümlülüğün tam anlamıyla kabulü</a:t>
            </a:r>
          </a:p>
          <a:p>
            <a:pPr>
              <a:spcBef>
                <a:spcPts val="600"/>
              </a:spcBef>
              <a:buFont typeface="Wingdings" panose="05000000000000000000" pitchFamily="2" charset="2"/>
              <a:buChar char="Ø"/>
            </a:pPr>
            <a:r>
              <a:rPr lang="tr-TR" sz="2400" dirty="0" smtClean="0"/>
              <a:t>Akademik etiğin, yalnızca bilimsel araştırmalara değil, akademik yaşamı oluşturan tüm faaliyetlere yansıtılması</a:t>
            </a:r>
            <a:endParaRPr lang="tr-TR" sz="2400" dirty="0"/>
          </a:p>
        </p:txBody>
      </p:sp>
    </p:spTree>
    <p:extLst>
      <p:ext uri="{BB962C8B-B14F-4D97-AF65-F5344CB8AC3E}">
        <p14:creationId xmlns:p14="http://schemas.microsoft.com/office/powerpoint/2010/main" val="300048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0836" y="466343"/>
            <a:ext cx="12081164" cy="1362113"/>
          </a:xfrm>
        </p:spPr>
        <p:txBody>
          <a:bodyPr/>
          <a:lstStyle/>
          <a:p>
            <a:r>
              <a:rPr lang="tr-TR" dirty="0" smtClean="0"/>
              <a:t>Sizce, Bilimsel Araştırmalarda Görülen Bazı Etik ve Ahlaki Sorunlar Nelerdir?</a:t>
            </a:r>
            <a:endParaRPr lang="tr-TR" dirty="0"/>
          </a:p>
        </p:txBody>
      </p:sp>
      <p:sp>
        <p:nvSpPr>
          <p:cNvPr id="3" name="İçerik Yer Tutucusu 2"/>
          <p:cNvSpPr>
            <a:spLocks noGrp="1"/>
          </p:cNvSpPr>
          <p:nvPr>
            <p:ph idx="1"/>
          </p:nvPr>
        </p:nvSpPr>
        <p:spPr/>
        <p:txBody>
          <a:bodyPr>
            <a:normAutofit lnSpcReduction="10000"/>
          </a:bodyPr>
          <a:lstStyle/>
          <a:p>
            <a:r>
              <a:rPr lang="tr-TR" dirty="0" smtClean="0"/>
              <a:t>1.</a:t>
            </a:r>
          </a:p>
          <a:p>
            <a:r>
              <a:rPr lang="tr-TR" dirty="0" smtClean="0"/>
              <a:t>2.</a:t>
            </a:r>
          </a:p>
          <a:p>
            <a:r>
              <a:rPr lang="tr-TR" dirty="0" smtClean="0"/>
              <a:t>3.</a:t>
            </a:r>
          </a:p>
          <a:p>
            <a:r>
              <a:rPr lang="tr-TR" dirty="0" smtClean="0"/>
              <a:t>4.</a:t>
            </a:r>
          </a:p>
          <a:p>
            <a:r>
              <a:rPr lang="tr-TR" dirty="0" smtClean="0"/>
              <a:t>5.</a:t>
            </a:r>
          </a:p>
          <a:p>
            <a:r>
              <a:rPr lang="tr-TR" dirty="0" smtClean="0"/>
              <a:t>6.</a:t>
            </a:r>
          </a:p>
          <a:p>
            <a:r>
              <a:rPr lang="tr-TR" dirty="0" smtClean="0"/>
              <a:t>7.</a:t>
            </a:r>
          </a:p>
          <a:p>
            <a:r>
              <a:rPr lang="tr-TR" dirty="0" smtClean="0"/>
              <a:t>8.</a:t>
            </a:r>
            <a:endParaRPr lang="tr-TR" dirty="0"/>
          </a:p>
        </p:txBody>
      </p:sp>
    </p:spTree>
    <p:extLst>
      <p:ext uri="{BB962C8B-B14F-4D97-AF65-F5344CB8AC3E}">
        <p14:creationId xmlns:p14="http://schemas.microsoft.com/office/powerpoint/2010/main" val="84318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Bilimde Etik Dışı Davranış</a:t>
            </a:r>
            <a:endParaRPr lang="tr-TR" dirty="0"/>
          </a:p>
        </p:txBody>
      </p:sp>
      <p:sp>
        <p:nvSpPr>
          <p:cNvPr id="3" name="İçerik Yer Tutucusu 2"/>
          <p:cNvSpPr>
            <a:spLocks noGrp="1"/>
          </p:cNvSpPr>
          <p:nvPr>
            <p:ph idx="1"/>
          </p:nvPr>
        </p:nvSpPr>
        <p:spPr>
          <a:xfrm>
            <a:off x="955964" y="2010640"/>
            <a:ext cx="10598727" cy="4459433"/>
          </a:xfrm>
        </p:spPr>
        <p:txBody>
          <a:bodyPr>
            <a:normAutofit/>
          </a:bodyPr>
          <a:lstStyle/>
          <a:p>
            <a:pPr marL="0" indent="0">
              <a:buNone/>
            </a:pPr>
            <a:r>
              <a:rPr lang="tr-TR" sz="2400" dirty="0" smtClean="0"/>
              <a:t>Bilim dünyasında en sık görülen etik dışı davranışlar şunlardır:</a:t>
            </a:r>
          </a:p>
          <a:p>
            <a:pPr>
              <a:buFont typeface="Wingdings" panose="05000000000000000000" pitchFamily="2" charset="2"/>
              <a:buChar char="Ø"/>
            </a:pPr>
            <a:r>
              <a:rPr lang="tr-TR" sz="2400" b="1" dirty="0" smtClean="0"/>
              <a:t>Disiplinsiz Araştırma: </a:t>
            </a:r>
            <a:r>
              <a:rPr lang="tr-TR" sz="2400" dirty="0" smtClean="0"/>
              <a:t>Disiplinsiz, dikkatsiz, aceleci ve özensiz bir şekilde hazırlanan bu tür araştırmalarda kasıtlı olmayan bazı hatalar ortaya çıkar. Genellikle bu hatalar bilime zarar vermeyen ve düzeltilebilmesi mümkün durumlardır. </a:t>
            </a:r>
          </a:p>
          <a:p>
            <a:pPr>
              <a:buFont typeface="Wingdings" panose="05000000000000000000" pitchFamily="2" charset="2"/>
              <a:buChar char="Ø"/>
            </a:pPr>
            <a:r>
              <a:rPr lang="tr-TR" sz="2400" b="1" dirty="0" smtClean="0"/>
              <a:t>Yinelenen Yayın: </a:t>
            </a:r>
            <a:r>
              <a:rPr lang="tr-TR" sz="2400" dirty="0" smtClean="0"/>
              <a:t>Aynı bilimsel araştırmanın birden çok dergiye gönderilerek yayımlanmasıdır. Araştırma doğrudan iki ayrı dergiye gönderilebileceği gibi, gereksiz yere bölünerek ve küçük değişiklikler yapılarak farklı dergilerde yayımlatılabilir. Araştırmacıların bu şekilde çok yayın yapma çabası çalışmaların niteliğini düşüreceği gibi aynı zamanda araştırmacıya da zarar verir.</a:t>
            </a:r>
            <a:endParaRPr lang="tr-TR" sz="2400" dirty="0"/>
          </a:p>
        </p:txBody>
      </p:sp>
    </p:spTree>
    <p:extLst>
      <p:ext uri="{BB962C8B-B14F-4D97-AF65-F5344CB8AC3E}">
        <p14:creationId xmlns:p14="http://schemas.microsoft.com/office/powerpoint/2010/main" val="204504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Bilimde Etik Dışı Davranış</a:t>
            </a:r>
            <a:endParaRPr lang="tr-TR" dirty="0"/>
          </a:p>
        </p:txBody>
      </p:sp>
      <p:sp>
        <p:nvSpPr>
          <p:cNvPr id="3" name="İçerik Yer Tutucusu 2"/>
          <p:cNvSpPr>
            <a:spLocks noGrp="1"/>
          </p:cNvSpPr>
          <p:nvPr>
            <p:ph idx="1"/>
          </p:nvPr>
        </p:nvSpPr>
        <p:spPr>
          <a:xfrm>
            <a:off x="637309" y="2190749"/>
            <a:ext cx="11069782" cy="4542560"/>
          </a:xfrm>
        </p:spPr>
        <p:txBody>
          <a:bodyPr>
            <a:normAutofit/>
          </a:bodyPr>
          <a:lstStyle/>
          <a:p>
            <a:pPr>
              <a:buFont typeface="Wingdings" panose="05000000000000000000" pitchFamily="2" charset="2"/>
              <a:buChar char="Ø"/>
            </a:pPr>
            <a:r>
              <a:rPr lang="tr-TR" sz="2400" b="1" dirty="0" smtClean="0"/>
              <a:t>Sahtecilik, Saptırma veya Aldatmaca: </a:t>
            </a:r>
            <a:r>
              <a:rPr lang="tr-TR" sz="2400" dirty="0" smtClean="0"/>
              <a:t>Sahtecilik, bilimsel verilerin istemli bir şekilde değiştirilmesini ifade eder. Bu tür durumlarda toplanan veriler üzerinde bazı değişiklikler yapılmış veya ortaya çıkan verilerin en uygun olanları alınarak uygun olmayanların atılması ve böylece ahlak dışı bir yoldan bilimsel hipotezler güçlendirilmeye çalışılmıştır. Bu tür sahtecilik olaylarının ortaya çıkarılması oldukça zordur. Bu nedenle bilimsel araştırmalarda verilerin toplanması ve analizi sürecinin ayrıntılı bir şekilde yazılması istenir.</a:t>
            </a:r>
          </a:p>
          <a:p>
            <a:pPr>
              <a:buFont typeface="Wingdings" panose="05000000000000000000" pitchFamily="2" charset="2"/>
              <a:buChar char="Ø"/>
            </a:pPr>
            <a:r>
              <a:rPr lang="tr-TR" sz="2400" b="1" dirty="0" smtClean="0"/>
              <a:t>Uydurmacılık: </a:t>
            </a:r>
            <a:r>
              <a:rPr lang="tr-TR" sz="2400" dirty="0" smtClean="0"/>
              <a:t>Uydurmacılık, hiçbir şekilde araştırma yapılmadığı veya yarım-yamalak veriler toplanarak çok uygun yöntemler kullanılmış ve çok uyumlu veriler elde edilmiş gibi sözde bir bilimsel yayının ortaya çıkması olayıdır.</a:t>
            </a:r>
            <a:endParaRPr lang="tr-TR" sz="2400" dirty="0"/>
          </a:p>
        </p:txBody>
      </p:sp>
    </p:spTree>
    <p:extLst>
      <p:ext uri="{BB962C8B-B14F-4D97-AF65-F5344CB8AC3E}">
        <p14:creationId xmlns:p14="http://schemas.microsoft.com/office/powerpoint/2010/main" val="15072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a:solidFill>
                  <a:srgbClr val="E5E6DA"/>
                </a:solidFill>
              </a:rPr>
              <a:t>Bilimde Etik Dışı Davranış</a:t>
            </a:r>
            <a:endParaRPr lang="tr-TR" dirty="0"/>
          </a:p>
        </p:txBody>
      </p:sp>
      <p:sp>
        <p:nvSpPr>
          <p:cNvPr id="6" name="Metin Yer Tutucusu 5"/>
          <p:cNvSpPr>
            <a:spLocks noGrp="1"/>
          </p:cNvSpPr>
          <p:nvPr>
            <p:ph type="body" sz="half" idx="2"/>
          </p:nvPr>
        </p:nvSpPr>
        <p:spPr>
          <a:xfrm>
            <a:off x="443345" y="2465294"/>
            <a:ext cx="6165273" cy="3711669"/>
          </a:xfrm>
        </p:spPr>
        <p:txBody>
          <a:bodyPr>
            <a:noAutofit/>
          </a:bodyPr>
          <a:lstStyle/>
          <a:p>
            <a:pPr marL="342900" indent="-342900">
              <a:buFont typeface="Wingdings" panose="05000000000000000000" pitchFamily="2" charset="2"/>
              <a:buChar char="Ø"/>
            </a:pPr>
            <a:r>
              <a:rPr lang="tr-TR" sz="2800" b="1" dirty="0" smtClean="0"/>
              <a:t>Aşırmacılık: </a:t>
            </a:r>
            <a:r>
              <a:rPr lang="tr-TR" sz="2800" dirty="0" smtClean="0"/>
              <a:t>Aşırmacılık</a:t>
            </a:r>
            <a:r>
              <a:rPr lang="tr-TR" sz="2800" dirty="0"/>
              <a:t> </a:t>
            </a:r>
            <a:r>
              <a:rPr lang="tr-TR" sz="2800" dirty="0" smtClean="0"/>
              <a:t>yerine haksız kullanma, kendi adına geçirme, </a:t>
            </a:r>
            <a:r>
              <a:rPr lang="tr-TR" sz="2800" b="1" dirty="0" smtClean="0"/>
              <a:t>intihal</a:t>
            </a:r>
            <a:r>
              <a:rPr lang="tr-TR" sz="2800" dirty="0" smtClean="0"/>
              <a:t> ve korsanlık gibi kavramlar da kullanılmaktadır. Aşırmacılık, başkalarına ait olan araştırma verilerinin, olduğu gibi, kaynak bildirilmeden ve kendi araştırma verileriymiş gibi yayınlanmasıdır. </a:t>
            </a:r>
            <a:endParaRPr lang="tr-TR" sz="2800" dirty="0"/>
          </a:p>
        </p:txBody>
      </p:sp>
      <p:pic>
        <p:nvPicPr>
          <p:cNvPr id="9" name="İçerik Yer Tutucusu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43234" y="2340697"/>
            <a:ext cx="4948766" cy="3711575"/>
          </a:xfrm>
        </p:spPr>
      </p:pic>
    </p:spTree>
    <p:extLst>
      <p:ext uri="{BB962C8B-B14F-4D97-AF65-F5344CB8AC3E}">
        <p14:creationId xmlns:p14="http://schemas.microsoft.com/office/powerpoint/2010/main" val="322703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ea typeface="+mn-ea"/>
                <a:cs typeface="+mn-cs"/>
              </a:rPr>
              <a:t>Aşırma</a:t>
            </a:r>
            <a:endParaRPr lang="tr-TR" sz="3600" dirty="0"/>
          </a:p>
        </p:txBody>
      </p:sp>
      <p:sp>
        <p:nvSpPr>
          <p:cNvPr id="3" name="Metin Yer Tutucusu 2"/>
          <p:cNvSpPr>
            <a:spLocks noGrp="1"/>
          </p:cNvSpPr>
          <p:nvPr>
            <p:ph type="body" sz="half" idx="2"/>
          </p:nvPr>
        </p:nvSpPr>
        <p:spPr>
          <a:xfrm>
            <a:off x="692727" y="2465294"/>
            <a:ext cx="6040581" cy="3711669"/>
          </a:xfrm>
        </p:spPr>
        <p:txBody>
          <a:bodyPr>
            <a:noAutofit/>
          </a:bodyPr>
          <a:lstStyle/>
          <a:p>
            <a:r>
              <a:rPr lang="tr-TR" sz="2800" dirty="0" smtClean="0"/>
              <a:t>Başka bir ifadeyle, bir başkasına ait olan bir fikrin, buluşun, araştırma sonuçlarının veya araştırma ürünlerinin bir bölümünün ya da tümünün, hatta kitapların tümünün ya da bir bölümünün kaynak gösterilmeksizin istemli olarak kopya ya da tercüme edilip yazarın kendi üretimiymiş gibi gösterilmesine </a:t>
            </a:r>
            <a:r>
              <a:rPr lang="tr-TR" sz="2800" b="1" dirty="0" smtClean="0"/>
              <a:t>aşırma</a:t>
            </a:r>
            <a:r>
              <a:rPr lang="tr-TR" sz="2800" dirty="0" smtClean="0"/>
              <a:t> denir.</a:t>
            </a:r>
            <a:endParaRPr lang="tr-TR" sz="2800" dirty="0"/>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41411" y="2410691"/>
            <a:ext cx="5050589" cy="3325091"/>
          </a:xfrm>
        </p:spPr>
      </p:pic>
    </p:spTree>
    <p:extLst>
      <p:ext uri="{BB962C8B-B14F-4D97-AF65-F5344CB8AC3E}">
        <p14:creationId xmlns:p14="http://schemas.microsoft.com/office/powerpoint/2010/main" val="67860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smtClean="0"/>
              <a:t>Bilimde Etik Dışı Davranışın Başlıca Nedenleri</a:t>
            </a:r>
            <a:endParaRPr lang="tr-TR" dirty="0"/>
          </a:p>
        </p:txBody>
      </p:sp>
      <p:sp>
        <p:nvSpPr>
          <p:cNvPr id="6" name="İçerik Yer Tutucusu 5"/>
          <p:cNvSpPr>
            <a:spLocks noGrp="1"/>
          </p:cNvSpPr>
          <p:nvPr>
            <p:ph idx="1"/>
          </p:nvPr>
        </p:nvSpPr>
        <p:spPr/>
        <p:txBody>
          <a:bodyPr>
            <a:normAutofit/>
          </a:bodyPr>
          <a:lstStyle/>
          <a:p>
            <a:r>
              <a:rPr lang="tr-TR" sz="2800" dirty="0" smtClean="0"/>
              <a:t>Nedenlerin başında bireylerin akademik aşamaların başlangıcında </a:t>
            </a:r>
            <a:r>
              <a:rPr lang="tr-TR" sz="2800" b="1" dirty="0" smtClean="0"/>
              <a:t>bilimsel araştırma eğitiminin ve disiplininin verilmemesi</a:t>
            </a:r>
            <a:r>
              <a:rPr lang="tr-TR" sz="2800" dirty="0" smtClean="0"/>
              <a:t>, </a:t>
            </a:r>
            <a:r>
              <a:rPr lang="tr-TR" sz="2800" b="1" dirty="0" smtClean="0"/>
              <a:t>bilimsel araştırma etiğinin öğretilmemesi </a:t>
            </a:r>
            <a:r>
              <a:rPr lang="tr-TR" sz="2800" dirty="0" smtClean="0"/>
              <a:t>yer alır.</a:t>
            </a:r>
          </a:p>
          <a:p>
            <a:r>
              <a:rPr lang="tr-TR" sz="2800" dirty="0"/>
              <a:t>Yükselme ve eşitleri arasında kabul görme gibi insan doğasının parçası olan ve insanlığın yaptığı atılımlarda da belirleyici bir rol oynayan duygular aşırı hırs derecesine vardığında, bilimsel etiğin çiğnenmesi olasılığı artabilir. </a:t>
            </a:r>
          </a:p>
        </p:txBody>
      </p:sp>
    </p:spTree>
    <p:extLst>
      <p:ext uri="{BB962C8B-B14F-4D97-AF65-F5344CB8AC3E}">
        <p14:creationId xmlns:p14="http://schemas.microsoft.com/office/powerpoint/2010/main" val="902964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Bilimde Etik Dışı Davranışın Başlıca Nedenleri</a:t>
            </a:r>
            <a:endParaRPr lang="tr-TR" dirty="0"/>
          </a:p>
        </p:txBody>
      </p:sp>
      <p:sp>
        <p:nvSpPr>
          <p:cNvPr id="3" name="İçerik Yer Tutucusu 2"/>
          <p:cNvSpPr>
            <a:spLocks noGrp="1"/>
          </p:cNvSpPr>
          <p:nvPr>
            <p:ph idx="1"/>
          </p:nvPr>
        </p:nvSpPr>
        <p:spPr>
          <a:xfrm>
            <a:off x="1280160" y="1916935"/>
            <a:ext cx="9628632" cy="4682169"/>
          </a:xfrm>
        </p:spPr>
        <p:txBody>
          <a:bodyPr>
            <a:normAutofit/>
          </a:bodyPr>
          <a:lstStyle/>
          <a:p>
            <a:r>
              <a:rPr lang="tr-TR" sz="2700" dirty="0" smtClean="0"/>
              <a:t>1.Kendilerine toplumda, </a:t>
            </a:r>
            <a:r>
              <a:rPr lang="tr-TR" sz="2700" b="1" dirty="0" smtClean="0"/>
              <a:t>üniversite ve bilim çevrelerinde yüksek yer edinme duyguları</a:t>
            </a:r>
            <a:r>
              <a:rPr lang="tr-TR" sz="2700" dirty="0" smtClean="0"/>
              <a:t>, genç bireyleri uydurmacılık, yinelenen yayın, sahtecilik veya aşırmacılık gibi etik dışı davranışlara götürebilir. </a:t>
            </a:r>
          </a:p>
          <a:p>
            <a:r>
              <a:rPr lang="tr-TR" sz="2700" b="1" dirty="0" smtClean="0"/>
              <a:t>2.Üne kavuşma </a:t>
            </a:r>
            <a:r>
              <a:rPr lang="tr-TR" sz="2700" dirty="0" smtClean="0"/>
              <a:t>ve onu koruma duyguları bilimsel araştırmalarda deneyimli ve alanında nispeten yer edinmiş bireyleri bile etik dışı davranışlara götürebilir. Ancak bu tür sapkınlıklar özellikle bilim kültürünün ve araştırma etiği normlarının yeterince yerleşmediği, </a:t>
            </a:r>
            <a:r>
              <a:rPr lang="tr-TR" sz="2700" b="1" dirty="0" smtClean="0"/>
              <a:t>ahlak değerlerinin aşınma</a:t>
            </a:r>
            <a:r>
              <a:rPr lang="tr-TR" sz="2700" dirty="0" smtClean="0"/>
              <a:t>ya yüz tuttuğu toplum ve ortamlarda ve </a:t>
            </a:r>
            <a:r>
              <a:rPr lang="tr-TR" sz="2700" b="1" dirty="0" smtClean="0"/>
              <a:t>kişilik bozukluklarının </a:t>
            </a:r>
            <a:r>
              <a:rPr lang="tr-TR" sz="2700" dirty="0" smtClean="0"/>
              <a:t>hazırladığı zeminde gelişme olanağı bulur.</a:t>
            </a:r>
            <a:endParaRPr lang="tr-TR" sz="2700" dirty="0"/>
          </a:p>
        </p:txBody>
      </p:sp>
    </p:spTree>
    <p:extLst>
      <p:ext uri="{BB962C8B-B14F-4D97-AF65-F5344CB8AC3E}">
        <p14:creationId xmlns:p14="http://schemas.microsoft.com/office/powerpoint/2010/main" val="218106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E5E6DA"/>
                </a:solidFill>
              </a:rPr>
              <a:t>Bilimde Etik Dışı Davranışın Başlıca Nedenleri</a:t>
            </a:r>
            <a:endParaRPr lang="tr-TR" dirty="0"/>
          </a:p>
        </p:txBody>
      </p:sp>
      <p:sp>
        <p:nvSpPr>
          <p:cNvPr id="3" name="İçerik Yer Tutucusu 2"/>
          <p:cNvSpPr>
            <a:spLocks noGrp="1"/>
          </p:cNvSpPr>
          <p:nvPr>
            <p:ph idx="1"/>
          </p:nvPr>
        </p:nvSpPr>
        <p:spPr>
          <a:xfrm>
            <a:off x="1280160" y="2190749"/>
            <a:ext cx="9628632" cy="4309203"/>
          </a:xfrm>
        </p:spPr>
        <p:txBody>
          <a:bodyPr>
            <a:noAutofit/>
          </a:bodyPr>
          <a:lstStyle/>
          <a:p>
            <a:r>
              <a:rPr lang="tr-TR" sz="2800" b="1" dirty="0" smtClean="0"/>
              <a:t>3.Fazla sayıda yayın yapılması </a:t>
            </a:r>
            <a:r>
              <a:rPr lang="tr-TR" sz="2800" dirty="0" smtClean="0"/>
              <a:t>ile bilimde saygınlığın her zaman artacağı yanılgısıdır ve aynı çalışmanın ufak değişikliklerle </a:t>
            </a:r>
            <a:r>
              <a:rPr lang="tr-TR" sz="2800" b="1" dirty="0" smtClean="0"/>
              <a:t>yinelenerek farklı dergilerde yayımlanması</a:t>
            </a:r>
            <a:r>
              <a:rPr lang="tr-TR" sz="2800" dirty="0" smtClean="0"/>
              <a:t>na neden olabilir.</a:t>
            </a:r>
          </a:p>
          <a:p>
            <a:r>
              <a:rPr lang="tr-TR" sz="2800" b="1" dirty="0" smtClean="0"/>
              <a:t>4.Parasal destek alan kurumlar </a:t>
            </a:r>
            <a:r>
              <a:rPr lang="tr-TR" sz="2800" dirty="0" smtClean="0"/>
              <a:t>ve burada çalışan bilim insanlarının aldıkları maddi destekler ile hızla yayın yapmaya zorlanmaları bir diğer nedendir. Elde</a:t>
            </a:r>
            <a:r>
              <a:rPr lang="tr-TR" sz="2800" b="1" dirty="0" smtClean="0"/>
              <a:t> edilen burs, proje ve sanayi desteğini yitirmemek </a:t>
            </a:r>
            <a:r>
              <a:rPr lang="tr-TR" sz="2800" dirty="0" smtClean="0"/>
              <a:t>içinde bilimde etik dışı kusurlu bir davranışa sığınılabilir.</a:t>
            </a:r>
            <a:endParaRPr lang="tr-TR" sz="2800" dirty="0"/>
          </a:p>
        </p:txBody>
      </p:sp>
    </p:spTree>
    <p:extLst>
      <p:ext uri="{BB962C8B-B14F-4D97-AF65-F5344CB8AC3E}">
        <p14:creationId xmlns:p14="http://schemas.microsoft.com/office/powerpoint/2010/main" val="153996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18655" y="466343"/>
            <a:ext cx="11748653" cy="1362113"/>
          </a:xfrm>
        </p:spPr>
        <p:txBody>
          <a:bodyPr/>
          <a:lstStyle/>
          <a:p>
            <a:r>
              <a:rPr lang="tr-TR" dirty="0" smtClean="0"/>
              <a:t>Bilimsel Etiğe Aykırı Davranışların Önlenmesi İçin Yapılması Gerekenler:</a:t>
            </a:r>
            <a:endParaRPr lang="tr-TR" dirty="0"/>
          </a:p>
        </p:txBody>
      </p:sp>
      <p:sp>
        <p:nvSpPr>
          <p:cNvPr id="3" name="İçerik Yer Tutucusu 2"/>
          <p:cNvSpPr>
            <a:spLocks noGrp="1"/>
          </p:cNvSpPr>
          <p:nvPr>
            <p:ph idx="1"/>
          </p:nvPr>
        </p:nvSpPr>
        <p:spPr/>
        <p:txBody>
          <a:bodyPr>
            <a:normAutofit/>
          </a:bodyPr>
          <a:lstStyle/>
          <a:p>
            <a:pPr marL="457200" indent="-457200">
              <a:buFont typeface="+mj-lt"/>
              <a:buAutoNum type="arabicPeriod"/>
            </a:pPr>
            <a:r>
              <a:rPr lang="tr-TR" sz="2800" dirty="0" smtClean="0"/>
              <a:t>Araştırmacıların eğitilmesi</a:t>
            </a:r>
          </a:p>
          <a:p>
            <a:pPr marL="457200" indent="-457200">
              <a:buFont typeface="+mj-lt"/>
              <a:buAutoNum type="arabicPeriod"/>
            </a:pPr>
            <a:r>
              <a:rPr lang="tr-TR" sz="2800" dirty="0" smtClean="0"/>
              <a:t>Araştırmacılar üzerindeki baskıların azaltılması</a:t>
            </a:r>
          </a:p>
          <a:p>
            <a:pPr marL="457200" indent="-457200">
              <a:buFont typeface="+mj-lt"/>
              <a:buAutoNum type="arabicPeriod"/>
            </a:pPr>
            <a:r>
              <a:rPr lang="tr-TR" sz="2800" dirty="0" smtClean="0"/>
              <a:t>Araştırmacıların üzerindeki mali baskının azaltılması</a:t>
            </a:r>
          </a:p>
          <a:p>
            <a:pPr marL="457200" indent="-457200">
              <a:buFont typeface="+mj-lt"/>
              <a:buAutoNum type="arabicPeriod"/>
            </a:pPr>
            <a:r>
              <a:rPr lang="tr-TR" sz="2800" dirty="0" smtClean="0"/>
              <a:t>Kamu kurumları, kuruluşlar ve üniversitelerde etik komisyonlarının yaygınlaştırılması ve aktif olarak çalışmalarının sağlanması</a:t>
            </a:r>
            <a:endParaRPr lang="tr-TR" sz="2800" dirty="0"/>
          </a:p>
        </p:txBody>
      </p:sp>
    </p:spTree>
    <p:extLst>
      <p:ext uri="{BB962C8B-B14F-4D97-AF65-F5344CB8AC3E}">
        <p14:creationId xmlns:p14="http://schemas.microsoft.com/office/powerpoint/2010/main" val="397994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 Araştırma  ve Yayın Etiği </a:t>
            </a:r>
            <a:endParaRPr lang="tr-TR" dirty="0"/>
          </a:p>
        </p:txBody>
      </p:sp>
      <p:sp>
        <p:nvSpPr>
          <p:cNvPr id="3" name="İçerik Yer Tutucusu 2"/>
          <p:cNvSpPr>
            <a:spLocks noGrp="1"/>
          </p:cNvSpPr>
          <p:nvPr>
            <p:ph idx="1"/>
          </p:nvPr>
        </p:nvSpPr>
        <p:spPr>
          <a:xfrm>
            <a:off x="1280160" y="2190749"/>
            <a:ext cx="9628632" cy="4199034"/>
          </a:xfrm>
        </p:spPr>
        <p:txBody>
          <a:bodyPr>
            <a:normAutofit/>
          </a:bodyPr>
          <a:lstStyle/>
          <a:p>
            <a:pPr marL="0" indent="0">
              <a:buNone/>
            </a:pPr>
            <a:r>
              <a:rPr lang="tr-TR" sz="2400" dirty="0" smtClean="0"/>
              <a:t>Bilim etiği araştırma etiği ve yayın etiği olarak iki bölümde ele alınabilir. «</a:t>
            </a:r>
            <a:r>
              <a:rPr lang="tr-TR" sz="2400" b="1" dirty="0" smtClean="0"/>
              <a:t>Araştırma etiği»</a:t>
            </a:r>
            <a:r>
              <a:rPr lang="tr-TR" sz="2400" dirty="0" smtClean="0"/>
              <a:t>, bilimsel bir araştırmanın planlanma ve yürütülmesi sürecinde uyulması gereken ahlaki ve bilimsel ilkeler olarak tanımlanabilir. Bilimsel araştırma sonuçlarının yayına dönüştürülmesi noktasında «</a:t>
            </a:r>
            <a:r>
              <a:rPr lang="tr-TR" sz="2400" b="1" dirty="0" smtClean="0"/>
              <a:t>Yayın etiği</a:t>
            </a:r>
            <a:r>
              <a:rPr lang="tr-TR" sz="2400" dirty="0" smtClean="0"/>
              <a:t>» devreye girer.</a:t>
            </a:r>
          </a:p>
          <a:p>
            <a:pPr marL="0" indent="0">
              <a:buNone/>
            </a:pPr>
            <a:r>
              <a:rPr lang="tr-TR" sz="2400" dirty="0" smtClean="0"/>
              <a:t>Bilimsel araştırmalar bilimsel bilgi elde etmek ve bu verileri insanlık ve doğa yararına kullanmak amacıyla yapılır. </a:t>
            </a:r>
          </a:p>
          <a:p>
            <a:pPr marL="0" indent="0">
              <a:buNone/>
            </a:pPr>
            <a:r>
              <a:rPr lang="tr-TR" sz="2400" dirty="0" smtClean="0"/>
              <a:t>Araştırma sonuçlarının bilim dünyasının eleştirisine açılması ve paylaşılması bilimsel olduğu kadar etik bir zorunluluktur. </a:t>
            </a:r>
            <a:endParaRPr lang="tr-TR" sz="2400" dirty="0"/>
          </a:p>
        </p:txBody>
      </p:sp>
    </p:spTree>
    <p:extLst>
      <p:ext uri="{BB962C8B-B14F-4D97-AF65-F5344CB8AC3E}">
        <p14:creationId xmlns:p14="http://schemas.microsoft.com/office/powerpoint/2010/main" val="66639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0945" y="466343"/>
            <a:ext cx="11720946" cy="1362113"/>
          </a:xfrm>
        </p:spPr>
        <p:txBody>
          <a:bodyPr/>
          <a:lstStyle/>
          <a:p>
            <a:r>
              <a:rPr lang="tr-TR" dirty="0" smtClean="0"/>
              <a:t>Bilimsel araştırma yapan insanların şu özelliklere sahip olması gerekir:</a:t>
            </a:r>
            <a:endParaRPr lang="tr-TR" dirty="0"/>
          </a:p>
        </p:txBody>
      </p:sp>
      <p:sp>
        <p:nvSpPr>
          <p:cNvPr id="3" name="İçerik Yer Tutucusu 2"/>
          <p:cNvSpPr>
            <a:spLocks noGrp="1"/>
          </p:cNvSpPr>
          <p:nvPr>
            <p:ph idx="1"/>
          </p:nvPr>
        </p:nvSpPr>
        <p:spPr/>
        <p:txBody>
          <a:bodyPr>
            <a:normAutofit/>
          </a:bodyPr>
          <a:lstStyle/>
          <a:p>
            <a:r>
              <a:rPr lang="tr-TR" sz="2800" dirty="0" smtClean="0"/>
              <a:t>1.Araştırmanın tasarımı ve yürütülmesinde en yüksek mesleki standartlara sahip olmak</a:t>
            </a:r>
          </a:p>
          <a:p>
            <a:r>
              <a:rPr lang="tr-TR" sz="2800" dirty="0" smtClean="0"/>
              <a:t>2.Araştırmanın yapılışı ve bulguların analizi sırasında özeleştiri, dürüstlük ve açıklığı elden bırakmamak</a:t>
            </a:r>
          </a:p>
          <a:p>
            <a:r>
              <a:rPr lang="tr-TR" sz="2800" dirty="0" smtClean="0"/>
              <a:t>3.Aynı konu üzerinde araştırma yapmış ve yapmakta olan diğer araştırmacılara karşı, onların katkılarını içtenlikle ve açıkça teslim edici bir tavır içinde olmak; bu tavırları bilimsel makale yazımında tam olarak korumak.</a:t>
            </a:r>
            <a:endParaRPr lang="tr-TR" sz="2800" dirty="0"/>
          </a:p>
        </p:txBody>
      </p:sp>
    </p:spTree>
    <p:extLst>
      <p:ext uri="{BB962C8B-B14F-4D97-AF65-F5344CB8AC3E}">
        <p14:creationId xmlns:p14="http://schemas.microsoft.com/office/powerpoint/2010/main" val="2217348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7927" y="466343"/>
            <a:ext cx="11623964" cy="1362113"/>
          </a:xfrm>
        </p:spPr>
        <p:txBody>
          <a:bodyPr/>
          <a:lstStyle/>
          <a:p>
            <a:r>
              <a:rPr lang="tr-TR" dirty="0">
                <a:solidFill>
                  <a:srgbClr val="E5E6DA"/>
                </a:solidFill>
              </a:rPr>
              <a:t>Bilimsel araştırma yapan insanların şu özelliklere sahip olması gerekir:</a:t>
            </a:r>
            <a:endParaRPr lang="tr-TR" dirty="0"/>
          </a:p>
        </p:txBody>
      </p:sp>
      <p:sp>
        <p:nvSpPr>
          <p:cNvPr id="3" name="İçerik Yer Tutucusu 2"/>
          <p:cNvSpPr>
            <a:spLocks noGrp="1"/>
          </p:cNvSpPr>
          <p:nvPr>
            <p:ph idx="1"/>
          </p:nvPr>
        </p:nvSpPr>
        <p:spPr>
          <a:xfrm>
            <a:off x="748145" y="2190749"/>
            <a:ext cx="10751128" cy="4126924"/>
          </a:xfrm>
        </p:spPr>
        <p:txBody>
          <a:bodyPr/>
          <a:lstStyle/>
          <a:p>
            <a:r>
              <a:rPr lang="tr-TR" sz="2400" dirty="0" smtClean="0"/>
              <a:t>4.Bilim insanları ilgili literatürü incelerken bilimsel kuşkuculuğu, eleştirel bakışı ve yani kavramlara açık olma gibi özellikleri süreç boyunca taşımalıdır.</a:t>
            </a:r>
          </a:p>
          <a:p>
            <a:r>
              <a:rPr lang="tr-TR" sz="2400" dirty="0" smtClean="0"/>
              <a:t>5.Araştırmaların tasarımı mantıksal bir temele oturtulmalıdır.</a:t>
            </a:r>
          </a:p>
          <a:p>
            <a:r>
              <a:rPr lang="tr-TR" sz="2400" dirty="0" smtClean="0"/>
              <a:t>6.Kullanılan yöntemler ve teknikler başkaları tarafından da tekrarlanabilecek şekilde açıkça ifade edilmelidir.</a:t>
            </a:r>
          </a:p>
          <a:p>
            <a:r>
              <a:rPr lang="tr-TR" sz="2400" dirty="0" smtClean="0"/>
              <a:t>7.Bilimsel bir araştırmada denklerin kullanımı etik açıdan oldukça önemlidir. Denek olan bireylerin biyolojik, psikolojik, sosyolojik ve hukuksal varlıklarını korumak  ve iradelerine saygı göstermek gerekmektedir.</a:t>
            </a:r>
          </a:p>
        </p:txBody>
      </p:sp>
    </p:spTree>
    <p:extLst>
      <p:ext uri="{BB962C8B-B14F-4D97-AF65-F5344CB8AC3E}">
        <p14:creationId xmlns:p14="http://schemas.microsoft.com/office/powerpoint/2010/main" val="190752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15635" y="466343"/>
            <a:ext cx="11485419" cy="1362113"/>
          </a:xfrm>
        </p:spPr>
        <p:txBody>
          <a:bodyPr/>
          <a:lstStyle/>
          <a:p>
            <a:r>
              <a:rPr lang="tr-TR" dirty="0">
                <a:solidFill>
                  <a:srgbClr val="E5E6DA"/>
                </a:solidFill>
              </a:rPr>
              <a:t>Bilimsel araştırma yapan insanların şu özelliklere sahip olması gerekir:</a:t>
            </a:r>
            <a:endParaRPr lang="tr-TR" dirty="0"/>
          </a:p>
        </p:txBody>
      </p:sp>
      <p:sp>
        <p:nvSpPr>
          <p:cNvPr id="3" name="İçerik Yer Tutucusu 2"/>
          <p:cNvSpPr>
            <a:spLocks noGrp="1"/>
          </p:cNvSpPr>
          <p:nvPr>
            <p:ph idx="1"/>
          </p:nvPr>
        </p:nvSpPr>
        <p:spPr/>
        <p:txBody>
          <a:bodyPr/>
          <a:lstStyle/>
          <a:p>
            <a:r>
              <a:rPr lang="tr-TR" dirty="0" smtClean="0"/>
              <a:t>Araştırma verileri daha sonra tekrar analiz etme veya etik bir sorun olduğunda yeniden gözden geçirmek amacıyla yeniden kullanılabileceği için kolaylıkla ulaşılabilecek şekilde arşivlenmeli ve saklanmalıdır. (5-10 yıl)</a:t>
            </a:r>
          </a:p>
          <a:p>
            <a:r>
              <a:rPr lang="tr-TR" dirty="0" smtClean="0"/>
              <a:t>Araştırmalarda geçerli ve güvenilir verilerin elde edilmesini sağlayacak araçlar kullanılmalıdır.  </a:t>
            </a:r>
          </a:p>
          <a:p>
            <a:r>
              <a:rPr lang="tr-TR" dirty="0" smtClean="0"/>
              <a:t>Verilerin analizinde doğru analiz yöntemlerinin seçilmesi ve araştırmacıların istatistiksel analizler içinde boğulmamaları gerekmektedir. </a:t>
            </a:r>
          </a:p>
          <a:p>
            <a:r>
              <a:rPr lang="tr-TR" dirty="0" smtClean="0"/>
              <a:t>Verilerin değerlendirilmesinde ortaya çıkan sonuçlar yansız olarak aktarılmalı ve araştırmacının beklentileri doğrultusunda veriler değiştirilmemelidir.</a:t>
            </a:r>
            <a:endParaRPr lang="tr-TR" dirty="0"/>
          </a:p>
        </p:txBody>
      </p:sp>
    </p:spTree>
    <p:extLst>
      <p:ext uri="{BB962C8B-B14F-4D97-AF65-F5344CB8AC3E}">
        <p14:creationId xmlns:p14="http://schemas.microsoft.com/office/powerpoint/2010/main" val="26776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2618" y="466343"/>
            <a:ext cx="11430000" cy="1362113"/>
          </a:xfrm>
        </p:spPr>
        <p:txBody>
          <a:bodyPr/>
          <a:lstStyle/>
          <a:p>
            <a:r>
              <a:rPr lang="tr-TR" dirty="0">
                <a:solidFill>
                  <a:srgbClr val="E5E6DA"/>
                </a:solidFill>
              </a:rPr>
              <a:t>Bilimsel araştırma yapan insanların şu özelliklere sahip olması gerekir:</a:t>
            </a:r>
            <a:endParaRPr lang="tr-TR" dirty="0"/>
          </a:p>
        </p:txBody>
      </p:sp>
      <p:sp>
        <p:nvSpPr>
          <p:cNvPr id="3" name="İçerik Yer Tutucusu 2"/>
          <p:cNvSpPr>
            <a:spLocks noGrp="1"/>
          </p:cNvSpPr>
          <p:nvPr>
            <p:ph idx="1"/>
          </p:nvPr>
        </p:nvSpPr>
        <p:spPr/>
        <p:txBody>
          <a:bodyPr>
            <a:normAutofit/>
          </a:bodyPr>
          <a:lstStyle/>
          <a:p>
            <a:r>
              <a:rPr lang="tr-TR" sz="2400" dirty="0" smtClean="0"/>
              <a:t>Araştırma sonucunda yeni bir bilimsel bilgiye ulaşıldığında, bu bilginin bilimsel bir kitap veya makale olarak bilim dünyası ile paylaşılması gerekmektedir. </a:t>
            </a:r>
          </a:p>
          <a:p>
            <a:r>
              <a:rPr lang="tr-TR" sz="2400" dirty="0" smtClean="0"/>
              <a:t>Bilimsel bir yayında aynı konuda çalışmış olan araştırmacıların çalışmalarının bilimsel yayın ilklerine uygun şekilde kaynak gösterilmesi oldukça önemlidir. </a:t>
            </a:r>
          </a:p>
          <a:p>
            <a:r>
              <a:rPr lang="tr-TR" sz="2400" dirty="0" smtClean="0"/>
              <a:t>Diğer dikkat edilmesi gereken nokta ise, araştırmanın tamamına veya bir bölümüne dışarıdan destek veren bilim insanlarına, kişilere, kurum ve kuruluşlara teşekkür etmektir. </a:t>
            </a:r>
            <a:endParaRPr lang="tr-TR" sz="2400" dirty="0"/>
          </a:p>
        </p:txBody>
      </p:sp>
    </p:spTree>
    <p:extLst>
      <p:ext uri="{BB962C8B-B14F-4D97-AF65-F5344CB8AC3E}">
        <p14:creationId xmlns:p14="http://schemas.microsoft.com/office/powerpoint/2010/main" val="364649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1055" y="521761"/>
            <a:ext cx="11720945" cy="1362113"/>
          </a:xfrm>
        </p:spPr>
        <p:txBody>
          <a:bodyPr/>
          <a:lstStyle/>
          <a:p>
            <a:r>
              <a:rPr lang="tr-TR" dirty="0">
                <a:solidFill>
                  <a:srgbClr val="E5E6DA"/>
                </a:solidFill>
              </a:rPr>
              <a:t>Bilimsel araştırma yapan insanların şu özelliklere sahip olması gerekir:</a:t>
            </a:r>
            <a:endParaRPr lang="tr-TR" dirty="0"/>
          </a:p>
        </p:txBody>
      </p:sp>
      <p:sp>
        <p:nvSpPr>
          <p:cNvPr id="3" name="İçerik Yer Tutucusu 2"/>
          <p:cNvSpPr>
            <a:spLocks noGrp="1"/>
          </p:cNvSpPr>
          <p:nvPr>
            <p:ph idx="1"/>
          </p:nvPr>
        </p:nvSpPr>
        <p:spPr>
          <a:xfrm>
            <a:off x="623455" y="2038121"/>
            <a:ext cx="11139054" cy="4138842"/>
          </a:xfrm>
        </p:spPr>
        <p:txBody>
          <a:bodyPr>
            <a:normAutofit/>
          </a:bodyPr>
          <a:lstStyle/>
          <a:p>
            <a:r>
              <a:rPr lang="tr-TR" sz="2300" dirty="0" smtClean="0"/>
              <a:t>Bilimsel çalışmaların ürünü olarak ortaya çıkan makale, kitap gibi eserlerinin yazarlarının korunması hakkı evrensel olup hemen hemen tüm ülkelerde kanunla korunma altına alınmıştır. Türkiye’de yürürlükte olan 5846 sayılı Fikir ve Sanat Eserleri Kanunu, başkasına ait olan fikir ürününü izinsiz olarak kullanmayı açıkça suç olarak tanımlamıştır. Kanun’un 71. maddesinde, «Bir eseri, hak sahibi kişilerin yazılı izni olmaksızın, işlemek çoğaltmak, değiştirmek, yayımlamak, dağıtmak; başkasına ait eseri kendi eseri olarak ad koymak; bir eserden kaynak göstermeksizin alıntı yapmak; bir eserle ilgili olarak yetersiz, yanlış veya aldatıcı mahiyette kaynak göstermek» davranışları suç olarak sayılmıştır.</a:t>
            </a:r>
          </a:p>
          <a:p>
            <a:r>
              <a:rPr lang="tr-TR" sz="2300" dirty="0" smtClean="0"/>
              <a:t>Kanun’da anılan suçlar için çeşitli düzeylerde hapis ve adli para cezası öngörülmektedir.</a:t>
            </a:r>
            <a:endParaRPr lang="tr-TR" sz="2300" dirty="0"/>
          </a:p>
        </p:txBody>
      </p:sp>
    </p:spTree>
    <p:extLst>
      <p:ext uri="{BB962C8B-B14F-4D97-AF65-F5344CB8AC3E}">
        <p14:creationId xmlns:p14="http://schemas.microsoft.com/office/powerpoint/2010/main" val="384688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3768743" y="1205345"/>
            <a:ext cx="6597464" cy="1884363"/>
          </a:xfrm>
        </p:spPr>
        <p:txBody>
          <a:bodyPr/>
          <a:lstStyle/>
          <a:p>
            <a:r>
              <a:rPr lang="tr-TR" dirty="0" smtClean="0"/>
              <a:t>TEŞEKKÜRLER</a:t>
            </a:r>
            <a:endParaRPr lang="tr-TR" dirty="0"/>
          </a:p>
        </p:txBody>
      </p:sp>
      <p:sp>
        <p:nvSpPr>
          <p:cNvPr id="5" name="Metin Yer Tutucusu 4"/>
          <p:cNvSpPr>
            <a:spLocks noGrp="1"/>
          </p:cNvSpPr>
          <p:nvPr>
            <p:ph type="body" idx="1"/>
          </p:nvPr>
        </p:nvSpPr>
        <p:spPr>
          <a:xfrm>
            <a:off x="3519055" y="4464772"/>
            <a:ext cx="7315200" cy="1714355"/>
          </a:xfrm>
        </p:spPr>
        <p:txBody>
          <a:bodyPr>
            <a:normAutofit/>
          </a:bodyPr>
          <a:lstStyle/>
          <a:p>
            <a:r>
              <a:rPr lang="tr-TR" sz="2000" dirty="0" smtClean="0"/>
              <a:t>Kaynaklar:</a:t>
            </a:r>
          </a:p>
          <a:p>
            <a:pPr lvl="0"/>
            <a:r>
              <a:rPr lang="tr-TR" sz="2000" dirty="0">
                <a:solidFill>
                  <a:srgbClr val="3C4743"/>
                </a:solidFill>
              </a:rPr>
              <a:t>Ali Yıldırım ve Hasan Şimşek, </a:t>
            </a:r>
            <a:r>
              <a:rPr lang="tr-TR" sz="2000" i="1" dirty="0">
                <a:solidFill>
                  <a:srgbClr val="3C4743"/>
                </a:solidFill>
              </a:rPr>
              <a:t>Sosyal Bilimlerde Nitel Araştırma Yöntemleri,</a:t>
            </a:r>
            <a:r>
              <a:rPr lang="tr-TR" sz="2000" dirty="0">
                <a:solidFill>
                  <a:srgbClr val="3C4743"/>
                </a:solidFill>
              </a:rPr>
              <a:t> Ankara, Seçkin </a:t>
            </a:r>
            <a:r>
              <a:rPr lang="tr-TR" sz="2000" dirty="0" smtClean="0">
                <a:solidFill>
                  <a:srgbClr val="3C4743"/>
                </a:solidFill>
              </a:rPr>
              <a:t>Yayınları.</a:t>
            </a:r>
            <a:endParaRPr lang="tr-TR" sz="2000" dirty="0">
              <a:solidFill>
                <a:srgbClr val="3C4743"/>
              </a:solidFill>
            </a:endParaRPr>
          </a:p>
          <a:p>
            <a:r>
              <a:rPr lang="tr-TR" sz="2000" dirty="0" smtClean="0"/>
              <a:t>Şener Büyüköztürk </a:t>
            </a:r>
            <a:r>
              <a:rPr lang="tr-TR" sz="2000" dirty="0" err="1" smtClean="0"/>
              <a:t>vd</a:t>
            </a:r>
            <a:r>
              <a:rPr lang="tr-TR" sz="2000" dirty="0" smtClean="0"/>
              <a:t>, </a:t>
            </a:r>
            <a:r>
              <a:rPr lang="tr-TR" sz="2000" i="1" dirty="0" smtClean="0"/>
              <a:t>Bilimsel Araştırma Yöntemleri,</a:t>
            </a:r>
            <a:r>
              <a:rPr lang="tr-TR" sz="2000" dirty="0" smtClean="0"/>
              <a:t> Ankara, Pegem Yayınları.</a:t>
            </a:r>
            <a:endParaRPr lang="tr-TR" sz="2000" dirty="0"/>
          </a:p>
        </p:txBody>
      </p:sp>
    </p:spTree>
    <p:extLst>
      <p:ext uri="{BB962C8B-B14F-4D97-AF65-F5344CB8AC3E}">
        <p14:creationId xmlns:p14="http://schemas.microsoft.com/office/powerpoint/2010/main" val="278455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b6230d4f50_0_0"/>
          <p:cNvSpPr txBox="1">
            <a:spLocks noGrp="1"/>
          </p:cNvSpPr>
          <p:nvPr>
            <p:ph type="title"/>
          </p:nvPr>
        </p:nvSpPr>
        <p:spPr>
          <a:xfrm>
            <a:off x="661002" y="2313550"/>
            <a:ext cx="3949500" cy="2492700"/>
          </a:xfrm>
          <a:prstGeom prst="rect">
            <a:avLst/>
          </a:prstGeom>
        </p:spPr>
        <p:txBody>
          <a:bodyPr spcFirstLastPara="1" wrap="square" lIns="228600" tIns="228600" rIns="228600" bIns="228600" anchor="ctr" anchorCtr="0">
            <a:noAutofit/>
          </a:bodyPr>
          <a:lstStyle/>
          <a:p>
            <a:pPr marL="0" lvl="0" indent="0" algn="ctr" rtl="0">
              <a:spcBef>
                <a:spcPts val="0"/>
              </a:spcBef>
              <a:spcAft>
                <a:spcPts val="0"/>
              </a:spcAft>
              <a:buNone/>
            </a:pPr>
            <a:r>
              <a:rPr lang="tr-TR" dirty="0" smtClean="0"/>
              <a:t>Hazırlayan:</a:t>
            </a:r>
            <a:br>
              <a:rPr lang="tr-TR" dirty="0" smtClean="0"/>
            </a:br>
            <a:r>
              <a:rPr lang="tr-TR" dirty="0" err="1" smtClean="0"/>
              <a:t>Nurçeri</a:t>
            </a:r>
            <a:r>
              <a:rPr lang="tr-TR" dirty="0" smtClean="0"/>
              <a:t> Hilal ÇAKAN</a:t>
            </a:r>
            <a:endParaRPr dirty="0"/>
          </a:p>
        </p:txBody>
      </p:sp>
      <p:sp>
        <p:nvSpPr>
          <p:cNvPr id="339" name="Google Shape;339;gb6230d4f50_0_0"/>
          <p:cNvSpPr txBox="1">
            <a:spLocks noGrp="1"/>
          </p:cNvSpPr>
          <p:nvPr>
            <p:ph type="body" idx="1"/>
          </p:nvPr>
        </p:nvSpPr>
        <p:spPr>
          <a:xfrm>
            <a:off x="4941075" y="1189825"/>
            <a:ext cx="6459300" cy="48618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None/>
            </a:pPr>
            <a:r>
              <a:rPr lang="tr-TR" sz="2500" dirty="0"/>
              <a:t> </a:t>
            </a:r>
            <a:r>
              <a:rPr lang="tr-TR" sz="3000" dirty="0"/>
              <a:t>BİLİMSEL ARAŞTIRMALARDA ETİK</a:t>
            </a:r>
            <a:endParaRPr sz="3000" dirty="0"/>
          </a:p>
          <a:p>
            <a:pPr marL="0" lvl="0" indent="0" algn="l" rtl="0">
              <a:spcBef>
                <a:spcPts val="1000"/>
              </a:spcBef>
              <a:spcAft>
                <a:spcPts val="0"/>
              </a:spcAft>
              <a:buNone/>
            </a:pPr>
            <a:endParaRPr lang="tr-TR" sz="2500" dirty="0" smtClean="0"/>
          </a:p>
          <a:p>
            <a:pPr marL="0" lvl="0" indent="0" algn="l" rtl="0">
              <a:spcBef>
                <a:spcPts val="1000"/>
              </a:spcBef>
              <a:spcAft>
                <a:spcPts val="0"/>
              </a:spcAft>
              <a:buNone/>
            </a:pPr>
            <a:r>
              <a:rPr lang="tr-TR" sz="2500" dirty="0" smtClean="0"/>
              <a:t>            Bilim Etiği Kavramı</a:t>
            </a:r>
          </a:p>
          <a:p>
            <a:pPr marL="0" lvl="0" indent="0" algn="l" rtl="0">
              <a:spcBef>
                <a:spcPts val="1000"/>
              </a:spcBef>
              <a:spcAft>
                <a:spcPts val="0"/>
              </a:spcAft>
              <a:buNone/>
            </a:pPr>
            <a:r>
              <a:rPr lang="tr-TR" sz="2500" dirty="0" smtClean="0"/>
              <a:t>            Yasal Olan Her Şey Etik Midir?</a:t>
            </a:r>
          </a:p>
          <a:p>
            <a:pPr marL="0" lvl="0" indent="0" algn="l" rtl="0">
              <a:spcBef>
                <a:spcPts val="1000"/>
              </a:spcBef>
              <a:spcAft>
                <a:spcPts val="0"/>
              </a:spcAft>
              <a:buNone/>
            </a:pPr>
            <a:r>
              <a:rPr lang="tr-TR" sz="2500" dirty="0" smtClean="0"/>
              <a:t>             Bilim Etiğinin Tarihçesi</a:t>
            </a:r>
          </a:p>
          <a:p>
            <a:pPr marL="0" lvl="0" indent="0" algn="l" rtl="0">
              <a:spcBef>
                <a:spcPts val="1000"/>
              </a:spcBef>
              <a:spcAft>
                <a:spcPts val="0"/>
              </a:spcAft>
              <a:buNone/>
            </a:pPr>
            <a:r>
              <a:rPr lang="tr-TR" sz="2500" dirty="0" smtClean="0"/>
              <a:t>              Bilimsel Araştırmalarda Uyulması Gereken Etik Kurallar</a:t>
            </a:r>
          </a:p>
          <a:p>
            <a:pPr marL="0" lvl="0" indent="0" algn="l" rtl="0">
              <a:spcBef>
                <a:spcPts val="1000"/>
              </a:spcBef>
              <a:spcAft>
                <a:spcPts val="0"/>
              </a:spcAft>
              <a:buNone/>
            </a:pPr>
            <a:r>
              <a:rPr lang="tr-TR" sz="2500" dirty="0" smtClean="0"/>
              <a:t>             Araştırmalardaki İnsan Ve Hayvan Deneklerle İlgili Etik Kurallar Birbirinden Farklı Mıdır?</a:t>
            </a:r>
          </a:p>
          <a:p>
            <a:pPr marL="0" lvl="0" indent="0" algn="l" rtl="0">
              <a:spcBef>
                <a:spcPts val="1000"/>
              </a:spcBef>
              <a:spcAft>
                <a:spcPts val="0"/>
              </a:spcAft>
              <a:buNone/>
            </a:pPr>
            <a:endParaRPr sz="2500" dirty="0"/>
          </a:p>
        </p:txBody>
      </p:sp>
      <p:sp>
        <p:nvSpPr>
          <p:cNvPr id="340" name="Google Shape;340;gb6230d4f50_0_0"/>
          <p:cNvSpPr/>
          <p:nvPr/>
        </p:nvSpPr>
        <p:spPr>
          <a:xfrm>
            <a:off x="5118451" y="3620075"/>
            <a:ext cx="900600" cy="52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1" name="Google Shape;341;gb6230d4f50_0_0"/>
          <p:cNvSpPr/>
          <p:nvPr/>
        </p:nvSpPr>
        <p:spPr>
          <a:xfrm>
            <a:off x="5118451" y="3091175"/>
            <a:ext cx="900600" cy="52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2" name="Google Shape;342;gb6230d4f50_0_0"/>
          <p:cNvSpPr/>
          <p:nvPr/>
        </p:nvSpPr>
        <p:spPr>
          <a:xfrm>
            <a:off x="5118451" y="2479075"/>
            <a:ext cx="900600" cy="52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3" name="Google Shape;343;gb6230d4f50_0_0"/>
          <p:cNvSpPr/>
          <p:nvPr/>
        </p:nvSpPr>
        <p:spPr>
          <a:xfrm>
            <a:off x="5118451" y="1866975"/>
            <a:ext cx="900600" cy="528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 name="Google Shape;344;gb6230d4f50_0_0"/>
          <p:cNvSpPr/>
          <p:nvPr/>
        </p:nvSpPr>
        <p:spPr>
          <a:xfrm>
            <a:off x="5118451" y="4627100"/>
            <a:ext cx="900600" cy="479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5317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39">
                                            <p:txEl>
                                              <p:pRg st="0" end="0"/>
                                            </p:txEl>
                                          </p:spTgt>
                                        </p:tgtEl>
                                        <p:attrNameLst>
                                          <p:attrName>style.visibility</p:attrName>
                                        </p:attrNameLst>
                                      </p:cBhvr>
                                      <p:to>
                                        <p:strVal val="visible"/>
                                      </p:to>
                                    </p:set>
                                    <p:animEffect transition="in" filter="fade">
                                      <p:cBhvr>
                                        <p:cTn id="10" dur="1800"/>
                                        <p:tgtEl>
                                          <p:spTgt spid="339">
                                            <p:txEl>
                                              <p:pRg st="0" end="0"/>
                                            </p:txEl>
                                          </p:spTgt>
                                        </p:tgtEl>
                                      </p:cBhvr>
                                    </p:animEffect>
                                  </p:childTnLst>
                                </p:cTn>
                              </p:par>
                            </p:childTnLst>
                          </p:cTn>
                        </p:par>
                        <p:par>
                          <p:cTn id="11" fill="hold">
                            <p:stCondLst>
                              <p:cond delay="1800"/>
                            </p:stCondLst>
                            <p:childTnLst>
                              <p:par>
                                <p:cTn id="12" presetID="10" presetClass="entr" presetSubtype="0" fill="hold" nodeType="afterEffect">
                                  <p:stCondLst>
                                    <p:cond delay="0"/>
                                  </p:stCondLst>
                                  <p:childTnLst>
                                    <p:set>
                                      <p:cBhvr>
                                        <p:cTn id="13" dur="1" fill="hold">
                                          <p:stCondLst>
                                            <p:cond delay="0"/>
                                          </p:stCondLst>
                                        </p:cTn>
                                        <p:tgtEl>
                                          <p:spTgt spid="339">
                                            <p:txEl>
                                              <p:pRg st="2" end="2"/>
                                            </p:txEl>
                                          </p:spTgt>
                                        </p:tgtEl>
                                        <p:attrNameLst>
                                          <p:attrName>style.visibility</p:attrName>
                                        </p:attrNameLst>
                                      </p:cBhvr>
                                      <p:to>
                                        <p:strVal val="visible"/>
                                      </p:to>
                                    </p:set>
                                    <p:animEffect transition="in" filter="fade">
                                      <p:cBhvr>
                                        <p:cTn id="14" dur="1800"/>
                                        <p:tgtEl>
                                          <p:spTgt spid="339">
                                            <p:txEl>
                                              <p:pRg st="2" end="2"/>
                                            </p:txEl>
                                          </p:spTgt>
                                        </p:tgtEl>
                                      </p:cBhvr>
                                    </p:animEffect>
                                  </p:childTnLst>
                                </p:cTn>
                              </p:par>
                            </p:childTnLst>
                          </p:cTn>
                        </p:par>
                        <p:par>
                          <p:cTn id="15" fill="hold">
                            <p:stCondLst>
                              <p:cond delay="3600"/>
                            </p:stCondLst>
                            <p:childTnLst>
                              <p:par>
                                <p:cTn id="16" presetID="10" presetClass="entr" presetSubtype="0" fill="hold" nodeType="afterEffect">
                                  <p:stCondLst>
                                    <p:cond delay="0"/>
                                  </p:stCondLst>
                                  <p:childTnLst>
                                    <p:set>
                                      <p:cBhvr>
                                        <p:cTn id="17" dur="1" fill="hold">
                                          <p:stCondLst>
                                            <p:cond delay="0"/>
                                          </p:stCondLst>
                                        </p:cTn>
                                        <p:tgtEl>
                                          <p:spTgt spid="339">
                                            <p:txEl>
                                              <p:pRg st="3" end="3"/>
                                            </p:txEl>
                                          </p:spTgt>
                                        </p:tgtEl>
                                        <p:attrNameLst>
                                          <p:attrName>style.visibility</p:attrName>
                                        </p:attrNameLst>
                                      </p:cBhvr>
                                      <p:to>
                                        <p:strVal val="visible"/>
                                      </p:to>
                                    </p:set>
                                    <p:animEffect transition="in" filter="fade">
                                      <p:cBhvr>
                                        <p:cTn id="18" dur="1800"/>
                                        <p:tgtEl>
                                          <p:spTgt spid="339">
                                            <p:txEl>
                                              <p:pRg st="3" end="3"/>
                                            </p:txEl>
                                          </p:spTgt>
                                        </p:tgtEl>
                                      </p:cBhvr>
                                    </p:animEffect>
                                  </p:childTnLst>
                                </p:cTn>
                              </p:par>
                            </p:childTnLst>
                          </p:cTn>
                        </p:par>
                        <p:par>
                          <p:cTn id="19" fill="hold">
                            <p:stCondLst>
                              <p:cond delay="5400"/>
                            </p:stCondLst>
                            <p:childTnLst>
                              <p:par>
                                <p:cTn id="20" presetID="10" presetClass="entr" presetSubtype="0" fill="hold" nodeType="afterEffect">
                                  <p:stCondLst>
                                    <p:cond delay="0"/>
                                  </p:stCondLst>
                                  <p:childTnLst>
                                    <p:set>
                                      <p:cBhvr>
                                        <p:cTn id="21" dur="1" fill="hold">
                                          <p:stCondLst>
                                            <p:cond delay="0"/>
                                          </p:stCondLst>
                                        </p:cTn>
                                        <p:tgtEl>
                                          <p:spTgt spid="339">
                                            <p:txEl>
                                              <p:pRg st="4" end="4"/>
                                            </p:txEl>
                                          </p:spTgt>
                                        </p:tgtEl>
                                        <p:attrNameLst>
                                          <p:attrName>style.visibility</p:attrName>
                                        </p:attrNameLst>
                                      </p:cBhvr>
                                      <p:to>
                                        <p:strVal val="visible"/>
                                      </p:to>
                                    </p:set>
                                    <p:animEffect transition="in" filter="fade">
                                      <p:cBhvr>
                                        <p:cTn id="22" dur="1800"/>
                                        <p:tgtEl>
                                          <p:spTgt spid="339">
                                            <p:txEl>
                                              <p:pRg st="4" end="4"/>
                                            </p:txEl>
                                          </p:spTgt>
                                        </p:tgtEl>
                                      </p:cBhvr>
                                    </p:animEffect>
                                  </p:childTnLst>
                                </p:cTn>
                              </p:par>
                            </p:childTnLst>
                          </p:cTn>
                        </p:par>
                        <p:par>
                          <p:cTn id="23" fill="hold">
                            <p:stCondLst>
                              <p:cond delay="7200"/>
                            </p:stCondLst>
                            <p:childTnLst>
                              <p:par>
                                <p:cTn id="24" presetID="10" presetClass="entr" presetSubtype="0" fill="hold" nodeType="afterEffect">
                                  <p:stCondLst>
                                    <p:cond delay="0"/>
                                  </p:stCondLst>
                                  <p:childTnLst>
                                    <p:set>
                                      <p:cBhvr>
                                        <p:cTn id="25" dur="1" fill="hold">
                                          <p:stCondLst>
                                            <p:cond delay="0"/>
                                          </p:stCondLst>
                                        </p:cTn>
                                        <p:tgtEl>
                                          <p:spTgt spid="339">
                                            <p:txEl>
                                              <p:pRg st="5" end="5"/>
                                            </p:txEl>
                                          </p:spTgt>
                                        </p:tgtEl>
                                        <p:attrNameLst>
                                          <p:attrName>style.visibility</p:attrName>
                                        </p:attrNameLst>
                                      </p:cBhvr>
                                      <p:to>
                                        <p:strVal val="visible"/>
                                      </p:to>
                                    </p:set>
                                    <p:animEffect transition="in" filter="fade">
                                      <p:cBhvr>
                                        <p:cTn id="26" dur="1800"/>
                                        <p:tgtEl>
                                          <p:spTgt spid="339">
                                            <p:txEl>
                                              <p:pRg st="5" end="5"/>
                                            </p:txEl>
                                          </p:spTgt>
                                        </p:tgtEl>
                                      </p:cBhvr>
                                    </p:animEffect>
                                  </p:childTnLst>
                                </p:cTn>
                              </p:par>
                            </p:childTnLst>
                          </p:cTn>
                        </p:par>
                        <p:par>
                          <p:cTn id="27" fill="hold">
                            <p:stCondLst>
                              <p:cond delay="9000"/>
                            </p:stCondLst>
                            <p:childTnLst>
                              <p:par>
                                <p:cTn id="28" presetID="10" presetClass="entr" presetSubtype="0" fill="hold" nodeType="afterEffect">
                                  <p:stCondLst>
                                    <p:cond delay="0"/>
                                  </p:stCondLst>
                                  <p:childTnLst>
                                    <p:set>
                                      <p:cBhvr>
                                        <p:cTn id="29" dur="1" fill="hold">
                                          <p:stCondLst>
                                            <p:cond delay="0"/>
                                          </p:stCondLst>
                                        </p:cTn>
                                        <p:tgtEl>
                                          <p:spTgt spid="339">
                                            <p:txEl>
                                              <p:pRg st="6" end="6"/>
                                            </p:txEl>
                                          </p:spTgt>
                                        </p:tgtEl>
                                        <p:attrNameLst>
                                          <p:attrName>style.visibility</p:attrName>
                                        </p:attrNameLst>
                                      </p:cBhvr>
                                      <p:to>
                                        <p:strVal val="visible"/>
                                      </p:to>
                                    </p:set>
                                    <p:animEffect transition="in" filter="fade">
                                      <p:cBhvr>
                                        <p:cTn id="30" dur="1800"/>
                                        <p:tgtEl>
                                          <p:spTgt spid="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BİLİM ETİĞİ KAVRAMI</a:t>
            </a:r>
            <a:endParaRPr/>
          </a:p>
        </p:txBody>
      </p:sp>
      <p:sp>
        <p:nvSpPr>
          <p:cNvPr id="350" name="Google Shape;350;p1"/>
          <p:cNvSpPr txBox="1">
            <a:spLocks noGrp="1"/>
          </p:cNvSpPr>
          <p:nvPr>
            <p:ph type="body" idx="1"/>
          </p:nvPr>
        </p:nvSpPr>
        <p:spPr>
          <a:xfrm>
            <a:off x="5099639" y="304800"/>
            <a:ext cx="6787564"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Araştırmalarda etik konusu çok önemli olmakla birlikte bir o kadar da tartışmalıdır.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Genel olarak bilim etiğine aykırı bir araştırmayı kimse savunamaz. Ancak tam anlamıyla hangi davranışların etik dışı olduğu ya da bunlara karşı ne tür yaptırımlar uygulanması gerektiği konusu yeterince açık değildir.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Yine de bu konuda bazı uluslararası ilke ve ölçütler ortaya çıkmıştır ve bilimsel araştırma yapan herkesin en azından bunlara uyması beklenmektedir.</a:t>
            </a:r>
            <a:endParaRPr sz="2200" dirty="0">
              <a:latin typeface="Georgia"/>
              <a:ea typeface="Georgia"/>
              <a:cs typeface="Georgia"/>
              <a:sym typeface="Georgia"/>
            </a:endParaRPr>
          </a:p>
        </p:txBody>
      </p:sp>
      <p:sp>
        <p:nvSpPr>
          <p:cNvPr id="351" name="Google Shape;351;p1"/>
          <p:cNvSpPr txBox="1"/>
          <p:nvPr/>
        </p:nvSpPr>
        <p:spPr>
          <a:xfrm>
            <a:off x="228603" y="5495858"/>
            <a:ext cx="11852564" cy="430847"/>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tr-TR" sz="2200" b="1" kern="0" dirty="0">
                <a:solidFill>
                  <a:srgbClr val="000000"/>
                </a:solidFill>
                <a:latin typeface="Georgia"/>
                <a:ea typeface="Georgia"/>
                <a:cs typeface="Georgia"/>
                <a:sym typeface="Georgia"/>
              </a:rPr>
              <a:t>Etik;</a:t>
            </a:r>
            <a:r>
              <a:rPr lang="tr-TR" sz="2200" kern="0" dirty="0">
                <a:solidFill>
                  <a:srgbClr val="000000"/>
                </a:solidFill>
                <a:latin typeface="Georgia"/>
                <a:ea typeface="Georgia"/>
                <a:cs typeface="Georgia"/>
                <a:sym typeface="Georgia"/>
              </a:rPr>
              <a:t> doğru ve yanlış davranışları ayırt etmede temel alınan değerler sisteminin bütünüdür.</a:t>
            </a:r>
            <a:endParaRPr sz="2200" kern="0" dirty="0">
              <a:solidFill>
                <a:srgbClr val="000000"/>
              </a:solidFill>
              <a:cs typeface="Arial"/>
              <a:sym typeface="Arial"/>
            </a:endParaRPr>
          </a:p>
        </p:txBody>
      </p:sp>
    </p:spTree>
    <p:extLst>
      <p:ext uri="{BB962C8B-B14F-4D97-AF65-F5344CB8AC3E}">
        <p14:creationId xmlns:p14="http://schemas.microsoft.com/office/powerpoint/2010/main" val="19560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9">
                                            <p:txEl>
                                              <p:pRg st="0" end="0"/>
                                            </p:txEl>
                                          </p:spTgt>
                                        </p:tgtEl>
                                        <p:attrNameLst>
                                          <p:attrName>style.visibility</p:attrName>
                                        </p:attrNameLst>
                                      </p:cBhvr>
                                      <p:to>
                                        <p:strVal val="visible"/>
                                      </p:to>
                                    </p:set>
                                    <p:anim calcmode="lin" valueType="num">
                                      <p:cBhvr additive="base">
                                        <p:cTn id="7" dur="2000"/>
                                        <p:tgtEl>
                                          <p:spTgt spid="349">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350">
                                            <p:txEl>
                                              <p:pRg st="0" end="0"/>
                                            </p:txEl>
                                          </p:spTgt>
                                        </p:tgtEl>
                                        <p:attrNameLst>
                                          <p:attrName>style.visibility</p:attrName>
                                        </p:attrNameLst>
                                      </p:cBhvr>
                                      <p:to>
                                        <p:strVal val="visible"/>
                                      </p:to>
                                    </p:set>
                                    <p:anim calcmode="lin" valueType="num">
                                      <p:cBhvr additive="base">
                                        <p:cTn id="11" dur="2000"/>
                                        <p:tgtEl>
                                          <p:spTgt spid="350">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4000"/>
                            </p:stCondLst>
                            <p:childTnLst>
                              <p:par>
                                <p:cTn id="13" presetID="2" presetClass="entr" presetSubtype="4" fill="hold" nodeType="afterEffect">
                                  <p:stCondLst>
                                    <p:cond delay="0"/>
                                  </p:stCondLst>
                                  <p:childTnLst>
                                    <p:set>
                                      <p:cBhvr>
                                        <p:cTn id="14" dur="1" fill="hold">
                                          <p:stCondLst>
                                            <p:cond delay="0"/>
                                          </p:stCondLst>
                                        </p:cTn>
                                        <p:tgtEl>
                                          <p:spTgt spid="350">
                                            <p:txEl>
                                              <p:pRg st="1" end="1"/>
                                            </p:txEl>
                                          </p:spTgt>
                                        </p:tgtEl>
                                        <p:attrNameLst>
                                          <p:attrName>style.visibility</p:attrName>
                                        </p:attrNameLst>
                                      </p:cBhvr>
                                      <p:to>
                                        <p:strVal val="visible"/>
                                      </p:to>
                                    </p:set>
                                    <p:anim calcmode="lin" valueType="num">
                                      <p:cBhvr additive="base">
                                        <p:cTn id="15" dur="2000"/>
                                        <p:tgtEl>
                                          <p:spTgt spid="350">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2" presetClass="entr" presetSubtype="4" fill="hold" nodeType="afterEffect">
                                  <p:stCondLst>
                                    <p:cond delay="0"/>
                                  </p:stCondLst>
                                  <p:childTnLst>
                                    <p:set>
                                      <p:cBhvr>
                                        <p:cTn id="18" dur="1" fill="hold">
                                          <p:stCondLst>
                                            <p:cond delay="0"/>
                                          </p:stCondLst>
                                        </p:cTn>
                                        <p:tgtEl>
                                          <p:spTgt spid="350">
                                            <p:txEl>
                                              <p:pRg st="2" end="2"/>
                                            </p:txEl>
                                          </p:spTgt>
                                        </p:tgtEl>
                                        <p:attrNameLst>
                                          <p:attrName>style.visibility</p:attrName>
                                        </p:attrNameLst>
                                      </p:cBhvr>
                                      <p:to>
                                        <p:strVal val="visible"/>
                                      </p:to>
                                    </p:set>
                                    <p:anim calcmode="lin" valueType="num">
                                      <p:cBhvr additive="base">
                                        <p:cTn id="19" dur="2000"/>
                                        <p:tgtEl>
                                          <p:spTgt spid="350">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8000"/>
                            </p:stCondLst>
                            <p:childTnLst>
                              <p:par>
                                <p:cTn id="21" presetID="2" presetClass="entr" presetSubtype="8" fill="hold" nodeType="afterEffect">
                                  <p:stCondLst>
                                    <p:cond delay="0"/>
                                  </p:stCondLst>
                                  <p:childTnLst>
                                    <p:set>
                                      <p:cBhvr>
                                        <p:cTn id="22" dur="1" fill="hold">
                                          <p:stCondLst>
                                            <p:cond delay="0"/>
                                          </p:stCondLst>
                                        </p:cTn>
                                        <p:tgtEl>
                                          <p:spTgt spid="351">
                                            <p:txEl>
                                              <p:pRg st="0" end="0"/>
                                            </p:txEl>
                                          </p:spTgt>
                                        </p:tgtEl>
                                        <p:attrNameLst>
                                          <p:attrName>style.visibility</p:attrName>
                                        </p:attrNameLst>
                                      </p:cBhvr>
                                      <p:to>
                                        <p:strVal val="visible"/>
                                      </p:to>
                                    </p:set>
                                    <p:anim calcmode="lin" valueType="num">
                                      <p:cBhvr additive="base">
                                        <p:cTn id="23" dur="700"/>
                                        <p:tgtEl>
                                          <p:spTgt spid="351">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BİLİM ETİĞİ KAVRAMI</a:t>
            </a:r>
            <a:endParaRPr/>
          </a:p>
        </p:txBody>
      </p:sp>
      <p:sp>
        <p:nvSpPr>
          <p:cNvPr id="357" name="Google Shape;357;p2"/>
          <p:cNvSpPr txBox="1">
            <a:spLocks noGrp="1"/>
          </p:cNvSpPr>
          <p:nvPr>
            <p:ph type="body" idx="1"/>
          </p:nvPr>
        </p:nvSpPr>
        <p:spPr>
          <a:xfrm>
            <a:off x="5118459" y="803186"/>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Araştırmalarda etik konusu daha çok bilim felsefesi kapsamında ele alınmaktadır.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Bilim felsefesi, bilimde hangi değerler sisteminden hareket edilmesi gerektiğiyle ilgilenmektedir.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Değerler sistemi, bilim insanlarının görünmez anayasası gibidir. Bilim dünyasında yer alan ya da bilimsel çalışma yapan herkes bu gizli anayasanın kurallarını kendi yetişme sürecinde bilimsel tutum ve davranışların parçası olarak öğrenmektedir.</a:t>
            </a:r>
            <a:endParaRPr sz="2200" dirty="0">
              <a:latin typeface="Georgia"/>
              <a:ea typeface="Georgia"/>
              <a:cs typeface="Georgia"/>
              <a:sym typeface="Georgia"/>
            </a:endParaRPr>
          </a:p>
        </p:txBody>
      </p:sp>
    </p:spTree>
    <p:extLst>
      <p:ext uri="{BB962C8B-B14F-4D97-AF65-F5344CB8AC3E}">
        <p14:creationId xmlns:p14="http://schemas.microsoft.com/office/powerpoint/2010/main" val="273023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6">
                                            <p:txEl>
                                              <p:pRg st="0" end="0"/>
                                            </p:txEl>
                                          </p:spTgt>
                                        </p:tgtEl>
                                        <p:attrNameLst>
                                          <p:attrName>style.visibility</p:attrName>
                                        </p:attrNameLst>
                                      </p:cBhvr>
                                      <p:to>
                                        <p:strVal val="visible"/>
                                      </p:to>
                                    </p:set>
                                    <p:anim calcmode="lin" valueType="num">
                                      <p:cBhvr additive="base">
                                        <p:cTn id="7" dur="1500"/>
                                        <p:tgtEl>
                                          <p:spTgt spid="356">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500"/>
                            </p:stCondLst>
                            <p:childTnLst>
                              <p:par>
                                <p:cTn id="9" presetID="2" presetClass="entr" presetSubtype="8" fill="hold" nodeType="afterEffect">
                                  <p:stCondLst>
                                    <p:cond delay="0"/>
                                  </p:stCondLst>
                                  <p:childTnLst>
                                    <p:set>
                                      <p:cBhvr>
                                        <p:cTn id="10" dur="1" fill="hold">
                                          <p:stCondLst>
                                            <p:cond delay="0"/>
                                          </p:stCondLst>
                                        </p:cTn>
                                        <p:tgtEl>
                                          <p:spTgt spid="357">
                                            <p:txEl>
                                              <p:pRg st="0" end="0"/>
                                            </p:txEl>
                                          </p:spTgt>
                                        </p:tgtEl>
                                        <p:attrNameLst>
                                          <p:attrName>style.visibility</p:attrName>
                                        </p:attrNameLst>
                                      </p:cBhvr>
                                      <p:to>
                                        <p:strVal val="visible"/>
                                      </p:to>
                                    </p:set>
                                    <p:anim calcmode="lin" valueType="num">
                                      <p:cBhvr additive="base">
                                        <p:cTn id="11" dur="1000"/>
                                        <p:tgtEl>
                                          <p:spTgt spid="357">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2500"/>
                            </p:stCondLst>
                            <p:childTnLst>
                              <p:par>
                                <p:cTn id="13" presetID="2" presetClass="entr" presetSubtype="8" fill="hold" nodeType="afterEffect">
                                  <p:stCondLst>
                                    <p:cond delay="0"/>
                                  </p:stCondLst>
                                  <p:childTnLst>
                                    <p:set>
                                      <p:cBhvr>
                                        <p:cTn id="14" dur="1" fill="hold">
                                          <p:stCondLst>
                                            <p:cond delay="0"/>
                                          </p:stCondLst>
                                        </p:cTn>
                                        <p:tgtEl>
                                          <p:spTgt spid="357">
                                            <p:txEl>
                                              <p:pRg st="1" end="1"/>
                                            </p:txEl>
                                          </p:spTgt>
                                        </p:tgtEl>
                                        <p:attrNameLst>
                                          <p:attrName>style.visibility</p:attrName>
                                        </p:attrNameLst>
                                      </p:cBhvr>
                                      <p:to>
                                        <p:strVal val="visible"/>
                                      </p:to>
                                    </p:set>
                                    <p:anim calcmode="lin" valueType="num">
                                      <p:cBhvr additive="base">
                                        <p:cTn id="15" dur="1000"/>
                                        <p:tgtEl>
                                          <p:spTgt spid="357">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3500"/>
                            </p:stCondLst>
                            <p:childTnLst>
                              <p:par>
                                <p:cTn id="17" presetID="2" presetClass="entr" presetSubtype="8" fill="hold" nodeType="afterEffect">
                                  <p:stCondLst>
                                    <p:cond delay="0"/>
                                  </p:stCondLst>
                                  <p:childTnLst>
                                    <p:set>
                                      <p:cBhvr>
                                        <p:cTn id="18" dur="1" fill="hold">
                                          <p:stCondLst>
                                            <p:cond delay="0"/>
                                          </p:stCondLst>
                                        </p:cTn>
                                        <p:tgtEl>
                                          <p:spTgt spid="357">
                                            <p:txEl>
                                              <p:pRg st="2" end="2"/>
                                            </p:txEl>
                                          </p:spTgt>
                                        </p:tgtEl>
                                        <p:attrNameLst>
                                          <p:attrName>style.visibility</p:attrName>
                                        </p:attrNameLst>
                                      </p:cBhvr>
                                      <p:to>
                                        <p:strVal val="visible"/>
                                      </p:to>
                                    </p:set>
                                    <p:anim calcmode="lin" valueType="num">
                                      <p:cBhvr additive="base">
                                        <p:cTn id="19" dur="1000"/>
                                        <p:tgtEl>
                                          <p:spTgt spid="357">
                                            <p:txEl>
                                              <p:pRg st="2" end="2"/>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Yasal olan her şey etik midir?</a:t>
            </a:r>
            <a:endParaRPr/>
          </a:p>
        </p:txBody>
      </p:sp>
      <p:sp>
        <p:nvSpPr>
          <p:cNvPr id="363" name="Google Shape;363;p3"/>
          <p:cNvSpPr txBox="1">
            <a:spLocks noGrp="1"/>
          </p:cNvSpPr>
          <p:nvPr>
            <p:ph type="body" idx="1"/>
          </p:nvPr>
        </p:nvSpPr>
        <p:spPr>
          <a:xfrm>
            <a:off x="5118459" y="803186"/>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Yasal olan her şey etik olmadığı gibi etik olan şeyler de her zaman yasal olmayabilir.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Burada etik değerler ile yasal düzenlemeler arasında bir farklılığın ortaya çıkması söz konusu olabilir.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Bilim etiğine ilişkin birçok konu henüz yasal düzenlemelerde tam olarak yer almamıştır.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Dolayısıyla, bilim dünyasında daha belirleyici olan etik ilkeler ve kurallardır.</a:t>
            </a:r>
            <a:endParaRPr sz="2200" dirty="0">
              <a:latin typeface="Georgia"/>
              <a:ea typeface="Georgia"/>
              <a:cs typeface="Georgia"/>
              <a:sym typeface="Georgia"/>
            </a:endParaRPr>
          </a:p>
        </p:txBody>
      </p:sp>
      <p:sp>
        <p:nvSpPr>
          <p:cNvPr id="364" name="Google Shape;364;p3"/>
          <p:cNvSpPr txBox="1"/>
          <p:nvPr/>
        </p:nvSpPr>
        <p:spPr>
          <a:xfrm>
            <a:off x="888632" y="1774208"/>
            <a:ext cx="971741" cy="400069"/>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tr-TR" sz="2000" b="1" kern="0">
                <a:solidFill>
                  <a:srgbClr val="FFFFFF"/>
                </a:solidFill>
                <a:latin typeface="Verdana"/>
                <a:ea typeface="Verdana"/>
                <a:cs typeface="Verdana"/>
                <a:sym typeface="Verdana"/>
              </a:rPr>
              <a:t>Soru</a:t>
            </a:r>
            <a:r>
              <a:rPr lang="tr-TR" sz="2000" kern="0">
                <a:solidFill>
                  <a:srgbClr val="FFFFFF"/>
                </a:solidFill>
                <a:latin typeface="Verdana"/>
                <a:ea typeface="Verdana"/>
                <a:cs typeface="Verdana"/>
                <a:sym typeface="Verdana"/>
              </a:rPr>
              <a:t>:</a:t>
            </a:r>
            <a:endParaRPr sz="1400" kern="0">
              <a:solidFill>
                <a:srgbClr val="000000"/>
              </a:solidFill>
              <a:cs typeface="Arial"/>
              <a:sym typeface="Arial"/>
            </a:endParaRPr>
          </a:p>
        </p:txBody>
      </p:sp>
    </p:spTree>
    <p:extLst>
      <p:ext uri="{BB962C8B-B14F-4D97-AF65-F5344CB8AC3E}">
        <p14:creationId xmlns:p14="http://schemas.microsoft.com/office/powerpoint/2010/main" val="138900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500"/>
                                        <p:tgtEl>
                                          <p:spTgt spid="36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62">
                                            <p:txEl>
                                              <p:pRg st="0" end="0"/>
                                            </p:txEl>
                                          </p:spTgt>
                                        </p:tgtEl>
                                        <p:attrNameLst>
                                          <p:attrName>style.visibility</p:attrName>
                                        </p:attrNameLst>
                                      </p:cBhvr>
                                      <p:to>
                                        <p:strVal val="visible"/>
                                      </p:to>
                                    </p:set>
                                    <p:anim calcmode="lin" valueType="num">
                                      <p:cBhvr additive="base">
                                        <p:cTn id="11" dur="1000"/>
                                        <p:tgtEl>
                                          <p:spTgt spid="362">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500"/>
                            </p:stCondLst>
                            <p:childTnLst>
                              <p:par>
                                <p:cTn id="13" presetID="23" presetClass="entr" presetSubtype="16" fill="hold" nodeType="afterEffect">
                                  <p:stCondLst>
                                    <p:cond delay="0"/>
                                  </p:stCondLst>
                                  <p:childTnLst>
                                    <p:set>
                                      <p:cBhvr>
                                        <p:cTn id="14" dur="1" fill="hold">
                                          <p:stCondLst>
                                            <p:cond delay="0"/>
                                          </p:stCondLst>
                                        </p:cTn>
                                        <p:tgtEl>
                                          <p:spTgt spid="363">
                                            <p:txEl>
                                              <p:pRg st="0" end="0"/>
                                            </p:txEl>
                                          </p:spTgt>
                                        </p:tgtEl>
                                        <p:attrNameLst>
                                          <p:attrName>style.visibility</p:attrName>
                                        </p:attrNameLst>
                                      </p:cBhvr>
                                      <p:to>
                                        <p:strVal val="visible"/>
                                      </p:to>
                                    </p:set>
                                    <p:anim calcmode="lin" valueType="num">
                                      <p:cBhvr additive="base">
                                        <p:cTn id="15" dur="900"/>
                                        <p:tgtEl>
                                          <p:spTgt spid="363">
                                            <p:txEl>
                                              <p:pRg st="0" end="0"/>
                                            </p:txEl>
                                          </p:spTgt>
                                        </p:tgtEl>
                                        <p:attrNameLst>
                                          <p:attrName>ppt_w</p:attrName>
                                        </p:attrNameLst>
                                      </p:cBhvr>
                                      <p:tavLst>
                                        <p:tav tm="0">
                                          <p:val>
                                            <p:strVal val="0"/>
                                          </p:val>
                                        </p:tav>
                                        <p:tav tm="100000">
                                          <p:val>
                                            <p:strVal val="#ppt_w"/>
                                          </p:val>
                                        </p:tav>
                                      </p:tavLst>
                                    </p:anim>
                                    <p:anim calcmode="lin" valueType="num">
                                      <p:cBhvr additive="base">
                                        <p:cTn id="16" dur="900"/>
                                        <p:tgtEl>
                                          <p:spTgt spid="363">
                                            <p:txEl>
                                              <p:pRg st="0" end="0"/>
                                            </p:txEl>
                                          </p:spTgt>
                                        </p:tgtEl>
                                        <p:attrNameLst>
                                          <p:attrName>ppt_h</p:attrName>
                                        </p:attrNameLst>
                                      </p:cBhvr>
                                      <p:tavLst>
                                        <p:tav tm="0">
                                          <p:val>
                                            <p:strVal val="0"/>
                                          </p:val>
                                        </p:tav>
                                        <p:tav tm="100000">
                                          <p:val>
                                            <p:strVal val="#ppt_h"/>
                                          </p:val>
                                        </p:tav>
                                      </p:tavLst>
                                    </p:anim>
                                  </p:childTnLst>
                                </p:cTn>
                              </p:par>
                            </p:childTnLst>
                          </p:cTn>
                        </p:par>
                        <p:par>
                          <p:cTn id="17" fill="hold">
                            <p:stCondLst>
                              <p:cond delay="2400"/>
                            </p:stCondLst>
                            <p:childTnLst>
                              <p:par>
                                <p:cTn id="18" presetID="23" presetClass="entr" presetSubtype="16" fill="hold" nodeType="afterEffect">
                                  <p:stCondLst>
                                    <p:cond delay="0"/>
                                  </p:stCondLst>
                                  <p:childTnLst>
                                    <p:set>
                                      <p:cBhvr>
                                        <p:cTn id="19" dur="1" fill="hold">
                                          <p:stCondLst>
                                            <p:cond delay="0"/>
                                          </p:stCondLst>
                                        </p:cTn>
                                        <p:tgtEl>
                                          <p:spTgt spid="363">
                                            <p:txEl>
                                              <p:pRg st="1" end="1"/>
                                            </p:txEl>
                                          </p:spTgt>
                                        </p:tgtEl>
                                        <p:attrNameLst>
                                          <p:attrName>style.visibility</p:attrName>
                                        </p:attrNameLst>
                                      </p:cBhvr>
                                      <p:to>
                                        <p:strVal val="visible"/>
                                      </p:to>
                                    </p:set>
                                    <p:anim calcmode="lin" valueType="num">
                                      <p:cBhvr additive="base">
                                        <p:cTn id="20" dur="900"/>
                                        <p:tgtEl>
                                          <p:spTgt spid="363">
                                            <p:txEl>
                                              <p:pRg st="1" end="1"/>
                                            </p:txEl>
                                          </p:spTgt>
                                        </p:tgtEl>
                                        <p:attrNameLst>
                                          <p:attrName>ppt_w</p:attrName>
                                        </p:attrNameLst>
                                      </p:cBhvr>
                                      <p:tavLst>
                                        <p:tav tm="0">
                                          <p:val>
                                            <p:strVal val="0"/>
                                          </p:val>
                                        </p:tav>
                                        <p:tav tm="100000">
                                          <p:val>
                                            <p:strVal val="#ppt_w"/>
                                          </p:val>
                                        </p:tav>
                                      </p:tavLst>
                                    </p:anim>
                                    <p:anim calcmode="lin" valueType="num">
                                      <p:cBhvr additive="base">
                                        <p:cTn id="21" dur="900"/>
                                        <p:tgtEl>
                                          <p:spTgt spid="363">
                                            <p:txEl>
                                              <p:pRg st="1" end="1"/>
                                            </p:txEl>
                                          </p:spTgt>
                                        </p:tgtEl>
                                        <p:attrNameLst>
                                          <p:attrName>ppt_h</p:attrName>
                                        </p:attrNameLst>
                                      </p:cBhvr>
                                      <p:tavLst>
                                        <p:tav tm="0">
                                          <p:val>
                                            <p:strVal val="0"/>
                                          </p:val>
                                        </p:tav>
                                        <p:tav tm="100000">
                                          <p:val>
                                            <p:strVal val="#ppt_h"/>
                                          </p:val>
                                        </p:tav>
                                      </p:tavLst>
                                    </p:anim>
                                  </p:childTnLst>
                                </p:cTn>
                              </p:par>
                            </p:childTnLst>
                          </p:cTn>
                        </p:par>
                        <p:par>
                          <p:cTn id="22" fill="hold">
                            <p:stCondLst>
                              <p:cond delay="3300"/>
                            </p:stCondLst>
                            <p:childTnLst>
                              <p:par>
                                <p:cTn id="23" presetID="23" presetClass="entr" presetSubtype="16" fill="hold" nodeType="afterEffect">
                                  <p:stCondLst>
                                    <p:cond delay="0"/>
                                  </p:stCondLst>
                                  <p:childTnLst>
                                    <p:set>
                                      <p:cBhvr>
                                        <p:cTn id="24" dur="1" fill="hold">
                                          <p:stCondLst>
                                            <p:cond delay="0"/>
                                          </p:stCondLst>
                                        </p:cTn>
                                        <p:tgtEl>
                                          <p:spTgt spid="363">
                                            <p:txEl>
                                              <p:pRg st="2" end="2"/>
                                            </p:txEl>
                                          </p:spTgt>
                                        </p:tgtEl>
                                        <p:attrNameLst>
                                          <p:attrName>style.visibility</p:attrName>
                                        </p:attrNameLst>
                                      </p:cBhvr>
                                      <p:to>
                                        <p:strVal val="visible"/>
                                      </p:to>
                                    </p:set>
                                    <p:anim calcmode="lin" valueType="num">
                                      <p:cBhvr additive="base">
                                        <p:cTn id="25" dur="900"/>
                                        <p:tgtEl>
                                          <p:spTgt spid="363">
                                            <p:txEl>
                                              <p:pRg st="2" end="2"/>
                                            </p:txEl>
                                          </p:spTgt>
                                        </p:tgtEl>
                                        <p:attrNameLst>
                                          <p:attrName>ppt_w</p:attrName>
                                        </p:attrNameLst>
                                      </p:cBhvr>
                                      <p:tavLst>
                                        <p:tav tm="0">
                                          <p:val>
                                            <p:strVal val="0"/>
                                          </p:val>
                                        </p:tav>
                                        <p:tav tm="100000">
                                          <p:val>
                                            <p:strVal val="#ppt_w"/>
                                          </p:val>
                                        </p:tav>
                                      </p:tavLst>
                                    </p:anim>
                                    <p:anim calcmode="lin" valueType="num">
                                      <p:cBhvr additive="base">
                                        <p:cTn id="26" dur="900"/>
                                        <p:tgtEl>
                                          <p:spTgt spid="363">
                                            <p:txEl>
                                              <p:pRg st="2" end="2"/>
                                            </p:txEl>
                                          </p:spTgt>
                                        </p:tgtEl>
                                        <p:attrNameLst>
                                          <p:attrName>ppt_h</p:attrName>
                                        </p:attrNameLst>
                                      </p:cBhvr>
                                      <p:tavLst>
                                        <p:tav tm="0">
                                          <p:val>
                                            <p:strVal val="0"/>
                                          </p:val>
                                        </p:tav>
                                        <p:tav tm="100000">
                                          <p:val>
                                            <p:strVal val="#ppt_h"/>
                                          </p:val>
                                        </p:tav>
                                      </p:tavLst>
                                    </p:anim>
                                  </p:childTnLst>
                                </p:cTn>
                              </p:par>
                            </p:childTnLst>
                          </p:cTn>
                        </p:par>
                        <p:par>
                          <p:cTn id="27" fill="hold">
                            <p:stCondLst>
                              <p:cond delay="4200"/>
                            </p:stCondLst>
                            <p:childTnLst>
                              <p:par>
                                <p:cTn id="28" presetID="23" presetClass="entr" presetSubtype="16" fill="hold" nodeType="afterEffect">
                                  <p:stCondLst>
                                    <p:cond delay="0"/>
                                  </p:stCondLst>
                                  <p:childTnLst>
                                    <p:set>
                                      <p:cBhvr>
                                        <p:cTn id="29" dur="1" fill="hold">
                                          <p:stCondLst>
                                            <p:cond delay="0"/>
                                          </p:stCondLst>
                                        </p:cTn>
                                        <p:tgtEl>
                                          <p:spTgt spid="363">
                                            <p:txEl>
                                              <p:pRg st="3" end="3"/>
                                            </p:txEl>
                                          </p:spTgt>
                                        </p:tgtEl>
                                        <p:attrNameLst>
                                          <p:attrName>style.visibility</p:attrName>
                                        </p:attrNameLst>
                                      </p:cBhvr>
                                      <p:to>
                                        <p:strVal val="visible"/>
                                      </p:to>
                                    </p:set>
                                    <p:anim calcmode="lin" valueType="num">
                                      <p:cBhvr additive="base">
                                        <p:cTn id="30" dur="900"/>
                                        <p:tgtEl>
                                          <p:spTgt spid="363">
                                            <p:txEl>
                                              <p:pRg st="3" end="3"/>
                                            </p:txEl>
                                          </p:spTgt>
                                        </p:tgtEl>
                                        <p:attrNameLst>
                                          <p:attrName>ppt_w</p:attrName>
                                        </p:attrNameLst>
                                      </p:cBhvr>
                                      <p:tavLst>
                                        <p:tav tm="0">
                                          <p:val>
                                            <p:strVal val="0"/>
                                          </p:val>
                                        </p:tav>
                                        <p:tav tm="100000">
                                          <p:val>
                                            <p:strVal val="#ppt_w"/>
                                          </p:val>
                                        </p:tav>
                                      </p:tavLst>
                                    </p:anim>
                                    <p:anim calcmode="lin" valueType="num">
                                      <p:cBhvr additive="base">
                                        <p:cTn id="31" dur="900"/>
                                        <p:tgtEl>
                                          <p:spTgt spid="363">
                                            <p:txEl>
                                              <p:pRg st="3" end="3"/>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BİLİM ETİĞİ KAVRAMI</a:t>
            </a:r>
            <a:endParaRPr/>
          </a:p>
        </p:txBody>
      </p:sp>
      <p:sp>
        <p:nvSpPr>
          <p:cNvPr id="370" name="Google Shape;370;p4"/>
          <p:cNvSpPr txBox="1">
            <a:spLocks noGrp="1"/>
          </p:cNvSpPr>
          <p:nvPr>
            <p:ph type="body" idx="1"/>
          </p:nvPr>
        </p:nvSpPr>
        <p:spPr>
          <a:xfrm>
            <a:off x="5118459" y="803186"/>
            <a:ext cx="6281873" cy="5248622"/>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Bilim etiğinin özünde evrensel olarak geliştirilen ve benimsenen bir dizi ilke ve kural bulunmaktadır.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Bunların açıklanması ya da genişletilmesi amacıyla belirli bilimsel kuruluşlar da kendi etik ölçütlerini oluşturmuşlardır.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Ancak bunların çoğu yeni ya da farklı olmayıp bilime ilişkin evrensel değerler sisteminin uzantısı niteliğindedir.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Kurumların koyduğu kuralların büyük çoğunluğu, ilgili kurumların yorumlarından ve önerilerinden oluşmaktadır. </a:t>
            </a:r>
            <a:endParaRPr sz="2200" dirty="0"/>
          </a:p>
        </p:txBody>
      </p:sp>
    </p:spTree>
    <p:extLst>
      <p:ext uri="{BB962C8B-B14F-4D97-AF65-F5344CB8AC3E}">
        <p14:creationId xmlns:p14="http://schemas.microsoft.com/office/powerpoint/2010/main" val="47932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9">
                                            <p:txEl>
                                              <p:pRg st="0" end="0"/>
                                            </p:txEl>
                                          </p:spTgt>
                                        </p:tgtEl>
                                        <p:attrNameLst>
                                          <p:attrName>style.visibility</p:attrName>
                                        </p:attrNameLst>
                                      </p:cBhvr>
                                      <p:to>
                                        <p:strVal val="visible"/>
                                      </p:to>
                                    </p:set>
                                    <p:anim calcmode="lin" valueType="num">
                                      <p:cBhvr additive="base">
                                        <p:cTn id="7" dur="900"/>
                                        <p:tgtEl>
                                          <p:spTgt spid="369">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900"/>
                            </p:stCondLst>
                            <p:childTnLst>
                              <p:par>
                                <p:cTn id="9" presetID="2" presetClass="entr" presetSubtype="4" fill="hold" nodeType="afterEffect">
                                  <p:stCondLst>
                                    <p:cond delay="0"/>
                                  </p:stCondLst>
                                  <p:childTnLst>
                                    <p:set>
                                      <p:cBhvr>
                                        <p:cTn id="10" dur="1" fill="hold">
                                          <p:stCondLst>
                                            <p:cond delay="0"/>
                                          </p:stCondLst>
                                        </p:cTn>
                                        <p:tgtEl>
                                          <p:spTgt spid="370">
                                            <p:txEl>
                                              <p:pRg st="0" end="0"/>
                                            </p:txEl>
                                          </p:spTgt>
                                        </p:tgtEl>
                                        <p:attrNameLst>
                                          <p:attrName>style.visibility</p:attrName>
                                        </p:attrNameLst>
                                      </p:cBhvr>
                                      <p:to>
                                        <p:strVal val="visible"/>
                                      </p:to>
                                    </p:set>
                                    <p:anim calcmode="lin" valueType="num">
                                      <p:cBhvr additive="base">
                                        <p:cTn id="11" dur="500"/>
                                        <p:tgtEl>
                                          <p:spTgt spid="370">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70">
                                            <p:txEl>
                                              <p:pRg st="1" end="1"/>
                                            </p:txEl>
                                          </p:spTgt>
                                        </p:tgtEl>
                                        <p:attrNameLst>
                                          <p:attrName>style.visibility</p:attrName>
                                        </p:attrNameLst>
                                      </p:cBhvr>
                                      <p:to>
                                        <p:strVal val="visible"/>
                                      </p:to>
                                    </p:set>
                                    <p:anim calcmode="lin" valueType="num">
                                      <p:cBhvr additive="base">
                                        <p:cTn id="15" dur="500"/>
                                        <p:tgtEl>
                                          <p:spTgt spid="370">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900"/>
                            </p:stCondLst>
                            <p:childTnLst>
                              <p:par>
                                <p:cTn id="17" presetID="2" presetClass="entr" presetSubtype="4" fill="hold" nodeType="afterEffect">
                                  <p:stCondLst>
                                    <p:cond delay="0"/>
                                  </p:stCondLst>
                                  <p:childTnLst>
                                    <p:set>
                                      <p:cBhvr>
                                        <p:cTn id="18" dur="1" fill="hold">
                                          <p:stCondLst>
                                            <p:cond delay="0"/>
                                          </p:stCondLst>
                                        </p:cTn>
                                        <p:tgtEl>
                                          <p:spTgt spid="370">
                                            <p:txEl>
                                              <p:pRg st="2" end="2"/>
                                            </p:txEl>
                                          </p:spTgt>
                                        </p:tgtEl>
                                        <p:attrNameLst>
                                          <p:attrName>style.visibility</p:attrName>
                                        </p:attrNameLst>
                                      </p:cBhvr>
                                      <p:to>
                                        <p:strVal val="visible"/>
                                      </p:to>
                                    </p:set>
                                    <p:anim calcmode="lin" valueType="num">
                                      <p:cBhvr additive="base">
                                        <p:cTn id="19" dur="500"/>
                                        <p:tgtEl>
                                          <p:spTgt spid="370">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2400"/>
                            </p:stCondLst>
                            <p:childTnLst>
                              <p:par>
                                <p:cTn id="21" presetID="2" presetClass="entr" presetSubtype="4" fill="hold" nodeType="afterEffect">
                                  <p:stCondLst>
                                    <p:cond delay="0"/>
                                  </p:stCondLst>
                                  <p:childTnLst>
                                    <p:set>
                                      <p:cBhvr>
                                        <p:cTn id="22" dur="1" fill="hold">
                                          <p:stCondLst>
                                            <p:cond delay="0"/>
                                          </p:stCondLst>
                                        </p:cTn>
                                        <p:tgtEl>
                                          <p:spTgt spid="370">
                                            <p:txEl>
                                              <p:pRg st="3" end="3"/>
                                            </p:txEl>
                                          </p:spTgt>
                                        </p:tgtEl>
                                        <p:attrNameLst>
                                          <p:attrName>style.visibility</p:attrName>
                                        </p:attrNameLst>
                                      </p:cBhvr>
                                      <p:to>
                                        <p:strVal val="visible"/>
                                      </p:to>
                                    </p:set>
                                    <p:anim calcmode="lin" valueType="num">
                                      <p:cBhvr additive="base">
                                        <p:cTn id="23" dur="500"/>
                                        <p:tgtEl>
                                          <p:spTgt spid="37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BİLİM ETİĞİNİN TARİHÇESİ</a:t>
            </a:r>
            <a:endParaRPr/>
          </a:p>
        </p:txBody>
      </p:sp>
      <p:sp>
        <p:nvSpPr>
          <p:cNvPr id="376" name="Google Shape;376;p5"/>
          <p:cNvSpPr txBox="1">
            <a:spLocks noGrp="1"/>
          </p:cNvSpPr>
          <p:nvPr>
            <p:ph type="body" idx="1"/>
          </p:nvPr>
        </p:nvSpPr>
        <p:spPr>
          <a:xfrm>
            <a:off x="5118459" y="803186"/>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Çağdaş anlamda araştırma etiğine ilişkin kuralların şekillenmesi, araştırmalara katılan insan denekleri koruma çabasından kaynaklanmıştır. </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Bu konudaki ilk ciddi girişim İkinci Dünya Savaşı’ndan sonra 1946-1947 yıllarında Nürnberg Yargılamalarının bir parçası olarak gerçekleştirilen Doktorlar Davası olmuştur.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Bu davada savaş suçlusu 23 Nazi doktor deneylerde kullanmak üzere toplama kamplarından seçtikleri mahkûmlara eziyet ve işkence etmekle suçlanmışlardır. </a:t>
            </a:r>
            <a:endParaRPr sz="2200" dirty="0"/>
          </a:p>
        </p:txBody>
      </p:sp>
    </p:spTree>
    <p:extLst>
      <p:ext uri="{BB962C8B-B14F-4D97-AF65-F5344CB8AC3E}">
        <p14:creationId xmlns:p14="http://schemas.microsoft.com/office/powerpoint/2010/main" val="29110427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5">
                                            <p:txEl>
                                              <p:pRg st="0" end="0"/>
                                            </p:txEl>
                                          </p:spTgt>
                                        </p:tgtEl>
                                        <p:attrNameLst>
                                          <p:attrName>style.visibility</p:attrName>
                                        </p:attrNameLst>
                                      </p:cBhvr>
                                      <p:to>
                                        <p:strVal val="visible"/>
                                      </p:to>
                                    </p:set>
                                    <p:anim calcmode="lin" valueType="num">
                                      <p:cBhvr additive="base">
                                        <p:cTn id="7" dur="500"/>
                                        <p:tgtEl>
                                          <p:spTgt spid="375">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76">
                                            <p:txEl>
                                              <p:pRg st="0" end="0"/>
                                            </p:txEl>
                                          </p:spTgt>
                                        </p:tgtEl>
                                        <p:attrNameLst>
                                          <p:attrName>style.visibility</p:attrName>
                                        </p:attrNameLst>
                                      </p:cBhvr>
                                      <p:to>
                                        <p:strVal val="visible"/>
                                      </p:to>
                                    </p:set>
                                    <p:anim calcmode="lin" valueType="num">
                                      <p:cBhvr additive="base">
                                        <p:cTn id="11" dur="700"/>
                                        <p:tgtEl>
                                          <p:spTgt spid="376">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200"/>
                            </p:stCondLst>
                            <p:childTnLst>
                              <p:par>
                                <p:cTn id="13" presetID="2" presetClass="entr" presetSubtype="8" fill="hold" nodeType="afterEffect">
                                  <p:stCondLst>
                                    <p:cond delay="0"/>
                                  </p:stCondLst>
                                  <p:childTnLst>
                                    <p:set>
                                      <p:cBhvr>
                                        <p:cTn id="14" dur="1" fill="hold">
                                          <p:stCondLst>
                                            <p:cond delay="0"/>
                                          </p:stCondLst>
                                        </p:cTn>
                                        <p:tgtEl>
                                          <p:spTgt spid="376">
                                            <p:txEl>
                                              <p:pRg st="1" end="1"/>
                                            </p:txEl>
                                          </p:spTgt>
                                        </p:tgtEl>
                                        <p:attrNameLst>
                                          <p:attrName>style.visibility</p:attrName>
                                        </p:attrNameLst>
                                      </p:cBhvr>
                                      <p:to>
                                        <p:strVal val="visible"/>
                                      </p:to>
                                    </p:set>
                                    <p:anim calcmode="lin" valueType="num">
                                      <p:cBhvr additive="base">
                                        <p:cTn id="15" dur="700"/>
                                        <p:tgtEl>
                                          <p:spTgt spid="376">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900"/>
                            </p:stCondLst>
                            <p:childTnLst>
                              <p:par>
                                <p:cTn id="17" presetID="2" presetClass="entr" presetSubtype="8" fill="hold" nodeType="afterEffect">
                                  <p:stCondLst>
                                    <p:cond delay="0"/>
                                  </p:stCondLst>
                                  <p:childTnLst>
                                    <p:set>
                                      <p:cBhvr>
                                        <p:cTn id="18" dur="1" fill="hold">
                                          <p:stCondLst>
                                            <p:cond delay="0"/>
                                          </p:stCondLst>
                                        </p:cTn>
                                        <p:tgtEl>
                                          <p:spTgt spid="376">
                                            <p:txEl>
                                              <p:pRg st="2" end="2"/>
                                            </p:txEl>
                                          </p:spTgt>
                                        </p:tgtEl>
                                        <p:attrNameLst>
                                          <p:attrName>style.visibility</p:attrName>
                                        </p:attrNameLst>
                                      </p:cBhvr>
                                      <p:to>
                                        <p:strVal val="visible"/>
                                      </p:to>
                                    </p:set>
                                    <p:anim calcmode="lin" valueType="num">
                                      <p:cBhvr additive="base">
                                        <p:cTn id="19" dur="700"/>
                                        <p:tgtEl>
                                          <p:spTgt spid="376">
                                            <p:txEl>
                                              <p:pRg st="2" end="2"/>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6"/>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Verdana"/>
              <a:buNone/>
            </a:pPr>
            <a:r>
              <a:rPr lang="tr-TR">
                <a:latin typeface="Verdana"/>
                <a:ea typeface="Verdana"/>
                <a:cs typeface="Verdana"/>
                <a:sym typeface="Verdana"/>
              </a:rPr>
              <a:t>BİLİM ETİĞİNİN TARİHÇESİ</a:t>
            </a:r>
            <a:endParaRPr/>
          </a:p>
        </p:txBody>
      </p:sp>
      <p:sp>
        <p:nvSpPr>
          <p:cNvPr id="382" name="Google Shape;382;p6"/>
          <p:cNvSpPr txBox="1">
            <a:spLocks noGrp="1"/>
          </p:cNvSpPr>
          <p:nvPr>
            <p:ph type="body" idx="1"/>
          </p:nvPr>
        </p:nvSpPr>
        <p:spPr>
          <a:xfrm>
            <a:off x="5118459" y="803186"/>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Bazı deneyler, Nazilerin ırksal saflaştırma politikalarının verimliliğini ölçmek için insan bedenini kullanmıştır.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Bu doktorları yargılayabilmek için otoriteler, araştırma yaparken uyulması gereken etik kuralları belirlemişlerdir.</a:t>
            </a:r>
            <a:endParaRPr sz="2200" dirty="0"/>
          </a:p>
          <a:p>
            <a:pPr marL="228600" lvl="0" indent="-228600" algn="l" rtl="0">
              <a:lnSpc>
                <a:spcPct val="120000"/>
              </a:lnSpc>
              <a:spcBef>
                <a:spcPts val="1000"/>
              </a:spcBef>
              <a:spcAft>
                <a:spcPts val="0"/>
              </a:spcAft>
              <a:buSzPts val="1980"/>
              <a:buChar char="▪"/>
            </a:pPr>
            <a:r>
              <a:rPr lang="tr-TR" sz="2200" b="1" dirty="0">
                <a:latin typeface="Georgia"/>
                <a:ea typeface="Georgia"/>
                <a:cs typeface="Georgia"/>
                <a:sym typeface="Georgia"/>
              </a:rPr>
              <a:t>Nürnberg Kodu </a:t>
            </a:r>
            <a:r>
              <a:rPr lang="tr-TR" sz="2200" dirty="0">
                <a:latin typeface="Georgia"/>
                <a:ea typeface="Georgia"/>
                <a:cs typeface="Georgia"/>
                <a:sym typeface="Georgia"/>
              </a:rPr>
              <a:t>olarak bilinen bu kurallar bütünü, toplam on maddeyi kapsamaktadır. </a:t>
            </a:r>
            <a:endParaRPr sz="2200" dirty="0"/>
          </a:p>
        </p:txBody>
      </p:sp>
    </p:spTree>
    <p:extLst>
      <p:ext uri="{BB962C8B-B14F-4D97-AF65-F5344CB8AC3E}">
        <p14:creationId xmlns:p14="http://schemas.microsoft.com/office/powerpoint/2010/main" val="295396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1">
                                            <p:txEl>
                                              <p:pRg st="0" end="0"/>
                                            </p:txEl>
                                          </p:spTgt>
                                        </p:tgtEl>
                                        <p:attrNameLst>
                                          <p:attrName>style.visibility</p:attrName>
                                        </p:attrNameLst>
                                      </p:cBhvr>
                                      <p:to>
                                        <p:strVal val="visible"/>
                                      </p:to>
                                    </p:set>
                                    <p:anim calcmode="lin" valueType="num">
                                      <p:cBhvr additive="base">
                                        <p:cTn id="7" dur="500"/>
                                        <p:tgtEl>
                                          <p:spTgt spid="381">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82">
                                            <p:txEl>
                                              <p:pRg st="0" end="0"/>
                                            </p:txEl>
                                          </p:spTgt>
                                        </p:tgtEl>
                                        <p:attrNameLst>
                                          <p:attrName>style.visibility</p:attrName>
                                        </p:attrNameLst>
                                      </p:cBhvr>
                                      <p:to>
                                        <p:strVal val="visible"/>
                                      </p:to>
                                    </p:set>
                                    <p:anim calcmode="lin" valueType="num">
                                      <p:cBhvr additive="base">
                                        <p:cTn id="11" dur="700"/>
                                        <p:tgtEl>
                                          <p:spTgt spid="382">
                                            <p:txEl>
                                              <p:pRg st="0" end="0"/>
                                            </p:txEl>
                                          </p:spTgt>
                                        </p:tgtEl>
                                        <p:attrNameLst>
                                          <p:attrName>ppt_w</p:attrName>
                                        </p:attrNameLst>
                                      </p:cBhvr>
                                      <p:tavLst>
                                        <p:tav tm="0">
                                          <p:val>
                                            <p:strVal val="0"/>
                                          </p:val>
                                        </p:tav>
                                        <p:tav tm="100000">
                                          <p:val>
                                            <p:strVal val="#ppt_w"/>
                                          </p:val>
                                        </p:tav>
                                      </p:tavLst>
                                    </p:anim>
                                    <p:anim calcmode="lin" valueType="num">
                                      <p:cBhvr additive="base">
                                        <p:cTn id="12" dur="700"/>
                                        <p:tgtEl>
                                          <p:spTgt spid="382">
                                            <p:txEl>
                                              <p:pRg st="0" end="0"/>
                                            </p:txEl>
                                          </p:spTgt>
                                        </p:tgtEl>
                                        <p:attrNameLst>
                                          <p:attrName>ppt_h</p:attrName>
                                        </p:attrNameLst>
                                      </p:cBhvr>
                                      <p:tavLst>
                                        <p:tav tm="0">
                                          <p:val>
                                            <p:strVal val="0"/>
                                          </p:val>
                                        </p:tav>
                                        <p:tav tm="100000">
                                          <p:val>
                                            <p:strVal val="#ppt_h"/>
                                          </p:val>
                                        </p:tav>
                                      </p:tavLst>
                                    </p:anim>
                                  </p:childTnLst>
                                </p:cTn>
                              </p:par>
                            </p:childTnLst>
                          </p:cTn>
                        </p:par>
                        <p:par>
                          <p:cTn id="13" fill="hold">
                            <p:stCondLst>
                              <p:cond delay="1200"/>
                            </p:stCondLst>
                            <p:childTnLst>
                              <p:par>
                                <p:cTn id="14" presetID="23" presetClass="entr" presetSubtype="16" fill="hold" nodeType="afterEffect">
                                  <p:stCondLst>
                                    <p:cond delay="0"/>
                                  </p:stCondLst>
                                  <p:childTnLst>
                                    <p:set>
                                      <p:cBhvr>
                                        <p:cTn id="15" dur="1" fill="hold">
                                          <p:stCondLst>
                                            <p:cond delay="0"/>
                                          </p:stCondLst>
                                        </p:cTn>
                                        <p:tgtEl>
                                          <p:spTgt spid="382">
                                            <p:txEl>
                                              <p:pRg st="1" end="1"/>
                                            </p:txEl>
                                          </p:spTgt>
                                        </p:tgtEl>
                                        <p:attrNameLst>
                                          <p:attrName>style.visibility</p:attrName>
                                        </p:attrNameLst>
                                      </p:cBhvr>
                                      <p:to>
                                        <p:strVal val="visible"/>
                                      </p:to>
                                    </p:set>
                                    <p:anim calcmode="lin" valueType="num">
                                      <p:cBhvr additive="base">
                                        <p:cTn id="16" dur="700"/>
                                        <p:tgtEl>
                                          <p:spTgt spid="382">
                                            <p:txEl>
                                              <p:pRg st="1" end="1"/>
                                            </p:txEl>
                                          </p:spTgt>
                                        </p:tgtEl>
                                        <p:attrNameLst>
                                          <p:attrName>ppt_w</p:attrName>
                                        </p:attrNameLst>
                                      </p:cBhvr>
                                      <p:tavLst>
                                        <p:tav tm="0">
                                          <p:val>
                                            <p:strVal val="0"/>
                                          </p:val>
                                        </p:tav>
                                        <p:tav tm="100000">
                                          <p:val>
                                            <p:strVal val="#ppt_w"/>
                                          </p:val>
                                        </p:tav>
                                      </p:tavLst>
                                    </p:anim>
                                    <p:anim calcmode="lin" valueType="num">
                                      <p:cBhvr additive="base">
                                        <p:cTn id="17" dur="700"/>
                                        <p:tgtEl>
                                          <p:spTgt spid="382">
                                            <p:txEl>
                                              <p:pRg st="1" end="1"/>
                                            </p:txEl>
                                          </p:spTgt>
                                        </p:tgtEl>
                                        <p:attrNameLst>
                                          <p:attrName>ppt_h</p:attrName>
                                        </p:attrNameLst>
                                      </p:cBhvr>
                                      <p:tavLst>
                                        <p:tav tm="0">
                                          <p:val>
                                            <p:strVal val="0"/>
                                          </p:val>
                                        </p:tav>
                                        <p:tav tm="100000">
                                          <p:val>
                                            <p:strVal val="#ppt_h"/>
                                          </p:val>
                                        </p:tav>
                                      </p:tavLst>
                                    </p:anim>
                                  </p:childTnLst>
                                </p:cTn>
                              </p:par>
                            </p:childTnLst>
                          </p:cTn>
                        </p:par>
                        <p:par>
                          <p:cTn id="18" fill="hold">
                            <p:stCondLst>
                              <p:cond delay="1900"/>
                            </p:stCondLst>
                            <p:childTnLst>
                              <p:par>
                                <p:cTn id="19" presetID="23" presetClass="entr" presetSubtype="16" fill="hold" nodeType="afterEffect">
                                  <p:stCondLst>
                                    <p:cond delay="0"/>
                                  </p:stCondLst>
                                  <p:childTnLst>
                                    <p:set>
                                      <p:cBhvr>
                                        <p:cTn id="20" dur="1" fill="hold">
                                          <p:stCondLst>
                                            <p:cond delay="0"/>
                                          </p:stCondLst>
                                        </p:cTn>
                                        <p:tgtEl>
                                          <p:spTgt spid="382">
                                            <p:txEl>
                                              <p:pRg st="2" end="2"/>
                                            </p:txEl>
                                          </p:spTgt>
                                        </p:tgtEl>
                                        <p:attrNameLst>
                                          <p:attrName>style.visibility</p:attrName>
                                        </p:attrNameLst>
                                      </p:cBhvr>
                                      <p:to>
                                        <p:strVal val="visible"/>
                                      </p:to>
                                    </p:set>
                                    <p:anim calcmode="lin" valueType="num">
                                      <p:cBhvr additive="base">
                                        <p:cTn id="21" dur="700"/>
                                        <p:tgtEl>
                                          <p:spTgt spid="382">
                                            <p:txEl>
                                              <p:pRg st="2" end="2"/>
                                            </p:txEl>
                                          </p:spTgt>
                                        </p:tgtEl>
                                        <p:attrNameLst>
                                          <p:attrName>ppt_w</p:attrName>
                                        </p:attrNameLst>
                                      </p:cBhvr>
                                      <p:tavLst>
                                        <p:tav tm="0">
                                          <p:val>
                                            <p:strVal val="0"/>
                                          </p:val>
                                        </p:tav>
                                        <p:tav tm="100000">
                                          <p:val>
                                            <p:strVal val="#ppt_w"/>
                                          </p:val>
                                        </p:tav>
                                      </p:tavLst>
                                    </p:anim>
                                    <p:anim calcmode="lin" valueType="num">
                                      <p:cBhvr additive="base">
                                        <p:cTn id="22" dur="700"/>
                                        <p:tgtEl>
                                          <p:spTgt spid="382">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219200" y="1447800"/>
            <a:ext cx="10363200" cy="5149552"/>
          </a:xfrm>
        </p:spPr>
        <p:txBody>
          <a:bodyPr>
            <a:normAutofit lnSpcReduction="10000"/>
          </a:bodyPr>
          <a:lstStyle/>
          <a:p>
            <a:pPr marL="0" indent="0">
              <a:buNone/>
            </a:pPr>
            <a:r>
              <a:rPr lang="tr-TR" dirty="0" smtClean="0">
                <a:latin typeface="Arial" pitchFamily="34" charset="0"/>
                <a:cs typeface="Arial" pitchFamily="34" charset="0"/>
              </a:rPr>
              <a:t>Etik kuralları şu temellere dayanmaktadır:</a:t>
            </a:r>
          </a:p>
          <a:p>
            <a:r>
              <a:rPr lang="tr-TR" dirty="0" smtClean="0">
                <a:latin typeface="Arial" pitchFamily="34" charset="0"/>
                <a:cs typeface="Arial" pitchFamily="34" charset="0"/>
              </a:rPr>
              <a:t>Dürüstlük</a:t>
            </a:r>
          </a:p>
          <a:p>
            <a:r>
              <a:rPr lang="tr-TR" dirty="0" smtClean="0">
                <a:latin typeface="Arial" pitchFamily="34" charset="0"/>
                <a:cs typeface="Arial" pitchFamily="34" charset="0"/>
              </a:rPr>
              <a:t>Güvenirlilik</a:t>
            </a:r>
          </a:p>
          <a:p>
            <a:r>
              <a:rPr lang="tr-TR" dirty="0" smtClean="0">
                <a:latin typeface="Arial" pitchFamily="34" charset="0"/>
                <a:cs typeface="Arial" pitchFamily="34" charset="0"/>
              </a:rPr>
              <a:t>Sorumluluk</a:t>
            </a:r>
          </a:p>
          <a:p>
            <a:r>
              <a:rPr lang="tr-TR" dirty="0" smtClean="0">
                <a:latin typeface="Arial" pitchFamily="34" charset="0"/>
                <a:cs typeface="Arial" pitchFamily="34" charset="0"/>
              </a:rPr>
              <a:t>Nesnellik</a:t>
            </a:r>
          </a:p>
          <a:p>
            <a:r>
              <a:rPr lang="tr-TR" dirty="0" smtClean="0">
                <a:latin typeface="Arial" pitchFamily="34" charset="0"/>
                <a:cs typeface="Arial" pitchFamily="34" charset="0"/>
              </a:rPr>
              <a:t>Yansızlık</a:t>
            </a:r>
          </a:p>
          <a:p>
            <a:r>
              <a:rPr lang="tr-TR" dirty="0" smtClean="0">
                <a:latin typeface="Arial" pitchFamily="34" charset="0"/>
                <a:cs typeface="Arial" pitchFamily="34" charset="0"/>
              </a:rPr>
              <a:t>Bağımsızlık</a:t>
            </a:r>
          </a:p>
          <a:p>
            <a:r>
              <a:rPr lang="tr-TR" dirty="0" smtClean="0">
                <a:latin typeface="Arial" pitchFamily="34" charset="0"/>
                <a:cs typeface="Arial" pitchFamily="34" charset="0"/>
              </a:rPr>
              <a:t>Açıklık</a:t>
            </a:r>
          </a:p>
          <a:p>
            <a:r>
              <a:rPr lang="tr-TR" dirty="0" smtClean="0">
                <a:latin typeface="Arial" pitchFamily="34" charset="0"/>
                <a:cs typeface="Arial" pitchFamily="34" charset="0"/>
              </a:rPr>
              <a:t>Saygı </a:t>
            </a:r>
          </a:p>
          <a:p>
            <a:r>
              <a:rPr lang="tr-TR" dirty="0" smtClean="0">
                <a:latin typeface="Arial" pitchFamily="34" charset="0"/>
                <a:cs typeface="Arial" pitchFamily="34" charset="0"/>
              </a:rPr>
              <a:t>Hakkaniyet</a:t>
            </a:r>
          </a:p>
          <a:p>
            <a:r>
              <a:rPr lang="tr-TR" dirty="0" smtClean="0">
                <a:latin typeface="Arial" pitchFamily="34" charset="0"/>
                <a:cs typeface="Arial" pitchFamily="34" charset="0"/>
              </a:rPr>
              <a:t>Sakınma </a:t>
            </a:r>
          </a:p>
          <a:p>
            <a:endParaRPr lang="tr-TR" dirty="0"/>
          </a:p>
        </p:txBody>
      </p:sp>
      <p:sp>
        <p:nvSpPr>
          <p:cNvPr id="4" name="Başlık 1"/>
          <p:cNvSpPr>
            <a:spLocks noGrp="1"/>
          </p:cNvSpPr>
          <p:nvPr>
            <p:ph type="title"/>
          </p:nvPr>
        </p:nvSpPr>
        <p:spPr/>
        <p:txBody>
          <a:bodyPr>
            <a:normAutofit fontScale="90000"/>
          </a:bodyPr>
          <a:lstStyle/>
          <a:p>
            <a:pPr algn="ctr"/>
            <a:r>
              <a:rPr lang="tr-TR" b="1" dirty="0">
                <a:effectLst>
                  <a:outerShdw blurRad="38100" dist="38100" dir="2700000" algn="tl">
                    <a:srgbClr val="000000">
                      <a:alpha val="43137"/>
                    </a:srgbClr>
                  </a:outerShdw>
                </a:effectLst>
              </a:rPr>
              <a:t>BİLİMSEL ARAŞTIRMALARDA UYULMASI GEREKEN ETİK </a:t>
            </a:r>
            <a:r>
              <a:rPr lang="tr-TR" b="1" dirty="0" smtClean="0">
                <a:effectLst>
                  <a:outerShdw blurRad="38100" dist="38100" dir="2700000" algn="tl">
                    <a:srgbClr val="000000">
                      <a:alpha val="43137"/>
                    </a:srgbClr>
                  </a:outerShdw>
                </a:effectLst>
              </a:rPr>
              <a:t>KURALLAR</a:t>
            </a: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6966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99456" y="476672"/>
            <a:ext cx="10363200" cy="868958"/>
          </a:xfrm>
        </p:spPr>
        <p:txBody>
          <a:bodyPr>
            <a:normAutofit fontScale="90000"/>
          </a:bodyPr>
          <a:lstStyle/>
          <a:p>
            <a:pPr algn="ctr"/>
            <a:r>
              <a:rPr lang="tr-TR" b="1" dirty="0">
                <a:effectLst>
                  <a:outerShdw blurRad="38100" dist="38100" dir="2700000" algn="tl">
                    <a:srgbClr val="000000">
                      <a:alpha val="43137"/>
                    </a:srgbClr>
                  </a:outerShdw>
                </a:effectLst>
              </a:rPr>
              <a:t>BİLİMSEL ARAŞTIRMALARDA UYULMASI GEREKEN ETİK </a:t>
            </a:r>
            <a:r>
              <a:rPr lang="tr-TR" b="1" dirty="0" smtClean="0">
                <a:effectLst>
                  <a:outerShdw blurRad="38100" dist="38100" dir="2700000" algn="tl">
                    <a:srgbClr val="000000">
                      <a:alpha val="43137"/>
                    </a:srgbClr>
                  </a:outerShdw>
                </a:effectLst>
              </a:rPr>
              <a:t>KURALLAR</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p:txBody>
          <a:bodyPr>
            <a:normAutofit lnSpcReduction="10000"/>
          </a:bodyPr>
          <a:lstStyle/>
          <a:p>
            <a:pPr>
              <a:spcBef>
                <a:spcPts val="1200"/>
              </a:spcBef>
              <a:spcAft>
                <a:spcPts val="600"/>
              </a:spcAft>
            </a:pPr>
            <a:r>
              <a:rPr lang="tr-TR" sz="2400" dirty="0" smtClean="0">
                <a:latin typeface="Arial" pitchFamily="34" charset="0"/>
                <a:cs typeface="Arial" pitchFamily="34" charset="0"/>
              </a:rPr>
              <a:t>Denek/Katılımcılarla ilgili etik kuralları</a:t>
            </a:r>
          </a:p>
          <a:p>
            <a:pPr>
              <a:spcBef>
                <a:spcPts val="1200"/>
              </a:spcBef>
              <a:spcAft>
                <a:spcPts val="600"/>
              </a:spcAft>
            </a:pPr>
            <a:r>
              <a:rPr lang="tr-TR" sz="2400" dirty="0" smtClean="0">
                <a:latin typeface="Arial" pitchFamily="34" charset="0"/>
                <a:cs typeface="Arial" pitchFamily="34" charset="0"/>
              </a:rPr>
              <a:t>Araştırma süreci ve </a:t>
            </a:r>
            <a:r>
              <a:rPr lang="tr-TR" sz="2400" dirty="0">
                <a:latin typeface="Arial" pitchFamily="34" charset="0"/>
                <a:cs typeface="Arial" pitchFamily="34" charset="0"/>
              </a:rPr>
              <a:t>sonuçlarıyla </a:t>
            </a:r>
            <a:r>
              <a:rPr lang="tr-TR" sz="2400" dirty="0" smtClean="0">
                <a:latin typeface="Arial" pitchFamily="34" charset="0"/>
                <a:cs typeface="Arial" pitchFamily="34" charset="0"/>
              </a:rPr>
              <a:t>ilgili etik kuralları</a:t>
            </a:r>
          </a:p>
          <a:p>
            <a:pPr>
              <a:spcBef>
                <a:spcPts val="1200"/>
              </a:spcBef>
              <a:spcAft>
                <a:spcPts val="600"/>
              </a:spcAft>
            </a:pPr>
            <a:r>
              <a:rPr lang="tr-TR" sz="2400" dirty="0" smtClean="0">
                <a:latin typeface="Arial" pitchFamily="34" charset="0"/>
                <a:cs typeface="Arial" pitchFamily="34" charset="0"/>
              </a:rPr>
              <a:t>Ortak </a:t>
            </a:r>
            <a:r>
              <a:rPr lang="tr-TR" sz="2400" dirty="0">
                <a:latin typeface="Arial" pitchFamily="34" charset="0"/>
                <a:cs typeface="Arial" pitchFamily="34" charset="0"/>
              </a:rPr>
              <a:t>yazarlarla/araştırmacılarla ilgili etik </a:t>
            </a:r>
            <a:r>
              <a:rPr lang="tr-TR" sz="2400" dirty="0" smtClean="0">
                <a:latin typeface="Arial" pitchFamily="34" charset="0"/>
                <a:cs typeface="Arial" pitchFamily="34" charset="0"/>
              </a:rPr>
              <a:t>kuralları</a:t>
            </a:r>
          </a:p>
          <a:p>
            <a:pPr>
              <a:spcBef>
                <a:spcPts val="1200"/>
              </a:spcBef>
              <a:spcAft>
                <a:spcPts val="600"/>
              </a:spcAft>
            </a:pPr>
            <a:r>
              <a:rPr lang="tr-TR" sz="2400" dirty="0" smtClean="0">
                <a:latin typeface="Arial" pitchFamily="34" charset="0"/>
                <a:cs typeface="Arial" pitchFamily="34" charset="0"/>
              </a:rPr>
              <a:t>Yayın ve </a:t>
            </a:r>
            <a:r>
              <a:rPr lang="tr-TR" sz="2400" dirty="0">
                <a:latin typeface="Arial" pitchFamily="34" charset="0"/>
                <a:cs typeface="Arial" pitchFamily="34" charset="0"/>
              </a:rPr>
              <a:t>sunumla ilgili etik </a:t>
            </a:r>
            <a:r>
              <a:rPr lang="tr-TR" sz="2400" dirty="0" smtClean="0">
                <a:latin typeface="Arial" pitchFamily="34" charset="0"/>
                <a:cs typeface="Arial" pitchFamily="34" charset="0"/>
              </a:rPr>
              <a:t>kuralları</a:t>
            </a:r>
          </a:p>
          <a:p>
            <a:pPr>
              <a:spcBef>
                <a:spcPts val="1200"/>
              </a:spcBef>
              <a:spcAft>
                <a:spcPts val="600"/>
              </a:spcAft>
            </a:pPr>
            <a:r>
              <a:rPr lang="tr-TR" sz="2400" dirty="0" smtClean="0">
                <a:latin typeface="Arial" pitchFamily="34" charset="0"/>
                <a:cs typeface="Arial" pitchFamily="34" charset="0"/>
              </a:rPr>
              <a:t>Mali desteğin </a:t>
            </a:r>
            <a:r>
              <a:rPr lang="tr-TR" sz="2400" dirty="0">
                <a:latin typeface="Arial" pitchFamily="34" charset="0"/>
                <a:cs typeface="Arial" pitchFamily="34" charset="0"/>
              </a:rPr>
              <a:t>kaynağıyla </a:t>
            </a:r>
            <a:r>
              <a:rPr lang="tr-TR" sz="2400" dirty="0" smtClean="0">
                <a:latin typeface="Arial" pitchFamily="34" charset="0"/>
                <a:cs typeface="Arial" pitchFamily="34" charset="0"/>
              </a:rPr>
              <a:t>ilgili etik kuralları</a:t>
            </a:r>
          </a:p>
          <a:p>
            <a:pPr>
              <a:spcBef>
                <a:spcPts val="1200"/>
              </a:spcBef>
              <a:spcAft>
                <a:spcPts val="600"/>
              </a:spcAft>
            </a:pPr>
            <a:r>
              <a:rPr lang="tr-TR" sz="2400" dirty="0" smtClean="0">
                <a:latin typeface="Arial" pitchFamily="34" charset="0"/>
                <a:cs typeface="Arial" pitchFamily="34" charset="0"/>
              </a:rPr>
              <a:t>Araştırmaların </a:t>
            </a:r>
            <a:r>
              <a:rPr lang="tr-TR" sz="2400" dirty="0">
                <a:latin typeface="Arial" pitchFamily="34" charset="0"/>
                <a:cs typeface="Arial" pitchFamily="34" charset="0"/>
              </a:rPr>
              <a:t>değerlendirilmesiyle </a:t>
            </a:r>
            <a:r>
              <a:rPr lang="tr-TR" sz="2400" dirty="0" smtClean="0">
                <a:latin typeface="Arial" pitchFamily="34" charset="0"/>
                <a:cs typeface="Arial" pitchFamily="34" charset="0"/>
              </a:rPr>
              <a:t>ilgili etik kuralları</a:t>
            </a:r>
          </a:p>
          <a:p>
            <a:pPr lvl="1"/>
            <a:r>
              <a:rPr lang="tr-TR" dirty="0">
                <a:latin typeface="Arial" pitchFamily="34" charset="0"/>
                <a:cs typeface="Arial" pitchFamily="34" charset="0"/>
              </a:rPr>
              <a:t>Editörlerle </a:t>
            </a:r>
            <a:r>
              <a:rPr lang="tr-TR" dirty="0" smtClean="0">
                <a:latin typeface="Arial" pitchFamily="34" charset="0"/>
                <a:cs typeface="Arial" pitchFamily="34" charset="0"/>
              </a:rPr>
              <a:t>ilgili etik kuralları</a:t>
            </a:r>
          </a:p>
          <a:p>
            <a:pPr lvl="1"/>
            <a:r>
              <a:rPr lang="tr-TR" dirty="0">
                <a:latin typeface="Arial" pitchFamily="34" charset="0"/>
                <a:cs typeface="Arial" pitchFamily="34" charset="0"/>
              </a:rPr>
              <a:t>Hakemlerle ilgili etik </a:t>
            </a:r>
            <a:r>
              <a:rPr lang="tr-TR" dirty="0" smtClean="0">
                <a:latin typeface="Arial" pitchFamily="34" charset="0"/>
                <a:cs typeface="Arial" pitchFamily="34" charset="0"/>
              </a:rPr>
              <a:t>kuralları</a:t>
            </a:r>
          </a:p>
          <a:p>
            <a:pPr lvl="1"/>
            <a:r>
              <a:rPr lang="tr-TR" dirty="0" smtClean="0">
                <a:latin typeface="Arial" pitchFamily="34" charset="0"/>
                <a:cs typeface="Arial" pitchFamily="34" charset="0"/>
              </a:rPr>
              <a:t>Jüri </a:t>
            </a:r>
            <a:r>
              <a:rPr lang="tr-TR" dirty="0">
                <a:latin typeface="Arial" pitchFamily="34" charset="0"/>
                <a:cs typeface="Arial" pitchFamily="34" charset="0"/>
              </a:rPr>
              <a:t>üyeliği </a:t>
            </a:r>
            <a:r>
              <a:rPr lang="tr-TR" dirty="0" smtClean="0">
                <a:latin typeface="Arial" pitchFamily="34" charset="0"/>
                <a:cs typeface="Arial" pitchFamily="34" charset="0"/>
              </a:rPr>
              <a:t>ile ilgili </a:t>
            </a:r>
            <a:r>
              <a:rPr lang="tr-TR" dirty="0">
                <a:latin typeface="Arial" pitchFamily="34" charset="0"/>
                <a:cs typeface="Arial" pitchFamily="34" charset="0"/>
              </a:rPr>
              <a:t>etik </a:t>
            </a:r>
            <a:r>
              <a:rPr lang="tr-TR" dirty="0" smtClean="0">
                <a:latin typeface="Arial" pitchFamily="34" charset="0"/>
                <a:cs typeface="Arial" pitchFamily="34" charset="0"/>
              </a:rPr>
              <a:t>kuralları </a:t>
            </a:r>
            <a:endParaRPr lang="tr-TR" dirty="0">
              <a:latin typeface="Arial" pitchFamily="34" charset="0"/>
              <a:cs typeface="Arial" pitchFamily="34" charset="0"/>
            </a:endParaRPr>
          </a:p>
          <a:p>
            <a:endParaRPr lang="tr-TR" dirty="0" smtClean="0"/>
          </a:p>
          <a:p>
            <a:endParaRPr lang="tr-TR" dirty="0" smtClean="0"/>
          </a:p>
        </p:txBody>
      </p:sp>
    </p:spTree>
    <p:extLst>
      <p:ext uri="{BB962C8B-B14F-4D97-AF65-F5344CB8AC3E}">
        <p14:creationId xmlns:p14="http://schemas.microsoft.com/office/powerpoint/2010/main" val="36278839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8"/>
          <p:cNvSpPr txBox="1">
            <a:spLocks noGrp="1"/>
          </p:cNvSpPr>
          <p:nvPr>
            <p:ph type="title"/>
          </p:nvPr>
        </p:nvSpPr>
        <p:spPr>
          <a:xfrm>
            <a:off x="642951" y="2333494"/>
            <a:ext cx="3967500" cy="1930645"/>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2800"/>
              <a:buFont typeface="Verdana"/>
              <a:buNone/>
            </a:pPr>
            <a:r>
              <a:rPr lang="tr-TR" sz="2200">
                <a:latin typeface="Verdana"/>
                <a:ea typeface="Verdana"/>
                <a:cs typeface="Verdana"/>
                <a:sym typeface="Verdana"/>
              </a:rPr>
              <a:t>BİLİMSEL ARAŞTIRMALARDA UYULMASI GEREKEN ETİK KURALLARI</a:t>
            </a:r>
            <a:endParaRPr sz="2200"/>
          </a:p>
        </p:txBody>
      </p:sp>
      <p:sp>
        <p:nvSpPr>
          <p:cNvPr id="394" name="Google Shape;394;p8"/>
          <p:cNvSpPr txBox="1">
            <a:spLocks noGrp="1"/>
          </p:cNvSpPr>
          <p:nvPr>
            <p:ph type="body" idx="1"/>
          </p:nvPr>
        </p:nvSpPr>
        <p:spPr>
          <a:xfrm>
            <a:off x="4899551" y="561850"/>
            <a:ext cx="7056000" cy="4314950"/>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tr-TR" sz="2200" b="1" dirty="0">
                <a:latin typeface="Georgia"/>
                <a:ea typeface="Georgia"/>
                <a:cs typeface="Georgia"/>
                <a:sym typeface="Georgia"/>
              </a:rPr>
              <a:t>Deneklerle/Katılımcılarla İlgili Etik Kurallar</a:t>
            </a:r>
            <a:endParaRPr sz="2200" b="1" dirty="0">
              <a:latin typeface="Georgia"/>
              <a:ea typeface="Georgia"/>
              <a:cs typeface="Georgia"/>
              <a:sym typeface="Georgia"/>
            </a:endParaRPr>
          </a:p>
          <a:p>
            <a:pPr marL="228600" lvl="0" indent="-228600" algn="l" rtl="0">
              <a:lnSpc>
                <a:spcPct val="120000"/>
              </a:lnSpc>
              <a:spcBef>
                <a:spcPts val="1000"/>
              </a:spcBef>
              <a:spcAft>
                <a:spcPts val="0"/>
              </a:spcAft>
              <a:buSzPts val="1980"/>
              <a:buFont typeface="Georgia"/>
              <a:buChar char="▪"/>
            </a:pPr>
            <a:r>
              <a:rPr lang="tr-TR" sz="2200" b="1" dirty="0">
                <a:latin typeface="Georgia"/>
                <a:ea typeface="Georgia"/>
                <a:cs typeface="Georgia"/>
                <a:sym typeface="Georgia"/>
              </a:rPr>
              <a:t> </a:t>
            </a:r>
            <a:r>
              <a:rPr lang="tr-TR" sz="2200" dirty="0">
                <a:latin typeface="Georgia"/>
                <a:ea typeface="Georgia"/>
                <a:cs typeface="Georgia"/>
                <a:sym typeface="Georgia"/>
              </a:rPr>
              <a:t>Kullanılan hayvanların evcil ya da vahşi olmasına göre kurallarda bazı farklılıklar olmakla birlikte, özü itibariyle hiçbir canlıya zarar vermemek ilkesinden hareket edilmektedir. </a:t>
            </a:r>
            <a:endParaRPr lang="tr-TR" sz="2200" dirty="0" smtClean="0">
              <a:latin typeface="Georgia"/>
              <a:ea typeface="Georgia"/>
              <a:cs typeface="Georgia"/>
              <a:sym typeface="Georgia"/>
            </a:endParaRPr>
          </a:p>
          <a:p>
            <a:pPr marL="228600" lvl="0" indent="-228600" algn="l" rtl="0">
              <a:lnSpc>
                <a:spcPct val="120000"/>
              </a:lnSpc>
              <a:spcBef>
                <a:spcPts val="1000"/>
              </a:spcBef>
              <a:spcAft>
                <a:spcPts val="0"/>
              </a:spcAft>
              <a:buSzPts val="1980"/>
              <a:buFont typeface="Georgia"/>
              <a:buChar char="▪"/>
            </a:pPr>
            <a:r>
              <a:rPr lang="tr-TR" sz="2200" dirty="0" smtClean="0">
                <a:latin typeface="Georgia"/>
                <a:ea typeface="Georgia"/>
                <a:cs typeface="Georgia"/>
                <a:sym typeface="Georgia"/>
              </a:rPr>
              <a:t>Aynı </a:t>
            </a:r>
            <a:r>
              <a:rPr lang="tr-TR" sz="2200" dirty="0">
                <a:latin typeface="Georgia"/>
                <a:ea typeface="Georgia"/>
                <a:cs typeface="Georgia"/>
                <a:sym typeface="Georgia"/>
              </a:rPr>
              <a:t>ilke insanlar içinde </a:t>
            </a:r>
            <a:r>
              <a:rPr lang="tr-TR" sz="2200" dirty="0" smtClean="0">
                <a:latin typeface="Georgia"/>
                <a:ea typeface="Georgia"/>
                <a:cs typeface="Georgia"/>
                <a:sym typeface="Georgia"/>
              </a:rPr>
              <a:t>geçerlidir, </a:t>
            </a:r>
            <a:r>
              <a:rPr lang="tr-TR" sz="2200" dirty="0">
                <a:latin typeface="Georgia"/>
                <a:ea typeface="Georgia"/>
                <a:cs typeface="Georgia"/>
                <a:sym typeface="Georgia"/>
              </a:rPr>
              <a:t>fakat insan denekler ya da </a:t>
            </a:r>
            <a:r>
              <a:rPr lang="tr-TR" sz="2200" dirty="0" smtClean="0">
                <a:latin typeface="Georgia"/>
                <a:ea typeface="Georgia"/>
                <a:cs typeface="Georgia"/>
                <a:sym typeface="Georgia"/>
              </a:rPr>
              <a:t>katılımcılarla </a:t>
            </a:r>
            <a:r>
              <a:rPr lang="tr-TR" sz="2200" dirty="0">
                <a:latin typeface="Georgia"/>
                <a:ea typeface="Georgia"/>
                <a:cs typeface="Georgia"/>
                <a:sym typeface="Georgia"/>
              </a:rPr>
              <a:t>ilgili etik kurallar çok daha ayrıntılı ele alınmaktadır. </a:t>
            </a:r>
            <a:endParaRPr sz="2200" dirty="0">
              <a:latin typeface="Georgia"/>
              <a:ea typeface="Georgia"/>
              <a:cs typeface="Georgia"/>
              <a:sym typeface="Georgia"/>
            </a:endParaRPr>
          </a:p>
        </p:txBody>
      </p:sp>
      <p:sp>
        <p:nvSpPr>
          <p:cNvPr id="395" name="Google Shape;395;p8"/>
          <p:cNvSpPr txBox="1"/>
          <p:nvPr/>
        </p:nvSpPr>
        <p:spPr>
          <a:xfrm>
            <a:off x="685800" y="5389829"/>
            <a:ext cx="8153400" cy="430847"/>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tr-TR" sz="2200" b="1" kern="0" dirty="0">
                <a:solidFill>
                  <a:srgbClr val="000000"/>
                </a:solidFill>
                <a:latin typeface="Georgia"/>
                <a:ea typeface="Georgia"/>
                <a:cs typeface="Georgia"/>
                <a:sym typeface="Georgia"/>
              </a:rPr>
              <a:t>Katılımcı:</a:t>
            </a:r>
            <a:r>
              <a:rPr lang="tr-TR" sz="2200" kern="0" dirty="0">
                <a:solidFill>
                  <a:srgbClr val="000000"/>
                </a:solidFill>
                <a:latin typeface="Georgia"/>
                <a:ea typeface="Georgia"/>
                <a:cs typeface="Georgia"/>
                <a:sym typeface="Georgia"/>
              </a:rPr>
              <a:t> Araştırmada kendisinden bilgi toplanan </a:t>
            </a:r>
            <a:r>
              <a:rPr lang="tr-TR" sz="2200" kern="0" dirty="0" smtClean="0">
                <a:solidFill>
                  <a:srgbClr val="000000"/>
                </a:solidFill>
                <a:latin typeface="Georgia"/>
                <a:ea typeface="Georgia"/>
                <a:cs typeface="Georgia"/>
                <a:sym typeface="Georgia"/>
              </a:rPr>
              <a:t>bireydir.</a:t>
            </a:r>
            <a:endParaRPr sz="2200" kern="0" dirty="0">
              <a:solidFill>
                <a:srgbClr val="000000"/>
              </a:solidFill>
              <a:cs typeface="Arial"/>
              <a:sym typeface="Arial"/>
            </a:endParaRPr>
          </a:p>
        </p:txBody>
      </p:sp>
      <p:sp>
        <p:nvSpPr>
          <p:cNvPr id="396" name="Google Shape;396;p8"/>
          <p:cNvSpPr txBox="1"/>
          <p:nvPr/>
        </p:nvSpPr>
        <p:spPr>
          <a:xfrm>
            <a:off x="805535" y="5820676"/>
            <a:ext cx="10943120" cy="769401"/>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tr-TR" sz="2200" b="1" kern="0" dirty="0">
                <a:solidFill>
                  <a:srgbClr val="000000"/>
                </a:solidFill>
                <a:latin typeface="Georgia"/>
                <a:ea typeface="Georgia"/>
                <a:cs typeface="Georgia"/>
                <a:sym typeface="Georgia"/>
              </a:rPr>
              <a:t>Denek:</a:t>
            </a:r>
            <a:r>
              <a:rPr lang="tr-TR" sz="2200" kern="0" dirty="0">
                <a:solidFill>
                  <a:srgbClr val="000000"/>
                </a:solidFill>
                <a:latin typeface="Georgia"/>
                <a:ea typeface="Georgia"/>
                <a:cs typeface="Georgia"/>
                <a:sym typeface="Georgia"/>
              </a:rPr>
              <a:t> Araştırma amaçlarına dönük olarak üzerinde bir uygulama yapılan ve tepkileri ölçülen varlıktır. </a:t>
            </a:r>
            <a:endParaRPr sz="2200" kern="0" dirty="0">
              <a:solidFill>
                <a:srgbClr val="000000"/>
              </a:solidFill>
              <a:cs typeface="Arial"/>
              <a:sym typeface="Arial"/>
            </a:endParaRPr>
          </a:p>
        </p:txBody>
      </p:sp>
    </p:spTree>
    <p:extLst>
      <p:ext uri="{BB962C8B-B14F-4D97-AF65-F5344CB8AC3E}">
        <p14:creationId xmlns:p14="http://schemas.microsoft.com/office/powerpoint/2010/main" val="113467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anim calcmode="lin" valueType="num">
                                      <p:cBhvr additive="base">
                                        <p:cTn id="7" dur="500"/>
                                        <p:tgtEl>
                                          <p:spTgt spid="393">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94">
                                            <p:txEl>
                                              <p:pRg st="0" end="0"/>
                                            </p:txEl>
                                          </p:spTgt>
                                        </p:tgtEl>
                                        <p:attrNameLst>
                                          <p:attrName>style.visibility</p:attrName>
                                        </p:attrNameLst>
                                      </p:cBhvr>
                                      <p:to>
                                        <p:strVal val="visible"/>
                                      </p:to>
                                    </p:set>
                                    <p:anim calcmode="lin" valueType="num">
                                      <p:cBhvr additive="base">
                                        <p:cTn id="11" dur="500"/>
                                        <p:tgtEl>
                                          <p:spTgt spid="394">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94">
                                            <p:txEl>
                                              <p:pRg st="1" end="1"/>
                                            </p:txEl>
                                          </p:spTgt>
                                        </p:tgtEl>
                                        <p:attrNameLst>
                                          <p:attrName>style.visibility</p:attrName>
                                        </p:attrNameLst>
                                      </p:cBhvr>
                                      <p:to>
                                        <p:strVal val="visible"/>
                                      </p:to>
                                    </p:set>
                                    <p:anim calcmode="lin" valueType="num">
                                      <p:cBhvr additive="base">
                                        <p:cTn id="15" dur="500"/>
                                        <p:tgtEl>
                                          <p:spTgt spid="394">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394">
                                            <p:txEl>
                                              <p:pRg st="2" end="2"/>
                                            </p:txEl>
                                          </p:spTgt>
                                        </p:tgtEl>
                                        <p:attrNameLst>
                                          <p:attrName>style.visibility</p:attrName>
                                        </p:attrNameLst>
                                      </p:cBhvr>
                                      <p:to>
                                        <p:strVal val="visible"/>
                                      </p:to>
                                    </p:set>
                                    <p:anim calcmode="lin" valueType="num">
                                      <p:cBhvr additive="base">
                                        <p:cTn id="19" dur="500"/>
                                        <p:tgtEl>
                                          <p:spTgt spid="394">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95">
                                            <p:txEl>
                                              <p:pRg st="0" end="0"/>
                                            </p:txEl>
                                          </p:spTgt>
                                        </p:tgtEl>
                                        <p:attrNameLst>
                                          <p:attrName>style.visibility</p:attrName>
                                        </p:attrNameLst>
                                      </p:cBhvr>
                                      <p:to>
                                        <p:strVal val="visible"/>
                                      </p:to>
                                    </p:set>
                                    <p:anim calcmode="lin" valueType="num">
                                      <p:cBhvr additive="base">
                                        <p:cTn id="23" dur="500"/>
                                        <p:tgtEl>
                                          <p:spTgt spid="395">
                                            <p:txEl>
                                              <p:pRg st="0" end="0"/>
                                            </p:txEl>
                                          </p:spTgt>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96">
                                            <p:txEl>
                                              <p:pRg st="0" end="0"/>
                                            </p:txEl>
                                          </p:spTgt>
                                        </p:tgtEl>
                                        <p:attrNameLst>
                                          <p:attrName>style.visibility</p:attrName>
                                        </p:attrNameLst>
                                      </p:cBhvr>
                                      <p:to>
                                        <p:strVal val="visible"/>
                                      </p:to>
                                    </p:set>
                                    <p:anim calcmode="lin" valueType="num">
                                      <p:cBhvr additive="base">
                                        <p:cTn id="27" dur="500"/>
                                        <p:tgtEl>
                                          <p:spTgt spid="396">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9"/>
          <p:cNvSpPr txBox="1">
            <a:spLocks noGrp="1"/>
          </p:cNvSpPr>
          <p:nvPr>
            <p:ph type="title"/>
          </p:nvPr>
        </p:nvSpPr>
        <p:spPr>
          <a:xfrm>
            <a:off x="888633" y="2349925"/>
            <a:ext cx="3498979" cy="2456442"/>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3200"/>
              <a:buFont typeface="Calibri"/>
              <a:buNone/>
            </a:pPr>
            <a:r>
              <a:rPr lang="tr-TR" sz="3200"/>
              <a:t>Araştırmalardaki insan ve hayvan deneklerle ilgili etik kurallar birbirinden farklı mıdır?</a:t>
            </a:r>
            <a:endParaRPr sz="3200">
              <a:latin typeface="Verdana"/>
              <a:ea typeface="Verdana"/>
              <a:cs typeface="Verdana"/>
              <a:sym typeface="Verdana"/>
            </a:endParaRPr>
          </a:p>
        </p:txBody>
      </p:sp>
      <p:sp>
        <p:nvSpPr>
          <p:cNvPr id="414" name="Google Shape;414;p9"/>
          <p:cNvSpPr txBox="1">
            <a:spLocks noGrp="1"/>
          </p:cNvSpPr>
          <p:nvPr>
            <p:ph type="body" idx="1"/>
          </p:nvPr>
        </p:nvSpPr>
        <p:spPr>
          <a:xfrm>
            <a:off x="5118459" y="381000"/>
            <a:ext cx="6281873" cy="5670808"/>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1980"/>
              <a:buChar char="▪"/>
            </a:pPr>
            <a:r>
              <a:rPr lang="tr-TR" sz="2200" dirty="0">
                <a:latin typeface="Georgia"/>
                <a:ea typeface="Georgia"/>
                <a:cs typeface="Georgia"/>
                <a:sym typeface="Georgia"/>
              </a:rPr>
              <a:t>Araştırmalarda insan denekler ve hayvan deneklerle ilgili etik kuralların bazıları ortaktır.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Örneğin, insan ya da hayvan ayrımı gözetmeksizin deneklere eziyet edilmemesi ve acı çektirilmemesi ilkesi önemlidir.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Ancak genel olarak insan deneklere ya da katılımcılara ilişkin kurallar daha ayrıntılı biçimde belirlenmiştir.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Yeterli bilgilenme, gönüllü katılım ve istediği zaman çekilme gibi haklar bunların bazılarıdır.</a:t>
            </a:r>
            <a:endParaRPr sz="2200" dirty="0"/>
          </a:p>
          <a:p>
            <a:pPr marL="228600" lvl="0" indent="-228600" algn="l" rtl="0">
              <a:lnSpc>
                <a:spcPct val="120000"/>
              </a:lnSpc>
              <a:spcBef>
                <a:spcPts val="1000"/>
              </a:spcBef>
              <a:spcAft>
                <a:spcPts val="0"/>
              </a:spcAft>
              <a:buSzPts val="1980"/>
              <a:buChar char="▪"/>
            </a:pPr>
            <a:r>
              <a:rPr lang="tr-TR" sz="2200" dirty="0">
                <a:latin typeface="Georgia"/>
                <a:ea typeface="Georgia"/>
                <a:cs typeface="Georgia"/>
                <a:sym typeface="Georgia"/>
              </a:rPr>
              <a:t>Hayvan deneklerle ilgili düzenlemeler de hayvanların evcil ya da vahşi olmasına göre bazı farklılıklar göstermektedir.</a:t>
            </a:r>
            <a:endParaRPr sz="2200" dirty="0">
              <a:latin typeface="Georgia"/>
              <a:ea typeface="Georgia"/>
              <a:cs typeface="Georgia"/>
              <a:sym typeface="Georgia"/>
            </a:endParaRPr>
          </a:p>
        </p:txBody>
      </p:sp>
      <p:sp>
        <p:nvSpPr>
          <p:cNvPr id="415" name="Google Shape;415;p9"/>
          <p:cNvSpPr txBox="1"/>
          <p:nvPr/>
        </p:nvSpPr>
        <p:spPr>
          <a:xfrm>
            <a:off x="888632" y="1774208"/>
            <a:ext cx="971741" cy="400069"/>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tr-TR" sz="2000" b="1" kern="0">
                <a:solidFill>
                  <a:srgbClr val="FFFFFF"/>
                </a:solidFill>
                <a:latin typeface="Verdana"/>
                <a:ea typeface="Verdana"/>
                <a:cs typeface="Verdana"/>
                <a:sym typeface="Verdana"/>
              </a:rPr>
              <a:t>Soru</a:t>
            </a:r>
            <a:r>
              <a:rPr lang="tr-TR" sz="2000" kern="0">
                <a:solidFill>
                  <a:srgbClr val="FFFFFF"/>
                </a:solidFill>
                <a:latin typeface="Verdana"/>
                <a:ea typeface="Verdana"/>
                <a:cs typeface="Verdana"/>
                <a:sym typeface="Verdana"/>
              </a:rPr>
              <a:t>:</a:t>
            </a:r>
            <a:endParaRPr sz="1400" kern="0">
              <a:solidFill>
                <a:srgbClr val="000000"/>
              </a:solidFill>
              <a:cs typeface="Arial"/>
              <a:sym typeface="Arial"/>
            </a:endParaRPr>
          </a:p>
        </p:txBody>
      </p:sp>
    </p:spTree>
    <p:extLst>
      <p:ext uri="{BB962C8B-B14F-4D97-AF65-F5344CB8AC3E}">
        <p14:creationId xmlns:p14="http://schemas.microsoft.com/office/powerpoint/2010/main" val="26979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15">
                                            <p:txEl>
                                              <p:pRg st="0" end="0"/>
                                            </p:txEl>
                                          </p:spTgt>
                                        </p:tgtEl>
                                        <p:attrNameLst>
                                          <p:attrName>style.visibility</p:attrName>
                                        </p:attrNameLst>
                                      </p:cBhvr>
                                      <p:to>
                                        <p:strVal val="visible"/>
                                      </p:to>
                                    </p:set>
                                    <p:anim calcmode="lin" valueType="num">
                                      <p:cBhvr additive="base">
                                        <p:cTn id="7" dur="500"/>
                                        <p:tgtEl>
                                          <p:spTgt spid="415">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13">
                                            <p:txEl>
                                              <p:pRg st="0" end="0"/>
                                            </p:txEl>
                                          </p:spTgt>
                                        </p:tgtEl>
                                        <p:attrNameLst>
                                          <p:attrName>style.visibility</p:attrName>
                                        </p:attrNameLst>
                                      </p:cBhvr>
                                      <p:to>
                                        <p:strVal val="visible"/>
                                      </p:to>
                                    </p:set>
                                    <p:anim calcmode="lin" valueType="num">
                                      <p:cBhvr additive="base">
                                        <p:cTn id="11" dur="500"/>
                                        <p:tgtEl>
                                          <p:spTgt spid="413">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14">
                                            <p:txEl>
                                              <p:pRg st="0" end="0"/>
                                            </p:txEl>
                                          </p:spTgt>
                                        </p:tgtEl>
                                        <p:attrNameLst>
                                          <p:attrName>style.visibility</p:attrName>
                                        </p:attrNameLst>
                                      </p:cBhvr>
                                      <p:to>
                                        <p:strVal val="visible"/>
                                      </p:to>
                                    </p:set>
                                    <p:anim calcmode="lin" valueType="num">
                                      <p:cBhvr additive="base">
                                        <p:cTn id="15" dur="500"/>
                                        <p:tgtEl>
                                          <p:spTgt spid="414">
                                            <p:txEl>
                                              <p:pRg st="0" end="0"/>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14">
                                            <p:txEl>
                                              <p:pRg st="1" end="1"/>
                                            </p:txEl>
                                          </p:spTgt>
                                        </p:tgtEl>
                                        <p:attrNameLst>
                                          <p:attrName>style.visibility</p:attrName>
                                        </p:attrNameLst>
                                      </p:cBhvr>
                                      <p:to>
                                        <p:strVal val="visible"/>
                                      </p:to>
                                    </p:set>
                                    <p:anim calcmode="lin" valueType="num">
                                      <p:cBhvr additive="base">
                                        <p:cTn id="19" dur="500"/>
                                        <p:tgtEl>
                                          <p:spTgt spid="414">
                                            <p:txEl>
                                              <p:pRg st="1" end="1"/>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14">
                                            <p:txEl>
                                              <p:pRg st="2" end="2"/>
                                            </p:txEl>
                                          </p:spTgt>
                                        </p:tgtEl>
                                        <p:attrNameLst>
                                          <p:attrName>style.visibility</p:attrName>
                                        </p:attrNameLst>
                                      </p:cBhvr>
                                      <p:to>
                                        <p:strVal val="visible"/>
                                      </p:to>
                                    </p:set>
                                    <p:anim calcmode="lin" valueType="num">
                                      <p:cBhvr additive="base">
                                        <p:cTn id="23" dur="500"/>
                                        <p:tgtEl>
                                          <p:spTgt spid="414">
                                            <p:txEl>
                                              <p:pRg st="2" end="2"/>
                                            </p:txEl>
                                          </p:spTgt>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414">
                                            <p:txEl>
                                              <p:pRg st="3" end="3"/>
                                            </p:txEl>
                                          </p:spTgt>
                                        </p:tgtEl>
                                        <p:attrNameLst>
                                          <p:attrName>style.visibility</p:attrName>
                                        </p:attrNameLst>
                                      </p:cBhvr>
                                      <p:to>
                                        <p:strVal val="visible"/>
                                      </p:to>
                                    </p:set>
                                    <p:anim calcmode="lin" valueType="num">
                                      <p:cBhvr additive="base">
                                        <p:cTn id="27" dur="500"/>
                                        <p:tgtEl>
                                          <p:spTgt spid="414">
                                            <p:txEl>
                                              <p:pRg st="3" end="3"/>
                                            </p:txEl>
                                          </p:spTgt>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414">
                                            <p:txEl>
                                              <p:pRg st="4" end="4"/>
                                            </p:txEl>
                                          </p:spTgt>
                                        </p:tgtEl>
                                        <p:attrNameLst>
                                          <p:attrName>style.visibility</p:attrName>
                                        </p:attrNameLst>
                                      </p:cBhvr>
                                      <p:to>
                                        <p:strVal val="visible"/>
                                      </p:to>
                                    </p:set>
                                    <p:anim calcmode="lin" valueType="num">
                                      <p:cBhvr additive="base">
                                        <p:cTn id="31" dur="500"/>
                                        <p:tgtEl>
                                          <p:spTgt spid="414">
                                            <p:txEl>
                                              <p:pRg st="4" end="4"/>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b="1" dirty="0">
                <a:effectLst>
                  <a:outerShdw blurRad="38100" dist="38100" dir="2700000" algn="tl">
                    <a:srgbClr val="000000">
                      <a:alpha val="43137"/>
                    </a:srgbClr>
                  </a:outerShdw>
                </a:effectLst>
              </a:rPr>
              <a:t>Denek/Katılımcılarla ilgili etik kuralları</a:t>
            </a:r>
            <a:br>
              <a:rPr lang="tr-TR" b="1" dirty="0">
                <a:effectLst>
                  <a:outerShdw blurRad="38100" dist="38100" dir="2700000" algn="tl">
                    <a:srgbClr val="000000">
                      <a:alpha val="43137"/>
                    </a:srgbClr>
                  </a:outerShdw>
                </a:effectLst>
              </a:rPr>
            </a:b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1219200" y="1124744"/>
            <a:ext cx="10363200" cy="5400600"/>
          </a:xfrm>
        </p:spPr>
        <p:txBody>
          <a:bodyPr>
            <a:normAutofit/>
          </a:bodyPr>
          <a:lstStyle/>
          <a:p>
            <a:pPr marL="0" indent="0">
              <a:buNone/>
            </a:pPr>
            <a:endParaRPr lang="tr-TR" sz="3100" dirty="0" smtClean="0">
              <a:latin typeface="Arial" pitchFamily="34" charset="0"/>
              <a:cs typeface="Arial" pitchFamily="34" charset="0"/>
            </a:endParaRPr>
          </a:p>
          <a:p>
            <a:pPr>
              <a:buFont typeface="Wingdings" panose="05000000000000000000" pitchFamily="2" charset="2"/>
              <a:buChar char="ü"/>
            </a:pPr>
            <a:r>
              <a:rPr lang="tr-TR" sz="3100" dirty="0" smtClean="0">
                <a:latin typeface="Arial" pitchFamily="34" charset="0"/>
                <a:cs typeface="Arial" pitchFamily="34" charset="0"/>
              </a:rPr>
              <a:t>Gönüllü katılım</a:t>
            </a:r>
          </a:p>
          <a:p>
            <a:pPr>
              <a:buFont typeface="Wingdings" panose="05000000000000000000" pitchFamily="2" charset="2"/>
              <a:buChar char="ü"/>
            </a:pPr>
            <a:r>
              <a:rPr lang="tr-TR" sz="3100" dirty="0" smtClean="0">
                <a:latin typeface="Arial" pitchFamily="34" charset="0"/>
                <a:cs typeface="Arial" pitchFamily="34" charset="0"/>
              </a:rPr>
              <a:t>Bilgilendirme</a:t>
            </a:r>
          </a:p>
          <a:p>
            <a:pPr>
              <a:buFont typeface="Wingdings" panose="05000000000000000000" pitchFamily="2" charset="2"/>
              <a:buChar char="ü"/>
            </a:pPr>
            <a:r>
              <a:rPr lang="tr-TR" sz="3100" dirty="0" smtClean="0">
                <a:latin typeface="Arial" pitchFamily="34" charset="0"/>
                <a:cs typeface="Arial" pitchFamily="34" charset="0"/>
              </a:rPr>
              <a:t>Adil seçim (istediği zaman çekilebilmeli)</a:t>
            </a:r>
          </a:p>
          <a:p>
            <a:pPr>
              <a:buFont typeface="Wingdings" panose="05000000000000000000" pitchFamily="2" charset="2"/>
              <a:buChar char="ü"/>
            </a:pPr>
            <a:r>
              <a:rPr lang="tr-TR" sz="3100" dirty="0" smtClean="0">
                <a:latin typeface="Arial" pitchFamily="34" charset="0"/>
                <a:cs typeface="Arial" pitchFamily="34" charset="0"/>
              </a:rPr>
              <a:t>Özel yaşamın korunması</a:t>
            </a:r>
          </a:p>
          <a:p>
            <a:pPr>
              <a:buFont typeface="Wingdings" panose="05000000000000000000" pitchFamily="2" charset="2"/>
              <a:buChar char="ü"/>
            </a:pPr>
            <a:r>
              <a:rPr lang="tr-TR" sz="3100" dirty="0" smtClean="0">
                <a:latin typeface="Arial" pitchFamily="34" charset="0"/>
                <a:cs typeface="Arial" pitchFamily="34" charset="0"/>
              </a:rPr>
              <a:t>Gizlilik</a:t>
            </a:r>
          </a:p>
          <a:p>
            <a:pPr>
              <a:buFont typeface="Wingdings" panose="05000000000000000000" pitchFamily="2" charset="2"/>
              <a:buChar char="ü"/>
            </a:pPr>
            <a:r>
              <a:rPr lang="tr-TR" sz="3100" dirty="0" smtClean="0">
                <a:latin typeface="Arial" pitchFamily="34" charset="0"/>
                <a:cs typeface="Arial" pitchFamily="34" charset="0"/>
              </a:rPr>
              <a:t>Tehlikelere karşı koruma</a:t>
            </a:r>
          </a:p>
          <a:p>
            <a:pPr>
              <a:buFont typeface="Wingdings" panose="05000000000000000000" pitchFamily="2" charset="2"/>
              <a:buChar char="ü"/>
            </a:pPr>
            <a:r>
              <a:rPr lang="tr-TR" sz="3100" dirty="0" smtClean="0">
                <a:latin typeface="Arial" pitchFamily="34" charset="0"/>
                <a:cs typeface="Arial" pitchFamily="34" charset="0"/>
              </a:rPr>
              <a:t>Yarar sunma</a:t>
            </a:r>
          </a:p>
          <a:p>
            <a:pPr>
              <a:buFont typeface="Wingdings" panose="05000000000000000000" pitchFamily="2" charset="2"/>
              <a:buChar char="ü"/>
            </a:pPr>
            <a:r>
              <a:rPr lang="tr-TR" sz="3100" dirty="0" smtClean="0">
                <a:latin typeface="Arial" pitchFamily="34" charset="0"/>
                <a:cs typeface="Arial" pitchFamily="34" charset="0"/>
              </a:rPr>
              <a:t>Sonuçları paylaşma</a:t>
            </a:r>
          </a:p>
        </p:txBody>
      </p:sp>
    </p:spTree>
    <p:extLst>
      <p:ext uri="{BB962C8B-B14F-4D97-AF65-F5344CB8AC3E}">
        <p14:creationId xmlns:p14="http://schemas.microsoft.com/office/powerpoint/2010/main" val="42301771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8"/>
          <p:cNvSpPr txBox="1">
            <a:spLocks noGrp="1"/>
          </p:cNvSpPr>
          <p:nvPr>
            <p:ph type="title"/>
          </p:nvPr>
        </p:nvSpPr>
        <p:spPr>
          <a:xfrm>
            <a:off x="642951" y="2333400"/>
            <a:ext cx="3967500" cy="2456400"/>
          </a:xfrm>
          <a:prstGeom prst="rect">
            <a:avLst/>
          </a:prstGeom>
          <a:noFill/>
          <a:ln>
            <a:noFill/>
          </a:ln>
        </p:spPr>
        <p:txBody>
          <a:bodyPr spcFirstLastPara="1" wrap="square" lIns="228600" tIns="228600" rIns="228600" bIns="228600" anchor="ctr" anchorCtr="0">
            <a:noAutofit/>
          </a:bodyPr>
          <a:lstStyle/>
          <a:p>
            <a:pPr marL="0" lvl="0" indent="0" algn="ctr" rtl="0">
              <a:lnSpc>
                <a:spcPct val="85000"/>
              </a:lnSpc>
              <a:spcBef>
                <a:spcPts val="0"/>
              </a:spcBef>
              <a:spcAft>
                <a:spcPts val="0"/>
              </a:spcAft>
              <a:buClr>
                <a:srgbClr val="FFFEFF"/>
              </a:buClr>
              <a:buSzPts val="2800"/>
              <a:buFont typeface="Verdana"/>
              <a:buNone/>
            </a:pPr>
            <a:r>
              <a:rPr lang="tr-TR" sz="2800">
                <a:latin typeface="Verdana"/>
                <a:ea typeface="Verdana"/>
                <a:cs typeface="Verdana"/>
                <a:sym typeface="Verdana"/>
              </a:rPr>
              <a:t>BİLİMSEL ARAŞTIRMALARDA UYULMASI GEREKEN ETİK KURALLARI</a:t>
            </a:r>
            <a:endParaRPr/>
          </a:p>
        </p:txBody>
      </p:sp>
      <p:sp>
        <p:nvSpPr>
          <p:cNvPr id="394" name="Google Shape;394;p8"/>
          <p:cNvSpPr txBox="1">
            <a:spLocks noGrp="1"/>
          </p:cNvSpPr>
          <p:nvPr>
            <p:ph type="body" idx="1"/>
          </p:nvPr>
        </p:nvSpPr>
        <p:spPr>
          <a:xfrm>
            <a:off x="4899551" y="561850"/>
            <a:ext cx="7056000" cy="5490000"/>
          </a:xfrm>
          <a:prstGeom prst="rect">
            <a:avLst/>
          </a:prstGeom>
          <a:noFill/>
          <a:ln>
            <a:noFill/>
          </a:ln>
        </p:spPr>
        <p:txBody>
          <a:bodyPr spcFirstLastPara="1" wrap="square" lIns="91425" tIns="45700" rIns="91425" bIns="45700" anchor="ctr" anchorCtr="0">
            <a:normAutofit/>
          </a:bodyPr>
          <a:lstStyle/>
          <a:p>
            <a:pPr marL="228600" lvl="0" indent="-228600" algn="l" rtl="0">
              <a:spcBef>
                <a:spcPts val="1000"/>
              </a:spcBef>
              <a:spcAft>
                <a:spcPts val="0"/>
              </a:spcAft>
              <a:buSzPts val="1980"/>
              <a:buChar char="▪"/>
            </a:pPr>
            <a:r>
              <a:rPr lang="tr-TR" sz="2200" b="1" dirty="0" smtClean="0">
                <a:latin typeface="Georgia"/>
                <a:ea typeface="Georgia"/>
                <a:cs typeface="Georgia"/>
                <a:sym typeface="Georgia"/>
              </a:rPr>
              <a:t>Araştırma </a:t>
            </a:r>
            <a:r>
              <a:rPr lang="tr-TR" sz="2200" b="1" dirty="0">
                <a:latin typeface="Georgia"/>
                <a:ea typeface="Georgia"/>
                <a:cs typeface="Georgia"/>
                <a:sym typeface="Georgia"/>
              </a:rPr>
              <a:t>Süreci ve Sonuçlarıyla İlgili Etik Kurallar</a:t>
            </a:r>
            <a:endParaRPr sz="2200" dirty="0"/>
          </a:p>
          <a:p>
            <a:pPr marL="228600" lvl="0" indent="-228600" algn="l" rtl="0">
              <a:lnSpc>
                <a:spcPct val="120000"/>
              </a:lnSpc>
              <a:spcBef>
                <a:spcPts val="1000"/>
              </a:spcBef>
              <a:spcAft>
                <a:spcPts val="0"/>
              </a:spcAft>
              <a:buSzPts val="1980"/>
              <a:buFont typeface="Georgia"/>
              <a:buChar char="▪"/>
            </a:pPr>
            <a:r>
              <a:rPr lang="tr-TR" sz="2200" dirty="0">
                <a:latin typeface="Georgia"/>
                <a:ea typeface="Georgia"/>
                <a:cs typeface="Georgia"/>
                <a:sym typeface="Georgia"/>
              </a:rPr>
              <a:t>Bir araştırmanın saydamlığını, güvenirliğini, geçerliğini ve değerini olumsuz yönde etkileyen hatalı, disiplinsiz, kasıtlı ya da özensiz tüm girişimler bilimsel yanıltma olarak anılmaktadır. </a:t>
            </a:r>
            <a:endParaRPr lang="tr-TR" sz="2200" dirty="0" smtClean="0">
              <a:latin typeface="Georgia"/>
              <a:ea typeface="Georgia"/>
              <a:cs typeface="Georgia"/>
              <a:sym typeface="Georgia"/>
            </a:endParaRPr>
          </a:p>
          <a:p>
            <a:pPr marL="228600" lvl="0" indent="-228600" algn="l" rtl="0">
              <a:lnSpc>
                <a:spcPct val="120000"/>
              </a:lnSpc>
              <a:spcBef>
                <a:spcPts val="1000"/>
              </a:spcBef>
              <a:spcAft>
                <a:spcPts val="0"/>
              </a:spcAft>
              <a:buSzPts val="1980"/>
              <a:buFont typeface="Georgia"/>
              <a:buChar char="▪"/>
            </a:pPr>
            <a:r>
              <a:rPr lang="tr-TR" sz="2200" dirty="0" smtClean="0">
                <a:latin typeface="Georgia"/>
                <a:ea typeface="Georgia"/>
                <a:cs typeface="Georgia"/>
                <a:sym typeface="Georgia"/>
              </a:rPr>
              <a:t>Sanıldığı </a:t>
            </a:r>
            <a:r>
              <a:rPr lang="tr-TR" sz="2200" dirty="0">
                <a:latin typeface="Georgia"/>
                <a:ea typeface="Georgia"/>
                <a:cs typeface="Georgia"/>
                <a:sym typeface="Georgia"/>
              </a:rPr>
              <a:t>gibi, bu sorun yalnızca kasıtlı ya da kural ihlaline dayalı davranışlar sonucu ortaya çıkmaz; özensizlik ya da ihmal içeren davranış ve uygulamalar da yanıltmaya neden olabilir. </a:t>
            </a:r>
            <a:endParaRPr lang="tr-TR" sz="2200" dirty="0" smtClean="0">
              <a:latin typeface="Georgia"/>
              <a:ea typeface="Georgia"/>
              <a:cs typeface="Georgia"/>
              <a:sym typeface="Georgia"/>
            </a:endParaRPr>
          </a:p>
          <a:p>
            <a:pPr marL="228600" lvl="0" indent="-228600" algn="l" rtl="0">
              <a:lnSpc>
                <a:spcPct val="120000"/>
              </a:lnSpc>
              <a:spcBef>
                <a:spcPts val="1000"/>
              </a:spcBef>
              <a:spcAft>
                <a:spcPts val="0"/>
              </a:spcAft>
              <a:buSzPts val="1980"/>
              <a:buFont typeface="Georgia"/>
              <a:buChar char="▪"/>
            </a:pPr>
            <a:r>
              <a:rPr lang="tr-TR" sz="2200" dirty="0" smtClean="0">
                <a:latin typeface="Georgia"/>
                <a:ea typeface="Georgia"/>
                <a:cs typeface="Georgia"/>
                <a:sym typeface="Georgia"/>
              </a:rPr>
              <a:t>Söz </a:t>
            </a:r>
            <a:r>
              <a:rPr lang="tr-TR" sz="2200" dirty="0">
                <a:latin typeface="Georgia"/>
                <a:ea typeface="Georgia"/>
                <a:cs typeface="Georgia"/>
                <a:sym typeface="Georgia"/>
              </a:rPr>
              <a:t>konusu davranışların her ikisi de etik açıdan kabul edilemez niteliktedir.</a:t>
            </a:r>
            <a:endParaRPr sz="2200" dirty="0">
              <a:latin typeface="Georgia"/>
              <a:ea typeface="Georgia"/>
              <a:cs typeface="Georgia"/>
              <a:sym typeface="Georgia"/>
            </a:endParaRPr>
          </a:p>
          <a:p>
            <a:pPr marL="228600" lvl="0" indent="-228600" algn="l" rtl="0">
              <a:lnSpc>
                <a:spcPct val="120000"/>
              </a:lnSpc>
              <a:spcBef>
                <a:spcPts val="1000"/>
              </a:spcBef>
              <a:spcAft>
                <a:spcPts val="0"/>
              </a:spcAft>
              <a:buSzPts val="1980"/>
              <a:buChar char="▪"/>
            </a:pPr>
            <a:endParaRPr sz="2200" dirty="0"/>
          </a:p>
        </p:txBody>
      </p:sp>
    </p:spTree>
    <p:extLst>
      <p:ext uri="{BB962C8B-B14F-4D97-AF65-F5344CB8AC3E}">
        <p14:creationId xmlns:p14="http://schemas.microsoft.com/office/powerpoint/2010/main" val="331103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anim calcmode="lin" valueType="num">
                                      <p:cBhvr additive="base">
                                        <p:cTn id="7" dur="500"/>
                                        <p:tgtEl>
                                          <p:spTgt spid="393">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94">
                                            <p:txEl>
                                              <p:pRg st="0" end="0"/>
                                            </p:txEl>
                                          </p:spTgt>
                                        </p:tgtEl>
                                        <p:attrNameLst>
                                          <p:attrName>style.visibility</p:attrName>
                                        </p:attrNameLst>
                                      </p:cBhvr>
                                      <p:to>
                                        <p:strVal val="visible"/>
                                      </p:to>
                                    </p:set>
                                    <p:anim calcmode="lin" valueType="num">
                                      <p:cBhvr additive="base">
                                        <p:cTn id="11" dur="500"/>
                                        <p:tgtEl>
                                          <p:spTgt spid="394">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94">
                                            <p:txEl>
                                              <p:pRg st="1" end="1"/>
                                            </p:txEl>
                                          </p:spTgt>
                                        </p:tgtEl>
                                        <p:attrNameLst>
                                          <p:attrName>style.visibility</p:attrName>
                                        </p:attrNameLst>
                                      </p:cBhvr>
                                      <p:to>
                                        <p:strVal val="visible"/>
                                      </p:to>
                                    </p:set>
                                    <p:anim calcmode="lin" valueType="num">
                                      <p:cBhvr additive="base">
                                        <p:cTn id="15" dur="500"/>
                                        <p:tgtEl>
                                          <p:spTgt spid="394">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394">
                                            <p:txEl>
                                              <p:pRg st="2" end="2"/>
                                            </p:txEl>
                                          </p:spTgt>
                                        </p:tgtEl>
                                        <p:attrNameLst>
                                          <p:attrName>style.visibility</p:attrName>
                                        </p:attrNameLst>
                                      </p:cBhvr>
                                      <p:to>
                                        <p:strVal val="visible"/>
                                      </p:to>
                                    </p:set>
                                    <p:anim calcmode="lin" valueType="num">
                                      <p:cBhvr additive="base">
                                        <p:cTn id="19" dur="500"/>
                                        <p:tgtEl>
                                          <p:spTgt spid="394">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94">
                                            <p:txEl>
                                              <p:pRg st="3" end="3"/>
                                            </p:txEl>
                                          </p:spTgt>
                                        </p:tgtEl>
                                        <p:attrNameLst>
                                          <p:attrName>style.visibility</p:attrName>
                                        </p:attrNameLst>
                                      </p:cBhvr>
                                      <p:to>
                                        <p:strVal val="visible"/>
                                      </p:to>
                                    </p:set>
                                    <p:anim calcmode="lin" valueType="num">
                                      <p:cBhvr additive="base">
                                        <p:cTn id="23" dur="500"/>
                                        <p:tgtEl>
                                          <p:spTgt spid="394">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effectLst>
                  <a:outerShdw blurRad="38100" dist="38100" dir="2700000" algn="tl">
                    <a:srgbClr val="000000">
                      <a:alpha val="43137"/>
                    </a:srgbClr>
                  </a:outerShdw>
                </a:effectLst>
              </a:rPr>
              <a:t>Araştırma süreci ve sonuçlarıyla ilgili etik </a:t>
            </a:r>
            <a:r>
              <a:rPr lang="tr-TR" b="1" dirty="0" smtClean="0">
                <a:effectLst>
                  <a:outerShdw blurRad="38100" dist="38100" dir="2700000" algn="tl">
                    <a:srgbClr val="000000">
                      <a:alpha val="43137"/>
                    </a:srgbClr>
                  </a:outerShdw>
                </a:effectLst>
              </a:rPr>
              <a:t>kuralları</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527381" y="1447800"/>
            <a:ext cx="11055019" cy="5005536"/>
          </a:xfrm>
        </p:spPr>
        <p:txBody>
          <a:bodyPr>
            <a:noAutofit/>
          </a:bodyPr>
          <a:lstStyle/>
          <a:p>
            <a:r>
              <a:rPr lang="tr-TR" sz="2400" b="1" dirty="0" smtClean="0">
                <a:latin typeface="Arial" pitchFamily="34" charset="0"/>
                <a:cs typeface="Arial" pitchFamily="34" charset="0"/>
              </a:rPr>
              <a:t>Bilimsel yanıltma</a:t>
            </a:r>
            <a:r>
              <a:rPr lang="tr-TR" sz="2400" dirty="0" smtClean="0">
                <a:latin typeface="Arial" pitchFamily="34" charset="0"/>
                <a:cs typeface="Arial" pitchFamily="34" charset="0"/>
              </a:rPr>
              <a:t>: Araştırmanın saydamlık, güvenirlik, geçerlik ve değerini olumsuz etkilen hatalı, disiplinsiz, kasıtlı veya özensiz tüm girişimler.</a:t>
            </a:r>
          </a:p>
          <a:p>
            <a:r>
              <a:rPr lang="tr-TR" sz="2400" b="1" dirty="0" smtClean="0">
                <a:latin typeface="Arial" pitchFamily="34" charset="0"/>
                <a:cs typeface="Arial" pitchFamily="34" charset="0"/>
              </a:rPr>
              <a:t>Bilimsel ihmal/Disiplinsiz araştırma</a:t>
            </a:r>
            <a:r>
              <a:rPr lang="tr-TR" sz="2400" dirty="0" smtClean="0">
                <a:latin typeface="Arial" pitchFamily="34" charset="0"/>
                <a:cs typeface="Arial" pitchFamily="34" charset="0"/>
              </a:rPr>
              <a:t>: Bilimsel çalışmanın ilke ve kurallarına uymamaktan kaynaklanan ihlaller.</a:t>
            </a:r>
          </a:p>
          <a:p>
            <a:r>
              <a:rPr lang="tr-TR" sz="2400" b="1" dirty="0" smtClean="0">
                <a:latin typeface="Arial" pitchFamily="34" charset="0"/>
                <a:cs typeface="Arial" pitchFamily="34" charset="0"/>
              </a:rPr>
              <a:t>Bilimsel saptırma/kısıtlı sahtekarlık</a:t>
            </a:r>
          </a:p>
          <a:p>
            <a:pPr lvl="1"/>
            <a:r>
              <a:rPr lang="tr-TR" b="1" dirty="0" smtClean="0">
                <a:latin typeface="Arial" pitchFamily="34" charset="0"/>
                <a:cs typeface="Arial" pitchFamily="34" charset="0"/>
              </a:rPr>
              <a:t>Çarpıtma</a:t>
            </a:r>
            <a:r>
              <a:rPr lang="tr-TR" dirty="0" smtClean="0">
                <a:latin typeface="Arial" pitchFamily="34" charset="0"/>
                <a:cs typeface="Arial" pitchFamily="34" charset="0"/>
              </a:rPr>
              <a:t>: İstediği sonucu elde etmek için verileri değiştirmek.</a:t>
            </a:r>
          </a:p>
          <a:p>
            <a:pPr lvl="1"/>
            <a:r>
              <a:rPr lang="tr-TR" b="1" dirty="0" smtClean="0">
                <a:latin typeface="Arial" pitchFamily="34" charset="0"/>
                <a:cs typeface="Arial" pitchFamily="34" charset="0"/>
              </a:rPr>
              <a:t>Gizleme</a:t>
            </a:r>
            <a:r>
              <a:rPr lang="tr-TR" dirty="0" smtClean="0">
                <a:latin typeface="Arial" pitchFamily="34" charset="0"/>
                <a:cs typeface="Arial" pitchFamily="34" charset="0"/>
              </a:rPr>
              <a:t>: Elde edilen bulguların gizlenmesi.</a:t>
            </a:r>
          </a:p>
          <a:p>
            <a:pPr lvl="1"/>
            <a:r>
              <a:rPr lang="tr-TR" b="1" dirty="0" smtClean="0">
                <a:latin typeface="Arial" pitchFamily="34" charset="0"/>
                <a:cs typeface="Arial" pitchFamily="34" charset="0"/>
              </a:rPr>
              <a:t>Uydurma</a:t>
            </a:r>
            <a:r>
              <a:rPr lang="tr-TR" dirty="0" smtClean="0">
                <a:latin typeface="Arial" pitchFamily="34" charset="0"/>
                <a:cs typeface="Arial" pitchFamily="34" charset="0"/>
              </a:rPr>
              <a:t>: Olmayan veri ya da sonucu gerçekmiş gibi göstermek.</a:t>
            </a:r>
          </a:p>
          <a:p>
            <a:pPr lvl="1"/>
            <a:endParaRPr lang="tr-TR" sz="2800" dirty="0" smtClean="0"/>
          </a:p>
        </p:txBody>
      </p:sp>
    </p:spTree>
    <p:extLst>
      <p:ext uri="{BB962C8B-B14F-4D97-AF65-F5344CB8AC3E}">
        <p14:creationId xmlns:p14="http://schemas.microsoft.com/office/powerpoint/2010/main" val="42637591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b62868d1c1_0_1"/>
          <p:cNvSpPr txBox="1">
            <a:spLocks noGrp="1"/>
          </p:cNvSpPr>
          <p:nvPr>
            <p:ph type="title"/>
          </p:nvPr>
        </p:nvSpPr>
        <p:spPr>
          <a:xfrm>
            <a:off x="760175" y="2396175"/>
            <a:ext cx="4098000" cy="2410200"/>
          </a:xfrm>
          <a:prstGeom prst="rect">
            <a:avLst/>
          </a:prstGeom>
        </p:spPr>
        <p:txBody>
          <a:bodyPr spcFirstLastPara="1" wrap="square" lIns="228600" tIns="228600" rIns="228600" bIns="228600" anchor="ctr" anchorCtr="0">
            <a:noAutofit/>
          </a:bodyPr>
          <a:lstStyle/>
          <a:p>
            <a:pPr marL="0" lvl="0" indent="0" algn="l" rtl="0">
              <a:spcBef>
                <a:spcPts val="0"/>
              </a:spcBef>
              <a:spcAft>
                <a:spcPts val="0"/>
              </a:spcAft>
              <a:buNone/>
            </a:pPr>
            <a:r>
              <a:rPr lang="tr-TR" sz="2800" dirty="0">
                <a:latin typeface="Verdana"/>
                <a:ea typeface="Verdana"/>
                <a:cs typeface="Verdana"/>
                <a:sym typeface="Verdana"/>
              </a:rPr>
              <a:t>BİLİMSEL ARAŞTIRMALARDA UYULMASI GEREKEN ETİK KURALLARI</a:t>
            </a:r>
            <a:endParaRPr sz="2800" dirty="0">
              <a:latin typeface="Verdana"/>
              <a:ea typeface="Verdana"/>
              <a:cs typeface="Verdana"/>
              <a:sym typeface="Verdana"/>
            </a:endParaRPr>
          </a:p>
        </p:txBody>
      </p:sp>
      <p:sp>
        <p:nvSpPr>
          <p:cNvPr id="402" name="Google Shape;402;gb62868d1c1_0_1"/>
          <p:cNvSpPr txBox="1">
            <a:spLocks noGrp="1"/>
          </p:cNvSpPr>
          <p:nvPr>
            <p:ph type="body" idx="1"/>
          </p:nvPr>
        </p:nvSpPr>
        <p:spPr>
          <a:xfrm>
            <a:off x="4572000" y="231350"/>
            <a:ext cx="7391400" cy="6296400"/>
          </a:xfrm>
          <a:prstGeom prst="rect">
            <a:avLst/>
          </a:prstGeom>
        </p:spPr>
        <p:txBody>
          <a:bodyPr spcFirstLastPara="1" wrap="square" lIns="91425" tIns="45700" rIns="91425" bIns="45700" anchor="ctr" anchorCtr="0">
            <a:noAutofit/>
          </a:bodyPr>
          <a:lstStyle/>
          <a:p>
            <a:pPr marL="228600" lvl="0" indent="-228600" algn="l" rtl="0">
              <a:spcBef>
                <a:spcPts val="1000"/>
              </a:spcBef>
              <a:spcAft>
                <a:spcPts val="0"/>
              </a:spcAft>
              <a:buSzPts val="1980"/>
              <a:buChar char="▪"/>
            </a:pPr>
            <a:r>
              <a:rPr lang="tr-TR" sz="2200" b="1" dirty="0">
                <a:latin typeface="Georgia"/>
                <a:ea typeface="Georgia"/>
                <a:cs typeface="Georgia"/>
                <a:sym typeface="Georgia"/>
              </a:rPr>
              <a:t>Ortak Yazarlarla/Araştırmacılarla İlgili Etik Kurallar</a:t>
            </a:r>
            <a:endParaRPr sz="2200" b="1" dirty="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a:latin typeface="Georgia"/>
                <a:ea typeface="Georgia"/>
                <a:cs typeface="Georgia"/>
                <a:sym typeface="Georgia"/>
              </a:rPr>
              <a:t> Bir araştırmada kimlerin yazar olacağı, kimlere ise teşekkür edileceği konusunda </a:t>
            </a:r>
            <a:r>
              <a:rPr lang="tr-TR" sz="2200" dirty="0" smtClean="0">
                <a:latin typeface="Georgia"/>
                <a:ea typeface="Georgia"/>
                <a:cs typeface="Georgia"/>
                <a:sym typeface="Georgia"/>
              </a:rPr>
              <a:t>üç </a:t>
            </a:r>
            <a:r>
              <a:rPr lang="tr-TR" sz="2200" dirty="0">
                <a:latin typeface="Georgia"/>
                <a:ea typeface="Georgia"/>
                <a:cs typeface="Georgia"/>
                <a:sym typeface="Georgia"/>
              </a:rPr>
              <a:t>ölçüt dikkate alınmalıdır: </a:t>
            </a:r>
            <a:endParaRPr lang="tr-TR" sz="2200" dirty="0" smtClean="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a:t>
            </a:r>
            <a:r>
              <a:rPr lang="tr-TR" sz="2200" dirty="0">
                <a:latin typeface="Georgia"/>
                <a:ea typeface="Georgia"/>
                <a:cs typeface="Georgia"/>
                <a:sym typeface="Georgia"/>
              </a:rPr>
              <a:t>a) Araştırmaya ciddi anlamda katkıda bulundu mu? </a:t>
            </a:r>
            <a:endParaRPr lang="tr-TR" sz="2200" dirty="0" smtClean="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a:t>
            </a:r>
            <a:r>
              <a:rPr lang="tr-TR" sz="2200" dirty="0">
                <a:latin typeface="Georgia"/>
                <a:ea typeface="Georgia"/>
                <a:cs typeface="Georgia"/>
                <a:sym typeface="Georgia"/>
              </a:rPr>
              <a:t>b) Raporun tamamını ya da belirli kısımlarını yazdı mı? </a:t>
            </a:r>
            <a:endParaRPr lang="tr-TR" sz="2200" dirty="0" smtClean="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a:t>
            </a:r>
            <a:r>
              <a:rPr lang="tr-TR" sz="2200" dirty="0">
                <a:latin typeface="Georgia"/>
                <a:ea typeface="Georgia"/>
                <a:cs typeface="Georgia"/>
                <a:sym typeface="Georgia"/>
              </a:rPr>
              <a:t>c) Tüm raporu okuyup onayladı mı? </a:t>
            </a:r>
            <a:endParaRPr lang="tr-TR" sz="2200" dirty="0" smtClean="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Bu </a:t>
            </a:r>
            <a:r>
              <a:rPr lang="tr-TR" sz="2200" dirty="0">
                <a:latin typeface="Georgia"/>
                <a:ea typeface="Georgia"/>
                <a:cs typeface="Georgia"/>
                <a:sym typeface="Georgia"/>
              </a:rPr>
              <a:t>soruların tümüne olumlu yanıt verilmesi durumunda kişi ortak yazarlığı hak ediyor demektir. </a:t>
            </a:r>
            <a:endParaRPr lang="tr-TR" sz="2200" dirty="0" smtClean="0">
              <a:latin typeface="Georgia"/>
              <a:ea typeface="Georgia"/>
              <a:cs typeface="Georgia"/>
              <a:sym typeface="Georgia"/>
            </a:endParaRP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Belirli </a:t>
            </a:r>
            <a:r>
              <a:rPr lang="tr-TR" sz="2200" dirty="0">
                <a:latin typeface="Georgia"/>
                <a:ea typeface="Georgia"/>
                <a:cs typeface="Georgia"/>
                <a:sym typeface="Georgia"/>
              </a:rPr>
              <a:t>bir katkıda </a:t>
            </a:r>
            <a:r>
              <a:rPr lang="tr-TR" sz="2200" dirty="0" smtClean="0">
                <a:latin typeface="Georgia"/>
                <a:ea typeface="Georgia"/>
                <a:cs typeface="Georgia"/>
                <a:sym typeface="Georgia"/>
              </a:rPr>
              <a:t>bulunmuş </a:t>
            </a:r>
            <a:r>
              <a:rPr lang="tr-TR" sz="2200" dirty="0">
                <a:latin typeface="Georgia"/>
                <a:ea typeface="Georgia"/>
                <a:cs typeface="Georgia"/>
                <a:sym typeface="Georgia"/>
              </a:rPr>
              <a:t>ama bu katkı yukarıdaki ölçütleri karşılamıyorsa kişiye araştırma raporunda açıkça teşekkür etmek daha uygun olabilir</a:t>
            </a:r>
            <a:r>
              <a:rPr lang="tr-TR" sz="2200" dirty="0" smtClean="0">
                <a:latin typeface="Georgia"/>
                <a:ea typeface="Georgia"/>
                <a:cs typeface="Georgia"/>
                <a:sym typeface="Georgia"/>
              </a:rPr>
              <a:t>.</a:t>
            </a:r>
            <a:endParaRPr sz="2200" dirty="0">
              <a:latin typeface="Georgia"/>
              <a:ea typeface="Georgia"/>
              <a:cs typeface="Georgia"/>
              <a:sym typeface="Georgia"/>
            </a:endParaRPr>
          </a:p>
        </p:txBody>
      </p:sp>
    </p:spTree>
    <p:extLst>
      <p:ext uri="{BB962C8B-B14F-4D97-AF65-F5344CB8AC3E}">
        <p14:creationId xmlns:p14="http://schemas.microsoft.com/office/powerpoint/2010/main" val="61733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1">
                                            <p:txEl>
                                              <p:pRg st="0" end="0"/>
                                            </p:txEl>
                                          </p:spTgt>
                                        </p:tgtEl>
                                        <p:attrNameLst>
                                          <p:attrName>style.visibility</p:attrName>
                                        </p:attrNameLst>
                                      </p:cBhvr>
                                      <p:to>
                                        <p:strVal val="visible"/>
                                      </p:to>
                                    </p:set>
                                    <p:anim calcmode="lin" valueType="num">
                                      <p:cBhvr additive="base">
                                        <p:cTn id="7" dur="1000"/>
                                        <p:tgtEl>
                                          <p:spTgt spid="401">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402">
                                            <p:txEl>
                                              <p:pRg st="0" end="0"/>
                                            </p:txEl>
                                          </p:spTgt>
                                        </p:tgtEl>
                                        <p:attrNameLst>
                                          <p:attrName>style.visibility</p:attrName>
                                        </p:attrNameLst>
                                      </p:cBhvr>
                                      <p:to>
                                        <p:strVal val="visible"/>
                                      </p:to>
                                    </p:set>
                                    <p:anim calcmode="lin" valueType="num">
                                      <p:cBhvr additive="base">
                                        <p:cTn id="11" dur="1000"/>
                                        <p:tgtEl>
                                          <p:spTgt spid="402">
                                            <p:txEl>
                                              <p:pRg st="0" end="0"/>
                                            </p:txEl>
                                          </p:spTgt>
                                        </p:tgtEl>
                                        <p:attrNameLst>
                                          <p:attrName>ppt_w</p:attrName>
                                        </p:attrNameLst>
                                      </p:cBhvr>
                                      <p:tavLst>
                                        <p:tav tm="0">
                                          <p:val>
                                            <p:strVal val="0"/>
                                          </p:val>
                                        </p:tav>
                                        <p:tav tm="100000">
                                          <p:val>
                                            <p:strVal val="#ppt_w"/>
                                          </p:val>
                                        </p:tav>
                                      </p:tavLst>
                                    </p:anim>
                                    <p:anim calcmode="lin" valueType="num">
                                      <p:cBhvr additive="base">
                                        <p:cTn id="12" dur="1000"/>
                                        <p:tgtEl>
                                          <p:spTgt spid="402">
                                            <p:txEl>
                                              <p:pRg st="0" end="0"/>
                                            </p:txEl>
                                          </p:spTgt>
                                        </p:tgtEl>
                                        <p:attrNameLst>
                                          <p:attrName>ppt_h</p:attrName>
                                        </p:attrNameLst>
                                      </p:cBhvr>
                                      <p:tavLst>
                                        <p:tav tm="0">
                                          <p:val>
                                            <p:strVal val="0"/>
                                          </p:val>
                                        </p:tav>
                                        <p:tav tm="100000">
                                          <p:val>
                                            <p:strVal val="#ppt_h"/>
                                          </p:val>
                                        </p:tav>
                                      </p:tavLst>
                                    </p:anim>
                                  </p:childTnLst>
                                </p:cTn>
                              </p:par>
                            </p:childTnLst>
                          </p:cTn>
                        </p:par>
                        <p:par>
                          <p:cTn id="13" fill="hold">
                            <p:stCondLst>
                              <p:cond delay="2000"/>
                            </p:stCondLst>
                            <p:childTnLst>
                              <p:par>
                                <p:cTn id="14" presetID="23" presetClass="entr" presetSubtype="16" fill="hold" nodeType="afterEffect">
                                  <p:stCondLst>
                                    <p:cond delay="0"/>
                                  </p:stCondLst>
                                  <p:childTnLst>
                                    <p:set>
                                      <p:cBhvr>
                                        <p:cTn id="15" dur="1" fill="hold">
                                          <p:stCondLst>
                                            <p:cond delay="0"/>
                                          </p:stCondLst>
                                        </p:cTn>
                                        <p:tgtEl>
                                          <p:spTgt spid="402">
                                            <p:txEl>
                                              <p:pRg st="1" end="1"/>
                                            </p:txEl>
                                          </p:spTgt>
                                        </p:tgtEl>
                                        <p:attrNameLst>
                                          <p:attrName>style.visibility</p:attrName>
                                        </p:attrNameLst>
                                      </p:cBhvr>
                                      <p:to>
                                        <p:strVal val="visible"/>
                                      </p:to>
                                    </p:set>
                                    <p:anim calcmode="lin" valueType="num">
                                      <p:cBhvr additive="base">
                                        <p:cTn id="16" dur="1000"/>
                                        <p:tgtEl>
                                          <p:spTgt spid="402">
                                            <p:txEl>
                                              <p:pRg st="1" end="1"/>
                                            </p:txEl>
                                          </p:spTgt>
                                        </p:tgtEl>
                                        <p:attrNameLst>
                                          <p:attrName>ppt_w</p:attrName>
                                        </p:attrNameLst>
                                      </p:cBhvr>
                                      <p:tavLst>
                                        <p:tav tm="0">
                                          <p:val>
                                            <p:strVal val="0"/>
                                          </p:val>
                                        </p:tav>
                                        <p:tav tm="100000">
                                          <p:val>
                                            <p:strVal val="#ppt_w"/>
                                          </p:val>
                                        </p:tav>
                                      </p:tavLst>
                                    </p:anim>
                                    <p:anim calcmode="lin" valueType="num">
                                      <p:cBhvr additive="base">
                                        <p:cTn id="17" dur="1000"/>
                                        <p:tgtEl>
                                          <p:spTgt spid="402">
                                            <p:txEl>
                                              <p:pRg st="1" end="1"/>
                                            </p:txEl>
                                          </p:spTgt>
                                        </p:tgtEl>
                                        <p:attrNameLst>
                                          <p:attrName>ppt_h</p:attrName>
                                        </p:attrNameLst>
                                      </p:cBhvr>
                                      <p:tavLst>
                                        <p:tav tm="0">
                                          <p:val>
                                            <p:strVal val="0"/>
                                          </p:val>
                                        </p:tav>
                                        <p:tav tm="100000">
                                          <p:val>
                                            <p:strVal val="#ppt_h"/>
                                          </p:val>
                                        </p:tav>
                                      </p:tavLst>
                                    </p:anim>
                                  </p:childTnLst>
                                </p:cTn>
                              </p:par>
                            </p:childTnLst>
                          </p:cTn>
                        </p:par>
                        <p:par>
                          <p:cTn id="18" fill="hold">
                            <p:stCondLst>
                              <p:cond delay="3000"/>
                            </p:stCondLst>
                            <p:childTnLst>
                              <p:par>
                                <p:cTn id="19" presetID="23" presetClass="entr" presetSubtype="16" fill="hold" nodeType="afterEffect">
                                  <p:stCondLst>
                                    <p:cond delay="0"/>
                                  </p:stCondLst>
                                  <p:childTnLst>
                                    <p:set>
                                      <p:cBhvr>
                                        <p:cTn id="20" dur="1" fill="hold">
                                          <p:stCondLst>
                                            <p:cond delay="0"/>
                                          </p:stCondLst>
                                        </p:cTn>
                                        <p:tgtEl>
                                          <p:spTgt spid="402">
                                            <p:txEl>
                                              <p:pRg st="2" end="2"/>
                                            </p:txEl>
                                          </p:spTgt>
                                        </p:tgtEl>
                                        <p:attrNameLst>
                                          <p:attrName>style.visibility</p:attrName>
                                        </p:attrNameLst>
                                      </p:cBhvr>
                                      <p:to>
                                        <p:strVal val="visible"/>
                                      </p:to>
                                    </p:set>
                                    <p:anim calcmode="lin" valueType="num">
                                      <p:cBhvr additive="base">
                                        <p:cTn id="21" dur="1000"/>
                                        <p:tgtEl>
                                          <p:spTgt spid="402">
                                            <p:txEl>
                                              <p:pRg st="2" end="2"/>
                                            </p:txEl>
                                          </p:spTgt>
                                        </p:tgtEl>
                                        <p:attrNameLst>
                                          <p:attrName>ppt_w</p:attrName>
                                        </p:attrNameLst>
                                      </p:cBhvr>
                                      <p:tavLst>
                                        <p:tav tm="0">
                                          <p:val>
                                            <p:strVal val="0"/>
                                          </p:val>
                                        </p:tav>
                                        <p:tav tm="100000">
                                          <p:val>
                                            <p:strVal val="#ppt_w"/>
                                          </p:val>
                                        </p:tav>
                                      </p:tavLst>
                                    </p:anim>
                                    <p:anim calcmode="lin" valueType="num">
                                      <p:cBhvr additive="base">
                                        <p:cTn id="22" dur="1000"/>
                                        <p:tgtEl>
                                          <p:spTgt spid="402">
                                            <p:txEl>
                                              <p:pRg st="2" end="2"/>
                                            </p:txEl>
                                          </p:spTgt>
                                        </p:tgtEl>
                                        <p:attrNameLst>
                                          <p:attrName>ppt_h</p:attrName>
                                        </p:attrNameLst>
                                      </p:cBhvr>
                                      <p:tavLst>
                                        <p:tav tm="0">
                                          <p:val>
                                            <p:strVal val="0"/>
                                          </p:val>
                                        </p:tav>
                                        <p:tav tm="100000">
                                          <p:val>
                                            <p:strVal val="#ppt_h"/>
                                          </p:val>
                                        </p:tav>
                                      </p:tavLst>
                                    </p:anim>
                                  </p:childTnLst>
                                </p:cTn>
                              </p:par>
                            </p:childTnLst>
                          </p:cTn>
                        </p:par>
                        <p:par>
                          <p:cTn id="23" fill="hold">
                            <p:stCondLst>
                              <p:cond delay="4000"/>
                            </p:stCondLst>
                            <p:childTnLst>
                              <p:par>
                                <p:cTn id="24" presetID="23" presetClass="entr" presetSubtype="16" fill="hold" nodeType="afterEffect">
                                  <p:stCondLst>
                                    <p:cond delay="0"/>
                                  </p:stCondLst>
                                  <p:childTnLst>
                                    <p:set>
                                      <p:cBhvr>
                                        <p:cTn id="25" dur="1" fill="hold">
                                          <p:stCondLst>
                                            <p:cond delay="0"/>
                                          </p:stCondLst>
                                        </p:cTn>
                                        <p:tgtEl>
                                          <p:spTgt spid="402">
                                            <p:txEl>
                                              <p:pRg st="3" end="3"/>
                                            </p:txEl>
                                          </p:spTgt>
                                        </p:tgtEl>
                                        <p:attrNameLst>
                                          <p:attrName>style.visibility</p:attrName>
                                        </p:attrNameLst>
                                      </p:cBhvr>
                                      <p:to>
                                        <p:strVal val="visible"/>
                                      </p:to>
                                    </p:set>
                                    <p:anim calcmode="lin" valueType="num">
                                      <p:cBhvr additive="base">
                                        <p:cTn id="26" dur="1000"/>
                                        <p:tgtEl>
                                          <p:spTgt spid="402">
                                            <p:txEl>
                                              <p:pRg st="3" end="3"/>
                                            </p:txEl>
                                          </p:spTgt>
                                        </p:tgtEl>
                                        <p:attrNameLst>
                                          <p:attrName>ppt_w</p:attrName>
                                        </p:attrNameLst>
                                      </p:cBhvr>
                                      <p:tavLst>
                                        <p:tav tm="0">
                                          <p:val>
                                            <p:strVal val="0"/>
                                          </p:val>
                                        </p:tav>
                                        <p:tav tm="100000">
                                          <p:val>
                                            <p:strVal val="#ppt_w"/>
                                          </p:val>
                                        </p:tav>
                                      </p:tavLst>
                                    </p:anim>
                                    <p:anim calcmode="lin" valueType="num">
                                      <p:cBhvr additive="base">
                                        <p:cTn id="27" dur="1000"/>
                                        <p:tgtEl>
                                          <p:spTgt spid="402">
                                            <p:txEl>
                                              <p:pRg st="3" end="3"/>
                                            </p:txEl>
                                          </p:spTgt>
                                        </p:tgtEl>
                                        <p:attrNameLst>
                                          <p:attrName>ppt_h</p:attrName>
                                        </p:attrNameLst>
                                      </p:cBhvr>
                                      <p:tavLst>
                                        <p:tav tm="0">
                                          <p:val>
                                            <p:strVal val="0"/>
                                          </p:val>
                                        </p:tav>
                                        <p:tav tm="100000">
                                          <p:val>
                                            <p:strVal val="#ppt_h"/>
                                          </p:val>
                                        </p:tav>
                                      </p:tavLst>
                                    </p:anim>
                                  </p:childTnLst>
                                </p:cTn>
                              </p:par>
                            </p:childTnLst>
                          </p:cTn>
                        </p:par>
                        <p:par>
                          <p:cTn id="28" fill="hold">
                            <p:stCondLst>
                              <p:cond delay="5000"/>
                            </p:stCondLst>
                            <p:childTnLst>
                              <p:par>
                                <p:cTn id="29" presetID="23" presetClass="entr" presetSubtype="16" fill="hold" nodeType="afterEffect">
                                  <p:stCondLst>
                                    <p:cond delay="0"/>
                                  </p:stCondLst>
                                  <p:childTnLst>
                                    <p:set>
                                      <p:cBhvr>
                                        <p:cTn id="30" dur="1" fill="hold">
                                          <p:stCondLst>
                                            <p:cond delay="0"/>
                                          </p:stCondLst>
                                        </p:cTn>
                                        <p:tgtEl>
                                          <p:spTgt spid="402">
                                            <p:txEl>
                                              <p:pRg st="4" end="4"/>
                                            </p:txEl>
                                          </p:spTgt>
                                        </p:tgtEl>
                                        <p:attrNameLst>
                                          <p:attrName>style.visibility</p:attrName>
                                        </p:attrNameLst>
                                      </p:cBhvr>
                                      <p:to>
                                        <p:strVal val="visible"/>
                                      </p:to>
                                    </p:set>
                                    <p:anim calcmode="lin" valueType="num">
                                      <p:cBhvr additive="base">
                                        <p:cTn id="31" dur="1000"/>
                                        <p:tgtEl>
                                          <p:spTgt spid="402">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402">
                                            <p:txEl>
                                              <p:pRg st="4" end="4"/>
                                            </p:txEl>
                                          </p:spTgt>
                                        </p:tgtEl>
                                        <p:attrNameLst>
                                          <p:attrName>ppt_h</p:attrName>
                                        </p:attrNameLst>
                                      </p:cBhvr>
                                      <p:tavLst>
                                        <p:tav tm="0">
                                          <p:val>
                                            <p:strVal val="0"/>
                                          </p:val>
                                        </p:tav>
                                        <p:tav tm="100000">
                                          <p:val>
                                            <p:strVal val="#ppt_h"/>
                                          </p:val>
                                        </p:tav>
                                      </p:tavLst>
                                    </p:anim>
                                  </p:childTnLst>
                                </p:cTn>
                              </p:par>
                            </p:childTnLst>
                          </p:cTn>
                        </p:par>
                        <p:par>
                          <p:cTn id="33" fill="hold">
                            <p:stCondLst>
                              <p:cond delay="6000"/>
                            </p:stCondLst>
                            <p:childTnLst>
                              <p:par>
                                <p:cTn id="34" presetID="23" presetClass="entr" presetSubtype="16" fill="hold" nodeType="afterEffect">
                                  <p:stCondLst>
                                    <p:cond delay="0"/>
                                  </p:stCondLst>
                                  <p:childTnLst>
                                    <p:set>
                                      <p:cBhvr>
                                        <p:cTn id="35" dur="1" fill="hold">
                                          <p:stCondLst>
                                            <p:cond delay="0"/>
                                          </p:stCondLst>
                                        </p:cTn>
                                        <p:tgtEl>
                                          <p:spTgt spid="402">
                                            <p:txEl>
                                              <p:pRg st="5" end="5"/>
                                            </p:txEl>
                                          </p:spTgt>
                                        </p:tgtEl>
                                        <p:attrNameLst>
                                          <p:attrName>style.visibility</p:attrName>
                                        </p:attrNameLst>
                                      </p:cBhvr>
                                      <p:to>
                                        <p:strVal val="visible"/>
                                      </p:to>
                                    </p:set>
                                    <p:anim calcmode="lin" valueType="num">
                                      <p:cBhvr additive="base">
                                        <p:cTn id="36" dur="1000"/>
                                        <p:tgtEl>
                                          <p:spTgt spid="402">
                                            <p:txEl>
                                              <p:pRg st="5" end="5"/>
                                            </p:txEl>
                                          </p:spTgt>
                                        </p:tgtEl>
                                        <p:attrNameLst>
                                          <p:attrName>ppt_w</p:attrName>
                                        </p:attrNameLst>
                                      </p:cBhvr>
                                      <p:tavLst>
                                        <p:tav tm="0">
                                          <p:val>
                                            <p:strVal val="0"/>
                                          </p:val>
                                        </p:tav>
                                        <p:tav tm="100000">
                                          <p:val>
                                            <p:strVal val="#ppt_w"/>
                                          </p:val>
                                        </p:tav>
                                      </p:tavLst>
                                    </p:anim>
                                    <p:anim calcmode="lin" valueType="num">
                                      <p:cBhvr additive="base">
                                        <p:cTn id="37" dur="1000"/>
                                        <p:tgtEl>
                                          <p:spTgt spid="402">
                                            <p:txEl>
                                              <p:pRg st="5" end="5"/>
                                            </p:txEl>
                                          </p:spTgt>
                                        </p:tgtEl>
                                        <p:attrNameLst>
                                          <p:attrName>ppt_h</p:attrName>
                                        </p:attrNameLst>
                                      </p:cBhvr>
                                      <p:tavLst>
                                        <p:tav tm="0">
                                          <p:val>
                                            <p:strVal val="0"/>
                                          </p:val>
                                        </p:tav>
                                        <p:tav tm="100000">
                                          <p:val>
                                            <p:strVal val="#ppt_h"/>
                                          </p:val>
                                        </p:tav>
                                      </p:tavLst>
                                    </p:anim>
                                  </p:childTnLst>
                                </p:cTn>
                              </p:par>
                            </p:childTnLst>
                          </p:cTn>
                        </p:par>
                        <p:par>
                          <p:cTn id="38" fill="hold">
                            <p:stCondLst>
                              <p:cond delay="7000"/>
                            </p:stCondLst>
                            <p:childTnLst>
                              <p:par>
                                <p:cTn id="39" presetID="23" presetClass="entr" presetSubtype="16" fill="hold" nodeType="afterEffect">
                                  <p:stCondLst>
                                    <p:cond delay="0"/>
                                  </p:stCondLst>
                                  <p:childTnLst>
                                    <p:set>
                                      <p:cBhvr>
                                        <p:cTn id="40" dur="1" fill="hold">
                                          <p:stCondLst>
                                            <p:cond delay="0"/>
                                          </p:stCondLst>
                                        </p:cTn>
                                        <p:tgtEl>
                                          <p:spTgt spid="402">
                                            <p:txEl>
                                              <p:pRg st="6" end="6"/>
                                            </p:txEl>
                                          </p:spTgt>
                                        </p:tgtEl>
                                        <p:attrNameLst>
                                          <p:attrName>style.visibility</p:attrName>
                                        </p:attrNameLst>
                                      </p:cBhvr>
                                      <p:to>
                                        <p:strVal val="visible"/>
                                      </p:to>
                                    </p:set>
                                    <p:anim calcmode="lin" valueType="num">
                                      <p:cBhvr additive="base">
                                        <p:cTn id="41" dur="1000"/>
                                        <p:tgtEl>
                                          <p:spTgt spid="402">
                                            <p:txEl>
                                              <p:pRg st="6" end="6"/>
                                            </p:txEl>
                                          </p:spTgt>
                                        </p:tgtEl>
                                        <p:attrNameLst>
                                          <p:attrName>ppt_w</p:attrName>
                                        </p:attrNameLst>
                                      </p:cBhvr>
                                      <p:tavLst>
                                        <p:tav tm="0">
                                          <p:val>
                                            <p:strVal val="0"/>
                                          </p:val>
                                        </p:tav>
                                        <p:tav tm="100000">
                                          <p:val>
                                            <p:strVal val="#ppt_w"/>
                                          </p:val>
                                        </p:tav>
                                      </p:tavLst>
                                    </p:anim>
                                    <p:anim calcmode="lin" valueType="num">
                                      <p:cBhvr additive="base">
                                        <p:cTn id="42" dur="1000"/>
                                        <p:tgtEl>
                                          <p:spTgt spid="402">
                                            <p:txEl>
                                              <p:pRg st="6" end="6"/>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Ortak yazarlarla/araştırmacılarla ilgili etik </a:t>
            </a:r>
            <a:r>
              <a:rPr lang="tr-TR" b="1" dirty="0" smtClean="0"/>
              <a:t>kuralları</a:t>
            </a:r>
            <a:endParaRPr lang="tr-TR" b="1" dirty="0"/>
          </a:p>
        </p:txBody>
      </p:sp>
      <p:sp>
        <p:nvSpPr>
          <p:cNvPr id="3" name="İçerik Yer Tutucusu 2"/>
          <p:cNvSpPr>
            <a:spLocks noGrp="1"/>
          </p:cNvSpPr>
          <p:nvPr>
            <p:ph sz="quarter" idx="1"/>
          </p:nvPr>
        </p:nvSpPr>
        <p:spPr>
          <a:xfrm>
            <a:off x="815413" y="1447800"/>
            <a:ext cx="10766987" cy="5005536"/>
          </a:xfrm>
        </p:spPr>
        <p:txBody>
          <a:bodyPr>
            <a:normAutofit/>
          </a:bodyPr>
          <a:lstStyle/>
          <a:p>
            <a:r>
              <a:rPr lang="tr-TR" dirty="0">
                <a:latin typeface="Arial" pitchFamily="34" charset="0"/>
                <a:cs typeface="Arial" pitchFamily="34" charset="0"/>
              </a:rPr>
              <a:t>Araştırmaya dayalı bir yayında en önemli katkıyı sağlayan kişi </a:t>
            </a:r>
            <a:r>
              <a:rPr lang="tr-TR" b="1" dirty="0">
                <a:latin typeface="Arial" pitchFamily="34" charset="0"/>
                <a:cs typeface="Arial" pitchFamily="34" charset="0"/>
              </a:rPr>
              <a:t>birinci yazar </a:t>
            </a:r>
            <a:r>
              <a:rPr lang="tr-TR" dirty="0">
                <a:latin typeface="Arial" pitchFamily="34" charset="0"/>
                <a:cs typeface="Arial" pitchFamily="34" charset="0"/>
              </a:rPr>
              <a:t>olur.</a:t>
            </a:r>
          </a:p>
          <a:p>
            <a:r>
              <a:rPr lang="tr-TR" b="1" dirty="0" smtClean="0">
                <a:latin typeface="Arial" pitchFamily="34" charset="0"/>
                <a:cs typeface="Arial" pitchFamily="34" charset="0"/>
              </a:rPr>
              <a:t>Lisansüstü </a:t>
            </a:r>
            <a:r>
              <a:rPr lang="tr-TR" b="1" dirty="0">
                <a:latin typeface="Arial" pitchFamily="34" charset="0"/>
                <a:cs typeface="Arial" pitchFamily="34" charset="0"/>
              </a:rPr>
              <a:t>tezlerden </a:t>
            </a:r>
            <a:r>
              <a:rPr lang="tr-TR" b="1" dirty="0" smtClean="0">
                <a:latin typeface="Arial" pitchFamily="34" charset="0"/>
                <a:cs typeface="Arial" pitchFamily="34" charset="0"/>
              </a:rPr>
              <a:t>üretilen yayınlarda </a:t>
            </a:r>
            <a:r>
              <a:rPr lang="tr-TR" dirty="0" smtClean="0">
                <a:latin typeface="Arial" pitchFamily="34" charset="0"/>
                <a:cs typeface="Arial" pitchFamily="34" charset="0"/>
              </a:rPr>
              <a:t>genellikle araştırmacı </a:t>
            </a:r>
            <a:r>
              <a:rPr lang="tr-TR" dirty="0">
                <a:latin typeface="Arial" pitchFamily="34" charset="0"/>
                <a:cs typeface="Arial" pitchFamily="34" charset="0"/>
              </a:rPr>
              <a:t>ve </a:t>
            </a:r>
            <a:r>
              <a:rPr lang="tr-TR" dirty="0" smtClean="0">
                <a:latin typeface="Arial" pitchFamily="34" charset="0"/>
                <a:cs typeface="Arial" pitchFamily="34" charset="0"/>
              </a:rPr>
              <a:t>danışman ortak </a:t>
            </a:r>
            <a:r>
              <a:rPr lang="tr-TR" dirty="0">
                <a:latin typeface="Arial" pitchFamily="34" charset="0"/>
                <a:cs typeface="Arial" pitchFamily="34" charset="0"/>
              </a:rPr>
              <a:t>yazar olur</a:t>
            </a:r>
            <a:r>
              <a:rPr lang="tr-TR" dirty="0" smtClean="0">
                <a:latin typeface="Arial" pitchFamily="34" charset="0"/>
                <a:cs typeface="Arial" pitchFamily="34" charset="0"/>
              </a:rPr>
              <a:t>.</a:t>
            </a:r>
          </a:p>
          <a:p>
            <a:r>
              <a:rPr lang="tr-TR" b="1" i="1" dirty="0" smtClean="0">
                <a:latin typeface="Arial" pitchFamily="34" charset="0"/>
                <a:cs typeface="Arial" pitchFamily="34" charset="0"/>
              </a:rPr>
              <a:t>Bilimsel ikram </a:t>
            </a:r>
            <a:r>
              <a:rPr lang="tr-TR" dirty="0" smtClean="0">
                <a:latin typeface="Arial" pitchFamily="34" charset="0"/>
                <a:cs typeface="Arial" pitchFamily="34" charset="0"/>
              </a:rPr>
              <a:t>yapılarak katkısı olamayan bir kişi yazar olarak eklenemez.</a:t>
            </a:r>
          </a:p>
          <a:p>
            <a:endParaRPr lang="tr-TR" dirty="0">
              <a:latin typeface="Arial" pitchFamily="34" charset="0"/>
              <a:cs typeface="Arial" pitchFamily="34" charset="0"/>
            </a:endParaRPr>
          </a:p>
          <a:p>
            <a:r>
              <a:rPr lang="tr-TR" b="1" dirty="0" smtClean="0">
                <a:latin typeface="Arial" pitchFamily="34" charset="0"/>
                <a:cs typeface="Arial" pitchFamily="34" charset="0"/>
              </a:rPr>
              <a:t>Not: </a:t>
            </a:r>
            <a:r>
              <a:rPr lang="tr-TR" dirty="0" smtClean="0">
                <a:latin typeface="Arial" pitchFamily="34" charset="0"/>
                <a:cs typeface="Arial" pitchFamily="34" charset="0"/>
              </a:rPr>
              <a:t>Ortak yazarlı sempozyum bildirisi makaleye çevriliyorsa tek yazarlı makale yapılması etik değildir. </a:t>
            </a:r>
            <a:endParaRPr lang="tr-TR" dirty="0">
              <a:latin typeface="Arial" pitchFamily="34" charset="0"/>
              <a:cs typeface="Arial" pitchFamily="34" charset="0"/>
            </a:endParaRPr>
          </a:p>
        </p:txBody>
      </p:sp>
    </p:spTree>
    <p:extLst>
      <p:ext uri="{BB962C8B-B14F-4D97-AF65-F5344CB8AC3E}">
        <p14:creationId xmlns:p14="http://schemas.microsoft.com/office/powerpoint/2010/main" val="40917864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b62868d1c1_0_1"/>
          <p:cNvSpPr txBox="1">
            <a:spLocks noGrp="1"/>
          </p:cNvSpPr>
          <p:nvPr>
            <p:ph type="title"/>
          </p:nvPr>
        </p:nvSpPr>
        <p:spPr>
          <a:xfrm>
            <a:off x="760175" y="2396175"/>
            <a:ext cx="4098000" cy="2410200"/>
          </a:xfrm>
          <a:prstGeom prst="rect">
            <a:avLst/>
          </a:prstGeom>
        </p:spPr>
        <p:txBody>
          <a:bodyPr spcFirstLastPara="1" wrap="square" lIns="228600" tIns="228600" rIns="228600" bIns="228600" anchor="ctr" anchorCtr="0">
            <a:noAutofit/>
          </a:bodyPr>
          <a:lstStyle/>
          <a:p>
            <a:pPr marL="0" lvl="0" indent="0" algn="l" rtl="0">
              <a:spcBef>
                <a:spcPts val="0"/>
              </a:spcBef>
              <a:spcAft>
                <a:spcPts val="0"/>
              </a:spcAft>
              <a:buNone/>
            </a:pPr>
            <a:r>
              <a:rPr lang="tr-TR" sz="2800">
                <a:latin typeface="Verdana"/>
                <a:ea typeface="Verdana"/>
                <a:cs typeface="Verdana"/>
                <a:sym typeface="Verdana"/>
              </a:rPr>
              <a:t>BİLİMSEL ARAŞTIRMALARDA UYULMASI GEREKEN ETİK KURALLARI</a:t>
            </a:r>
            <a:endParaRPr sz="2800">
              <a:latin typeface="Verdana"/>
              <a:ea typeface="Verdana"/>
              <a:cs typeface="Verdana"/>
              <a:sym typeface="Verdana"/>
            </a:endParaRPr>
          </a:p>
        </p:txBody>
      </p:sp>
      <p:sp>
        <p:nvSpPr>
          <p:cNvPr id="402" name="Google Shape;402;gb62868d1c1_0_1"/>
          <p:cNvSpPr txBox="1">
            <a:spLocks noGrp="1"/>
          </p:cNvSpPr>
          <p:nvPr>
            <p:ph type="body" idx="1"/>
          </p:nvPr>
        </p:nvSpPr>
        <p:spPr>
          <a:xfrm>
            <a:off x="5118451" y="231350"/>
            <a:ext cx="6282000" cy="6296400"/>
          </a:xfrm>
          <a:prstGeom prst="rect">
            <a:avLst/>
          </a:prstGeom>
        </p:spPr>
        <p:txBody>
          <a:bodyPr spcFirstLastPara="1" wrap="square" lIns="91425" tIns="45700" rIns="91425" bIns="45700" anchor="ctr" anchorCtr="0">
            <a:noAutofit/>
          </a:bodyPr>
          <a:lstStyle/>
          <a:p>
            <a:pPr marL="228600" lvl="0" indent="-228600" algn="l" rtl="0">
              <a:spcBef>
                <a:spcPts val="1000"/>
              </a:spcBef>
              <a:spcAft>
                <a:spcPts val="0"/>
              </a:spcAft>
              <a:buSzPts val="1980"/>
              <a:buChar char="▪"/>
            </a:pPr>
            <a:r>
              <a:rPr lang="tr-TR" sz="2200" b="1" dirty="0" smtClean="0">
                <a:latin typeface="Georgia"/>
                <a:ea typeface="Georgia"/>
                <a:cs typeface="Georgia"/>
                <a:sym typeface="Georgia"/>
              </a:rPr>
              <a:t>Yayın ve Sunumla İlgili Etik Kurallar</a:t>
            </a:r>
            <a:endParaRPr sz="2200" dirty="0" smtClean="0"/>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Başkalarının çalışmalarını isim değiştirerek ya da hak ettiği şekilde tam kaynak belirtmeden kendi adına yayınlamak bilimsel </a:t>
            </a:r>
            <a:r>
              <a:rPr lang="tr-TR" sz="2200" b="1" dirty="0" smtClean="0">
                <a:latin typeface="Georgia"/>
                <a:ea typeface="Georgia"/>
                <a:cs typeface="Georgia"/>
                <a:sym typeface="Georgia"/>
              </a:rPr>
              <a:t>aşırma</a:t>
            </a:r>
            <a:r>
              <a:rPr lang="tr-TR" sz="2200" dirty="0" smtClean="0">
                <a:latin typeface="Georgia"/>
                <a:ea typeface="Georgia"/>
                <a:cs typeface="Georgia"/>
                <a:sym typeface="Georgia"/>
              </a:rPr>
              <a:t> olarak tanımlanmaktadır. </a:t>
            </a: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Başka bir deyişle, bir kişinin değişik yollarla belirttiği görüşleri alıp bunları bir yayına dönüştürmek ve yazar olarak kendi adını koymak bilimsel açıdan kabul edilebilir bir davranış değildir. </a:t>
            </a:r>
          </a:p>
          <a:p>
            <a:pPr marL="228600" lvl="0" indent="-215900" algn="l" rtl="0">
              <a:spcBef>
                <a:spcPts val="1000"/>
              </a:spcBef>
              <a:spcAft>
                <a:spcPts val="0"/>
              </a:spcAft>
              <a:buSzPts val="1780"/>
              <a:buFont typeface="Georgia"/>
              <a:buChar char="▪"/>
            </a:pPr>
            <a:r>
              <a:rPr lang="tr-TR" sz="2200" dirty="0" smtClean="0">
                <a:latin typeface="Georgia"/>
                <a:ea typeface="Georgia"/>
                <a:cs typeface="Georgia"/>
                <a:sym typeface="Georgia"/>
              </a:rPr>
              <a:t>Görüş, fikir ya da düşüncenin asıl sahibi her kim ise o görüş, düşünce ya da fikrin getireceği kredi bilim dünyasında o kişiye gitmelidir. </a:t>
            </a:r>
            <a:endParaRPr sz="2200" dirty="0">
              <a:latin typeface="Georgia"/>
              <a:ea typeface="Georgia"/>
              <a:cs typeface="Georgia"/>
              <a:sym typeface="Georgia"/>
            </a:endParaRPr>
          </a:p>
        </p:txBody>
      </p:sp>
    </p:spTree>
    <p:extLst>
      <p:ext uri="{BB962C8B-B14F-4D97-AF65-F5344CB8AC3E}">
        <p14:creationId xmlns:p14="http://schemas.microsoft.com/office/powerpoint/2010/main" val="76850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1">
                                            <p:txEl>
                                              <p:pRg st="0" end="0"/>
                                            </p:txEl>
                                          </p:spTgt>
                                        </p:tgtEl>
                                        <p:attrNameLst>
                                          <p:attrName>style.visibility</p:attrName>
                                        </p:attrNameLst>
                                      </p:cBhvr>
                                      <p:to>
                                        <p:strVal val="visible"/>
                                      </p:to>
                                    </p:set>
                                    <p:anim calcmode="lin" valueType="num">
                                      <p:cBhvr additive="base">
                                        <p:cTn id="7" dur="1000"/>
                                        <p:tgtEl>
                                          <p:spTgt spid="401">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402">
                                            <p:txEl>
                                              <p:pRg st="0" end="0"/>
                                            </p:txEl>
                                          </p:spTgt>
                                        </p:tgtEl>
                                        <p:attrNameLst>
                                          <p:attrName>style.visibility</p:attrName>
                                        </p:attrNameLst>
                                      </p:cBhvr>
                                      <p:to>
                                        <p:strVal val="visible"/>
                                      </p:to>
                                    </p:set>
                                    <p:anim calcmode="lin" valueType="num">
                                      <p:cBhvr additive="base">
                                        <p:cTn id="11" dur="1000"/>
                                        <p:tgtEl>
                                          <p:spTgt spid="402">
                                            <p:txEl>
                                              <p:pRg st="0" end="0"/>
                                            </p:txEl>
                                          </p:spTgt>
                                        </p:tgtEl>
                                        <p:attrNameLst>
                                          <p:attrName>ppt_w</p:attrName>
                                        </p:attrNameLst>
                                      </p:cBhvr>
                                      <p:tavLst>
                                        <p:tav tm="0">
                                          <p:val>
                                            <p:strVal val="0"/>
                                          </p:val>
                                        </p:tav>
                                        <p:tav tm="100000">
                                          <p:val>
                                            <p:strVal val="#ppt_w"/>
                                          </p:val>
                                        </p:tav>
                                      </p:tavLst>
                                    </p:anim>
                                    <p:anim calcmode="lin" valueType="num">
                                      <p:cBhvr additive="base">
                                        <p:cTn id="12" dur="1000"/>
                                        <p:tgtEl>
                                          <p:spTgt spid="402">
                                            <p:txEl>
                                              <p:pRg st="0" end="0"/>
                                            </p:txEl>
                                          </p:spTgt>
                                        </p:tgtEl>
                                        <p:attrNameLst>
                                          <p:attrName>ppt_h</p:attrName>
                                        </p:attrNameLst>
                                      </p:cBhvr>
                                      <p:tavLst>
                                        <p:tav tm="0">
                                          <p:val>
                                            <p:strVal val="0"/>
                                          </p:val>
                                        </p:tav>
                                        <p:tav tm="100000">
                                          <p:val>
                                            <p:strVal val="#ppt_h"/>
                                          </p:val>
                                        </p:tav>
                                      </p:tavLst>
                                    </p:anim>
                                  </p:childTnLst>
                                </p:cTn>
                              </p:par>
                            </p:childTnLst>
                          </p:cTn>
                        </p:par>
                        <p:par>
                          <p:cTn id="13" fill="hold">
                            <p:stCondLst>
                              <p:cond delay="2000"/>
                            </p:stCondLst>
                            <p:childTnLst>
                              <p:par>
                                <p:cTn id="14" presetID="23" presetClass="entr" presetSubtype="16" fill="hold" nodeType="afterEffect">
                                  <p:stCondLst>
                                    <p:cond delay="0"/>
                                  </p:stCondLst>
                                  <p:childTnLst>
                                    <p:set>
                                      <p:cBhvr>
                                        <p:cTn id="15" dur="1" fill="hold">
                                          <p:stCondLst>
                                            <p:cond delay="0"/>
                                          </p:stCondLst>
                                        </p:cTn>
                                        <p:tgtEl>
                                          <p:spTgt spid="402">
                                            <p:txEl>
                                              <p:pRg st="1" end="1"/>
                                            </p:txEl>
                                          </p:spTgt>
                                        </p:tgtEl>
                                        <p:attrNameLst>
                                          <p:attrName>style.visibility</p:attrName>
                                        </p:attrNameLst>
                                      </p:cBhvr>
                                      <p:to>
                                        <p:strVal val="visible"/>
                                      </p:to>
                                    </p:set>
                                    <p:anim calcmode="lin" valueType="num">
                                      <p:cBhvr additive="base">
                                        <p:cTn id="16" dur="1000"/>
                                        <p:tgtEl>
                                          <p:spTgt spid="402">
                                            <p:txEl>
                                              <p:pRg st="1" end="1"/>
                                            </p:txEl>
                                          </p:spTgt>
                                        </p:tgtEl>
                                        <p:attrNameLst>
                                          <p:attrName>ppt_w</p:attrName>
                                        </p:attrNameLst>
                                      </p:cBhvr>
                                      <p:tavLst>
                                        <p:tav tm="0">
                                          <p:val>
                                            <p:strVal val="0"/>
                                          </p:val>
                                        </p:tav>
                                        <p:tav tm="100000">
                                          <p:val>
                                            <p:strVal val="#ppt_w"/>
                                          </p:val>
                                        </p:tav>
                                      </p:tavLst>
                                    </p:anim>
                                    <p:anim calcmode="lin" valueType="num">
                                      <p:cBhvr additive="base">
                                        <p:cTn id="17" dur="1000"/>
                                        <p:tgtEl>
                                          <p:spTgt spid="402">
                                            <p:txEl>
                                              <p:pRg st="1" end="1"/>
                                            </p:txEl>
                                          </p:spTgt>
                                        </p:tgtEl>
                                        <p:attrNameLst>
                                          <p:attrName>ppt_h</p:attrName>
                                        </p:attrNameLst>
                                      </p:cBhvr>
                                      <p:tavLst>
                                        <p:tav tm="0">
                                          <p:val>
                                            <p:strVal val="0"/>
                                          </p:val>
                                        </p:tav>
                                        <p:tav tm="100000">
                                          <p:val>
                                            <p:strVal val="#ppt_h"/>
                                          </p:val>
                                        </p:tav>
                                      </p:tavLst>
                                    </p:anim>
                                  </p:childTnLst>
                                </p:cTn>
                              </p:par>
                            </p:childTnLst>
                          </p:cTn>
                        </p:par>
                        <p:par>
                          <p:cTn id="18" fill="hold">
                            <p:stCondLst>
                              <p:cond delay="3000"/>
                            </p:stCondLst>
                            <p:childTnLst>
                              <p:par>
                                <p:cTn id="19" presetID="23" presetClass="entr" presetSubtype="16" fill="hold" nodeType="afterEffect">
                                  <p:stCondLst>
                                    <p:cond delay="0"/>
                                  </p:stCondLst>
                                  <p:childTnLst>
                                    <p:set>
                                      <p:cBhvr>
                                        <p:cTn id="20" dur="1" fill="hold">
                                          <p:stCondLst>
                                            <p:cond delay="0"/>
                                          </p:stCondLst>
                                        </p:cTn>
                                        <p:tgtEl>
                                          <p:spTgt spid="402">
                                            <p:txEl>
                                              <p:pRg st="2" end="2"/>
                                            </p:txEl>
                                          </p:spTgt>
                                        </p:tgtEl>
                                        <p:attrNameLst>
                                          <p:attrName>style.visibility</p:attrName>
                                        </p:attrNameLst>
                                      </p:cBhvr>
                                      <p:to>
                                        <p:strVal val="visible"/>
                                      </p:to>
                                    </p:set>
                                    <p:anim calcmode="lin" valueType="num">
                                      <p:cBhvr additive="base">
                                        <p:cTn id="21" dur="1000"/>
                                        <p:tgtEl>
                                          <p:spTgt spid="402">
                                            <p:txEl>
                                              <p:pRg st="2" end="2"/>
                                            </p:txEl>
                                          </p:spTgt>
                                        </p:tgtEl>
                                        <p:attrNameLst>
                                          <p:attrName>ppt_w</p:attrName>
                                        </p:attrNameLst>
                                      </p:cBhvr>
                                      <p:tavLst>
                                        <p:tav tm="0">
                                          <p:val>
                                            <p:strVal val="0"/>
                                          </p:val>
                                        </p:tav>
                                        <p:tav tm="100000">
                                          <p:val>
                                            <p:strVal val="#ppt_w"/>
                                          </p:val>
                                        </p:tav>
                                      </p:tavLst>
                                    </p:anim>
                                    <p:anim calcmode="lin" valueType="num">
                                      <p:cBhvr additive="base">
                                        <p:cTn id="22" dur="1000"/>
                                        <p:tgtEl>
                                          <p:spTgt spid="402">
                                            <p:txEl>
                                              <p:pRg st="2" end="2"/>
                                            </p:txEl>
                                          </p:spTgt>
                                        </p:tgtEl>
                                        <p:attrNameLst>
                                          <p:attrName>ppt_h</p:attrName>
                                        </p:attrNameLst>
                                      </p:cBhvr>
                                      <p:tavLst>
                                        <p:tav tm="0">
                                          <p:val>
                                            <p:strVal val="0"/>
                                          </p:val>
                                        </p:tav>
                                        <p:tav tm="100000">
                                          <p:val>
                                            <p:strVal val="#ppt_h"/>
                                          </p:val>
                                        </p:tav>
                                      </p:tavLst>
                                    </p:anim>
                                  </p:childTnLst>
                                </p:cTn>
                              </p:par>
                            </p:childTnLst>
                          </p:cTn>
                        </p:par>
                        <p:par>
                          <p:cTn id="23" fill="hold">
                            <p:stCondLst>
                              <p:cond delay="4000"/>
                            </p:stCondLst>
                            <p:childTnLst>
                              <p:par>
                                <p:cTn id="24" presetID="23" presetClass="entr" presetSubtype="16" fill="hold" nodeType="afterEffect">
                                  <p:stCondLst>
                                    <p:cond delay="0"/>
                                  </p:stCondLst>
                                  <p:childTnLst>
                                    <p:set>
                                      <p:cBhvr>
                                        <p:cTn id="25" dur="1" fill="hold">
                                          <p:stCondLst>
                                            <p:cond delay="0"/>
                                          </p:stCondLst>
                                        </p:cTn>
                                        <p:tgtEl>
                                          <p:spTgt spid="402">
                                            <p:txEl>
                                              <p:pRg st="3" end="3"/>
                                            </p:txEl>
                                          </p:spTgt>
                                        </p:tgtEl>
                                        <p:attrNameLst>
                                          <p:attrName>style.visibility</p:attrName>
                                        </p:attrNameLst>
                                      </p:cBhvr>
                                      <p:to>
                                        <p:strVal val="visible"/>
                                      </p:to>
                                    </p:set>
                                    <p:anim calcmode="lin" valueType="num">
                                      <p:cBhvr additive="base">
                                        <p:cTn id="26" dur="1000"/>
                                        <p:tgtEl>
                                          <p:spTgt spid="402">
                                            <p:txEl>
                                              <p:pRg st="3" end="3"/>
                                            </p:txEl>
                                          </p:spTgt>
                                        </p:tgtEl>
                                        <p:attrNameLst>
                                          <p:attrName>ppt_w</p:attrName>
                                        </p:attrNameLst>
                                      </p:cBhvr>
                                      <p:tavLst>
                                        <p:tav tm="0">
                                          <p:val>
                                            <p:strVal val="0"/>
                                          </p:val>
                                        </p:tav>
                                        <p:tav tm="100000">
                                          <p:val>
                                            <p:strVal val="#ppt_w"/>
                                          </p:val>
                                        </p:tav>
                                      </p:tavLst>
                                    </p:anim>
                                    <p:anim calcmode="lin" valueType="num">
                                      <p:cBhvr additive="base">
                                        <p:cTn id="27" dur="1000"/>
                                        <p:tgtEl>
                                          <p:spTgt spid="402">
                                            <p:txEl>
                                              <p:pRg st="3" end="3"/>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outerShdw blurRad="38100" dist="38100" dir="2700000" algn="tl">
                    <a:srgbClr val="000000">
                      <a:alpha val="43137"/>
                    </a:srgbClr>
                  </a:outerShdw>
                </a:effectLst>
              </a:rPr>
              <a:t>Yayın ve sunumla ilgili etik </a:t>
            </a:r>
            <a:r>
              <a:rPr lang="tr-TR" b="1" dirty="0" smtClean="0">
                <a:effectLst>
                  <a:outerShdw blurRad="38100" dist="38100" dir="2700000" algn="tl">
                    <a:srgbClr val="000000">
                      <a:alpha val="43137"/>
                    </a:srgbClr>
                  </a:outerShdw>
                </a:effectLst>
              </a:rPr>
              <a:t>kuralları</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815413" y="1447800"/>
            <a:ext cx="10766987" cy="4861520"/>
          </a:xfrm>
        </p:spPr>
        <p:txBody>
          <a:bodyPr>
            <a:normAutofit lnSpcReduction="10000"/>
          </a:bodyPr>
          <a:lstStyle/>
          <a:p>
            <a:r>
              <a:rPr lang="tr-TR" b="1" dirty="0" smtClean="0">
                <a:latin typeface="Arial" pitchFamily="34" charset="0"/>
                <a:cs typeface="Arial" pitchFamily="34" charset="0"/>
              </a:rPr>
              <a:t>Bilimsel aşırma: </a:t>
            </a:r>
            <a:r>
              <a:rPr lang="tr-TR" dirty="0" smtClean="0">
                <a:latin typeface="Arial" pitchFamily="34" charset="0"/>
                <a:cs typeface="Arial" pitchFamily="34" charset="0"/>
              </a:rPr>
              <a:t>Başka çalışmalarını isim değiştirerek ya da tam kaynak belirtmeden kendi adına yayınlamaktır.</a:t>
            </a:r>
          </a:p>
          <a:p>
            <a:pPr lvl="1">
              <a:lnSpc>
                <a:spcPct val="110000"/>
              </a:lnSpc>
              <a:spcBef>
                <a:spcPts val="600"/>
              </a:spcBef>
              <a:spcAft>
                <a:spcPts val="600"/>
              </a:spcAft>
            </a:pPr>
            <a:r>
              <a:rPr lang="tr-TR" b="1" dirty="0" smtClean="0">
                <a:latin typeface="Arial" pitchFamily="34" charset="0"/>
                <a:cs typeface="Arial" pitchFamily="34" charset="0"/>
              </a:rPr>
              <a:t>Tam aşırma: </a:t>
            </a:r>
            <a:r>
              <a:rPr lang="tr-TR" dirty="0" smtClean="0">
                <a:latin typeface="Arial" pitchFamily="34" charset="0"/>
                <a:cs typeface="Arial" pitchFamily="34" charset="0"/>
              </a:rPr>
              <a:t>başka birinin yaptığı çalışmayı değiştirmeden kendi adını koyarak olduğu gibi yayınlamak. İnce aşırma ile de bazı bölümlerde değişiklikler yaparak yine kendi adıyla yayınlamak.</a:t>
            </a:r>
          </a:p>
          <a:p>
            <a:pPr lvl="1">
              <a:lnSpc>
                <a:spcPct val="110000"/>
              </a:lnSpc>
              <a:spcBef>
                <a:spcPts val="600"/>
              </a:spcBef>
              <a:spcAft>
                <a:spcPts val="600"/>
              </a:spcAft>
            </a:pPr>
            <a:r>
              <a:rPr lang="tr-TR" b="1" dirty="0" smtClean="0">
                <a:latin typeface="Arial" pitchFamily="34" charset="0"/>
                <a:cs typeface="Arial" pitchFamily="34" charset="0"/>
              </a:rPr>
              <a:t>Bilimsel korsanlık</a:t>
            </a:r>
            <a:r>
              <a:rPr lang="tr-TR" dirty="0" smtClean="0">
                <a:latin typeface="Arial" pitchFamily="34" charset="0"/>
                <a:cs typeface="Arial" pitchFamily="34" charset="0"/>
              </a:rPr>
              <a:t>: başka çalışmalardaki verileri kaynak göstermeden yada gerekli izinleri almadan kendi çalışmasının bir parçası gibi kullanmak.</a:t>
            </a:r>
          </a:p>
          <a:p>
            <a:pPr lvl="1">
              <a:lnSpc>
                <a:spcPct val="110000"/>
              </a:lnSpc>
              <a:spcBef>
                <a:spcPts val="600"/>
              </a:spcBef>
              <a:spcAft>
                <a:spcPts val="600"/>
              </a:spcAft>
            </a:pPr>
            <a:r>
              <a:rPr lang="tr-TR" b="1" dirty="0" smtClean="0">
                <a:latin typeface="Arial" pitchFamily="34" charset="0"/>
                <a:cs typeface="Arial" pitchFamily="34" charset="0"/>
              </a:rPr>
              <a:t>Kendinden aşırma</a:t>
            </a:r>
            <a:r>
              <a:rPr lang="tr-TR" dirty="0" smtClean="0">
                <a:latin typeface="Arial" pitchFamily="34" charset="0"/>
                <a:cs typeface="Arial" pitchFamily="34" charset="0"/>
              </a:rPr>
              <a:t>: Daha önce yayınlanmışı tekrar yayınlama </a:t>
            </a:r>
            <a:r>
              <a:rPr lang="tr-TR" i="1" dirty="0" smtClean="0">
                <a:latin typeface="Arial" pitchFamily="34" charset="0"/>
                <a:cs typeface="Arial" pitchFamily="34" charset="0"/>
              </a:rPr>
              <a:t>yineleme</a:t>
            </a:r>
            <a:r>
              <a:rPr lang="tr-TR" dirty="0" smtClean="0">
                <a:latin typeface="Arial" pitchFamily="34" charset="0"/>
                <a:cs typeface="Arial" pitchFamily="34" charset="0"/>
              </a:rPr>
              <a:t>, birden çok yayına bölerek birde çok yayın elde etme </a:t>
            </a:r>
            <a:r>
              <a:rPr lang="tr-TR" i="1" dirty="0" smtClean="0">
                <a:latin typeface="Arial" pitchFamily="34" charset="0"/>
                <a:cs typeface="Arial" pitchFamily="34" charset="0"/>
              </a:rPr>
              <a:t>dilimleme</a:t>
            </a:r>
            <a:r>
              <a:rPr lang="tr-TR" dirty="0" smtClean="0">
                <a:latin typeface="Arial" pitchFamily="34" charset="0"/>
                <a:cs typeface="Arial" pitchFamily="34" charset="0"/>
              </a:rPr>
              <a:t> ve küçük değişikliklerle yeni bir çalışma gibi yeniden yayınlamak </a:t>
            </a:r>
            <a:r>
              <a:rPr lang="tr-TR" i="1" dirty="0" smtClean="0">
                <a:latin typeface="Arial" pitchFamily="34" charset="0"/>
                <a:cs typeface="Arial" pitchFamily="34" charset="0"/>
              </a:rPr>
              <a:t>kardeş yayın çıkarmak.</a:t>
            </a: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2469250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23392" y="188640"/>
            <a:ext cx="10939264" cy="994122"/>
          </a:xfrm>
        </p:spPr>
        <p:txBody>
          <a:bodyPr>
            <a:normAutofit fontScale="90000"/>
          </a:bodyPr>
          <a:lstStyle/>
          <a:p>
            <a:r>
              <a:rPr lang="tr-TR" b="1" dirty="0"/>
              <a:t>Bilimsel aşırmayı önlemek adına yapılması gerekilenler</a:t>
            </a:r>
            <a:r>
              <a:rPr lang="tr-TR" b="1" dirty="0" smtClean="0"/>
              <a:t>;</a:t>
            </a:r>
            <a:endParaRPr lang="tr-TR" b="1" dirty="0"/>
          </a:p>
        </p:txBody>
      </p:sp>
      <p:sp>
        <p:nvSpPr>
          <p:cNvPr id="3" name="İçerik Yer Tutucusu 2"/>
          <p:cNvSpPr>
            <a:spLocks noGrp="1"/>
          </p:cNvSpPr>
          <p:nvPr>
            <p:ph sz="quarter" idx="1"/>
          </p:nvPr>
        </p:nvSpPr>
        <p:spPr>
          <a:xfrm>
            <a:off x="335361" y="1268760"/>
            <a:ext cx="11329259" cy="5184576"/>
          </a:xfrm>
        </p:spPr>
        <p:txBody>
          <a:bodyPr>
            <a:normAutofit/>
          </a:bodyPr>
          <a:lstStyle/>
          <a:p>
            <a:pPr lvl="1">
              <a:spcBef>
                <a:spcPts val="600"/>
              </a:spcBef>
              <a:buFont typeface="Wingdings" panose="05000000000000000000" pitchFamily="2" charset="2"/>
              <a:buChar char="Ø"/>
            </a:pPr>
            <a:r>
              <a:rPr lang="tr-TR" dirty="0" smtClean="0">
                <a:latin typeface="Arial" pitchFamily="34" charset="0"/>
                <a:cs typeface="Arial" pitchFamily="34" charset="0"/>
              </a:rPr>
              <a:t>Başkalarının söylem, görüş, veri, yorum, değerlendirme, öneri, çizim </a:t>
            </a:r>
            <a:r>
              <a:rPr lang="tr-TR" dirty="0" err="1" smtClean="0">
                <a:latin typeface="Arial" pitchFamily="34" charset="0"/>
                <a:cs typeface="Arial" pitchFamily="34" charset="0"/>
              </a:rPr>
              <a:t>vd</a:t>
            </a:r>
            <a:r>
              <a:rPr lang="tr-TR" dirty="0" smtClean="0">
                <a:latin typeface="Arial" pitchFamily="34" charset="0"/>
                <a:cs typeface="Arial" pitchFamily="34" charset="0"/>
              </a:rPr>
              <a:t> yararlanılırken kaynaklar açıkça belirtilmeli; gerekirse izin alınmalıdır.</a:t>
            </a:r>
          </a:p>
          <a:p>
            <a:pPr lvl="1">
              <a:spcBef>
                <a:spcPts val="600"/>
              </a:spcBef>
              <a:buFont typeface="Wingdings" panose="05000000000000000000" pitchFamily="2" charset="2"/>
              <a:buChar char="Ø"/>
            </a:pPr>
            <a:r>
              <a:rPr lang="tr-TR" dirty="0" smtClean="0">
                <a:latin typeface="Arial" pitchFamily="34" charset="0"/>
                <a:cs typeface="Arial" pitchFamily="34" charset="0"/>
              </a:rPr>
              <a:t>Her türlü yararlanma durumunda ilgili kaynağı belirtmeli; sözcükleri değiştirerek kendi fikri gibi ortaya koymamalı.</a:t>
            </a:r>
          </a:p>
          <a:p>
            <a:pPr lvl="1">
              <a:spcBef>
                <a:spcPts val="600"/>
              </a:spcBef>
              <a:buFont typeface="Wingdings" panose="05000000000000000000" pitchFamily="2" charset="2"/>
              <a:buChar char="Ø"/>
            </a:pPr>
            <a:r>
              <a:rPr lang="tr-TR" dirty="0" smtClean="0">
                <a:latin typeface="Arial" pitchFamily="34" charset="0"/>
                <a:cs typeface="Arial" pitchFamily="34" charset="0"/>
              </a:rPr>
              <a:t>3 satırı ya da 40 sözcüğü geçmeyen alıntılar tırnak içinde verilmeli, uzun alıntılarda alıntı paragrafı kullanılmalı.</a:t>
            </a:r>
          </a:p>
          <a:p>
            <a:pPr lvl="1">
              <a:spcBef>
                <a:spcPts val="600"/>
              </a:spcBef>
              <a:buFont typeface="Wingdings" panose="05000000000000000000" pitchFamily="2" charset="2"/>
              <a:buChar char="Ø"/>
            </a:pPr>
            <a:r>
              <a:rPr lang="tr-TR" dirty="0">
                <a:latin typeface="Arial" pitchFamily="34" charset="0"/>
                <a:cs typeface="Arial" pitchFamily="34" charset="0"/>
              </a:rPr>
              <a:t>K</a:t>
            </a:r>
            <a:r>
              <a:rPr lang="tr-TR" dirty="0" smtClean="0">
                <a:latin typeface="Arial" pitchFamily="34" charset="0"/>
                <a:cs typeface="Arial" pitchFamily="34" charset="0"/>
              </a:rPr>
              <a:t>aynağın sayfa sayısı belirtilmeli, çizelge ya da şekil varsa açıkça kaynakta belirtilmeli</a:t>
            </a:r>
          </a:p>
          <a:p>
            <a:pPr lvl="1">
              <a:spcBef>
                <a:spcPts val="600"/>
              </a:spcBef>
              <a:buFont typeface="Wingdings" panose="05000000000000000000" pitchFamily="2" charset="2"/>
              <a:buChar char="Ø"/>
            </a:pPr>
            <a:r>
              <a:rPr lang="tr-TR" b="1" dirty="0" smtClean="0">
                <a:latin typeface="Arial" pitchFamily="34" charset="0"/>
                <a:cs typeface="Arial" pitchFamily="34" charset="0"/>
              </a:rPr>
              <a:t>Yanlış ya da ilgisiz kaynak göstermekten kaçınılmalı, kendisi bizzat kaynağı okumalıdır</a:t>
            </a:r>
            <a:r>
              <a:rPr lang="tr-TR" dirty="0" smtClean="0">
                <a:latin typeface="Arial" pitchFamily="34" charset="0"/>
                <a:cs typeface="Arial" pitchFamily="34" charset="0"/>
              </a:rPr>
              <a:t>.</a:t>
            </a:r>
          </a:p>
          <a:p>
            <a:pPr lvl="1">
              <a:spcBef>
                <a:spcPts val="600"/>
              </a:spcBef>
              <a:buFont typeface="Wingdings" panose="05000000000000000000" pitchFamily="2" charset="2"/>
              <a:buChar char="Ø"/>
            </a:pPr>
            <a:r>
              <a:rPr lang="tr-TR" b="1" i="1" dirty="0" smtClean="0">
                <a:latin typeface="Arial" pitchFamily="34" charset="0"/>
                <a:cs typeface="Arial" pitchFamily="34" charset="0"/>
              </a:rPr>
              <a:t>NOT: </a:t>
            </a:r>
            <a:r>
              <a:rPr lang="tr-TR" dirty="0" smtClean="0">
                <a:latin typeface="Arial" pitchFamily="34" charset="0"/>
                <a:cs typeface="Arial" pitchFamily="34" charset="0"/>
              </a:rPr>
              <a:t>Bir dergiye yazı gönderilmiş ise sürecin tamamlanması beklenmeli, tamamlanınca başka bir dergiye gönderilmelidir.</a:t>
            </a:r>
            <a:endParaRPr lang="tr-TR" dirty="0">
              <a:latin typeface="Arial" pitchFamily="34" charset="0"/>
              <a:cs typeface="Arial" pitchFamily="34" charset="0"/>
            </a:endParaRPr>
          </a:p>
        </p:txBody>
      </p:sp>
    </p:spTree>
    <p:extLst>
      <p:ext uri="{BB962C8B-B14F-4D97-AF65-F5344CB8AC3E}">
        <p14:creationId xmlns:p14="http://schemas.microsoft.com/office/powerpoint/2010/main" val="13448008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b62868d1c1_0_7"/>
          <p:cNvSpPr txBox="1">
            <a:spLocks noGrp="1"/>
          </p:cNvSpPr>
          <p:nvPr>
            <p:ph type="title"/>
          </p:nvPr>
        </p:nvSpPr>
        <p:spPr>
          <a:xfrm>
            <a:off x="888631" y="2349925"/>
            <a:ext cx="3498900" cy="2456400"/>
          </a:xfrm>
          <a:prstGeom prst="rect">
            <a:avLst/>
          </a:prstGeom>
        </p:spPr>
        <p:txBody>
          <a:bodyPr spcFirstLastPara="1" wrap="square" lIns="228600" tIns="228600" rIns="228600" bIns="228600" anchor="ctr" anchorCtr="0">
            <a:noAutofit/>
          </a:bodyPr>
          <a:lstStyle/>
          <a:p>
            <a:pPr marL="0" lvl="0" indent="0" algn="l" rtl="0">
              <a:spcBef>
                <a:spcPts val="0"/>
              </a:spcBef>
              <a:spcAft>
                <a:spcPts val="0"/>
              </a:spcAft>
              <a:buClr>
                <a:schemeClr val="dk1"/>
              </a:buClr>
              <a:buSzPts val="1100"/>
              <a:buFont typeface="Arial"/>
              <a:buNone/>
            </a:pPr>
            <a:r>
              <a:rPr lang="tr-TR" sz="2800">
                <a:latin typeface="Verdana"/>
                <a:ea typeface="Verdana"/>
                <a:cs typeface="Verdana"/>
                <a:sym typeface="Verdana"/>
              </a:rPr>
              <a:t>BİLİMSEL ARAŞTIRMALARDA UYULMASI GEREKEN ETİK KURALLARI</a:t>
            </a:r>
            <a:endParaRPr/>
          </a:p>
        </p:txBody>
      </p:sp>
      <p:sp>
        <p:nvSpPr>
          <p:cNvPr id="408" name="Google Shape;408;gb62868d1c1_0_7"/>
          <p:cNvSpPr txBox="1">
            <a:spLocks noGrp="1"/>
          </p:cNvSpPr>
          <p:nvPr>
            <p:ph type="body" idx="1"/>
          </p:nvPr>
        </p:nvSpPr>
        <p:spPr>
          <a:xfrm>
            <a:off x="5181600" y="76200"/>
            <a:ext cx="6282000" cy="6230100"/>
          </a:xfrm>
          <a:prstGeom prst="rect">
            <a:avLst/>
          </a:prstGeom>
        </p:spPr>
        <p:txBody>
          <a:bodyPr spcFirstLastPara="1" wrap="square" lIns="91425" tIns="45700" rIns="91425" bIns="45700" anchor="ctr" anchorCtr="0">
            <a:noAutofit/>
          </a:bodyPr>
          <a:lstStyle/>
          <a:p>
            <a:pPr marL="228600" lvl="0" indent="-228600" algn="l" rtl="0">
              <a:spcBef>
                <a:spcPts val="1000"/>
              </a:spcBef>
              <a:spcAft>
                <a:spcPts val="0"/>
              </a:spcAft>
              <a:buSzPts val="1980"/>
              <a:buChar char="▪"/>
            </a:pPr>
            <a:r>
              <a:rPr lang="tr-TR" sz="2200" b="1" dirty="0" smtClean="0">
                <a:latin typeface="Georgia"/>
                <a:ea typeface="Georgia"/>
                <a:cs typeface="Georgia"/>
                <a:sym typeface="Georgia"/>
              </a:rPr>
              <a:t>Mali Desteğin Kaynağıyla İlgili Etik Kurallar</a:t>
            </a:r>
            <a:endParaRPr sz="2200" b="1" dirty="0" smtClean="0">
              <a:latin typeface="Georgia"/>
              <a:ea typeface="Georgia"/>
              <a:cs typeface="Georgia"/>
              <a:sym typeface="Georgia"/>
            </a:endParaRPr>
          </a:p>
          <a:p>
            <a:pPr marL="228600" lvl="0" indent="-222250" algn="l" rtl="0">
              <a:spcBef>
                <a:spcPts val="1000"/>
              </a:spcBef>
              <a:spcAft>
                <a:spcPts val="0"/>
              </a:spcAft>
              <a:buSzPts val="1880"/>
              <a:buFont typeface="Georgia"/>
              <a:buChar char="▪"/>
            </a:pPr>
            <a:r>
              <a:rPr lang="tr-TR" sz="2200" dirty="0" smtClean="0">
                <a:latin typeface="Georgia"/>
                <a:ea typeface="Georgia"/>
                <a:cs typeface="Georgia"/>
                <a:sym typeface="Georgia"/>
              </a:rPr>
              <a:t>Bir araştırma belirli bir kurum ya da kitle tarafından mali olarak desteklenmişse, araştırma raporunda mali desteğin kaynağı mutlaka belirtilmelidir. </a:t>
            </a:r>
          </a:p>
          <a:p>
            <a:pPr marL="228600" lvl="0" indent="-222250" algn="l" rtl="0">
              <a:spcBef>
                <a:spcPts val="1000"/>
              </a:spcBef>
              <a:spcAft>
                <a:spcPts val="0"/>
              </a:spcAft>
              <a:buSzPts val="1880"/>
              <a:buFont typeface="Georgia"/>
              <a:buChar char="▪"/>
            </a:pPr>
            <a:r>
              <a:rPr lang="tr-TR" sz="2200" dirty="0" smtClean="0">
                <a:latin typeface="Georgia"/>
                <a:ea typeface="Georgia"/>
                <a:cs typeface="Georgia"/>
                <a:sym typeface="Georgia"/>
              </a:rPr>
              <a:t>Bazen mali destek sağlayan kurum sayısı birden çok olabilir. Bu durumda destek veren kurumların tümü eksiksiz olarak belirtilmelidir. </a:t>
            </a:r>
            <a:endParaRPr lang="tr-TR" sz="2200" dirty="0">
              <a:latin typeface="Georgia"/>
              <a:ea typeface="Georgia"/>
              <a:cs typeface="Georgia"/>
              <a:sym typeface="Georgia"/>
            </a:endParaRPr>
          </a:p>
          <a:p>
            <a:pPr marL="228600" lvl="0" indent="-222250" algn="l" rtl="0">
              <a:spcBef>
                <a:spcPts val="1000"/>
              </a:spcBef>
              <a:spcAft>
                <a:spcPts val="0"/>
              </a:spcAft>
              <a:buSzPts val="1880"/>
              <a:buFont typeface="Georgia"/>
              <a:buChar char="▪"/>
            </a:pPr>
            <a:r>
              <a:rPr lang="tr-TR" sz="2200" dirty="0" smtClean="0">
                <a:latin typeface="Georgia"/>
                <a:ea typeface="Georgia"/>
                <a:cs typeface="Georgia"/>
                <a:sym typeface="Georgia"/>
              </a:rPr>
              <a:t>Bunun çeşitli nedenleri olabilir fakat en önemli nedeni araştırma sonuçlarının yorumlanmasında bazen mali desteğin nereden geldiğinin önem taşımasıdır</a:t>
            </a:r>
            <a:endParaRPr sz="2200" dirty="0" smtClean="0">
              <a:latin typeface="Georgia"/>
              <a:ea typeface="Georgia"/>
              <a:cs typeface="Georgia"/>
              <a:sym typeface="Georgia"/>
            </a:endParaRPr>
          </a:p>
        </p:txBody>
      </p:sp>
    </p:spTree>
    <p:extLst>
      <p:ext uri="{BB962C8B-B14F-4D97-AF65-F5344CB8AC3E}">
        <p14:creationId xmlns:p14="http://schemas.microsoft.com/office/powerpoint/2010/main" val="316664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7">
                                            <p:txEl>
                                              <p:pRg st="0" end="0"/>
                                            </p:txEl>
                                          </p:spTgt>
                                        </p:tgtEl>
                                        <p:attrNameLst>
                                          <p:attrName>style.visibility</p:attrName>
                                        </p:attrNameLst>
                                      </p:cBhvr>
                                      <p:to>
                                        <p:strVal val="visible"/>
                                      </p:to>
                                    </p:set>
                                    <p:anim calcmode="lin" valueType="num">
                                      <p:cBhvr additive="base">
                                        <p:cTn id="7" dur="1000"/>
                                        <p:tgtEl>
                                          <p:spTgt spid="407">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408">
                                            <p:txEl>
                                              <p:pRg st="0" end="0"/>
                                            </p:txEl>
                                          </p:spTgt>
                                        </p:tgtEl>
                                        <p:attrNameLst>
                                          <p:attrName>style.visibility</p:attrName>
                                        </p:attrNameLst>
                                      </p:cBhvr>
                                      <p:to>
                                        <p:strVal val="visible"/>
                                      </p:to>
                                    </p:set>
                                    <p:anim calcmode="lin" valueType="num">
                                      <p:cBhvr additive="base">
                                        <p:cTn id="11" dur="1100"/>
                                        <p:tgtEl>
                                          <p:spTgt spid="408">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2100"/>
                            </p:stCondLst>
                            <p:childTnLst>
                              <p:par>
                                <p:cTn id="13" presetID="2" presetClass="entr" presetSubtype="4" fill="hold" nodeType="afterEffect">
                                  <p:stCondLst>
                                    <p:cond delay="0"/>
                                  </p:stCondLst>
                                  <p:childTnLst>
                                    <p:set>
                                      <p:cBhvr>
                                        <p:cTn id="14" dur="1" fill="hold">
                                          <p:stCondLst>
                                            <p:cond delay="0"/>
                                          </p:stCondLst>
                                        </p:cTn>
                                        <p:tgtEl>
                                          <p:spTgt spid="408">
                                            <p:txEl>
                                              <p:pRg st="1" end="1"/>
                                            </p:txEl>
                                          </p:spTgt>
                                        </p:tgtEl>
                                        <p:attrNameLst>
                                          <p:attrName>style.visibility</p:attrName>
                                        </p:attrNameLst>
                                      </p:cBhvr>
                                      <p:to>
                                        <p:strVal val="visible"/>
                                      </p:to>
                                    </p:set>
                                    <p:anim calcmode="lin" valueType="num">
                                      <p:cBhvr additive="base">
                                        <p:cTn id="15" dur="1100"/>
                                        <p:tgtEl>
                                          <p:spTgt spid="40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200"/>
                            </p:stCondLst>
                            <p:childTnLst>
                              <p:par>
                                <p:cTn id="17" presetID="2" presetClass="entr" presetSubtype="4" fill="hold" nodeType="afterEffect">
                                  <p:stCondLst>
                                    <p:cond delay="0"/>
                                  </p:stCondLst>
                                  <p:childTnLst>
                                    <p:set>
                                      <p:cBhvr>
                                        <p:cTn id="18" dur="1" fill="hold">
                                          <p:stCondLst>
                                            <p:cond delay="0"/>
                                          </p:stCondLst>
                                        </p:cTn>
                                        <p:tgtEl>
                                          <p:spTgt spid="408">
                                            <p:txEl>
                                              <p:pRg st="2" end="2"/>
                                            </p:txEl>
                                          </p:spTgt>
                                        </p:tgtEl>
                                        <p:attrNameLst>
                                          <p:attrName>style.visibility</p:attrName>
                                        </p:attrNameLst>
                                      </p:cBhvr>
                                      <p:to>
                                        <p:strVal val="visible"/>
                                      </p:to>
                                    </p:set>
                                    <p:anim calcmode="lin" valueType="num">
                                      <p:cBhvr additive="base">
                                        <p:cTn id="19" dur="1100"/>
                                        <p:tgtEl>
                                          <p:spTgt spid="408">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4300"/>
                            </p:stCondLst>
                            <p:childTnLst>
                              <p:par>
                                <p:cTn id="21" presetID="2" presetClass="entr" presetSubtype="4" fill="hold" nodeType="afterEffect">
                                  <p:stCondLst>
                                    <p:cond delay="0"/>
                                  </p:stCondLst>
                                  <p:childTnLst>
                                    <p:set>
                                      <p:cBhvr>
                                        <p:cTn id="22" dur="1" fill="hold">
                                          <p:stCondLst>
                                            <p:cond delay="0"/>
                                          </p:stCondLst>
                                        </p:cTn>
                                        <p:tgtEl>
                                          <p:spTgt spid="408">
                                            <p:txEl>
                                              <p:pRg st="3" end="3"/>
                                            </p:txEl>
                                          </p:spTgt>
                                        </p:tgtEl>
                                        <p:attrNameLst>
                                          <p:attrName>style.visibility</p:attrName>
                                        </p:attrNameLst>
                                      </p:cBhvr>
                                      <p:to>
                                        <p:strVal val="visible"/>
                                      </p:to>
                                    </p:set>
                                    <p:anim calcmode="lin" valueType="num">
                                      <p:cBhvr additive="base">
                                        <p:cTn id="23" dur="1100"/>
                                        <p:tgtEl>
                                          <p:spTgt spid="40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outerShdw blurRad="38100" dist="38100" dir="2700000" algn="tl">
                    <a:srgbClr val="000000">
                      <a:alpha val="43137"/>
                    </a:srgbClr>
                  </a:outerShdw>
                </a:effectLst>
              </a:rPr>
              <a:t>Mali desteğin kaynağıyla ilgili etik </a:t>
            </a:r>
            <a:r>
              <a:rPr lang="tr-TR" b="1" dirty="0" smtClean="0">
                <a:effectLst>
                  <a:outerShdw blurRad="38100" dist="38100" dir="2700000" algn="tl">
                    <a:srgbClr val="000000">
                      <a:alpha val="43137"/>
                    </a:srgbClr>
                  </a:outerShdw>
                </a:effectLst>
              </a:rPr>
              <a:t>kuralları</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527381" y="1447800"/>
            <a:ext cx="11329259" cy="5077544"/>
          </a:xfrm>
        </p:spPr>
        <p:txBody>
          <a:bodyPr>
            <a:normAutofit/>
          </a:bodyPr>
          <a:lstStyle/>
          <a:p>
            <a:r>
              <a:rPr lang="tr-TR" dirty="0" smtClean="0">
                <a:latin typeface="Arial" pitchFamily="34" charset="0"/>
                <a:cs typeface="Arial" pitchFamily="34" charset="0"/>
              </a:rPr>
              <a:t>Araştırmayı destekleyen mali kurum ya da kişilerin adları mutlaka belirtilmelidir.</a:t>
            </a:r>
          </a:p>
          <a:p>
            <a:r>
              <a:rPr lang="tr-TR" dirty="0" smtClean="0">
                <a:latin typeface="Arial" pitchFamily="34" charset="0"/>
                <a:cs typeface="Arial" pitchFamily="34" charset="0"/>
              </a:rPr>
              <a:t>Araştırmacılar gizli tutulan parasal desteği kullanmaktan kaçınmalıdırlar.</a:t>
            </a:r>
          </a:p>
          <a:p>
            <a:r>
              <a:rPr lang="tr-TR" dirty="0" smtClean="0">
                <a:latin typeface="Arial" pitchFamily="34" charset="0"/>
                <a:cs typeface="Arial" pitchFamily="34" charset="0"/>
              </a:rPr>
              <a:t>Bilimsel araştırmalara mali destek sağlayan bazı kuruluşlar:</a:t>
            </a:r>
          </a:p>
          <a:p>
            <a:r>
              <a:rPr lang="tr-TR" dirty="0" smtClean="0">
                <a:latin typeface="Arial" pitchFamily="34" charset="0"/>
                <a:cs typeface="Arial" pitchFamily="34" charset="0"/>
              </a:rPr>
              <a:t>TÜBİTAK: </a:t>
            </a:r>
            <a:r>
              <a:rPr lang="tr-TR" dirty="0">
                <a:latin typeface="Arial" pitchFamily="34" charset="0"/>
                <a:cs typeface="Arial" pitchFamily="34" charset="0"/>
              </a:rPr>
              <a:t>Türkiye Bilimsel ve Teknolojik Araştırma Kurumu </a:t>
            </a:r>
            <a:endParaRPr lang="tr-TR" dirty="0" smtClean="0">
              <a:latin typeface="Arial" pitchFamily="34" charset="0"/>
              <a:cs typeface="Arial" pitchFamily="34" charset="0"/>
            </a:endParaRPr>
          </a:p>
          <a:p>
            <a:r>
              <a:rPr lang="tr-TR" dirty="0" smtClean="0">
                <a:latin typeface="Arial" pitchFamily="34" charset="0"/>
                <a:cs typeface="Arial" pitchFamily="34" charset="0"/>
              </a:rPr>
              <a:t>TÜBA: </a:t>
            </a:r>
            <a:r>
              <a:rPr lang="tr-TR" b="1" dirty="0" smtClean="0">
                <a:latin typeface="Arial" pitchFamily="34" charset="0"/>
                <a:cs typeface="Arial" pitchFamily="34" charset="0"/>
              </a:rPr>
              <a:t>Türkiye </a:t>
            </a:r>
            <a:r>
              <a:rPr lang="tr-TR" b="1" dirty="0">
                <a:latin typeface="Arial" pitchFamily="34" charset="0"/>
                <a:cs typeface="Arial" pitchFamily="34" charset="0"/>
              </a:rPr>
              <a:t>Bilimler </a:t>
            </a:r>
            <a:r>
              <a:rPr lang="tr-TR" b="1" dirty="0" smtClean="0">
                <a:latin typeface="Arial" pitchFamily="34" charset="0"/>
                <a:cs typeface="Arial" pitchFamily="34" charset="0"/>
              </a:rPr>
              <a:t>Akademisi</a:t>
            </a:r>
          </a:p>
          <a:p>
            <a:r>
              <a:rPr lang="tr-TR" dirty="0" smtClean="0">
                <a:latin typeface="Arial" pitchFamily="34" charset="0"/>
                <a:cs typeface="Arial" pitchFamily="34" charset="0"/>
              </a:rPr>
              <a:t>GMKA: </a:t>
            </a:r>
            <a:r>
              <a:rPr lang="tr-TR" i="1" dirty="0">
                <a:latin typeface="Arial" pitchFamily="34" charset="0"/>
                <a:cs typeface="Arial" pitchFamily="34" charset="0"/>
              </a:rPr>
              <a:t>Güney Marmara Kalkınma </a:t>
            </a:r>
            <a:r>
              <a:rPr lang="tr-TR" i="1" dirty="0" smtClean="0">
                <a:latin typeface="Arial" pitchFamily="34" charset="0"/>
                <a:cs typeface="Arial" pitchFamily="34" charset="0"/>
              </a:rPr>
              <a:t>Ajansı</a:t>
            </a:r>
          </a:p>
          <a:p>
            <a:r>
              <a:rPr lang="tr-TR" dirty="0" smtClean="0">
                <a:latin typeface="Arial" pitchFamily="34" charset="0"/>
                <a:cs typeface="Arial" pitchFamily="34" charset="0"/>
              </a:rPr>
              <a:t>BAP: </a:t>
            </a:r>
            <a:r>
              <a:rPr lang="tr-TR" dirty="0">
                <a:latin typeface="Arial" pitchFamily="34" charset="0"/>
                <a:cs typeface="Arial" pitchFamily="34" charset="0"/>
              </a:rPr>
              <a:t>Üniversitelerin </a:t>
            </a:r>
            <a:r>
              <a:rPr lang="tr-TR" dirty="0" smtClean="0">
                <a:latin typeface="Arial" pitchFamily="34" charset="0"/>
                <a:cs typeface="Arial" pitchFamily="34" charset="0"/>
              </a:rPr>
              <a:t>Bilimsel Araştırma Projeleri</a:t>
            </a:r>
            <a:endParaRPr lang="tr-TR" dirty="0">
              <a:latin typeface="Arial" pitchFamily="34" charset="0"/>
              <a:cs typeface="Arial" pitchFamily="34" charset="0"/>
            </a:endParaRPr>
          </a:p>
        </p:txBody>
      </p:sp>
    </p:spTree>
    <p:extLst>
      <p:ext uri="{BB962C8B-B14F-4D97-AF65-F5344CB8AC3E}">
        <p14:creationId xmlns:p14="http://schemas.microsoft.com/office/powerpoint/2010/main" val="1688645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b62868d1c1_0_7"/>
          <p:cNvSpPr txBox="1">
            <a:spLocks noGrp="1"/>
          </p:cNvSpPr>
          <p:nvPr>
            <p:ph type="title"/>
          </p:nvPr>
        </p:nvSpPr>
        <p:spPr>
          <a:xfrm>
            <a:off x="888631" y="2349925"/>
            <a:ext cx="3498900" cy="2456400"/>
          </a:xfrm>
          <a:prstGeom prst="rect">
            <a:avLst/>
          </a:prstGeom>
        </p:spPr>
        <p:txBody>
          <a:bodyPr spcFirstLastPara="1" wrap="square" lIns="228600" tIns="228600" rIns="228600" bIns="228600" anchor="ctr" anchorCtr="0">
            <a:noAutofit/>
          </a:bodyPr>
          <a:lstStyle/>
          <a:p>
            <a:pPr marL="0" lvl="0" indent="0" algn="l" rtl="0">
              <a:spcBef>
                <a:spcPts val="0"/>
              </a:spcBef>
              <a:spcAft>
                <a:spcPts val="0"/>
              </a:spcAft>
              <a:buClr>
                <a:schemeClr val="dk1"/>
              </a:buClr>
              <a:buSzPts val="1100"/>
              <a:buFont typeface="Arial"/>
              <a:buNone/>
            </a:pPr>
            <a:r>
              <a:rPr lang="tr-TR" sz="2800">
                <a:latin typeface="Verdana"/>
                <a:ea typeface="Verdana"/>
                <a:cs typeface="Verdana"/>
                <a:sym typeface="Verdana"/>
              </a:rPr>
              <a:t>BİLİMSEL ARAŞTIRMALARDA UYULMASI GEREKEN ETİK KURALLARI</a:t>
            </a:r>
            <a:endParaRPr/>
          </a:p>
        </p:txBody>
      </p:sp>
      <p:sp>
        <p:nvSpPr>
          <p:cNvPr id="408" name="Google Shape;408;gb62868d1c1_0_7"/>
          <p:cNvSpPr txBox="1">
            <a:spLocks noGrp="1"/>
          </p:cNvSpPr>
          <p:nvPr>
            <p:ph type="body" idx="1"/>
          </p:nvPr>
        </p:nvSpPr>
        <p:spPr>
          <a:xfrm>
            <a:off x="5118451" y="413125"/>
            <a:ext cx="6282000" cy="6230100"/>
          </a:xfrm>
          <a:prstGeom prst="rect">
            <a:avLst/>
          </a:prstGeom>
        </p:spPr>
        <p:txBody>
          <a:bodyPr spcFirstLastPara="1" wrap="square" lIns="91425" tIns="45700" rIns="91425" bIns="45700" anchor="ctr" anchorCtr="0">
            <a:noAutofit/>
          </a:bodyPr>
          <a:lstStyle/>
          <a:p>
            <a:pPr marL="228600" lvl="0" indent="-228600" algn="l" rtl="0">
              <a:spcBef>
                <a:spcPts val="1000"/>
              </a:spcBef>
              <a:spcAft>
                <a:spcPts val="0"/>
              </a:spcAft>
              <a:buSzPts val="1980"/>
              <a:buChar char="▪"/>
            </a:pPr>
            <a:r>
              <a:rPr lang="tr-TR" sz="2200" b="1" dirty="0" smtClean="0">
                <a:latin typeface="Georgia"/>
                <a:ea typeface="Georgia"/>
                <a:cs typeface="Georgia"/>
                <a:sym typeface="Georgia"/>
              </a:rPr>
              <a:t>Araştırmaların </a:t>
            </a:r>
            <a:r>
              <a:rPr lang="tr-TR" sz="2200" b="1" dirty="0">
                <a:latin typeface="Georgia"/>
                <a:ea typeface="Georgia"/>
                <a:cs typeface="Georgia"/>
                <a:sym typeface="Georgia"/>
              </a:rPr>
              <a:t>Değerlendirilmesiyle İlgili Etik Kurallar</a:t>
            </a:r>
            <a:endParaRPr sz="2200" b="1" dirty="0">
              <a:latin typeface="Georgia"/>
              <a:ea typeface="Georgia"/>
              <a:cs typeface="Georgia"/>
              <a:sym typeface="Georgia"/>
            </a:endParaRPr>
          </a:p>
          <a:p>
            <a:pPr marL="228600" lvl="0" indent="-222250" algn="l" rtl="0">
              <a:spcBef>
                <a:spcPts val="1000"/>
              </a:spcBef>
              <a:spcAft>
                <a:spcPts val="0"/>
              </a:spcAft>
              <a:buSzPts val="1880"/>
              <a:buFont typeface="Georgia"/>
              <a:buChar char="▪"/>
            </a:pPr>
            <a:r>
              <a:rPr lang="tr-TR" sz="2200" dirty="0">
                <a:latin typeface="Georgia"/>
                <a:ea typeface="Georgia"/>
                <a:cs typeface="Georgia"/>
                <a:sym typeface="Georgia"/>
              </a:rPr>
              <a:t>Bağımsız olarak araştırma yapmanın dışında, yapılan araştırmaları değerlendirme konusunda da bazı etik kurallar bulunmaktadır (</a:t>
            </a:r>
            <a:r>
              <a:rPr lang="tr-TR" sz="2200" dirty="0" err="1">
                <a:latin typeface="Georgia"/>
                <a:ea typeface="Georgia"/>
                <a:cs typeface="Georgia"/>
                <a:sym typeface="Georgia"/>
              </a:rPr>
              <a:t>National</a:t>
            </a:r>
            <a:r>
              <a:rPr lang="tr-TR" sz="2200" dirty="0">
                <a:latin typeface="Georgia"/>
                <a:ea typeface="Georgia"/>
                <a:cs typeface="Georgia"/>
                <a:sym typeface="Georgia"/>
              </a:rPr>
              <a:t> Academy of </a:t>
            </a:r>
            <a:r>
              <a:rPr lang="tr-TR" sz="2200" dirty="0" err="1">
                <a:latin typeface="Georgia"/>
                <a:ea typeface="Georgia"/>
                <a:cs typeface="Georgia"/>
                <a:sym typeface="Georgia"/>
              </a:rPr>
              <a:t>Sciences</a:t>
            </a:r>
            <a:r>
              <a:rPr lang="tr-TR" sz="2200" dirty="0">
                <a:latin typeface="Georgia"/>
                <a:ea typeface="Georgia"/>
                <a:cs typeface="Georgia"/>
                <a:sym typeface="Georgia"/>
              </a:rPr>
              <a:t>, 2009). </a:t>
            </a:r>
            <a:endParaRPr lang="tr-TR" sz="2200" dirty="0" smtClean="0">
              <a:latin typeface="Georgia"/>
              <a:ea typeface="Georgia"/>
              <a:cs typeface="Georgia"/>
              <a:sym typeface="Georgia"/>
            </a:endParaRPr>
          </a:p>
          <a:p>
            <a:pPr marL="228600" lvl="0" indent="-222250" algn="l" rtl="0">
              <a:spcBef>
                <a:spcPts val="1000"/>
              </a:spcBef>
              <a:spcAft>
                <a:spcPts val="0"/>
              </a:spcAft>
              <a:buSzPts val="1880"/>
              <a:buFont typeface="Georgia"/>
              <a:buChar char="▪"/>
            </a:pPr>
            <a:r>
              <a:rPr lang="tr-TR" sz="2200" dirty="0" smtClean="0">
                <a:latin typeface="Georgia"/>
                <a:ea typeface="Georgia"/>
                <a:cs typeface="Georgia"/>
                <a:sym typeface="Georgia"/>
              </a:rPr>
              <a:t>Bunları </a:t>
            </a:r>
            <a:r>
              <a:rPr lang="tr-TR" sz="2200" dirty="0">
                <a:latin typeface="Georgia"/>
                <a:ea typeface="Georgia"/>
                <a:cs typeface="Georgia"/>
                <a:sym typeface="Georgia"/>
              </a:rPr>
              <a:t>kendi içinde editörlük, hakemlik ve jüri üyeliği olarak ayrıştırmak olanaklıdır. </a:t>
            </a:r>
            <a:endParaRPr lang="tr-TR" sz="2200" dirty="0" smtClean="0">
              <a:latin typeface="Georgia"/>
              <a:ea typeface="Georgia"/>
              <a:cs typeface="Georgia"/>
              <a:sym typeface="Georgia"/>
            </a:endParaRPr>
          </a:p>
          <a:p>
            <a:pPr marL="228600" lvl="0" indent="-222250" algn="l" rtl="0">
              <a:spcBef>
                <a:spcPts val="1000"/>
              </a:spcBef>
              <a:spcAft>
                <a:spcPts val="0"/>
              </a:spcAft>
              <a:buSzPts val="1880"/>
              <a:buFont typeface="Georgia"/>
              <a:buChar char="▪"/>
            </a:pPr>
            <a:r>
              <a:rPr lang="tr-TR" sz="2200" dirty="0" smtClean="0">
                <a:latin typeface="Georgia"/>
                <a:ea typeface="Georgia"/>
                <a:cs typeface="Georgia"/>
                <a:sym typeface="Georgia"/>
              </a:rPr>
              <a:t>Bu </a:t>
            </a:r>
            <a:r>
              <a:rPr lang="tr-TR" sz="2200" dirty="0">
                <a:latin typeface="Georgia"/>
                <a:ea typeface="Georgia"/>
                <a:cs typeface="Georgia"/>
                <a:sym typeface="Georgia"/>
              </a:rPr>
              <a:t>üç kategorideki ilke ve kurallar birbirine çok yakın olmakla birlikte farklılaştıkları bazı yönler de </a:t>
            </a:r>
            <a:r>
              <a:rPr lang="tr-TR" sz="2200" dirty="0" smtClean="0">
                <a:latin typeface="Georgia"/>
                <a:ea typeface="Georgia"/>
                <a:cs typeface="Georgia"/>
                <a:sym typeface="Georgia"/>
              </a:rPr>
              <a:t>vardır.</a:t>
            </a:r>
            <a:endParaRPr sz="2200" dirty="0">
              <a:latin typeface="Georgia"/>
              <a:ea typeface="Georgia"/>
              <a:cs typeface="Georgia"/>
              <a:sym typeface="Georgia"/>
            </a:endParaRPr>
          </a:p>
          <a:p>
            <a:pPr marL="0" lvl="0" indent="0" algn="l" rtl="0">
              <a:spcBef>
                <a:spcPts val="1000"/>
              </a:spcBef>
              <a:spcAft>
                <a:spcPts val="0"/>
              </a:spcAft>
              <a:buNone/>
            </a:pPr>
            <a:endParaRPr sz="2200" dirty="0"/>
          </a:p>
        </p:txBody>
      </p:sp>
    </p:spTree>
    <p:extLst>
      <p:ext uri="{BB962C8B-B14F-4D97-AF65-F5344CB8AC3E}">
        <p14:creationId xmlns:p14="http://schemas.microsoft.com/office/powerpoint/2010/main" val="424973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7">
                                            <p:txEl>
                                              <p:pRg st="0" end="0"/>
                                            </p:txEl>
                                          </p:spTgt>
                                        </p:tgtEl>
                                        <p:attrNameLst>
                                          <p:attrName>style.visibility</p:attrName>
                                        </p:attrNameLst>
                                      </p:cBhvr>
                                      <p:to>
                                        <p:strVal val="visible"/>
                                      </p:to>
                                    </p:set>
                                    <p:anim calcmode="lin" valueType="num">
                                      <p:cBhvr additive="base">
                                        <p:cTn id="7" dur="1000"/>
                                        <p:tgtEl>
                                          <p:spTgt spid="407">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408">
                                            <p:txEl>
                                              <p:pRg st="0" end="0"/>
                                            </p:txEl>
                                          </p:spTgt>
                                        </p:tgtEl>
                                        <p:attrNameLst>
                                          <p:attrName>style.visibility</p:attrName>
                                        </p:attrNameLst>
                                      </p:cBhvr>
                                      <p:to>
                                        <p:strVal val="visible"/>
                                      </p:to>
                                    </p:set>
                                    <p:anim calcmode="lin" valueType="num">
                                      <p:cBhvr additive="base">
                                        <p:cTn id="11" dur="1100"/>
                                        <p:tgtEl>
                                          <p:spTgt spid="408">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2100"/>
                            </p:stCondLst>
                            <p:childTnLst>
                              <p:par>
                                <p:cTn id="13" presetID="2" presetClass="entr" presetSubtype="4" fill="hold" nodeType="afterEffect">
                                  <p:stCondLst>
                                    <p:cond delay="0"/>
                                  </p:stCondLst>
                                  <p:childTnLst>
                                    <p:set>
                                      <p:cBhvr>
                                        <p:cTn id="14" dur="1" fill="hold">
                                          <p:stCondLst>
                                            <p:cond delay="0"/>
                                          </p:stCondLst>
                                        </p:cTn>
                                        <p:tgtEl>
                                          <p:spTgt spid="408">
                                            <p:txEl>
                                              <p:pRg st="1" end="1"/>
                                            </p:txEl>
                                          </p:spTgt>
                                        </p:tgtEl>
                                        <p:attrNameLst>
                                          <p:attrName>style.visibility</p:attrName>
                                        </p:attrNameLst>
                                      </p:cBhvr>
                                      <p:to>
                                        <p:strVal val="visible"/>
                                      </p:to>
                                    </p:set>
                                    <p:anim calcmode="lin" valueType="num">
                                      <p:cBhvr additive="base">
                                        <p:cTn id="15" dur="1100"/>
                                        <p:tgtEl>
                                          <p:spTgt spid="40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200"/>
                            </p:stCondLst>
                            <p:childTnLst>
                              <p:par>
                                <p:cTn id="17" presetID="2" presetClass="entr" presetSubtype="4" fill="hold" nodeType="afterEffect">
                                  <p:stCondLst>
                                    <p:cond delay="0"/>
                                  </p:stCondLst>
                                  <p:childTnLst>
                                    <p:set>
                                      <p:cBhvr>
                                        <p:cTn id="18" dur="1" fill="hold">
                                          <p:stCondLst>
                                            <p:cond delay="0"/>
                                          </p:stCondLst>
                                        </p:cTn>
                                        <p:tgtEl>
                                          <p:spTgt spid="408">
                                            <p:txEl>
                                              <p:pRg st="2" end="2"/>
                                            </p:txEl>
                                          </p:spTgt>
                                        </p:tgtEl>
                                        <p:attrNameLst>
                                          <p:attrName>style.visibility</p:attrName>
                                        </p:attrNameLst>
                                      </p:cBhvr>
                                      <p:to>
                                        <p:strVal val="visible"/>
                                      </p:to>
                                    </p:set>
                                    <p:anim calcmode="lin" valueType="num">
                                      <p:cBhvr additive="base">
                                        <p:cTn id="19" dur="1100"/>
                                        <p:tgtEl>
                                          <p:spTgt spid="408">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4300"/>
                            </p:stCondLst>
                            <p:childTnLst>
                              <p:par>
                                <p:cTn id="21" presetID="2" presetClass="entr" presetSubtype="4" fill="hold" nodeType="afterEffect">
                                  <p:stCondLst>
                                    <p:cond delay="0"/>
                                  </p:stCondLst>
                                  <p:childTnLst>
                                    <p:set>
                                      <p:cBhvr>
                                        <p:cTn id="22" dur="1" fill="hold">
                                          <p:stCondLst>
                                            <p:cond delay="0"/>
                                          </p:stCondLst>
                                        </p:cTn>
                                        <p:tgtEl>
                                          <p:spTgt spid="408">
                                            <p:txEl>
                                              <p:pRg st="3" end="3"/>
                                            </p:txEl>
                                          </p:spTgt>
                                        </p:tgtEl>
                                        <p:attrNameLst>
                                          <p:attrName>style.visibility</p:attrName>
                                        </p:attrNameLst>
                                      </p:cBhvr>
                                      <p:to>
                                        <p:strVal val="visible"/>
                                      </p:to>
                                    </p:set>
                                    <p:anim calcmode="lin" valueType="num">
                                      <p:cBhvr additive="base">
                                        <p:cTn id="23" dur="1100"/>
                                        <p:tgtEl>
                                          <p:spTgt spid="40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outerShdw blurRad="38100" dist="38100" dir="2700000" algn="tl">
                    <a:srgbClr val="000000">
                      <a:alpha val="43137"/>
                    </a:srgbClr>
                  </a:outerShdw>
                </a:effectLst>
              </a:rPr>
              <a:t>Editörlerle ilgili etik </a:t>
            </a:r>
            <a:r>
              <a:rPr lang="tr-TR" b="1" dirty="0" smtClean="0">
                <a:effectLst>
                  <a:outerShdw blurRad="38100" dist="38100" dir="2700000" algn="tl">
                    <a:srgbClr val="000000">
                      <a:alpha val="43137"/>
                    </a:srgbClr>
                  </a:outerShdw>
                </a:effectLst>
              </a:rPr>
              <a:t>kuralları</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p:txBody>
          <a:bodyPr>
            <a:normAutofit/>
          </a:bodyPr>
          <a:lstStyle/>
          <a:p>
            <a:r>
              <a:rPr lang="tr-TR" dirty="0" smtClean="0">
                <a:latin typeface="Arial" pitchFamily="34" charset="0"/>
                <a:cs typeface="Arial" pitchFamily="34" charset="0"/>
              </a:rPr>
              <a:t>«</a:t>
            </a:r>
            <a:r>
              <a:rPr lang="tr-TR" b="1" dirty="0" smtClean="0">
                <a:latin typeface="Arial" pitchFamily="34" charset="0"/>
                <a:cs typeface="Arial" pitchFamily="34" charset="0"/>
              </a:rPr>
              <a:t>Editör</a:t>
            </a:r>
            <a:r>
              <a:rPr lang="tr-TR" dirty="0" smtClean="0">
                <a:latin typeface="Arial" pitchFamily="34" charset="0"/>
                <a:cs typeface="Arial" pitchFamily="34" charset="0"/>
              </a:rPr>
              <a:t>: Akademik bir derginin bilimsel anlamdaki yöneticisidir</a:t>
            </a:r>
            <a:r>
              <a:rPr lang="tr-TR" dirty="0">
                <a:latin typeface="Arial" pitchFamily="34" charset="0"/>
                <a:cs typeface="Arial" pitchFamily="34" charset="0"/>
              </a:rPr>
              <a:t> </a:t>
            </a:r>
            <a:r>
              <a:rPr lang="tr-TR" dirty="0" smtClean="0">
                <a:latin typeface="Arial" pitchFamily="34" charset="0"/>
                <a:cs typeface="Arial" pitchFamily="34" charset="0"/>
              </a:rPr>
              <a:t>ve en yetkili kişidir. » </a:t>
            </a:r>
          </a:p>
          <a:p>
            <a:r>
              <a:rPr lang="tr-TR" dirty="0" smtClean="0">
                <a:latin typeface="Arial" pitchFamily="34" charset="0"/>
                <a:cs typeface="Arial" pitchFamily="34" charset="0"/>
              </a:rPr>
              <a:t>Editör yayınlamak amacıyla kendisine gönderilen yazının ön incelemesini yapar ve hakeme gönderir. </a:t>
            </a:r>
          </a:p>
          <a:p>
            <a:r>
              <a:rPr lang="tr-TR" b="1" dirty="0" smtClean="0">
                <a:latin typeface="Arial" pitchFamily="34" charset="0"/>
                <a:cs typeface="Arial" pitchFamily="34" charset="0"/>
              </a:rPr>
              <a:t>Hakemler</a:t>
            </a:r>
            <a:r>
              <a:rPr lang="tr-TR" dirty="0" smtClean="0">
                <a:latin typeface="Arial" pitchFamily="34" charset="0"/>
                <a:cs typeface="Arial" pitchFamily="34" charset="0"/>
              </a:rPr>
              <a:t> değerlendirme ve yorumlarını yaparak editöre gönderirler. </a:t>
            </a:r>
          </a:p>
          <a:p>
            <a:r>
              <a:rPr lang="tr-TR" dirty="0" smtClean="0">
                <a:latin typeface="Arial" pitchFamily="34" charset="0"/>
                <a:cs typeface="Arial" pitchFamily="34" charset="0"/>
              </a:rPr>
              <a:t>Editör de tekrar inceler kendi ve hakem görüşlerini yazara iletir, karar kesin net ise yayınlanmaz, doğrudan kabul ise hangi sayıda yayınlanacağı yazara bildirilir.</a:t>
            </a:r>
          </a:p>
          <a:p>
            <a:endParaRPr lang="tr-TR" dirty="0"/>
          </a:p>
        </p:txBody>
      </p:sp>
    </p:spTree>
    <p:extLst>
      <p:ext uri="{BB962C8B-B14F-4D97-AF65-F5344CB8AC3E}">
        <p14:creationId xmlns:p14="http://schemas.microsoft.com/office/powerpoint/2010/main" val="12330882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outerShdw blurRad="38100" dist="38100" dir="2700000" algn="tl">
                    <a:srgbClr val="000000">
                      <a:alpha val="43137"/>
                    </a:srgbClr>
                  </a:outerShdw>
                </a:effectLst>
              </a:rPr>
              <a:t>Editörlerle ilgili etik kuralları</a:t>
            </a:r>
          </a:p>
        </p:txBody>
      </p:sp>
      <p:sp>
        <p:nvSpPr>
          <p:cNvPr id="3" name="İçerik Yer Tutucusu 2"/>
          <p:cNvSpPr>
            <a:spLocks noGrp="1"/>
          </p:cNvSpPr>
          <p:nvPr>
            <p:ph sz="quarter" idx="1"/>
          </p:nvPr>
        </p:nvSpPr>
        <p:spPr>
          <a:xfrm>
            <a:off x="431372" y="1447800"/>
            <a:ext cx="11151029" cy="4933528"/>
          </a:xfrm>
        </p:spPr>
        <p:txBody>
          <a:bodyPr>
            <a:normAutofit/>
          </a:bodyPr>
          <a:lstStyle/>
          <a:p>
            <a:r>
              <a:rPr lang="tr-TR" dirty="0" smtClean="0">
                <a:latin typeface="Arial" pitchFamily="34" charset="0"/>
                <a:cs typeface="Arial" pitchFamily="34" charset="0"/>
              </a:rPr>
              <a:t>Kişisel ya da ideolojik ayrım yapmadan önyargısız olmalıdır.</a:t>
            </a:r>
          </a:p>
          <a:p>
            <a:r>
              <a:rPr lang="tr-TR" dirty="0" smtClean="0">
                <a:latin typeface="Arial" pitchFamily="34" charset="0"/>
                <a:cs typeface="Arial" pitchFamily="34" charset="0"/>
              </a:rPr>
              <a:t>Değerlendirme sürecini mümkün olduğunca kısa zamanda tamamlamalıdır. </a:t>
            </a:r>
          </a:p>
          <a:p>
            <a:r>
              <a:rPr lang="tr-TR" dirty="0" smtClean="0">
                <a:latin typeface="Arial" pitchFamily="34" charset="0"/>
                <a:cs typeface="Arial" pitchFamily="34" charset="0"/>
              </a:rPr>
              <a:t>Bu süreçte yazara olumlu olumsuz anlam taşıyabilecek yanlış bilgi vermemelidir.</a:t>
            </a:r>
          </a:p>
          <a:p>
            <a:r>
              <a:rPr lang="tr-TR" dirty="0" smtClean="0">
                <a:latin typeface="Arial" pitchFamily="34" charset="0"/>
                <a:cs typeface="Arial" pitchFamily="34" charset="0"/>
              </a:rPr>
              <a:t>Etik kurallara uygunluğuna göre değerlendirme yapmalıdır.</a:t>
            </a:r>
          </a:p>
          <a:p>
            <a:r>
              <a:rPr lang="tr-TR" dirty="0" smtClean="0">
                <a:latin typeface="Arial" pitchFamily="34" charset="0"/>
                <a:cs typeface="Arial" pitchFamily="34" charset="0"/>
              </a:rPr>
              <a:t>Yayın kurulu üyeleri ve hakemler dışında hiç kimseye bilgi vermemelidir.</a:t>
            </a:r>
          </a:p>
          <a:p>
            <a:r>
              <a:rPr lang="tr-TR" dirty="0" smtClean="0">
                <a:latin typeface="Arial" pitchFamily="34" charset="0"/>
                <a:cs typeface="Arial" pitchFamily="34" charset="0"/>
              </a:rPr>
              <a:t>Hakem raporlarında değişiklik yapmamalıdır.</a:t>
            </a:r>
          </a:p>
          <a:p>
            <a:r>
              <a:rPr lang="tr-TR" dirty="0" smtClean="0">
                <a:latin typeface="Arial" pitchFamily="34" charset="0"/>
                <a:cs typeface="Arial" pitchFamily="34" charset="0"/>
              </a:rPr>
              <a:t>Yazarın izni olmadan başka bir yerde kısmen de olsa kullanmamalıdır.</a:t>
            </a:r>
          </a:p>
          <a:p>
            <a:r>
              <a:rPr lang="tr-TR" dirty="0" smtClean="0">
                <a:latin typeface="Arial" pitchFamily="34" charset="0"/>
                <a:cs typeface="Arial" pitchFamily="34" charset="0"/>
              </a:rPr>
              <a:t>Yanlı davranarak hakem ataması yapmamalıdır.</a:t>
            </a:r>
          </a:p>
          <a:p>
            <a:endParaRPr lang="tr-TR" dirty="0" smtClean="0"/>
          </a:p>
          <a:p>
            <a:endParaRPr lang="tr-TR" dirty="0"/>
          </a:p>
        </p:txBody>
      </p:sp>
    </p:spTree>
    <p:extLst>
      <p:ext uri="{BB962C8B-B14F-4D97-AF65-F5344CB8AC3E}">
        <p14:creationId xmlns:p14="http://schemas.microsoft.com/office/powerpoint/2010/main" val="675288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effectLst>
                  <a:outerShdw blurRad="38100" dist="38100" dir="2700000" algn="tl">
                    <a:srgbClr val="000000">
                      <a:alpha val="43137"/>
                    </a:srgbClr>
                  </a:outerShdw>
                </a:effectLst>
              </a:rPr>
              <a:t>Hakemlerle ilgili etik </a:t>
            </a:r>
            <a:r>
              <a:rPr lang="tr-TR" b="1" dirty="0" smtClean="0">
                <a:effectLst>
                  <a:outerShdw blurRad="38100" dist="38100" dir="2700000" algn="tl">
                    <a:srgbClr val="000000">
                      <a:alpha val="43137"/>
                    </a:srgbClr>
                  </a:outerShdw>
                </a:effectLst>
              </a:rPr>
              <a:t>kuralları</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431372" y="1447800"/>
            <a:ext cx="11425269" cy="4861520"/>
          </a:xfrm>
        </p:spPr>
        <p:txBody>
          <a:bodyPr>
            <a:normAutofit lnSpcReduction="10000"/>
          </a:bodyPr>
          <a:lstStyle/>
          <a:p>
            <a:pPr>
              <a:spcBef>
                <a:spcPts val="600"/>
              </a:spcBef>
              <a:spcAft>
                <a:spcPts val="600"/>
              </a:spcAft>
            </a:pPr>
            <a:r>
              <a:rPr lang="tr-TR" dirty="0" smtClean="0">
                <a:latin typeface="Arial" pitchFamily="34" charset="0"/>
                <a:cs typeface="Arial" pitchFamily="34" charset="0"/>
              </a:rPr>
              <a:t>Çalışmayı yansız, bilimsel ve etik yönden değerlendirmelidir.</a:t>
            </a:r>
          </a:p>
          <a:p>
            <a:pPr>
              <a:spcBef>
                <a:spcPts val="600"/>
              </a:spcBef>
              <a:spcAft>
                <a:spcPts val="600"/>
              </a:spcAft>
            </a:pPr>
            <a:r>
              <a:rPr lang="tr-TR" dirty="0" smtClean="0">
                <a:latin typeface="Arial" pitchFamily="34" charset="0"/>
                <a:cs typeface="Arial" pitchFamily="34" charset="0"/>
              </a:rPr>
              <a:t>Değerlendiremeyeceği durumda zaman kaybetmeden editöre iletmelidir.</a:t>
            </a:r>
          </a:p>
          <a:p>
            <a:pPr>
              <a:spcBef>
                <a:spcPts val="600"/>
              </a:spcBef>
              <a:spcAft>
                <a:spcPts val="600"/>
              </a:spcAft>
            </a:pPr>
            <a:r>
              <a:rPr lang="tr-TR" dirty="0" smtClean="0">
                <a:latin typeface="Arial" pitchFamily="34" charset="0"/>
                <a:cs typeface="Arial" pitchFamily="34" charset="0"/>
              </a:rPr>
              <a:t>Etik bir sorun gördüğünde bunu editörle paylaşmalı hemen iade etmemelidir.</a:t>
            </a:r>
          </a:p>
          <a:p>
            <a:pPr>
              <a:spcBef>
                <a:spcPts val="600"/>
              </a:spcBef>
              <a:spcAft>
                <a:spcPts val="600"/>
              </a:spcAft>
            </a:pPr>
            <a:r>
              <a:rPr lang="tr-TR" dirty="0" smtClean="0">
                <a:latin typeface="Arial" pitchFamily="34" charset="0"/>
                <a:cs typeface="Arial" pitchFamily="34" charset="0"/>
              </a:rPr>
              <a:t>Gizliliğe riayet etmelidir.</a:t>
            </a:r>
          </a:p>
          <a:p>
            <a:pPr>
              <a:spcBef>
                <a:spcPts val="600"/>
              </a:spcBef>
              <a:spcAft>
                <a:spcPts val="600"/>
              </a:spcAft>
            </a:pPr>
            <a:r>
              <a:rPr lang="tr-TR" dirty="0" smtClean="0">
                <a:latin typeface="Arial" pitchFamily="34" charset="0"/>
                <a:cs typeface="Arial" pitchFamily="34" charset="0"/>
              </a:rPr>
              <a:t>Yazarların kim olduğunu bilmemeli, öğrenmeye çalışmamalı, yanlışlıkla öğrenirse de hakemlikten çekilmelidir.</a:t>
            </a:r>
          </a:p>
          <a:p>
            <a:pPr>
              <a:spcBef>
                <a:spcPts val="600"/>
              </a:spcBef>
              <a:spcAft>
                <a:spcPts val="600"/>
              </a:spcAft>
            </a:pPr>
            <a:r>
              <a:rPr lang="tr-TR" dirty="0" smtClean="0">
                <a:latin typeface="Arial" pitchFamily="34" charset="0"/>
                <a:cs typeface="Arial" pitchFamily="34" charset="0"/>
              </a:rPr>
              <a:t>Yorum ve önerilerini açıkça belirtmelidir.</a:t>
            </a:r>
          </a:p>
          <a:p>
            <a:pPr>
              <a:spcBef>
                <a:spcPts val="600"/>
              </a:spcBef>
              <a:spcAft>
                <a:spcPts val="600"/>
              </a:spcAft>
            </a:pPr>
            <a:r>
              <a:rPr lang="tr-TR" dirty="0" smtClean="0">
                <a:latin typeface="Arial" pitchFamily="34" charset="0"/>
                <a:cs typeface="Arial" pitchFamily="34" charset="0"/>
              </a:rPr>
              <a:t>Değerlendirdiği çalışmayı yazarın izni olmadan ve yayınlanmasını beklemeden kullanmamalı ve başkalarıyla paylaşmamalıdır.</a:t>
            </a:r>
            <a:endParaRPr lang="tr-TR" dirty="0">
              <a:latin typeface="Arial" pitchFamily="34" charset="0"/>
              <a:cs typeface="Arial" pitchFamily="34" charset="0"/>
            </a:endParaRPr>
          </a:p>
        </p:txBody>
      </p:sp>
    </p:spTree>
    <p:extLst>
      <p:ext uri="{BB962C8B-B14F-4D97-AF65-F5344CB8AC3E}">
        <p14:creationId xmlns:p14="http://schemas.microsoft.com/office/powerpoint/2010/main" val="37198589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nn-NO" b="1" dirty="0">
                <a:effectLst>
                  <a:outerShdw blurRad="38100" dist="38100" dir="2700000" algn="tl">
                    <a:srgbClr val="000000">
                      <a:alpha val="43137"/>
                    </a:srgbClr>
                  </a:outerShdw>
                </a:effectLst>
              </a:rPr>
              <a:t>Jüri üyeliği </a:t>
            </a:r>
            <a:r>
              <a:rPr lang="nn-NO" b="1" dirty="0" smtClean="0">
                <a:effectLst>
                  <a:outerShdw blurRad="38100" dist="38100" dir="2700000" algn="tl">
                    <a:srgbClr val="000000">
                      <a:alpha val="43137"/>
                    </a:srgbClr>
                  </a:outerShdw>
                </a:effectLst>
              </a:rPr>
              <a:t>ile</a:t>
            </a:r>
            <a:r>
              <a:rPr lang="tr-TR" b="1" dirty="0" smtClean="0">
                <a:effectLst>
                  <a:outerShdw blurRad="38100" dist="38100" dir="2700000" algn="tl">
                    <a:srgbClr val="000000">
                      <a:alpha val="43137"/>
                    </a:srgbClr>
                  </a:outerShdw>
                </a:effectLst>
              </a:rPr>
              <a:t> ilgili</a:t>
            </a:r>
            <a:r>
              <a:rPr lang="nn-NO" b="1" dirty="0" smtClean="0">
                <a:effectLst>
                  <a:outerShdw blurRad="38100" dist="38100" dir="2700000" algn="tl">
                    <a:srgbClr val="000000">
                      <a:alpha val="43137"/>
                    </a:srgbClr>
                  </a:outerShdw>
                </a:effectLst>
              </a:rPr>
              <a:t> </a:t>
            </a:r>
            <a:r>
              <a:rPr lang="nn-NO" b="1" dirty="0">
                <a:effectLst>
                  <a:outerShdw blurRad="38100" dist="38100" dir="2700000" algn="tl">
                    <a:srgbClr val="000000">
                      <a:alpha val="43137"/>
                    </a:srgbClr>
                  </a:outerShdw>
                </a:effectLst>
              </a:rPr>
              <a:t>etik kuralları </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sz="quarter" idx="1"/>
          </p:nvPr>
        </p:nvSpPr>
        <p:spPr>
          <a:xfrm>
            <a:off x="527381" y="1447800"/>
            <a:ext cx="11055019" cy="5077544"/>
          </a:xfrm>
        </p:spPr>
        <p:txBody>
          <a:bodyPr>
            <a:normAutofit lnSpcReduction="10000"/>
          </a:bodyPr>
          <a:lstStyle/>
          <a:p>
            <a:r>
              <a:rPr lang="tr-TR" sz="2400" dirty="0" smtClean="0">
                <a:latin typeface="Arial" pitchFamily="34" charset="0"/>
                <a:cs typeface="Arial" pitchFamily="34" charset="0"/>
              </a:rPr>
              <a:t>Çalışmayı yansız ve nesnel değerlendirmelidir.</a:t>
            </a:r>
          </a:p>
          <a:p>
            <a:r>
              <a:rPr lang="tr-TR" sz="2400" dirty="0" smtClean="0">
                <a:latin typeface="Arial" pitchFamily="34" charset="0"/>
                <a:cs typeface="Arial" pitchFamily="34" charset="0"/>
              </a:rPr>
              <a:t>Evrensel bilim ölçütleri ve araştırma etiği </a:t>
            </a:r>
            <a:r>
              <a:rPr lang="tr-TR" sz="2400" dirty="0">
                <a:latin typeface="Arial" pitchFamily="34" charset="0"/>
                <a:cs typeface="Arial" pitchFamily="34" charset="0"/>
              </a:rPr>
              <a:t>kurallarına </a:t>
            </a:r>
            <a:r>
              <a:rPr lang="tr-TR" sz="2400" dirty="0" smtClean="0">
                <a:latin typeface="Arial" pitchFamily="34" charset="0"/>
                <a:cs typeface="Arial" pitchFamily="34" charset="0"/>
              </a:rPr>
              <a:t>uygunluğunu incelemelidir.</a:t>
            </a:r>
          </a:p>
          <a:p>
            <a:r>
              <a:rPr lang="tr-TR" sz="2400" dirty="0" smtClean="0">
                <a:latin typeface="Arial" pitchFamily="34" charset="0"/>
                <a:cs typeface="Arial" pitchFamily="34" charset="0"/>
              </a:rPr>
              <a:t>Adayı ya da öteki jüri üyelerini baskı altına almamalı, yönlendirme yapmamalıdır.</a:t>
            </a:r>
          </a:p>
          <a:p>
            <a:r>
              <a:rPr lang="tr-TR" sz="2400" dirty="0" smtClean="0">
                <a:latin typeface="Arial" pitchFamily="34" charset="0"/>
                <a:cs typeface="Arial" pitchFamily="34" charset="0"/>
              </a:rPr>
              <a:t>Kasıtlı olarak değerlendirmeyi geciktirmemeli</a:t>
            </a:r>
          </a:p>
          <a:p>
            <a:r>
              <a:rPr lang="tr-TR" sz="2400" dirty="0" smtClean="0">
                <a:latin typeface="Arial" pitchFamily="34" charset="0"/>
                <a:cs typeface="Arial" pitchFamily="34" charset="0"/>
              </a:rPr>
              <a:t>Adayı küçümseyici ve onur kırıcı davranmamalıdır.</a:t>
            </a:r>
          </a:p>
          <a:p>
            <a:r>
              <a:rPr lang="tr-TR" sz="2400" dirty="0" smtClean="0">
                <a:latin typeface="Arial" pitchFamily="34" charset="0"/>
                <a:cs typeface="Arial" pitchFamily="34" charset="0"/>
              </a:rPr>
              <a:t>Değerlendirdiği çalışma yayınlanmadan herhangi bir yerde kullanılmasına izin vermemeli kendisi de kullanmamalıdır.</a:t>
            </a:r>
          </a:p>
          <a:p>
            <a:r>
              <a:rPr lang="tr-TR" sz="2400" dirty="0" smtClean="0">
                <a:latin typeface="Arial" pitchFamily="34" charset="0"/>
                <a:cs typeface="Arial" pitchFamily="34" charset="0"/>
              </a:rPr>
              <a:t>Adayın geliştirdiği materyalleri kendi çalışmalarında kullanmamalı.</a:t>
            </a:r>
          </a:p>
          <a:p>
            <a:r>
              <a:rPr lang="tr-TR" sz="2400" dirty="0" smtClean="0">
                <a:latin typeface="Arial" pitchFamily="34" charset="0"/>
                <a:cs typeface="Arial" pitchFamily="34" charset="0"/>
              </a:rPr>
              <a:t>Değerlendirme sonucundaki kararını açık ve anlaşılır bir şekilde  ve eksiklikleri de tutanakta belirtmelidir. </a:t>
            </a:r>
          </a:p>
          <a:p>
            <a:r>
              <a:rPr lang="tr-TR" sz="2400" dirty="0" smtClean="0">
                <a:latin typeface="Arial" pitchFamily="34" charset="0"/>
                <a:cs typeface="Arial" pitchFamily="34" charset="0"/>
              </a:rPr>
              <a:t>Olumsuz kararının gerekçesini de yazmalıdır.</a:t>
            </a:r>
          </a:p>
          <a:p>
            <a:endParaRPr lang="tr-TR" dirty="0"/>
          </a:p>
        </p:txBody>
      </p:sp>
    </p:spTree>
    <p:extLst>
      <p:ext uri="{BB962C8B-B14F-4D97-AF65-F5344CB8AC3E}">
        <p14:creationId xmlns:p14="http://schemas.microsoft.com/office/powerpoint/2010/main" val="2805399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07435" y="2636912"/>
            <a:ext cx="10363200" cy="1143000"/>
          </a:xfrm>
        </p:spPr>
        <p:txBody>
          <a:bodyPr/>
          <a:lstStyle/>
          <a:p>
            <a:pPr algn="ctr"/>
            <a:r>
              <a:rPr lang="tr-TR" i="1" dirty="0" smtClean="0">
                <a:effectLst>
                  <a:outerShdw blurRad="38100" dist="38100" dir="2700000" algn="tl">
                    <a:srgbClr val="000000">
                      <a:alpha val="43137"/>
                    </a:srgbClr>
                  </a:outerShdw>
                </a:effectLst>
              </a:rPr>
              <a:t>Teşekkür ederim.</a:t>
            </a:r>
            <a:endParaRPr lang="tr-TR"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591784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Eğitim konuları 16 x 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10525625_TF03462902" id="{7B4C2E45-99C9-4ADD-BD2A-16D937FFF717}" vid="{A443C106-4964-4080-B8D6-2AC5C721CDF9}"/>
    </a:ext>
  </a:extLst>
</a:theme>
</file>

<file path=ppt/theme/theme2.xml><?xml version="1.0" encoding="utf-8"?>
<a:theme xmlns:a="http://schemas.openxmlformats.org/drawingml/2006/main" name="Atlas">
  <a:themeElements>
    <a:clrScheme name="Kayan Yazı">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is Teması">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eması">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Eğitim konulu sunu, kara tahta çizimleri tasarımı (geniş ekran)</Template>
  <TotalTime>600</TotalTime>
  <Words>5352</Words>
  <Application>Microsoft Office PowerPoint</Application>
  <PresentationFormat>Özel</PresentationFormat>
  <Paragraphs>403</Paragraphs>
  <Slides>84</Slides>
  <Notes>19</Notes>
  <HiddenSlides>0</HiddenSlides>
  <MMClips>0</MMClips>
  <ScaleCrop>false</ScaleCrop>
  <HeadingPairs>
    <vt:vector size="4" baseType="variant">
      <vt:variant>
        <vt:lpstr>Tema</vt:lpstr>
      </vt:variant>
      <vt:variant>
        <vt:i4>3</vt:i4>
      </vt:variant>
      <vt:variant>
        <vt:lpstr>Slayt Başlıkları</vt:lpstr>
      </vt:variant>
      <vt:variant>
        <vt:i4>84</vt:i4>
      </vt:variant>
    </vt:vector>
  </HeadingPairs>
  <TitlesOfParts>
    <vt:vector size="87" baseType="lpstr">
      <vt:lpstr>Eğitim konuları 16 x 9</vt:lpstr>
      <vt:lpstr>Atlas</vt:lpstr>
      <vt:lpstr>Hisse Senedi</vt:lpstr>
      <vt:lpstr>Bilimsel Araştırmalarda Etik</vt:lpstr>
      <vt:lpstr>Araştırma ve Etik</vt:lpstr>
      <vt:lpstr>Araştırma ve Etik</vt:lpstr>
      <vt:lpstr>Ahlak ve Etik?</vt:lpstr>
      <vt:lpstr>Ahlak ve Etik?</vt:lpstr>
      <vt:lpstr>Ahlak ve Etik?</vt:lpstr>
      <vt:lpstr>Felsefi kökleri bakımından etik üç ana kuram ve modelle açıklanmaktadır :</vt:lpstr>
      <vt:lpstr>Felsefi kökleri bakımından etik üç ana kuram ve modelle açıklanmaktadır :</vt:lpstr>
      <vt:lpstr>Felsefi kökleri bakımından etik üç ana kuram ve modelle açıklanmaktadır :</vt:lpstr>
      <vt:lpstr>Bilimsel Araştırmada Etik İlkelere İhtiyaç Duyulmasının Nedenleri </vt:lpstr>
      <vt:lpstr>Bilimsel Araştırmada Etik İlkelere İhtiyaç Duyulmasının Nedenleri </vt:lpstr>
      <vt:lpstr>Bilimsel Araştırmada Etik İlkelere İhtiyaç Duyulmasının Nedenleri </vt:lpstr>
      <vt:lpstr>Bilimsel Araştırmada Etik İlkelere İhtiyaç Duyulmasının Nedenleri </vt:lpstr>
      <vt:lpstr>Pozitivist ve Yorumlamacı Paradigmalarda Etik: «Denek»ten «Katılımcı»ya</vt:lpstr>
      <vt:lpstr>Pozitivist ve Yorumlamacı Paradigmalarda Etik:«Denek»ten «Katılımcı»ya</vt:lpstr>
      <vt:lpstr>Pozitivist ve Yorumlamacı Paradigmalarda Etik:«Denek»ten «Katılımcı»ya</vt:lpstr>
      <vt:lpstr>Pozitivist ve Yorumlamacı Paradigmalarda Etik:«Denek»ten «Katılımcı»ya</vt:lpstr>
      <vt:lpstr>Pozitivist ve Yorumlamacı Paradigmalarda Etik:«Denek»ten «Katılımcı»ya</vt:lpstr>
      <vt:lpstr>Etik Türleri ve Süreçleri</vt:lpstr>
      <vt:lpstr>Mevzuat Etiği</vt:lpstr>
      <vt:lpstr>Mevzuat Etiği</vt:lpstr>
      <vt:lpstr>PowerPoint Sunusu</vt:lpstr>
      <vt:lpstr>OMÜ Sosyal ve Beşeri Bilimler Etik Kuruluna başvuru sırasında istenecek belgeler aşağıdaki şekilde sıralanmıştır.</vt:lpstr>
      <vt:lpstr>Örnek Dilekçe şu şekilde hazırlanabilir:</vt:lpstr>
      <vt:lpstr>Mevzuat Etiği</vt:lpstr>
      <vt:lpstr>Mevzuat Etiği</vt:lpstr>
      <vt:lpstr>Uygulamada Etik </vt:lpstr>
      <vt:lpstr>Uygulamada Etik </vt:lpstr>
      <vt:lpstr>Araştırma Etiği </vt:lpstr>
      <vt:lpstr>Bilinçli onay</vt:lpstr>
      <vt:lpstr>Bilinçli onay</vt:lpstr>
      <vt:lpstr>Gizlilik, özel hayata saygı ve zarar vermemek </vt:lpstr>
      <vt:lpstr>Aldatmama/yanıltmama </vt:lpstr>
      <vt:lpstr>Verilere sadık kalma</vt:lpstr>
      <vt:lpstr>Kaynak:</vt:lpstr>
      <vt:lpstr>Bilimde Etik Davranış</vt:lpstr>
      <vt:lpstr>Bilim etiğinin temel ilkeleri aşağıdaki şekilde özetlenebilir:</vt:lpstr>
      <vt:lpstr>Bilim etiğinin temel ilkeleri aşağıdaki şekilde özetlenebilir:</vt:lpstr>
      <vt:lpstr>Bilim etiğinin temel ilkeleri aşağıdaki şekilde özetlenebilir:</vt:lpstr>
      <vt:lpstr>Bilim etiği kapsamında gösterilmesi zorunlu olan davranışlar:</vt:lpstr>
      <vt:lpstr>Bilim etiği kapsamında gösterilmesi zorunlu olan davranışlar:</vt:lpstr>
      <vt:lpstr>Sizce, Bilimsel Araştırmalarda Görülen Bazı Etik ve Ahlaki Sorunlar Nelerdir?</vt:lpstr>
      <vt:lpstr>Bilimde Etik Dışı Davranış</vt:lpstr>
      <vt:lpstr>Bilimde Etik Dışı Davranış</vt:lpstr>
      <vt:lpstr>Bilimde Etik Dışı Davranış</vt:lpstr>
      <vt:lpstr>Aşırma</vt:lpstr>
      <vt:lpstr>Bilimde Etik Dışı Davranışın Başlıca Nedenleri</vt:lpstr>
      <vt:lpstr>Bilimde Etik Dışı Davranışın Başlıca Nedenleri</vt:lpstr>
      <vt:lpstr>Bilimde Etik Dışı Davranışın Başlıca Nedenleri</vt:lpstr>
      <vt:lpstr>Bilimsel Etiğe Aykırı Davranışların Önlenmesi İçin Yapılması Gerekenler:</vt:lpstr>
      <vt:lpstr>Bilim, Araştırma  ve Yayın Etiği </vt:lpstr>
      <vt:lpstr>Bilimsel araştırma yapan insanların şu özelliklere sahip olması gerekir:</vt:lpstr>
      <vt:lpstr>Bilimsel araştırma yapan insanların şu özelliklere sahip olması gerekir:</vt:lpstr>
      <vt:lpstr>Bilimsel araştırma yapan insanların şu özelliklere sahip olması gerekir:</vt:lpstr>
      <vt:lpstr>Bilimsel araştırma yapan insanların şu özelliklere sahip olması gerekir:</vt:lpstr>
      <vt:lpstr>Bilimsel araştırma yapan insanların şu özelliklere sahip olması gerekir:</vt:lpstr>
      <vt:lpstr>TEŞEKKÜRLER</vt:lpstr>
      <vt:lpstr>Hazırlayan: Nurçeri Hilal ÇAKAN</vt:lpstr>
      <vt:lpstr>BİLİM ETİĞİ KAVRAMI</vt:lpstr>
      <vt:lpstr>BİLİM ETİĞİ KAVRAMI</vt:lpstr>
      <vt:lpstr>Yasal olan her şey etik midir?</vt:lpstr>
      <vt:lpstr>BİLİM ETİĞİ KAVRAMI</vt:lpstr>
      <vt:lpstr>BİLİM ETİĞİNİN TARİHÇESİ</vt:lpstr>
      <vt:lpstr>BİLİM ETİĞİNİN TARİHÇESİ</vt:lpstr>
      <vt:lpstr>BİLİMSEL ARAŞTIRMALARDA UYULMASI GEREKEN ETİK KURALLAR</vt:lpstr>
      <vt:lpstr>BİLİMSEL ARAŞTIRMALARDA UYULMASI GEREKEN ETİK KURALLAR</vt:lpstr>
      <vt:lpstr>BİLİMSEL ARAŞTIRMALARDA UYULMASI GEREKEN ETİK KURALLARI</vt:lpstr>
      <vt:lpstr>Araştırmalardaki insan ve hayvan deneklerle ilgili etik kurallar birbirinden farklı mıdır?</vt:lpstr>
      <vt:lpstr>Denek/Katılımcılarla ilgili etik kuralları </vt:lpstr>
      <vt:lpstr>BİLİMSEL ARAŞTIRMALARDA UYULMASI GEREKEN ETİK KURALLARI</vt:lpstr>
      <vt:lpstr>Araştırma süreci ve sonuçlarıyla ilgili etik kuralları</vt:lpstr>
      <vt:lpstr>BİLİMSEL ARAŞTIRMALARDA UYULMASI GEREKEN ETİK KURALLARI</vt:lpstr>
      <vt:lpstr>Ortak yazarlarla/araştırmacılarla ilgili etik kuralları</vt:lpstr>
      <vt:lpstr>BİLİMSEL ARAŞTIRMALARDA UYULMASI GEREKEN ETİK KURALLARI</vt:lpstr>
      <vt:lpstr>Yayın ve sunumla ilgili etik kuralları</vt:lpstr>
      <vt:lpstr>Bilimsel aşırmayı önlemek adına yapılması gerekilenler;</vt:lpstr>
      <vt:lpstr>BİLİMSEL ARAŞTIRMALARDA UYULMASI GEREKEN ETİK KURALLARI</vt:lpstr>
      <vt:lpstr>Mali desteğin kaynağıyla ilgili etik kuralları</vt:lpstr>
      <vt:lpstr>BİLİMSEL ARAŞTIRMALARDA UYULMASI GEREKEN ETİK KURALLARI</vt:lpstr>
      <vt:lpstr>Editörlerle ilgili etik kuralları</vt:lpstr>
      <vt:lpstr>Editörlerle ilgili etik kuralları</vt:lpstr>
      <vt:lpstr>Hakemlerle ilgili etik kuralları</vt:lpstr>
      <vt:lpstr>Jüri üyeliği ile ilgili etik kuralları </vt:lpstr>
      <vt:lpstr>Teşekkür ederim.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Araştırmalarda Etik</dc:title>
  <dc:creator>Microsoft hesabı</dc:creator>
  <cp:lastModifiedBy>Dante_Im</cp:lastModifiedBy>
  <cp:revision>61</cp:revision>
  <dcterms:created xsi:type="dcterms:W3CDTF">2020-11-02T15:18:43Z</dcterms:created>
  <dcterms:modified xsi:type="dcterms:W3CDTF">2021-01-15T20:09:59Z</dcterms:modified>
</cp:coreProperties>
</file>