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9" r:id="rId3"/>
    <p:sldId id="257" r:id="rId4"/>
    <p:sldId id="266" r:id="rId5"/>
    <p:sldId id="261" r:id="rId6"/>
    <p:sldId id="267" r:id="rId7"/>
    <p:sldId id="262" r:id="rId8"/>
    <p:sldId id="258" r:id="rId9"/>
    <p:sldId id="263" r:id="rId10"/>
    <p:sldId id="264" r:id="rId11"/>
    <p:sldId id="265" r:id="rId12"/>
    <p:sldId id="268" r:id="rId13"/>
    <p:sldId id="259" r:id="rId14"/>
    <p:sldId id="260" r:id="rId1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9" d="100"/>
          <a:sy n="69" d="100"/>
        </p:scale>
        <p:origin x="-1332" y="-2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14" name="Başlık 13"/>
          <p:cNvSpPr>
            <a:spLocks noGrp="1"/>
          </p:cNvSpPr>
          <p:nvPr>
            <p:ph type="ctrTitle"/>
          </p:nvPr>
        </p:nvSpPr>
        <p:spPr>
          <a:xfrm>
            <a:off x="1432560" y="359898"/>
            <a:ext cx="7406640" cy="1472184"/>
          </a:xfrm>
        </p:spPr>
        <p:txBody>
          <a:bodyPr anchor="b"/>
          <a:lstStyle>
            <a:lvl1pPr algn="l">
              <a:defRPr/>
            </a:lvl1pPr>
            <a:extLst/>
          </a:lstStyle>
          <a:p>
            <a:r>
              <a:rPr kumimoji="0" lang="tr-TR" smtClean="0"/>
              <a:t>Asıl başlık stili için tıklatın</a:t>
            </a:r>
            <a:endParaRPr kumimoji="0" lang="en-US"/>
          </a:p>
        </p:txBody>
      </p:sp>
      <p:sp>
        <p:nvSpPr>
          <p:cNvPr id="22" name="Alt Başlık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smtClean="0"/>
              <a:t>Asıl alt başlık stilini düzenlemek için tıklatın</a:t>
            </a:r>
            <a:endParaRPr kumimoji="0" lang="en-US"/>
          </a:p>
        </p:txBody>
      </p:sp>
      <p:sp>
        <p:nvSpPr>
          <p:cNvPr id="7" name="Veri Yer Tutucusu 6"/>
          <p:cNvSpPr>
            <a:spLocks noGrp="1"/>
          </p:cNvSpPr>
          <p:nvPr>
            <p:ph type="dt" sz="half" idx="10"/>
          </p:nvPr>
        </p:nvSpPr>
        <p:spPr/>
        <p:txBody>
          <a:bodyPr/>
          <a:lstStyle>
            <a:extLst/>
          </a:lstStyle>
          <a:p>
            <a:fld id="{A23720DD-5B6D-40BF-8493-A6B52D484E6B}" type="datetimeFigureOut">
              <a:rPr lang="tr-TR" smtClean="0"/>
              <a:t>22.11.2020</a:t>
            </a:fld>
            <a:endParaRPr lang="tr-TR"/>
          </a:p>
        </p:txBody>
      </p:sp>
      <p:sp>
        <p:nvSpPr>
          <p:cNvPr id="20" name="Altbilgi Yer Tutucusu 19"/>
          <p:cNvSpPr>
            <a:spLocks noGrp="1"/>
          </p:cNvSpPr>
          <p:nvPr>
            <p:ph type="ftr" sz="quarter" idx="11"/>
          </p:nvPr>
        </p:nvSpPr>
        <p:spPr/>
        <p:txBody>
          <a:bodyPr/>
          <a:lstStyle>
            <a:extLst/>
          </a:lstStyle>
          <a:p>
            <a:endParaRPr lang="tr-TR"/>
          </a:p>
        </p:txBody>
      </p:sp>
      <p:sp>
        <p:nvSpPr>
          <p:cNvPr id="10" name="Slayt Numarası Yer Tutucusu 9"/>
          <p:cNvSpPr>
            <a:spLocks noGrp="1"/>
          </p:cNvSpPr>
          <p:nvPr>
            <p:ph type="sldNum" sz="quarter" idx="12"/>
          </p:nvPr>
        </p:nvSpPr>
        <p:spPr/>
        <p:txBody>
          <a:bodyPr/>
          <a:lstStyle>
            <a:extLst/>
          </a:lstStyle>
          <a:p>
            <a:fld id="{F302176B-0E47-46AC-8F43-DAB4B8A37D06}" type="slidenum">
              <a:rPr lang="tr-TR" smtClean="0"/>
              <a:t>‹#›</a:t>
            </a:fld>
            <a:endParaRPr lang="tr-TR"/>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extLst/>
          </a:lstStyle>
          <a:p>
            <a:r>
              <a:rPr kumimoji="0" lang="tr-TR" smtClean="0"/>
              <a:t>Asıl başlık stili için tıklatın</a:t>
            </a:r>
            <a:endParaRPr kumimoji="0" lang="en-US"/>
          </a:p>
        </p:txBody>
      </p:sp>
      <p:sp>
        <p:nvSpPr>
          <p:cNvPr id="3" name="İçerik Yer Tutucusu 2"/>
          <p:cNvSpPr>
            <a:spLocks noGrp="1"/>
          </p:cNvSpPr>
          <p:nvPr>
            <p:ph idx="1"/>
          </p:nvPr>
        </p:nvSpPr>
        <p:spPr/>
        <p:txBody>
          <a:bodyPr/>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extLst/>
          </a:lstStyle>
          <a:p>
            <a:fld id="{A23720DD-5B6D-40BF-8493-A6B52D484E6B}" type="datetimeFigureOut">
              <a:rPr lang="tr-TR" smtClean="0"/>
              <a:t>22.11.2020</a:t>
            </a:fld>
            <a:endParaRPr lang="tr-TR"/>
          </a:p>
        </p:txBody>
      </p:sp>
      <p:sp>
        <p:nvSpPr>
          <p:cNvPr id="5" name="Altbilgi Yer Tutucusu 4"/>
          <p:cNvSpPr>
            <a:spLocks noGrp="1"/>
          </p:cNvSpPr>
          <p:nvPr>
            <p:ph type="ftr" sz="quarter" idx="11"/>
          </p:nvPr>
        </p:nvSpPr>
        <p:spPr/>
        <p:txBody>
          <a:bodyPr/>
          <a:lstStyle>
            <a:extLst/>
          </a:lstStyle>
          <a:p>
            <a:endParaRPr lang="tr-TR"/>
          </a:p>
        </p:txBody>
      </p:sp>
      <p:sp>
        <p:nvSpPr>
          <p:cNvPr id="6" name="Slayt Numarası Yer Tutucusu 5"/>
          <p:cNvSpPr>
            <a:spLocks noGrp="1"/>
          </p:cNvSpPr>
          <p:nvPr>
            <p:ph type="sldNum" sz="quarter" idx="12"/>
          </p:nvPr>
        </p:nvSpPr>
        <p:spPr/>
        <p:txBody>
          <a:bodyPr/>
          <a:lstStyle>
            <a:extLst/>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7" name="Dikdörtgen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Başlık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smtClean="0"/>
              <a:t>Asıl metin stillerini düzenlemek için tıklatın</a:t>
            </a:r>
          </a:p>
        </p:txBody>
      </p:sp>
      <p:sp>
        <p:nvSpPr>
          <p:cNvPr id="4" name="Veri Yer Tutucusu 3"/>
          <p:cNvSpPr>
            <a:spLocks noGrp="1"/>
          </p:cNvSpPr>
          <p:nvPr>
            <p:ph type="dt" sz="half" idx="10"/>
          </p:nvPr>
        </p:nvSpPr>
        <p:spPr/>
        <p:txBody>
          <a:bodyPr/>
          <a:lstStyle>
            <a:extLst/>
          </a:lstStyle>
          <a:p>
            <a:fld id="{A23720DD-5B6D-40BF-8493-A6B52D484E6B}" type="datetimeFigureOut">
              <a:rPr lang="tr-TR" smtClean="0"/>
              <a:t>22.11.2020</a:t>
            </a:fld>
            <a:endParaRPr lang="tr-TR"/>
          </a:p>
        </p:txBody>
      </p:sp>
      <p:sp>
        <p:nvSpPr>
          <p:cNvPr id="5" name="Altbilgi Yer Tutucusu 4"/>
          <p:cNvSpPr>
            <a:spLocks noGrp="1"/>
          </p:cNvSpPr>
          <p:nvPr>
            <p:ph type="ftr" sz="quarter" idx="11"/>
          </p:nvPr>
        </p:nvSpPr>
        <p:spPr/>
        <p:txBody>
          <a:bodyPr/>
          <a:lstStyle>
            <a:extLst/>
          </a:lstStyle>
          <a:p>
            <a:endParaRPr lang="tr-TR"/>
          </a:p>
        </p:txBody>
      </p:sp>
      <p:sp>
        <p:nvSpPr>
          <p:cNvPr id="6" name="Slayt Numarası Yer Tutucusu 5"/>
          <p:cNvSpPr>
            <a:spLocks noGrp="1"/>
          </p:cNvSpPr>
          <p:nvPr>
            <p:ph type="sldNum" sz="quarter" idx="12"/>
          </p:nvPr>
        </p:nvSpPr>
        <p:spPr/>
        <p:txBody>
          <a:bodyPr/>
          <a:lstStyle>
            <a:extLst/>
          </a:lstStyle>
          <a:p>
            <a:fld id="{F302176B-0E47-46AC-8F43-DAB4B8A37D06}" type="slidenum">
              <a:rPr lang="tr-TR" smtClean="0"/>
              <a:t>‹#›</a:t>
            </a:fld>
            <a:endParaRPr lang="tr-TR"/>
          </a:p>
        </p:txBody>
      </p:sp>
      <p:sp>
        <p:nvSpPr>
          <p:cNvPr id="10" name="Dikdörtgen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274320"/>
            <a:ext cx="7498080" cy="1143000"/>
          </a:xfrm>
        </p:spPr>
        <p:txBody>
          <a:bodyPr/>
          <a:lstStyle>
            <a:extLst/>
          </a:lstStyle>
          <a:p>
            <a:r>
              <a:rPr kumimoji="0" lang="tr-TR" smtClean="0"/>
              <a:t>Asıl başlık stili için tıklatın</a:t>
            </a:r>
            <a:endParaRPr kumimoji="0" lang="en-US"/>
          </a:p>
        </p:txBody>
      </p:sp>
      <p:sp>
        <p:nvSpPr>
          <p:cNvPr id="3" name="İçerik Yer Tutucusu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İçerik Yer Tutucusu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Veri Yer Tutucusu 4"/>
          <p:cNvSpPr>
            <a:spLocks noGrp="1"/>
          </p:cNvSpPr>
          <p:nvPr>
            <p:ph type="dt" sz="half" idx="10"/>
          </p:nvPr>
        </p:nvSpPr>
        <p:spPr/>
        <p:txBody>
          <a:bodyPr/>
          <a:lstStyle>
            <a:extLst/>
          </a:lstStyle>
          <a:p>
            <a:fld id="{A23720DD-5B6D-40BF-8493-A6B52D484E6B}" type="datetimeFigureOut">
              <a:rPr lang="tr-TR" smtClean="0"/>
              <a:t>22.11.2020</a:t>
            </a:fld>
            <a:endParaRPr lang="tr-TR"/>
          </a:p>
        </p:txBody>
      </p:sp>
      <p:sp>
        <p:nvSpPr>
          <p:cNvPr id="6" name="Altbilgi Yer Tutucusu 5"/>
          <p:cNvSpPr>
            <a:spLocks noGrp="1"/>
          </p:cNvSpPr>
          <p:nvPr>
            <p:ph type="ftr" sz="quarter" idx="11"/>
          </p:nvPr>
        </p:nvSpPr>
        <p:spPr/>
        <p:txBody>
          <a:bodyPr/>
          <a:lstStyle>
            <a:extLst/>
          </a:lstStyle>
          <a:p>
            <a:endParaRPr lang="tr-TR"/>
          </a:p>
        </p:txBody>
      </p:sp>
      <p:sp>
        <p:nvSpPr>
          <p:cNvPr id="7" name="Slayt Numarası Yer Tutucusu 6"/>
          <p:cNvSpPr>
            <a:spLocks noGrp="1"/>
          </p:cNvSpPr>
          <p:nvPr>
            <p:ph type="sldNum" sz="quarter" idx="12"/>
          </p:nvPr>
        </p:nvSpPr>
        <p:spPr/>
        <p:txBody>
          <a:bodyPr/>
          <a:lstStyle>
            <a:extLst/>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4" name="Metin Yer Tutucusu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5" name="İçerik Yer Tutucusu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İçerik Yer Tutucusu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Veri Yer Tutucusu 6"/>
          <p:cNvSpPr>
            <a:spLocks noGrp="1"/>
          </p:cNvSpPr>
          <p:nvPr>
            <p:ph type="dt" sz="half" idx="10"/>
          </p:nvPr>
        </p:nvSpPr>
        <p:spPr/>
        <p:txBody>
          <a:bodyPr/>
          <a:lstStyle>
            <a:extLst/>
          </a:lstStyle>
          <a:p>
            <a:fld id="{A23720DD-5B6D-40BF-8493-A6B52D484E6B}" type="datetimeFigureOut">
              <a:rPr lang="tr-TR" smtClean="0"/>
              <a:t>22.11.2020</a:t>
            </a:fld>
            <a:endParaRPr lang="tr-TR"/>
          </a:p>
        </p:txBody>
      </p:sp>
      <p:sp>
        <p:nvSpPr>
          <p:cNvPr id="8" name="Altbilgi Yer Tutucusu 7"/>
          <p:cNvSpPr>
            <a:spLocks noGrp="1"/>
          </p:cNvSpPr>
          <p:nvPr>
            <p:ph type="ftr" sz="quarter" idx="11"/>
          </p:nvPr>
        </p:nvSpPr>
        <p:spPr/>
        <p:txBody>
          <a:bodyPr/>
          <a:lstStyle>
            <a:extLst/>
          </a:lstStyle>
          <a:p>
            <a:endParaRPr lang="tr-TR"/>
          </a:p>
        </p:txBody>
      </p:sp>
      <p:sp>
        <p:nvSpPr>
          <p:cNvPr id="9" name="Slayt Numarası Yer Tutucusu 8"/>
          <p:cNvSpPr>
            <a:spLocks noGrp="1"/>
          </p:cNvSpPr>
          <p:nvPr>
            <p:ph type="sldNum" sz="quarter" idx="12"/>
          </p:nvPr>
        </p:nvSpPr>
        <p:spPr/>
        <p:txBody>
          <a:bodyPr/>
          <a:lstStyle>
            <a:extLst/>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274320"/>
            <a:ext cx="7498080" cy="1143000"/>
          </a:xfrm>
        </p:spPr>
        <p:txBody>
          <a:bodyPr anchor="ctr"/>
          <a:lstStyle>
            <a:extLst/>
          </a:lstStyle>
          <a:p>
            <a:r>
              <a:rPr kumimoji="0" lang="tr-TR" smtClean="0"/>
              <a:t>Asıl başlık stili için tıklatın</a:t>
            </a:r>
            <a:endParaRPr kumimoji="0" lang="en-US"/>
          </a:p>
        </p:txBody>
      </p:sp>
      <p:sp>
        <p:nvSpPr>
          <p:cNvPr id="3" name="Veri Yer Tutucusu 2"/>
          <p:cNvSpPr>
            <a:spLocks noGrp="1"/>
          </p:cNvSpPr>
          <p:nvPr>
            <p:ph type="dt" sz="half" idx="10"/>
          </p:nvPr>
        </p:nvSpPr>
        <p:spPr/>
        <p:txBody>
          <a:bodyPr/>
          <a:lstStyle>
            <a:extLst/>
          </a:lstStyle>
          <a:p>
            <a:fld id="{A23720DD-5B6D-40BF-8493-A6B52D484E6B}" type="datetimeFigureOut">
              <a:rPr lang="tr-TR" smtClean="0"/>
              <a:t>22.11.2020</a:t>
            </a:fld>
            <a:endParaRPr lang="tr-TR"/>
          </a:p>
        </p:txBody>
      </p:sp>
      <p:sp>
        <p:nvSpPr>
          <p:cNvPr id="4" name="Altbilgi Yer Tutucusu 3"/>
          <p:cNvSpPr>
            <a:spLocks noGrp="1"/>
          </p:cNvSpPr>
          <p:nvPr>
            <p:ph type="ftr" sz="quarter" idx="11"/>
          </p:nvPr>
        </p:nvSpPr>
        <p:spPr/>
        <p:txBody>
          <a:bodyPr/>
          <a:lstStyle>
            <a:extLst/>
          </a:lstStyle>
          <a:p>
            <a:endParaRPr lang="tr-TR"/>
          </a:p>
        </p:txBody>
      </p:sp>
      <p:sp>
        <p:nvSpPr>
          <p:cNvPr id="5" name="Slayt Numarası Yer Tutucusu 4"/>
          <p:cNvSpPr>
            <a:spLocks noGrp="1"/>
          </p:cNvSpPr>
          <p:nvPr>
            <p:ph type="sldNum" sz="quarter" idx="12"/>
          </p:nvPr>
        </p:nvSpPr>
        <p:spPr/>
        <p:txBody>
          <a:bodyPr/>
          <a:lstStyle>
            <a:extLst/>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Dikdörtgen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Veri Yer Tutucusu 1"/>
          <p:cNvSpPr>
            <a:spLocks noGrp="1"/>
          </p:cNvSpPr>
          <p:nvPr>
            <p:ph type="dt" sz="half" idx="10"/>
          </p:nvPr>
        </p:nvSpPr>
        <p:spPr/>
        <p:txBody>
          <a:bodyPr/>
          <a:lstStyle>
            <a:extLst/>
          </a:lstStyle>
          <a:p>
            <a:fld id="{A23720DD-5B6D-40BF-8493-A6B52D484E6B}" type="datetimeFigureOut">
              <a:rPr lang="tr-TR" smtClean="0"/>
              <a:t>22.11.2020</a:t>
            </a:fld>
            <a:endParaRPr lang="tr-TR"/>
          </a:p>
        </p:txBody>
      </p:sp>
      <p:sp>
        <p:nvSpPr>
          <p:cNvPr id="3" name="Altbilgi Yer Tutucusu 2"/>
          <p:cNvSpPr>
            <a:spLocks noGrp="1"/>
          </p:cNvSpPr>
          <p:nvPr>
            <p:ph type="ftr" sz="quarter" idx="11"/>
          </p:nvPr>
        </p:nvSpPr>
        <p:spPr/>
        <p:txBody>
          <a:bodyPr/>
          <a:lstStyle>
            <a:extLst/>
          </a:lstStyle>
          <a:p>
            <a:endParaRPr lang="tr-TR"/>
          </a:p>
        </p:txBody>
      </p:sp>
      <p:sp>
        <p:nvSpPr>
          <p:cNvPr id="4" name="Slayt Numarası Yer Tutucusu 3"/>
          <p:cNvSpPr>
            <a:spLocks noGrp="1"/>
          </p:cNvSpPr>
          <p:nvPr>
            <p:ph type="sldNum" sz="quarter" idx="12"/>
          </p:nvPr>
        </p:nvSpPr>
        <p:spPr/>
        <p:txBody>
          <a:bodyPr/>
          <a:lstStyle>
            <a:extLst/>
          </a:lstStyle>
          <a:p>
            <a:fld id="{F302176B-0E47-46AC-8F43-DAB4B8A37D06}" type="slidenum">
              <a:rPr lang="tr-TR" smtClean="0"/>
              <a:t>‹#›</a:t>
            </a:fld>
            <a:endParaRPr lang="tr-TR"/>
          </a:p>
        </p:txBody>
      </p:sp>
      <p:sp>
        <p:nvSpPr>
          <p:cNvPr id="6" name="Dikdörtgen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tr-TR" smtClean="0"/>
              <a:t>Asıl başlık stili için tıklatın</a:t>
            </a:r>
            <a:endParaRPr kumimoji="0" lang="en-US"/>
          </a:p>
        </p:txBody>
      </p:sp>
      <p:sp>
        <p:nvSpPr>
          <p:cNvPr id="3" name="Metin Yer Tutucusu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tr-TR" smtClean="0"/>
              <a:t>Asıl metin stillerini düzenlemek için tıklatın</a:t>
            </a:r>
          </a:p>
        </p:txBody>
      </p:sp>
      <p:sp>
        <p:nvSpPr>
          <p:cNvPr id="4" name="İçerik Yer Tutucusu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Veri Yer Tutucusu 4"/>
          <p:cNvSpPr>
            <a:spLocks noGrp="1"/>
          </p:cNvSpPr>
          <p:nvPr>
            <p:ph type="dt" sz="half" idx="10"/>
          </p:nvPr>
        </p:nvSpPr>
        <p:spPr/>
        <p:txBody>
          <a:bodyPr/>
          <a:lstStyle>
            <a:extLst/>
          </a:lstStyle>
          <a:p>
            <a:fld id="{A23720DD-5B6D-40BF-8493-A6B52D484E6B}" type="datetimeFigureOut">
              <a:rPr lang="tr-TR" smtClean="0"/>
              <a:t>22.11.2020</a:t>
            </a:fld>
            <a:endParaRPr lang="tr-TR"/>
          </a:p>
        </p:txBody>
      </p:sp>
      <p:sp>
        <p:nvSpPr>
          <p:cNvPr id="6" name="Altbilgi Yer Tutucusu 5"/>
          <p:cNvSpPr>
            <a:spLocks noGrp="1"/>
          </p:cNvSpPr>
          <p:nvPr>
            <p:ph type="ftr" sz="quarter" idx="11"/>
          </p:nvPr>
        </p:nvSpPr>
        <p:spPr/>
        <p:txBody>
          <a:bodyPr/>
          <a:lstStyle>
            <a:extLst/>
          </a:lstStyle>
          <a:p>
            <a:endParaRPr lang="tr-TR"/>
          </a:p>
        </p:txBody>
      </p:sp>
      <p:sp>
        <p:nvSpPr>
          <p:cNvPr id="7" name="Slayt Numarası Yer Tutucusu 6"/>
          <p:cNvSpPr>
            <a:spLocks noGrp="1"/>
          </p:cNvSpPr>
          <p:nvPr>
            <p:ph type="sldNum" sz="quarter" idx="12"/>
          </p:nvPr>
        </p:nvSpPr>
        <p:spPr/>
        <p:txBody>
          <a:bodyPr/>
          <a:lstStyle>
            <a:extLst/>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tr-TR" smtClean="0"/>
              <a:t>Asıl başlık stili için tıklatın</a:t>
            </a:r>
            <a:endParaRPr kumimoji="0" lang="en-US"/>
          </a:p>
        </p:txBody>
      </p:sp>
      <p:sp>
        <p:nvSpPr>
          <p:cNvPr id="5" name="Veri Yer Tutucusu 4"/>
          <p:cNvSpPr>
            <a:spLocks noGrp="1"/>
          </p:cNvSpPr>
          <p:nvPr>
            <p:ph type="dt" sz="half" idx="10"/>
          </p:nvPr>
        </p:nvSpPr>
        <p:spPr/>
        <p:txBody>
          <a:bodyPr/>
          <a:lstStyle>
            <a:extLst/>
          </a:lstStyle>
          <a:p>
            <a:fld id="{A23720DD-5B6D-40BF-8493-A6B52D484E6B}" type="datetimeFigureOut">
              <a:rPr lang="tr-TR" smtClean="0"/>
              <a:t>22.11.2020</a:t>
            </a:fld>
            <a:endParaRPr lang="tr-TR"/>
          </a:p>
        </p:txBody>
      </p:sp>
      <p:sp>
        <p:nvSpPr>
          <p:cNvPr id="6" name="Altbilgi Yer Tutucusu 5"/>
          <p:cNvSpPr>
            <a:spLocks noGrp="1"/>
          </p:cNvSpPr>
          <p:nvPr>
            <p:ph type="ftr" sz="quarter" idx="11"/>
          </p:nvPr>
        </p:nvSpPr>
        <p:spPr/>
        <p:txBody>
          <a:bodyPr/>
          <a:lstStyle>
            <a:extLst/>
          </a:lstStyle>
          <a:p>
            <a:endParaRPr lang="tr-TR"/>
          </a:p>
        </p:txBody>
      </p:sp>
      <p:sp>
        <p:nvSpPr>
          <p:cNvPr id="7" name="Slayt Numarası Yer Tutucusu 6"/>
          <p:cNvSpPr>
            <a:spLocks noGrp="1"/>
          </p:cNvSpPr>
          <p:nvPr>
            <p:ph type="sldNum" sz="quarter" idx="12"/>
          </p:nvPr>
        </p:nvSpPr>
        <p:spPr/>
        <p:txBody>
          <a:bodyPr/>
          <a:lstStyle>
            <a:extLst/>
          </a:lstStyle>
          <a:p>
            <a:fld id="{F302176B-0E47-46AC-8F43-DAB4B8A37D06}" type="slidenum">
              <a:rPr lang="tr-TR" smtClean="0"/>
              <a:t>‹#›</a:t>
            </a:fld>
            <a:endParaRPr lang="tr-TR"/>
          </a:p>
        </p:txBody>
      </p:sp>
      <p:sp>
        <p:nvSpPr>
          <p:cNvPr id="8" name="Dikdörtgen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Resim Yer Tutucusu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tr-TR" smtClean="0"/>
              <a:t>Resim eklemek için simgeyi tıklatın</a:t>
            </a:r>
            <a:endParaRPr kumimoji="0" lang="en-US" dirty="0"/>
          </a:p>
        </p:txBody>
      </p:sp>
      <p:sp>
        <p:nvSpPr>
          <p:cNvPr id="9" name="Akış Çizelgesi: İşlem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Akış Çizelgesi: İşlem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Metin Yer Tutucusu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tr-TR" smtClean="0"/>
              <a:t>Asıl metin stillerini düzenlemek için tıklatın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extLst/>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extLst/>
          </a:lstStyle>
          <a:p>
            <a:fld id="{A23720DD-5B6D-40BF-8493-A6B52D484E6B}" type="datetimeFigureOut">
              <a:rPr lang="tr-TR" smtClean="0"/>
              <a:t>22.11.2020</a:t>
            </a:fld>
            <a:endParaRPr lang="tr-TR"/>
          </a:p>
        </p:txBody>
      </p:sp>
      <p:sp>
        <p:nvSpPr>
          <p:cNvPr id="5" name="Altbilgi Yer Tutucusu 4"/>
          <p:cNvSpPr>
            <a:spLocks noGrp="1"/>
          </p:cNvSpPr>
          <p:nvPr>
            <p:ph type="ftr" sz="quarter" idx="11"/>
          </p:nvPr>
        </p:nvSpPr>
        <p:spPr/>
        <p:txBody>
          <a:bodyPr/>
          <a:lstStyle>
            <a:extLst/>
          </a:lstStyle>
          <a:p>
            <a:endParaRPr lang="tr-TR"/>
          </a:p>
        </p:txBody>
      </p:sp>
      <p:sp>
        <p:nvSpPr>
          <p:cNvPr id="6" name="Slayt Numarası Yer Tutucusu 5"/>
          <p:cNvSpPr>
            <a:spLocks noGrp="1"/>
          </p:cNvSpPr>
          <p:nvPr>
            <p:ph type="sldNum" sz="quarter" idx="12"/>
          </p:nvPr>
        </p:nvSpPr>
        <p:spPr/>
        <p:txBody>
          <a:bodyPr/>
          <a:lstStyle>
            <a:extLst/>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858000" y="274639"/>
            <a:ext cx="1828800" cy="5851525"/>
          </a:xfrm>
        </p:spPr>
        <p:txBody>
          <a:bodyPr vert="eaVert"/>
          <a:lstStyle>
            <a:extLst/>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a:xfrm>
            <a:off x="1143000" y="274640"/>
            <a:ext cx="5562600" cy="5851525"/>
          </a:xfrm>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extLst/>
          </a:lstStyle>
          <a:p>
            <a:fld id="{A23720DD-5B6D-40BF-8493-A6B52D484E6B}" type="datetimeFigureOut">
              <a:rPr lang="tr-TR" smtClean="0"/>
              <a:t>22.11.2020</a:t>
            </a:fld>
            <a:endParaRPr lang="tr-TR"/>
          </a:p>
        </p:txBody>
      </p:sp>
      <p:sp>
        <p:nvSpPr>
          <p:cNvPr id="5" name="Altbilgi Yer Tutucusu 4"/>
          <p:cNvSpPr>
            <a:spLocks noGrp="1"/>
          </p:cNvSpPr>
          <p:nvPr>
            <p:ph type="ftr" sz="quarter" idx="11"/>
          </p:nvPr>
        </p:nvSpPr>
        <p:spPr/>
        <p:txBody>
          <a:bodyPr/>
          <a:lstStyle>
            <a:extLst/>
          </a:lstStyle>
          <a:p>
            <a:endParaRPr lang="tr-TR"/>
          </a:p>
        </p:txBody>
      </p:sp>
      <p:sp>
        <p:nvSpPr>
          <p:cNvPr id="6" name="Slayt Numarası Yer Tutucusu 5"/>
          <p:cNvSpPr>
            <a:spLocks noGrp="1"/>
          </p:cNvSpPr>
          <p:nvPr>
            <p:ph type="sldNum" sz="quarter" idx="12"/>
          </p:nvPr>
        </p:nvSpPr>
        <p:spPr/>
        <p:txBody>
          <a:bodyPr/>
          <a:lstStyle>
            <a:extLst/>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asta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Halka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Dikdörtgen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Başlık Yer Tutucusu 4"/>
          <p:cNvSpPr>
            <a:spLocks noGrp="1"/>
          </p:cNvSpPr>
          <p:nvPr>
            <p:ph type="title"/>
          </p:nvPr>
        </p:nvSpPr>
        <p:spPr>
          <a:xfrm>
            <a:off x="1435608" y="274638"/>
            <a:ext cx="7498080" cy="1143000"/>
          </a:xfrm>
          <a:prstGeom prst="rect">
            <a:avLst/>
          </a:prstGeom>
        </p:spPr>
        <p:txBody>
          <a:bodyPr anchor="ctr">
            <a:normAutofit/>
          </a:bodyPr>
          <a:lstStyle>
            <a:extLst/>
          </a:lstStyle>
          <a:p>
            <a:r>
              <a:rPr kumimoji="0" lang="tr-TR" smtClean="0"/>
              <a:t>Asıl başlık stili için tıklatın</a:t>
            </a:r>
            <a:endParaRPr kumimoji="0" lang="en-US"/>
          </a:p>
        </p:txBody>
      </p:sp>
      <p:sp>
        <p:nvSpPr>
          <p:cNvPr id="9" name="Metin Yer Tutucusu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24" name="Veri Yer Tutucusu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A23720DD-5B6D-40BF-8493-A6B52D484E6B}" type="datetimeFigureOut">
              <a:rPr lang="tr-TR" smtClean="0"/>
              <a:t>22.11.2020</a:t>
            </a:fld>
            <a:endParaRPr lang="tr-TR"/>
          </a:p>
        </p:txBody>
      </p:sp>
      <p:sp>
        <p:nvSpPr>
          <p:cNvPr id="10" name="Altbilgi Yer Tutucusu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tr-TR"/>
          </a:p>
        </p:txBody>
      </p:sp>
      <p:sp>
        <p:nvSpPr>
          <p:cNvPr id="22" name="Slayt Numarası Yer Tutucusu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F302176B-0E47-46AC-8F43-DAB4B8A37D06}" type="slidenum">
              <a:rPr lang="tr-TR" smtClean="0"/>
              <a:t>‹#›</a:t>
            </a:fld>
            <a:endParaRPr lang="tr-TR"/>
          </a:p>
        </p:txBody>
      </p:sp>
      <p:sp>
        <p:nvSpPr>
          <p:cNvPr id="15" name="Dikdörtgen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1115616" y="764704"/>
            <a:ext cx="7723584" cy="5832648"/>
          </a:xfrm>
        </p:spPr>
        <p:txBody>
          <a:bodyPr>
            <a:normAutofit/>
          </a:bodyPr>
          <a:lstStyle/>
          <a:p>
            <a:pPr algn="ctr"/>
            <a:endParaRPr lang="tr-TR" sz="4400" dirty="0" smtClean="0"/>
          </a:p>
          <a:p>
            <a:pPr algn="ctr"/>
            <a:endParaRPr lang="tr-TR" sz="4400" dirty="0" smtClean="0"/>
          </a:p>
          <a:p>
            <a:pPr algn="ctr"/>
            <a:r>
              <a:rPr lang="tr-TR" sz="4400" dirty="0" smtClean="0"/>
              <a:t>Araştırmalarda </a:t>
            </a:r>
            <a:r>
              <a:rPr lang="tr-TR" sz="4400" dirty="0"/>
              <a:t>Bulgular </a:t>
            </a:r>
            <a:r>
              <a:rPr lang="tr-TR" sz="4400" dirty="0" smtClean="0"/>
              <a:t>ve Yorumlar</a:t>
            </a:r>
            <a:r>
              <a:rPr lang="tr-TR" sz="4400" dirty="0"/>
              <a:t>, Sonuç ve </a:t>
            </a:r>
            <a:r>
              <a:rPr lang="tr-TR" sz="4400" dirty="0" smtClean="0"/>
              <a:t>Öneriler</a:t>
            </a:r>
          </a:p>
          <a:p>
            <a:pPr algn="ctr"/>
            <a:endParaRPr lang="tr-TR" sz="3200" dirty="0" smtClean="0"/>
          </a:p>
          <a:p>
            <a:pPr algn="ctr"/>
            <a:endParaRPr lang="tr-TR" sz="3200" dirty="0"/>
          </a:p>
          <a:p>
            <a:pPr algn="ctr"/>
            <a:r>
              <a:rPr lang="tr-TR" sz="3200" dirty="0" err="1" smtClean="0"/>
              <a:t>Prof.Dr.Mevlüt</a:t>
            </a:r>
            <a:r>
              <a:rPr lang="tr-TR" sz="3200" dirty="0" smtClean="0"/>
              <a:t> KAYA</a:t>
            </a:r>
            <a:endParaRPr lang="tr-TR" sz="3200" dirty="0"/>
          </a:p>
          <a:p>
            <a:pPr algn="ctr"/>
            <a:endParaRPr lang="tr-TR" sz="4400" dirty="0" smtClean="0"/>
          </a:p>
          <a:p>
            <a:pPr algn="ctr"/>
            <a:r>
              <a:rPr lang="tr-TR" sz="2800" dirty="0" smtClean="0"/>
              <a:t>                                              </a:t>
            </a:r>
          </a:p>
        </p:txBody>
      </p:sp>
    </p:spTree>
    <p:extLst>
      <p:ext uri="{BB962C8B-B14F-4D97-AF65-F5344CB8AC3E}">
        <p14:creationId xmlns:p14="http://schemas.microsoft.com/office/powerpoint/2010/main" val="7083201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274638"/>
            <a:ext cx="7498080" cy="418058"/>
          </a:xfrm>
        </p:spPr>
        <p:txBody>
          <a:bodyPr>
            <a:normAutofit fontScale="90000"/>
          </a:bodyPr>
          <a:lstStyle/>
          <a:p>
            <a:r>
              <a:rPr lang="tr-TR" dirty="0"/>
              <a:t>BULGULAR</a:t>
            </a:r>
          </a:p>
        </p:txBody>
      </p:sp>
      <p:sp>
        <p:nvSpPr>
          <p:cNvPr id="3" name="İçerik Yer Tutucusu 2"/>
          <p:cNvSpPr>
            <a:spLocks noGrp="1"/>
          </p:cNvSpPr>
          <p:nvPr>
            <p:ph idx="1"/>
          </p:nvPr>
        </p:nvSpPr>
        <p:spPr>
          <a:xfrm>
            <a:off x="1435608" y="836712"/>
            <a:ext cx="7498080" cy="5411688"/>
          </a:xfrm>
        </p:spPr>
        <p:txBody>
          <a:bodyPr>
            <a:normAutofit fontScale="85000" lnSpcReduction="20000"/>
          </a:bodyPr>
          <a:lstStyle/>
          <a:p>
            <a:pPr>
              <a:buFont typeface="Wingdings" pitchFamily="2" charset="2"/>
              <a:buChar char="v"/>
            </a:pPr>
            <a:r>
              <a:rPr lang="tr-TR" sz="3300" dirty="0"/>
              <a:t>Toplanan ham verilerin çeşitli tekniklerle işlenerek çözümlenmesi sonucu bulgular elde edilir. </a:t>
            </a:r>
          </a:p>
          <a:p>
            <a:pPr>
              <a:buFont typeface="Wingdings" pitchFamily="2" charset="2"/>
              <a:buChar char="v"/>
            </a:pPr>
            <a:r>
              <a:rPr lang="tr-TR" sz="3300" dirty="0"/>
              <a:t>Bulgular bölümünde, toplanan verilerin analizine ilişkin istatistiksel sonuçlar özetlenir. Bulgular, sonuç kısmını destekleyecek şekilde gereksiz ayrıntılara girmeden raporlanır. </a:t>
            </a:r>
          </a:p>
          <a:p>
            <a:pPr>
              <a:buFont typeface="Wingdings" pitchFamily="2" charset="2"/>
              <a:buChar char="v"/>
            </a:pPr>
            <a:r>
              <a:rPr lang="tr-TR" sz="3300" dirty="0"/>
              <a:t>Çalışmanın hipotezlerine aykırı olan sonuçlar da dahil olmak üzere konuyla ilgili tüm bulgulardan söz edilir .</a:t>
            </a:r>
          </a:p>
          <a:p>
            <a:pPr>
              <a:buFont typeface="Wingdings" pitchFamily="2" charset="2"/>
              <a:buChar char="v"/>
            </a:pPr>
            <a:r>
              <a:rPr lang="tr-TR" sz="3300" dirty="0"/>
              <a:t>Amaçlar doğrultusunda yapılan aramadan sonra, problem çözümüne ışık tutucu nitelikteki bilgidir. Verinin türüne göre olgusal ve yargısal nitelikte olabilir.</a:t>
            </a:r>
          </a:p>
          <a:p>
            <a:pPr marL="82296" indent="0">
              <a:buNone/>
            </a:pPr>
            <a:endParaRPr lang="tr-TR" dirty="0"/>
          </a:p>
        </p:txBody>
      </p:sp>
    </p:spTree>
    <p:extLst>
      <p:ext uri="{BB962C8B-B14F-4D97-AF65-F5344CB8AC3E}">
        <p14:creationId xmlns:p14="http://schemas.microsoft.com/office/powerpoint/2010/main" val="39375862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274638"/>
            <a:ext cx="7498080" cy="58018"/>
          </a:xfrm>
        </p:spPr>
        <p:txBody>
          <a:bodyPr>
            <a:normAutofit fontScale="90000"/>
          </a:bodyPr>
          <a:lstStyle/>
          <a:p>
            <a:endParaRPr lang="tr-TR" dirty="0"/>
          </a:p>
        </p:txBody>
      </p:sp>
      <p:sp>
        <p:nvSpPr>
          <p:cNvPr id="3" name="İçerik Yer Tutucusu 2"/>
          <p:cNvSpPr>
            <a:spLocks noGrp="1"/>
          </p:cNvSpPr>
          <p:nvPr>
            <p:ph idx="1"/>
          </p:nvPr>
        </p:nvSpPr>
        <p:spPr>
          <a:xfrm>
            <a:off x="1043608" y="620688"/>
            <a:ext cx="7890080" cy="5627712"/>
          </a:xfrm>
        </p:spPr>
        <p:txBody>
          <a:bodyPr>
            <a:normAutofit lnSpcReduction="10000"/>
          </a:bodyPr>
          <a:lstStyle/>
          <a:p>
            <a:pPr>
              <a:buFont typeface="Wingdings" pitchFamily="2" charset="2"/>
              <a:buChar char="v"/>
            </a:pPr>
            <a:r>
              <a:rPr lang="tr-TR" sz="2800" dirty="0"/>
              <a:t>Bulgu, ham verilerin işlenmesi, çözümlenmesi ve içsel olarak yorumlanması ile ilgili bilgidir.</a:t>
            </a:r>
          </a:p>
          <a:p>
            <a:pPr>
              <a:buFont typeface="Wingdings" pitchFamily="2" charset="2"/>
              <a:buChar char="v"/>
            </a:pPr>
            <a:endParaRPr lang="tr-TR" sz="2800" dirty="0" smtClean="0"/>
          </a:p>
          <a:p>
            <a:pPr>
              <a:buFont typeface="Wingdings" pitchFamily="2" charset="2"/>
              <a:buChar char="v"/>
            </a:pPr>
            <a:r>
              <a:rPr lang="tr-TR" sz="2800" dirty="0" smtClean="0"/>
              <a:t>Bulgular </a:t>
            </a:r>
            <a:r>
              <a:rPr lang="tr-TR" sz="2800" dirty="0"/>
              <a:t>yorumdan ayrı ve onunla karıştırılmadan sunulmalıdır.</a:t>
            </a:r>
          </a:p>
          <a:p>
            <a:pPr>
              <a:buFont typeface="Wingdings" pitchFamily="2" charset="2"/>
              <a:buChar char="v"/>
            </a:pPr>
            <a:endParaRPr lang="tr-TR" sz="2800" dirty="0" smtClean="0"/>
          </a:p>
          <a:p>
            <a:pPr>
              <a:buFont typeface="Wingdings" pitchFamily="2" charset="2"/>
              <a:buChar char="v"/>
            </a:pPr>
            <a:r>
              <a:rPr lang="tr-TR" sz="2800" dirty="0" smtClean="0"/>
              <a:t>Olabildiğince </a:t>
            </a:r>
            <a:r>
              <a:rPr lang="tr-TR" sz="2800" dirty="0"/>
              <a:t>sayısallaştırılıp, çizelge ve şekillerle desteklenerek sunulmalıdır</a:t>
            </a:r>
            <a:r>
              <a:rPr lang="tr-TR" sz="2800" dirty="0" smtClean="0"/>
              <a:t>.</a:t>
            </a:r>
            <a:endParaRPr lang="tr-TR" dirty="0" smtClean="0"/>
          </a:p>
          <a:p>
            <a:pPr>
              <a:buFont typeface="Wingdings" pitchFamily="2" charset="2"/>
              <a:buChar char="v"/>
            </a:pPr>
            <a:endParaRPr lang="tr-TR" sz="2800" dirty="0" smtClean="0"/>
          </a:p>
          <a:p>
            <a:pPr>
              <a:buFont typeface="Wingdings" pitchFamily="2" charset="2"/>
              <a:buChar char="v"/>
            </a:pPr>
            <a:endParaRPr lang="tr-TR" sz="2800" dirty="0"/>
          </a:p>
          <a:p>
            <a:pPr>
              <a:buFont typeface="Wingdings" pitchFamily="2" charset="2"/>
              <a:buChar char="v"/>
            </a:pPr>
            <a:r>
              <a:rPr lang="tr-TR" sz="2800" dirty="0" smtClean="0"/>
              <a:t>Bulgular </a:t>
            </a:r>
            <a:r>
              <a:rPr lang="tr-TR" sz="2800" dirty="0"/>
              <a:t>elde edildikleri şekli ile olduğu gibi sunulmalıdır</a:t>
            </a:r>
            <a:r>
              <a:rPr lang="tr-TR" sz="2800" dirty="0" smtClean="0"/>
              <a:t>.</a:t>
            </a:r>
            <a:endParaRPr lang="tr-TR" sz="2800" dirty="0"/>
          </a:p>
        </p:txBody>
      </p:sp>
    </p:spTree>
    <p:extLst>
      <p:ext uri="{BB962C8B-B14F-4D97-AF65-F5344CB8AC3E}">
        <p14:creationId xmlns:p14="http://schemas.microsoft.com/office/powerpoint/2010/main" val="15372952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274638"/>
            <a:ext cx="7498080" cy="130026"/>
          </a:xfrm>
        </p:spPr>
        <p:txBody>
          <a:bodyPr>
            <a:normAutofit fontScale="90000"/>
          </a:bodyPr>
          <a:lstStyle/>
          <a:p>
            <a:endParaRPr lang="tr-TR" dirty="0"/>
          </a:p>
        </p:txBody>
      </p:sp>
      <p:sp>
        <p:nvSpPr>
          <p:cNvPr id="3" name="İçerik Yer Tutucusu 2"/>
          <p:cNvSpPr>
            <a:spLocks noGrp="1"/>
          </p:cNvSpPr>
          <p:nvPr>
            <p:ph idx="1"/>
          </p:nvPr>
        </p:nvSpPr>
        <p:spPr>
          <a:xfrm>
            <a:off x="1115616" y="764704"/>
            <a:ext cx="7818072" cy="5483696"/>
          </a:xfrm>
        </p:spPr>
        <p:txBody>
          <a:bodyPr>
            <a:normAutofit/>
          </a:bodyPr>
          <a:lstStyle/>
          <a:p>
            <a:pPr algn="just">
              <a:buFont typeface="Wingdings" pitchFamily="2" charset="2"/>
              <a:buChar char="v"/>
            </a:pPr>
            <a:endParaRPr lang="tr-TR" sz="2800" dirty="0" smtClean="0"/>
          </a:p>
          <a:p>
            <a:pPr algn="just">
              <a:buFont typeface="Wingdings" pitchFamily="2" charset="2"/>
              <a:buChar char="v"/>
            </a:pPr>
            <a:r>
              <a:rPr lang="tr-TR" sz="2800" dirty="0"/>
              <a:t>Bulgunun beklendik ya da beklenmedik yönde çıkması bu zorunluluğu değiştirmez</a:t>
            </a:r>
            <a:r>
              <a:rPr lang="tr-TR" sz="2800" dirty="0" smtClean="0"/>
              <a:t>.</a:t>
            </a:r>
          </a:p>
          <a:p>
            <a:pPr algn="just">
              <a:buFont typeface="Wingdings" pitchFamily="2" charset="2"/>
              <a:buChar char="v"/>
            </a:pPr>
            <a:endParaRPr lang="tr-TR" sz="2800" dirty="0"/>
          </a:p>
          <a:p>
            <a:pPr algn="just">
              <a:buFont typeface="Wingdings" pitchFamily="2" charset="2"/>
              <a:buChar char="v"/>
            </a:pPr>
            <a:r>
              <a:rPr lang="tr-TR" sz="2800" dirty="0" smtClean="0"/>
              <a:t>Araştırmacının </a:t>
            </a:r>
            <a:r>
              <a:rPr lang="tr-TR" sz="2800" dirty="0"/>
              <a:t>görevi belli sorulara cevap aramak ya da belli beklentileri sınamaktır.</a:t>
            </a:r>
          </a:p>
          <a:p>
            <a:pPr marL="82296" indent="0" algn="just">
              <a:buNone/>
            </a:pPr>
            <a:endParaRPr lang="tr-TR" sz="2800" dirty="0" smtClean="0"/>
          </a:p>
          <a:p>
            <a:pPr algn="just">
              <a:buFont typeface="Wingdings" pitchFamily="2" charset="2"/>
              <a:buChar char="v"/>
            </a:pPr>
            <a:r>
              <a:rPr lang="tr-TR" sz="2800" dirty="0" smtClean="0"/>
              <a:t>Çıkan </a:t>
            </a:r>
            <a:r>
              <a:rPr lang="tr-TR" sz="2800" dirty="0"/>
              <a:t>sonuçları değiştirmek ya da önemsememek değildir.</a:t>
            </a:r>
          </a:p>
          <a:p>
            <a:pPr algn="just"/>
            <a:endParaRPr lang="tr-TR" sz="2800" dirty="0"/>
          </a:p>
        </p:txBody>
      </p:sp>
    </p:spTree>
    <p:extLst>
      <p:ext uri="{BB962C8B-B14F-4D97-AF65-F5344CB8AC3E}">
        <p14:creationId xmlns:p14="http://schemas.microsoft.com/office/powerpoint/2010/main" val="42493567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274638"/>
            <a:ext cx="7498080" cy="418058"/>
          </a:xfrm>
        </p:spPr>
        <p:txBody>
          <a:bodyPr>
            <a:normAutofit fontScale="90000"/>
          </a:bodyPr>
          <a:lstStyle/>
          <a:p>
            <a:r>
              <a:rPr lang="tr-TR" dirty="0" smtClean="0"/>
              <a:t/>
            </a:r>
            <a:br>
              <a:rPr lang="tr-TR" dirty="0" smtClean="0"/>
            </a:br>
            <a:r>
              <a:rPr lang="tr-TR" dirty="0"/>
              <a:t/>
            </a:r>
            <a:br>
              <a:rPr lang="tr-TR" dirty="0"/>
            </a:br>
            <a:r>
              <a:rPr lang="tr-TR" dirty="0" smtClean="0"/>
              <a:t>TÜRLERİ</a:t>
            </a:r>
            <a:endParaRPr lang="tr-TR" dirty="0"/>
          </a:p>
        </p:txBody>
      </p:sp>
      <p:sp>
        <p:nvSpPr>
          <p:cNvPr id="3" name="İçerik Yer Tutucusu 2"/>
          <p:cNvSpPr>
            <a:spLocks noGrp="1"/>
          </p:cNvSpPr>
          <p:nvPr>
            <p:ph idx="1"/>
          </p:nvPr>
        </p:nvSpPr>
        <p:spPr/>
        <p:txBody>
          <a:bodyPr>
            <a:normAutofit/>
          </a:bodyPr>
          <a:lstStyle/>
          <a:p>
            <a:pPr algn="just"/>
            <a:r>
              <a:rPr lang="tr-TR" sz="2800" dirty="0" smtClean="0"/>
              <a:t>Bulgular, kaynaklandıkları ham verinin türüne göre, olgusal ya da yargısal nitelikte olabilmektedir.</a:t>
            </a:r>
          </a:p>
          <a:p>
            <a:pPr algn="just"/>
            <a:r>
              <a:rPr lang="tr-TR" sz="2800" b="1" dirty="0" smtClean="0"/>
              <a:t>Olgusal nitelikteki bulgular</a:t>
            </a:r>
            <a:r>
              <a:rPr lang="tr-TR" sz="2800" dirty="0" smtClean="0"/>
              <a:t>, olası işlem yanılgıları dışında  nesneldir, kişisel görüş ve önerilerden etkilenmeyen bir özelliğe sahiptir. Örneğin , iki örneklemede yer alan bireylerin yaş ortalamaları ve ağırlık karşılaştırmaları gibi.</a:t>
            </a:r>
          </a:p>
        </p:txBody>
      </p:sp>
    </p:spTree>
    <p:extLst>
      <p:ext uri="{BB962C8B-B14F-4D97-AF65-F5344CB8AC3E}">
        <p14:creationId xmlns:p14="http://schemas.microsoft.com/office/powerpoint/2010/main" val="3197137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pPr algn="just"/>
            <a:r>
              <a:rPr lang="tr-TR" sz="2800" b="1" dirty="0"/>
              <a:t>Yargısal bulgular</a:t>
            </a:r>
            <a:r>
              <a:rPr lang="tr-TR" sz="2800" dirty="0"/>
              <a:t> kişisel görüş, beğeni ve tutumlardan kaynaklanan verilere dayalı olan bilgilerdir. Bunlar temelde özneldir. Örneğin öğretim yılı uzunluğu ,evlenme yaşı.. Konularda belirlenen görüş ve tutumlar yargısal türden bulgular üretir.</a:t>
            </a:r>
          </a:p>
          <a:p>
            <a:pPr algn="just"/>
            <a:r>
              <a:rPr lang="tr-TR" sz="2800" dirty="0"/>
              <a:t>Bilimsel araştırmalarda olabildiğince  olgusal bulgular elde edilmeye çalışılır.</a:t>
            </a:r>
          </a:p>
          <a:p>
            <a:pPr algn="just"/>
            <a:r>
              <a:rPr lang="tr-TR" sz="2800" dirty="0"/>
              <a:t>Olgusal bulgulara dayalı çözümler üzerinde anlaşmak daha kolaydır.</a:t>
            </a:r>
          </a:p>
          <a:p>
            <a:endParaRPr lang="tr-TR" sz="2800" dirty="0"/>
          </a:p>
        </p:txBody>
      </p:sp>
    </p:spTree>
    <p:extLst>
      <p:ext uri="{BB962C8B-B14F-4D97-AF65-F5344CB8AC3E}">
        <p14:creationId xmlns:p14="http://schemas.microsoft.com/office/powerpoint/2010/main" val="18252745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274638"/>
            <a:ext cx="7498080" cy="418058"/>
          </a:xfrm>
        </p:spPr>
        <p:txBody>
          <a:bodyPr>
            <a:normAutofit fontScale="90000"/>
          </a:bodyPr>
          <a:lstStyle/>
          <a:p>
            <a:r>
              <a:rPr lang="tr-TR" dirty="0" smtClean="0"/>
              <a:t>Sunuluşu</a:t>
            </a:r>
            <a:endParaRPr lang="tr-TR" dirty="0"/>
          </a:p>
        </p:txBody>
      </p:sp>
      <p:sp>
        <p:nvSpPr>
          <p:cNvPr id="3" name="İçerik Yer Tutucusu 2"/>
          <p:cNvSpPr>
            <a:spLocks noGrp="1"/>
          </p:cNvSpPr>
          <p:nvPr>
            <p:ph idx="1"/>
          </p:nvPr>
        </p:nvSpPr>
        <p:spPr>
          <a:xfrm>
            <a:off x="1115616" y="764704"/>
            <a:ext cx="7818072" cy="5483696"/>
          </a:xfrm>
        </p:spPr>
        <p:txBody>
          <a:bodyPr>
            <a:normAutofit lnSpcReduction="10000"/>
          </a:bodyPr>
          <a:lstStyle/>
          <a:p>
            <a:pPr>
              <a:buFont typeface="Wingdings" pitchFamily="2" charset="2"/>
              <a:buChar char="v"/>
            </a:pPr>
            <a:r>
              <a:rPr lang="tr-TR" sz="2000" dirty="0" smtClean="0"/>
              <a:t>Problem çözümüne ışık tutabilecek bulguların, iyi bir iletişim sağlayacak şekilde sunulması son derece önemlidir. İyi bir sunu şekli bulgunun problem çözümüne katkısını artırır.</a:t>
            </a:r>
          </a:p>
          <a:p>
            <a:pPr>
              <a:buFont typeface="Wingdings" pitchFamily="2" charset="2"/>
              <a:buChar char="v"/>
            </a:pPr>
            <a:endParaRPr lang="tr-TR" sz="2000" dirty="0" smtClean="0"/>
          </a:p>
          <a:p>
            <a:pPr>
              <a:buFont typeface="Wingdings" pitchFamily="2" charset="2"/>
              <a:buChar char="v"/>
            </a:pPr>
            <a:r>
              <a:rPr lang="tr-TR" sz="2000" dirty="0" smtClean="0"/>
              <a:t>Bulgular olabildiği ölçüde sayısallaştırılıp, çizelge ve şekillerle de desteklenerek sunulmalıdır.</a:t>
            </a:r>
          </a:p>
          <a:p>
            <a:pPr>
              <a:buFont typeface="Wingdings" pitchFamily="2" charset="2"/>
              <a:buChar char="v"/>
            </a:pPr>
            <a:endParaRPr lang="tr-TR" sz="2000" dirty="0" smtClean="0"/>
          </a:p>
          <a:p>
            <a:pPr>
              <a:buFont typeface="Wingdings" pitchFamily="2" charset="2"/>
              <a:buChar char="v"/>
            </a:pPr>
            <a:r>
              <a:rPr lang="tr-TR" sz="2000" dirty="0" smtClean="0"/>
              <a:t>Bulgular yorumdan ayrı, onunla karıştırılmadan sunulmak zorundadır.</a:t>
            </a:r>
          </a:p>
          <a:p>
            <a:pPr algn="just">
              <a:buFont typeface="Wingdings" pitchFamily="2" charset="2"/>
              <a:buChar char="v"/>
            </a:pPr>
            <a:endParaRPr lang="tr-TR" sz="2000" dirty="0" smtClean="0"/>
          </a:p>
          <a:p>
            <a:pPr algn="just">
              <a:buFont typeface="Wingdings" pitchFamily="2" charset="2"/>
              <a:buChar char="v"/>
            </a:pPr>
            <a:r>
              <a:rPr lang="tr-TR" sz="2000" dirty="0" smtClean="0"/>
              <a:t>Bulgular elde edildikleri şekli ile, olduğu gibi sunulmalıdır. Bulguların beklendik ya da beklenmedik yönde çıkması  bu zorunluluğu değiştirmez.</a:t>
            </a:r>
          </a:p>
          <a:p>
            <a:pPr algn="just">
              <a:buFont typeface="Wingdings" pitchFamily="2" charset="2"/>
              <a:buChar char="v"/>
            </a:pPr>
            <a:endParaRPr lang="tr-TR" sz="2000" dirty="0" smtClean="0"/>
          </a:p>
          <a:p>
            <a:pPr algn="just">
              <a:buFont typeface="Wingdings" pitchFamily="2" charset="2"/>
              <a:buChar char="v"/>
            </a:pPr>
            <a:r>
              <a:rPr lang="tr-TR" sz="2000" dirty="0" smtClean="0"/>
              <a:t>Araştırmacının görevi, belli sorulara cevap aramak ya da belli beklentileri sınamaktır; çıkan sonuçları değiştirmek ya da önemsememek değil. </a:t>
            </a:r>
            <a:endParaRPr lang="tr-TR" sz="2000" dirty="0"/>
          </a:p>
        </p:txBody>
      </p:sp>
    </p:spTree>
    <p:extLst>
      <p:ext uri="{BB962C8B-B14F-4D97-AF65-F5344CB8AC3E}">
        <p14:creationId xmlns:p14="http://schemas.microsoft.com/office/powerpoint/2010/main" val="27813815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274638"/>
            <a:ext cx="7498080" cy="418058"/>
          </a:xfrm>
        </p:spPr>
        <p:txBody>
          <a:bodyPr>
            <a:normAutofit fontScale="90000"/>
          </a:bodyPr>
          <a:lstStyle/>
          <a:p>
            <a:r>
              <a:rPr lang="tr-TR" dirty="0"/>
              <a:t>TARTIŞMA-YORUM</a:t>
            </a:r>
            <a:br>
              <a:rPr lang="tr-TR" dirty="0"/>
            </a:br>
            <a:endParaRPr lang="tr-TR" dirty="0"/>
          </a:p>
        </p:txBody>
      </p:sp>
      <p:sp>
        <p:nvSpPr>
          <p:cNvPr id="3" name="İçerik Yer Tutucusu 2"/>
          <p:cNvSpPr>
            <a:spLocks noGrp="1"/>
          </p:cNvSpPr>
          <p:nvPr>
            <p:ph idx="1"/>
          </p:nvPr>
        </p:nvSpPr>
        <p:spPr>
          <a:xfrm>
            <a:off x="1043608" y="548680"/>
            <a:ext cx="7890080" cy="5699720"/>
          </a:xfrm>
        </p:spPr>
        <p:txBody>
          <a:bodyPr>
            <a:normAutofit fontScale="77500" lnSpcReduction="20000"/>
          </a:bodyPr>
          <a:lstStyle/>
          <a:p>
            <a:pPr>
              <a:buFont typeface="Wingdings" pitchFamily="2" charset="2"/>
              <a:buChar char="v"/>
            </a:pPr>
            <a:r>
              <a:rPr lang="tr-TR" dirty="0" smtClean="0"/>
              <a:t>Yorum</a:t>
            </a:r>
            <a:r>
              <a:rPr lang="tr-TR" dirty="0"/>
              <a:t>, bulgulara, araştırma amaçları doğrultusunda verilen anlamdır. </a:t>
            </a:r>
            <a:endParaRPr lang="tr-TR" dirty="0" smtClean="0"/>
          </a:p>
          <a:p>
            <a:pPr marL="82296" indent="0">
              <a:buNone/>
            </a:pPr>
            <a:endParaRPr lang="tr-TR" dirty="0" smtClean="0"/>
          </a:p>
          <a:p>
            <a:pPr>
              <a:buFont typeface="Wingdings" pitchFamily="2" charset="2"/>
              <a:buChar char="v"/>
            </a:pPr>
            <a:r>
              <a:rPr lang="tr-TR" dirty="0" smtClean="0"/>
              <a:t>Yorumlanmayan </a:t>
            </a:r>
            <a:r>
              <a:rPr lang="tr-TR" dirty="0"/>
              <a:t>bulgular dağınık, ilişkisiz ve havada kalmış bir görünümdedir.</a:t>
            </a:r>
          </a:p>
          <a:p>
            <a:pPr>
              <a:buFont typeface="Wingdings" pitchFamily="2" charset="2"/>
              <a:buChar char="v"/>
            </a:pPr>
            <a:endParaRPr lang="tr-TR" dirty="0" smtClean="0"/>
          </a:p>
          <a:p>
            <a:pPr>
              <a:buFont typeface="Wingdings" pitchFamily="2" charset="2"/>
              <a:buChar char="v"/>
            </a:pPr>
            <a:r>
              <a:rPr lang="tr-TR" dirty="0" smtClean="0"/>
              <a:t>Yorum </a:t>
            </a:r>
            <a:r>
              <a:rPr lang="tr-TR" dirty="0"/>
              <a:t>çok yönlüdür. Bulgulara ne kadar değişik açıdan bakılırsa ve değerlendirilirse, yorumun geçerlik olasılığı o derece artar. </a:t>
            </a:r>
            <a:endParaRPr lang="tr-TR" dirty="0" smtClean="0"/>
          </a:p>
          <a:p>
            <a:pPr>
              <a:buFont typeface="Wingdings" pitchFamily="2" charset="2"/>
              <a:buChar char="v"/>
            </a:pPr>
            <a:endParaRPr lang="tr-TR" dirty="0" smtClean="0"/>
          </a:p>
          <a:p>
            <a:pPr>
              <a:buFont typeface="Wingdings" pitchFamily="2" charset="2"/>
              <a:buChar char="v"/>
            </a:pPr>
            <a:r>
              <a:rPr lang="tr-TR" dirty="0" smtClean="0"/>
              <a:t>Yorum </a:t>
            </a:r>
            <a:r>
              <a:rPr lang="tr-TR" dirty="0"/>
              <a:t>son yargı değil, serbest tartışmadır. Yorum yerine “Tartışma” başlığı da kullanılabilir.</a:t>
            </a:r>
          </a:p>
          <a:p>
            <a:pPr>
              <a:buFont typeface="Wingdings" pitchFamily="2" charset="2"/>
              <a:buChar char="v"/>
            </a:pPr>
            <a:endParaRPr lang="tr-TR" dirty="0" smtClean="0"/>
          </a:p>
          <a:p>
            <a:pPr>
              <a:buFont typeface="Wingdings" pitchFamily="2" charset="2"/>
              <a:buChar char="v"/>
            </a:pPr>
            <a:r>
              <a:rPr lang="tr-TR" dirty="0" smtClean="0"/>
              <a:t>Yorumda </a:t>
            </a:r>
            <a:r>
              <a:rPr lang="tr-TR" dirty="0"/>
              <a:t>araştırmanın sınırlılıkları mutlaka dikkate alınmalıdır. Bulgular, belirlenen sınırlılıklar içinde bir anlam taşır.</a:t>
            </a:r>
          </a:p>
        </p:txBody>
      </p:sp>
    </p:spTree>
    <p:extLst>
      <p:ext uri="{BB962C8B-B14F-4D97-AF65-F5344CB8AC3E}">
        <p14:creationId xmlns:p14="http://schemas.microsoft.com/office/powerpoint/2010/main" val="1863928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274638"/>
            <a:ext cx="7498080" cy="130026"/>
          </a:xfrm>
        </p:spPr>
        <p:txBody>
          <a:bodyPr>
            <a:normAutofit fontScale="90000"/>
          </a:bodyPr>
          <a:lstStyle/>
          <a:p>
            <a:endParaRPr lang="tr-TR" dirty="0"/>
          </a:p>
        </p:txBody>
      </p:sp>
      <p:sp>
        <p:nvSpPr>
          <p:cNvPr id="3" name="İçerik Yer Tutucusu 2"/>
          <p:cNvSpPr>
            <a:spLocks noGrp="1"/>
          </p:cNvSpPr>
          <p:nvPr>
            <p:ph idx="1"/>
          </p:nvPr>
        </p:nvSpPr>
        <p:spPr>
          <a:xfrm>
            <a:off x="1435608" y="692696"/>
            <a:ext cx="7498080" cy="5555704"/>
          </a:xfrm>
        </p:spPr>
        <p:txBody>
          <a:bodyPr>
            <a:normAutofit/>
          </a:bodyPr>
          <a:lstStyle/>
          <a:p>
            <a:pPr algn="just">
              <a:buFont typeface="Wingdings" pitchFamily="2" charset="2"/>
              <a:buChar char="v"/>
            </a:pPr>
            <a:r>
              <a:rPr lang="tr-TR" sz="2400" dirty="0"/>
              <a:t>Yorumlar, önceden </a:t>
            </a:r>
            <a:r>
              <a:rPr lang="tr-TR" sz="2400" dirty="0" smtClean="0"/>
              <a:t>geliştirilmiş ’</a:t>
            </a:r>
            <a:r>
              <a:rPr lang="tr-TR" sz="2400" dirty="0"/>
              <a:t>’yorum </a:t>
            </a:r>
            <a:r>
              <a:rPr lang="tr-TR" sz="2400" dirty="0" err="1"/>
              <a:t>ölçütleri’’ne</a:t>
            </a:r>
            <a:r>
              <a:rPr lang="tr-TR" sz="2400" dirty="0"/>
              <a:t>  göre </a:t>
            </a:r>
            <a:r>
              <a:rPr lang="tr-TR" sz="2400" dirty="0" smtClean="0"/>
              <a:t>yapılır</a:t>
            </a:r>
            <a:r>
              <a:rPr lang="tr-TR" sz="2400" dirty="0"/>
              <a:t>. Örneğin , hangi düzeylerdeki kan basıncının , hava kirliliğinin, başarı oranının ilişki </a:t>
            </a:r>
            <a:r>
              <a:rPr lang="tr-TR" sz="2400" dirty="0" err="1"/>
              <a:t>düzeyininin</a:t>
            </a:r>
            <a:r>
              <a:rPr lang="tr-TR" sz="2400" dirty="0"/>
              <a:t> ‘’normal’’ ya da kabul edilebilir sayılacağına önceden karar verilir. Yorumlar bu ölçütlere göre yapılır.</a:t>
            </a:r>
          </a:p>
          <a:p>
            <a:pPr algn="just">
              <a:buFont typeface="Wingdings" pitchFamily="2" charset="2"/>
              <a:buChar char="v"/>
            </a:pPr>
            <a:r>
              <a:rPr lang="tr-TR" sz="2400" dirty="0"/>
              <a:t>Verilerin yorumlanması öznel çok yönlü bir süreçtir. Veriler araştırmacının dışında olduğu halde yorum kişiden kaynaklanır ve her zaman özneldir.  Aynı sonuçların farklı anlamlara gelebilecek şekilde yorumlanması olanaklıdır</a:t>
            </a:r>
            <a:r>
              <a:rPr lang="tr-TR" sz="2400" dirty="0" smtClean="0"/>
              <a:t>.</a:t>
            </a:r>
          </a:p>
          <a:p>
            <a:pPr algn="just">
              <a:buFont typeface="Wingdings" pitchFamily="2" charset="2"/>
              <a:buChar char="v"/>
            </a:pPr>
            <a:r>
              <a:rPr lang="tr-TR" sz="2400" dirty="0" smtClean="0"/>
              <a:t>Yorum çok yönlüdür. Bulgulara ne kadar değişik açılardan bakılabilir ve değerlendirilebilirse, yorumun geçerlik ve olasılığı o derece artar. Yorum son yargı değil serbest tartışmadır.</a:t>
            </a:r>
            <a:endParaRPr lang="tr-TR" sz="2400" dirty="0"/>
          </a:p>
          <a:p>
            <a:endParaRPr lang="tr-TR" dirty="0"/>
          </a:p>
        </p:txBody>
      </p:sp>
    </p:spTree>
    <p:extLst>
      <p:ext uri="{BB962C8B-B14F-4D97-AF65-F5344CB8AC3E}">
        <p14:creationId xmlns:p14="http://schemas.microsoft.com/office/powerpoint/2010/main" val="7872778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274638"/>
            <a:ext cx="7498080" cy="490066"/>
          </a:xfrm>
        </p:spPr>
        <p:txBody>
          <a:bodyPr>
            <a:normAutofit fontScale="90000"/>
          </a:bodyPr>
          <a:lstStyle/>
          <a:p>
            <a:r>
              <a:rPr lang="tr-TR" dirty="0" smtClean="0"/>
              <a:t>İç Yorum - Dış Yorum</a:t>
            </a:r>
            <a:endParaRPr lang="tr-TR" dirty="0"/>
          </a:p>
        </p:txBody>
      </p:sp>
      <p:sp>
        <p:nvSpPr>
          <p:cNvPr id="3" name="İçerik Yer Tutucusu 2"/>
          <p:cNvSpPr>
            <a:spLocks noGrp="1"/>
          </p:cNvSpPr>
          <p:nvPr>
            <p:ph idx="1"/>
          </p:nvPr>
        </p:nvSpPr>
        <p:spPr>
          <a:xfrm>
            <a:off x="1187624" y="836712"/>
            <a:ext cx="7746064" cy="5411688"/>
          </a:xfrm>
        </p:spPr>
        <p:txBody>
          <a:bodyPr>
            <a:normAutofit lnSpcReduction="10000"/>
          </a:bodyPr>
          <a:lstStyle/>
          <a:p>
            <a:pPr>
              <a:buFont typeface="Wingdings" pitchFamily="2" charset="2"/>
              <a:buChar char="v"/>
            </a:pPr>
            <a:r>
              <a:rPr lang="tr-TR" sz="2000" dirty="0" smtClean="0"/>
              <a:t>Araştırma  bulguları, iç ve dış olmak üzere , iki aşamalı bir yorumlama işleminden geçirilir.</a:t>
            </a:r>
          </a:p>
          <a:p>
            <a:pPr algn="just">
              <a:buFont typeface="Wingdings" pitchFamily="2" charset="2"/>
              <a:buChar char="v"/>
            </a:pPr>
            <a:r>
              <a:rPr lang="tr-TR" sz="2000" b="1" u="sng" dirty="0" smtClean="0"/>
              <a:t>İç yorum</a:t>
            </a:r>
            <a:r>
              <a:rPr lang="tr-TR" sz="2000" dirty="0" smtClean="0"/>
              <a:t>,  verilerin çözümlenmesi ile elde edilen bulguların  kendi için de yapılan bir değerlendirmesidir. Bu yönüyle iç yorum mekanik bir süreçtir. Örneğin, iki değişken arasında bulunan korelasyon katsayısının grupların karşılaştırılması sonucu elde edilen oranların anlamlı sayılıp sayılmayacaklarının kararlaştırılması </a:t>
            </a:r>
            <a:r>
              <a:rPr lang="tr-TR" sz="2000" dirty="0" err="1" smtClean="0"/>
              <a:t>bi.rer</a:t>
            </a:r>
            <a:r>
              <a:rPr lang="tr-TR" sz="2000" dirty="0" smtClean="0"/>
              <a:t> içi yorumdur.</a:t>
            </a:r>
          </a:p>
          <a:p>
            <a:pPr algn="just">
              <a:buFont typeface="Wingdings" pitchFamily="2" charset="2"/>
              <a:buChar char="v"/>
            </a:pPr>
            <a:r>
              <a:rPr lang="tr-TR" sz="2000" b="1" u="sng" dirty="0" smtClean="0"/>
              <a:t>Dış yorum, </a:t>
            </a:r>
            <a:r>
              <a:rPr lang="tr-TR" sz="2000" dirty="0" smtClean="0"/>
              <a:t> bir bakıma içi yorumun araştırma problemine yansıtılmasıdır. Dış yorumda bulgular:</a:t>
            </a:r>
          </a:p>
          <a:p>
            <a:pPr marL="539496" indent="-457200" algn="just">
              <a:buAutoNum type="alphaLcParenR"/>
            </a:pPr>
            <a:r>
              <a:rPr lang="tr-TR" sz="2000" dirty="0" smtClean="0"/>
              <a:t>Daha önce geliştirilmiş ölçütler ve kuramsal yapı ile </a:t>
            </a:r>
          </a:p>
          <a:p>
            <a:pPr marL="539496" indent="-457200" algn="just">
              <a:buAutoNum type="alphaLcParenR"/>
            </a:pPr>
            <a:r>
              <a:rPr lang="tr-TR" sz="2000" dirty="0" smtClean="0"/>
              <a:t>Aynı konuda yapılmış öteki araştırma sonuçlarıyla karşılaştırılır, tartışılır.</a:t>
            </a:r>
          </a:p>
          <a:p>
            <a:pPr marL="82296" indent="0" algn="just">
              <a:buNone/>
            </a:pPr>
            <a:r>
              <a:rPr lang="tr-TR" sz="2000" dirty="0" smtClean="0"/>
              <a:t>Dış yorum yapabilmek için, araştırmacının ,araştırmanın  yapıldığı alanı çok iyi bilmesi gerekir. Bunun sonucu olarak da yorum yapılırken, problem bölümünde verilen literatür ile sürekli ilişki kurulur. Yeni yorumlar, bilinenlere bir şeyler katma yönünde ve sağlam temellere oturacak biçimde olmalıdır.</a:t>
            </a:r>
            <a:endParaRPr lang="tr-TR" sz="2000" dirty="0"/>
          </a:p>
        </p:txBody>
      </p:sp>
    </p:spTree>
    <p:extLst>
      <p:ext uri="{BB962C8B-B14F-4D97-AF65-F5344CB8AC3E}">
        <p14:creationId xmlns:p14="http://schemas.microsoft.com/office/powerpoint/2010/main" val="34530884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274638"/>
            <a:ext cx="7498080" cy="490066"/>
          </a:xfrm>
        </p:spPr>
        <p:txBody>
          <a:bodyPr>
            <a:normAutofit/>
          </a:bodyPr>
          <a:lstStyle/>
          <a:p>
            <a:r>
              <a:rPr lang="tr-TR" sz="2400" dirty="0" smtClean="0"/>
              <a:t>Sınırlılıkların Gözetilmesi</a:t>
            </a:r>
            <a:endParaRPr lang="tr-TR" sz="2400" dirty="0"/>
          </a:p>
        </p:txBody>
      </p:sp>
      <p:sp>
        <p:nvSpPr>
          <p:cNvPr id="3" name="İçerik Yer Tutucusu 2"/>
          <p:cNvSpPr>
            <a:spLocks noGrp="1"/>
          </p:cNvSpPr>
          <p:nvPr>
            <p:ph idx="1"/>
          </p:nvPr>
        </p:nvSpPr>
        <p:spPr>
          <a:xfrm>
            <a:off x="1435608" y="764704"/>
            <a:ext cx="7498080" cy="5483696"/>
          </a:xfrm>
        </p:spPr>
        <p:txBody>
          <a:bodyPr>
            <a:normAutofit/>
          </a:bodyPr>
          <a:lstStyle/>
          <a:p>
            <a:pPr algn="just">
              <a:buFont typeface="Wingdings" pitchFamily="2" charset="2"/>
              <a:buChar char="v"/>
            </a:pPr>
            <a:r>
              <a:rPr lang="tr-TR" sz="2800" dirty="0" smtClean="0"/>
              <a:t>Yorumda, araştırmanın sınırlılıkları mutlaka dikkate alınmalıdır. Bulgular, ancak belirlenen sınırlılıklar içinde bir anlam taşır. Onlara anlam  yüklemeden önce, bu sınırlılıkların bir kez daha gözden geçirilmesinde yarar vardır.</a:t>
            </a:r>
          </a:p>
          <a:p>
            <a:pPr marL="82296" indent="0" algn="just">
              <a:buNone/>
            </a:pPr>
            <a:r>
              <a:rPr lang="tr-TR" sz="2800" b="1" dirty="0"/>
              <a:t> </a:t>
            </a:r>
            <a:r>
              <a:rPr lang="tr-TR" sz="2800" b="1" dirty="0" smtClean="0"/>
              <a:t>   ‘’Beklenmedik ‘’Bulguların Yorumu</a:t>
            </a:r>
          </a:p>
          <a:p>
            <a:pPr algn="just">
              <a:buFont typeface="Wingdings" pitchFamily="2" charset="2"/>
              <a:buChar char="v"/>
            </a:pPr>
            <a:r>
              <a:rPr lang="tr-TR" sz="2800" dirty="0" smtClean="0"/>
              <a:t>Bulgular önceden geliştirilen beklentiler ışığında yorumlanır. Aksi halde, şansa dayalı sonuçların önemli bulgular olarak nitelendirilme olasılığı artar. Ancak, bulguların  beklendik ya da beklenmedik yönde çıkmasına göre, kabulü ve yorumu kolay ya da zor olabilmektedir.</a:t>
            </a:r>
          </a:p>
          <a:p>
            <a:pPr marL="82296" indent="0" algn="just">
              <a:buNone/>
            </a:pPr>
            <a:endParaRPr lang="tr-TR" sz="2800" dirty="0" smtClean="0"/>
          </a:p>
          <a:p>
            <a:pPr marL="82296" indent="0" algn="just">
              <a:buNone/>
            </a:pPr>
            <a:endParaRPr lang="tr-TR" sz="2000" dirty="0" smtClean="0"/>
          </a:p>
        </p:txBody>
      </p:sp>
    </p:spTree>
    <p:extLst>
      <p:ext uri="{BB962C8B-B14F-4D97-AF65-F5344CB8AC3E}">
        <p14:creationId xmlns:p14="http://schemas.microsoft.com/office/powerpoint/2010/main" val="2359560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274638"/>
            <a:ext cx="7498080" cy="202034"/>
          </a:xfrm>
        </p:spPr>
        <p:txBody>
          <a:bodyPr>
            <a:normAutofit fontScale="90000"/>
          </a:bodyPr>
          <a:lstStyle/>
          <a:p>
            <a:endParaRPr lang="tr-TR" dirty="0"/>
          </a:p>
        </p:txBody>
      </p:sp>
      <p:sp>
        <p:nvSpPr>
          <p:cNvPr id="3" name="İçerik Yer Tutucusu 2"/>
          <p:cNvSpPr>
            <a:spLocks noGrp="1"/>
          </p:cNvSpPr>
          <p:nvPr>
            <p:ph idx="1"/>
          </p:nvPr>
        </p:nvSpPr>
        <p:spPr>
          <a:xfrm>
            <a:off x="1115616" y="764704"/>
            <a:ext cx="7818072" cy="5483696"/>
          </a:xfrm>
        </p:spPr>
        <p:txBody>
          <a:bodyPr>
            <a:normAutofit/>
          </a:bodyPr>
          <a:lstStyle/>
          <a:p>
            <a:pPr algn="just">
              <a:buFont typeface="Wingdings" pitchFamily="2" charset="2"/>
              <a:buChar char="v"/>
            </a:pPr>
            <a:r>
              <a:rPr lang="tr-TR" sz="2800" dirty="0"/>
              <a:t>Genellikle beklentilere uygun bulguların araştırmacılara daha  rahat kabul edildikleri ve yorumlandıkları ; beklenmedik bulguların ise , çoğu kez, reddedildiği , önemsiz görüldüğü ve yorumlamada güçlük çekildiği bilinmektedir.</a:t>
            </a:r>
          </a:p>
          <a:p>
            <a:pPr algn="just">
              <a:buFont typeface="Wingdings" pitchFamily="2" charset="2"/>
              <a:buChar char="v"/>
            </a:pPr>
            <a:r>
              <a:rPr lang="tr-TR" sz="2800" dirty="0"/>
              <a:t>Sonuçların beklenmedik yönde çıkması halinde araştırmacının, bunun nedenini genellikle yöntem sınırlılıklarında görme eğiliminde olduğu , kendi geliştirip ve uyguladığı yöntemi şiddetle eleştirdiği  topladığı verilerin geçerlik ve güvenirliğinden  büyük ölçüde kuşkulandığı görülmektedir.</a:t>
            </a:r>
          </a:p>
          <a:p>
            <a:pPr>
              <a:buFont typeface="Wingdings" pitchFamily="2" charset="2"/>
              <a:buChar char="v"/>
            </a:pPr>
            <a:endParaRPr lang="tr-TR" sz="2800" dirty="0"/>
          </a:p>
        </p:txBody>
      </p:sp>
    </p:spTree>
    <p:extLst>
      <p:ext uri="{BB962C8B-B14F-4D97-AF65-F5344CB8AC3E}">
        <p14:creationId xmlns:p14="http://schemas.microsoft.com/office/powerpoint/2010/main" val="24338463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274638"/>
            <a:ext cx="7498080" cy="562074"/>
          </a:xfrm>
        </p:spPr>
        <p:txBody>
          <a:bodyPr>
            <a:normAutofit fontScale="90000"/>
          </a:bodyPr>
          <a:lstStyle/>
          <a:p>
            <a:r>
              <a:rPr lang="tr-TR" dirty="0"/>
              <a:t> ÖZET, YARGI VE ÖNERİLER</a:t>
            </a:r>
          </a:p>
        </p:txBody>
      </p:sp>
      <p:sp>
        <p:nvSpPr>
          <p:cNvPr id="3" name="İçerik Yer Tutucusu 2"/>
          <p:cNvSpPr>
            <a:spLocks noGrp="1"/>
          </p:cNvSpPr>
          <p:nvPr>
            <p:ph idx="1"/>
          </p:nvPr>
        </p:nvSpPr>
        <p:spPr>
          <a:xfrm>
            <a:off x="1043608" y="908720"/>
            <a:ext cx="7890080" cy="5616624"/>
          </a:xfrm>
        </p:spPr>
        <p:txBody>
          <a:bodyPr>
            <a:normAutofit lnSpcReduction="10000"/>
          </a:bodyPr>
          <a:lstStyle/>
          <a:p>
            <a:pPr>
              <a:buFont typeface="Wingdings" pitchFamily="2" charset="2"/>
              <a:buChar char="v"/>
            </a:pPr>
            <a:r>
              <a:rPr lang="tr-TR" sz="2800" dirty="0"/>
              <a:t>ÖZET; Araştırmacının o ana kadar yaptıklarını bir bütün halinde sunmasıdır. </a:t>
            </a:r>
            <a:endParaRPr lang="tr-TR" sz="2800" dirty="0" smtClean="0"/>
          </a:p>
          <a:p>
            <a:pPr>
              <a:buFont typeface="Wingdings" pitchFamily="2" charset="2"/>
              <a:buChar char="v"/>
            </a:pPr>
            <a:r>
              <a:rPr lang="tr-TR" sz="2800" dirty="0" smtClean="0"/>
              <a:t>Amaçlar</a:t>
            </a:r>
            <a:r>
              <a:rPr lang="tr-TR" sz="2800" dirty="0"/>
              <a:t>, varsayımlar, ve sınırlılıklar içinde durumunu, verileri elde etmek için izlenen yöntemin ve elde edilen temel bulguların özette yer alması beklenir.</a:t>
            </a:r>
          </a:p>
          <a:p>
            <a:pPr>
              <a:buFont typeface="Wingdings" pitchFamily="2" charset="2"/>
              <a:buChar char="v"/>
            </a:pPr>
            <a:r>
              <a:rPr lang="tr-TR" sz="2800" dirty="0"/>
              <a:t>YARGI; Araştırmacının durumu özetledikten sonra problem çözümüne ilişkin son değerlendirmesidir. Yargı kişiseldir, özneldir.</a:t>
            </a:r>
          </a:p>
          <a:p>
            <a:pPr>
              <a:buFont typeface="Wingdings" pitchFamily="2" charset="2"/>
              <a:buChar char="v"/>
            </a:pPr>
            <a:r>
              <a:rPr lang="tr-TR" sz="2800" dirty="0"/>
              <a:t>ÖNERİLER; Araştırma sonucu bulunanlar ışığında, kuramsal ya da pratik düzeyde, çözümü için gereken yaklaşımları içerir. Kişiseldir. Uygulama ve yeni araştırma önerileri sunulabilir.</a:t>
            </a:r>
          </a:p>
        </p:txBody>
      </p:sp>
    </p:spTree>
    <p:extLst>
      <p:ext uri="{BB962C8B-B14F-4D97-AF65-F5344CB8AC3E}">
        <p14:creationId xmlns:p14="http://schemas.microsoft.com/office/powerpoint/2010/main" val="39049870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flipV="1">
            <a:off x="1435608" y="228919"/>
            <a:ext cx="7498080" cy="45719"/>
          </a:xfrm>
        </p:spPr>
        <p:txBody>
          <a:bodyPr>
            <a:normAutofit fontScale="90000"/>
          </a:bodyPr>
          <a:lstStyle/>
          <a:p>
            <a:endParaRPr lang="tr-TR" dirty="0"/>
          </a:p>
        </p:txBody>
      </p:sp>
      <p:sp>
        <p:nvSpPr>
          <p:cNvPr id="3" name="İçerik Yer Tutucusu 2"/>
          <p:cNvSpPr>
            <a:spLocks noGrp="1"/>
          </p:cNvSpPr>
          <p:nvPr>
            <p:ph idx="1"/>
          </p:nvPr>
        </p:nvSpPr>
        <p:spPr>
          <a:xfrm>
            <a:off x="1435608" y="332656"/>
            <a:ext cx="7498080" cy="5915744"/>
          </a:xfrm>
        </p:spPr>
        <p:txBody>
          <a:bodyPr>
            <a:normAutofit/>
          </a:bodyPr>
          <a:lstStyle/>
          <a:p>
            <a:pPr>
              <a:buFont typeface="Wingdings" pitchFamily="2" charset="2"/>
              <a:buChar char="v"/>
            </a:pPr>
            <a:endParaRPr lang="tr-TR" sz="2400" dirty="0" smtClean="0"/>
          </a:p>
          <a:p>
            <a:pPr>
              <a:buFont typeface="Wingdings" pitchFamily="2" charset="2"/>
              <a:buChar char="v"/>
            </a:pPr>
            <a:endParaRPr lang="tr-TR" sz="2400" dirty="0"/>
          </a:p>
          <a:p>
            <a:pPr>
              <a:buFont typeface="Wingdings" pitchFamily="2" charset="2"/>
              <a:buChar char="v"/>
            </a:pPr>
            <a:endParaRPr lang="tr-TR" sz="2400" dirty="0" smtClean="0"/>
          </a:p>
          <a:p>
            <a:pPr>
              <a:buFont typeface="Wingdings" pitchFamily="2" charset="2"/>
              <a:buChar char="v"/>
            </a:pPr>
            <a:endParaRPr lang="tr-TR" sz="2400" dirty="0"/>
          </a:p>
          <a:p>
            <a:pPr>
              <a:buFont typeface="Wingdings" pitchFamily="2" charset="2"/>
              <a:buChar char="v"/>
            </a:pPr>
            <a:endParaRPr lang="tr-TR" sz="2400" dirty="0" smtClean="0"/>
          </a:p>
          <a:p>
            <a:pPr marL="82296" indent="0">
              <a:buNone/>
            </a:pPr>
            <a:r>
              <a:rPr lang="tr-TR" sz="6000" dirty="0" smtClean="0"/>
              <a:t>        Teşekkürler…</a:t>
            </a:r>
            <a:endParaRPr lang="tr-TR" sz="6000" dirty="0"/>
          </a:p>
        </p:txBody>
      </p:sp>
    </p:spTree>
    <p:extLst>
      <p:ext uri="{BB962C8B-B14F-4D97-AF65-F5344CB8AC3E}">
        <p14:creationId xmlns:p14="http://schemas.microsoft.com/office/powerpoint/2010/main" val="375922747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ündönümü">
  <a:themeElements>
    <a:clrScheme name="Gündönümü">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Gündönümü">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Gündönümü">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264</TotalTime>
  <Words>905</Words>
  <Application>Microsoft Office PowerPoint</Application>
  <PresentationFormat>Ekran Gösterisi (4:3)</PresentationFormat>
  <Paragraphs>80</Paragraphs>
  <Slides>14</Slides>
  <Notes>0</Notes>
  <HiddenSlides>0</HiddenSlides>
  <MMClips>0</MMClips>
  <ScaleCrop>false</ScaleCrop>
  <HeadingPairs>
    <vt:vector size="4" baseType="variant">
      <vt:variant>
        <vt:lpstr>Tema</vt:lpstr>
      </vt:variant>
      <vt:variant>
        <vt:i4>1</vt:i4>
      </vt:variant>
      <vt:variant>
        <vt:lpstr>Slayt Başlıkları</vt:lpstr>
      </vt:variant>
      <vt:variant>
        <vt:i4>14</vt:i4>
      </vt:variant>
    </vt:vector>
  </HeadingPairs>
  <TitlesOfParts>
    <vt:vector size="15" baseType="lpstr">
      <vt:lpstr>Gündönümü</vt:lpstr>
      <vt:lpstr>PowerPoint Sunusu</vt:lpstr>
      <vt:lpstr>BULGULAR</vt:lpstr>
      <vt:lpstr>PowerPoint Sunusu</vt:lpstr>
      <vt:lpstr>PowerPoint Sunusu</vt:lpstr>
      <vt:lpstr>  TÜRLERİ</vt:lpstr>
      <vt:lpstr>PowerPoint Sunusu</vt:lpstr>
      <vt:lpstr>Sunuluşu</vt:lpstr>
      <vt:lpstr>TARTIŞMA-YORUM </vt:lpstr>
      <vt:lpstr>PowerPoint Sunusu</vt:lpstr>
      <vt:lpstr>İç Yorum - Dış Yorum</vt:lpstr>
      <vt:lpstr>Sınırlılıkların Gözetilmesi</vt:lpstr>
      <vt:lpstr>PowerPoint Sunusu</vt:lpstr>
      <vt:lpstr> ÖZET, YARGI VE ÖNERİLER</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BULGULAR</dc:title>
  <dc:creator>SAMSUNG</dc:creator>
  <cp:lastModifiedBy>Dante_Im</cp:lastModifiedBy>
  <cp:revision>19</cp:revision>
  <dcterms:created xsi:type="dcterms:W3CDTF">2020-05-05T11:02:34Z</dcterms:created>
  <dcterms:modified xsi:type="dcterms:W3CDTF">2020-11-22T18:59:28Z</dcterms:modified>
</cp:coreProperties>
</file>