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8" r:id="rId3"/>
    <p:sldId id="310" r:id="rId4"/>
    <p:sldId id="259" r:id="rId5"/>
    <p:sldId id="260" r:id="rId6"/>
    <p:sldId id="275" r:id="rId7"/>
    <p:sldId id="277" r:id="rId8"/>
    <p:sldId id="278" r:id="rId9"/>
    <p:sldId id="279" r:id="rId10"/>
    <p:sldId id="280" r:id="rId11"/>
    <p:sldId id="283" r:id="rId12"/>
    <p:sldId id="284" r:id="rId13"/>
    <p:sldId id="285" r:id="rId14"/>
    <p:sldId id="286" r:id="rId15"/>
    <p:sldId id="287" r:id="rId16"/>
    <p:sldId id="288" r:id="rId17"/>
    <p:sldId id="289" r:id="rId18"/>
    <p:sldId id="290" r:id="rId19"/>
    <p:sldId id="291" r:id="rId20"/>
    <p:sldId id="318" r:id="rId21"/>
    <p:sldId id="292" r:id="rId22"/>
    <p:sldId id="294" r:id="rId23"/>
    <p:sldId id="295" r:id="rId24"/>
    <p:sldId id="296" r:id="rId25"/>
    <p:sldId id="316" r:id="rId26"/>
    <p:sldId id="297" r:id="rId27"/>
    <p:sldId id="298" r:id="rId28"/>
    <p:sldId id="300" r:id="rId29"/>
    <p:sldId id="301" r:id="rId30"/>
    <p:sldId id="302" r:id="rId31"/>
    <p:sldId id="303" r:id="rId32"/>
    <p:sldId id="304" r:id="rId33"/>
    <p:sldId id="305" r:id="rId34"/>
    <p:sldId id="306" r:id="rId35"/>
    <p:sldId id="307" r:id="rId36"/>
    <p:sldId id="308"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8" autoAdjust="0"/>
    <p:restoredTop sz="94660"/>
  </p:normalViewPr>
  <p:slideViewPr>
    <p:cSldViewPr snapToGrid="0">
      <p:cViewPr>
        <p:scale>
          <a:sx n="68" d="100"/>
          <a:sy n="68" d="100"/>
        </p:scale>
        <p:origin x="-72"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4010-82B4-40D1-997C-DF8A8ADA631C}" type="datetimeFigureOut">
              <a:rPr lang="tr-TR" smtClean="0"/>
              <a:t>15.01.2021</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AC8B2-AC7A-4CBA-BDE3-1CA23C089C01}" type="slidenum">
              <a:rPr lang="tr-TR" smtClean="0"/>
              <a:t>‹#›</a:t>
            </a:fld>
            <a:endParaRPr lang="tr-TR"/>
          </a:p>
        </p:txBody>
      </p:sp>
    </p:spTree>
    <p:extLst>
      <p:ext uri="{BB962C8B-B14F-4D97-AF65-F5344CB8AC3E}">
        <p14:creationId xmlns:p14="http://schemas.microsoft.com/office/powerpoint/2010/main" val="7512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7" y="1447806"/>
            <a:ext cx="8825659"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7" y="4777380"/>
            <a:ext cx="8825659"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420487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60"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7"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6CB54AB-7A26-481F-AC19-1D5AD4B73EBB}" type="datetimeFigureOut">
              <a:rPr lang="tr-TR" smtClean="0"/>
              <a:t>15.01.2021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267907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7"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7"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154751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4"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7"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27119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7"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138229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9" y="1981200"/>
            <a:ext cx="294686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6"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64"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4"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4"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407272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5" y="4250949"/>
            <a:ext cx="294005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5"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5" y="4827217"/>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6"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5" y="4827216"/>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4"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704"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6" y="4827214"/>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258540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1710334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6" y="430219"/>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55007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21834271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60" y="2861736"/>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7" y="4777381"/>
            <a:ext cx="8825659"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398784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6"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6CB54AB-7A26-481F-AC19-1D5AD4B73EBB}" type="datetimeFigureOut">
              <a:rPr lang="tr-TR" smtClean="0"/>
              <a:t>15.01.2021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381900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7"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7"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6CB54AB-7A26-481F-AC19-1D5AD4B73EBB}" type="datetimeFigureOut">
              <a:rPr lang="tr-TR" smtClean="0"/>
              <a:t>15.01.2021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366087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185536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165630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7" y="3129286"/>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26CB54AB-7A26-481F-AC19-1D5AD4B73EBB}" type="datetimeFigureOut">
              <a:rPr lang="tr-TR" smtClean="0"/>
              <a:t>15.01.2021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477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9" y="1854192"/>
            <a:ext cx="5092907"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7"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6CB54AB-7A26-481F-AC19-1D5AD4B73EBB}" type="datetimeFigureOut">
              <a:rPr lang="tr-TR" smtClean="0"/>
              <a:t>15.01.2021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59A521-D3FD-491D-8896-341FE8CAC591}" type="slidenum">
              <a:rPr lang="tr-TR" smtClean="0"/>
              <a:t>‹#›</a:t>
            </a:fld>
            <a:endParaRPr lang="tr-TR"/>
          </a:p>
        </p:txBody>
      </p:sp>
    </p:spTree>
    <p:extLst>
      <p:ext uri="{BB962C8B-B14F-4D97-AF65-F5344CB8AC3E}">
        <p14:creationId xmlns:p14="http://schemas.microsoft.com/office/powerpoint/2010/main" val="151021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3" y="2669691"/>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3" y="2892353"/>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6"/>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81"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3"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24"/>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43"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6CB54AB-7A26-481F-AC19-1D5AD4B73EBB}" type="datetimeFigureOut">
              <a:rPr lang="tr-TR" smtClean="0"/>
              <a:t>15.01.2021</a:t>
            </a:fld>
            <a:endParaRPr lang="tr-TR"/>
          </a:p>
        </p:txBody>
      </p:sp>
      <p:sp>
        <p:nvSpPr>
          <p:cNvPr id="5" name="Footer Placeholder 4"/>
          <p:cNvSpPr>
            <a:spLocks noGrp="1"/>
          </p:cNvSpPr>
          <p:nvPr>
            <p:ph type="ftr" sz="quarter" idx="3"/>
          </p:nvPr>
        </p:nvSpPr>
        <p:spPr>
          <a:xfrm rot="5400000">
            <a:off x="8951577" y="3225303"/>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5" y="295735"/>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59A521-D3FD-491D-8896-341FE8CAC591}" type="slidenum">
              <a:rPr lang="tr-TR" smtClean="0"/>
              <a:t>‹#›</a:t>
            </a:fld>
            <a:endParaRPr lang="tr-TR"/>
          </a:p>
        </p:txBody>
      </p:sp>
    </p:spTree>
    <p:extLst>
      <p:ext uri="{BB962C8B-B14F-4D97-AF65-F5344CB8AC3E}">
        <p14:creationId xmlns:p14="http://schemas.microsoft.com/office/powerpoint/2010/main" val="77896997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scene3d>
              <a:camera prst="orthographicFront"/>
              <a:lightRig rig="soft" dir="t">
                <a:rot lat="0" lon="0" rev="10800000"/>
              </a:lightRig>
            </a:scene3d>
            <a:sp3d>
              <a:bevelT w="27940" h="12700"/>
              <a:contourClr>
                <a:srgbClr val="DDDDDD"/>
              </a:contourClr>
            </a:sp3d>
          </a:bodyPr>
          <a:lstStyle/>
          <a:p>
            <a:pPr algn="ctr"/>
            <a:r>
              <a:rPr lang="tr-TR" sz="3200" b="1" spc="150" dirty="0" smtClean="0">
                <a:ln w="11430"/>
                <a:solidFill>
                  <a:srgbClr val="F8F8F8"/>
                </a:solidFill>
                <a:effectLst>
                  <a:outerShdw blurRad="25400" algn="tl" rotWithShape="0">
                    <a:srgbClr val="000000">
                      <a:alpha val="43000"/>
                    </a:srgbClr>
                  </a:outerShdw>
                </a:effectLst>
              </a:rPr>
              <a:t>BİLİMSEL ARAŞTIRMA YÖNTEMLERİ</a:t>
            </a:r>
            <a:r>
              <a:rPr lang="tr-TR" sz="4000" b="1" spc="150" dirty="0" smtClean="0">
                <a:ln w="11430"/>
                <a:solidFill>
                  <a:srgbClr val="F8F8F8"/>
                </a:solidFill>
                <a:effectLst>
                  <a:outerShdw blurRad="25400" algn="tl" rotWithShape="0">
                    <a:srgbClr val="000000">
                      <a:alpha val="43000"/>
                    </a:srgbClr>
                  </a:outerShdw>
                </a:effectLst>
              </a:rPr>
              <a:t/>
            </a:r>
            <a:br>
              <a:rPr lang="tr-TR" sz="4000" b="1" spc="150" dirty="0" smtClean="0">
                <a:ln w="11430"/>
                <a:solidFill>
                  <a:srgbClr val="F8F8F8"/>
                </a:solidFill>
                <a:effectLst>
                  <a:outerShdw blurRad="25400" algn="tl" rotWithShape="0">
                    <a:srgbClr val="000000">
                      <a:alpha val="43000"/>
                    </a:srgbClr>
                  </a:outerShdw>
                </a:effectLst>
              </a:rPr>
            </a:br>
            <a:r>
              <a:rPr lang="tr-TR" sz="4000" b="1" spc="150" dirty="0">
                <a:ln w="11430"/>
                <a:solidFill>
                  <a:srgbClr val="F8F8F8"/>
                </a:solidFill>
                <a:effectLst>
                  <a:outerShdw blurRad="25400" algn="tl" rotWithShape="0">
                    <a:srgbClr val="000000">
                      <a:alpha val="43000"/>
                    </a:srgbClr>
                  </a:outerShdw>
                </a:effectLst>
              </a:rPr>
              <a:t/>
            </a:r>
            <a:br>
              <a:rPr lang="tr-TR" sz="4000" b="1" spc="150" dirty="0">
                <a:ln w="11430"/>
                <a:solidFill>
                  <a:srgbClr val="F8F8F8"/>
                </a:solidFill>
                <a:effectLst>
                  <a:outerShdw blurRad="25400" algn="tl" rotWithShape="0">
                    <a:srgbClr val="000000">
                      <a:alpha val="43000"/>
                    </a:srgbClr>
                  </a:outerShdw>
                </a:effectLst>
              </a:rPr>
            </a:br>
            <a:r>
              <a:rPr lang="tr-TR" sz="4000" b="1" spc="150" dirty="0" smtClean="0">
                <a:ln w="11430"/>
                <a:solidFill>
                  <a:srgbClr val="F8F8F8"/>
                </a:solidFill>
                <a:effectLst>
                  <a:outerShdw blurRad="25400" algn="tl" rotWithShape="0">
                    <a:srgbClr val="000000">
                      <a:alpha val="43000"/>
                    </a:srgbClr>
                  </a:outerShdw>
                </a:effectLst>
              </a:rPr>
              <a:t/>
            </a:r>
            <a:br>
              <a:rPr lang="tr-TR" sz="4000" b="1" spc="150" dirty="0" smtClean="0">
                <a:ln w="11430"/>
                <a:solidFill>
                  <a:srgbClr val="F8F8F8"/>
                </a:solidFill>
                <a:effectLst>
                  <a:outerShdw blurRad="25400" algn="tl" rotWithShape="0">
                    <a:srgbClr val="000000">
                      <a:alpha val="43000"/>
                    </a:srgbClr>
                  </a:outerShdw>
                </a:effectLst>
              </a:rPr>
            </a:br>
            <a:r>
              <a:rPr lang="tr-TR" sz="4200" b="1" spc="150" dirty="0">
                <a:ln w="11430"/>
                <a:solidFill>
                  <a:srgbClr val="F8F8F8"/>
                </a:solidFill>
                <a:effectLst>
                  <a:outerShdw blurRad="25400" algn="tl" rotWithShape="0">
                    <a:srgbClr val="000000">
                      <a:alpha val="43000"/>
                    </a:srgbClr>
                  </a:outerShdw>
                </a:effectLst>
              </a:rPr>
              <a:t>VERİLERİN TOPLANMASI</a:t>
            </a:r>
            <a:r>
              <a:rPr lang="tr-TR" sz="4000" b="1" spc="150" dirty="0">
                <a:ln w="11430"/>
                <a:solidFill>
                  <a:srgbClr val="F8F8F8"/>
                </a:solidFill>
                <a:effectLst>
                  <a:outerShdw blurRad="25400" algn="tl" rotWithShape="0">
                    <a:srgbClr val="000000">
                      <a:alpha val="43000"/>
                    </a:srgbClr>
                  </a:outerShdw>
                </a:effectLst>
              </a:rPr>
              <a:t/>
            </a:r>
            <a:br>
              <a:rPr lang="tr-TR" sz="4000" b="1" spc="150" dirty="0">
                <a:ln w="11430"/>
                <a:solidFill>
                  <a:srgbClr val="F8F8F8"/>
                </a:solidFill>
                <a:effectLst>
                  <a:outerShdw blurRad="25400" algn="tl" rotWithShape="0">
                    <a:srgbClr val="000000">
                      <a:alpha val="43000"/>
                    </a:srgbClr>
                  </a:outerShdw>
                </a:effectLst>
              </a:rPr>
            </a:br>
            <a:endParaRPr lang="tr-TR"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45902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31520"/>
            <a:ext cx="10515600" cy="5445443"/>
          </a:xfrm>
        </p:spPr>
        <p:txBody>
          <a:bodyPr>
            <a:normAutofit lnSpcReduction="10000"/>
          </a:bodyPr>
          <a:lstStyle/>
          <a:p>
            <a:r>
              <a:rPr lang="tr-TR" b="1" dirty="0" smtClean="0">
                <a:solidFill>
                  <a:srgbClr val="FFFF00"/>
                </a:solidFill>
              </a:rPr>
              <a:t>Nitel görüşme, veri toplama arac</a:t>
            </a:r>
            <a:r>
              <a:rPr lang="tr-TR" b="1" dirty="0">
                <a:solidFill>
                  <a:srgbClr val="FFFF00"/>
                </a:solidFill>
              </a:rPr>
              <a:t>ı</a:t>
            </a:r>
            <a:r>
              <a:rPr lang="tr-TR" b="1" dirty="0" smtClean="0">
                <a:solidFill>
                  <a:srgbClr val="FFFF00"/>
                </a:solidFill>
              </a:rPr>
              <a:t> olarak üstünlüklere sahip olduğu gibi bazı sınırlıklara da sahiptir. Bunlar aşağıda kısaca yer almaktadır:</a:t>
            </a:r>
          </a:p>
          <a:p>
            <a:endParaRPr lang="tr-TR" sz="2400" b="1" dirty="0" smtClean="0">
              <a:solidFill>
                <a:srgbClr val="FFFF00"/>
              </a:solidFill>
            </a:endParaRPr>
          </a:p>
          <a:p>
            <a:r>
              <a:rPr lang="tr-TR" sz="2400" dirty="0" smtClean="0"/>
              <a:t>Görüşme süreci pahalı olabilir. </a:t>
            </a:r>
          </a:p>
          <a:p>
            <a:r>
              <a:rPr lang="tr-TR" sz="2400" dirty="0" smtClean="0"/>
              <a:t>Görüşme süreci çok zaman alabilir. </a:t>
            </a:r>
          </a:p>
          <a:p>
            <a:r>
              <a:rPr lang="tr-TR" sz="2400" dirty="0" smtClean="0"/>
              <a:t>Görüşmecinin kendisinden kaynaklanan hatalar olabilir. </a:t>
            </a:r>
          </a:p>
          <a:p>
            <a:r>
              <a:rPr lang="tr-TR" sz="2400" dirty="0" smtClean="0"/>
              <a:t>Katılımcı, konu hakkında yakınlarında ulaşabileceği nesnel kaynaklara danışmadan yanıtlarını vermektedir.</a:t>
            </a:r>
          </a:p>
          <a:p>
            <a:r>
              <a:rPr lang="tr-TR" sz="2400" dirty="0" smtClean="0"/>
              <a:t>Görüşmeci, katılımcının daha derinlemesine yanıtlar vermesi için ek sorular sorabilir ya da soruların soruş şeklini değiştirebilir. </a:t>
            </a:r>
          </a:p>
          <a:p>
            <a:r>
              <a:rPr lang="tr-TR" sz="2400" dirty="0" smtClean="0"/>
              <a:t>Ancak, bu durumda toplanan verilerin standart olmamasına bağlı olarak katılımcılardan farklı bilgiler elde edilerek, toplanan verilerin güvenirliği olumsuz etkilenebilir.</a:t>
            </a:r>
          </a:p>
          <a:p>
            <a:endParaRPr lang="tr-TR" sz="2400" dirty="0"/>
          </a:p>
        </p:txBody>
      </p:sp>
    </p:spTree>
    <p:extLst>
      <p:ext uri="{BB962C8B-B14F-4D97-AF65-F5344CB8AC3E}">
        <p14:creationId xmlns:p14="http://schemas.microsoft.com/office/powerpoint/2010/main" val="1667390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9421" y="1181693"/>
            <a:ext cx="10629143" cy="5235525"/>
          </a:xfrm>
        </p:spPr>
        <p:txBody>
          <a:bodyPr>
            <a:normAutofit/>
          </a:bodyPr>
          <a:lstStyle/>
          <a:p>
            <a:pPr marL="0" indent="0">
              <a:buNone/>
            </a:pPr>
            <a:r>
              <a:rPr lang="tr-TR" sz="2800" b="1" dirty="0" smtClean="0">
                <a:solidFill>
                  <a:srgbClr val="FFFF00"/>
                </a:solidFill>
              </a:rPr>
              <a:t>Yapılandırılmamış Görüşme: </a:t>
            </a:r>
          </a:p>
          <a:p>
            <a:pPr marL="0" indent="0">
              <a:buNone/>
            </a:pPr>
            <a:r>
              <a:rPr lang="tr-TR" sz="2800" dirty="0" smtClean="0"/>
              <a:t>Genellikle gözlem sırasında araştırmac</a:t>
            </a:r>
            <a:r>
              <a:rPr lang="tr-TR" sz="2800" dirty="0"/>
              <a:t>ı</a:t>
            </a:r>
            <a:r>
              <a:rPr lang="tr-TR" sz="2800" dirty="0" smtClean="0"/>
              <a:t> ile katılımc</a:t>
            </a:r>
            <a:r>
              <a:rPr lang="tr-TR" sz="2800" dirty="0"/>
              <a:t>ı</a:t>
            </a:r>
            <a:r>
              <a:rPr lang="tr-TR" sz="2800" dirty="0" smtClean="0"/>
              <a:t> arasında oluşan sosyal etkileşime dayal</a:t>
            </a:r>
            <a:r>
              <a:rPr lang="tr-TR" sz="2800" dirty="0"/>
              <a:t>ı</a:t>
            </a:r>
            <a:r>
              <a:rPr lang="tr-TR" sz="2800" dirty="0" smtClean="0"/>
              <a:t>, soruların önceden belirlenmediği bir görüşme türüdür. </a:t>
            </a:r>
          </a:p>
          <a:p>
            <a:pPr marL="0" indent="0">
              <a:buNone/>
            </a:pPr>
            <a:r>
              <a:rPr lang="tr-TR" sz="2800" dirty="0" smtClean="0"/>
              <a:t>Araştırmacı, katılımcı ile sohbet tarzında gerçekleştirdiği görüşmede, katılımcının anlatımına göre kendiliğinden gelişen sorular oluşturmaktadır.</a:t>
            </a:r>
          </a:p>
          <a:p>
            <a:r>
              <a:rPr lang="tr-TR" sz="2800" dirty="0" smtClean="0"/>
              <a:t>Araştırmacının amac</a:t>
            </a:r>
            <a:r>
              <a:rPr lang="tr-TR" sz="2800" dirty="0"/>
              <a:t>ı</a:t>
            </a:r>
            <a:r>
              <a:rPr lang="tr-TR" sz="2800" dirty="0" smtClean="0"/>
              <a:t>, görüşme sürecinde katılımcının bakış açısından katılımcının sosyal gerçekliğini daha iyi anlayabilmektir.</a:t>
            </a:r>
            <a:endParaRPr lang="tr-TR" sz="2800" dirty="0"/>
          </a:p>
        </p:txBody>
      </p:sp>
    </p:spTree>
    <p:extLst>
      <p:ext uri="{BB962C8B-B14F-4D97-AF65-F5344CB8AC3E}">
        <p14:creationId xmlns:p14="http://schemas.microsoft.com/office/powerpoint/2010/main" val="227827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50627"/>
            <a:ext cx="10515600" cy="5426336"/>
          </a:xfrm>
        </p:spPr>
        <p:txBody>
          <a:bodyPr>
            <a:normAutofit lnSpcReduction="10000"/>
          </a:bodyPr>
          <a:lstStyle/>
          <a:p>
            <a:endParaRPr lang="tr-TR" dirty="0" smtClean="0"/>
          </a:p>
          <a:p>
            <a:pPr marL="0" lvl="0" indent="0">
              <a:buClr>
                <a:srgbClr val="5E5E5E">
                  <a:lumMod val="40000"/>
                  <a:lumOff val="60000"/>
                </a:srgbClr>
              </a:buClr>
              <a:buNone/>
            </a:pPr>
            <a:r>
              <a:rPr lang="tr-TR" sz="2800" b="1" dirty="0">
                <a:solidFill>
                  <a:srgbClr val="FFFF00"/>
                </a:solidFill>
              </a:rPr>
              <a:t>Yapılandırılmamış Görüşme: </a:t>
            </a:r>
          </a:p>
          <a:p>
            <a:endParaRPr lang="tr-TR" dirty="0"/>
          </a:p>
          <a:p>
            <a:r>
              <a:rPr lang="tr-TR" sz="2400" dirty="0" smtClean="0"/>
              <a:t>Yapılandırılmamış görüşme sürecini etkili biçimde yürütebilmek için görüşmecinin yetkin ve deneyimli olmas</a:t>
            </a:r>
            <a:r>
              <a:rPr lang="tr-TR" sz="2400" dirty="0"/>
              <a:t>ı</a:t>
            </a:r>
            <a:r>
              <a:rPr lang="tr-TR" sz="2400" dirty="0" smtClean="0"/>
              <a:t> önerilmektedir.</a:t>
            </a:r>
          </a:p>
          <a:p>
            <a:r>
              <a:rPr lang="tr-TR" sz="2400" dirty="0" smtClean="0"/>
              <a:t>Yapılandırılmamış görüşmede veri toplama özellikle, araştırmacının ilk kez bulunduğu ya da çok az bilgisi olduğu durumlarda çok zaman alıc</a:t>
            </a:r>
            <a:r>
              <a:rPr lang="tr-TR" sz="2400" dirty="0"/>
              <a:t>ı</a:t>
            </a:r>
            <a:r>
              <a:rPr lang="tr-TR" sz="2400" dirty="0" smtClean="0"/>
              <a:t> olabilir.</a:t>
            </a:r>
          </a:p>
          <a:p>
            <a:r>
              <a:rPr lang="tr-TR" sz="2400" dirty="0" smtClean="0"/>
              <a:t>Elde edilen verilerin düzenlenmesi ve çözümlenmesi de zaman alıcı ve zor bir süreçtir.</a:t>
            </a:r>
          </a:p>
          <a:p>
            <a:r>
              <a:rPr lang="tr-TR" sz="2400" dirty="0" smtClean="0"/>
              <a:t>Araştırma amaçlarının belirgin biçimde tanımlanmış olduğu durumlarda veri toplama sürecinin daha etkili olabilmesi için yapılandırılmamış görüşme yerine yarı</a:t>
            </a:r>
            <a:r>
              <a:rPr lang="tr-TR" sz="2400" dirty="0"/>
              <a:t> </a:t>
            </a:r>
            <a:r>
              <a:rPr lang="tr-TR" sz="2400" dirty="0" smtClean="0"/>
              <a:t>yapılandırılmış ya da yapılandırılmış görüşme önerilmektedir.</a:t>
            </a:r>
            <a:endParaRPr lang="tr-TR" sz="2400" dirty="0"/>
          </a:p>
        </p:txBody>
      </p:sp>
    </p:spTree>
    <p:extLst>
      <p:ext uri="{BB962C8B-B14F-4D97-AF65-F5344CB8AC3E}">
        <p14:creationId xmlns:p14="http://schemas.microsoft.com/office/powerpoint/2010/main" val="100302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132" y="840918"/>
            <a:ext cx="10515600" cy="5617405"/>
          </a:xfrm>
        </p:spPr>
        <p:txBody>
          <a:bodyPr>
            <a:normAutofit lnSpcReduction="10000"/>
          </a:bodyPr>
          <a:lstStyle/>
          <a:p>
            <a:r>
              <a:rPr lang="tr-TR" sz="2800" b="1" dirty="0" smtClean="0">
                <a:solidFill>
                  <a:srgbClr val="FFFF00"/>
                </a:solidFill>
              </a:rPr>
              <a:t>Yarı Yapılandırılmış Görüşme: </a:t>
            </a:r>
          </a:p>
          <a:p>
            <a:r>
              <a:rPr lang="tr-TR" sz="2800" dirty="0" smtClean="0"/>
              <a:t>İncelenmek istenen konu hakkında katılımcılardan ayn</a:t>
            </a:r>
            <a:r>
              <a:rPr lang="tr-TR" sz="2800" dirty="0"/>
              <a:t>ı</a:t>
            </a:r>
            <a:r>
              <a:rPr lang="tr-TR" sz="2800" dirty="0" smtClean="0"/>
              <a:t> türde bilgilerin toplanmas</a:t>
            </a:r>
            <a:r>
              <a:rPr lang="tr-TR" sz="2800" dirty="0"/>
              <a:t>ı</a:t>
            </a:r>
            <a:r>
              <a:rPr lang="tr-TR" sz="2800" dirty="0" smtClean="0"/>
              <a:t> amacıyla yapılan bir görüşme türüdür. </a:t>
            </a:r>
          </a:p>
          <a:p>
            <a:r>
              <a:rPr lang="tr-TR" sz="2800" dirty="0" smtClean="0"/>
              <a:t>Bu yaklaşımda görüşme öncesinde, görüşmeciye rehberlik edecek görüşme sorularının ya da konu başlıklarının yer aldığı görüşme formu hazırlanır.</a:t>
            </a:r>
          </a:p>
          <a:p>
            <a:r>
              <a:rPr lang="tr-TR" sz="2800" dirty="0" smtClean="0"/>
              <a:t>Yarı yapılandırılmış görüşmede, görüşme formu yaklaşım</a:t>
            </a:r>
            <a:r>
              <a:rPr lang="tr-TR" sz="2800" dirty="0"/>
              <a:t>ı</a:t>
            </a:r>
            <a:r>
              <a:rPr lang="tr-TR" sz="2800" dirty="0" smtClean="0"/>
              <a:t> kullanıldığı için toplanan veriler, yapılandırılmamış görüşme verilerine göre daha sistematiktir. </a:t>
            </a:r>
          </a:p>
          <a:p>
            <a:r>
              <a:rPr lang="tr-TR" sz="2800" dirty="0" smtClean="0"/>
              <a:t>Dolayısıyla, verilerin düzenlenmesi ve çözümlenmesi görece daha kolaydır</a:t>
            </a:r>
            <a:r>
              <a:rPr lang="tr-TR" dirty="0" smtClean="0"/>
              <a:t>.</a:t>
            </a:r>
            <a:endParaRPr lang="tr-TR" dirty="0"/>
          </a:p>
        </p:txBody>
      </p:sp>
    </p:spTree>
    <p:extLst>
      <p:ext uri="{BB962C8B-B14F-4D97-AF65-F5344CB8AC3E}">
        <p14:creationId xmlns:p14="http://schemas.microsoft.com/office/powerpoint/2010/main" val="3038837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5540"/>
            <a:ext cx="10515600" cy="6081429"/>
          </a:xfrm>
        </p:spPr>
        <p:txBody>
          <a:bodyPr>
            <a:normAutofit/>
          </a:bodyPr>
          <a:lstStyle/>
          <a:p>
            <a:pPr marL="0" indent="0">
              <a:buNone/>
            </a:pPr>
            <a:r>
              <a:rPr lang="tr-TR" sz="2400" b="1" dirty="0">
                <a:solidFill>
                  <a:srgbClr val="FFFF00"/>
                </a:solidFill>
              </a:rPr>
              <a:t>Yarı Yapılandırılmış </a:t>
            </a:r>
            <a:r>
              <a:rPr lang="tr-TR" sz="2400" b="1" dirty="0" smtClean="0">
                <a:solidFill>
                  <a:srgbClr val="FFFF00"/>
                </a:solidFill>
              </a:rPr>
              <a:t>Görüşmede Dikkat edilmesi gerekenler:</a:t>
            </a:r>
          </a:p>
          <a:p>
            <a:pPr marL="0" indent="0">
              <a:buNone/>
            </a:pPr>
            <a:r>
              <a:rPr lang="tr-TR" dirty="0" smtClean="0"/>
              <a:t>• Basit ve anlaşılır sorular hazırlayın.</a:t>
            </a:r>
          </a:p>
          <a:p>
            <a:r>
              <a:rPr lang="tr-TR" dirty="0" smtClean="0"/>
              <a:t>Sorular</a:t>
            </a:r>
            <a:r>
              <a:rPr lang="tr-TR" dirty="0"/>
              <a:t>ı</a:t>
            </a:r>
            <a:r>
              <a:rPr lang="tr-TR" dirty="0" smtClean="0"/>
              <a:t> mantıksal bir sıra içinde düzenleyin.</a:t>
            </a:r>
          </a:p>
          <a:p>
            <a:r>
              <a:rPr lang="tr-TR" dirty="0" smtClean="0"/>
              <a:t>Yanıtlamas</a:t>
            </a:r>
            <a:r>
              <a:rPr lang="tr-TR" dirty="0"/>
              <a:t>ı</a:t>
            </a:r>
            <a:r>
              <a:rPr lang="tr-TR" dirty="0" smtClean="0"/>
              <a:t> zor soruları kolay sorulardan sonra sorun.</a:t>
            </a:r>
          </a:p>
          <a:p>
            <a:r>
              <a:rPr lang="tr-TR" dirty="0" smtClean="0"/>
              <a:t>Açık uçlu sorular sormaya özen gösterin.</a:t>
            </a:r>
          </a:p>
          <a:p>
            <a:r>
              <a:rPr lang="tr-TR" dirty="0" smtClean="0"/>
              <a:t>Sorularda yönlendirme içeren ifadelerden kaçının.</a:t>
            </a:r>
          </a:p>
          <a:p>
            <a:r>
              <a:rPr lang="tr-TR" dirty="0" smtClean="0"/>
              <a:t>Bir soru içinde birden fazla soru sormayın.</a:t>
            </a:r>
          </a:p>
          <a:p>
            <a:r>
              <a:rPr lang="tr-TR" dirty="0" smtClean="0"/>
              <a:t>Alternatif sorular hazırlayın.</a:t>
            </a:r>
          </a:p>
          <a:p>
            <a:r>
              <a:rPr lang="tr-TR" dirty="0" smtClean="0"/>
              <a:t>Ayrıntıl</a:t>
            </a:r>
            <a:r>
              <a:rPr lang="tr-TR" dirty="0"/>
              <a:t>ı</a:t>
            </a:r>
            <a:r>
              <a:rPr lang="tr-TR" dirty="0" smtClean="0"/>
              <a:t> bilgi elde edebilecek ek sorular hazırlayın.</a:t>
            </a:r>
          </a:p>
          <a:p>
            <a:r>
              <a:rPr lang="tr-TR" dirty="0" smtClean="0"/>
              <a:t>Katılımc</a:t>
            </a:r>
            <a:r>
              <a:rPr lang="tr-TR" dirty="0"/>
              <a:t>ı</a:t>
            </a:r>
            <a:r>
              <a:rPr lang="tr-TR" dirty="0" smtClean="0"/>
              <a:t> ilgisinin sürekliliğini sağlamak için farkl</a:t>
            </a:r>
            <a:r>
              <a:rPr lang="tr-TR" dirty="0"/>
              <a:t>ı</a:t>
            </a:r>
            <a:r>
              <a:rPr lang="tr-TR" dirty="0" smtClean="0"/>
              <a:t> türden sorular hazırlayın.</a:t>
            </a:r>
          </a:p>
          <a:p>
            <a:r>
              <a:rPr lang="tr-TR" dirty="0" smtClean="0"/>
              <a:t>Birbiriyle ilişkili soruları ayn</a:t>
            </a:r>
            <a:r>
              <a:rPr lang="tr-TR" dirty="0"/>
              <a:t>ı</a:t>
            </a:r>
            <a:r>
              <a:rPr lang="tr-TR" dirty="0" smtClean="0"/>
              <a:t> bölümde toplayın.</a:t>
            </a:r>
          </a:p>
          <a:p>
            <a:r>
              <a:rPr lang="tr-TR" dirty="0" smtClean="0"/>
              <a:t>Soruların kapsamının araştırmanın amaçlarıyla uyumlu olmasına özen</a:t>
            </a:r>
          </a:p>
          <a:p>
            <a:r>
              <a:rPr lang="tr-TR" dirty="0" smtClean="0"/>
              <a:t>gösterin.</a:t>
            </a:r>
          </a:p>
          <a:p>
            <a:r>
              <a:rPr lang="tr-TR" dirty="0" smtClean="0"/>
              <a:t>Soru sayısının araştırmanın kapsamıyla ilişkili olmasın</a:t>
            </a:r>
            <a:r>
              <a:rPr lang="tr-TR" dirty="0"/>
              <a:t>ı</a:t>
            </a:r>
            <a:r>
              <a:rPr lang="tr-TR" dirty="0" smtClean="0"/>
              <a:t> sağlayın.</a:t>
            </a:r>
            <a:endParaRPr lang="tr-TR" dirty="0"/>
          </a:p>
        </p:txBody>
      </p:sp>
    </p:spTree>
    <p:extLst>
      <p:ext uri="{BB962C8B-B14F-4D97-AF65-F5344CB8AC3E}">
        <p14:creationId xmlns:p14="http://schemas.microsoft.com/office/powerpoint/2010/main" val="2581141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27797"/>
            <a:ext cx="10515600" cy="5549166"/>
          </a:xfrm>
        </p:spPr>
        <p:txBody>
          <a:bodyPr>
            <a:normAutofit/>
          </a:bodyPr>
          <a:lstStyle/>
          <a:p>
            <a:endParaRPr lang="tr-TR" dirty="0" smtClean="0"/>
          </a:p>
          <a:p>
            <a:r>
              <a:rPr lang="tr-TR" sz="2400" b="1" dirty="0" smtClean="0">
                <a:solidFill>
                  <a:srgbClr val="FFFF00"/>
                </a:solidFill>
              </a:rPr>
              <a:t>Yapılandırılmış Görüşme: </a:t>
            </a:r>
          </a:p>
          <a:p>
            <a:endParaRPr lang="tr-TR" sz="2400" b="1" dirty="0" smtClean="0">
              <a:solidFill>
                <a:srgbClr val="FFFF00"/>
              </a:solidFill>
            </a:endParaRPr>
          </a:p>
          <a:p>
            <a:r>
              <a:rPr lang="tr-TR" sz="2400" dirty="0" smtClean="0"/>
              <a:t>Her katılımcıya önceden hazırlanan soruların, aynı</a:t>
            </a:r>
            <a:r>
              <a:rPr lang="tr-TR" sz="2400" dirty="0"/>
              <a:t> </a:t>
            </a:r>
            <a:r>
              <a:rPr lang="tr-TR" sz="2400" dirty="0" smtClean="0"/>
              <a:t>biçimde ve ayn</a:t>
            </a:r>
            <a:r>
              <a:rPr lang="tr-TR" sz="2400" dirty="0"/>
              <a:t>ı</a:t>
            </a:r>
            <a:r>
              <a:rPr lang="tr-TR" sz="2400" dirty="0" smtClean="0"/>
              <a:t> sırada sorulduğu bir görüşme türüdür. </a:t>
            </a:r>
          </a:p>
          <a:p>
            <a:r>
              <a:rPr lang="tr-TR" sz="2400" dirty="0" smtClean="0"/>
              <a:t>Görüşmeci, belirlenen sırada soruları sorarak her katılımcıdan verileri toplamaya çalışır. </a:t>
            </a:r>
          </a:p>
          <a:p>
            <a:r>
              <a:rPr lang="tr-TR" sz="2400" dirty="0" smtClean="0"/>
              <a:t>Bu durum, daha önce açıklanan görüşme türlerine göre görüşmeciye çok fazla esneklik sağlamamaktadır.</a:t>
            </a:r>
          </a:p>
          <a:p>
            <a:r>
              <a:rPr lang="tr-TR" sz="2400" dirty="0" smtClean="0"/>
              <a:t>Dolayısıyla, birden çok görüşmecinin kullanılacağı araştırmalar için daha uygundur.</a:t>
            </a:r>
            <a:endParaRPr lang="tr-TR" sz="2400" dirty="0"/>
          </a:p>
        </p:txBody>
      </p:sp>
    </p:spTree>
    <p:extLst>
      <p:ext uri="{BB962C8B-B14F-4D97-AF65-F5344CB8AC3E}">
        <p14:creationId xmlns:p14="http://schemas.microsoft.com/office/powerpoint/2010/main" val="1766402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77678"/>
            <a:ext cx="10515600" cy="5699291"/>
          </a:xfrm>
        </p:spPr>
        <p:txBody>
          <a:bodyPr>
            <a:normAutofit/>
          </a:bodyPr>
          <a:lstStyle/>
          <a:p>
            <a:pPr marL="0" indent="0">
              <a:buNone/>
            </a:pPr>
            <a:r>
              <a:rPr lang="tr-TR" dirty="0" smtClean="0"/>
              <a:t>  </a:t>
            </a:r>
          </a:p>
          <a:p>
            <a:endParaRPr lang="tr-TR" dirty="0"/>
          </a:p>
          <a:p>
            <a:r>
              <a:rPr lang="tr-TR" sz="2400" dirty="0" smtClean="0"/>
              <a:t>Görüşme formunda hazırlanan sorular açık uçlu sorulardan oluşmaktadır. </a:t>
            </a:r>
          </a:p>
          <a:p>
            <a:r>
              <a:rPr lang="tr-TR" sz="2400" dirty="0" smtClean="0"/>
              <a:t>Ancak, görüşmede sosyal etkileşim sonucu ortaya çıkabilecek ve ileride önemli olabilecek bir konunun ayrıntıl</a:t>
            </a:r>
            <a:r>
              <a:rPr lang="tr-TR" sz="2400" dirty="0"/>
              <a:t>ı</a:t>
            </a:r>
            <a:r>
              <a:rPr lang="tr-TR" sz="2400" dirty="0" smtClean="0"/>
              <a:t> biçimde incelenmesi söz konusu değildir. </a:t>
            </a:r>
          </a:p>
          <a:p>
            <a:r>
              <a:rPr lang="tr-TR" sz="2400" dirty="0" smtClean="0"/>
              <a:t>Öteki görüşme</a:t>
            </a:r>
            <a:r>
              <a:rPr lang="tr-TR" sz="2400" dirty="0"/>
              <a:t> </a:t>
            </a:r>
            <a:r>
              <a:rPr lang="tr-TR" sz="2400" dirty="0" smtClean="0"/>
              <a:t>türleriyle karşılaştırıldığında yapılandırılmış görüşme sürecinde, görüşmecinin sahip olmas</a:t>
            </a:r>
            <a:r>
              <a:rPr lang="tr-TR" sz="2400" dirty="0"/>
              <a:t>ı</a:t>
            </a:r>
            <a:r>
              <a:rPr lang="tr-TR" sz="2400" dirty="0" smtClean="0"/>
              <a:t> gereken yeterlikler de sınırlıdır. </a:t>
            </a:r>
          </a:p>
          <a:p>
            <a:r>
              <a:rPr lang="tr-TR" sz="2400" dirty="0" smtClean="0"/>
              <a:t>Görüşmeciden beklenilen her katılımcıya, soruları ayn</a:t>
            </a:r>
            <a:r>
              <a:rPr lang="tr-TR" sz="2400" dirty="0"/>
              <a:t>ı</a:t>
            </a:r>
            <a:r>
              <a:rPr lang="tr-TR" sz="2400" dirty="0" smtClean="0"/>
              <a:t> biçimde ve ayn</a:t>
            </a:r>
            <a:r>
              <a:rPr lang="tr-TR" sz="2400" dirty="0"/>
              <a:t>ı</a:t>
            </a:r>
            <a:r>
              <a:rPr lang="tr-TR" sz="2400" dirty="0" smtClean="0"/>
              <a:t> sırada sormasıdır. </a:t>
            </a:r>
            <a:endParaRPr lang="tr-TR" sz="2400" dirty="0"/>
          </a:p>
        </p:txBody>
      </p:sp>
    </p:spTree>
    <p:extLst>
      <p:ext uri="{BB962C8B-B14F-4D97-AF65-F5344CB8AC3E}">
        <p14:creationId xmlns:p14="http://schemas.microsoft.com/office/powerpoint/2010/main" val="343367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00501"/>
            <a:ext cx="10515600" cy="5576462"/>
          </a:xfrm>
        </p:spPr>
        <p:txBody>
          <a:bodyPr>
            <a:normAutofit/>
          </a:bodyPr>
          <a:lstStyle/>
          <a:p>
            <a:r>
              <a:rPr lang="tr-TR" sz="2400" b="1" dirty="0" smtClean="0">
                <a:solidFill>
                  <a:srgbClr val="FFFF00"/>
                </a:solidFill>
              </a:rPr>
              <a:t>Görüşme Süreci</a:t>
            </a:r>
          </a:p>
          <a:p>
            <a:r>
              <a:rPr lang="tr-TR" sz="2400" dirty="0" smtClean="0"/>
              <a:t>Araştırmanın amacına ve katılımcıların özelliklerine göre en uygun görüşme türüne karar verildikten sonra görüşme sürecinde bazı aşamalar izlenir. </a:t>
            </a:r>
          </a:p>
          <a:p>
            <a:r>
              <a:rPr lang="tr-TR" sz="2400" dirty="0" smtClean="0"/>
              <a:t>Bunlar; soruların hazırlanmas</a:t>
            </a:r>
            <a:r>
              <a:rPr lang="tr-TR" sz="2400" dirty="0"/>
              <a:t>ı</a:t>
            </a:r>
            <a:r>
              <a:rPr lang="tr-TR" sz="2400" dirty="0" smtClean="0"/>
              <a:t>, ön denemenin uygulanmas</a:t>
            </a:r>
            <a:r>
              <a:rPr lang="tr-TR" sz="2400" dirty="0"/>
              <a:t>ı</a:t>
            </a:r>
            <a:r>
              <a:rPr lang="tr-TR" sz="2400" dirty="0" smtClean="0"/>
              <a:t>, görüşmenin gerçekleştirilmesi, ses kayıtlarının deşifre edilmesi, verilerin çözümlenmesi, doğrulanmas</a:t>
            </a:r>
            <a:r>
              <a:rPr lang="tr-TR" sz="2400" dirty="0"/>
              <a:t>ı</a:t>
            </a:r>
            <a:r>
              <a:rPr lang="tr-TR" sz="2400" dirty="0" smtClean="0"/>
              <a:t> ve </a:t>
            </a:r>
            <a:r>
              <a:rPr lang="tr-TR" sz="2400" dirty="0" err="1" smtClean="0"/>
              <a:t>raporlaştırma</a:t>
            </a:r>
            <a:r>
              <a:rPr lang="tr-TR" sz="2400" dirty="0"/>
              <a:t> </a:t>
            </a:r>
            <a:r>
              <a:rPr lang="tr-TR" sz="2400" dirty="0" smtClean="0"/>
              <a:t>aşamalarıdır.</a:t>
            </a:r>
          </a:p>
          <a:p>
            <a:endParaRPr lang="tr-TR" sz="2400" dirty="0" smtClean="0"/>
          </a:p>
          <a:p>
            <a:r>
              <a:rPr lang="tr-TR" sz="2400" dirty="0" smtClean="0">
                <a:solidFill>
                  <a:srgbClr val="FFFF00"/>
                </a:solidFill>
              </a:rPr>
              <a:t>Görüşme sürecinin daha etkili ve verimli olmas</a:t>
            </a:r>
            <a:r>
              <a:rPr lang="tr-TR" sz="2400" dirty="0">
                <a:solidFill>
                  <a:srgbClr val="FFFF00"/>
                </a:solidFill>
              </a:rPr>
              <a:t>ı</a:t>
            </a:r>
            <a:r>
              <a:rPr lang="tr-TR" sz="2400" dirty="0" smtClean="0">
                <a:solidFill>
                  <a:srgbClr val="FFFF00"/>
                </a:solidFill>
              </a:rPr>
              <a:t> için bazı konulara dikkat etmekte yarar bulunmaktadır. Bunlardan bazıları şunlardır:</a:t>
            </a:r>
            <a:endParaRPr lang="tr-TR" sz="2400" dirty="0">
              <a:solidFill>
                <a:srgbClr val="FFFF00"/>
              </a:solidFill>
            </a:endParaRPr>
          </a:p>
        </p:txBody>
      </p:sp>
    </p:spTree>
    <p:extLst>
      <p:ext uri="{BB962C8B-B14F-4D97-AF65-F5344CB8AC3E}">
        <p14:creationId xmlns:p14="http://schemas.microsoft.com/office/powerpoint/2010/main" val="2398568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2137"/>
            <a:ext cx="10515600" cy="5794826"/>
          </a:xfrm>
        </p:spPr>
        <p:txBody>
          <a:bodyPr>
            <a:normAutofit fontScale="92500" lnSpcReduction="10000"/>
          </a:bodyPr>
          <a:lstStyle/>
          <a:p>
            <a:r>
              <a:rPr lang="tr-TR" dirty="0" smtClean="0"/>
              <a:t>Görüşme yapacağınız kişinin, görüşme yerini ve zamanın</a:t>
            </a:r>
            <a:r>
              <a:rPr lang="tr-TR" dirty="0"/>
              <a:t>ı</a:t>
            </a:r>
            <a:r>
              <a:rPr lang="tr-TR" dirty="0" smtClean="0"/>
              <a:t> belirlemesini sağlayın.</a:t>
            </a:r>
          </a:p>
          <a:p>
            <a:r>
              <a:rPr lang="tr-TR" dirty="0" smtClean="0"/>
              <a:t>Görüşmenin ön denemesini uygulayın.</a:t>
            </a:r>
          </a:p>
          <a:p>
            <a:r>
              <a:rPr lang="tr-TR" dirty="0" smtClean="0"/>
              <a:t>Görüşme amacınız</a:t>
            </a:r>
            <a:r>
              <a:rPr lang="tr-TR" dirty="0"/>
              <a:t>ı</a:t>
            </a:r>
            <a:r>
              <a:rPr lang="tr-TR" dirty="0" smtClean="0"/>
              <a:t> ve gizliliği açıklayan kısa ve anlaşılır bir onay formu hazırlayın.</a:t>
            </a:r>
          </a:p>
          <a:p>
            <a:r>
              <a:rPr lang="tr-TR" dirty="0" smtClean="0"/>
              <a:t>Hazırlanan soruları görüşme öncesi inceleyin.</a:t>
            </a:r>
          </a:p>
          <a:p>
            <a:r>
              <a:rPr lang="tr-TR" dirty="0" smtClean="0"/>
              <a:t>Katılımcının neden seçildiğini belirtin.</a:t>
            </a:r>
          </a:p>
          <a:p>
            <a:r>
              <a:rPr lang="tr-TR" dirty="0" smtClean="0"/>
              <a:t>Görüşmenin yaklaşık olarak ne kadar süreceğini açıklayın.</a:t>
            </a:r>
          </a:p>
          <a:p>
            <a:r>
              <a:rPr lang="tr-TR" dirty="0" smtClean="0"/>
              <a:t>Görüşme sırasında ses kaydedici cihazın çalıştığından emin olun.</a:t>
            </a:r>
          </a:p>
          <a:p>
            <a:r>
              <a:rPr lang="tr-TR" dirty="0" smtClean="0"/>
              <a:t>Görüşme sırasında sorgulayıc</a:t>
            </a:r>
            <a:r>
              <a:rPr lang="tr-TR" dirty="0"/>
              <a:t>ı</a:t>
            </a:r>
            <a:r>
              <a:rPr lang="tr-TR" dirty="0" smtClean="0"/>
              <a:t> değil güven verici olmaya özen gösterin.</a:t>
            </a:r>
          </a:p>
          <a:p>
            <a:r>
              <a:rPr lang="tr-TR" dirty="0" smtClean="0"/>
              <a:t>Görüşmenin planlandığı gibi gitmesi amacıyla görüşme rehberinden yararlanın.</a:t>
            </a:r>
          </a:p>
          <a:p>
            <a:r>
              <a:rPr lang="tr-TR" dirty="0" smtClean="0"/>
              <a:t>Sonunda katılımcılara teşekkür etmeyi unutmayın.</a:t>
            </a:r>
          </a:p>
          <a:p>
            <a:r>
              <a:rPr lang="tr-TR" dirty="0" smtClean="0"/>
              <a:t>Araştırma sonuçlarının paylaşılacağını hatırlatın.</a:t>
            </a:r>
          </a:p>
          <a:p>
            <a:r>
              <a:rPr lang="tr-TR" dirty="0" smtClean="0"/>
              <a:t>Görüşme sonras</a:t>
            </a:r>
            <a:r>
              <a:rPr lang="tr-TR" dirty="0"/>
              <a:t>ı</a:t>
            </a:r>
            <a:r>
              <a:rPr lang="tr-TR" dirty="0" smtClean="0"/>
              <a:t> konuyla ilgili görüş bildirilirse not almay</a:t>
            </a:r>
            <a:r>
              <a:rPr lang="tr-TR" dirty="0"/>
              <a:t>ı</a:t>
            </a:r>
            <a:r>
              <a:rPr lang="tr-TR" dirty="0" smtClean="0"/>
              <a:t> unutmayın.</a:t>
            </a:r>
          </a:p>
          <a:p>
            <a:r>
              <a:rPr lang="tr-TR" dirty="0" smtClean="0"/>
              <a:t>Görüşmeleri gerçeğine uygun biçimde deşifre yapmaya özen gösterin.</a:t>
            </a:r>
          </a:p>
          <a:p>
            <a:r>
              <a:rPr lang="tr-TR" dirty="0" smtClean="0"/>
              <a:t>Deşifre edilen metni katılımcılara okutarak görüşmenin doğrulanmasını</a:t>
            </a:r>
            <a:r>
              <a:rPr lang="tr-TR" dirty="0"/>
              <a:t> </a:t>
            </a:r>
            <a:r>
              <a:rPr lang="tr-TR" dirty="0" smtClean="0"/>
              <a:t>sağlayın.</a:t>
            </a:r>
          </a:p>
          <a:p>
            <a:r>
              <a:rPr lang="tr-TR" dirty="0" smtClean="0"/>
              <a:t>Etik kurallara uygun rapor yazmaya özen gösterin.</a:t>
            </a:r>
          </a:p>
        </p:txBody>
      </p:sp>
    </p:spTree>
    <p:extLst>
      <p:ext uri="{BB962C8B-B14F-4D97-AF65-F5344CB8AC3E}">
        <p14:creationId xmlns:p14="http://schemas.microsoft.com/office/powerpoint/2010/main" val="293510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ODAK KÜME GÖRÜŞMELERİ</a:t>
            </a:r>
            <a:endParaRPr lang="tr-TR" dirty="0"/>
          </a:p>
        </p:txBody>
      </p:sp>
      <p:sp>
        <p:nvSpPr>
          <p:cNvPr id="3" name="İçerik Yer Tutucusu 2"/>
          <p:cNvSpPr>
            <a:spLocks noGrp="1"/>
          </p:cNvSpPr>
          <p:nvPr>
            <p:ph idx="1"/>
          </p:nvPr>
        </p:nvSpPr>
        <p:spPr>
          <a:xfrm>
            <a:off x="379833" y="1491176"/>
            <a:ext cx="7500423" cy="4757224"/>
          </a:xfrm>
        </p:spPr>
        <p:txBody>
          <a:bodyPr>
            <a:normAutofit/>
          </a:bodyPr>
          <a:lstStyle/>
          <a:p>
            <a:r>
              <a:rPr lang="tr-TR" sz="2400" dirty="0" smtClean="0"/>
              <a:t>Odak küme görüşmeleri, küçük katılımc</a:t>
            </a:r>
            <a:r>
              <a:rPr lang="tr-TR" sz="2400" dirty="0"/>
              <a:t>ı</a:t>
            </a:r>
            <a:r>
              <a:rPr lang="tr-TR" sz="2400" dirty="0" smtClean="0"/>
              <a:t> gruplarıyla yönlendirici (</a:t>
            </a:r>
            <a:r>
              <a:rPr lang="tr-TR" sz="2400" dirty="0" err="1" smtClean="0"/>
              <a:t>moderator</a:t>
            </a:r>
            <a:r>
              <a:rPr lang="tr-TR" sz="2400" dirty="0" smtClean="0"/>
              <a:t>) bir kişi rehberliğinde yürütülen ve katılımcıların tümünü ilgilendiren bir konuda, onların görüşlerini belirlemeyi amaçlayan görüşmelerdir. </a:t>
            </a:r>
          </a:p>
          <a:p>
            <a:r>
              <a:rPr lang="tr-TR" sz="2400" dirty="0" smtClean="0"/>
              <a:t>Odak küme görüşmeleri, genellikle bir ürün, hizmet ya da olanağın kullanıcılar tarafından nasıl algılandığını ortaya çıkarmak için gerçekleştirilmektedir.</a:t>
            </a:r>
            <a:endParaRPr lang="tr-T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255" y="323562"/>
            <a:ext cx="4234375" cy="612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128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2137"/>
            <a:ext cx="10515600" cy="5794826"/>
          </a:xfrm>
        </p:spPr>
        <p:txBody>
          <a:bodyPr>
            <a:normAutofit lnSpcReduction="10000"/>
          </a:bodyPr>
          <a:lstStyle/>
          <a:p>
            <a:pPr marL="0" indent="0">
              <a:buNone/>
            </a:pPr>
            <a:endParaRPr lang="tr-TR" sz="2800" dirty="0" smtClean="0">
              <a:latin typeface="Times New Roman" panose="02020603050405020304" pitchFamily="18" charset="0"/>
              <a:cs typeface="Times New Roman" panose="02020603050405020304" pitchFamily="18" charset="0"/>
            </a:endParaRPr>
          </a:p>
          <a:p>
            <a:pPr marL="0" indent="0">
              <a:spcAft>
                <a:spcPts val="600"/>
              </a:spcAft>
              <a:buNone/>
            </a:pPr>
            <a:r>
              <a:rPr lang="tr-TR" sz="2800" dirty="0" smtClean="0">
                <a:latin typeface="Times New Roman" panose="02020603050405020304" pitchFamily="18" charset="0"/>
                <a:cs typeface="Times New Roman" panose="02020603050405020304" pitchFamily="18" charset="0"/>
              </a:rPr>
              <a:t>ARAŞTIRMA</a:t>
            </a:r>
            <a:r>
              <a:rPr lang="tr-TR" sz="2800" dirty="0" smtClean="0">
                <a:solidFill>
                  <a:srgbClr val="FFFF00"/>
                </a:solidFill>
                <a:latin typeface="Times New Roman" panose="02020603050405020304" pitchFamily="18" charset="0"/>
                <a:cs typeface="Times New Roman" panose="02020603050405020304" pitchFamily="18" charset="0"/>
              </a:rPr>
              <a:t>; betimleme, açıklama, yordama ve denetimleme </a:t>
            </a:r>
            <a:r>
              <a:rPr lang="tr-TR" sz="2800" dirty="0" smtClean="0">
                <a:latin typeface="Times New Roman" panose="02020603050405020304" pitchFamily="18" charset="0"/>
                <a:cs typeface="Times New Roman" panose="02020603050405020304" pitchFamily="18" charset="0"/>
              </a:rPr>
              <a:t>amacıyla incelenmek istenen konu hakkında sistematik olarak verilerin toplanmas</a:t>
            </a:r>
            <a:r>
              <a:rPr lang="tr-TR" sz="2800" dirty="0">
                <a:latin typeface="Times New Roman" panose="02020603050405020304" pitchFamily="18" charset="0"/>
                <a:cs typeface="Times New Roman" panose="02020603050405020304" pitchFamily="18" charset="0"/>
              </a:rPr>
              <a:t>ı</a:t>
            </a:r>
            <a:r>
              <a:rPr lang="tr-TR" sz="2800" dirty="0" smtClean="0">
                <a:latin typeface="Times New Roman" panose="02020603050405020304" pitchFamily="18" charset="0"/>
                <a:cs typeface="Times New Roman" panose="02020603050405020304" pitchFamily="18" charset="0"/>
              </a:rPr>
              <a:t>, çözümlenmesi, yorumlanmas</a:t>
            </a:r>
            <a:r>
              <a:rPr lang="tr-TR" sz="2800" dirty="0">
                <a:latin typeface="Times New Roman" panose="02020603050405020304" pitchFamily="18" charset="0"/>
                <a:cs typeface="Times New Roman" panose="02020603050405020304" pitchFamily="18" charset="0"/>
              </a:rPr>
              <a:t>ı</a:t>
            </a:r>
            <a:r>
              <a:rPr lang="tr-TR" sz="2800" dirty="0" smtClean="0">
                <a:latin typeface="Times New Roman" panose="02020603050405020304" pitchFamily="18" charset="0"/>
                <a:cs typeface="Times New Roman" panose="02020603050405020304" pitchFamily="18" charset="0"/>
              </a:rPr>
              <a:t> ve raporlaştırılması sürecidir.</a:t>
            </a:r>
          </a:p>
          <a:p>
            <a:pPr marL="0" indent="0">
              <a:spcAft>
                <a:spcPts val="600"/>
              </a:spcAft>
              <a:buNone/>
            </a:pPr>
            <a:r>
              <a:rPr lang="tr-TR" sz="2800" dirty="0" smtClean="0">
                <a:latin typeface="Times New Roman" panose="02020603050405020304" pitchFamily="18" charset="0"/>
                <a:cs typeface="Times New Roman" panose="02020603050405020304" pitchFamily="18" charset="0"/>
              </a:rPr>
              <a:t>Bilimsel araştırma sürecinde araştırılacak konu belirlendikten sonra öncelikle </a:t>
            </a:r>
            <a:r>
              <a:rPr lang="tr-TR" sz="2800" dirty="0" smtClean="0">
                <a:solidFill>
                  <a:srgbClr val="FFFF00"/>
                </a:solidFill>
                <a:latin typeface="Times New Roman" panose="02020603050405020304" pitchFamily="18" charset="0"/>
                <a:cs typeface="Times New Roman" panose="02020603050405020304" pitchFamily="18" charset="0"/>
              </a:rPr>
              <a:t>araştırmanın amac</a:t>
            </a:r>
            <a:r>
              <a:rPr lang="tr-TR" sz="2800" dirty="0">
                <a:solidFill>
                  <a:srgbClr val="FFFF00"/>
                </a:solidFill>
                <a:latin typeface="Times New Roman" panose="02020603050405020304" pitchFamily="18" charset="0"/>
                <a:cs typeface="Times New Roman" panose="02020603050405020304" pitchFamily="18" charset="0"/>
              </a:rPr>
              <a:t>ı</a:t>
            </a:r>
            <a:r>
              <a:rPr lang="tr-TR" sz="2800" dirty="0" smtClean="0">
                <a:solidFill>
                  <a:srgbClr val="FFFF00"/>
                </a:solidFill>
                <a:latin typeface="Times New Roman" panose="02020603050405020304" pitchFamily="18" charset="0"/>
                <a:cs typeface="Times New Roman" panose="02020603050405020304" pitchFamily="18" charset="0"/>
              </a:rPr>
              <a:t> ve araştırma soruları ya da hipotezleri </a:t>
            </a:r>
            <a:r>
              <a:rPr lang="tr-TR" sz="2800" dirty="0" smtClean="0">
                <a:latin typeface="Times New Roman" panose="02020603050405020304" pitchFamily="18" charset="0"/>
                <a:cs typeface="Times New Roman" panose="02020603050405020304" pitchFamily="18" charset="0"/>
              </a:rPr>
              <a:t>oluşturulur. </a:t>
            </a:r>
          </a:p>
          <a:p>
            <a:pPr marL="0" indent="0">
              <a:spcAft>
                <a:spcPts val="600"/>
              </a:spcAft>
              <a:buNone/>
            </a:pPr>
            <a:r>
              <a:rPr lang="tr-TR" sz="2800" dirty="0" smtClean="0">
                <a:latin typeface="Times New Roman" panose="02020603050405020304" pitchFamily="18" charset="0"/>
                <a:cs typeface="Times New Roman" panose="02020603050405020304" pitchFamily="18" charset="0"/>
              </a:rPr>
              <a:t>Araştırma sorularına güvenilir ve geçerli yanıtlar sağlayabilmek için </a:t>
            </a:r>
            <a:r>
              <a:rPr lang="tr-TR" sz="2800" dirty="0" smtClean="0">
                <a:solidFill>
                  <a:srgbClr val="FFFF00"/>
                </a:solidFill>
                <a:latin typeface="Times New Roman" panose="02020603050405020304" pitchFamily="18" charset="0"/>
                <a:cs typeface="Times New Roman" panose="02020603050405020304" pitchFamily="18" charset="0"/>
              </a:rPr>
              <a:t>araştırmanın tasarımı (modeli) </a:t>
            </a:r>
            <a:r>
              <a:rPr lang="tr-TR" sz="2800" dirty="0" smtClean="0">
                <a:latin typeface="Times New Roman" panose="02020603050405020304" pitchFamily="18" charset="0"/>
                <a:cs typeface="Times New Roman" panose="02020603050405020304" pitchFamily="18" charset="0"/>
              </a:rPr>
              <a:t>belirlenir ve uygulanır.</a:t>
            </a:r>
          </a:p>
          <a:p>
            <a:pPr marL="0" indent="0">
              <a:spcAft>
                <a:spcPts val="600"/>
              </a:spcAft>
              <a:buNone/>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Veriler toplandıktan sonra </a:t>
            </a:r>
            <a:r>
              <a:rPr lang="tr-TR" sz="2800" dirty="0" smtClean="0">
                <a:solidFill>
                  <a:srgbClr val="FFFF00"/>
                </a:solidFill>
                <a:latin typeface="Times New Roman" panose="02020603050405020304" pitchFamily="18" charset="0"/>
                <a:cs typeface="Times New Roman" panose="02020603050405020304" pitchFamily="18" charset="0"/>
              </a:rPr>
              <a:t>bulgular</a:t>
            </a:r>
            <a:r>
              <a:rPr lang="tr-TR" sz="2800" dirty="0" smtClean="0">
                <a:latin typeface="Times New Roman" panose="02020603050405020304" pitchFamily="18" charset="0"/>
                <a:cs typeface="Times New Roman" panose="02020603050405020304" pitchFamily="18" charset="0"/>
              </a:rPr>
              <a:t> sunulur ve kuramsal birikimle  ilişki kurularak </a:t>
            </a:r>
            <a:r>
              <a:rPr lang="tr-TR" sz="2800" dirty="0" smtClean="0">
                <a:solidFill>
                  <a:srgbClr val="FFFF00"/>
                </a:solidFill>
                <a:latin typeface="Times New Roman" panose="02020603050405020304" pitchFamily="18" charset="0"/>
                <a:cs typeface="Times New Roman" panose="02020603050405020304" pitchFamily="18" charset="0"/>
              </a:rPr>
              <a:t>değerlendirme</a:t>
            </a:r>
            <a:r>
              <a:rPr lang="tr-TR" sz="2800" dirty="0" smtClean="0">
                <a:latin typeface="Times New Roman" panose="02020603050405020304" pitchFamily="18" charset="0"/>
                <a:cs typeface="Times New Roman" panose="02020603050405020304" pitchFamily="18" charset="0"/>
              </a:rPr>
              <a:t> yapılır. Öneriler geliştirilerek araştırmanın </a:t>
            </a:r>
            <a:r>
              <a:rPr lang="tr-TR" sz="2800" dirty="0" smtClean="0">
                <a:solidFill>
                  <a:srgbClr val="FFFF00"/>
                </a:solidFill>
                <a:latin typeface="Times New Roman" panose="02020603050405020304" pitchFamily="18" charset="0"/>
                <a:cs typeface="Times New Roman" panose="02020603050405020304" pitchFamily="18" charset="0"/>
              </a:rPr>
              <a:t>raporlandırılması</a:t>
            </a:r>
            <a:r>
              <a:rPr lang="tr-TR" sz="2800" dirty="0" smtClean="0">
                <a:latin typeface="Times New Roman" panose="02020603050405020304" pitchFamily="18" charset="0"/>
                <a:cs typeface="Times New Roman" panose="02020603050405020304" pitchFamily="18" charset="0"/>
              </a:rPr>
              <a:t> sağlanır.</a:t>
            </a:r>
          </a:p>
        </p:txBody>
      </p:sp>
    </p:spTree>
    <p:extLst>
      <p:ext uri="{BB962C8B-B14F-4D97-AF65-F5344CB8AC3E}">
        <p14:creationId xmlns:p14="http://schemas.microsoft.com/office/powerpoint/2010/main" val="945378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015" y="804724"/>
            <a:ext cx="11732456" cy="605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01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585" y="618019"/>
            <a:ext cx="9700675" cy="5234147"/>
          </a:xfrm>
        </p:spPr>
        <p:txBody>
          <a:bodyPr/>
          <a:lstStyle/>
          <a:p>
            <a:r>
              <a:rPr lang="tr-TR" sz="2400" dirty="0" smtClean="0"/>
              <a:t>Bu amaçla; incelenecek konu hakkında görüş bildirecek bireylerden odak kümeler oluşturulmaktadır.</a:t>
            </a:r>
          </a:p>
          <a:p>
            <a:r>
              <a:rPr lang="tr-TR" sz="2400" dirty="0" smtClean="0"/>
              <a:t>Her odak küme, yönlendirici kişi rehberliğinde ayr</a:t>
            </a:r>
            <a:r>
              <a:rPr lang="tr-TR" sz="2400" dirty="0"/>
              <a:t>ı</a:t>
            </a:r>
            <a:r>
              <a:rPr lang="tr-TR" sz="2400" dirty="0" smtClean="0"/>
              <a:t> ayr</a:t>
            </a:r>
            <a:r>
              <a:rPr lang="tr-TR" sz="2400" dirty="0"/>
              <a:t>ı</a:t>
            </a:r>
            <a:r>
              <a:rPr lang="tr-TR" sz="2400" dirty="0" smtClean="0"/>
              <a:t> toplanmakta ve gruptaki katılımcılar araştırma konusuyla ilgili görüşlerini bildirmektedirler.</a:t>
            </a:r>
          </a:p>
          <a:p>
            <a:r>
              <a:rPr lang="tr-TR" sz="2400" dirty="0"/>
              <a:t>Odak küme görüşmelerinin kullanım alanı da oldukça geniştir. Örneğin; televizyon ve radyo gibi kitle iletişim araçlarında yayınlanan programlara ilişkin algıların ve tercihlerin belirlenmesi, bir ürünün tercih edilme nedenlerinin ortaya çıkarılması, örgüt kültürün betimlenmesi ya da örgüt içindeki iletişim sorunlarının saptanması gibi çok çeşitli alanlarda odak küme görüşmeleri uygulanabilir.</a:t>
            </a:r>
          </a:p>
          <a:p>
            <a:endParaRPr lang="tr-TR" dirty="0"/>
          </a:p>
        </p:txBody>
      </p:sp>
    </p:spTree>
    <p:extLst>
      <p:ext uri="{BB962C8B-B14F-4D97-AF65-F5344CB8AC3E}">
        <p14:creationId xmlns:p14="http://schemas.microsoft.com/office/powerpoint/2010/main" val="2699055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4848"/>
            <a:ext cx="10515600" cy="5822121"/>
          </a:xfrm>
        </p:spPr>
        <p:txBody>
          <a:bodyPr>
            <a:normAutofit/>
          </a:bodyPr>
          <a:lstStyle/>
          <a:p>
            <a:endParaRPr lang="tr-TR" dirty="0" smtClean="0"/>
          </a:p>
          <a:p>
            <a:endParaRPr lang="tr-TR" sz="2400" dirty="0"/>
          </a:p>
          <a:p>
            <a:r>
              <a:rPr lang="tr-TR" sz="2400" dirty="0" smtClean="0"/>
              <a:t>Odak küme görüşmelerinin bireysel görüşmelere oranla en önemli üstünlüğü, grup dinamiği sayesinde yanıtların daha zengin olmasıdır.</a:t>
            </a:r>
          </a:p>
          <a:p>
            <a:r>
              <a:rPr lang="tr-TR" sz="2400" dirty="0" smtClean="0"/>
              <a:t>Bu tür görüşmede, katılımcılardan konu hakkında</a:t>
            </a:r>
            <a:r>
              <a:rPr lang="tr-TR" sz="2400" dirty="0"/>
              <a:t> </a:t>
            </a:r>
            <a:r>
              <a:rPr lang="tr-TR" sz="2400" dirty="0" smtClean="0"/>
              <a:t>uzlaşmaları</a:t>
            </a:r>
            <a:r>
              <a:rPr lang="tr-TR" sz="2400" dirty="0"/>
              <a:t> </a:t>
            </a:r>
            <a:r>
              <a:rPr lang="tr-TR" sz="2400" dirty="0" smtClean="0"/>
              <a:t>beklenmemelidir. </a:t>
            </a:r>
          </a:p>
          <a:p>
            <a:r>
              <a:rPr lang="tr-TR" sz="2400" dirty="0" smtClean="0"/>
              <a:t>Önemli olan etkili bir tartışma ortamı yaratarak, incelenecek konuyla ilgili farklı bakış açıların</a:t>
            </a:r>
            <a:r>
              <a:rPr lang="tr-TR" sz="2400" dirty="0"/>
              <a:t>ı</a:t>
            </a:r>
            <a:r>
              <a:rPr lang="tr-TR" sz="2400" dirty="0" smtClean="0"/>
              <a:t> elde etmektir.</a:t>
            </a:r>
          </a:p>
          <a:p>
            <a:r>
              <a:rPr lang="tr-TR" sz="2400" dirty="0" smtClean="0"/>
              <a:t>Odak küme görüşmelerinin bir başka üstünlüğü ise, daha çok katılımcıdan daha kısa sürede veri elde edilerek zaman ve maliyet tasarrufu sağlanmasıdır.</a:t>
            </a:r>
          </a:p>
        </p:txBody>
      </p:sp>
    </p:spTree>
    <p:extLst>
      <p:ext uri="{BB962C8B-B14F-4D97-AF65-F5344CB8AC3E}">
        <p14:creationId xmlns:p14="http://schemas.microsoft.com/office/powerpoint/2010/main" val="3658372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64275"/>
            <a:ext cx="10515600" cy="5412688"/>
          </a:xfrm>
        </p:spPr>
        <p:txBody>
          <a:bodyPr>
            <a:normAutofit/>
          </a:bodyPr>
          <a:lstStyle/>
          <a:p>
            <a:endParaRPr lang="tr-TR" dirty="0" smtClean="0"/>
          </a:p>
          <a:p>
            <a:r>
              <a:rPr lang="tr-TR" sz="2400" dirty="0" smtClean="0"/>
              <a:t>Bununla ilgili olarak odak küme görüşmelerinin bir sınırlılığı sınırl</a:t>
            </a:r>
            <a:r>
              <a:rPr lang="tr-TR" sz="2400" dirty="0"/>
              <a:t>ı</a:t>
            </a:r>
            <a:r>
              <a:rPr lang="tr-TR" sz="2400" dirty="0" smtClean="0"/>
              <a:t> bilgi toplanmasıdır.</a:t>
            </a:r>
          </a:p>
          <a:p>
            <a:r>
              <a:rPr lang="tr-TR" sz="2400" dirty="0" smtClean="0"/>
              <a:t>Ayrıca, her katılımcıya bireysel görüşmeye oranla daha az konuşma süresi düşmesi; cinsellik, siyasal ve dinsel görüş gibi duyarl</a:t>
            </a:r>
            <a:r>
              <a:rPr lang="tr-TR" sz="2400" dirty="0"/>
              <a:t>ı</a:t>
            </a:r>
            <a:r>
              <a:rPr lang="tr-TR" sz="2400" dirty="0" smtClean="0"/>
              <a:t> konular üzerinde görüş toplamanın</a:t>
            </a:r>
            <a:r>
              <a:rPr lang="tr-TR" sz="2400" dirty="0"/>
              <a:t> </a:t>
            </a:r>
            <a:r>
              <a:rPr lang="tr-TR" sz="2400" dirty="0" smtClean="0"/>
              <a:t>güç olmas</a:t>
            </a:r>
            <a:r>
              <a:rPr lang="tr-TR" sz="2400" dirty="0"/>
              <a:t>ı</a:t>
            </a:r>
            <a:r>
              <a:rPr lang="tr-TR" sz="2400" dirty="0" smtClean="0"/>
              <a:t> ve bazı katılımcıların bazı konularda görüşlerini belirtirken başat olup öteki katılımcılar</a:t>
            </a:r>
            <a:r>
              <a:rPr lang="tr-TR" sz="2400" dirty="0"/>
              <a:t>ı</a:t>
            </a:r>
            <a:r>
              <a:rPr lang="tr-TR" sz="2400" dirty="0" smtClean="0"/>
              <a:t> da etkilemesidir. </a:t>
            </a:r>
          </a:p>
          <a:p>
            <a:r>
              <a:rPr lang="tr-TR" sz="2400" dirty="0" smtClean="0"/>
              <a:t>Bu nedenle, odak küme görüşmelerinin etkili olabilmesi büyük ölçüde yönlendiricinin becerilerine bağlıdır. Yönlendirici, odak grubunda yer alan tüm bireylerin etkin katılımın</a:t>
            </a:r>
            <a:r>
              <a:rPr lang="tr-TR" sz="2400" dirty="0"/>
              <a:t>ı</a:t>
            </a:r>
            <a:r>
              <a:rPr lang="tr-TR" sz="2400" dirty="0" smtClean="0"/>
              <a:t> sağlamalıdır.</a:t>
            </a:r>
            <a:endParaRPr lang="tr-TR" sz="2400" dirty="0"/>
          </a:p>
        </p:txBody>
      </p:sp>
    </p:spTree>
    <p:extLst>
      <p:ext uri="{BB962C8B-B14F-4D97-AF65-F5344CB8AC3E}">
        <p14:creationId xmlns:p14="http://schemas.microsoft.com/office/powerpoint/2010/main" val="2792041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96037"/>
            <a:ext cx="10515600" cy="5480927"/>
          </a:xfrm>
        </p:spPr>
        <p:txBody>
          <a:bodyPr>
            <a:normAutofit/>
          </a:bodyPr>
          <a:lstStyle/>
          <a:p>
            <a:pPr marL="0" lvl="0" indent="0">
              <a:buClr>
                <a:srgbClr val="5E5E5E">
                  <a:lumMod val="40000"/>
                  <a:lumOff val="60000"/>
                </a:srgbClr>
              </a:buClr>
              <a:buNone/>
            </a:pPr>
            <a:r>
              <a:rPr lang="tr-TR" sz="2400" b="1" dirty="0">
                <a:solidFill>
                  <a:srgbClr val="FFFF00"/>
                </a:solidFill>
              </a:rPr>
              <a:t>Odak Grup Görüşmesinde dikkat edilmesi gereken hususlar:</a:t>
            </a:r>
          </a:p>
          <a:p>
            <a:r>
              <a:rPr lang="tr-TR" dirty="0" smtClean="0"/>
              <a:t> </a:t>
            </a:r>
            <a:r>
              <a:rPr lang="tr-TR" sz="2400" dirty="0" smtClean="0"/>
              <a:t>Katılımcılar</a:t>
            </a:r>
            <a:r>
              <a:rPr lang="tr-TR" sz="2400" dirty="0"/>
              <a:t>ı</a:t>
            </a:r>
            <a:r>
              <a:rPr lang="tr-TR" sz="2400" dirty="0" smtClean="0"/>
              <a:t> karşılayarak toplant</a:t>
            </a:r>
            <a:r>
              <a:rPr lang="tr-TR" sz="2400" dirty="0"/>
              <a:t>ı</a:t>
            </a:r>
            <a:r>
              <a:rPr lang="tr-TR" sz="2400" dirty="0" smtClean="0"/>
              <a:t> odasına alınmasın</a:t>
            </a:r>
            <a:r>
              <a:rPr lang="tr-TR" sz="2400" dirty="0"/>
              <a:t>ı</a:t>
            </a:r>
            <a:r>
              <a:rPr lang="tr-TR" sz="2400" dirty="0" smtClean="0"/>
              <a:t> sağlayın.</a:t>
            </a:r>
          </a:p>
          <a:p>
            <a:r>
              <a:rPr lang="tr-TR" sz="2400" dirty="0" smtClean="0"/>
              <a:t> Görüşme sürecinde hitab</a:t>
            </a:r>
            <a:r>
              <a:rPr lang="tr-TR" sz="2400" dirty="0"/>
              <a:t>ı</a:t>
            </a:r>
            <a:r>
              <a:rPr lang="tr-TR" sz="2400" dirty="0" smtClean="0"/>
              <a:t> kolaylaştırmak için önceden hazırlanan katılımcıların isimlerini belirten isim kartların</a:t>
            </a:r>
            <a:r>
              <a:rPr lang="tr-TR" sz="2400" dirty="0"/>
              <a:t>ı</a:t>
            </a:r>
            <a:r>
              <a:rPr lang="tr-TR" sz="2400" dirty="0" smtClean="0"/>
              <a:t> masaya yerleştirin ya da herkesin yakasına takmasına özen gösterin.</a:t>
            </a:r>
          </a:p>
          <a:p>
            <a:r>
              <a:rPr lang="tr-TR" sz="2400" dirty="0" smtClean="0"/>
              <a:t>Görüşmenin amacın belirttikten sonra ses/görüntü kaydının başlamasını</a:t>
            </a:r>
            <a:r>
              <a:rPr lang="tr-TR" sz="2400" dirty="0"/>
              <a:t> </a:t>
            </a:r>
            <a:r>
              <a:rPr lang="tr-TR" sz="2400" dirty="0" smtClean="0"/>
              <a:t>sağlayın.</a:t>
            </a:r>
          </a:p>
          <a:p>
            <a:r>
              <a:rPr lang="tr-TR" sz="2400" dirty="0" smtClean="0"/>
              <a:t>Görüşme sırasında ses/görüntü kaydedici aygıtın çalıştığından emin olun.</a:t>
            </a:r>
          </a:p>
          <a:p>
            <a:r>
              <a:rPr lang="tr-TR" sz="2400" dirty="0" smtClean="0"/>
              <a:t>Açılış konuşmasında; görüşmelerin amacın</a:t>
            </a:r>
            <a:r>
              <a:rPr lang="tr-TR" sz="2400" dirty="0"/>
              <a:t>ı</a:t>
            </a:r>
            <a:r>
              <a:rPr lang="tr-TR" sz="2400" dirty="0" smtClean="0"/>
              <a:t>, katılımcıların görüş ve önerilerinin önemini, ses/görüntü kaydının alınacağın</a:t>
            </a:r>
            <a:r>
              <a:rPr lang="tr-TR" sz="2400" dirty="0"/>
              <a:t>ı</a:t>
            </a:r>
            <a:r>
              <a:rPr lang="tr-TR" sz="2400" dirty="0" smtClean="0"/>
              <a:t>, gizlilik ilkesini ve toplantının olası süresini katılımcılara açıklamaya çalışın.</a:t>
            </a:r>
          </a:p>
        </p:txBody>
      </p:sp>
    </p:spTree>
    <p:extLst>
      <p:ext uri="{BB962C8B-B14F-4D97-AF65-F5344CB8AC3E}">
        <p14:creationId xmlns:p14="http://schemas.microsoft.com/office/powerpoint/2010/main" val="2507969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96037"/>
            <a:ext cx="10515600" cy="5480927"/>
          </a:xfrm>
        </p:spPr>
        <p:txBody>
          <a:bodyPr>
            <a:normAutofit/>
          </a:bodyPr>
          <a:lstStyle/>
          <a:p>
            <a:pPr marL="0" indent="0">
              <a:buNone/>
            </a:pPr>
            <a:r>
              <a:rPr lang="tr-TR" sz="2400" b="1" dirty="0" smtClean="0">
                <a:solidFill>
                  <a:srgbClr val="FFFF00"/>
                </a:solidFill>
              </a:rPr>
              <a:t>Odak Grup Görüşmesinde dikkat edilmesi gereken hususlar:</a:t>
            </a:r>
          </a:p>
          <a:p>
            <a:r>
              <a:rPr lang="tr-TR" sz="2400" dirty="0" smtClean="0"/>
              <a:t>Önceden hazırlanmış odak küme görüşmesi soruların</a:t>
            </a:r>
            <a:r>
              <a:rPr lang="tr-TR" sz="2400" dirty="0"/>
              <a:t>ı</a:t>
            </a:r>
            <a:r>
              <a:rPr lang="tr-TR" sz="2400" dirty="0" smtClean="0"/>
              <a:t> katılımcılara yöneltin ve tüm katılımcıların her soruyu yanıtlamasını sağlayın.</a:t>
            </a:r>
          </a:p>
          <a:p>
            <a:r>
              <a:rPr lang="tr-TR" sz="2400" dirty="0" smtClean="0"/>
              <a:t>Anlaşılmayan konularda açıklama yapmaya özen gösterin.</a:t>
            </a:r>
          </a:p>
          <a:p>
            <a:r>
              <a:rPr lang="tr-TR" sz="2400" dirty="0" smtClean="0"/>
              <a:t>Olumlu ve olumsuz geribildirim vermekten kaçının.</a:t>
            </a:r>
          </a:p>
          <a:p>
            <a:r>
              <a:rPr lang="tr-TR" sz="2400" dirty="0" smtClean="0"/>
              <a:t>Geç gelen katılımcılar için kısa bir açıklama yapmay</a:t>
            </a:r>
            <a:r>
              <a:rPr lang="tr-TR" sz="2400" dirty="0"/>
              <a:t>ı</a:t>
            </a:r>
            <a:r>
              <a:rPr lang="tr-TR" sz="2400" dirty="0" smtClean="0"/>
              <a:t> unutmayın.</a:t>
            </a:r>
          </a:p>
          <a:p>
            <a:r>
              <a:rPr lang="tr-TR" sz="2400" dirty="0" smtClean="0"/>
              <a:t>Olabildiğince yanıtlarla ilgili notlar almaya çalışın.</a:t>
            </a:r>
          </a:p>
          <a:p>
            <a:r>
              <a:rPr lang="tr-TR" sz="2400" dirty="0" smtClean="0"/>
              <a:t>Görüşme sonunda teşekkür ederek ses/görüntü kaydın</a:t>
            </a:r>
            <a:r>
              <a:rPr lang="tr-TR" sz="2400" dirty="0"/>
              <a:t>ı</a:t>
            </a:r>
            <a:r>
              <a:rPr lang="tr-TR" sz="2400" dirty="0" smtClean="0"/>
              <a:t> durdurun.</a:t>
            </a:r>
          </a:p>
          <a:p>
            <a:r>
              <a:rPr lang="tr-TR" sz="2400" dirty="0" smtClean="0"/>
              <a:t>Görüşme sonras</a:t>
            </a:r>
            <a:r>
              <a:rPr lang="tr-TR" sz="2400" dirty="0"/>
              <a:t>ı</a:t>
            </a:r>
            <a:r>
              <a:rPr lang="tr-TR" sz="2400" dirty="0" smtClean="0"/>
              <a:t> konuyla ilgili görüşler bildirilirse not almay</a:t>
            </a:r>
            <a:r>
              <a:rPr lang="tr-TR" sz="2400" dirty="0"/>
              <a:t>ı</a:t>
            </a:r>
            <a:r>
              <a:rPr lang="tr-TR" sz="2400" dirty="0" smtClean="0"/>
              <a:t> unutmayın.</a:t>
            </a:r>
            <a:endParaRPr lang="tr-TR" sz="2400" dirty="0"/>
          </a:p>
        </p:txBody>
      </p:sp>
    </p:spTree>
    <p:extLst>
      <p:ext uri="{BB962C8B-B14F-4D97-AF65-F5344CB8AC3E}">
        <p14:creationId xmlns:p14="http://schemas.microsoft.com/office/powerpoint/2010/main" val="1691794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787792"/>
            <a:ext cx="8946541" cy="5460608"/>
          </a:xfrm>
        </p:spPr>
        <p:txBody>
          <a:bodyPr>
            <a:normAutofit/>
          </a:bodyPr>
          <a:lstStyle/>
          <a:p>
            <a:r>
              <a:rPr lang="tr-TR" sz="4000" b="1" dirty="0" smtClean="0">
                <a:solidFill>
                  <a:srgbClr val="FFFF00"/>
                </a:solidFill>
              </a:rPr>
              <a:t>Gözlem</a:t>
            </a:r>
          </a:p>
          <a:p>
            <a:r>
              <a:rPr lang="tr-TR" sz="2800" dirty="0" smtClean="0"/>
              <a:t>Gözlem, geçmişte çoğunlukla antropolojik çalışmalara özgü veri toplama arac</a:t>
            </a:r>
            <a:r>
              <a:rPr lang="tr-TR" sz="2800" dirty="0"/>
              <a:t>ı</a:t>
            </a:r>
            <a:r>
              <a:rPr lang="tr-TR" sz="2800" dirty="0" smtClean="0"/>
              <a:t> olarak görülmüştür. </a:t>
            </a:r>
          </a:p>
          <a:p>
            <a:r>
              <a:rPr lang="tr-TR" sz="2800" dirty="0" smtClean="0"/>
              <a:t>Ancak son yıllarda, pazarlama, reklamcılık, sosyoloji, psikoloji, eğitim gibi sosyal bilim araştırmalarında da yaygın olarak kullanılmaktadır. </a:t>
            </a:r>
          </a:p>
        </p:txBody>
      </p:sp>
    </p:spTree>
    <p:extLst>
      <p:ext uri="{BB962C8B-B14F-4D97-AF65-F5344CB8AC3E}">
        <p14:creationId xmlns:p14="http://schemas.microsoft.com/office/powerpoint/2010/main" val="338798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96037"/>
            <a:ext cx="10515600" cy="5480927"/>
          </a:xfrm>
        </p:spPr>
        <p:txBody>
          <a:bodyPr>
            <a:normAutofit/>
          </a:bodyPr>
          <a:lstStyle/>
          <a:p>
            <a:r>
              <a:rPr lang="tr-TR" sz="2200" b="1" dirty="0" smtClean="0">
                <a:solidFill>
                  <a:srgbClr val="FFFF00"/>
                </a:solidFill>
              </a:rPr>
              <a:t>Gözlem</a:t>
            </a:r>
            <a:r>
              <a:rPr lang="tr-TR" sz="2200" dirty="0" smtClean="0"/>
              <a:t>; bireylerin, nesnelerin ve olayların sistematik bir biçimde izlenerek betimlenmesidir.</a:t>
            </a:r>
          </a:p>
          <a:p>
            <a:r>
              <a:rPr lang="tr-TR" sz="2200" dirty="0" smtClean="0"/>
              <a:t>Davranışların doğasıyla ilgili ayrıntıl</a:t>
            </a:r>
            <a:r>
              <a:rPr lang="tr-TR" sz="2200" dirty="0"/>
              <a:t>ı</a:t>
            </a:r>
            <a:r>
              <a:rPr lang="tr-TR" sz="2200" dirty="0" smtClean="0"/>
              <a:t>, kapsaml</a:t>
            </a:r>
            <a:r>
              <a:rPr lang="tr-TR" sz="2200" dirty="0"/>
              <a:t>ı</a:t>
            </a:r>
            <a:r>
              <a:rPr lang="tr-TR" sz="2200" dirty="0" smtClean="0"/>
              <a:t> ve zamana yayılmış</a:t>
            </a:r>
          </a:p>
          <a:p>
            <a:pPr marL="0" indent="0">
              <a:buNone/>
            </a:pPr>
            <a:r>
              <a:rPr lang="tr-TR" sz="2200" dirty="0" smtClean="0"/>
              <a:t> veriler toplanabilir. </a:t>
            </a:r>
          </a:p>
          <a:p>
            <a:pPr marL="0" indent="0">
              <a:buNone/>
            </a:pPr>
            <a:r>
              <a:rPr lang="tr-TR" sz="2200" dirty="0" smtClean="0"/>
              <a:t>Bilimsel araştırmalarda veri toplama aracı</a:t>
            </a:r>
            <a:r>
              <a:rPr lang="tr-TR" sz="2200" dirty="0"/>
              <a:t> </a:t>
            </a:r>
            <a:r>
              <a:rPr lang="tr-TR" sz="2200" dirty="0" smtClean="0"/>
              <a:t>olarak kullanılan gözlemin, sıradan bireylerin yaptığı gözlemden farkı; gözlemcinin yetiştirilmiş olmas</a:t>
            </a:r>
            <a:r>
              <a:rPr lang="tr-TR" sz="2200" dirty="0"/>
              <a:t>ı</a:t>
            </a:r>
            <a:r>
              <a:rPr lang="tr-TR" sz="2200" dirty="0" smtClean="0"/>
              <a:t> ve gözlemlerin sistematik biçimde toplanmasıdır.</a:t>
            </a:r>
          </a:p>
          <a:p>
            <a:r>
              <a:rPr lang="tr-TR" sz="2200" dirty="0" smtClean="0"/>
              <a:t>Araştırma sürecinde gözlemler, genellikle yazılarak kaydedilir. </a:t>
            </a:r>
          </a:p>
          <a:p>
            <a:r>
              <a:rPr lang="tr-TR" sz="2200" dirty="0" smtClean="0"/>
              <a:t>Bununla birlikte, video ve ses kaydedici cihazlarla elde edilen kayıtlar ya da fotoğraflar da veri kaynağı olarak toplanmaktadır. </a:t>
            </a:r>
          </a:p>
          <a:p>
            <a:r>
              <a:rPr lang="tr-TR" sz="2200" dirty="0" smtClean="0"/>
              <a:t>Elde edilen bütün bu kayıtlara “alan notları” da denilmektedir.</a:t>
            </a:r>
          </a:p>
        </p:txBody>
      </p:sp>
    </p:spTree>
    <p:extLst>
      <p:ext uri="{BB962C8B-B14F-4D97-AF65-F5344CB8AC3E}">
        <p14:creationId xmlns:p14="http://schemas.microsoft.com/office/powerpoint/2010/main" val="82872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GÖZLEM TÜRLERİ</a:t>
            </a:r>
            <a:endParaRPr lang="tr-TR" dirty="0"/>
          </a:p>
        </p:txBody>
      </p:sp>
      <p:sp>
        <p:nvSpPr>
          <p:cNvPr id="3" name="İçerik Yer Tutucusu 2"/>
          <p:cNvSpPr>
            <a:spLocks noGrp="1"/>
          </p:cNvSpPr>
          <p:nvPr>
            <p:ph idx="1"/>
          </p:nvPr>
        </p:nvSpPr>
        <p:spPr>
          <a:xfrm>
            <a:off x="225087" y="1378635"/>
            <a:ext cx="10930596" cy="4869765"/>
          </a:xfrm>
        </p:spPr>
        <p:txBody>
          <a:bodyPr>
            <a:normAutofit/>
          </a:bodyPr>
          <a:lstStyle/>
          <a:p>
            <a:r>
              <a:rPr lang="tr-TR" sz="2400" b="1" dirty="0" smtClean="0">
                <a:solidFill>
                  <a:srgbClr val="FFFF00"/>
                </a:solidFill>
              </a:rPr>
              <a:t>Katılımcı Gözlem: </a:t>
            </a:r>
          </a:p>
          <a:p>
            <a:r>
              <a:rPr lang="tr-TR" sz="2400" dirty="0" smtClean="0"/>
              <a:t>Temelde </a:t>
            </a:r>
            <a:r>
              <a:rPr lang="tr-TR" sz="2400" dirty="0" err="1" smtClean="0"/>
              <a:t>etnografik</a:t>
            </a:r>
            <a:r>
              <a:rPr lang="tr-TR" sz="2400" dirty="0" smtClean="0"/>
              <a:t> araştırmalarda yaygın olarak kullan</a:t>
            </a:r>
            <a:r>
              <a:rPr lang="tr-TR" sz="2400" dirty="0"/>
              <a:t>ı</a:t>
            </a:r>
            <a:r>
              <a:rPr lang="tr-TR" sz="2400" dirty="0" smtClean="0"/>
              <a:t>lan veri toplama tekniğidir. Bu yaklaşımda araştırmac</a:t>
            </a:r>
            <a:r>
              <a:rPr lang="tr-TR" sz="2400" dirty="0"/>
              <a:t>ı</a:t>
            </a:r>
            <a:r>
              <a:rPr lang="tr-TR" sz="2400" dirty="0" smtClean="0"/>
              <a:t>, incelemek istediği topluluğun etkin bir üyesi olarak gruba katılarak gözlemini gerçekleştirir. </a:t>
            </a:r>
          </a:p>
          <a:p>
            <a:r>
              <a:rPr lang="tr-TR" sz="2400" dirty="0" smtClean="0"/>
              <a:t>Öncelikle gözlemci, incelemek istediği toplulukla belirli bir süre geçirmeli, gruba ait etkinliklerde grubun doğal üyesi olarak görev almal</a:t>
            </a:r>
            <a:r>
              <a:rPr lang="tr-TR" sz="2400" dirty="0"/>
              <a:t>ı</a:t>
            </a:r>
            <a:r>
              <a:rPr lang="tr-TR" sz="2400" dirty="0" smtClean="0"/>
              <a:t> ve sonuçta o topluluğun bir üyesi olarak benimsenmelidir.</a:t>
            </a:r>
          </a:p>
          <a:p>
            <a:r>
              <a:rPr lang="tr-TR" sz="2400" dirty="0" smtClean="0"/>
              <a:t>Bu yaklaşımda gözlemcinin rolü, tam katılımc</a:t>
            </a:r>
            <a:r>
              <a:rPr lang="tr-TR" sz="2400" dirty="0"/>
              <a:t>ı</a:t>
            </a:r>
            <a:r>
              <a:rPr lang="tr-TR" sz="2400" dirty="0" smtClean="0"/>
              <a:t> ya da gözlemci olarak katılımcı</a:t>
            </a:r>
            <a:r>
              <a:rPr lang="tr-TR" sz="2400" dirty="0"/>
              <a:t> </a:t>
            </a:r>
            <a:r>
              <a:rPr lang="tr-TR" sz="2400" dirty="0" smtClean="0"/>
              <a:t>olabilir</a:t>
            </a:r>
            <a:r>
              <a:rPr lang="tr-TR" dirty="0" smtClean="0"/>
              <a:t>.</a:t>
            </a:r>
            <a:endParaRPr lang="tr-TR" dirty="0"/>
          </a:p>
        </p:txBody>
      </p:sp>
    </p:spTree>
    <p:extLst>
      <p:ext uri="{BB962C8B-B14F-4D97-AF65-F5344CB8AC3E}">
        <p14:creationId xmlns:p14="http://schemas.microsoft.com/office/powerpoint/2010/main" val="2841368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09433"/>
            <a:ext cx="10515600" cy="5767530"/>
          </a:xfrm>
        </p:spPr>
        <p:txBody>
          <a:bodyPr>
            <a:normAutofit/>
          </a:bodyPr>
          <a:lstStyle/>
          <a:p>
            <a:endParaRPr lang="tr-TR" dirty="0" smtClean="0"/>
          </a:p>
          <a:p>
            <a:endParaRPr lang="tr-TR" sz="2200" dirty="0"/>
          </a:p>
          <a:p>
            <a:r>
              <a:rPr lang="tr-TR" sz="2200" b="1" dirty="0" smtClean="0">
                <a:solidFill>
                  <a:srgbClr val="FFFF00"/>
                </a:solidFill>
              </a:rPr>
              <a:t>Tam katılımc</a:t>
            </a:r>
            <a:r>
              <a:rPr lang="tr-TR" sz="2200" b="1" dirty="0">
                <a:solidFill>
                  <a:srgbClr val="FFFF00"/>
                </a:solidFill>
              </a:rPr>
              <a:t>ı</a:t>
            </a:r>
            <a:r>
              <a:rPr lang="tr-TR" sz="2200" b="1" dirty="0" smtClean="0">
                <a:solidFill>
                  <a:srgbClr val="FFFF00"/>
                </a:solidFill>
              </a:rPr>
              <a:t> rolünde</a:t>
            </a:r>
            <a:r>
              <a:rPr lang="tr-TR" sz="2200" dirty="0" smtClean="0"/>
              <a:t>, gözlemci incelemek istediği topluluğun doğal bir üyesi olarak görev aldığı için bireylerin davranışlarını doğrudan gözlemler. </a:t>
            </a:r>
          </a:p>
          <a:p>
            <a:r>
              <a:rPr lang="tr-TR" sz="2200" dirty="0" smtClean="0"/>
              <a:t>Gerektiğinde topluluk içinde yer alan kişilerle konuşarak onların bakış açıların</a:t>
            </a:r>
            <a:r>
              <a:rPr lang="tr-TR" sz="2200" dirty="0"/>
              <a:t>ı</a:t>
            </a:r>
            <a:r>
              <a:rPr lang="tr-TR" sz="2200" dirty="0" smtClean="0"/>
              <a:t> yorumlar.</a:t>
            </a:r>
          </a:p>
          <a:p>
            <a:r>
              <a:rPr lang="tr-TR" sz="2200" dirty="0" smtClean="0"/>
              <a:t>Burada temel amaç, belirli bir kültürü o kültüre ait bireylerin bakış açısından</a:t>
            </a:r>
            <a:r>
              <a:rPr lang="tr-TR" sz="2200" dirty="0"/>
              <a:t> </a:t>
            </a:r>
            <a:r>
              <a:rPr lang="tr-TR" sz="2200" dirty="0" smtClean="0"/>
              <a:t>betimlemektir. </a:t>
            </a:r>
          </a:p>
          <a:p>
            <a:r>
              <a:rPr lang="tr-TR" sz="2200" dirty="0" smtClean="0"/>
              <a:t>Dolayısıyla, araştırmacı standart bir gözlem ya da görüşme formu kullanmayabilir. Araştırmacının asıl amacı, incelemek istediği kültürü ayrıntıl</a:t>
            </a:r>
            <a:r>
              <a:rPr lang="tr-TR" sz="2200" dirty="0"/>
              <a:t>ı</a:t>
            </a:r>
            <a:r>
              <a:rPr lang="tr-TR" sz="2200" dirty="0" smtClean="0"/>
              <a:t> biçimde tanımlamaktır.</a:t>
            </a:r>
            <a:endParaRPr lang="tr-TR" sz="2200" dirty="0"/>
          </a:p>
        </p:txBody>
      </p:sp>
    </p:spTree>
    <p:extLst>
      <p:ext uri="{BB962C8B-B14F-4D97-AF65-F5344CB8AC3E}">
        <p14:creationId xmlns:p14="http://schemas.microsoft.com/office/powerpoint/2010/main" val="2202703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2137"/>
            <a:ext cx="10515600" cy="5794826"/>
          </a:xfrm>
        </p:spPr>
        <p:txBody>
          <a:bodyPr>
            <a:normAutofit/>
          </a:bodyPr>
          <a:lstStyle/>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sz="2800" dirty="0" smtClean="0">
                <a:latin typeface="Times New Roman" panose="02020603050405020304" pitchFamily="18" charset="0"/>
                <a:cs typeface="Times New Roman" panose="02020603050405020304" pitchFamily="18" charset="0"/>
              </a:rPr>
              <a:t>Araştırma sorularının biçimlendirilmesiyle araştırma sürecinde nelerin yapılacağı belirgin hale gelmektedir. </a:t>
            </a:r>
          </a:p>
          <a:p>
            <a:pPr marL="0" indent="0">
              <a:buNone/>
            </a:pPr>
            <a:r>
              <a:rPr lang="tr-TR" sz="2800" dirty="0" smtClean="0">
                <a:latin typeface="Times New Roman" panose="02020603050405020304" pitchFamily="18" charset="0"/>
                <a:cs typeface="Times New Roman" panose="02020603050405020304" pitchFamily="18" charset="0"/>
              </a:rPr>
              <a:t>Sonraki aşamada araştırma sorularını yanıtlayabilmek, başka bir deyişle neyin nasıl yapılacağını belirleyebilmek için yöntem adını verdiğimiz araştırmanın tasarım aşaması yapılandırılır.</a:t>
            </a:r>
          </a:p>
          <a:p>
            <a:pPr marL="0" indent="0">
              <a:buNone/>
            </a:pPr>
            <a:r>
              <a:rPr lang="tr-TR" sz="2800" dirty="0" smtClean="0">
                <a:latin typeface="Times New Roman" panose="02020603050405020304" pitchFamily="18" charset="0"/>
                <a:cs typeface="Times New Roman" panose="02020603050405020304" pitchFamily="18" charset="0"/>
              </a:rPr>
              <a:t> Araştırmanın yöntemini biçimlendirebilmek için </a:t>
            </a:r>
            <a:r>
              <a:rPr lang="tr-TR" sz="2800" b="1" dirty="0" smtClean="0">
                <a:solidFill>
                  <a:srgbClr val="FFFF00"/>
                </a:solidFill>
                <a:latin typeface="Times New Roman" panose="02020603050405020304" pitchFamily="18" charset="0"/>
                <a:cs typeface="Times New Roman" panose="02020603050405020304" pitchFamily="18" charset="0"/>
              </a:rPr>
              <a:t>araştırmanın kapsamı</a:t>
            </a:r>
            <a:r>
              <a:rPr lang="tr-TR" sz="2800" dirty="0" smtClean="0">
                <a:solidFill>
                  <a:srgbClr val="FFFF00"/>
                </a:solidFill>
                <a:latin typeface="Times New Roman" panose="02020603050405020304" pitchFamily="18" charset="0"/>
                <a:cs typeface="Times New Roman" panose="02020603050405020304" pitchFamily="18" charset="0"/>
              </a:rPr>
              <a:t>, </a:t>
            </a:r>
            <a:r>
              <a:rPr lang="tr-TR" sz="2800" b="1" dirty="0" smtClean="0">
                <a:solidFill>
                  <a:srgbClr val="FFFF00"/>
                </a:solidFill>
                <a:latin typeface="Times New Roman" panose="02020603050405020304" pitchFamily="18" charset="0"/>
                <a:cs typeface="Times New Roman" panose="02020603050405020304" pitchFamily="18" charset="0"/>
              </a:rPr>
              <a:t>modelleri</a:t>
            </a:r>
            <a:r>
              <a:rPr lang="tr-TR" sz="2800" dirty="0" smtClean="0">
                <a:solidFill>
                  <a:srgbClr val="FFFF00"/>
                </a:solidFill>
                <a:latin typeface="Times New Roman" panose="02020603050405020304" pitchFamily="18" charset="0"/>
                <a:cs typeface="Times New Roman" panose="02020603050405020304" pitchFamily="18" charset="0"/>
              </a:rPr>
              <a:t>, </a:t>
            </a:r>
            <a:r>
              <a:rPr lang="tr-TR" sz="2800" b="1" dirty="0" smtClean="0">
                <a:solidFill>
                  <a:srgbClr val="FFFF00"/>
                </a:solidFill>
                <a:latin typeface="Times New Roman" panose="02020603050405020304" pitchFamily="18" charset="0"/>
                <a:cs typeface="Times New Roman" panose="02020603050405020304" pitchFamily="18" charset="0"/>
              </a:rPr>
              <a:t>örneklem</a:t>
            </a:r>
            <a:r>
              <a:rPr lang="tr-TR" sz="2800" dirty="0" smtClean="0">
                <a:solidFill>
                  <a:srgbClr val="FFFF00"/>
                </a:solidFill>
                <a:latin typeface="Times New Roman" panose="02020603050405020304" pitchFamily="18" charset="0"/>
                <a:cs typeface="Times New Roman" panose="02020603050405020304" pitchFamily="18" charset="0"/>
              </a:rPr>
              <a:t> türleri, </a:t>
            </a:r>
            <a:r>
              <a:rPr lang="tr-TR" sz="2800" b="1" dirty="0" smtClean="0">
                <a:solidFill>
                  <a:srgbClr val="FFFF00"/>
                </a:solidFill>
                <a:latin typeface="Times New Roman" panose="02020603050405020304" pitchFamily="18" charset="0"/>
                <a:cs typeface="Times New Roman" panose="02020603050405020304" pitchFamily="18" charset="0"/>
              </a:rPr>
              <a:t>veri toplama araçları</a:t>
            </a:r>
            <a:r>
              <a:rPr lang="tr-TR" sz="2800" dirty="0" smtClean="0">
                <a:solidFill>
                  <a:srgbClr val="FFFF00"/>
                </a:solidFill>
                <a:latin typeface="Times New Roman" panose="02020603050405020304" pitchFamily="18" charset="0"/>
                <a:cs typeface="Times New Roman" panose="02020603050405020304" pitchFamily="18" charset="0"/>
              </a:rPr>
              <a:t>, </a:t>
            </a:r>
            <a:r>
              <a:rPr lang="tr-TR" sz="2800" b="1" dirty="0" smtClean="0">
                <a:solidFill>
                  <a:srgbClr val="FFFF00"/>
                </a:solidFill>
                <a:latin typeface="Times New Roman" panose="02020603050405020304" pitchFamily="18" charset="0"/>
                <a:cs typeface="Times New Roman" panose="02020603050405020304" pitchFamily="18" charset="0"/>
              </a:rPr>
              <a:t>verilerin çözümlenmesi</a:t>
            </a:r>
            <a:r>
              <a:rPr lang="tr-TR" sz="2800" dirty="0" smtClean="0">
                <a:solidFill>
                  <a:srgbClr val="FFFF00"/>
                </a:solidFill>
                <a:latin typeface="Times New Roman" panose="02020603050405020304" pitchFamily="18" charset="0"/>
                <a:cs typeface="Times New Roman" panose="02020603050405020304" pitchFamily="18" charset="0"/>
              </a:rPr>
              <a:t>, </a:t>
            </a:r>
            <a:r>
              <a:rPr lang="tr-TR" sz="2800" b="1" dirty="0" smtClean="0">
                <a:solidFill>
                  <a:srgbClr val="FFFF00"/>
                </a:solidFill>
                <a:latin typeface="Times New Roman" panose="02020603050405020304" pitchFamily="18" charset="0"/>
                <a:cs typeface="Times New Roman" panose="02020603050405020304" pitchFamily="18" charset="0"/>
              </a:rPr>
              <a:t>geçerlik ve güvenirlik</a:t>
            </a:r>
            <a:r>
              <a:rPr lang="tr-TR" sz="2800" b="1"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konularında yeterli bilgiye sahip olmak gerekmektedir.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341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36979"/>
            <a:ext cx="10515600" cy="5439984"/>
          </a:xfrm>
        </p:spPr>
        <p:txBody>
          <a:bodyPr>
            <a:normAutofit/>
          </a:bodyPr>
          <a:lstStyle/>
          <a:p>
            <a:r>
              <a:rPr lang="tr-TR" b="1" dirty="0" smtClean="0">
                <a:solidFill>
                  <a:srgbClr val="FFFF00"/>
                </a:solidFill>
              </a:rPr>
              <a:t>Gözlemci olarak katılımc</a:t>
            </a:r>
            <a:r>
              <a:rPr lang="tr-TR" b="1" dirty="0">
                <a:solidFill>
                  <a:srgbClr val="FFFF00"/>
                </a:solidFill>
              </a:rPr>
              <a:t>ı</a:t>
            </a:r>
            <a:r>
              <a:rPr lang="tr-TR" b="1" dirty="0" smtClean="0">
                <a:solidFill>
                  <a:srgbClr val="FFFF00"/>
                </a:solidFill>
              </a:rPr>
              <a:t> rolünde </a:t>
            </a:r>
            <a:r>
              <a:rPr lang="tr-TR" dirty="0" smtClean="0"/>
              <a:t>ise, gözlemci incelenen topluluğun doğal</a:t>
            </a:r>
            <a:r>
              <a:rPr lang="tr-TR" dirty="0"/>
              <a:t> </a:t>
            </a:r>
            <a:r>
              <a:rPr lang="tr-TR" dirty="0" smtClean="0"/>
              <a:t>bir üyesidir, ancak gözlemcinin rolü bütün üyeler tarafından bilinmektedir. Tam katılım ile gözlemci olarak katılımc</a:t>
            </a:r>
            <a:r>
              <a:rPr lang="tr-TR" dirty="0"/>
              <a:t>ı</a:t>
            </a:r>
            <a:r>
              <a:rPr lang="tr-TR" dirty="0" smtClean="0"/>
              <a:t> arasındaki en büyük fark, tam katılımda topluluğun üyelerinin gözlemcinin araştırmac</a:t>
            </a:r>
            <a:r>
              <a:rPr lang="tr-TR" dirty="0"/>
              <a:t>ı</a:t>
            </a:r>
            <a:r>
              <a:rPr lang="tr-TR" dirty="0" smtClean="0"/>
              <a:t> kimliğinden habersiz olmasıdır. Gözlemci olarak katılımc</a:t>
            </a:r>
            <a:r>
              <a:rPr lang="tr-TR" dirty="0"/>
              <a:t>ı</a:t>
            </a:r>
            <a:r>
              <a:rPr lang="tr-TR" dirty="0" smtClean="0"/>
              <a:t> da ise, araştırmacının kimliği gözlenen kişiler tarafından bilinmektedir.</a:t>
            </a:r>
          </a:p>
          <a:p>
            <a:r>
              <a:rPr lang="tr-TR" dirty="0" smtClean="0"/>
              <a:t>Araştırmacı kimliğinin belirtilmemesi ya da saklanmas</a:t>
            </a:r>
            <a:r>
              <a:rPr lang="tr-TR" dirty="0"/>
              <a:t>ı</a:t>
            </a:r>
            <a:r>
              <a:rPr lang="tr-TR" dirty="0" smtClean="0"/>
              <a:t> etik sorunları da beraberinde getirmektedir. Önceden gözlemcinin kimliğine ilişkin katılımcılara</a:t>
            </a:r>
            <a:r>
              <a:rPr lang="tr-TR" dirty="0"/>
              <a:t> </a:t>
            </a:r>
            <a:r>
              <a:rPr lang="tr-TR" dirty="0" smtClean="0"/>
              <a:t>bilgi verilmemişse bile, gözlemin sonunda mutlaka grup üyelerine araştırmanın</a:t>
            </a:r>
            <a:r>
              <a:rPr lang="tr-TR" dirty="0"/>
              <a:t> </a:t>
            </a:r>
            <a:r>
              <a:rPr lang="tr-TR" dirty="0" smtClean="0"/>
              <a:t>amac</a:t>
            </a:r>
            <a:r>
              <a:rPr lang="tr-TR" dirty="0"/>
              <a:t>ı</a:t>
            </a:r>
            <a:r>
              <a:rPr lang="tr-TR" dirty="0" smtClean="0"/>
              <a:t> açıklanıp, verilerin araştırmada kullanılabilmesi için izinleri alınmalıdır.</a:t>
            </a:r>
          </a:p>
          <a:p>
            <a:r>
              <a:rPr lang="tr-TR" dirty="0" smtClean="0"/>
              <a:t>Katılımc</a:t>
            </a:r>
            <a:r>
              <a:rPr lang="tr-TR" dirty="0"/>
              <a:t>ı</a:t>
            </a:r>
            <a:r>
              <a:rPr lang="tr-TR" dirty="0" smtClean="0"/>
              <a:t> gözlemin en önemli sınırlılığı verilerin kaydedilmesinde yaşanan güçlüklerdir.</a:t>
            </a:r>
          </a:p>
          <a:p>
            <a:r>
              <a:rPr lang="tr-TR" dirty="0"/>
              <a:t>İ</a:t>
            </a:r>
            <a:r>
              <a:rPr lang="tr-TR" dirty="0" smtClean="0"/>
              <a:t>ncelenen topluluğun doğal ortamında gözlem yapmak ve bu gözlemleri kayıt altına almak oldukça zordur. Buna bağlı olarak da araştırmacının verileri sınıflandırıp çözümlemesi de güçleşmektedir.</a:t>
            </a:r>
            <a:endParaRPr lang="tr-TR" dirty="0"/>
          </a:p>
        </p:txBody>
      </p:sp>
    </p:spTree>
    <p:extLst>
      <p:ext uri="{BB962C8B-B14F-4D97-AF65-F5344CB8AC3E}">
        <p14:creationId xmlns:p14="http://schemas.microsoft.com/office/powerpoint/2010/main" val="2606614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5785"/>
            <a:ext cx="10515600" cy="5781178"/>
          </a:xfrm>
        </p:spPr>
        <p:txBody>
          <a:bodyPr>
            <a:normAutofit lnSpcReduction="10000"/>
          </a:bodyPr>
          <a:lstStyle/>
          <a:p>
            <a:r>
              <a:rPr lang="tr-TR" sz="2200" b="1" dirty="0" smtClean="0">
                <a:solidFill>
                  <a:srgbClr val="FFFF00"/>
                </a:solidFill>
              </a:rPr>
              <a:t>Doğrudan Gözlem:</a:t>
            </a:r>
          </a:p>
          <a:p>
            <a:r>
              <a:rPr lang="tr-TR" sz="2200" dirty="0" smtClean="0"/>
              <a:t> Bu yaklaşımda gözlemci, incelenmek istenen topluluğu</a:t>
            </a:r>
            <a:r>
              <a:rPr lang="tr-TR" sz="2200" dirty="0"/>
              <a:t> </a:t>
            </a:r>
            <a:r>
              <a:rPr lang="tr-TR" sz="2200" dirty="0" smtClean="0"/>
              <a:t>gözlemleyerek betimlemelerde bulunur. </a:t>
            </a:r>
          </a:p>
          <a:p>
            <a:r>
              <a:rPr lang="tr-TR" sz="2200" dirty="0" smtClean="0"/>
              <a:t>Araştırmacı topluluğun sosyal ortamında katılımcı değildir, rolü sadece izlemek ve kaydetmektir.</a:t>
            </a:r>
          </a:p>
          <a:p>
            <a:r>
              <a:rPr lang="tr-TR" sz="2200" dirty="0" smtClean="0"/>
              <a:t>Bu yaklaşımda katılımc</a:t>
            </a:r>
            <a:r>
              <a:rPr lang="tr-TR" sz="2200" dirty="0"/>
              <a:t>ı</a:t>
            </a:r>
            <a:r>
              <a:rPr lang="tr-TR" sz="2200" dirty="0" smtClean="0"/>
              <a:t> gözlemde olduğu gibi araştırmanın amacına bağlı olarak gözlemcinin farkl</a:t>
            </a:r>
            <a:r>
              <a:rPr lang="tr-TR" sz="2200" dirty="0"/>
              <a:t>ı</a:t>
            </a:r>
            <a:r>
              <a:rPr lang="tr-TR" sz="2200" dirty="0" smtClean="0"/>
              <a:t> rolleri bulunmaktadır. </a:t>
            </a:r>
          </a:p>
          <a:p>
            <a:r>
              <a:rPr lang="tr-TR" sz="2200" dirty="0" smtClean="0"/>
              <a:t>Gözlemcinin rolü, tam gözlemci ya da katılımcı olarak gözlemci olabilir. Tam gözlemci rolünde, gözlemci araştırılmak istenen sosyal ortamın içinde yer almaz. </a:t>
            </a:r>
          </a:p>
          <a:p>
            <a:r>
              <a:rPr lang="tr-TR" sz="2200" dirty="0" smtClean="0"/>
              <a:t>Araştırmacı, toplulukta yer alan bireylerle etkileşim içinde değildir sadece dışarıdan gözleyendir.</a:t>
            </a:r>
          </a:p>
          <a:p>
            <a:r>
              <a:rPr lang="tr-TR" sz="2200" dirty="0" smtClean="0"/>
              <a:t>Araştırmac</a:t>
            </a:r>
            <a:r>
              <a:rPr lang="tr-TR" sz="2200" dirty="0"/>
              <a:t>ı</a:t>
            </a:r>
            <a:r>
              <a:rPr lang="tr-TR" sz="2200" dirty="0" smtClean="0"/>
              <a:t>, toplulukta yer alan bireylerle etkileşim içinde değildir sadece dışarıdan gözleyendir. Tam katılımda da olduğu gibi tam gözlemde de araştırmacının kimliği topluluk üyeleri tarafından bilinmemektedir.</a:t>
            </a:r>
          </a:p>
          <a:p>
            <a:endParaRPr lang="tr-TR" sz="2200" dirty="0"/>
          </a:p>
        </p:txBody>
      </p:sp>
    </p:spTree>
    <p:extLst>
      <p:ext uri="{BB962C8B-B14F-4D97-AF65-F5344CB8AC3E}">
        <p14:creationId xmlns:p14="http://schemas.microsoft.com/office/powerpoint/2010/main" val="3797311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86860"/>
            <a:ext cx="10515600" cy="5590109"/>
          </a:xfrm>
        </p:spPr>
        <p:txBody>
          <a:bodyPr>
            <a:normAutofit/>
          </a:bodyPr>
          <a:lstStyle/>
          <a:p>
            <a:endParaRPr lang="tr-TR" sz="2400" dirty="0" smtClean="0"/>
          </a:p>
          <a:p>
            <a:r>
              <a:rPr lang="tr-TR" sz="2400" dirty="0" smtClean="0"/>
              <a:t>Katılımcı olarak gözlemci rolünde ise, araştırmac</a:t>
            </a:r>
            <a:r>
              <a:rPr lang="tr-TR" sz="2400" dirty="0"/>
              <a:t>ı</a:t>
            </a:r>
            <a:r>
              <a:rPr lang="tr-TR" sz="2400" dirty="0" smtClean="0"/>
              <a:t> ya da gözlemci incelenen ortam üzerinde olabildiğince az katılım</a:t>
            </a:r>
            <a:r>
              <a:rPr lang="tr-TR" sz="2400" dirty="0"/>
              <a:t>ı</a:t>
            </a:r>
            <a:r>
              <a:rPr lang="tr-TR" sz="2400" dirty="0" smtClean="0"/>
              <a:t> bulunmaktadır. Gözlemci incelenen kültürün doğal bir üyesi değildir. </a:t>
            </a:r>
          </a:p>
          <a:p>
            <a:r>
              <a:rPr lang="tr-TR" sz="2400" dirty="0" smtClean="0"/>
              <a:t>Bu yaklaşım daha çok görüşmeler yapılırken kullanılmaktadır.</a:t>
            </a:r>
          </a:p>
          <a:p>
            <a:r>
              <a:rPr lang="tr-TR" sz="2400" dirty="0" smtClean="0"/>
              <a:t>Araştırmac</a:t>
            </a:r>
            <a:r>
              <a:rPr lang="tr-TR" sz="2400" dirty="0"/>
              <a:t>ı</a:t>
            </a:r>
            <a:r>
              <a:rPr lang="tr-TR" sz="2400" dirty="0" smtClean="0"/>
              <a:t>, incelenecek kültürde yer almadan, o grubun bireyleriyle görüşmeler</a:t>
            </a:r>
            <a:r>
              <a:rPr lang="tr-TR" sz="2400" dirty="0"/>
              <a:t> </a:t>
            </a:r>
            <a:r>
              <a:rPr lang="tr-TR" sz="2400" dirty="0" smtClean="0"/>
              <a:t>sürecinde gözlemlerde bulunarak veri toplamaya çalışır.</a:t>
            </a:r>
          </a:p>
          <a:p>
            <a:r>
              <a:rPr lang="tr-TR" sz="2400" dirty="0" smtClean="0"/>
              <a:t>Katılımc</a:t>
            </a:r>
            <a:r>
              <a:rPr lang="tr-TR" sz="2400" dirty="0"/>
              <a:t>ı</a:t>
            </a:r>
            <a:r>
              <a:rPr lang="tr-TR" sz="2400" dirty="0" smtClean="0"/>
              <a:t> ve doğrudan gözlemlerin her ikisinde de yapılandırılmamış, yarı yapılandırılmış ya da yapılandırılmış görüşmelerle gözlem verileri desteklenebilir. </a:t>
            </a:r>
          </a:p>
          <a:p>
            <a:r>
              <a:rPr lang="tr-TR" sz="2400" dirty="0" smtClean="0"/>
              <a:t>Birçok nitel araştırmada görüşme ve gözlem birlikte kullanılmaktadır. Bununla birlikte, günlükler de kullanılmaktadır.</a:t>
            </a:r>
            <a:endParaRPr lang="tr-TR" sz="2400" dirty="0"/>
          </a:p>
        </p:txBody>
      </p:sp>
    </p:spTree>
    <p:extLst>
      <p:ext uri="{BB962C8B-B14F-4D97-AF65-F5344CB8AC3E}">
        <p14:creationId xmlns:p14="http://schemas.microsoft.com/office/powerpoint/2010/main" val="2246493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00501"/>
            <a:ext cx="10515600" cy="5576462"/>
          </a:xfrm>
        </p:spPr>
        <p:txBody>
          <a:bodyPr>
            <a:normAutofit/>
          </a:bodyPr>
          <a:lstStyle/>
          <a:p>
            <a:r>
              <a:rPr lang="tr-TR" sz="2200" dirty="0" smtClean="0"/>
              <a:t>Gözlemin bir başka üstünlüğü de, araştırılmak istenen davranışın doğal ortamında incelenmesidir.</a:t>
            </a:r>
          </a:p>
          <a:p>
            <a:r>
              <a:rPr lang="tr-TR" sz="2200" dirty="0" smtClean="0"/>
              <a:t> Doğal ortamda gerçekleşen davranışlar gerçeği daha yakından</a:t>
            </a:r>
            <a:r>
              <a:rPr lang="tr-TR" sz="2200" dirty="0"/>
              <a:t> </a:t>
            </a:r>
            <a:r>
              <a:rPr lang="tr-TR" sz="2200" dirty="0" smtClean="0"/>
              <a:t>temsil ederek sonuçların geçerliğinin artmasına katkıda bulunur.</a:t>
            </a:r>
          </a:p>
          <a:p>
            <a:r>
              <a:rPr lang="tr-TR" sz="2200" b="1" dirty="0" smtClean="0">
                <a:solidFill>
                  <a:srgbClr val="FFFF00"/>
                </a:solidFill>
              </a:rPr>
              <a:t>Bu yaklaşımın bazı sınırlılıklar</a:t>
            </a:r>
            <a:r>
              <a:rPr lang="tr-TR" sz="2200" b="1" dirty="0">
                <a:solidFill>
                  <a:srgbClr val="FFFF00"/>
                </a:solidFill>
              </a:rPr>
              <a:t>ı</a:t>
            </a:r>
            <a:r>
              <a:rPr lang="tr-TR" sz="2200" b="1" dirty="0" smtClean="0">
                <a:solidFill>
                  <a:srgbClr val="FFFF00"/>
                </a:solidFill>
              </a:rPr>
              <a:t> da bulunmaktadır. </a:t>
            </a:r>
          </a:p>
          <a:p>
            <a:r>
              <a:rPr lang="tr-TR" sz="2200" dirty="0" smtClean="0"/>
              <a:t>Örneğin; gözlem yapan bir araştırmacının, doğal ortam üzerinde kontrolünün olmamas</a:t>
            </a:r>
            <a:r>
              <a:rPr lang="tr-TR" sz="2200" dirty="0"/>
              <a:t>ı</a:t>
            </a:r>
            <a:r>
              <a:rPr lang="tr-TR" sz="2200" dirty="0" smtClean="0"/>
              <a:t> ve toplanan bilgiler gözlemcinin öznel algılarını yansıttığ</a:t>
            </a:r>
            <a:r>
              <a:rPr lang="tr-TR" sz="2200" dirty="0"/>
              <a:t>ı</a:t>
            </a:r>
            <a:r>
              <a:rPr lang="tr-TR" sz="2200" dirty="0" smtClean="0"/>
              <a:t> için verilerin sayısallaştırılmasında güçlüklerin yaşanabilmesidir. </a:t>
            </a:r>
          </a:p>
          <a:p>
            <a:r>
              <a:rPr lang="tr-TR" sz="2200" dirty="0" smtClean="0"/>
              <a:t>Ayrıca araştırmac</a:t>
            </a:r>
            <a:r>
              <a:rPr lang="tr-TR" sz="2200" dirty="0"/>
              <a:t>ı</a:t>
            </a:r>
            <a:r>
              <a:rPr lang="tr-TR" sz="2200" dirty="0" smtClean="0"/>
              <a:t>, gözlem yapılacak alana girmek için gerekli onay</a:t>
            </a:r>
            <a:r>
              <a:rPr lang="tr-TR" sz="2200" dirty="0"/>
              <a:t>ı</a:t>
            </a:r>
            <a:r>
              <a:rPr lang="tr-TR" sz="2200" dirty="0" smtClean="0"/>
              <a:t> alırken bazı sıkıntılarla karşılaşabilir ya da sonrasında topluluk içinde güven duygusu yaratmak için büyük çaba harcamas</a:t>
            </a:r>
            <a:r>
              <a:rPr lang="tr-TR" sz="2200" dirty="0"/>
              <a:t>ı</a:t>
            </a:r>
            <a:r>
              <a:rPr lang="tr-TR" sz="2200" dirty="0" smtClean="0"/>
              <a:t> gerekebilir</a:t>
            </a:r>
            <a:r>
              <a:rPr lang="tr-TR" dirty="0" smtClean="0"/>
              <a:t>.</a:t>
            </a:r>
            <a:endParaRPr lang="tr-TR" dirty="0"/>
          </a:p>
        </p:txBody>
      </p:sp>
    </p:spTree>
    <p:extLst>
      <p:ext uri="{BB962C8B-B14F-4D97-AF65-F5344CB8AC3E}">
        <p14:creationId xmlns:p14="http://schemas.microsoft.com/office/powerpoint/2010/main" val="93473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BELGE İNCELENMESİ</a:t>
            </a:r>
            <a:endParaRPr lang="tr-TR" dirty="0"/>
          </a:p>
        </p:txBody>
      </p:sp>
      <p:sp>
        <p:nvSpPr>
          <p:cNvPr id="3" name="İçerik Yer Tutucusu 2"/>
          <p:cNvSpPr>
            <a:spLocks noGrp="1"/>
          </p:cNvSpPr>
          <p:nvPr>
            <p:ph idx="1"/>
          </p:nvPr>
        </p:nvSpPr>
        <p:spPr>
          <a:xfrm>
            <a:off x="990772" y="1308296"/>
            <a:ext cx="8946541" cy="4911968"/>
          </a:xfrm>
        </p:spPr>
        <p:txBody>
          <a:bodyPr>
            <a:normAutofit/>
          </a:bodyPr>
          <a:lstStyle/>
          <a:p>
            <a:r>
              <a:rPr lang="tr-TR" sz="2400" dirty="0" smtClean="0"/>
              <a:t>Belge incelemesi, araştırılmas</a:t>
            </a:r>
            <a:r>
              <a:rPr lang="tr-TR" sz="2400" dirty="0"/>
              <a:t>ı</a:t>
            </a:r>
            <a:r>
              <a:rPr lang="tr-TR" sz="2400" dirty="0" smtClean="0"/>
              <a:t> istenen konu hakkında bilgi içeren yazıl</a:t>
            </a:r>
            <a:r>
              <a:rPr lang="tr-TR" sz="2400" dirty="0"/>
              <a:t>ı</a:t>
            </a:r>
            <a:r>
              <a:rPr lang="tr-TR" sz="2400" dirty="0" smtClean="0"/>
              <a:t>, görsel ya da işitsel materyallerin çözümlenmesidir. </a:t>
            </a:r>
          </a:p>
          <a:p>
            <a:r>
              <a:rPr lang="tr-TR" sz="2400" dirty="0" smtClean="0"/>
              <a:t>Bu yaklaşım, gözlem ve görüşmenin olanaklı</a:t>
            </a:r>
            <a:r>
              <a:rPr lang="tr-TR" sz="2400" dirty="0"/>
              <a:t> </a:t>
            </a:r>
            <a:r>
              <a:rPr lang="tr-TR" sz="2400" dirty="0" smtClean="0"/>
              <a:t>olmadığı durumlarda tek başına veri toplama arac</a:t>
            </a:r>
            <a:r>
              <a:rPr lang="tr-TR" sz="2400" dirty="0"/>
              <a:t>ı</a:t>
            </a:r>
            <a:r>
              <a:rPr lang="tr-TR" sz="2400" dirty="0" smtClean="0"/>
              <a:t> olarak kullanılabileceği gibi gözlem ve görüşme verileri desteklemek ve araştırmanın geçerliğini artırmak</a:t>
            </a:r>
            <a:r>
              <a:rPr lang="tr-TR" sz="2400" dirty="0"/>
              <a:t> </a:t>
            </a:r>
            <a:r>
              <a:rPr lang="tr-TR" sz="2400" dirty="0" smtClean="0"/>
              <a:t>amacıyla da ek bilgi kaynağı olarak da kullanılabilir.</a:t>
            </a:r>
            <a:endParaRPr lang="tr-TR" sz="2400" dirty="0"/>
          </a:p>
        </p:txBody>
      </p:sp>
    </p:spTree>
    <p:extLst>
      <p:ext uri="{BB962C8B-B14F-4D97-AF65-F5344CB8AC3E}">
        <p14:creationId xmlns:p14="http://schemas.microsoft.com/office/powerpoint/2010/main" val="3069605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1445"/>
            <a:ext cx="10515600" cy="5535518"/>
          </a:xfrm>
        </p:spPr>
        <p:txBody>
          <a:bodyPr>
            <a:normAutofit/>
          </a:bodyPr>
          <a:lstStyle/>
          <a:p>
            <a:r>
              <a:rPr lang="tr-TR" sz="2400" b="1" dirty="0" smtClean="0">
                <a:solidFill>
                  <a:srgbClr val="FFFF00"/>
                </a:solidFill>
              </a:rPr>
              <a:t>Nitel araştırmalarda, belgeler iki türde toplanabilir. </a:t>
            </a:r>
          </a:p>
          <a:p>
            <a:r>
              <a:rPr lang="tr-TR" sz="2400" dirty="0" smtClean="0"/>
              <a:t>Birincisi, araştırma konusunun geçmişi ya da tarihsel süreci bulguların yorumlanmasında önemli olduğunda</a:t>
            </a:r>
            <a:r>
              <a:rPr lang="tr-TR" sz="2400" dirty="0"/>
              <a:t> </a:t>
            </a:r>
            <a:r>
              <a:rPr lang="tr-TR" sz="2400" b="1" dirty="0" smtClean="0">
                <a:solidFill>
                  <a:srgbClr val="FFFF00"/>
                </a:solidFill>
              </a:rPr>
              <a:t>arşiv verileri</a:t>
            </a:r>
            <a:r>
              <a:rPr lang="tr-TR" sz="2400" dirty="0" smtClean="0"/>
              <a:t>, araştırmada belge olarak kullanılmaktadır.</a:t>
            </a:r>
          </a:p>
          <a:p>
            <a:r>
              <a:rPr lang="tr-TR" sz="2400" dirty="0" smtClean="0"/>
              <a:t>İkincisi ise, araştırmanın</a:t>
            </a:r>
            <a:r>
              <a:rPr lang="tr-TR" sz="2400" dirty="0"/>
              <a:t> </a:t>
            </a:r>
            <a:r>
              <a:rPr lang="tr-TR" sz="2400" dirty="0" smtClean="0"/>
              <a:t>veri toplama sürecinde </a:t>
            </a:r>
            <a:r>
              <a:rPr lang="tr-TR" sz="2400" b="1" dirty="0" smtClean="0">
                <a:solidFill>
                  <a:srgbClr val="FFFF00"/>
                </a:solidFill>
              </a:rPr>
              <a:t>çekilen fotoğraflar</a:t>
            </a:r>
            <a:r>
              <a:rPr lang="tr-TR" sz="2400" dirty="0" smtClean="0"/>
              <a:t>, katılımcılarla yapılan </a:t>
            </a:r>
            <a:r>
              <a:rPr lang="tr-TR" sz="2400" b="1" dirty="0" smtClean="0">
                <a:solidFill>
                  <a:srgbClr val="FFFF00"/>
                </a:solidFill>
              </a:rPr>
              <a:t>görüntü ve ses kayıtlar</a:t>
            </a:r>
            <a:r>
              <a:rPr lang="tr-TR" sz="2400" b="1" dirty="0">
                <a:solidFill>
                  <a:srgbClr val="FFFF00"/>
                </a:solidFill>
              </a:rPr>
              <a:t>ı</a:t>
            </a:r>
            <a:r>
              <a:rPr lang="tr-TR" sz="2400" b="1" dirty="0" smtClean="0">
                <a:solidFill>
                  <a:srgbClr val="FFFF00"/>
                </a:solidFill>
              </a:rPr>
              <a:t> </a:t>
            </a:r>
            <a:r>
              <a:rPr lang="tr-TR" sz="2400" dirty="0" smtClean="0"/>
              <a:t>ya da katılımcıların çizimleri gibi araştırmac</a:t>
            </a:r>
            <a:r>
              <a:rPr lang="tr-TR" sz="2400" dirty="0"/>
              <a:t>ı</a:t>
            </a:r>
            <a:r>
              <a:rPr lang="tr-TR" sz="2400" dirty="0" smtClean="0"/>
              <a:t> tarafından kaydedilen veriler, araştırmada doküman olarak kullanılabilir.</a:t>
            </a:r>
            <a:endParaRPr lang="tr-TR" sz="2400" dirty="0"/>
          </a:p>
        </p:txBody>
      </p:sp>
    </p:spTree>
    <p:extLst>
      <p:ext uri="{BB962C8B-B14F-4D97-AF65-F5344CB8AC3E}">
        <p14:creationId xmlns:p14="http://schemas.microsoft.com/office/powerpoint/2010/main" val="3748834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9505" y="346784"/>
            <a:ext cx="9404723" cy="1400530"/>
          </a:xfrm>
        </p:spPr>
        <p:txBody>
          <a:bodyPr/>
          <a:lstStyle/>
          <a:p>
            <a:r>
              <a:rPr lang="pt-BR" dirty="0" smtClean="0"/>
              <a:t>Bu</a:t>
            </a:r>
            <a:r>
              <a:rPr lang="tr-TR" dirty="0" smtClean="0"/>
              <a:t> </a:t>
            </a:r>
            <a:r>
              <a:rPr lang="pt-BR" dirty="0" smtClean="0"/>
              <a:t>a</a:t>
            </a:r>
            <a:r>
              <a:rPr lang="tr-TR" dirty="0" smtClean="0"/>
              <a:t>ş</a:t>
            </a:r>
            <a:r>
              <a:rPr lang="pt-BR" dirty="0" smtClean="0"/>
              <a:t>amalar a</a:t>
            </a:r>
            <a:r>
              <a:rPr lang="tr-TR" dirty="0" smtClean="0"/>
              <a:t>ş</a:t>
            </a:r>
            <a:r>
              <a:rPr lang="pt-BR" dirty="0" smtClean="0"/>
              <a:t>a</a:t>
            </a:r>
            <a:r>
              <a:rPr lang="tr-TR" dirty="0" err="1" smtClean="0"/>
              <a:t>ğı</a:t>
            </a:r>
            <a:r>
              <a:rPr lang="pt-BR" dirty="0" smtClean="0"/>
              <a:t>da k</a:t>
            </a:r>
            <a:r>
              <a:rPr lang="tr-TR" dirty="0" smtClean="0"/>
              <a:t>ı</a:t>
            </a:r>
            <a:r>
              <a:rPr lang="pt-BR" dirty="0" smtClean="0"/>
              <a:t>saca aç</a:t>
            </a:r>
            <a:r>
              <a:rPr lang="tr-TR" dirty="0" smtClean="0"/>
              <a:t>ı</a:t>
            </a:r>
            <a:r>
              <a:rPr lang="pt-BR" dirty="0" smtClean="0"/>
              <a:t>klanm</a:t>
            </a:r>
            <a:r>
              <a:rPr lang="tr-TR" dirty="0" err="1" smtClean="0"/>
              <a:t>ıştı</a:t>
            </a:r>
            <a:r>
              <a:rPr lang="pt-BR" dirty="0" smtClean="0"/>
              <a:t>r:</a:t>
            </a:r>
            <a:endParaRPr lang="tr-TR" dirty="0"/>
          </a:p>
        </p:txBody>
      </p:sp>
      <p:sp>
        <p:nvSpPr>
          <p:cNvPr id="3" name="İçerik Yer Tutucusu 2"/>
          <p:cNvSpPr>
            <a:spLocks noGrp="1"/>
          </p:cNvSpPr>
          <p:nvPr>
            <p:ph idx="1"/>
          </p:nvPr>
        </p:nvSpPr>
        <p:spPr>
          <a:xfrm>
            <a:off x="1103316" y="2052924"/>
            <a:ext cx="10091161" cy="4195481"/>
          </a:xfrm>
        </p:spPr>
        <p:txBody>
          <a:bodyPr>
            <a:normAutofit/>
          </a:bodyPr>
          <a:lstStyle/>
          <a:p>
            <a:endParaRPr lang="tr-TR" sz="2800" dirty="0" smtClean="0"/>
          </a:p>
          <a:p>
            <a:r>
              <a:rPr lang="tr-TR" sz="2800" dirty="0" smtClean="0"/>
              <a:t>Belgelere Ulaşma</a:t>
            </a:r>
          </a:p>
          <a:p>
            <a:r>
              <a:rPr lang="tr-TR" sz="2800" dirty="0" smtClean="0"/>
              <a:t>Belgelerin Özgünlüğünün Kontrol Edilmesi ve Kullanım izinlerinin Alınması</a:t>
            </a:r>
          </a:p>
          <a:p>
            <a:r>
              <a:rPr lang="tr-TR" sz="2800" dirty="0" smtClean="0"/>
              <a:t>Belgelerin Anlaşılmas</a:t>
            </a:r>
            <a:r>
              <a:rPr lang="tr-TR" sz="2800" dirty="0"/>
              <a:t>ı</a:t>
            </a:r>
            <a:r>
              <a:rPr lang="tr-TR" sz="2800" dirty="0" smtClean="0"/>
              <a:t> ve Çözümlenmesi</a:t>
            </a:r>
          </a:p>
          <a:p>
            <a:r>
              <a:rPr lang="tr-TR" sz="2800" dirty="0" smtClean="0"/>
              <a:t>Veriyi Kullanma</a:t>
            </a:r>
            <a:endParaRPr lang="tr-TR" sz="2800" dirty="0"/>
          </a:p>
        </p:txBody>
      </p:sp>
    </p:spTree>
    <p:extLst>
      <p:ext uri="{BB962C8B-B14F-4D97-AF65-F5344CB8AC3E}">
        <p14:creationId xmlns:p14="http://schemas.microsoft.com/office/powerpoint/2010/main" val="323230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5785"/>
            <a:ext cx="10515600" cy="5781178"/>
          </a:xfrm>
        </p:spPr>
        <p:txBody>
          <a:bodyPr>
            <a:normAutofit lnSpcReduction="10000"/>
          </a:bodyPr>
          <a:lstStyle/>
          <a:p>
            <a:endParaRPr lang="tr-TR" sz="2000"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sz="2800" dirty="0" smtClean="0">
                <a:solidFill>
                  <a:srgbClr val="FFFF00"/>
                </a:solidFill>
                <a:latin typeface="Times New Roman" panose="02020603050405020304" pitchFamily="18" charset="0"/>
                <a:cs typeface="Times New Roman" panose="02020603050405020304" pitchFamily="18" charset="0"/>
              </a:rPr>
              <a:t>Veri</a:t>
            </a:r>
            <a:r>
              <a:rPr lang="tr-TR" sz="2800" dirty="0" smtClean="0">
                <a:latin typeface="Times New Roman" panose="02020603050405020304" pitchFamily="18" charset="0"/>
                <a:cs typeface="Times New Roman" panose="02020603050405020304" pitchFamily="18" charset="0"/>
              </a:rPr>
              <a:t>, araştırma yapılacak konuyla ilgili bilinen ya da herhangi bir kaynaktan elde edilen işlenmemiş bilgilerdir. </a:t>
            </a:r>
          </a:p>
          <a:p>
            <a:r>
              <a:rPr lang="tr-TR" sz="2800" dirty="0" smtClean="0">
                <a:latin typeface="Times New Roman" panose="02020603050405020304" pitchFamily="18" charset="0"/>
                <a:cs typeface="Times New Roman" panose="02020603050405020304" pitchFamily="18" charset="0"/>
              </a:rPr>
              <a:t>Bilimsel araştırmalarda kullanılan veriler, olgusal ve yargısal olmak üzere iki grupta incelenebilir. </a:t>
            </a:r>
          </a:p>
          <a:p>
            <a:r>
              <a:rPr lang="tr-TR" sz="2800" dirty="0" smtClean="0">
                <a:solidFill>
                  <a:srgbClr val="FFFF00"/>
                </a:solidFill>
                <a:latin typeface="Times New Roman" panose="02020603050405020304" pitchFamily="18" charset="0"/>
                <a:cs typeface="Times New Roman" panose="02020603050405020304" pitchFamily="18" charset="0"/>
              </a:rPr>
              <a:t>Olgusal veri</a:t>
            </a:r>
            <a:r>
              <a:rPr lang="tr-TR" sz="2800" dirty="0" smtClean="0">
                <a:latin typeface="Times New Roman" panose="02020603050405020304" pitchFamily="18" charset="0"/>
                <a:cs typeface="Times New Roman" panose="02020603050405020304" pitchFamily="18" charset="0"/>
              </a:rPr>
              <a:t>; ülkenin nüfus bilgileri gibi olgulara (gerçeklere) dayal</a:t>
            </a:r>
            <a:r>
              <a:rPr lang="tr-TR" sz="2800" dirty="0">
                <a:latin typeface="Times New Roman" panose="02020603050405020304" pitchFamily="18" charset="0"/>
                <a:cs typeface="Times New Roman" panose="02020603050405020304" pitchFamily="18" charset="0"/>
              </a:rPr>
              <a:t>ı</a:t>
            </a:r>
            <a:r>
              <a:rPr lang="tr-TR" sz="2800" dirty="0" smtClean="0">
                <a:latin typeface="Times New Roman" panose="02020603050405020304" pitchFamily="18" charset="0"/>
                <a:cs typeface="Times New Roman" panose="02020603050405020304" pitchFamily="18" charset="0"/>
              </a:rPr>
              <a:t> verilerdir. </a:t>
            </a:r>
          </a:p>
          <a:p>
            <a:r>
              <a:rPr lang="tr-TR" sz="2800" dirty="0" smtClean="0">
                <a:solidFill>
                  <a:srgbClr val="FFFF00"/>
                </a:solidFill>
                <a:latin typeface="Times New Roman" panose="02020603050405020304" pitchFamily="18" charset="0"/>
                <a:cs typeface="Times New Roman" panose="02020603050405020304" pitchFamily="18" charset="0"/>
              </a:rPr>
              <a:t>Yargısal veri </a:t>
            </a:r>
            <a:r>
              <a:rPr lang="tr-TR" sz="2800" dirty="0" smtClean="0">
                <a:latin typeface="Times New Roman" panose="02020603050405020304" pitchFamily="18" charset="0"/>
                <a:cs typeface="Times New Roman" panose="02020603050405020304" pitchFamily="18" charset="0"/>
              </a:rPr>
              <a:t>ise, insanların duygu, algı, düşünce, izlenim ya da tutumlarına dayal</a:t>
            </a:r>
            <a:r>
              <a:rPr lang="tr-TR" sz="2800" dirty="0">
                <a:latin typeface="Times New Roman" panose="02020603050405020304" pitchFamily="18" charset="0"/>
                <a:cs typeface="Times New Roman" panose="02020603050405020304" pitchFamily="18" charset="0"/>
              </a:rPr>
              <a:t>ı</a:t>
            </a:r>
            <a:r>
              <a:rPr lang="tr-TR" sz="2800" dirty="0" smtClean="0">
                <a:latin typeface="Times New Roman" panose="02020603050405020304" pitchFamily="18" charset="0"/>
                <a:cs typeface="Times New Roman" panose="02020603050405020304" pitchFamily="18" charset="0"/>
              </a:rPr>
              <a:t> olarak gelişen ve değerlendirmeye dayalı olan bilgilerdir.</a:t>
            </a:r>
          </a:p>
          <a:p>
            <a:r>
              <a:rPr lang="tr-TR" sz="2800" dirty="0">
                <a:latin typeface="Times New Roman" panose="02020603050405020304" pitchFamily="18" charset="0"/>
                <a:cs typeface="Times New Roman" panose="02020603050405020304" pitchFamily="18" charset="0"/>
              </a:rPr>
              <a:t>V</a:t>
            </a:r>
            <a:r>
              <a:rPr lang="tr-TR" sz="2800" dirty="0" smtClean="0">
                <a:latin typeface="Times New Roman" panose="02020603050405020304" pitchFamily="18" charset="0"/>
                <a:cs typeface="Times New Roman" panose="02020603050405020304" pitchFamily="18" charset="0"/>
              </a:rPr>
              <a:t>eri toplamaya başlamadan önce iyi bir planlama yapılmas</a:t>
            </a:r>
            <a:r>
              <a:rPr lang="tr-TR" sz="2800" dirty="0">
                <a:latin typeface="Times New Roman" panose="02020603050405020304" pitchFamily="18" charset="0"/>
                <a:cs typeface="Times New Roman" panose="02020603050405020304" pitchFamily="18" charset="0"/>
              </a:rPr>
              <a:t>ı</a:t>
            </a:r>
            <a:r>
              <a:rPr lang="tr-TR" sz="2800" dirty="0" smtClean="0">
                <a:latin typeface="Times New Roman" panose="02020603050405020304" pitchFamily="18" charset="0"/>
                <a:cs typeface="Times New Roman" panose="02020603050405020304" pitchFamily="18" charset="0"/>
              </a:rPr>
              <a:t> gerekmektedir.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618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8496"/>
            <a:ext cx="10515600" cy="5808473"/>
          </a:xfrm>
        </p:spPr>
        <p:txBody>
          <a:bodyPr>
            <a:normAutofit/>
          </a:bodyPr>
          <a:lstStyle/>
          <a:p>
            <a:endParaRPr lang="tr-TR" sz="2000"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Kullanılacak </a:t>
            </a:r>
            <a:r>
              <a:rPr lang="tr-TR" sz="2800" dirty="0" smtClean="0">
                <a:solidFill>
                  <a:srgbClr val="FFFF00"/>
                </a:solidFill>
                <a:latin typeface="Times New Roman" panose="02020603050405020304" pitchFamily="18" charset="0"/>
                <a:cs typeface="Times New Roman" panose="02020603050405020304" pitchFamily="18" charset="0"/>
              </a:rPr>
              <a:t>veri toplama araçlar</a:t>
            </a:r>
            <a:r>
              <a:rPr lang="tr-TR" sz="2800" dirty="0">
                <a:solidFill>
                  <a:srgbClr val="FFFF00"/>
                </a:solidFill>
                <a:latin typeface="Times New Roman" panose="02020603050405020304" pitchFamily="18" charset="0"/>
                <a:cs typeface="Times New Roman" panose="02020603050405020304" pitchFamily="18" charset="0"/>
              </a:rPr>
              <a:t>ı</a:t>
            </a:r>
            <a:r>
              <a:rPr lang="tr-TR" sz="2800" dirty="0" smtClean="0">
                <a:solidFill>
                  <a:srgbClr val="FFFF00"/>
                </a:solidFill>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ya da istatistiksel çözümleme teknikleri, araştırma soruları ya da hipotezleri betimlendikten sonra karar verilmesi gereken süreçlerdir.</a:t>
            </a:r>
          </a:p>
          <a:p>
            <a:r>
              <a:rPr lang="tr-TR" sz="2800" dirty="0">
                <a:latin typeface="Times New Roman" panose="02020603050405020304" pitchFamily="18" charset="0"/>
                <a:cs typeface="Times New Roman" panose="02020603050405020304" pitchFamily="18" charset="0"/>
              </a:rPr>
              <a:t>B</a:t>
            </a:r>
            <a:r>
              <a:rPr lang="tr-TR" sz="2800" dirty="0" smtClean="0">
                <a:latin typeface="Times New Roman" panose="02020603050405020304" pitchFamily="18" charset="0"/>
                <a:cs typeface="Times New Roman" panose="02020603050405020304" pitchFamily="18" charset="0"/>
              </a:rPr>
              <a:t>ir araştırmada birden çok veri toplama arac</a:t>
            </a:r>
            <a:r>
              <a:rPr lang="tr-TR" sz="2800" dirty="0">
                <a:latin typeface="Times New Roman" panose="02020603050405020304" pitchFamily="18" charset="0"/>
                <a:cs typeface="Times New Roman" panose="02020603050405020304" pitchFamily="18" charset="0"/>
              </a:rPr>
              <a:t>ı</a:t>
            </a:r>
            <a:r>
              <a:rPr lang="tr-TR" sz="2800" dirty="0" smtClean="0">
                <a:latin typeface="Times New Roman" panose="02020603050405020304" pitchFamily="18" charset="0"/>
                <a:cs typeface="Times New Roman" panose="02020603050405020304" pitchFamily="18" charset="0"/>
              </a:rPr>
              <a:t> da kullanılabilir. Önemli olan, araştırmacının araştırma sorununa, araştırma sorularına ya da hipotezlerine, değişkenlerin doğasına ve olanaklara uygun veri toplama arac</a:t>
            </a:r>
            <a:r>
              <a:rPr lang="tr-TR" sz="2800" dirty="0">
                <a:latin typeface="Times New Roman" panose="02020603050405020304" pitchFamily="18" charset="0"/>
                <a:cs typeface="Times New Roman" panose="02020603050405020304" pitchFamily="18" charset="0"/>
              </a:rPr>
              <a:t>ı</a:t>
            </a:r>
            <a:r>
              <a:rPr lang="tr-TR" sz="2800" dirty="0" smtClean="0">
                <a:latin typeface="Times New Roman" panose="02020603050405020304" pitchFamily="18" charset="0"/>
                <a:cs typeface="Times New Roman" panose="02020603050405020304" pitchFamily="18" charset="0"/>
              </a:rPr>
              <a:t> kullanmasıdır.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898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dirty="0" smtClean="0"/>
              <a:t>NİTEL ARAŞTIRMADA </a:t>
            </a:r>
            <a:br>
              <a:rPr lang="tr-TR" sz="3600" dirty="0" smtClean="0"/>
            </a:br>
            <a:r>
              <a:rPr lang="tr-TR" sz="3600" dirty="0" smtClean="0"/>
              <a:t>VERİ TOPLAMA ARAÇLARI</a:t>
            </a:r>
            <a:endParaRPr lang="tr-TR" sz="3600" dirty="0"/>
          </a:p>
        </p:txBody>
      </p:sp>
      <p:sp>
        <p:nvSpPr>
          <p:cNvPr id="3" name="İçerik Yer Tutucusu 2"/>
          <p:cNvSpPr>
            <a:spLocks noGrp="1"/>
          </p:cNvSpPr>
          <p:nvPr>
            <p:ph idx="1"/>
          </p:nvPr>
        </p:nvSpPr>
        <p:spPr>
          <a:xfrm>
            <a:off x="457203" y="2052924"/>
            <a:ext cx="11222183" cy="4195481"/>
          </a:xfrm>
        </p:spPr>
        <p:txBody>
          <a:bodyPr>
            <a:normAutofit/>
          </a:bodyPr>
          <a:lstStyle/>
          <a:p>
            <a:r>
              <a:rPr lang="tr-TR" dirty="0" smtClean="0"/>
              <a:t>Nitel araştırma, insanların deneyimlerini olduğu gibi tanımlamay</a:t>
            </a:r>
            <a:r>
              <a:rPr lang="tr-TR" dirty="0"/>
              <a:t>ı</a:t>
            </a:r>
            <a:r>
              <a:rPr lang="tr-TR" dirty="0" smtClean="0"/>
              <a:t> ve açıklamayı</a:t>
            </a:r>
            <a:r>
              <a:rPr lang="tr-TR" dirty="0"/>
              <a:t> </a:t>
            </a:r>
            <a:r>
              <a:rPr lang="tr-TR" dirty="0" smtClean="0"/>
              <a:t>amaçlamaktadır. </a:t>
            </a:r>
          </a:p>
          <a:p>
            <a:r>
              <a:rPr lang="tr-TR" dirty="0" smtClean="0"/>
              <a:t>Araştırmacılar da bu sürecin sonunda yorumlarına kanıt olması</a:t>
            </a:r>
            <a:r>
              <a:rPr lang="tr-TR" dirty="0"/>
              <a:t> </a:t>
            </a:r>
            <a:r>
              <a:rPr lang="tr-TR" dirty="0" smtClean="0"/>
              <a:t>için veri toplamaktadırlar. </a:t>
            </a:r>
          </a:p>
          <a:p>
            <a:r>
              <a:rPr lang="tr-TR" dirty="0" smtClean="0">
                <a:solidFill>
                  <a:srgbClr val="FFFF00"/>
                </a:solidFill>
              </a:rPr>
              <a:t>Nitel araştırmalarda </a:t>
            </a:r>
            <a:r>
              <a:rPr lang="tr-TR" dirty="0" smtClean="0"/>
              <a:t>elde edilen </a:t>
            </a:r>
            <a:r>
              <a:rPr lang="tr-TR" dirty="0" smtClean="0">
                <a:solidFill>
                  <a:srgbClr val="FFFF00"/>
                </a:solidFill>
              </a:rPr>
              <a:t>nitel veri,</a:t>
            </a:r>
            <a:r>
              <a:rPr lang="tr-TR" dirty="0" smtClean="0"/>
              <a:t> sayılardan oluşan bir yapı içinden değil daha çok </a:t>
            </a:r>
            <a:r>
              <a:rPr lang="tr-TR" dirty="0" smtClean="0">
                <a:solidFill>
                  <a:srgbClr val="FFFF00"/>
                </a:solidFill>
              </a:rPr>
              <a:t>sözlü ve yazılı metinlerden toplanmaktadır</a:t>
            </a:r>
            <a:r>
              <a:rPr lang="tr-TR" dirty="0" smtClean="0"/>
              <a:t>. </a:t>
            </a:r>
          </a:p>
          <a:p>
            <a:r>
              <a:rPr lang="tr-TR" dirty="0" smtClean="0"/>
              <a:t>Bu araştırmalarda olas</a:t>
            </a:r>
            <a:r>
              <a:rPr lang="tr-TR" dirty="0"/>
              <a:t>ı</a:t>
            </a:r>
            <a:r>
              <a:rPr lang="tr-TR" dirty="0" smtClean="0"/>
              <a:t> veri kaynakları ise, </a:t>
            </a:r>
            <a:r>
              <a:rPr lang="tr-TR" dirty="0" smtClean="0">
                <a:solidFill>
                  <a:srgbClr val="FFFF00"/>
                </a:solidFill>
              </a:rPr>
              <a:t>katılımcılarla yapılan </a:t>
            </a:r>
            <a:r>
              <a:rPr lang="tr-TR" b="1" dirty="0" smtClean="0">
                <a:solidFill>
                  <a:srgbClr val="FFFF00"/>
                </a:solidFill>
              </a:rPr>
              <a:t>görüşmeler</a:t>
            </a:r>
            <a:r>
              <a:rPr lang="tr-TR" dirty="0" smtClean="0">
                <a:solidFill>
                  <a:srgbClr val="FFFF00"/>
                </a:solidFill>
              </a:rPr>
              <a:t>, </a:t>
            </a:r>
            <a:r>
              <a:rPr lang="tr-TR" b="1" dirty="0" smtClean="0">
                <a:solidFill>
                  <a:srgbClr val="FFFF00"/>
                </a:solidFill>
              </a:rPr>
              <a:t>gözlemler</a:t>
            </a:r>
            <a:r>
              <a:rPr lang="tr-TR" dirty="0" smtClean="0">
                <a:solidFill>
                  <a:srgbClr val="FFFF00"/>
                </a:solidFill>
              </a:rPr>
              <a:t> ve </a:t>
            </a:r>
            <a:r>
              <a:rPr lang="tr-TR" b="1" dirty="0" smtClean="0">
                <a:solidFill>
                  <a:srgbClr val="FFFF00"/>
                </a:solidFill>
              </a:rPr>
              <a:t>belgelerdir</a:t>
            </a:r>
            <a:r>
              <a:rPr lang="tr-TR" dirty="0" smtClean="0">
                <a:solidFill>
                  <a:srgbClr val="FFFF00"/>
                </a:solidFill>
              </a:rPr>
              <a:t>. </a:t>
            </a:r>
            <a:endParaRPr lang="tr-TR" b="1" dirty="0" smtClean="0">
              <a:solidFill>
                <a:srgbClr val="FFFF00"/>
              </a:solidFill>
            </a:endParaRPr>
          </a:p>
          <a:p>
            <a:r>
              <a:rPr lang="tr-TR" dirty="0" smtClean="0"/>
              <a:t>Bu bölümde araştırmalarda sıklıkla kullanılan</a:t>
            </a:r>
            <a:r>
              <a:rPr lang="tr-TR" dirty="0" smtClean="0">
                <a:solidFill>
                  <a:srgbClr val="FFFF00"/>
                </a:solidFill>
              </a:rPr>
              <a:t> </a:t>
            </a:r>
            <a:r>
              <a:rPr lang="tr-TR" b="1" dirty="0" smtClean="0">
                <a:solidFill>
                  <a:srgbClr val="FFFF00"/>
                </a:solidFill>
              </a:rPr>
              <a:t>görüşme</a:t>
            </a:r>
            <a:r>
              <a:rPr lang="tr-TR" dirty="0" smtClean="0">
                <a:solidFill>
                  <a:srgbClr val="FFFF00"/>
                </a:solidFill>
              </a:rPr>
              <a:t>, </a:t>
            </a:r>
            <a:r>
              <a:rPr lang="tr-TR" b="1" dirty="0" smtClean="0">
                <a:solidFill>
                  <a:srgbClr val="FFFF00"/>
                </a:solidFill>
              </a:rPr>
              <a:t>odak küme görüşmesi</a:t>
            </a:r>
            <a:r>
              <a:rPr lang="tr-TR" dirty="0" smtClean="0">
                <a:solidFill>
                  <a:srgbClr val="FFFF00"/>
                </a:solidFill>
              </a:rPr>
              <a:t>, </a:t>
            </a:r>
            <a:r>
              <a:rPr lang="tr-TR" b="1" dirty="0" smtClean="0">
                <a:solidFill>
                  <a:srgbClr val="FFFF00"/>
                </a:solidFill>
              </a:rPr>
              <a:t>gözlem ve belge incelemesi</a:t>
            </a:r>
            <a:r>
              <a:rPr lang="tr-TR" b="1" dirty="0" smtClean="0"/>
              <a:t> </a:t>
            </a:r>
            <a:r>
              <a:rPr lang="tr-TR" dirty="0" smtClean="0"/>
              <a:t>ayrıntıl</a:t>
            </a:r>
            <a:r>
              <a:rPr lang="tr-TR" dirty="0"/>
              <a:t>ı</a:t>
            </a:r>
            <a:r>
              <a:rPr lang="tr-TR" dirty="0" smtClean="0"/>
              <a:t> biçimde açıklanacaktır.</a:t>
            </a:r>
            <a:endParaRPr lang="tr-TR" dirty="0"/>
          </a:p>
        </p:txBody>
      </p:sp>
    </p:spTree>
    <p:extLst>
      <p:ext uri="{BB962C8B-B14F-4D97-AF65-F5344CB8AC3E}">
        <p14:creationId xmlns:p14="http://schemas.microsoft.com/office/powerpoint/2010/main" val="3293550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4578"/>
            <a:ext cx="10515600" cy="5642391"/>
          </a:xfrm>
        </p:spPr>
        <p:txBody>
          <a:bodyPr>
            <a:normAutofit lnSpcReduction="10000"/>
          </a:bodyPr>
          <a:lstStyle/>
          <a:p>
            <a:r>
              <a:rPr lang="tr-TR" sz="3200" b="1" dirty="0" smtClean="0">
                <a:solidFill>
                  <a:srgbClr val="FFFF00"/>
                </a:solidFill>
              </a:rPr>
              <a:t>Görüşme</a:t>
            </a:r>
          </a:p>
          <a:p>
            <a:r>
              <a:rPr lang="tr-TR" sz="2400" dirty="0" smtClean="0"/>
              <a:t>İnsanların dünyayı ve kendi yaşamlarını nasıl algıladıklarını öğrenmek istiyorsak, onlarla konuşmak en kolay yoldur. </a:t>
            </a:r>
          </a:p>
          <a:p>
            <a:r>
              <a:rPr lang="tr-TR" sz="2400" dirty="0" smtClean="0"/>
              <a:t>İnsanlar birbirleriyle konuşarak, sorular sorarak ve yanıtlar vererek etkileşimde bulunurlar. </a:t>
            </a:r>
          </a:p>
          <a:p>
            <a:r>
              <a:rPr lang="tr-TR" sz="2400" dirty="0" smtClean="0"/>
              <a:t>Nitel araştırmalarda en çok kullanılan veri toplama araçlarından birisidir.</a:t>
            </a:r>
          </a:p>
          <a:p>
            <a:r>
              <a:rPr lang="tr-TR" sz="2400" dirty="0" smtClean="0"/>
              <a:t>Görüşme sürecinde; görüşmeyi yürüten ve soruları yönelten kişi görüşmeci, görüşme</a:t>
            </a:r>
            <a:r>
              <a:rPr lang="tr-TR" sz="2400" dirty="0"/>
              <a:t> </a:t>
            </a:r>
            <a:r>
              <a:rPr lang="tr-TR" sz="2400" dirty="0" smtClean="0"/>
              <a:t>yapılan ve araştırma konusuyla ilgili bilgileri sağlayan kişi ise görüşülen ya da katılımc</a:t>
            </a:r>
            <a:r>
              <a:rPr lang="tr-TR" sz="2400" dirty="0"/>
              <a:t>ı</a:t>
            </a:r>
            <a:r>
              <a:rPr lang="tr-TR" sz="2400" dirty="0" smtClean="0"/>
              <a:t> olarak nitelendirilmektedir.</a:t>
            </a:r>
          </a:p>
          <a:p>
            <a:r>
              <a:rPr lang="tr-TR" sz="2400" dirty="0" smtClean="0"/>
              <a:t>Görüşmenin temel amac</a:t>
            </a:r>
            <a:r>
              <a:rPr lang="tr-TR" sz="2400" dirty="0"/>
              <a:t>ı</a:t>
            </a:r>
            <a:r>
              <a:rPr lang="tr-TR" sz="2400" dirty="0" smtClean="0"/>
              <a:t>, katılımcıların deneyimlerini ve bu deneyimleri nasıl anlamlandırdıkların</a:t>
            </a:r>
            <a:r>
              <a:rPr lang="tr-TR" sz="2400" dirty="0"/>
              <a:t>ı</a:t>
            </a:r>
            <a:r>
              <a:rPr lang="tr-TR" sz="2400" dirty="0" smtClean="0"/>
              <a:t> açıklamaya çalışmaktır. </a:t>
            </a:r>
          </a:p>
          <a:p>
            <a:r>
              <a:rPr lang="tr-TR" sz="2400" dirty="0" smtClean="0"/>
              <a:t>Bu nedenle odaklanılan nokta, öteki insanların öyküleri, izlenimleri, duygu ve düşünceleridir.</a:t>
            </a:r>
            <a:endParaRPr lang="tr-TR" sz="2400" dirty="0"/>
          </a:p>
        </p:txBody>
      </p:sp>
    </p:spTree>
    <p:extLst>
      <p:ext uri="{BB962C8B-B14F-4D97-AF65-F5344CB8AC3E}">
        <p14:creationId xmlns:p14="http://schemas.microsoft.com/office/powerpoint/2010/main" val="1631729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45589"/>
            <a:ext cx="10515600" cy="5431375"/>
          </a:xfrm>
        </p:spPr>
        <p:txBody>
          <a:bodyPr>
            <a:normAutofit lnSpcReduction="10000"/>
          </a:bodyPr>
          <a:lstStyle/>
          <a:p>
            <a:r>
              <a:rPr lang="tr-TR" b="1" dirty="0" smtClean="0">
                <a:solidFill>
                  <a:srgbClr val="FFFF00"/>
                </a:solidFill>
              </a:rPr>
              <a:t>Görüşmeci</a:t>
            </a:r>
            <a:r>
              <a:rPr lang="tr-TR" b="1" dirty="0" smtClean="0"/>
              <a:t>;</a:t>
            </a:r>
          </a:p>
          <a:p>
            <a:r>
              <a:rPr lang="tr-TR" dirty="0" smtClean="0"/>
              <a:t>Sabırlı, doğal ve nesnel olmalıdır.</a:t>
            </a:r>
          </a:p>
          <a:p>
            <a:r>
              <a:rPr lang="tr-TR" dirty="0" smtClean="0"/>
              <a:t>Katılımcıya güven vermelidir.</a:t>
            </a:r>
          </a:p>
          <a:p>
            <a:r>
              <a:rPr lang="tr-TR" dirty="0" smtClean="0"/>
              <a:t>Farklı bakış açılarına sayg</a:t>
            </a:r>
            <a:r>
              <a:rPr lang="tr-TR" dirty="0"/>
              <a:t>ı</a:t>
            </a:r>
            <a:r>
              <a:rPr lang="tr-TR" dirty="0" smtClean="0"/>
              <a:t> duymalıdır.</a:t>
            </a:r>
          </a:p>
          <a:p>
            <a:r>
              <a:rPr lang="tr-TR" dirty="0" err="1" smtClean="0"/>
              <a:t>Empatik</a:t>
            </a:r>
            <a:r>
              <a:rPr lang="tr-TR" dirty="0" smtClean="0"/>
              <a:t> dinleme becerilerine sahip olmalıdır.</a:t>
            </a:r>
          </a:p>
          <a:p>
            <a:r>
              <a:rPr lang="tr-TR" dirty="0" smtClean="0"/>
              <a:t>Katılımcıy</a:t>
            </a:r>
            <a:r>
              <a:rPr lang="tr-TR" dirty="0"/>
              <a:t>ı</a:t>
            </a:r>
            <a:r>
              <a:rPr lang="tr-TR" dirty="0" smtClean="0"/>
              <a:t> sorgulamadan ve yargılamadan kaçınmalıdır.</a:t>
            </a:r>
          </a:p>
          <a:p>
            <a:r>
              <a:rPr lang="tr-TR" dirty="0" smtClean="0"/>
              <a:t>Araştırmanın amacın</a:t>
            </a:r>
            <a:r>
              <a:rPr lang="tr-TR" dirty="0"/>
              <a:t>ı</a:t>
            </a:r>
            <a:r>
              <a:rPr lang="tr-TR" dirty="0" smtClean="0"/>
              <a:t> bilmeli ve soruları önceden çalışmalıdır.</a:t>
            </a:r>
          </a:p>
          <a:p>
            <a:r>
              <a:rPr lang="tr-TR" dirty="0" smtClean="0"/>
              <a:t>Katılımcının soruları doğru anlamasına çaba göstermelidir.</a:t>
            </a:r>
          </a:p>
          <a:p>
            <a:r>
              <a:rPr lang="tr-TR" dirty="0" smtClean="0"/>
              <a:t>Yeterli olmayan yanıtlar için ek sorular sorabilmelidir.</a:t>
            </a:r>
          </a:p>
          <a:p>
            <a:r>
              <a:rPr lang="tr-TR" dirty="0" smtClean="0"/>
              <a:t>Katılımcıy</a:t>
            </a:r>
            <a:r>
              <a:rPr lang="tr-TR" dirty="0"/>
              <a:t>ı</a:t>
            </a:r>
            <a:r>
              <a:rPr lang="tr-TR" dirty="0" smtClean="0"/>
              <a:t> yanıt vermeye teşvik etmelidir.</a:t>
            </a:r>
          </a:p>
          <a:p>
            <a:r>
              <a:rPr lang="tr-TR" dirty="0" smtClean="0"/>
              <a:t>Katılımcının yanıtların</a:t>
            </a:r>
            <a:r>
              <a:rPr lang="tr-TR" dirty="0"/>
              <a:t>ı</a:t>
            </a:r>
            <a:r>
              <a:rPr lang="tr-TR" dirty="0" smtClean="0"/>
              <a:t> etkileyecek yorumlardan kaçınmalıdır.</a:t>
            </a:r>
          </a:p>
          <a:p>
            <a:r>
              <a:rPr lang="tr-TR" dirty="0" smtClean="0"/>
              <a:t>Görüşmenin gizlilik kurallarına bağlı kalmalıdır.</a:t>
            </a:r>
          </a:p>
          <a:p>
            <a:r>
              <a:rPr lang="tr-TR" dirty="0" smtClean="0"/>
              <a:t>Ses ya da görüntü kaydın</a:t>
            </a:r>
            <a:r>
              <a:rPr lang="tr-TR" dirty="0"/>
              <a:t>ı</a:t>
            </a:r>
            <a:r>
              <a:rPr lang="tr-TR" dirty="0" smtClean="0"/>
              <a:t> yürütebilecek teknik beceriye sahip olmalıdır.</a:t>
            </a:r>
            <a:endParaRPr lang="tr-TR" dirty="0"/>
          </a:p>
        </p:txBody>
      </p:sp>
    </p:spTree>
    <p:extLst>
      <p:ext uri="{BB962C8B-B14F-4D97-AF65-F5344CB8AC3E}">
        <p14:creationId xmlns:p14="http://schemas.microsoft.com/office/powerpoint/2010/main" val="719083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1445"/>
            <a:ext cx="10515600" cy="5535518"/>
          </a:xfrm>
        </p:spPr>
        <p:txBody>
          <a:bodyPr>
            <a:normAutofit fontScale="92500" lnSpcReduction="10000"/>
          </a:bodyPr>
          <a:lstStyle/>
          <a:p>
            <a:pPr marL="0" indent="0">
              <a:buNone/>
            </a:pPr>
            <a:r>
              <a:rPr lang="tr-TR" b="1" dirty="0" smtClean="0">
                <a:solidFill>
                  <a:srgbClr val="FFFF00"/>
                </a:solidFill>
              </a:rPr>
              <a:t>Nitel görüşme, veri toplama arac</a:t>
            </a:r>
            <a:r>
              <a:rPr lang="tr-TR" b="1" dirty="0">
                <a:solidFill>
                  <a:srgbClr val="FFFF00"/>
                </a:solidFill>
              </a:rPr>
              <a:t>ı</a:t>
            </a:r>
            <a:r>
              <a:rPr lang="tr-TR" b="1" dirty="0" smtClean="0">
                <a:solidFill>
                  <a:srgbClr val="FFFF00"/>
                </a:solidFill>
              </a:rPr>
              <a:t> olarak anket ya da ölçekle karşılaştırıldığında baz</a:t>
            </a:r>
            <a:r>
              <a:rPr lang="tr-TR" b="1" dirty="0">
                <a:solidFill>
                  <a:srgbClr val="FFFF00"/>
                </a:solidFill>
              </a:rPr>
              <a:t>ı</a:t>
            </a:r>
            <a:r>
              <a:rPr lang="tr-TR" b="1" dirty="0" smtClean="0">
                <a:solidFill>
                  <a:srgbClr val="FFFF00"/>
                </a:solidFill>
              </a:rPr>
              <a:t> üstünlüklere sahiptir. Bunlar aşağıda kısaca yer almaktadır:</a:t>
            </a:r>
          </a:p>
          <a:p>
            <a:r>
              <a:rPr lang="tr-TR" dirty="0" smtClean="0"/>
              <a:t> Katılımcının daha derinlemesine yanıtlar vermesi için ek sorular sorulmasına olanak sağlar.</a:t>
            </a:r>
          </a:p>
          <a:p>
            <a:r>
              <a:rPr lang="tr-TR" dirty="0" smtClean="0"/>
              <a:t>Katılımcının verdiği yanıtlar doğrultusunda beklenilmeyen konulara değinme esnekliği yaratır.</a:t>
            </a:r>
          </a:p>
          <a:p>
            <a:r>
              <a:rPr lang="tr-TR" dirty="0"/>
              <a:t>İ</a:t>
            </a:r>
            <a:r>
              <a:rPr lang="tr-TR" dirty="0" smtClean="0"/>
              <a:t>ncelenen konu hakkında ayrıntıl</a:t>
            </a:r>
            <a:r>
              <a:rPr lang="tr-TR" dirty="0"/>
              <a:t>ı</a:t>
            </a:r>
            <a:r>
              <a:rPr lang="tr-TR" dirty="0" smtClean="0"/>
              <a:t> veri toplanmasına olanak verir.</a:t>
            </a:r>
          </a:p>
          <a:p>
            <a:r>
              <a:rPr lang="tr-TR" dirty="0" smtClean="0"/>
              <a:t>Görüşmeci yeterliğine bağlı olarak soruların yanıtlanma oranı yüksektir.</a:t>
            </a:r>
          </a:p>
          <a:p>
            <a:r>
              <a:rPr lang="tr-TR" dirty="0" smtClean="0"/>
              <a:t>Yüz yüze görüşmede katılımcının kullandığı dilin yanı sıra beden dili, jestleri ve mimikleri de araştırmacıya bilgi sağlayabilir.</a:t>
            </a:r>
          </a:p>
          <a:p>
            <a:r>
              <a:rPr lang="tr-TR" dirty="0" smtClean="0"/>
              <a:t>Katılımcıların anlamadığı sorular kolayca açıklanabilir.</a:t>
            </a:r>
          </a:p>
          <a:p>
            <a:r>
              <a:rPr lang="tr-TR" dirty="0" smtClean="0"/>
              <a:t>Katılımc</a:t>
            </a:r>
            <a:r>
              <a:rPr lang="tr-TR" dirty="0"/>
              <a:t>ı</a:t>
            </a:r>
            <a:r>
              <a:rPr lang="tr-TR" dirty="0" smtClean="0"/>
              <a:t> böylece başkalarından etkilenmeden kolayca yanıt verebilir.</a:t>
            </a:r>
          </a:p>
          <a:p>
            <a:r>
              <a:rPr lang="tr-TR" dirty="0" smtClean="0"/>
              <a:t>Kendini sözel olarak daha iyi ifade eden katılımcılar için uygun veri toplama aracıdır.</a:t>
            </a:r>
          </a:p>
          <a:p>
            <a:r>
              <a:rPr lang="tr-TR" dirty="0" smtClean="0"/>
              <a:t>Okuma yazması olmayanlar, çocuklar ve anket formu işaretlemeyi sevmeyenler için daha uygundur.</a:t>
            </a:r>
          </a:p>
          <a:p>
            <a:endParaRPr lang="tr-TR" dirty="0"/>
          </a:p>
        </p:txBody>
      </p:sp>
    </p:spTree>
    <p:extLst>
      <p:ext uri="{BB962C8B-B14F-4D97-AF65-F5344CB8AC3E}">
        <p14:creationId xmlns:p14="http://schemas.microsoft.com/office/powerpoint/2010/main" val="2250035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Açık Tonlar">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1154</TotalTime>
  <Words>2629</Words>
  <Application>Microsoft Office PowerPoint</Application>
  <PresentationFormat>Özel</PresentationFormat>
  <Paragraphs>214</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İyon</vt:lpstr>
      <vt:lpstr>BİLİMSEL ARAŞTIRMA YÖNTEMLERİ   VERİLERİN TOPLANMASI </vt:lpstr>
      <vt:lpstr>PowerPoint Sunusu</vt:lpstr>
      <vt:lpstr>PowerPoint Sunusu</vt:lpstr>
      <vt:lpstr>PowerPoint Sunusu</vt:lpstr>
      <vt:lpstr>PowerPoint Sunusu</vt:lpstr>
      <vt:lpstr>NİTEL ARAŞTIRMADA  VERİ TOPLAMA ARAÇLARI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ODAK KÜME GÖRÜŞMELERİ</vt:lpstr>
      <vt:lpstr>PowerPoint Sunusu</vt:lpstr>
      <vt:lpstr>PowerPoint Sunusu</vt:lpstr>
      <vt:lpstr>PowerPoint Sunusu</vt:lpstr>
      <vt:lpstr>PowerPoint Sunusu</vt:lpstr>
      <vt:lpstr>PowerPoint Sunusu</vt:lpstr>
      <vt:lpstr>PowerPoint Sunusu</vt:lpstr>
      <vt:lpstr>PowerPoint Sunusu</vt:lpstr>
      <vt:lpstr>PowerPoint Sunusu</vt:lpstr>
      <vt:lpstr>GÖZLEM TÜRLERİ</vt:lpstr>
      <vt:lpstr>PowerPoint Sunusu</vt:lpstr>
      <vt:lpstr>PowerPoint Sunusu</vt:lpstr>
      <vt:lpstr>PowerPoint Sunusu</vt:lpstr>
      <vt:lpstr>PowerPoint Sunusu</vt:lpstr>
      <vt:lpstr>PowerPoint Sunusu</vt:lpstr>
      <vt:lpstr>BELGE İNCELENMESİ</vt:lpstr>
      <vt:lpstr>PowerPoint Sunusu</vt:lpstr>
      <vt:lpstr>Bu aşamalar aşağıda kısaca açıklanmıştır: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ARAŞTIRMA YÖNTEMLERİ</dc:title>
  <dc:creator>ENİSE</dc:creator>
  <cp:lastModifiedBy>Dante_Im</cp:lastModifiedBy>
  <cp:revision>61</cp:revision>
  <dcterms:created xsi:type="dcterms:W3CDTF">2020-12-03T10:10:42Z</dcterms:created>
  <dcterms:modified xsi:type="dcterms:W3CDTF">2021-01-15T20:40:13Z</dcterms:modified>
</cp:coreProperties>
</file>