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4" r:id="rId2"/>
    <p:sldMasterId id="2147483756" r:id="rId3"/>
  </p:sldMasterIdLst>
  <p:notesMasterIdLst>
    <p:notesMasterId r:id="rId30"/>
  </p:notesMasterIdLst>
  <p:sldIdLst>
    <p:sldId id="256" r:id="rId4"/>
    <p:sldId id="280" r:id="rId5"/>
    <p:sldId id="281" r:id="rId6"/>
    <p:sldId id="257" r:id="rId7"/>
    <p:sldId id="258" r:id="rId8"/>
    <p:sldId id="259" r:id="rId9"/>
    <p:sldId id="260" r:id="rId10"/>
    <p:sldId id="261" r:id="rId11"/>
    <p:sldId id="262" r:id="rId12"/>
    <p:sldId id="263" r:id="rId13"/>
    <p:sldId id="264" r:id="rId14"/>
    <p:sldId id="265" r:id="rId15"/>
    <p:sldId id="266" r:id="rId16"/>
    <p:sldId id="279" r:id="rId17"/>
    <p:sldId id="267" r:id="rId18"/>
    <p:sldId id="268" r:id="rId19"/>
    <p:sldId id="269" r:id="rId20"/>
    <p:sldId id="270" r:id="rId21"/>
    <p:sldId id="271" r:id="rId22"/>
    <p:sldId id="272" r:id="rId23"/>
    <p:sldId id="274" r:id="rId24"/>
    <p:sldId id="273" r:id="rId25"/>
    <p:sldId id="275" r:id="rId26"/>
    <p:sldId id="277" r:id="rId27"/>
    <p:sldId id="278" r:id="rId28"/>
    <p:sldId id="276" r:id="rId2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133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99D9AD-860C-4676-AC90-6C25BC4AB3A6}" type="datetimeFigureOut">
              <a:rPr lang="tr-TR" smtClean="0"/>
              <a:t>22.11.2020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B91350-DCDB-4170-A28D-21FC11774D1F}" type="slidenum">
              <a:rPr lang="tr-TR" smtClean="0"/>
              <a:t>‹#›</a:t>
            </a:fld>
            <a:endParaRPr lang="tr-TR"/>
          </a:p>
        </p:txBody>
      </p:sp>
    </p:spTree>
    <p:extLst>
      <p:ext uri="{BB962C8B-B14F-4D97-AF65-F5344CB8AC3E}">
        <p14:creationId xmlns:p14="http://schemas.microsoft.com/office/powerpoint/2010/main" val="4001476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0B91350-DCDB-4170-A28D-21FC11774D1F}" type="slidenum">
              <a:rPr lang="tr-TR" smtClean="0"/>
              <a:t>7</a:t>
            </a:fld>
            <a:endParaRPr lang="tr-TR"/>
          </a:p>
        </p:txBody>
      </p:sp>
    </p:spTree>
    <p:extLst>
      <p:ext uri="{BB962C8B-B14F-4D97-AF65-F5344CB8AC3E}">
        <p14:creationId xmlns:p14="http://schemas.microsoft.com/office/powerpoint/2010/main" val="1775848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CD69A694-BF29-4B54-BF93-B9BF1FC5AACA}" type="datetimeFigureOut">
              <a:rPr lang="tr-TR" smtClean="0"/>
              <a:t>22.11.2020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6C296C1-DC99-4DFF-8B89-5E395B46625F}" type="slidenum">
              <a:rPr lang="tr-TR" smtClean="0"/>
              <a:t>‹#›</a:t>
            </a:fld>
            <a:endParaRPr lang="tr-T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CD69A694-BF29-4B54-BF93-B9BF1FC5AACA}" type="datetimeFigureOut">
              <a:rPr lang="tr-TR" smtClean="0"/>
              <a:t>22.11.2020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6C296C1-DC99-4DFF-8B89-5E395B46625F}"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CD69A694-BF29-4B54-BF93-B9BF1FC5AACA}" type="datetimeFigureOut">
              <a:rPr lang="tr-TR" smtClean="0"/>
              <a:t>22.11.2020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6C296C1-DC99-4DFF-8B89-5E395B46625F}" type="slidenum">
              <a:rPr lang="tr-TR" smtClean="0"/>
              <a:t>‹#›</a:t>
            </a:fld>
            <a:endParaRPr lang="tr-T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4"/>
          <p:cNvSpPr>
            <a:spLocks noGrp="1"/>
          </p:cNvSpPr>
          <p:nvPr>
            <p:ph type="dt" sz="half" idx="10"/>
          </p:nvPr>
        </p:nvSpPr>
        <p:spPr/>
        <p:txBody>
          <a:bodyPr/>
          <a:lstStyle/>
          <a:p>
            <a:fld id="{CD69A694-BF29-4B54-BF93-B9BF1FC5AACA}" type="datetimeFigureOut">
              <a:rPr lang="tr-TR" smtClean="0"/>
              <a:t>22.11.2020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6C296C1-DC99-4DFF-8B89-5E395B46625F}"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CD69A694-BF29-4B54-BF93-B9BF1FC5AACA}" type="datetimeFigureOut">
              <a:rPr lang="tr-TR" smtClean="0"/>
              <a:t>22.11.2020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6C296C1-DC99-4DFF-8B89-5E395B46625F}" type="slidenum">
              <a:rPr lang="tr-TR" smtClean="0"/>
              <a:t>‹#›</a:t>
            </a:fld>
            <a:endParaRPr lang="tr-T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CD69A694-BF29-4B54-BF93-B9BF1FC5AACA}" type="datetimeFigureOut">
              <a:rPr lang="tr-TR" smtClean="0"/>
              <a:t>22.11.2020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6C296C1-DC99-4DFF-8B89-5E395B46625F}"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69A694-BF29-4B54-BF93-B9BF1FC5AACA}" type="datetimeFigureOut">
              <a:rPr lang="tr-TR" smtClean="0"/>
              <a:t>22.11.2020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6C296C1-DC99-4DFF-8B89-5E395B46625F}"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smtClean="0"/>
              <a:t>Asıl başlık stili için tıklatın</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CD69A694-BF29-4B54-BF93-B9BF1FC5AACA}" type="datetimeFigureOut">
              <a:rPr lang="tr-TR" smtClean="0"/>
              <a:t>22.11.2020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6C296C1-DC99-4DFF-8B89-5E395B46625F}" type="slidenum">
              <a:rPr lang="tr-TR" smtClean="0"/>
              <a:t>‹#›</a:t>
            </a:fld>
            <a:endParaRPr lang="tr-TR"/>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CD69A694-BF29-4B54-BF93-B9BF1FC5AACA}" type="datetimeFigureOut">
              <a:rPr lang="tr-TR" smtClean="0"/>
              <a:t>22.11.2020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6C296C1-DC99-4DFF-8B89-5E395B46625F}"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CD69A694-BF29-4B54-BF93-B9BF1FC5AACA}" type="datetimeFigureOut">
              <a:rPr lang="tr-TR" smtClean="0"/>
              <a:t>22.11.2020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6C296C1-DC99-4DFF-8B89-5E395B46625F}"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CD69A694-BF29-4B54-BF93-B9BF1FC5AACA}" type="datetimeFigureOut">
              <a:rPr lang="tr-TR" smtClean="0"/>
              <a:t>22.11.2020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6C296C1-DC99-4DFF-8B89-5E395B46625F}"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Başlık 13"/>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Alt Başlık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Veri Yer Tutucusu 6"/>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20" name="Altbilgi Yer Tutucusu 19"/>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10" name="Slayt Numarası Yer Tutucusu 9"/>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3133310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5" name="Altbilgi Yer Tutucusu 4"/>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1595392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Dikdörtgen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Başlık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5" name="Altbilgi Yer Tutucusu 4"/>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10" name="Dikdörtgen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622285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6" name="Altbilgi Yer Tutucusu 5"/>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2010745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8" name="Altbilgi Yer Tutucusu 7"/>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9" name="Slayt Numarası Yer Tutucusu 8"/>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3921742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4" name="Altbilgi Yer Tutucusu 3"/>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5" name="Slayt Numarası Yer Tutucusu 4"/>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3694977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Dikdörtgen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Veri Yer Tutucusu 1"/>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3" name="Altbilgi Yer Tutucusu 2"/>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4" name="Slayt Numarası Yer Tutucusu 3"/>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6" name="Dikdörtgen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508628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6" name="Altbilgi Yer Tutucusu 5"/>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39824055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6" name="Altbilgi Yer Tutucusu 5"/>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8" name="Dikdörtgen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Resim Yer Tutucusu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smtClean="0"/>
              <a:t>Resim eklemek için simgeyi tıklatın</a:t>
            </a:r>
            <a:endParaRPr kumimoji="0" lang="en-US" dirty="0"/>
          </a:p>
        </p:txBody>
      </p:sp>
      <p:sp>
        <p:nvSpPr>
          <p:cNvPr id="9" name="Akış Çizelgesi: İşlem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Akış Çizelgesi: İşlem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Metin Yer Tutucusu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extLst>
      <p:ext uri="{BB962C8B-B14F-4D97-AF65-F5344CB8AC3E}">
        <p14:creationId xmlns:p14="http://schemas.microsoft.com/office/powerpoint/2010/main" val="237382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5" name="Altbilgi Yer Tutucusu 4"/>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303617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5" name="Altbilgi Yer Tutucusu 4"/>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6186857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Başlık 13"/>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Alt Başlık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Veri Yer Tutucusu 6"/>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20" name="Altbilgi Yer Tutucusu 19"/>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10" name="Slayt Numarası Yer Tutucusu 9"/>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2211230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5" name="Altbilgi Yer Tutucusu 4"/>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35177394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Dikdörtgen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Başlık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5" name="Altbilgi Yer Tutucusu 4"/>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10" name="Dikdörtgen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37109332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6" name="Altbilgi Yer Tutucusu 5"/>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513252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8" name="Altbilgi Yer Tutucusu 7"/>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9" name="Slayt Numarası Yer Tutucusu 8"/>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31086141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4" name="Altbilgi Yer Tutucusu 3"/>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5" name="Slayt Numarası Yer Tutucusu 4"/>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2221149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Dikdörtgen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Veri Yer Tutucusu 1"/>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3" name="Altbilgi Yer Tutucusu 2"/>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4" name="Slayt Numarası Yer Tutucusu 3"/>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6" name="Dikdörtgen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12731655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6" name="Altbilgi Yer Tutucusu 5"/>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8412265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6" name="Altbilgi Yer Tutucusu 5"/>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8" name="Dikdörtgen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Resim Yer Tutucusu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smtClean="0"/>
              <a:t>Resim eklemek için simgeyi tıklatın</a:t>
            </a:r>
            <a:endParaRPr kumimoji="0" lang="en-US" dirty="0"/>
          </a:p>
        </p:txBody>
      </p:sp>
      <p:sp>
        <p:nvSpPr>
          <p:cNvPr id="9" name="Akış Çizelgesi: İşlem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Akış Çizelgesi: İşlem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Metin Yer Tutucusu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extLst>
      <p:ext uri="{BB962C8B-B14F-4D97-AF65-F5344CB8AC3E}">
        <p14:creationId xmlns:p14="http://schemas.microsoft.com/office/powerpoint/2010/main" val="33020637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5" name="Altbilgi Yer Tutucusu 4"/>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14277800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5" name="Altbilgi Yer Tutucusu 4"/>
          <p:cNvSpPr>
            <a:spLocks noGrp="1"/>
          </p:cNvSpPr>
          <p:nvPr>
            <p:ph type="ftr" sz="quarter" idx="11"/>
          </p:nvPr>
        </p:nvSpPr>
        <p:spPr/>
        <p:txBody>
          <a:bodyPr/>
          <a:lstStyle>
            <a:extLst/>
          </a:lstStyle>
          <a:p>
            <a:endParaRPr lang="tr-TR">
              <a:solidFill>
                <a:srgbClr val="E7DEC9">
                  <a:shade val="50000"/>
                  <a:satMod val="200000"/>
                </a:srgbClr>
              </a:solidFill>
            </a:endParaRP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extLst>
      <p:ext uri="{BB962C8B-B14F-4D97-AF65-F5344CB8AC3E}">
        <p14:creationId xmlns:p14="http://schemas.microsoft.com/office/powerpoint/2010/main" val="2758507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CD69A694-BF29-4B54-BF93-B9BF1FC5AACA}" type="datetimeFigureOut">
              <a:rPr lang="tr-TR" smtClean="0"/>
              <a:t>22.11.2020</a:t>
            </a:fld>
            <a:endParaRPr lang="tr-TR"/>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tr-TR"/>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66C296C1-DC99-4DFF-8B89-5E395B46625F}" type="slidenum">
              <a:rPr lang="tr-TR" smtClean="0"/>
              <a:t>‹#›</a:t>
            </a:fld>
            <a:endParaRPr lang="tr-T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ast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Halka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Dikdörtgen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Başlık Yer Tutucusu 4"/>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Metin Yer Tutucusu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Veri Yer Tutucusu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10" name="Altbilgi Yer Tutucusu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solidFill>
                <a:srgbClr val="E7DEC9">
                  <a:shade val="50000"/>
                  <a:satMod val="200000"/>
                </a:srgbClr>
              </a:solidFill>
            </a:endParaRPr>
          </a:p>
        </p:txBody>
      </p:sp>
      <p:sp>
        <p:nvSpPr>
          <p:cNvPr id="22" name="Slayt Numarası Yer Tutucusu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15" name="Dikdörtgen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351684196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ast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Halka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Dikdörtgen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Başlık Yer Tutucusu 4"/>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Metin Yer Tutucusu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Veri Yer Tutucusu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23720DD-5B6D-40BF-8493-A6B52D484E6B}" type="datetimeFigureOut">
              <a:rPr lang="tr-TR" smtClean="0">
                <a:solidFill>
                  <a:srgbClr val="E7DEC9">
                    <a:shade val="50000"/>
                    <a:satMod val="200000"/>
                  </a:srgbClr>
                </a:solidFill>
              </a:rPr>
              <a:pPr/>
              <a:t>22.11.2020</a:t>
            </a:fld>
            <a:endParaRPr lang="tr-TR">
              <a:solidFill>
                <a:srgbClr val="E7DEC9">
                  <a:shade val="50000"/>
                  <a:satMod val="200000"/>
                </a:srgbClr>
              </a:solidFill>
            </a:endParaRPr>
          </a:p>
        </p:txBody>
      </p:sp>
      <p:sp>
        <p:nvSpPr>
          <p:cNvPr id="10" name="Altbilgi Yer Tutucusu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solidFill>
                <a:srgbClr val="E7DEC9">
                  <a:shade val="50000"/>
                  <a:satMod val="200000"/>
                </a:srgbClr>
              </a:solidFill>
            </a:endParaRPr>
          </a:p>
        </p:txBody>
      </p:sp>
      <p:sp>
        <p:nvSpPr>
          <p:cNvPr id="22" name="Slayt Numarası Yer Tutucusu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15" name="Dikdörtgen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8320583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259632" y="3573016"/>
            <a:ext cx="6858000" cy="990600"/>
          </a:xfrm>
        </p:spPr>
        <p:txBody>
          <a:bodyPr>
            <a:normAutofit/>
          </a:bodyPr>
          <a:lstStyle/>
          <a:p>
            <a:pPr algn="ctr"/>
            <a:r>
              <a:rPr lang="tr-TR" dirty="0" smtClean="0"/>
              <a:t>PROF.DR.MEVLÜT KAYA</a:t>
            </a:r>
          </a:p>
          <a:p>
            <a:pPr algn="ctr"/>
            <a:endParaRPr lang="tr-TR" dirty="0"/>
          </a:p>
        </p:txBody>
      </p:sp>
      <p:sp>
        <p:nvSpPr>
          <p:cNvPr id="4" name="Dikdörtgen 3"/>
          <p:cNvSpPr/>
          <p:nvPr/>
        </p:nvSpPr>
        <p:spPr>
          <a:xfrm>
            <a:off x="811707" y="404664"/>
            <a:ext cx="7416824" cy="2062103"/>
          </a:xfrm>
          <a:prstGeom prst="rect">
            <a:avLst/>
          </a:prstGeom>
        </p:spPr>
        <p:txBody>
          <a:bodyPr wrap="square">
            <a:spAutoFit/>
          </a:bodyPr>
          <a:lstStyle/>
          <a:p>
            <a:pPr lvl="0" algn="ctr">
              <a:spcBef>
                <a:spcPct val="0"/>
              </a:spcBef>
            </a:pPr>
            <a:r>
              <a:rPr lang="tr-TR" sz="3200" b="1" cap="all" dirty="0">
                <a:ln w="9000" cmpd="sng">
                  <a:solidFill>
                    <a:srgbClr val="808DA9">
                      <a:shade val="50000"/>
                      <a:satMod val="120000"/>
                    </a:srgbClr>
                  </a:solidFill>
                  <a:prstDash val="solid"/>
                </a:ln>
                <a:gradFill>
                  <a:gsLst>
                    <a:gs pos="0">
                      <a:srgbClr val="808DA9">
                        <a:shade val="20000"/>
                        <a:satMod val="245000"/>
                      </a:srgbClr>
                    </a:gs>
                    <a:gs pos="43000">
                      <a:srgbClr val="808DA9">
                        <a:satMod val="255000"/>
                      </a:srgbClr>
                    </a:gs>
                    <a:gs pos="48000">
                      <a:srgbClr val="808DA9">
                        <a:shade val="85000"/>
                        <a:satMod val="255000"/>
                      </a:srgbClr>
                    </a:gs>
                    <a:gs pos="100000">
                      <a:srgbClr val="808DA9">
                        <a:shade val="20000"/>
                        <a:satMod val="245000"/>
                      </a:srgbClr>
                    </a:gs>
                  </a:gsLst>
                  <a:lin ang="5400000"/>
                </a:gradFill>
                <a:effectLst>
                  <a:reflection blurRad="12700" stA="28000" endPos="45000" dist="1000" dir="5400000" sy="-100000" algn="bl" rotWithShape="0"/>
                </a:effectLst>
                <a:latin typeface="Arial" pitchFamily="34" charset="0"/>
                <a:ea typeface="+mj-ea"/>
                <a:cs typeface="Arial" pitchFamily="34" charset="0"/>
              </a:rPr>
              <a:t>HİPOTEZ TESTLERİNDE PARAMETRİK VE PARAMETRİK OLMAYAN (NONPARAMETRİK) İSTATİKSEL TEKNİKLER</a:t>
            </a:r>
            <a:endParaRPr lang="tr-TR" sz="3200" b="1" cap="all" dirty="0">
              <a:ln w="9000" cmpd="sng">
                <a:solidFill>
                  <a:srgbClr val="808DA9">
                    <a:shade val="50000"/>
                    <a:satMod val="120000"/>
                  </a:srgbClr>
                </a:solidFill>
                <a:prstDash val="solid"/>
              </a:ln>
              <a:gradFill>
                <a:gsLst>
                  <a:gs pos="0">
                    <a:srgbClr val="808DA9">
                      <a:shade val="20000"/>
                      <a:satMod val="245000"/>
                    </a:srgbClr>
                  </a:gs>
                  <a:gs pos="43000">
                    <a:srgbClr val="808DA9">
                      <a:satMod val="255000"/>
                    </a:srgbClr>
                  </a:gs>
                  <a:gs pos="48000">
                    <a:srgbClr val="808DA9">
                      <a:shade val="85000"/>
                      <a:satMod val="255000"/>
                    </a:srgbClr>
                  </a:gs>
                  <a:gs pos="100000">
                    <a:srgbClr val="808DA9">
                      <a:shade val="20000"/>
                      <a:satMod val="245000"/>
                    </a:srgbClr>
                  </a:gs>
                </a:gsLst>
                <a:lin ang="5400000"/>
              </a:gradFill>
              <a:effectLst>
                <a:reflection blurRad="12700" stA="28000" endPos="45000" dist="1000" dir="5400000" sy="-100000" algn="bl" rotWithShape="0"/>
              </a:effectLst>
              <a:latin typeface="Arial" pitchFamily="34" charset="0"/>
              <a:ea typeface="+mj-ea"/>
              <a:cs typeface="Arial" pitchFamily="34" charset="0"/>
            </a:endParaRPr>
          </a:p>
        </p:txBody>
      </p:sp>
    </p:spTree>
    <p:extLst>
      <p:ext uri="{BB962C8B-B14F-4D97-AF65-F5344CB8AC3E}">
        <p14:creationId xmlns:p14="http://schemas.microsoft.com/office/powerpoint/2010/main" val="3274000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Nuray\Desktop\Adsızbibibiibibib.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620688"/>
            <a:ext cx="7992888" cy="54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743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Nuray\Desktop\ordek.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9" y="1772816"/>
            <a:ext cx="8100391" cy="5085184"/>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Nuray\Desktop\annı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60648"/>
            <a:ext cx="7416823" cy="172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53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476672"/>
            <a:ext cx="6781800" cy="943000"/>
          </a:xfrm>
        </p:spPr>
        <p:txBody>
          <a:bodyPr>
            <a:normAutofit/>
          </a:bodyPr>
          <a:lstStyle/>
          <a:p>
            <a:pPr lvl="0"/>
            <a:r>
              <a:rPr lang="tr-TR" sz="4000" dirty="0" smtClean="0"/>
              <a:t>T-Testi (Parametrik) </a:t>
            </a:r>
            <a:endParaRPr lang="tr-TR" sz="4000" dirty="0"/>
          </a:p>
        </p:txBody>
      </p:sp>
      <p:sp>
        <p:nvSpPr>
          <p:cNvPr id="3" name="İçerik Yer Tutucusu 2"/>
          <p:cNvSpPr>
            <a:spLocks noGrp="1"/>
          </p:cNvSpPr>
          <p:nvPr>
            <p:ph idx="1"/>
          </p:nvPr>
        </p:nvSpPr>
        <p:spPr>
          <a:xfrm>
            <a:off x="467544" y="1556792"/>
            <a:ext cx="8280920" cy="4752528"/>
          </a:xfrm>
        </p:spPr>
        <p:txBody>
          <a:bodyPr>
            <a:normAutofit/>
          </a:bodyPr>
          <a:lstStyle/>
          <a:p>
            <a:r>
              <a:rPr lang="tr-TR" dirty="0" smtClean="0"/>
              <a:t>T testi normal dağılan verilerde birbirinden bağımsız </a:t>
            </a:r>
            <a:r>
              <a:rPr lang="tr-TR" b="1" dirty="0" smtClean="0"/>
              <a:t>iki grup arasında aritmetik ortalama durumlarına göre anlamlı bir farklılığın olup olmadığını ortaya koyan bir test türüdür</a:t>
            </a:r>
            <a:r>
              <a:rPr lang="tr-TR" dirty="0" smtClean="0"/>
              <a:t>. </a:t>
            </a:r>
          </a:p>
          <a:p>
            <a:r>
              <a:rPr lang="tr-TR" dirty="0" smtClean="0"/>
              <a:t>Bu test türü kullanılırken öncelikle bağımsız değişkenin iki gruba ait olması gerekmektedir. </a:t>
            </a:r>
          </a:p>
          <a:p>
            <a:r>
              <a:rPr lang="tr-TR" b="1" dirty="0" smtClean="0"/>
              <a:t>Temel varsayımları;</a:t>
            </a:r>
          </a:p>
          <a:p>
            <a:pPr marL="0" indent="0">
              <a:buNone/>
            </a:pPr>
            <a:r>
              <a:rPr lang="tr-TR" dirty="0" smtClean="0"/>
              <a:t>1. Karşılaştırılacak olan grupların </a:t>
            </a:r>
            <a:r>
              <a:rPr lang="tr-TR" b="1" dirty="0" smtClean="0"/>
              <a:t>birbirinden bağımsız </a:t>
            </a:r>
            <a:r>
              <a:rPr lang="tr-TR" dirty="0" smtClean="0"/>
              <a:t>olmaları (örneğin kadınlar ve erkekler, sigara içenler içmeyenler gibi),</a:t>
            </a:r>
          </a:p>
          <a:p>
            <a:pPr marL="0" indent="0">
              <a:buNone/>
            </a:pPr>
            <a:r>
              <a:rPr lang="tr-TR" dirty="0" smtClean="0"/>
              <a:t>2. Bu gruplardan elde edilen ölçümlerin en az </a:t>
            </a:r>
            <a:r>
              <a:rPr lang="tr-TR" b="1" dirty="0" smtClean="0"/>
              <a:t>eşit aralıklı ölçek </a:t>
            </a:r>
            <a:r>
              <a:rPr lang="tr-TR" dirty="0" smtClean="0"/>
              <a:t>düzeyinde ölçülmüş olmaları,</a:t>
            </a:r>
          </a:p>
          <a:p>
            <a:pPr marL="0" indent="0">
              <a:buNone/>
            </a:pPr>
            <a:r>
              <a:rPr lang="tr-TR" dirty="0" smtClean="0"/>
              <a:t>3. Her bir grupta puanların </a:t>
            </a:r>
            <a:r>
              <a:rPr lang="tr-TR" b="1" dirty="0" smtClean="0"/>
              <a:t>normal dağılım gösteriyor olmalıdır</a:t>
            </a:r>
            <a:r>
              <a:rPr lang="tr-TR" dirty="0" smtClean="0"/>
              <a:t>.</a:t>
            </a:r>
          </a:p>
          <a:p>
            <a:endParaRPr lang="tr-TR" dirty="0"/>
          </a:p>
        </p:txBody>
      </p:sp>
    </p:spTree>
    <p:extLst>
      <p:ext uri="{BB962C8B-B14F-4D97-AF65-F5344CB8AC3E}">
        <p14:creationId xmlns:p14="http://schemas.microsoft.com/office/powerpoint/2010/main" val="1892974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404664"/>
            <a:ext cx="6781800" cy="720080"/>
          </a:xfrm>
        </p:spPr>
        <p:txBody>
          <a:bodyPr>
            <a:normAutofit/>
          </a:bodyPr>
          <a:lstStyle/>
          <a:p>
            <a:r>
              <a:rPr lang="tr-TR" sz="3600" dirty="0" smtClean="0">
                <a:solidFill>
                  <a:prstClr val="black"/>
                </a:solidFill>
              </a:rPr>
              <a:t>T-Testi </a:t>
            </a:r>
            <a:r>
              <a:rPr lang="tr-TR" sz="3600" dirty="0">
                <a:solidFill>
                  <a:prstClr val="black"/>
                </a:solidFill>
              </a:rPr>
              <a:t>(Parametrik) </a:t>
            </a:r>
            <a:endParaRPr lang="tr-TR" sz="3600" dirty="0"/>
          </a:p>
        </p:txBody>
      </p:sp>
      <p:sp>
        <p:nvSpPr>
          <p:cNvPr id="3" name="İçerik Yer Tutucusu 2"/>
          <p:cNvSpPr>
            <a:spLocks noGrp="1"/>
          </p:cNvSpPr>
          <p:nvPr>
            <p:ph idx="1"/>
          </p:nvPr>
        </p:nvSpPr>
        <p:spPr>
          <a:xfrm>
            <a:off x="467544" y="1196752"/>
            <a:ext cx="8208912" cy="4968552"/>
          </a:xfrm>
        </p:spPr>
        <p:txBody>
          <a:bodyPr>
            <a:normAutofit/>
          </a:bodyPr>
          <a:lstStyle/>
          <a:p>
            <a:r>
              <a:rPr lang="tr-TR" dirty="0"/>
              <a:t>T testi kapsamında kurulabilecek </a:t>
            </a:r>
            <a:r>
              <a:rPr lang="tr-TR" b="1" dirty="0"/>
              <a:t>bazı hipotezler </a:t>
            </a:r>
            <a:r>
              <a:rPr lang="tr-TR" dirty="0"/>
              <a:t>ise şunlardır;</a:t>
            </a:r>
          </a:p>
          <a:p>
            <a:pPr marL="0" indent="0">
              <a:spcBef>
                <a:spcPts val="1200"/>
              </a:spcBef>
              <a:spcAft>
                <a:spcPts val="1200"/>
              </a:spcAft>
              <a:buNone/>
            </a:pPr>
            <a:r>
              <a:rPr lang="tr-TR" dirty="0" smtClean="0"/>
              <a:t>a) Öğrencilerin </a:t>
            </a:r>
            <a:r>
              <a:rPr lang="tr-TR" dirty="0"/>
              <a:t>cinsiyetleri ile akademik başarı puanları arasında istatistiksel olarak anlamlı bir farklılık bulunmaktadır</a:t>
            </a:r>
          </a:p>
          <a:p>
            <a:pPr marL="0" indent="0">
              <a:spcBef>
                <a:spcPts val="1200"/>
              </a:spcBef>
              <a:spcAft>
                <a:spcPts val="1200"/>
              </a:spcAft>
              <a:buNone/>
            </a:pPr>
            <a:r>
              <a:rPr lang="tr-TR" dirty="0" smtClean="0"/>
              <a:t>b) Mesleki </a:t>
            </a:r>
            <a:r>
              <a:rPr lang="tr-TR" dirty="0"/>
              <a:t>eğitim alan ve almayan mezunların istihdam edilme düzeyinde anlamlı bir farklılık bulunmaktadır.</a:t>
            </a:r>
          </a:p>
          <a:p>
            <a:pPr marL="0" indent="0">
              <a:spcBef>
                <a:spcPts val="1200"/>
              </a:spcBef>
              <a:spcAft>
                <a:spcPts val="1200"/>
              </a:spcAft>
              <a:buNone/>
            </a:pPr>
            <a:r>
              <a:rPr lang="tr-TR" dirty="0" smtClean="0"/>
              <a:t>c) Adana </a:t>
            </a:r>
            <a:r>
              <a:rPr lang="tr-TR" dirty="0"/>
              <a:t>ve İzmir şehrinde yaşayan öğrencilerin üniversite memnuniyet düzeyi arasında anlamlı bir farklılık bulunmaktadır</a:t>
            </a:r>
          </a:p>
          <a:p>
            <a:pPr marL="0" indent="0">
              <a:spcBef>
                <a:spcPts val="1200"/>
              </a:spcBef>
              <a:spcAft>
                <a:spcPts val="1200"/>
              </a:spcAft>
              <a:buNone/>
            </a:pPr>
            <a:r>
              <a:rPr lang="tr-TR" dirty="0" smtClean="0"/>
              <a:t>d) Üretilen </a:t>
            </a:r>
            <a:r>
              <a:rPr lang="tr-TR" dirty="0"/>
              <a:t>ilacı kullanan ve kullanmayan hastaların kalp atış seviyesinde anlamlı bir farklılık bulunmaktadır.</a:t>
            </a:r>
          </a:p>
          <a:p>
            <a:endParaRPr lang="tr-TR" dirty="0"/>
          </a:p>
        </p:txBody>
      </p:sp>
    </p:spTree>
    <p:extLst>
      <p:ext uri="{BB962C8B-B14F-4D97-AF65-F5344CB8AC3E}">
        <p14:creationId xmlns:p14="http://schemas.microsoft.com/office/powerpoint/2010/main" val="1493283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476672"/>
            <a:ext cx="6781800" cy="576064"/>
          </a:xfrm>
        </p:spPr>
        <p:txBody>
          <a:bodyPr>
            <a:normAutofit fontScale="90000"/>
          </a:bodyPr>
          <a:lstStyle/>
          <a:p>
            <a:r>
              <a:rPr lang="tr-TR" sz="3600" b="1" dirty="0" smtClean="0"/>
              <a:t>İlişkisiz örneklem t-testi:</a:t>
            </a:r>
            <a:r>
              <a:rPr lang="tr-TR" sz="3600" dirty="0" smtClean="0"/>
              <a:t> </a:t>
            </a:r>
            <a:endParaRPr lang="tr-TR" sz="3600" dirty="0"/>
          </a:p>
        </p:txBody>
      </p:sp>
      <p:sp>
        <p:nvSpPr>
          <p:cNvPr id="3" name="İçerik Yer Tutucusu 2"/>
          <p:cNvSpPr>
            <a:spLocks noGrp="1"/>
          </p:cNvSpPr>
          <p:nvPr>
            <p:ph idx="1"/>
          </p:nvPr>
        </p:nvSpPr>
        <p:spPr>
          <a:xfrm>
            <a:off x="683568" y="1124744"/>
            <a:ext cx="7632848" cy="5400600"/>
          </a:xfrm>
        </p:spPr>
        <p:txBody>
          <a:bodyPr>
            <a:normAutofit lnSpcReduction="10000"/>
          </a:bodyPr>
          <a:lstStyle/>
          <a:p>
            <a:r>
              <a:rPr lang="tr-TR" dirty="0" smtClean="0"/>
              <a:t>Birbirinden bağımsız iki örneklemin belirli bir değişken bakımından birbirinden farklı ortalamalara farklı olup olmadığını test etmek için uygulanır. </a:t>
            </a:r>
          </a:p>
          <a:p>
            <a:r>
              <a:rPr lang="tr-TR" dirty="0" smtClean="0"/>
              <a:t>Burada kritik olan nokta gruplara dahil olma şartının incelenen değişkenden tamamen bağımsız olmasıdır. </a:t>
            </a:r>
          </a:p>
          <a:p>
            <a:r>
              <a:rPr lang="tr-TR" dirty="0" smtClean="0"/>
              <a:t>Başka bir deyişle karşılaştırılan iki grup (ya da iki örneklem) birbiriyle ilintili olmamalıdır. </a:t>
            </a:r>
          </a:p>
          <a:p>
            <a:r>
              <a:rPr lang="tr-TR" dirty="0" smtClean="0"/>
              <a:t>Örneğin bir çalışmada kadınlar ile erkeklerin ortalama gelirlerinin farklı olup olmadığı, bir medikal araştırmada iki farklı ilaç tedavisi gören hastaların vücut kitle endekslerinin (BMI) farklılık gösterip göstermediği, bir kanser ilacı deneme araştırmasında kontrol (</a:t>
            </a:r>
            <a:r>
              <a:rPr lang="tr-TR" dirty="0" err="1" smtClean="0"/>
              <a:t>plasebo</a:t>
            </a:r>
            <a:r>
              <a:rPr lang="tr-TR" dirty="0" smtClean="0"/>
              <a:t>) ve deney (ilaç) gruplarının tümör büyüklüğü bakımından fark gösterip göstermediği gibi.</a:t>
            </a:r>
          </a:p>
        </p:txBody>
      </p:sp>
    </p:spTree>
    <p:extLst>
      <p:ext uri="{BB962C8B-B14F-4D97-AF65-F5344CB8AC3E}">
        <p14:creationId xmlns:p14="http://schemas.microsoft.com/office/powerpoint/2010/main" val="2585140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548680"/>
            <a:ext cx="6781800" cy="654968"/>
          </a:xfrm>
        </p:spPr>
        <p:txBody>
          <a:bodyPr>
            <a:normAutofit/>
          </a:bodyPr>
          <a:lstStyle/>
          <a:p>
            <a:pPr lvl="0"/>
            <a:r>
              <a:rPr lang="tr-TR" sz="3600" b="1" dirty="0" smtClean="0"/>
              <a:t>İlişkili örneklemler için t-testi </a:t>
            </a:r>
            <a:endParaRPr lang="tr-TR" sz="3600" dirty="0"/>
          </a:p>
        </p:txBody>
      </p:sp>
      <p:sp>
        <p:nvSpPr>
          <p:cNvPr id="3" name="İçerik Yer Tutucusu 2"/>
          <p:cNvSpPr>
            <a:spLocks noGrp="1"/>
          </p:cNvSpPr>
          <p:nvPr>
            <p:ph idx="1"/>
          </p:nvPr>
        </p:nvSpPr>
        <p:spPr>
          <a:xfrm>
            <a:off x="179512" y="1268760"/>
            <a:ext cx="8964488" cy="4462264"/>
          </a:xfrm>
        </p:spPr>
        <p:txBody>
          <a:bodyPr>
            <a:normAutofit/>
          </a:bodyPr>
          <a:lstStyle/>
          <a:p>
            <a:r>
              <a:rPr lang="tr-TR" dirty="0" smtClean="0"/>
              <a:t>İlişkili örneklemler için t-testi, ilişkili iki örneklem ortalaması arasındaki farkın 0 dan (birbirinden) anlamlı bir şekilde farklı olup olmadığını test için kullanılır.</a:t>
            </a:r>
          </a:p>
          <a:p>
            <a:endParaRPr lang="tr-TR" dirty="0" smtClean="0"/>
          </a:p>
          <a:p>
            <a:r>
              <a:rPr lang="tr-TR" dirty="0" smtClean="0"/>
              <a:t>İlişkili örneklemler için t-testinin uygulanabilmesi şu koşulların ya da varsayımların karşılanmasına bağlıdır: </a:t>
            </a:r>
          </a:p>
          <a:p>
            <a:r>
              <a:rPr lang="tr-TR" dirty="0" smtClean="0"/>
              <a:t>a. </a:t>
            </a:r>
            <a:r>
              <a:rPr lang="tr-TR" sz="2200" dirty="0" smtClean="0"/>
              <a:t>Bağımlı değişkene at puanlar en az eşit </a:t>
            </a:r>
            <a:r>
              <a:rPr lang="tr-TR" sz="2200" b="1" dirty="0" smtClean="0"/>
              <a:t>aralıklı ölçek puanlarıdır</a:t>
            </a:r>
            <a:r>
              <a:rPr lang="tr-TR" sz="2200" dirty="0" smtClean="0"/>
              <a:t>, </a:t>
            </a:r>
          </a:p>
          <a:p>
            <a:r>
              <a:rPr lang="tr-TR" sz="2200" dirty="0" smtClean="0"/>
              <a:t>b. İlişkili iki ölçüm setine ait fark puanları </a:t>
            </a:r>
            <a:r>
              <a:rPr lang="tr-TR" sz="2200" b="1" dirty="0" smtClean="0"/>
              <a:t>normal bir dağılım </a:t>
            </a:r>
            <a:r>
              <a:rPr lang="tr-TR" sz="2200" dirty="0" smtClean="0"/>
              <a:t>gösterir.</a:t>
            </a:r>
          </a:p>
          <a:p>
            <a:endParaRPr lang="tr-TR" dirty="0"/>
          </a:p>
        </p:txBody>
      </p:sp>
    </p:spTree>
    <p:extLst>
      <p:ext uri="{BB962C8B-B14F-4D97-AF65-F5344CB8AC3E}">
        <p14:creationId xmlns:p14="http://schemas.microsoft.com/office/powerpoint/2010/main" val="2631727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476672"/>
            <a:ext cx="6781800" cy="792088"/>
          </a:xfrm>
        </p:spPr>
        <p:txBody>
          <a:bodyPr>
            <a:normAutofit/>
          </a:bodyPr>
          <a:lstStyle/>
          <a:p>
            <a:pPr lvl="0"/>
            <a:r>
              <a:rPr lang="tr-TR" sz="3200" dirty="0" smtClean="0"/>
              <a:t>Varyans Analizi (ANOVA) (Parametrik) </a:t>
            </a:r>
            <a:endParaRPr lang="tr-TR" sz="3200" dirty="0"/>
          </a:p>
        </p:txBody>
      </p:sp>
      <p:sp>
        <p:nvSpPr>
          <p:cNvPr id="3" name="İçerik Yer Tutucusu 2"/>
          <p:cNvSpPr>
            <a:spLocks noGrp="1"/>
          </p:cNvSpPr>
          <p:nvPr>
            <p:ph idx="1"/>
          </p:nvPr>
        </p:nvSpPr>
        <p:spPr>
          <a:xfrm>
            <a:off x="827584" y="1340768"/>
            <a:ext cx="7543800" cy="3886200"/>
          </a:xfrm>
        </p:spPr>
        <p:txBody>
          <a:bodyPr>
            <a:normAutofit/>
          </a:bodyPr>
          <a:lstStyle/>
          <a:p>
            <a:pPr lvl="0"/>
            <a:r>
              <a:rPr lang="tr-TR" sz="2800" dirty="0" smtClean="0"/>
              <a:t>Ne zaman kullanılır?</a:t>
            </a:r>
          </a:p>
          <a:p>
            <a:pPr lvl="1"/>
            <a:r>
              <a:rPr lang="tr-TR" sz="2800" dirty="0" smtClean="0"/>
              <a:t> Ortalamalar arasında fark olup olmadığına bakmak istendiğinde ve</a:t>
            </a:r>
          </a:p>
          <a:p>
            <a:pPr lvl="1"/>
            <a:r>
              <a:rPr lang="tr-TR" sz="2800" dirty="0" smtClean="0"/>
              <a:t> Sürekli bir ölçüm ve 2 ya da daha fazla grup olduğu zaman kullanılır</a:t>
            </a:r>
          </a:p>
          <a:p>
            <a:endParaRPr lang="tr-TR" sz="2800" dirty="0"/>
          </a:p>
        </p:txBody>
      </p:sp>
    </p:spTree>
    <p:extLst>
      <p:ext uri="{BB962C8B-B14F-4D97-AF65-F5344CB8AC3E}">
        <p14:creationId xmlns:p14="http://schemas.microsoft.com/office/powerpoint/2010/main" val="1701437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548680"/>
            <a:ext cx="6781800" cy="870992"/>
          </a:xfrm>
        </p:spPr>
        <p:txBody>
          <a:bodyPr>
            <a:normAutofit/>
          </a:bodyPr>
          <a:lstStyle/>
          <a:p>
            <a:pPr lvl="0"/>
            <a:r>
              <a:rPr lang="tr-TR" sz="3200" dirty="0" err="1" smtClean="0"/>
              <a:t>Varyans</a:t>
            </a:r>
            <a:r>
              <a:rPr lang="tr-TR" sz="3200" dirty="0" smtClean="0"/>
              <a:t> Analizi (Parametrik) </a:t>
            </a:r>
            <a:endParaRPr lang="tr-TR" sz="3200" dirty="0"/>
          </a:p>
        </p:txBody>
      </p:sp>
      <p:sp>
        <p:nvSpPr>
          <p:cNvPr id="3" name="İçerik Yer Tutucusu 2"/>
          <p:cNvSpPr>
            <a:spLocks noGrp="1"/>
          </p:cNvSpPr>
          <p:nvPr>
            <p:ph idx="1"/>
          </p:nvPr>
        </p:nvSpPr>
        <p:spPr>
          <a:xfrm>
            <a:off x="323528" y="1628800"/>
            <a:ext cx="8191872" cy="4608512"/>
          </a:xfrm>
        </p:spPr>
        <p:txBody>
          <a:bodyPr>
            <a:normAutofit/>
          </a:bodyPr>
          <a:lstStyle/>
          <a:p>
            <a:pPr lvl="0"/>
            <a:r>
              <a:rPr lang="tr-TR" sz="2800" dirty="0"/>
              <a:t>A</a:t>
            </a:r>
            <a:r>
              <a:rPr lang="tr-TR" sz="2800" dirty="0" smtClean="0"/>
              <a:t>NOVA bize grup ortalamaları arasında anlamlı bir fark olup olmadığı bilgisini verir, ama hangi grup ortalamalarının birbirinden farklı olduğu bilgisini vermez. </a:t>
            </a:r>
          </a:p>
          <a:p>
            <a:pPr lvl="0"/>
            <a:endParaRPr lang="tr-TR" sz="2800" dirty="0" smtClean="0"/>
          </a:p>
          <a:p>
            <a:pPr lvl="0"/>
            <a:r>
              <a:rPr lang="tr-TR" sz="2800" dirty="0" smtClean="0"/>
              <a:t>• Hangi grupların birbirinden farklı olduğuna bakmak için Post-hoc (çoklu) karşılaştırmalar yapmak gerekir.</a:t>
            </a:r>
          </a:p>
          <a:p>
            <a:endParaRPr lang="tr-TR" dirty="0"/>
          </a:p>
        </p:txBody>
      </p:sp>
    </p:spTree>
    <p:extLst>
      <p:ext uri="{BB962C8B-B14F-4D97-AF65-F5344CB8AC3E}">
        <p14:creationId xmlns:p14="http://schemas.microsoft.com/office/powerpoint/2010/main" val="3562451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548680"/>
            <a:ext cx="6781800" cy="654968"/>
          </a:xfrm>
        </p:spPr>
        <p:txBody>
          <a:bodyPr>
            <a:normAutofit/>
          </a:bodyPr>
          <a:lstStyle/>
          <a:p>
            <a:pPr lvl="0"/>
            <a:r>
              <a:rPr lang="tr-TR" sz="3200" dirty="0" smtClean="0"/>
              <a:t>TEK FAKTÖRLÜ VARYANS ANALİZİ </a:t>
            </a:r>
            <a:endParaRPr lang="tr-TR" sz="3200" dirty="0"/>
          </a:p>
        </p:txBody>
      </p:sp>
      <p:sp>
        <p:nvSpPr>
          <p:cNvPr id="3" name="İçerik Yer Tutucusu 2"/>
          <p:cNvSpPr>
            <a:spLocks noGrp="1"/>
          </p:cNvSpPr>
          <p:nvPr>
            <p:ph idx="1"/>
          </p:nvPr>
        </p:nvSpPr>
        <p:spPr>
          <a:xfrm>
            <a:off x="899592" y="1412776"/>
            <a:ext cx="7543800" cy="4392488"/>
          </a:xfrm>
        </p:spPr>
        <p:txBody>
          <a:bodyPr>
            <a:normAutofit/>
          </a:bodyPr>
          <a:lstStyle/>
          <a:p>
            <a:r>
              <a:rPr lang="tr-TR" dirty="0" smtClean="0"/>
              <a:t>• 1 Bağımsız Değişken </a:t>
            </a:r>
          </a:p>
          <a:p>
            <a:pPr marL="0" indent="0">
              <a:buNone/>
            </a:pPr>
            <a:r>
              <a:rPr lang="tr-TR" dirty="0" smtClean="0"/>
              <a:t>– Bağımsız Değişkenin 2 ya da 2’den fazla düzeyi olabilir. </a:t>
            </a:r>
          </a:p>
          <a:p>
            <a:pPr marL="0" indent="0">
              <a:buNone/>
            </a:pPr>
            <a:r>
              <a:rPr lang="tr-TR" dirty="0" smtClean="0"/>
              <a:t>– 2 düzeyi varsa t-testi yapılır. </a:t>
            </a:r>
          </a:p>
          <a:p>
            <a:r>
              <a:rPr lang="tr-TR" dirty="0" smtClean="0"/>
              <a:t>• 1 Bağımlı Değişken </a:t>
            </a:r>
          </a:p>
          <a:p>
            <a:pPr marL="0" indent="0">
              <a:buNone/>
            </a:pPr>
            <a:r>
              <a:rPr lang="tr-TR" dirty="0" smtClean="0"/>
              <a:t>– 1’den fazla bağımlı değişken konulabilir ama analizde bağımlı değişkenleri birbirinden bağımsız değerlendirir. Bağımlı değişkenler arasındaki ortak etkiye bakmaz, ortak etkiye bakmak için MANOVA yapılır.</a:t>
            </a:r>
          </a:p>
          <a:p>
            <a:pPr marL="0" indent="0">
              <a:buNone/>
            </a:pPr>
            <a:r>
              <a:rPr lang="tr-TR" dirty="0" smtClean="0">
                <a:solidFill>
                  <a:srgbClr val="FF0000"/>
                </a:solidFill>
              </a:rPr>
              <a:t>Örnek</a:t>
            </a:r>
            <a:r>
              <a:rPr lang="tr-TR" dirty="0" smtClean="0"/>
              <a:t>; – Ortaokul, lise ve üniversite öğrencilerinin arkadaşlık kalitesi birbirinden farklı mı?</a:t>
            </a:r>
          </a:p>
        </p:txBody>
      </p:sp>
    </p:spTree>
    <p:extLst>
      <p:ext uri="{BB962C8B-B14F-4D97-AF65-F5344CB8AC3E}">
        <p14:creationId xmlns:p14="http://schemas.microsoft.com/office/powerpoint/2010/main" val="1778711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476672"/>
            <a:ext cx="6781800" cy="720080"/>
          </a:xfrm>
        </p:spPr>
        <p:txBody>
          <a:bodyPr>
            <a:normAutofit/>
          </a:bodyPr>
          <a:lstStyle/>
          <a:p>
            <a:pPr lvl="0"/>
            <a:r>
              <a:rPr lang="tr-TR" sz="3200" dirty="0" smtClean="0"/>
              <a:t>FAKTÖRYEL VARYANS ANALİZİ </a:t>
            </a:r>
            <a:endParaRPr lang="tr-TR" sz="3200" dirty="0"/>
          </a:p>
        </p:txBody>
      </p:sp>
      <p:sp>
        <p:nvSpPr>
          <p:cNvPr id="3" name="İçerik Yer Tutucusu 2"/>
          <p:cNvSpPr>
            <a:spLocks noGrp="1"/>
          </p:cNvSpPr>
          <p:nvPr>
            <p:ph idx="1"/>
          </p:nvPr>
        </p:nvSpPr>
        <p:spPr>
          <a:xfrm>
            <a:off x="467544" y="1340768"/>
            <a:ext cx="8136904" cy="4680520"/>
          </a:xfrm>
        </p:spPr>
        <p:txBody>
          <a:bodyPr>
            <a:normAutofit/>
          </a:bodyPr>
          <a:lstStyle/>
          <a:p>
            <a:r>
              <a:rPr lang="tr-TR" sz="2800" dirty="0" smtClean="0"/>
              <a:t>Tek yönlü </a:t>
            </a:r>
            <a:r>
              <a:rPr lang="tr-TR" sz="2800" dirty="0" err="1" smtClean="0"/>
              <a:t>varyans</a:t>
            </a:r>
            <a:r>
              <a:rPr lang="tr-TR" sz="2800" dirty="0" smtClean="0"/>
              <a:t> analizinden farkı en az 2 bağımsız değişken olması gerekiyor </a:t>
            </a:r>
          </a:p>
          <a:p>
            <a:pPr marL="0" indent="0">
              <a:buNone/>
            </a:pPr>
            <a:r>
              <a:rPr lang="tr-TR" sz="2800" dirty="0" smtClean="0"/>
              <a:t>– Bağımsız değişkenlerin en az iki düzeyi olmalı.</a:t>
            </a:r>
          </a:p>
          <a:p>
            <a:pPr marL="0" indent="0">
              <a:buNone/>
            </a:pPr>
            <a:r>
              <a:rPr lang="tr-TR" sz="2800" dirty="0" smtClean="0"/>
              <a:t>– Hem temel etki hem de ortak etkinin anlamlı olup olmadığını gösterir.</a:t>
            </a:r>
          </a:p>
          <a:p>
            <a:r>
              <a:rPr lang="tr-TR" sz="2800" dirty="0" smtClean="0"/>
              <a:t>Örnek; – Cinsiyet ve öğrenim düzeyinin (ortaokul, lise ve üniversite öğrencileri) arkadaşlık kalitesi üzerinde anlamlı bir  etkisi var mıdır?</a:t>
            </a:r>
          </a:p>
          <a:p>
            <a:pPr marL="0" indent="0">
              <a:buNone/>
            </a:pPr>
            <a:endParaRPr lang="tr-TR" dirty="0"/>
          </a:p>
        </p:txBody>
      </p:sp>
    </p:spTree>
    <p:extLst>
      <p:ext uri="{BB962C8B-B14F-4D97-AF65-F5344CB8AC3E}">
        <p14:creationId xmlns:p14="http://schemas.microsoft.com/office/powerpoint/2010/main" val="3396350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548680"/>
            <a:ext cx="6781800" cy="582960"/>
          </a:xfrm>
        </p:spPr>
        <p:txBody>
          <a:bodyPr>
            <a:normAutofit fontScale="90000"/>
          </a:bodyPr>
          <a:lstStyle/>
          <a:p>
            <a:pPr lvl="0"/>
            <a:r>
              <a:rPr lang="tr-TR" sz="3600" dirty="0" smtClean="0"/>
              <a:t>Korelasyon (Parametrik)</a:t>
            </a:r>
            <a:endParaRPr lang="tr-TR" sz="3600" dirty="0"/>
          </a:p>
        </p:txBody>
      </p:sp>
      <p:sp>
        <p:nvSpPr>
          <p:cNvPr id="3" name="İçerik Yer Tutucusu 2"/>
          <p:cNvSpPr>
            <a:spLocks noGrp="1"/>
          </p:cNvSpPr>
          <p:nvPr>
            <p:ph idx="1"/>
          </p:nvPr>
        </p:nvSpPr>
        <p:spPr>
          <a:xfrm>
            <a:off x="323528" y="1196752"/>
            <a:ext cx="8640960" cy="5400600"/>
          </a:xfrm>
        </p:spPr>
        <p:txBody>
          <a:bodyPr>
            <a:normAutofit lnSpcReduction="10000"/>
          </a:bodyPr>
          <a:lstStyle/>
          <a:p>
            <a:pPr marL="0" indent="0">
              <a:buNone/>
            </a:pPr>
            <a:r>
              <a:rPr lang="tr-TR" dirty="0" smtClean="0"/>
              <a:t>Korelasyon analizi iki veya daha fazla değişken arasında bir ilişkinin olup olmadığı şayet ilişki varsa bu ilişkinin şiddetini ortaya koyan bir istatistiki analizdir. </a:t>
            </a:r>
          </a:p>
          <a:p>
            <a:pPr marL="0" indent="0">
              <a:buNone/>
            </a:pPr>
            <a:r>
              <a:rPr lang="tr-TR" dirty="0" smtClean="0"/>
              <a:t>Korelasyon katsayısı -1 ile +1 </a:t>
            </a:r>
            <a:r>
              <a:rPr lang="tr-TR" b="1" dirty="0" smtClean="0"/>
              <a:t>(-1 ≤ r ≤ +1</a:t>
            </a:r>
            <a:r>
              <a:rPr lang="tr-TR" dirty="0" smtClean="0"/>
              <a:t>) arasında değişen değerler alır. </a:t>
            </a:r>
          </a:p>
          <a:p>
            <a:pPr marL="0" indent="0">
              <a:buNone/>
            </a:pPr>
            <a:r>
              <a:rPr lang="tr-TR" dirty="0" smtClean="0"/>
              <a:t>Korelasyon katsayılarında; </a:t>
            </a:r>
          </a:p>
          <a:p>
            <a:pPr marL="0" indent="0">
              <a:buNone/>
            </a:pPr>
            <a:r>
              <a:rPr lang="tr-TR" b="1" dirty="0" smtClean="0"/>
              <a:t>0,00 ile 0,25 </a:t>
            </a:r>
            <a:r>
              <a:rPr lang="tr-TR" dirty="0" smtClean="0"/>
              <a:t>arası değerin ‘</a:t>
            </a:r>
            <a:r>
              <a:rPr lang="tr-TR" b="1" dirty="0" smtClean="0"/>
              <a:t>çok zayıf</a:t>
            </a:r>
            <a:r>
              <a:rPr lang="tr-TR" dirty="0" smtClean="0"/>
              <a:t>’, </a:t>
            </a:r>
          </a:p>
          <a:p>
            <a:pPr marL="0" indent="0">
              <a:buNone/>
            </a:pPr>
            <a:r>
              <a:rPr lang="tr-TR" b="1" dirty="0" smtClean="0"/>
              <a:t>0,26 ile 0,49 </a:t>
            </a:r>
            <a:r>
              <a:rPr lang="tr-TR" dirty="0" smtClean="0"/>
              <a:t>arası değerin ‘</a:t>
            </a:r>
            <a:r>
              <a:rPr lang="tr-TR" b="1" dirty="0" smtClean="0"/>
              <a:t>zayıf</a:t>
            </a:r>
            <a:r>
              <a:rPr lang="tr-TR" dirty="0" smtClean="0"/>
              <a:t>’, </a:t>
            </a:r>
          </a:p>
          <a:p>
            <a:pPr marL="0" indent="0">
              <a:buNone/>
            </a:pPr>
            <a:r>
              <a:rPr lang="tr-TR" b="1" dirty="0" smtClean="0"/>
              <a:t>0,50 ile 0,69 </a:t>
            </a:r>
            <a:r>
              <a:rPr lang="tr-TR" dirty="0" smtClean="0"/>
              <a:t>arası değerin ‘</a:t>
            </a:r>
            <a:r>
              <a:rPr lang="tr-TR" b="1" dirty="0" smtClean="0"/>
              <a:t>orta</a:t>
            </a:r>
            <a:r>
              <a:rPr lang="tr-TR" dirty="0" smtClean="0"/>
              <a:t>’, </a:t>
            </a:r>
          </a:p>
          <a:p>
            <a:pPr marL="0" indent="0">
              <a:buNone/>
            </a:pPr>
            <a:r>
              <a:rPr lang="tr-TR" b="1" dirty="0" smtClean="0"/>
              <a:t>0,70 ile 0,89 </a:t>
            </a:r>
            <a:r>
              <a:rPr lang="tr-TR" dirty="0" smtClean="0"/>
              <a:t>arası değerin ‘</a:t>
            </a:r>
            <a:r>
              <a:rPr lang="tr-TR" b="1" dirty="0" smtClean="0"/>
              <a:t>yüksek</a:t>
            </a:r>
            <a:r>
              <a:rPr lang="tr-TR" dirty="0" smtClean="0"/>
              <a:t>’, </a:t>
            </a:r>
          </a:p>
          <a:p>
            <a:pPr marL="0" indent="0">
              <a:buNone/>
            </a:pPr>
            <a:r>
              <a:rPr lang="tr-TR" b="1" dirty="0" smtClean="0"/>
              <a:t>0,90 ile 1,00 </a:t>
            </a:r>
            <a:r>
              <a:rPr lang="tr-TR" dirty="0" smtClean="0"/>
              <a:t>arası değerin  ise ‘</a:t>
            </a:r>
            <a:r>
              <a:rPr lang="tr-TR" b="1" dirty="0" smtClean="0"/>
              <a:t>çok yüksek</a:t>
            </a:r>
            <a:r>
              <a:rPr lang="tr-TR" dirty="0" smtClean="0"/>
              <a:t>’ olduğu ifade edilir. </a:t>
            </a:r>
          </a:p>
          <a:p>
            <a:pPr marL="0" indent="0">
              <a:buNone/>
            </a:pPr>
            <a:r>
              <a:rPr lang="tr-TR" dirty="0" smtClean="0"/>
              <a:t>Korelasyon katsayısının pozitif olması değişkenler arasında doğrusal bir ilişkinin olduğunu, negatif olması ise ters yönlü bir ilişkinin olduğunu göstermektedir.</a:t>
            </a:r>
          </a:p>
          <a:p>
            <a:pPr marL="0" indent="0">
              <a:buNone/>
            </a:pPr>
            <a:endParaRPr lang="tr-TR" dirty="0"/>
          </a:p>
        </p:txBody>
      </p:sp>
    </p:spTree>
    <p:extLst>
      <p:ext uri="{BB962C8B-B14F-4D97-AF65-F5344CB8AC3E}">
        <p14:creationId xmlns:p14="http://schemas.microsoft.com/office/powerpoint/2010/main" val="3501501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476672"/>
            <a:ext cx="6781800" cy="870992"/>
          </a:xfrm>
        </p:spPr>
        <p:txBody>
          <a:bodyPr>
            <a:normAutofit fontScale="90000"/>
          </a:bodyPr>
          <a:lstStyle/>
          <a:p>
            <a:pPr lvl="0"/>
            <a:r>
              <a:rPr lang="tr-TR" dirty="0" smtClean="0"/>
              <a:t>Korelasyon</a:t>
            </a:r>
            <a:endParaRPr lang="tr-TR" dirty="0"/>
          </a:p>
        </p:txBody>
      </p:sp>
      <p:sp>
        <p:nvSpPr>
          <p:cNvPr id="3" name="İçerik Yer Tutucusu 2"/>
          <p:cNvSpPr>
            <a:spLocks noGrp="1"/>
          </p:cNvSpPr>
          <p:nvPr>
            <p:ph idx="1"/>
          </p:nvPr>
        </p:nvSpPr>
        <p:spPr>
          <a:xfrm>
            <a:off x="179512" y="1556792"/>
            <a:ext cx="8496944" cy="5038328"/>
          </a:xfrm>
        </p:spPr>
        <p:txBody>
          <a:bodyPr>
            <a:normAutofit/>
          </a:bodyPr>
          <a:lstStyle/>
          <a:p>
            <a:pPr fontAlgn="base"/>
            <a:r>
              <a:rPr lang="tr-TR" b="1" dirty="0" smtClean="0"/>
              <a:t>Korelasyon iki ya da daha fazla değişken arasındaki doğrusal ilişkiyi gösterir.</a:t>
            </a:r>
          </a:p>
          <a:p>
            <a:pPr fontAlgn="base"/>
            <a:r>
              <a:rPr lang="tr-TR" dirty="0" smtClean="0"/>
              <a:t> İki değişken arasındaki ilişki miktarı,</a:t>
            </a:r>
            <a:r>
              <a:rPr lang="tr-TR" b="1" dirty="0" smtClean="0"/>
              <a:t> ikili ya da basit korelasyon</a:t>
            </a:r>
            <a:r>
              <a:rPr lang="tr-TR" dirty="0" smtClean="0"/>
              <a:t> denen </a:t>
            </a:r>
            <a:r>
              <a:rPr lang="tr-TR" b="1" dirty="0" smtClean="0"/>
              <a:t>korelasyon teknikleriyle</a:t>
            </a:r>
            <a:r>
              <a:rPr lang="tr-TR" dirty="0" smtClean="0"/>
              <a:t> hesaplanır. </a:t>
            </a:r>
          </a:p>
          <a:p>
            <a:pPr fontAlgn="base"/>
            <a:r>
              <a:rPr lang="tr-TR" dirty="0" smtClean="0"/>
              <a:t>Bir değişkenin iki ya da daha çok değişken ile olan ilişkisi </a:t>
            </a:r>
            <a:r>
              <a:rPr lang="tr-TR" b="1" dirty="0" smtClean="0"/>
              <a:t>çoklu korelasyon;</a:t>
            </a:r>
            <a:r>
              <a:rPr lang="tr-TR" dirty="0" smtClean="0"/>
              <a:t> </a:t>
            </a:r>
          </a:p>
          <a:p>
            <a:pPr fontAlgn="base"/>
            <a:r>
              <a:rPr lang="tr-TR" dirty="0" smtClean="0"/>
              <a:t>bu değişkenlerden birinin sabitlenerek diğer değişkenler ile olan ilişkisi ise </a:t>
            </a:r>
            <a:r>
              <a:rPr lang="tr-TR" b="1" dirty="0" smtClean="0"/>
              <a:t>kısmi korelasyon</a:t>
            </a:r>
            <a:r>
              <a:rPr lang="tr-TR" dirty="0" smtClean="0"/>
              <a:t> teknikleriyle hesaplanır.</a:t>
            </a:r>
          </a:p>
          <a:p>
            <a:endParaRPr lang="tr-TR" dirty="0"/>
          </a:p>
        </p:txBody>
      </p:sp>
    </p:spTree>
    <p:extLst>
      <p:ext uri="{BB962C8B-B14F-4D97-AF65-F5344CB8AC3E}">
        <p14:creationId xmlns:p14="http://schemas.microsoft.com/office/powerpoint/2010/main" val="2366502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476672"/>
            <a:ext cx="6781800" cy="870992"/>
          </a:xfrm>
        </p:spPr>
        <p:txBody>
          <a:bodyPr>
            <a:normAutofit fontScale="90000"/>
          </a:bodyPr>
          <a:lstStyle/>
          <a:p>
            <a:pPr lvl="0"/>
            <a:r>
              <a:rPr lang="tr-TR" dirty="0" smtClean="0"/>
              <a:t>Korelasyon</a:t>
            </a:r>
            <a:endParaRPr lang="tr-TR" dirty="0"/>
          </a:p>
        </p:txBody>
      </p:sp>
      <p:sp>
        <p:nvSpPr>
          <p:cNvPr id="3" name="İçerik Yer Tutucusu 2"/>
          <p:cNvSpPr>
            <a:spLocks noGrp="1"/>
          </p:cNvSpPr>
          <p:nvPr>
            <p:ph idx="1"/>
          </p:nvPr>
        </p:nvSpPr>
        <p:spPr>
          <a:xfrm>
            <a:off x="179512" y="1556792"/>
            <a:ext cx="8496944" cy="5038328"/>
          </a:xfrm>
        </p:spPr>
        <p:txBody>
          <a:bodyPr>
            <a:normAutofit/>
          </a:bodyPr>
          <a:lstStyle/>
          <a:p>
            <a:pPr marL="0" indent="0" fontAlgn="base">
              <a:buNone/>
            </a:pPr>
            <a:r>
              <a:rPr lang="tr-TR" dirty="0" smtClean="0"/>
              <a:t> </a:t>
            </a:r>
            <a:r>
              <a:rPr lang="tr-TR" b="1" dirty="0" smtClean="0"/>
              <a:t>Örneğin;</a:t>
            </a:r>
            <a:endParaRPr lang="tr-TR" dirty="0" smtClean="0"/>
          </a:p>
          <a:p>
            <a:pPr fontAlgn="base"/>
            <a:r>
              <a:rPr lang="tr-TR" dirty="0" smtClean="0"/>
              <a:t>Öğrencilerin</a:t>
            </a:r>
            <a:r>
              <a:rPr lang="tr-TR" b="1" dirty="0" smtClean="0"/>
              <a:t> okul öncesi eğitime başlama yaşları (ay olarak) ile birinci sınıf başarısı</a:t>
            </a:r>
            <a:r>
              <a:rPr lang="tr-TR" dirty="0" smtClean="0"/>
              <a:t> arasındaki ilişki.</a:t>
            </a:r>
          </a:p>
          <a:p>
            <a:pPr fontAlgn="base"/>
            <a:r>
              <a:rPr lang="tr-TR" dirty="0" smtClean="0"/>
              <a:t>Öğrencilerin </a:t>
            </a:r>
            <a:r>
              <a:rPr lang="tr-TR" b="1" dirty="0" smtClean="0"/>
              <a:t>istatistik başarı puanları ile istatistiğe yönelik tutumları</a:t>
            </a:r>
            <a:r>
              <a:rPr lang="tr-TR" dirty="0" smtClean="0"/>
              <a:t> arasındaki ilişki.</a:t>
            </a:r>
          </a:p>
          <a:p>
            <a:pPr marL="0" indent="0" fontAlgn="base">
              <a:buNone/>
            </a:pPr>
            <a:r>
              <a:rPr lang="tr-TR" b="1" dirty="0" smtClean="0"/>
              <a:t>Değişkenler arasındaki ilişki, korelasyon katsayısı ile hesaplanmaktadır.</a:t>
            </a:r>
            <a:endParaRPr lang="tr-TR" dirty="0" smtClean="0"/>
          </a:p>
          <a:p>
            <a:pPr marL="0" indent="0" fontAlgn="base">
              <a:buNone/>
            </a:pPr>
            <a:r>
              <a:rPr lang="tr-TR" dirty="0" smtClean="0"/>
              <a:t>H</a:t>
            </a:r>
            <a:r>
              <a:rPr lang="tr-TR" b="1" dirty="0" smtClean="0"/>
              <a:t>angi korelasyon katsayısının kullanılacağı;</a:t>
            </a:r>
            <a:endParaRPr lang="tr-TR" dirty="0" smtClean="0"/>
          </a:p>
          <a:p>
            <a:pPr fontAlgn="base"/>
            <a:r>
              <a:rPr lang="tr-TR" dirty="0" smtClean="0"/>
              <a:t>Değişkenlerin hangi ölçek düzeyinde ölçüldüğüne</a:t>
            </a:r>
          </a:p>
          <a:p>
            <a:pPr fontAlgn="base"/>
            <a:r>
              <a:rPr lang="tr-TR" dirty="0" smtClean="0"/>
              <a:t>Değişkenlerin sürekli veya süreksiz olmalarına</a:t>
            </a:r>
          </a:p>
          <a:p>
            <a:pPr fontAlgn="base"/>
            <a:r>
              <a:rPr lang="tr-TR" dirty="0" smtClean="0"/>
              <a:t>Verilerin doğrusal olup olmamasına göre değişmektedir.</a:t>
            </a:r>
          </a:p>
          <a:p>
            <a:endParaRPr lang="tr-TR" dirty="0"/>
          </a:p>
        </p:txBody>
      </p:sp>
    </p:spTree>
    <p:extLst>
      <p:ext uri="{BB962C8B-B14F-4D97-AF65-F5344CB8AC3E}">
        <p14:creationId xmlns:p14="http://schemas.microsoft.com/office/powerpoint/2010/main" val="402831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404664"/>
            <a:ext cx="6781800" cy="1080120"/>
          </a:xfrm>
        </p:spPr>
        <p:txBody>
          <a:bodyPr>
            <a:normAutofit/>
          </a:bodyPr>
          <a:lstStyle/>
          <a:p>
            <a:pPr lvl="0"/>
            <a:r>
              <a:rPr lang="tr-TR" dirty="0" smtClean="0"/>
              <a:t>Korelasyon</a:t>
            </a:r>
            <a:endParaRPr lang="tr-TR" dirty="0"/>
          </a:p>
        </p:txBody>
      </p:sp>
      <p:sp>
        <p:nvSpPr>
          <p:cNvPr id="3" name="İçerik Yer Tutucusu 2"/>
          <p:cNvSpPr>
            <a:spLocks noGrp="1"/>
          </p:cNvSpPr>
          <p:nvPr>
            <p:ph idx="1"/>
          </p:nvPr>
        </p:nvSpPr>
        <p:spPr>
          <a:xfrm>
            <a:off x="179512" y="1772816"/>
            <a:ext cx="8335888" cy="4392488"/>
          </a:xfrm>
        </p:spPr>
        <p:txBody>
          <a:bodyPr>
            <a:normAutofit/>
          </a:bodyPr>
          <a:lstStyle/>
          <a:p>
            <a:pPr lvl="0"/>
            <a:r>
              <a:rPr lang="tr-TR" dirty="0" smtClean="0"/>
              <a:t>Korelasyon analizi kapsamında geliştirilebilecek </a:t>
            </a:r>
            <a:r>
              <a:rPr lang="tr-TR" b="1" dirty="0" smtClean="0"/>
              <a:t>hipotezlerden</a:t>
            </a:r>
            <a:r>
              <a:rPr lang="tr-TR" dirty="0" smtClean="0"/>
              <a:t> bazıları ise şunlardır;</a:t>
            </a:r>
          </a:p>
          <a:p>
            <a:pPr lvl="1"/>
            <a:r>
              <a:rPr lang="tr-TR" sz="2400" dirty="0" smtClean="0"/>
              <a:t>Müşterilerin satın alma davranışlarıyla mağazada geçirdikleri süre arasında pozitif yönlü ve anlamlı bir ilişki bulunmaktadır.</a:t>
            </a:r>
          </a:p>
          <a:p>
            <a:pPr lvl="1"/>
            <a:r>
              <a:rPr lang="tr-TR" sz="2400" dirty="0" smtClean="0"/>
              <a:t>Katılımcıların iş tatmin düzeyleri ile hayat tatmin düzeyleri arasında pozitif yönlü ve anlamlı bir ilişki bulunmaktadır.</a:t>
            </a:r>
          </a:p>
          <a:p>
            <a:pPr lvl="1"/>
            <a:r>
              <a:rPr lang="tr-TR" sz="2400" dirty="0" err="1" smtClean="0"/>
              <a:t>İşgörenlerin</a:t>
            </a:r>
            <a:r>
              <a:rPr lang="tr-TR" sz="2400" dirty="0" smtClean="0"/>
              <a:t> iş aile çatışmaları ile hayat memnuniyetleri arasında negatif yönlü ve anlamlı bir ilişki bulunmaktadır</a:t>
            </a:r>
          </a:p>
          <a:p>
            <a:endParaRPr lang="tr-TR" dirty="0"/>
          </a:p>
        </p:txBody>
      </p:sp>
    </p:spTree>
    <p:extLst>
      <p:ext uri="{BB962C8B-B14F-4D97-AF65-F5344CB8AC3E}">
        <p14:creationId xmlns:p14="http://schemas.microsoft.com/office/powerpoint/2010/main" val="4001094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476672"/>
            <a:ext cx="6781800" cy="1600200"/>
          </a:xfrm>
        </p:spPr>
        <p:txBody>
          <a:bodyPr>
            <a:normAutofit/>
          </a:bodyPr>
          <a:lstStyle/>
          <a:p>
            <a:pPr lvl="0"/>
            <a:r>
              <a:rPr lang="tr-TR" sz="3600" dirty="0" smtClean="0"/>
              <a:t>Kay-Kare (Parametrik Olmayan)</a:t>
            </a:r>
            <a:br>
              <a:rPr lang="tr-TR" sz="3600" dirty="0" smtClean="0"/>
            </a:br>
            <a:endParaRPr lang="tr-TR" sz="3600" dirty="0"/>
          </a:p>
        </p:txBody>
      </p:sp>
      <p:sp>
        <p:nvSpPr>
          <p:cNvPr id="3" name="İçerik Yer Tutucusu 2"/>
          <p:cNvSpPr>
            <a:spLocks noGrp="1"/>
          </p:cNvSpPr>
          <p:nvPr>
            <p:ph idx="1"/>
          </p:nvPr>
        </p:nvSpPr>
        <p:spPr>
          <a:xfrm>
            <a:off x="827584" y="1700808"/>
            <a:ext cx="7543800" cy="4390256"/>
          </a:xfrm>
        </p:spPr>
        <p:txBody>
          <a:bodyPr/>
          <a:lstStyle/>
          <a:p>
            <a:pPr lvl="0"/>
            <a:r>
              <a:rPr lang="tr-TR" dirty="0" smtClean="0"/>
              <a:t>TEK ÖRNEKLEM KAY- KARE TESTİ</a:t>
            </a:r>
          </a:p>
          <a:p>
            <a:pPr lvl="0"/>
            <a:r>
              <a:rPr lang="tr-TR" dirty="0" smtClean="0"/>
              <a:t>Bir değişkenin düzeylerine giren birey ya da nesnelerin anlamlı bir farklılık gösterip göstermediğini test eden bir iyi uyum testidir.</a:t>
            </a:r>
          </a:p>
          <a:p>
            <a:pPr lvl="0"/>
            <a:endParaRPr lang="tr-TR" dirty="0" smtClean="0"/>
          </a:p>
          <a:p>
            <a:pPr lvl="0"/>
            <a:r>
              <a:rPr lang="tr-TR" dirty="0" smtClean="0"/>
              <a:t>Test gerçekte, değişkenin her bir kategorisinde gözlenen sayıların, kategoriler için beklenen sayılardan farkının anlamlılığını inceler.</a:t>
            </a:r>
          </a:p>
        </p:txBody>
      </p:sp>
    </p:spTree>
    <p:extLst>
      <p:ext uri="{BB962C8B-B14F-4D97-AF65-F5344CB8AC3E}">
        <p14:creationId xmlns:p14="http://schemas.microsoft.com/office/powerpoint/2010/main" val="1925999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332656"/>
            <a:ext cx="6781800" cy="936104"/>
          </a:xfrm>
        </p:spPr>
        <p:txBody>
          <a:bodyPr>
            <a:normAutofit/>
          </a:bodyPr>
          <a:lstStyle/>
          <a:p>
            <a:pPr lvl="0"/>
            <a:r>
              <a:rPr lang="tr-TR" sz="3600" dirty="0" smtClean="0"/>
              <a:t>Kay-Kare (Parametrik Olmayan)</a:t>
            </a:r>
            <a:endParaRPr lang="tr-TR" sz="3600" dirty="0"/>
          </a:p>
        </p:txBody>
      </p:sp>
      <p:sp>
        <p:nvSpPr>
          <p:cNvPr id="3" name="İçerik Yer Tutucusu 2"/>
          <p:cNvSpPr>
            <a:spLocks noGrp="1"/>
          </p:cNvSpPr>
          <p:nvPr>
            <p:ph idx="1"/>
          </p:nvPr>
        </p:nvSpPr>
        <p:spPr>
          <a:xfrm>
            <a:off x="683568" y="1268760"/>
            <a:ext cx="8064896" cy="5472608"/>
          </a:xfrm>
        </p:spPr>
        <p:txBody>
          <a:bodyPr>
            <a:normAutofit/>
          </a:bodyPr>
          <a:lstStyle/>
          <a:p>
            <a:r>
              <a:rPr lang="tr-TR" dirty="0" smtClean="0"/>
              <a:t>Analiz her bir kategoriye ait gözlenen ve beklenen değere bölünmesiyle bulunan x</a:t>
            </a:r>
            <a:r>
              <a:rPr lang="tr-TR" baseline="30000" dirty="0" smtClean="0"/>
              <a:t>2</a:t>
            </a:r>
            <a:r>
              <a:rPr lang="tr-TR" dirty="0" smtClean="0"/>
              <a:t> değerlerinin toplanmasıyla elde edilen toplam </a:t>
            </a:r>
            <a:r>
              <a:rPr lang="tr-TR" b="1" dirty="0" smtClean="0"/>
              <a:t>x</a:t>
            </a:r>
            <a:r>
              <a:rPr lang="tr-TR" b="1" baseline="30000" dirty="0" smtClean="0"/>
              <a:t>2</a:t>
            </a:r>
            <a:r>
              <a:rPr lang="tr-TR" dirty="0" smtClean="0"/>
              <a:t> istatistiğinin anlamlılığını test eder. </a:t>
            </a:r>
          </a:p>
          <a:p>
            <a:r>
              <a:rPr lang="tr-TR" dirty="0" smtClean="0"/>
              <a:t>Gözlenen ve beklenen değerler arasındaki fark azaldıkça, yani birimlerin kategorilere olan dağılımının uyum düzeyi arttıkça, hesaplanan x</a:t>
            </a:r>
            <a:r>
              <a:rPr lang="tr-TR" baseline="30000" dirty="0" smtClean="0"/>
              <a:t>2</a:t>
            </a:r>
            <a:r>
              <a:rPr lang="tr-TR" dirty="0" smtClean="0"/>
              <a:t> istatistiğinin anlamlı çıkma  olasılığı düşecektir. </a:t>
            </a:r>
          </a:p>
          <a:p>
            <a:r>
              <a:rPr lang="tr-TR" dirty="0" smtClean="0"/>
              <a:t>Bu testin kullanılabilmesi için, beklenen değeri beşten küçük olan kategori sayısının %20’sini aşmaması ve tüm kategorilerde bu değerin birden büyük olması gerekir.</a:t>
            </a:r>
          </a:p>
          <a:p>
            <a:r>
              <a:rPr lang="tr-TR" dirty="0" smtClean="0"/>
              <a:t>Bu koşulun sağlanmadığı durumlarda, mantıklı ise kategoriler arası birleşme yoluna gider.</a:t>
            </a:r>
          </a:p>
          <a:p>
            <a:endParaRPr lang="tr-TR" dirty="0"/>
          </a:p>
        </p:txBody>
      </p:sp>
    </p:spTree>
    <p:extLst>
      <p:ext uri="{BB962C8B-B14F-4D97-AF65-F5344CB8AC3E}">
        <p14:creationId xmlns:p14="http://schemas.microsoft.com/office/powerpoint/2010/main" val="3029598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404664"/>
            <a:ext cx="6781800" cy="720080"/>
          </a:xfrm>
        </p:spPr>
        <p:txBody>
          <a:bodyPr>
            <a:noAutofit/>
          </a:bodyPr>
          <a:lstStyle/>
          <a:p>
            <a:r>
              <a:rPr lang="tr-TR" sz="3600" b="1" dirty="0" smtClean="0"/>
              <a:t>Kay-Kare (Parametrik Olmayan)</a:t>
            </a:r>
            <a:endParaRPr lang="tr-TR" sz="3600" b="1" dirty="0"/>
          </a:p>
        </p:txBody>
      </p:sp>
      <p:sp>
        <p:nvSpPr>
          <p:cNvPr id="3" name="İçerik Yer Tutucusu 2"/>
          <p:cNvSpPr>
            <a:spLocks noGrp="1"/>
          </p:cNvSpPr>
          <p:nvPr>
            <p:ph idx="1"/>
          </p:nvPr>
        </p:nvSpPr>
        <p:spPr>
          <a:xfrm>
            <a:off x="755576" y="1916832"/>
            <a:ext cx="8064896" cy="4246240"/>
          </a:xfrm>
        </p:spPr>
        <p:txBody>
          <a:bodyPr/>
          <a:lstStyle/>
          <a:p>
            <a:pPr lvl="0"/>
            <a:r>
              <a:rPr lang="tr-TR" dirty="0" smtClean="0"/>
              <a:t>İKİ DEĞİŞKEN İÇİN KAY KARE TESTİ</a:t>
            </a:r>
          </a:p>
          <a:p>
            <a:pPr marL="0" lvl="0" indent="0">
              <a:buNone/>
            </a:pPr>
            <a:r>
              <a:rPr lang="tr-TR" dirty="0" smtClean="0"/>
              <a:t>İki değişken arasında ilişki ve bağımlılık olup olmadığının tespit edilmesinde kullanılır. </a:t>
            </a:r>
          </a:p>
          <a:p>
            <a:pPr marL="0" lvl="0" indent="0">
              <a:buNone/>
            </a:pPr>
            <a:endParaRPr lang="tr-TR" dirty="0" smtClean="0"/>
          </a:p>
          <a:p>
            <a:pPr marL="0" lvl="0" indent="0">
              <a:buNone/>
            </a:pPr>
            <a:r>
              <a:rPr lang="tr-TR" dirty="0" smtClean="0"/>
              <a:t>Değişkenlerin biri nitel, biri nicel olabileceği gibi, her ikisi nitel, her ikisi nicel de olabilir. </a:t>
            </a:r>
          </a:p>
          <a:p>
            <a:pPr marL="0" lvl="0" indent="0">
              <a:buNone/>
            </a:pPr>
            <a:endParaRPr lang="tr-TR" dirty="0" smtClean="0"/>
          </a:p>
          <a:p>
            <a:pPr marL="0" lvl="0" indent="0">
              <a:buNone/>
            </a:pPr>
            <a:r>
              <a:rPr lang="tr-TR" dirty="0" smtClean="0"/>
              <a:t>Testin gerçekleştirilmesi için önce bir tablo oluşturulur ve değişkenlerden biri satırlara, diğeri de sütunlara yerleştirilir</a:t>
            </a:r>
          </a:p>
          <a:p>
            <a:endParaRPr lang="tr-TR" dirty="0"/>
          </a:p>
        </p:txBody>
      </p:sp>
    </p:spTree>
    <p:extLst>
      <p:ext uri="{BB962C8B-B14F-4D97-AF65-F5344CB8AC3E}">
        <p14:creationId xmlns:p14="http://schemas.microsoft.com/office/powerpoint/2010/main" val="2336072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620688"/>
            <a:ext cx="6781800" cy="648072"/>
          </a:xfrm>
        </p:spPr>
        <p:txBody>
          <a:bodyPr>
            <a:normAutofit/>
          </a:bodyPr>
          <a:lstStyle/>
          <a:p>
            <a:r>
              <a:rPr lang="tr-TR" sz="3200" dirty="0" smtClean="0">
                <a:latin typeface="Britannic Bold" panose="020B0903060703020204" pitchFamily="34" charset="0"/>
              </a:rPr>
              <a:t>ARAŞTIRMA DESENİ KULLANIM ALANI</a:t>
            </a:r>
            <a:endParaRPr lang="tr-TR" sz="3200" dirty="0"/>
          </a:p>
        </p:txBody>
      </p:sp>
      <p:sp>
        <p:nvSpPr>
          <p:cNvPr id="3" name="İçerik Yer Tutucusu 2"/>
          <p:cNvSpPr>
            <a:spLocks noGrp="1"/>
          </p:cNvSpPr>
          <p:nvPr>
            <p:ph idx="1"/>
          </p:nvPr>
        </p:nvSpPr>
        <p:spPr>
          <a:xfrm>
            <a:off x="539552" y="1412776"/>
            <a:ext cx="7632848" cy="4896544"/>
          </a:xfrm>
        </p:spPr>
        <p:txBody>
          <a:bodyPr>
            <a:normAutofit/>
          </a:bodyPr>
          <a:lstStyle/>
          <a:p>
            <a:pPr lvl="0"/>
            <a:r>
              <a:rPr lang="tr-TR" dirty="0" smtClean="0"/>
              <a:t>Tarama</a:t>
            </a:r>
            <a:r>
              <a:rPr lang="tr-TR" baseline="0" dirty="0" smtClean="0"/>
              <a:t> çalışmalarında sıklıkla kullanılır.</a:t>
            </a:r>
            <a:endParaRPr lang="tr-TR" dirty="0" smtClean="0"/>
          </a:p>
          <a:p>
            <a:pPr lvl="0"/>
            <a:r>
              <a:rPr lang="tr-TR" dirty="0" smtClean="0"/>
              <a:t>Test koşulları karşılandığında deneysel çalışmalarda elde edilen  veriler içinde kullanılabilir.</a:t>
            </a:r>
          </a:p>
          <a:p>
            <a:pPr lvl="0"/>
            <a:r>
              <a:rPr lang="tr-TR" dirty="0" smtClean="0"/>
              <a:t>Ankette yer alan soruların her birinin ayrı bir durumu betimlemeye çalıştığı ve genellikle de sorulara verilecek cevapların </a:t>
            </a:r>
            <a:r>
              <a:rPr lang="tr-TR" b="1" dirty="0" smtClean="0"/>
              <a:t>sınıflama ölçeğinde </a:t>
            </a:r>
            <a:r>
              <a:rPr lang="tr-TR" dirty="0" smtClean="0"/>
              <a:t>oldukları görülmektedir. </a:t>
            </a:r>
          </a:p>
          <a:p>
            <a:pPr lvl="0"/>
            <a:r>
              <a:rPr lang="tr-TR" dirty="0" smtClean="0"/>
              <a:t>Bu durumda çeşitli sorulara verilen cevaplar arasında ya da herhangi bir soruya ait cevaplarda soruyu cevaplayanların kişisel özellikleri arasında bir ilişki olup olmadığı test edilmek istendiğinde bu test kullanılır. </a:t>
            </a:r>
          </a:p>
          <a:p>
            <a:endParaRPr lang="tr-TR" dirty="0"/>
          </a:p>
        </p:txBody>
      </p:sp>
    </p:spTree>
    <p:extLst>
      <p:ext uri="{BB962C8B-B14F-4D97-AF65-F5344CB8AC3E}">
        <p14:creationId xmlns:p14="http://schemas.microsoft.com/office/powerpoint/2010/main" val="832292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404664"/>
            <a:ext cx="8130480" cy="864096"/>
          </a:xfrm>
        </p:spPr>
        <p:txBody>
          <a:bodyPr>
            <a:normAutofit fontScale="90000"/>
          </a:bodyPr>
          <a:lstStyle/>
          <a:p>
            <a:r>
              <a:rPr lang="tr-TR" sz="3600" dirty="0" smtClean="0">
                <a:latin typeface="Britannic Bold" panose="020B0903060703020204" pitchFamily="34" charset="0"/>
              </a:rPr>
              <a:t>Bu testin beş farklı uygulama alanı vardır:</a:t>
            </a:r>
            <a:endParaRPr lang="tr-TR" sz="3600" dirty="0"/>
          </a:p>
        </p:txBody>
      </p:sp>
      <p:sp>
        <p:nvSpPr>
          <p:cNvPr id="3" name="İçerik Yer Tutucusu 2"/>
          <p:cNvSpPr>
            <a:spLocks noGrp="1"/>
          </p:cNvSpPr>
          <p:nvPr>
            <p:ph idx="1"/>
          </p:nvPr>
        </p:nvSpPr>
        <p:spPr>
          <a:xfrm>
            <a:off x="251520" y="1340768"/>
            <a:ext cx="8424936" cy="4824536"/>
          </a:xfrm>
        </p:spPr>
        <p:txBody>
          <a:bodyPr>
            <a:normAutofit/>
          </a:bodyPr>
          <a:lstStyle/>
          <a:p>
            <a:pPr lvl="0"/>
            <a:r>
              <a:rPr lang="tr-TR" dirty="0" smtClean="0"/>
              <a:t>Nicel ya da nitel özellikler ya da değişkenler arasında bağımlılık olup olmadığının araştırılması (kay-kare bağımsızlık testi);</a:t>
            </a:r>
          </a:p>
          <a:p>
            <a:pPr lvl="0"/>
            <a:r>
              <a:rPr lang="tr-TR" dirty="0" smtClean="0"/>
              <a:t>Örnek sonuçlarının belirli bir teorik ihtimal dağılımına uygun olup olmadığının araştırılması (kay-kare uygunluk testi);</a:t>
            </a:r>
          </a:p>
          <a:p>
            <a:pPr lvl="0"/>
            <a:r>
              <a:rPr lang="tr-TR" dirty="0" smtClean="0"/>
              <a:t>İki ya da daha fazla örneğin aynı ana kütleden gelip gelmediğinin araştırılması (bağdaşıklık testi);</a:t>
            </a:r>
          </a:p>
          <a:p>
            <a:pPr lvl="0"/>
            <a:r>
              <a:rPr lang="tr-TR" dirty="0" smtClean="0"/>
              <a:t>Ana kütle varyanslarının testleri ve tahminleri;</a:t>
            </a:r>
          </a:p>
          <a:p>
            <a:pPr lvl="0"/>
            <a:r>
              <a:rPr lang="tr-TR" dirty="0" smtClean="0"/>
              <a:t>İkiden fazla ana kütle oranının birbirine eşit olup olmadığının ve çeşitli ana kütle oranlarının birbirine eşit olup olmadığının araştırılması.</a:t>
            </a:r>
          </a:p>
          <a:p>
            <a:endParaRPr lang="tr-TR" dirty="0"/>
          </a:p>
        </p:txBody>
      </p:sp>
    </p:spTree>
    <p:extLst>
      <p:ext uri="{BB962C8B-B14F-4D97-AF65-F5344CB8AC3E}">
        <p14:creationId xmlns:p14="http://schemas.microsoft.com/office/powerpoint/2010/main" val="1291319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0"/>
            <a:ext cx="7920880" cy="1124744"/>
          </a:xfrm>
        </p:spPr>
        <p:txBody>
          <a:bodyPr>
            <a:noAutofit/>
          </a:bodyPr>
          <a:lstStyle/>
          <a:p>
            <a:pPr lvl="0"/>
            <a:r>
              <a:rPr lang="tr-TR" sz="3600" dirty="0" smtClean="0"/>
              <a:t>Mann </a:t>
            </a:r>
            <a:r>
              <a:rPr lang="tr-TR" sz="3600" dirty="0" err="1" smtClean="0"/>
              <a:t>Whiney</a:t>
            </a:r>
            <a:r>
              <a:rPr lang="tr-TR" sz="3600" dirty="0" smtClean="0"/>
              <a:t> U (Parametrik Olmayan)</a:t>
            </a:r>
            <a:endParaRPr lang="tr-TR" sz="3600" dirty="0"/>
          </a:p>
        </p:txBody>
      </p:sp>
      <p:sp>
        <p:nvSpPr>
          <p:cNvPr id="3" name="İçerik Yer Tutucusu 2"/>
          <p:cNvSpPr>
            <a:spLocks noGrp="1"/>
          </p:cNvSpPr>
          <p:nvPr>
            <p:ph idx="1"/>
          </p:nvPr>
        </p:nvSpPr>
        <p:spPr>
          <a:xfrm>
            <a:off x="395537" y="1268760"/>
            <a:ext cx="8496944" cy="5256584"/>
          </a:xfrm>
        </p:spPr>
        <p:txBody>
          <a:bodyPr/>
          <a:lstStyle/>
          <a:p>
            <a:pPr lvl="0"/>
            <a:r>
              <a:rPr lang="tr-TR" b="1" dirty="0" smtClean="0"/>
              <a:t>İki ilişkisiz örnekten elde edilen puanların birbirlerinden anlamlı bir şekilde farklılık gösterip göstermediğini açıklar. </a:t>
            </a:r>
          </a:p>
          <a:p>
            <a:pPr lvl="0"/>
            <a:endParaRPr lang="tr-TR" dirty="0" smtClean="0"/>
          </a:p>
          <a:p>
            <a:pPr lvl="0"/>
            <a:r>
              <a:rPr lang="tr-TR" dirty="0" smtClean="0"/>
              <a:t>Başka bir anlamda be test </a:t>
            </a:r>
            <a:r>
              <a:rPr lang="tr-TR" b="1" dirty="0" smtClean="0"/>
              <a:t>iki ilişkisiz grubun </a:t>
            </a:r>
            <a:r>
              <a:rPr lang="tr-TR" dirty="0" smtClean="0"/>
              <a:t>ilgilenilen değişken bakımından evrende benzer dağılımlara sahip olup olmadığını test eder. </a:t>
            </a:r>
          </a:p>
          <a:p>
            <a:pPr lvl="0"/>
            <a:endParaRPr lang="tr-TR" dirty="0" smtClean="0"/>
          </a:p>
          <a:p>
            <a:pPr lvl="0"/>
            <a:r>
              <a:rPr lang="tr-TR" dirty="0" smtClean="0"/>
              <a:t>Mann </a:t>
            </a:r>
            <a:r>
              <a:rPr lang="tr-TR" dirty="0" err="1"/>
              <a:t>Whiney</a:t>
            </a:r>
            <a:r>
              <a:rPr lang="tr-TR" dirty="0"/>
              <a:t> U </a:t>
            </a:r>
            <a:r>
              <a:rPr lang="tr-TR" dirty="0" smtClean="0"/>
              <a:t>testi; </a:t>
            </a:r>
          </a:p>
          <a:p>
            <a:pPr lvl="0"/>
            <a:r>
              <a:rPr lang="tr-TR" dirty="0" smtClean="0"/>
              <a:t>a. bağımlı değişkenin en az sıralama ölçeğinde, </a:t>
            </a:r>
          </a:p>
          <a:p>
            <a:pPr lvl="0"/>
            <a:r>
              <a:rPr lang="tr-TR" dirty="0" smtClean="0"/>
              <a:t>b. gözlemlerin birbirine bağımsız olmasını gerektirir.</a:t>
            </a:r>
          </a:p>
          <a:p>
            <a:pPr marL="0" indent="0">
              <a:buNone/>
            </a:pPr>
            <a:endParaRPr lang="tr-TR" dirty="0"/>
          </a:p>
        </p:txBody>
      </p:sp>
    </p:spTree>
    <p:extLst>
      <p:ext uri="{BB962C8B-B14F-4D97-AF65-F5344CB8AC3E}">
        <p14:creationId xmlns:p14="http://schemas.microsoft.com/office/powerpoint/2010/main" val="1526021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404664"/>
            <a:ext cx="6781800" cy="936104"/>
          </a:xfrm>
        </p:spPr>
        <p:txBody>
          <a:bodyPr>
            <a:normAutofit/>
          </a:bodyPr>
          <a:lstStyle/>
          <a:p>
            <a:pPr lvl="0"/>
            <a:r>
              <a:rPr lang="tr-TR" sz="3200" dirty="0" smtClean="0"/>
              <a:t>Mann </a:t>
            </a:r>
            <a:r>
              <a:rPr lang="tr-TR" sz="3200" dirty="0" err="1" smtClean="0"/>
              <a:t>Whiney</a:t>
            </a:r>
            <a:r>
              <a:rPr lang="tr-TR" sz="3200" dirty="0" smtClean="0"/>
              <a:t> U (Parametrik Olmayan)</a:t>
            </a:r>
            <a:endParaRPr lang="tr-TR" sz="3200" dirty="0"/>
          </a:p>
        </p:txBody>
      </p:sp>
      <p:sp>
        <p:nvSpPr>
          <p:cNvPr id="3" name="İçerik Yer Tutucusu 2"/>
          <p:cNvSpPr>
            <a:spLocks noGrp="1"/>
          </p:cNvSpPr>
          <p:nvPr>
            <p:ph idx="1"/>
          </p:nvPr>
        </p:nvSpPr>
        <p:spPr>
          <a:xfrm>
            <a:off x="467544" y="1628800"/>
            <a:ext cx="8136904" cy="4462264"/>
          </a:xfrm>
        </p:spPr>
        <p:txBody>
          <a:bodyPr>
            <a:normAutofit/>
          </a:bodyPr>
          <a:lstStyle/>
          <a:p>
            <a:pPr lvl="0"/>
            <a:r>
              <a:rPr lang="tr-TR" dirty="0" smtClean="0"/>
              <a:t>Analizde ilk olarak iki ilişkisiz örnekleme ait puanlara, gruba bakmaksızın en küçükten en yüksek puana doğru sıra sayıları verilir. </a:t>
            </a:r>
          </a:p>
          <a:p>
            <a:pPr lvl="0"/>
            <a:r>
              <a:rPr lang="tr-TR" dirty="0" smtClean="0"/>
              <a:t>En küçük puana en küçük sıra sayısı olan 1 değer verilerek en yüksek puana doğru sıralama yapılır. </a:t>
            </a:r>
          </a:p>
          <a:p>
            <a:pPr lvl="0"/>
            <a:r>
              <a:rPr lang="tr-TR" dirty="0" smtClean="0"/>
              <a:t>Analiz, iki gruba ait puanların sıra sayıları toplamlarını temel alır. </a:t>
            </a:r>
          </a:p>
          <a:p>
            <a:pPr lvl="0"/>
            <a:r>
              <a:rPr lang="tr-TR" dirty="0" smtClean="0"/>
              <a:t>Elde edilen sıra toplamları, grup büyüklüklerine bölünerek grupların </a:t>
            </a:r>
            <a:r>
              <a:rPr lang="tr-TR" b="1" dirty="0" smtClean="0"/>
              <a:t>sıra ortalamaları bulunur</a:t>
            </a:r>
            <a:r>
              <a:rPr lang="tr-TR" dirty="0" smtClean="0"/>
              <a:t>.</a:t>
            </a:r>
            <a:endParaRPr lang="tr-TR" dirty="0"/>
          </a:p>
        </p:txBody>
      </p:sp>
    </p:spTree>
    <p:extLst>
      <p:ext uri="{BB962C8B-B14F-4D97-AF65-F5344CB8AC3E}">
        <p14:creationId xmlns:p14="http://schemas.microsoft.com/office/powerpoint/2010/main" val="4093218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476672"/>
            <a:ext cx="6781800" cy="870992"/>
          </a:xfrm>
        </p:spPr>
        <p:txBody>
          <a:bodyPr>
            <a:normAutofit/>
          </a:bodyPr>
          <a:lstStyle/>
          <a:p>
            <a:pPr lvl="0"/>
            <a:r>
              <a:rPr lang="tr-TR" sz="3200" dirty="0" smtClean="0"/>
              <a:t>ARAŞTIRMA DESENİ KULLANIM ALANI</a:t>
            </a:r>
            <a:endParaRPr lang="tr-TR" sz="3200" dirty="0"/>
          </a:p>
        </p:txBody>
      </p:sp>
      <p:sp>
        <p:nvSpPr>
          <p:cNvPr id="3" name="İçerik Yer Tutucusu 2"/>
          <p:cNvSpPr>
            <a:spLocks noGrp="1"/>
          </p:cNvSpPr>
          <p:nvPr>
            <p:ph idx="1"/>
          </p:nvPr>
        </p:nvSpPr>
        <p:spPr>
          <a:xfrm>
            <a:off x="611560" y="1484784"/>
            <a:ext cx="7992888" cy="4752528"/>
          </a:xfrm>
        </p:spPr>
        <p:txBody>
          <a:bodyPr>
            <a:normAutofit/>
          </a:bodyPr>
          <a:lstStyle/>
          <a:p>
            <a:pPr lvl="0"/>
            <a:r>
              <a:rPr lang="tr-TR" sz="2800" dirty="0" smtClean="0"/>
              <a:t>Bu test ilişkisiz ölçümlerin söz konusu olduğu az dernekli deneysel çalışmalar ile puanlarını dağılımının normallik varsayımını karşılaşmadığı deneysel çalışmalarda sıklıkla kullanılır. </a:t>
            </a:r>
          </a:p>
          <a:p>
            <a:pPr lvl="0"/>
            <a:r>
              <a:rPr lang="tr-TR" dirty="0">
                <a:solidFill>
                  <a:srgbClr val="303030"/>
                </a:solidFill>
              </a:rPr>
              <a:t>Mann </a:t>
            </a:r>
            <a:r>
              <a:rPr lang="tr-TR" dirty="0" err="1">
                <a:solidFill>
                  <a:srgbClr val="303030"/>
                </a:solidFill>
              </a:rPr>
              <a:t>Whiney</a:t>
            </a:r>
            <a:r>
              <a:rPr lang="tr-TR" dirty="0">
                <a:solidFill>
                  <a:srgbClr val="303030"/>
                </a:solidFill>
              </a:rPr>
              <a:t> </a:t>
            </a:r>
            <a:r>
              <a:rPr lang="tr-TR" sz="2800" dirty="0" smtClean="0"/>
              <a:t>U-testi puanların normallik varsayımının karşılanmadığı durumlarda ilişkisiz </a:t>
            </a:r>
            <a:r>
              <a:rPr lang="tr-TR" sz="2800" b="1" dirty="0" smtClean="0"/>
              <a:t>t- testinin alternatifi olarak da bilinir</a:t>
            </a:r>
            <a:r>
              <a:rPr lang="tr-TR" sz="2800" dirty="0" smtClean="0"/>
              <a:t>.</a:t>
            </a:r>
          </a:p>
          <a:p>
            <a:pPr marL="0" indent="0">
              <a:buNone/>
            </a:pPr>
            <a:endParaRPr lang="tr-TR" dirty="0"/>
          </a:p>
        </p:txBody>
      </p:sp>
    </p:spTree>
    <p:extLst>
      <p:ext uri="{BB962C8B-B14F-4D97-AF65-F5344CB8AC3E}">
        <p14:creationId xmlns:p14="http://schemas.microsoft.com/office/powerpoint/2010/main" val="3226634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620688"/>
            <a:ext cx="8130480" cy="870992"/>
          </a:xfrm>
        </p:spPr>
        <p:txBody>
          <a:bodyPr>
            <a:normAutofit/>
          </a:bodyPr>
          <a:lstStyle/>
          <a:p>
            <a:pPr lvl="0"/>
            <a:r>
              <a:rPr lang="tr-TR" sz="3200" dirty="0" err="1" smtClean="0"/>
              <a:t>Kruskal</a:t>
            </a:r>
            <a:r>
              <a:rPr lang="tr-TR" sz="3200" dirty="0" smtClean="0"/>
              <a:t> Wallis H Testi (</a:t>
            </a:r>
            <a:r>
              <a:rPr lang="tr-TR" sz="3200" dirty="0" err="1" smtClean="0"/>
              <a:t>Parametik</a:t>
            </a:r>
            <a:r>
              <a:rPr lang="tr-TR" sz="3200" dirty="0" smtClean="0"/>
              <a:t> Olmayan)</a:t>
            </a:r>
            <a:endParaRPr lang="tr-TR" sz="3200" dirty="0"/>
          </a:p>
        </p:txBody>
      </p:sp>
      <p:sp>
        <p:nvSpPr>
          <p:cNvPr id="3" name="İçerik Yer Tutucusu 2"/>
          <p:cNvSpPr>
            <a:spLocks noGrp="1"/>
          </p:cNvSpPr>
          <p:nvPr>
            <p:ph idx="1"/>
          </p:nvPr>
        </p:nvSpPr>
        <p:spPr>
          <a:xfrm>
            <a:off x="395536" y="1700808"/>
            <a:ext cx="8208912" cy="4318248"/>
          </a:xfrm>
        </p:spPr>
        <p:txBody>
          <a:bodyPr>
            <a:normAutofit/>
          </a:bodyPr>
          <a:lstStyle/>
          <a:p>
            <a:pPr lvl="0"/>
            <a:r>
              <a:rPr lang="tr-TR" sz="3200" dirty="0" smtClean="0"/>
              <a:t>Normal dağılım göstermeyen gruplarda </a:t>
            </a:r>
            <a:r>
              <a:rPr lang="tr-TR" sz="3200" b="1" dirty="0" smtClean="0"/>
              <a:t>üç veya daha fazla sayıda grubun ortalamaları </a:t>
            </a:r>
            <a:r>
              <a:rPr lang="tr-TR" sz="3200" dirty="0" smtClean="0"/>
              <a:t>arasındaki farklılığın anlamlılığını test amacıyla kullanılan bir tekniktir. </a:t>
            </a:r>
          </a:p>
          <a:p>
            <a:pPr lvl="0"/>
            <a:r>
              <a:rPr lang="tr-TR" sz="3200" dirty="0" smtClean="0"/>
              <a:t>Bu test </a:t>
            </a:r>
            <a:r>
              <a:rPr lang="tr-TR" sz="3200" dirty="0" err="1" smtClean="0"/>
              <a:t>One-Way</a:t>
            </a:r>
            <a:r>
              <a:rPr lang="tr-TR" sz="3200" dirty="0" smtClean="0"/>
              <a:t> </a:t>
            </a:r>
            <a:r>
              <a:rPr lang="tr-TR" sz="3200" b="1" dirty="0" err="1" smtClean="0"/>
              <a:t>ANOVA’nın</a:t>
            </a:r>
            <a:r>
              <a:rPr lang="tr-TR" sz="3200" b="1" dirty="0" smtClean="0"/>
              <a:t> </a:t>
            </a:r>
            <a:r>
              <a:rPr lang="tr-TR" sz="3200" b="1" dirty="0" err="1" smtClean="0"/>
              <a:t>nonparametrik</a:t>
            </a:r>
            <a:r>
              <a:rPr lang="tr-TR" sz="3200" b="1" dirty="0" smtClean="0"/>
              <a:t> karşılığıdır.</a:t>
            </a:r>
          </a:p>
          <a:p>
            <a:endParaRPr lang="tr-TR" dirty="0"/>
          </a:p>
        </p:txBody>
      </p:sp>
    </p:spTree>
    <p:extLst>
      <p:ext uri="{BB962C8B-B14F-4D97-AF65-F5344CB8AC3E}">
        <p14:creationId xmlns:p14="http://schemas.microsoft.com/office/powerpoint/2010/main" val="2983964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548680"/>
            <a:ext cx="7698432" cy="648072"/>
          </a:xfrm>
        </p:spPr>
        <p:txBody>
          <a:bodyPr>
            <a:normAutofit/>
          </a:bodyPr>
          <a:lstStyle/>
          <a:p>
            <a:pPr lvl="0"/>
            <a:r>
              <a:rPr lang="tr-TR" sz="3200" dirty="0" smtClean="0"/>
              <a:t>ARAŞTIRMA DESENİ KULLANIM ALANI</a:t>
            </a:r>
            <a:endParaRPr lang="tr-TR" sz="3200" dirty="0"/>
          </a:p>
        </p:txBody>
      </p:sp>
      <p:sp>
        <p:nvSpPr>
          <p:cNvPr id="3" name="İçerik Yer Tutucusu 2"/>
          <p:cNvSpPr>
            <a:spLocks noGrp="1"/>
          </p:cNvSpPr>
          <p:nvPr>
            <p:ph idx="1"/>
          </p:nvPr>
        </p:nvSpPr>
        <p:spPr>
          <a:xfrm>
            <a:off x="467544" y="1268760"/>
            <a:ext cx="8568952" cy="3600400"/>
          </a:xfrm>
        </p:spPr>
        <p:txBody>
          <a:bodyPr>
            <a:normAutofit/>
          </a:bodyPr>
          <a:lstStyle/>
          <a:p>
            <a:pPr lvl="0"/>
            <a:r>
              <a:rPr lang="tr-TR" sz="3200" dirty="0" smtClean="0"/>
              <a:t>Az sayıda denekten oluşan tek faktörlü gruplar arası deneysel çalışmalarda grupların bir değişkene ait puanları arasında gözlenen farkın anlamlılığını test etmede kullanılır.</a:t>
            </a:r>
          </a:p>
          <a:p>
            <a:pPr marL="0" indent="0">
              <a:buNone/>
            </a:pPr>
            <a:endParaRPr lang="tr-TR" dirty="0"/>
          </a:p>
        </p:txBody>
      </p:sp>
    </p:spTree>
    <p:extLst>
      <p:ext uri="{BB962C8B-B14F-4D97-AF65-F5344CB8AC3E}">
        <p14:creationId xmlns:p14="http://schemas.microsoft.com/office/powerpoint/2010/main" val="3374944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476672"/>
            <a:ext cx="8280920" cy="720080"/>
          </a:xfrm>
        </p:spPr>
        <p:txBody>
          <a:bodyPr>
            <a:noAutofit/>
          </a:bodyPr>
          <a:lstStyle/>
          <a:p>
            <a:pPr lvl="0"/>
            <a:r>
              <a:rPr lang="tr-TR" sz="3200" dirty="0" err="1" smtClean="0"/>
              <a:t>Kruskal</a:t>
            </a:r>
            <a:r>
              <a:rPr lang="tr-TR" sz="3200" dirty="0" smtClean="0"/>
              <a:t> Wallis H Testi (</a:t>
            </a:r>
            <a:r>
              <a:rPr lang="tr-TR" sz="3200" dirty="0" err="1" smtClean="0"/>
              <a:t>Parametik</a:t>
            </a:r>
            <a:r>
              <a:rPr lang="tr-TR" sz="3200" dirty="0" smtClean="0"/>
              <a:t> Olmayan)</a:t>
            </a:r>
            <a:endParaRPr lang="tr-TR" sz="3200" dirty="0"/>
          </a:p>
        </p:txBody>
      </p:sp>
      <p:sp>
        <p:nvSpPr>
          <p:cNvPr id="3" name="İçerik Yer Tutucusu 2"/>
          <p:cNvSpPr>
            <a:spLocks noGrp="1"/>
          </p:cNvSpPr>
          <p:nvPr>
            <p:ph idx="1"/>
          </p:nvPr>
        </p:nvSpPr>
        <p:spPr>
          <a:xfrm>
            <a:off x="395536" y="1340768"/>
            <a:ext cx="8496944" cy="4896544"/>
          </a:xfrm>
        </p:spPr>
        <p:txBody>
          <a:bodyPr>
            <a:normAutofit/>
          </a:bodyPr>
          <a:lstStyle/>
          <a:p>
            <a:pPr lvl="0"/>
            <a:r>
              <a:rPr lang="tr-TR" b="1" dirty="0" smtClean="0"/>
              <a:t>Örnek Soru:</a:t>
            </a:r>
          </a:p>
          <a:p>
            <a:pPr lvl="0"/>
            <a:r>
              <a:rPr lang="tr-TR" dirty="0">
                <a:solidFill>
                  <a:srgbClr val="303030"/>
                </a:solidFill>
              </a:rPr>
              <a:t>Cinsiyete </a:t>
            </a:r>
            <a:r>
              <a:rPr lang="tr-TR" dirty="0" smtClean="0">
                <a:solidFill>
                  <a:srgbClr val="303030"/>
                </a:solidFill>
              </a:rPr>
              <a:t>göre (kadın-erkek) </a:t>
            </a:r>
            <a:r>
              <a:rPr lang="tr-TR" dirty="0">
                <a:solidFill>
                  <a:srgbClr val="303030"/>
                </a:solidFill>
              </a:rPr>
              <a:t>bireylerin aylık gelir ortalamaları</a:t>
            </a:r>
            <a:r>
              <a:rPr lang="tr-TR" dirty="0" smtClean="0"/>
              <a:t> farklılaşmakta mıdır?</a:t>
            </a:r>
          </a:p>
          <a:p>
            <a:pPr lvl="0"/>
            <a:r>
              <a:rPr lang="tr-TR" b="1" dirty="0" smtClean="0"/>
              <a:t>Hipotezler:</a:t>
            </a:r>
          </a:p>
          <a:p>
            <a:pPr lvl="0"/>
            <a:r>
              <a:rPr lang="tr-TR" dirty="0" smtClean="0"/>
              <a:t>H</a:t>
            </a:r>
            <a:r>
              <a:rPr lang="tr-TR" baseline="-25000" dirty="0" smtClean="0"/>
              <a:t>0</a:t>
            </a:r>
            <a:r>
              <a:rPr lang="tr-TR" dirty="0" smtClean="0"/>
              <a:t>: Cinsiyete göre bireylerin aylık gelir ortalamaları arasındaki fark </a:t>
            </a:r>
            <a:r>
              <a:rPr lang="tr-TR" b="1" dirty="0" smtClean="0"/>
              <a:t>anlamlı değildir</a:t>
            </a:r>
            <a:r>
              <a:rPr lang="tr-TR" dirty="0" smtClean="0"/>
              <a:t>.</a:t>
            </a:r>
            <a:br>
              <a:rPr lang="tr-TR" dirty="0" smtClean="0"/>
            </a:br>
            <a:r>
              <a:rPr lang="tr-TR" dirty="0" smtClean="0"/>
              <a:t>H</a:t>
            </a:r>
            <a:r>
              <a:rPr lang="tr-TR" baseline="-25000" dirty="0" smtClean="0"/>
              <a:t>1</a:t>
            </a:r>
            <a:r>
              <a:rPr lang="tr-TR" dirty="0" smtClean="0"/>
              <a:t>: </a:t>
            </a:r>
            <a:r>
              <a:rPr lang="tr-TR" dirty="0">
                <a:solidFill>
                  <a:srgbClr val="303030"/>
                </a:solidFill>
              </a:rPr>
              <a:t>Cinsiyete göre bireylerin aylık gelir ortalamaları </a:t>
            </a:r>
            <a:r>
              <a:rPr lang="tr-TR" dirty="0" smtClean="0"/>
              <a:t>arasındaki </a:t>
            </a:r>
            <a:r>
              <a:rPr lang="tr-TR" b="1" dirty="0" smtClean="0"/>
              <a:t>fark anlamlıdır</a:t>
            </a:r>
          </a:p>
          <a:p>
            <a:endParaRPr lang="tr-TR" dirty="0"/>
          </a:p>
        </p:txBody>
      </p:sp>
    </p:spTree>
    <p:extLst>
      <p:ext uri="{BB962C8B-B14F-4D97-AF65-F5344CB8AC3E}">
        <p14:creationId xmlns:p14="http://schemas.microsoft.com/office/powerpoint/2010/main" val="8250135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3.xml><?xml version="1.0" encoding="utf-8"?>
<a:theme xmlns:a="http://schemas.openxmlformats.org/drawingml/2006/main" name="1_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225</TotalTime>
  <Words>1363</Words>
  <Application>Microsoft Office PowerPoint</Application>
  <PresentationFormat>Ekran Gösterisi (4:3)</PresentationFormat>
  <Paragraphs>130</Paragraphs>
  <Slides>26</Slides>
  <Notes>1</Notes>
  <HiddenSlides>0</HiddenSlides>
  <MMClips>0</MMClips>
  <ScaleCrop>false</ScaleCrop>
  <HeadingPairs>
    <vt:vector size="4" baseType="variant">
      <vt:variant>
        <vt:lpstr>Tema</vt:lpstr>
      </vt:variant>
      <vt:variant>
        <vt:i4>3</vt:i4>
      </vt:variant>
      <vt:variant>
        <vt:lpstr>Slayt Başlıkları</vt:lpstr>
      </vt:variant>
      <vt:variant>
        <vt:i4>26</vt:i4>
      </vt:variant>
    </vt:vector>
  </HeadingPairs>
  <TitlesOfParts>
    <vt:vector size="29" baseType="lpstr">
      <vt:lpstr>NewsPrint</vt:lpstr>
      <vt:lpstr>Gündönümü</vt:lpstr>
      <vt:lpstr>1_Gündönümü</vt:lpstr>
      <vt:lpstr>PowerPoint Sunusu</vt:lpstr>
      <vt:lpstr>PowerPoint Sunusu</vt:lpstr>
      <vt:lpstr>PowerPoint Sunusu</vt:lpstr>
      <vt:lpstr>T-Testi (Parametrik) </vt:lpstr>
      <vt:lpstr>T-Testi (Parametrik) </vt:lpstr>
      <vt:lpstr>İlişkisiz örneklem t-testi: </vt:lpstr>
      <vt:lpstr>İlişkili örneklemler için t-testi </vt:lpstr>
      <vt:lpstr>Varyans Analizi (ANOVA) (Parametrik) </vt:lpstr>
      <vt:lpstr>Varyans Analizi (Parametrik) </vt:lpstr>
      <vt:lpstr>TEK FAKTÖRLÜ VARYANS ANALİZİ </vt:lpstr>
      <vt:lpstr>FAKTÖRYEL VARYANS ANALİZİ </vt:lpstr>
      <vt:lpstr>Korelasyon (Parametrik)</vt:lpstr>
      <vt:lpstr>Korelasyon</vt:lpstr>
      <vt:lpstr>Korelasyon</vt:lpstr>
      <vt:lpstr>Korelasyon</vt:lpstr>
      <vt:lpstr>Kay-Kare (Parametrik Olmayan) </vt:lpstr>
      <vt:lpstr>Kay-Kare (Parametrik Olmayan)</vt:lpstr>
      <vt:lpstr>Kay-Kare (Parametrik Olmayan)</vt:lpstr>
      <vt:lpstr>ARAŞTIRMA DESENİ KULLANIM ALANI</vt:lpstr>
      <vt:lpstr>Bu testin beş farklı uygulama alanı vardır:</vt:lpstr>
      <vt:lpstr>Mann Whiney U (Parametrik Olmayan)</vt:lpstr>
      <vt:lpstr>Mann Whiney U (Parametrik Olmayan)</vt:lpstr>
      <vt:lpstr>ARAŞTIRMA DESENİ KULLANIM ALANI</vt:lpstr>
      <vt:lpstr>Kruskal Wallis H Testi (Parametik Olmayan)</vt:lpstr>
      <vt:lpstr>ARAŞTIRMA DESENİ KULLANIM ALANI</vt:lpstr>
      <vt:lpstr>Kruskal Wallis H Testi (Parametik Olmayan)</vt:lpstr>
    </vt:vector>
  </TitlesOfParts>
  <Company>-=[By NeC]=-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HİPOTEZ TESTLERİNDE PARAMETRİK VE PARAMETRİK OLMAYAN İSTATİKSEL TEKNİKLER</dc:title>
  <dc:creator>merve</dc:creator>
  <cp:lastModifiedBy>Dante_Im</cp:lastModifiedBy>
  <cp:revision>16</cp:revision>
  <dcterms:created xsi:type="dcterms:W3CDTF">2020-04-28T17:39:15Z</dcterms:created>
  <dcterms:modified xsi:type="dcterms:W3CDTF">2020-11-22T18:55:39Z</dcterms:modified>
</cp:coreProperties>
</file>