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7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4660"/>
  </p:normalViewPr>
  <p:slideViewPr>
    <p:cSldViewPr snapToGrid="0">
      <p:cViewPr>
        <p:scale>
          <a:sx n="77" d="100"/>
          <a:sy n="77" d="100"/>
        </p:scale>
        <p:origin x="-40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11/22/2020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11/22/2020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smtClean="0"/>
              <a:t>Asıl başlık stili için tıklatın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11/22/2020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11/22/2020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11/22/2020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holar.google.com.tr/" TargetMode="External"/><Relationship Id="rId2" Type="http://schemas.openxmlformats.org/officeDocument/2006/relationships/hyperlink" Target="https://tez.yok.gov.tr/UlusalTezMerkez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PROBLEMİ TANIMLAMA</a:t>
            </a:r>
            <a:endParaRPr lang="tr-TR" dirty="0"/>
          </a:p>
        </p:txBody>
      </p:sp>
      <p:sp>
        <p:nvSpPr>
          <p:cNvPr id="3" name="Dikdörtgen 2"/>
          <p:cNvSpPr/>
          <p:nvPr/>
        </p:nvSpPr>
        <p:spPr>
          <a:xfrm>
            <a:off x="2386788" y="4841845"/>
            <a:ext cx="4180953" cy="584775"/>
          </a:xfrm>
          <a:prstGeom prst="rect">
            <a:avLst/>
          </a:prstGeom>
        </p:spPr>
        <p:txBody>
          <a:bodyPr wrap="none">
            <a:spAutoFit/>
          </a:bodyPr>
          <a:lstStyle/>
          <a:p>
            <a:r>
              <a:rPr lang="tr-TR" sz="3200" b="1" kern="0" dirty="0">
                <a:solidFill>
                  <a:srgbClr val="000000"/>
                </a:solidFill>
                <a:latin typeface="Calibri" pitchFamily="34" charset="0"/>
                <a:cs typeface="Calibri" pitchFamily="34" charset="0"/>
                <a:sym typeface="Garamond"/>
              </a:rPr>
              <a:t>Prof. Dr. MEVLÜT KAYA</a:t>
            </a:r>
            <a:endParaRPr lang="tr-TR" dirty="0"/>
          </a:p>
        </p:txBody>
      </p:sp>
    </p:spTree>
    <p:extLst>
      <p:ext uri="{BB962C8B-B14F-4D97-AF65-F5344CB8AC3E}">
        <p14:creationId xmlns:p14="http://schemas.microsoft.com/office/powerpoint/2010/main" val="1778081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734096"/>
            <a:ext cx="9601200" cy="5133304"/>
          </a:xfrm>
        </p:spPr>
        <p:txBody>
          <a:bodyPr>
            <a:normAutofit/>
          </a:bodyPr>
          <a:lstStyle/>
          <a:p>
            <a:pPr lvl="1"/>
            <a:endParaRPr lang="tr-TR" sz="2400" dirty="0" smtClean="0"/>
          </a:p>
          <a:p>
            <a:pPr lvl="1"/>
            <a:endParaRPr lang="tr-TR" sz="2400" dirty="0"/>
          </a:p>
          <a:p>
            <a:pPr lvl="1"/>
            <a:r>
              <a:rPr lang="tr-TR" sz="2400" dirty="0" smtClean="0"/>
              <a:t>BU ÇALIŞMAMIZDAN SONRA;</a:t>
            </a:r>
          </a:p>
          <a:p>
            <a:r>
              <a:rPr lang="tr-TR" sz="2400" dirty="0" smtClean="0"/>
              <a:t>Bilimsel Araştırmaya Nasıl Başlarız?</a:t>
            </a:r>
          </a:p>
          <a:p>
            <a:r>
              <a:rPr lang="tr-TR" sz="2400" dirty="0" smtClean="0"/>
              <a:t>Araştırma Problemini Nasıl Tanımlarız?</a:t>
            </a:r>
          </a:p>
          <a:p>
            <a:r>
              <a:rPr lang="tr-TR" sz="2400" dirty="0" smtClean="0"/>
              <a:t>Nasıl Literatür Tanımlaması Yaparız?</a:t>
            </a:r>
          </a:p>
          <a:p>
            <a:r>
              <a:rPr lang="tr-TR" sz="2400" dirty="0" smtClean="0"/>
              <a:t>Değişken, Hipotez ve Sayıltıları Nasıl Belirleriz?</a:t>
            </a:r>
          </a:p>
          <a:p>
            <a:r>
              <a:rPr lang="tr-TR" sz="2400" dirty="0" smtClean="0"/>
              <a:t>Araştırmamızın Amaç, Önem ve Tanımlarını Nasıl Belirleriz?</a:t>
            </a:r>
          </a:p>
          <a:p>
            <a:r>
              <a:rPr lang="tr-TR" sz="2400" dirty="0" smtClean="0"/>
              <a:t>Öneri veya Problem Bölümünü Nasıl Yazarız?</a:t>
            </a:r>
          </a:p>
          <a:p>
            <a:pPr lvl="1"/>
            <a:r>
              <a:rPr lang="tr-TR" sz="2400" dirty="0" smtClean="0"/>
              <a:t>Sorularına Cevap Bulacağız…</a:t>
            </a:r>
          </a:p>
          <a:p>
            <a:pPr lvl="1"/>
            <a:endParaRPr lang="tr-TR" sz="2400" dirty="0"/>
          </a:p>
          <a:p>
            <a:pPr marL="530352" lvl="1" indent="0">
              <a:buNone/>
            </a:pPr>
            <a:endParaRPr lang="tr-TR" sz="2400" dirty="0"/>
          </a:p>
        </p:txBody>
      </p:sp>
    </p:spTree>
    <p:extLst>
      <p:ext uri="{BB962C8B-B14F-4D97-AF65-F5344CB8AC3E}">
        <p14:creationId xmlns:p14="http://schemas.microsoft.com/office/powerpoint/2010/main" val="2608503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1371600" y="685800"/>
            <a:ext cx="9601200" cy="924059"/>
          </a:xfrm>
        </p:spPr>
        <p:txBody>
          <a:bodyPr/>
          <a:lstStyle/>
          <a:p>
            <a:r>
              <a:rPr lang="tr-TR" dirty="0" smtClean="0"/>
              <a:t>İÇİNDEKİLER</a:t>
            </a:r>
            <a:endParaRPr lang="tr-TR" dirty="0"/>
          </a:p>
        </p:txBody>
      </p:sp>
      <p:sp>
        <p:nvSpPr>
          <p:cNvPr id="3" name="İçerik Yer Tutucusu 2"/>
          <p:cNvSpPr>
            <a:spLocks noGrp="1"/>
          </p:cNvSpPr>
          <p:nvPr>
            <p:ph sz="half" idx="1"/>
          </p:nvPr>
        </p:nvSpPr>
        <p:spPr>
          <a:xfrm>
            <a:off x="1371600" y="1609859"/>
            <a:ext cx="4447786" cy="4257541"/>
          </a:xfrm>
        </p:spPr>
        <p:txBody>
          <a:bodyPr>
            <a:normAutofit/>
          </a:bodyPr>
          <a:lstStyle/>
          <a:p>
            <a:pPr>
              <a:buFont typeface="Wingdings" panose="05000000000000000000" pitchFamily="2" charset="2"/>
              <a:buChar char="Ø"/>
            </a:pPr>
            <a:r>
              <a:rPr lang="tr-TR" sz="3200" dirty="0" smtClean="0"/>
              <a:t>Problem</a:t>
            </a:r>
          </a:p>
          <a:p>
            <a:pPr>
              <a:buFont typeface="Wingdings" panose="05000000000000000000" pitchFamily="2" charset="2"/>
              <a:buChar char="Ø"/>
            </a:pPr>
            <a:r>
              <a:rPr lang="tr-TR" sz="3200" dirty="0" smtClean="0"/>
              <a:t>Araştırma problemi</a:t>
            </a:r>
          </a:p>
          <a:p>
            <a:pPr>
              <a:buFont typeface="Wingdings" panose="05000000000000000000" pitchFamily="2" charset="2"/>
              <a:buChar char="Ø"/>
            </a:pPr>
            <a:r>
              <a:rPr lang="tr-TR" sz="3200" dirty="0" smtClean="0"/>
              <a:t>Literatür taraması</a:t>
            </a:r>
          </a:p>
          <a:p>
            <a:pPr>
              <a:buFont typeface="Wingdings" panose="05000000000000000000" pitchFamily="2" charset="2"/>
              <a:buChar char="Ø"/>
            </a:pPr>
            <a:r>
              <a:rPr lang="tr-TR" sz="3200" dirty="0" smtClean="0"/>
              <a:t>Değişkenler</a:t>
            </a:r>
          </a:p>
          <a:p>
            <a:pPr>
              <a:buFont typeface="Wingdings" panose="05000000000000000000" pitchFamily="2" charset="2"/>
              <a:buChar char="Ø"/>
            </a:pPr>
            <a:r>
              <a:rPr lang="tr-TR" sz="3200" dirty="0" smtClean="0"/>
              <a:t>Hipotez</a:t>
            </a:r>
          </a:p>
          <a:p>
            <a:pPr>
              <a:buFont typeface="Wingdings" panose="05000000000000000000" pitchFamily="2" charset="2"/>
              <a:buChar char="Ø"/>
            </a:pPr>
            <a:r>
              <a:rPr lang="tr-TR" sz="3200" dirty="0" smtClean="0"/>
              <a:t>Amaç</a:t>
            </a:r>
          </a:p>
        </p:txBody>
      </p:sp>
      <p:sp>
        <p:nvSpPr>
          <p:cNvPr id="5" name="İçerik Yer Tutucusu 4"/>
          <p:cNvSpPr>
            <a:spLocks noGrp="1"/>
          </p:cNvSpPr>
          <p:nvPr>
            <p:ph sz="half" idx="2"/>
          </p:nvPr>
        </p:nvSpPr>
        <p:spPr>
          <a:xfrm>
            <a:off x="6525403" y="1609859"/>
            <a:ext cx="4447786" cy="4257541"/>
          </a:xfrm>
        </p:spPr>
        <p:txBody>
          <a:bodyPr>
            <a:normAutofit/>
          </a:bodyPr>
          <a:lstStyle/>
          <a:p>
            <a:pPr>
              <a:buFont typeface="Wingdings" panose="05000000000000000000" pitchFamily="2" charset="2"/>
              <a:buChar char="Ø"/>
            </a:pPr>
            <a:r>
              <a:rPr lang="tr-TR" sz="3200" dirty="0"/>
              <a:t>Önem</a:t>
            </a:r>
          </a:p>
          <a:p>
            <a:pPr>
              <a:buFont typeface="Wingdings" panose="05000000000000000000" pitchFamily="2" charset="2"/>
              <a:buChar char="Ø"/>
            </a:pPr>
            <a:r>
              <a:rPr lang="tr-TR" sz="3200" dirty="0" err="1"/>
              <a:t>Sayıltı</a:t>
            </a:r>
            <a:endParaRPr lang="tr-TR" sz="3200" dirty="0"/>
          </a:p>
          <a:p>
            <a:pPr>
              <a:buFont typeface="Wingdings" panose="05000000000000000000" pitchFamily="2" charset="2"/>
              <a:buChar char="Ø"/>
            </a:pPr>
            <a:r>
              <a:rPr lang="tr-TR" sz="3200" dirty="0"/>
              <a:t>Sınırlılıklar</a:t>
            </a:r>
          </a:p>
          <a:p>
            <a:pPr>
              <a:buFont typeface="Wingdings" panose="05000000000000000000" pitchFamily="2" charset="2"/>
              <a:buChar char="Ø"/>
            </a:pPr>
            <a:r>
              <a:rPr lang="tr-TR" sz="3200" dirty="0" smtClean="0"/>
              <a:t>Tanımlar</a:t>
            </a:r>
          </a:p>
          <a:p>
            <a:pPr>
              <a:buFont typeface="Wingdings" panose="05000000000000000000" pitchFamily="2" charset="2"/>
              <a:buChar char="Ø"/>
            </a:pPr>
            <a:r>
              <a:rPr lang="tr-TR" sz="3200" dirty="0" smtClean="0"/>
              <a:t>Uygulama</a:t>
            </a:r>
          </a:p>
          <a:p>
            <a:pPr marL="0" indent="0">
              <a:buNone/>
            </a:pPr>
            <a:endParaRPr lang="tr-TR" sz="3200" dirty="0" smtClean="0"/>
          </a:p>
        </p:txBody>
      </p:sp>
    </p:spTree>
    <p:extLst>
      <p:ext uri="{BB962C8B-B14F-4D97-AF65-F5344CB8AC3E}">
        <p14:creationId xmlns:p14="http://schemas.microsoft.com/office/powerpoint/2010/main" val="3544036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Yer Tutucusu 6"/>
          <p:cNvSpPr>
            <a:spLocks noGrp="1"/>
          </p:cNvSpPr>
          <p:nvPr>
            <p:ph type="body" idx="1"/>
          </p:nvPr>
        </p:nvSpPr>
        <p:spPr>
          <a:xfrm>
            <a:off x="1371600" y="898430"/>
            <a:ext cx="4443984" cy="823912"/>
          </a:xfrm>
        </p:spPr>
        <p:txBody>
          <a:bodyPr/>
          <a:lstStyle/>
          <a:p>
            <a:pPr marL="457200" indent="-457200">
              <a:buFont typeface="Wingdings" panose="05000000000000000000" pitchFamily="2" charset="2"/>
              <a:buChar char="Ø"/>
            </a:pPr>
            <a:r>
              <a:rPr lang="tr-TR" dirty="0" smtClean="0"/>
              <a:t>PROBLEM</a:t>
            </a:r>
            <a:endParaRPr lang="tr-TR" dirty="0"/>
          </a:p>
        </p:txBody>
      </p:sp>
      <p:sp>
        <p:nvSpPr>
          <p:cNvPr id="6" name="İçerik Yer Tutucusu 5"/>
          <p:cNvSpPr>
            <a:spLocks noGrp="1"/>
          </p:cNvSpPr>
          <p:nvPr>
            <p:ph sz="half" idx="2"/>
          </p:nvPr>
        </p:nvSpPr>
        <p:spPr>
          <a:xfrm>
            <a:off x="1371599" y="2021983"/>
            <a:ext cx="9329352" cy="3845417"/>
          </a:xfrm>
        </p:spPr>
        <p:txBody>
          <a:bodyPr>
            <a:normAutofit/>
          </a:bodyPr>
          <a:lstStyle/>
          <a:p>
            <a:r>
              <a:rPr lang="tr-TR" sz="2800" dirty="0" smtClean="0"/>
              <a:t>Problemleri çözmek için öncelikle problemin ne olduğunu </a:t>
            </a:r>
            <a:r>
              <a:rPr lang="tr-TR" sz="2800" u="sng" dirty="0" smtClean="0"/>
              <a:t>tanımlamamız</a:t>
            </a:r>
            <a:r>
              <a:rPr lang="tr-TR" sz="2800" dirty="0" smtClean="0"/>
              <a:t>, </a:t>
            </a:r>
          </a:p>
          <a:p>
            <a:r>
              <a:rPr lang="tr-TR" sz="2800" dirty="0" smtClean="0"/>
              <a:t>nasıl çözeceğimize ilişkin </a:t>
            </a:r>
            <a:r>
              <a:rPr lang="tr-TR" sz="2800" u="sng" dirty="0" smtClean="0"/>
              <a:t>varsayımlarda bulunmamız</a:t>
            </a:r>
            <a:r>
              <a:rPr lang="tr-TR" sz="2800" dirty="0" smtClean="0"/>
              <a:t>, </a:t>
            </a:r>
          </a:p>
          <a:p>
            <a:r>
              <a:rPr lang="tr-TR" sz="2800" dirty="0" smtClean="0"/>
              <a:t>problem ve çözüm yollarına ilişkin </a:t>
            </a:r>
            <a:r>
              <a:rPr lang="tr-TR" sz="2800" u="sng" dirty="0" smtClean="0"/>
              <a:t>bilgiler toplamamız</a:t>
            </a:r>
            <a:r>
              <a:rPr lang="tr-TR" sz="2800" dirty="0" smtClean="0"/>
              <a:t> ve</a:t>
            </a:r>
          </a:p>
          <a:p>
            <a:r>
              <a:rPr lang="tr-TR" sz="2800" dirty="0" smtClean="0"/>
              <a:t> bu bilgilere dayanarak belirlediğimiz çözüm yollarını </a:t>
            </a:r>
            <a:r>
              <a:rPr lang="tr-TR" sz="2800" u="sng" dirty="0" smtClean="0"/>
              <a:t>denememiz</a:t>
            </a:r>
            <a:r>
              <a:rPr lang="tr-TR" sz="2800" dirty="0" smtClean="0"/>
              <a:t> gerekir.</a:t>
            </a:r>
          </a:p>
        </p:txBody>
      </p:sp>
    </p:spTree>
    <p:extLst>
      <p:ext uri="{BB962C8B-B14F-4D97-AF65-F5344CB8AC3E}">
        <p14:creationId xmlns:p14="http://schemas.microsoft.com/office/powerpoint/2010/main" val="1478133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Yer Tutucusu 7"/>
          <p:cNvSpPr>
            <a:spLocks noGrp="1"/>
          </p:cNvSpPr>
          <p:nvPr>
            <p:ph type="body" sz="quarter" idx="3"/>
          </p:nvPr>
        </p:nvSpPr>
        <p:spPr>
          <a:xfrm>
            <a:off x="1927655" y="898430"/>
            <a:ext cx="9162712" cy="823912"/>
          </a:xfrm>
        </p:spPr>
        <p:txBody>
          <a:bodyPr/>
          <a:lstStyle/>
          <a:p>
            <a:pPr marL="457200" indent="-457200">
              <a:buFont typeface="Wingdings" panose="05000000000000000000" pitchFamily="2" charset="2"/>
              <a:buChar char="Ø"/>
            </a:pPr>
            <a:r>
              <a:rPr lang="tr-TR" dirty="0" smtClean="0"/>
              <a:t>ARAŞTIRMA PROBLEMİ</a:t>
            </a:r>
            <a:endParaRPr lang="tr-TR" dirty="0"/>
          </a:p>
        </p:txBody>
      </p:sp>
      <p:sp>
        <p:nvSpPr>
          <p:cNvPr id="9" name="İçerik Yer Tutucusu 8"/>
          <p:cNvSpPr>
            <a:spLocks noGrp="1"/>
          </p:cNvSpPr>
          <p:nvPr>
            <p:ph sz="quarter" idx="4"/>
          </p:nvPr>
        </p:nvSpPr>
        <p:spPr>
          <a:xfrm>
            <a:off x="1977081" y="2021983"/>
            <a:ext cx="8991917" cy="3845417"/>
          </a:xfrm>
        </p:spPr>
        <p:txBody>
          <a:bodyPr>
            <a:normAutofit/>
          </a:bodyPr>
          <a:lstStyle/>
          <a:p>
            <a:r>
              <a:rPr lang="tr-TR" sz="2400" dirty="0" smtClean="0"/>
              <a:t>Araştırma problemi; gerçekleştireceğimiz araştırma ile çözüm bulmayı planladığımız sorundur.</a:t>
            </a:r>
          </a:p>
          <a:p>
            <a:endParaRPr lang="tr-TR" sz="2400" dirty="0" smtClean="0"/>
          </a:p>
          <a:p>
            <a:r>
              <a:rPr lang="tr-TR" sz="2400" dirty="0" smtClean="0"/>
              <a:t>Araştırma fikri bulduktan sonra araştırma konusu belirlememiz gerekir.</a:t>
            </a:r>
          </a:p>
          <a:p>
            <a:endParaRPr lang="tr-TR" sz="2400" dirty="0" smtClean="0"/>
          </a:p>
          <a:p>
            <a:r>
              <a:rPr lang="tr-TR" sz="2400" dirty="0" smtClean="0"/>
              <a:t>Fikir kaynakları; </a:t>
            </a:r>
            <a:r>
              <a:rPr lang="tr-TR" sz="2400" u="sng" dirty="0" smtClean="0"/>
              <a:t>günlük yaşam, uygulamalar, geçmiş araştırmalar ve kuramlar </a:t>
            </a:r>
            <a:r>
              <a:rPr lang="tr-TR" sz="2400" dirty="0" smtClean="0"/>
              <a:t>olarak dörde ayrılır.</a:t>
            </a:r>
            <a:endParaRPr lang="tr-TR" sz="2400" dirty="0"/>
          </a:p>
        </p:txBody>
      </p:sp>
    </p:spTree>
    <p:extLst>
      <p:ext uri="{BB962C8B-B14F-4D97-AF65-F5344CB8AC3E}">
        <p14:creationId xmlns:p14="http://schemas.microsoft.com/office/powerpoint/2010/main" val="1730572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çerik Yer Tutucusu 7"/>
          <p:cNvSpPr>
            <a:spLocks noGrp="1"/>
          </p:cNvSpPr>
          <p:nvPr>
            <p:ph idx="1"/>
          </p:nvPr>
        </p:nvSpPr>
        <p:spPr>
          <a:xfrm>
            <a:off x="1371600" y="991673"/>
            <a:ext cx="9601200" cy="4875727"/>
          </a:xfrm>
        </p:spPr>
        <p:txBody>
          <a:bodyPr>
            <a:normAutofit/>
          </a:bodyPr>
          <a:lstStyle/>
          <a:p>
            <a:r>
              <a:rPr lang="tr-TR" sz="3000" dirty="0" smtClean="0"/>
              <a:t>Araştırma sorularının toplamı, araştırma probleminin ne olduğunu tanımlar. </a:t>
            </a:r>
          </a:p>
          <a:p>
            <a:r>
              <a:rPr lang="tr-TR" sz="3000" dirty="0" smtClean="0"/>
              <a:t>Araştırma soruları cevaplandığında problem de çözülmüş olur. </a:t>
            </a:r>
          </a:p>
          <a:p>
            <a:r>
              <a:rPr lang="tr-TR" sz="3000" dirty="0" smtClean="0"/>
              <a:t>Dolayısıyla önce birçok araştırma sorusu yazıp sonra problem belirleyebileceğimiz gibi, önce problemi belirleyip sonra araştırma sorularını yazabiliriz. (Tümevarım-tümdengelim)</a:t>
            </a:r>
          </a:p>
          <a:p>
            <a:r>
              <a:rPr lang="tr-TR" sz="3000" dirty="0" smtClean="0"/>
              <a:t>Sorular ve problemler araştırılabilir olmalıdır.</a:t>
            </a:r>
          </a:p>
          <a:p>
            <a:pPr marL="0" indent="0">
              <a:buNone/>
            </a:pPr>
            <a:endParaRPr lang="tr-TR" sz="3000" dirty="0"/>
          </a:p>
        </p:txBody>
      </p:sp>
      <p:sp>
        <p:nvSpPr>
          <p:cNvPr id="3" name="Metin Yer Tutucusu 7"/>
          <p:cNvSpPr txBox="1">
            <a:spLocks/>
          </p:cNvSpPr>
          <p:nvPr/>
        </p:nvSpPr>
        <p:spPr>
          <a:xfrm>
            <a:off x="1495169" y="296561"/>
            <a:ext cx="9162712" cy="6353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457200" indent="-457200">
              <a:buFont typeface="Wingdings" panose="05000000000000000000" pitchFamily="2" charset="2"/>
              <a:buChar char="Ø"/>
            </a:pPr>
            <a:r>
              <a:rPr lang="tr-TR" smtClean="0"/>
              <a:t>ARAŞTIRMA PROBLEMİ</a:t>
            </a:r>
            <a:endParaRPr lang="tr-TR" dirty="0"/>
          </a:p>
        </p:txBody>
      </p:sp>
    </p:spTree>
    <p:extLst>
      <p:ext uri="{BB962C8B-B14F-4D97-AF65-F5344CB8AC3E}">
        <p14:creationId xmlns:p14="http://schemas.microsoft.com/office/powerpoint/2010/main" val="615368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8662086" cy="975575"/>
          </a:xfrm>
        </p:spPr>
        <p:txBody>
          <a:bodyPr>
            <a:normAutofit fontScale="90000"/>
          </a:bodyPr>
          <a:lstStyle/>
          <a:p>
            <a:r>
              <a:rPr lang="tr-TR" sz="3600" b="1" dirty="0" smtClean="0"/>
              <a:t>Araştırılabilir nitelikte iyi bir problemin ve soruların özellikleri </a:t>
            </a:r>
            <a:endParaRPr lang="tr-TR" sz="3600" b="1" dirty="0"/>
          </a:p>
        </p:txBody>
      </p:sp>
      <p:sp>
        <p:nvSpPr>
          <p:cNvPr id="3" name="İçerik Yer Tutucusu 2"/>
          <p:cNvSpPr>
            <a:spLocks noGrp="1"/>
          </p:cNvSpPr>
          <p:nvPr>
            <p:ph idx="1"/>
          </p:nvPr>
        </p:nvSpPr>
        <p:spPr>
          <a:xfrm>
            <a:off x="1371600" y="1661375"/>
            <a:ext cx="9601200" cy="4206025"/>
          </a:xfrm>
        </p:spPr>
        <p:txBody>
          <a:bodyPr>
            <a:normAutofit lnSpcReduction="10000"/>
          </a:bodyPr>
          <a:lstStyle/>
          <a:p>
            <a:r>
              <a:rPr lang="tr-TR" sz="2400" dirty="0" smtClean="0"/>
              <a:t>Akla yatkın olmalıdır. </a:t>
            </a:r>
            <a:endParaRPr lang="tr-TR" sz="2400" dirty="0"/>
          </a:p>
          <a:p>
            <a:r>
              <a:rPr lang="tr-TR" sz="2400" dirty="0" smtClean="0"/>
              <a:t>Anlamlı olmalıdır. </a:t>
            </a:r>
          </a:p>
          <a:p>
            <a:r>
              <a:rPr lang="tr-TR" sz="2400" dirty="0" smtClean="0"/>
              <a:t>Açık ve anlaşılır olmalıdır. </a:t>
            </a:r>
          </a:p>
          <a:p>
            <a:r>
              <a:rPr lang="tr-TR" sz="2400" dirty="0" smtClean="0"/>
              <a:t>İfadeler, olasılık veya emir kipi şeklinde kurulmamalıdır. </a:t>
            </a:r>
          </a:p>
          <a:p>
            <a:r>
              <a:rPr lang="tr-TR" sz="2400" dirty="0" smtClean="0"/>
              <a:t>Sınanabilir, test edilebilir, ölçülebilir olmalıdır. </a:t>
            </a:r>
          </a:p>
          <a:p>
            <a:r>
              <a:rPr lang="tr-TR" sz="2400" dirty="0" smtClean="0"/>
              <a:t>Çok geniş veya çok dar kapsamlı olmamalıdır. </a:t>
            </a:r>
          </a:p>
          <a:p>
            <a:r>
              <a:rPr lang="tr-TR" sz="2400" dirty="0" smtClean="0"/>
              <a:t>Orijinal ve özgün olmalıdır.</a:t>
            </a:r>
          </a:p>
          <a:p>
            <a:r>
              <a:rPr lang="tr-TR" sz="2400" dirty="0" smtClean="0"/>
              <a:t>Etik olmalıdır. </a:t>
            </a:r>
          </a:p>
          <a:p>
            <a:r>
              <a:rPr lang="tr-TR" sz="2400" dirty="0" smtClean="0"/>
              <a:t>Araştırma problemleri tanımlanırken literatür taranmalıdır.</a:t>
            </a:r>
          </a:p>
          <a:p>
            <a:endParaRPr lang="tr-TR" sz="2400" dirty="0"/>
          </a:p>
        </p:txBody>
      </p:sp>
    </p:spTree>
    <p:extLst>
      <p:ext uri="{BB962C8B-B14F-4D97-AF65-F5344CB8AC3E}">
        <p14:creationId xmlns:p14="http://schemas.microsoft.com/office/powerpoint/2010/main" val="2328103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9601200" cy="563451"/>
          </a:xfrm>
        </p:spPr>
        <p:txBody>
          <a:bodyPr>
            <a:normAutofit fontScale="90000"/>
          </a:bodyPr>
          <a:lstStyle/>
          <a:p>
            <a:pPr marL="571500" indent="-571500">
              <a:buFont typeface="Wingdings" panose="05000000000000000000" pitchFamily="2" charset="2"/>
              <a:buChar char="Ø"/>
            </a:pPr>
            <a:r>
              <a:rPr lang="tr-TR" dirty="0" smtClean="0"/>
              <a:t>LİTERATÜR TARAMASI</a:t>
            </a:r>
            <a:endParaRPr lang="tr-TR" dirty="0"/>
          </a:p>
        </p:txBody>
      </p:sp>
      <p:sp>
        <p:nvSpPr>
          <p:cNvPr id="3" name="İçerik Yer Tutucusu 2"/>
          <p:cNvSpPr>
            <a:spLocks noGrp="1"/>
          </p:cNvSpPr>
          <p:nvPr>
            <p:ph idx="1"/>
          </p:nvPr>
        </p:nvSpPr>
        <p:spPr>
          <a:xfrm>
            <a:off x="1371600" y="1481070"/>
            <a:ext cx="9601200" cy="5376930"/>
          </a:xfrm>
        </p:spPr>
        <p:txBody>
          <a:bodyPr>
            <a:noAutofit/>
          </a:bodyPr>
          <a:lstStyle/>
          <a:p>
            <a:r>
              <a:rPr lang="tr-TR" sz="2400" dirty="0" smtClean="0"/>
              <a:t>Seçilen konuya ilişkin önceki çalışmalar incelenmeli,</a:t>
            </a:r>
          </a:p>
          <a:p>
            <a:r>
              <a:rPr lang="tr-TR" sz="2400" dirty="0" smtClean="0"/>
              <a:t>Benzer çalışmaların olup olmadığı görülmeli,</a:t>
            </a:r>
          </a:p>
          <a:p>
            <a:r>
              <a:rPr lang="tr-TR" sz="2400" dirty="0" smtClean="0"/>
              <a:t>Araştırma probleminin daha önce cevaplanıp cevaplanmadığı bulunmalı.</a:t>
            </a:r>
          </a:p>
          <a:p>
            <a:r>
              <a:rPr lang="tr-TR" sz="2400" dirty="0" smtClean="0"/>
              <a:t>Bu tarama sonucu elde edilen sonuçlar, diğer araştırma sonuçları ile karşılaştırılarak farklılık ve benzerliklerin nedenleri hakkında fikir yürütmeye yardımcı olur. </a:t>
            </a:r>
          </a:p>
          <a:p>
            <a:pPr>
              <a:buFont typeface="Arial" panose="020B0604020202020204" pitchFamily="34" charset="0"/>
              <a:buChar char="•"/>
            </a:pPr>
            <a:r>
              <a:rPr lang="tr-TR" sz="2400" dirty="0" smtClean="0"/>
              <a:t>Problem genel olarak belirlendikten sonra bununla ilgili çalışmalar incelenir. Böyle araştırılabilirliğine karar verilir.</a:t>
            </a:r>
          </a:p>
          <a:p>
            <a:pPr>
              <a:buFont typeface="Arial" panose="020B0604020202020204" pitchFamily="34" charset="0"/>
              <a:buChar char="•"/>
            </a:pPr>
            <a:r>
              <a:rPr lang="tr-TR" sz="2400" dirty="0" smtClean="0"/>
              <a:t>Literatür taramasının alanı daraltılarak tanımlanan problem ile ilgili çalışmalar bulunur. </a:t>
            </a:r>
          </a:p>
          <a:p>
            <a:pPr lvl="0">
              <a:buFont typeface="Arial" panose="020B0604020202020204" pitchFamily="34" charset="0"/>
              <a:buChar char="•"/>
            </a:pPr>
            <a:r>
              <a:rPr lang="tr-TR" sz="2400" dirty="0">
                <a:solidFill>
                  <a:srgbClr val="191B0E"/>
                </a:solidFill>
              </a:rPr>
              <a:t>Sonuçların tartışılması için tekrar tarama yapılır.</a:t>
            </a:r>
          </a:p>
          <a:p>
            <a:pPr>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689242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953037"/>
            <a:ext cx="9601200" cy="4914363"/>
          </a:xfrm>
        </p:spPr>
        <p:txBody>
          <a:bodyPr>
            <a:noAutofit/>
          </a:bodyPr>
          <a:lstStyle/>
          <a:p>
            <a:r>
              <a:rPr lang="tr-TR" sz="2400" b="1" dirty="0" smtClean="0"/>
              <a:t>LİTERATÜR ARAŞTIRMASI YAPMAK İÇİN</a:t>
            </a:r>
            <a:r>
              <a:rPr lang="tr-TR" sz="2400" dirty="0" smtClean="0"/>
              <a:t>;</a:t>
            </a:r>
          </a:p>
          <a:p>
            <a:pPr>
              <a:buFont typeface="Wingdings" panose="05000000000000000000" pitchFamily="2" charset="2"/>
              <a:buChar char="ü"/>
            </a:pPr>
            <a:r>
              <a:rPr lang="tr-TR" sz="2400" dirty="0" smtClean="0"/>
              <a:t>Konuya ilişkin anahtar kelimeler </a:t>
            </a:r>
          </a:p>
          <a:p>
            <a:pPr>
              <a:buFont typeface="Wingdings" panose="05000000000000000000" pitchFamily="2" charset="2"/>
              <a:buChar char="ü"/>
            </a:pPr>
            <a:r>
              <a:rPr lang="tr-TR" sz="2400" dirty="0" smtClean="0"/>
              <a:t>Bu kelimelerin eş anlamlıları bulunup, indeks ve dizinlerde arama yapılabilir.</a:t>
            </a:r>
          </a:p>
          <a:p>
            <a:pPr>
              <a:buFont typeface="Wingdings" panose="05000000000000000000" pitchFamily="2" charset="2"/>
              <a:buChar char="ü"/>
            </a:pPr>
            <a:r>
              <a:rPr lang="tr-TR" sz="2400" b="1" dirty="0" smtClean="0"/>
              <a:t>İndeksler, </a:t>
            </a:r>
            <a:r>
              <a:rPr lang="tr-TR" sz="2400" dirty="0" smtClean="0"/>
              <a:t>makale, kitap adı, yazarı, yayımlandığı yer vb. bilgileri içerir.</a:t>
            </a:r>
          </a:p>
          <a:p>
            <a:pPr>
              <a:buFont typeface="Wingdings" panose="05000000000000000000" pitchFamily="2" charset="2"/>
              <a:buChar char="ü"/>
            </a:pPr>
            <a:r>
              <a:rPr lang="tr-TR" sz="2400" b="1" dirty="0" smtClean="0"/>
              <a:t>Dizinler, </a:t>
            </a:r>
            <a:r>
              <a:rPr lang="tr-TR" sz="2400" dirty="0" smtClean="0"/>
              <a:t>ayrıca yayınların özetlerine de yer verir.</a:t>
            </a:r>
          </a:p>
          <a:p>
            <a:pPr>
              <a:buFont typeface="Wingdings" panose="05000000000000000000" pitchFamily="2" charset="2"/>
              <a:buChar char="ü"/>
            </a:pPr>
            <a:r>
              <a:rPr lang="tr-TR" sz="2400" dirty="0" smtClean="0"/>
              <a:t>Araştırma konunuz hakkında fazla bilgi sahibi değilseniz ilk başvuracağınız kaynaklar; kitaplar, ansiklopediler, dergiler, sözlükler veya el kitapları olacaktır. </a:t>
            </a:r>
          </a:p>
        </p:txBody>
      </p:sp>
    </p:spTree>
    <p:extLst>
      <p:ext uri="{BB962C8B-B14F-4D97-AF65-F5344CB8AC3E}">
        <p14:creationId xmlns:p14="http://schemas.microsoft.com/office/powerpoint/2010/main" val="4177117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991673"/>
            <a:ext cx="9601200" cy="4875727"/>
          </a:xfrm>
        </p:spPr>
        <p:txBody>
          <a:bodyPr>
            <a:normAutofit fontScale="92500" lnSpcReduction="20000"/>
          </a:bodyPr>
          <a:lstStyle/>
          <a:p>
            <a:pPr>
              <a:buFont typeface="Wingdings" panose="05000000000000000000" pitchFamily="2" charset="2"/>
              <a:buChar char="ü"/>
            </a:pPr>
            <a:r>
              <a:rPr lang="tr-TR" sz="2800" dirty="0"/>
              <a:t>Birincil kaynaklar özgün kitap ve makalelerden oluşmalı, ikincil kaynaklar ise başka araştırmacıların araştırma sonuçlarını veren yayınlar olmalıdır. </a:t>
            </a:r>
          </a:p>
          <a:p>
            <a:pPr>
              <a:buFont typeface="Wingdings" panose="05000000000000000000" pitchFamily="2" charset="2"/>
              <a:buChar char="ü"/>
            </a:pPr>
            <a:r>
              <a:rPr lang="tr-TR" sz="2800" dirty="0"/>
              <a:t>İnternet üzerinden tez tarama sayfasına, </a:t>
            </a:r>
            <a:r>
              <a:rPr lang="tr-TR" sz="2800" dirty="0">
                <a:hlinkClick r:id="rId2"/>
              </a:rPr>
              <a:t>https://tez.yok.gov.tr/UlusalTezMerkezi/</a:t>
            </a:r>
            <a:endParaRPr lang="tr-TR" sz="2800" dirty="0"/>
          </a:p>
          <a:p>
            <a:pPr marL="0" indent="0">
              <a:buNone/>
            </a:pPr>
            <a:r>
              <a:rPr lang="tr-TR" sz="2800" dirty="0" smtClean="0"/>
              <a:t>adresinden </a:t>
            </a:r>
            <a:r>
              <a:rPr lang="tr-TR" sz="2800" dirty="0"/>
              <a:t>ulaşılabilir. </a:t>
            </a:r>
            <a:endParaRPr lang="tr-TR" sz="2800" dirty="0" smtClean="0"/>
          </a:p>
          <a:p>
            <a:pPr marL="0" indent="0">
              <a:buNone/>
            </a:pPr>
            <a:r>
              <a:rPr lang="tr-TR" sz="2800" dirty="0" smtClean="0"/>
              <a:t>Google akademik hizmeti için: </a:t>
            </a:r>
            <a:r>
              <a:rPr lang="tr-TR" sz="2800" dirty="0" smtClean="0">
                <a:hlinkClick r:id="rId3"/>
              </a:rPr>
              <a:t>http://scholar.Google.com.tr/</a:t>
            </a:r>
            <a:r>
              <a:rPr lang="tr-TR" sz="2800" dirty="0" smtClean="0"/>
              <a:t> </a:t>
            </a:r>
          </a:p>
          <a:p>
            <a:r>
              <a:rPr lang="tr-TR" sz="2800" dirty="0" smtClean="0"/>
              <a:t>Araştırmaları derinlemesine okurken; </a:t>
            </a:r>
          </a:p>
          <a:p>
            <a:r>
              <a:rPr lang="tr-TR" sz="2800" dirty="0" smtClean="0"/>
              <a:t>Araştırmanın problemi, hipotezleri, yöntemi, bulguları ve sonuçlarını kapsamalıdır.  </a:t>
            </a:r>
          </a:p>
          <a:p>
            <a:r>
              <a:rPr lang="tr-TR" sz="2800" dirty="0" smtClean="0"/>
              <a:t>Not kartları 4N 1K modeli kullanarak hazırlanabilir.</a:t>
            </a:r>
          </a:p>
          <a:p>
            <a:r>
              <a:rPr lang="tr-TR" sz="2800" dirty="0" smtClean="0"/>
              <a:t>(Kim, ne zaman, niçin, nasıl yapmış ve ne bulmuş?)</a:t>
            </a:r>
            <a:endParaRPr lang="tr-TR" sz="2800" dirty="0"/>
          </a:p>
        </p:txBody>
      </p:sp>
    </p:spTree>
    <p:extLst>
      <p:ext uri="{BB962C8B-B14F-4D97-AF65-F5344CB8AC3E}">
        <p14:creationId xmlns:p14="http://schemas.microsoft.com/office/powerpoint/2010/main" val="2588880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824247"/>
            <a:ext cx="9601200" cy="5318975"/>
          </a:xfrm>
        </p:spPr>
        <p:txBody>
          <a:bodyPr>
            <a:normAutofit lnSpcReduction="10000"/>
          </a:bodyPr>
          <a:lstStyle/>
          <a:p>
            <a:r>
              <a:rPr lang="tr-TR" sz="2800" b="1" dirty="0" smtClean="0"/>
              <a:t>Literatür taraması yaparken;</a:t>
            </a:r>
          </a:p>
          <a:p>
            <a:pPr>
              <a:buFont typeface="Wingdings" panose="05000000000000000000" pitchFamily="2" charset="2"/>
              <a:buChar char="Ø"/>
            </a:pPr>
            <a:r>
              <a:rPr lang="tr-TR" sz="2800" dirty="0" smtClean="0"/>
              <a:t>Yeni çalışmalardan başlayıp geriye doğru gidin.</a:t>
            </a:r>
          </a:p>
          <a:p>
            <a:pPr>
              <a:buFont typeface="Wingdings" panose="05000000000000000000" pitchFamily="2" charset="2"/>
              <a:buChar char="Ø"/>
            </a:pPr>
            <a:r>
              <a:rPr lang="tr-TR" sz="2800" dirty="0" smtClean="0"/>
              <a:t>Öncelikle özet kısmını okuyun.</a:t>
            </a:r>
          </a:p>
          <a:p>
            <a:pPr>
              <a:buFont typeface="Wingdings" panose="05000000000000000000" pitchFamily="2" charset="2"/>
              <a:buChar char="Ø"/>
            </a:pPr>
            <a:r>
              <a:rPr lang="tr-TR" sz="2800" dirty="0" smtClean="0"/>
              <a:t>Birincil kaynaklara ulaşmaya çalışın.</a:t>
            </a:r>
          </a:p>
          <a:p>
            <a:pPr>
              <a:buFont typeface="Wingdings" panose="05000000000000000000" pitchFamily="2" charset="2"/>
              <a:buChar char="Ø"/>
            </a:pPr>
            <a:r>
              <a:rPr lang="tr-TR" sz="2800" dirty="0" smtClean="0"/>
              <a:t>İçindekiler bölümlerini gözden geçirin.</a:t>
            </a:r>
          </a:p>
          <a:p>
            <a:pPr>
              <a:buFont typeface="Wingdings" panose="05000000000000000000" pitchFamily="2" charset="2"/>
              <a:buChar char="Ø"/>
            </a:pPr>
            <a:r>
              <a:rPr lang="tr-TR" sz="2800" dirty="0" smtClean="0"/>
              <a:t>Not alın.</a:t>
            </a:r>
          </a:p>
          <a:p>
            <a:pPr>
              <a:buFont typeface="Wingdings" panose="05000000000000000000" pitchFamily="2" charset="2"/>
              <a:buChar char="Ø"/>
            </a:pPr>
            <a:r>
              <a:rPr lang="tr-TR" sz="2800" dirty="0" smtClean="0"/>
              <a:t>İnternette arama yaparken birden fazla kelime için çift tırnak kullanın. </a:t>
            </a:r>
          </a:p>
          <a:p>
            <a:pPr>
              <a:buFont typeface="Wingdings" panose="05000000000000000000" pitchFamily="2" charset="2"/>
              <a:buChar char="Ø"/>
            </a:pPr>
            <a:r>
              <a:rPr lang="tr-TR" sz="2800" dirty="0" smtClean="0"/>
              <a:t>Arama yaparken AND ve OR kelimelerini kullanabilirsiniz. </a:t>
            </a:r>
          </a:p>
          <a:p>
            <a:pPr>
              <a:buFont typeface="Wingdings" panose="05000000000000000000" pitchFamily="2" charset="2"/>
              <a:buChar char="Ø"/>
            </a:pPr>
            <a:r>
              <a:rPr lang="tr-TR" sz="2800" dirty="0" smtClean="0"/>
              <a:t>Gelişmiş arama butonunu kullanarak daraltabilirsiniz.</a:t>
            </a:r>
          </a:p>
        </p:txBody>
      </p:sp>
    </p:spTree>
    <p:extLst>
      <p:ext uri="{BB962C8B-B14F-4D97-AF65-F5344CB8AC3E}">
        <p14:creationId xmlns:p14="http://schemas.microsoft.com/office/powerpoint/2010/main" val="690609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850006"/>
            <a:ext cx="9601200" cy="5017394"/>
          </a:xfrm>
        </p:spPr>
        <p:txBody>
          <a:bodyPr>
            <a:normAutofit/>
          </a:bodyPr>
          <a:lstStyle/>
          <a:p>
            <a:pPr>
              <a:buFont typeface="Wingdings" panose="05000000000000000000" pitchFamily="2" charset="2"/>
              <a:buChar char="Ø"/>
            </a:pPr>
            <a:r>
              <a:rPr lang="tr-TR" sz="4000" b="1" dirty="0" smtClean="0"/>
              <a:t>DEĞİŞKENLER</a:t>
            </a:r>
          </a:p>
          <a:p>
            <a:pPr>
              <a:buFont typeface="Wingdings" panose="05000000000000000000" pitchFamily="2" charset="2"/>
              <a:buChar char="§"/>
            </a:pPr>
            <a:r>
              <a:rPr lang="tr-TR" sz="2800" dirty="0"/>
              <a:t>Değişebilen, en az iki değer alabilen her şey değişkendir. Gözlemden gözleme değişik değerler alabilen objelere, özelliklere ya da durumlara denir. Örneğin; cinsiyet, yaş, öğrenim düzeyi, aile tipi, okul türü, vb. </a:t>
            </a:r>
          </a:p>
          <a:p>
            <a:pPr>
              <a:buFont typeface="Wingdings" panose="05000000000000000000" pitchFamily="2" charset="2"/>
              <a:buChar char="§"/>
            </a:pPr>
            <a:r>
              <a:rPr lang="tr-TR" sz="2800" dirty="0" smtClean="0"/>
              <a:t>Yapılarına veya özelliklerine göre ikiye ayrılırlar:</a:t>
            </a:r>
          </a:p>
          <a:p>
            <a:pPr marL="0" indent="0">
              <a:buNone/>
            </a:pPr>
            <a:r>
              <a:rPr lang="tr-TR" sz="2800" b="1" dirty="0" smtClean="0"/>
              <a:t>Nicel değişken: </a:t>
            </a:r>
            <a:r>
              <a:rPr lang="tr-TR" sz="2800" dirty="0" smtClean="0"/>
              <a:t>Değişkenin özelliği sayı ve miktar olarak açıklanabiliyorsa</a:t>
            </a:r>
            <a:endParaRPr lang="tr-TR" sz="2800" b="1" dirty="0" smtClean="0"/>
          </a:p>
          <a:p>
            <a:pPr marL="0" indent="0">
              <a:buNone/>
            </a:pPr>
            <a:r>
              <a:rPr lang="tr-TR" sz="2800" b="1" dirty="0" smtClean="0"/>
              <a:t>Nitel değişken: </a:t>
            </a:r>
            <a:r>
              <a:rPr lang="tr-TR" sz="2800" dirty="0" smtClean="0"/>
              <a:t>Değişkenin özelliği sınıflandırılıyorsa</a:t>
            </a:r>
            <a:endParaRPr lang="tr-TR" sz="2800" b="1" dirty="0"/>
          </a:p>
        </p:txBody>
      </p:sp>
    </p:spTree>
    <p:extLst>
      <p:ext uri="{BB962C8B-B14F-4D97-AF65-F5344CB8AC3E}">
        <p14:creationId xmlns:p14="http://schemas.microsoft.com/office/powerpoint/2010/main" val="1191799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824248"/>
            <a:ext cx="9601200" cy="5043152"/>
          </a:xfrm>
        </p:spPr>
        <p:txBody>
          <a:bodyPr>
            <a:normAutofit/>
          </a:bodyPr>
          <a:lstStyle/>
          <a:p>
            <a:r>
              <a:rPr lang="tr-TR" sz="2800" dirty="0" smtClean="0"/>
              <a:t>Değişkenler aldıkları değere göre de ikiye ayrılırlar:</a:t>
            </a:r>
          </a:p>
          <a:p>
            <a:pPr marL="0" indent="0">
              <a:buNone/>
            </a:pPr>
            <a:r>
              <a:rPr lang="tr-TR" sz="2800" b="1" dirty="0" smtClean="0"/>
              <a:t>Süreksiz değişken:</a:t>
            </a:r>
            <a:r>
              <a:rPr lang="tr-TR" sz="2800" dirty="0" smtClean="0"/>
              <a:t> Ölçülen özellikle ilgili sınırlı sayıda değer alır. </a:t>
            </a:r>
            <a:endParaRPr lang="tr-TR" sz="2800" b="1" dirty="0" smtClean="0"/>
          </a:p>
          <a:p>
            <a:pPr marL="0" indent="0">
              <a:buNone/>
            </a:pPr>
            <a:r>
              <a:rPr lang="tr-TR" sz="2800" b="1" dirty="0" smtClean="0"/>
              <a:t>Sürekli değişken: </a:t>
            </a:r>
            <a:r>
              <a:rPr lang="tr-TR" sz="2800" dirty="0" smtClean="0"/>
              <a:t>İki ölçüm arasında sonsuz sayıda değer alabilirler.</a:t>
            </a:r>
          </a:p>
          <a:p>
            <a:pPr>
              <a:buFont typeface="Wingdings" panose="05000000000000000000" pitchFamily="2" charset="2"/>
              <a:buChar char="§"/>
            </a:pPr>
            <a:r>
              <a:rPr lang="tr-TR" sz="2800" dirty="0" smtClean="0"/>
              <a:t>Değişkenler neden-sonuç ilişkisi içinde bulunuyorsa ikiye ayrılır:</a:t>
            </a:r>
          </a:p>
          <a:p>
            <a:pPr marL="0" indent="0">
              <a:buNone/>
            </a:pPr>
            <a:r>
              <a:rPr lang="tr-TR" sz="2800" b="1" dirty="0" smtClean="0"/>
              <a:t>Bağımsız değişken(neden): </a:t>
            </a:r>
            <a:r>
              <a:rPr lang="tr-TR" sz="2800" dirty="0" smtClean="0"/>
              <a:t>Sigara kullanımı</a:t>
            </a:r>
            <a:endParaRPr lang="tr-TR" sz="2800" b="1" dirty="0" smtClean="0"/>
          </a:p>
          <a:p>
            <a:pPr marL="0" indent="0">
              <a:buNone/>
            </a:pPr>
            <a:r>
              <a:rPr lang="tr-TR" sz="2800" b="1" dirty="0" smtClean="0"/>
              <a:t>Bağımlı değişken(sonuç): </a:t>
            </a:r>
            <a:r>
              <a:rPr lang="tr-TR" sz="2800" dirty="0" smtClean="0"/>
              <a:t>Akciğer kanseri</a:t>
            </a:r>
            <a:endParaRPr lang="tr-TR" sz="2800" b="1" dirty="0"/>
          </a:p>
        </p:txBody>
      </p:sp>
    </p:spTree>
    <p:extLst>
      <p:ext uri="{BB962C8B-B14F-4D97-AF65-F5344CB8AC3E}">
        <p14:creationId xmlns:p14="http://schemas.microsoft.com/office/powerpoint/2010/main" val="77775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837127"/>
            <a:ext cx="9601200" cy="5030273"/>
          </a:xfrm>
        </p:spPr>
        <p:txBody>
          <a:bodyPr>
            <a:normAutofit/>
          </a:bodyPr>
          <a:lstStyle/>
          <a:p>
            <a:r>
              <a:rPr lang="tr-TR" sz="3600" b="1" dirty="0" smtClean="0"/>
              <a:t>Bağımsız Değişken Türleri</a:t>
            </a:r>
          </a:p>
          <a:p>
            <a:pPr>
              <a:buFont typeface="Arial" panose="020B0604020202020204" pitchFamily="34" charset="0"/>
              <a:buChar char="•"/>
            </a:pPr>
            <a:r>
              <a:rPr lang="tr-TR" sz="3200" dirty="0" smtClean="0"/>
              <a:t>Manipüle Edilmiş (üzerinde değişiklik yapılan)</a:t>
            </a:r>
          </a:p>
          <a:p>
            <a:pPr>
              <a:buFont typeface="Arial" panose="020B0604020202020204" pitchFamily="34" charset="0"/>
              <a:buChar char="•"/>
            </a:pPr>
            <a:r>
              <a:rPr lang="tr-TR" sz="3200" dirty="0" smtClean="0"/>
              <a:t>Seçilmiş (üzerinde değişiklik yapılamayan)</a:t>
            </a:r>
          </a:p>
          <a:p>
            <a:pPr>
              <a:buFont typeface="Arial" panose="020B0604020202020204" pitchFamily="34" charset="0"/>
              <a:buChar char="•"/>
            </a:pPr>
            <a:r>
              <a:rPr lang="tr-TR" sz="3200" dirty="0" smtClean="0"/>
              <a:t>Düzenleyici (bağımlı değişken ile bağımsız değişken arasındaki ilişkiyi düzenleyen veya etkileyen)</a:t>
            </a:r>
          </a:p>
          <a:p>
            <a:pPr>
              <a:buFont typeface="Arial" panose="020B0604020202020204" pitchFamily="34" charset="0"/>
              <a:buChar char="•"/>
            </a:pPr>
            <a:r>
              <a:rPr lang="tr-TR" sz="3200" dirty="0" smtClean="0"/>
              <a:t>Dışsal(kontrol) (bağımlı değişkenle ilişkisi olan ancak etkisi test edilmeyen)</a:t>
            </a:r>
            <a:endParaRPr lang="tr-TR" sz="3200" dirty="0"/>
          </a:p>
        </p:txBody>
      </p:sp>
    </p:spTree>
    <p:extLst>
      <p:ext uri="{BB962C8B-B14F-4D97-AF65-F5344CB8AC3E}">
        <p14:creationId xmlns:p14="http://schemas.microsoft.com/office/powerpoint/2010/main" val="1594835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9601200" cy="550572"/>
          </a:xfrm>
        </p:spPr>
        <p:txBody>
          <a:bodyPr>
            <a:normAutofit fontScale="90000"/>
          </a:bodyPr>
          <a:lstStyle/>
          <a:p>
            <a:pPr marL="571500" indent="-571500">
              <a:buFont typeface="Wingdings" panose="05000000000000000000" pitchFamily="2" charset="2"/>
              <a:buChar char="Ø"/>
            </a:pPr>
            <a:r>
              <a:rPr lang="tr-TR" dirty="0" smtClean="0"/>
              <a:t>HİPOTEZ</a:t>
            </a:r>
            <a:endParaRPr lang="tr-TR" dirty="0"/>
          </a:p>
        </p:txBody>
      </p:sp>
      <p:sp>
        <p:nvSpPr>
          <p:cNvPr id="3" name="İçerik Yer Tutucusu 2"/>
          <p:cNvSpPr>
            <a:spLocks noGrp="1"/>
          </p:cNvSpPr>
          <p:nvPr>
            <p:ph idx="1"/>
          </p:nvPr>
        </p:nvSpPr>
        <p:spPr>
          <a:xfrm>
            <a:off x="1371600" y="1146219"/>
            <a:ext cx="9601200" cy="4945487"/>
          </a:xfrm>
        </p:spPr>
        <p:txBody>
          <a:bodyPr>
            <a:noAutofit/>
          </a:bodyPr>
          <a:lstStyle/>
          <a:p>
            <a:r>
              <a:rPr lang="tr-TR" sz="2600" b="1" dirty="0">
                <a:solidFill>
                  <a:schemeClr val="tx1"/>
                </a:solidFill>
              </a:rPr>
              <a:t>Hipotez (</a:t>
            </a:r>
            <a:r>
              <a:rPr lang="tr-TR" sz="2600" b="1" dirty="0" smtClean="0">
                <a:solidFill>
                  <a:schemeClr val="tx1"/>
                </a:solidFill>
              </a:rPr>
              <a:t>denence); </a:t>
            </a:r>
            <a:r>
              <a:rPr lang="tr-TR" sz="2600" dirty="0"/>
              <a:t>bir araştırmanın olası sonucuna dair yapılan tahminlerin ifadesidir. </a:t>
            </a:r>
          </a:p>
          <a:p>
            <a:r>
              <a:rPr lang="tr-TR" sz="2600" dirty="0"/>
              <a:t>Bilimsel bir öneri, bir önermedir</a:t>
            </a:r>
            <a:r>
              <a:rPr lang="tr-TR" sz="2600" dirty="0" smtClean="0"/>
              <a:t>.</a:t>
            </a:r>
            <a:r>
              <a:rPr lang="tr-TR" sz="2600" b="1" dirty="0">
                <a:solidFill>
                  <a:schemeClr val="tx1"/>
                </a:solidFill>
              </a:rPr>
              <a:t> </a:t>
            </a:r>
            <a:endParaRPr lang="tr-TR" sz="2600" b="1" dirty="0" smtClean="0">
              <a:solidFill>
                <a:schemeClr val="tx1"/>
              </a:solidFill>
            </a:endParaRPr>
          </a:p>
          <a:p>
            <a:r>
              <a:rPr lang="tr-TR" sz="2600" b="1" dirty="0" smtClean="0">
                <a:solidFill>
                  <a:schemeClr val="tx1"/>
                </a:solidFill>
              </a:rPr>
              <a:t>Varsayım (</a:t>
            </a:r>
            <a:r>
              <a:rPr lang="tr-TR" sz="2600" b="1" dirty="0" err="1" smtClean="0">
                <a:solidFill>
                  <a:schemeClr val="tx1"/>
                </a:solidFill>
              </a:rPr>
              <a:t>Sayıltı</a:t>
            </a:r>
            <a:r>
              <a:rPr lang="tr-TR" sz="2600" b="1" dirty="0" smtClean="0">
                <a:solidFill>
                  <a:schemeClr val="tx1"/>
                </a:solidFill>
              </a:rPr>
              <a:t>) </a:t>
            </a:r>
            <a:r>
              <a:rPr lang="tr-TR" sz="2600" dirty="0" smtClean="0">
                <a:solidFill>
                  <a:schemeClr val="tx1"/>
                </a:solidFill>
              </a:rPr>
              <a:t>hipotezden farklı bir kavramdır. Varsayım doğruluğu önceden kabul edilen </a:t>
            </a:r>
            <a:r>
              <a:rPr lang="tr-TR" sz="2600" dirty="0" err="1" smtClean="0">
                <a:solidFill>
                  <a:schemeClr val="tx1"/>
                </a:solidFill>
              </a:rPr>
              <a:t>sayıltıladır</a:t>
            </a:r>
            <a:r>
              <a:rPr lang="tr-TR" sz="2600" dirty="0" smtClean="0">
                <a:solidFill>
                  <a:schemeClr val="tx1"/>
                </a:solidFill>
              </a:rPr>
              <a:t>.</a:t>
            </a:r>
            <a:endParaRPr lang="tr-TR" sz="2600" dirty="0"/>
          </a:p>
          <a:p>
            <a:r>
              <a:rPr lang="tr-TR" sz="2600" dirty="0"/>
              <a:t>Sıfır </a:t>
            </a:r>
            <a:r>
              <a:rPr lang="tr-TR" sz="2600" dirty="0" smtClean="0"/>
              <a:t>hipotez (H₀) </a:t>
            </a:r>
            <a:r>
              <a:rPr lang="tr-TR" sz="2600" dirty="0"/>
              <a:t>(</a:t>
            </a:r>
            <a:r>
              <a:rPr lang="tr-TR" sz="2600" dirty="0" err="1"/>
              <a:t>null</a:t>
            </a:r>
            <a:r>
              <a:rPr lang="tr-TR" sz="2600" dirty="0"/>
              <a:t>); değişkenler arasında farkın veya ilişkinin olmadığını belirtir. </a:t>
            </a:r>
            <a:r>
              <a:rPr lang="tr-TR" sz="2600" dirty="0" smtClean="0"/>
              <a:t>Örnek</a:t>
            </a:r>
            <a:r>
              <a:rPr lang="tr-TR" sz="2600" dirty="0"/>
              <a:t>: Ergenlerin internet kullanım süresi akademik başarılarını etkilemez.</a:t>
            </a:r>
          </a:p>
          <a:p>
            <a:r>
              <a:rPr lang="tr-TR" sz="2600" dirty="0"/>
              <a:t>Alternatif hipotez </a:t>
            </a:r>
            <a:r>
              <a:rPr lang="tr-TR" sz="2600" dirty="0" smtClean="0"/>
              <a:t>(H₁) (</a:t>
            </a:r>
            <a:r>
              <a:rPr lang="tr-TR" sz="2600" dirty="0"/>
              <a:t>araştırma); değişkenler arasında farkın veya ilişkinin olduğunu gösterir. </a:t>
            </a:r>
            <a:r>
              <a:rPr lang="tr-TR" sz="2600" dirty="0" smtClean="0"/>
              <a:t>Örnek</a:t>
            </a:r>
            <a:r>
              <a:rPr lang="tr-TR" sz="2600" dirty="0"/>
              <a:t>: Ergenlerin internet kullanım süresi arttıkça akademik başarıları düşer.</a:t>
            </a:r>
          </a:p>
          <a:p>
            <a:endParaRPr lang="tr-TR" sz="2600" dirty="0"/>
          </a:p>
        </p:txBody>
      </p:sp>
    </p:spTree>
    <p:extLst>
      <p:ext uri="{BB962C8B-B14F-4D97-AF65-F5344CB8AC3E}">
        <p14:creationId xmlns:p14="http://schemas.microsoft.com/office/powerpoint/2010/main" val="1588667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9601200" cy="627845"/>
          </a:xfrm>
        </p:spPr>
        <p:txBody>
          <a:bodyPr>
            <a:normAutofit fontScale="90000"/>
          </a:bodyPr>
          <a:lstStyle/>
          <a:p>
            <a:pPr marL="571500" indent="-571500">
              <a:buFont typeface="Wingdings" panose="05000000000000000000" pitchFamily="2" charset="2"/>
              <a:buChar char="Ø"/>
            </a:pPr>
            <a:r>
              <a:rPr lang="tr-TR" dirty="0" smtClean="0"/>
              <a:t>AMAÇ</a:t>
            </a:r>
            <a:endParaRPr lang="tr-TR" dirty="0"/>
          </a:p>
        </p:txBody>
      </p:sp>
      <p:sp>
        <p:nvSpPr>
          <p:cNvPr id="3" name="İçerik Yer Tutucusu 2"/>
          <p:cNvSpPr>
            <a:spLocks noGrp="1"/>
          </p:cNvSpPr>
          <p:nvPr>
            <p:ph idx="1"/>
          </p:nvPr>
        </p:nvSpPr>
        <p:spPr>
          <a:xfrm>
            <a:off x="1371600" y="1313645"/>
            <a:ext cx="9601200" cy="4816699"/>
          </a:xfrm>
        </p:spPr>
        <p:txBody>
          <a:bodyPr>
            <a:noAutofit/>
          </a:bodyPr>
          <a:lstStyle/>
          <a:p>
            <a:r>
              <a:rPr lang="tr-TR" sz="2400" b="1" dirty="0" smtClean="0"/>
              <a:t>Araştırmanın Amacı</a:t>
            </a:r>
            <a:r>
              <a:rPr lang="tr-TR" sz="2400" dirty="0" smtClean="0"/>
              <a:t>, </a:t>
            </a:r>
            <a:r>
              <a:rPr lang="tr-TR" sz="2400" dirty="0"/>
              <a:t>i</a:t>
            </a:r>
            <a:r>
              <a:rPr lang="tr-TR" sz="2400" dirty="0" smtClean="0"/>
              <a:t>yi </a:t>
            </a:r>
            <a:r>
              <a:rPr lang="tr-TR" sz="2400" dirty="0"/>
              <a:t>tanımlanmış bir problem ifadesinde saklı olmakla birlikte, yanlış anlamayı önleyecek açıklıkta ve ayrı bir alt bölümde yer almalıdır. İyi hazırlanmış araştırma başlığının açılımıdır. Genel bir cümle ile belirtilir. Ne? Nasıl? Niçin? </a:t>
            </a:r>
            <a:r>
              <a:rPr lang="tr-TR" sz="2400" dirty="0" smtClean="0"/>
              <a:t>gibi </a:t>
            </a:r>
            <a:r>
              <a:rPr lang="tr-TR" sz="2400" dirty="0"/>
              <a:t>sorularla ilgilidir. </a:t>
            </a:r>
            <a:endParaRPr lang="tr-TR" sz="2400" dirty="0" smtClean="0"/>
          </a:p>
          <a:p>
            <a:r>
              <a:rPr lang="tr-TR" sz="2400" dirty="0" smtClean="0"/>
              <a:t>Örneğin</a:t>
            </a:r>
            <a:r>
              <a:rPr lang="tr-TR" sz="2400" dirty="0"/>
              <a:t>, çocukların sosyal beceri düzeylerini belirlemek (genel amaç), sosyal becerilerin yaş, cinsiyet, anne-baba öğrenim düzeyi, anne-babanın çalışma durumuna göre belirlemek (alt </a:t>
            </a:r>
            <a:r>
              <a:rPr lang="tr-TR" sz="2400" dirty="0" smtClean="0"/>
              <a:t>amaçlar)</a:t>
            </a:r>
          </a:p>
          <a:p>
            <a:pPr marL="0" indent="0">
              <a:buNone/>
            </a:pPr>
            <a:r>
              <a:rPr lang="tr-TR" sz="2400" dirty="0" smtClean="0"/>
              <a:t>Üç </a:t>
            </a:r>
            <a:r>
              <a:rPr lang="tr-TR" sz="2400" dirty="0"/>
              <a:t>şekilde ifade edilir:</a:t>
            </a:r>
          </a:p>
          <a:p>
            <a:r>
              <a:rPr lang="tr-TR" sz="2400" dirty="0"/>
              <a:t>Soru cümlesi</a:t>
            </a:r>
          </a:p>
          <a:p>
            <a:r>
              <a:rPr lang="tr-TR" sz="2400" dirty="0"/>
              <a:t>Düz cümle</a:t>
            </a:r>
          </a:p>
          <a:p>
            <a:r>
              <a:rPr lang="tr-TR" sz="2400" dirty="0"/>
              <a:t>Denence (hipotezler</a:t>
            </a:r>
            <a:r>
              <a:rPr lang="tr-TR" sz="2400" dirty="0" smtClean="0"/>
              <a:t>)</a:t>
            </a:r>
            <a:endParaRPr lang="tr-TR" sz="2400" dirty="0"/>
          </a:p>
        </p:txBody>
      </p:sp>
    </p:spTree>
    <p:extLst>
      <p:ext uri="{BB962C8B-B14F-4D97-AF65-F5344CB8AC3E}">
        <p14:creationId xmlns:p14="http://schemas.microsoft.com/office/powerpoint/2010/main" val="2587592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9601200" cy="576330"/>
          </a:xfrm>
        </p:spPr>
        <p:txBody>
          <a:bodyPr>
            <a:normAutofit fontScale="90000"/>
          </a:bodyPr>
          <a:lstStyle/>
          <a:p>
            <a:pPr marL="571500" indent="-571500">
              <a:buFont typeface="Wingdings" panose="05000000000000000000" pitchFamily="2" charset="2"/>
              <a:buChar char="Ø"/>
            </a:pPr>
            <a:r>
              <a:rPr lang="tr-TR" dirty="0" smtClean="0"/>
              <a:t>ÖNEM</a:t>
            </a:r>
            <a:endParaRPr lang="tr-TR" dirty="0"/>
          </a:p>
        </p:txBody>
      </p:sp>
      <p:sp>
        <p:nvSpPr>
          <p:cNvPr id="3" name="İçerik Yer Tutucusu 2"/>
          <p:cNvSpPr>
            <a:spLocks noGrp="1"/>
          </p:cNvSpPr>
          <p:nvPr>
            <p:ph idx="1"/>
          </p:nvPr>
        </p:nvSpPr>
        <p:spPr>
          <a:xfrm>
            <a:off x="1371600" y="1262130"/>
            <a:ext cx="9601200" cy="4790940"/>
          </a:xfrm>
        </p:spPr>
        <p:txBody>
          <a:bodyPr>
            <a:noAutofit/>
          </a:bodyPr>
          <a:lstStyle/>
          <a:p>
            <a:r>
              <a:rPr lang="tr-TR" sz="2700" b="1" dirty="0" smtClean="0"/>
              <a:t>Araştırmanın önemi, a</a:t>
            </a:r>
            <a:r>
              <a:rPr lang="tr-TR" sz="2700" dirty="0" smtClean="0"/>
              <a:t>raştırma </a:t>
            </a:r>
            <a:r>
              <a:rPr lang="tr-TR" sz="2700" dirty="0"/>
              <a:t>amaçlarında belirlenip toplanan verilerin hangi kuramsal ya da pratik sorunun çözümünde ve nasıl kullanılabileceğinin açıklanmasıdır. </a:t>
            </a:r>
            <a:endParaRPr lang="tr-TR" sz="2700" dirty="0" smtClean="0"/>
          </a:p>
          <a:p>
            <a:r>
              <a:rPr lang="tr-TR" sz="2700" dirty="0" smtClean="0"/>
              <a:t>Araştırmanın </a:t>
            </a:r>
            <a:r>
              <a:rPr lang="tr-TR" sz="2700" dirty="0"/>
              <a:t>önemi problemle iç içedir. Ayrı bir bölümde ele almakta fayda vardır. </a:t>
            </a:r>
            <a:endParaRPr lang="tr-TR" sz="2700" dirty="0" smtClean="0"/>
          </a:p>
          <a:p>
            <a:r>
              <a:rPr lang="tr-TR" sz="2700" dirty="0" smtClean="0"/>
              <a:t>Araştırmanız ilgili bilim dalına nasıl katkı getirecektir?</a:t>
            </a:r>
          </a:p>
          <a:p>
            <a:r>
              <a:rPr lang="tr-TR" sz="2700" dirty="0" smtClean="0"/>
              <a:t>Böyle bir araştırma yapılmasa da olur.’ cümlesinin söylenmemesi için araştırmanın getireceği katkılar sayılmalı.</a:t>
            </a:r>
            <a:endParaRPr lang="tr-TR" sz="2700" dirty="0"/>
          </a:p>
        </p:txBody>
      </p:sp>
    </p:spTree>
    <p:extLst>
      <p:ext uri="{BB962C8B-B14F-4D97-AF65-F5344CB8AC3E}">
        <p14:creationId xmlns:p14="http://schemas.microsoft.com/office/powerpoint/2010/main" val="829875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9601200" cy="627845"/>
          </a:xfrm>
        </p:spPr>
        <p:txBody>
          <a:bodyPr>
            <a:normAutofit fontScale="90000"/>
          </a:bodyPr>
          <a:lstStyle/>
          <a:p>
            <a:pPr marL="571500" indent="-571500">
              <a:buFont typeface="Wingdings" panose="05000000000000000000" pitchFamily="2" charset="2"/>
              <a:buChar char="Ø"/>
            </a:pPr>
            <a:r>
              <a:rPr lang="tr-TR" dirty="0" smtClean="0"/>
              <a:t>SAYILTI</a:t>
            </a:r>
            <a:endParaRPr lang="tr-TR" dirty="0"/>
          </a:p>
        </p:txBody>
      </p:sp>
      <p:sp>
        <p:nvSpPr>
          <p:cNvPr id="3" name="İçerik Yer Tutucusu 2"/>
          <p:cNvSpPr>
            <a:spLocks noGrp="1"/>
          </p:cNvSpPr>
          <p:nvPr>
            <p:ph idx="1"/>
          </p:nvPr>
        </p:nvSpPr>
        <p:spPr>
          <a:xfrm>
            <a:off x="1371600" y="1313645"/>
            <a:ext cx="9761838" cy="5074798"/>
          </a:xfrm>
        </p:spPr>
        <p:txBody>
          <a:bodyPr>
            <a:noAutofit/>
          </a:bodyPr>
          <a:lstStyle/>
          <a:p>
            <a:r>
              <a:rPr lang="tr-TR" sz="2400" b="1" dirty="0" smtClean="0"/>
              <a:t>Araştırmanın Sayıltıları (Varsayımları): </a:t>
            </a:r>
            <a:r>
              <a:rPr lang="tr-TR" sz="2400" dirty="0"/>
              <a:t>Araştırmada, bazı başlangıç noktalarının, ayrıca kanıtlanmasına gerek görmeden, «doğru» olarak kabul edilmesi gerekebilir. Varsayım denenmeyen bir yargıdır. </a:t>
            </a:r>
            <a:endParaRPr lang="tr-TR" sz="2400" dirty="0" smtClean="0"/>
          </a:p>
          <a:p>
            <a:r>
              <a:rPr lang="tr-TR" sz="2400" dirty="0" smtClean="0"/>
              <a:t>Örneğin</a:t>
            </a:r>
            <a:r>
              <a:rPr lang="tr-TR" sz="2400" dirty="0"/>
              <a:t>, belli bir yeterliliğin saptanmasında hangi kaynak grubunun görüşlerinin önemli olduğuna karar verebilir. </a:t>
            </a:r>
            <a:endParaRPr lang="tr-TR" sz="2400" dirty="0" smtClean="0"/>
          </a:p>
          <a:p>
            <a:r>
              <a:rPr lang="tr-TR" sz="2400" dirty="0" smtClean="0"/>
              <a:t>Örneğin</a:t>
            </a:r>
            <a:r>
              <a:rPr lang="tr-TR" sz="2400" dirty="0"/>
              <a:t>, belli bir kontrol değişkenin deney ve kontrol gruplarını farklılaştırmadığı kabul edilmesi gibi. </a:t>
            </a:r>
            <a:endParaRPr lang="tr-TR" sz="2400" dirty="0" smtClean="0"/>
          </a:p>
          <a:p>
            <a:r>
              <a:rPr lang="tr-TR" sz="2400" dirty="0" smtClean="0">
                <a:solidFill>
                  <a:srgbClr val="002060"/>
                </a:solidFill>
              </a:rPr>
              <a:t>Örneğin, kullanılan ölçme aracının yeteri kadar geçerli ve güvenilir olduğunun kabul edilmesi gibi. </a:t>
            </a:r>
          </a:p>
          <a:p>
            <a:r>
              <a:rPr lang="tr-TR" sz="2400" dirty="0" smtClean="0">
                <a:solidFill>
                  <a:srgbClr val="002060"/>
                </a:solidFill>
              </a:rPr>
              <a:t>Örneğin</a:t>
            </a:r>
            <a:r>
              <a:rPr lang="tr-TR" sz="2400" dirty="0">
                <a:solidFill>
                  <a:srgbClr val="002060"/>
                </a:solidFill>
              </a:rPr>
              <a:t>, seçilen örneklemin evreni temsil ettiği varsayımında bulunulması gibi. </a:t>
            </a:r>
            <a:endParaRPr lang="tr-TR" sz="2400" dirty="0" smtClean="0">
              <a:solidFill>
                <a:srgbClr val="002060"/>
              </a:solidFill>
            </a:endParaRPr>
          </a:p>
          <a:p>
            <a:r>
              <a:rPr lang="tr-TR" sz="2400" dirty="0" smtClean="0">
                <a:solidFill>
                  <a:srgbClr val="002060"/>
                </a:solidFill>
              </a:rPr>
              <a:t>(Mavi renkli maddelerdeki örnekler </a:t>
            </a:r>
            <a:r>
              <a:rPr lang="tr-TR" sz="2400" dirty="0" err="1" smtClean="0">
                <a:solidFill>
                  <a:srgbClr val="002060"/>
                </a:solidFill>
              </a:rPr>
              <a:t>sayıltı</a:t>
            </a:r>
            <a:r>
              <a:rPr lang="tr-TR" sz="2400" dirty="0" smtClean="0">
                <a:solidFill>
                  <a:srgbClr val="002060"/>
                </a:solidFill>
              </a:rPr>
              <a:t> (varsayım) olabilir mi?)</a:t>
            </a:r>
            <a:endParaRPr lang="tr-TR" sz="2400" dirty="0">
              <a:solidFill>
                <a:srgbClr val="002060"/>
              </a:solidFill>
            </a:endParaRPr>
          </a:p>
        </p:txBody>
      </p:sp>
    </p:spTree>
    <p:extLst>
      <p:ext uri="{BB962C8B-B14F-4D97-AF65-F5344CB8AC3E}">
        <p14:creationId xmlns:p14="http://schemas.microsoft.com/office/powerpoint/2010/main" val="4204572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9601200" cy="589208"/>
          </a:xfrm>
        </p:spPr>
        <p:txBody>
          <a:bodyPr>
            <a:normAutofit fontScale="90000"/>
          </a:bodyPr>
          <a:lstStyle/>
          <a:p>
            <a:pPr marL="571500" indent="-571500">
              <a:buFont typeface="Wingdings" panose="05000000000000000000" pitchFamily="2" charset="2"/>
              <a:buChar char="Ø"/>
            </a:pPr>
            <a:r>
              <a:rPr lang="tr-TR" dirty="0" smtClean="0"/>
              <a:t>SINIRLILIKLAR</a:t>
            </a:r>
            <a:endParaRPr lang="tr-TR" dirty="0"/>
          </a:p>
        </p:txBody>
      </p:sp>
      <p:sp>
        <p:nvSpPr>
          <p:cNvPr id="3" name="İçerik Yer Tutucusu 2"/>
          <p:cNvSpPr>
            <a:spLocks noGrp="1"/>
          </p:cNvSpPr>
          <p:nvPr>
            <p:ph idx="1"/>
          </p:nvPr>
        </p:nvSpPr>
        <p:spPr>
          <a:xfrm>
            <a:off x="1371600" y="1403797"/>
            <a:ext cx="9601200" cy="4984646"/>
          </a:xfrm>
        </p:spPr>
        <p:txBody>
          <a:bodyPr>
            <a:normAutofit fontScale="92500" lnSpcReduction="10000"/>
          </a:bodyPr>
          <a:lstStyle/>
          <a:p>
            <a:r>
              <a:rPr lang="tr-TR" sz="3000" b="1" dirty="0" smtClean="0"/>
              <a:t>Araştırmanın Sınırlılıkları: </a:t>
            </a:r>
          </a:p>
          <a:p>
            <a:r>
              <a:rPr lang="tr-TR" sz="3000" dirty="0" smtClean="0"/>
              <a:t>Araştırmacının </a:t>
            </a:r>
            <a:r>
              <a:rPr lang="tr-TR" sz="3000" dirty="0"/>
              <a:t>kendi bilgi, beceri ve olanaklarından kaynaklanabilir. Ayrıca problem alanı, araştırmanın amacı ve yöntemden kaynaklanabilir. Araştırmanın bulguları verilen sınırlılıklar içinde geçerlidir. Bu nedenle sınırlılıkların belirlenmesi gerekir. </a:t>
            </a:r>
            <a:endParaRPr lang="tr-TR" sz="3000" dirty="0" smtClean="0"/>
          </a:p>
          <a:p>
            <a:r>
              <a:rPr lang="tr-TR" sz="3000" dirty="0" smtClean="0"/>
              <a:t>Sınırlılıklar şunlar olabilir:</a:t>
            </a:r>
          </a:p>
          <a:p>
            <a:pPr>
              <a:buFont typeface="Wingdings" panose="05000000000000000000" pitchFamily="2" charset="2"/>
              <a:buChar char="Ø"/>
            </a:pPr>
            <a:r>
              <a:rPr lang="tr-TR" sz="3000" dirty="0" smtClean="0"/>
              <a:t>Araştırmanın uygulanacağı evren ve örnekleme ilişkin sınırlılık</a:t>
            </a:r>
          </a:p>
          <a:p>
            <a:pPr>
              <a:buFont typeface="Wingdings" panose="05000000000000000000" pitchFamily="2" charset="2"/>
              <a:buChar char="Ø"/>
            </a:pPr>
            <a:r>
              <a:rPr lang="tr-TR" sz="3000" dirty="0" smtClean="0"/>
              <a:t>Araştırmanın kurumsal boyutlarına ilişkin sınırlılık</a:t>
            </a:r>
          </a:p>
          <a:p>
            <a:pPr>
              <a:buFont typeface="Wingdings" panose="05000000000000000000" pitchFamily="2" charset="2"/>
              <a:buChar char="Ø"/>
            </a:pPr>
            <a:r>
              <a:rPr lang="tr-TR" sz="3000" dirty="0" smtClean="0"/>
              <a:t>Veri toplama araçlarına yönelik sınırlılık</a:t>
            </a:r>
            <a:endParaRPr lang="tr-TR" sz="3000" dirty="0"/>
          </a:p>
        </p:txBody>
      </p:sp>
    </p:spTree>
    <p:extLst>
      <p:ext uri="{BB962C8B-B14F-4D97-AF65-F5344CB8AC3E}">
        <p14:creationId xmlns:p14="http://schemas.microsoft.com/office/powerpoint/2010/main" val="647917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83957" y="1204784"/>
            <a:ext cx="9601200" cy="576330"/>
          </a:xfrm>
        </p:spPr>
        <p:txBody>
          <a:bodyPr>
            <a:normAutofit fontScale="90000"/>
          </a:bodyPr>
          <a:lstStyle/>
          <a:p>
            <a:pPr marL="571500" indent="-571500">
              <a:buFont typeface="Wingdings" panose="05000000000000000000" pitchFamily="2" charset="2"/>
              <a:buChar char="Ø"/>
            </a:pPr>
            <a:r>
              <a:rPr lang="tr-TR" dirty="0" smtClean="0"/>
              <a:t>TANIMLAR</a:t>
            </a:r>
            <a:endParaRPr lang="tr-TR" dirty="0"/>
          </a:p>
        </p:txBody>
      </p:sp>
      <p:sp>
        <p:nvSpPr>
          <p:cNvPr id="3" name="İçerik Yer Tutucusu 2"/>
          <p:cNvSpPr>
            <a:spLocks noGrp="1"/>
          </p:cNvSpPr>
          <p:nvPr>
            <p:ph idx="1"/>
          </p:nvPr>
        </p:nvSpPr>
        <p:spPr>
          <a:xfrm>
            <a:off x="1445741" y="2003536"/>
            <a:ext cx="9601200" cy="4605270"/>
          </a:xfrm>
        </p:spPr>
        <p:txBody>
          <a:bodyPr>
            <a:normAutofit/>
          </a:bodyPr>
          <a:lstStyle/>
          <a:p>
            <a:r>
              <a:rPr lang="tr-TR" sz="3200" b="1" dirty="0" smtClean="0"/>
              <a:t>Tanımlar</a:t>
            </a:r>
            <a:r>
              <a:rPr lang="tr-TR" sz="3200" dirty="0" smtClean="0"/>
              <a:t>, araştırmada geçen anahtar kelimelerin tanımlarının veya ne ifade ettiklerinin belirtildiği bölümdür. </a:t>
            </a:r>
          </a:p>
          <a:p>
            <a:r>
              <a:rPr lang="tr-TR" sz="3200" dirty="0" smtClean="0"/>
              <a:t>Tanımlar kavramsal veya işlevsel olarak yapılabilir. </a:t>
            </a:r>
          </a:p>
          <a:p>
            <a:pPr>
              <a:buFont typeface="Wingdings" panose="05000000000000000000" pitchFamily="2" charset="2"/>
              <a:buChar char="§"/>
            </a:pPr>
            <a:endParaRPr lang="tr-TR" sz="3000" dirty="0"/>
          </a:p>
        </p:txBody>
      </p:sp>
    </p:spTree>
    <p:extLst>
      <p:ext uri="{BB962C8B-B14F-4D97-AF65-F5344CB8AC3E}">
        <p14:creationId xmlns:p14="http://schemas.microsoft.com/office/powerpoint/2010/main" val="2293975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685800"/>
            <a:ext cx="9601200" cy="576330"/>
          </a:xfrm>
        </p:spPr>
        <p:txBody>
          <a:bodyPr>
            <a:normAutofit fontScale="90000"/>
          </a:bodyPr>
          <a:lstStyle/>
          <a:p>
            <a:pPr marL="571500" indent="-571500">
              <a:buFont typeface="Wingdings" panose="05000000000000000000" pitchFamily="2" charset="2"/>
              <a:buChar char="Ø"/>
            </a:pPr>
            <a:r>
              <a:rPr lang="tr-TR" dirty="0" smtClean="0"/>
              <a:t>UYGULAMA</a:t>
            </a:r>
            <a:endParaRPr lang="tr-TR" dirty="0"/>
          </a:p>
        </p:txBody>
      </p:sp>
      <p:sp>
        <p:nvSpPr>
          <p:cNvPr id="6" name="İçerik Yer Tutucusu 5"/>
          <p:cNvSpPr>
            <a:spLocks noGrp="1"/>
          </p:cNvSpPr>
          <p:nvPr>
            <p:ph idx="1"/>
          </p:nvPr>
        </p:nvSpPr>
        <p:spPr>
          <a:xfrm>
            <a:off x="1322173" y="1484552"/>
            <a:ext cx="9601200" cy="4605270"/>
          </a:xfrm>
        </p:spPr>
        <p:txBody>
          <a:bodyPr>
            <a:normAutofit lnSpcReduction="10000"/>
          </a:bodyPr>
          <a:lstStyle/>
          <a:p>
            <a:pPr fontAlgn="t">
              <a:spcBef>
                <a:spcPts val="0"/>
              </a:spcBef>
              <a:spcAft>
                <a:spcPts val="0"/>
              </a:spcAft>
              <a:buFont typeface="Wingdings" panose="05000000000000000000" pitchFamily="2" charset="2"/>
              <a:buChar char="§"/>
            </a:pPr>
            <a:r>
              <a:rPr lang="tr-TR" sz="3000" b="1" dirty="0" smtClean="0">
                <a:solidFill>
                  <a:srgbClr val="000000"/>
                </a:solidFill>
              </a:rPr>
              <a:t>Araştırma yapmaya başlıyorum:</a:t>
            </a:r>
          </a:p>
          <a:p>
            <a:pPr fontAlgn="t">
              <a:spcBef>
                <a:spcPts val="0"/>
              </a:spcBef>
              <a:spcAft>
                <a:spcPts val="0"/>
              </a:spcAft>
              <a:buFont typeface="Wingdings" panose="05000000000000000000" pitchFamily="2" charset="2"/>
              <a:buChar char="§"/>
            </a:pPr>
            <a:r>
              <a:rPr lang="tr-TR" sz="3000" b="1" dirty="0" smtClean="0">
                <a:solidFill>
                  <a:srgbClr val="000000"/>
                </a:solidFill>
              </a:rPr>
              <a:t>Araştırma fikrim:</a:t>
            </a:r>
            <a:endParaRPr lang="tr-TR" sz="3000" b="1" dirty="0" smtClean="0">
              <a:latin typeface="Arial" panose="020B0604020202020204" pitchFamily="34" charset="0"/>
            </a:endParaRPr>
          </a:p>
          <a:p>
            <a:pPr fontAlgn="t">
              <a:spcBef>
                <a:spcPts val="0"/>
              </a:spcBef>
              <a:spcAft>
                <a:spcPts val="0"/>
              </a:spcAft>
              <a:buFont typeface="Wingdings" panose="05000000000000000000" pitchFamily="2" charset="2"/>
              <a:buChar char="§"/>
            </a:pPr>
            <a:r>
              <a:rPr lang="tr-TR" sz="3000" b="1" dirty="0" smtClean="0">
                <a:solidFill>
                  <a:srgbClr val="000000"/>
                </a:solidFill>
              </a:rPr>
              <a:t>Araştırma konum:</a:t>
            </a:r>
            <a:endParaRPr lang="tr-TR" sz="3000" b="1" dirty="0" smtClean="0">
              <a:latin typeface="Arial" panose="020B0604020202020204" pitchFamily="34" charset="0"/>
            </a:endParaRPr>
          </a:p>
          <a:p>
            <a:pPr fontAlgn="t">
              <a:spcBef>
                <a:spcPts val="0"/>
              </a:spcBef>
              <a:spcAft>
                <a:spcPts val="0"/>
              </a:spcAft>
              <a:buFont typeface="Wingdings" panose="05000000000000000000" pitchFamily="2" charset="2"/>
              <a:buChar char="§"/>
            </a:pPr>
            <a:r>
              <a:rPr lang="tr-TR" sz="3000" b="1" dirty="0" smtClean="0">
                <a:solidFill>
                  <a:srgbClr val="000000"/>
                </a:solidFill>
              </a:rPr>
              <a:t>Araştırma konumun alt konuları:</a:t>
            </a:r>
            <a:endParaRPr lang="tr-TR" sz="3000" b="1" dirty="0" smtClean="0">
              <a:latin typeface="Arial" panose="020B0604020202020204" pitchFamily="34" charset="0"/>
            </a:endParaRPr>
          </a:p>
          <a:p>
            <a:pPr fontAlgn="t">
              <a:spcBef>
                <a:spcPts val="0"/>
              </a:spcBef>
              <a:spcAft>
                <a:spcPts val="0"/>
              </a:spcAft>
              <a:buFont typeface="Wingdings" panose="05000000000000000000" pitchFamily="2" charset="2"/>
              <a:buChar char="§"/>
            </a:pPr>
            <a:r>
              <a:rPr lang="tr-TR" sz="3000" b="1" dirty="0" smtClean="0">
                <a:solidFill>
                  <a:srgbClr val="000000"/>
                </a:solidFill>
              </a:rPr>
              <a:t>Olası araştırma sorularım:</a:t>
            </a:r>
            <a:endParaRPr lang="tr-TR" sz="3000" b="1" dirty="0" smtClean="0">
              <a:latin typeface="Arial" panose="020B0604020202020204" pitchFamily="34" charset="0"/>
            </a:endParaRPr>
          </a:p>
          <a:p>
            <a:pPr fontAlgn="t">
              <a:spcBef>
                <a:spcPts val="0"/>
              </a:spcBef>
              <a:spcAft>
                <a:spcPts val="0"/>
              </a:spcAft>
              <a:buFont typeface="Wingdings" panose="05000000000000000000" pitchFamily="2" charset="2"/>
              <a:buChar char="§"/>
            </a:pPr>
            <a:r>
              <a:rPr lang="tr-TR" sz="3000" b="1" dirty="0" smtClean="0">
                <a:solidFill>
                  <a:srgbClr val="000000"/>
                </a:solidFill>
              </a:rPr>
              <a:t>Bu sorularda geçen anahtar kelimeler:</a:t>
            </a:r>
            <a:endParaRPr lang="tr-TR" sz="3000" b="1" dirty="0" smtClean="0">
              <a:latin typeface="Arial" panose="020B0604020202020204" pitchFamily="34" charset="0"/>
            </a:endParaRPr>
          </a:p>
          <a:p>
            <a:pPr fontAlgn="t">
              <a:spcBef>
                <a:spcPts val="0"/>
              </a:spcBef>
              <a:spcAft>
                <a:spcPts val="0"/>
              </a:spcAft>
              <a:buFont typeface="Wingdings" panose="05000000000000000000" pitchFamily="2" charset="2"/>
              <a:buChar char="§"/>
            </a:pPr>
            <a:r>
              <a:rPr lang="tr-TR" sz="3000" b="1" dirty="0" smtClean="0">
                <a:solidFill>
                  <a:srgbClr val="000000"/>
                </a:solidFill>
              </a:rPr>
              <a:t>Araştırma konum ile ilgili kitaplar:</a:t>
            </a:r>
            <a:endParaRPr lang="tr-TR" sz="3000" b="1" dirty="0" smtClean="0">
              <a:latin typeface="Arial" panose="020B0604020202020204" pitchFamily="34" charset="0"/>
            </a:endParaRPr>
          </a:p>
          <a:p>
            <a:pPr fontAlgn="t">
              <a:spcBef>
                <a:spcPts val="0"/>
              </a:spcBef>
              <a:spcAft>
                <a:spcPts val="0"/>
              </a:spcAft>
              <a:buFont typeface="Wingdings" panose="05000000000000000000" pitchFamily="2" charset="2"/>
              <a:buChar char="§"/>
            </a:pPr>
            <a:r>
              <a:rPr lang="tr-TR" sz="3000" b="1" dirty="0" smtClean="0">
                <a:solidFill>
                  <a:srgbClr val="000000"/>
                </a:solidFill>
              </a:rPr>
              <a:t>Araştırma yapacağım dergilerin adı:</a:t>
            </a:r>
            <a:endParaRPr lang="tr-TR" sz="3000" b="1" dirty="0" smtClean="0">
              <a:latin typeface="Arial" panose="020B0604020202020204" pitchFamily="34" charset="0"/>
            </a:endParaRPr>
          </a:p>
          <a:p>
            <a:pPr fontAlgn="t">
              <a:spcBef>
                <a:spcPts val="0"/>
              </a:spcBef>
              <a:spcAft>
                <a:spcPts val="0"/>
              </a:spcAft>
              <a:buFont typeface="Wingdings" panose="05000000000000000000" pitchFamily="2" charset="2"/>
              <a:buChar char="§"/>
            </a:pPr>
            <a:r>
              <a:rPr lang="tr-TR" sz="3000" b="1" dirty="0" smtClean="0">
                <a:solidFill>
                  <a:srgbClr val="000000"/>
                </a:solidFill>
              </a:rPr>
              <a:t>Araştırma konumla ilgili yüksek lisans ve doktora tezlerinin adı:</a:t>
            </a:r>
          </a:p>
          <a:p>
            <a:pPr lvl="0" fontAlgn="t">
              <a:spcBef>
                <a:spcPts val="0"/>
              </a:spcBef>
              <a:spcAft>
                <a:spcPts val="0"/>
              </a:spcAft>
              <a:buFont typeface="Wingdings" panose="05000000000000000000" pitchFamily="2" charset="2"/>
              <a:buChar char="§"/>
            </a:pPr>
            <a:r>
              <a:rPr lang="tr-TR" sz="3000" b="1" dirty="0">
                <a:solidFill>
                  <a:srgbClr val="000000"/>
                </a:solidFill>
              </a:rPr>
              <a:t>İnternetten ulaştığım önemli kaynaklar:</a:t>
            </a:r>
            <a:endParaRPr lang="tr-TR" sz="3000" b="1" dirty="0">
              <a:solidFill>
                <a:srgbClr val="191B0E"/>
              </a:solidFill>
              <a:latin typeface="Arial" panose="020B0604020202020204" pitchFamily="34" charset="0"/>
            </a:endParaRPr>
          </a:p>
          <a:p>
            <a:pPr fontAlgn="t">
              <a:spcBef>
                <a:spcPts val="0"/>
              </a:spcBef>
              <a:spcAft>
                <a:spcPts val="0"/>
              </a:spcAft>
              <a:buFont typeface="Wingdings" panose="05000000000000000000" pitchFamily="2" charset="2"/>
              <a:buChar char="§"/>
            </a:pPr>
            <a:endParaRPr lang="tr-TR" sz="3000" dirty="0" smtClean="0">
              <a:latin typeface="Arial" panose="020B0604020202020204" pitchFamily="34" charset="0"/>
            </a:endParaRPr>
          </a:p>
          <a:p>
            <a:pPr marL="0" indent="0">
              <a:buNone/>
            </a:pPr>
            <a:endParaRPr lang="tr-TR" sz="3000" dirty="0"/>
          </a:p>
        </p:txBody>
      </p:sp>
    </p:spTree>
    <p:extLst>
      <p:ext uri="{BB962C8B-B14F-4D97-AF65-F5344CB8AC3E}">
        <p14:creationId xmlns:p14="http://schemas.microsoft.com/office/powerpoint/2010/main" val="1284339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746975"/>
            <a:ext cx="9601200" cy="5120425"/>
          </a:xfrm>
        </p:spPr>
        <p:txBody>
          <a:bodyPr>
            <a:noAutofit/>
          </a:bodyPr>
          <a:lstStyle/>
          <a:p>
            <a:pPr marL="0" fontAlgn="t">
              <a:spcBef>
                <a:spcPts val="0"/>
              </a:spcBef>
              <a:spcAft>
                <a:spcPts val="0"/>
              </a:spcAft>
            </a:pPr>
            <a:r>
              <a:rPr lang="tr-TR" sz="3000" b="1" dirty="0" smtClean="0">
                <a:solidFill>
                  <a:srgbClr val="000000"/>
                </a:solidFill>
              </a:rPr>
              <a:t>İncelemem </a:t>
            </a:r>
            <a:r>
              <a:rPr lang="tr-TR" sz="3000" b="1" dirty="0">
                <a:solidFill>
                  <a:srgbClr val="000000"/>
                </a:solidFill>
              </a:rPr>
              <a:t>sonucu kullanmaya karar verdiğim kaynaklar:</a:t>
            </a:r>
            <a:endParaRPr lang="tr-TR" sz="3000" b="1" dirty="0">
              <a:latin typeface="Arial" panose="020B0604020202020204" pitchFamily="34" charset="0"/>
            </a:endParaRPr>
          </a:p>
          <a:p>
            <a:pPr marL="0" fontAlgn="t">
              <a:spcBef>
                <a:spcPts val="0"/>
              </a:spcBef>
              <a:spcAft>
                <a:spcPts val="0"/>
              </a:spcAft>
            </a:pPr>
            <a:r>
              <a:rPr lang="tr-TR" sz="3000" b="1" dirty="0">
                <a:solidFill>
                  <a:srgbClr val="000000"/>
                </a:solidFill>
              </a:rPr>
              <a:t>Araştırma problemimin son hali:</a:t>
            </a:r>
            <a:endParaRPr lang="tr-TR" sz="3000" b="1" dirty="0">
              <a:latin typeface="Arial" panose="020B0604020202020204" pitchFamily="34" charset="0"/>
            </a:endParaRPr>
          </a:p>
          <a:p>
            <a:pPr marL="0" fontAlgn="t">
              <a:spcBef>
                <a:spcPts val="0"/>
              </a:spcBef>
              <a:spcAft>
                <a:spcPts val="0"/>
              </a:spcAft>
            </a:pPr>
            <a:r>
              <a:rPr lang="tr-TR" sz="3000" b="1" dirty="0">
                <a:solidFill>
                  <a:srgbClr val="000000"/>
                </a:solidFill>
              </a:rPr>
              <a:t>Araştırma problemimdeki bağımlı ve bağımsız değişkenler:</a:t>
            </a:r>
            <a:endParaRPr lang="tr-TR" sz="3000" b="1" dirty="0">
              <a:latin typeface="Arial" panose="020B0604020202020204" pitchFamily="34" charset="0"/>
            </a:endParaRPr>
          </a:p>
          <a:p>
            <a:pPr marL="0" fontAlgn="t">
              <a:spcBef>
                <a:spcPts val="0"/>
              </a:spcBef>
              <a:spcAft>
                <a:spcPts val="0"/>
              </a:spcAft>
            </a:pPr>
            <a:r>
              <a:rPr lang="tr-TR" sz="3000" b="1" dirty="0">
                <a:solidFill>
                  <a:srgbClr val="000000"/>
                </a:solidFill>
              </a:rPr>
              <a:t>Araştırmamın amacı:</a:t>
            </a:r>
            <a:endParaRPr lang="tr-TR" sz="3000" b="1" dirty="0">
              <a:latin typeface="Arial" panose="020B0604020202020204" pitchFamily="34" charset="0"/>
            </a:endParaRPr>
          </a:p>
          <a:p>
            <a:pPr marL="0" fontAlgn="t">
              <a:spcBef>
                <a:spcPts val="0"/>
              </a:spcBef>
              <a:spcAft>
                <a:spcPts val="0"/>
              </a:spcAft>
            </a:pPr>
            <a:r>
              <a:rPr lang="tr-TR" sz="3000" b="1" dirty="0">
                <a:solidFill>
                  <a:srgbClr val="000000"/>
                </a:solidFill>
              </a:rPr>
              <a:t>Araştırmamın önemi:</a:t>
            </a:r>
          </a:p>
          <a:p>
            <a:pPr marL="0" fontAlgn="t">
              <a:spcBef>
                <a:spcPts val="0"/>
              </a:spcBef>
              <a:spcAft>
                <a:spcPts val="0"/>
              </a:spcAft>
            </a:pPr>
            <a:r>
              <a:rPr lang="tr-TR" sz="3000" dirty="0">
                <a:solidFill>
                  <a:srgbClr val="000000"/>
                </a:solidFill>
                <a:latin typeface="Arial" panose="020B0604020202020204" pitchFamily="34" charset="0"/>
              </a:rPr>
              <a:t>Araştırmamın </a:t>
            </a:r>
            <a:r>
              <a:rPr lang="tr-TR" sz="3000" dirty="0" smtClean="0">
                <a:solidFill>
                  <a:srgbClr val="000000"/>
                </a:solidFill>
                <a:latin typeface="Arial" panose="020B0604020202020204" pitchFamily="34" charset="0"/>
              </a:rPr>
              <a:t>sayıltıları (varsayımları):</a:t>
            </a:r>
            <a:endParaRPr lang="tr-TR" sz="3000" dirty="0">
              <a:solidFill>
                <a:srgbClr val="000000"/>
              </a:solidFill>
              <a:latin typeface="Arial" panose="020B0604020202020204" pitchFamily="34" charset="0"/>
            </a:endParaRPr>
          </a:p>
          <a:p>
            <a:pPr marL="0" fontAlgn="t">
              <a:spcBef>
                <a:spcPts val="0"/>
              </a:spcBef>
              <a:spcAft>
                <a:spcPts val="0"/>
              </a:spcAft>
            </a:pPr>
            <a:r>
              <a:rPr lang="tr-TR" sz="3000" dirty="0">
                <a:solidFill>
                  <a:srgbClr val="000000"/>
                </a:solidFill>
                <a:latin typeface="Arial" panose="020B0604020202020204" pitchFamily="34" charset="0"/>
              </a:rPr>
              <a:t>Araştırmamın sınırlılıkları:</a:t>
            </a:r>
          </a:p>
          <a:p>
            <a:pPr marL="0" fontAlgn="t">
              <a:spcBef>
                <a:spcPts val="0"/>
              </a:spcBef>
              <a:spcAft>
                <a:spcPts val="0"/>
              </a:spcAft>
            </a:pPr>
            <a:r>
              <a:rPr lang="tr-TR" sz="3000" dirty="0">
                <a:solidFill>
                  <a:srgbClr val="000000"/>
                </a:solidFill>
                <a:latin typeface="Arial" panose="020B0604020202020204" pitchFamily="34" charset="0"/>
              </a:rPr>
              <a:t>Araştırmamda </a:t>
            </a:r>
            <a:r>
              <a:rPr lang="tr-TR" sz="3000" dirty="0" smtClean="0">
                <a:solidFill>
                  <a:srgbClr val="000000"/>
                </a:solidFill>
                <a:latin typeface="Arial" panose="020B0604020202020204" pitchFamily="34" charset="0"/>
              </a:rPr>
              <a:t>kullanılacak kavramların tanımları:</a:t>
            </a:r>
            <a:endParaRPr lang="tr-TR" sz="3000" dirty="0" smtClean="0"/>
          </a:p>
          <a:p>
            <a:pPr marL="3346704" lvl="8" indent="0" fontAlgn="t">
              <a:spcBef>
                <a:spcPts val="0"/>
              </a:spcBef>
              <a:spcAft>
                <a:spcPts val="0"/>
              </a:spcAft>
              <a:buNone/>
            </a:pPr>
            <a:r>
              <a:rPr lang="tr-TR" sz="2400" dirty="0" smtClean="0">
                <a:latin typeface="Arial" panose="020B0604020202020204" pitchFamily="34" charset="0"/>
              </a:rPr>
              <a:t>				</a:t>
            </a:r>
            <a:endParaRPr lang="tr-TR" sz="2400" dirty="0">
              <a:latin typeface="Arial" panose="020B0604020202020204" pitchFamily="34" charset="0"/>
            </a:endParaRPr>
          </a:p>
        </p:txBody>
      </p:sp>
    </p:spTree>
    <p:extLst>
      <p:ext uri="{BB962C8B-B14F-4D97-AF65-F5344CB8AC3E}">
        <p14:creationId xmlns:p14="http://schemas.microsoft.com/office/powerpoint/2010/main" val="284132331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TM10001105[[fn=Kırpma]]</Template>
  <TotalTime>15607</TotalTime>
  <Words>1189</Words>
  <Application>Microsoft Office PowerPoint</Application>
  <PresentationFormat>Özel</PresentationFormat>
  <Paragraphs>152</Paragraphs>
  <Slides>22</Slides>
  <Notes>0</Notes>
  <HiddenSlides>0</HiddenSlides>
  <MMClips>0</MMClips>
  <ScaleCrop>false</ScaleCrop>
  <HeadingPairs>
    <vt:vector size="4" baseType="variant">
      <vt:variant>
        <vt:lpstr>Tema</vt:lpstr>
      </vt:variant>
      <vt:variant>
        <vt:i4>1</vt:i4>
      </vt:variant>
      <vt:variant>
        <vt:lpstr>Slayt Başlıkları</vt:lpstr>
      </vt:variant>
      <vt:variant>
        <vt:i4>22</vt:i4>
      </vt:variant>
    </vt:vector>
  </HeadingPairs>
  <TitlesOfParts>
    <vt:vector size="23" baseType="lpstr">
      <vt:lpstr>Crop</vt:lpstr>
      <vt:lpstr>PROBLEMİ TANIMLAMA</vt:lpstr>
      <vt:lpstr>PowerPoint Sunusu</vt:lpstr>
      <vt:lpstr>İÇİNDEKİLER</vt:lpstr>
      <vt:lpstr>PowerPoint Sunusu</vt:lpstr>
      <vt:lpstr>PowerPoint Sunusu</vt:lpstr>
      <vt:lpstr>PowerPoint Sunusu</vt:lpstr>
      <vt:lpstr>Araştırılabilir nitelikte iyi bir problemin ve soruların özellikleri </vt:lpstr>
      <vt:lpstr>LİTERATÜR TARAMASI</vt:lpstr>
      <vt:lpstr>PowerPoint Sunusu</vt:lpstr>
      <vt:lpstr>PowerPoint Sunusu</vt:lpstr>
      <vt:lpstr>PowerPoint Sunusu</vt:lpstr>
      <vt:lpstr>PowerPoint Sunusu</vt:lpstr>
      <vt:lpstr>PowerPoint Sunusu</vt:lpstr>
      <vt:lpstr>PowerPoint Sunusu</vt:lpstr>
      <vt:lpstr>HİPOTEZ</vt:lpstr>
      <vt:lpstr>AMAÇ</vt:lpstr>
      <vt:lpstr>ÖNEM</vt:lpstr>
      <vt:lpstr>SAYILTI</vt:lpstr>
      <vt:lpstr>SINIRLILIKLAR</vt:lpstr>
      <vt:lpstr>TANIMLAR</vt:lpstr>
      <vt:lpstr>UYGULAMA</vt:lpstr>
      <vt:lpstr>PowerPoint Sunusu</vt:lpstr>
    </vt:vector>
  </TitlesOfParts>
  <Company>MoTuN TncTR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PROBLEMİ TANIMLAMA</dc:title>
  <dc:creator>busra</dc:creator>
  <cp:lastModifiedBy>Dante_Im</cp:lastModifiedBy>
  <cp:revision>41</cp:revision>
  <dcterms:created xsi:type="dcterms:W3CDTF">2020-10-24T08:00:08Z</dcterms:created>
  <dcterms:modified xsi:type="dcterms:W3CDTF">2020-11-22T18:30:54Z</dcterms:modified>
</cp:coreProperties>
</file>