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4" r:id="rId5"/>
    <p:sldId id="275" r:id="rId6"/>
    <p:sldId id="273" r:id="rId7"/>
    <p:sldId id="259" r:id="rId8"/>
    <p:sldId id="260" r:id="rId9"/>
    <p:sldId id="261" r:id="rId10"/>
    <p:sldId id="262" r:id="rId11"/>
    <p:sldId id="263" r:id="rId12"/>
    <p:sldId id="264" r:id="rId13"/>
    <p:sldId id="276" r:id="rId14"/>
    <p:sldId id="265" r:id="rId15"/>
    <p:sldId id="266" r:id="rId16"/>
    <p:sldId id="267" r:id="rId17"/>
    <p:sldId id="268" r:id="rId18"/>
    <p:sldId id="277" r:id="rId19"/>
    <p:sldId id="269" r:id="rId20"/>
    <p:sldId id="278" r:id="rId21"/>
    <p:sldId id="270" r:id="rId22"/>
    <p:sldId id="271" r:id="rId23"/>
    <p:sldId id="27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96"/>
    <p:restoredTop sz="95801"/>
  </p:normalViewPr>
  <p:slideViewPr>
    <p:cSldViewPr snapToGrid="0" snapToObjects="1">
      <p:cViewPr varScale="1">
        <p:scale>
          <a:sx n="65" d="100"/>
          <a:sy n="65"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
İkinci düzey
Üçüncü düzey
Dördüncü düzey
Beşinci düzey</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2/1/2023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ransition spd="med">
    <p:pull/>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9B0572-71F4-214D-B541-654CB498E97F}"/>
              </a:ext>
            </a:extLst>
          </p:cNvPr>
          <p:cNvSpPr>
            <a:spLocks noGrp="1"/>
          </p:cNvSpPr>
          <p:nvPr>
            <p:ph type="ctrTitle"/>
          </p:nvPr>
        </p:nvSpPr>
        <p:spPr/>
        <p:txBody>
          <a:bodyPr/>
          <a:lstStyle/>
          <a:p>
            <a:pPr algn="ctr"/>
            <a:r>
              <a:rPr lang="tr-TR" b="1" dirty="0">
                <a:latin typeface="Times New Roman" panose="02020603050405020304" pitchFamily="18" charset="0"/>
                <a:cs typeface="Times New Roman" panose="02020603050405020304" pitchFamily="18" charset="0"/>
              </a:rPr>
              <a:t>Nitel Veri Çözümleme Teknikleri</a:t>
            </a:r>
          </a:p>
        </p:txBody>
      </p:sp>
    </p:spTree>
    <p:extLst>
      <p:ext uri="{BB962C8B-B14F-4D97-AF65-F5344CB8AC3E}">
        <p14:creationId xmlns:p14="http://schemas.microsoft.com/office/powerpoint/2010/main" val="307322995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060B9CA-0F88-0B47-B984-EE28684F86EA}"/>
              </a:ext>
            </a:extLst>
          </p:cNvPr>
          <p:cNvSpPr>
            <a:spLocks noGrp="1"/>
          </p:cNvSpPr>
          <p:nvPr>
            <p:ph idx="1"/>
          </p:nvPr>
        </p:nvSpPr>
        <p:spPr>
          <a:xfrm>
            <a:off x="0" y="0"/>
            <a:ext cx="9213042" cy="6544283"/>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Görüşmelerin ya da ses kaydı tutulan gözlemlerin yazıya dökülmesi süreci oldukça yorucu bir işlemdir. Yaklaşık 15 dakikalık bir görüşmenin yazıya dökülmesi bazen 2 saat sürebilmektedir. Yazıya dökme işlemi gerçekleştirilirken sayfa kenarlarında, farklı katılımcılar arasında ve görüşmeci ile katılımcı ifadeleri arasında yeteri kadar boşluk bırakılmalıdır. Yorumlar için kullanılacak olan bu boşluklar, analiz sürecini kolaylaştıracaktır. Bilgisayar ile veri analizi yapılmıyorsa farklı renklerde kalem ve not kağıtları bulundurmak, veri serileri içerisinde tema ve kategorileri ayırt etmede kolaylık sağlamaktadır. Öte yandan bilgisayar ile veri veri analizi yapıldığı zaman büyük bir veri setinde bile yinelenen benzer yapıların hızlı bir biçimde kodlanması olanaklıdır.</a:t>
            </a:r>
          </a:p>
          <a:p>
            <a:pPr marL="0" indent="0" algn="just">
              <a:buNone/>
            </a:pPr>
            <a:r>
              <a:rPr lang="tr-TR" sz="2400" dirty="0">
                <a:latin typeface="Times New Roman" panose="02020603050405020304" pitchFamily="18" charset="0"/>
                <a:cs typeface="Times New Roman" panose="02020603050405020304" pitchFamily="18" charset="0"/>
              </a:rPr>
              <a:t>    Büyük miktarlarda veriyi yazıya dökme aşamasında birden çok araştırmacı görev almamışsa, araştırmacının veri çözümleme anlamında önemli bir yol kat ettiği düşünülebilir. Şöyle ki veri çözümlemenin ilk aşaması veri setini tarayarak genel duruma hakim olmaktır. Genel durum hakkında bilgi sahip olmak, doyum noktasına ulaşılıp ulaşılmadığına yönelik kritik kararı verebilmek için gereklidir.</a:t>
            </a:r>
          </a:p>
        </p:txBody>
      </p:sp>
    </p:spTree>
    <p:extLst>
      <p:ext uri="{BB962C8B-B14F-4D97-AF65-F5344CB8AC3E}">
        <p14:creationId xmlns:p14="http://schemas.microsoft.com/office/powerpoint/2010/main" val="190940545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anim calcmode="lin" valueType="num">
                                      <p:cBhvr>
                                        <p:cTn id="15"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DAD5516-0081-314F-B541-18867A90C065}"/>
              </a:ext>
            </a:extLst>
          </p:cNvPr>
          <p:cNvSpPr>
            <a:spLocks noGrp="1"/>
          </p:cNvSpPr>
          <p:nvPr>
            <p:ph type="title"/>
          </p:nvPr>
        </p:nvSpPr>
        <p:spPr>
          <a:xfrm>
            <a:off x="529851" y="220734"/>
            <a:ext cx="8596668" cy="737911"/>
          </a:xfrm>
        </p:spPr>
        <p:txBody>
          <a:bodyPr>
            <a:normAutofit/>
          </a:bodyPr>
          <a:lstStyle/>
          <a:p>
            <a:pPr algn="ctr"/>
            <a:r>
              <a:rPr lang="tr-TR" dirty="0">
                <a:latin typeface="Times New Roman" panose="02020603050405020304" pitchFamily="18" charset="0"/>
                <a:cs typeface="Times New Roman" panose="02020603050405020304" pitchFamily="18" charset="0"/>
              </a:rPr>
              <a:t>Betimsel Analiz ve İçerik Analizi</a:t>
            </a:r>
          </a:p>
        </p:txBody>
      </p:sp>
      <p:sp>
        <p:nvSpPr>
          <p:cNvPr id="3" name="İçerik Yer Tutucusu 2">
            <a:extLst>
              <a:ext uri="{FF2B5EF4-FFF2-40B4-BE49-F238E27FC236}">
                <a16:creationId xmlns:a16="http://schemas.microsoft.com/office/drawing/2014/main" id="{C620EA3E-F4DE-394F-B995-947BBF0212CE}"/>
              </a:ext>
            </a:extLst>
          </p:cNvPr>
          <p:cNvSpPr>
            <a:spLocks noGrp="1"/>
          </p:cNvSpPr>
          <p:nvPr>
            <p:ph idx="1"/>
          </p:nvPr>
        </p:nvSpPr>
        <p:spPr>
          <a:xfrm>
            <a:off x="235974" y="1076632"/>
            <a:ext cx="9038028" cy="528477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Nitel veri analizini betimleme, sınıflandırma ve ilişkilendirme olmak üzere üç başlık altında incelemek mümkün olduğu gibi; veri işleme, görselleştirme, sonuç çıkarma ve sonuçları doğrulama olmak üzere dört başlık altında incelemek de olanaklıdır. </a:t>
            </a:r>
          </a:p>
          <a:p>
            <a:pPr marL="0" indent="0" algn="just">
              <a:buNone/>
            </a:pPr>
            <a:r>
              <a:rPr lang="tr-TR" sz="2400" dirty="0">
                <a:latin typeface="Times New Roman" panose="02020603050405020304" pitchFamily="18" charset="0"/>
                <a:cs typeface="Times New Roman" panose="02020603050405020304" pitchFamily="18" charset="0"/>
              </a:rPr>
              <a:t>   Strauss ve </a:t>
            </a:r>
            <a:r>
              <a:rPr lang="tr-TR" sz="2400" dirty="0" err="1">
                <a:latin typeface="Times New Roman" panose="02020603050405020304" pitchFamily="18" charset="0"/>
                <a:cs typeface="Times New Roman" panose="02020603050405020304" pitchFamily="18" charset="0"/>
              </a:rPr>
              <a:t>Corbin</a:t>
            </a:r>
            <a:r>
              <a:rPr lang="tr-TR" sz="2400" dirty="0">
                <a:latin typeface="Times New Roman" panose="02020603050405020304" pitchFamily="18" charset="0"/>
                <a:cs typeface="Times New Roman" panose="02020603050405020304" pitchFamily="18" charset="0"/>
              </a:rPr>
              <a:t> tarafından önerilen, ülkemizde yaygın olarak kullanılan nitel araştırma kitaplarında da kabul gören iki yaklaşım olan betimsel analiz ve içerik analizi ele alınacaktır.</a:t>
            </a:r>
          </a:p>
        </p:txBody>
      </p:sp>
    </p:spTree>
    <p:extLst>
      <p:ext uri="{BB962C8B-B14F-4D97-AF65-F5344CB8AC3E}">
        <p14:creationId xmlns:p14="http://schemas.microsoft.com/office/powerpoint/2010/main" val="345800790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50"/>
                                        <p:tgtEl>
                                          <p:spTgt spid="3">
                                            <p:txEl>
                                              <p:pRg st="0" end="0"/>
                                            </p:txEl>
                                          </p:spTgt>
                                        </p:tgtEl>
                                      </p:cBhvr>
                                    </p:animEffect>
                                    <p:anim calcmode="lin" valueType="num">
                                      <p:cBhvr>
                                        <p:cTn id="12"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5" fill="hold">
                            <p:stCondLst>
                              <p:cond delay="1250"/>
                            </p:stCondLst>
                            <p:childTnLst>
                              <p:par>
                                <p:cTn id="16" presetID="37"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50"/>
                                        <p:tgtEl>
                                          <p:spTgt spid="3">
                                            <p:txEl>
                                              <p:pRg st="1" end="1"/>
                                            </p:txEl>
                                          </p:spTgt>
                                        </p:tgtEl>
                                      </p:cBhvr>
                                    </p:animEffect>
                                    <p:anim calcmode="lin" valueType="num">
                                      <p:cBhvr>
                                        <p:cTn id="19"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29D0A35-7CB7-234F-8036-015917C367AF}"/>
              </a:ext>
            </a:extLst>
          </p:cNvPr>
          <p:cNvSpPr>
            <a:spLocks noGrp="1"/>
          </p:cNvSpPr>
          <p:nvPr>
            <p:ph idx="1"/>
          </p:nvPr>
        </p:nvSpPr>
        <p:spPr>
          <a:xfrm>
            <a:off x="707814" y="1066801"/>
            <a:ext cx="8596668" cy="5279362"/>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Betimsel analizde</a:t>
            </a:r>
            <a:r>
              <a:rPr lang="tr-TR" sz="2400" dirty="0">
                <a:latin typeface="Times New Roman" panose="02020603050405020304" pitchFamily="18" charset="0"/>
                <a:cs typeface="Times New Roman" panose="02020603050405020304" pitchFamily="18" charset="0"/>
              </a:rPr>
              <a:t> veriler önceden belli olan kategori ya da boyutlara göre özetlenir ve yorumlanır. Dört aşamadan oluşur. Birincisi analiz için bir çerçeve oluşturmadır. Yani verilerin hangi kavram ya da temalar altında düzenleneceği başlangıçta belirlenir. İkinci aşamada hazırlanmış olan bu tematik çerçeveye göre veriler okunur, düzenlenir ve işlenir. Üçüncü aşamada tematik çerçeveye göre düzenlenmiş olan bulgular, kolay anlaşılır bir dille tanımlanır ve gerekirse ilginç ve vurucu alıntılarla desteklenir. Dördüncü aşamada ise bulgular yorumlanır. Yani tanımlanmış olan bulgular açıklanır, ilişkilendirilir ve anlamlandırılır.</a:t>
            </a:r>
          </a:p>
          <a:p>
            <a:pPr marL="0" indent="0" algn="just">
              <a:buNone/>
            </a:pPr>
            <a:r>
              <a:rPr lang="tr-TR"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0309155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anim calcmode="lin" valueType="num">
                                      <p:cBhvr>
                                        <p:cTn id="15"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29D0A35-7CB7-234F-8036-015917C367AF}"/>
              </a:ext>
            </a:extLst>
          </p:cNvPr>
          <p:cNvSpPr>
            <a:spLocks noGrp="1"/>
          </p:cNvSpPr>
          <p:nvPr>
            <p:ph idx="1"/>
          </p:nvPr>
        </p:nvSpPr>
        <p:spPr>
          <a:xfrm>
            <a:off x="707814" y="521111"/>
            <a:ext cx="8596668" cy="5279362"/>
          </a:xfrm>
        </p:spPr>
        <p:txBody>
          <a:bodyPr>
            <a:normAutofit/>
          </a:bodyPr>
          <a:lstStyle/>
          <a:p>
            <a:pPr marL="0" indent="0" algn="just">
              <a:buNone/>
            </a:pPr>
            <a:r>
              <a:rPr lang="tr-TR" sz="2400" b="1" dirty="0" smtClean="0">
                <a:latin typeface="Times New Roman" panose="02020603050405020304" pitchFamily="18" charset="0"/>
                <a:cs typeface="Times New Roman" panose="02020603050405020304" pitchFamily="18" charset="0"/>
              </a:rPr>
              <a:t>İçerik </a:t>
            </a:r>
            <a:r>
              <a:rPr lang="tr-TR" sz="2400" b="1" dirty="0">
                <a:latin typeface="Times New Roman" panose="02020603050405020304" pitchFamily="18" charset="0"/>
                <a:cs typeface="Times New Roman" panose="02020603050405020304" pitchFamily="18" charset="0"/>
              </a:rPr>
              <a:t>analizi </a:t>
            </a:r>
            <a:r>
              <a:rPr lang="tr-TR" sz="2400" dirty="0">
                <a:latin typeface="Times New Roman" panose="02020603050405020304" pitchFamily="18" charset="0"/>
                <a:cs typeface="Times New Roman" panose="02020603050405020304" pitchFamily="18" charset="0"/>
              </a:rPr>
              <a:t>ise benzer verilerin belirli kavramlar ve temalar etrafında bir araya getirilmesi ve bunların anlaşılır biçimde düzenlenmesi sürecidir. Bu bağlamda tümevarımcı analiz olarak da adlandırılmaktadır. Betimsel analize göre daha derinlemesine bir çözümleme gerektiren içerik analizi, çoğunlukla mevcut verileri açıklamak için önceden belirlenmiş kategori ya da boyutlar olmadığı zaman işe koşulur. Ayrıca betimsel analizde gözden kaçan ya da önceden belirlenen başlıklar arasında yer almayan yeni kavram ve kategoriler, içerik analizi yardımıyla ortaya çıkartılır. İçerik analizinde sırasıyla veriler kodlanır, temalar bulunur, kod ve temalar düzenlenir, bulgular tanımlanarak yorumlanır.</a:t>
            </a:r>
          </a:p>
        </p:txBody>
      </p:sp>
    </p:spTree>
    <p:extLst>
      <p:ext uri="{BB962C8B-B14F-4D97-AF65-F5344CB8AC3E}">
        <p14:creationId xmlns:p14="http://schemas.microsoft.com/office/powerpoint/2010/main" val="345520992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42913A6-788D-E940-BFB5-815A2E8F5733}"/>
              </a:ext>
            </a:extLst>
          </p:cNvPr>
          <p:cNvSpPr>
            <a:spLocks noGrp="1"/>
          </p:cNvSpPr>
          <p:nvPr>
            <p:ph type="title"/>
          </p:nvPr>
        </p:nvSpPr>
        <p:spPr>
          <a:xfrm>
            <a:off x="544598" y="196645"/>
            <a:ext cx="8596668" cy="1320800"/>
          </a:xfrm>
        </p:spPr>
        <p:txBody>
          <a:bodyPr/>
          <a:lstStyle/>
          <a:p>
            <a:pPr algn="ctr"/>
            <a:r>
              <a:rPr lang="tr-TR" dirty="0">
                <a:latin typeface="Times New Roman" panose="02020603050405020304" pitchFamily="18" charset="0"/>
                <a:cs typeface="Times New Roman" panose="02020603050405020304" pitchFamily="18" charset="0"/>
              </a:rPr>
              <a:t>Kodlama ve Tema Oluşturma</a:t>
            </a:r>
          </a:p>
        </p:txBody>
      </p:sp>
      <p:sp>
        <p:nvSpPr>
          <p:cNvPr id="3" name="İçerik Yer Tutucusu 2">
            <a:extLst>
              <a:ext uri="{FF2B5EF4-FFF2-40B4-BE49-F238E27FC236}">
                <a16:creationId xmlns:a16="http://schemas.microsoft.com/office/drawing/2014/main" id="{F772D50E-EAFB-4749-9B1C-27790C3C64A5}"/>
              </a:ext>
            </a:extLst>
          </p:cNvPr>
          <p:cNvSpPr>
            <a:spLocks noGrp="1"/>
          </p:cNvSpPr>
          <p:nvPr>
            <p:ph idx="1"/>
          </p:nvPr>
        </p:nvSpPr>
        <p:spPr>
          <a:xfrm>
            <a:off x="544598" y="884903"/>
            <a:ext cx="8596668" cy="5678129"/>
          </a:xfrm>
        </p:spPr>
        <p:txBody>
          <a:bodyPr>
            <a:noAutofit/>
          </a:bodyPr>
          <a:lstStyle/>
          <a:p>
            <a:pPr marL="0" indent="0" algn="just">
              <a:buNone/>
            </a:pPr>
            <a:r>
              <a:rPr lang="tr-TR" sz="2400" dirty="0">
                <a:latin typeface="Times New Roman" panose="02020603050405020304" pitchFamily="18" charset="0"/>
                <a:cs typeface="Times New Roman" panose="02020603050405020304" pitchFamily="18" charset="0"/>
              </a:rPr>
              <a:t>   Kodlama, nitel veriyi betimleyebilmek ve veri seti içinde yer alan temaları açığa çıkarabilmek amacıyla analiz birimlerini (metin, resim, ses) anlamlı parçalara ayırma ve bu parçaları adlandırma sürecidir. Kodlama sürecinde analiz birimleri parçalara ayrılır, bu parçalar anlamlandırılır, adlandırılır, birbirine çok benzeyen ya da yineleyen bu isimler dikkate alındıktan sonra da genel başlıklar altında toplanır. Böylece kapsamlı bir veri seti genel kavram ve temalar altında yer alacak bir biçimde daraltılmış ve özetlenmiş olur. Burada anlatılan kodlama adımları içerik analizine uygun bir biçimde sıralanmaktadır. Yani önceden belirlenmiş olan tematik bir çerçeveye göre verilerin işlendiği betimsel analizi değil; hazır bir kod listesi olmadan mevcut veriler arasında yer alan anlamlı bölümlere ulaşmayı (içerik analizi) hedeflenmektedir.</a:t>
            </a:r>
          </a:p>
          <a:p>
            <a:pPr marL="0" indent="0" algn="just">
              <a:buNone/>
            </a:pPr>
            <a:r>
              <a:rPr lang="tr-TR" sz="2400" dirty="0">
                <a:latin typeface="Times New Roman" panose="02020603050405020304" pitchFamily="18" charset="0"/>
                <a:cs typeface="Times New Roman" panose="02020603050405020304" pitchFamily="18" charset="0"/>
              </a:rPr>
              <a:t>   Basamaklar betimlenirken </a:t>
            </a:r>
            <a:r>
              <a:rPr lang="tr-TR" sz="2400" dirty="0" err="1">
                <a:latin typeface="Times New Roman" panose="02020603050405020304" pitchFamily="18" charset="0"/>
                <a:cs typeface="Times New Roman" panose="02020603050405020304" pitchFamily="18" charset="0"/>
              </a:rPr>
              <a:t>Creswell</a:t>
            </a:r>
            <a:r>
              <a:rPr lang="tr-TR" sz="2400" dirty="0">
                <a:latin typeface="Times New Roman" panose="02020603050405020304" pitchFamily="18" charset="0"/>
                <a:cs typeface="Times New Roman" panose="02020603050405020304" pitchFamily="18" charset="0"/>
              </a:rPr>
              <a:t> dikkate alınmıştır:</a:t>
            </a:r>
          </a:p>
        </p:txBody>
      </p:sp>
    </p:spTree>
    <p:extLst>
      <p:ext uri="{BB962C8B-B14F-4D97-AF65-F5344CB8AC3E}">
        <p14:creationId xmlns:p14="http://schemas.microsoft.com/office/powerpoint/2010/main" val="180933702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50"/>
                                        <p:tgtEl>
                                          <p:spTgt spid="3">
                                            <p:txEl>
                                              <p:pRg st="0" end="0"/>
                                            </p:txEl>
                                          </p:spTgt>
                                        </p:tgtEl>
                                      </p:cBhvr>
                                    </p:animEffect>
                                    <p:anim calcmode="lin" valueType="num">
                                      <p:cBhvr>
                                        <p:cTn id="12"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5" fill="hold">
                            <p:stCondLst>
                              <p:cond delay="1250"/>
                            </p:stCondLst>
                            <p:childTnLst>
                              <p:par>
                                <p:cTn id="16" presetID="37"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50"/>
                                        <p:tgtEl>
                                          <p:spTgt spid="3">
                                            <p:txEl>
                                              <p:pRg st="1" end="1"/>
                                            </p:txEl>
                                          </p:spTgt>
                                        </p:tgtEl>
                                      </p:cBhvr>
                                    </p:animEffect>
                                    <p:anim calcmode="lin" valueType="num">
                                      <p:cBhvr>
                                        <p:cTn id="19"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D07554-CD80-1C4C-8F4B-CE55E857E438}"/>
              </a:ext>
            </a:extLst>
          </p:cNvPr>
          <p:cNvSpPr>
            <a:spLocks noGrp="1"/>
          </p:cNvSpPr>
          <p:nvPr>
            <p:ph idx="1"/>
          </p:nvPr>
        </p:nvSpPr>
        <p:spPr>
          <a:xfrm>
            <a:off x="221226" y="280219"/>
            <a:ext cx="9151374" cy="6135821"/>
          </a:xfrm>
        </p:spPr>
        <p:txBody>
          <a:bodyPr>
            <a:normAutofit/>
          </a:bodyPr>
          <a:lstStyle/>
          <a:p>
            <a:pPr algn="just">
              <a:buFont typeface="+mj-lt"/>
              <a:buAutoNum type="arabicPeriod"/>
            </a:pPr>
            <a:r>
              <a:rPr lang="tr-TR" sz="2000" dirty="0">
                <a:latin typeface="Times New Roman" panose="02020603050405020304" pitchFamily="18" charset="0"/>
                <a:cs typeface="Times New Roman" panose="02020603050405020304" pitchFamily="18" charset="0"/>
              </a:rPr>
              <a:t>Öncelikle tüm analiz birimlerini dikkatlice inceleyerek bütün hakkında fikir sahibi olmak gerekir. Bu okuma sırasında akla gelen yorum ve açıklamalar verilerin yanına not düşülebilir.</a:t>
            </a:r>
          </a:p>
          <a:p>
            <a:pPr algn="just">
              <a:buFont typeface="+mj-lt"/>
              <a:buAutoNum type="arabicPeriod"/>
            </a:pPr>
            <a:r>
              <a:rPr lang="tr-TR" sz="2000" dirty="0">
                <a:latin typeface="Times New Roman" panose="02020603050405020304" pitchFamily="18" charset="0"/>
                <a:cs typeface="Times New Roman" panose="02020603050405020304" pitchFamily="18" charset="0"/>
              </a:rPr>
              <a:t>Küçük bir bölüm ya da paragraf dikkate alınarak ‘‘Burada tam olarak ne anlatılıyor?’’ sorusuna yanıt olabilecek en fazla üç ya da dört sözcüklük etiketler (kodlar) belirlenir.</a:t>
            </a:r>
          </a:p>
          <a:p>
            <a:pPr algn="just">
              <a:buFont typeface="+mj-lt"/>
              <a:buAutoNum type="arabicPeriod"/>
            </a:pPr>
            <a:r>
              <a:rPr lang="tr-TR" sz="2000" dirty="0">
                <a:latin typeface="Times New Roman" panose="02020603050405020304" pitchFamily="18" charset="0"/>
                <a:cs typeface="Times New Roman" panose="02020603050405020304" pitchFamily="18" charset="0"/>
              </a:rPr>
              <a:t>Tüm veri seti gözden geçirilerek analiz birimleri işaretlenir ya da parantez içine alınır. Yanlarına o birimi birkaç sözcükle özetleyen kodlar eklenir. Birbirine benzer ifadeler yinelenebileceği için verilerin tamamı bu biçimde tek tek kodlamak şart değildir. Önemli olan metinde yer alan tüm olası kodların sağlıklı bir biçimde belirtilmesidir. </a:t>
            </a:r>
          </a:p>
          <a:p>
            <a:pPr algn="just">
              <a:buFont typeface="+mj-lt"/>
              <a:buAutoNum type="arabicPeriod"/>
            </a:pPr>
            <a:r>
              <a:rPr lang="tr-TR" sz="2000" dirty="0">
                <a:latin typeface="Times New Roman" panose="02020603050405020304" pitchFamily="18" charset="0"/>
                <a:cs typeface="Times New Roman" panose="02020603050405020304" pitchFamily="18" charset="0"/>
              </a:rPr>
              <a:t>Tüm veriler gözden geçirildikten sonra ortaya çıkan kodların bir listesi hazırlanır. Benzer kodlar gruplanarak anlamlı bütünler, yani kavramlar ortaya çıkartılır. Gereksiz olan ya da yineleyen kodlar elenir.</a:t>
            </a:r>
          </a:p>
          <a:p>
            <a:pPr algn="just">
              <a:buFont typeface="+mj-lt"/>
              <a:buAutoNum type="arabicPeriod"/>
            </a:pPr>
            <a:r>
              <a:rPr lang="tr-TR" sz="2000" dirty="0">
                <a:latin typeface="Times New Roman" panose="02020603050405020304" pitchFamily="18" charset="0"/>
                <a:cs typeface="Times New Roman" panose="02020603050405020304" pitchFamily="18" charset="0"/>
              </a:rPr>
              <a:t>Veriler yeniden baştan sona okunarak eldeki kod ve kavram listesinin yeterince kapsayıcı olup olmadığı, yeni kod ve kavramların ortaya çıkıp çıkmadığı incelenir.</a:t>
            </a:r>
          </a:p>
          <a:p>
            <a:pPr algn="just">
              <a:buFont typeface="+mj-lt"/>
              <a:buAutoNum type="arabicPeriod"/>
            </a:pPr>
            <a:r>
              <a:rPr lang="tr-TR" sz="2000" dirty="0">
                <a:latin typeface="Times New Roman" panose="02020603050405020304" pitchFamily="18" charset="0"/>
                <a:cs typeface="Times New Roman" panose="02020603050405020304" pitchFamily="18" charset="0"/>
              </a:rPr>
              <a:t>Tüm kavramlar tercihen beş ile yedi tema altında toplanabilecek şekilde gruplanır. </a:t>
            </a:r>
          </a:p>
        </p:txBody>
      </p:sp>
    </p:spTree>
    <p:extLst>
      <p:ext uri="{BB962C8B-B14F-4D97-AF65-F5344CB8AC3E}">
        <p14:creationId xmlns:p14="http://schemas.microsoft.com/office/powerpoint/2010/main" val="408940170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anim calcmode="lin" valueType="num">
                                      <p:cBhvr>
                                        <p:cTn id="15"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1500"/>
                            </p:stCondLst>
                            <p:childTnLst>
                              <p:par>
                                <p:cTn id="19" presetID="37"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750"/>
                                        <p:tgtEl>
                                          <p:spTgt spid="3">
                                            <p:txEl>
                                              <p:pRg st="2" end="2"/>
                                            </p:txEl>
                                          </p:spTgt>
                                        </p:tgtEl>
                                      </p:cBhvr>
                                    </p:animEffect>
                                    <p:anim calcmode="lin" valueType="num">
                                      <p:cBhvr>
                                        <p:cTn id="22"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675"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75" accel="100000" fill="hold">
                                          <p:stCondLst>
                                            <p:cond delay="675"/>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5" fill="hold">
                            <p:stCondLst>
                              <p:cond delay="2250"/>
                            </p:stCondLst>
                            <p:childTnLst>
                              <p:par>
                                <p:cTn id="26" presetID="37" presetClass="entr" presetSubtype="0"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750"/>
                                        <p:tgtEl>
                                          <p:spTgt spid="3">
                                            <p:txEl>
                                              <p:pRg st="3" end="3"/>
                                            </p:txEl>
                                          </p:spTgt>
                                        </p:tgtEl>
                                      </p:cBhvr>
                                    </p:animEffect>
                                    <p:anim calcmode="lin" valueType="num">
                                      <p:cBhvr>
                                        <p:cTn id="29"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675"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1" dur="75" accel="100000" fill="hold">
                                          <p:stCondLst>
                                            <p:cond delay="675"/>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32" fill="hold">
                            <p:stCondLst>
                              <p:cond delay="3000"/>
                            </p:stCondLst>
                            <p:childTnLst>
                              <p:par>
                                <p:cTn id="33" presetID="37" presetClass="entr" presetSubtype="0" fill="hold"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750"/>
                                        <p:tgtEl>
                                          <p:spTgt spid="3">
                                            <p:txEl>
                                              <p:pRg st="4" end="4"/>
                                            </p:txEl>
                                          </p:spTgt>
                                        </p:tgtEl>
                                      </p:cBhvr>
                                    </p:animEffect>
                                    <p:anim calcmode="lin" valueType="num">
                                      <p:cBhvr>
                                        <p:cTn id="36" dur="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675"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75" accel="100000" fill="hold">
                                          <p:stCondLst>
                                            <p:cond delay="675"/>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39" fill="hold">
                            <p:stCondLst>
                              <p:cond delay="3750"/>
                            </p:stCondLst>
                            <p:childTnLst>
                              <p:par>
                                <p:cTn id="40" presetID="37" presetClass="entr" presetSubtype="0" fill="hold"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750"/>
                                        <p:tgtEl>
                                          <p:spTgt spid="3">
                                            <p:txEl>
                                              <p:pRg st="5" end="5"/>
                                            </p:txEl>
                                          </p:spTgt>
                                        </p:tgtEl>
                                      </p:cBhvr>
                                    </p:animEffect>
                                    <p:anim calcmode="lin" valueType="num">
                                      <p:cBhvr>
                                        <p:cTn id="43" dur="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675"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5" dur="75" accel="100000" fill="hold">
                                          <p:stCondLst>
                                            <p:cond delay="675"/>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97988C1-573D-C241-9A2A-D5E87966E678}"/>
              </a:ext>
            </a:extLst>
          </p:cNvPr>
          <p:cNvSpPr>
            <a:spLocks noGrp="1"/>
          </p:cNvSpPr>
          <p:nvPr>
            <p:ph type="title"/>
          </p:nvPr>
        </p:nvSpPr>
        <p:spPr>
          <a:xfrm>
            <a:off x="677334" y="191402"/>
            <a:ext cx="8596668" cy="1320800"/>
          </a:xfrm>
        </p:spPr>
        <p:txBody>
          <a:bodyPr/>
          <a:lstStyle/>
          <a:p>
            <a:pPr algn="ctr"/>
            <a:r>
              <a:rPr lang="tr-TR" dirty="0">
                <a:latin typeface="Times New Roman" panose="02020603050405020304" pitchFamily="18" charset="0"/>
                <a:cs typeface="Times New Roman" panose="02020603050405020304" pitchFamily="18" charset="0"/>
              </a:rPr>
              <a:t>Veri Çözümlemeye İlişkin İpuçları</a:t>
            </a:r>
          </a:p>
        </p:txBody>
      </p:sp>
      <p:sp>
        <p:nvSpPr>
          <p:cNvPr id="3" name="İçerik Yer Tutucusu 2">
            <a:extLst>
              <a:ext uri="{FF2B5EF4-FFF2-40B4-BE49-F238E27FC236}">
                <a16:creationId xmlns:a16="http://schemas.microsoft.com/office/drawing/2014/main" id="{1768D4B7-80CC-CC45-8DBA-D146F8B1AE07}"/>
              </a:ext>
            </a:extLst>
          </p:cNvPr>
          <p:cNvSpPr>
            <a:spLocks noGrp="1"/>
          </p:cNvSpPr>
          <p:nvPr>
            <p:ph idx="1"/>
          </p:nvPr>
        </p:nvSpPr>
        <p:spPr>
          <a:xfrm>
            <a:off x="352049" y="851802"/>
            <a:ext cx="9247238" cy="6006198"/>
          </a:xfrm>
        </p:spPr>
        <p:txBody>
          <a:bodyPr>
            <a:noAutofit/>
          </a:bodyPr>
          <a:lstStyle/>
          <a:p>
            <a:pPr marL="0" indent="0" algn="just">
              <a:buNone/>
            </a:pPr>
            <a:r>
              <a:rPr lang="tr-TR" sz="2400" dirty="0">
                <a:latin typeface="Times New Roman" panose="02020603050405020304" pitchFamily="18" charset="0"/>
                <a:cs typeface="Times New Roman" panose="02020603050405020304" pitchFamily="18" charset="0"/>
              </a:rPr>
              <a:t>   Farklı kaynaklarda nitel verilerin çözümleme ve yorumlanmasında yardımcı olabilecek, araştırmaya güç katacak çeşitli yöntemlerden söz edilmektedir. </a:t>
            </a:r>
            <a:r>
              <a:rPr lang="tr-TR" sz="2400" dirty="0" err="1">
                <a:latin typeface="Times New Roman" panose="02020603050405020304" pitchFamily="18" charset="0"/>
                <a:cs typeface="Times New Roman" panose="02020603050405020304" pitchFamily="18" charset="0"/>
              </a:rPr>
              <a:t>Orcler</a:t>
            </a:r>
            <a:r>
              <a:rPr lang="tr-TR" sz="2400" dirty="0">
                <a:latin typeface="Times New Roman" panose="02020603050405020304" pitchFamily="18" charset="0"/>
                <a:cs typeface="Times New Roman" panose="02020603050405020304" pitchFamily="18" charset="0"/>
              </a:rPr>
              <a:t> bu yöntemleri dokuz başlık altında irdelemektedir:</a:t>
            </a:r>
          </a:p>
          <a:p>
            <a:pPr algn="just">
              <a:buFont typeface="+mj-lt"/>
              <a:buAutoNum type="arabicPeriod"/>
            </a:pPr>
            <a:r>
              <a:rPr lang="tr-TR" sz="2400" b="1" dirty="0">
                <a:latin typeface="Times New Roman" panose="02020603050405020304" pitchFamily="18" charset="0"/>
                <a:cs typeface="Times New Roman" panose="02020603050405020304" pitchFamily="18" charset="0"/>
              </a:rPr>
              <a:t>Numaralandırma: </a:t>
            </a:r>
            <a:r>
              <a:rPr lang="tr-TR" sz="2400" dirty="0">
                <a:latin typeface="Times New Roman" panose="02020603050405020304" pitchFamily="18" charset="0"/>
                <a:cs typeface="Times New Roman" panose="02020603050405020304" pitchFamily="18" charset="0"/>
              </a:rPr>
              <a:t>Üzerinde çalışılan araştırma sorununa yönelik her bir önemli kavram, yapı, duygu, davranış ya da olaydan kaç kez söz edildiğini belirtme; gözlem yapılıyorsa ilgili davranışların kaç kişi tarafından ya da kaç defa gerçekleştirildiğini kayıt altına alma.</a:t>
            </a:r>
          </a:p>
          <a:p>
            <a:pPr algn="just">
              <a:buFont typeface="+mj-lt"/>
              <a:buAutoNum type="arabicPeriod"/>
            </a:pPr>
            <a:r>
              <a:rPr lang="tr-TR" sz="2400" b="1" dirty="0">
                <a:latin typeface="Times New Roman" panose="02020603050405020304" pitchFamily="18" charset="0"/>
                <a:cs typeface="Times New Roman" panose="02020603050405020304" pitchFamily="18" charset="0"/>
              </a:rPr>
              <a:t>Alıntı Yapma: </a:t>
            </a:r>
            <a:r>
              <a:rPr lang="tr-TR" sz="2400" dirty="0">
                <a:latin typeface="Times New Roman" panose="02020603050405020304" pitchFamily="18" charset="0"/>
                <a:cs typeface="Times New Roman" panose="02020603050405020304" pitchFamily="18" charset="0"/>
              </a:rPr>
              <a:t>Üzerinde çalışılan konuyu tam anlamıyla betimleyen, ortaya çıkan kavram ve temaları tam anlamıyla destekleyen güçlü, ilginç ve özlü alıntıları bulguları desteklemek amacıyla kullanma.</a:t>
            </a:r>
            <a:endParaRPr lang="tr-TR" sz="2400" b="1" dirty="0">
              <a:latin typeface="Times New Roman" panose="02020603050405020304" pitchFamily="18" charset="0"/>
              <a:cs typeface="Times New Roman" panose="02020603050405020304" pitchFamily="18" charset="0"/>
            </a:endParaRPr>
          </a:p>
          <a:p>
            <a:pPr algn="just">
              <a:buFont typeface="+mj-lt"/>
              <a:buAutoNum type="arabicPeriod"/>
            </a:pPr>
            <a:r>
              <a:rPr lang="tr-TR" sz="2400" b="1" dirty="0">
                <a:latin typeface="Times New Roman" panose="02020603050405020304" pitchFamily="18" charset="0"/>
                <a:cs typeface="Times New Roman" panose="02020603050405020304" pitchFamily="18" charset="0"/>
              </a:rPr>
              <a:t>Görüş Birliği Sağlama: </a:t>
            </a:r>
            <a:r>
              <a:rPr lang="tr-TR" sz="2400" dirty="0">
                <a:latin typeface="Times New Roman" panose="02020603050405020304" pitchFamily="18" charset="0"/>
                <a:cs typeface="Times New Roman" panose="02020603050405020304" pitchFamily="18" charset="0"/>
              </a:rPr>
              <a:t>Belli bir kodlama yaklaşımı belirledikten sonra verilerin birden fazla bağımsız araştırmacı tarafından incelenmesi; böylece kodlar üzerindeki görüş birliği ve görüş ayrılığı oranlarını belirleme.</a:t>
            </a:r>
          </a:p>
        </p:txBody>
      </p:sp>
    </p:spTree>
    <p:extLst>
      <p:ext uri="{BB962C8B-B14F-4D97-AF65-F5344CB8AC3E}">
        <p14:creationId xmlns:p14="http://schemas.microsoft.com/office/powerpoint/2010/main" val="85216520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50"/>
                                        <p:tgtEl>
                                          <p:spTgt spid="3">
                                            <p:txEl>
                                              <p:pRg st="0" end="0"/>
                                            </p:txEl>
                                          </p:spTgt>
                                        </p:tgtEl>
                                      </p:cBhvr>
                                    </p:animEffect>
                                    <p:anim calcmode="lin" valueType="num">
                                      <p:cBhvr>
                                        <p:cTn id="12"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5" fill="hold">
                            <p:stCondLst>
                              <p:cond delay="1250"/>
                            </p:stCondLst>
                            <p:childTnLst>
                              <p:par>
                                <p:cTn id="16" presetID="37"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50"/>
                                        <p:tgtEl>
                                          <p:spTgt spid="3">
                                            <p:txEl>
                                              <p:pRg st="1" end="1"/>
                                            </p:txEl>
                                          </p:spTgt>
                                        </p:tgtEl>
                                      </p:cBhvr>
                                    </p:animEffect>
                                    <p:anim calcmode="lin" valueType="num">
                                      <p:cBhvr>
                                        <p:cTn id="19"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22" fill="hold">
                            <p:stCondLst>
                              <p:cond delay="2000"/>
                            </p:stCondLst>
                            <p:childTnLst>
                              <p:par>
                                <p:cTn id="23" presetID="37"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750"/>
                                        <p:tgtEl>
                                          <p:spTgt spid="3">
                                            <p:txEl>
                                              <p:pRg st="2" end="2"/>
                                            </p:txEl>
                                          </p:spTgt>
                                        </p:tgtEl>
                                      </p:cBhvr>
                                    </p:animEffect>
                                    <p:anim calcmode="lin" valueType="num">
                                      <p:cBhvr>
                                        <p:cTn id="26"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675"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8" dur="75" accel="100000" fill="hold">
                                          <p:stCondLst>
                                            <p:cond delay="675"/>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9" fill="hold">
                            <p:stCondLst>
                              <p:cond delay="2750"/>
                            </p:stCondLst>
                            <p:childTnLst>
                              <p:par>
                                <p:cTn id="30" presetID="37" presetClass="entr" presetSubtype="0" fill="hold"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750"/>
                                        <p:tgtEl>
                                          <p:spTgt spid="3">
                                            <p:txEl>
                                              <p:pRg st="3" end="3"/>
                                            </p:txEl>
                                          </p:spTgt>
                                        </p:tgtEl>
                                      </p:cBhvr>
                                    </p:animEffect>
                                    <p:anim calcmode="lin" valueType="num">
                                      <p:cBhvr>
                                        <p:cTn id="33"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675"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5" dur="75" accel="100000" fill="hold">
                                          <p:stCondLst>
                                            <p:cond delay="675"/>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8FD7537-51B6-774B-BBBF-5B846D27267D}"/>
              </a:ext>
            </a:extLst>
          </p:cNvPr>
          <p:cNvSpPr>
            <a:spLocks noGrp="1"/>
          </p:cNvSpPr>
          <p:nvPr>
            <p:ph idx="1"/>
          </p:nvPr>
        </p:nvSpPr>
        <p:spPr>
          <a:xfrm>
            <a:off x="677334" y="533400"/>
            <a:ext cx="8596668" cy="6096000"/>
          </a:xfrm>
        </p:spPr>
        <p:txBody>
          <a:bodyPr/>
          <a:lstStyle/>
          <a:p>
            <a:pPr algn="just">
              <a:buFont typeface="+mj-lt"/>
              <a:buAutoNum type="arabicPeriod" startAt="4"/>
            </a:pPr>
            <a:r>
              <a:rPr lang="tr-TR" b="1" dirty="0">
                <a:latin typeface="Times New Roman" panose="02020603050405020304" pitchFamily="18" charset="0"/>
                <a:cs typeface="Times New Roman" panose="02020603050405020304" pitchFamily="18" charset="0"/>
              </a:rPr>
              <a:t>Çizelge Oluşturma: </a:t>
            </a:r>
            <a:r>
              <a:rPr lang="tr-TR" dirty="0">
                <a:latin typeface="Times New Roman" panose="02020603050405020304" pitchFamily="18" charset="0"/>
                <a:cs typeface="Times New Roman" panose="02020603050405020304" pitchFamily="18" charset="0"/>
              </a:rPr>
              <a:t>Analiz sonucu ortaya çıkan kavramların temalar altında sınıflandırılışı çizelgeler yoluyla verme, ana ve alt temaları ve temalar arası ilişkileri bu çizelgeler yardımıyla okuyucuya aktarma.</a:t>
            </a:r>
          </a:p>
          <a:p>
            <a:pPr algn="just">
              <a:buFont typeface="+mj-lt"/>
              <a:buAutoNum type="arabicPeriod" startAt="4"/>
            </a:pPr>
            <a:r>
              <a:rPr lang="tr-TR" b="1" dirty="0">
                <a:latin typeface="Times New Roman" panose="02020603050405020304" pitchFamily="18" charset="0"/>
                <a:cs typeface="Times New Roman" panose="02020603050405020304" pitchFamily="18" charset="0"/>
              </a:rPr>
              <a:t>Uzman Görüşüne Başvurma: </a:t>
            </a:r>
            <a:r>
              <a:rPr lang="tr-TR" dirty="0">
                <a:latin typeface="Times New Roman" panose="02020603050405020304" pitchFamily="18" charset="0"/>
                <a:cs typeface="Times New Roman" panose="02020603050405020304" pitchFamily="18" charset="0"/>
              </a:rPr>
              <a:t>Veri toplama ya da çözümleme aşamasında doğrudan yol almamış yetkin uzmanlar ile sonuçları tartışarak veriler ile ilgili ortaya atılan yargıların akla ve bilime yatkınlığını irdeleme.</a:t>
            </a:r>
          </a:p>
          <a:p>
            <a:pPr algn="just">
              <a:buFont typeface="+mj-lt"/>
              <a:buAutoNum type="arabicPeriod" startAt="4"/>
            </a:pPr>
            <a:r>
              <a:rPr lang="tr-TR" b="1" dirty="0">
                <a:latin typeface="Times New Roman" panose="02020603050405020304" pitchFamily="18" charset="0"/>
                <a:cs typeface="Times New Roman" panose="02020603050405020304" pitchFamily="18" charset="0"/>
              </a:rPr>
              <a:t>Gözlemlerden Yararlanma: </a:t>
            </a:r>
            <a:r>
              <a:rPr lang="tr-TR" dirty="0">
                <a:latin typeface="Times New Roman" panose="02020603050405020304" pitchFamily="18" charset="0"/>
                <a:cs typeface="Times New Roman" panose="02020603050405020304" pitchFamily="18" charset="0"/>
              </a:rPr>
              <a:t>Veri kaynaklarını ve veri toplanan ortamı tüm ayrıntıları ile gözler önüne serebilecek kayıtlar tutarak bu kayıtları bağımsız bir gözlemci ile paylaşma, yaşanan sürecin bilimsel bir biçimde gerçekleşip gerçeklemediğini yetkin ve bağımsız olan bu gözlemcinin dönütleriyle onaylama.</a:t>
            </a:r>
          </a:p>
          <a:p>
            <a:pPr algn="just">
              <a:buFont typeface="+mj-lt"/>
              <a:buAutoNum type="arabicPeriod" startAt="4"/>
            </a:pPr>
            <a:r>
              <a:rPr lang="tr-TR" b="1" dirty="0">
                <a:latin typeface="Times New Roman" panose="02020603050405020304" pitchFamily="18" charset="0"/>
                <a:cs typeface="Times New Roman" panose="02020603050405020304" pitchFamily="18" charset="0"/>
              </a:rPr>
              <a:t>Katılımcı Onayı: </a:t>
            </a:r>
            <a:r>
              <a:rPr lang="tr-TR" dirty="0">
                <a:latin typeface="Times New Roman" panose="02020603050405020304" pitchFamily="18" charset="0"/>
                <a:cs typeface="Times New Roman" panose="02020603050405020304" pitchFamily="18" charset="0"/>
              </a:rPr>
              <a:t>Elde edilen bulguları katılımcıların onayına sunarak verilerin araştırmacı tarafından aşırı öznel ya da yanlış yorumlanmasının önüne geçme.</a:t>
            </a:r>
          </a:p>
          <a:p>
            <a:pPr algn="just">
              <a:buFont typeface="+mj-lt"/>
              <a:buAutoNum type="arabicPeriod" startAt="4"/>
            </a:pPr>
            <a:r>
              <a:rPr lang="tr-TR" b="1" dirty="0">
                <a:latin typeface="Times New Roman" panose="02020603050405020304" pitchFamily="18" charset="0"/>
                <a:cs typeface="Times New Roman" panose="02020603050405020304" pitchFamily="18" charset="0"/>
              </a:rPr>
              <a:t>Duyusal Ton Farklarını Yakalama: </a:t>
            </a:r>
            <a:r>
              <a:rPr lang="tr-TR" dirty="0">
                <a:latin typeface="Times New Roman" panose="02020603050405020304" pitchFamily="18" charset="0"/>
                <a:cs typeface="Times New Roman" panose="02020603050405020304" pitchFamily="18" charset="0"/>
              </a:rPr>
              <a:t>Araştırmada katılımcıların söyledikleri ve yaptıkları benzer görünse bile sözsüz iletişim ve gözlem yetilerini işe koşarak katılımcıların sergiledikleri tavır ve duygu farklarını ayırt etme.</a:t>
            </a:r>
          </a:p>
          <a:p>
            <a:pPr algn="just">
              <a:buFont typeface="+mj-lt"/>
              <a:buAutoNum type="arabicPeriod" startAt="4"/>
            </a:pPr>
            <a:r>
              <a:rPr lang="tr-TR" b="1" dirty="0">
                <a:latin typeface="Times New Roman" panose="02020603050405020304" pitchFamily="18" charset="0"/>
                <a:cs typeface="Times New Roman" panose="02020603050405020304" pitchFamily="18" charset="0"/>
              </a:rPr>
              <a:t>Çelişkili Durum Analizi: </a:t>
            </a:r>
            <a:r>
              <a:rPr lang="tr-TR" dirty="0">
                <a:latin typeface="Times New Roman" panose="02020603050405020304" pitchFamily="18" charset="0"/>
                <a:cs typeface="Times New Roman" panose="02020603050405020304" pitchFamily="18" charset="0"/>
              </a:rPr>
              <a:t>Çoğunluktan farklı eğilim gösteren ya da grubun tersine hareket eden bireyleri mercek altına alarak, genel eğilimden farklı olma nedenlerini belirleme.</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921817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anim calcmode="lin" valueType="num">
                                      <p:cBhvr>
                                        <p:cTn id="15"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1500"/>
                            </p:stCondLst>
                            <p:childTnLst>
                              <p:par>
                                <p:cTn id="19" presetID="37"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750"/>
                                        <p:tgtEl>
                                          <p:spTgt spid="3">
                                            <p:txEl>
                                              <p:pRg st="2" end="2"/>
                                            </p:txEl>
                                          </p:spTgt>
                                        </p:tgtEl>
                                      </p:cBhvr>
                                    </p:animEffect>
                                    <p:anim calcmode="lin" valueType="num">
                                      <p:cBhvr>
                                        <p:cTn id="22"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675"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75" accel="100000" fill="hold">
                                          <p:stCondLst>
                                            <p:cond delay="675"/>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5" fill="hold">
                            <p:stCondLst>
                              <p:cond delay="2250"/>
                            </p:stCondLst>
                            <p:childTnLst>
                              <p:par>
                                <p:cTn id="26" presetID="37" presetClass="entr" presetSubtype="0"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750"/>
                                        <p:tgtEl>
                                          <p:spTgt spid="3">
                                            <p:txEl>
                                              <p:pRg st="3" end="3"/>
                                            </p:txEl>
                                          </p:spTgt>
                                        </p:tgtEl>
                                      </p:cBhvr>
                                    </p:animEffect>
                                    <p:anim calcmode="lin" valueType="num">
                                      <p:cBhvr>
                                        <p:cTn id="29"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675"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1" dur="75" accel="100000" fill="hold">
                                          <p:stCondLst>
                                            <p:cond delay="675"/>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32" fill="hold">
                            <p:stCondLst>
                              <p:cond delay="3000"/>
                            </p:stCondLst>
                            <p:childTnLst>
                              <p:par>
                                <p:cTn id="33" presetID="37" presetClass="entr" presetSubtype="0" fill="hold"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750"/>
                                        <p:tgtEl>
                                          <p:spTgt spid="3">
                                            <p:txEl>
                                              <p:pRg st="4" end="4"/>
                                            </p:txEl>
                                          </p:spTgt>
                                        </p:tgtEl>
                                      </p:cBhvr>
                                    </p:animEffect>
                                    <p:anim calcmode="lin" valueType="num">
                                      <p:cBhvr>
                                        <p:cTn id="36" dur="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675"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75" accel="100000" fill="hold">
                                          <p:stCondLst>
                                            <p:cond delay="675"/>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39" fill="hold">
                            <p:stCondLst>
                              <p:cond delay="3750"/>
                            </p:stCondLst>
                            <p:childTnLst>
                              <p:par>
                                <p:cTn id="40" presetID="37" presetClass="entr" presetSubtype="0" fill="hold"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750"/>
                                        <p:tgtEl>
                                          <p:spTgt spid="3">
                                            <p:txEl>
                                              <p:pRg st="5" end="5"/>
                                            </p:txEl>
                                          </p:spTgt>
                                        </p:tgtEl>
                                      </p:cBhvr>
                                    </p:animEffect>
                                    <p:anim calcmode="lin" valueType="num">
                                      <p:cBhvr>
                                        <p:cTn id="43" dur="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675"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5" dur="75" accel="100000" fill="hold">
                                          <p:stCondLst>
                                            <p:cond delay="675"/>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5A1DB61-BB19-5942-A995-C717CDD59001}"/>
              </a:ext>
            </a:extLst>
          </p:cNvPr>
          <p:cNvSpPr>
            <a:spLocks noGrp="1"/>
          </p:cNvSpPr>
          <p:nvPr>
            <p:ph idx="1"/>
          </p:nvPr>
        </p:nvSpPr>
        <p:spPr>
          <a:xfrm>
            <a:off x="677334" y="137160"/>
            <a:ext cx="8596668" cy="6507479"/>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Yıldırım ve Şimşek temel alınarak nitel verilerin düzenlenmesi, işlenmesi, kodlanması, yorumlanması ve yazılması 13 aşamada özetlenebilir:</a:t>
            </a:r>
          </a:p>
          <a:p>
            <a:pPr algn="just">
              <a:buFont typeface="+mj-lt"/>
              <a:buAutoNum type="arabicPeriod"/>
            </a:pPr>
            <a:r>
              <a:rPr lang="tr-TR" sz="2400" dirty="0">
                <a:latin typeface="Times New Roman" panose="02020603050405020304" pitchFamily="18" charset="0"/>
                <a:cs typeface="Times New Roman" panose="02020603050405020304" pitchFamily="18" charset="0"/>
              </a:rPr>
              <a:t>Verilerin yazıya geçirilmesi,</a:t>
            </a:r>
          </a:p>
          <a:p>
            <a:pPr algn="just">
              <a:buFont typeface="+mj-lt"/>
              <a:buAutoNum type="arabicPeriod"/>
            </a:pPr>
            <a:r>
              <a:rPr lang="tr-TR" sz="2400" dirty="0">
                <a:latin typeface="Times New Roman" panose="02020603050405020304" pitchFamily="18" charset="0"/>
                <a:cs typeface="Times New Roman" panose="02020603050405020304" pitchFamily="18" charset="0"/>
              </a:rPr>
              <a:t>Verilerin düzenlenmesi,</a:t>
            </a:r>
          </a:p>
          <a:p>
            <a:pPr algn="just">
              <a:buFont typeface="+mj-lt"/>
              <a:buAutoNum type="arabicPeriod"/>
            </a:pPr>
            <a:r>
              <a:rPr lang="tr-TR" sz="2400" dirty="0">
                <a:latin typeface="Times New Roman" panose="02020603050405020304" pitchFamily="18" charset="0"/>
                <a:cs typeface="Times New Roman" panose="02020603050405020304" pitchFamily="18" charset="0"/>
              </a:rPr>
              <a:t>Anlamlı veri birimlerinin saptanması,</a:t>
            </a:r>
          </a:p>
          <a:p>
            <a:pPr algn="just">
              <a:buFont typeface="+mj-lt"/>
              <a:buAutoNum type="arabicPeriod"/>
            </a:pPr>
            <a:r>
              <a:rPr lang="tr-TR" sz="2400" dirty="0">
                <a:latin typeface="Times New Roman" panose="02020603050405020304" pitchFamily="18" charset="0"/>
                <a:cs typeface="Times New Roman" panose="02020603050405020304" pitchFamily="18" charset="0"/>
              </a:rPr>
              <a:t>Verilerin kodlanması,</a:t>
            </a:r>
          </a:p>
          <a:p>
            <a:pPr algn="just">
              <a:buFont typeface="+mj-lt"/>
              <a:buAutoNum type="arabicPeriod"/>
            </a:pPr>
            <a:r>
              <a:rPr lang="tr-TR" sz="2400" dirty="0">
                <a:latin typeface="Times New Roman" panose="02020603050405020304" pitchFamily="18" charset="0"/>
                <a:cs typeface="Times New Roman" panose="02020603050405020304" pitchFamily="18" charset="0"/>
              </a:rPr>
              <a:t>Taslak temaların belirlenmesi,</a:t>
            </a:r>
          </a:p>
          <a:p>
            <a:pPr algn="just">
              <a:buFont typeface="+mj-lt"/>
              <a:buAutoNum type="arabicPeriod"/>
            </a:pPr>
            <a:r>
              <a:rPr lang="tr-TR" sz="2400" dirty="0">
                <a:latin typeface="Times New Roman" panose="02020603050405020304" pitchFamily="18" charset="0"/>
                <a:cs typeface="Times New Roman" panose="02020603050405020304" pitchFamily="18" charset="0"/>
              </a:rPr>
              <a:t>Taslak temalara göre kodların düzenlenmesi</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742526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anim calcmode="lin" valueType="num">
                                      <p:cBhvr>
                                        <p:cTn id="15"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1500"/>
                            </p:stCondLst>
                            <p:childTnLst>
                              <p:par>
                                <p:cTn id="19" presetID="37"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750"/>
                                        <p:tgtEl>
                                          <p:spTgt spid="3">
                                            <p:txEl>
                                              <p:pRg st="2" end="2"/>
                                            </p:txEl>
                                          </p:spTgt>
                                        </p:tgtEl>
                                      </p:cBhvr>
                                    </p:animEffect>
                                    <p:anim calcmode="lin" valueType="num">
                                      <p:cBhvr>
                                        <p:cTn id="22"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675"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75" accel="100000" fill="hold">
                                          <p:stCondLst>
                                            <p:cond delay="675"/>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5" fill="hold">
                            <p:stCondLst>
                              <p:cond delay="2250"/>
                            </p:stCondLst>
                            <p:childTnLst>
                              <p:par>
                                <p:cTn id="26" presetID="37" presetClass="entr" presetSubtype="0"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750"/>
                                        <p:tgtEl>
                                          <p:spTgt spid="3">
                                            <p:txEl>
                                              <p:pRg st="3" end="3"/>
                                            </p:txEl>
                                          </p:spTgt>
                                        </p:tgtEl>
                                      </p:cBhvr>
                                    </p:animEffect>
                                    <p:anim calcmode="lin" valueType="num">
                                      <p:cBhvr>
                                        <p:cTn id="29"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675"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1" dur="75" accel="100000" fill="hold">
                                          <p:stCondLst>
                                            <p:cond delay="675"/>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32" fill="hold">
                            <p:stCondLst>
                              <p:cond delay="3000"/>
                            </p:stCondLst>
                            <p:childTnLst>
                              <p:par>
                                <p:cTn id="33" presetID="37" presetClass="entr" presetSubtype="0" fill="hold"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750"/>
                                        <p:tgtEl>
                                          <p:spTgt spid="3">
                                            <p:txEl>
                                              <p:pRg st="4" end="4"/>
                                            </p:txEl>
                                          </p:spTgt>
                                        </p:tgtEl>
                                      </p:cBhvr>
                                    </p:animEffect>
                                    <p:anim calcmode="lin" valueType="num">
                                      <p:cBhvr>
                                        <p:cTn id="36" dur="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675"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75" accel="100000" fill="hold">
                                          <p:stCondLst>
                                            <p:cond delay="675"/>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39" fill="hold">
                            <p:stCondLst>
                              <p:cond delay="3750"/>
                            </p:stCondLst>
                            <p:childTnLst>
                              <p:par>
                                <p:cTn id="40" presetID="37" presetClass="entr" presetSubtype="0" fill="hold"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750"/>
                                        <p:tgtEl>
                                          <p:spTgt spid="3">
                                            <p:txEl>
                                              <p:pRg st="5" end="5"/>
                                            </p:txEl>
                                          </p:spTgt>
                                        </p:tgtEl>
                                      </p:cBhvr>
                                    </p:animEffect>
                                    <p:anim calcmode="lin" valueType="num">
                                      <p:cBhvr>
                                        <p:cTn id="43" dur="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675"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5" dur="75" accel="100000" fill="hold">
                                          <p:stCondLst>
                                            <p:cond delay="675"/>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par>
                          <p:cTn id="46" fill="hold">
                            <p:stCondLst>
                              <p:cond delay="4500"/>
                            </p:stCondLst>
                            <p:childTnLst>
                              <p:par>
                                <p:cTn id="47" presetID="37" presetClass="entr" presetSubtype="0" fill="hold"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750"/>
                                        <p:tgtEl>
                                          <p:spTgt spid="3">
                                            <p:txEl>
                                              <p:pRg st="6" end="6"/>
                                            </p:txEl>
                                          </p:spTgt>
                                        </p:tgtEl>
                                      </p:cBhvr>
                                    </p:animEffect>
                                    <p:anim calcmode="lin" valueType="num">
                                      <p:cBhvr>
                                        <p:cTn id="50" dur="7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675"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2" dur="75" accel="100000" fill="hold">
                                          <p:stCondLst>
                                            <p:cond delay="675"/>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5A1DB61-BB19-5942-A995-C717CDD59001}"/>
              </a:ext>
            </a:extLst>
          </p:cNvPr>
          <p:cNvSpPr>
            <a:spLocks noGrp="1"/>
          </p:cNvSpPr>
          <p:nvPr>
            <p:ph idx="1"/>
          </p:nvPr>
        </p:nvSpPr>
        <p:spPr>
          <a:xfrm>
            <a:off x="677334" y="137160"/>
            <a:ext cx="8596668" cy="6507479"/>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Yıldırım ve Şimşek temel alınarak nitel verilerin düzenlenmesi, işlenmesi, kodlanması, yorumlanması ve yazılması 13 aşamada özetlenebilir:</a:t>
            </a:r>
          </a:p>
          <a:p>
            <a:pPr algn="just">
              <a:buFont typeface="+mj-lt"/>
              <a:buAutoNum type="arabicPeriod"/>
            </a:pPr>
            <a:r>
              <a:rPr lang="tr-TR" sz="2400" dirty="0" smtClean="0">
                <a:latin typeface="Times New Roman" panose="02020603050405020304" pitchFamily="18" charset="0"/>
                <a:cs typeface="Times New Roman" panose="02020603050405020304" pitchFamily="18" charset="0"/>
              </a:rPr>
              <a:t>Taslak </a:t>
            </a:r>
            <a:r>
              <a:rPr lang="tr-TR" sz="2400" dirty="0">
                <a:latin typeface="Times New Roman" panose="02020603050405020304" pitchFamily="18" charset="0"/>
                <a:cs typeface="Times New Roman" panose="02020603050405020304" pitchFamily="18" charset="0"/>
              </a:rPr>
              <a:t>tema ve kodlara göre verinin düzenlenmesi,</a:t>
            </a:r>
          </a:p>
          <a:p>
            <a:pPr algn="just">
              <a:buFont typeface="+mj-lt"/>
              <a:buAutoNum type="arabicPeriod"/>
            </a:pPr>
            <a:r>
              <a:rPr lang="tr-TR" sz="2400" dirty="0">
                <a:latin typeface="Times New Roman" panose="02020603050405020304" pitchFamily="18" charset="0"/>
                <a:cs typeface="Times New Roman" panose="02020603050405020304" pitchFamily="18" charset="0"/>
              </a:rPr>
              <a:t>Taslak temaların kontrol edilmesi ve kesinleştirilmesi,</a:t>
            </a:r>
          </a:p>
          <a:p>
            <a:pPr algn="just">
              <a:buFont typeface="+mj-lt"/>
              <a:buAutoNum type="arabicPeriod"/>
            </a:pPr>
            <a:r>
              <a:rPr lang="tr-TR" sz="2400" dirty="0">
                <a:latin typeface="Times New Roman" panose="02020603050405020304" pitchFamily="18" charset="0"/>
                <a:cs typeface="Times New Roman" panose="02020603050405020304" pitchFamily="18" charset="0"/>
              </a:rPr>
              <a:t>Temalar arasındaki ilişkilerin saptanması,</a:t>
            </a:r>
          </a:p>
          <a:p>
            <a:pPr algn="just">
              <a:buFont typeface="+mj-lt"/>
              <a:buAutoNum type="arabicPeriod"/>
            </a:pPr>
            <a:r>
              <a:rPr lang="tr-TR" sz="2400" dirty="0">
                <a:latin typeface="Times New Roman" panose="02020603050405020304" pitchFamily="18" charset="0"/>
                <a:cs typeface="Times New Roman" panose="02020603050405020304" pitchFamily="18" charset="0"/>
              </a:rPr>
              <a:t>Temaların araştırma soruları altında örgütlenmesi,</a:t>
            </a:r>
          </a:p>
          <a:p>
            <a:pPr algn="just">
              <a:buFont typeface="+mj-lt"/>
              <a:buAutoNum type="arabicPeriod"/>
            </a:pPr>
            <a:r>
              <a:rPr lang="tr-TR" sz="2400" dirty="0">
                <a:latin typeface="Times New Roman" panose="02020603050405020304" pitchFamily="18" charset="0"/>
                <a:cs typeface="Times New Roman" panose="02020603050405020304" pitchFamily="18" charset="0"/>
              </a:rPr>
              <a:t>Kod ve tema kitapçığı oluşturularak bu kitapçığa göre verilerin örgütlenmesi,</a:t>
            </a:r>
          </a:p>
          <a:p>
            <a:pPr algn="just">
              <a:buFont typeface="+mj-lt"/>
              <a:buAutoNum type="arabicPeriod"/>
            </a:pPr>
            <a:r>
              <a:rPr lang="tr-TR" sz="2400" dirty="0">
                <a:latin typeface="Times New Roman" panose="02020603050405020304" pitchFamily="18" charset="0"/>
                <a:cs typeface="Times New Roman" panose="02020603050405020304" pitchFamily="18" charset="0"/>
              </a:rPr>
              <a:t>Kod ve temalara göre verilerin betimlenmesi, alıntılara yer verilmesi, örneklendirilmesi, açıklanması, yorumlanması ve görsel hale getirilmesi,</a:t>
            </a:r>
          </a:p>
          <a:p>
            <a:pPr algn="just">
              <a:buFont typeface="+mj-lt"/>
              <a:buAutoNum type="arabicPeriod"/>
            </a:pPr>
            <a:r>
              <a:rPr lang="tr-TR" sz="2400" dirty="0">
                <a:latin typeface="Times New Roman" panose="02020603050405020304" pitchFamily="18" charset="0"/>
                <a:cs typeface="Times New Roman" panose="02020603050405020304" pitchFamily="18" charset="0"/>
              </a:rPr>
              <a:t>Araştırma sonuçlarının yazılması.</a:t>
            </a:r>
          </a:p>
        </p:txBody>
      </p:sp>
    </p:spTree>
    <p:extLst>
      <p:ext uri="{BB962C8B-B14F-4D97-AF65-F5344CB8AC3E}">
        <p14:creationId xmlns:p14="http://schemas.microsoft.com/office/powerpoint/2010/main" val="257092529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anim calcmode="lin" valueType="num">
                                      <p:cBhvr>
                                        <p:cTn id="15"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1500"/>
                            </p:stCondLst>
                            <p:childTnLst>
                              <p:par>
                                <p:cTn id="19" presetID="37"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750"/>
                                        <p:tgtEl>
                                          <p:spTgt spid="3">
                                            <p:txEl>
                                              <p:pRg st="2" end="2"/>
                                            </p:txEl>
                                          </p:spTgt>
                                        </p:tgtEl>
                                      </p:cBhvr>
                                    </p:animEffect>
                                    <p:anim calcmode="lin" valueType="num">
                                      <p:cBhvr>
                                        <p:cTn id="22"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675"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75" accel="100000" fill="hold">
                                          <p:stCondLst>
                                            <p:cond delay="675"/>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5" fill="hold">
                            <p:stCondLst>
                              <p:cond delay="2250"/>
                            </p:stCondLst>
                            <p:childTnLst>
                              <p:par>
                                <p:cTn id="26" presetID="37" presetClass="entr" presetSubtype="0"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750"/>
                                        <p:tgtEl>
                                          <p:spTgt spid="3">
                                            <p:txEl>
                                              <p:pRg st="3" end="3"/>
                                            </p:txEl>
                                          </p:spTgt>
                                        </p:tgtEl>
                                      </p:cBhvr>
                                    </p:animEffect>
                                    <p:anim calcmode="lin" valueType="num">
                                      <p:cBhvr>
                                        <p:cTn id="29"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675"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1" dur="75" accel="100000" fill="hold">
                                          <p:stCondLst>
                                            <p:cond delay="675"/>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32" fill="hold">
                            <p:stCondLst>
                              <p:cond delay="3000"/>
                            </p:stCondLst>
                            <p:childTnLst>
                              <p:par>
                                <p:cTn id="33" presetID="37" presetClass="entr" presetSubtype="0" fill="hold"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750"/>
                                        <p:tgtEl>
                                          <p:spTgt spid="3">
                                            <p:txEl>
                                              <p:pRg st="4" end="4"/>
                                            </p:txEl>
                                          </p:spTgt>
                                        </p:tgtEl>
                                      </p:cBhvr>
                                    </p:animEffect>
                                    <p:anim calcmode="lin" valueType="num">
                                      <p:cBhvr>
                                        <p:cTn id="36" dur="75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675"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8" dur="75" accel="100000" fill="hold">
                                          <p:stCondLst>
                                            <p:cond delay="675"/>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39" fill="hold">
                            <p:stCondLst>
                              <p:cond delay="3750"/>
                            </p:stCondLst>
                            <p:childTnLst>
                              <p:par>
                                <p:cTn id="40" presetID="37" presetClass="entr" presetSubtype="0" fill="hold" nodeType="after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750"/>
                                        <p:tgtEl>
                                          <p:spTgt spid="3">
                                            <p:txEl>
                                              <p:pRg st="5" end="5"/>
                                            </p:txEl>
                                          </p:spTgt>
                                        </p:tgtEl>
                                      </p:cBhvr>
                                    </p:animEffect>
                                    <p:anim calcmode="lin" valueType="num">
                                      <p:cBhvr>
                                        <p:cTn id="43" dur="75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675"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5" dur="75" accel="100000" fill="hold">
                                          <p:stCondLst>
                                            <p:cond delay="675"/>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par>
                          <p:cTn id="46" fill="hold">
                            <p:stCondLst>
                              <p:cond delay="4500"/>
                            </p:stCondLst>
                            <p:childTnLst>
                              <p:par>
                                <p:cTn id="47" presetID="37" presetClass="entr" presetSubtype="0" fill="hold" nodeType="after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750"/>
                                        <p:tgtEl>
                                          <p:spTgt spid="3">
                                            <p:txEl>
                                              <p:pRg st="6" end="6"/>
                                            </p:txEl>
                                          </p:spTgt>
                                        </p:tgtEl>
                                      </p:cBhvr>
                                    </p:animEffect>
                                    <p:anim calcmode="lin" valueType="num">
                                      <p:cBhvr>
                                        <p:cTn id="50" dur="75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675"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2" dur="75" accel="100000" fill="hold">
                                          <p:stCondLst>
                                            <p:cond delay="675"/>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par>
                          <p:cTn id="53" fill="hold">
                            <p:stCondLst>
                              <p:cond delay="5250"/>
                            </p:stCondLst>
                            <p:childTnLst>
                              <p:par>
                                <p:cTn id="54" presetID="37" presetClass="entr" presetSubtype="0" fill="hold" nodeType="after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750"/>
                                        <p:tgtEl>
                                          <p:spTgt spid="3">
                                            <p:txEl>
                                              <p:pRg st="7" end="7"/>
                                            </p:txEl>
                                          </p:spTgt>
                                        </p:tgtEl>
                                      </p:cBhvr>
                                    </p:animEffect>
                                    <p:anim calcmode="lin" valueType="num">
                                      <p:cBhvr>
                                        <p:cTn id="57" dur="75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675"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59" dur="75" accel="100000" fill="hold">
                                          <p:stCondLst>
                                            <p:cond delay="675"/>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1510061-4530-834B-951A-31356241B5FD}"/>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İçerik</a:t>
            </a:r>
          </a:p>
        </p:txBody>
      </p:sp>
      <p:sp>
        <p:nvSpPr>
          <p:cNvPr id="3" name="İçerik Yer Tutucusu 2">
            <a:extLst>
              <a:ext uri="{FF2B5EF4-FFF2-40B4-BE49-F238E27FC236}">
                <a16:creationId xmlns:a16="http://schemas.microsoft.com/office/drawing/2014/main" id="{CFC75ECC-F9E8-8B4A-AA0D-3FA322E97C54}"/>
              </a:ext>
            </a:extLst>
          </p:cNvPr>
          <p:cNvSpPr>
            <a:spLocks noGrp="1"/>
          </p:cNvSpPr>
          <p:nvPr>
            <p:ph idx="1"/>
          </p:nvPr>
        </p:nvSpPr>
        <p:spPr>
          <a:xfrm>
            <a:off x="677334" y="1511660"/>
            <a:ext cx="8596668" cy="3880773"/>
          </a:xfrm>
        </p:spPr>
        <p:txBody>
          <a:bodyPr>
            <a:normAutofit/>
          </a:bodyPr>
          <a:lstStyle/>
          <a:p>
            <a:r>
              <a:rPr lang="tr-TR" sz="2800" dirty="0">
                <a:latin typeface="Times New Roman" panose="02020603050405020304" pitchFamily="18" charset="0"/>
                <a:cs typeface="Times New Roman" panose="02020603050405020304" pitchFamily="18" charset="0"/>
              </a:rPr>
              <a:t>Veri Çözümleme Teknikleri</a:t>
            </a:r>
          </a:p>
          <a:p>
            <a:r>
              <a:rPr lang="tr-TR" sz="2800" dirty="0">
                <a:latin typeface="Times New Roman" panose="02020603050405020304" pitchFamily="18" charset="0"/>
                <a:cs typeface="Times New Roman" panose="02020603050405020304" pitchFamily="18" charset="0"/>
              </a:rPr>
              <a:t>Veri Çözümlemeye Hazırlık</a:t>
            </a:r>
          </a:p>
          <a:p>
            <a:r>
              <a:rPr lang="tr-TR" sz="2800" dirty="0">
                <a:latin typeface="Times New Roman" panose="02020603050405020304" pitchFamily="18" charset="0"/>
                <a:cs typeface="Times New Roman" panose="02020603050405020304" pitchFamily="18" charset="0"/>
              </a:rPr>
              <a:t>Betimsel Analiz ve İçerik Analizi</a:t>
            </a:r>
          </a:p>
          <a:p>
            <a:r>
              <a:rPr lang="tr-TR" sz="2800" dirty="0">
                <a:latin typeface="Times New Roman" panose="02020603050405020304" pitchFamily="18" charset="0"/>
                <a:cs typeface="Times New Roman" panose="02020603050405020304" pitchFamily="18" charset="0"/>
              </a:rPr>
              <a:t>Kodlama ve Tema Oluşturma</a:t>
            </a:r>
          </a:p>
          <a:p>
            <a:r>
              <a:rPr lang="tr-TR" sz="2800" dirty="0">
                <a:latin typeface="Times New Roman" panose="02020603050405020304" pitchFamily="18" charset="0"/>
                <a:cs typeface="Times New Roman" panose="02020603050405020304" pitchFamily="18" charset="0"/>
              </a:rPr>
              <a:t>Veri Çözümlemeye İlişkin İpuçları</a:t>
            </a:r>
          </a:p>
          <a:p>
            <a:r>
              <a:rPr lang="tr-TR" sz="2800" dirty="0">
                <a:latin typeface="Times New Roman" panose="02020603050405020304" pitchFamily="18" charset="0"/>
                <a:cs typeface="Times New Roman" panose="02020603050405020304" pitchFamily="18" charset="0"/>
              </a:rPr>
              <a:t>Nitel Araştırmalarda Veri Analizi Programları</a:t>
            </a:r>
          </a:p>
        </p:txBody>
      </p:sp>
    </p:spTree>
    <p:extLst>
      <p:ext uri="{BB962C8B-B14F-4D97-AF65-F5344CB8AC3E}">
        <p14:creationId xmlns:p14="http://schemas.microsoft.com/office/powerpoint/2010/main" val="163843894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750"/>
                                        <p:tgtEl>
                                          <p:spTgt spid="2"/>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anim calcmode="lin" valueType="num">
                                      <p:cBhvr>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45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50" accel="100000" fill="hold">
                                          <p:stCondLst>
                                            <p:cond delay="45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5" fill="hold">
                            <p:stCondLst>
                              <p:cond delay="1250"/>
                            </p:stCondLst>
                            <p:childTnLst>
                              <p:par>
                                <p:cTn id="16" presetID="37"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anim calcmode="lin" valueType="num">
                                      <p:cBhvr>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45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50" accel="100000" fill="hold">
                                          <p:stCondLst>
                                            <p:cond delay="45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22" fill="hold">
                            <p:stCondLst>
                              <p:cond delay="1750"/>
                            </p:stCondLst>
                            <p:childTnLst>
                              <p:par>
                                <p:cTn id="23" presetID="37" presetClass="entr" presetSubtype="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500"/>
                                        <p:tgtEl>
                                          <p:spTgt spid="3">
                                            <p:txEl>
                                              <p:pRg st="2" end="2"/>
                                            </p:txEl>
                                          </p:spTgt>
                                        </p:tgtEl>
                                      </p:cBhvr>
                                    </p:animEffect>
                                    <p:anim calcmode="lin" valueType="num">
                                      <p:cBhvr>
                                        <p:cTn id="26"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45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8" dur="50" accel="100000" fill="hold">
                                          <p:stCondLst>
                                            <p:cond delay="45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9" fill="hold">
                            <p:stCondLst>
                              <p:cond delay="2250"/>
                            </p:stCondLst>
                            <p:childTnLst>
                              <p:par>
                                <p:cTn id="30" presetID="37" presetClass="entr" presetSubtype="0" fill="hold"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anim calcmode="lin" valueType="num">
                                      <p:cBhvr>
                                        <p:cTn id="3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45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5" dur="50" accel="100000" fill="hold">
                                          <p:stCondLst>
                                            <p:cond delay="45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par>
                          <p:cTn id="36" fill="hold">
                            <p:stCondLst>
                              <p:cond delay="2750"/>
                            </p:stCondLst>
                            <p:childTnLst>
                              <p:par>
                                <p:cTn id="37" presetID="37" presetClass="entr" presetSubtype="0" fill="hold" nodeType="after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500"/>
                                        <p:tgtEl>
                                          <p:spTgt spid="3">
                                            <p:txEl>
                                              <p:pRg st="4" end="4"/>
                                            </p:txEl>
                                          </p:spTgt>
                                        </p:tgtEl>
                                      </p:cBhvr>
                                    </p:animEffect>
                                    <p:anim calcmode="lin" valueType="num">
                                      <p:cBhvr>
                                        <p:cTn id="4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45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par>
                          <p:cTn id="43" fill="hold">
                            <p:stCondLst>
                              <p:cond delay="3250"/>
                            </p:stCondLst>
                            <p:childTnLst>
                              <p:par>
                                <p:cTn id="44" presetID="37" presetClass="entr" presetSubtype="0" fill="hold" nodeType="after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500"/>
                                        <p:tgtEl>
                                          <p:spTgt spid="3">
                                            <p:txEl>
                                              <p:pRg st="5" end="5"/>
                                            </p:txEl>
                                          </p:spTgt>
                                        </p:tgtEl>
                                      </p:cBhvr>
                                    </p:animEffect>
                                    <p:anim calcmode="lin" valueType="num">
                                      <p:cBhvr>
                                        <p:cTn id="4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45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9" dur="50" accel="100000" fill="hold">
                                          <p:stCondLst>
                                            <p:cond delay="45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26CA729-BDCF-1E49-B610-D06DC9876777}"/>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Nitel Araştırmalarda Veri Analizi Programları</a:t>
            </a:r>
          </a:p>
        </p:txBody>
      </p:sp>
      <p:sp>
        <p:nvSpPr>
          <p:cNvPr id="3" name="İçerik Yer Tutucusu 2">
            <a:extLst>
              <a:ext uri="{FF2B5EF4-FFF2-40B4-BE49-F238E27FC236}">
                <a16:creationId xmlns:a16="http://schemas.microsoft.com/office/drawing/2014/main" id="{55ED6DD1-97DD-7641-A461-08A8AE14CDF3}"/>
              </a:ext>
            </a:extLst>
          </p:cNvPr>
          <p:cNvSpPr>
            <a:spLocks noGrp="1"/>
          </p:cNvSpPr>
          <p:nvPr>
            <p:ph idx="1"/>
          </p:nvPr>
        </p:nvSpPr>
        <p:spPr>
          <a:xfrm>
            <a:off x="677334" y="1402081"/>
            <a:ext cx="8596668" cy="4639282"/>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Nitel araştırmalarda veri çözümlemesi, nicel çözümlemelere göre daha kapsamlı ve yorucu bir sürece dönüşebilmektedir. Nitel araştırmalardaki artışa paralel olarak son yıllarda araştırmacıların iş yükünü önemli ölçüde azaltan yazılımlar yaygınlaşmaya başlamıştır. Öte yandan nitel verilerin kavramsal ve tematik kodlamasının hala araştırmacı tarafından gerçekleştirilmesi gerekmektedir. Yapay zekalardaki gelişmelere paralel olarak nitel veri analizi programlarının da araştırmacıların işini daha da kolaylaştıracak biçimde evrim geçirmesi beklenmektedir</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939150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50"/>
                                        <p:tgtEl>
                                          <p:spTgt spid="3">
                                            <p:txEl>
                                              <p:pRg st="0" end="0"/>
                                            </p:txEl>
                                          </p:spTgt>
                                        </p:tgtEl>
                                      </p:cBhvr>
                                    </p:animEffect>
                                    <p:anim calcmode="lin" valueType="num">
                                      <p:cBhvr>
                                        <p:cTn id="12"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26CA729-BDCF-1E49-B610-D06DC9876777}"/>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Nitel Araştırmalarda Veri Analizi Programları</a:t>
            </a:r>
          </a:p>
        </p:txBody>
      </p:sp>
      <p:sp>
        <p:nvSpPr>
          <p:cNvPr id="3" name="İçerik Yer Tutucusu 2">
            <a:extLst>
              <a:ext uri="{FF2B5EF4-FFF2-40B4-BE49-F238E27FC236}">
                <a16:creationId xmlns:a16="http://schemas.microsoft.com/office/drawing/2014/main" id="{55ED6DD1-97DD-7641-A461-08A8AE14CDF3}"/>
              </a:ext>
            </a:extLst>
          </p:cNvPr>
          <p:cNvSpPr>
            <a:spLocks noGrp="1"/>
          </p:cNvSpPr>
          <p:nvPr>
            <p:ph idx="1"/>
          </p:nvPr>
        </p:nvSpPr>
        <p:spPr>
          <a:xfrm>
            <a:off x="677334" y="1402081"/>
            <a:ext cx="8596668" cy="4639282"/>
          </a:xfr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yardımı </a:t>
            </a:r>
            <a:r>
              <a:rPr lang="tr-TR" sz="2400" dirty="0">
                <a:latin typeface="Times New Roman" panose="02020603050405020304" pitchFamily="18" charset="0"/>
                <a:cs typeface="Times New Roman" panose="02020603050405020304" pitchFamily="18" charset="0"/>
              </a:rPr>
              <a:t>ile nitel verileri kodlama, sınıflandırma ve sayısal değerlerle ifade etme işlemleri kolaylaştırılabilir. Bunların yanı sıra araştırmacının kodlama işlemlerini çok daha hızlı ve sistematik bir biçimde gerçekleştirmesine olanak tanıyan, kavram ve temalar arasındaki ilişkileri çok daha örgütlü bir biçimde belirlemeye yardımcı olan yazılımlar da bulunmaktadır. Bunların başlıcaları </a:t>
            </a:r>
            <a:r>
              <a:rPr lang="tr-TR" sz="2400" dirty="0" err="1">
                <a:latin typeface="Times New Roman" panose="02020603050405020304" pitchFamily="18" charset="0"/>
                <a:cs typeface="Times New Roman" panose="02020603050405020304" pitchFamily="18" charset="0"/>
              </a:rPr>
              <a:t>Atlas.ti</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Ethnograph</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HyperRESEARCH</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MAXqda</a:t>
            </a:r>
            <a:r>
              <a:rPr lang="tr-TR" sz="2400" dirty="0">
                <a:latin typeface="Times New Roman" panose="02020603050405020304" pitchFamily="18" charset="0"/>
                <a:cs typeface="Times New Roman" panose="02020603050405020304" pitchFamily="18" charset="0"/>
              </a:rPr>
              <a:t> ve </a:t>
            </a:r>
            <a:r>
              <a:rPr lang="tr-TR" sz="2400" dirty="0" err="1">
                <a:latin typeface="Times New Roman" panose="02020603050405020304" pitchFamily="18" charset="0"/>
                <a:cs typeface="Times New Roman" panose="02020603050405020304" pitchFamily="18" charset="0"/>
              </a:rPr>
              <a:t>NVivo’dur</a:t>
            </a:r>
            <a:r>
              <a:rPr lang="tr-TR" sz="2400" dirty="0">
                <a:latin typeface="Times New Roman" panose="02020603050405020304" pitchFamily="18" charset="0"/>
                <a:cs typeface="Times New Roman" panose="02020603050405020304" pitchFamily="18" charset="0"/>
              </a:rPr>
              <a:t>. Bunların dışında çok sayıda ticari amaçlı ya da ücretsiz nitel veri analizi programları bulunmaktadır. Türkiye’de nitel analiz bağlamında yaygın olarak kullanılmaya başlanan </a:t>
            </a:r>
            <a:r>
              <a:rPr lang="tr-TR" sz="2400" dirty="0" err="1">
                <a:latin typeface="Times New Roman" panose="02020603050405020304" pitchFamily="18" charset="0"/>
                <a:cs typeface="Times New Roman" panose="02020603050405020304" pitchFamily="18" charset="0"/>
              </a:rPr>
              <a:t>NVivo</a:t>
            </a:r>
            <a:r>
              <a:rPr lang="tr-TR" sz="2400" dirty="0">
                <a:latin typeface="Times New Roman" panose="02020603050405020304" pitchFamily="18" charset="0"/>
                <a:cs typeface="Times New Roman" panose="02020603050405020304" pitchFamily="18" charset="0"/>
              </a:rPr>
              <a:t> ile ilgili güncel kaynaklarda bulunmaktadır.</a:t>
            </a:r>
          </a:p>
        </p:txBody>
      </p:sp>
    </p:spTree>
    <p:extLst>
      <p:ext uri="{BB962C8B-B14F-4D97-AF65-F5344CB8AC3E}">
        <p14:creationId xmlns:p14="http://schemas.microsoft.com/office/powerpoint/2010/main" val="149626395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50"/>
                                        <p:tgtEl>
                                          <p:spTgt spid="3">
                                            <p:txEl>
                                              <p:pRg st="0" end="0"/>
                                            </p:txEl>
                                          </p:spTgt>
                                        </p:tgtEl>
                                      </p:cBhvr>
                                    </p:animEffect>
                                    <p:anim calcmode="lin" valueType="num">
                                      <p:cBhvr>
                                        <p:cTn id="12"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6CB4752-CAEF-B34E-89A1-A30DFF0FB7BD}"/>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E116D6A0-EE49-2A4C-9EC6-72F52E318BA5}"/>
              </a:ext>
            </a:extLst>
          </p:cNvPr>
          <p:cNvSpPr>
            <a:spLocks noGrp="1"/>
          </p:cNvSpPr>
          <p:nvPr>
            <p:ph idx="1"/>
          </p:nvPr>
        </p:nvSpPr>
        <p:spPr/>
        <p:txBody>
          <a:bodyPr>
            <a:normAutofit/>
          </a:bodyPr>
          <a:lstStyle/>
          <a:p>
            <a:pPr marL="400050" lvl="1" indent="-457200" algn="just">
              <a:buNone/>
            </a:pPr>
            <a:r>
              <a:rPr lang="tr-TR" sz="2400" dirty="0">
                <a:latin typeface="Times New Roman" panose="02020603050405020304" pitchFamily="18" charset="0"/>
                <a:cs typeface="Times New Roman" panose="02020603050405020304" pitchFamily="18" charset="0"/>
              </a:rPr>
              <a:t>Doğanay, Ahmet, vd., </a:t>
            </a:r>
            <a:r>
              <a:rPr lang="tr-TR" sz="2400" b="1" i="1" dirty="0">
                <a:latin typeface="Times New Roman" panose="02020603050405020304" pitchFamily="18" charset="0"/>
                <a:cs typeface="Times New Roman" panose="02020603050405020304" pitchFamily="18" charset="0"/>
              </a:rPr>
              <a:t>Sosyal Bilimlerde Araştırma Yöntemleri</a:t>
            </a:r>
            <a:r>
              <a:rPr lang="tr-TR" sz="2400" dirty="0">
                <a:latin typeface="Times New Roman" panose="02020603050405020304" pitchFamily="18" charset="0"/>
                <a:cs typeface="Times New Roman" panose="02020603050405020304" pitchFamily="18" charset="0"/>
              </a:rPr>
              <a:t>, Anadolu Üniversitesi, 1.bs, Eskişehir 2012.</a:t>
            </a:r>
          </a:p>
        </p:txBody>
      </p:sp>
    </p:spTree>
    <p:extLst>
      <p:ext uri="{BB962C8B-B14F-4D97-AF65-F5344CB8AC3E}">
        <p14:creationId xmlns:p14="http://schemas.microsoft.com/office/powerpoint/2010/main" val="358119800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50"/>
                                        <p:tgtEl>
                                          <p:spTgt spid="3">
                                            <p:txEl>
                                              <p:pRg st="0" end="0"/>
                                            </p:txEl>
                                          </p:spTgt>
                                        </p:tgtEl>
                                      </p:cBhvr>
                                    </p:animEffect>
                                    <p:anim calcmode="lin" valueType="num">
                                      <p:cBhvr>
                                        <p:cTn id="12"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27C384C-6049-F04A-B9F6-32F8A846B524}"/>
              </a:ext>
            </a:extLst>
          </p:cNvPr>
          <p:cNvSpPr>
            <a:spLocks noGrp="1"/>
          </p:cNvSpPr>
          <p:nvPr>
            <p:ph type="title"/>
          </p:nvPr>
        </p:nvSpPr>
        <p:spPr>
          <a:xfrm>
            <a:off x="1363134" y="2926080"/>
            <a:ext cx="8596668" cy="1381760"/>
          </a:xfrm>
        </p:spPr>
        <p:txBody>
          <a:bodyPr/>
          <a:lstStyle/>
          <a:p>
            <a:pPr algn="ctr"/>
            <a:r>
              <a:rPr lang="tr-TR" sz="4400" dirty="0">
                <a:latin typeface="Times New Roman" panose="02020603050405020304" pitchFamily="18" charset="0"/>
                <a:cs typeface="Times New Roman" panose="02020603050405020304" pitchFamily="18" charset="0"/>
              </a:rPr>
              <a:t>Teşekkürler</a:t>
            </a:r>
            <a:r>
              <a:rPr lang="tr-T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9433430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E2418E-45E9-434C-A745-805443DE0FED}"/>
              </a:ext>
            </a:extLst>
          </p:cNvPr>
          <p:cNvSpPr>
            <a:spLocks noGrp="1"/>
          </p:cNvSpPr>
          <p:nvPr>
            <p:ph type="title"/>
          </p:nvPr>
        </p:nvSpPr>
        <p:spPr>
          <a:xfrm>
            <a:off x="677334" y="0"/>
            <a:ext cx="8596668" cy="1320800"/>
          </a:xfrm>
        </p:spPr>
        <p:txBody>
          <a:bodyPr/>
          <a:lstStyle/>
          <a:p>
            <a:pPr algn="ctr"/>
            <a:r>
              <a:rPr lang="tr-TR" dirty="0">
                <a:latin typeface="Times New Roman" panose="02020603050405020304" pitchFamily="18" charset="0"/>
                <a:cs typeface="Times New Roman" panose="02020603050405020304" pitchFamily="18" charset="0"/>
              </a:rPr>
              <a:t>Veri Çözümleme Teknikleri</a:t>
            </a:r>
          </a:p>
        </p:txBody>
      </p:sp>
      <p:sp>
        <p:nvSpPr>
          <p:cNvPr id="3" name="İçerik Yer Tutucusu 2">
            <a:extLst>
              <a:ext uri="{FF2B5EF4-FFF2-40B4-BE49-F238E27FC236}">
                <a16:creationId xmlns:a16="http://schemas.microsoft.com/office/drawing/2014/main" id="{D28D624B-F117-0649-8316-071E60ADDBDE}"/>
              </a:ext>
            </a:extLst>
          </p:cNvPr>
          <p:cNvSpPr>
            <a:spLocks noGrp="1"/>
          </p:cNvSpPr>
          <p:nvPr>
            <p:ph idx="1"/>
          </p:nvPr>
        </p:nvSpPr>
        <p:spPr>
          <a:xfrm>
            <a:off x="677333" y="660400"/>
            <a:ext cx="9174589" cy="5763491"/>
          </a:xfrm>
        </p:spPr>
        <p:txBody>
          <a:bodyPr>
            <a:noAutofit/>
          </a:bodyPr>
          <a:lstStyle/>
          <a:p>
            <a:pPr>
              <a:buFont typeface="+mj-lt"/>
              <a:buAutoNum type="arabicPeriod"/>
            </a:pPr>
            <a:r>
              <a:rPr lang="tr-TR" sz="2800" dirty="0" smtClean="0">
                <a:latin typeface="Times New Roman" panose="02020603050405020304" pitchFamily="18" charset="0"/>
                <a:cs typeface="Times New Roman" panose="02020603050405020304" pitchFamily="18" charset="0"/>
              </a:rPr>
              <a:t>Araştırmacı </a:t>
            </a:r>
            <a:r>
              <a:rPr lang="tr-TR" sz="2800" dirty="0">
                <a:latin typeface="Times New Roman" panose="02020603050405020304" pitchFamily="18" charset="0"/>
                <a:cs typeface="Times New Roman" panose="02020603050405020304" pitchFamily="18" charset="0"/>
              </a:rPr>
              <a:t>toplamakta olduğu veriler üzerinde yansıtma yapar. Yani veriler üzerinde ayrıntılı olarak düşünür, mevcut duruma göre eklemesi ya da değişiklik yapması gereken süreçlere karar vermeye çalışır. Hatta veri toplama sırasındaki deneyimlerine göre yöntem ya da uygulamalarının sırasını ve biçimini bile değiştirebilir.</a:t>
            </a:r>
          </a:p>
          <a:p>
            <a:pPr>
              <a:buFont typeface="+mj-lt"/>
              <a:buAutoNum type="arabicPeriod"/>
            </a:pPr>
            <a:r>
              <a:rPr lang="tr-TR" sz="2800" dirty="0">
                <a:latin typeface="Times New Roman" panose="02020603050405020304" pitchFamily="18" charset="0"/>
                <a:cs typeface="Times New Roman" panose="02020603050405020304" pitchFamily="18" charset="0"/>
              </a:rPr>
              <a:t>Nitel veri çözümlemesinde doyum noktası yaşanana kadar veri toplama işlemi devam eder. Doyum noktasına ulaşıp ulaşılmadığına karar vermek ve o ana kadar toplanmış olan verilerin araştırma amaçlarına hizmet edip etmediğini görmek için araştırmacının toplanan verilere hakim olması, hatta birtakım genel çözümlemeleri gerçekleştirmiş olması gerekmektedir.</a:t>
            </a:r>
          </a:p>
        </p:txBody>
      </p:sp>
    </p:spTree>
    <p:extLst>
      <p:ext uri="{BB962C8B-B14F-4D97-AF65-F5344CB8AC3E}">
        <p14:creationId xmlns:p14="http://schemas.microsoft.com/office/powerpoint/2010/main" val="88634048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E2418E-45E9-434C-A745-805443DE0FED}"/>
              </a:ext>
            </a:extLst>
          </p:cNvPr>
          <p:cNvSpPr>
            <a:spLocks noGrp="1"/>
          </p:cNvSpPr>
          <p:nvPr>
            <p:ph type="title"/>
          </p:nvPr>
        </p:nvSpPr>
        <p:spPr>
          <a:xfrm>
            <a:off x="677334" y="498763"/>
            <a:ext cx="8596668" cy="1320800"/>
          </a:xfrm>
        </p:spPr>
        <p:txBody>
          <a:bodyPr/>
          <a:lstStyle/>
          <a:p>
            <a:pPr algn="ctr"/>
            <a:r>
              <a:rPr lang="tr-TR" dirty="0">
                <a:latin typeface="Times New Roman" panose="02020603050405020304" pitchFamily="18" charset="0"/>
                <a:cs typeface="Times New Roman" panose="02020603050405020304" pitchFamily="18" charset="0"/>
              </a:rPr>
              <a:t>Veri Çözümleme Teknikleri</a:t>
            </a:r>
          </a:p>
        </p:txBody>
      </p:sp>
      <p:sp>
        <p:nvSpPr>
          <p:cNvPr id="3" name="İçerik Yer Tutucusu 2">
            <a:extLst>
              <a:ext uri="{FF2B5EF4-FFF2-40B4-BE49-F238E27FC236}">
                <a16:creationId xmlns:a16="http://schemas.microsoft.com/office/drawing/2014/main" id="{D28D624B-F117-0649-8316-071E60ADDBDE}"/>
              </a:ext>
            </a:extLst>
          </p:cNvPr>
          <p:cNvSpPr>
            <a:spLocks noGrp="1"/>
          </p:cNvSpPr>
          <p:nvPr>
            <p:ph idx="1"/>
          </p:nvPr>
        </p:nvSpPr>
        <p:spPr>
          <a:xfrm>
            <a:off x="677334" y="1637607"/>
            <a:ext cx="8596668" cy="5763491"/>
          </a:xfrm>
        </p:spPr>
        <p:txBody>
          <a:bodyPr>
            <a:normAutofit/>
          </a:bodyPr>
          <a:lstStyle/>
          <a:p>
            <a:pPr marL="0" indent="0">
              <a:buNone/>
            </a:pPr>
            <a:r>
              <a:rPr lang="tr-TR" sz="2800" dirty="0">
                <a:latin typeface="Times New Roman" panose="02020603050405020304" pitchFamily="18" charset="0"/>
                <a:cs typeface="Times New Roman" panose="02020603050405020304" pitchFamily="18" charset="0"/>
              </a:rPr>
              <a:t>   Nitel veri çözümlemesinde, çözümleme ve veri toplama süreci birlikte devam eder. </a:t>
            </a:r>
            <a:r>
              <a:rPr lang="tr-TR" sz="2800" dirty="0" err="1">
                <a:latin typeface="Times New Roman" panose="02020603050405020304" pitchFamily="18" charset="0"/>
                <a:cs typeface="Times New Roman" panose="02020603050405020304" pitchFamily="18" charset="0"/>
              </a:rPr>
              <a:t>Orcher</a:t>
            </a:r>
            <a:r>
              <a:rPr lang="tr-TR" sz="2800" dirty="0">
                <a:latin typeface="Times New Roman" panose="02020603050405020304" pitchFamily="18" charset="0"/>
                <a:cs typeface="Times New Roman" panose="02020603050405020304" pitchFamily="18" charset="0"/>
              </a:rPr>
              <a:t>, nitel araştırmalarda veri toplama ve çözümlemenin beraberce gerçekleştiği yargısını nitel analiz ile ilgili şu üç gerçeğe dayandırır:</a:t>
            </a:r>
          </a:p>
          <a:p>
            <a:pPr>
              <a:buFont typeface="+mj-lt"/>
              <a:buAutoNum type="arabicPeriod"/>
            </a:pPr>
            <a:r>
              <a:rPr lang="tr-TR" sz="2800" dirty="0">
                <a:latin typeface="Times New Roman" panose="02020603050405020304" pitchFamily="18" charset="0"/>
                <a:cs typeface="Times New Roman" panose="02020603050405020304" pitchFamily="18" charset="0"/>
              </a:rPr>
              <a:t>Veri toplarken araştırmacı bir takım kısa notlar tutar. Bu noktada toplanan verilere yönelik bireysel tutum, yorum ve tepkilerini kayıt altına alır. Yani araştırmacının veri ile etkileşimi de başlı başına bir veri kaynağına dönüşür</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17150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4E86B7-866E-4CF1-FAEF-A6A2122F20D9}"/>
              </a:ext>
            </a:extLst>
          </p:cNvPr>
          <p:cNvSpPr>
            <a:spLocks noGrp="1"/>
          </p:cNvSpPr>
          <p:nvPr>
            <p:ph type="title"/>
          </p:nvPr>
        </p:nvSpPr>
        <p:spPr>
          <a:xfrm>
            <a:off x="838200" y="1"/>
            <a:ext cx="10515600" cy="1690688"/>
          </a:xfrm>
        </p:spPr>
        <p:txBody>
          <a:bodyPr/>
          <a:lstStyle/>
          <a:p>
            <a:r>
              <a:rPr lang="tr-TR" dirty="0">
                <a:solidFill>
                  <a:schemeClr val="accent1">
                    <a:lumMod val="50000"/>
                  </a:schemeClr>
                </a:solidFill>
                <a:latin typeface="Times New Roman" panose="02020603050405020304" pitchFamily="18" charset="0"/>
                <a:cs typeface="Times New Roman" panose="02020603050405020304" pitchFamily="18" charset="0"/>
              </a:rPr>
              <a:t>Anlatı Araştırma ve Veri Toplama Teknikleri</a:t>
            </a:r>
            <a:endParaRPr lang="tr-TR" dirty="0"/>
          </a:p>
        </p:txBody>
      </p:sp>
      <p:sp>
        <p:nvSpPr>
          <p:cNvPr id="3" name="İçerik Yer Tutucusu 2">
            <a:extLst>
              <a:ext uri="{FF2B5EF4-FFF2-40B4-BE49-F238E27FC236}">
                <a16:creationId xmlns:a16="http://schemas.microsoft.com/office/drawing/2014/main" id="{89090031-2A13-D29A-4554-C6C2DEC8470B}"/>
              </a:ext>
            </a:extLst>
          </p:cNvPr>
          <p:cNvSpPr>
            <a:spLocks noGrp="1"/>
          </p:cNvSpPr>
          <p:nvPr>
            <p:ph idx="1"/>
          </p:nvPr>
        </p:nvSpPr>
        <p:spPr>
          <a:xfrm>
            <a:off x="838200" y="1242391"/>
            <a:ext cx="10515600" cy="5436705"/>
          </a:xfrm>
        </p:spPr>
        <p:txBody>
          <a:bodyPr>
            <a:normAutofit/>
          </a:bodyPr>
          <a:lstStyle/>
          <a:p>
            <a:r>
              <a:rPr lang="tr-TR" sz="2900" dirty="0">
                <a:solidFill>
                  <a:schemeClr val="accent1">
                    <a:lumMod val="50000"/>
                  </a:schemeClr>
                </a:solidFill>
                <a:latin typeface="Times New Roman" panose="02020603050405020304" pitchFamily="18" charset="0"/>
                <a:cs typeface="Times New Roman" panose="02020603050405020304" pitchFamily="18" charset="0"/>
              </a:rPr>
              <a:t>Alan Notları (Field Notes): Araştırmacı, belirli olayları gözlemleyerek bazı notlar tutar, bu notları, olayı zengin bir şekilde betimlemek için araştırma raporunda kullanabilir.</a:t>
            </a:r>
          </a:p>
          <a:p>
            <a:r>
              <a:rPr lang="tr-TR" sz="2900" dirty="0">
                <a:solidFill>
                  <a:schemeClr val="accent1">
                    <a:lumMod val="50000"/>
                  </a:schemeClr>
                </a:solidFill>
                <a:latin typeface="Times New Roman" panose="02020603050405020304" pitchFamily="18" charset="0"/>
                <a:cs typeface="Times New Roman" panose="02020603050405020304" pitchFamily="18" charset="0"/>
              </a:rPr>
              <a:t>Günlük Kayıtlar (Journal Records): Araştırmacı belli deneyimleri süreç içinde not tutabilir.</a:t>
            </a:r>
          </a:p>
          <a:p>
            <a:r>
              <a:rPr lang="tr-TR" sz="2900" dirty="0">
                <a:solidFill>
                  <a:schemeClr val="accent1">
                    <a:lumMod val="50000"/>
                  </a:schemeClr>
                </a:solidFill>
                <a:latin typeface="Times New Roman" panose="02020603050405020304" pitchFamily="18" charset="0"/>
                <a:cs typeface="Times New Roman" panose="02020603050405020304" pitchFamily="18" charset="0"/>
              </a:rPr>
              <a:t>Görüşme: Araştırmacı, katılımcılar ile görüşme yaparak bu görüşmenin kayıtlarını çözümleyerek hikaye sunabilir.</a:t>
            </a:r>
          </a:p>
          <a:p>
            <a:r>
              <a:rPr lang="tr-TR" sz="2900" dirty="0">
                <a:solidFill>
                  <a:schemeClr val="accent1">
                    <a:lumMod val="50000"/>
                  </a:schemeClr>
                </a:solidFill>
                <a:latin typeface="Times New Roman" panose="02020603050405020304" pitchFamily="18" charset="0"/>
                <a:cs typeface="Times New Roman" panose="02020603050405020304" pitchFamily="18" charset="0"/>
              </a:rPr>
              <a:t>Hikaye Anlatma (Storytelling): Katılımcının belirli bir olaya ilişkin deneyimlerini yansıtacak zenginlikte olan yaşadığı bir hikayeyi anlatması istenilebilir.</a:t>
            </a:r>
          </a:p>
          <a:p>
            <a:endParaRPr lang="tr-TR" dirty="0"/>
          </a:p>
        </p:txBody>
      </p:sp>
    </p:spTree>
    <p:extLst>
      <p:ext uri="{BB962C8B-B14F-4D97-AF65-F5344CB8AC3E}">
        <p14:creationId xmlns:p14="http://schemas.microsoft.com/office/powerpoint/2010/main" val="142554417"/>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4E86B7-866E-4CF1-FAEF-A6A2122F20D9}"/>
              </a:ext>
            </a:extLst>
          </p:cNvPr>
          <p:cNvSpPr>
            <a:spLocks noGrp="1"/>
          </p:cNvSpPr>
          <p:nvPr>
            <p:ph type="title"/>
          </p:nvPr>
        </p:nvSpPr>
        <p:spPr>
          <a:xfrm>
            <a:off x="838200" y="1"/>
            <a:ext cx="10515600" cy="1690688"/>
          </a:xfrm>
        </p:spPr>
        <p:txBody>
          <a:bodyPr/>
          <a:lstStyle/>
          <a:p>
            <a:r>
              <a:rPr lang="tr-TR" dirty="0">
                <a:solidFill>
                  <a:schemeClr val="accent1">
                    <a:lumMod val="50000"/>
                  </a:schemeClr>
                </a:solidFill>
                <a:latin typeface="Times New Roman" panose="02020603050405020304" pitchFamily="18" charset="0"/>
                <a:cs typeface="Times New Roman" panose="02020603050405020304" pitchFamily="18" charset="0"/>
              </a:rPr>
              <a:t>Anlatı Araştırma ve Veri Toplama Teknikleri</a:t>
            </a:r>
            <a:endParaRPr lang="tr-TR" dirty="0"/>
          </a:p>
        </p:txBody>
      </p:sp>
      <p:sp>
        <p:nvSpPr>
          <p:cNvPr id="3" name="İçerik Yer Tutucusu 2">
            <a:extLst>
              <a:ext uri="{FF2B5EF4-FFF2-40B4-BE49-F238E27FC236}">
                <a16:creationId xmlns:a16="http://schemas.microsoft.com/office/drawing/2014/main" id="{89090031-2A13-D29A-4554-C6C2DEC8470B}"/>
              </a:ext>
            </a:extLst>
          </p:cNvPr>
          <p:cNvSpPr>
            <a:spLocks noGrp="1"/>
          </p:cNvSpPr>
          <p:nvPr>
            <p:ph idx="1"/>
          </p:nvPr>
        </p:nvSpPr>
        <p:spPr>
          <a:xfrm>
            <a:off x="838200" y="1242391"/>
            <a:ext cx="10515600" cy="5436705"/>
          </a:xfrm>
        </p:spPr>
        <p:txBody>
          <a:bodyPr>
            <a:normAutofit fontScale="92500" lnSpcReduction="10000"/>
          </a:bodyPr>
          <a:lstStyle/>
          <a:p>
            <a:r>
              <a:rPr lang="tr-TR" sz="2900" dirty="0" smtClean="0">
                <a:solidFill>
                  <a:schemeClr val="accent1">
                    <a:lumMod val="50000"/>
                  </a:schemeClr>
                </a:solidFill>
                <a:latin typeface="Times New Roman" panose="02020603050405020304" pitchFamily="18" charset="0"/>
                <a:cs typeface="Times New Roman" panose="02020603050405020304" pitchFamily="18" charset="0"/>
              </a:rPr>
              <a:t>Yeniden </a:t>
            </a:r>
            <a:r>
              <a:rPr lang="tr-TR" sz="2900" dirty="0">
                <a:solidFill>
                  <a:schemeClr val="accent1">
                    <a:lumMod val="50000"/>
                  </a:schemeClr>
                </a:solidFill>
                <a:latin typeface="Times New Roman" panose="02020603050405020304" pitchFamily="18" charset="0"/>
                <a:cs typeface="Times New Roman" panose="02020603050405020304" pitchFamily="18" charset="0"/>
              </a:rPr>
              <a:t>Hikayeleştirme (Restorying): Araştırmacı, katılımcının belirli olaya ilişkin deneyimlerini toplar ve ana elemanlarını belirleyerek kronolojik sırayla hikayeyi yeniden yazar.</a:t>
            </a:r>
          </a:p>
          <a:p>
            <a:r>
              <a:rPr lang="tr-TR" sz="2900" dirty="0">
                <a:solidFill>
                  <a:schemeClr val="accent1">
                    <a:lumMod val="50000"/>
                  </a:schemeClr>
                </a:solidFill>
                <a:latin typeface="Times New Roman" panose="02020603050405020304" pitchFamily="18" charset="0"/>
                <a:cs typeface="Times New Roman" panose="02020603050405020304" pitchFamily="18" charset="0"/>
              </a:rPr>
              <a:t>Sözel Tarih (Oral History): Araştırmacı, katılımcının belirli bir olaya ilişkin deneyimlerini bir zaman çizelgesi kullanarak anlatması istenilebilir. </a:t>
            </a:r>
          </a:p>
          <a:p>
            <a:r>
              <a:rPr lang="tr-TR" sz="2900" dirty="0">
                <a:solidFill>
                  <a:schemeClr val="accent1">
                    <a:lumMod val="50000"/>
                  </a:schemeClr>
                </a:solidFill>
                <a:latin typeface="Times New Roman" panose="02020603050405020304" pitchFamily="18" charset="0"/>
                <a:cs typeface="Times New Roman" panose="02020603050405020304" pitchFamily="18" charset="0"/>
              </a:rPr>
              <a:t>Mektup Yazma (Letter Writing): Katılımcı, belirli olaya ilişkin deneyimleri e-posta yoluyla yazabilir.</a:t>
            </a:r>
          </a:p>
          <a:p>
            <a:r>
              <a:rPr lang="tr-TR" sz="2900" dirty="0">
                <a:solidFill>
                  <a:schemeClr val="accent1">
                    <a:lumMod val="50000"/>
                  </a:schemeClr>
                </a:solidFill>
                <a:latin typeface="Times New Roman" panose="02020603050405020304" pitchFamily="18" charset="0"/>
                <a:cs typeface="Times New Roman" panose="02020603050405020304" pitchFamily="18" charset="0"/>
              </a:rPr>
              <a:t>Otobiyografik ve Biyografik Yazı (Autobiographical and Biographical Writing): Bir kişinin yaşam geçmişini araştırmacı veya katılımcı tarafından yazılmasıdır.</a:t>
            </a:r>
          </a:p>
          <a:p>
            <a:r>
              <a:rPr lang="tr-TR" sz="2900" dirty="0">
                <a:solidFill>
                  <a:schemeClr val="accent1">
                    <a:lumMod val="50000"/>
                  </a:schemeClr>
                </a:solidFill>
                <a:latin typeface="Times New Roman" panose="02020603050405020304" pitchFamily="18" charset="0"/>
                <a:cs typeface="Times New Roman" panose="02020603050405020304" pitchFamily="18" charset="0"/>
              </a:rPr>
              <a:t>Diğer Alıntı Veri Kaynakları: Araştırmacı veri toplarken hazır yazılı olan dokümanları kullanabilir.</a:t>
            </a:r>
          </a:p>
          <a:p>
            <a:endParaRPr lang="tr-TR" dirty="0"/>
          </a:p>
        </p:txBody>
      </p:sp>
    </p:spTree>
    <p:extLst>
      <p:ext uri="{BB962C8B-B14F-4D97-AF65-F5344CB8AC3E}">
        <p14:creationId xmlns:p14="http://schemas.microsoft.com/office/powerpoint/2010/main" val="3466761009"/>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742F648-C3AB-7F48-BBA0-D5A62964E2BB}"/>
              </a:ext>
            </a:extLst>
          </p:cNvPr>
          <p:cNvSpPr>
            <a:spLocks noGrp="1"/>
          </p:cNvSpPr>
          <p:nvPr>
            <p:ph idx="1"/>
          </p:nvPr>
        </p:nvSpPr>
        <p:spPr>
          <a:xfrm>
            <a:off x="677334" y="457201"/>
            <a:ext cx="8596668" cy="6400800"/>
          </a:xfrm>
        </p:spPr>
        <p:txBody>
          <a:bodyPr>
            <a:normAutofit/>
          </a:bodyPr>
          <a:lstStyle/>
          <a:p>
            <a:pPr marL="0" indent="0">
              <a:buNone/>
            </a:pPr>
            <a:r>
              <a:rPr lang="tr-TR" sz="2400" dirty="0">
                <a:latin typeface="Times New Roman" panose="02020603050405020304" pitchFamily="18" charset="0"/>
                <a:cs typeface="Times New Roman" panose="02020603050405020304" pitchFamily="18" charset="0"/>
              </a:rPr>
              <a:t>   Nitel araştırmalarda veri çözümleme işlemi, bol miktarda cümle, ses ya da görseli anlamlı biçimde özetleyebilmek için sürekli bir karşılaştırma ve tekrar gerektiren yorucu bir süreçtir. Çoğunlukla gözlem, görüşme, odak grup ya da yazılı belgeden elde edilen veriler, kodlama yöntemi ile anlamlı parçalara ayrılır, kavramsallaştırılır ve bir ana fikir oluşturulmaya çalışılır. Bu bağlamda nitel çözümlemeler, farklı ve ayrıntılı veri yığınlarının tekrar tekrar ve dikkatli bir biçimde incelenmesi sonucunda genel kavram ve temalara ulaşılan tümevarımcı bir yaklaşım içermektedir.</a:t>
            </a:r>
          </a:p>
          <a:p>
            <a:pPr marL="0" indent="0">
              <a:buNone/>
            </a:pPr>
            <a:r>
              <a:rPr lang="tr-TR" sz="2400" dirty="0">
                <a:latin typeface="Times New Roman" panose="02020603050405020304" pitchFamily="18" charset="0"/>
                <a:cs typeface="Times New Roman" panose="02020603050405020304" pitchFamily="18" charset="0"/>
              </a:rPr>
              <a:t>   Nitel araştırmalarda çerçeveyle ilgili, süreçle ilgili ve algılara ilişkin olmak üzere üç çeşit veri toplanır. Çevreyle ilgili veriler araştırmanın yer aldığı sosyal, kültürel ve demografik bağlamla ilgili ayrıntıları; süreçle ilgili veriler araştırma sürecinde neler olup bittiği ve bu olayların katılımcıları nasıl etkilediği ile ilgili bilgileri; algılara ilişkin veriler ise araştırmada yer alan bireylerin süreç ile ilgili düşüncelerini kapsamaktadır.</a:t>
            </a:r>
          </a:p>
        </p:txBody>
      </p:sp>
    </p:spTree>
    <p:extLst>
      <p:ext uri="{BB962C8B-B14F-4D97-AF65-F5344CB8AC3E}">
        <p14:creationId xmlns:p14="http://schemas.microsoft.com/office/powerpoint/2010/main" val="28608913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anim calcmode="lin" valueType="num">
                                      <p:cBhvr>
                                        <p:cTn id="15"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28D0908-4551-A548-B110-F4876B0CA908}"/>
              </a:ext>
            </a:extLst>
          </p:cNvPr>
          <p:cNvSpPr>
            <a:spLocks noGrp="1"/>
          </p:cNvSpPr>
          <p:nvPr>
            <p:ph idx="1"/>
          </p:nvPr>
        </p:nvSpPr>
        <p:spPr>
          <a:xfrm>
            <a:off x="1" y="44245"/>
            <a:ext cx="9527458" cy="6548284"/>
          </a:xfrm>
        </p:spPr>
        <p:txBody>
          <a:bodyPr>
            <a:noAutofit/>
          </a:bodyPr>
          <a:lstStyle/>
          <a:p>
            <a:pPr marL="0" indent="0" algn="just">
              <a:buNone/>
            </a:pPr>
            <a:r>
              <a:rPr lang="tr-TR" sz="2200" dirty="0">
                <a:latin typeface="Times New Roman" panose="02020603050405020304" pitchFamily="18" charset="0"/>
                <a:cs typeface="Times New Roman" panose="02020603050405020304" pitchFamily="18" charset="0"/>
              </a:rPr>
              <a:t>   Standartlaşmış veri analizi yöntemlerine nazaran daha fazla yaratıcılık ve esneklik gerektiren nitel çözümleme yöntemlerinde özellikle betimleme, analiz ve yorumlama yetileri büyük önem taşımaktadır. Yıldırım ve Şimşek her nitel araştırmacı için önemli olan bu üç temel kavramı ayrıntılı biçimde açıklamaktadır.</a:t>
            </a:r>
          </a:p>
          <a:p>
            <a:pPr algn="just">
              <a:buFont typeface="Wingdings" pitchFamily="2" charset="2"/>
              <a:buChar char="Ø"/>
            </a:pPr>
            <a:r>
              <a:rPr lang="tr-TR" sz="2200" b="1" dirty="0">
                <a:latin typeface="Times New Roman" panose="02020603050405020304" pitchFamily="18" charset="0"/>
                <a:cs typeface="Times New Roman" panose="02020603050405020304" pitchFamily="18" charset="0"/>
              </a:rPr>
              <a:t>Betimleme,</a:t>
            </a:r>
            <a:r>
              <a:rPr lang="tr-TR" sz="2200" dirty="0">
                <a:latin typeface="Times New Roman" panose="02020603050405020304" pitchFamily="18" charset="0"/>
                <a:cs typeface="Times New Roman" panose="02020603050405020304" pitchFamily="18" charset="0"/>
              </a:rPr>
              <a:t> toplanan verilen araştırma sorunu ile ilgili olarak ne söylediğini ve genel olarak hangi sonuçları ortaya koyduğunu belirtme sürecidir.</a:t>
            </a:r>
          </a:p>
          <a:p>
            <a:pPr algn="just">
              <a:buFont typeface="Wingdings" pitchFamily="2" charset="2"/>
              <a:buChar char="Ø"/>
            </a:pPr>
            <a:r>
              <a:rPr lang="tr-TR" sz="2200" b="1" dirty="0">
                <a:latin typeface="Times New Roman" panose="02020603050405020304" pitchFamily="18" charset="0"/>
                <a:cs typeface="Times New Roman" panose="02020603050405020304" pitchFamily="18" charset="0"/>
              </a:rPr>
              <a:t>Analiz, </a:t>
            </a:r>
            <a:r>
              <a:rPr lang="tr-TR" sz="2200" dirty="0">
                <a:latin typeface="Times New Roman" panose="02020603050405020304" pitchFamily="18" charset="0"/>
                <a:cs typeface="Times New Roman" panose="02020603050405020304" pitchFamily="18" charset="0"/>
              </a:rPr>
              <a:t>verilerde açıkça görülmeyen temaların kodlama ve sınıflamalar aracılığıyla ortaya çıkartılması, bu temalar arasındaki ilişkilerin açıklanması sürecidir. Yani betimleme ‘ne’ sorusuna yanıt verirken, analiz ‘neden’ ve ‘nasıl’ sorularına açıklık getirmektedir.</a:t>
            </a:r>
          </a:p>
          <a:p>
            <a:pPr algn="just">
              <a:buFont typeface="Wingdings" pitchFamily="2" charset="2"/>
              <a:buChar char="Ø"/>
            </a:pPr>
            <a:r>
              <a:rPr lang="tr-TR" sz="2200" b="1" dirty="0">
                <a:latin typeface="Times New Roman" panose="02020603050405020304" pitchFamily="18" charset="0"/>
                <a:cs typeface="Times New Roman" panose="02020603050405020304" pitchFamily="18" charset="0"/>
              </a:rPr>
              <a:t>Yorumlama </a:t>
            </a:r>
            <a:r>
              <a:rPr lang="tr-TR" sz="2200" dirty="0">
                <a:latin typeface="Times New Roman" panose="02020603050405020304" pitchFamily="18" charset="0"/>
                <a:cs typeface="Times New Roman" panose="02020603050405020304" pitchFamily="18" charset="0"/>
              </a:rPr>
              <a:t>ise araştırmada yer alan katılımcılar tarafından dile getirilen ya da katılımcılarda gözlenen durumların ne anlama geldiğini belirtme sürecidir. Bu aşamada araştırmacının öznel bakışını da işe koşarak gözlem ve ifadelerden bir anlam çıkarması söz konusudur. Bu nedenle nitel araştırmada ortaya konan bulguların zenginliği, araştırmacının yorumlama yetisi ve bakış açısına göre değişkenlik gösterebilir. Yani aynı verilerden iki farklı araştırmacı iki öznel yoruma ulaşabilir, yöntemsel bağlamda güvenilir yollar izlendiği sürece </a:t>
            </a:r>
            <a:r>
              <a:rPr lang="tr-TR" sz="2200" dirty="0" err="1">
                <a:latin typeface="Times New Roman" panose="02020603050405020304" pitchFamily="18" charset="0"/>
                <a:cs typeface="Times New Roman" panose="02020603050405020304" pitchFamily="18" charset="0"/>
              </a:rPr>
              <a:t>alanyazına</a:t>
            </a:r>
            <a:r>
              <a:rPr lang="tr-TR" sz="2200" dirty="0">
                <a:latin typeface="Times New Roman" panose="02020603050405020304" pitchFamily="18" charset="0"/>
                <a:cs typeface="Times New Roman" panose="02020603050405020304" pitchFamily="18" charset="0"/>
              </a:rPr>
              <a:t> iki farklı ve geçerli bakış açısı kazandırılabilir.</a:t>
            </a: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816054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750"/>
                            </p:stCondLst>
                            <p:childTnLst>
                              <p:par>
                                <p:cTn id="12" presetID="37"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anim calcmode="lin" valueType="num">
                                      <p:cBhvr>
                                        <p:cTn id="15"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675"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7" dur="75" accel="100000" fill="hold">
                                          <p:stCondLst>
                                            <p:cond delay="675"/>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par>
                          <p:cTn id="18" fill="hold">
                            <p:stCondLst>
                              <p:cond delay="1500"/>
                            </p:stCondLst>
                            <p:childTnLst>
                              <p:par>
                                <p:cTn id="19" presetID="37"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750"/>
                                        <p:tgtEl>
                                          <p:spTgt spid="3">
                                            <p:txEl>
                                              <p:pRg st="2" end="2"/>
                                            </p:txEl>
                                          </p:spTgt>
                                        </p:tgtEl>
                                      </p:cBhvr>
                                    </p:animEffect>
                                    <p:anim calcmode="lin" valueType="num">
                                      <p:cBhvr>
                                        <p:cTn id="22"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675"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4" dur="75" accel="100000" fill="hold">
                                          <p:stCondLst>
                                            <p:cond delay="675"/>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par>
                          <p:cTn id="25" fill="hold">
                            <p:stCondLst>
                              <p:cond delay="2250"/>
                            </p:stCondLst>
                            <p:childTnLst>
                              <p:par>
                                <p:cTn id="26" presetID="37" presetClass="entr" presetSubtype="0"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750"/>
                                        <p:tgtEl>
                                          <p:spTgt spid="3">
                                            <p:txEl>
                                              <p:pRg st="3" end="3"/>
                                            </p:txEl>
                                          </p:spTgt>
                                        </p:tgtEl>
                                      </p:cBhvr>
                                    </p:animEffect>
                                    <p:anim calcmode="lin" valueType="num">
                                      <p:cBhvr>
                                        <p:cTn id="29"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675"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31" dur="75" accel="100000" fill="hold">
                                          <p:stCondLst>
                                            <p:cond delay="675"/>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2517A3C-28E0-3E47-BAE5-A7ACA97E3020}"/>
              </a:ext>
            </a:extLst>
          </p:cNvPr>
          <p:cNvSpPr>
            <a:spLocks noGrp="1"/>
          </p:cNvSpPr>
          <p:nvPr>
            <p:ph type="title"/>
          </p:nvPr>
        </p:nvSpPr>
        <p:spPr/>
        <p:txBody>
          <a:bodyPr/>
          <a:lstStyle/>
          <a:p>
            <a:pPr algn="ctr"/>
            <a:r>
              <a:rPr lang="tr-TR" dirty="0">
                <a:latin typeface="Times New Roman" panose="02020603050405020304" pitchFamily="18" charset="0"/>
                <a:cs typeface="Times New Roman" panose="02020603050405020304" pitchFamily="18" charset="0"/>
              </a:rPr>
              <a:t>Veri Çözümlemeye Hazırlık</a:t>
            </a:r>
          </a:p>
        </p:txBody>
      </p:sp>
      <p:sp>
        <p:nvSpPr>
          <p:cNvPr id="3" name="İçerik Yer Tutucusu 2">
            <a:extLst>
              <a:ext uri="{FF2B5EF4-FFF2-40B4-BE49-F238E27FC236}">
                <a16:creationId xmlns:a16="http://schemas.microsoft.com/office/drawing/2014/main" id="{66FBD3A8-6A4D-7B4C-83DF-B1DDBB3033F9}"/>
              </a:ext>
            </a:extLst>
          </p:cNvPr>
          <p:cNvSpPr>
            <a:spLocks noGrp="1"/>
          </p:cNvSpPr>
          <p:nvPr>
            <p:ph idx="1"/>
          </p:nvPr>
        </p:nvSpPr>
        <p:spPr>
          <a:xfrm>
            <a:off x="677334" y="1489587"/>
            <a:ext cx="8596668" cy="4948015"/>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Nitel analizin ilk aşamasında verilerin dosya ve klasörler halinde örgütlenmesi gerekir. Nitel araştırmada toplanan veri miktarı çok büyük olduğu için organizasyon büyük önem taşımaktadır. Verileri örgütlerken hangi araştırma amaçları için hangi veri kaynaklarından ne tür verilerin toplandığına dair ayrıntılı bir çizelge hazırlanabilir. Matris biçiminde hazırlanabilecek bu çizelge ışığında veriler, veri kaynaklarına, toplanan veri türlerine, verilerin toplandığı yere veya birden çok ölçüt birlikte dikkate alınarak örgütlenebilir.</a:t>
            </a:r>
          </a:p>
          <a:p>
            <a:pPr marL="0" indent="0">
              <a:buNone/>
            </a:pPr>
            <a:endParaRPr lang="tr-TR" sz="2400" dirty="0"/>
          </a:p>
        </p:txBody>
      </p:sp>
    </p:spTree>
    <p:extLst>
      <p:ext uri="{BB962C8B-B14F-4D97-AF65-F5344CB8AC3E}">
        <p14:creationId xmlns:p14="http://schemas.microsoft.com/office/powerpoint/2010/main" val="322794525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50"/>
                                        <p:tgtEl>
                                          <p:spTgt spid="3">
                                            <p:txEl>
                                              <p:pRg st="0" end="0"/>
                                            </p:txEl>
                                          </p:spTgt>
                                        </p:tgtEl>
                                      </p:cBhvr>
                                    </p:animEffect>
                                    <p:anim calcmode="lin" valueType="num">
                                      <p:cBhvr>
                                        <p:cTn id="12"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675"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4" dur="75" accel="100000" fill="hold">
                                          <p:stCondLst>
                                            <p:cond delay="675"/>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Yüzeyler</Template>
  <TotalTime>406</TotalTime>
  <Words>2160</Words>
  <Application>Microsoft Office PowerPoint</Application>
  <PresentationFormat>Geniş ekran</PresentationFormat>
  <Paragraphs>83</Paragraphs>
  <Slides>23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Times New Roman</vt:lpstr>
      <vt:lpstr>Trebuchet MS</vt:lpstr>
      <vt:lpstr>Wingdings</vt:lpstr>
      <vt:lpstr>Wingdings 3</vt:lpstr>
      <vt:lpstr>Yüzeyler</vt:lpstr>
      <vt:lpstr>Nitel Veri Çözümleme Teknikleri</vt:lpstr>
      <vt:lpstr>İçerik</vt:lpstr>
      <vt:lpstr>Veri Çözümleme Teknikleri</vt:lpstr>
      <vt:lpstr>Veri Çözümleme Teknikleri</vt:lpstr>
      <vt:lpstr>Anlatı Araştırma ve Veri Toplama Teknikleri</vt:lpstr>
      <vt:lpstr>Anlatı Araştırma ve Veri Toplama Teknikleri</vt:lpstr>
      <vt:lpstr>PowerPoint Sunusu</vt:lpstr>
      <vt:lpstr>PowerPoint Sunusu</vt:lpstr>
      <vt:lpstr>Veri Çözümlemeye Hazırlık</vt:lpstr>
      <vt:lpstr>PowerPoint Sunusu</vt:lpstr>
      <vt:lpstr>Betimsel Analiz ve İçerik Analizi</vt:lpstr>
      <vt:lpstr>PowerPoint Sunusu</vt:lpstr>
      <vt:lpstr>PowerPoint Sunusu</vt:lpstr>
      <vt:lpstr>Kodlama ve Tema Oluşturma</vt:lpstr>
      <vt:lpstr>PowerPoint Sunusu</vt:lpstr>
      <vt:lpstr>Veri Çözümlemeye İlişkin İpuçları</vt:lpstr>
      <vt:lpstr>PowerPoint Sunusu</vt:lpstr>
      <vt:lpstr>PowerPoint Sunusu</vt:lpstr>
      <vt:lpstr>PowerPoint Sunusu</vt:lpstr>
      <vt:lpstr>Nitel Araştırmalarda Veri Analizi Programları</vt:lpstr>
      <vt:lpstr>Nitel Araştırmalarda Veri Analizi Programları</vt:lpstr>
      <vt:lpstr>Kaynakça</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TOSHİBA</cp:lastModifiedBy>
  <cp:revision>30</cp:revision>
  <dcterms:created xsi:type="dcterms:W3CDTF">2022-12-24T16:50:25Z</dcterms:created>
  <dcterms:modified xsi:type="dcterms:W3CDTF">2023-02-01T15:41:42Z</dcterms:modified>
</cp:coreProperties>
</file>