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6" r:id="rId3"/>
    <p:sldId id="257" r:id="rId4"/>
    <p:sldId id="259" r:id="rId5"/>
    <p:sldId id="275" r:id="rId6"/>
    <p:sldId id="260" r:id="rId7"/>
    <p:sldId id="276" r:id="rId8"/>
    <p:sldId id="295" r:id="rId9"/>
    <p:sldId id="261" r:id="rId10"/>
    <p:sldId id="262" r:id="rId11"/>
    <p:sldId id="288" r:id="rId12"/>
    <p:sldId id="289" r:id="rId13"/>
    <p:sldId id="277" r:id="rId14"/>
    <p:sldId id="278" r:id="rId15"/>
    <p:sldId id="286" r:id="rId16"/>
    <p:sldId id="290" r:id="rId17"/>
    <p:sldId id="279" r:id="rId18"/>
    <p:sldId id="280" r:id="rId19"/>
    <p:sldId id="284" r:id="rId20"/>
    <p:sldId id="281" r:id="rId21"/>
    <p:sldId id="282" r:id="rId22"/>
    <p:sldId id="283" r:id="rId23"/>
    <p:sldId id="263" r:id="rId24"/>
    <p:sldId id="285" r:id="rId25"/>
    <p:sldId id="287" r:id="rId26"/>
    <p:sldId id="267" r:id="rId27"/>
    <p:sldId id="292" r:id="rId28"/>
    <p:sldId id="293" r:id="rId29"/>
    <p:sldId id="291" r:id="rId30"/>
    <p:sldId id="294" r:id="rId31"/>
    <p:sldId id="268" r:id="rId32"/>
    <p:sldId id="269" r:id="rId33"/>
    <p:sldId id="270" r:id="rId34"/>
    <p:sldId id="272" r:id="rId35"/>
    <p:sldId id="273"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57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F6BA3467-6003-4AD5-9571-3BDA8D0FAA05}" type="datetimeFigureOut">
              <a:rPr lang="tr-TR" smtClean="0"/>
              <a:t>1.02.2023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C16F3A-3EBA-43CD-B145-B2906F2CC417}" type="slidenum">
              <a:rPr lang="tr-TR" smtClean="0"/>
              <a:t>‹#›</a:t>
            </a:fld>
            <a:endParaRPr lang="tr-TR"/>
          </a:p>
        </p:txBody>
      </p:sp>
    </p:spTree>
    <p:extLst>
      <p:ext uri="{BB962C8B-B14F-4D97-AF65-F5344CB8AC3E}">
        <p14:creationId xmlns:p14="http://schemas.microsoft.com/office/powerpoint/2010/main" val="279466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F6BA3467-6003-4AD5-9571-3BDA8D0FAA05}" type="datetimeFigureOut">
              <a:rPr lang="tr-TR" smtClean="0"/>
              <a:t>1.02.2023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C16F3A-3EBA-43CD-B145-B2906F2CC417}" type="slidenum">
              <a:rPr lang="tr-TR" smtClean="0"/>
              <a:t>‹#›</a:t>
            </a:fld>
            <a:endParaRPr lang="tr-TR"/>
          </a:p>
        </p:txBody>
      </p:sp>
    </p:spTree>
    <p:extLst>
      <p:ext uri="{BB962C8B-B14F-4D97-AF65-F5344CB8AC3E}">
        <p14:creationId xmlns:p14="http://schemas.microsoft.com/office/powerpoint/2010/main" val="477357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F6BA3467-6003-4AD5-9571-3BDA8D0FAA05}" type="datetimeFigureOut">
              <a:rPr lang="tr-TR" smtClean="0"/>
              <a:t>1.02.2023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C16F3A-3EBA-43CD-B145-B2906F2CC417}" type="slidenum">
              <a:rPr lang="tr-TR" smtClean="0"/>
              <a:t>‹#›</a:t>
            </a:fld>
            <a:endParaRPr lang="tr-TR"/>
          </a:p>
        </p:txBody>
      </p:sp>
    </p:spTree>
    <p:extLst>
      <p:ext uri="{BB962C8B-B14F-4D97-AF65-F5344CB8AC3E}">
        <p14:creationId xmlns:p14="http://schemas.microsoft.com/office/powerpoint/2010/main" val="2772792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F6BA3467-6003-4AD5-9571-3BDA8D0FAA05}" type="datetimeFigureOut">
              <a:rPr lang="tr-TR" smtClean="0"/>
              <a:t>1.02.2023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C16F3A-3EBA-43CD-B145-B2906F2CC417}" type="slidenum">
              <a:rPr lang="tr-TR" smtClean="0"/>
              <a:t>‹#›</a:t>
            </a:fld>
            <a:endParaRPr lang="tr-TR"/>
          </a:p>
        </p:txBody>
      </p:sp>
    </p:spTree>
    <p:extLst>
      <p:ext uri="{BB962C8B-B14F-4D97-AF65-F5344CB8AC3E}">
        <p14:creationId xmlns:p14="http://schemas.microsoft.com/office/powerpoint/2010/main" val="3301500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F6BA3467-6003-4AD5-9571-3BDA8D0FAA05}" type="datetimeFigureOut">
              <a:rPr lang="tr-TR" smtClean="0"/>
              <a:t>1.02.2023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C16F3A-3EBA-43CD-B145-B2906F2CC417}" type="slidenum">
              <a:rPr lang="tr-TR" smtClean="0"/>
              <a:t>‹#›</a:t>
            </a:fld>
            <a:endParaRPr lang="tr-TR"/>
          </a:p>
        </p:txBody>
      </p:sp>
    </p:spTree>
    <p:extLst>
      <p:ext uri="{BB962C8B-B14F-4D97-AF65-F5344CB8AC3E}">
        <p14:creationId xmlns:p14="http://schemas.microsoft.com/office/powerpoint/2010/main" val="177065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F6BA3467-6003-4AD5-9571-3BDA8D0FAA05}" type="datetimeFigureOut">
              <a:rPr lang="tr-TR" smtClean="0"/>
              <a:t>1.02.2023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C16F3A-3EBA-43CD-B145-B2906F2CC417}" type="slidenum">
              <a:rPr lang="tr-TR" smtClean="0"/>
              <a:t>‹#›</a:t>
            </a:fld>
            <a:endParaRPr lang="tr-TR"/>
          </a:p>
        </p:txBody>
      </p:sp>
    </p:spTree>
    <p:extLst>
      <p:ext uri="{BB962C8B-B14F-4D97-AF65-F5344CB8AC3E}">
        <p14:creationId xmlns:p14="http://schemas.microsoft.com/office/powerpoint/2010/main" val="1324353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F6BA3467-6003-4AD5-9571-3BDA8D0FAA05}" type="datetimeFigureOut">
              <a:rPr lang="tr-TR" smtClean="0"/>
              <a:t>1.02.2023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8C16F3A-3EBA-43CD-B145-B2906F2CC417}" type="slidenum">
              <a:rPr lang="tr-TR" smtClean="0"/>
              <a:t>‹#›</a:t>
            </a:fld>
            <a:endParaRPr lang="tr-TR"/>
          </a:p>
        </p:txBody>
      </p:sp>
    </p:spTree>
    <p:extLst>
      <p:ext uri="{BB962C8B-B14F-4D97-AF65-F5344CB8AC3E}">
        <p14:creationId xmlns:p14="http://schemas.microsoft.com/office/powerpoint/2010/main" val="684398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F6BA3467-6003-4AD5-9571-3BDA8D0FAA05}" type="datetimeFigureOut">
              <a:rPr lang="tr-TR" smtClean="0"/>
              <a:t>1.02.2023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8C16F3A-3EBA-43CD-B145-B2906F2CC417}" type="slidenum">
              <a:rPr lang="tr-TR" smtClean="0"/>
              <a:t>‹#›</a:t>
            </a:fld>
            <a:endParaRPr lang="tr-TR"/>
          </a:p>
        </p:txBody>
      </p:sp>
    </p:spTree>
    <p:extLst>
      <p:ext uri="{BB962C8B-B14F-4D97-AF65-F5344CB8AC3E}">
        <p14:creationId xmlns:p14="http://schemas.microsoft.com/office/powerpoint/2010/main" val="2921719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6BA3467-6003-4AD5-9571-3BDA8D0FAA05}" type="datetimeFigureOut">
              <a:rPr lang="tr-TR" smtClean="0"/>
              <a:t>1.02.2023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8C16F3A-3EBA-43CD-B145-B2906F2CC417}" type="slidenum">
              <a:rPr lang="tr-TR" smtClean="0"/>
              <a:t>‹#›</a:t>
            </a:fld>
            <a:endParaRPr lang="tr-TR"/>
          </a:p>
        </p:txBody>
      </p:sp>
    </p:spTree>
    <p:extLst>
      <p:ext uri="{BB962C8B-B14F-4D97-AF65-F5344CB8AC3E}">
        <p14:creationId xmlns:p14="http://schemas.microsoft.com/office/powerpoint/2010/main" val="3175212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F6BA3467-6003-4AD5-9571-3BDA8D0FAA05}" type="datetimeFigureOut">
              <a:rPr lang="tr-TR" smtClean="0"/>
              <a:t>1.02.2023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C16F3A-3EBA-43CD-B145-B2906F2CC417}" type="slidenum">
              <a:rPr lang="tr-TR" smtClean="0"/>
              <a:t>‹#›</a:t>
            </a:fld>
            <a:endParaRPr lang="tr-TR"/>
          </a:p>
        </p:txBody>
      </p:sp>
    </p:spTree>
    <p:extLst>
      <p:ext uri="{BB962C8B-B14F-4D97-AF65-F5344CB8AC3E}">
        <p14:creationId xmlns:p14="http://schemas.microsoft.com/office/powerpoint/2010/main" val="3673571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F6BA3467-6003-4AD5-9571-3BDA8D0FAA05}" type="datetimeFigureOut">
              <a:rPr lang="tr-TR" smtClean="0"/>
              <a:t>1.02.2023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C16F3A-3EBA-43CD-B145-B2906F2CC417}" type="slidenum">
              <a:rPr lang="tr-TR" smtClean="0"/>
              <a:t>‹#›</a:t>
            </a:fld>
            <a:endParaRPr lang="tr-TR"/>
          </a:p>
        </p:txBody>
      </p:sp>
    </p:spTree>
    <p:extLst>
      <p:ext uri="{BB962C8B-B14F-4D97-AF65-F5344CB8AC3E}">
        <p14:creationId xmlns:p14="http://schemas.microsoft.com/office/powerpoint/2010/main" val="4092115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BA3467-6003-4AD5-9571-3BDA8D0FAA05}" type="datetimeFigureOut">
              <a:rPr lang="tr-TR" smtClean="0"/>
              <a:t>1.02.2023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C16F3A-3EBA-43CD-B145-B2906F2CC417}" type="slidenum">
              <a:rPr lang="tr-TR" smtClean="0"/>
              <a:t>‹#›</a:t>
            </a:fld>
            <a:endParaRPr lang="tr-TR"/>
          </a:p>
        </p:txBody>
      </p:sp>
    </p:spTree>
    <p:extLst>
      <p:ext uri="{BB962C8B-B14F-4D97-AF65-F5344CB8AC3E}">
        <p14:creationId xmlns:p14="http://schemas.microsoft.com/office/powerpoint/2010/main" val="1408003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51520" y="548680"/>
            <a:ext cx="7988424" cy="6048672"/>
          </a:xfrm>
        </p:spPr>
        <p:txBody>
          <a:bodyPr/>
          <a:lstStyle/>
          <a:p>
            <a:r>
              <a:rPr lang="en-US" b="1" dirty="0"/>
              <a:t>     NİCEL ARAŞTIRMA MODELLERİ</a:t>
            </a:r>
            <a:endParaRPr lang="tr-TR" b="1" dirty="0"/>
          </a:p>
        </p:txBody>
      </p:sp>
      <p:sp>
        <p:nvSpPr>
          <p:cNvPr id="3" name="Alt Başlık 2"/>
          <p:cNvSpPr>
            <a:spLocks noGrp="1"/>
          </p:cNvSpPr>
          <p:nvPr>
            <p:ph type="subTitle" idx="1"/>
          </p:nvPr>
        </p:nvSpPr>
        <p:spPr>
          <a:xfrm>
            <a:off x="395536" y="1484784"/>
            <a:ext cx="8208912" cy="3456384"/>
          </a:xfrm>
        </p:spPr>
        <p:txBody>
          <a:bodyPr>
            <a:noAutofit/>
          </a:bodyPr>
          <a:lstStyle/>
          <a:p>
            <a:r>
              <a:rPr lang="en-US" sz="5400" b="1" dirty="0">
                <a:solidFill>
                  <a:schemeClr val="tx1"/>
                </a:solidFill>
              </a:rPr>
              <a:t>ARAŞTIRMA MODELLERİ</a:t>
            </a:r>
          </a:p>
        </p:txBody>
      </p:sp>
    </p:spTree>
    <p:extLst>
      <p:ext uri="{BB962C8B-B14F-4D97-AF65-F5344CB8AC3E}">
        <p14:creationId xmlns:p14="http://schemas.microsoft.com/office/powerpoint/2010/main" val="627448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476672"/>
            <a:ext cx="7776864" cy="6986528"/>
          </a:xfrm>
          <a:prstGeom prst="rect">
            <a:avLst/>
          </a:prstGeom>
        </p:spPr>
        <p:txBody>
          <a:bodyPr wrap="square">
            <a:spAutoFit/>
          </a:bodyPr>
          <a:lstStyle/>
          <a:p>
            <a:pPr>
              <a:spcAft>
                <a:spcPts val="600"/>
              </a:spcAft>
            </a:pPr>
            <a:r>
              <a:rPr lang="tr-TR" sz="2400" b="1" dirty="0" smtClean="0"/>
              <a:t>Genel </a:t>
            </a:r>
            <a:r>
              <a:rPr lang="tr-TR" sz="2400" b="1" dirty="0"/>
              <a:t>tarama </a:t>
            </a:r>
            <a:r>
              <a:rPr lang="tr-TR" sz="2400" b="1" dirty="0" smtClean="0"/>
              <a:t>modelleri</a:t>
            </a:r>
          </a:p>
          <a:p>
            <a:pPr>
              <a:spcAft>
                <a:spcPts val="600"/>
              </a:spcAft>
            </a:pPr>
            <a:endParaRPr lang="en-US" sz="2400" b="1" dirty="0"/>
          </a:p>
          <a:p>
            <a:pPr>
              <a:spcAft>
                <a:spcPts val="600"/>
              </a:spcAft>
            </a:pPr>
            <a:r>
              <a:rPr lang="tr-TR" sz="2400" b="1" dirty="0"/>
              <a:t> </a:t>
            </a:r>
            <a:r>
              <a:rPr lang="tr-TR" sz="2400" dirty="0"/>
              <a:t>Genel tarama modelleri, örnekleme yoluyla evren hakkında kestirimlerde bulunma ve genellemeler yapma amacını gütmektedir. </a:t>
            </a:r>
            <a:endParaRPr lang="tr-TR" sz="2400" dirty="0" smtClean="0"/>
          </a:p>
          <a:p>
            <a:pPr>
              <a:spcAft>
                <a:spcPts val="600"/>
              </a:spcAft>
            </a:pPr>
            <a:r>
              <a:rPr lang="tr-TR" sz="2400" dirty="0"/>
              <a:t>Büyük bir topluluğun belli bir konu ile ilgili görüşlerinin veya özelliklerinin betimlenmesi amacıyla topluluğu temsil edebilecek bir parçası seçilir. (evrenden örneklem seçilmesi)</a:t>
            </a:r>
          </a:p>
          <a:p>
            <a:pPr>
              <a:spcAft>
                <a:spcPts val="600"/>
              </a:spcAft>
            </a:pPr>
            <a:r>
              <a:rPr lang="tr-TR" sz="2400" dirty="0"/>
              <a:t>Araştırma kişilere yöneltilen sorulara verilen cevapları içerir. </a:t>
            </a:r>
          </a:p>
          <a:p>
            <a:pPr>
              <a:spcAft>
                <a:spcPts val="600"/>
              </a:spcAft>
            </a:pPr>
            <a:r>
              <a:rPr lang="tr-TR" sz="2400" dirty="0"/>
              <a:t>Veriler evrenden değil örneklemden toplanır.</a:t>
            </a:r>
          </a:p>
          <a:p>
            <a:pPr>
              <a:spcAft>
                <a:spcPts val="600"/>
              </a:spcAft>
            </a:pPr>
            <a:r>
              <a:rPr lang="tr-TR" sz="2400" dirty="0" smtClean="0"/>
              <a:t>Bu </a:t>
            </a:r>
            <a:r>
              <a:rPr lang="tr-TR" sz="2400" dirty="0"/>
              <a:t>modeller özellikle evrene ilişkin eğilimlerin belirlenmesinde yararlı olduğu için olabildiğince geniş bir örneklemden veri topla</a:t>
            </a:r>
            <a:r>
              <a:rPr lang="en-US" sz="2400" dirty="0"/>
              <a:t>r.</a:t>
            </a:r>
            <a:r>
              <a:rPr lang="tr-TR" sz="2400" dirty="0"/>
              <a:t> </a:t>
            </a:r>
            <a:endParaRPr lang="tr-TR" sz="2400" dirty="0" smtClean="0"/>
          </a:p>
          <a:p>
            <a:pPr>
              <a:spcAft>
                <a:spcPts val="600"/>
              </a:spcAft>
            </a:pPr>
            <a:r>
              <a:rPr lang="tr-TR" sz="2400" dirty="0" smtClean="0"/>
              <a:t>Genel </a:t>
            </a:r>
            <a:r>
              <a:rPr lang="tr-TR" sz="2400" dirty="0"/>
              <a:t>tarama modelleri de kendi içinde “tekil tarama modeli” ve “ilişkisel tarama modeli” olmak üzere iki grupta incelenebilir. </a:t>
            </a:r>
            <a:endParaRPr lang="tr-TR" sz="2400" dirty="0" smtClean="0"/>
          </a:p>
          <a:p>
            <a:pPr>
              <a:spcAft>
                <a:spcPts val="600"/>
              </a:spcAft>
            </a:pPr>
            <a:endParaRPr lang="en-US" sz="2400" dirty="0"/>
          </a:p>
        </p:txBody>
      </p:sp>
    </p:spTree>
    <p:extLst>
      <p:ext uri="{BB962C8B-B14F-4D97-AF65-F5344CB8AC3E}">
        <p14:creationId xmlns:p14="http://schemas.microsoft.com/office/powerpoint/2010/main" val="2492496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476672"/>
            <a:ext cx="7776864" cy="6678751"/>
          </a:xfrm>
          <a:prstGeom prst="rect">
            <a:avLst/>
          </a:prstGeom>
        </p:spPr>
        <p:txBody>
          <a:bodyPr wrap="square">
            <a:spAutoFit/>
          </a:bodyPr>
          <a:lstStyle/>
          <a:p>
            <a:endParaRPr lang="en-US" sz="2400" dirty="0"/>
          </a:p>
          <a:p>
            <a:r>
              <a:rPr lang="tr-TR" sz="2400" b="1" dirty="0" smtClean="0"/>
              <a:t>1- Tekil </a:t>
            </a:r>
            <a:r>
              <a:rPr lang="tr-TR" sz="2400" b="1" dirty="0"/>
              <a:t>tarama </a:t>
            </a:r>
            <a:r>
              <a:rPr lang="tr-TR" sz="2400" b="1" dirty="0" smtClean="0"/>
              <a:t>modeli; </a:t>
            </a:r>
          </a:p>
          <a:p>
            <a:pPr>
              <a:spcAft>
                <a:spcPts val="600"/>
              </a:spcAft>
            </a:pPr>
            <a:r>
              <a:rPr lang="tr-TR" sz="2400" dirty="0" smtClean="0"/>
              <a:t>Araştırmayı </a:t>
            </a:r>
            <a:r>
              <a:rPr lang="tr-TR" sz="2400" dirty="0"/>
              <a:t>tek değişkene odaklayarak onun belirli bir andaki durumunu ya da belirli bir dönemdeki değişimini inceler. Bu da </a:t>
            </a:r>
            <a:r>
              <a:rPr lang="tr-TR" sz="2400" dirty="0" smtClean="0"/>
              <a:t>anlık (kesitsel) </a:t>
            </a:r>
            <a:r>
              <a:rPr lang="tr-TR" sz="2400" dirty="0"/>
              <a:t>ve zamansal </a:t>
            </a:r>
            <a:r>
              <a:rPr lang="tr-TR" sz="2400" dirty="0" smtClean="0"/>
              <a:t>(boylamsal) olarak </a:t>
            </a:r>
            <a:r>
              <a:rPr lang="tr-TR" sz="2400" dirty="0"/>
              <a:t>yapılabilir</a:t>
            </a:r>
            <a:r>
              <a:rPr lang="en-US" sz="2400" dirty="0" smtClean="0"/>
              <a:t>.</a:t>
            </a:r>
            <a:endParaRPr lang="tr-TR" sz="2400" dirty="0" smtClean="0"/>
          </a:p>
          <a:p>
            <a:pPr>
              <a:spcAft>
                <a:spcPts val="600"/>
              </a:spcAft>
            </a:pPr>
            <a:r>
              <a:rPr lang="tr-TR" sz="2400" dirty="0"/>
              <a:t>Örnek; beslenme alışkanlıklarının belirlenmesi, boş zaman alışkanlıklarının belirlenmesi vb. </a:t>
            </a:r>
          </a:p>
          <a:p>
            <a:pPr>
              <a:spcAft>
                <a:spcPts val="600"/>
              </a:spcAft>
            </a:pPr>
            <a:r>
              <a:rPr lang="tr-TR" sz="2400" b="1" i="1" dirty="0" smtClean="0"/>
              <a:t>Boylamsal (İzleme) </a:t>
            </a:r>
            <a:r>
              <a:rPr lang="tr-TR" sz="2400" b="1" i="1" dirty="0"/>
              <a:t>yaklaşımı</a:t>
            </a:r>
            <a:r>
              <a:rPr lang="tr-TR" sz="2400" i="1" dirty="0"/>
              <a:t>: </a:t>
            </a:r>
            <a:r>
              <a:rPr lang="tr-TR" sz="2400" dirty="0"/>
              <a:t>Dil gelişiminin belirlenmesinde az sayıda çocuğun doğumdan başlanarak yedi yaşına kadar belli aralıklarla gözlenmesidir. Öğrencilerin mezun olduktan sonra meslek yaşamlarının incelenmesi vb. </a:t>
            </a:r>
          </a:p>
          <a:p>
            <a:pPr>
              <a:spcAft>
                <a:spcPts val="600"/>
              </a:spcAft>
            </a:pPr>
            <a:r>
              <a:rPr lang="tr-TR" sz="2400" b="1" i="1" dirty="0" smtClean="0"/>
              <a:t>Kesitsel yaklaşım</a:t>
            </a:r>
            <a:r>
              <a:rPr lang="tr-TR" sz="2400" i="1" dirty="0" smtClean="0"/>
              <a:t>: </a:t>
            </a:r>
            <a:r>
              <a:rPr lang="tr-TR" sz="2400" dirty="0"/>
              <a:t>Evreni temsil ettiği kabul edilen, birbirinden ayrı gruplar üzerinde ve bir anda yapılacak gözlemlerle belirlenmeye çalışılır. Dil gelişiminin belirlenmesinde her yaş diliminden temsil edebilecek sayıda çocuk belirlenerek dil gelişimi belirlenmeye çalışılır. </a:t>
            </a:r>
          </a:p>
          <a:p>
            <a:endParaRPr lang="en-US" sz="2400" dirty="0"/>
          </a:p>
        </p:txBody>
      </p:sp>
    </p:spTree>
    <p:extLst>
      <p:ext uri="{BB962C8B-B14F-4D97-AF65-F5344CB8AC3E}">
        <p14:creationId xmlns:p14="http://schemas.microsoft.com/office/powerpoint/2010/main" val="2824088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1268760"/>
            <a:ext cx="6912768" cy="2677656"/>
          </a:xfrm>
          <a:prstGeom prst="rect">
            <a:avLst/>
          </a:prstGeom>
        </p:spPr>
        <p:txBody>
          <a:bodyPr wrap="square">
            <a:spAutoFit/>
          </a:bodyPr>
          <a:lstStyle/>
          <a:p>
            <a:r>
              <a:rPr lang="tr-TR" sz="2400" b="1" dirty="0"/>
              <a:t>Tekil tarama modeli </a:t>
            </a:r>
            <a:r>
              <a:rPr lang="tr-TR" sz="2400" b="1" dirty="0" smtClean="0"/>
              <a:t>araştırmalarında verilerin analizi</a:t>
            </a:r>
          </a:p>
          <a:p>
            <a:endParaRPr lang="tr-TR" sz="2400" dirty="0" smtClean="0"/>
          </a:p>
          <a:p>
            <a:r>
              <a:rPr lang="tr-TR" sz="2400" dirty="0" smtClean="0"/>
              <a:t>Tekil </a:t>
            </a:r>
            <a:r>
              <a:rPr lang="tr-TR" sz="2400" dirty="0"/>
              <a:t>tarama modeli araştırmalarında daha çok betimsel istatistikler kullanılır. </a:t>
            </a:r>
            <a:endParaRPr lang="tr-TR" sz="2400" dirty="0" smtClean="0"/>
          </a:p>
          <a:p>
            <a:r>
              <a:rPr lang="tr-TR" sz="2400" dirty="0" smtClean="0"/>
              <a:t>Ortalama</a:t>
            </a:r>
            <a:r>
              <a:rPr lang="tr-TR" sz="2400" dirty="0"/>
              <a:t>, medyan, </a:t>
            </a:r>
            <a:r>
              <a:rPr lang="tr-TR" sz="2400" dirty="0" err="1"/>
              <a:t>mod</a:t>
            </a:r>
            <a:r>
              <a:rPr lang="tr-TR" sz="2400" dirty="0"/>
              <a:t>, standart sapma, değişkenlik, frekans, normal dağılım, oran, yüzde vb. </a:t>
            </a:r>
            <a:r>
              <a:rPr lang="tr-TR" sz="2400" dirty="0" smtClean="0"/>
              <a:t>istatistiksel teknikler uygulayabilir</a:t>
            </a:r>
            <a:r>
              <a:rPr lang="tr-TR" sz="2400" dirty="0"/>
              <a:t>.</a:t>
            </a:r>
          </a:p>
        </p:txBody>
      </p:sp>
    </p:spTree>
    <p:extLst>
      <p:ext uri="{BB962C8B-B14F-4D97-AF65-F5344CB8AC3E}">
        <p14:creationId xmlns:p14="http://schemas.microsoft.com/office/powerpoint/2010/main" val="123543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476672"/>
            <a:ext cx="7776864" cy="7048083"/>
          </a:xfrm>
          <a:prstGeom prst="rect">
            <a:avLst/>
          </a:prstGeom>
        </p:spPr>
        <p:txBody>
          <a:bodyPr wrap="square">
            <a:spAutoFit/>
          </a:bodyPr>
          <a:lstStyle/>
          <a:p>
            <a:endParaRPr lang="en-US" sz="2400" dirty="0"/>
          </a:p>
          <a:p>
            <a:endParaRPr lang="tr-TR" sz="2400" dirty="0" smtClean="0"/>
          </a:p>
          <a:p>
            <a:pPr>
              <a:spcAft>
                <a:spcPts val="600"/>
              </a:spcAft>
            </a:pPr>
            <a:r>
              <a:rPr lang="tr-TR" sz="2400" b="1" dirty="0" smtClean="0"/>
              <a:t>2- İlişkisel </a:t>
            </a:r>
            <a:r>
              <a:rPr lang="tr-TR" sz="2400" b="1" dirty="0"/>
              <a:t>tarama </a:t>
            </a:r>
            <a:r>
              <a:rPr lang="tr-TR" sz="2400" b="1" dirty="0" smtClean="0"/>
              <a:t>modeli; </a:t>
            </a:r>
          </a:p>
          <a:p>
            <a:pPr>
              <a:spcAft>
                <a:spcPts val="600"/>
              </a:spcAft>
            </a:pPr>
            <a:r>
              <a:rPr lang="tr-TR" sz="2400" dirty="0" smtClean="0"/>
              <a:t>Genellikle </a:t>
            </a:r>
            <a:r>
              <a:rPr lang="tr-TR" sz="2400" dirty="0"/>
              <a:t>birden çok değişken arasındaki etkileşimlerin belirlenmesinde kullanılır. </a:t>
            </a:r>
            <a:endParaRPr lang="tr-TR" sz="2400" dirty="0" smtClean="0"/>
          </a:p>
          <a:p>
            <a:pPr>
              <a:spcAft>
                <a:spcPts val="600"/>
              </a:spcAft>
            </a:pPr>
            <a:r>
              <a:rPr lang="tr-TR" sz="2400" dirty="0" smtClean="0"/>
              <a:t>Korelasyon</a:t>
            </a:r>
            <a:r>
              <a:rPr lang="tr-TR" sz="2400" dirty="0"/>
              <a:t>, </a:t>
            </a:r>
            <a:r>
              <a:rPr lang="tr-TR" sz="2400" dirty="0" smtClean="0"/>
              <a:t>ki-kare, t-testi</a:t>
            </a:r>
            <a:r>
              <a:rPr lang="tr-TR" sz="2400" dirty="0"/>
              <a:t>, varyans analizi ve çoklu regresyon gibi istatistiksel teknikler yardımıyla değişkenler arasındaki ilişkiler belirlenebilir ya da grup ortalamaları karşılaştırılabilir</a:t>
            </a:r>
            <a:r>
              <a:rPr lang="tr-TR" sz="2400" dirty="0" smtClean="0"/>
              <a:t>.</a:t>
            </a:r>
          </a:p>
          <a:p>
            <a:pPr>
              <a:spcAft>
                <a:spcPts val="600"/>
              </a:spcAft>
            </a:pPr>
            <a:r>
              <a:rPr lang="tr-TR" sz="2400" dirty="0" smtClean="0"/>
              <a:t> </a:t>
            </a:r>
            <a:r>
              <a:rPr lang="tr-TR" sz="2400" dirty="0"/>
              <a:t>Değişkenler arasındaki ilişkiler -1 ile +1 arasında bir değerle ifade edilmektedir</a:t>
            </a:r>
            <a:r>
              <a:rPr lang="en-US" sz="2400" dirty="0"/>
              <a:t>.</a:t>
            </a:r>
            <a:r>
              <a:rPr lang="tr-TR" sz="2400" dirty="0"/>
              <a:t> değişkenlerden birisine ilişkin değer azalırken öteki değişkenin değeri artmaktadır.</a:t>
            </a:r>
            <a:endParaRPr lang="en-US" sz="2400" dirty="0"/>
          </a:p>
          <a:p>
            <a:r>
              <a:rPr lang="tr-TR" sz="2400" dirty="0" smtClean="0"/>
              <a:t>Bu çeşit araştırmalarda </a:t>
            </a:r>
            <a:r>
              <a:rPr lang="tr-TR" sz="2400" dirty="0" err="1" smtClean="0"/>
              <a:t>k</a:t>
            </a:r>
            <a:r>
              <a:rPr lang="tr-TR" sz="2400" b="1" dirty="0" err="1" smtClean="0"/>
              <a:t>oralasyon</a:t>
            </a:r>
            <a:r>
              <a:rPr lang="tr-TR" sz="2400" b="1" dirty="0" smtClean="0"/>
              <a:t> </a:t>
            </a:r>
            <a:r>
              <a:rPr lang="tr-TR" sz="2400" dirty="0"/>
              <a:t>ve </a:t>
            </a:r>
            <a:r>
              <a:rPr lang="tr-TR" sz="2400" b="1" dirty="0"/>
              <a:t>karşılaştırma</a:t>
            </a:r>
            <a:r>
              <a:rPr lang="tr-TR" sz="2400" dirty="0"/>
              <a:t> yolu ile iki tür çözümleme yapılır. </a:t>
            </a:r>
            <a:endParaRPr lang="tr-TR" sz="2400" dirty="0" smtClean="0"/>
          </a:p>
          <a:p>
            <a:r>
              <a:rPr lang="tr-TR" sz="2400" dirty="0" smtClean="0"/>
              <a:t>Örneğin, </a:t>
            </a:r>
            <a:r>
              <a:rPr lang="tr-TR" sz="2400" dirty="0" err="1" smtClean="0"/>
              <a:t>sosyo</a:t>
            </a:r>
            <a:r>
              <a:rPr lang="tr-TR" sz="2400" dirty="0" smtClean="0"/>
              <a:t>-ekonomik </a:t>
            </a:r>
            <a:r>
              <a:rPr lang="tr-TR" sz="2400" dirty="0"/>
              <a:t>düzey ile çocuk sayısı, sigara içme ile doğum kilosu, eğitim düzeyi ile empati düzeyi, zeka ile akademik başarı vb. </a:t>
            </a:r>
            <a:r>
              <a:rPr lang="tr-TR" sz="2400" dirty="0" smtClean="0"/>
              <a:t>gibi değişkenler arasındaki ilişkilerin incelenmesi</a:t>
            </a:r>
            <a:endParaRPr lang="tr-TR" sz="2400" dirty="0"/>
          </a:p>
          <a:p>
            <a:endParaRPr lang="tr-TR" sz="2400" dirty="0"/>
          </a:p>
        </p:txBody>
      </p:sp>
    </p:spTree>
    <p:extLst>
      <p:ext uri="{BB962C8B-B14F-4D97-AF65-F5344CB8AC3E}">
        <p14:creationId xmlns:p14="http://schemas.microsoft.com/office/powerpoint/2010/main" val="2974684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476672"/>
            <a:ext cx="8568952" cy="5601533"/>
          </a:xfrm>
          <a:prstGeom prst="rect">
            <a:avLst/>
          </a:prstGeom>
        </p:spPr>
        <p:txBody>
          <a:bodyPr wrap="square">
            <a:spAutoFit/>
          </a:bodyPr>
          <a:lstStyle/>
          <a:p>
            <a:r>
              <a:rPr lang="tr-TR" sz="2400" b="1" dirty="0" smtClean="0">
                <a:latin typeface="+mj-lt"/>
              </a:rPr>
              <a:t>3. Nedensel Karşılaştırmalı </a:t>
            </a:r>
            <a:r>
              <a:rPr lang="tr-TR" sz="2400" b="1" dirty="0">
                <a:latin typeface="+mj-lt"/>
              </a:rPr>
              <a:t>Model</a:t>
            </a:r>
            <a:endParaRPr lang="tr-TR" sz="2400" dirty="0" smtClean="0">
              <a:latin typeface="+mj-lt"/>
              <a:cs typeface="Calibri" panose="020F0502020204030204" pitchFamily="34" charset="0"/>
            </a:endParaRPr>
          </a:p>
          <a:p>
            <a:endParaRPr lang="tr-TR" sz="2400" dirty="0">
              <a:latin typeface="Calibri" panose="020F0502020204030204" pitchFamily="34" charset="0"/>
              <a:cs typeface="Calibri" panose="020F0502020204030204" pitchFamily="34" charset="0"/>
            </a:endParaRPr>
          </a:p>
          <a:p>
            <a:pPr>
              <a:spcAft>
                <a:spcPts val="1200"/>
              </a:spcAft>
            </a:pPr>
            <a:r>
              <a:rPr lang="tr-TR" sz="2200" dirty="0" smtClean="0">
                <a:latin typeface="Calibri" panose="020F0502020204030204" pitchFamily="34" charset="0"/>
                <a:cs typeface="Calibri" panose="020F0502020204030204" pitchFamily="34" charset="0"/>
              </a:rPr>
              <a:t>Bu </a:t>
            </a:r>
            <a:r>
              <a:rPr lang="tr-TR" sz="2200" dirty="0">
                <a:latin typeface="Calibri" panose="020F0502020204030204" pitchFamily="34" charset="0"/>
                <a:cs typeface="Calibri" panose="020F0502020204030204" pitchFamily="34" charset="0"/>
              </a:rPr>
              <a:t>model ile genelde </a:t>
            </a:r>
            <a:r>
              <a:rPr lang="tr-TR" sz="2200" dirty="0" smtClean="0">
                <a:latin typeface="Calibri" panose="020F0502020204030204" pitchFamily="34" charset="0"/>
                <a:cs typeface="Calibri" panose="020F0502020204030204" pitchFamily="34" charset="0"/>
              </a:rPr>
              <a:t>bağımlı değişkeni </a:t>
            </a:r>
            <a:r>
              <a:rPr lang="tr-TR" sz="2200" dirty="0">
                <a:latin typeface="Calibri" panose="020F0502020204030204" pitchFamily="34" charset="0"/>
                <a:cs typeface="Calibri" panose="020F0502020204030204" pitchFamily="34" charset="0"/>
              </a:rPr>
              <a:t>meydana getiren </a:t>
            </a:r>
            <a:r>
              <a:rPr lang="tr-TR" sz="2200" dirty="0" smtClean="0">
                <a:latin typeface="Calibri" panose="020F0502020204030204" pitchFamily="34" charset="0"/>
                <a:cs typeface="Calibri" panose="020F0502020204030204" pitchFamily="34" charset="0"/>
              </a:rPr>
              <a:t>olası değişkenlerin belirlenmesi amaçlanmaktadır</a:t>
            </a:r>
            <a:r>
              <a:rPr lang="tr-TR" sz="2200" dirty="0">
                <a:latin typeface="Calibri" panose="020F0502020204030204" pitchFamily="34" charset="0"/>
                <a:cs typeface="Calibri" panose="020F0502020204030204" pitchFamily="34" charset="0"/>
              </a:rPr>
              <a:t>. Nedensel </a:t>
            </a:r>
            <a:r>
              <a:rPr lang="tr-TR" sz="2200" dirty="0" smtClean="0">
                <a:latin typeface="Calibri" panose="020F0502020204030204" pitchFamily="34" charset="0"/>
                <a:cs typeface="Calibri" panose="020F0502020204030204" pitchFamily="34" charset="0"/>
              </a:rPr>
              <a:t>karşılaştırmalı </a:t>
            </a:r>
            <a:r>
              <a:rPr lang="tr-TR" sz="2200" dirty="0">
                <a:latin typeface="Calibri" panose="020F0502020204030204" pitchFamily="34" charset="0"/>
                <a:cs typeface="Calibri" panose="020F0502020204030204" pitchFamily="34" charset="0"/>
              </a:rPr>
              <a:t>model </a:t>
            </a:r>
            <a:r>
              <a:rPr lang="tr-TR" sz="2200" dirty="0" smtClean="0">
                <a:latin typeface="Calibri" panose="020F0502020204030204" pitchFamily="34" charset="0"/>
                <a:cs typeface="Calibri" panose="020F0502020204030204" pitchFamily="34" charset="0"/>
              </a:rPr>
              <a:t>aslında </a:t>
            </a:r>
            <a:r>
              <a:rPr lang="tr-TR" sz="2200" dirty="0">
                <a:latin typeface="Calibri" panose="020F0502020204030204" pitchFamily="34" charset="0"/>
                <a:cs typeface="Calibri" panose="020F0502020204030204" pitchFamily="34" charset="0"/>
              </a:rPr>
              <a:t>tarama </a:t>
            </a:r>
            <a:r>
              <a:rPr lang="tr-TR" sz="2200" dirty="0" smtClean="0">
                <a:latin typeface="Calibri" panose="020F0502020204030204" pitchFamily="34" charset="0"/>
                <a:cs typeface="Calibri" panose="020F0502020204030204" pitchFamily="34" charset="0"/>
              </a:rPr>
              <a:t>modeli ile </a:t>
            </a:r>
            <a:r>
              <a:rPr lang="tr-TR" sz="2200" dirty="0">
                <a:latin typeface="Calibri" panose="020F0502020204030204" pitchFamily="34" charset="0"/>
                <a:cs typeface="Calibri" panose="020F0502020204030204" pitchFamily="34" charset="0"/>
              </a:rPr>
              <a:t>deneme modeli </a:t>
            </a:r>
            <a:r>
              <a:rPr lang="tr-TR" sz="2200" dirty="0" smtClean="0">
                <a:latin typeface="Calibri" panose="020F0502020204030204" pitchFamily="34" charset="0"/>
                <a:cs typeface="Calibri" panose="020F0502020204030204" pitchFamily="34" charset="0"/>
              </a:rPr>
              <a:t>arasında </a:t>
            </a:r>
            <a:r>
              <a:rPr lang="tr-TR" sz="2200" dirty="0">
                <a:latin typeface="Calibri" panose="020F0502020204030204" pitchFamily="34" charset="0"/>
                <a:cs typeface="Calibri" panose="020F0502020204030204" pitchFamily="34" charset="0"/>
              </a:rPr>
              <a:t>bir yerde </a:t>
            </a:r>
            <a:r>
              <a:rPr lang="tr-TR" sz="2200" dirty="0" smtClean="0">
                <a:latin typeface="Calibri" panose="020F0502020204030204" pitchFamily="34" charset="0"/>
                <a:cs typeface="Calibri" panose="020F0502020204030204" pitchFamily="34" charset="0"/>
              </a:rPr>
              <a:t>durmaktadır.</a:t>
            </a:r>
          </a:p>
          <a:p>
            <a:pPr>
              <a:spcAft>
                <a:spcPts val="1200"/>
              </a:spcAft>
            </a:pPr>
            <a:r>
              <a:rPr lang="tr-TR" sz="2200" dirty="0" smtClean="0"/>
              <a:t>Nedensel </a:t>
            </a:r>
            <a:r>
              <a:rPr lang="tr-TR" sz="2200" dirty="0"/>
              <a:t>karşılaştırma, ortaya çıkmış ya da daha önceden gerçekleşmiş bir durumun ya da olayın nedenlerini, bu nedenleri etkileyen değişkenleri ya da bir etkinin sonuçlarını belirlemeye yönelik bir araştırma türüdür. </a:t>
            </a:r>
          </a:p>
          <a:p>
            <a:pPr>
              <a:spcAft>
                <a:spcPts val="1200"/>
              </a:spcAft>
            </a:pPr>
            <a:r>
              <a:rPr lang="tr-TR" sz="2200" dirty="0" smtClean="0"/>
              <a:t>Bir </a:t>
            </a:r>
            <a:r>
              <a:rPr lang="tr-TR" sz="2200" dirty="0"/>
              <a:t>araştırmada farklılıkların sebep ya da sonuçlarının nelerden kaynaklandığının belirlenmeye çalışıldığı bir araştırma yöntemidir. </a:t>
            </a:r>
          </a:p>
          <a:p>
            <a:r>
              <a:rPr lang="tr-TR" sz="2400" dirty="0" smtClean="0"/>
              <a:t>Varyans analizi (ANOVA) ve t-testi</a:t>
            </a:r>
            <a:r>
              <a:rPr lang="tr-TR" sz="2400" dirty="0"/>
              <a:t>, </a:t>
            </a:r>
            <a:r>
              <a:rPr lang="tr-TR" sz="2400" dirty="0" smtClean="0"/>
              <a:t>gibi </a:t>
            </a:r>
            <a:r>
              <a:rPr lang="tr-TR" sz="2400" dirty="0"/>
              <a:t>istatistiksel teknikler yardımıyla </a:t>
            </a:r>
            <a:r>
              <a:rPr lang="tr-TR" sz="2400" dirty="0" smtClean="0"/>
              <a:t>bağımlı değişkeni etkileyen nedenlerin belirlenmesine çalışılır.</a:t>
            </a:r>
            <a:endParaRPr lang="tr-T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2397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476672"/>
            <a:ext cx="7992888" cy="6309420"/>
          </a:xfrm>
          <a:prstGeom prst="rect">
            <a:avLst/>
          </a:prstGeom>
        </p:spPr>
        <p:txBody>
          <a:bodyPr wrap="square">
            <a:spAutoFit/>
          </a:bodyPr>
          <a:lstStyle/>
          <a:p>
            <a:r>
              <a:rPr lang="tr-TR" sz="2400" b="1" dirty="0" smtClean="0">
                <a:solidFill>
                  <a:srgbClr val="000000"/>
                </a:solidFill>
                <a:latin typeface="+mj-lt"/>
              </a:rPr>
              <a:t>Nedensel Karşılaştırmalı Araştırmalarda Verilerin Analizi</a:t>
            </a:r>
          </a:p>
          <a:p>
            <a:endParaRPr lang="tr-TR" sz="2400" dirty="0">
              <a:solidFill>
                <a:srgbClr val="000000"/>
              </a:solidFill>
              <a:latin typeface="+mj-lt"/>
            </a:endParaRPr>
          </a:p>
          <a:p>
            <a:pPr>
              <a:spcAft>
                <a:spcPts val="600"/>
              </a:spcAft>
            </a:pPr>
            <a:r>
              <a:rPr lang="tr-TR" sz="2400" dirty="0" smtClean="0">
                <a:latin typeface="+mj-lt"/>
              </a:rPr>
              <a:t>Geçerli </a:t>
            </a:r>
            <a:r>
              <a:rPr lang="tr-TR" sz="2400" dirty="0">
                <a:latin typeface="+mj-lt"/>
              </a:rPr>
              <a:t>ve güvenilir olduğu kabul edilen her türlü veri toplama aracı kullanılabilir. </a:t>
            </a:r>
          </a:p>
          <a:p>
            <a:pPr>
              <a:spcAft>
                <a:spcPts val="600"/>
              </a:spcAft>
            </a:pPr>
            <a:r>
              <a:rPr lang="tr-TR" sz="2400" dirty="0" smtClean="0">
                <a:solidFill>
                  <a:srgbClr val="000000"/>
                </a:solidFill>
                <a:latin typeface="+mj-lt"/>
              </a:rPr>
              <a:t>Eğer </a:t>
            </a:r>
            <a:r>
              <a:rPr lang="tr-TR" sz="2400" dirty="0">
                <a:solidFill>
                  <a:srgbClr val="000000"/>
                </a:solidFill>
                <a:latin typeface="+mj-lt"/>
              </a:rPr>
              <a:t>araştırma geniş kitleler üzerinde yapılacaksa anketler ve ikincil veri kaynakları, eğer araştırma küçük grupla yapılacaksa görüşme, gözlem ve doküman gibi nitel veri toplama araçlarına başvurulabilir. </a:t>
            </a:r>
          </a:p>
          <a:p>
            <a:pPr>
              <a:spcAft>
                <a:spcPts val="600"/>
              </a:spcAft>
            </a:pPr>
            <a:r>
              <a:rPr lang="tr-TR" sz="2400" dirty="0" smtClean="0">
                <a:solidFill>
                  <a:srgbClr val="000000"/>
                </a:solidFill>
                <a:latin typeface="+mj-lt"/>
              </a:rPr>
              <a:t>Toplanan </a:t>
            </a:r>
            <a:r>
              <a:rPr lang="tr-TR" sz="2400" dirty="0">
                <a:solidFill>
                  <a:srgbClr val="000000"/>
                </a:solidFill>
                <a:latin typeface="+mj-lt"/>
              </a:rPr>
              <a:t>verilerin çözümlenmesinde genel olarak betimsel ve </a:t>
            </a:r>
            <a:r>
              <a:rPr lang="tr-TR" sz="2400" dirty="0" err="1">
                <a:solidFill>
                  <a:srgbClr val="000000"/>
                </a:solidFill>
                <a:latin typeface="+mj-lt"/>
              </a:rPr>
              <a:t>kestirimsel</a:t>
            </a:r>
            <a:r>
              <a:rPr lang="tr-TR" sz="2400" dirty="0">
                <a:solidFill>
                  <a:srgbClr val="000000"/>
                </a:solidFill>
                <a:latin typeface="+mj-lt"/>
              </a:rPr>
              <a:t> istatistik teknikleri kullanılır. Mod, medyan, aritmetik ortalama, standart sapma ve </a:t>
            </a:r>
            <a:r>
              <a:rPr lang="tr-TR" sz="2400" dirty="0" smtClean="0">
                <a:solidFill>
                  <a:srgbClr val="000000"/>
                </a:solidFill>
                <a:latin typeface="+mj-lt"/>
              </a:rPr>
              <a:t>varyans analizi </a:t>
            </a:r>
            <a:r>
              <a:rPr lang="tr-TR" sz="2400" dirty="0">
                <a:solidFill>
                  <a:srgbClr val="000000"/>
                </a:solidFill>
                <a:latin typeface="+mj-lt"/>
              </a:rPr>
              <a:t>yaygın olarak hesaplanan istatistikler arasındadır. </a:t>
            </a:r>
            <a:endParaRPr lang="tr-TR" sz="2400" dirty="0" smtClean="0">
              <a:solidFill>
                <a:srgbClr val="000000"/>
              </a:solidFill>
              <a:latin typeface="+mj-lt"/>
            </a:endParaRPr>
          </a:p>
          <a:p>
            <a:pPr>
              <a:spcAft>
                <a:spcPts val="600"/>
              </a:spcAft>
            </a:pPr>
            <a:r>
              <a:rPr lang="tr-TR" sz="2400" dirty="0">
                <a:latin typeface="+mj-lt"/>
              </a:rPr>
              <a:t>Varyans analizi (ANOVA) ve </a:t>
            </a:r>
            <a:r>
              <a:rPr lang="tr-TR" sz="2400" dirty="0" smtClean="0">
                <a:latin typeface="+mj-lt"/>
              </a:rPr>
              <a:t>t-testi </a:t>
            </a:r>
            <a:r>
              <a:rPr lang="tr-TR" sz="2400" dirty="0">
                <a:latin typeface="+mj-lt"/>
              </a:rPr>
              <a:t>gibi istatistiksel teknikler yardımıyla bağımlı değişkeni etkileyen nedenlerin belirlenmesine çalışılır.</a:t>
            </a:r>
            <a:endParaRPr lang="tr-TR" sz="2400" dirty="0">
              <a:latin typeface="+mj-lt"/>
              <a:cs typeface="Calibri" panose="020F0502020204030204" pitchFamily="34" charset="0"/>
            </a:endParaRPr>
          </a:p>
          <a:p>
            <a:pPr>
              <a:spcAft>
                <a:spcPts val="600"/>
              </a:spcAft>
            </a:pPr>
            <a:endParaRPr lang="tr-TR" sz="2400" dirty="0">
              <a:solidFill>
                <a:srgbClr val="000000"/>
              </a:solidFill>
              <a:latin typeface="+mj-lt"/>
            </a:endParaRPr>
          </a:p>
        </p:txBody>
      </p:sp>
    </p:spTree>
    <p:extLst>
      <p:ext uri="{BB962C8B-B14F-4D97-AF65-F5344CB8AC3E}">
        <p14:creationId xmlns:p14="http://schemas.microsoft.com/office/powerpoint/2010/main" val="2209347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692696"/>
            <a:ext cx="8208912" cy="4755148"/>
          </a:xfrm>
          <a:prstGeom prst="rect">
            <a:avLst/>
          </a:prstGeom>
        </p:spPr>
        <p:txBody>
          <a:bodyPr wrap="square">
            <a:spAutoFit/>
          </a:bodyPr>
          <a:lstStyle/>
          <a:p>
            <a:r>
              <a:rPr lang="tr-TR" sz="2400" b="1" dirty="0">
                <a:solidFill>
                  <a:srgbClr val="000000"/>
                </a:solidFill>
              </a:rPr>
              <a:t>Nedensel Karşılaştırmalı Araştırmalarda Verilerin Analizi</a:t>
            </a:r>
          </a:p>
          <a:p>
            <a:endParaRPr lang="tr-TR" sz="2400" dirty="0" smtClean="0"/>
          </a:p>
          <a:p>
            <a:pPr>
              <a:spcAft>
                <a:spcPts val="600"/>
              </a:spcAft>
            </a:pPr>
            <a:r>
              <a:rPr lang="tr-TR" sz="2400" dirty="0" smtClean="0"/>
              <a:t>Karşılaştırma </a:t>
            </a:r>
            <a:r>
              <a:rPr lang="tr-TR" sz="2400" dirty="0"/>
              <a:t>yolu ile ilişki belirlemede ise en az iki değişken vardır. Örneğin çocukların zeka düzeyleri ölçüldükten sonra aldıkları puanlara göre düşük-orta-yüksek gruplara ayrılır. </a:t>
            </a:r>
            <a:endParaRPr lang="tr-TR" sz="2400" dirty="0" smtClean="0"/>
          </a:p>
          <a:p>
            <a:pPr>
              <a:spcAft>
                <a:spcPts val="600"/>
              </a:spcAft>
            </a:pPr>
            <a:r>
              <a:rPr lang="tr-TR" sz="2400" dirty="0" smtClean="0"/>
              <a:t>Sonra </a:t>
            </a:r>
            <a:r>
              <a:rPr lang="tr-TR" sz="2400" dirty="0"/>
              <a:t>gruplara göre okul başarı puanlarına bakılır. </a:t>
            </a:r>
            <a:endParaRPr lang="tr-TR" sz="2400" dirty="0" smtClean="0"/>
          </a:p>
          <a:p>
            <a:pPr>
              <a:spcAft>
                <a:spcPts val="600"/>
              </a:spcAft>
            </a:pPr>
            <a:r>
              <a:rPr lang="tr-TR" sz="2400" dirty="0" smtClean="0"/>
              <a:t>Zeka </a:t>
            </a:r>
            <a:r>
              <a:rPr lang="tr-TR" sz="2400" dirty="0"/>
              <a:t>düzeyleri ile okul başarı puanları birbirinden farklı ise zeka düzeyi ile okul başarısı arasında bir ilişki olduğu söylenir. </a:t>
            </a:r>
            <a:endParaRPr lang="tr-TR" sz="2400" dirty="0" smtClean="0"/>
          </a:p>
          <a:p>
            <a:endParaRPr lang="tr-TR" sz="2400" dirty="0"/>
          </a:p>
          <a:p>
            <a:r>
              <a:rPr lang="tr-TR" sz="2400" dirty="0"/>
              <a:t>Araştırmacının değişkenlik çözümlemesi Varyans analizi </a:t>
            </a:r>
            <a:r>
              <a:rPr lang="tr-TR" sz="2400" dirty="0" smtClean="0"/>
              <a:t>(F testi--ANOVA), </a:t>
            </a:r>
            <a:r>
              <a:rPr lang="tr-TR" sz="2400" dirty="0"/>
              <a:t>t testi, </a:t>
            </a:r>
            <a:r>
              <a:rPr lang="el-GR" sz="2400" dirty="0"/>
              <a:t>χ</a:t>
            </a:r>
            <a:r>
              <a:rPr lang="tr-TR" sz="2400" dirty="0"/>
              <a:t>2 gibi parametrik ve </a:t>
            </a:r>
            <a:r>
              <a:rPr lang="tr-TR" sz="2400" dirty="0" err="1"/>
              <a:t>nonparametrik</a:t>
            </a:r>
            <a:r>
              <a:rPr lang="tr-TR" sz="2400" dirty="0"/>
              <a:t> istatistiksel yöntemleri bilmesi gerekir.</a:t>
            </a:r>
          </a:p>
        </p:txBody>
      </p:sp>
    </p:spTree>
    <p:extLst>
      <p:ext uri="{BB962C8B-B14F-4D97-AF65-F5344CB8AC3E}">
        <p14:creationId xmlns:p14="http://schemas.microsoft.com/office/powerpoint/2010/main" val="3018710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476672"/>
            <a:ext cx="8064896" cy="5986254"/>
          </a:xfrm>
          <a:prstGeom prst="rect">
            <a:avLst/>
          </a:prstGeom>
        </p:spPr>
        <p:txBody>
          <a:bodyPr wrap="square">
            <a:spAutoFit/>
          </a:bodyPr>
          <a:lstStyle/>
          <a:p>
            <a:r>
              <a:rPr lang="tr-TR" sz="2400" b="1" dirty="0" smtClean="0">
                <a:latin typeface="+mj-lt"/>
              </a:rPr>
              <a:t>Nedensel Karşılaştırmalı </a:t>
            </a:r>
            <a:r>
              <a:rPr lang="tr-TR" sz="2400" b="1" dirty="0">
                <a:latin typeface="+mj-lt"/>
              </a:rPr>
              <a:t>Model</a:t>
            </a:r>
            <a:endParaRPr lang="tr-TR" sz="2400" dirty="0" smtClean="0">
              <a:latin typeface="+mj-lt"/>
              <a:cs typeface="Calibri" panose="020F0502020204030204" pitchFamily="34" charset="0"/>
            </a:endParaRPr>
          </a:p>
          <a:p>
            <a:endParaRPr lang="tr-TR" sz="2400" dirty="0">
              <a:latin typeface="Calibri" panose="020F0502020204030204" pitchFamily="34" charset="0"/>
              <a:cs typeface="Calibri" panose="020F0502020204030204" pitchFamily="34" charset="0"/>
            </a:endParaRPr>
          </a:p>
          <a:p>
            <a:pPr>
              <a:spcAft>
                <a:spcPts val="600"/>
              </a:spcAft>
            </a:pPr>
            <a:r>
              <a:rPr lang="tr-TR" sz="2200" dirty="0" smtClean="0"/>
              <a:t>Nedensel </a:t>
            </a:r>
            <a:r>
              <a:rPr lang="tr-TR" sz="2200" dirty="0"/>
              <a:t>karşılaştırma araştırmalarında araştırılan durum araştırmacının manipülasyonundan bağımsız olarak ortaya çıkmış bir durumdur. </a:t>
            </a:r>
          </a:p>
          <a:p>
            <a:pPr>
              <a:spcAft>
                <a:spcPts val="600"/>
              </a:spcAft>
            </a:pPr>
            <a:r>
              <a:rPr lang="tr-TR" sz="2200" dirty="0" smtClean="0"/>
              <a:t>Denekler </a:t>
            </a:r>
            <a:r>
              <a:rPr lang="tr-TR" sz="2200" dirty="0"/>
              <a:t>bir araştırma durumunda karşılaştırma yapılmak üzere durumdan etkilenenler ve etkilenmeyenler olarak ayrılacaksa bu ayrım durumun doğal gelişimi içinde kendi kendine </a:t>
            </a:r>
            <a:r>
              <a:rPr lang="tr-TR" sz="2200" dirty="0" smtClean="0"/>
              <a:t>oluşur. </a:t>
            </a:r>
            <a:endParaRPr lang="tr-TR" sz="2200" dirty="0"/>
          </a:p>
          <a:p>
            <a:pPr>
              <a:spcAft>
                <a:spcPts val="600"/>
              </a:spcAft>
            </a:pPr>
            <a:r>
              <a:rPr lang="tr-TR" sz="2200" dirty="0" smtClean="0"/>
              <a:t>Nedensel </a:t>
            </a:r>
            <a:r>
              <a:rPr lang="tr-TR" sz="2200" dirty="0"/>
              <a:t>karşılaştırma araştırmalarında belirlenebilecek hipotezler çok esnektir, çok sayıda hipotez kurularak bunların doğruluğu sınanabilir. </a:t>
            </a:r>
          </a:p>
          <a:p>
            <a:pPr>
              <a:spcAft>
                <a:spcPts val="600"/>
              </a:spcAft>
            </a:pPr>
            <a:r>
              <a:rPr lang="tr-TR" sz="2200" dirty="0" smtClean="0"/>
              <a:t>Nedensel </a:t>
            </a:r>
            <a:r>
              <a:rPr lang="tr-TR" sz="2200" dirty="0"/>
              <a:t>karşılaştırma araştırmalarında sonuca kesinlikle neden olan faktör ya da faktörlerin tümü tanımlanamayabilir. </a:t>
            </a:r>
          </a:p>
          <a:p>
            <a:pPr>
              <a:spcAft>
                <a:spcPts val="600"/>
              </a:spcAft>
            </a:pPr>
            <a:r>
              <a:rPr lang="tr-TR" sz="2200" dirty="0" smtClean="0"/>
              <a:t>Herhangi </a:t>
            </a:r>
            <a:r>
              <a:rPr lang="tr-TR" sz="2200" dirty="0"/>
              <a:t>bir durum ya da olayda neden-sonuç ilişkisinin doğru kurulmasına dikkat edilmelidir. </a:t>
            </a:r>
          </a:p>
          <a:p>
            <a:endParaRPr lang="tr-T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3362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1289953"/>
            <a:ext cx="8136904" cy="4001095"/>
          </a:xfrm>
          <a:prstGeom prst="rect">
            <a:avLst/>
          </a:prstGeom>
        </p:spPr>
        <p:txBody>
          <a:bodyPr wrap="square">
            <a:spAutoFit/>
          </a:bodyPr>
          <a:lstStyle/>
          <a:p>
            <a:r>
              <a:rPr lang="tr-TR" sz="2400" b="1" dirty="0" smtClean="0"/>
              <a:t>Nedensel </a:t>
            </a:r>
            <a:r>
              <a:rPr lang="tr-TR" sz="2400" b="1" dirty="0"/>
              <a:t>Karşılaştırmalı </a:t>
            </a:r>
            <a:r>
              <a:rPr lang="tr-TR" sz="2400" b="1" dirty="0" smtClean="0"/>
              <a:t>Modeline Bir Örnek</a:t>
            </a:r>
            <a:endParaRPr lang="tr-TR" sz="2400" dirty="0">
              <a:cs typeface="Calibri" panose="020F0502020204030204" pitchFamily="34" charset="0"/>
            </a:endParaRPr>
          </a:p>
          <a:p>
            <a:endParaRPr lang="tr-TR" sz="2200" dirty="0">
              <a:latin typeface="Lucida Sans Unicode" panose="020B0602030504020204" pitchFamily="34" charset="0"/>
            </a:endParaRPr>
          </a:p>
          <a:p>
            <a:pPr>
              <a:spcAft>
                <a:spcPts val="600"/>
              </a:spcAft>
            </a:pPr>
            <a:r>
              <a:rPr lang="tr-TR" sz="2200" dirty="0">
                <a:latin typeface="+mj-lt"/>
              </a:rPr>
              <a:t>Bir araştırmacının fen bilimleri dersindeki öğrenci başarıları üzerine öğrencilerin bilişsel farkındalıklarının etkisini incelemek istediğini düşünelim. </a:t>
            </a:r>
            <a:endParaRPr lang="tr-TR" sz="2200" dirty="0" smtClean="0">
              <a:latin typeface="+mj-lt"/>
            </a:endParaRPr>
          </a:p>
          <a:p>
            <a:pPr>
              <a:spcAft>
                <a:spcPts val="600"/>
              </a:spcAft>
            </a:pPr>
            <a:r>
              <a:rPr lang="tr-TR" sz="2200" dirty="0" smtClean="0">
                <a:latin typeface="+mj-lt"/>
              </a:rPr>
              <a:t>Bu </a:t>
            </a:r>
            <a:r>
              <a:rPr lang="tr-TR" sz="2200" dirty="0">
                <a:latin typeface="+mj-lt"/>
              </a:rPr>
              <a:t>durumda deneysel bir araştırma modelinde araştırma tasarlayıp öğrencilerin bilişsel farkındalık düzeyleri değiştirilerek öğrencilerin başarılarını gözlemek mümkün değildir. </a:t>
            </a:r>
            <a:endParaRPr lang="tr-TR" sz="2200" dirty="0" smtClean="0">
              <a:latin typeface="+mj-lt"/>
            </a:endParaRPr>
          </a:p>
          <a:p>
            <a:pPr>
              <a:spcAft>
                <a:spcPts val="600"/>
              </a:spcAft>
            </a:pPr>
            <a:r>
              <a:rPr lang="tr-TR" sz="2200" dirty="0" smtClean="0">
                <a:latin typeface="+mj-lt"/>
              </a:rPr>
              <a:t>Bu </a:t>
            </a:r>
            <a:r>
              <a:rPr lang="tr-TR" sz="2200" dirty="0">
                <a:latin typeface="+mj-lt"/>
              </a:rPr>
              <a:t>durumda yapabileceğimiz şey farklı bilişsel farkındalık düzeylerindeki öğrencilerin fen bilimlerindeki başarılarını karşılaştırmak olacaktır. </a:t>
            </a:r>
          </a:p>
        </p:txBody>
      </p:sp>
    </p:spTree>
    <p:extLst>
      <p:ext uri="{BB962C8B-B14F-4D97-AF65-F5344CB8AC3E}">
        <p14:creationId xmlns:p14="http://schemas.microsoft.com/office/powerpoint/2010/main" val="1988789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476672"/>
            <a:ext cx="7848872" cy="5940088"/>
          </a:xfrm>
          <a:prstGeom prst="rect">
            <a:avLst/>
          </a:prstGeom>
        </p:spPr>
        <p:txBody>
          <a:bodyPr wrap="square">
            <a:spAutoFit/>
          </a:bodyPr>
          <a:lstStyle/>
          <a:p>
            <a:r>
              <a:rPr lang="tr-TR" sz="2400" b="1" dirty="0">
                <a:latin typeface="+mj-lt"/>
              </a:rPr>
              <a:t>Nedensel </a:t>
            </a:r>
            <a:r>
              <a:rPr lang="tr-TR" sz="2400" b="1" dirty="0" smtClean="0">
                <a:latin typeface="+mj-lt"/>
              </a:rPr>
              <a:t>Karşılaştırmalı Araştırmalar</a:t>
            </a:r>
          </a:p>
          <a:p>
            <a:endParaRPr lang="tr-TR" sz="2400" dirty="0">
              <a:latin typeface="+mj-lt"/>
            </a:endParaRPr>
          </a:p>
          <a:p>
            <a:r>
              <a:rPr lang="tr-TR" sz="2400" dirty="0">
                <a:latin typeface="+mj-lt"/>
              </a:rPr>
              <a:t>Nedensel karşılaştırma araştırmalarındaki konular genel olarak araştırmacıların yaptıkları gözlemlerden belirlenmektedir. </a:t>
            </a:r>
            <a:endParaRPr lang="tr-TR" sz="2400" dirty="0" smtClean="0">
              <a:latin typeface="+mj-lt"/>
            </a:endParaRPr>
          </a:p>
          <a:p>
            <a:endParaRPr lang="tr-TR" sz="2400" dirty="0" smtClean="0">
              <a:latin typeface="+mj-lt"/>
            </a:endParaRPr>
          </a:p>
          <a:p>
            <a:r>
              <a:rPr lang="tr-TR" sz="2400" dirty="0" smtClean="0">
                <a:latin typeface="+mj-lt"/>
              </a:rPr>
              <a:t>Örneğin;</a:t>
            </a:r>
          </a:p>
          <a:p>
            <a:endParaRPr lang="tr-TR" sz="2400" dirty="0">
              <a:latin typeface="+mj-lt"/>
            </a:endParaRPr>
          </a:p>
          <a:p>
            <a:pPr marL="285750" indent="-285750">
              <a:spcAft>
                <a:spcPts val="1200"/>
              </a:spcAft>
              <a:buFont typeface="Wingdings" panose="05000000000000000000" pitchFamily="2" charset="2"/>
              <a:buChar char="Ø"/>
            </a:pPr>
            <a:r>
              <a:rPr lang="tr-TR" sz="2400" dirty="0" smtClean="0">
                <a:solidFill>
                  <a:srgbClr val="000000"/>
                </a:solidFill>
                <a:latin typeface="+mj-lt"/>
              </a:rPr>
              <a:t>Öğretmenlik </a:t>
            </a:r>
            <a:r>
              <a:rPr lang="tr-TR" sz="2400" dirty="0">
                <a:solidFill>
                  <a:srgbClr val="000000"/>
                </a:solidFill>
                <a:latin typeface="+mj-lt"/>
              </a:rPr>
              <a:t>tükenmişlik düzeyleri görev yaptıkları okul türlerine ve bölgelere göre değişmekte midir? </a:t>
            </a:r>
          </a:p>
          <a:p>
            <a:pPr marL="285750" indent="-285750">
              <a:spcAft>
                <a:spcPts val="1200"/>
              </a:spcAft>
              <a:buFont typeface="Wingdings" panose="05000000000000000000" pitchFamily="2" charset="2"/>
              <a:buChar char="Ø"/>
            </a:pPr>
            <a:r>
              <a:rPr lang="tr-TR" sz="2400" dirty="0" smtClean="0">
                <a:solidFill>
                  <a:srgbClr val="000000"/>
                </a:solidFill>
                <a:latin typeface="+mj-lt"/>
              </a:rPr>
              <a:t>Öğrencilerin </a:t>
            </a:r>
            <a:r>
              <a:rPr lang="tr-TR" sz="2400" dirty="0">
                <a:solidFill>
                  <a:srgbClr val="000000"/>
                </a:solidFill>
                <a:latin typeface="+mj-lt"/>
              </a:rPr>
              <a:t>matematik başarıları fen ve sosyal bilimler liselerinde öğrenim görmelerine göre farklılaşmakta mıdır? </a:t>
            </a:r>
          </a:p>
          <a:p>
            <a:pPr marL="285750" indent="-285750">
              <a:spcAft>
                <a:spcPts val="1200"/>
              </a:spcAft>
              <a:buFont typeface="Wingdings" panose="05000000000000000000" pitchFamily="2" charset="2"/>
              <a:buChar char="Ø"/>
            </a:pPr>
            <a:r>
              <a:rPr lang="tr-TR" sz="2400" dirty="0" smtClean="0">
                <a:solidFill>
                  <a:srgbClr val="000000"/>
                </a:solidFill>
                <a:latin typeface="+mj-lt"/>
              </a:rPr>
              <a:t>Ülkemizde </a:t>
            </a:r>
            <a:r>
              <a:rPr lang="tr-TR" sz="2400" dirty="0">
                <a:solidFill>
                  <a:srgbClr val="000000"/>
                </a:solidFill>
                <a:latin typeface="+mj-lt"/>
              </a:rPr>
              <a:t>2005 yılında yenilenen öğretim programlarının Türk öğrencilerin uluslar arası sınavlardaki başarılarına etkisi nedir? </a:t>
            </a:r>
          </a:p>
        </p:txBody>
      </p:sp>
    </p:spTree>
    <p:extLst>
      <p:ext uri="{BB962C8B-B14F-4D97-AF65-F5344CB8AC3E}">
        <p14:creationId xmlns:p14="http://schemas.microsoft.com/office/powerpoint/2010/main" val="1701876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stretch>
            <a:fillRect/>
          </a:stretch>
        </p:blipFill>
        <p:spPr>
          <a:xfrm>
            <a:off x="539552" y="980728"/>
            <a:ext cx="8013198" cy="5040560"/>
          </a:xfrm>
          <a:prstGeom prst="rect">
            <a:avLst/>
          </a:prstGeom>
        </p:spPr>
      </p:pic>
    </p:spTree>
    <p:extLst>
      <p:ext uri="{BB962C8B-B14F-4D97-AF65-F5344CB8AC3E}">
        <p14:creationId xmlns:p14="http://schemas.microsoft.com/office/powerpoint/2010/main" val="47964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1982450"/>
            <a:ext cx="7488832" cy="2462213"/>
          </a:xfrm>
          <a:prstGeom prst="rect">
            <a:avLst/>
          </a:prstGeom>
        </p:spPr>
        <p:txBody>
          <a:bodyPr wrap="square">
            <a:spAutoFit/>
          </a:bodyPr>
          <a:lstStyle/>
          <a:p>
            <a:pPr>
              <a:spcAft>
                <a:spcPts val="1200"/>
              </a:spcAft>
            </a:pPr>
            <a:r>
              <a:rPr lang="tr-TR" sz="2400" dirty="0" smtClean="0">
                <a:latin typeface="+mj-lt"/>
              </a:rPr>
              <a:t>Sebep-sonuç </a:t>
            </a:r>
            <a:r>
              <a:rPr lang="tr-TR" sz="2400" dirty="0">
                <a:latin typeface="+mj-lt"/>
              </a:rPr>
              <a:t>ilişkisi kurmaya çalışması sebebiyle deneysel araştırmalara </a:t>
            </a:r>
            <a:r>
              <a:rPr lang="tr-TR" sz="2400" dirty="0" smtClean="0">
                <a:latin typeface="+mj-lt"/>
              </a:rPr>
              <a:t>benzer, </a:t>
            </a:r>
            <a:r>
              <a:rPr lang="tr-TR" sz="2400" dirty="0">
                <a:latin typeface="+mj-lt"/>
              </a:rPr>
              <a:t>bağımsız değişkene müdahale edememesi yönüyle de deneysel araştırmadan ayrılır. </a:t>
            </a:r>
          </a:p>
          <a:p>
            <a:pPr>
              <a:spcAft>
                <a:spcPts val="1200"/>
              </a:spcAft>
            </a:pPr>
            <a:r>
              <a:rPr lang="tr-TR" sz="2400" dirty="0" smtClean="0">
                <a:solidFill>
                  <a:srgbClr val="000000"/>
                </a:solidFill>
                <a:latin typeface="+mj-lt"/>
              </a:rPr>
              <a:t>Araştırmaya </a:t>
            </a:r>
            <a:r>
              <a:rPr lang="tr-TR" sz="2400" dirty="0">
                <a:solidFill>
                  <a:srgbClr val="000000"/>
                </a:solidFill>
                <a:latin typeface="+mj-lt"/>
              </a:rPr>
              <a:t>konu olan durumun mevcut şartlarına müdahalede bulunamaması yönüyle ilişkisel araştırmalarla benzerlik gösterir. </a:t>
            </a:r>
          </a:p>
        </p:txBody>
      </p:sp>
      <p:sp>
        <p:nvSpPr>
          <p:cNvPr id="3" name="Dikdörtgen 2"/>
          <p:cNvSpPr/>
          <p:nvPr/>
        </p:nvSpPr>
        <p:spPr>
          <a:xfrm>
            <a:off x="1149375" y="620688"/>
            <a:ext cx="6845250" cy="1200329"/>
          </a:xfrm>
          <a:prstGeom prst="rect">
            <a:avLst/>
          </a:prstGeom>
        </p:spPr>
        <p:txBody>
          <a:bodyPr wrap="square">
            <a:spAutoFit/>
          </a:bodyPr>
          <a:lstStyle/>
          <a:p>
            <a:r>
              <a:rPr lang="tr-TR" sz="2400" b="1" dirty="0">
                <a:solidFill>
                  <a:srgbClr val="000000"/>
                </a:solidFill>
                <a:latin typeface="+mj-lt"/>
              </a:rPr>
              <a:t>Nedensel Karşılaştırmalı Araştırmalar ile Deneysel ve İlişkisel Tarama Araştırmaları </a:t>
            </a:r>
            <a:r>
              <a:rPr lang="tr-TR" sz="2400" b="1" dirty="0" smtClean="0">
                <a:solidFill>
                  <a:srgbClr val="000000"/>
                </a:solidFill>
                <a:latin typeface="+mj-lt"/>
              </a:rPr>
              <a:t>Arasındaki </a:t>
            </a:r>
            <a:r>
              <a:rPr lang="tr-TR" sz="2400" b="1" dirty="0">
                <a:solidFill>
                  <a:srgbClr val="000000"/>
                </a:solidFill>
                <a:latin typeface="+mj-lt"/>
              </a:rPr>
              <a:t>Benzerlik ve Farklılıklar</a:t>
            </a:r>
          </a:p>
        </p:txBody>
      </p:sp>
    </p:spTree>
    <p:extLst>
      <p:ext uri="{BB962C8B-B14F-4D97-AF65-F5344CB8AC3E}">
        <p14:creationId xmlns:p14="http://schemas.microsoft.com/office/powerpoint/2010/main" val="1208108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15616" y="589761"/>
            <a:ext cx="7920880" cy="6017032"/>
          </a:xfrm>
          <a:prstGeom prst="rect">
            <a:avLst/>
          </a:prstGeom>
        </p:spPr>
        <p:txBody>
          <a:bodyPr wrap="square">
            <a:spAutoFit/>
          </a:bodyPr>
          <a:lstStyle/>
          <a:p>
            <a:r>
              <a:rPr lang="tr-TR" sz="2400" b="1" dirty="0" smtClean="0">
                <a:solidFill>
                  <a:srgbClr val="000000"/>
                </a:solidFill>
                <a:latin typeface="+mj-lt"/>
              </a:rPr>
              <a:t>Nedensel Karşılaştırma Araştırmalarının Bazı Özellikleri</a:t>
            </a:r>
            <a:endParaRPr lang="tr-TR" sz="2400" b="1" dirty="0">
              <a:solidFill>
                <a:srgbClr val="000000"/>
              </a:solidFill>
              <a:latin typeface="+mj-lt"/>
            </a:endParaRPr>
          </a:p>
          <a:p>
            <a:pPr marL="342900" indent="-342900">
              <a:spcAft>
                <a:spcPts val="600"/>
              </a:spcAft>
              <a:buFont typeface="Wingdings" panose="05000000000000000000" pitchFamily="2" charset="2"/>
              <a:buChar char="ü"/>
            </a:pPr>
            <a:endParaRPr lang="tr-TR" sz="2400" dirty="0">
              <a:latin typeface="+mj-lt"/>
            </a:endParaRPr>
          </a:p>
          <a:p>
            <a:pPr marL="342900" indent="-342900">
              <a:spcAft>
                <a:spcPts val="600"/>
              </a:spcAft>
              <a:buFont typeface="Wingdings" panose="05000000000000000000" pitchFamily="2" charset="2"/>
              <a:buChar char="ü"/>
            </a:pPr>
            <a:r>
              <a:rPr lang="tr-TR" sz="2400" dirty="0">
                <a:latin typeface="+mj-lt"/>
              </a:rPr>
              <a:t>Deneysel araştırma yapılamayan durumlarda sebep-sonuç ilişkileri üretebilmek için yapılır. </a:t>
            </a:r>
          </a:p>
          <a:p>
            <a:pPr marL="342900" indent="-342900">
              <a:spcAft>
                <a:spcPts val="600"/>
              </a:spcAft>
              <a:buFont typeface="Wingdings" panose="05000000000000000000" pitchFamily="2" charset="2"/>
              <a:buChar char="ü"/>
            </a:pPr>
            <a:r>
              <a:rPr lang="tr-TR" sz="2400" dirty="0" smtClean="0">
                <a:solidFill>
                  <a:srgbClr val="000000"/>
                </a:solidFill>
                <a:latin typeface="+mj-lt"/>
              </a:rPr>
              <a:t>Deneysel </a:t>
            </a:r>
            <a:r>
              <a:rPr lang="tr-TR" sz="2400" dirty="0">
                <a:solidFill>
                  <a:srgbClr val="000000"/>
                </a:solidFill>
                <a:latin typeface="+mj-lt"/>
              </a:rPr>
              <a:t>olmayan bir araştırma yöntemidir. </a:t>
            </a:r>
          </a:p>
          <a:p>
            <a:pPr marL="342900" indent="-342900">
              <a:spcAft>
                <a:spcPts val="600"/>
              </a:spcAft>
              <a:buFont typeface="Wingdings" panose="05000000000000000000" pitchFamily="2" charset="2"/>
              <a:buChar char="ü"/>
            </a:pPr>
            <a:r>
              <a:rPr lang="tr-TR" sz="2400" dirty="0" smtClean="0">
                <a:solidFill>
                  <a:srgbClr val="000000"/>
                </a:solidFill>
                <a:latin typeface="+mj-lt"/>
              </a:rPr>
              <a:t>İncelenen </a:t>
            </a:r>
            <a:r>
              <a:rPr lang="tr-TR" sz="2400" dirty="0">
                <a:solidFill>
                  <a:srgbClr val="000000"/>
                </a:solidFill>
                <a:latin typeface="+mj-lt"/>
              </a:rPr>
              <a:t>durum mevcut şartlar içerisinde herhangi bir değişikliğe uğratılmadan olay gerçekleştikten sonra incelenir. </a:t>
            </a:r>
          </a:p>
          <a:p>
            <a:pPr marL="342900" indent="-342900">
              <a:spcAft>
                <a:spcPts val="600"/>
              </a:spcAft>
              <a:buFont typeface="Wingdings" panose="05000000000000000000" pitchFamily="2" charset="2"/>
              <a:buChar char="ü"/>
            </a:pPr>
            <a:r>
              <a:rPr lang="tr-TR" sz="2400" dirty="0" smtClean="0">
                <a:solidFill>
                  <a:srgbClr val="000000"/>
                </a:solidFill>
                <a:latin typeface="+mj-lt"/>
              </a:rPr>
              <a:t>İlişkisel </a:t>
            </a:r>
            <a:r>
              <a:rPr lang="tr-TR" sz="2400" dirty="0">
                <a:solidFill>
                  <a:srgbClr val="000000"/>
                </a:solidFill>
                <a:latin typeface="+mj-lt"/>
              </a:rPr>
              <a:t>araştırmada olduğu gibi incelemeye konu olan değişkenler arasında bir ilişkinin varlığını ortaya çıkarmayı amaçlar. </a:t>
            </a:r>
          </a:p>
          <a:p>
            <a:pPr marL="342900" indent="-342900">
              <a:spcAft>
                <a:spcPts val="600"/>
              </a:spcAft>
              <a:buFont typeface="Wingdings" panose="05000000000000000000" pitchFamily="2" charset="2"/>
              <a:buChar char="ü"/>
            </a:pPr>
            <a:r>
              <a:rPr lang="tr-TR" sz="2400" dirty="0" smtClean="0">
                <a:solidFill>
                  <a:srgbClr val="000000"/>
                </a:solidFill>
                <a:latin typeface="+mj-lt"/>
              </a:rPr>
              <a:t>Hiçbir </a:t>
            </a:r>
            <a:r>
              <a:rPr lang="tr-TR" sz="2400" dirty="0">
                <a:solidFill>
                  <a:srgbClr val="000000"/>
                </a:solidFill>
                <a:latin typeface="+mj-lt"/>
              </a:rPr>
              <a:t>zaman kesin olarak bir değişkenin diğerinin sebebi veya sonucu olduğu yargısına varılamaz. Fakat iki değişken arasında bir </a:t>
            </a:r>
            <a:r>
              <a:rPr lang="tr-TR" sz="2400" dirty="0" smtClean="0">
                <a:solidFill>
                  <a:srgbClr val="000000"/>
                </a:solidFill>
                <a:latin typeface="+mj-lt"/>
              </a:rPr>
              <a:t>sebep-sonuç </a:t>
            </a:r>
            <a:r>
              <a:rPr lang="tr-TR" sz="2400" dirty="0">
                <a:solidFill>
                  <a:srgbClr val="000000"/>
                </a:solidFill>
                <a:latin typeface="+mj-lt"/>
              </a:rPr>
              <a:t>ilişkisinin olabileceğine dair kanıtlar elde edilebilir. </a:t>
            </a:r>
          </a:p>
        </p:txBody>
      </p:sp>
    </p:spTree>
    <p:extLst>
      <p:ext uri="{BB962C8B-B14F-4D97-AF65-F5344CB8AC3E}">
        <p14:creationId xmlns:p14="http://schemas.microsoft.com/office/powerpoint/2010/main" val="3508801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548680"/>
            <a:ext cx="8640960" cy="5632311"/>
          </a:xfrm>
          <a:prstGeom prst="rect">
            <a:avLst/>
          </a:prstGeom>
        </p:spPr>
        <p:txBody>
          <a:bodyPr wrap="square">
            <a:spAutoFit/>
          </a:bodyPr>
          <a:lstStyle/>
          <a:p>
            <a:r>
              <a:rPr lang="tr-TR" sz="2400" b="1" dirty="0" smtClean="0">
                <a:latin typeface="+mj-lt"/>
              </a:rPr>
              <a:t>Nedensel Karşılaştırmalı Araştırmalarının Avantaj ve Dezavantajları</a:t>
            </a:r>
            <a:endParaRPr lang="tr-TR" sz="2400" b="1" dirty="0">
              <a:latin typeface="+mj-lt"/>
            </a:endParaRPr>
          </a:p>
          <a:p>
            <a:endParaRPr lang="tr-TR" sz="2400" b="1" dirty="0" smtClean="0"/>
          </a:p>
          <a:p>
            <a:r>
              <a:rPr lang="tr-TR" sz="2400" b="1" dirty="0" smtClean="0"/>
              <a:t>Avantajları:</a:t>
            </a:r>
            <a:endParaRPr lang="tr-TR" sz="2400" dirty="0" smtClean="0">
              <a:latin typeface="+mj-lt"/>
            </a:endParaRPr>
          </a:p>
          <a:p>
            <a:r>
              <a:rPr lang="tr-TR" sz="2400" dirty="0" smtClean="0">
                <a:latin typeface="+mj-lt"/>
              </a:rPr>
              <a:t>Etik</a:t>
            </a:r>
            <a:r>
              <a:rPr lang="tr-TR" sz="2400" dirty="0">
                <a:latin typeface="+mj-lt"/>
              </a:rPr>
              <a:t>, yasal ya da uygulamaya dayalı engellerden dolayı deneysel araştırmanın yapılması mümkün olmadığı durumlarda bilgi toplamaya ve bu bilgiye dayalı sebep-sonuç ilişkilerine ulaşmaya fırsat verir. </a:t>
            </a:r>
            <a:endParaRPr lang="tr-TR" sz="2400" dirty="0" smtClean="0">
              <a:latin typeface="+mj-lt"/>
            </a:endParaRPr>
          </a:p>
          <a:p>
            <a:endParaRPr lang="tr-TR" sz="2400" b="1" dirty="0" smtClean="0"/>
          </a:p>
          <a:p>
            <a:r>
              <a:rPr lang="tr-TR" sz="2400" b="1" dirty="0" smtClean="0"/>
              <a:t>Dezavantajları</a:t>
            </a:r>
            <a:endParaRPr lang="tr-TR" sz="2400" dirty="0">
              <a:latin typeface="+mj-lt"/>
            </a:endParaRPr>
          </a:p>
          <a:p>
            <a:pPr marL="342900" indent="-342900">
              <a:buFont typeface="Wingdings" panose="05000000000000000000" pitchFamily="2" charset="2"/>
              <a:buChar char="v"/>
            </a:pPr>
            <a:r>
              <a:rPr lang="tr-TR" sz="2400" dirty="0" smtClean="0">
                <a:solidFill>
                  <a:srgbClr val="000000"/>
                </a:solidFill>
                <a:latin typeface="+mj-lt"/>
              </a:rPr>
              <a:t>Ortam </a:t>
            </a:r>
            <a:r>
              <a:rPr lang="tr-TR" sz="2400" dirty="0">
                <a:solidFill>
                  <a:srgbClr val="000000"/>
                </a:solidFill>
                <a:latin typeface="+mj-lt"/>
              </a:rPr>
              <a:t>şartlarına bir müdahale </a:t>
            </a:r>
            <a:r>
              <a:rPr lang="tr-TR" sz="2400" dirty="0" smtClean="0">
                <a:solidFill>
                  <a:srgbClr val="000000"/>
                </a:solidFill>
                <a:latin typeface="+mj-lt"/>
              </a:rPr>
              <a:t>yapılamaz.</a:t>
            </a:r>
            <a:endParaRPr lang="tr-TR" sz="2400" dirty="0">
              <a:solidFill>
                <a:srgbClr val="000000"/>
              </a:solidFill>
              <a:latin typeface="+mj-lt"/>
            </a:endParaRPr>
          </a:p>
          <a:p>
            <a:pPr marL="342900" indent="-342900">
              <a:buFont typeface="Wingdings" panose="05000000000000000000" pitchFamily="2" charset="2"/>
              <a:buChar char="v"/>
            </a:pPr>
            <a:r>
              <a:rPr lang="tr-TR" sz="2400" dirty="0" smtClean="0">
                <a:solidFill>
                  <a:srgbClr val="000000"/>
                </a:solidFill>
                <a:latin typeface="+mj-lt"/>
              </a:rPr>
              <a:t>Katılımcıların </a:t>
            </a:r>
            <a:r>
              <a:rPr lang="tr-TR" sz="2400" dirty="0">
                <a:solidFill>
                  <a:srgbClr val="000000"/>
                </a:solidFill>
                <a:latin typeface="+mj-lt"/>
              </a:rPr>
              <a:t>seçimi tesadüfi olarak yapılamaz </a:t>
            </a:r>
            <a:r>
              <a:rPr lang="tr-TR" sz="2400" dirty="0" smtClean="0">
                <a:solidFill>
                  <a:srgbClr val="000000"/>
                </a:solidFill>
                <a:latin typeface="+mj-lt"/>
              </a:rPr>
              <a:t>.</a:t>
            </a:r>
            <a:endParaRPr lang="tr-TR" sz="2400" dirty="0">
              <a:solidFill>
                <a:srgbClr val="000000"/>
              </a:solidFill>
              <a:latin typeface="+mj-lt"/>
            </a:endParaRPr>
          </a:p>
          <a:p>
            <a:pPr marL="342900" indent="-342900">
              <a:buFont typeface="Wingdings" panose="05000000000000000000" pitchFamily="2" charset="2"/>
              <a:buChar char="v"/>
            </a:pPr>
            <a:r>
              <a:rPr lang="tr-TR" sz="2400" dirty="0" smtClean="0">
                <a:solidFill>
                  <a:srgbClr val="000000"/>
                </a:solidFill>
                <a:latin typeface="+mj-lt"/>
              </a:rPr>
              <a:t>Kesin </a:t>
            </a:r>
            <a:r>
              <a:rPr lang="tr-TR" sz="2400" dirty="0">
                <a:solidFill>
                  <a:srgbClr val="000000"/>
                </a:solidFill>
                <a:latin typeface="+mj-lt"/>
              </a:rPr>
              <a:t>hüküm ortaya koymak mümkün olmamaktadır. </a:t>
            </a:r>
            <a:endParaRPr lang="tr-TR" sz="2400" dirty="0" smtClean="0">
              <a:solidFill>
                <a:srgbClr val="000000"/>
              </a:solidFill>
              <a:latin typeface="+mj-lt"/>
            </a:endParaRPr>
          </a:p>
          <a:p>
            <a:pPr marL="342900" indent="-342900">
              <a:buFont typeface="Wingdings" panose="05000000000000000000" pitchFamily="2" charset="2"/>
              <a:buChar char="v"/>
            </a:pPr>
            <a:endParaRPr lang="tr-TR" sz="2400" dirty="0">
              <a:solidFill>
                <a:srgbClr val="000000"/>
              </a:solidFill>
              <a:latin typeface="+mj-lt"/>
            </a:endParaRPr>
          </a:p>
          <a:p>
            <a:r>
              <a:rPr lang="tr-TR" sz="2400" dirty="0" smtClean="0"/>
              <a:t>Nedensel </a:t>
            </a:r>
            <a:r>
              <a:rPr lang="tr-TR" sz="2400" dirty="0"/>
              <a:t>karşılaştırma araştırma da geriye </a:t>
            </a:r>
            <a:r>
              <a:rPr lang="tr-TR" sz="2400" dirty="0" smtClean="0"/>
              <a:t>dönük </a:t>
            </a:r>
            <a:r>
              <a:rPr lang="tr-TR" sz="2400" dirty="0"/>
              <a:t>ve ileriye dönük </a:t>
            </a:r>
            <a:r>
              <a:rPr lang="tr-TR" sz="2400" dirty="0" smtClean="0"/>
              <a:t>olmak </a:t>
            </a:r>
            <a:r>
              <a:rPr lang="tr-TR" sz="2400" dirty="0"/>
              <a:t>üzere </a:t>
            </a:r>
            <a:r>
              <a:rPr lang="tr-TR" sz="2400" dirty="0" smtClean="0"/>
              <a:t>iki şekilde yapılabilir.</a:t>
            </a:r>
            <a:endParaRPr lang="tr-TR" sz="2400" dirty="0">
              <a:solidFill>
                <a:srgbClr val="000000"/>
              </a:solidFill>
              <a:latin typeface="+mj-lt"/>
            </a:endParaRPr>
          </a:p>
        </p:txBody>
      </p:sp>
    </p:spTree>
    <p:extLst>
      <p:ext uri="{BB962C8B-B14F-4D97-AF65-F5344CB8AC3E}">
        <p14:creationId xmlns:p14="http://schemas.microsoft.com/office/powerpoint/2010/main" val="29690556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332657"/>
            <a:ext cx="8568952" cy="5724644"/>
          </a:xfrm>
          <a:prstGeom prst="rect">
            <a:avLst/>
          </a:prstGeom>
        </p:spPr>
        <p:txBody>
          <a:bodyPr wrap="square">
            <a:spAutoFit/>
          </a:bodyPr>
          <a:lstStyle/>
          <a:p>
            <a:r>
              <a:rPr lang="tr-TR" sz="2400" b="1" dirty="0" smtClean="0"/>
              <a:t>4. Örnek olay </a:t>
            </a:r>
            <a:r>
              <a:rPr lang="tr-TR" sz="2400" b="1" dirty="0"/>
              <a:t>Tarama Modelleri </a:t>
            </a:r>
            <a:endParaRPr lang="en-US" sz="2400" b="1" dirty="0"/>
          </a:p>
          <a:p>
            <a:pPr>
              <a:spcAft>
                <a:spcPts val="600"/>
              </a:spcAft>
            </a:pPr>
            <a:endParaRPr lang="tr-TR" sz="2400" dirty="0" smtClean="0"/>
          </a:p>
          <a:p>
            <a:pPr>
              <a:spcAft>
                <a:spcPts val="600"/>
              </a:spcAft>
            </a:pPr>
            <a:r>
              <a:rPr lang="tr-TR" sz="2400" dirty="0" smtClean="0"/>
              <a:t>Örnek</a:t>
            </a:r>
            <a:r>
              <a:rPr lang="en-US" sz="2400" dirty="0" smtClean="0"/>
              <a:t> </a:t>
            </a:r>
            <a:r>
              <a:rPr lang="tr-TR" sz="2400" dirty="0"/>
              <a:t>olay tarama modelleri, belirli bir olguya ilişkin ayrıntılı betimleme yapmak amacıyla kullanılır. </a:t>
            </a:r>
            <a:endParaRPr lang="tr-TR" sz="2400" dirty="0" smtClean="0"/>
          </a:p>
          <a:p>
            <a:pPr>
              <a:spcAft>
                <a:spcPts val="600"/>
              </a:spcAft>
            </a:pPr>
            <a:r>
              <a:rPr lang="tr-TR" sz="2400" dirty="0" smtClean="0"/>
              <a:t>Buna </a:t>
            </a:r>
            <a:r>
              <a:rPr lang="tr-TR" sz="2400" dirty="0"/>
              <a:t>“durum çalışması” da denilmektedir. </a:t>
            </a:r>
            <a:endParaRPr lang="tr-TR" sz="2400" dirty="0" smtClean="0"/>
          </a:p>
          <a:p>
            <a:pPr>
              <a:spcAft>
                <a:spcPts val="600"/>
              </a:spcAft>
            </a:pPr>
            <a:r>
              <a:rPr lang="tr-TR" sz="2400" dirty="0" smtClean="0"/>
              <a:t>İncelenecek </a:t>
            </a:r>
            <a:r>
              <a:rPr lang="tr-TR" sz="2400" dirty="0"/>
              <a:t>olguları insanlar, hastalıklar, sorunlar, uygulamalar vb. </a:t>
            </a:r>
            <a:r>
              <a:rPr lang="tr-TR" sz="2400" dirty="0" smtClean="0"/>
              <a:t>oluşturabilir</a:t>
            </a:r>
            <a:r>
              <a:rPr lang="en-US" sz="2400" dirty="0" smtClean="0"/>
              <a:t>.</a:t>
            </a:r>
            <a:r>
              <a:rPr lang="tr-TR" sz="2400" dirty="0" smtClean="0"/>
              <a:t> </a:t>
            </a:r>
          </a:p>
          <a:p>
            <a:pPr>
              <a:spcAft>
                <a:spcPts val="600"/>
              </a:spcAft>
            </a:pPr>
            <a:r>
              <a:rPr lang="tr-TR" sz="2400" dirty="0" smtClean="0"/>
              <a:t>Bu </a:t>
            </a:r>
            <a:r>
              <a:rPr lang="tr-TR" sz="2400" dirty="0"/>
              <a:t>yaklaşım, genellikle klinik ve politik alanlarda yapılan çalışmalarda kullanılmaktadır. </a:t>
            </a:r>
            <a:endParaRPr lang="tr-TR" sz="2400" dirty="0" smtClean="0"/>
          </a:p>
          <a:p>
            <a:pPr>
              <a:spcAft>
                <a:spcPts val="600"/>
              </a:spcAft>
            </a:pPr>
            <a:r>
              <a:rPr lang="tr-TR" sz="2400" dirty="0" smtClean="0"/>
              <a:t>Örnek</a:t>
            </a:r>
            <a:r>
              <a:rPr lang="en-US" sz="2400" dirty="0" smtClean="0"/>
              <a:t> </a:t>
            </a:r>
            <a:r>
              <a:rPr lang="tr-TR" sz="2400" dirty="0"/>
              <a:t>olay tarama modellerinde genel tarama modellerindekinin tersine daha sınırlı bir örneklem ve daha dar tanımlanmış bir olgu üzerinde derinlikli çalışılmaktadır. </a:t>
            </a:r>
            <a:endParaRPr lang="tr-TR" sz="2400" dirty="0" smtClean="0"/>
          </a:p>
          <a:p>
            <a:pPr>
              <a:spcAft>
                <a:spcPts val="600"/>
              </a:spcAft>
            </a:pPr>
            <a:r>
              <a:rPr lang="en-US" sz="2400" dirty="0" smtClean="0"/>
              <a:t>B</a:t>
            </a:r>
            <a:r>
              <a:rPr lang="tr-TR" sz="2400" dirty="0"/>
              <a:t>u durum, incelenen olguya ilişkin bulguların ve açıklamaların gücünü artırmakta ama </a:t>
            </a:r>
            <a:r>
              <a:rPr lang="tr-TR" sz="2400" dirty="0" err="1"/>
              <a:t>genellenebilirlik</a:t>
            </a:r>
            <a:r>
              <a:rPr lang="tr-TR" sz="2400" dirty="0"/>
              <a:t> özelliği </a:t>
            </a:r>
            <a:r>
              <a:rPr lang="tr-TR" sz="2400" dirty="0" err="1"/>
              <a:t>zayı</a:t>
            </a:r>
            <a:r>
              <a:rPr lang="en-US" sz="2400" dirty="0" err="1"/>
              <a:t>fl</a:t>
            </a:r>
            <a:r>
              <a:rPr lang="tr-TR" sz="2400" dirty="0"/>
              <a:t>amaktadır</a:t>
            </a:r>
            <a:r>
              <a:rPr lang="en-US" sz="2400" dirty="0" smtClean="0"/>
              <a:t>.</a:t>
            </a:r>
            <a:endParaRPr lang="en-US" sz="2400" dirty="0"/>
          </a:p>
        </p:txBody>
      </p:sp>
    </p:spTree>
    <p:extLst>
      <p:ext uri="{BB962C8B-B14F-4D97-AF65-F5344CB8AC3E}">
        <p14:creationId xmlns:p14="http://schemas.microsoft.com/office/powerpoint/2010/main" val="33600362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332657"/>
            <a:ext cx="8424936" cy="6186309"/>
          </a:xfrm>
          <a:prstGeom prst="rect">
            <a:avLst/>
          </a:prstGeom>
        </p:spPr>
        <p:txBody>
          <a:bodyPr wrap="square">
            <a:spAutoFit/>
          </a:bodyPr>
          <a:lstStyle/>
          <a:p>
            <a:r>
              <a:rPr lang="tr-TR" sz="2400" b="1" dirty="0" smtClean="0"/>
              <a:t>Örnek Olay Tarama </a:t>
            </a:r>
            <a:r>
              <a:rPr lang="tr-TR" sz="2400" b="1" dirty="0"/>
              <a:t>Modelleri </a:t>
            </a:r>
            <a:endParaRPr lang="en-US" sz="2400" b="1" dirty="0"/>
          </a:p>
          <a:p>
            <a:pPr>
              <a:spcAft>
                <a:spcPts val="1200"/>
              </a:spcAft>
            </a:pPr>
            <a:endParaRPr lang="tr-TR" sz="2400" dirty="0" smtClean="0"/>
          </a:p>
          <a:p>
            <a:pPr>
              <a:spcAft>
                <a:spcPts val="1200"/>
              </a:spcAft>
            </a:pPr>
            <a:r>
              <a:rPr lang="tr-TR" sz="2400" dirty="0" smtClean="0"/>
              <a:t>Örnek olay </a:t>
            </a:r>
            <a:r>
              <a:rPr lang="tr-TR" sz="2400" dirty="0"/>
              <a:t>tarama modelleri hem nicel hem de nitel araştırmalarda başarıyla kullanılabilmektedir. </a:t>
            </a:r>
            <a:endParaRPr lang="en-US" sz="2400" dirty="0"/>
          </a:p>
          <a:p>
            <a:pPr>
              <a:spcAft>
                <a:spcPts val="1200"/>
              </a:spcAft>
            </a:pPr>
            <a:r>
              <a:rPr lang="tr-TR" sz="2400" dirty="0"/>
              <a:t>Tarama modelinde yürütülen araştırmalar bazen “betimleyici araştırma” olarak da anılmaktadır. </a:t>
            </a:r>
            <a:endParaRPr lang="tr-TR" sz="2400" dirty="0" smtClean="0"/>
          </a:p>
          <a:p>
            <a:pPr>
              <a:spcAft>
                <a:spcPts val="1200"/>
              </a:spcAft>
            </a:pPr>
            <a:r>
              <a:rPr lang="en-US" sz="2400" dirty="0" smtClean="0"/>
              <a:t>B</a:t>
            </a:r>
            <a:r>
              <a:rPr lang="tr-TR" sz="2400" dirty="0" err="1"/>
              <a:t>etimleyici</a:t>
            </a:r>
            <a:r>
              <a:rPr lang="tr-TR" sz="2400" dirty="0"/>
              <a:t> araştırmalarda da var olan durum olduğu gibi ortaya konulup açıklanır. </a:t>
            </a:r>
            <a:endParaRPr lang="tr-TR" sz="2400" dirty="0" smtClean="0"/>
          </a:p>
          <a:p>
            <a:pPr>
              <a:spcAft>
                <a:spcPts val="1200"/>
              </a:spcAft>
            </a:pPr>
            <a:r>
              <a:rPr lang="tr-TR" sz="2400" dirty="0" smtClean="0"/>
              <a:t>Durum </a:t>
            </a:r>
            <a:r>
              <a:rPr lang="tr-TR" sz="2400" dirty="0"/>
              <a:t>ortaya konulurken çoğunlukla merkezi eğilim ölçüleri ve değişkenlik ölçüleri rapor edilir. </a:t>
            </a:r>
            <a:endParaRPr lang="tr-TR" sz="2400" dirty="0" smtClean="0"/>
          </a:p>
          <a:p>
            <a:pPr>
              <a:spcAft>
                <a:spcPts val="1200"/>
              </a:spcAft>
            </a:pPr>
            <a:r>
              <a:rPr lang="tr-TR" sz="2400" dirty="0" smtClean="0"/>
              <a:t>Bu </a:t>
            </a:r>
            <a:r>
              <a:rPr lang="tr-TR" sz="2400" dirty="0"/>
              <a:t>kapsamda frekanslar, ortalamalar, standart sapmalar vb. belirtilir. </a:t>
            </a:r>
            <a:endParaRPr lang="tr-TR" sz="2400" dirty="0" smtClean="0"/>
          </a:p>
          <a:p>
            <a:pPr>
              <a:spcAft>
                <a:spcPts val="1200"/>
              </a:spcAft>
            </a:pPr>
            <a:r>
              <a:rPr lang="tr-TR" sz="2400" dirty="0" smtClean="0"/>
              <a:t>Bunlar </a:t>
            </a:r>
            <a:r>
              <a:rPr lang="tr-TR" sz="2400" dirty="0"/>
              <a:t>daha çok ne kadar, ne miktarda, ne ölçüde gibi temel soruların yanıtlanmasında kullanılır.</a:t>
            </a:r>
          </a:p>
        </p:txBody>
      </p:sp>
    </p:spTree>
    <p:extLst>
      <p:ext uri="{BB962C8B-B14F-4D97-AF65-F5344CB8AC3E}">
        <p14:creationId xmlns:p14="http://schemas.microsoft.com/office/powerpoint/2010/main" val="16120919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1124744"/>
            <a:ext cx="7776864" cy="4909036"/>
          </a:xfrm>
          <a:prstGeom prst="rect">
            <a:avLst/>
          </a:prstGeom>
        </p:spPr>
        <p:txBody>
          <a:bodyPr wrap="square">
            <a:spAutoFit/>
          </a:bodyPr>
          <a:lstStyle/>
          <a:p>
            <a:pPr>
              <a:spcAft>
                <a:spcPts val="600"/>
              </a:spcAft>
            </a:pPr>
            <a:r>
              <a:rPr lang="tr-TR" sz="2400" b="1" dirty="0"/>
              <a:t>Örnek olay tarama modeli</a:t>
            </a:r>
            <a:r>
              <a:rPr lang="tr-TR" sz="2400" dirty="0"/>
              <a:t>: </a:t>
            </a:r>
            <a:endParaRPr lang="tr-TR" sz="2400" dirty="0" smtClean="0"/>
          </a:p>
          <a:p>
            <a:pPr>
              <a:spcAft>
                <a:spcPts val="600"/>
              </a:spcAft>
            </a:pPr>
            <a:r>
              <a:rPr lang="tr-TR" sz="2400" dirty="0" smtClean="0"/>
              <a:t>Evrendeki </a:t>
            </a:r>
            <a:r>
              <a:rPr lang="tr-TR" sz="2400" dirty="0"/>
              <a:t>belli bir ünitenin (birey, aile, okul, hastane vb.) derinliğine ve genişliğine, kendisini ve çevresi ile olan ilişkilerini belirleyerek, o ünite hakkında bir yargıya varmayı amaçlayan </a:t>
            </a:r>
            <a:r>
              <a:rPr lang="tr-TR" sz="2400" b="1" dirty="0"/>
              <a:t>tarama</a:t>
            </a:r>
            <a:r>
              <a:rPr lang="tr-TR" sz="2400" dirty="0"/>
              <a:t> modelidir</a:t>
            </a:r>
            <a:r>
              <a:rPr lang="tr-TR" sz="2400" dirty="0" smtClean="0"/>
              <a:t>.</a:t>
            </a:r>
          </a:p>
          <a:p>
            <a:pPr>
              <a:spcAft>
                <a:spcPts val="600"/>
              </a:spcAft>
            </a:pPr>
            <a:r>
              <a:rPr lang="tr-TR" sz="2400" dirty="0" smtClean="0"/>
              <a:t>Bir </a:t>
            </a:r>
            <a:r>
              <a:rPr lang="tr-TR" sz="2400" dirty="0"/>
              <a:t>öğrencinin başarısızlık nedenlerini araştıran bir psikolog, öğrencinin notlarını, ilişkilerini, aile durumunu, sağlığını, beslenmesini, çalışma alışkanlıklarını vb. değişkenleri gözler. </a:t>
            </a:r>
            <a:endParaRPr lang="tr-TR" sz="2400" dirty="0" smtClean="0"/>
          </a:p>
          <a:p>
            <a:pPr>
              <a:spcAft>
                <a:spcPts val="600"/>
              </a:spcAft>
            </a:pPr>
            <a:r>
              <a:rPr lang="tr-TR" sz="2400" dirty="0" smtClean="0"/>
              <a:t>Büyük </a:t>
            </a:r>
            <a:r>
              <a:rPr lang="tr-TR" sz="2400" dirty="0"/>
              <a:t>ölçüde nitelik araştırmalarıdır. </a:t>
            </a:r>
            <a:endParaRPr lang="tr-TR" sz="2400" dirty="0" smtClean="0"/>
          </a:p>
          <a:p>
            <a:pPr>
              <a:spcAft>
                <a:spcPts val="600"/>
              </a:spcAft>
            </a:pPr>
            <a:r>
              <a:rPr lang="tr-TR" sz="2400" dirty="0" smtClean="0"/>
              <a:t>Çoğu </a:t>
            </a:r>
            <a:r>
              <a:rPr lang="tr-TR" sz="2400" dirty="0"/>
              <a:t>zaman istatistiksel çözümlemelere olanak vermez. Verileri yorumlama güçtür.  </a:t>
            </a:r>
          </a:p>
          <a:p>
            <a:endParaRPr lang="tr-TR" sz="2400" dirty="0"/>
          </a:p>
        </p:txBody>
      </p:sp>
    </p:spTree>
    <p:extLst>
      <p:ext uri="{BB962C8B-B14F-4D97-AF65-F5344CB8AC3E}">
        <p14:creationId xmlns:p14="http://schemas.microsoft.com/office/powerpoint/2010/main" val="2052386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1772816"/>
            <a:ext cx="7920880" cy="3647152"/>
          </a:xfrm>
          <a:prstGeom prst="rect">
            <a:avLst/>
          </a:prstGeom>
        </p:spPr>
        <p:txBody>
          <a:bodyPr wrap="square">
            <a:spAutoFit/>
          </a:bodyPr>
          <a:lstStyle/>
          <a:p>
            <a:r>
              <a:rPr lang="tr-TR" sz="2400" b="1" dirty="0"/>
              <a:t>DENEME MODELLERİ ve DESENLERİ </a:t>
            </a:r>
            <a:endParaRPr lang="en-US" sz="2400" b="1" dirty="0"/>
          </a:p>
          <a:p>
            <a:endParaRPr lang="en-US" sz="2400" dirty="0"/>
          </a:p>
          <a:p>
            <a:pPr>
              <a:spcAft>
                <a:spcPts val="600"/>
              </a:spcAft>
            </a:pPr>
            <a:r>
              <a:rPr lang="tr-TR" sz="2400" dirty="0"/>
              <a:t> Deneme modelleri genellikle değişkenler arasındaki nedensellik ilişiklerinin belirlenmesinde kullanılır. </a:t>
            </a:r>
            <a:endParaRPr lang="tr-TR" sz="2400" dirty="0" smtClean="0"/>
          </a:p>
          <a:p>
            <a:pPr>
              <a:spcAft>
                <a:spcPts val="600"/>
              </a:spcAft>
            </a:pPr>
            <a:r>
              <a:rPr lang="tr-TR" sz="2400" dirty="0" smtClean="0"/>
              <a:t>Neden-sonuç </a:t>
            </a:r>
            <a:r>
              <a:rPr lang="tr-TR" sz="2400" dirty="0"/>
              <a:t>ilişkisi araştırılır</a:t>
            </a:r>
            <a:r>
              <a:rPr lang="tr-TR" sz="2400" dirty="0" smtClean="0"/>
              <a:t>.</a:t>
            </a:r>
          </a:p>
          <a:p>
            <a:pPr>
              <a:spcAft>
                <a:spcPts val="600"/>
              </a:spcAft>
            </a:pPr>
            <a:r>
              <a:rPr lang="tr-TR" sz="2400" dirty="0" smtClean="0"/>
              <a:t>Deneme </a:t>
            </a:r>
            <a:r>
              <a:rPr lang="tr-TR" sz="2400" dirty="0"/>
              <a:t>modelleri, laboratuvar koşullarında ya da kontrollü ortamlarda gerçekleştirilir. </a:t>
            </a:r>
            <a:endParaRPr lang="tr-TR" sz="2400" dirty="0" smtClean="0"/>
          </a:p>
          <a:p>
            <a:pPr>
              <a:spcAft>
                <a:spcPts val="600"/>
              </a:spcAft>
            </a:pPr>
            <a:r>
              <a:rPr lang="tr-TR" sz="2400" dirty="0" smtClean="0"/>
              <a:t>Deney </a:t>
            </a:r>
            <a:r>
              <a:rPr lang="tr-TR" sz="2400" dirty="0"/>
              <a:t>ve kontrol gruplarının bulunması ya da birden çok deneysel grubun karşılaştırılması öngörülür. </a:t>
            </a:r>
          </a:p>
        </p:txBody>
      </p:sp>
    </p:spTree>
    <p:extLst>
      <p:ext uri="{BB962C8B-B14F-4D97-AF65-F5344CB8AC3E}">
        <p14:creationId xmlns:p14="http://schemas.microsoft.com/office/powerpoint/2010/main" val="20725019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836712"/>
            <a:ext cx="8280920" cy="5432256"/>
          </a:xfrm>
          <a:prstGeom prst="rect">
            <a:avLst/>
          </a:prstGeom>
        </p:spPr>
        <p:txBody>
          <a:bodyPr wrap="square">
            <a:spAutoFit/>
          </a:bodyPr>
          <a:lstStyle/>
          <a:p>
            <a:pPr>
              <a:spcAft>
                <a:spcPts val="600"/>
              </a:spcAft>
            </a:pPr>
            <a:r>
              <a:rPr lang="tr-TR" sz="2400" b="1" dirty="0"/>
              <a:t>DENEME </a:t>
            </a:r>
            <a:r>
              <a:rPr lang="tr-TR" sz="2400" b="1" dirty="0" smtClean="0"/>
              <a:t>MODELLERİ</a:t>
            </a:r>
          </a:p>
          <a:p>
            <a:pPr>
              <a:spcAft>
                <a:spcPts val="600"/>
              </a:spcAft>
            </a:pPr>
            <a:endParaRPr lang="tr-TR" sz="2400" dirty="0" smtClean="0"/>
          </a:p>
          <a:p>
            <a:pPr>
              <a:spcAft>
                <a:spcPts val="600"/>
              </a:spcAft>
            </a:pPr>
            <a:r>
              <a:rPr lang="tr-TR" sz="2400" dirty="0" smtClean="0"/>
              <a:t>Her </a:t>
            </a:r>
            <a:r>
              <a:rPr lang="tr-TR" sz="2400" dirty="0"/>
              <a:t>denemede bağımsız, bağımlı ve kontrol değişkenlerinden oluşan bir deneme düzeni söz konusudur.</a:t>
            </a:r>
          </a:p>
          <a:p>
            <a:pPr>
              <a:spcAft>
                <a:spcPts val="600"/>
              </a:spcAft>
            </a:pPr>
            <a:r>
              <a:rPr lang="tr-TR" sz="2400" dirty="0"/>
              <a:t>Bağımsız değişken, denenen değişken “neden”;</a:t>
            </a:r>
          </a:p>
          <a:p>
            <a:pPr>
              <a:spcAft>
                <a:spcPts val="600"/>
              </a:spcAft>
            </a:pPr>
            <a:r>
              <a:rPr lang="tr-TR" sz="2400" dirty="0"/>
              <a:t>Bağımlı değişken “sonuç”</a:t>
            </a:r>
          </a:p>
          <a:p>
            <a:pPr>
              <a:spcAft>
                <a:spcPts val="600"/>
              </a:spcAft>
            </a:pPr>
            <a:r>
              <a:rPr lang="tr-TR" sz="2400" dirty="0"/>
              <a:t>Kontrol değişkenleri ise bağımlı değişkeni etkileme olasılığı bulunan “öteki olası </a:t>
            </a:r>
            <a:r>
              <a:rPr lang="tr-TR" sz="2400" dirty="0" err="1"/>
              <a:t>nedenler”dir</a:t>
            </a:r>
            <a:r>
              <a:rPr lang="tr-TR" sz="2400" dirty="0" smtClean="0"/>
              <a:t>.</a:t>
            </a:r>
          </a:p>
          <a:p>
            <a:pPr>
              <a:spcAft>
                <a:spcPts val="600"/>
              </a:spcAft>
            </a:pPr>
            <a:endParaRPr lang="tr-TR" sz="2400" dirty="0"/>
          </a:p>
          <a:p>
            <a:pPr>
              <a:spcAft>
                <a:spcPts val="600"/>
              </a:spcAft>
            </a:pPr>
            <a:r>
              <a:rPr lang="tr-TR" sz="2400" b="1" dirty="0" smtClean="0"/>
              <a:t>Örneğin: </a:t>
            </a:r>
            <a:r>
              <a:rPr lang="tr-TR" sz="2400" dirty="0" smtClean="0"/>
              <a:t>Araştırmada </a:t>
            </a:r>
            <a:r>
              <a:rPr lang="tr-TR" sz="2400" b="1" dirty="0"/>
              <a:t>bağımlı değişken </a:t>
            </a:r>
            <a:r>
              <a:rPr lang="tr-TR" sz="2400" dirty="0" smtClean="0"/>
              <a:t>6 </a:t>
            </a:r>
            <a:r>
              <a:rPr lang="tr-TR" sz="2400" dirty="0"/>
              <a:t>yaş çocuklarının sosyal uyum ve beceri düzeyleri, </a:t>
            </a:r>
            <a:r>
              <a:rPr lang="tr-TR" sz="2400" b="1" dirty="0"/>
              <a:t>bağımsız değişken </a:t>
            </a:r>
            <a:r>
              <a:rPr lang="tr-TR" sz="2400" dirty="0"/>
              <a:t>ise çocukların sosyal uyum ve becerileri üzerine etkisi incelenen “Oyun Temelli Sosyal Beceri Eğitimi Programı</a:t>
            </a:r>
            <a:r>
              <a:rPr lang="tr-TR" sz="2400" dirty="0" smtClean="0"/>
              <a:t>” olabilir. </a:t>
            </a:r>
            <a:endParaRPr lang="tr-TR" sz="2400" dirty="0"/>
          </a:p>
        </p:txBody>
      </p:sp>
    </p:spTree>
    <p:extLst>
      <p:ext uri="{BB962C8B-B14F-4D97-AF65-F5344CB8AC3E}">
        <p14:creationId xmlns:p14="http://schemas.microsoft.com/office/powerpoint/2010/main" val="2821392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03648" y="404664"/>
            <a:ext cx="1817485" cy="369332"/>
          </a:xfrm>
          <a:prstGeom prst="rect">
            <a:avLst/>
          </a:prstGeom>
        </p:spPr>
        <p:txBody>
          <a:bodyPr wrap="none">
            <a:spAutoFit/>
          </a:bodyPr>
          <a:lstStyle/>
          <a:p>
            <a:r>
              <a:rPr lang="tr-TR" b="1" dirty="0"/>
              <a:t>DENEME </a:t>
            </a:r>
            <a:r>
              <a:rPr lang="tr-TR" b="1" dirty="0" smtClean="0"/>
              <a:t>DESENİ </a:t>
            </a:r>
            <a:endParaRPr lang="tr-TR" dirty="0"/>
          </a:p>
        </p:txBody>
      </p:sp>
      <p:sp>
        <p:nvSpPr>
          <p:cNvPr id="3" name="1 İçerik Yer Tutucusu"/>
          <p:cNvSpPr txBox="1">
            <a:spLocks/>
          </p:cNvSpPr>
          <p:nvPr/>
        </p:nvSpPr>
        <p:spPr>
          <a:xfrm>
            <a:off x="214282" y="1268760"/>
            <a:ext cx="8715435" cy="5112568"/>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tr-TR" b="1" dirty="0" smtClean="0"/>
              <a:t> 		ÖN TEST</a:t>
            </a:r>
            <a:r>
              <a:rPr lang="tr-TR" dirty="0" smtClean="0"/>
              <a:t>	                           </a:t>
            </a:r>
            <a:r>
              <a:rPr lang="tr-TR" b="1" dirty="0" smtClean="0"/>
              <a:t>SON TEST</a:t>
            </a:r>
            <a:r>
              <a:rPr lang="tr-TR" dirty="0" smtClean="0"/>
              <a:t>		       </a:t>
            </a:r>
            <a:r>
              <a:rPr lang="tr-TR" b="1" dirty="0" smtClean="0"/>
              <a:t>KALICILIK TESTİ</a:t>
            </a:r>
            <a:endParaRPr lang="tr-TR" dirty="0" smtClean="0"/>
          </a:p>
          <a:p>
            <a:pPr>
              <a:buFont typeface="Arial" pitchFamily="34" charset="0"/>
              <a:buNone/>
            </a:pPr>
            <a:r>
              <a:rPr lang="tr-TR" dirty="0" smtClean="0"/>
              <a:t>DG       R	O</a:t>
            </a:r>
            <a:r>
              <a:rPr lang="tr-TR" baseline="-25000" dirty="0" smtClean="0"/>
              <a:t>1</a:t>
            </a:r>
            <a:r>
              <a:rPr lang="tr-TR" dirty="0" smtClean="0"/>
              <a:t>	X		O</a:t>
            </a:r>
            <a:r>
              <a:rPr lang="tr-TR" baseline="-25000" dirty="0" smtClean="0"/>
              <a:t>3</a:t>
            </a:r>
            <a:r>
              <a:rPr lang="tr-TR" dirty="0" smtClean="0"/>
              <a:t>			O</a:t>
            </a:r>
            <a:r>
              <a:rPr lang="tr-TR" baseline="-25000" dirty="0" smtClean="0"/>
              <a:t>5</a:t>
            </a:r>
            <a:r>
              <a:rPr lang="tr-TR" dirty="0" smtClean="0"/>
              <a:t>  </a:t>
            </a:r>
          </a:p>
          <a:p>
            <a:pPr>
              <a:buFont typeface="Arial" pitchFamily="34" charset="0"/>
              <a:buNone/>
            </a:pPr>
            <a:r>
              <a:rPr lang="tr-TR" dirty="0" smtClean="0"/>
              <a:t>KG	       R	O</a:t>
            </a:r>
            <a:r>
              <a:rPr lang="tr-TR" baseline="-25000" dirty="0" smtClean="0"/>
              <a:t>2</a:t>
            </a:r>
            <a:r>
              <a:rPr lang="tr-TR" dirty="0" smtClean="0"/>
              <a:t>			O</a:t>
            </a:r>
            <a:r>
              <a:rPr lang="tr-TR" baseline="-25000" dirty="0" smtClean="0"/>
              <a:t>4</a:t>
            </a:r>
            <a:r>
              <a:rPr lang="tr-TR" dirty="0" smtClean="0"/>
              <a:t>  </a:t>
            </a:r>
          </a:p>
          <a:p>
            <a:pPr>
              <a:buFont typeface="Arial" pitchFamily="34" charset="0"/>
              <a:buNone/>
            </a:pPr>
            <a:r>
              <a:rPr lang="tr-TR" dirty="0" smtClean="0"/>
              <a:t> </a:t>
            </a:r>
          </a:p>
          <a:p>
            <a:pPr>
              <a:buFont typeface="Arial" pitchFamily="34" charset="0"/>
              <a:buNone/>
            </a:pPr>
            <a:r>
              <a:rPr lang="tr-TR" dirty="0" smtClean="0"/>
              <a:t> </a:t>
            </a:r>
          </a:p>
          <a:p>
            <a:pPr>
              <a:buFont typeface="Arial" pitchFamily="34" charset="0"/>
              <a:buNone/>
            </a:pPr>
            <a:r>
              <a:rPr lang="tr-TR" dirty="0" smtClean="0"/>
              <a:t>Bu desende semboller;</a:t>
            </a:r>
          </a:p>
          <a:p>
            <a:pPr>
              <a:buFont typeface="Arial" pitchFamily="34" charset="0"/>
              <a:buNone/>
            </a:pPr>
            <a:r>
              <a:rPr lang="tr-TR" dirty="0" smtClean="0"/>
              <a:t>DG: Deney grubunu,</a:t>
            </a:r>
          </a:p>
          <a:p>
            <a:pPr>
              <a:buFont typeface="Arial" pitchFamily="34" charset="0"/>
              <a:buNone/>
            </a:pPr>
            <a:r>
              <a:rPr lang="tr-TR" dirty="0" smtClean="0"/>
              <a:t>KG: Kontrol grubunu,</a:t>
            </a:r>
          </a:p>
          <a:p>
            <a:pPr>
              <a:buFont typeface="Arial" pitchFamily="34" charset="0"/>
              <a:buNone/>
            </a:pPr>
            <a:r>
              <a:rPr lang="tr-TR" dirty="0" smtClean="0"/>
              <a:t>R: Deneklerin gruplara yansız atandığını,</a:t>
            </a:r>
          </a:p>
          <a:p>
            <a:pPr>
              <a:buNone/>
            </a:pPr>
            <a:r>
              <a:rPr lang="tr-TR" dirty="0" smtClean="0"/>
              <a:t>Q</a:t>
            </a:r>
            <a:r>
              <a:rPr lang="tr-TR" baseline="-25000" dirty="0" smtClean="0"/>
              <a:t>1 </a:t>
            </a:r>
            <a:r>
              <a:rPr lang="tr-TR" dirty="0" smtClean="0"/>
              <a:t>- Q</a:t>
            </a:r>
            <a:r>
              <a:rPr lang="tr-TR" baseline="-25000" dirty="0" smtClean="0"/>
              <a:t>3</a:t>
            </a:r>
            <a:r>
              <a:rPr lang="tr-TR" dirty="0" smtClean="0"/>
              <a:t> ve Q</a:t>
            </a:r>
            <a:r>
              <a:rPr lang="tr-TR" baseline="-25000" dirty="0" smtClean="0"/>
              <a:t>5</a:t>
            </a:r>
            <a:r>
              <a:rPr lang="tr-TR" dirty="0" smtClean="0"/>
              <a:t>: Deney grubunun </a:t>
            </a:r>
            <a:r>
              <a:rPr lang="tr-TR" dirty="0"/>
              <a:t>sosyal uyum ve beceri düzeyleri </a:t>
            </a:r>
            <a:r>
              <a:rPr lang="tr-TR" dirty="0" smtClean="0"/>
              <a:t>ön test, son test ve kalıcılık testi ölçümlerini,</a:t>
            </a:r>
          </a:p>
          <a:p>
            <a:pPr>
              <a:buFont typeface="Arial" pitchFamily="34" charset="0"/>
              <a:buNone/>
            </a:pPr>
            <a:r>
              <a:rPr lang="tr-TR" dirty="0" smtClean="0"/>
              <a:t>X: Deney grubundaki çocuklara uygulanan Oyun Temelli Sosyal Beceri Eğitimi Programını</a:t>
            </a:r>
          </a:p>
          <a:p>
            <a:pPr>
              <a:buNone/>
            </a:pPr>
            <a:r>
              <a:rPr lang="tr-TR" dirty="0" smtClean="0"/>
              <a:t>Q</a:t>
            </a:r>
            <a:r>
              <a:rPr lang="tr-TR" baseline="-25000" dirty="0" smtClean="0"/>
              <a:t>2</a:t>
            </a:r>
            <a:r>
              <a:rPr lang="tr-TR" dirty="0" smtClean="0"/>
              <a:t> ve Q</a:t>
            </a:r>
            <a:r>
              <a:rPr lang="tr-TR" baseline="-25000" dirty="0" smtClean="0"/>
              <a:t>4</a:t>
            </a:r>
            <a:r>
              <a:rPr lang="tr-TR" dirty="0" smtClean="0"/>
              <a:t>: Kontrol grubunun </a:t>
            </a:r>
            <a:r>
              <a:rPr lang="tr-TR" dirty="0"/>
              <a:t>sosyal uyum ve beceri düzeyleri </a:t>
            </a:r>
            <a:r>
              <a:rPr lang="tr-TR" dirty="0" smtClean="0"/>
              <a:t>ön test ve son test ölçümlerini</a:t>
            </a:r>
          </a:p>
          <a:p>
            <a:pPr>
              <a:buFont typeface="Arial" pitchFamily="34" charset="0"/>
              <a:buNone/>
            </a:pPr>
            <a:r>
              <a:rPr lang="tr-TR" dirty="0" smtClean="0"/>
              <a:t>Q</a:t>
            </a:r>
            <a:r>
              <a:rPr lang="tr-TR" baseline="-25000" dirty="0" smtClean="0"/>
              <a:t>1</a:t>
            </a:r>
            <a:r>
              <a:rPr lang="tr-TR" dirty="0" smtClean="0"/>
              <a:t>-Q</a:t>
            </a:r>
            <a:r>
              <a:rPr lang="tr-TR" baseline="-25000" dirty="0" smtClean="0"/>
              <a:t>5</a:t>
            </a:r>
            <a:r>
              <a:rPr lang="tr-TR" dirty="0" smtClean="0"/>
              <a:t>: Sosyal Uyum ve Beceri Ölçeği ve Sosyal Beceri Ölçeği ölçümlerini göstermektedir (Büyüköztürk 2008).</a:t>
            </a:r>
            <a:endParaRPr lang="tr-TR" dirty="0"/>
          </a:p>
        </p:txBody>
      </p:sp>
    </p:spTree>
    <p:extLst>
      <p:ext uri="{BB962C8B-B14F-4D97-AF65-F5344CB8AC3E}">
        <p14:creationId xmlns:p14="http://schemas.microsoft.com/office/powerpoint/2010/main" val="28155389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1340768"/>
            <a:ext cx="7920880" cy="4385816"/>
          </a:xfrm>
          <a:prstGeom prst="rect">
            <a:avLst/>
          </a:prstGeom>
        </p:spPr>
        <p:txBody>
          <a:bodyPr wrap="square">
            <a:spAutoFit/>
          </a:bodyPr>
          <a:lstStyle/>
          <a:p>
            <a:r>
              <a:rPr lang="tr-TR" sz="2400" b="1" dirty="0"/>
              <a:t>DENEME </a:t>
            </a:r>
            <a:r>
              <a:rPr lang="tr-TR" sz="2400" b="1" dirty="0" smtClean="0"/>
              <a:t>MODELLERİ ve DESENLERİ </a:t>
            </a:r>
            <a:endParaRPr lang="en-US" sz="2400" b="1" dirty="0" smtClean="0"/>
          </a:p>
          <a:p>
            <a:endParaRPr lang="en-US" sz="2400" dirty="0" smtClean="0"/>
          </a:p>
          <a:p>
            <a:pPr>
              <a:spcAft>
                <a:spcPts val="600"/>
              </a:spcAft>
            </a:pPr>
            <a:r>
              <a:rPr lang="tr-TR" sz="2400" dirty="0" smtClean="0"/>
              <a:t>Deneme modelindeki araştırmalar, araştırmadaki faktör sayısına göre ikiye ayrılır. </a:t>
            </a:r>
          </a:p>
          <a:p>
            <a:pPr>
              <a:spcAft>
                <a:spcPts val="600"/>
              </a:spcAft>
            </a:pPr>
            <a:r>
              <a:rPr lang="tr-TR" sz="2400" b="1" dirty="0" smtClean="0"/>
              <a:t>Tek faktörlü desenler </a:t>
            </a:r>
            <a:r>
              <a:rPr lang="tr-TR" sz="2400" dirty="0" smtClean="0"/>
              <a:t>yalnızca bir bağımlı değişkenin bağımsız değişkene olan etkisinin araştırıldığı desenlerdir. </a:t>
            </a:r>
          </a:p>
          <a:p>
            <a:pPr>
              <a:spcAft>
                <a:spcPts val="600"/>
              </a:spcAft>
            </a:pPr>
            <a:r>
              <a:rPr lang="tr-TR" sz="2400" b="1" dirty="0" smtClean="0"/>
              <a:t>Çok </a:t>
            </a:r>
            <a:r>
              <a:rPr lang="tr-TR" sz="2400" b="1" dirty="0"/>
              <a:t>faktörlü desenler </a:t>
            </a:r>
            <a:r>
              <a:rPr lang="tr-TR" sz="2400" dirty="0"/>
              <a:t>ise birden çok bağımsız değişkenin bir bağımlı değişkene olan etkisinin incelendiği desen türüdür. </a:t>
            </a:r>
            <a:endParaRPr lang="en-US" sz="2400" dirty="0"/>
          </a:p>
          <a:p>
            <a:pPr>
              <a:spcAft>
                <a:spcPts val="600"/>
              </a:spcAft>
            </a:pPr>
            <a:r>
              <a:rPr lang="en-US" sz="2400" dirty="0"/>
              <a:t>D</a:t>
            </a:r>
            <a:r>
              <a:rPr lang="tr-TR" sz="2400" dirty="0"/>
              <a:t>eneme modelindeki araştırmalar; deneme öncesi modeller, gerçek deneysel modeller ve yarı deneme modelleri olarak üç grupta incelenmektedir. </a:t>
            </a:r>
          </a:p>
        </p:txBody>
      </p:sp>
    </p:spTree>
    <p:extLst>
      <p:ext uri="{BB962C8B-B14F-4D97-AF65-F5344CB8AC3E}">
        <p14:creationId xmlns:p14="http://schemas.microsoft.com/office/powerpoint/2010/main" val="96710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9592" y="1268760"/>
            <a:ext cx="5958408" cy="5016758"/>
          </a:xfrm>
          <a:prstGeom prst="rect">
            <a:avLst/>
          </a:prstGeom>
        </p:spPr>
        <p:txBody>
          <a:bodyPr wrap="square">
            <a:spAutoFit/>
          </a:bodyPr>
          <a:lstStyle/>
          <a:p>
            <a:r>
              <a:rPr lang="en-US" b="1" dirty="0">
                <a:solidFill>
                  <a:schemeClr val="tx1"/>
                </a:solidFill>
              </a:rPr>
              <a:t>İÇİNDEKİLER</a:t>
            </a:r>
          </a:p>
          <a:p>
            <a:endParaRPr lang="en-US" b="1" dirty="0">
              <a:solidFill>
                <a:schemeClr val="tx1"/>
              </a:solidFill>
            </a:endParaRPr>
          </a:p>
          <a:p>
            <a:r>
              <a:rPr lang="en-US" sz="2400" dirty="0"/>
              <a:t>GİRİŞ</a:t>
            </a:r>
          </a:p>
          <a:p>
            <a:r>
              <a:rPr lang="en-US" sz="2400" dirty="0"/>
              <a:t>TANIM</a:t>
            </a:r>
            <a:endParaRPr lang="en-US" sz="2400" dirty="0">
              <a:solidFill>
                <a:schemeClr val="tx1"/>
              </a:solidFill>
            </a:endParaRPr>
          </a:p>
          <a:p>
            <a:r>
              <a:rPr lang="tr-TR" sz="2400" dirty="0" smtClean="0">
                <a:solidFill>
                  <a:schemeClr val="tx1"/>
                </a:solidFill>
              </a:rPr>
              <a:t>TARAMA MODELLERİ VE DESENLERİ</a:t>
            </a:r>
          </a:p>
          <a:p>
            <a:r>
              <a:rPr lang="tr-TR" sz="2400" dirty="0" smtClean="0"/>
              <a:t>  Genel Tarama Modelleri</a:t>
            </a:r>
          </a:p>
          <a:p>
            <a:r>
              <a:rPr lang="tr-TR" sz="2400" dirty="0" smtClean="0"/>
              <a:t>  </a:t>
            </a:r>
            <a:r>
              <a:rPr lang="tr-TR" sz="2400" dirty="0" smtClean="0">
                <a:solidFill>
                  <a:schemeClr val="tx1"/>
                </a:solidFill>
              </a:rPr>
              <a:t>Örnek </a:t>
            </a:r>
            <a:r>
              <a:rPr lang="tr-TR" sz="2400" dirty="0" smtClean="0"/>
              <a:t>O</a:t>
            </a:r>
            <a:r>
              <a:rPr lang="tr-TR" sz="2400" dirty="0" smtClean="0">
                <a:solidFill>
                  <a:schemeClr val="tx1"/>
                </a:solidFill>
              </a:rPr>
              <a:t>lay </a:t>
            </a:r>
            <a:r>
              <a:rPr lang="tr-TR" sz="2400" dirty="0" smtClean="0"/>
              <a:t>T</a:t>
            </a:r>
            <a:r>
              <a:rPr lang="tr-TR" sz="2400" dirty="0" smtClean="0">
                <a:solidFill>
                  <a:schemeClr val="tx1"/>
                </a:solidFill>
              </a:rPr>
              <a:t>arama </a:t>
            </a:r>
            <a:r>
              <a:rPr lang="tr-TR" sz="2400" dirty="0" smtClean="0"/>
              <a:t>M</a:t>
            </a:r>
            <a:r>
              <a:rPr lang="tr-TR" sz="2400" dirty="0" smtClean="0">
                <a:solidFill>
                  <a:schemeClr val="tx1"/>
                </a:solidFill>
              </a:rPr>
              <a:t>odelleri</a:t>
            </a:r>
            <a:endParaRPr lang="tr-TR" sz="2400" dirty="0" smtClean="0"/>
          </a:p>
          <a:p>
            <a:r>
              <a:rPr lang="tr-TR" sz="2400" dirty="0" smtClean="0">
                <a:solidFill>
                  <a:schemeClr val="tx1"/>
                </a:solidFill>
              </a:rPr>
              <a:t>  Nedensel </a:t>
            </a:r>
            <a:r>
              <a:rPr lang="tr-TR" sz="2400" dirty="0" smtClean="0"/>
              <a:t>K</a:t>
            </a:r>
            <a:r>
              <a:rPr lang="tr-TR" sz="2400" dirty="0" smtClean="0">
                <a:solidFill>
                  <a:schemeClr val="tx1"/>
                </a:solidFill>
              </a:rPr>
              <a:t>arşılaştırmalı Model</a:t>
            </a:r>
          </a:p>
          <a:p>
            <a:r>
              <a:rPr lang="en-US" sz="2400" dirty="0" smtClean="0"/>
              <a:t>DENEME </a:t>
            </a:r>
            <a:r>
              <a:rPr lang="en-US" sz="2400" dirty="0"/>
              <a:t>MODELLERİ VE DESENLERİ</a:t>
            </a:r>
          </a:p>
          <a:p>
            <a:r>
              <a:rPr lang="en-US" sz="2400" dirty="0"/>
              <a:t>  </a:t>
            </a:r>
            <a:r>
              <a:rPr lang="tr-TR" sz="2400" dirty="0"/>
              <a:t>Deneme Öncesi Modeller</a:t>
            </a:r>
            <a:endParaRPr lang="en-US" sz="2400" dirty="0"/>
          </a:p>
          <a:p>
            <a:r>
              <a:rPr lang="en-US" sz="2400" dirty="0"/>
              <a:t>  </a:t>
            </a:r>
            <a:r>
              <a:rPr lang="tr-TR" sz="2400" dirty="0"/>
              <a:t>Gerçek Deneysel Modeller</a:t>
            </a:r>
            <a:endParaRPr lang="en-US" sz="2400" dirty="0"/>
          </a:p>
          <a:p>
            <a:r>
              <a:rPr lang="en-US" sz="2400" dirty="0"/>
              <a:t>  </a:t>
            </a:r>
            <a:r>
              <a:rPr lang="tr-TR" sz="2400" dirty="0"/>
              <a:t>Yarı Deneme Modelleri</a:t>
            </a:r>
            <a:endParaRPr lang="en-US" sz="2400" dirty="0"/>
          </a:p>
          <a:p>
            <a:r>
              <a:rPr lang="en-US" sz="2400" dirty="0"/>
              <a:t>  </a:t>
            </a:r>
            <a:r>
              <a:rPr lang="tr-TR" sz="2400" dirty="0"/>
              <a:t>Tek Denekli Modeller</a:t>
            </a:r>
            <a:endParaRPr lang="en-US" sz="2400" dirty="0"/>
          </a:p>
          <a:p>
            <a:endParaRPr lang="en-US" sz="2000" dirty="0">
              <a:solidFill>
                <a:schemeClr val="tx1"/>
              </a:solidFill>
            </a:endParaRPr>
          </a:p>
        </p:txBody>
      </p:sp>
    </p:spTree>
    <p:extLst>
      <p:ext uri="{BB962C8B-B14F-4D97-AF65-F5344CB8AC3E}">
        <p14:creationId xmlns:p14="http://schemas.microsoft.com/office/powerpoint/2010/main" val="29934502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1859340"/>
            <a:ext cx="7992888" cy="3724096"/>
          </a:xfrm>
          <a:prstGeom prst="rect">
            <a:avLst/>
          </a:prstGeom>
        </p:spPr>
        <p:txBody>
          <a:bodyPr wrap="square">
            <a:spAutoFit/>
          </a:bodyPr>
          <a:lstStyle/>
          <a:p>
            <a:pPr marL="457200" indent="-457200">
              <a:spcAft>
                <a:spcPts val="1200"/>
              </a:spcAft>
              <a:buFont typeface="+mj-lt"/>
              <a:buAutoNum type="arabicPeriod"/>
            </a:pPr>
            <a:r>
              <a:rPr lang="tr-TR" sz="2400" b="1" dirty="0"/>
              <a:t>Deneme öncesi modeller</a:t>
            </a:r>
            <a:r>
              <a:rPr lang="tr-TR" sz="2400" dirty="0"/>
              <a:t>: G</a:t>
            </a:r>
            <a:r>
              <a:rPr lang="tr-TR" sz="2400" dirty="0" smtClean="0"/>
              <a:t>erçek </a:t>
            </a:r>
            <a:r>
              <a:rPr lang="tr-TR" sz="2400" dirty="0"/>
              <a:t>anlamda deneme niteliği taşımazlar. Amaç, diğer modellerin iyi anlaşılmasını sağlamaktır.</a:t>
            </a:r>
          </a:p>
          <a:p>
            <a:pPr marL="457200" indent="-457200">
              <a:spcAft>
                <a:spcPts val="1200"/>
              </a:spcAft>
              <a:buFont typeface="+mj-lt"/>
              <a:buAutoNum type="arabicPeriod"/>
            </a:pPr>
            <a:r>
              <a:rPr lang="tr-TR" sz="2400" b="1" dirty="0"/>
              <a:t>Gerçek deneme modelleri</a:t>
            </a:r>
            <a:r>
              <a:rPr lang="tr-TR" sz="2400" dirty="0"/>
              <a:t>: Bilimsel değeri en yüksek olandır. Birden çok grup kullanılır ve gruplar yansız atanır.</a:t>
            </a:r>
          </a:p>
          <a:p>
            <a:pPr marL="457200" indent="-457200">
              <a:spcAft>
                <a:spcPts val="1200"/>
              </a:spcAft>
              <a:buFont typeface="+mj-lt"/>
              <a:buAutoNum type="arabicPeriod"/>
            </a:pPr>
            <a:r>
              <a:rPr lang="tr-TR" sz="2400" b="1" dirty="0"/>
              <a:t>Yarı deneme modelleri</a:t>
            </a:r>
            <a:r>
              <a:rPr lang="tr-TR" sz="2400" dirty="0"/>
              <a:t>: Gerçek deneme modellerinin gerektirdiği kontrollerin sağlanamadığı durumlarda kullanılır. Örneğin; öntest-sontest ayrı örnek grupla yapılan </a:t>
            </a:r>
            <a:r>
              <a:rPr lang="tr-TR" sz="2400" dirty="0" smtClean="0"/>
              <a:t>model.</a:t>
            </a:r>
            <a:endParaRPr lang="tr-TR" sz="2400" dirty="0"/>
          </a:p>
        </p:txBody>
      </p:sp>
      <p:sp>
        <p:nvSpPr>
          <p:cNvPr id="3" name="Dikdörtgen 2"/>
          <p:cNvSpPr/>
          <p:nvPr/>
        </p:nvSpPr>
        <p:spPr>
          <a:xfrm>
            <a:off x="899592" y="1124744"/>
            <a:ext cx="3744416" cy="461665"/>
          </a:xfrm>
          <a:prstGeom prst="rect">
            <a:avLst/>
          </a:prstGeom>
        </p:spPr>
        <p:txBody>
          <a:bodyPr wrap="square">
            <a:spAutoFit/>
          </a:bodyPr>
          <a:lstStyle/>
          <a:p>
            <a:r>
              <a:rPr lang="tr-TR" sz="2400" b="1" dirty="0"/>
              <a:t>DENEME MODELLERİ </a:t>
            </a:r>
            <a:endParaRPr lang="tr-TR" sz="2400" dirty="0"/>
          </a:p>
        </p:txBody>
      </p:sp>
    </p:spTree>
    <p:extLst>
      <p:ext uri="{BB962C8B-B14F-4D97-AF65-F5344CB8AC3E}">
        <p14:creationId xmlns:p14="http://schemas.microsoft.com/office/powerpoint/2010/main" val="40709998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948978"/>
            <a:ext cx="8136904" cy="5170646"/>
          </a:xfrm>
          <a:prstGeom prst="rect">
            <a:avLst/>
          </a:prstGeom>
        </p:spPr>
        <p:txBody>
          <a:bodyPr wrap="square">
            <a:spAutoFit/>
          </a:bodyPr>
          <a:lstStyle/>
          <a:p>
            <a:r>
              <a:rPr lang="tr-TR" sz="2200" b="1" dirty="0" smtClean="0"/>
              <a:t>Deneme </a:t>
            </a:r>
            <a:r>
              <a:rPr lang="tr-TR" sz="2200" b="1" dirty="0"/>
              <a:t>Öncesi Modeller </a:t>
            </a:r>
            <a:endParaRPr lang="en-US" sz="2200" b="1" dirty="0"/>
          </a:p>
          <a:p>
            <a:endParaRPr lang="en-US" sz="2200" b="1" dirty="0"/>
          </a:p>
          <a:p>
            <a:r>
              <a:rPr lang="tr-TR" sz="2200" dirty="0"/>
              <a:t>Nedensellik ilişkilerini sorgulamayı amaçlamaktadır. Ancak deneysel koşulları tam anlamıyla yerine getirmediğinden deneme öncesi olarak adlandırılmaktadır. </a:t>
            </a:r>
            <a:endParaRPr lang="tr-TR" sz="2200" dirty="0" smtClean="0"/>
          </a:p>
          <a:p>
            <a:r>
              <a:rPr lang="tr-TR" sz="2200" dirty="0" smtClean="0"/>
              <a:t>Bu </a:t>
            </a:r>
            <a:r>
              <a:rPr lang="tr-TR" sz="2200" dirty="0"/>
              <a:t>tür araştırmalarda ya kontrol grubu yoktur ya da ölçümlerde dikkate alınmamaktadır. </a:t>
            </a:r>
            <a:endParaRPr lang="tr-TR" sz="2200" dirty="0" smtClean="0"/>
          </a:p>
          <a:p>
            <a:r>
              <a:rPr lang="tr-TR" sz="2200" dirty="0" smtClean="0"/>
              <a:t>Tek </a:t>
            </a:r>
            <a:r>
              <a:rPr lang="tr-TR" sz="2200" dirty="0"/>
              <a:t>grup-son test deseni ile gerçekleştirilen araştırmalarda yalnızca bir gruba uygulama yapılıp etkisi ölçülür. </a:t>
            </a:r>
            <a:endParaRPr lang="tr-TR" sz="2200" dirty="0" smtClean="0"/>
          </a:p>
          <a:p>
            <a:r>
              <a:rPr lang="tr-TR" sz="2200" dirty="0" smtClean="0"/>
              <a:t>Tek </a:t>
            </a:r>
            <a:r>
              <a:rPr lang="tr-TR" sz="2200" dirty="0"/>
              <a:t>grup-ön test-son-test deseni kullanılarak yapılan araştırmalarda uygulama öncesi ve sonrasında gruptan ölçüm alınır. </a:t>
            </a:r>
            <a:endParaRPr lang="tr-TR" sz="2200" dirty="0" smtClean="0"/>
          </a:p>
          <a:p>
            <a:r>
              <a:rPr lang="tr-TR" sz="2200" dirty="0" smtClean="0"/>
              <a:t>Karşılaştırmalı </a:t>
            </a:r>
            <a:r>
              <a:rPr lang="tr-TR" sz="2200" dirty="0"/>
              <a:t>eşitlenmemiş grup-son test deseni kapsamında yapılan araştırmalar ise deney ve kontrol gruplarından oluşur. </a:t>
            </a:r>
            <a:endParaRPr lang="tr-TR" sz="2200" dirty="0" smtClean="0"/>
          </a:p>
          <a:p>
            <a:r>
              <a:rPr lang="tr-TR" sz="2200" dirty="0" smtClean="0"/>
              <a:t>Ancak </a:t>
            </a:r>
            <a:r>
              <a:rPr lang="tr-TR" sz="2200" dirty="0"/>
              <a:t>yalnızca uygulamanın sonuçları her iki grupta ölçülür ve deney öncesi durum ölçülerek bir karşılaştırma yapılmamaktadır</a:t>
            </a:r>
            <a:r>
              <a:rPr lang="en-US" sz="2200" dirty="0"/>
              <a:t>.</a:t>
            </a:r>
            <a:endParaRPr lang="tr-TR" sz="2200" dirty="0"/>
          </a:p>
        </p:txBody>
      </p:sp>
    </p:spTree>
    <p:extLst>
      <p:ext uri="{BB962C8B-B14F-4D97-AF65-F5344CB8AC3E}">
        <p14:creationId xmlns:p14="http://schemas.microsoft.com/office/powerpoint/2010/main" val="11606927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88640"/>
            <a:ext cx="8496944" cy="6124754"/>
          </a:xfrm>
          <a:prstGeom prst="rect">
            <a:avLst/>
          </a:prstGeom>
        </p:spPr>
        <p:txBody>
          <a:bodyPr wrap="square">
            <a:spAutoFit/>
          </a:bodyPr>
          <a:lstStyle/>
          <a:p>
            <a:pPr>
              <a:spcAft>
                <a:spcPts val="600"/>
              </a:spcAft>
            </a:pPr>
            <a:r>
              <a:rPr lang="tr-TR" sz="2200" b="1" dirty="0" smtClean="0"/>
              <a:t>Gerçek </a:t>
            </a:r>
            <a:r>
              <a:rPr lang="tr-TR" sz="2200" b="1" dirty="0"/>
              <a:t>Deneysel Modeller</a:t>
            </a:r>
            <a:endParaRPr lang="en-US" sz="2200" b="1" dirty="0"/>
          </a:p>
          <a:p>
            <a:pPr>
              <a:spcAft>
                <a:spcPts val="600"/>
              </a:spcAft>
            </a:pPr>
            <a:endParaRPr lang="en-US" sz="2200" dirty="0"/>
          </a:p>
          <a:p>
            <a:pPr>
              <a:spcAft>
                <a:spcPts val="600"/>
              </a:spcAft>
            </a:pPr>
            <a:r>
              <a:rPr lang="tr-TR" sz="2200" dirty="0"/>
              <a:t>Deney, tam anlamıyla denetlenemeyen etmenlerin kontrol edildiği bir ortamda denetlenen değişkenler arasındaki </a:t>
            </a:r>
            <a:r>
              <a:rPr lang="tr-TR" sz="2200" dirty="0" err="1"/>
              <a:t>nedensel</a:t>
            </a:r>
            <a:r>
              <a:rPr lang="tr-TR" sz="2200" dirty="0"/>
              <a:t> ilişkilerin ortaya konulmasına dayalı bir çalışmadır</a:t>
            </a:r>
            <a:r>
              <a:rPr lang="tr-TR" sz="2200" dirty="0" smtClean="0"/>
              <a:t>.</a:t>
            </a:r>
          </a:p>
          <a:p>
            <a:pPr>
              <a:spcAft>
                <a:spcPts val="600"/>
              </a:spcAft>
            </a:pPr>
            <a:r>
              <a:rPr lang="tr-TR" sz="2200" dirty="0" smtClean="0"/>
              <a:t>Çoğu </a:t>
            </a:r>
            <a:r>
              <a:rPr lang="tr-TR" sz="2200" dirty="0"/>
              <a:t>zaman deney grubu ve kontrol grubu oluşturulur</a:t>
            </a:r>
            <a:r>
              <a:rPr lang="tr-TR" sz="2200" dirty="0" smtClean="0"/>
              <a:t>.</a:t>
            </a:r>
          </a:p>
          <a:p>
            <a:pPr>
              <a:spcAft>
                <a:spcPts val="600"/>
              </a:spcAft>
            </a:pPr>
            <a:r>
              <a:rPr lang="tr-TR" sz="2200" dirty="0" smtClean="0"/>
              <a:t>Grupların </a:t>
            </a:r>
            <a:r>
              <a:rPr lang="tr-TR" sz="2200" dirty="0"/>
              <a:t>uygulamadan önceki ve sonraki durumları karşılaştırılabilir. </a:t>
            </a:r>
            <a:endParaRPr lang="en-US" sz="2200" dirty="0"/>
          </a:p>
          <a:p>
            <a:pPr>
              <a:spcAft>
                <a:spcPts val="600"/>
              </a:spcAft>
            </a:pPr>
            <a:r>
              <a:rPr lang="tr-TR" sz="2200" dirty="0"/>
              <a:t>Gerçek deneysel modeldeki araştırmalarda bağımsız değişkenlerin </a:t>
            </a:r>
            <a:r>
              <a:rPr lang="tr-TR" sz="2200" dirty="0" err="1"/>
              <a:t>manipule</a:t>
            </a:r>
            <a:r>
              <a:rPr lang="tr-TR" sz="2200" dirty="0"/>
              <a:t> edilip edilememesine bağlı olarak iki desenden söz edilebilir. </a:t>
            </a:r>
            <a:endParaRPr lang="tr-TR" sz="2200" dirty="0" smtClean="0"/>
          </a:p>
          <a:p>
            <a:pPr>
              <a:spcAft>
                <a:spcPts val="600"/>
              </a:spcAft>
            </a:pPr>
            <a:r>
              <a:rPr lang="tr-TR" sz="2200" dirty="0" smtClean="0"/>
              <a:t>Tam </a:t>
            </a:r>
            <a:r>
              <a:rPr lang="tr-TR" sz="2200" dirty="0" err="1"/>
              <a:t>faktöryel</a:t>
            </a:r>
            <a:r>
              <a:rPr lang="tr-TR" sz="2200" dirty="0"/>
              <a:t> desen kullanan araştırmalarda tüm değişkenler araştırmacı tarafından özgürce seçilir, tanımlanır, geliştirilir ve uygulanır. </a:t>
            </a:r>
            <a:endParaRPr lang="tr-TR" sz="2200" dirty="0" smtClean="0"/>
          </a:p>
          <a:p>
            <a:pPr>
              <a:spcAft>
                <a:spcPts val="600"/>
              </a:spcAft>
            </a:pPr>
            <a:r>
              <a:rPr lang="tr-TR" sz="2200" dirty="0" smtClean="0"/>
              <a:t>Başka </a:t>
            </a:r>
            <a:r>
              <a:rPr lang="tr-TR" sz="2200" dirty="0"/>
              <a:t>bir deyişle, araştırmacı değişkenleri tümüyle kendisi manipüle eder. Buna karşılık, yansızlaştırılmış blok desen kullanan araştırmalarda değişkenlerden en az biri araştırmacı tarafından manipüle edilemez</a:t>
            </a:r>
            <a:r>
              <a:rPr lang="tr-TR" sz="2200" dirty="0" smtClean="0"/>
              <a:t>.</a:t>
            </a:r>
          </a:p>
          <a:p>
            <a:pPr>
              <a:spcAft>
                <a:spcPts val="600"/>
              </a:spcAft>
            </a:pPr>
            <a:r>
              <a:rPr lang="tr-TR" sz="2200" dirty="0" smtClean="0"/>
              <a:t> </a:t>
            </a:r>
            <a:r>
              <a:rPr lang="tr-TR" sz="2200" dirty="0"/>
              <a:t>Genel olarak manipüle edilemeyen değişken blok değişkeni olarak adlandırılır.</a:t>
            </a:r>
          </a:p>
        </p:txBody>
      </p:sp>
    </p:spTree>
    <p:extLst>
      <p:ext uri="{BB962C8B-B14F-4D97-AF65-F5344CB8AC3E}">
        <p14:creationId xmlns:p14="http://schemas.microsoft.com/office/powerpoint/2010/main" val="41242285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16632"/>
            <a:ext cx="8856983" cy="7663636"/>
          </a:xfrm>
          <a:prstGeom prst="rect">
            <a:avLst/>
          </a:prstGeom>
        </p:spPr>
        <p:txBody>
          <a:bodyPr wrap="square">
            <a:spAutoFit/>
          </a:bodyPr>
          <a:lstStyle/>
          <a:p>
            <a:pPr>
              <a:spcAft>
                <a:spcPts val="600"/>
              </a:spcAft>
            </a:pPr>
            <a:r>
              <a:rPr lang="tr-TR" sz="2200" b="1" dirty="0" smtClean="0"/>
              <a:t>Yarı </a:t>
            </a:r>
            <a:r>
              <a:rPr lang="tr-TR" sz="2200" b="1" dirty="0"/>
              <a:t>Deneme Modelleri </a:t>
            </a:r>
            <a:endParaRPr lang="en-US" sz="2200" b="1" dirty="0"/>
          </a:p>
          <a:p>
            <a:pPr>
              <a:spcAft>
                <a:spcPts val="600"/>
              </a:spcAft>
            </a:pPr>
            <a:r>
              <a:rPr lang="tr-TR" sz="2200" dirty="0"/>
              <a:t>Grupların yansız olarak oluşturulamadığı ya da deney ortamının tam anlamıyla kontrol edilemediği durumlarda kullanılır. Eğer gruplar önceden oluşmuşsa ve araştırmacı gruplardan birini deney grubu, ötekini kontrol grubu olarak kullanmaya karar vermişse burada yarı-deneysel bir çalışma söz konusudur</a:t>
            </a:r>
            <a:r>
              <a:rPr lang="tr-TR" sz="2200" dirty="0" smtClean="0"/>
              <a:t>.</a:t>
            </a:r>
          </a:p>
          <a:p>
            <a:pPr>
              <a:spcAft>
                <a:spcPts val="600"/>
              </a:spcAft>
            </a:pPr>
            <a:r>
              <a:rPr lang="tr-TR" sz="2200" dirty="0" smtClean="0"/>
              <a:t>Araştırmada </a:t>
            </a:r>
            <a:r>
              <a:rPr lang="tr-TR" sz="2200" dirty="0"/>
              <a:t>kontrol grubu olmadan birden çok deneysel grup varsa ve araştırmacı önceden oluşmuş grupların her birini parçalamadan olduğu gibi bir deneysel gruba atıyorsa, burada da yarı-deneysel bir durumdan söz edilebilir. </a:t>
            </a:r>
            <a:endParaRPr lang="tr-TR" sz="2200" dirty="0" smtClean="0"/>
          </a:p>
          <a:p>
            <a:pPr>
              <a:spcAft>
                <a:spcPts val="600"/>
              </a:spcAft>
            </a:pPr>
            <a:r>
              <a:rPr lang="tr-TR" sz="2200" dirty="0" smtClean="0"/>
              <a:t>Demek </a:t>
            </a:r>
            <a:r>
              <a:rPr lang="tr-TR" sz="2200" dirty="0"/>
              <a:t>oluyor ki, yarı-deneme modeli, kontrol grubu ve deneysel grupların rastgele seçilemediği durumlarda kullanılmaktadır. Örneğin; belirli bir </a:t>
            </a:r>
            <a:r>
              <a:rPr lang="tr-TR" sz="2200" dirty="0" err="1"/>
              <a:t>sını</a:t>
            </a:r>
            <a:r>
              <a:rPr lang="en-US" sz="2200" dirty="0" err="1"/>
              <a:t>ft</a:t>
            </a:r>
            <a:r>
              <a:rPr lang="tr-TR" sz="2200" dirty="0" err="1"/>
              <a:t>aki</a:t>
            </a:r>
            <a:r>
              <a:rPr lang="tr-TR" sz="2200" dirty="0"/>
              <a:t> öğrenciler ya da çeşitli topluluklara üyelikler gibi gruplaşmalar önceden oluşmuş olabilir. Araştırmacı bunların her birini ayrı bir grup gibi alarak araştırmasını yapar. Grup oluşturmanın dışında tüm araştırma aşamaları deneysel araştırmadaki gibidir. </a:t>
            </a:r>
            <a:endParaRPr lang="en-US" sz="2200" dirty="0"/>
          </a:p>
          <a:p>
            <a:pPr>
              <a:spcAft>
                <a:spcPts val="600"/>
              </a:spcAft>
            </a:pPr>
            <a:r>
              <a:rPr lang="tr-TR" sz="2200" dirty="0"/>
              <a:t>Yarı-deneme modellerinin kendi içinde çeşitleri </a:t>
            </a:r>
            <a:r>
              <a:rPr lang="tr-TR" sz="2200" dirty="0" smtClean="0"/>
              <a:t>vardır</a:t>
            </a:r>
            <a:r>
              <a:rPr lang="tr-TR" sz="2200" dirty="0"/>
              <a:t>;</a:t>
            </a:r>
            <a:r>
              <a:rPr lang="tr-TR" sz="2200" dirty="0" smtClean="0"/>
              <a:t>  Zaman </a:t>
            </a:r>
            <a:r>
              <a:rPr lang="tr-TR" sz="2200" dirty="0"/>
              <a:t>serisi modeli</a:t>
            </a:r>
            <a:r>
              <a:rPr lang="en-US" sz="2200" dirty="0" smtClean="0"/>
              <a:t>,</a:t>
            </a:r>
            <a:r>
              <a:rPr lang="tr-TR" sz="2200" dirty="0" smtClean="0"/>
              <a:t> Eşit </a:t>
            </a:r>
            <a:r>
              <a:rPr lang="tr-TR" sz="2200" dirty="0"/>
              <a:t>zaman örneklemli model</a:t>
            </a:r>
            <a:r>
              <a:rPr lang="en-US" sz="2200" dirty="0" smtClean="0"/>
              <a:t>,</a:t>
            </a:r>
            <a:r>
              <a:rPr lang="tr-TR" sz="2200" dirty="0" smtClean="0"/>
              <a:t> Eşitlenmemiş </a:t>
            </a:r>
            <a:r>
              <a:rPr lang="tr-TR" sz="2200" dirty="0"/>
              <a:t>kontrol gruplu model</a:t>
            </a:r>
            <a:r>
              <a:rPr lang="en-US" sz="2200" dirty="0" smtClean="0"/>
              <a:t>,</a:t>
            </a:r>
            <a:r>
              <a:rPr lang="tr-TR" sz="2200" dirty="0" smtClean="0"/>
              <a:t> Öntest-sontest </a:t>
            </a:r>
            <a:r>
              <a:rPr lang="tr-TR" sz="2200" dirty="0"/>
              <a:t>ayrı grup model, </a:t>
            </a:r>
            <a:endParaRPr lang="en-US" sz="2200" dirty="0"/>
          </a:p>
          <a:p>
            <a:pPr>
              <a:spcAft>
                <a:spcPts val="600"/>
              </a:spcAft>
            </a:pPr>
            <a:r>
              <a:rPr lang="tr-TR" sz="2200" dirty="0"/>
              <a:t>Rotasyon model</a:t>
            </a:r>
            <a:r>
              <a:rPr lang="en-US" sz="2200" dirty="0" err="1"/>
              <a:t>i</a:t>
            </a:r>
            <a:endParaRPr lang="en-US" sz="2200" dirty="0"/>
          </a:p>
          <a:p>
            <a:pPr>
              <a:spcAft>
                <a:spcPts val="600"/>
              </a:spcAft>
            </a:pPr>
            <a:endParaRPr lang="tr-TR" sz="2200" dirty="0"/>
          </a:p>
        </p:txBody>
      </p:sp>
    </p:spTree>
    <p:extLst>
      <p:ext uri="{BB962C8B-B14F-4D97-AF65-F5344CB8AC3E}">
        <p14:creationId xmlns:p14="http://schemas.microsoft.com/office/powerpoint/2010/main" val="17171265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980728"/>
            <a:ext cx="8712968" cy="4955203"/>
          </a:xfrm>
          <a:prstGeom prst="rect">
            <a:avLst/>
          </a:prstGeom>
        </p:spPr>
        <p:txBody>
          <a:bodyPr wrap="square">
            <a:spAutoFit/>
          </a:bodyPr>
          <a:lstStyle/>
          <a:p>
            <a:pPr>
              <a:spcAft>
                <a:spcPts val="600"/>
              </a:spcAft>
            </a:pPr>
            <a:r>
              <a:rPr lang="tr-TR" sz="2200" b="1" dirty="0"/>
              <a:t>TEK DENEKLİ MODELLER</a:t>
            </a:r>
          </a:p>
          <a:p>
            <a:pPr>
              <a:spcAft>
                <a:spcPts val="600"/>
              </a:spcAft>
            </a:pPr>
            <a:endParaRPr lang="en-US" sz="2200" b="1" dirty="0"/>
          </a:p>
          <a:p>
            <a:pPr>
              <a:spcAft>
                <a:spcPts val="600"/>
              </a:spcAft>
            </a:pPr>
            <a:r>
              <a:rPr lang="tr-TR" sz="2200" dirty="0"/>
              <a:t>Bu deneysel araştırma modeli, genellikle grup çok kısıtlı olduğunda, tek kişi ya da tek gruptan oluştuğunda kullanılmaktadır. </a:t>
            </a:r>
            <a:endParaRPr lang="tr-TR" sz="2200" dirty="0" smtClean="0"/>
          </a:p>
          <a:p>
            <a:pPr>
              <a:spcAft>
                <a:spcPts val="600"/>
              </a:spcAft>
            </a:pPr>
            <a:r>
              <a:rPr lang="tr-TR" sz="2200" dirty="0" smtClean="0"/>
              <a:t>Bu </a:t>
            </a:r>
            <a:r>
              <a:rPr lang="tr-TR" sz="2200" dirty="0"/>
              <a:t>modelde yürütülen araştırmalarda deneysel uygulamaya bağlı olarak araştırmaya konu olan özelliğin zaman içindeki değişimi araştırılır. </a:t>
            </a:r>
            <a:endParaRPr lang="tr-TR" sz="2200" dirty="0" smtClean="0"/>
          </a:p>
          <a:p>
            <a:pPr>
              <a:spcAft>
                <a:spcPts val="600"/>
              </a:spcAft>
            </a:pPr>
            <a:r>
              <a:rPr lang="tr-TR" sz="2200" dirty="0" smtClean="0"/>
              <a:t>Örneğin</a:t>
            </a:r>
            <a:r>
              <a:rPr lang="tr-TR" sz="2200" dirty="0"/>
              <a:t>, çok özel sağlık sorunları bulunan ve hastalığına henüz çözüm geliştirilememiş bir hastaya yardımcı olabileceği düşünülen bir </a:t>
            </a:r>
            <a:r>
              <a:rPr lang="tr-TR" sz="2200" dirty="0" smtClean="0"/>
              <a:t>tedavi (sağaltım) </a:t>
            </a:r>
            <a:r>
              <a:rPr lang="tr-TR" sz="2200" dirty="0"/>
              <a:t>yöntemi uygulanır. </a:t>
            </a:r>
            <a:endParaRPr lang="tr-TR" sz="2200" dirty="0" smtClean="0"/>
          </a:p>
          <a:p>
            <a:pPr>
              <a:spcAft>
                <a:spcPts val="600"/>
              </a:spcAft>
            </a:pPr>
            <a:r>
              <a:rPr lang="tr-TR" sz="2200" dirty="0" smtClean="0"/>
              <a:t>Uygulama </a:t>
            </a:r>
            <a:r>
              <a:rPr lang="tr-TR" sz="2200" dirty="0"/>
              <a:t>sürerken belirli aralıklarla ölçümler yapılır ve öngörülen deney süresinin bitiminde ulaşılan bulgulara bakılır. </a:t>
            </a:r>
            <a:endParaRPr lang="tr-TR" sz="2200" dirty="0" smtClean="0"/>
          </a:p>
          <a:p>
            <a:pPr>
              <a:spcAft>
                <a:spcPts val="600"/>
              </a:spcAft>
            </a:pPr>
            <a:r>
              <a:rPr lang="tr-TR" sz="2200" dirty="0" smtClean="0"/>
              <a:t>Bu </a:t>
            </a:r>
            <a:r>
              <a:rPr lang="tr-TR" sz="2200" dirty="0"/>
              <a:t>tür durumlara özellikle tıp, psikoloji, özel eğitim, iletişim bozuklukları vb. alanlarda sıkça rastlanmaktadır. </a:t>
            </a:r>
          </a:p>
        </p:txBody>
      </p:sp>
    </p:spTree>
    <p:extLst>
      <p:ext uri="{BB962C8B-B14F-4D97-AF65-F5344CB8AC3E}">
        <p14:creationId xmlns:p14="http://schemas.microsoft.com/office/powerpoint/2010/main" val="1760894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780928"/>
            <a:ext cx="8229600" cy="1143000"/>
          </a:xfrm>
        </p:spPr>
        <p:txBody>
          <a:bodyPr/>
          <a:lstStyle/>
          <a:p>
            <a:r>
              <a:rPr lang="tr-TR" dirty="0" smtClean="0"/>
              <a:t>TEŞEKKÜR</a:t>
            </a:r>
            <a:endParaRPr lang="tr-TR" dirty="0"/>
          </a:p>
        </p:txBody>
      </p:sp>
    </p:spTree>
    <p:extLst>
      <p:ext uri="{BB962C8B-B14F-4D97-AF65-F5344CB8AC3E}">
        <p14:creationId xmlns:p14="http://schemas.microsoft.com/office/powerpoint/2010/main" val="3416016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1600" y="1340768"/>
            <a:ext cx="7416824" cy="3877985"/>
          </a:xfrm>
          <a:prstGeom prst="rect">
            <a:avLst/>
          </a:prstGeom>
        </p:spPr>
        <p:txBody>
          <a:bodyPr wrap="square">
            <a:spAutoFit/>
          </a:bodyPr>
          <a:lstStyle/>
          <a:p>
            <a:r>
              <a:rPr lang="en-US" sz="2400" b="1" dirty="0"/>
              <a:t>Giriş</a:t>
            </a:r>
          </a:p>
          <a:p>
            <a:pPr>
              <a:spcAft>
                <a:spcPts val="1200"/>
              </a:spcAft>
            </a:pPr>
            <a:endParaRPr lang="en-US" sz="2400" dirty="0"/>
          </a:p>
          <a:p>
            <a:pPr>
              <a:spcAft>
                <a:spcPts val="1200"/>
              </a:spcAft>
            </a:pPr>
            <a:r>
              <a:rPr lang="tr-TR" sz="2400" dirty="0"/>
              <a:t>Araştırma modelleri, bilimsel çalışmaların belirli bir sistematikte </a:t>
            </a:r>
            <a:r>
              <a:rPr lang="tr-TR" sz="2400" dirty="0" err="1"/>
              <a:t>sını</a:t>
            </a:r>
            <a:r>
              <a:rPr lang="en-US" sz="2400" dirty="0" smtClean="0"/>
              <a:t>f</a:t>
            </a:r>
            <a:r>
              <a:rPr lang="tr-TR" sz="2400" dirty="0" err="1" smtClean="0"/>
              <a:t>landırılmasına</a:t>
            </a:r>
            <a:r>
              <a:rPr lang="tr-TR" sz="2400" dirty="0" smtClean="0"/>
              <a:t> </a:t>
            </a:r>
            <a:r>
              <a:rPr lang="tr-TR" sz="2400" dirty="0"/>
              <a:t>ve incelenmesine </a:t>
            </a:r>
            <a:r>
              <a:rPr lang="en-US" sz="2400" dirty="0"/>
              <a:t> </a:t>
            </a:r>
            <a:r>
              <a:rPr lang="tr-TR" sz="2400" dirty="0"/>
              <a:t>olanak vermektedir. </a:t>
            </a:r>
            <a:endParaRPr lang="tr-TR" sz="2400" dirty="0" smtClean="0"/>
          </a:p>
          <a:p>
            <a:pPr>
              <a:spcAft>
                <a:spcPts val="1200"/>
              </a:spcAft>
            </a:pPr>
            <a:r>
              <a:rPr lang="tr-TR" sz="2400" dirty="0" smtClean="0"/>
              <a:t>Böylece</a:t>
            </a:r>
            <a:r>
              <a:rPr lang="tr-TR" sz="2400" dirty="0"/>
              <a:t>, bilimsel alanyazın karmaşıklıktan kurtarılıp belirli bir düzene oturtulmaktadır. </a:t>
            </a:r>
            <a:endParaRPr lang="tr-TR" sz="2400" dirty="0" smtClean="0"/>
          </a:p>
          <a:p>
            <a:pPr>
              <a:spcAft>
                <a:spcPts val="1200"/>
              </a:spcAft>
            </a:pPr>
            <a:r>
              <a:rPr lang="tr-TR" sz="2400" dirty="0" smtClean="0"/>
              <a:t>Uygulanan </a:t>
            </a:r>
            <a:r>
              <a:rPr lang="tr-TR" sz="2400" dirty="0"/>
              <a:t>yöntemsel süreçlerin, </a:t>
            </a:r>
            <a:r>
              <a:rPr lang="tr-TR" sz="2400" dirty="0" err="1"/>
              <a:t>hede</a:t>
            </a:r>
            <a:r>
              <a:rPr lang="en-US" sz="2400" dirty="0" err="1"/>
              <a:t>fl</a:t>
            </a:r>
            <a:r>
              <a:rPr lang="tr-TR" sz="2400" dirty="0"/>
              <a:t>enen modelle uyumu karşılaştırılabilmektedir</a:t>
            </a:r>
            <a:r>
              <a:rPr lang="en-US" sz="2400" dirty="0" smtClean="0"/>
              <a:t>.</a:t>
            </a:r>
            <a:endParaRPr lang="en-US" sz="2400" dirty="0"/>
          </a:p>
        </p:txBody>
      </p:sp>
    </p:spTree>
    <p:extLst>
      <p:ext uri="{BB962C8B-B14F-4D97-AF65-F5344CB8AC3E}">
        <p14:creationId xmlns:p14="http://schemas.microsoft.com/office/powerpoint/2010/main" val="2455457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1124744"/>
            <a:ext cx="7920880" cy="4031873"/>
          </a:xfrm>
          <a:prstGeom prst="rect">
            <a:avLst/>
          </a:prstGeom>
        </p:spPr>
        <p:txBody>
          <a:bodyPr wrap="square">
            <a:spAutoFit/>
          </a:bodyPr>
          <a:lstStyle/>
          <a:p>
            <a:pPr>
              <a:spcAft>
                <a:spcPts val="1200"/>
              </a:spcAft>
            </a:pPr>
            <a:r>
              <a:rPr lang="en-US" sz="2400" b="1" dirty="0"/>
              <a:t>Giriş</a:t>
            </a:r>
          </a:p>
          <a:p>
            <a:pPr>
              <a:spcAft>
                <a:spcPts val="1200"/>
              </a:spcAft>
            </a:pPr>
            <a:endParaRPr lang="en-US" sz="2400" dirty="0"/>
          </a:p>
          <a:p>
            <a:pPr>
              <a:spcAft>
                <a:spcPts val="1200"/>
              </a:spcAft>
            </a:pPr>
            <a:r>
              <a:rPr lang="tr-TR" sz="2400" dirty="0" smtClean="0"/>
              <a:t>Araştırmanın </a:t>
            </a:r>
            <a:r>
              <a:rPr lang="tr-TR" sz="2400" dirty="0"/>
              <a:t>amacına ulaşmasıyla ilgili en önemli kararlardan biri doğru modeli seçmektir. </a:t>
            </a:r>
            <a:endParaRPr lang="en-US" sz="2400" dirty="0"/>
          </a:p>
          <a:p>
            <a:pPr>
              <a:spcAft>
                <a:spcPts val="1200"/>
              </a:spcAft>
            </a:pPr>
            <a:r>
              <a:rPr lang="tr-TR" sz="2400" dirty="0"/>
              <a:t>Eğer sayısal kanıtlar gerekiyorsa ve evrene ilişkin genellemeler yapılmak isteniyorsa nicel paradigmaya dayalı modeller seçilmelidir. </a:t>
            </a:r>
            <a:endParaRPr lang="tr-TR" sz="2400" dirty="0" smtClean="0"/>
          </a:p>
          <a:p>
            <a:pPr>
              <a:spcAft>
                <a:spcPts val="1200"/>
              </a:spcAft>
            </a:pPr>
            <a:r>
              <a:rPr lang="tr-TR" sz="2400" dirty="0" smtClean="0"/>
              <a:t>Öte </a:t>
            </a:r>
            <a:r>
              <a:rPr lang="tr-TR" sz="2400" dirty="0"/>
              <a:t>yandan, öznel ve sözel verilerden hareket edilecekse nitel paradigmaya dayalı modeller yeğlenmelidir.</a:t>
            </a:r>
            <a:endParaRPr lang="en-US" sz="2400" dirty="0"/>
          </a:p>
        </p:txBody>
      </p:sp>
    </p:spTree>
    <p:extLst>
      <p:ext uri="{BB962C8B-B14F-4D97-AF65-F5344CB8AC3E}">
        <p14:creationId xmlns:p14="http://schemas.microsoft.com/office/powerpoint/2010/main" val="1367157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67544" y="404664"/>
            <a:ext cx="8352929" cy="5801588"/>
          </a:xfrm>
          <a:prstGeom prst="rect">
            <a:avLst/>
          </a:prstGeom>
        </p:spPr>
        <p:txBody>
          <a:bodyPr wrap="square">
            <a:spAutoFit/>
          </a:bodyPr>
          <a:lstStyle/>
          <a:p>
            <a:pPr>
              <a:spcAft>
                <a:spcPts val="600"/>
              </a:spcAft>
            </a:pPr>
            <a:r>
              <a:rPr lang="tr-TR" sz="2400" b="1" dirty="0" smtClean="0"/>
              <a:t>NİCEL ARAŞTIRMA </a:t>
            </a:r>
          </a:p>
          <a:p>
            <a:pPr>
              <a:spcAft>
                <a:spcPts val="600"/>
              </a:spcAft>
            </a:pPr>
            <a:endParaRPr lang="tr-TR" sz="2400" dirty="0" smtClean="0"/>
          </a:p>
          <a:p>
            <a:pPr>
              <a:spcAft>
                <a:spcPts val="600"/>
              </a:spcAft>
            </a:pPr>
            <a:r>
              <a:rPr lang="tr-TR" sz="2400" dirty="0" smtClean="0"/>
              <a:t>Nicel kavramı sayılarla ifade edilebilen, ölçülebilen anlamına gelmektedir. </a:t>
            </a:r>
          </a:p>
          <a:p>
            <a:pPr>
              <a:spcAft>
                <a:spcPts val="600"/>
              </a:spcAft>
            </a:pPr>
            <a:r>
              <a:rPr lang="tr-TR" sz="2400" dirty="0" smtClean="0"/>
              <a:t>Nicel araştırmaların temel dayanağında  pozitivst düşünceler yatmaktadır. </a:t>
            </a:r>
          </a:p>
          <a:p>
            <a:pPr>
              <a:spcAft>
                <a:spcPts val="600"/>
              </a:spcAft>
            </a:pPr>
            <a:r>
              <a:rPr lang="tr-TR" sz="2400" dirty="0" smtClean="0"/>
              <a:t>Pozitivizme ‘’</a:t>
            </a:r>
            <a:r>
              <a:rPr lang="tr-TR" sz="2400" dirty="0" err="1" smtClean="0"/>
              <a:t>olgucu</a:t>
            </a:r>
            <a:r>
              <a:rPr lang="tr-TR" sz="2400" dirty="0" smtClean="0"/>
              <a:t> bilim ‘’ denilmektedir. </a:t>
            </a:r>
          </a:p>
          <a:p>
            <a:pPr>
              <a:spcAft>
                <a:spcPts val="600"/>
              </a:spcAft>
            </a:pPr>
            <a:r>
              <a:rPr lang="tr-TR" sz="2400" dirty="0" smtClean="0"/>
              <a:t>Bilimsel bilgiyi ancak görgül yolla elde edilen bilgi olarak kabul etmekte ve bunun dışındaki bilgileri reddetmektedir. </a:t>
            </a:r>
          </a:p>
          <a:p>
            <a:pPr>
              <a:spcAft>
                <a:spcPts val="600"/>
              </a:spcAft>
            </a:pPr>
            <a:r>
              <a:rPr lang="tr-TR" sz="2400" dirty="0" smtClean="0"/>
              <a:t>Bilimsel araştırmalarda verilerin toplanması sürecine atfedilen önem ile verilerin geçerli ve güvenilir olması koşulunun temelinde bilginin bilimselliğine verilen değer yatmaktadır.</a:t>
            </a:r>
          </a:p>
          <a:p>
            <a:endParaRPr lang="tr-TR" sz="2400" dirty="0" smtClean="0"/>
          </a:p>
          <a:p>
            <a:endParaRPr lang="tr-TR" sz="2400" dirty="0"/>
          </a:p>
        </p:txBody>
      </p:sp>
    </p:spTree>
    <p:extLst>
      <p:ext uri="{BB962C8B-B14F-4D97-AF65-F5344CB8AC3E}">
        <p14:creationId xmlns:p14="http://schemas.microsoft.com/office/powerpoint/2010/main" val="2736899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27584" y="1052736"/>
            <a:ext cx="7560840" cy="4616648"/>
          </a:xfrm>
          <a:prstGeom prst="rect">
            <a:avLst/>
          </a:prstGeom>
        </p:spPr>
        <p:txBody>
          <a:bodyPr wrap="square">
            <a:spAutoFit/>
          </a:bodyPr>
          <a:lstStyle/>
          <a:p>
            <a:r>
              <a:rPr lang="tr-TR" sz="2400" b="1" dirty="0"/>
              <a:t>NİCEL ARAŞTIRMA </a:t>
            </a:r>
            <a:endParaRPr lang="en-US" sz="2400" b="1" dirty="0"/>
          </a:p>
          <a:p>
            <a:endParaRPr lang="tr-TR" sz="2400" dirty="0" smtClean="0"/>
          </a:p>
          <a:p>
            <a:pPr>
              <a:spcAft>
                <a:spcPts val="600"/>
              </a:spcAft>
            </a:pPr>
            <a:r>
              <a:rPr lang="tr-TR" sz="2400" b="1" dirty="0" smtClean="0"/>
              <a:t>Nicel araştırmaların bazı özellikleri şunlardır:</a:t>
            </a:r>
            <a:endParaRPr lang="en-US" sz="2400" b="1" dirty="0"/>
          </a:p>
          <a:p>
            <a:pPr>
              <a:spcAft>
                <a:spcPts val="600"/>
              </a:spcAft>
            </a:pPr>
            <a:r>
              <a:rPr lang="tr-TR" sz="2400" dirty="0" smtClean="0"/>
              <a:t>Nicel </a:t>
            </a:r>
            <a:r>
              <a:rPr lang="tr-TR" sz="2400" dirty="0"/>
              <a:t>araştırmada gerçek tek ve kesindir.</a:t>
            </a:r>
            <a:endParaRPr lang="en-US" sz="2400" dirty="0"/>
          </a:p>
          <a:p>
            <a:pPr>
              <a:spcAft>
                <a:spcPts val="600"/>
              </a:spcAft>
            </a:pPr>
            <a:r>
              <a:rPr lang="tr-TR" sz="2400" dirty="0"/>
              <a:t>Nicel araştırmada gerçeklik bireyin dışında ve bireyden bağımsızdır</a:t>
            </a:r>
            <a:r>
              <a:rPr lang="en-US" sz="2400" dirty="0"/>
              <a:t>.</a:t>
            </a:r>
          </a:p>
          <a:p>
            <a:pPr>
              <a:spcAft>
                <a:spcPts val="600"/>
              </a:spcAft>
            </a:pPr>
            <a:r>
              <a:rPr lang="tr-TR" sz="2400" dirty="0"/>
              <a:t>Nicel araştırma nesneldir. </a:t>
            </a:r>
            <a:endParaRPr lang="en-US" sz="2400" dirty="0"/>
          </a:p>
          <a:p>
            <a:pPr>
              <a:spcAft>
                <a:spcPts val="600"/>
              </a:spcAft>
            </a:pPr>
            <a:r>
              <a:rPr lang="tr-TR" sz="2400" dirty="0"/>
              <a:t>Nicel araştırmada sayısal veriler toplanmaktadır</a:t>
            </a:r>
            <a:r>
              <a:rPr lang="en-US" sz="2400" dirty="0"/>
              <a:t>.</a:t>
            </a:r>
          </a:p>
          <a:p>
            <a:pPr>
              <a:spcAft>
                <a:spcPts val="600"/>
              </a:spcAft>
            </a:pPr>
            <a:r>
              <a:rPr lang="tr-TR" sz="2400" dirty="0"/>
              <a:t>Nicel araştırmalarda tersi kanıtlanıncaya kadar kesin olduğu varsayılan sonuçlara ulaşılır</a:t>
            </a:r>
            <a:r>
              <a:rPr lang="en-US" sz="2400" dirty="0"/>
              <a:t>.</a:t>
            </a:r>
          </a:p>
          <a:p>
            <a:endParaRPr lang="tr-TR" sz="2400" dirty="0"/>
          </a:p>
        </p:txBody>
      </p:sp>
    </p:spTree>
    <p:extLst>
      <p:ext uri="{BB962C8B-B14F-4D97-AF65-F5344CB8AC3E}">
        <p14:creationId xmlns:p14="http://schemas.microsoft.com/office/powerpoint/2010/main" val="1265380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3378481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95536" y="764704"/>
            <a:ext cx="8280920" cy="5201424"/>
          </a:xfrm>
          <a:prstGeom prst="rect">
            <a:avLst/>
          </a:prstGeom>
        </p:spPr>
        <p:txBody>
          <a:bodyPr wrap="square">
            <a:spAutoFit/>
          </a:bodyPr>
          <a:lstStyle/>
          <a:p>
            <a:endParaRPr lang="en-US" sz="2400" b="1" dirty="0"/>
          </a:p>
          <a:p>
            <a:r>
              <a:rPr lang="tr-TR" sz="2400" b="1" dirty="0"/>
              <a:t>TARAMA MODELLERİ ve DESENLERİ</a:t>
            </a:r>
          </a:p>
          <a:p>
            <a:endParaRPr lang="en-US" sz="2400" b="1" dirty="0"/>
          </a:p>
          <a:p>
            <a:pPr>
              <a:spcAft>
                <a:spcPts val="600"/>
              </a:spcAft>
            </a:pPr>
            <a:r>
              <a:rPr lang="tr-TR" sz="2400" dirty="0"/>
              <a:t>Tarama modelleri genel olarak var olan durumu ya da gerçekliği olduğu gibi araştırıp açıklamayı </a:t>
            </a:r>
            <a:r>
              <a:rPr lang="tr-TR" sz="2400" dirty="0" err="1"/>
              <a:t>hede</a:t>
            </a:r>
            <a:r>
              <a:rPr lang="en-US" sz="2400" dirty="0" err="1"/>
              <a:t>fl</a:t>
            </a:r>
            <a:r>
              <a:rPr lang="tr-TR" sz="2400" dirty="0"/>
              <a:t>emektedir. </a:t>
            </a:r>
            <a:endParaRPr lang="tr-TR" sz="2400" dirty="0" smtClean="0"/>
          </a:p>
          <a:p>
            <a:pPr>
              <a:spcAft>
                <a:spcPts val="600"/>
              </a:spcAft>
            </a:pPr>
            <a:r>
              <a:rPr lang="tr-TR" sz="2400" dirty="0" smtClean="0"/>
              <a:t>Tarama </a:t>
            </a:r>
            <a:r>
              <a:rPr lang="tr-TR" sz="2400" dirty="0"/>
              <a:t>modeli; nesneye, olguya, olaya, bireye vb. ilişkin günümüzdeki ya da geçmişteki verilerin tamamının gözden geçirilmesi mantığına dayanmaktadır. </a:t>
            </a:r>
            <a:endParaRPr lang="tr-TR" sz="2400" dirty="0" smtClean="0"/>
          </a:p>
          <a:p>
            <a:pPr>
              <a:spcAft>
                <a:spcPts val="600"/>
              </a:spcAft>
            </a:pPr>
            <a:r>
              <a:rPr lang="tr-TR" sz="2400" dirty="0" smtClean="0"/>
              <a:t>Böylece</a:t>
            </a:r>
            <a:r>
              <a:rPr lang="tr-TR" sz="2400" dirty="0"/>
              <a:t>, araştırılan olguya ilişkin dağınık veriler toparlanacak, </a:t>
            </a:r>
            <a:r>
              <a:rPr lang="tr-TR" sz="2400" dirty="0" err="1"/>
              <a:t>sını</a:t>
            </a:r>
            <a:r>
              <a:rPr lang="en-US" sz="2400" dirty="0"/>
              <a:t>fla</a:t>
            </a:r>
            <a:r>
              <a:rPr lang="tr-TR" sz="2400" dirty="0" err="1"/>
              <a:t>ndırılacak</a:t>
            </a:r>
            <a:r>
              <a:rPr lang="tr-TR" sz="2400" dirty="0"/>
              <a:t>, düzenlenecek ve çözümlenecektir. </a:t>
            </a:r>
            <a:endParaRPr lang="tr-TR" sz="2400" dirty="0" smtClean="0"/>
          </a:p>
          <a:p>
            <a:pPr>
              <a:spcAft>
                <a:spcPts val="600"/>
              </a:spcAft>
            </a:pPr>
            <a:r>
              <a:rPr lang="tr-TR" sz="2400" dirty="0" smtClean="0"/>
              <a:t>Tarama </a:t>
            </a:r>
            <a:r>
              <a:rPr lang="tr-TR" sz="2400" dirty="0"/>
              <a:t>modelleri kendi içinde “genel tarama modelleri” ve </a:t>
            </a:r>
            <a:r>
              <a:rPr lang="tr-TR" sz="2400" dirty="0" smtClean="0"/>
              <a:t>“örnek olay </a:t>
            </a:r>
            <a:r>
              <a:rPr lang="tr-TR" sz="2400" dirty="0"/>
              <a:t>tarama modelleri” olarak ayrışmaktadır. </a:t>
            </a:r>
            <a:endParaRPr lang="en-US" sz="2400" dirty="0"/>
          </a:p>
          <a:p>
            <a:endParaRPr lang="tr-TR" sz="2400" dirty="0"/>
          </a:p>
        </p:txBody>
      </p:sp>
    </p:spTree>
    <p:extLst>
      <p:ext uri="{BB962C8B-B14F-4D97-AF65-F5344CB8AC3E}">
        <p14:creationId xmlns:p14="http://schemas.microsoft.com/office/powerpoint/2010/main" val="185662408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TotalTime>
  <Words>2339</Words>
  <Application>Microsoft Office PowerPoint</Application>
  <PresentationFormat>Ekran Gösterisi (4:3)</PresentationFormat>
  <Paragraphs>224</Paragraphs>
  <Slides>35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35</vt:i4>
      </vt:variant>
    </vt:vector>
  </HeadingPairs>
  <TitlesOfParts>
    <vt:vector size="40" baseType="lpstr">
      <vt:lpstr>Arial</vt:lpstr>
      <vt:lpstr>Calibri</vt:lpstr>
      <vt:lpstr>Lucida Sans Unicode</vt:lpstr>
      <vt:lpstr>Wingdings</vt:lpstr>
      <vt:lpstr>Ofis Teması</vt:lpstr>
      <vt:lpstr>     NİCEL ARAŞTIRMA MODELLERİ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TEŞEKKÜR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TOSHİBA</cp:lastModifiedBy>
  <cp:revision>53</cp:revision>
  <dcterms:created xsi:type="dcterms:W3CDTF">2022-11-04T13:09:15Z</dcterms:created>
  <dcterms:modified xsi:type="dcterms:W3CDTF">2023-02-01T15:43:02Z</dcterms:modified>
</cp:coreProperties>
</file>