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sldIdLst>
    <p:sldId id="256" r:id="rId3"/>
    <p:sldId id="258" r:id="rId4"/>
    <p:sldId id="302" r:id="rId5"/>
    <p:sldId id="260" r:id="rId6"/>
    <p:sldId id="261" r:id="rId7"/>
    <p:sldId id="297" r:id="rId8"/>
    <p:sldId id="262" r:id="rId9"/>
    <p:sldId id="298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334" r:id="rId24"/>
    <p:sldId id="276" r:id="rId25"/>
    <p:sldId id="333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332" r:id="rId41"/>
    <p:sldId id="300" r:id="rId42"/>
    <p:sldId id="299" r:id="rId43"/>
    <p:sldId id="291" r:id="rId44"/>
    <p:sldId id="301" r:id="rId45"/>
    <p:sldId id="292" r:id="rId46"/>
    <p:sldId id="293" r:id="rId47"/>
    <p:sldId id="294" r:id="rId48"/>
    <p:sldId id="295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1.02.2023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1.02.2023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1.02.2023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F36F-1BC9-4BF4-8F08-CCD01192479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1.02.2023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389F8EC1-233E-4716-9785-79DCB088A3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0145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F36F-1BC9-4BF4-8F08-CCD01192479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1.02.2023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8EC1-233E-4716-9785-79DCB088A3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87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F36F-1BC9-4BF4-8F08-CCD01192479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1.02.2023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389F8EC1-233E-4716-9785-79DCB088A3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0000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F36F-1BC9-4BF4-8F08-CCD01192479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1.02.2023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389F8EC1-233E-4716-9785-79DCB088A3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6499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F36F-1BC9-4BF4-8F08-CCD01192479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1.02.2023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389F8EC1-233E-4716-9785-79DCB088A3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717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F36F-1BC9-4BF4-8F08-CCD01192479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1.02.2023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8EC1-233E-4716-9785-79DCB088A3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5245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F36F-1BC9-4BF4-8F08-CCD01192479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1.02.2023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8EC1-233E-4716-9785-79DCB088A3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7090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F36F-1BC9-4BF4-8F08-CCD01192479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1.02.2023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8EC1-233E-4716-9785-79DCB088A3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42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1.02.2023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F36F-1BC9-4BF4-8F08-CCD01192479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1.02.2023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389F8EC1-233E-4716-9785-79DCB088A3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0192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F36F-1BC9-4BF4-8F08-CCD01192479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1.02.2023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389F8EC1-233E-4716-9785-79DCB088A3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9023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F36F-1BC9-4BF4-8F08-CCD01192479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1.02.2023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389F8EC1-233E-4716-9785-79DCB088A31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B592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B59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3138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F36F-1BC9-4BF4-8F08-CCD01192479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1.02.2023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389F8EC1-233E-4716-9785-79DCB088A3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962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F36F-1BC9-4BF4-8F08-CCD01192479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1.02.2023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389F8EC1-233E-4716-9785-79DCB088A31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B592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B59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6521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F36F-1BC9-4BF4-8F08-CCD01192479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1.02.2023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389F8EC1-233E-4716-9785-79DCB088A3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5787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F36F-1BC9-4BF4-8F08-CCD01192479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1.02.2023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8EC1-233E-4716-9785-79DCB088A3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960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F36F-1BC9-4BF4-8F08-CCD01192479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1.02.2023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8EC1-233E-4716-9785-79DCB088A3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211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1.02.2023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1.02.2023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1.02.2023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1.02.2023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1.02.2023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1.02.2023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1.02.2023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1.02.2023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32"/>
            <a:ext cx="1767506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BF36F-1BC9-4BF4-8F08-CCD01192479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1.02.2023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89F8EC1-233E-4716-9785-79DCB088A3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420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2440" y="2420888"/>
            <a:ext cx="8640960" cy="1872208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VERİ ÇÖZÜMLEME TEKNİKLERİ</a:t>
            </a:r>
          </a:p>
          <a:p>
            <a:pPr algn="r"/>
            <a:r>
              <a:rPr lang="tr-TR" sz="2400" b="1" dirty="0" smtClean="0">
                <a:solidFill>
                  <a:schemeClr val="bg1"/>
                </a:solidFill>
              </a:rPr>
              <a:t>			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endParaRPr lang="tr-TR" sz="3600" b="1" dirty="0" smtClean="0">
              <a:solidFill>
                <a:schemeClr val="bg1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28246" y="3861048"/>
            <a:ext cx="8525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*Ali Şimşek (Editör), </a:t>
            </a:r>
            <a:r>
              <a:rPr lang="tr-TR" b="1" dirty="0">
                <a:solidFill>
                  <a:srgbClr val="FF0000"/>
                </a:solidFill>
              </a:rPr>
              <a:t>Sosyal Bilimlerde Araştırma Yöntemleri</a:t>
            </a:r>
            <a:r>
              <a:rPr lang="tr-TR" dirty="0">
                <a:solidFill>
                  <a:srgbClr val="FF0000"/>
                </a:solidFill>
              </a:rPr>
              <a:t>, Eskişehir Anadolu </a:t>
            </a:r>
            <a:r>
              <a:rPr lang="tr-TR" dirty="0" err="1">
                <a:solidFill>
                  <a:srgbClr val="FF0000"/>
                </a:solidFill>
              </a:rPr>
              <a:t>Üni</a:t>
            </a:r>
            <a:r>
              <a:rPr lang="tr-TR" dirty="0">
                <a:solidFill>
                  <a:srgbClr val="FF0000"/>
                </a:solidFill>
              </a:rPr>
              <a:t>. </a:t>
            </a:r>
            <a:r>
              <a:rPr lang="tr-TR" dirty="0" smtClean="0">
                <a:solidFill>
                  <a:srgbClr val="FF0000"/>
                </a:solidFill>
              </a:rPr>
              <a:t>AÖF </a:t>
            </a:r>
            <a:r>
              <a:rPr lang="tr-TR" dirty="0">
                <a:solidFill>
                  <a:srgbClr val="FF0000"/>
                </a:solidFill>
              </a:rPr>
              <a:t>Yayını</a:t>
            </a:r>
            <a:r>
              <a:rPr lang="tr-TR" dirty="0" smtClean="0">
                <a:solidFill>
                  <a:srgbClr val="FF0000"/>
                </a:solidFill>
              </a:rPr>
              <a:t>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ss.162-183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60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89604" y="188640"/>
            <a:ext cx="8909153" cy="5166320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Nicel ve nitel ya da sürekli ve süreksiz </a:t>
            </a:r>
            <a:r>
              <a:rPr lang="tr-TR" sz="2400" b="1" dirty="0" smtClean="0">
                <a:solidFill>
                  <a:srgbClr val="FF0000"/>
                </a:solidFill>
              </a:rPr>
              <a:t>değişken ayrımının yanı sıra </a:t>
            </a:r>
            <a:r>
              <a:rPr lang="tr-TR" sz="2400" b="1" dirty="0">
                <a:solidFill>
                  <a:srgbClr val="FF0000"/>
                </a:solidFill>
              </a:rPr>
              <a:t>birey ya da nesnelerin özelliklerini </a:t>
            </a:r>
            <a:r>
              <a:rPr lang="tr-TR" sz="2400" b="1" dirty="0" smtClean="0">
                <a:solidFill>
                  <a:srgbClr val="FF0000"/>
                </a:solidFill>
              </a:rPr>
              <a:t>açıklamak </a:t>
            </a:r>
            <a:r>
              <a:rPr lang="tr-TR" sz="2400" b="1" dirty="0">
                <a:solidFill>
                  <a:srgbClr val="FF0000"/>
                </a:solidFill>
              </a:rPr>
              <a:t>için bilmek gereken bir </a:t>
            </a:r>
            <a:r>
              <a:rPr lang="tr-TR" sz="2400" b="1" dirty="0" smtClean="0">
                <a:solidFill>
                  <a:srgbClr val="FF0000"/>
                </a:solidFill>
              </a:rPr>
              <a:t>başka </a:t>
            </a:r>
            <a:r>
              <a:rPr lang="tr-TR" sz="2400" b="1" dirty="0">
                <a:solidFill>
                  <a:srgbClr val="FF0000"/>
                </a:solidFill>
              </a:rPr>
              <a:t>temel kavram ise </a:t>
            </a:r>
            <a:r>
              <a:rPr lang="tr-TR" sz="2400" b="1" dirty="0">
                <a:solidFill>
                  <a:schemeClr val="bg1"/>
                </a:solidFill>
              </a:rPr>
              <a:t>ölçek </a:t>
            </a:r>
            <a:r>
              <a:rPr lang="tr-TR" sz="2400" b="1" dirty="0" smtClean="0">
                <a:solidFill>
                  <a:schemeClr val="bg1"/>
                </a:solidFill>
              </a:rPr>
              <a:t>türleridir</a:t>
            </a:r>
          </a:p>
          <a:p>
            <a:r>
              <a:rPr lang="tr-TR" sz="2400" b="1" dirty="0" smtClean="0">
                <a:solidFill>
                  <a:srgbClr val="FF0000"/>
                </a:solidFill>
              </a:rPr>
              <a:t>Araştırmalarda ölçek türleri </a:t>
            </a:r>
            <a:r>
              <a:rPr lang="tr-TR" sz="2400" b="1" dirty="0" smtClean="0">
                <a:solidFill>
                  <a:schemeClr val="bg1"/>
                </a:solidFill>
              </a:rPr>
              <a:t>sınıflama</a:t>
            </a:r>
            <a:r>
              <a:rPr lang="tr-TR" sz="2400" b="1" dirty="0" smtClean="0">
                <a:solidFill>
                  <a:srgbClr val="FF0000"/>
                </a:solidFill>
              </a:rPr>
              <a:t> (adlandırma), </a:t>
            </a:r>
            <a:r>
              <a:rPr lang="tr-TR" sz="2400" b="1" dirty="0" smtClean="0">
                <a:solidFill>
                  <a:schemeClr val="bg1"/>
                </a:solidFill>
              </a:rPr>
              <a:t>sıralama</a:t>
            </a:r>
            <a:r>
              <a:rPr lang="tr-TR" sz="2400" b="1" dirty="0" smtClean="0">
                <a:solidFill>
                  <a:srgbClr val="FF0000"/>
                </a:solidFill>
              </a:rPr>
              <a:t> (dereceleme</a:t>
            </a:r>
            <a:r>
              <a:rPr lang="tr-TR" sz="2400" b="1" dirty="0" smtClean="0">
                <a:solidFill>
                  <a:schemeClr val="bg1"/>
                </a:solidFill>
              </a:rPr>
              <a:t>), eşit aralıklı </a:t>
            </a:r>
            <a:r>
              <a:rPr lang="tr-TR" sz="2400" b="1" dirty="0" smtClean="0">
                <a:solidFill>
                  <a:srgbClr val="FF0000"/>
                </a:solidFill>
              </a:rPr>
              <a:t>ve </a:t>
            </a:r>
            <a:r>
              <a:rPr lang="tr-TR" sz="2400" b="1" dirty="0" smtClean="0">
                <a:solidFill>
                  <a:schemeClr val="bg1"/>
                </a:solidFill>
              </a:rPr>
              <a:t>eşit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oranlı</a:t>
            </a:r>
            <a:r>
              <a:rPr lang="tr-TR" sz="2400" b="1" dirty="0" smtClean="0">
                <a:solidFill>
                  <a:srgbClr val="FF0000"/>
                </a:solidFill>
              </a:rPr>
              <a:t> olmak üzere dörde ayrılmaktadır.</a:t>
            </a:r>
          </a:p>
          <a:p>
            <a:r>
              <a:rPr lang="tr-TR" sz="2000" b="1" dirty="0" smtClean="0"/>
              <a:t>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ÖMER FARUK GÜNGÖR\Desktop\Ömer'in Doktora'sı\bilimsel araştırma yöntemleri\ölçek türler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" y="2550044"/>
            <a:ext cx="8909154" cy="419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76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24800" cy="580926"/>
          </a:xfrm>
        </p:spPr>
        <p:txBody>
          <a:bodyPr/>
          <a:lstStyle/>
          <a:p>
            <a:r>
              <a:rPr lang="tr-T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NİCEL VERİ ÇÖZÜMLEME TEKNİKLERİ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764703"/>
            <a:ext cx="9144000" cy="1944217"/>
          </a:xfrm>
        </p:spPr>
        <p:txBody>
          <a:bodyPr>
            <a:no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Nicel verileri çözümlemede ilk </a:t>
            </a:r>
            <a:r>
              <a:rPr lang="tr-TR" sz="2400" b="1" dirty="0" smtClean="0">
                <a:solidFill>
                  <a:schemeClr val="bg1"/>
                </a:solidFill>
              </a:rPr>
              <a:t>aşama </a:t>
            </a:r>
            <a:r>
              <a:rPr lang="tr-TR" sz="2400" b="1" dirty="0">
                <a:solidFill>
                  <a:schemeClr val="bg1"/>
                </a:solidFill>
              </a:rPr>
              <a:t>toplanan verileri </a:t>
            </a:r>
            <a:r>
              <a:rPr lang="tr-TR" sz="2400" b="1" dirty="0" smtClean="0">
                <a:solidFill>
                  <a:schemeClr val="bg1"/>
                </a:solidFill>
              </a:rPr>
              <a:t>hazırlama </a:t>
            </a:r>
            <a:r>
              <a:rPr lang="tr-TR" sz="2400" b="1" dirty="0">
                <a:solidFill>
                  <a:schemeClr val="bg1"/>
                </a:solidFill>
              </a:rPr>
              <a:t>ve düzenleme </a:t>
            </a:r>
            <a:r>
              <a:rPr lang="tr-TR" sz="2400" b="1" dirty="0" smtClean="0">
                <a:solidFill>
                  <a:schemeClr val="bg1"/>
                </a:solidFill>
              </a:rPr>
              <a:t>işlemlerini </a:t>
            </a:r>
            <a:r>
              <a:rPr lang="tr-TR" sz="2400" b="1" dirty="0">
                <a:solidFill>
                  <a:schemeClr val="bg1"/>
                </a:solidFill>
              </a:rPr>
              <a:t>içerir. </a:t>
            </a:r>
            <a:endParaRPr lang="tr-TR" sz="2400" b="1" dirty="0" smtClean="0">
              <a:solidFill>
                <a:schemeClr val="bg1"/>
              </a:solidFill>
            </a:endParaRPr>
          </a:p>
          <a:p>
            <a:r>
              <a:rPr lang="tr-TR" sz="2400" b="1" dirty="0" smtClean="0">
                <a:solidFill>
                  <a:schemeClr val="bg1"/>
                </a:solidFill>
              </a:rPr>
              <a:t>Veri </a:t>
            </a:r>
            <a:r>
              <a:rPr lang="tr-TR" sz="2400" b="1" dirty="0">
                <a:solidFill>
                  <a:schemeClr val="bg1"/>
                </a:solidFill>
              </a:rPr>
              <a:t>toplamak için </a:t>
            </a:r>
            <a:r>
              <a:rPr lang="tr-TR" sz="2400" b="1" dirty="0" smtClean="0">
                <a:solidFill>
                  <a:schemeClr val="bg1"/>
                </a:solidFill>
              </a:rPr>
              <a:t>kullanılan </a:t>
            </a:r>
            <a:r>
              <a:rPr lang="tr-TR" sz="2400" b="1" dirty="0">
                <a:solidFill>
                  <a:schemeClr val="bg1"/>
                </a:solidFill>
              </a:rPr>
              <a:t>araca </a:t>
            </a:r>
            <a:r>
              <a:rPr lang="tr-TR" sz="2400" b="1" dirty="0" smtClean="0">
                <a:solidFill>
                  <a:schemeClr val="bg1"/>
                </a:solidFill>
              </a:rPr>
              <a:t>yanıt </a:t>
            </a:r>
            <a:r>
              <a:rPr lang="tr-TR" sz="2400" b="1" dirty="0">
                <a:solidFill>
                  <a:schemeClr val="bg1"/>
                </a:solidFill>
              </a:rPr>
              <a:t>veren her bir bireyin her bir soruya </a:t>
            </a:r>
            <a:r>
              <a:rPr lang="tr-TR" sz="2400" b="1" dirty="0" smtClean="0">
                <a:solidFill>
                  <a:schemeClr val="bg1"/>
                </a:solidFill>
              </a:rPr>
              <a:t>verdiği yanıtlar sayısal bir değer </a:t>
            </a:r>
            <a:r>
              <a:rPr lang="tr-TR" sz="2400" b="1" dirty="0">
                <a:solidFill>
                  <a:schemeClr val="bg1"/>
                </a:solidFill>
              </a:rPr>
              <a:t>olarak bilgisayara girilir.</a:t>
            </a:r>
          </a:p>
        </p:txBody>
      </p:sp>
      <p:pic>
        <p:nvPicPr>
          <p:cNvPr id="2050" name="Picture 2" descr="C:\Users\ÖMER FARUK GÜNGÖR\Desktop\Ömer'in Doktora'sı\bilimsel araştırma yöntemleri\örnek veri  giriş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8928992" cy="413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86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7924800" cy="5616624"/>
          </a:xfrm>
        </p:spPr>
        <p:txBody>
          <a:bodyPr>
            <a:no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İstatistik </a:t>
            </a:r>
            <a:r>
              <a:rPr lang="tr-TR" sz="2400" dirty="0">
                <a:solidFill>
                  <a:schemeClr val="bg1"/>
                </a:solidFill>
              </a:rPr>
              <a:t>türlerini </a:t>
            </a:r>
            <a:r>
              <a:rPr lang="tr-TR" sz="2400" b="1" dirty="0">
                <a:solidFill>
                  <a:schemeClr val="bg1"/>
                </a:solidFill>
              </a:rPr>
              <a:t>betimsel</a:t>
            </a:r>
            <a:r>
              <a:rPr lang="tr-TR" sz="2400" dirty="0">
                <a:solidFill>
                  <a:schemeClr val="bg1"/>
                </a:solidFill>
              </a:rPr>
              <a:t> ve </a:t>
            </a:r>
            <a:r>
              <a:rPr lang="tr-TR" sz="2400" b="1" dirty="0">
                <a:solidFill>
                  <a:schemeClr val="bg1"/>
                </a:solidFill>
              </a:rPr>
              <a:t>yordamsal</a:t>
            </a:r>
            <a:r>
              <a:rPr lang="tr-TR" sz="2400" dirty="0">
                <a:solidFill>
                  <a:schemeClr val="bg1"/>
                </a:solidFill>
              </a:rPr>
              <a:t> olmak üzere iki </a:t>
            </a:r>
            <a:r>
              <a:rPr lang="tr-TR" sz="2400" dirty="0" smtClean="0">
                <a:solidFill>
                  <a:schemeClr val="bg1"/>
                </a:solidFill>
              </a:rPr>
              <a:t>başlık altında </a:t>
            </a:r>
            <a:r>
              <a:rPr lang="tr-TR" sz="2400" dirty="0">
                <a:solidFill>
                  <a:schemeClr val="bg1"/>
                </a:solidFill>
              </a:rPr>
              <a:t>incelemek </a:t>
            </a:r>
            <a:r>
              <a:rPr lang="tr-TR" sz="2400" dirty="0" smtClean="0">
                <a:solidFill>
                  <a:schemeClr val="bg1"/>
                </a:solidFill>
              </a:rPr>
              <a:t>olanaklıdır.</a:t>
            </a:r>
          </a:p>
          <a:p>
            <a:r>
              <a:rPr lang="tr-TR" sz="2400" dirty="0">
                <a:solidFill>
                  <a:schemeClr val="bg1"/>
                </a:solidFill>
              </a:rPr>
              <a:t>Betimsel istatistiklerde </a:t>
            </a:r>
            <a:r>
              <a:rPr lang="tr-TR" sz="2400" dirty="0" smtClean="0">
                <a:solidFill>
                  <a:schemeClr val="bg1"/>
                </a:solidFill>
              </a:rPr>
              <a:t>çoğunlukla </a:t>
            </a:r>
            <a:r>
              <a:rPr lang="tr-TR" sz="2400" dirty="0">
                <a:solidFill>
                  <a:schemeClr val="bg1"/>
                </a:solidFill>
              </a:rPr>
              <a:t>tek bir </a:t>
            </a:r>
            <a:r>
              <a:rPr lang="tr-TR" sz="2400" dirty="0" smtClean="0">
                <a:solidFill>
                  <a:schemeClr val="bg1"/>
                </a:solidFill>
              </a:rPr>
              <a:t>değişken özetlenirken</a:t>
            </a:r>
            <a:r>
              <a:rPr lang="tr-TR" sz="2400" dirty="0">
                <a:solidFill>
                  <a:schemeClr val="bg1"/>
                </a:solidFill>
              </a:rPr>
              <a:t>, yordamsal istatistiklerde birden çok </a:t>
            </a:r>
            <a:r>
              <a:rPr lang="tr-TR" sz="2400" dirty="0" smtClean="0">
                <a:solidFill>
                  <a:schemeClr val="bg1"/>
                </a:solidFill>
              </a:rPr>
              <a:t>değişkenin </a:t>
            </a:r>
            <a:r>
              <a:rPr lang="tr-TR" sz="2400" dirty="0">
                <a:solidFill>
                  <a:schemeClr val="bg1"/>
                </a:solidFill>
              </a:rPr>
              <a:t>bir arada irdelenmesi ve evren </a:t>
            </a:r>
            <a:r>
              <a:rPr lang="tr-TR" sz="2400" dirty="0" smtClean="0">
                <a:solidFill>
                  <a:schemeClr val="bg1"/>
                </a:solidFill>
              </a:rPr>
              <a:t>hakkında yargılara ulaşılması </a:t>
            </a:r>
            <a:r>
              <a:rPr lang="tr-TR" sz="2400" dirty="0">
                <a:solidFill>
                  <a:schemeClr val="bg1"/>
                </a:solidFill>
              </a:rPr>
              <a:t>söz </a:t>
            </a:r>
            <a:r>
              <a:rPr lang="tr-TR" sz="2400" dirty="0" smtClean="0">
                <a:solidFill>
                  <a:schemeClr val="bg1"/>
                </a:solidFill>
              </a:rPr>
              <a:t>konusudur.</a:t>
            </a:r>
          </a:p>
          <a:p>
            <a:r>
              <a:rPr lang="tr-TR" sz="2400" dirty="0">
                <a:solidFill>
                  <a:schemeClr val="bg1"/>
                </a:solidFill>
              </a:rPr>
              <a:t>Tek bir soru, madde ya da </a:t>
            </a:r>
            <a:r>
              <a:rPr lang="tr-TR" sz="2400" dirty="0" smtClean="0">
                <a:solidFill>
                  <a:schemeClr val="bg1"/>
                </a:solidFill>
              </a:rPr>
              <a:t>değişken hakkındaki sayısal </a:t>
            </a:r>
            <a:r>
              <a:rPr lang="tr-TR" sz="2400" dirty="0">
                <a:solidFill>
                  <a:schemeClr val="bg1"/>
                </a:solidFill>
              </a:rPr>
              <a:t>verileri özetlemek ve betimlemek için betimsel istatistiklerden </a:t>
            </a:r>
            <a:r>
              <a:rPr lang="tr-TR" sz="2400" dirty="0" smtClean="0">
                <a:solidFill>
                  <a:schemeClr val="bg1"/>
                </a:solidFill>
              </a:rPr>
              <a:t>yararlanılır</a:t>
            </a:r>
            <a:r>
              <a:rPr lang="tr-TR" sz="2400" dirty="0">
                <a:solidFill>
                  <a:schemeClr val="bg1"/>
                </a:solidFill>
              </a:rPr>
              <a:t>. </a:t>
            </a:r>
            <a:endParaRPr lang="tr-TR" sz="2400" dirty="0" smtClean="0">
              <a:solidFill>
                <a:schemeClr val="bg1"/>
              </a:solidFill>
            </a:endParaRPr>
          </a:p>
          <a:p>
            <a:r>
              <a:rPr lang="tr-TR" sz="2400" dirty="0" smtClean="0">
                <a:solidFill>
                  <a:schemeClr val="bg1"/>
                </a:solidFill>
              </a:rPr>
              <a:t>Örneklem </a:t>
            </a:r>
            <a:r>
              <a:rPr lang="tr-TR" sz="2400" dirty="0">
                <a:solidFill>
                  <a:schemeClr val="bg1"/>
                </a:solidFill>
              </a:rPr>
              <a:t>üzerinde </a:t>
            </a:r>
            <a:r>
              <a:rPr lang="tr-TR" sz="2400" dirty="0" smtClean="0">
                <a:solidFill>
                  <a:schemeClr val="bg1"/>
                </a:solidFill>
              </a:rPr>
              <a:t>yapılan </a:t>
            </a:r>
            <a:r>
              <a:rPr lang="tr-TR" sz="2400" dirty="0">
                <a:solidFill>
                  <a:schemeClr val="bg1"/>
                </a:solidFill>
              </a:rPr>
              <a:t>gözlem </a:t>
            </a:r>
            <a:r>
              <a:rPr lang="tr-TR" sz="2400" dirty="0" smtClean="0">
                <a:solidFill>
                  <a:schemeClr val="bg1"/>
                </a:solidFill>
              </a:rPr>
              <a:t>sonuçlarından </a:t>
            </a:r>
            <a:r>
              <a:rPr lang="tr-TR" sz="2400" dirty="0">
                <a:solidFill>
                  <a:schemeClr val="bg1"/>
                </a:solidFill>
              </a:rPr>
              <a:t>yararlanarak evren </a:t>
            </a:r>
            <a:r>
              <a:rPr lang="tr-TR" sz="2400" dirty="0" smtClean="0">
                <a:solidFill>
                  <a:schemeClr val="bg1"/>
                </a:solidFill>
              </a:rPr>
              <a:t>hakkında </a:t>
            </a:r>
            <a:r>
              <a:rPr lang="tr-TR" sz="2400" dirty="0">
                <a:solidFill>
                  <a:schemeClr val="bg1"/>
                </a:solidFill>
              </a:rPr>
              <a:t>genellemeler yapabilmek için ise yordamsal istatistikler </a:t>
            </a:r>
            <a:r>
              <a:rPr lang="tr-TR" sz="2400" dirty="0" smtClean="0">
                <a:solidFill>
                  <a:schemeClr val="bg1"/>
                </a:solidFill>
              </a:rPr>
              <a:t>kullanılır.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5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51520" y="620688"/>
            <a:ext cx="8424936" cy="4114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z="4000" b="1" dirty="0">
                <a:solidFill>
                  <a:srgbClr val="FF0000"/>
                </a:solidFill>
              </a:rPr>
              <a:t>A</a:t>
            </a:r>
            <a:r>
              <a:rPr lang="tr-TR" sz="4000" b="1" dirty="0" smtClean="0">
                <a:solidFill>
                  <a:srgbClr val="FF0000"/>
                </a:solidFill>
              </a:rPr>
              <a:t>) Betimsel </a:t>
            </a:r>
            <a:r>
              <a:rPr lang="tr-TR" sz="4000" b="1" dirty="0">
                <a:solidFill>
                  <a:srgbClr val="FF0000"/>
                </a:solidFill>
              </a:rPr>
              <a:t>İstatistikler </a:t>
            </a:r>
          </a:p>
          <a:p>
            <a:pPr marL="0" indent="0">
              <a:buNone/>
            </a:pPr>
            <a:r>
              <a:rPr lang="tr-TR" sz="4000" b="1" dirty="0" smtClean="0">
                <a:solidFill>
                  <a:schemeClr val="bg1"/>
                </a:solidFill>
              </a:rPr>
              <a:t>	Frekans Dağılımları</a:t>
            </a:r>
          </a:p>
          <a:p>
            <a:pPr marL="0" indent="0">
              <a:buNone/>
            </a:pPr>
            <a:r>
              <a:rPr lang="tr-TR" sz="4000" b="1" dirty="0" smtClean="0">
                <a:solidFill>
                  <a:schemeClr val="bg1"/>
                </a:solidFill>
              </a:rPr>
              <a:t>	Merkezi </a:t>
            </a:r>
            <a:r>
              <a:rPr lang="tr-TR" sz="4000" b="1" dirty="0">
                <a:solidFill>
                  <a:schemeClr val="bg1"/>
                </a:solidFill>
              </a:rPr>
              <a:t>Eğilim (Yığılma) Ölçüleri </a:t>
            </a:r>
          </a:p>
          <a:p>
            <a:pPr marL="0" indent="0">
              <a:buNone/>
            </a:pPr>
            <a:r>
              <a:rPr lang="tr-TR" sz="4000" b="1" dirty="0" smtClean="0">
                <a:solidFill>
                  <a:schemeClr val="bg1"/>
                </a:solidFill>
              </a:rPr>
              <a:t>	Merkezi </a:t>
            </a:r>
            <a:r>
              <a:rPr lang="tr-TR" sz="4000" b="1" dirty="0">
                <a:solidFill>
                  <a:schemeClr val="bg1"/>
                </a:solidFill>
              </a:rPr>
              <a:t>Değişkenlik (Yayılma) Ölçüleri</a:t>
            </a:r>
          </a:p>
          <a:p>
            <a:pPr marL="0" indent="0">
              <a:buNone/>
            </a:pPr>
            <a:r>
              <a:rPr lang="tr-TR" sz="4000" b="1" dirty="0" smtClean="0">
                <a:solidFill>
                  <a:schemeClr val="bg1"/>
                </a:solidFill>
              </a:rPr>
              <a:t>	Standart </a:t>
            </a:r>
            <a:r>
              <a:rPr lang="tr-TR" sz="4000" b="1" dirty="0">
                <a:solidFill>
                  <a:schemeClr val="bg1"/>
                </a:solidFill>
              </a:rPr>
              <a:t>Puanlar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939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4800" cy="1143000"/>
          </a:xfrm>
        </p:spPr>
        <p:txBody>
          <a:bodyPr/>
          <a:lstStyle/>
          <a:p>
            <a:r>
              <a:rPr lang="tr-TR" sz="4000" b="1" dirty="0">
                <a:solidFill>
                  <a:schemeClr val="bg1"/>
                </a:solidFill>
              </a:rPr>
              <a:t>Frekans </a:t>
            </a:r>
            <a:r>
              <a:rPr lang="tr-TR" sz="4000" b="1" dirty="0" err="1" smtClean="0">
                <a:solidFill>
                  <a:schemeClr val="bg1"/>
                </a:solidFill>
              </a:rPr>
              <a:t>DağIlImlarI</a:t>
            </a:r>
            <a:r>
              <a:rPr lang="tr-TR" sz="4000" b="1" dirty="0" smtClean="0">
                <a:solidFill>
                  <a:schemeClr val="bg1"/>
                </a:solidFill>
              </a:rPr>
              <a:t> </a:t>
            </a:r>
            <a:r>
              <a:rPr lang="tr-TR" sz="3200" b="1" dirty="0">
                <a:solidFill>
                  <a:schemeClr val="bg1"/>
                </a:solidFill>
              </a:rPr>
              <a:t/>
            </a:r>
            <a:br>
              <a:rPr lang="tr-TR" sz="3200" b="1" dirty="0">
                <a:solidFill>
                  <a:schemeClr val="bg1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Toplanan verilerin özetlenmesinde </a:t>
            </a:r>
            <a:r>
              <a:rPr lang="tr-TR" sz="2400" b="1" dirty="0" smtClean="0">
                <a:solidFill>
                  <a:srgbClr val="FF0000"/>
                </a:solidFill>
              </a:rPr>
              <a:t>kullanılan </a:t>
            </a:r>
            <a:r>
              <a:rPr lang="tr-TR" sz="2400" b="1" dirty="0">
                <a:solidFill>
                  <a:srgbClr val="FF0000"/>
                </a:solidFill>
              </a:rPr>
              <a:t>en basit yol frekans </a:t>
            </a:r>
            <a:r>
              <a:rPr lang="tr-TR" sz="2400" b="1" dirty="0" smtClean="0">
                <a:solidFill>
                  <a:srgbClr val="FF0000"/>
                </a:solidFill>
              </a:rPr>
              <a:t>dağılımlarını özetleyen tablolardır. </a:t>
            </a:r>
          </a:p>
          <a:p>
            <a:r>
              <a:rPr lang="tr-TR" sz="2400" b="1" dirty="0" smtClean="0">
                <a:solidFill>
                  <a:srgbClr val="FF0000"/>
                </a:solidFill>
              </a:rPr>
              <a:t>Bu </a:t>
            </a:r>
            <a:r>
              <a:rPr lang="tr-TR" sz="2400" b="1" dirty="0">
                <a:solidFill>
                  <a:srgbClr val="FF0000"/>
                </a:solidFill>
              </a:rPr>
              <a:t>tablolar bir </a:t>
            </a:r>
            <a:r>
              <a:rPr lang="tr-TR" sz="2400" b="1" dirty="0" smtClean="0">
                <a:solidFill>
                  <a:srgbClr val="FF0000"/>
                </a:solidFill>
              </a:rPr>
              <a:t>değişken </a:t>
            </a:r>
            <a:r>
              <a:rPr lang="tr-TR" sz="2400" b="1" dirty="0">
                <a:solidFill>
                  <a:srgbClr val="FF0000"/>
                </a:solidFill>
              </a:rPr>
              <a:t>içerisinde her bir </a:t>
            </a:r>
            <a:r>
              <a:rPr lang="tr-TR" sz="2400" b="1" dirty="0" smtClean="0">
                <a:solidFill>
                  <a:srgbClr val="FF0000"/>
                </a:solidFill>
              </a:rPr>
              <a:t>değerin </a:t>
            </a:r>
            <a:r>
              <a:rPr lang="tr-TR" sz="2400" b="1" dirty="0">
                <a:solidFill>
                  <a:srgbClr val="FF0000"/>
                </a:solidFill>
              </a:rPr>
              <a:t>ya da </a:t>
            </a:r>
            <a:r>
              <a:rPr lang="tr-TR" sz="2400" b="1" dirty="0" smtClean="0">
                <a:solidFill>
                  <a:srgbClr val="FF0000"/>
                </a:solidFill>
              </a:rPr>
              <a:t>değer kümesinin </a:t>
            </a:r>
            <a:r>
              <a:rPr lang="tr-TR" sz="2400" b="1" dirty="0">
                <a:solidFill>
                  <a:srgbClr val="FF0000"/>
                </a:solidFill>
              </a:rPr>
              <a:t>kaç kez tekrar </a:t>
            </a:r>
            <a:r>
              <a:rPr lang="tr-TR" sz="2400" b="1" dirty="0" smtClean="0">
                <a:solidFill>
                  <a:srgbClr val="FF0000"/>
                </a:solidFill>
              </a:rPr>
              <a:t>ettiğini görmeye </a:t>
            </a:r>
            <a:r>
              <a:rPr lang="tr-TR" sz="2400" b="1" dirty="0">
                <a:solidFill>
                  <a:srgbClr val="FF0000"/>
                </a:solidFill>
              </a:rPr>
              <a:t>yarayan </a:t>
            </a:r>
            <a:r>
              <a:rPr lang="tr-TR" sz="2400" b="1" dirty="0" smtClean="0">
                <a:solidFill>
                  <a:srgbClr val="FF0000"/>
                </a:solidFill>
              </a:rPr>
              <a:t>araçlardır. </a:t>
            </a:r>
          </a:p>
          <a:p>
            <a:r>
              <a:rPr lang="tr-TR" sz="2400" b="1" dirty="0" smtClean="0">
                <a:solidFill>
                  <a:srgbClr val="FF0000"/>
                </a:solidFill>
              </a:rPr>
              <a:t>Bunların hazırlanabilmesi </a:t>
            </a:r>
            <a:r>
              <a:rPr lang="tr-TR" sz="2400" b="1" dirty="0">
                <a:solidFill>
                  <a:srgbClr val="FF0000"/>
                </a:solidFill>
              </a:rPr>
              <a:t>için öncelikle verilerin </a:t>
            </a:r>
            <a:r>
              <a:rPr lang="tr-TR" sz="2400" b="1" dirty="0" smtClean="0">
                <a:solidFill>
                  <a:srgbClr val="FF0000"/>
                </a:solidFill>
              </a:rPr>
              <a:t>sıralanması, ardından aynı değere </a:t>
            </a:r>
            <a:r>
              <a:rPr lang="tr-TR" sz="2400" b="1" dirty="0">
                <a:solidFill>
                  <a:srgbClr val="FF0000"/>
                </a:solidFill>
              </a:rPr>
              <a:t>sahip </a:t>
            </a:r>
            <a:r>
              <a:rPr lang="tr-TR" sz="2400" b="1" dirty="0" smtClean="0">
                <a:solidFill>
                  <a:srgbClr val="FF0000"/>
                </a:solidFill>
              </a:rPr>
              <a:t>katılımcı sayılarının </a:t>
            </a:r>
            <a:r>
              <a:rPr lang="tr-TR" sz="2400" b="1" dirty="0">
                <a:solidFill>
                  <a:srgbClr val="FF0000"/>
                </a:solidFill>
              </a:rPr>
              <a:t>bu verilerin </a:t>
            </a:r>
            <a:r>
              <a:rPr lang="tr-TR" sz="2400" b="1" dirty="0" smtClean="0">
                <a:solidFill>
                  <a:srgbClr val="FF0000"/>
                </a:solidFill>
              </a:rPr>
              <a:t>karşısına yazılması </a:t>
            </a:r>
            <a:r>
              <a:rPr lang="tr-TR" sz="2400" b="1" dirty="0">
                <a:solidFill>
                  <a:srgbClr val="FF0000"/>
                </a:solidFill>
              </a:rPr>
              <a:t>gerekir.</a:t>
            </a:r>
          </a:p>
        </p:txBody>
      </p:sp>
    </p:spTree>
    <p:extLst>
      <p:ext uri="{BB962C8B-B14F-4D97-AF65-F5344CB8AC3E}">
        <p14:creationId xmlns:p14="http://schemas.microsoft.com/office/powerpoint/2010/main" val="10414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6" y="1604993"/>
            <a:ext cx="8208502" cy="2376790"/>
          </a:xfrm>
        </p:spPr>
      </p:pic>
      <p:sp>
        <p:nvSpPr>
          <p:cNvPr id="5" name="Dikdörtgen 4"/>
          <p:cNvSpPr/>
          <p:nvPr/>
        </p:nvSpPr>
        <p:spPr>
          <a:xfrm>
            <a:off x="395536" y="404664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Bir </a:t>
            </a:r>
            <a:r>
              <a:rPr lang="tr-TR" sz="2400" b="1" dirty="0" smtClean="0">
                <a:solidFill>
                  <a:schemeClr val="bg1"/>
                </a:solidFill>
              </a:rPr>
              <a:t>firmanın müşteri hizmetleri</a:t>
            </a:r>
            <a:r>
              <a:rPr lang="tr-TR" sz="2400" b="1" dirty="0">
                <a:solidFill>
                  <a:schemeClr val="bg1"/>
                </a:solidFill>
              </a:rPr>
              <a:t>, </a:t>
            </a:r>
            <a:r>
              <a:rPr lang="tr-TR" sz="2400" b="1" dirty="0" smtClean="0">
                <a:solidFill>
                  <a:schemeClr val="bg1"/>
                </a:solidFill>
              </a:rPr>
              <a:t>müşterilerinin hangi </a:t>
            </a:r>
            <a:r>
              <a:rPr lang="tr-TR" sz="2400" b="1" dirty="0">
                <a:solidFill>
                  <a:schemeClr val="bg1"/>
                </a:solidFill>
              </a:rPr>
              <a:t>saatlerde aranmak istediklerini </a:t>
            </a:r>
            <a:r>
              <a:rPr lang="tr-TR" sz="2400" b="1" dirty="0" smtClean="0">
                <a:solidFill>
                  <a:schemeClr val="bg1"/>
                </a:solidFill>
              </a:rPr>
              <a:t>sormuş ve yanıtların dağılımını özetlemiştir.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95536" y="4005064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Görüldüğü </a:t>
            </a:r>
            <a:r>
              <a:rPr lang="tr-TR" sz="2400" dirty="0">
                <a:solidFill>
                  <a:schemeClr val="bg1"/>
                </a:solidFill>
              </a:rPr>
              <a:t>üzere toplam 3617 </a:t>
            </a:r>
            <a:r>
              <a:rPr lang="tr-TR" sz="2400" dirty="0" smtClean="0">
                <a:solidFill>
                  <a:schemeClr val="bg1"/>
                </a:solidFill>
              </a:rPr>
              <a:t>müşteriden </a:t>
            </a:r>
            <a:r>
              <a:rPr lang="tr-TR" sz="2400" dirty="0">
                <a:solidFill>
                  <a:schemeClr val="bg1"/>
                </a:solidFill>
              </a:rPr>
              <a:t>554’ü yani yüzde 15.32’si sabah saatlerinde aranmak istemektedir. </a:t>
            </a:r>
            <a:endParaRPr lang="tr-TR" sz="2400" dirty="0" smtClean="0">
              <a:solidFill>
                <a:schemeClr val="bg1"/>
              </a:solidFill>
            </a:endParaRPr>
          </a:p>
          <a:p>
            <a:r>
              <a:rPr lang="tr-TR" sz="2400" dirty="0" smtClean="0">
                <a:solidFill>
                  <a:schemeClr val="bg1"/>
                </a:solidFill>
              </a:rPr>
              <a:t>Toplamalı </a:t>
            </a:r>
            <a:r>
              <a:rPr lang="tr-TR" sz="2400" dirty="0">
                <a:solidFill>
                  <a:schemeClr val="bg1"/>
                </a:solidFill>
              </a:rPr>
              <a:t>yüzde bölümünde bir önceki </a:t>
            </a:r>
            <a:r>
              <a:rPr lang="tr-TR" sz="2400" dirty="0" smtClean="0">
                <a:solidFill>
                  <a:schemeClr val="bg1"/>
                </a:solidFill>
              </a:rPr>
              <a:t>frekansın </a:t>
            </a:r>
            <a:r>
              <a:rPr lang="tr-TR" sz="2400" dirty="0">
                <a:solidFill>
                  <a:schemeClr val="bg1"/>
                </a:solidFill>
              </a:rPr>
              <a:t>yüzdesi ile birlikte </a:t>
            </a:r>
            <a:r>
              <a:rPr lang="tr-TR" sz="2400" dirty="0" smtClean="0">
                <a:solidFill>
                  <a:schemeClr val="bg1"/>
                </a:solidFill>
              </a:rPr>
              <a:t>ulaşılması </a:t>
            </a:r>
            <a:r>
              <a:rPr lang="tr-TR" sz="2400" dirty="0">
                <a:solidFill>
                  <a:schemeClr val="bg1"/>
                </a:solidFill>
              </a:rPr>
              <a:t>toplam yüzde gözlemlenmektedir. </a:t>
            </a:r>
            <a:endParaRPr lang="tr-TR" sz="2400" dirty="0" smtClean="0">
              <a:solidFill>
                <a:schemeClr val="bg1"/>
              </a:solidFill>
            </a:endParaRPr>
          </a:p>
          <a:p>
            <a:r>
              <a:rPr lang="tr-TR" sz="2400" dirty="0" smtClean="0">
                <a:solidFill>
                  <a:schemeClr val="bg1"/>
                </a:solidFill>
              </a:rPr>
              <a:t>Buna </a:t>
            </a:r>
            <a:r>
              <a:rPr lang="tr-TR" sz="2400" dirty="0">
                <a:solidFill>
                  <a:schemeClr val="bg1"/>
                </a:solidFill>
              </a:rPr>
              <a:t>göre her gün saat 14 öncesinde aranmak isteyen </a:t>
            </a:r>
            <a:r>
              <a:rPr lang="tr-TR" sz="2400" dirty="0" smtClean="0">
                <a:solidFill>
                  <a:schemeClr val="bg1"/>
                </a:solidFill>
              </a:rPr>
              <a:t>müşteri </a:t>
            </a:r>
            <a:r>
              <a:rPr lang="tr-TR" sz="2400" dirty="0">
                <a:solidFill>
                  <a:schemeClr val="bg1"/>
                </a:solidFill>
              </a:rPr>
              <a:t>oran› yüzde 35.58’dir.</a:t>
            </a:r>
          </a:p>
        </p:txBody>
      </p:sp>
    </p:spTree>
    <p:extLst>
      <p:ext uri="{BB962C8B-B14F-4D97-AF65-F5344CB8AC3E}">
        <p14:creationId xmlns:p14="http://schemas.microsoft.com/office/powerpoint/2010/main" val="161577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7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ÖMER FARUK GÜNGÖR\Desktop\Ömer'in Doktora'sı\bilimsel araştırma yöntemleri\7.2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69032"/>
            <a:ext cx="668813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0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56" y="1797575"/>
            <a:ext cx="748883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742256" y="689579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Başka bir frekans dağılım örneği. 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Bir Fabrikada çalışan işçilerin yaşlarına göre dağılımı.	</a:t>
            </a:r>
            <a:r>
              <a:rPr lang="tr-TR" dirty="0" smtClean="0">
                <a:solidFill>
                  <a:srgbClr val="FF0000"/>
                </a:solidFill>
              </a:rPr>
              <a:t>	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4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810422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06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64452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85622" y="188640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Bu grafik sayesinde yaş aralığından ziyade yaşları tek tek bilme şansına sahip oluyoruz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77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NİCEL VERİ </a:t>
            </a:r>
            <a:r>
              <a:rPr lang="tr-T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ÇÖZÜMLEME </a:t>
            </a:r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TEKNİKLERİ</a:t>
            </a:r>
            <a:endParaRPr lang="tr-T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09600" y="1268760"/>
            <a:ext cx="7924800" cy="4446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A) Betimsel İstatistikler </a:t>
            </a:r>
            <a:endParaRPr lang="tr-TR" sz="2400" b="1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r>
              <a:rPr lang="tr-TR" sz="2400" b="1" dirty="0">
                <a:solidFill>
                  <a:schemeClr val="bg1"/>
                </a:solidFill>
              </a:rPr>
              <a:t>F</a:t>
            </a:r>
            <a:r>
              <a:rPr lang="tr-TR" sz="2400" b="1" dirty="0" smtClean="0">
                <a:solidFill>
                  <a:schemeClr val="bg1"/>
                </a:solidFill>
              </a:rPr>
              <a:t>rekans Dağılımları </a:t>
            </a:r>
            <a:endParaRPr lang="tr-TR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sz="2400" b="1" dirty="0" smtClean="0">
                <a:solidFill>
                  <a:schemeClr val="bg1"/>
                </a:solidFill>
              </a:rPr>
              <a:t>	Merkezi Eğilim </a:t>
            </a:r>
            <a:r>
              <a:rPr lang="tr-TR" sz="2400" b="1" dirty="0">
                <a:solidFill>
                  <a:schemeClr val="bg1"/>
                </a:solidFill>
              </a:rPr>
              <a:t>(</a:t>
            </a:r>
            <a:r>
              <a:rPr lang="tr-TR" sz="2400" b="1" dirty="0" smtClean="0">
                <a:solidFill>
                  <a:schemeClr val="bg1"/>
                </a:solidFill>
              </a:rPr>
              <a:t>Yığılma</a:t>
            </a:r>
            <a:r>
              <a:rPr lang="tr-TR" sz="2400" b="1" dirty="0">
                <a:solidFill>
                  <a:schemeClr val="bg1"/>
                </a:solidFill>
              </a:rPr>
              <a:t>) Ölçüleri </a:t>
            </a:r>
          </a:p>
          <a:p>
            <a:pPr marL="0" indent="0">
              <a:buNone/>
            </a:pPr>
            <a:r>
              <a:rPr lang="tr-TR" sz="2400" b="1" dirty="0" smtClean="0">
                <a:solidFill>
                  <a:schemeClr val="bg1"/>
                </a:solidFill>
              </a:rPr>
              <a:t> 	Merkezi Değişkenlik </a:t>
            </a:r>
            <a:r>
              <a:rPr lang="tr-TR" sz="2400" b="1" dirty="0">
                <a:solidFill>
                  <a:schemeClr val="bg1"/>
                </a:solidFill>
              </a:rPr>
              <a:t>(</a:t>
            </a:r>
            <a:r>
              <a:rPr lang="tr-TR" sz="2400" b="1" dirty="0" smtClean="0">
                <a:solidFill>
                  <a:schemeClr val="bg1"/>
                </a:solidFill>
              </a:rPr>
              <a:t>Yayılma</a:t>
            </a:r>
            <a:r>
              <a:rPr lang="tr-TR" sz="2400" b="1" dirty="0">
                <a:solidFill>
                  <a:schemeClr val="bg1"/>
                </a:solidFill>
              </a:rPr>
              <a:t>) </a:t>
            </a:r>
            <a:r>
              <a:rPr lang="tr-TR" sz="2400" b="1" dirty="0" smtClean="0">
                <a:solidFill>
                  <a:schemeClr val="bg1"/>
                </a:solidFill>
              </a:rPr>
              <a:t>Ölçüleri</a:t>
            </a:r>
            <a:endParaRPr lang="tr-TR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sz="2400" b="1" dirty="0" smtClean="0">
                <a:solidFill>
                  <a:schemeClr val="bg1"/>
                </a:solidFill>
              </a:rPr>
              <a:t>	Standart </a:t>
            </a:r>
            <a:r>
              <a:rPr lang="tr-TR" sz="2400" b="1" dirty="0">
                <a:solidFill>
                  <a:schemeClr val="bg1"/>
                </a:solidFill>
              </a:rPr>
              <a:t>Puanlar </a:t>
            </a:r>
            <a:r>
              <a:rPr lang="tr-TR" sz="2400" b="1" dirty="0" smtClean="0">
                <a:solidFill>
                  <a:schemeClr val="bg1"/>
                </a:solidFill>
              </a:rPr>
              <a:t>(z ve T Standart Puanları)</a:t>
            </a:r>
            <a:endParaRPr lang="tr-TR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B) Yordamsal İstatistikler</a:t>
            </a:r>
            <a:endParaRPr lang="tr-TR" sz="2400" b="1" dirty="0">
              <a:solidFill>
                <a:srgbClr val="FF0000"/>
              </a:solidFill>
            </a:endParaRPr>
          </a:p>
          <a:p>
            <a:r>
              <a:rPr lang="tr-TR" sz="2400" b="1" dirty="0">
                <a:solidFill>
                  <a:schemeClr val="bg1"/>
                </a:solidFill>
              </a:rPr>
              <a:t>Hipotez </a:t>
            </a:r>
            <a:r>
              <a:rPr lang="tr-TR" sz="2400" b="1" dirty="0" smtClean="0">
                <a:solidFill>
                  <a:schemeClr val="bg1"/>
                </a:solidFill>
              </a:rPr>
              <a:t>Testleri </a:t>
            </a:r>
            <a:endParaRPr lang="tr-TR" sz="2400" b="1" dirty="0">
              <a:solidFill>
                <a:schemeClr val="bg1"/>
              </a:solidFill>
            </a:endParaRPr>
          </a:p>
          <a:p>
            <a:r>
              <a:rPr lang="tr-TR" sz="2400" b="1" dirty="0" smtClean="0">
                <a:solidFill>
                  <a:schemeClr val="bg1"/>
                </a:solidFill>
              </a:rPr>
              <a:t>1. Parametrik Testler: a) Korelasyon    b) t-Testi    c) ANOVA</a:t>
            </a:r>
          </a:p>
          <a:p>
            <a:r>
              <a:rPr lang="tr-TR" sz="2400" b="1" dirty="0" smtClean="0">
                <a:solidFill>
                  <a:schemeClr val="bg1"/>
                </a:solidFill>
              </a:rPr>
              <a:t>2. Parametrik </a:t>
            </a:r>
            <a:r>
              <a:rPr lang="tr-TR" sz="2400" b="1" dirty="0">
                <a:solidFill>
                  <a:schemeClr val="bg1"/>
                </a:solidFill>
              </a:rPr>
              <a:t>Olmayan </a:t>
            </a:r>
            <a:r>
              <a:rPr lang="tr-TR" sz="2400" b="1" dirty="0" smtClean="0">
                <a:solidFill>
                  <a:schemeClr val="bg1"/>
                </a:solidFill>
              </a:rPr>
              <a:t>Testler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9751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43" y="188640"/>
            <a:ext cx="8594837" cy="595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76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80596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99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erbest Form 26"/>
          <p:cNvSpPr/>
          <p:nvPr/>
        </p:nvSpPr>
        <p:spPr>
          <a:xfrm>
            <a:off x="7194904" y="2492031"/>
            <a:ext cx="401432" cy="36302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01432" y="0"/>
                </a:moveTo>
                <a:lnTo>
                  <a:pt x="401432" y="1832174"/>
                </a:lnTo>
                <a:lnTo>
                  <a:pt x="0" y="1832174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5" name="Grup 24"/>
          <p:cNvGrpSpPr/>
          <p:nvPr/>
        </p:nvGrpSpPr>
        <p:grpSpPr>
          <a:xfrm>
            <a:off x="539552" y="332656"/>
            <a:ext cx="8062004" cy="5904656"/>
            <a:chOff x="1090359" y="455197"/>
            <a:chExt cx="7371696" cy="5796040"/>
          </a:xfrm>
        </p:grpSpPr>
        <p:grpSp>
          <p:nvGrpSpPr>
            <p:cNvPr id="5" name="Grup 4"/>
            <p:cNvGrpSpPr/>
            <p:nvPr/>
          </p:nvGrpSpPr>
          <p:grpSpPr>
            <a:xfrm>
              <a:off x="1090359" y="455197"/>
              <a:ext cx="7371696" cy="5796040"/>
              <a:chOff x="1002684" y="455197"/>
              <a:chExt cx="7371696" cy="5796040"/>
            </a:xfrm>
          </p:grpSpPr>
          <p:sp>
            <p:nvSpPr>
              <p:cNvPr id="6" name="Serbest Form 5"/>
              <p:cNvSpPr/>
              <p:nvPr/>
            </p:nvSpPr>
            <p:spPr>
              <a:xfrm>
                <a:off x="7162492" y="2835268"/>
                <a:ext cx="480798" cy="291622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361578" y="0"/>
                    </a:moveTo>
                    <a:lnTo>
                      <a:pt x="361578" y="2916224"/>
                    </a:lnTo>
                    <a:lnTo>
                      <a:pt x="0" y="2916224"/>
                    </a:lnTo>
                  </a:path>
                </a:pathLst>
              </a:custGeom>
              <a:noFill/>
              <a:scene3d>
                <a:camera prst="orthographicFront"/>
                <a:lightRig rig="threePt" dir="t">
                  <a:rot lat="0" lon="0" rev="7500000"/>
                </a:lightRig>
              </a:scene3d>
              <a:sp3d z="-40000" prstMaterial="matte"/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4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" name="Serbest Form 6"/>
              <p:cNvSpPr/>
              <p:nvPr/>
            </p:nvSpPr>
            <p:spPr>
              <a:xfrm>
                <a:off x="7121100" y="3198695"/>
                <a:ext cx="401432" cy="183217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401432" y="0"/>
                    </a:moveTo>
                    <a:lnTo>
                      <a:pt x="401432" y="1832174"/>
                    </a:lnTo>
                    <a:lnTo>
                      <a:pt x="0" y="1832174"/>
                    </a:lnTo>
                  </a:path>
                </a:pathLst>
              </a:custGeom>
              <a:noFill/>
              <a:scene3d>
                <a:camera prst="orthographicFront"/>
                <a:lightRig rig="threePt" dir="t">
                  <a:rot lat="0" lon="0" rev="7500000"/>
                </a:lightRig>
              </a:scene3d>
              <a:sp3d z="-40000" prstMaterial="matte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Serbest Form 7"/>
              <p:cNvSpPr/>
              <p:nvPr/>
            </p:nvSpPr>
            <p:spPr>
              <a:xfrm>
                <a:off x="7090484" y="2798621"/>
                <a:ext cx="403175" cy="76759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403175" y="0"/>
                    </a:moveTo>
                    <a:lnTo>
                      <a:pt x="403175" y="767592"/>
                    </a:lnTo>
                    <a:lnTo>
                      <a:pt x="0" y="767592"/>
                    </a:lnTo>
                  </a:path>
                </a:pathLst>
              </a:custGeom>
              <a:noFill/>
              <a:scene3d>
                <a:camera prst="orthographicFront"/>
                <a:lightRig rig="threePt" dir="t">
                  <a:rot lat="0" lon="0" rev="7500000"/>
                </a:lightRig>
              </a:scene3d>
              <a:sp3d z="-40000" prstMaterial="matte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Serbest Form 8"/>
              <p:cNvSpPr/>
              <p:nvPr/>
            </p:nvSpPr>
            <p:spPr>
              <a:xfrm>
                <a:off x="4881180" y="1506259"/>
                <a:ext cx="1918246" cy="41056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236932"/>
                    </a:lnTo>
                    <a:lnTo>
                      <a:pt x="1918246" y="236932"/>
                    </a:lnTo>
                    <a:lnTo>
                      <a:pt x="1918246" y="410569"/>
                    </a:lnTo>
                  </a:path>
                </a:pathLst>
              </a:custGeom>
              <a:noFill/>
              <a:scene3d>
                <a:camera prst="orthographicFront"/>
                <a:lightRig rig="threePt" dir="t">
                  <a:rot lat="0" lon="0" rev="7500000"/>
                </a:lightRig>
              </a:scene3d>
              <a:sp3d z="-40000" prstMaterial="matte"/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3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Serbest Form 9"/>
              <p:cNvSpPr/>
              <p:nvPr/>
            </p:nvSpPr>
            <p:spPr>
              <a:xfrm>
                <a:off x="1531997" y="2881730"/>
                <a:ext cx="385106" cy="297544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2975442"/>
                    </a:lnTo>
                    <a:lnTo>
                      <a:pt x="385106" y="2975442"/>
                    </a:lnTo>
                  </a:path>
                </a:pathLst>
              </a:custGeom>
              <a:noFill/>
              <a:scene3d>
                <a:camera prst="orthographicFront"/>
                <a:lightRig rig="threePt" dir="t">
                  <a:rot lat="0" lon="0" rev="7500000"/>
                </a:lightRig>
              </a:scene3d>
              <a:sp3d z="-40000" prstMaterial="matte"/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4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Serbest Form 10"/>
              <p:cNvSpPr/>
              <p:nvPr/>
            </p:nvSpPr>
            <p:spPr>
              <a:xfrm>
                <a:off x="1531997" y="2848872"/>
                <a:ext cx="385106" cy="181117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811172"/>
                    </a:lnTo>
                    <a:lnTo>
                      <a:pt x="385106" y="1811172"/>
                    </a:lnTo>
                  </a:path>
                </a:pathLst>
              </a:custGeom>
              <a:noFill/>
              <a:scene3d>
                <a:camera prst="orthographicFront"/>
                <a:lightRig rig="threePt" dir="t">
                  <a:rot lat="0" lon="0" rev="7500000"/>
                </a:lightRig>
              </a:scene3d>
              <a:sp3d z="-40000" prstMaterial="matte"/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4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Serbest Form 11"/>
              <p:cNvSpPr/>
              <p:nvPr/>
            </p:nvSpPr>
            <p:spPr>
              <a:xfrm>
                <a:off x="1531997" y="2850831"/>
                <a:ext cx="378640" cy="746528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746528"/>
                    </a:lnTo>
                    <a:lnTo>
                      <a:pt x="378640" y="746528"/>
                    </a:lnTo>
                  </a:path>
                </a:pathLst>
              </a:custGeom>
              <a:noFill/>
              <a:scene3d>
                <a:camera prst="orthographicFront"/>
                <a:lightRig rig="threePt" dir="t">
                  <a:rot lat="0" lon="0" rev="7500000"/>
                </a:lightRig>
              </a:scene3d>
              <a:sp3d z="-40000" prstMaterial="matte"/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4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Serbest Form 12"/>
              <p:cNvSpPr/>
              <p:nvPr/>
            </p:nvSpPr>
            <p:spPr>
              <a:xfrm>
                <a:off x="3340644" y="1506259"/>
                <a:ext cx="1540535" cy="37967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540535" y="0"/>
                    </a:moveTo>
                    <a:lnTo>
                      <a:pt x="1540535" y="206033"/>
                    </a:lnTo>
                    <a:lnTo>
                      <a:pt x="0" y="206033"/>
                    </a:lnTo>
                    <a:lnTo>
                      <a:pt x="0" y="379670"/>
                    </a:lnTo>
                  </a:path>
                </a:pathLst>
              </a:custGeom>
              <a:noFill/>
              <a:scene3d>
                <a:camera prst="orthographicFront"/>
                <a:lightRig rig="threePt" dir="t">
                  <a:rot lat="0" lon="0" rev="7500000"/>
                </a:lightRig>
              </a:scene3d>
              <a:sp3d z="-40000" prstMaterial="matte"/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3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Serbest Form 13"/>
              <p:cNvSpPr/>
              <p:nvPr/>
            </p:nvSpPr>
            <p:spPr>
              <a:xfrm>
                <a:off x="1387981" y="455197"/>
                <a:ext cx="6986399" cy="1101595"/>
              </a:xfrm>
              <a:custGeom>
                <a:avLst/>
                <a:gdLst>
                  <a:gd name="connsiteX0" fmla="*/ 0 w 6986399"/>
                  <a:gd name="connsiteY0" fmla="*/ 0 h 1101595"/>
                  <a:gd name="connsiteX1" fmla="*/ 6986399 w 6986399"/>
                  <a:gd name="connsiteY1" fmla="*/ 0 h 1101595"/>
                  <a:gd name="connsiteX2" fmla="*/ 6986399 w 6986399"/>
                  <a:gd name="connsiteY2" fmla="*/ 1101595 h 1101595"/>
                  <a:gd name="connsiteX3" fmla="*/ 0 w 6986399"/>
                  <a:gd name="connsiteY3" fmla="*/ 1101595 h 1101595"/>
                  <a:gd name="connsiteX4" fmla="*/ 0 w 6986399"/>
                  <a:gd name="connsiteY4" fmla="*/ 0 h 110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86399" h="1101595">
                    <a:moveTo>
                      <a:pt x="0" y="0"/>
                    </a:moveTo>
                    <a:lnTo>
                      <a:pt x="6986399" y="0"/>
                    </a:lnTo>
                    <a:lnTo>
                      <a:pt x="6986399" y="1101595"/>
                    </a:lnTo>
                    <a:lnTo>
                      <a:pt x="0" y="1101595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525" tIns="9525" rIns="9525" bIns="9525" numCol="1" spcCol="1270" anchor="ctr" anchorCtr="0">
                <a:noAutofit/>
              </a:bodyPr>
              <a:lstStyle/>
              <a:p>
                <a:pPr algn="ctr" defTabSz="6667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3200" b="1" dirty="0">
                    <a:solidFill>
                      <a:schemeClr val="tx1"/>
                    </a:solidFill>
                  </a:rPr>
                  <a:t>İstatistiksel Ölçüler </a:t>
                </a:r>
              </a:p>
            </p:txBody>
          </p:sp>
          <p:sp>
            <p:nvSpPr>
              <p:cNvPr id="15" name="Serbest Form 14"/>
              <p:cNvSpPr/>
              <p:nvPr/>
            </p:nvSpPr>
            <p:spPr>
              <a:xfrm>
                <a:off x="1002684" y="1916829"/>
                <a:ext cx="3094589" cy="964901"/>
              </a:xfrm>
              <a:custGeom>
                <a:avLst/>
                <a:gdLst>
                  <a:gd name="connsiteX0" fmla="*/ 0 w 2811682"/>
                  <a:gd name="connsiteY0" fmla="*/ 0 h 964901"/>
                  <a:gd name="connsiteX1" fmla="*/ 2811682 w 2811682"/>
                  <a:gd name="connsiteY1" fmla="*/ 0 h 964901"/>
                  <a:gd name="connsiteX2" fmla="*/ 2811682 w 2811682"/>
                  <a:gd name="connsiteY2" fmla="*/ 964901 h 964901"/>
                  <a:gd name="connsiteX3" fmla="*/ 0 w 2811682"/>
                  <a:gd name="connsiteY3" fmla="*/ 964901 h 964901"/>
                  <a:gd name="connsiteX4" fmla="*/ 0 w 2811682"/>
                  <a:gd name="connsiteY4" fmla="*/ 0 h 96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1682" h="964901">
                    <a:moveTo>
                      <a:pt x="0" y="0"/>
                    </a:moveTo>
                    <a:lnTo>
                      <a:pt x="2811682" y="0"/>
                    </a:lnTo>
                    <a:lnTo>
                      <a:pt x="2811682" y="964901"/>
                    </a:lnTo>
                    <a:lnTo>
                      <a:pt x="0" y="964901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525" tIns="9525" rIns="9525" bIns="9525" numCol="1" spcCol="1270" anchor="ctr" anchorCtr="0">
                <a:noAutofit/>
              </a:bodyPr>
              <a:lstStyle/>
              <a:p>
                <a:pPr algn="ctr" defTabSz="6667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000" b="1" dirty="0">
                    <a:solidFill>
                      <a:schemeClr val="bg1"/>
                    </a:solidFill>
                  </a:rPr>
                  <a:t>Merkezi </a:t>
                </a:r>
                <a:r>
                  <a:rPr lang="tr-TR" sz="2000" b="1" dirty="0" smtClean="0">
                    <a:solidFill>
                      <a:schemeClr val="bg1"/>
                    </a:solidFill>
                  </a:rPr>
                  <a:t>Eğilim (Vasat) </a:t>
                </a:r>
                <a:r>
                  <a:rPr lang="tr-TR" sz="2000" b="1" dirty="0">
                    <a:solidFill>
                      <a:schemeClr val="bg1"/>
                    </a:solidFill>
                  </a:rPr>
                  <a:t>Ölçüleri</a:t>
                </a:r>
              </a:p>
            </p:txBody>
          </p:sp>
          <p:sp>
            <p:nvSpPr>
              <p:cNvPr id="16" name="Serbest Form 15"/>
              <p:cNvSpPr/>
              <p:nvPr/>
            </p:nvSpPr>
            <p:spPr>
              <a:xfrm>
                <a:off x="1917103" y="3256616"/>
                <a:ext cx="1859488" cy="861447"/>
              </a:xfrm>
              <a:custGeom>
                <a:avLst/>
                <a:gdLst>
                  <a:gd name="connsiteX0" fmla="*/ 0 w 1859488"/>
                  <a:gd name="connsiteY0" fmla="*/ 0 h 861447"/>
                  <a:gd name="connsiteX1" fmla="*/ 1859488 w 1859488"/>
                  <a:gd name="connsiteY1" fmla="*/ 0 h 861447"/>
                  <a:gd name="connsiteX2" fmla="*/ 1859488 w 1859488"/>
                  <a:gd name="connsiteY2" fmla="*/ 861447 h 861447"/>
                  <a:gd name="connsiteX3" fmla="*/ 0 w 1859488"/>
                  <a:gd name="connsiteY3" fmla="*/ 861447 h 861447"/>
                  <a:gd name="connsiteX4" fmla="*/ 0 w 1859488"/>
                  <a:gd name="connsiteY4" fmla="*/ 0 h 861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9488" h="861447">
                    <a:moveTo>
                      <a:pt x="0" y="0"/>
                    </a:moveTo>
                    <a:lnTo>
                      <a:pt x="1859488" y="0"/>
                    </a:lnTo>
                    <a:lnTo>
                      <a:pt x="1859488" y="861447"/>
                    </a:lnTo>
                    <a:lnTo>
                      <a:pt x="0" y="861447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573" tIns="8573" rIns="8573" bIns="8573" numCol="1" spcCol="1270" anchor="ctr" anchorCtr="0">
                <a:noAutofit/>
              </a:bodyPr>
              <a:lstStyle/>
              <a:p>
                <a:pPr algn="ctr" defTabSz="600075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000" b="1" dirty="0">
                    <a:solidFill>
                      <a:srgbClr val="002060"/>
                    </a:solidFill>
                  </a:rPr>
                  <a:t>Aritmetik </a:t>
                </a:r>
              </a:p>
              <a:p>
                <a:pPr algn="ctr" defTabSz="600075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000" b="1" dirty="0">
                    <a:solidFill>
                      <a:srgbClr val="002060"/>
                    </a:solidFill>
                  </a:rPr>
                  <a:t>Ortalama</a:t>
                </a:r>
              </a:p>
            </p:txBody>
          </p:sp>
          <p:sp>
            <p:nvSpPr>
              <p:cNvPr id="17" name="Serbest Form 16"/>
              <p:cNvSpPr/>
              <p:nvPr/>
            </p:nvSpPr>
            <p:spPr>
              <a:xfrm>
                <a:off x="1929996" y="4351712"/>
                <a:ext cx="1780343" cy="816995"/>
              </a:xfrm>
              <a:custGeom>
                <a:avLst/>
                <a:gdLst>
                  <a:gd name="connsiteX0" fmla="*/ 0 w 1780343"/>
                  <a:gd name="connsiteY0" fmla="*/ 0 h 816995"/>
                  <a:gd name="connsiteX1" fmla="*/ 1780343 w 1780343"/>
                  <a:gd name="connsiteY1" fmla="*/ 0 h 816995"/>
                  <a:gd name="connsiteX2" fmla="*/ 1780343 w 1780343"/>
                  <a:gd name="connsiteY2" fmla="*/ 816995 h 816995"/>
                  <a:gd name="connsiteX3" fmla="*/ 0 w 1780343"/>
                  <a:gd name="connsiteY3" fmla="*/ 816995 h 816995"/>
                  <a:gd name="connsiteX4" fmla="*/ 0 w 1780343"/>
                  <a:gd name="connsiteY4" fmla="*/ 0 h 816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0343" h="816995">
                    <a:moveTo>
                      <a:pt x="0" y="0"/>
                    </a:moveTo>
                    <a:lnTo>
                      <a:pt x="1780343" y="0"/>
                    </a:lnTo>
                    <a:lnTo>
                      <a:pt x="1780343" y="816995"/>
                    </a:lnTo>
                    <a:lnTo>
                      <a:pt x="0" y="816995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573" tIns="8573" rIns="8573" bIns="8573" numCol="1" spcCol="1270" anchor="ctr" anchorCtr="0">
                <a:noAutofit/>
              </a:bodyPr>
              <a:lstStyle/>
              <a:p>
                <a:pPr algn="ctr" defTabSz="600075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000" b="1" dirty="0">
                    <a:solidFill>
                      <a:srgbClr val="002060"/>
                    </a:solidFill>
                  </a:rPr>
                  <a:t>Medyan </a:t>
                </a:r>
              </a:p>
              <a:p>
                <a:pPr algn="ctr" defTabSz="600075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000" b="1" dirty="0">
                    <a:solidFill>
                      <a:srgbClr val="002060"/>
                    </a:solidFill>
                  </a:rPr>
                  <a:t>(Ortanca)</a:t>
                </a:r>
              </a:p>
            </p:txBody>
          </p:sp>
          <p:sp>
            <p:nvSpPr>
              <p:cNvPr id="18" name="Serbest Form 17"/>
              <p:cNvSpPr/>
              <p:nvPr/>
            </p:nvSpPr>
            <p:spPr>
              <a:xfrm>
                <a:off x="1887466" y="5434242"/>
                <a:ext cx="1780343" cy="816995"/>
              </a:xfrm>
              <a:custGeom>
                <a:avLst/>
                <a:gdLst>
                  <a:gd name="connsiteX0" fmla="*/ 0 w 1780343"/>
                  <a:gd name="connsiteY0" fmla="*/ 0 h 816995"/>
                  <a:gd name="connsiteX1" fmla="*/ 1780343 w 1780343"/>
                  <a:gd name="connsiteY1" fmla="*/ 0 h 816995"/>
                  <a:gd name="connsiteX2" fmla="*/ 1780343 w 1780343"/>
                  <a:gd name="connsiteY2" fmla="*/ 816995 h 816995"/>
                  <a:gd name="connsiteX3" fmla="*/ 0 w 1780343"/>
                  <a:gd name="connsiteY3" fmla="*/ 816995 h 816995"/>
                  <a:gd name="connsiteX4" fmla="*/ 0 w 1780343"/>
                  <a:gd name="connsiteY4" fmla="*/ 0 h 816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0343" h="816995">
                    <a:moveTo>
                      <a:pt x="0" y="0"/>
                    </a:moveTo>
                    <a:lnTo>
                      <a:pt x="1780343" y="0"/>
                    </a:lnTo>
                    <a:lnTo>
                      <a:pt x="1780343" y="816995"/>
                    </a:lnTo>
                    <a:lnTo>
                      <a:pt x="0" y="816995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573" tIns="8573" rIns="8573" bIns="8573" numCol="1" spcCol="1270" anchor="ctr" anchorCtr="0">
                <a:noAutofit/>
              </a:bodyPr>
              <a:lstStyle/>
              <a:p>
                <a:pPr algn="ctr" defTabSz="600075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000" b="1" dirty="0">
                    <a:solidFill>
                      <a:srgbClr val="002060"/>
                    </a:solidFill>
                  </a:rPr>
                  <a:t>Mod </a:t>
                </a:r>
              </a:p>
              <a:p>
                <a:pPr algn="ctr" defTabSz="600075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000" b="1" dirty="0">
                    <a:solidFill>
                      <a:srgbClr val="002060"/>
                    </a:solidFill>
                  </a:rPr>
                  <a:t>(Tepe değer)</a:t>
                </a:r>
              </a:p>
            </p:txBody>
          </p:sp>
          <p:sp>
            <p:nvSpPr>
              <p:cNvPr id="19" name="Serbest Form 18"/>
              <p:cNvSpPr/>
              <p:nvPr/>
            </p:nvSpPr>
            <p:spPr>
              <a:xfrm>
                <a:off x="5214624" y="1896896"/>
                <a:ext cx="2726665" cy="938575"/>
              </a:xfrm>
              <a:custGeom>
                <a:avLst/>
                <a:gdLst>
                  <a:gd name="connsiteX0" fmla="*/ 0 w 2726665"/>
                  <a:gd name="connsiteY0" fmla="*/ 0 h 938575"/>
                  <a:gd name="connsiteX1" fmla="*/ 2726665 w 2726665"/>
                  <a:gd name="connsiteY1" fmla="*/ 0 h 938575"/>
                  <a:gd name="connsiteX2" fmla="*/ 2726665 w 2726665"/>
                  <a:gd name="connsiteY2" fmla="*/ 938575 h 938575"/>
                  <a:gd name="connsiteX3" fmla="*/ 0 w 2726665"/>
                  <a:gd name="connsiteY3" fmla="*/ 938575 h 938575"/>
                  <a:gd name="connsiteX4" fmla="*/ 0 w 2726665"/>
                  <a:gd name="connsiteY4" fmla="*/ 0 h 93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6665" h="938575">
                    <a:moveTo>
                      <a:pt x="0" y="0"/>
                    </a:moveTo>
                    <a:lnTo>
                      <a:pt x="2726665" y="0"/>
                    </a:lnTo>
                    <a:lnTo>
                      <a:pt x="2726665" y="938575"/>
                    </a:lnTo>
                    <a:lnTo>
                      <a:pt x="0" y="938575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525" tIns="9525" rIns="9525" bIns="9525" numCol="1" spcCol="1270" anchor="ctr" anchorCtr="0">
                <a:noAutofit/>
              </a:bodyPr>
              <a:lstStyle/>
              <a:p>
                <a:pPr algn="ctr" defTabSz="6667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000" b="1" dirty="0">
                    <a:solidFill>
                      <a:schemeClr val="bg1"/>
                    </a:solidFill>
                  </a:rPr>
                  <a:t>Değişim (</a:t>
                </a:r>
                <a:r>
                  <a:rPr lang="tr-TR" sz="2000" b="1" dirty="0" smtClean="0">
                    <a:solidFill>
                      <a:schemeClr val="bg1"/>
                    </a:solidFill>
                  </a:rPr>
                  <a:t>Dağılım-Yayılma)  </a:t>
                </a:r>
                <a:r>
                  <a:rPr lang="tr-TR" sz="2000" b="1" dirty="0">
                    <a:solidFill>
                      <a:schemeClr val="bg1"/>
                    </a:solidFill>
                  </a:rPr>
                  <a:t>Ölçüleri</a:t>
                </a:r>
              </a:p>
            </p:txBody>
          </p:sp>
          <p:sp>
            <p:nvSpPr>
              <p:cNvPr id="20" name="Serbest Form 19"/>
              <p:cNvSpPr/>
              <p:nvPr/>
            </p:nvSpPr>
            <p:spPr>
              <a:xfrm>
                <a:off x="5305790" y="3123715"/>
                <a:ext cx="1789175" cy="630743"/>
              </a:xfrm>
              <a:custGeom>
                <a:avLst/>
                <a:gdLst>
                  <a:gd name="connsiteX0" fmla="*/ 0 w 1435747"/>
                  <a:gd name="connsiteY0" fmla="*/ 0 h 904368"/>
                  <a:gd name="connsiteX1" fmla="*/ 1435747 w 1435747"/>
                  <a:gd name="connsiteY1" fmla="*/ 0 h 904368"/>
                  <a:gd name="connsiteX2" fmla="*/ 1435747 w 1435747"/>
                  <a:gd name="connsiteY2" fmla="*/ 904368 h 904368"/>
                  <a:gd name="connsiteX3" fmla="*/ 0 w 1435747"/>
                  <a:gd name="connsiteY3" fmla="*/ 904368 h 904368"/>
                  <a:gd name="connsiteX4" fmla="*/ 0 w 1435747"/>
                  <a:gd name="connsiteY4" fmla="*/ 0 h 90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5747" h="904368">
                    <a:moveTo>
                      <a:pt x="0" y="0"/>
                    </a:moveTo>
                    <a:lnTo>
                      <a:pt x="1435747" y="0"/>
                    </a:lnTo>
                    <a:lnTo>
                      <a:pt x="1435747" y="904368"/>
                    </a:lnTo>
                    <a:lnTo>
                      <a:pt x="0" y="904368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573" tIns="8573" rIns="8573" bIns="8573" numCol="1" spcCol="1270" anchor="ctr" anchorCtr="0">
                <a:noAutofit/>
              </a:bodyPr>
              <a:lstStyle/>
              <a:p>
                <a:pPr algn="ctr" defTabSz="600075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000" b="1" dirty="0">
                    <a:solidFill>
                      <a:srgbClr val="002060"/>
                    </a:solidFill>
                  </a:rPr>
                  <a:t>Standart Sapma</a:t>
                </a:r>
              </a:p>
            </p:txBody>
          </p:sp>
          <p:sp>
            <p:nvSpPr>
              <p:cNvPr id="21" name="Serbest Form 20"/>
              <p:cNvSpPr/>
              <p:nvPr/>
            </p:nvSpPr>
            <p:spPr>
              <a:xfrm>
                <a:off x="5645678" y="4789750"/>
                <a:ext cx="1516814" cy="546690"/>
              </a:xfrm>
              <a:custGeom>
                <a:avLst/>
                <a:gdLst>
                  <a:gd name="connsiteX0" fmla="*/ 0 w 1505814"/>
                  <a:gd name="connsiteY0" fmla="*/ 0 h 940840"/>
                  <a:gd name="connsiteX1" fmla="*/ 1505814 w 1505814"/>
                  <a:gd name="connsiteY1" fmla="*/ 0 h 940840"/>
                  <a:gd name="connsiteX2" fmla="*/ 1505814 w 1505814"/>
                  <a:gd name="connsiteY2" fmla="*/ 940840 h 940840"/>
                  <a:gd name="connsiteX3" fmla="*/ 0 w 1505814"/>
                  <a:gd name="connsiteY3" fmla="*/ 940840 h 940840"/>
                  <a:gd name="connsiteX4" fmla="*/ 0 w 1505814"/>
                  <a:gd name="connsiteY4" fmla="*/ 0 h 94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5814" h="940840">
                    <a:moveTo>
                      <a:pt x="0" y="0"/>
                    </a:moveTo>
                    <a:lnTo>
                      <a:pt x="1505814" y="0"/>
                    </a:lnTo>
                    <a:lnTo>
                      <a:pt x="1505814" y="940840"/>
                    </a:lnTo>
                    <a:lnTo>
                      <a:pt x="0" y="940840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573" tIns="8573" rIns="8573" bIns="8573" numCol="1" spcCol="1270" anchor="ctr" anchorCtr="0">
                <a:noAutofit/>
              </a:bodyPr>
              <a:lstStyle/>
              <a:p>
                <a:pPr algn="ctr" defTabSz="7667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tr-TR" sz="2000" b="1" dirty="0">
                    <a:solidFill>
                      <a:srgbClr val="002060"/>
                    </a:solidFill>
                  </a:rPr>
                  <a:t>Varyans</a:t>
                </a:r>
              </a:p>
            </p:txBody>
          </p:sp>
        </p:grpSp>
        <p:sp>
          <p:nvSpPr>
            <p:cNvPr id="23" name="Serbest Form 22"/>
            <p:cNvSpPr/>
            <p:nvPr/>
          </p:nvSpPr>
          <p:spPr>
            <a:xfrm>
              <a:off x="5722097" y="5545107"/>
              <a:ext cx="1505814" cy="649525"/>
            </a:xfrm>
            <a:custGeom>
              <a:avLst/>
              <a:gdLst>
                <a:gd name="connsiteX0" fmla="*/ 0 w 1505814"/>
                <a:gd name="connsiteY0" fmla="*/ 0 h 940840"/>
                <a:gd name="connsiteX1" fmla="*/ 1505814 w 1505814"/>
                <a:gd name="connsiteY1" fmla="*/ 0 h 940840"/>
                <a:gd name="connsiteX2" fmla="*/ 1505814 w 1505814"/>
                <a:gd name="connsiteY2" fmla="*/ 940840 h 940840"/>
                <a:gd name="connsiteX3" fmla="*/ 0 w 1505814"/>
                <a:gd name="connsiteY3" fmla="*/ 940840 h 940840"/>
                <a:gd name="connsiteX4" fmla="*/ 0 w 1505814"/>
                <a:gd name="connsiteY4" fmla="*/ 0 h 94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5814" h="940840">
                  <a:moveTo>
                    <a:pt x="0" y="0"/>
                  </a:moveTo>
                  <a:lnTo>
                    <a:pt x="1505814" y="0"/>
                  </a:lnTo>
                  <a:lnTo>
                    <a:pt x="1505814" y="940840"/>
                  </a:lnTo>
                  <a:lnTo>
                    <a:pt x="0" y="94084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73" tIns="8573" rIns="8573" bIns="8573" numCol="1" spcCol="1270" anchor="ctr" anchorCtr="0">
              <a:noAutofit/>
            </a:bodyPr>
            <a:lstStyle/>
            <a:p>
              <a:pPr algn="ctr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2000" b="1" dirty="0">
                  <a:solidFill>
                    <a:srgbClr val="002060"/>
                  </a:solidFill>
                </a:rPr>
                <a:t>Ranj</a:t>
              </a:r>
            </a:p>
            <a:p>
              <a:pPr algn="ctr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2000" b="1" dirty="0">
                  <a:solidFill>
                    <a:srgbClr val="002060"/>
                  </a:solidFill>
                </a:rPr>
                <a:t>(Dizi genişliği)</a:t>
              </a:r>
            </a:p>
          </p:txBody>
        </p:sp>
        <p:sp>
          <p:nvSpPr>
            <p:cNvPr id="24" name="Serbest Form 23"/>
            <p:cNvSpPr/>
            <p:nvPr/>
          </p:nvSpPr>
          <p:spPr>
            <a:xfrm>
              <a:off x="7248629" y="3950749"/>
              <a:ext cx="361578" cy="223224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61578" y="0"/>
                  </a:moveTo>
                  <a:lnTo>
                    <a:pt x="361578" y="2916224"/>
                  </a:lnTo>
                  <a:lnTo>
                    <a:pt x="0" y="2916224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6" name="Serbest Form 25"/>
          <p:cNvSpPr/>
          <p:nvPr/>
        </p:nvSpPr>
        <p:spPr>
          <a:xfrm>
            <a:off x="5462668" y="3984562"/>
            <a:ext cx="1789175" cy="473057"/>
          </a:xfrm>
          <a:custGeom>
            <a:avLst/>
            <a:gdLst>
              <a:gd name="connsiteX0" fmla="*/ 0 w 1435747"/>
              <a:gd name="connsiteY0" fmla="*/ 0 h 904368"/>
              <a:gd name="connsiteX1" fmla="*/ 1435747 w 1435747"/>
              <a:gd name="connsiteY1" fmla="*/ 0 h 904368"/>
              <a:gd name="connsiteX2" fmla="*/ 1435747 w 1435747"/>
              <a:gd name="connsiteY2" fmla="*/ 904368 h 904368"/>
              <a:gd name="connsiteX3" fmla="*/ 0 w 1435747"/>
              <a:gd name="connsiteY3" fmla="*/ 904368 h 904368"/>
              <a:gd name="connsiteX4" fmla="*/ 0 w 1435747"/>
              <a:gd name="connsiteY4" fmla="*/ 0 h 90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747" h="904368">
                <a:moveTo>
                  <a:pt x="0" y="0"/>
                </a:moveTo>
                <a:lnTo>
                  <a:pt x="1435747" y="0"/>
                </a:lnTo>
                <a:lnTo>
                  <a:pt x="1435747" y="904368"/>
                </a:lnTo>
                <a:lnTo>
                  <a:pt x="0" y="90436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73" tIns="8573" rIns="8573" bIns="8573" numCol="1" spcCol="1270" anchor="ctr" anchorCtr="0">
            <a:noAutofit/>
          </a:bodyPr>
          <a:lstStyle/>
          <a:p>
            <a:pPr algn="ctr" defTabSz="600075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000" b="1" dirty="0">
                <a:solidFill>
                  <a:srgbClr val="002060"/>
                </a:solidFill>
              </a:rPr>
              <a:t>Çeyrek Sapma</a:t>
            </a:r>
          </a:p>
        </p:txBody>
      </p:sp>
    </p:spTree>
    <p:extLst>
      <p:ext uri="{BB962C8B-B14F-4D97-AF65-F5344CB8AC3E}">
        <p14:creationId xmlns:p14="http://schemas.microsoft.com/office/powerpoint/2010/main" val="80674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Merkezİ </a:t>
            </a:r>
            <a:r>
              <a:rPr lang="tr-TR" sz="3200" b="1" dirty="0" err="1" smtClean="0">
                <a:solidFill>
                  <a:schemeClr val="bg1"/>
                </a:solidFill>
              </a:rPr>
              <a:t>Eğİlİm</a:t>
            </a:r>
            <a:r>
              <a:rPr lang="tr-TR" sz="3200" b="1" dirty="0" smtClean="0">
                <a:solidFill>
                  <a:schemeClr val="bg1"/>
                </a:solidFill>
              </a:rPr>
              <a:t> </a:t>
            </a:r>
            <a:r>
              <a:rPr lang="tr-TR" sz="3200" b="1" dirty="0">
                <a:solidFill>
                  <a:schemeClr val="bg1"/>
                </a:solidFill>
              </a:rPr>
              <a:t>(</a:t>
            </a:r>
            <a:r>
              <a:rPr lang="tr-TR" sz="3200" b="1" dirty="0" err="1" smtClean="0">
                <a:solidFill>
                  <a:schemeClr val="bg1"/>
                </a:solidFill>
              </a:rPr>
              <a:t>YIğIlma</a:t>
            </a:r>
            <a:r>
              <a:rPr lang="tr-TR" sz="3200" b="1" dirty="0">
                <a:solidFill>
                  <a:schemeClr val="bg1"/>
                </a:solidFill>
              </a:rPr>
              <a:t>) </a:t>
            </a:r>
            <a:r>
              <a:rPr lang="tr-TR" sz="3200" b="1" dirty="0" err="1" smtClean="0">
                <a:solidFill>
                  <a:schemeClr val="bg1"/>
                </a:solidFill>
              </a:rPr>
              <a:t>Ölçülerİ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8712968" cy="5661248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Merkezi </a:t>
            </a:r>
            <a:r>
              <a:rPr lang="tr-TR" sz="2400" b="1" dirty="0" smtClean="0">
                <a:solidFill>
                  <a:srgbClr val="FF0000"/>
                </a:solidFill>
              </a:rPr>
              <a:t>Eğilim (Yığılma) </a:t>
            </a:r>
            <a:r>
              <a:rPr lang="tr-TR" sz="2400" b="1" dirty="0">
                <a:solidFill>
                  <a:srgbClr val="FF0000"/>
                </a:solidFill>
              </a:rPr>
              <a:t>Ölçüleri </a:t>
            </a:r>
            <a:r>
              <a:rPr lang="tr-TR" sz="2400" dirty="0">
                <a:solidFill>
                  <a:srgbClr val="FF0000"/>
                </a:solidFill>
              </a:rPr>
              <a:t>Merkezi </a:t>
            </a:r>
            <a:r>
              <a:rPr lang="tr-TR" sz="2400" dirty="0" smtClean="0">
                <a:solidFill>
                  <a:srgbClr val="FF0000"/>
                </a:solidFill>
              </a:rPr>
              <a:t>eğilime ulaşmak </a:t>
            </a:r>
            <a:r>
              <a:rPr lang="tr-TR" sz="2400" dirty="0">
                <a:solidFill>
                  <a:srgbClr val="FF0000"/>
                </a:solidFill>
              </a:rPr>
              <a:t>için bir </a:t>
            </a:r>
            <a:r>
              <a:rPr lang="tr-TR" sz="2400" dirty="0" smtClean="0">
                <a:solidFill>
                  <a:srgbClr val="FF0000"/>
                </a:solidFill>
              </a:rPr>
              <a:t>değişkeni oluşturan değerlerin </a:t>
            </a:r>
            <a:r>
              <a:rPr lang="tr-TR" sz="2400" dirty="0">
                <a:solidFill>
                  <a:srgbClr val="FF0000"/>
                </a:solidFill>
              </a:rPr>
              <a:t>merkez noktas› belirlenir ve de¤erlerin bu nokta </a:t>
            </a:r>
            <a:r>
              <a:rPr lang="tr-TR" sz="2400" dirty="0" smtClean="0">
                <a:solidFill>
                  <a:srgbClr val="FF0000"/>
                </a:solidFill>
              </a:rPr>
              <a:t>etrafındaki dağılımları </a:t>
            </a:r>
            <a:r>
              <a:rPr lang="tr-TR" sz="2400" dirty="0">
                <a:solidFill>
                  <a:srgbClr val="FF0000"/>
                </a:solidFill>
              </a:rPr>
              <a:t>betimlenir. </a:t>
            </a:r>
            <a:endParaRPr lang="tr-TR" sz="2400" dirty="0" smtClean="0">
              <a:solidFill>
                <a:srgbClr val="FF0000"/>
              </a:solidFill>
            </a:endParaRPr>
          </a:p>
          <a:p>
            <a:r>
              <a:rPr lang="tr-TR" sz="2400" dirty="0" smtClean="0">
                <a:solidFill>
                  <a:srgbClr val="FF0000"/>
                </a:solidFill>
              </a:rPr>
              <a:t>Merkezi eğilimi </a:t>
            </a:r>
            <a:r>
              <a:rPr lang="tr-TR" sz="2400" dirty="0">
                <a:solidFill>
                  <a:srgbClr val="FF0000"/>
                </a:solidFill>
              </a:rPr>
              <a:t>betimlemek için yayg›n olarak kullan›lan ölçümler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</a:rPr>
              <a:t>tepe değer </a:t>
            </a:r>
            <a:r>
              <a:rPr lang="tr-TR" sz="2400" b="1" dirty="0">
                <a:solidFill>
                  <a:srgbClr val="FF0000"/>
                </a:solidFill>
              </a:rPr>
              <a:t>(</a:t>
            </a:r>
            <a:r>
              <a:rPr lang="tr-TR" sz="2400" b="1" dirty="0" err="1">
                <a:solidFill>
                  <a:srgbClr val="FF0000"/>
                </a:solidFill>
              </a:rPr>
              <a:t>mod</a:t>
            </a:r>
            <a:r>
              <a:rPr lang="tr-TR" sz="2400" b="1" dirty="0">
                <a:solidFill>
                  <a:srgbClr val="FF0000"/>
                </a:solidFill>
              </a:rPr>
              <a:t>), ortanca (medyan) ve aritmetik </a:t>
            </a:r>
            <a:r>
              <a:rPr lang="tr-TR" sz="2400" b="1" dirty="0" smtClean="0">
                <a:solidFill>
                  <a:srgbClr val="FF0000"/>
                </a:solidFill>
              </a:rPr>
              <a:t>ortalamadır</a:t>
            </a:r>
            <a:r>
              <a:rPr lang="tr-TR" sz="2400" b="1" dirty="0">
                <a:solidFill>
                  <a:srgbClr val="FF0000"/>
                </a:solidFill>
              </a:rPr>
              <a:t>. 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r>
              <a:rPr lang="tr-TR" sz="2400" dirty="0" smtClean="0">
                <a:solidFill>
                  <a:srgbClr val="FF0000"/>
                </a:solidFill>
              </a:rPr>
              <a:t>Bir </a:t>
            </a:r>
            <a:r>
              <a:rPr lang="tr-TR" sz="2400" dirty="0">
                <a:solidFill>
                  <a:srgbClr val="FF0000"/>
                </a:solidFill>
              </a:rPr>
              <a:t>veri diziliminde en </a:t>
            </a:r>
            <a:r>
              <a:rPr lang="tr-TR" sz="2400" dirty="0" smtClean="0">
                <a:solidFill>
                  <a:srgbClr val="FF0000"/>
                </a:solidFill>
              </a:rPr>
              <a:t>sık tekrarlanan değer</a:t>
            </a:r>
            <a:r>
              <a:rPr lang="tr-TR" sz="2400" b="1" dirty="0" smtClean="0">
                <a:solidFill>
                  <a:srgbClr val="FF0000"/>
                </a:solidFill>
              </a:rPr>
              <a:t>  </a:t>
            </a:r>
            <a:r>
              <a:rPr lang="tr-TR" sz="2400" b="1" dirty="0" err="1" smtClean="0">
                <a:solidFill>
                  <a:srgbClr val="FF0000"/>
                </a:solidFill>
              </a:rPr>
              <a:t>tepedeğer</a:t>
            </a:r>
            <a:r>
              <a:rPr lang="tr-TR" sz="2400" b="1" dirty="0" smtClean="0">
                <a:solidFill>
                  <a:srgbClr val="FF0000"/>
                </a:solidFill>
              </a:rPr>
              <a:t> (mod) </a:t>
            </a:r>
            <a:r>
              <a:rPr lang="tr-TR" sz="2400" dirty="0">
                <a:solidFill>
                  <a:srgbClr val="FF0000"/>
                </a:solidFill>
              </a:rPr>
              <a:t>olarak </a:t>
            </a:r>
            <a:r>
              <a:rPr lang="tr-TR" sz="2400" dirty="0" smtClean="0">
                <a:solidFill>
                  <a:srgbClr val="FF0000"/>
                </a:solidFill>
              </a:rPr>
              <a:t>adlandırılır. Örneğin </a:t>
            </a:r>
            <a:r>
              <a:rPr lang="tr-TR" sz="2400" dirty="0">
                <a:solidFill>
                  <a:srgbClr val="FF0000"/>
                </a:solidFill>
              </a:rPr>
              <a:t>3, 1, 3, 4, 6 ve 3 </a:t>
            </a:r>
            <a:r>
              <a:rPr lang="tr-TR" sz="2400" dirty="0" smtClean="0">
                <a:solidFill>
                  <a:srgbClr val="FF0000"/>
                </a:solidFill>
              </a:rPr>
              <a:t>şeklinde verilen </a:t>
            </a:r>
            <a:r>
              <a:rPr lang="tr-TR" sz="2400" dirty="0">
                <a:solidFill>
                  <a:srgbClr val="FF0000"/>
                </a:solidFill>
              </a:rPr>
              <a:t>puanlar </a:t>
            </a:r>
            <a:r>
              <a:rPr lang="tr-TR" sz="2400" dirty="0" smtClean="0">
                <a:solidFill>
                  <a:srgbClr val="FF0000"/>
                </a:solidFill>
              </a:rPr>
              <a:t>arasında tepe değer </a:t>
            </a:r>
            <a:r>
              <a:rPr lang="tr-TR" sz="2400" dirty="0">
                <a:solidFill>
                  <a:srgbClr val="FF0000"/>
                </a:solidFill>
              </a:rPr>
              <a:t>3’tür</a:t>
            </a:r>
            <a:r>
              <a:rPr lang="tr-TR" sz="2400" dirty="0" smtClean="0">
                <a:solidFill>
                  <a:srgbClr val="FF0000"/>
                </a:solidFill>
              </a:rPr>
              <a:t>.</a:t>
            </a:r>
          </a:p>
          <a:p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6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Merkezİ </a:t>
            </a:r>
            <a:r>
              <a:rPr lang="tr-TR" sz="3200" b="1" dirty="0" err="1" smtClean="0">
                <a:solidFill>
                  <a:schemeClr val="bg1"/>
                </a:solidFill>
              </a:rPr>
              <a:t>Eğİlİm</a:t>
            </a:r>
            <a:r>
              <a:rPr lang="tr-TR" sz="3200" b="1" dirty="0" smtClean="0">
                <a:solidFill>
                  <a:schemeClr val="bg1"/>
                </a:solidFill>
              </a:rPr>
              <a:t> </a:t>
            </a:r>
            <a:r>
              <a:rPr lang="tr-TR" sz="3200" b="1" dirty="0">
                <a:solidFill>
                  <a:schemeClr val="bg1"/>
                </a:solidFill>
              </a:rPr>
              <a:t>(</a:t>
            </a:r>
            <a:r>
              <a:rPr lang="tr-TR" sz="3200" b="1" dirty="0" err="1" smtClean="0">
                <a:solidFill>
                  <a:schemeClr val="bg1"/>
                </a:solidFill>
              </a:rPr>
              <a:t>YIğIlma</a:t>
            </a:r>
            <a:r>
              <a:rPr lang="tr-TR" sz="3200" b="1" dirty="0">
                <a:solidFill>
                  <a:schemeClr val="bg1"/>
                </a:solidFill>
              </a:rPr>
              <a:t>) </a:t>
            </a:r>
            <a:r>
              <a:rPr lang="tr-TR" sz="3200" b="1" dirty="0" err="1" smtClean="0">
                <a:solidFill>
                  <a:schemeClr val="bg1"/>
                </a:solidFill>
              </a:rPr>
              <a:t>Ölçülerİ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-108520" y="1052736"/>
            <a:ext cx="9073008" cy="5805264"/>
          </a:xfrm>
        </p:spPr>
        <p:txBody>
          <a:bodyPr>
            <a:normAutofit/>
          </a:bodyPr>
          <a:lstStyle/>
          <a:p>
            <a:endParaRPr lang="tr-TR" sz="2400" dirty="0" smtClean="0">
              <a:solidFill>
                <a:srgbClr val="FF0000"/>
              </a:solidFill>
            </a:endParaRPr>
          </a:p>
          <a:p>
            <a:r>
              <a:rPr lang="tr-TR" sz="2400" b="1" dirty="0">
                <a:solidFill>
                  <a:srgbClr val="FF0000"/>
                </a:solidFill>
              </a:rPr>
              <a:t>Ortanca</a:t>
            </a:r>
            <a:r>
              <a:rPr lang="tr-TR" sz="2400" dirty="0">
                <a:solidFill>
                  <a:srgbClr val="FF0000"/>
                </a:solidFill>
              </a:rPr>
              <a:t> küçükten </a:t>
            </a:r>
            <a:r>
              <a:rPr lang="tr-TR" sz="2400" dirty="0" smtClean="0">
                <a:solidFill>
                  <a:srgbClr val="FF0000"/>
                </a:solidFill>
              </a:rPr>
              <a:t>büyüğe doğru sıralanmış </a:t>
            </a:r>
            <a:r>
              <a:rPr lang="tr-TR" sz="2400" dirty="0">
                <a:solidFill>
                  <a:srgbClr val="FF0000"/>
                </a:solidFill>
              </a:rPr>
              <a:t>bir veri dizilimini tam ortadan ikiye </a:t>
            </a:r>
            <a:r>
              <a:rPr lang="tr-TR" sz="2400" dirty="0" smtClean="0">
                <a:solidFill>
                  <a:srgbClr val="FF0000"/>
                </a:solidFill>
              </a:rPr>
              <a:t>ayıran </a:t>
            </a:r>
            <a:r>
              <a:rPr lang="tr-TR" sz="2400" dirty="0">
                <a:solidFill>
                  <a:srgbClr val="FF0000"/>
                </a:solidFill>
              </a:rPr>
              <a:t>noktaya denk </a:t>
            </a:r>
            <a:r>
              <a:rPr lang="tr-TR" sz="2400" dirty="0" smtClean="0">
                <a:solidFill>
                  <a:srgbClr val="FF0000"/>
                </a:solidFill>
              </a:rPr>
              <a:t>düşen puandır</a:t>
            </a:r>
            <a:r>
              <a:rPr lang="tr-TR" sz="2400" dirty="0">
                <a:solidFill>
                  <a:srgbClr val="FF0000"/>
                </a:solidFill>
              </a:rPr>
              <a:t>. Bir </a:t>
            </a:r>
            <a:r>
              <a:rPr lang="tr-TR" sz="2400" dirty="0" smtClean="0">
                <a:solidFill>
                  <a:srgbClr val="FF0000"/>
                </a:solidFill>
              </a:rPr>
              <a:t>başka deyişle değerler </a:t>
            </a:r>
            <a:r>
              <a:rPr lang="tr-TR" sz="2400" dirty="0">
                <a:solidFill>
                  <a:srgbClr val="FF0000"/>
                </a:solidFill>
              </a:rPr>
              <a:t>büyüklüklerine göre </a:t>
            </a:r>
            <a:r>
              <a:rPr lang="tr-TR" sz="2400" dirty="0" smtClean="0">
                <a:solidFill>
                  <a:srgbClr val="FF0000"/>
                </a:solidFill>
              </a:rPr>
              <a:t>sırallandıktan </a:t>
            </a:r>
            <a:r>
              <a:rPr lang="tr-TR" sz="2400" dirty="0">
                <a:solidFill>
                  <a:srgbClr val="FF0000"/>
                </a:solidFill>
              </a:rPr>
              <a:t>sonra yüksek notlarla </a:t>
            </a:r>
            <a:r>
              <a:rPr lang="tr-TR" sz="2400" dirty="0" smtClean="0">
                <a:solidFill>
                  <a:srgbClr val="FF0000"/>
                </a:solidFill>
              </a:rPr>
              <a:t>düşük </a:t>
            </a:r>
            <a:r>
              <a:rPr lang="tr-TR" sz="2400" dirty="0">
                <a:solidFill>
                  <a:srgbClr val="FF0000"/>
                </a:solidFill>
              </a:rPr>
              <a:t>notlar›n tam </a:t>
            </a:r>
            <a:r>
              <a:rPr lang="tr-TR" sz="2400" dirty="0" smtClean="0">
                <a:solidFill>
                  <a:srgbClr val="FF0000"/>
                </a:solidFill>
              </a:rPr>
              <a:t>ortasında </a:t>
            </a:r>
            <a:r>
              <a:rPr lang="tr-TR" sz="2400" dirty="0">
                <a:solidFill>
                  <a:srgbClr val="FF0000"/>
                </a:solidFill>
              </a:rPr>
              <a:t>kalan </a:t>
            </a:r>
            <a:r>
              <a:rPr lang="tr-TR" sz="2400" dirty="0" smtClean="0">
                <a:solidFill>
                  <a:srgbClr val="FF0000"/>
                </a:solidFill>
              </a:rPr>
              <a:t>katılımcının notu ortancayı </a:t>
            </a:r>
            <a:r>
              <a:rPr lang="tr-TR" sz="2400" dirty="0">
                <a:solidFill>
                  <a:srgbClr val="FF0000"/>
                </a:solidFill>
              </a:rPr>
              <a:t>verir. </a:t>
            </a:r>
            <a:endParaRPr lang="tr-TR" sz="2400" dirty="0" smtClean="0">
              <a:solidFill>
                <a:srgbClr val="FF0000"/>
              </a:solidFill>
            </a:endParaRPr>
          </a:p>
          <a:p>
            <a:r>
              <a:rPr lang="tr-TR" sz="2400" b="1" dirty="0">
                <a:solidFill>
                  <a:srgbClr val="FF0000"/>
                </a:solidFill>
              </a:rPr>
              <a:t>Aritmetik Ortalama </a:t>
            </a:r>
            <a:r>
              <a:rPr lang="tr-TR" sz="2400" dirty="0">
                <a:solidFill>
                  <a:srgbClr val="FF0000"/>
                </a:solidFill>
              </a:rPr>
              <a:t>ya da ortalama, bir veri dizilimindeki de¤erlerin </a:t>
            </a:r>
            <a:r>
              <a:rPr lang="tr-TR" sz="2400" dirty="0" smtClean="0">
                <a:solidFill>
                  <a:srgbClr val="FF0000"/>
                </a:solidFill>
              </a:rPr>
              <a:t>toplamının </a:t>
            </a:r>
            <a:r>
              <a:rPr lang="tr-TR" sz="2400" dirty="0">
                <a:solidFill>
                  <a:srgbClr val="FF0000"/>
                </a:solidFill>
              </a:rPr>
              <a:t>o dizilimdeki </a:t>
            </a:r>
            <a:r>
              <a:rPr lang="tr-TR" sz="2400" dirty="0" smtClean="0">
                <a:solidFill>
                  <a:srgbClr val="FF0000"/>
                </a:solidFill>
              </a:rPr>
              <a:t>değer sayısına </a:t>
            </a:r>
            <a:r>
              <a:rPr lang="tr-TR" sz="2400" dirty="0">
                <a:solidFill>
                  <a:srgbClr val="FF0000"/>
                </a:solidFill>
              </a:rPr>
              <a:t>bölünmesi ile </a:t>
            </a:r>
            <a:r>
              <a:rPr lang="tr-TR" sz="2400" dirty="0" smtClean="0">
                <a:solidFill>
                  <a:srgbClr val="FF0000"/>
                </a:solidFill>
              </a:rPr>
              <a:t>hesaplanır.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>
                <a:solidFill>
                  <a:srgbClr val="FF0000"/>
                </a:solidFill>
              </a:rPr>
              <a:t>Öteki ölçümlere göre daha </a:t>
            </a:r>
            <a:r>
              <a:rPr lang="tr-TR" sz="2400" dirty="0" smtClean="0">
                <a:solidFill>
                  <a:srgbClr val="FF0000"/>
                </a:solidFill>
              </a:rPr>
              <a:t>tutarlıdır </a:t>
            </a:r>
            <a:r>
              <a:rPr lang="tr-TR" sz="2400" dirty="0">
                <a:solidFill>
                  <a:srgbClr val="FF0000"/>
                </a:solidFill>
              </a:rPr>
              <a:t>ve </a:t>
            </a:r>
            <a:r>
              <a:rPr lang="tr-TR" sz="2400" dirty="0" smtClean="0">
                <a:solidFill>
                  <a:srgbClr val="FF0000"/>
                </a:solidFill>
              </a:rPr>
              <a:t>araştırma raporlarında </a:t>
            </a:r>
            <a:r>
              <a:rPr lang="tr-TR" sz="2400" dirty="0">
                <a:solidFill>
                  <a:srgbClr val="FF0000"/>
                </a:solidFill>
              </a:rPr>
              <a:t>merkezi </a:t>
            </a:r>
            <a:r>
              <a:rPr lang="tr-TR" sz="2400" dirty="0" smtClean="0">
                <a:solidFill>
                  <a:srgbClr val="FF0000"/>
                </a:solidFill>
              </a:rPr>
              <a:t>eğilimi </a:t>
            </a:r>
            <a:r>
              <a:rPr lang="tr-TR" sz="2400" dirty="0">
                <a:solidFill>
                  <a:srgbClr val="FF0000"/>
                </a:solidFill>
              </a:rPr>
              <a:t>belirtmek için en çok </a:t>
            </a:r>
            <a:r>
              <a:rPr lang="tr-TR" sz="2400" dirty="0" smtClean="0">
                <a:solidFill>
                  <a:srgbClr val="FF0000"/>
                </a:solidFill>
              </a:rPr>
              <a:t>kullanılan </a:t>
            </a:r>
            <a:r>
              <a:rPr lang="tr-TR" sz="2400" dirty="0">
                <a:solidFill>
                  <a:srgbClr val="FF0000"/>
                </a:solidFill>
              </a:rPr>
              <a:t>ölçüm türüdür.</a:t>
            </a:r>
          </a:p>
        </p:txBody>
      </p:sp>
    </p:spTree>
    <p:extLst>
      <p:ext uri="{BB962C8B-B14F-4D97-AF65-F5344CB8AC3E}">
        <p14:creationId xmlns:p14="http://schemas.microsoft.com/office/powerpoint/2010/main" val="357430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89" y="260648"/>
            <a:ext cx="782218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16" y="4304502"/>
            <a:ext cx="7496135" cy="207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36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bg1"/>
                </a:solidFill>
              </a:rPr>
              <a:t>Değİşkenlİk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>
                <a:solidFill>
                  <a:schemeClr val="bg1"/>
                </a:solidFill>
              </a:rPr>
              <a:t>(</a:t>
            </a:r>
            <a:r>
              <a:rPr lang="tr-TR" b="1" dirty="0" err="1" smtClean="0">
                <a:solidFill>
                  <a:schemeClr val="bg1"/>
                </a:solidFill>
              </a:rPr>
              <a:t>YayIlma</a:t>
            </a:r>
            <a:r>
              <a:rPr lang="tr-TR" b="1" dirty="0">
                <a:solidFill>
                  <a:schemeClr val="bg1"/>
                </a:solidFill>
              </a:rPr>
              <a:t>) </a:t>
            </a:r>
            <a:r>
              <a:rPr lang="tr-TR" b="1" dirty="0" err="1" smtClean="0">
                <a:solidFill>
                  <a:schemeClr val="bg1"/>
                </a:solidFill>
              </a:rPr>
              <a:t>Ölçülerİ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09600" y="1196752"/>
            <a:ext cx="7924800" cy="4518248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Merkezi </a:t>
            </a:r>
            <a:r>
              <a:rPr lang="tr-TR" sz="2400" b="1" dirty="0" smtClean="0">
                <a:solidFill>
                  <a:srgbClr val="FF0000"/>
                </a:solidFill>
              </a:rPr>
              <a:t>değişim </a:t>
            </a:r>
            <a:r>
              <a:rPr lang="tr-TR" sz="2400" b="1" dirty="0">
                <a:solidFill>
                  <a:srgbClr val="FF0000"/>
                </a:solidFill>
              </a:rPr>
              <a:t>ölçüleri </a:t>
            </a:r>
            <a:r>
              <a:rPr lang="tr-TR" sz="2400" b="1" dirty="0" smtClean="0">
                <a:solidFill>
                  <a:srgbClr val="FF0000"/>
                </a:solidFill>
              </a:rPr>
              <a:t>çoğunlukla </a:t>
            </a:r>
            <a:r>
              <a:rPr lang="tr-TR" sz="2400" b="1" dirty="0">
                <a:solidFill>
                  <a:srgbClr val="FF0000"/>
                </a:solidFill>
              </a:rPr>
              <a:t>merkezi </a:t>
            </a:r>
            <a:r>
              <a:rPr lang="tr-TR" sz="2400" b="1" dirty="0" smtClean="0">
                <a:solidFill>
                  <a:srgbClr val="FF0000"/>
                </a:solidFill>
              </a:rPr>
              <a:t>eğilim </a:t>
            </a:r>
            <a:r>
              <a:rPr lang="tr-TR" sz="2400" b="1" dirty="0">
                <a:solidFill>
                  <a:srgbClr val="FF0000"/>
                </a:solidFill>
              </a:rPr>
              <a:t>ölçüleri ile birlikte verilmekte ve yorumlanmaktad›r. 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r>
              <a:rPr lang="tr-TR" sz="2400" b="1" dirty="0" smtClean="0">
                <a:solidFill>
                  <a:srgbClr val="FF0000"/>
                </a:solidFill>
              </a:rPr>
              <a:t>Merkezi değişim, </a:t>
            </a:r>
            <a:r>
              <a:rPr lang="tr-TR" sz="2400" b="1" dirty="0">
                <a:solidFill>
                  <a:srgbClr val="FF0000"/>
                </a:solidFill>
              </a:rPr>
              <a:t>ölçme </a:t>
            </a:r>
            <a:r>
              <a:rPr lang="tr-TR" sz="2400" b="1" dirty="0" smtClean="0">
                <a:solidFill>
                  <a:srgbClr val="FF0000"/>
                </a:solidFill>
              </a:rPr>
              <a:t>sonuçlarının </a:t>
            </a:r>
            <a:r>
              <a:rPr lang="tr-TR" sz="2400" b="1" dirty="0">
                <a:solidFill>
                  <a:srgbClr val="FF0000"/>
                </a:solidFill>
              </a:rPr>
              <a:t>merkezi </a:t>
            </a:r>
            <a:r>
              <a:rPr lang="tr-TR" sz="2400" b="1" dirty="0" smtClean="0">
                <a:solidFill>
                  <a:srgbClr val="FF0000"/>
                </a:solidFill>
              </a:rPr>
              <a:t>eğilim etrafında nasıl </a:t>
            </a:r>
            <a:r>
              <a:rPr lang="tr-TR" sz="2400" b="1" dirty="0">
                <a:solidFill>
                  <a:srgbClr val="FF0000"/>
                </a:solidFill>
              </a:rPr>
              <a:t>bir </a:t>
            </a:r>
            <a:r>
              <a:rPr lang="tr-TR" sz="2400" b="1" dirty="0" smtClean="0">
                <a:solidFill>
                  <a:srgbClr val="FF0000"/>
                </a:solidFill>
              </a:rPr>
              <a:t>yaylıma gösterdiğine </a:t>
            </a:r>
            <a:r>
              <a:rPr lang="tr-TR" sz="2400" b="1" dirty="0">
                <a:solidFill>
                  <a:srgbClr val="FF0000"/>
                </a:solidFill>
              </a:rPr>
              <a:t>yönelik bilgi </a:t>
            </a:r>
            <a:r>
              <a:rPr lang="tr-TR" sz="2400" b="1" dirty="0" smtClean="0">
                <a:solidFill>
                  <a:srgbClr val="FF0000"/>
                </a:solidFill>
              </a:rPr>
              <a:t>verir.</a:t>
            </a:r>
          </a:p>
          <a:p>
            <a:r>
              <a:rPr lang="tr-TR" sz="2400" b="1" dirty="0">
                <a:solidFill>
                  <a:srgbClr val="FF0000"/>
                </a:solidFill>
              </a:rPr>
              <a:t>Merkezi </a:t>
            </a:r>
            <a:r>
              <a:rPr lang="tr-TR" sz="2400" b="1" dirty="0" smtClean="0">
                <a:solidFill>
                  <a:srgbClr val="FF0000"/>
                </a:solidFill>
              </a:rPr>
              <a:t>değişimi </a:t>
            </a:r>
            <a:r>
              <a:rPr lang="tr-TR" sz="2400" b="1" dirty="0">
                <a:solidFill>
                  <a:srgbClr val="FF0000"/>
                </a:solidFill>
              </a:rPr>
              <a:t>betimlemek için en </a:t>
            </a:r>
            <a:r>
              <a:rPr lang="tr-TR" sz="2400" b="1" dirty="0" smtClean="0">
                <a:solidFill>
                  <a:srgbClr val="FF0000"/>
                </a:solidFill>
              </a:rPr>
              <a:t>sık kullanılan değerler, </a:t>
            </a:r>
            <a:r>
              <a:rPr lang="tr-TR" sz="2400" b="1" dirty="0">
                <a:solidFill>
                  <a:srgbClr val="FF0000"/>
                </a:solidFill>
              </a:rPr>
              <a:t>dizi </a:t>
            </a:r>
            <a:r>
              <a:rPr lang="tr-TR" sz="2400" b="1" dirty="0" smtClean="0">
                <a:solidFill>
                  <a:srgbClr val="FF0000"/>
                </a:solidFill>
              </a:rPr>
              <a:t>genişliği </a:t>
            </a:r>
            <a:r>
              <a:rPr lang="tr-TR" sz="2400" b="1" dirty="0">
                <a:solidFill>
                  <a:srgbClr val="FF0000"/>
                </a:solidFill>
              </a:rPr>
              <a:t>ve standart sapmad›r. 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r>
              <a:rPr lang="tr-TR" sz="2400" b="1" dirty="0">
                <a:solidFill>
                  <a:srgbClr val="FF0000"/>
                </a:solidFill>
              </a:rPr>
              <a:t>Dizi </a:t>
            </a:r>
            <a:r>
              <a:rPr lang="tr-TR" sz="2400" b="1" dirty="0" smtClean="0">
                <a:solidFill>
                  <a:srgbClr val="FF0000"/>
                </a:solidFill>
              </a:rPr>
              <a:t>genişliğii </a:t>
            </a:r>
            <a:r>
              <a:rPr lang="tr-TR" sz="2400" b="1" dirty="0">
                <a:solidFill>
                  <a:srgbClr val="FF0000"/>
                </a:solidFill>
              </a:rPr>
              <a:t>ya da </a:t>
            </a:r>
            <a:r>
              <a:rPr lang="tr-TR" sz="2400" b="1" dirty="0" smtClean="0">
                <a:solidFill>
                  <a:srgbClr val="FF0000"/>
                </a:solidFill>
              </a:rPr>
              <a:t>dağılım aralığı, </a:t>
            </a:r>
            <a:r>
              <a:rPr lang="tr-TR" sz="2400" b="1" dirty="0">
                <a:solidFill>
                  <a:srgbClr val="FF0000"/>
                </a:solidFill>
              </a:rPr>
              <a:t>bir veri dizisindeki en yüksek </a:t>
            </a:r>
            <a:r>
              <a:rPr lang="tr-TR" sz="2400" b="1" dirty="0" smtClean="0">
                <a:solidFill>
                  <a:srgbClr val="FF0000"/>
                </a:solidFill>
              </a:rPr>
              <a:t>değer </a:t>
            </a:r>
            <a:r>
              <a:rPr lang="tr-TR" sz="2400" b="1" dirty="0">
                <a:solidFill>
                  <a:srgbClr val="FF0000"/>
                </a:solidFill>
              </a:rPr>
              <a:t>ile en </a:t>
            </a:r>
            <a:r>
              <a:rPr lang="tr-TR" sz="2400" b="1" dirty="0" smtClean="0">
                <a:solidFill>
                  <a:srgbClr val="FF0000"/>
                </a:solidFill>
              </a:rPr>
              <a:t>düşük değer arasındaki </a:t>
            </a:r>
            <a:r>
              <a:rPr lang="tr-TR" sz="2400" b="1" dirty="0">
                <a:solidFill>
                  <a:srgbClr val="FF0000"/>
                </a:solidFill>
              </a:rPr>
              <a:t>farkt›r. Bir s›navdan </a:t>
            </a:r>
            <a:r>
              <a:rPr lang="tr-TR" sz="2400" b="1" dirty="0" smtClean="0">
                <a:solidFill>
                  <a:srgbClr val="FF0000"/>
                </a:solidFill>
              </a:rPr>
              <a:t>alınan </a:t>
            </a:r>
            <a:r>
              <a:rPr lang="tr-TR" sz="2400" b="1" dirty="0">
                <a:solidFill>
                  <a:srgbClr val="FF0000"/>
                </a:solidFill>
              </a:rPr>
              <a:t>en yüksek not 82, en </a:t>
            </a:r>
            <a:r>
              <a:rPr lang="tr-TR" sz="2400" b="1" dirty="0" smtClean="0">
                <a:solidFill>
                  <a:srgbClr val="FF0000"/>
                </a:solidFill>
              </a:rPr>
              <a:t>düşük </a:t>
            </a:r>
            <a:r>
              <a:rPr lang="tr-TR" sz="2400" b="1" dirty="0">
                <a:solidFill>
                  <a:srgbClr val="FF0000"/>
                </a:solidFill>
              </a:rPr>
              <a:t>not 60 ise dizi </a:t>
            </a:r>
            <a:r>
              <a:rPr lang="tr-TR" sz="2400" b="1" dirty="0" smtClean="0">
                <a:solidFill>
                  <a:srgbClr val="FF0000"/>
                </a:solidFill>
              </a:rPr>
              <a:t>genişliği </a:t>
            </a:r>
            <a:r>
              <a:rPr lang="tr-TR" sz="2400" b="1" dirty="0">
                <a:solidFill>
                  <a:srgbClr val="FF0000"/>
                </a:solidFill>
              </a:rPr>
              <a:t>22’dir.</a:t>
            </a:r>
          </a:p>
        </p:txBody>
      </p:sp>
    </p:spTree>
    <p:extLst>
      <p:ext uri="{BB962C8B-B14F-4D97-AF65-F5344CB8AC3E}">
        <p14:creationId xmlns:p14="http://schemas.microsoft.com/office/powerpoint/2010/main" val="314402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4033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30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20472" cy="632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06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>
                <a:solidFill>
                  <a:schemeClr val="bg1"/>
                </a:solidFill>
              </a:rPr>
              <a:t>Standart Puanlar </a:t>
            </a:r>
            <a:br>
              <a:rPr lang="tr-TR" sz="3200" b="1" dirty="0">
                <a:solidFill>
                  <a:schemeClr val="bg1"/>
                </a:solidFill>
              </a:rPr>
            </a:br>
            <a:endParaRPr lang="tr-T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61368" cy="345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539552" y="472514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Özetle, ham puanlar bireyin grup içerisindeki yeri ile ilgili bilgi vermezken, standart puanlar tam olarak grup içerisindeki yerini görmemizi </a:t>
            </a:r>
            <a:r>
              <a:rPr lang="tr-TR" sz="2400" b="1" dirty="0" smtClean="0">
                <a:solidFill>
                  <a:srgbClr val="FF0000"/>
                </a:solidFill>
              </a:rPr>
              <a:t>sağlar</a:t>
            </a:r>
            <a:r>
              <a:rPr lang="tr-TR" sz="24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2967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03948"/>
            <a:ext cx="8780010" cy="51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23528" y="719118"/>
            <a:ext cx="8635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Parametrik Testlerin Karşılıkları Olan </a:t>
            </a:r>
            <a:r>
              <a:rPr lang="tr-TR" sz="2800" b="1" dirty="0" err="1" smtClean="0">
                <a:solidFill>
                  <a:srgbClr val="FF0000"/>
                </a:solidFill>
              </a:rPr>
              <a:t>Non</a:t>
            </a:r>
            <a:r>
              <a:rPr lang="tr-TR" sz="2800" b="1" dirty="0" smtClean="0">
                <a:solidFill>
                  <a:srgbClr val="FF0000"/>
                </a:solidFill>
              </a:rPr>
              <a:t>-parametrik Testler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4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4800" cy="706090"/>
          </a:xfrm>
        </p:spPr>
        <p:txBody>
          <a:bodyPr/>
          <a:lstStyle/>
          <a:p>
            <a:r>
              <a:rPr lang="tr-TR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 Standart Puanı</a:t>
            </a:r>
            <a:endParaRPr lang="tr-TR" b="1" cap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4846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11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3647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5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Normal DağIlIm eğrİsİ</a:t>
            </a: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2493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58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539552" y="692696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b="1" dirty="0">
                <a:solidFill>
                  <a:srgbClr val="FF0000"/>
                </a:solidFill>
              </a:rPr>
              <a:t>B)Yordamsal İstatistikler</a:t>
            </a:r>
          </a:p>
          <a:p>
            <a:pPr>
              <a:buClrTx/>
            </a:pPr>
            <a:r>
              <a:rPr lang="tr-TR" sz="3200" b="1" dirty="0">
                <a:solidFill>
                  <a:schemeClr val="bg1"/>
                </a:solidFill>
              </a:rPr>
              <a:t>Hipotez Testi </a:t>
            </a:r>
          </a:p>
          <a:p>
            <a:pPr>
              <a:buClrTx/>
            </a:pPr>
            <a:r>
              <a:rPr lang="tr-TR" sz="3200" b="1" dirty="0">
                <a:solidFill>
                  <a:schemeClr val="bg1"/>
                </a:solidFill>
              </a:rPr>
              <a:t>Pratik Anlamlılık ve Etki Büyüklüğü</a:t>
            </a:r>
          </a:p>
          <a:p>
            <a:pPr>
              <a:buClrTx/>
            </a:pPr>
            <a:r>
              <a:rPr lang="tr-TR" sz="3200" b="1" dirty="0">
                <a:solidFill>
                  <a:schemeClr val="bg1"/>
                </a:solidFill>
              </a:rPr>
              <a:t>Parametrik ve Parametrik Olmayan </a:t>
            </a:r>
            <a:r>
              <a:rPr lang="tr-TR" sz="3200" b="1" dirty="0" smtClean="0">
                <a:solidFill>
                  <a:schemeClr val="bg1"/>
                </a:solidFill>
              </a:rPr>
              <a:t>Testler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83036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09600" y="404664"/>
            <a:ext cx="7924800" cy="5310336"/>
          </a:xfrm>
        </p:spPr>
        <p:txBody>
          <a:bodyPr/>
          <a:lstStyle/>
          <a:p>
            <a:pPr marL="0" indent="0">
              <a:buNone/>
            </a:pPr>
            <a:r>
              <a:rPr lang="tr-TR" sz="3200" b="1" dirty="0">
                <a:solidFill>
                  <a:schemeClr val="bg1"/>
                </a:solidFill>
              </a:rPr>
              <a:t>Yordamsal </a:t>
            </a:r>
            <a:r>
              <a:rPr lang="tr-TR" sz="3200" b="1" dirty="0" smtClean="0">
                <a:solidFill>
                  <a:schemeClr val="bg1"/>
                </a:solidFill>
              </a:rPr>
              <a:t>İstatistikler</a:t>
            </a:r>
          </a:p>
          <a:p>
            <a:pPr marL="0" indent="0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-Kısaca bu teknik belirlenmiş bir kesite bakılarak genel hakkında çıkarımda bulunmak demektir. Kestirimsel ya da çıkarımsal diye de bilinir.</a:t>
            </a:r>
          </a:p>
          <a:p>
            <a:pPr marL="0" indent="0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-Örneğin kadın ve erkeklerin mutluluk düzeylerini ölçen bir araştırmacı kendine bir örneklem seçer. Tüm evren hakkında bilgi sahibi olabilmek için yordama yapar. </a:t>
            </a:r>
          </a:p>
          <a:p>
            <a:pPr marL="0" indent="0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-Bunu yaparken dikkat edilmesi gereken şey anlamlılık düzeyidir. </a:t>
            </a:r>
          </a:p>
          <a:p>
            <a:pPr marL="0" indent="0">
              <a:buNone/>
            </a:pPr>
            <a:r>
              <a:rPr lang="tr-TR" sz="2000" b="1" dirty="0">
                <a:solidFill>
                  <a:srgbClr val="FF0000"/>
                </a:solidFill>
              </a:rPr>
              <a:t>-</a:t>
            </a:r>
            <a:r>
              <a:rPr lang="tr-TR" sz="2000" b="1" dirty="0" smtClean="0">
                <a:solidFill>
                  <a:srgbClr val="FF0000"/>
                </a:solidFill>
              </a:rPr>
              <a:t>Hata payı ise 0,05 </a:t>
            </a:r>
            <a:r>
              <a:rPr lang="tr-TR" sz="2000" b="1" dirty="0" err="1" smtClean="0">
                <a:solidFill>
                  <a:srgbClr val="FF0000"/>
                </a:solidFill>
              </a:rPr>
              <a:t>dir</a:t>
            </a:r>
            <a:r>
              <a:rPr lang="tr-TR" sz="2000" b="1" dirty="0" smtClean="0">
                <a:solidFill>
                  <a:srgbClr val="FF0000"/>
                </a:solidFill>
              </a:rPr>
              <a:t>. Yani eğer aynı çalışma, </a:t>
            </a:r>
            <a:r>
              <a:rPr lang="tr-TR" sz="2000" b="1" dirty="0">
                <a:solidFill>
                  <a:srgbClr val="FF0000"/>
                </a:solidFill>
              </a:rPr>
              <a:t>evrenden </a:t>
            </a:r>
            <a:r>
              <a:rPr lang="tr-TR" sz="2000" b="1" dirty="0" smtClean="0">
                <a:solidFill>
                  <a:srgbClr val="FF0000"/>
                </a:solidFill>
              </a:rPr>
              <a:t>alınan </a:t>
            </a:r>
            <a:r>
              <a:rPr lang="tr-TR" sz="2000" b="1" dirty="0">
                <a:solidFill>
                  <a:srgbClr val="FF0000"/>
                </a:solidFill>
              </a:rPr>
              <a:t>100 </a:t>
            </a:r>
            <a:r>
              <a:rPr lang="tr-TR" sz="2000" b="1" dirty="0" smtClean="0">
                <a:solidFill>
                  <a:srgbClr val="FF0000"/>
                </a:solidFill>
              </a:rPr>
              <a:t>farklı </a:t>
            </a:r>
            <a:r>
              <a:rPr lang="tr-TR" sz="2000" b="1" dirty="0">
                <a:solidFill>
                  <a:srgbClr val="FF0000"/>
                </a:solidFill>
              </a:rPr>
              <a:t>örneklem ile yeniden </a:t>
            </a:r>
            <a:r>
              <a:rPr lang="tr-TR" sz="2000" b="1" dirty="0" smtClean="0">
                <a:solidFill>
                  <a:srgbClr val="FF0000"/>
                </a:solidFill>
              </a:rPr>
              <a:t>gerçekleştirilirse, </a:t>
            </a:r>
            <a:r>
              <a:rPr lang="tr-TR" sz="2000" b="1" dirty="0">
                <a:solidFill>
                  <a:srgbClr val="FF0000"/>
                </a:solidFill>
              </a:rPr>
              <a:t>bunlar›n 95’inde benzer sonuçlara, sadece </a:t>
            </a:r>
            <a:r>
              <a:rPr lang="tr-TR" sz="2000" b="1" dirty="0" smtClean="0">
                <a:solidFill>
                  <a:srgbClr val="FF0000"/>
                </a:solidFill>
              </a:rPr>
              <a:t>beşinde farklı </a:t>
            </a:r>
            <a:r>
              <a:rPr lang="tr-TR" sz="2000" b="1" dirty="0">
                <a:solidFill>
                  <a:srgbClr val="FF0000"/>
                </a:solidFill>
              </a:rPr>
              <a:t>bir sonuca </a:t>
            </a:r>
            <a:r>
              <a:rPr lang="tr-TR" sz="2000" b="1" dirty="0" smtClean="0">
                <a:solidFill>
                  <a:srgbClr val="FF0000"/>
                </a:solidFill>
              </a:rPr>
              <a:t>ulaşılacaktır </a:t>
            </a:r>
            <a:r>
              <a:rPr lang="tr-TR" sz="2000" b="1" dirty="0">
                <a:solidFill>
                  <a:srgbClr val="FF0000"/>
                </a:solidFill>
              </a:rPr>
              <a:t>denilebilir. Bu </a:t>
            </a:r>
            <a:r>
              <a:rPr lang="tr-TR" sz="2000" b="1" dirty="0" smtClean="0">
                <a:solidFill>
                  <a:srgbClr val="FF0000"/>
                </a:solidFill>
              </a:rPr>
              <a:t>bağlamda </a:t>
            </a:r>
            <a:r>
              <a:rPr lang="tr-TR" sz="2000" b="1" dirty="0">
                <a:solidFill>
                  <a:srgbClr val="FF0000"/>
                </a:solidFill>
              </a:rPr>
              <a:t>yordamsal istatistiklerde 0.05 ve </a:t>
            </a:r>
            <a:r>
              <a:rPr lang="tr-TR" sz="2000" b="1" dirty="0" smtClean="0">
                <a:solidFill>
                  <a:srgbClr val="FF0000"/>
                </a:solidFill>
              </a:rPr>
              <a:t>altında anlamlılık değerleri gözlemlendiği </a:t>
            </a:r>
            <a:r>
              <a:rPr lang="tr-TR" sz="2000" b="1" dirty="0">
                <a:solidFill>
                  <a:srgbClr val="FF0000"/>
                </a:solidFill>
              </a:rPr>
              <a:t>zaman </a:t>
            </a:r>
            <a:r>
              <a:rPr lang="tr-TR" sz="2000" b="1" dirty="0" smtClean="0">
                <a:solidFill>
                  <a:srgbClr val="FF0000"/>
                </a:solidFill>
              </a:rPr>
              <a:t>karşılaştırılan değişkenler </a:t>
            </a:r>
            <a:r>
              <a:rPr lang="tr-TR" sz="2000" b="1" dirty="0">
                <a:solidFill>
                  <a:srgbClr val="FF0000"/>
                </a:solidFill>
              </a:rPr>
              <a:t>ya da gruplar </a:t>
            </a:r>
            <a:r>
              <a:rPr lang="tr-TR" sz="2000" b="1" dirty="0" smtClean="0">
                <a:solidFill>
                  <a:srgbClr val="FF0000"/>
                </a:solidFill>
              </a:rPr>
              <a:t>arasındaki farkın şans </a:t>
            </a:r>
            <a:r>
              <a:rPr lang="tr-TR" sz="2000" b="1" dirty="0">
                <a:solidFill>
                  <a:srgbClr val="FF0000"/>
                </a:solidFill>
              </a:rPr>
              <a:t>eseri </a:t>
            </a:r>
            <a:r>
              <a:rPr lang="tr-TR" sz="2000" b="1" dirty="0" smtClean="0">
                <a:solidFill>
                  <a:srgbClr val="FF0000"/>
                </a:solidFill>
              </a:rPr>
              <a:t>olmadığı; </a:t>
            </a:r>
            <a:r>
              <a:rPr lang="tr-TR" sz="2000" b="1" dirty="0">
                <a:solidFill>
                  <a:srgbClr val="FF0000"/>
                </a:solidFill>
              </a:rPr>
              <a:t>gözlemlenen </a:t>
            </a:r>
            <a:r>
              <a:rPr lang="tr-TR" sz="2000" b="1" dirty="0" smtClean="0">
                <a:solidFill>
                  <a:srgbClr val="FF0000"/>
                </a:solidFill>
              </a:rPr>
              <a:t>farkın </a:t>
            </a:r>
            <a:r>
              <a:rPr lang="tr-TR" sz="2000" b="1" dirty="0">
                <a:solidFill>
                  <a:srgbClr val="FF0000"/>
                </a:solidFill>
              </a:rPr>
              <a:t>istatistiksel olarak önemli bir fark </a:t>
            </a:r>
            <a:r>
              <a:rPr lang="tr-TR" sz="2000" b="1" dirty="0" smtClean="0">
                <a:solidFill>
                  <a:srgbClr val="FF0000"/>
                </a:solidFill>
              </a:rPr>
              <a:t>olduğu </a:t>
            </a:r>
            <a:r>
              <a:rPr lang="tr-TR" sz="2000" b="1" dirty="0">
                <a:solidFill>
                  <a:srgbClr val="FF0000"/>
                </a:solidFill>
              </a:rPr>
              <a:t>sonucuna </a:t>
            </a:r>
            <a:r>
              <a:rPr lang="tr-TR" sz="2000" b="1" dirty="0" smtClean="0">
                <a:solidFill>
                  <a:srgbClr val="FF0000"/>
                </a:solidFill>
              </a:rPr>
              <a:t>varılır </a:t>
            </a:r>
            <a:endParaRPr lang="tr-T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1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539552" y="213823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solidFill>
                  <a:schemeClr val="bg1"/>
                </a:solidFill>
              </a:rPr>
              <a:t>Hipotez Testi</a:t>
            </a:r>
          </a:p>
          <a:p>
            <a:r>
              <a:rPr lang="tr-TR" sz="2400" dirty="0">
                <a:solidFill>
                  <a:srgbClr val="FF0000"/>
                </a:solidFill>
              </a:rPr>
              <a:t>Yordamsal </a:t>
            </a:r>
            <a:r>
              <a:rPr lang="tr-TR" sz="2400" dirty="0" smtClean="0">
                <a:solidFill>
                  <a:srgbClr val="FF0000"/>
                </a:solidFill>
              </a:rPr>
              <a:t>istatistiğin </a:t>
            </a:r>
            <a:r>
              <a:rPr lang="tr-TR" sz="2400" dirty="0">
                <a:solidFill>
                  <a:srgbClr val="FF0000"/>
                </a:solidFill>
              </a:rPr>
              <a:t>en </a:t>
            </a:r>
            <a:r>
              <a:rPr lang="tr-TR" sz="2400" dirty="0" smtClean="0">
                <a:solidFill>
                  <a:srgbClr val="FF0000"/>
                </a:solidFill>
              </a:rPr>
              <a:t>sık kullanılan </a:t>
            </a:r>
            <a:r>
              <a:rPr lang="tr-TR" sz="2400" dirty="0">
                <a:solidFill>
                  <a:srgbClr val="FF0000"/>
                </a:solidFill>
              </a:rPr>
              <a:t>türü hipotez testidir. Hipotez testinde </a:t>
            </a:r>
            <a:r>
              <a:rPr lang="tr-TR" sz="2400" dirty="0" smtClean="0">
                <a:solidFill>
                  <a:srgbClr val="FF0000"/>
                </a:solidFill>
              </a:rPr>
              <a:t>araştırma başlığında birtakım </a:t>
            </a:r>
            <a:r>
              <a:rPr lang="tr-TR" sz="2400" dirty="0">
                <a:solidFill>
                  <a:srgbClr val="FF0000"/>
                </a:solidFill>
              </a:rPr>
              <a:t>hipotezler (denenceler) </a:t>
            </a:r>
            <a:r>
              <a:rPr lang="tr-TR" sz="2400" dirty="0" smtClean="0">
                <a:solidFill>
                  <a:srgbClr val="FF0000"/>
                </a:solidFill>
              </a:rPr>
              <a:t>geliştirilir </a:t>
            </a:r>
            <a:r>
              <a:rPr lang="tr-TR" sz="2400" dirty="0">
                <a:solidFill>
                  <a:srgbClr val="FF0000"/>
                </a:solidFill>
              </a:rPr>
              <a:t>ve </a:t>
            </a:r>
            <a:r>
              <a:rPr lang="tr-TR" sz="2400" dirty="0" smtClean="0">
                <a:solidFill>
                  <a:srgbClr val="FF0000"/>
                </a:solidFill>
              </a:rPr>
              <a:t>yapılan </a:t>
            </a:r>
            <a:r>
              <a:rPr lang="tr-TR" sz="2400" dirty="0">
                <a:solidFill>
                  <a:srgbClr val="FF0000"/>
                </a:solidFill>
              </a:rPr>
              <a:t>istatistiksel testler </a:t>
            </a:r>
            <a:r>
              <a:rPr lang="tr-TR" sz="2400" dirty="0" smtClean="0">
                <a:solidFill>
                  <a:srgbClr val="FF0000"/>
                </a:solidFill>
              </a:rPr>
              <a:t>yardımı </a:t>
            </a:r>
            <a:r>
              <a:rPr lang="tr-TR" sz="2400" dirty="0">
                <a:solidFill>
                  <a:srgbClr val="FF0000"/>
                </a:solidFill>
              </a:rPr>
              <a:t>ile bu hipotezler denenir. </a:t>
            </a:r>
            <a:endParaRPr lang="tr-TR" sz="2400" dirty="0" smtClean="0">
              <a:solidFill>
                <a:srgbClr val="FF0000"/>
              </a:solidFill>
            </a:endParaRPr>
          </a:p>
          <a:p>
            <a:r>
              <a:rPr lang="tr-TR" sz="2400" dirty="0" smtClean="0">
                <a:solidFill>
                  <a:schemeClr val="bg1"/>
                </a:solidFill>
              </a:rPr>
              <a:t>Sistem 6 aşamalı işlemektedir.</a:t>
            </a:r>
          </a:p>
          <a:p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63594"/>
            <a:ext cx="8712968" cy="328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02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80" y="1103406"/>
            <a:ext cx="8640960" cy="484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043608" y="40466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p Değeri (</a:t>
            </a:r>
            <a:r>
              <a:rPr lang="tr-TR" sz="2800" dirty="0" err="1" smtClean="0">
                <a:solidFill>
                  <a:srgbClr val="FF0000"/>
                </a:solidFill>
              </a:rPr>
              <a:t>probability</a:t>
            </a:r>
            <a:r>
              <a:rPr lang="tr-TR" sz="2800" dirty="0" smtClean="0">
                <a:solidFill>
                  <a:srgbClr val="FF0000"/>
                </a:solidFill>
              </a:rPr>
              <a:t>= olasılık)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3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496944" cy="5598368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t-Testi</a:t>
            </a:r>
            <a:r>
              <a:rPr lang="tr-TR" sz="3600" b="1" dirty="0">
                <a:solidFill>
                  <a:srgbClr val="FF0000"/>
                </a:solidFill>
              </a:rPr>
              <a:t>: </a:t>
            </a:r>
            <a:endParaRPr lang="tr-TR" sz="3600" b="1" dirty="0" smtClean="0">
              <a:solidFill>
                <a:srgbClr val="FF0000"/>
              </a:solidFill>
            </a:endParaRPr>
          </a:p>
          <a:p>
            <a:r>
              <a:rPr lang="tr-TR" sz="2400" b="1" dirty="0" smtClean="0">
                <a:solidFill>
                  <a:srgbClr val="FF0000"/>
                </a:solidFill>
              </a:rPr>
              <a:t>t-Testi eşit aralıklı </a:t>
            </a:r>
            <a:r>
              <a:rPr lang="tr-TR" sz="2400" b="1" dirty="0">
                <a:solidFill>
                  <a:srgbClr val="FF0000"/>
                </a:solidFill>
              </a:rPr>
              <a:t>ya da </a:t>
            </a:r>
            <a:r>
              <a:rPr lang="tr-TR" sz="2400" b="1" dirty="0" smtClean="0">
                <a:solidFill>
                  <a:srgbClr val="FF0000"/>
                </a:solidFill>
              </a:rPr>
              <a:t>oranlı </a:t>
            </a:r>
            <a:r>
              <a:rPr lang="tr-TR" sz="2400" b="1" dirty="0">
                <a:solidFill>
                  <a:srgbClr val="FF0000"/>
                </a:solidFill>
              </a:rPr>
              <a:t>ölçüm düzeyinde olan ve normal </a:t>
            </a:r>
            <a:r>
              <a:rPr lang="tr-TR" sz="2400" b="1" dirty="0" smtClean="0">
                <a:solidFill>
                  <a:srgbClr val="FF0000"/>
                </a:solidFill>
              </a:rPr>
              <a:t>dağılım </a:t>
            </a:r>
            <a:r>
              <a:rPr lang="tr-TR" sz="2400" b="1" dirty="0">
                <a:solidFill>
                  <a:srgbClr val="FF0000"/>
                </a:solidFill>
              </a:rPr>
              <a:t>gösteren iki </a:t>
            </a:r>
            <a:r>
              <a:rPr lang="tr-TR" sz="2400" b="1" dirty="0" smtClean="0">
                <a:solidFill>
                  <a:srgbClr val="FF0000"/>
                </a:solidFill>
              </a:rPr>
              <a:t>değeri karşılaştırılabilen kullanılan yaygın </a:t>
            </a:r>
            <a:r>
              <a:rPr lang="tr-TR" sz="2400" b="1" dirty="0">
                <a:solidFill>
                  <a:srgbClr val="FF0000"/>
                </a:solidFill>
              </a:rPr>
              <a:t>bir test </a:t>
            </a:r>
            <a:r>
              <a:rPr lang="tr-TR" sz="2400" b="1" dirty="0" smtClean="0">
                <a:solidFill>
                  <a:srgbClr val="FF0000"/>
                </a:solidFill>
              </a:rPr>
              <a:t>türüdür.</a:t>
            </a:r>
          </a:p>
          <a:p>
            <a:r>
              <a:rPr lang="tr-TR" sz="2400" b="1" dirty="0">
                <a:solidFill>
                  <a:srgbClr val="FF0000"/>
                </a:solidFill>
              </a:rPr>
              <a:t>Test sonucun da t </a:t>
            </a:r>
            <a:r>
              <a:rPr lang="tr-TR" sz="2400" b="1" dirty="0" smtClean="0">
                <a:solidFill>
                  <a:srgbClr val="FF0000"/>
                </a:solidFill>
              </a:rPr>
              <a:t>değeri adı </a:t>
            </a:r>
            <a:r>
              <a:rPr lang="tr-TR" sz="2400" b="1" dirty="0">
                <a:solidFill>
                  <a:srgbClr val="FF0000"/>
                </a:solidFill>
              </a:rPr>
              <a:t>verilen istatistiksel </a:t>
            </a:r>
            <a:r>
              <a:rPr lang="tr-TR" sz="2400" b="1" dirty="0" smtClean="0">
                <a:solidFill>
                  <a:srgbClr val="FF0000"/>
                </a:solidFill>
              </a:rPr>
              <a:t>değer hesaplanır</a:t>
            </a:r>
            <a:r>
              <a:rPr lang="tr-TR" sz="2400" b="1" dirty="0">
                <a:solidFill>
                  <a:srgbClr val="FF0000"/>
                </a:solidFill>
              </a:rPr>
              <a:t>. 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r>
              <a:rPr lang="tr-TR" sz="2400" b="1" dirty="0" smtClean="0">
                <a:solidFill>
                  <a:srgbClr val="FF0000"/>
                </a:solidFill>
              </a:rPr>
              <a:t>Bu değer, </a:t>
            </a:r>
            <a:r>
              <a:rPr lang="tr-TR" sz="2400" b="1" dirty="0">
                <a:solidFill>
                  <a:srgbClr val="FF0000"/>
                </a:solidFill>
              </a:rPr>
              <a:t>kat›l›mc› </a:t>
            </a:r>
            <a:r>
              <a:rPr lang="tr-TR" sz="2400" b="1" dirty="0" smtClean="0">
                <a:solidFill>
                  <a:srgbClr val="FF0000"/>
                </a:solidFill>
              </a:rPr>
              <a:t>sayısına </a:t>
            </a:r>
            <a:r>
              <a:rPr lang="tr-TR" sz="2400" b="1" dirty="0">
                <a:solidFill>
                  <a:srgbClr val="FF0000"/>
                </a:solidFill>
              </a:rPr>
              <a:t>ve seçilen </a:t>
            </a:r>
            <a:r>
              <a:rPr lang="tr-TR" sz="2400" b="1" dirty="0" smtClean="0">
                <a:solidFill>
                  <a:srgbClr val="FF0000"/>
                </a:solidFill>
              </a:rPr>
              <a:t>anlamlılık </a:t>
            </a:r>
            <a:r>
              <a:rPr lang="tr-TR" sz="2400" b="1" dirty="0">
                <a:solidFill>
                  <a:srgbClr val="FF0000"/>
                </a:solidFill>
              </a:rPr>
              <a:t>düzeyine göre belirlenen kritik </a:t>
            </a:r>
            <a:r>
              <a:rPr lang="tr-TR" sz="2400" b="1" dirty="0" smtClean="0">
                <a:solidFill>
                  <a:srgbClr val="FF0000"/>
                </a:solidFill>
              </a:rPr>
              <a:t>sıfırı aştığı zaman </a:t>
            </a:r>
            <a:r>
              <a:rPr lang="tr-TR" sz="2400" b="1" dirty="0">
                <a:solidFill>
                  <a:srgbClr val="FF0000"/>
                </a:solidFill>
              </a:rPr>
              <a:t>bulunan sonuç </a:t>
            </a:r>
            <a:r>
              <a:rPr lang="tr-TR" sz="2400" b="1" dirty="0" smtClean="0">
                <a:solidFill>
                  <a:srgbClr val="FF0000"/>
                </a:solidFill>
              </a:rPr>
              <a:t>anlamlılık </a:t>
            </a:r>
            <a:r>
              <a:rPr lang="tr-TR" sz="2400" b="1" dirty="0">
                <a:solidFill>
                  <a:srgbClr val="FF0000"/>
                </a:solidFill>
              </a:rPr>
              <a:t>ifade eder. 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r>
              <a:rPr lang="tr-TR" sz="2400" b="1" dirty="0" smtClean="0">
                <a:solidFill>
                  <a:srgbClr val="FF0000"/>
                </a:solidFill>
              </a:rPr>
              <a:t>Örneğin</a:t>
            </a:r>
            <a:r>
              <a:rPr lang="tr-TR" sz="2400" b="1" dirty="0">
                <a:solidFill>
                  <a:srgbClr val="FF0000"/>
                </a:solidFill>
              </a:rPr>
              <a:t>, 20 </a:t>
            </a:r>
            <a:r>
              <a:rPr lang="tr-TR" sz="2400" b="1" dirty="0" smtClean="0">
                <a:solidFill>
                  <a:srgbClr val="FF0000"/>
                </a:solidFill>
              </a:rPr>
              <a:t>kişilik </a:t>
            </a:r>
            <a:r>
              <a:rPr lang="tr-TR" sz="2400" b="1" dirty="0">
                <a:solidFill>
                  <a:srgbClr val="FF0000"/>
                </a:solidFill>
              </a:rPr>
              <a:t>bir örneklemde, 0.05 </a:t>
            </a:r>
            <a:r>
              <a:rPr lang="tr-TR" sz="2400" b="1" dirty="0" smtClean="0">
                <a:solidFill>
                  <a:srgbClr val="FF0000"/>
                </a:solidFill>
              </a:rPr>
              <a:t>anlamlılık </a:t>
            </a:r>
            <a:r>
              <a:rPr lang="tr-TR" sz="2400" b="1" dirty="0">
                <a:solidFill>
                  <a:srgbClr val="FF0000"/>
                </a:solidFill>
              </a:rPr>
              <a:t>düzeyinde t </a:t>
            </a:r>
            <a:r>
              <a:rPr lang="tr-TR" sz="2400" b="1" dirty="0" smtClean="0">
                <a:solidFill>
                  <a:srgbClr val="FF0000"/>
                </a:solidFill>
              </a:rPr>
              <a:t>değerinin </a:t>
            </a:r>
            <a:r>
              <a:rPr lang="tr-TR" sz="2400" b="1" dirty="0">
                <a:solidFill>
                  <a:srgbClr val="FF0000"/>
                </a:solidFill>
              </a:rPr>
              <a:t>kritik </a:t>
            </a:r>
            <a:r>
              <a:rPr lang="tr-TR" sz="2400" b="1" dirty="0" smtClean="0">
                <a:solidFill>
                  <a:srgbClr val="FF0000"/>
                </a:solidFill>
              </a:rPr>
              <a:t>eşiği </a:t>
            </a:r>
            <a:r>
              <a:rPr lang="tr-TR" sz="2400" b="1" dirty="0">
                <a:solidFill>
                  <a:srgbClr val="FF0000"/>
                </a:solidFill>
              </a:rPr>
              <a:t>2.10’dur</a:t>
            </a:r>
            <a:r>
              <a:rPr lang="tr-TR" sz="2400" b="1" dirty="0" smtClean="0">
                <a:solidFill>
                  <a:srgbClr val="FF0000"/>
                </a:solidFill>
              </a:rPr>
              <a:t>. 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37092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323528" y="548680"/>
            <a:ext cx="8568952" cy="5616624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Üç tür t-testi </a:t>
            </a:r>
            <a:r>
              <a:rPr lang="tr-TR" sz="3200" b="1" dirty="0" smtClean="0">
                <a:solidFill>
                  <a:srgbClr val="FF0000"/>
                </a:solidFill>
              </a:rPr>
              <a:t>vardır:</a:t>
            </a:r>
          </a:p>
          <a:p>
            <a:r>
              <a:rPr lang="tr-TR" sz="3200" b="1" dirty="0" smtClean="0">
                <a:solidFill>
                  <a:srgbClr val="FF0000"/>
                </a:solidFill>
              </a:rPr>
              <a:t>1. </a:t>
            </a:r>
            <a:r>
              <a:rPr lang="tr-TR" sz="3200" b="1" dirty="0">
                <a:solidFill>
                  <a:srgbClr val="FF0000"/>
                </a:solidFill>
              </a:rPr>
              <a:t>Tek </a:t>
            </a:r>
            <a:r>
              <a:rPr lang="tr-TR" sz="3200" b="1" dirty="0" smtClean="0">
                <a:solidFill>
                  <a:srgbClr val="FF0000"/>
                </a:solidFill>
              </a:rPr>
              <a:t>Örneklem için </a:t>
            </a:r>
            <a:r>
              <a:rPr lang="tr-TR" sz="3200" b="1" dirty="0">
                <a:solidFill>
                  <a:srgbClr val="FF0000"/>
                </a:solidFill>
              </a:rPr>
              <a:t>t-testi, </a:t>
            </a:r>
            <a:endParaRPr lang="tr-TR" sz="3200" b="1" dirty="0" smtClean="0">
              <a:solidFill>
                <a:srgbClr val="FF0000"/>
              </a:solidFill>
            </a:endParaRPr>
          </a:p>
          <a:p>
            <a:r>
              <a:rPr lang="tr-TR" sz="3200" b="1" dirty="0" smtClean="0">
                <a:solidFill>
                  <a:srgbClr val="FF0000"/>
                </a:solidFill>
              </a:rPr>
              <a:t>2. </a:t>
            </a:r>
            <a:r>
              <a:rPr lang="tr-TR" sz="3200" b="1" dirty="0">
                <a:solidFill>
                  <a:srgbClr val="FF0000"/>
                </a:solidFill>
              </a:rPr>
              <a:t>Bağımlı </a:t>
            </a:r>
            <a:r>
              <a:rPr lang="tr-TR" sz="3200" b="1" dirty="0" smtClean="0">
                <a:solidFill>
                  <a:srgbClr val="FF0000"/>
                </a:solidFill>
              </a:rPr>
              <a:t>Örneklem için t-testi, </a:t>
            </a:r>
          </a:p>
          <a:p>
            <a:r>
              <a:rPr lang="tr-TR" sz="3200" b="1" dirty="0" smtClean="0">
                <a:solidFill>
                  <a:srgbClr val="FF0000"/>
                </a:solidFill>
              </a:rPr>
              <a:t>3. Bağımsız Örneklem için t-testi)</a:t>
            </a:r>
          </a:p>
          <a:p>
            <a:endParaRPr lang="tr-TR" sz="2800" b="1" dirty="0" smtClean="0">
              <a:solidFill>
                <a:srgbClr val="FF0000"/>
              </a:solidFill>
            </a:endParaRPr>
          </a:p>
          <a:p>
            <a:endParaRPr lang="tr-TR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8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323528" y="548680"/>
            <a:ext cx="8568952" cy="561662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1</a:t>
            </a:r>
            <a:r>
              <a:rPr lang="tr-TR" sz="2800" b="1" dirty="0">
                <a:solidFill>
                  <a:srgbClr val="FF0000"/>
                </a:solidFill>
              </a:rPr>
              <a:t>. Tek örneklem için </a:t>
            </a:r>
            <a:r>
              <a:rPr lang="tr-TR" sz="2800" b="1" dirty="0" smtClean="0">
                <a:solidFill>
                  <a:srgbClr val="FF0000"/>
                </a:solidFill>
              </a:rPr>
              <a:t>t-testi; (</a:t>
            </a:r>
            <a:r>
              <a:rPr lang="tr-TR" sz="2800" b="1" dirty="0" err="1" smtClean="0">
                <a:solidFill>
                  <a:srgbClr val="FF0000"/>
                </a:solidFill>
              </a:rPr>
              <a:t>One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</a:rPr>
              <a:t>Sample</a:t>
            </a:r>
            <a:r>
              <a:rPr lang="tr-TR" sz="2800" b="1" dirty="0" smtClean="0">
                <a:solidFill>
                  <a:srgbClr val="FF0000"/>
                </a:solidFill>
              </a:rPr>
              <a:t> t-Test)</a:t>
            </a:r>
            <a:r>
              <a:rPr lang="tr-TR" sz="18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tr-TR" sz="2400" b="1" dirty="0" smtClean="0">
                <a:solidFill>
                  <a:schemeClr val="bg1"/>
                </a:solidFill>
              </a:rPr>
              <a:t>Tek </a:t>
            </a:r>
            <a:r>
              <a:rPr lang="tr-TR" sz="2400" b="1" dirty="0">
                <a:solidFill>
                  <a:schemeClr val="bg1"/>
                </a:solidFill>
              </a:rPr>
              <a:t>bir örnekleme ait </a:t>
            </a:r>
            <a:r>
              <a:rPr lang="tr-TR" sz="2400" b="1" dirty="0" smtClean="0">
                <a:solidFill>
                  <a:schemeClr val="bg1"/>
                </a:solidFill>
              </a:rPr>
              <a:t>ortalamanın </a:t>
            </a:r>
            <a:r>
              <a:rPr lang="tr-TR" sz="2400" b="1" dirty="0">
                <a:solidFill>
                  <a:schemeClr val="bg1"/>
                </a:solidFill>
              </a:rPr>
              <a:t>tahmin edilen ya da bilinen evren </a:t>
            </a:r>
            <a:r>
              <a:rPr lang="tr-TR" sz="2400" b="1" dirty="0" smtClean="0">
                <a:solidFill>
                  <a:schemeClr val="bg1"/>
                </a:solidFill>
              </a:rPr>
              <a:t>ortalaması </a:t>
            </a:r>
            <a:r>
              <a:rPr lang="tr-TR" sz="2400" b="1" dirty="0">
                <a:solidFill>
                  <a:schemeClr val="bg1"/>
                </a:solidFill>
              </a:rPr>
              <a:t>ile </a:t>
            </a:r>
            <a:r>
              <a:rPr lang="tr-TR" sz="2400" b="1" dirty="0" smtClean="0">
                <a:solidFill>
                  <a:schemeClr val="bg1"/>
                </a:solidFill>
              </a:rPr>
              <a:t>karşılaştırılması amacıyla gerçekleştirilir. </a:t>
            </a:r>
          </a:p>
          <a:p>
            <a:r>
              <a:rPr lang="tr-TR" sz="2400" b="1" dirty="0" smtClean="0">
                <a:solidFill>
                  <a:schemeClr val="bg1"/>
                </a:solidFill>
              </a:rPr>
              <a:t>Örneğin </a:t>
            </a:r>
            <a:r>
              <a:rPr lang="tr-TR" sz="2400" b="1" dirty="0">
                <a:solidFill>
                  <a:schemeClr val="bg1"/>
                </a:solidFill>
              </a:rPr>
              <a:t>bir dershanede YGS’ye girecek olan </a:t>
            </a:r>
            <a:r>
              <a:rPr lang="tr-TR" sz="2400" b="1" dirty="0" smtClean="0">
                <a:solidFill>
                  <a:schemeClr val="bg1"/>
                </a:solidFill>
              </a:rPr>
              <a:t>öğrencilere </a:t>
            </a:r>
            <a:r>
              <a:rPr lang="tr-TR" sz="2400" b="1" dirty="0">
                <a:solidFill>
                  <a:schemeClr val="bg1"/>
                </a:solidFill>
              </a:rPr>
              <a:t>deneme s›nav› olarak 2011 </a:t>
            </a:r>
            <a:r>
              <a:rPr lang="tr-TR" sz="2400" b="1" dirty="0" smtClean="0">
                <a:solidFill>
                  <a:schemeClr val="bg1"/>
                </a:solidFill>
              </a:rPr>
              <a:t>yılı </a:t>
            </a:r>
            <a:r>
              <a:rPr lang="tr-TR" sz="2400" b="1" dirty="0">
                <a:solidFill>
                  <a:schemeClr val="bg1"/>
                </a:solidFill>
              </a:rPr>
              <a:t>YGS s›nav› aynen </a:t>
            </a:r>
            <a:r>
              <a:rPr lang="tr-TR" sz="2400" b="1" dirty="0" smtClean="0">
                <a:solidFill>
                  <a:schemeClr val="bg1"/>
                </a:solidFill>
              </a:rPr>
              <a:t>uygulansın</a:t>
            </a:r>
            <a:r>
              <a:rPr lang="tr-TR" sz="2400" b="1" dirty="0">
                <a:solidFill>
                  <a:schemeClr val="bg1"/>
                </a:solidFill>
              </a:rPr>
              <a:t>. </a:t>
            </a:r>
            <a:endParaRPr lang="tr-TR" sz="2400" b="1" dirty="0" smtClean="0">
              <a:solidFill>
                <a:schemeClr val="bg1"/>
              </a:solidFill>
            </a:endParaRPr>
          </a:p>
          <a:p>
            <a:r>
              <a:rPr lang="tr-TR" sz="2400" b="1" dirty="0" smtClean="0">
                <a:solidFill>
                  <a:schemeClr val="bg1"/>
                </a:solidFill>
              </a:rPr>
              <a:t>Tek </a:t>
            </a:r>
            <a:r>
              <a:rPr lang="tr-TR" sz="2400" b="1" dirty="0">
                <a:solidFill>
                  <a:schemeClr val="bg1"/>
                </a:solidFill>
              </a:rPr>
              <a:t>örneklem için t-testi </a:t>
            </a:r>
            <a:r>
              <a:rPr lang="tr-TR" sz="2400" b="1" dirty="0" smtClean="0">
                <a:solidFill>
                  <a:schemeClr val="bg1"/>
                </a:solidFill>
              </a:rPr>
              <a:t>yapılarak öğrencilerin sınav notları ortalaması, </a:t>
            </a:r>
            <a:r>
              <a:rPr lang="tr-TR" sz="2400" b="1" dirty="0">
                <a:solidFill>
                  <a:schemeClr val="bg1"/>
                </a:solidFill>
              </a:rPr>
              <a:t>2011 YGS Türkiye ortalamas› ile </a:t>
            </a:r>
            <a:r>
              <a:rPr lang="tr-TR" sz="2400" b="1" dirty="0" smtClean="0">
                <a:solidFill>
                  <a:schemeClr val="bg1"/>
                </a:solidFill>
              </a:rPr>
              <a:t>karşılaştırılabilir. </a:t>
            </a:r>
            <a:r>
              <a:rPr lang="tr-TR" sz="2400" b="1" dirty="0">
                <a:solidFill>
                  <a:schemeClr val="bg1"/>
                </a:solidFill>
              </a:rPr>
              <a:t>Böylece </a:t>
            </a:r>
            <a:r>
              <a:rPr lang="tr-TR" sz="2400" b="1" dirty="0" smtClean="0">
                <a:solidFill>
                  <a:schemeClr val="bg1"/>
                </a:solidFill>
              </a:rPr>
              <a:t>sınıfın </a:t>
            </a:r>
            <a:r>
              <a:rPr lang="tr-TR" sz="2400" b="1" dirty="0">
                <a:solidFill>
                  <a:schemeClr val="bg1"/>
                </a:solidFill>
              </a:rPr>
              <a:t>genel olarak Türkiye </a:t>
            </a:r>
            <a:r>
              <a:rPr lang="tr-TR" sz="2400" b="1" dirty="0" smtClean="0">
                <a:solidFill>
                  <a:schemeClr val="bg1"/>
                </a:solidFill>
              </a:rPr>
              <a:t>değerlerinden farklı bir başarı grafiği </a:t>
            </a:r>
            <a:r>
              <a:rPr lang="tr-TR" sz="2400" b="1" dirty="0">
                <a:solidFill>
                  <a:schemeClr val="bg1"/>
                </a:solidFill>
              </a:rPr>
              <a:t>gösterip </a:t>
            </a:r>
            <a:r>
              <a:rPr lang="tr-TR" sz="2400" b="1" dirty="0" smtClean="0">
                <a:solidFill>
                  <a:schemeClr val="bg1"/>
                </a:solidFill>
              </a:rPr>
              <a:t>göstermediği bulunabilir.</a:t>
            </a:r>
          </a:p>
        </p:txBody>
      </p:sp>
    </p:spTree>
    <p:extLst>
      <p:ext uri="{BB962C8B-B14F-4D97-AF65-F5344CB8AC3E}">
        <p14:creationId xmlns:p14="http://schemas.microsoft.com/office/powerpoint/2010/main" val="90966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aşlık 1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712968" cy="5112568"/>
          </a:xfrm>
        </p:spPr>
        <p:txBody>
          <a:bodyPr>
            <a:noAutofit/>
          </a:bodyPr>
          <a:lstStyle/>
          <a:p>
            <a:pPr algn="l"/>
            <a:r>
              <a:rPr lang="tr-TR" sz="2000" b="1" dirty="0" smtClean="0">
                <a:solidFill>
                  <a:srgbClr val="FF0000"/>
                </a:solidFill>
              </a:rPr>
              <a:t>Eğer bir araştırma yapıyorsak </a:t>
            </a:r>
            <a:r>
              <a:rPr lang="tr-TR" sz="2400" b="1" dirty="0" smtClean="0">
                <a:solidFill>
                  <a:srgbClr val="FF0000"/>
                </a:solidFill>
              </a:rPr>
              <a:t>edineceğimiz verileri güvenilir yollarla toplamamız </a:t>
            </a:r>
            <a:r>
              <a:rPr lang="tr-TR" sz="2400" b="1" dirty="0">
                <a:solidFill>
                  <a:srgbClr val="FF0000"/>
                </a:solidFill>
              </a:rPr>
              <a:t>gerekir. 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pPr algn="l"/>
            <a:r>
              <a:rPr lang="tr-TR" sz="2800" b="1" dirty="0" smtClean="0">
                <a:solidFill>
                  <a:schemeClr val="bg1"/>
                </a:solidFill>
              </a:rPr>
              <a:t>Veri nedir?</a:t>
            </a:r>
          </a:p>
          <a:p>
            <a:pPr algn="l"/>
            <a:r>
              <a:rPr lang="tr-TR" sz="2400" b="1" dirty="0" smtClean="0">
                <a:solidFill>
                  <a:srgbClr val="FF0000"/>
                </a:solidFill>
              </a:rPr>
              <a:t>Veri</a:t>
            </a:r>
            <a:r>
              <a:rPr lang="tr-TR" sz="2400" b="1" dirty="0">
                <a:solidFill>
                  <a:srgbClr val="FF0000"/>
                </a:solidFill>
              </a:rPr>
              <a:t>, </a:t>
            </a:r>
            <a:r>
              <a:rPr lang="tr-TR" sz="2400" b="1" dirty="0" smtClean="0">
                <a:solidFill>
                  <a:srgbClr val="FF0000"/>
                </a:solidFill>
              </a:rPr>
              <a:t>araştırmanın merkezindeki </a:t>
            </a:r>
            <a:r>
              <a:rPr lang="tr-TR" sz="2400" b="1" dirty="0">
                <a:solidFill>
                  <a:srgbClr val="FF0000"/>
                </a:solidFill>
              </a:rPr>
              <a:t>nesne, olgu ya da bireylerden gözlem, </a:t>
            </a:r>
            <a:r>
              <a:rPr lang="tr-TR" sz="2400" b="1" dirty="0" smtClean="0">
                <a:solidFill>
                  <a:srgbClr val="FF0000"/>
                </a:solidFill>
              </a:rPr>
              <a:t>görüşme</a:t>
            </a:r>
            <a:r>
              <a:rPr lang="tr-TR" sz="2400" b="1" dirty="0">
                <a:solidFill>
                  <a:srgbClr val="FF0000"/>
                </a:solidFill>
              </a:rPr>
              <a:t>, anket, ölçek ya da deney gibi </a:t>
            </a:r>
            <a:r>
              <a:rPr lang="tr-TR" sz="2400" b="1" dirty="0" smtClean="0">
                <a:solidFill>
                  <a:srgbClr val="FF0000"/>
                </a:solidFill>
              </a:rPr>
              <a:t>yöntem ve teknikler yardımıyla </a:t>
            </a:r>
            <a:r>
              <a:rPr lang="tr-TR" sz="2400" b="1" dirty="0">
                <a:solidFill>
                  <a:srgbClr val="FF0000"/>
                </a:solidFill>
              </a:rPr>
              <a:t>toplanan her türlü bilgiye verilen genel bir </a:t>
            </a:r>
            <a:r>
              <a:rPr lang="tr-TR" sz="2400" b="1" dirty="0" smtClean="0">
                <a:solidFill>
                  <a:srgbClr val="FF0000"/>
                </a:solidFill>
              </a:rPr>
              <a:t>addır</a:t>
            </a:r>
            <a:r>
              <a:rPr lang="tr-TR" sz="2400" b="1" dirty="0">
                <a:solidFill>
                  <a:srgbClr val="FF0000"/>
                </a:solidFill>
              </a:rPr>
              <a:t>. 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pPr algn="l"/>
            <a:r>
              <a:rPr lang="tr-TR" sz="2800" b="1" dirty="0" smtClean="0">
                <a:solidFill>
                  <a:schemeClr val="bg1"/>
                </a:solidFill>
              </a:rPr>
              <a:t>Ne işimize yarar?</a:t>
            </a:r>
          </a:p>
          <a:p>
            <a:pPr algn="l"/>
            <a:r>
              <a:rPr lang="tr-TR" sz="2400" b="1" dirty="0">
                <a:solidFill>
                  <a:srgbClr val="FF0000"/>
                </a:solidFill>
              </a:rPr>
              <a:t>V</a:t>
            </a:r>
            <a:r>
              <a:rPr lang="tr-TR" sz="2400" b="1" dirty="0" smtClean="0">
                <a:solidFill>
                  <a:srgbClr val="FF0000"/>
                </a:solidFill>
              </a:rPr>
              <a:t>eriler yardımıyla </a:t>
            </a:r>
            <a:r>
              <a:rPr lang="tr-TR" sz="2400" b="1" dirty="0">
                <a:solidFill>
                  <a:srgbClr val="FF0000"/>
                </a:solidFill>
              </a:rPr>
              <a:t>bazen </a:t>
            </a:r>
            <a:r>
              <a:rPr lang="tr-TR" sz="2400" b="1" dirty="0" smtClean="0">
                <a:solidFill>
                  <a:srgbClr val="FF0000"/>
                </a:solidFill>
              </a:rPr>
              <a:t>araştırdığımız </a:t>
            </a:r>
            <a:r>
              <a:rPr lang="tr-TR" sz="2400" b="1" dirty="0">
                <a:solidFill>
                  <a:srgbClr val="FF0000"/>
                </a:solidFill>
              </a:rPr>
              <a:t>konuya </a:t>
            </a:r>
            <a:r>
              <a:rPr lang="tr-TR" sz="2400" b="1" dirty="0" smtClean="0">
                <a:solidFill>
                  <a:srgbClr val="FF0000"/>
                </a:solidFill>
              </a:rPr>
              <a:t>ilişkin </a:t>
            </a:r>
            <a:r>
              <a:rPr lang="tr-TR" sz="2400" b="1" dirty="0">
                <a:solidFill>
                  <a:srgbClr val="FF0000"/>
                </a:solidFill>
              </a:rPr>
              <a:t>özellikleri mümkün </a:t>
            </a:r>
            <a:r>
              <a:rPr lang="tr-TR" sz="2400" b="1" dirty="0" smtClean="0">
                <a:solidFill>
                  <a:srgbClr val="FF0000"/>
                </a:solidFill>
              </a:rPr>
              <a:t>olduğu </a:t>
            </a:r>
            <a:r>
              <a:rPr lang="tr-TR" sz="2400" b="1" dirty="0">
                <a:solidFill>
                  <a:srgbClr val="FF0000"/>
                </a:solidFill>
              </a:rPr>
              <a:t>kadar </a:t>
            </a:r>
            <a:r>
              <a:rPr lang="tr-TR" sz="2400" b="1" dirty="0" smtClean="0">
                <a:solidFill>
                  <a:srgbClr val="FF0000"/>
                </a:solidFill>
              </a:rPr>
              <a:t>ayrıntılı </a:t>
            </a:r>
            <a:r>
              <a:rPr lang="tr-TR" sz="2400" b="1" dirty="0">
                <a:solidFill>
                  <a:srgbClr val="FF0000"/>
                </a:solidFill>
              </a:rPr>
              <a:t>bir biçimde betimlemeye </a:t>
            </a:r>
            <a:r>
              <a:rPr lang="tr-TR" sz="2400" b="1" dirty="0" smtClean="0">
                <a:solidFill>
                  <a:srgbClr val="FF0000"/>
                </a:solidFill>
              </a:rPr>
              <a:t>çalışır; </a:t>
            </a:r>
            <a:r>
              <a:rPr lang="tr-TR" sz="2400" b="1" dirty="0">
                <a:solidFill>
                  <a:srgbClr val="FF0000"/>
                </a:solidFill>
              </a:rPr>
              <a:t>bazen de evreni temsil </a:t>
            </a:r>
            <a:r>
              <a:rPr lang="tr-TR" sz="2400" b="1" dirty="0" smtClean="0">
                <a:solidFill>
                  <a:srgbClr val="FF0000"/>
                </a:solidFill>
              </a:rPr>
              <a:t>ettiği varsayılan </a:t>
            </a:r>
            <a:r>
              <a:rPr lang="tr-TR" sz="2400" b="1" dirty="0">
                <a:solidFill>
                  <a:srgbClr val="FF0000"/>
                </a:solidFill>
              </a:rPr>
              <a:t>örneklemlerden yola </a:t>
            </a:r>
            <a:r>
              <a:rPr lang="tr-TR" sz="2400" b="1" dirty="0" smtClean="0">
                <a:solidFill>
                  <a:srgbClr val="FF0000"/>
                </a:solidFill>
              </a:rPr>
              <a:t>çıkarak </a:t>
            </a:r>
            <a:r>
              <a:rPr lang="tr-TR" sz="2400" b="1" dirty="0">
                <a:solidFill>
                  <a:srgbClr val="FF0000"/>
                </a:solidFill>
              </a:rPr>
              <a:t>evren ile ilgili genellemelerde bulunuruz</a:t>
            </a:r>
            <a:r>
              <a:rPr lang="tr-TR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Başlık 2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080120"/>
          </a:xfrm>
        </p:spPr>
        <p:txBody>
          <a:bodyPr/>
          <a:lstStyle/>
          <a:p>
            <a:r>
              <a:rPr lang="tr-TR" sz="5400" b="1" dirty="0" smtClean="0">
                <a:solidFill>
                  <a:schemeClr val="bg1"/>
                </a:solidFill>
              </a:rPr>
              <a:t>GİRİŞ</a:t>
            </a:r>
            <a:endParaRPr lang="tr-TR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81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1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323528" y="548680"/>
            <a:ext cx="8568952" cy="5616624"/>
          </a:xfrm>
        </p:spPr>
        <p:txBody>
          <a:bodyPr>
            <a:normAutofit/>
          </a:bodyPr>
          <a:lstStyle/>
          <a:p>
            <a:endParaRPr lang="tr-TR" sz="2800" b="1" dirty="0" smtClean="0">
              <a:solidFill>
                <a:schemeClr val="bg1"/>
              </a:solidFill>
            </a:endParaRPr>
          </a:p>
          <a:p>
            <a:r>
              <a:rPr lang="tr-TR" sz="2800" b="1" dirty="0" smtClean="0">
                <a:solidFill>
                  <a:srgbClr val="FF0000"/>
                </a:solidFill>
              </a:rPr>
              <a:t>2. Bağımlı </a:t>
            </a:r>
            <a:r>
              <a:rPr lang="tr-TR" sz="2800" b="1" dirty="0">
                <a:solidFill>
                  <a:srgbClr val="FF0000"/>
                </a:solidFill>
              </a:rPr>
              <a:t>örneklemler için </a:t>
            </a:r>
            <a:r>
              <a:rPr lang="tr-TR" sz="2800" b="1" dirty="0" smtClean="0">
                <a:solidFill>
                  <a:srgbClr val="FF0000"/>
                </a:solidFill>
              </a:rPr>
              <a:t>t-testi; </a:t>
            </a:r>
          </a:p>
          <a:p>
            <a:r>
              <a:rPr lang="tr-TR" sz="2800" b="1" dirty="0" smtClean="0">
                <a:solidFill>
                  <a:srgbClr val="FF0000"/>
                </a:solidFill>
              </a:rPr>
              <a:t>(</a:t>
            </a:r>
            <a:r>
              <a:rPr lang="tr-TR" sz="2800" b="1" dirty="0" err="1" smtClean="0">
                <a:solidFill>
                  <a:srgbClr val="FF0000"/>
                </a:solidFill>
              </a:rPr>
              <a:t>Paired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</a:rPr>
              <a:t>Samples</a:t>
            </a:r>
            <a:r>
              <a:rPr lang="tr-TR" sz="2800" b="1" dirty="0" smtClean="0">
                <a:solidFill>
                  <a:srgbClr val="FF0000"/>
                </a:solidFill>
              </a:rPr>
              <a:t> t-Test)</a:t>
            </a:r>
          </a:p>
          <a:p>
            <a:r>
              <a:rPr lang="tr-TR" sz="2800" b="1" dirty="0" smtClean="0">
                <a:solidFill>
                  <a:schemeClr val="bg1"/>
                </a:solidFill>
              </a:rPr>
              <a:t>Tek </a:t>
            </a:r>
            <a:r>
              <a:rPr lang="tr-TR" sz="2800" b="1" dirty="0">
                <a:solidFill>
                  <a:schemeClr val="bg1"/>
                </a:solidFill>
              </a:rPr>
              <a:t>bir grubun iki </a:t>
            </a:r>
            <a:r>
              <a:rPr lang="tr-TR" sz="2800" b="1" dirty="0" smtClean="0">
                <a:solidFill>
                  <a:schemeClr val="bg1"/>
                </a:solidFill>
              </a:rPr>
              <a:t>farklı değişkenden aldığı puanları </a:t>
            </a:r>
            <a:r>
              <a:rPr lang="tr-TR" sz="2800" b="1" dirty="0">
                <a:solidFill>
                  <a:schemeClr val="bg1"/>
                </a:solidFill>
              </a:rPr>
              <a:t>ya da bir testin iki </a:t>
            </a:r>
            <a:r>
              <a:rPr lang="tr-TR" sz="2800" b="1" dirty="0" smtClean="0">
                <a:solidFill>
                  <a:schemeClr val="bg1"/>
                </a:solidFill>
              </a:rPr>
              <a:t>farkl</a:t>
            </a:r>
            <a:r>
              <a:rPr lang="tr-TR" sz="2800" b="1" dirty="0">
                <a:solidFill>
                  <a:schemeClr val="bg1"/>
                </a:solidFill>
              </a:rPr>
              <a:t>ı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>
                <a:solidFill>
                  <a:schemeClr val="bg1"/>
                </a:solidFill>
              </a:rPr>
              <a:t>zamanda </a:t>
            </a:r>
            <a:r>
              <a:rPr lang="tr-TR" sz="2800" b="1" dirty="0" smtClean="0">
                <a:solidFill>
                  <a:schemeClr val="bg1"/>
                </a:solidFill>
              </a:rPr>
              <a:t>uygulanmasından aldığı puanları karşılaştırmak </a:t>
            </a:r>
            <a:r>
              <a:rPr lang="tr-TR" sz="2800" b="1" dirty="0">
                <a:solidFill>
                  <a:schemeClr val="bg1"/>
                </a:solidFill>
              </a:rPr>
              <a:t>için </a:t>
            </a:r>
            <a:r>
              <a:rPr lang="tr-TR" sz="2800" b="1" dirty="0" smtClean="0">
                <a:solidFill>
                  <a:schemeClr val="bg1"/>
                </a:solidFill>
              </a:rPr>
              <a:t>kullanılır</a:t>
            </a:r>
            <a:r>
              <a:rPr lang="tr-TR" sz="2800" b="1" dirty="0">
                <a:solidFill>
                  <a:schemeClr val="bg1"/>
                </a:solidFill>
              </a:rPr>
              <a:t>. </a:t>
            </a:r>
            <a:endParaRPr lang="tr-TR" sz="2800" b="1" dirty="0" smtClean="0">
              <a:solidFill>
                <a:schemeClr val="bg1"/>
              </a:solidFill>
            </a:endParaRPr>
          </a:p>
          <a:p>
            <a:r>
              <a:rPr lang="tr-TR" sz="2800" b="1" dirty="0" smtClean="0">
                <a:solidFill>
                  <a:schemeClr val="bg1"/>
                </a:solidFill>
              </a:rPr>
              <a:t>Tek </a:t>
            </a:r>
            <a:r>
              <a:rPr lang="tr-TR" sz="2800" b="1" dirty="0">
                <a:solidFill>
                  <a:schemeClr val="bg1"/>
                </a:solidFill>
              </a:rPr>
              <a:t>bir grup üzerinde </a:t>
            </a:r>
            <a:r>
              <a:rPr lang="tr-TR" sz="2800" b="1" dirty="0" smtClean="0">
                <a:solidFill>
                  <a:schemeClr val="bg1"/>
                </a:solidFill>
              </a:rPr>
              <a:t>çalışıldığı </a:t>
            </a:r>
            <a:r>
              <a:rPr lang="tr-TR" sz="2800" b="1" dirty="0">
                <a:solidFill>
                  <a:schemeClr val="bg1"/>
                </a:solidFill>
              </a:rPr>
              <a:t>için serbestlik derecesi yine toplam </a:t>
            </a:r>
            <a:r>
              <a:rPr lang="tr-TR" sz="2800" b="1" dirty="0" smtClean="0">
                <a:solidFill>
                  <a:schemeClr val="bg1"/>
                </a:solidFill>
              </a:rPr>
              <a:t>katılımcı sayısından </a:t>
            </a:r>
            <a:r>
              <a:rPr lang="tr-TR" sz="2800" b="1" dirty="0">
                <a:solidFill>
                  <a:schemeClr val="bg1"/>
                </a:solidFill>
              </a:rPr>
              <a:t>bir </a:t>
            </a:r>
            <a:r>
              <a:rPr lang="tr-TR" sz="2800" b="1" dirty="0" smtClean="0">
                <a:solidFill>
                  <a:schemeClr val="bg1"/>
                </a:solidFill>
              </a:rPr>
              <a:t>çıkartılarak </a:t>
            </a:r>
            <a:r>
              <a:rPr lang="tr-TR" sz="2800" b="1" dirty="0">
                <a:solidFill>
                  <a:schemeClr val="bg1"/>
                </a:solidFill>
              </a:rPr>
              <a:t>bulunur. </a:t>
            </a:r>
          </a:p>
        </p:txBody>
      </p:sp>
    </p:spTree>
    <p:extLst>
      <p:ext uri="{BB962C8B-B14F-4D97-AF65-F5344CB8AC3E}">
        <p14:creationId xmlns:p14="http://schemas.microsoft.com/office/powerpoint/2010/main" val="4733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323528" y="548680"/>
            <a:ext cx="8568952" cy="5616624"/>
          </a:xfrm>
        </p:spPr>
        <p:txBody>
          <a:bodyPr>
            <a:normAutofit/>
          </a:bodyPr>
          <a:lstStyle/>
          <a:p>
            <a:endParaRPr lang="tr-TR" sz="2800" b="1" dirty="0" smtClean="0">
              <a:solidFill>
                <a:srgbClr val="FF0000"/>
              </a:solidFill>
            </a:endParaRPr>
          </a:p>
          <a:p>
            <a:r>
              <a:rPr lang="tr-TR" sz="2800" b="1" dirty="0" smtClean="0">
                <a:solidFill>
                  <a:srgbClr val="FF0000"/>
                </a:solidFill>
              </a:rPr>
              <a:t>3. Bağımsız </a:t>
            </a:r>
            <a:r>
              <a:rPr lang="tr-TR" sz="2800" b="1" dirty="0">
                <a:solidFill>
                  <a:srgbClr val="FF0000"/>
                </a:solidFill>
              </a:rPr>
              <a:t>örneklemler için </a:t>
            </a:r>
            <a:r>
              <a:rPr lang="tr-TR" sz="2800" b="1" dirty="0" smtClean="0">
                <a:solidFill>
                  <a:srgbClr val="FF0000"/>
                </a:solidFill>
              </a:rPr>
              <a:t>t-testi</a:t>
            </a:r>
            <a:r>
              <a:rPr lang="tr-TR" sz="1800" b="1" dirty="0" smtClean="0">
                <a:solidFill>
                  <a:srgbClr val="FF0000"/>
                </a:solidFill>
              </a:rPr>
              <a:t>; </a:t>
            </a:r>
          </a:p>
          <a:p>
            <a:r>
              <a:rPr lang="tr-TR" sz="2800" b="1" dirty="0" smtClean="0">
                <a:solidFill>
                  <a:srgbClr val="FF0000"/>
                </a:solidFill>
              </a:rPr>
              <a:t>(Independent </a:t>
            </a:r>
            <a:r>
              <a:rPr lang="tr-TR" sz="2800" b="1" dirty="0" err="1" smtClean="0">
                <a:solidFill>
                  <a:srgbClr val="FF0000"/>
                </a:solidFill>
              </a:rPr>
              <a:t>Samples</a:t>
            </a:r>
            <a:r>
              <a:rPr lang="tr-TR" sz="2800" b="1" dirty="0" smtClean="0">
                <a:solidFill>
                  <a:srgbClr val="FF0000"/>
                </a:solidFill>
              </a:rPr>
              <a:t> t-Test)</a:t>
            </a:r>
          </a:p>
          <a:p>
            <a:r>
              <a:rPr lang="tr-TR" sz="2600" b="1" dirty="0" smtClean="0">
                <a:solidFill>
                  <a:schemeClr val="bg1"/>
                </a:solidFill>
              </a:rPr>
              <a:t>Birbirinden bağımsız </a:t>
            </a:r>
            <a:r>
              <a:rPr lang="tr-TR" sz="2600" b="1" dirty="0">
                <a:solidFill>
                  <a:schemeClr val="bg1"/>
                </a:solidFill>
              </a:rPr>
              <a:t>iki grubun tek bir sürekli de¤iflken </a:t>
            </a:r>
            <a:r>
              <a:rPr lang="tr-TR" sz="2600" b="1" dirty="0" smtClean="0">
                <a:solidFill>
                  <a:schemeClr val="bg1"/>
                </a:solidFill>
              </a:rPr>
              <a:t>bağlamında karşılaştırılması </a:t>
            </a:r>
            <a:r>
              <a:rPr lang="tr-TR" sz="2600" b="1" dirty="0">
                <a:solidFill>
                  <a:schemeClr val="bg1"/>
                </a:solidFill>
              </a:rPr>
              <a:t>için </a:t>
            </a:r>
            <a:r>
              <a:rPr lang="tr-TR" sz="2600" b="1" dirty="0" smtClean="0">
                <a:solidFill>
                  <a:schemeClr val="bg1"/>
                </a:solidFill>
              </a:rPr>
              <a:t>gerçekleştirilir. </a:t>
            </a:r>
          </a:p>
          <a:p>
            <a:r>
              <a:rPr lang="tr-TR" sz="2600" b="1" dirty="0" smtClean="0">
                <a:solidFill>
                  <a:schemeClr val="bg1"/>
                </a:solidFill>
              </a:rPr>
              <a:t>Güçlü </a:t>
            </a:r>
            <a:r>
              <a:rPr lang="tr-TR" sz="2600" b="1" dirty="0">
                <a:solidFill>
                  <a:schemeClr val="bg1"/>
                </a:solidFill>
              </a:rPr>
              <a:t>bir test </a:t>
            </a:r>
            <a:r>
              <a:rPr lang="tr-TR" sz="2600" b="1" dirty="0" smtClean="0">
                <a:solidFill>
                  <a:schemeClr val="bg1"/>
                </a:solidFill>
              </a:rPr>
              <a:t>gerçekleştirebilmek </a:t>
            </a:r>
            <a:r>
              <a:rPr lang="tr-TR" sz="2600" b="1" dirty="0">
                <a:solidFill>
                  <a:schemeClr val="bg1"/>
                </a:solidFill>
              </a:rPr>
              <a:t>için </a:t>
            </a:r>
            <a:r>
              <a:rPr lang="tr-TR" sz="2600" b="1" dirty="0" smtClean="0">
                <a:solidFill>
                  <a:schemeClr val="bg1"/>
                </a:solidFill>
              </a:rPr>
              <a:t>karşılaştırılan </a:t>
            </a:r>
            <a:r>
              <a:rPr lang="tr-TR" sz="2600" b="1" dirty="0">
                <a:solidFill>
                  <a:schemeClr val="bg1"/>
                </a:solidFill>
              </a:rPr>
              <a:t>iki grubun da incelenen puan </a:t>
            </a:r>
            <a:r>
              <a:rPr lang="tr-TR" sz="2600" b="1" dirty="0" smtClean="0">
                <a:solidFill>
                  <a:schemeClr val="bg1"/>
                </a:solidFill>
              </a:rPr>
              <a:t>bağlamında </a:t>
            </a:r>
            <a:r>
              <a:rPr lang="tr-TR" sz="2600" b="1" u="sng" dirty="0">
                <a:solidFill>
                  <a:schemeClr val="bg1"/>
                </a:solidFill>
              </a:rPr>
              <a:t>normal bir </a:t>
            </a:r>
            <a:r>
              <a:rPr lang="tr-TR" sz="2600" b="1" u="sng" dirty="0" smtClean="0">
                <a:solidFill>
                  <a:schemeClr val="bg1"/>
                </a:solidFill>
              </a:rPr>
              <a:t>dağılım </a:t>
            </a:r>
            <a:r>
              <a:rPr lang="tr-TR" sz="2600" b="1" u="sng" dirty="0">
                <a:solidFill>
                  <a:schemeClr val="bg1"/>
                </a:solidFill>
              </a:rPr>
              <a:t>göstermesi </a:t>
            </a:r>
            <a:r>
              <a:rPr lang="tr-TR" sz="2600" b="1" dirty="0">
                <a:solidFill>
                  <a:schemeClr val="bg1"/>
                </a:solidFill>
              </a:rPr>
              <a:t>ve merkezi </a:t>
            </a:r>
            <a:r>
              <a:rPr lang="tr-TR" sz="2600" b="1" dirty="0" smtClean="0">
                <a:solidFill>
                  <a:schemeClr val="bg1"/>
                </a:solidFill>
              </a:rPr>
              <a:t>değişim </a:t>
            </a:r>
            <a:r>
              <a:rPr lang="tr-TR" sz="2600" b="1" dirty="0">
                <a:solidFill>
                  <a:schemeClr val="bg1"/>
                </a:solidFill>
              </a:rPr>
              <a:t>ölçümlerinin </a:t>
            </a:r>
            <a:r>
              <a:rPr lang="tr-TR" sz="2600" b="1" dirty="0" smtClean="0">
                <a:solidFill>
                  <a:schemeClr val="bg1"/>
                </a:solidFill>
              </a:rPr>
              <a:t>aşırı farklılık </a:t>
            </a:r>
            <a:r>
              <a:rPr lang="tr-TR" sz="2600" b="1" dirty="0">
                <a:solidFill>
                  <a:schemeClr val="bg1"/>
                </a:solidFill>
              </a:rPr>
              <a:t>göstermemesi </a:t>
            </a:r>
            <a:r>
              <a:rPr lang="tr-TR" sz="2600" b="1" dirty="0" smtClean="0">
                <a:solidFill>
                  <a:schemeClr val="bg1"/>
                </a:solidFill>
              </a:rPr>
              <a:t>beklenir. </a:t>
            </a:r>
          </a:p>
        </p:txBody>
      </p:sp>
    </p:spTree>
    <p:extLst>
      <p:ext uri="{BB962C8B-B14F-4D97-AF65-F5344CB8AC3E}">
        <p14:creationId xmlns:p14="http://schemas.microsoft.com/office/powerpoint/2010/main" val="4733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819521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025174" y="1196751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t-Testi</a:t>
            </a:r>
            <a:endParaRPr lang="tr-T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8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9" y="1196752"/>
            <a:ext cx="8152474" cy="220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0" y="3540913"/>
            <a:ext cx="8005122" cy="298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484134" y="604801"/>
            <a:ext cx="7416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400" b="1" dirty="0" smtClean="0">
                <a:solidFill>
                  <a:srgbClr val="FF0000"/>
                </a:solidFill>
              </a:rPr>
              <a:t>VARYANS ANALİZİ = ANOVA = (</a:t>
            </a:r>
            <a:r>
              <a:rPr lang="tr-TR" sz="2400" b="1" dirty="0">
                <a:solidFill>
                  <a:srgbClr val="FF0000"/>
                </a:solidFill>
              </a:rPr>
              <a:t>F  TESTİ) </a:t>
            </a:r>
          </a:p>
        </p:txBody>
      </p:sp>
    </p:spTree>
    <p:extLst>
      <p:ext uri="{BB962C8B-B14F-4D97-AF65-F5344CB8AC3E}">
        <p14:creationId xmlns:p14="http://schemas.microsoft.com/office/powerpoint/2010/main" val="269903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2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Korelasyon (</a:t>
            </a:r>
            <a:r>
              <a:rPr lang="tr-TR" b="1" cap="none" dirty="0" smtClean="0">
                <a:solidFill>
                  <a:srgbClr val="FF0000"/>
                </a:solidFill>
              </a:rPr>
              <a:t>İlişki = Bağıntı</a:t>
            </a:r>
            <a:r>
              <a:rPr lang="tr-TR" b="1" dirty="0" smtClean="0">
                <a:solidFill>
                  <a:srgbClr val="FF0000"/>
                </a:solidFill>
              </a:rPr>
              <a:t>)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31386" cy="312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8721577" cy="195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35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09600" y="332656"/>
            <a:ext cx="7924800" cy="5382344"/>
          </a:xfrm>
        </p:spPr>
        <p:txBody>
          <a:bodyPr/>
          <a:lstStyle/>
          <a:p>
            <a:endParaRPr lang="tr-TR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sz="2400" b="1" dirty="0" smtClean="0">
                <a:solidFill>
                  <a:schemeClr val="bg1"/>
                </a:solidFill>
              </a:rPr>
              <a:t>Pratik </a:t>
            </a:r>
            <a:r>
              <a:rPr lang="tr-TR" sz="2400" b="1" dirty="0">
                <a:solidFill>
                  <a:schemeClr val="bg1"/>
                </a:solidFill>
              </a:rPr>
              <a:t>Anlamlılık ve Etki </a:t>
            </a:r>
            <a:r>
              <a:rPr lang="tr-TR" sz="2400" b="1" dirty="0" smtClean="0">
                <a:solidFill>
                  <a:schemeClr val="bg1"/>
                </a:solidFill>
              </a:rPr>
              <a:t>Büyüklüğü</a:t>
            </a:r>
          </a:p>
          <a:p>
            <a:endParaRPr lang="tr-TR" sz="2400" b="1" dirty="0">
              <a:solidFill>
                <a:schemeClr val="bg1"/>
              </a:solidFill>
            </a:endParaRPr>
          </a:p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8033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07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51520" y="764704"/>
            <a:ext cx="8496944" cy="5832648"/>
          </a:xfrm>
        </p:spPr>
        <p:txBody>
          <a:bodyPr>
            <a:normAutofit fontScale="92500"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Parametrik </a:t>
            </a:r>
            <a:r>
              <a:rPr lang="tr-TR" sz="3200" b="1" dirty="0">
                <a:solidFill>
                  <a:schemeClr val="bg1"/>
                </a:solidFill>
              </a:rPr>
              <a:t>ve Parametrik Olmayan Testlerin Ayrımı</a:t>
            </a:r>
            <a:endParaRPr lang="tr-TR" sz="2800" dirty="0"/>
          </a:p>
          <a:p>
            <a:r>
              <a:rPr lang="tr-TR" sz="2400" dirty="0" smtClean="0">
                <a:solidFill>
                  <a:srgbClr val="FF0000"/>
                </a:solidFill>
              </a:rPr>
              <a:t>Yukarıda </a:t>
            </a:r>
            <a:r>
              <a:rPr lang="tr-TR" sz="2400" dirty="0">
                <a:solidFill>
                  <a:srgbClr val="FF0000"/>
                </a:solidFill>
              </a:rPr>
              <a:t>söz edilen testlerin hepsi parametrik testlerdir. </a:t>
            </a:r>
            <a:endParaRPr lang="tr-TR" sz="2400" dirty="0" smtClean="0">
              <a:solidFill>
                <a:srgbClr val="FF0000"/>
              </a:solidFill>
            </a:endParaRPr>
          </a:p>
          <a:p>
            <a:r>
              <a:rPr lang="tr-TR" sz="2400" dirty="0" smtClean="0">
                <a:solidFill>
                  <a:srgbClr val="FF0000"/>
                </a:solidFill>
              </a:rPr>
              <a:t>Parametrik </a:t>
            </a:r>
            <a:r>
              <a:rPr lang="tr-TR" sz="2400" dirty="0">
                <a:solidFill>
                  <a:srgbClr val="FF0000"/>
                </a:solidFill>
              </a:rPr>
              <a:t>testler istatistiksel olarak daha güçlü ve evrene daha genellenebilir sonuçlar verir. </a:t>
            </a:r>
            <a:endParaRPr lang="tr-TR" sz="2400" dirty="0" smtClean="0">
              <a:solidFill>
                <a:srgbClr val="FF0000"/>
              </a:solidFill>
            </a:endParaRPr>
          </a:p>
          <a:p>
            <a:r>
              <a:rPr lang="tr-TR" sz="2400" dirty="0" smtClean="0">
                <a:solidFill>
                  <a:srgbClr val="FF0000"/>
                </a:solidFill>
              </a:rPr>
              <a:t>Ancak </a:t>
            </a:r>
            <a:r>
              <a:rPr lang="tr-TR" sz="2400" dirty="0">
                <a:solidFill>
                  <a:srgbClr val="FF0000"/>
                </a:solidFill>
              </a:rPr>
              <a:t>bu testlerin </a:t>
            </a:r>
            <a:r>
              <a:rPr lang="tr-TR" sz="2400" dirty="0" smtClean="0">
                <a:solidFill>
                  <a:srgbClr val="FF0000"/>
                </a:solidFill>
              </a:rPr>
              <a:t>gerçekleştirilebilmesi </a:t>
            </a:r>
            <a:r>
              <a:rPr lang="tr-TR" sz="2400" dirty="0">
                <a:solidFill>
                  <a:srgbClr val="FF0000"/>
                </a:solidFill>
              </a:rPr>
              <a:t>için verilerin türü, merkezi </a:t>
            </a:r>
            <a:r>
              <a:rPr lang="tr-TR" sz="2400" dirty="0" smtClean="0">
                <a:solidFill>
                  <a:srgbClr val="FF0000"/>
                </a:solidFill>
              </a:rPr>
              <a:t>eğilimi</a:t>
            </a:r>
            <a:r>
              <a:rPr lang="tr-TR" sz="2400" dirty="0">
                <a:solidFill>
                  <a:srgbClr val="FF0000"/>
                </a:solidFill>
              </a:rPr>
              <a:t>, merkezi </a:t>
            </a:r>
            <a:r>
              <a:rPr lang="tr-TR" sz="2400" dirty="0" smtClean="0">
                <a:solidFill>
                  <a:srgbClr val="FF0000"/>
                </a:solidFill>
              </a:rPr>
              <a:t>yayılım </a:t>
            </a:r>
            <a:r>
              <a:rPr lang="tr-TR" sz="2400" dirty="0">
                <a:solidFill>
                  <a:srgbClr val="FF0000"/>
                </a:solidFill>
              </a:rPr>
              <a:t>ve evreni temsil edebilme gücü ile ilgili </a:t>
            </a:r>
            <a:r>
              <a:rPr lang="tr-TR" sz="2400" dirty="0" smtClean="0">
                <a:solidFill>
                  <a:srgbClr val="FF0000"/>
                </a:solidFill>
              </a:rPr>
              <a:t>birtakım </a:t>
            </a:r>
            <a:r>
              <a:rPr lang="tr-TR" sz="2400" dirty="0">
                <a:solidFill>
                  <a:srgbClr val="FF0000"/>
                </a:solidFill>
              </a:rPr>
              <a:t>ön </a:t>
            </a:r>
            <a:r>
              <a:rPr lang="tr-TR" sz="2400" dirty="0" smtClean="0">
                <a:solidFill>
                  <a:srgbClr val="FF0000"/>
                </a:solidFill>
              </a:rPr>
              <a:t>koşulların </a:t>
            </a:r>
            <a:r>
              <a:rPr lang="tr-TR" sz="2400" dirty="0">
                <a:solidFill>
                  <a:srgbClr val="FF0000"/>
                </a:solidFill>
              </a:rPr>
              <a:t>yerine </a:t>
            </a:r>
            <a:r>
              <a:rPr lang="tr-TR" sz="2400" dirty="0" smtClean="0">
                <a:solidFill>
                  <a:srgbClr val="FF0000"/>
                </a:solidFill>
              </a:rPr>
              <a:t>getirilmiş olması </a:t>
            </a:r>
            <a:r>
              <a:rPr lang="tr-TR" sz="2400" dirty="0">
                <a:solidFill>
                  <a:srgbClr val="FF0000"/>
                </a:solidFill>
              </a:rPr>
              <a:t>gerekir. </a:t>
            </a:r>
            <a:endParaRPr lang="tr-TR" sz="2400" dirty="0" smtClean="0">
              <a:solidFill>
                <a:srgbClr val="FF0000"/>
              </a:solidFill>
            </a:endParaRPr>
          </a:p>
          <a:p>
            <a:r>
              <a:rPr lang="tr-TR" sz="2400" dirty="0">
                <a:solidFill>
                  <a:srgbClr val="FF0000"/>
                </a:solidFill>
              </a:rPr>
              <a:t>Parametrik testlerde bulgu ve yorumlar, ortalamalar üzerinden </a:t>
            </a:r>
            <a:r>
              <a:rPr lang="tr-TR" sz="2400" dirty="0" smtClean="0">
                <a:solidFill>
                  <a:srgbClr val="FF0000"/>
                </a:solidFill>
              </a:rPr>
              <a:t>yapılırken </a:t>
            </a:r>
            <a:r>
              <a:rPr lang="tr-TR" sz="2400" dirty="0">
                <a:solidFill>
                  <a:srgbClr val="FF0000"/>
                </a:solidFill>
              </a:rPr>
              <a:t>parametrik olmayan testlerde </a:t>
            </a:r>
            <a:r>
              <a:rPr lang="tr-TR" sz="2400" dirty="0" smtClean="0">
                <a:solidFill>
                  <a:srgbClr val="FF0000"/>
                </a:solidFill>
              </a:rPr>
              <a:t>sıra ortalamaları </a:t>
            </a:r>
            <a:r>
              <a:rPr lang="tr-TR" sz="2400" dirty="0">
                <a:solidFill>
                  <a:srgbClr val="FF0000"/>
                </a:solidFill>
              </a:rPr>
              <a:t>üzerinden </a:t>
            </a:r>
            <a:r>
              <a:rPr lang="tr-TR" sz="2400" dirty="0" smtClean="0">
                <a:solidFill>
                  <a:srgbClr val="FF0000"/>
                </a:solidFill>
              </a:rPr>
              <a:t>yapılır.</a:t>
            </a:r>
          </a:p>
          <a:p>
            <a:r>
              <a:rPr lang="tr-TR" sz="2400" b="1" dirty="0" smtClean="0">
                <a:solidFill>
                  <a:srgbClr val="FF0000"/>
                </a:solidFill>
              </a:rPr>
              <a:t>Parametrik </a:t>
            </a:r>
            <a:r>
              <a:rPr lang="tr-TR" sz="2400" b="1" dirty="0">
                <a:solidFill>
                  <a:srgbClr val="FF0000"/>
                </a:solidFill>
              </a:rPr>
              <a:t>testler için </a:t>
            </a:r>
            <a:r>
              <a:rPr lang="tr-TR" sz="2400" b="1" dirty="0" smtClean="0">
                <a:solidFill>
                  <a:srgbClr val="FF0000"/>
                </a:solidFill>
              </a:rPr>
              <a:t>değişkenlerin </a:t>
            </a:r>
            <a:r>
              <a:rPr lang="tr-TR" sz="2400" b="1" dirty="0">
                <a:solidFill>
                  <a:srgbClr val="FF0000"/>
                </a:solidFill>
              </a:rPr>
              <a:t>normal </a:t>
            </a:r>
            <a:r>
              <a:rPr lang="tr-TR" sz="2400" b="1" dirty="0" smtClean="0">
                <a:solidFill>
                  <a:srgbClr val="FF0000"/>
                </a:solidFill>
              </a:rPr>
              <a:t>dağılım </a:t>
            </a:r>
            <a:r>
              <a:rPr lang="tr-TR" sz="2400" b="1" dirty="0">
                <a:solidFill>
                  <a:srgbClr val="FF0000"/>
                </a:solidFill>
              </a:rPr>
              <a:t>göstermesi </a:t>
            </a:r>
            <a:r>
              <a:rPr lang="tr-TR" sz="2400" b="1" dirty="0" smtClean="0">
                <a:solidFill>
                  <a:srgbClr val="FF0000"/>
                </a:solidFill>
              </a:rPr>
              <a:t>şartı aranmaktadır</a:t>
            </a:r>
            <a:r>
              <a:rPr lang="tr-TR" sz="2400" dirty="0" smtClean="0">
                <a:solidFill>
                  <a:srgbClr val="FF0000"/>
                </a:solidFill>
              </a:rPr>
              <a:t>. 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Özellikle kalabalık </a:t>
            </a:r>
            <a:r>
              <a:rPr lang="tr-TR" sz="2400" dirty="0">
                <a:solidFill>
                  <a:srgbClr val="FF0000"/>
                </a:solidFill>
              </a:rPr>
              <a:t>örneklemlerde bu ön </a:t>
            </a:r>
            <a:r>
              <a:rPr lang="tr-TR" sz="2400" dirty="0" smtClean="0">
                <a:solidFill>
                  <a:srgbClr val="FF0000"/>
                </a:solidFill>
              </a:rPr>
              <a:t>şartın sağlanmas</a:t>
            </a:r>
            <a:r>
              <a:rPr lang="tr-TR" sz="2400" dirty="0">
                <a:solidFill>
                  <a:srgbClr val="FF0000"/>
                </a:solidFill>
              </a:rPr>
              <a:t>ı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>
                <a:solidFill>
                  <a:srgbClr val="FF0000"/>
                </a:solidFill>
              </a:rPr>
              <a:t>daha kolay </a:t>
            </a:r>
            <a:r>
              <a:rPr lang="tr-TR" sz="2400" dirty="0" smtClean="0">
                <a:solidFill>
                  <a:srgbClr val="FF0000"/>
                </a:solidFill>
              </a:rPr>
              <a:t>olduğu </a:t>
            </a:r>
            <a:r>
              <a:rPr lang="tr-TR" sz="2400" dirty="0">
                <a:solidFill>
                  <a:srgbClr val="FF0000"/>
                </a:solidFill>
              </a:rPr>
              <a:t>için </a:t>
            </a:r>
            <a:r>
              <a:rPr lang="tr-TR" sz="2400" dirty="0" smtClean="0">
                <a:solidFill>
                  <a:srgbClr val="FF0000"/>
                </a:solidFill>
              </a:rPr>
              <a:t>çoğunlukla </a:t>
            </a:r>
            <a:r>
              <a:rPr lang="tr-TR" sz="2400" dirty="0">
                <a:solidFill>
                  <a:srgbClr val="FF0000"/>
                </a:solidFill>
              </a:rPr>
              <a:t>parametrik testler </a:t>
            </a:r>
            <a:r>
              <a:rPr lang="tr-TR" sz="2400" dirty="0" smtClean="0">
                <a:solidFill>
                  <a:srgbClr val="FF0000"/>
                </a:solidFill>
              </a:rPr>
              <a:t>uygulanmaktadır.</a:t>
            </a:r>
          </a:p>
        </p:txBody>
      </p:sp>
    </p:spTree>
    <p:extLst>
      <p:ext uri="{BB962C8B-B14F-4D97-AF65-F5344CB8AC3E}">
        <p14:creationId xmlns:p14="http://schemas.microsoft.com/office/powerpoint/2010/main" val="88640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03948"/>
            <a:ext cx="8780010" cy="51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23528" y="719118"/>
            <a:ext cx="8635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Parametrik Testlerin Karşılıkları Olan </a:t>
            </a:r>
            <a:r>
              <a:rPr lang="tr-TR" sz="2800" b="1" dirty="0" err="1" smtClean="0">
                <a:solidFill>
                  <a:srgbClr val="FF0000"/>
                </a:solidFill>
              </a:rPr>
              <a:t>Non</a:t>
            </a:r>
            <a:r>
              <a:rPr lang="tr-TR" sz="2800" b="1" dirty="0" smtClean="0">
                <a:solidFill>
                  <a:srgbClr val="FF0000"/>
                </a:solidFill>
              </a:rPr>
              <a:t>-parametrik Testler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9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693719" y="623454"/>
            <a:ext cx="6851614" cy="5209310"/>
          </a:xfrm>
        </p:spPr>
        <p:txBody>
          <a:bodyPr anchor="ctr">
            <a:normAutofit/>
          </a:bodyPr>
          <a:lstStyle/>
          <a:p>
            <a:pPr algn="ctr"/>
            <a:r>
              <a:rPr lang="tr-TR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NİTEL VERİ ÇÖZÜMLEME TEKNİKLERİ</a:t>
            </a:r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4695" y="568695"/>
            <a:ext cx="6378425" cy="719781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NİTEL VERİ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ÇÖZÜMLEME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TEKNİKLERİ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44694" y="1510148"/>
            <a:ext cx="6686550" cy="5056909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Nicel verilerle </a:t>
            </a:r>
            <a:r>
              <a:rPr lang="tr-TR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gerçekleştirilen </a:t>
            </a:r>
            <a:r>
              <a:rPr lang="tr-TR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çözümlemeler veri toplama süreci bittikten sonra </a:t>
            </a:r>
            <a:r>
              <a:rPr lang="tr-TR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gerçekleştirilmektedir</a:t>
            </a:r>
            <a:r>
              <a:rPr lang="tr-TR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8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Nitel </a:t>
            </a:r>
            <a:r>
              <a:rPr lang="tr-TR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 çözümlemesinde ise çözümleme ve veri toplama süreci birlikte devam eder</a:t>
            </a:r>
            <a:r>
              <a:rPr lang="tr-TR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Nitel araştırmalarda </a:t>
            </a:r>
            <a:r>
              <a:rPr lang="tr-TR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 toplama ve çözümlemenin beraberce </a:t>
            </a:r>
            <a:r>
              <a:rPr lang="tr-TR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gerçekleştiği yargısın</a:t>
            </a:r>
            <a:r>
              <a:rPr lang="tr-TR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tr-TR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nitel analiz ile ilgili </a:t>
            </a:r>
            <a:r>
              <a:rPr lang="tr-TR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şu </a:t>
            </a:r>
            <a:r>
              <a:rPr lang="tr-TR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 </a:t>
            </a:r>
            <a:r>
              <a:rPr lang="tr-TR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gerçeğe dayandırır :</a:t>
            </a: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8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712968" cy="6336704"/>
          </a:xfrm>
        </p:spPr>
        <p:txBody>
          <a:bodyPr>
            <a:noAutofit/>
          </a:bodyPr>
          <a:lstStyle/>
          <a:p>
            <a:endParaRPr lang="tr-TR" sz="2400" dirty="0" smtClean="0">
              <a:solidFill>
                <a:schemeClr val="bg1"/>
              </a:solidFill>
            </a:endParaRPr>
          </a:p>
          <a:p>
            <a:r>
              <a:rPr lang="tr-TR" sz="2800" b="1" dirty="0" smtClean="0">
                <a:solidFill>
                  <a:schemeClr val="bg1"/>
                </a:solidFill>
              </a:rPr>
              <a:t>Araştırmanızı yaptınız verilerinizi topladınız şimdi ne yapacaksınız ?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rgbClr val="C00000"/>
                </a:solidFill>
              </a:rPr>
              <a:t>-Araştırma sorularına cevap bulmanın </a:t>
            </a:r>
            <a:r>
              <a:rPr lang="tr-TR" sz="2400" dirty="0">
                <a:solidFill>
                  <a:srgbClr val="C00000"/>
                </a:solidFill>
              </a:rPr>
              <a:t>en önemli </a:t>
            </a:r>
            <a:r>
              <a:rPr lang="tr-TR" sz="2400" dirty="0" smtClean="0">
                <a:solidFill>
                  <a:srgbClr val="C00000"/>
                </a:solidFill>
              </a:rPr>
              <a:t>aşamalarından biri geçerli ve güvenilir </a:t>
            </a:r>
            <a:r>
              <a:rPr lang="tr-TR" sz="2400" dirty="0">
                <a:solidFill>
                  <a:srgbClr val="C00000"/>
                </a:solidFill>
              </a:rPr>
              <a:t>araç ve yöntemlerle </a:t>
            </a:r>
            <a:r>
              <a:rPr lang="tr-TR" sz="2400" dirty="0" smtClean="0">
                <a:solidFill>
                  <a:srgbClr val="C00000"/>
                </a:solidFill>
              </a:rPr>
              <a:t>toplanmış </a:t>
            </a:r>
            <a:r>
              <a:rPr lang="tr-TR" sz="2400" dirty="0">
                <a:solidFill>
                  <a:srgbClr val="C00000"/>
                </a:solidFill>
              </a:rPr>
              <a:t>olan verileri </a:t>
            </a:r>
            <a:r>
              <a:rPr lang="tr-TR" sz="2400" dirty="0" smtClean="0">
                <a:solidFill>
                  <a:srgbClr val="C00000"/>
                </a:solidFill>
              </a:rPr>
              <a:t>analiz etmek, çözümlemektir</a:t>
            </a:r>
            <a:r>
              <a:rPr lang="tr-TR" sz="2400" dirty="0">
                <a:solidFill>
                  <a:srgbClr val="C00000"/>
                </a:solidFill>
              </a:rPr>
              <a:t>. </a:t>
            </a:r>
            <a:endParaRPr lang="tr-TR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sz="2400" dirty="0" smtClean="0">
                <a:solidFill>
                  <a:srgbClr val="C00000"/>
                </a:solidFill>
              </a:rPr>
              <a:t>-Eğer sorularınıza cevap bulmak istiyorsanız veri çözümleme işlemini çok iyi bilmeniz şarttır.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rgbClr val="C00000"/>
                </a:solidFill>
              </a:rPr>
              <a:t>-Verilerin </a:t>
            </a:r>
            <a:r>
              <a:rPr lang="tr-TR" sz="2400" dirty="0">
                <a:solidFill>
                  <a:srgbClr val="C00000"/>
                </a:solidFill>
              </a:rPr>
              <a:t>çözümlenmesi f</a:t>
            </a:r>
            <a:r>
              <a:rPr lang="tr-TR" sz="2400" dirty="0" smtClean="0">
                <a:solidFill>
                  <a:srgbClr val="C00000"/>
                </a:solidFill>
              </a:rPr>
              <a:t>arklı </a:t>
            </a:r>
            <a:r>
              <a:rPr lang="tr-TR" sz="2400" dirty="0">
                <a:solidFill>
                  <a:srgbClr val="C00000"/>
                </a:solidFill>
              </a:rPr>
              <a:t>yöntemlerin birlikte </a:t>
            </a:r>
            <a:r>
              <a:rPr lang="tr-TR" sz="2400" dirty="0" smtClean="0">
                <a:solidFill>
                  <a:srgbClr val="C00000"/>
                </a:solidFill>
              </a:rPr>
              <a:t>işe koşulmasını </a:t>
            </a:r>
            <a:r>
              <a:rPr lang="tr-TR" sz="2400" dirty="0">
                <a:solidFill>
                  <a:srgbClr val="C00000"/>
                </a:solidFill>
              </a:rPr>
              <a:t>gerektiren kritik bir </a:t>
            </a:r>
            <a:r>
              <a:rPr lang="tr-TR" sz="2400" dirty="0" smtClean="0">
                <a:solidFill>
                  <a:srgbClr val="C00000"/>
                </a:solidFill>
              </a:rPr>
              <a:t>süreçtir</a:t>
            </a:r>
            <a:r>
              <a:rPr lang="tr-TR" sz="2400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849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4695" y="804223"/>
            <a:ext cx="6378425" cy="719781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NİTEL VERİ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ÇÖZÜMLEME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TEKNİKLERİ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0632" y="1981201"/>
            <a:ext cx="6686550" cy="4138245"/>
          </a:xfrm>
        </p:spPr>
        <p:txBody>
          <a:bodyPr>
            <a:normAutofit lnSpcReduction="10000"/>
          </a:bodyPr>
          <a:lstStyle/>
          <a:p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Veri toplarken 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araştırmacı 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takım kısa 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notlar tutar. </a:t>
            </a:r>
            <a:endParaRPr lang="tr-TR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notlarda toplanan verilere yönelik bireysel tutum, yorum ve tepkilerini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kayıt altına alır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Yani araştırmacının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 ile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etkileşimi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başlı başına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veri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kaynağına dönüşür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4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378425" cy="719781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NİTEL VERİ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ÇÖZÜMLEME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TEKNİKLERİ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64022" y="1460696"/>
            <a:ext cx="7061464" cy="3976254"/>
          </a:xfrm>
        </p:spPr>
        <p:txBody>
          <a:bodyPr>
            <a:normAutofit fontScale="85000" lnSpcReduction="10000"/>
          </a:bodyPr>
          <a:lstStyle/>
          <a:p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Araştırmacı 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toplamakta 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olduğu 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veriler üzerinde 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yansıtma 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yapar. </a:t>
            </a:r>
            <a:endParaRPr lang="tr-TR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Yani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veriler üzerinde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ayrıntılı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düşünür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mevcut duruma göre eklemesi ya da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değişiklik yapması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gereken süreçlere karar vermeye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çalışır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Hatta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 toplama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sırasındaki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deneyimlerine göre yöntem ya da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uygulamalarının sırasını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biçimini bile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değiştirebilir.</a:t>
            </a:r>
          </a:p>
        </p:txBody>
      </p:sp>
    </p:spTree>
    <p:extLst>
      <p:ext uri="{BB962C8B-B14F-4D97-AF65-F5344CB8AC3E}">
        <p14:creationId xmlns:p14="http://schemas.microsoft.com/office/powerpoint/2010/main" val="370988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378425" cy="719781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NİTEL VERİ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ÇÖZÜMLEME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TEKNİKLERİ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0633" y="1524002"/>
            <a:ext cx="6998159" cy="5237016"/>
          </a:xfrm>
        </p:spPr>
        <p:txBody>
          <a:bodyPr>
            <a:normAutofit fontScale="85000" lnSpcReduction="20000"/>
          </a:bodyPr>
          <a:lstStyle/>
          <a:p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Nitel 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 çözümlemesinde doyum 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noktası yaşanana 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kadar veri toplama 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işlemi 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devam eder. </a:t>
            </a:r>
            <a:endParaRPr lang="tr-TR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nokta, yeni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katılımcıların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 da mevcut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katılımcılardan gelen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 verilerin o ana kadar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oluşmuş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 veri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yapısına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hiçbir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şey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katmamaya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başladığı noktadır.</a:t>
            </a:r>
          </a:p>
          <a:p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Doyum noktasına ulaşılıp ulaşılmadığına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karar vermek ve o ana kadar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toplanmış olan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verilerin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araştırma amaçlarına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hizmet edip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etmediğini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görmek için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araştırmacının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toplanan verilere hâkim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olması,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hatta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birtakım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 çözümlemeleri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gerçekleştirmiş olması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gerekmektedir. </a:t>
            </a:r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9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378425" cy="719781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NİTEL VERİ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ÇÖZÜMLEME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TEKNİKLERİ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0632" y="1357747"/>
            <a:ext cx="6686550" cy="5375562"/>
          </a:xfrm>
        </p:spPr>
        <p:txBody>
          <a:bodyPr>
            <a:normAutofit fontScale="92500"/>
          </a:bodyPr>
          <a:lstStyle/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Nitel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araştırmalarda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 çözümleme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işlemi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bol miktarda cümle, ses ya da görseli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anlamlı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biçimde özetleyebilmek için sürekli bir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karşılaştırma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tekrar gerektiren yorucu bir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süreçtir.</a:t>
            </a:r>
          </a:p>
          <a:p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Çoğunlukla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gözlem,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görüşme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odak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 görüşmesi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 da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yazılı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belgeden elde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edilen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veriler, kodlama yöntemi ile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anlamlı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parçalara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ayrılır, kavramsallaştırılır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bir ana fikir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oluşturulmaya çalışılır.</a:t>
            </a:r>
          </a:p>
        </p:txBody>
      </p:sp>
    </p:spTree>
    <p:extLst>
      <p:ext uri="{BB962C8B-B14F-4D97-AF65-F5344CB8AC3E}">
        <p14:creationId xmlns:p14="http://schemas.microsoft.com/office/powerpoint/2010/main" val="38940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4695" y="679532"/>
            <a:ext cx="6378425" cy="719781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NİTEL VERİ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ÇÖZÜMLEME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TEKNİKLERİ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91680" y="1772816"/>
            <a:ext cx="6686550" cy="3574470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bağlamda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nitel çözümlemeler,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ayrıntılı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yığınlarının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tekrar tekrar ve dikkatli bir biçimde incelenmesi sonucunda genel kavram ve temalara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ulaşılan tümevarımcı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yaklaşım içermektedir.</a:t>
            </a:r>
          </a:p>
          <a:p>
            <a:endParaRPr lang="tr-TR" sz="3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19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378425" cy="719781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NİTEL VERİ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ÇÖZÜMLEME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TEKNİKLERİ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0632" y="1108364"/>
            <a:ext cx="6686550" cy="5181600"/>
          </a:xfrm>
        </p:spPr>
        <p:txBody>
          <a:bodyPr>
            <a:normAutofit fontScale="92500"/>
          </a:bodyPr>
          <a:lstStyle/>
          <a:p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Standartlaşmış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 analizi yöntemlerine nazaran daha fazla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yaratıcılık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esneklik gerektiren nitel çözümleme yöntemlerinde özellikle betimleme, analiz ve yorumlama yetileri büyük önem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taşımaktadırlar.</a:t>
            </a:r>
          </a:p>
          <a:p>
            <a:r>
              <a:rPr lang="tr-T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Betimleme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toplanan verilerin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araştırma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sorunu ile ilgili olarak ne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söylediğini ve genel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 hangi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sonuçları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ortaya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koyduğunu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belirtme sürecidir.</a:t>
            </a:r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2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4695" y="388586"/>
            <a:ext cx="6378425" cy="719781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NİTEL VERİ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ÇÖZÜMLEME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TEKNİKLERİ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0632" y="1385455"/>
            <a:ext cx="6686550" cy="4267200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Analiz,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verilerde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açıkça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görülmeyen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temaların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kodlama ve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sınıflamalar aracılığıyla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ortaya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çıkartılması,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temalar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arasındaki ilişkilerin açıklanması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sürecidir. </a:t>
            </a:r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Yani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betimleme “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ne” sorusuna yanıt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verirken, analiz “neden” ve “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nasıl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sorularına açıklık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getirmektedir.</a:t>
            </a:r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56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4695" y="388586"/>
            <a:ext cx="6378425" cy="719781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NİTEL VERİ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ÇÖZÜMLEME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TEKNİKLERİ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0632" y="1496293"/>
            <a:ext cx="6686550" cy="4239491"/>
          </a:xfrm>
        </p:spPr>
        <p:txBody>
          <a:bodyPr>
            <a:normAutofit lnSpcReduction="10000"/>
          </a:bodyPr>
          <a:lstStyle/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Yorumlama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araştırmada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 alan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katılımcılar tarafından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dile getirilen ya da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katılımcılarda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gözlenen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durumların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anlama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geldiğini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belirtme sürecidir. </a:t>
            </a:r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aşamada araştırmacının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öznel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bakışını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işe koşarak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gözlem ve ifadelerden bir anlam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çıkarması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söz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konusudur.</a:t>
            </a:r>
          </a:p>
          <a:p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6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6378425" cy="719781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NİTEL VERİ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ÇÖZÜMLEME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TEKNİKLERİ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0632" y="1496293"/>
            <a:ext cx="6686550" cy="4572001"/>
          </a:xfrm>
        </p:spPr>
        <p:txBody>
          <a:bodyPr>
            <a:normAutofit fontScale="92500" lnSpcReduction="10000"/>
          </a:bodyPr>
          <a:lstStyle/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 nedenle nitel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araştırmada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ortaya konan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bulguların zenginliği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araştırmacının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yorumlama yetisi ve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bakış açısına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değişkenlik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gösterebilir. </a:t>
            </a:r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Yani aynı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verilerden iki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 araştırmacı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 öznel yoruma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ulaşabilir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yöntemsel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bağlamda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güvenilir yollar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izlendiği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sürece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 yazına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geçerli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bakış açısı kazandırabilir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4695" y="388586"/>
            <a:ext cx="6378425" cy="719781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 Çözümlemeye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Hazırlık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0632" y="1496293"/>
            <a:ext cx="6686550" cy="4572001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Nitel analizin ilk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aşamasında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verilerin dosya ve klasörler halinde örgütlenmesi gerekir. </a:t>
            </a:r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Nitel araştırmada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toplanan veri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miktarı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 büyük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olduğu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organizasyon büyük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taşımaktadır.</a:t>
            </a:r>
          </a:p>
        </p:txBody>
      </p:sp>
    </p:spTree>
    <p:extLst>
      <p:ext uri="{BB962C8B-B14F-4D97-AF65-F5344CB8AC3E}">
        <p14:creationId xmlns:p14="http://schemas.microsoft.com/office/powerpoint/2010/main" val="30802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712968" cy="6336704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Veri çözümlenenin (analizinin) amacı nedir?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-</a:t>
            </a:r>
            <a:r>
              <a:rPr lang="tr-TR" sz="2400" dirty="0">
                <a:solidFill>
                  <a:srgbClr val="FF0000"/>
                </a:solidFill>
              </a:rPr>
              <a:t>İ</a:t>
            </a:r>
            <a:r>
              <a:rPr lang="tr-TR" sz="2400" dirty="0" smtClean="0">
                <a:solidFill>
                  <a:srgbClr val="FF0000"/>
                </a:solidFill>
              </a:rPr>
              <a:t>ncelenen </a:t>
            </a:r>
            <a:r>
              <a:rPr lang="tr-TR" sz="2400" dirty="0">
                <a:solidFill>
                  <a:srgbClr val="FF0000"/>
                </a:solidFill>
              </a:rPr>
              <a:t>konuya yönelik olarak toplanan ham verilerden elde edilen bilgileri mümkün </a:t>
            </a:r>
            <a:r>
              <a:rPr lang="tr-TR" sz="2400" dirty="0" smtClean="0">
                <a:solidFill>
                  <a:srgbClr val="FF0000"/>
                </a:solidFill>
              </a:rPr>
              <a:t>olduğu </a:t>
            </a:r>
            <a:r>
              <a:rPr lang="tr-TR" sz="2400" dirty="0">
                <a:solidFill>
                  <a:srgbClr val="FF0000"/>
                </a:solidFill>
              </a:rPr>
              <a:t>kadar etkili bir biçimde özetlemek ve </a:t>
            </a:r>
            <a:r>
              <a:rPr lang="tr-TR" sz="2400" dirty="0" smtClean="0">
                <a:solidFill>
                  <a:srgbClr val="FF0000"/>
                </a:solidFill>
              </a:rPr>
              <a:t>araştırma </a:t>
            </a:r>
            <a:r>
              <a:rPr lang="tr-TR" sz="2400" dirty="0">
                <a:solidFill>
                  <a:srgbClr val="FF0000"/>
                </a:solidFill>
              </a:rPr>
              <a:t>ile ilgili </a:t>
            </a:r>
            <a:r>
              <a:rPr lang="tr-TR" sz="2400" dirty="0" smtClean="0">
                <a:solidFill>
                  <a:srgbClr val="FF0000"/>
                </a:solidFill>
              </a:rPr>
              <a:t>doğru sonuçlara ulaşmaktır</a:t>
            </a:r>
            <a:r>
              <a:rPr lang="tr-TR" sz="2400" dirty="0">
                <a:solidFill>
                  <a:srgbClr val="FF0000"/>
                </a:solidFill>
              </a:rPr>
              <a:t>. </a:t>
            </a:r>
            <a:endParaRPr lang="tr-TR" sz="2400" dirty="0" smtClean="0">
              <a:solidFill>
                <a:srgbClr val="FF0000"/>
              </a:solidFill>
            </a:endParaRPr>
          </a:p>
          <a:p>
            <a:endParaRPr lang="tr-TR" sz="2400" dirty="0" smtClean="0">
              <a:solidFill>
                <a:schemeClr val="bg1"/>
              </a:solidFill>
            </a:endParaRPr>
          </a:p>
          <a:p>
            <a:r>
              <a:rPr lang="tr-TR" sz="2800" b="1" dirty="0" smtClean="0">
                <a:solidFill>
                  <a:schemeClr val="bg1"/>
                </a:solidFill>
              </a:rPr>
              <a:t>Her veri için bir çözümleme (analiz) tekniği var mıdır ?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Tüm araştırmalarda kullanılabilen sihirli </a:t>
            </a:r>
            <a:r>
              <a:rPr lang="tr-TR" sz="2400" dirty="0">
                <a:solidFill>
                  <a:srgbClr val="FF0000"/>
                </a:solidFill>
              </a:rPr>
              <a:t>bir veri çözümleme yöntemi yoktur. </a:t>
            </a:r>
            <a:endParaRPr lang="tr-TR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Veri </a:t>
            </a:r>
            <a:r>
              <a:rPr lang="tr-TR" sz="2400" dirty="0">
                <a:solidFill>
                  <a:srgbClr val="FF0000"/>
                </a:solidFill>
              </a:rPr>
              <a:t>toplanan </a:t>
            </a:r>
            <a:r>
              <a:rPr lang="tr-TR" sz="2400" dirty="0" smtClean="0">
                <a:solidFill>
                  <a:srgbClr val="FF0000"/>
                </a:solidFill>
              </a:rPr>
              <a:t>bağlama</a:t>
            </a:r>
            <a:r>
              <a:rPr lang="tr-TR" sz="2400" dirty="0">
                <a:solidFill>
                  <a:srgbClr val="FF0000"/>
                </a:solidFill>
              </a:rPr>
              <a:t>, toplanan verilerin türüne ve </a:t>
            </a:r>
            <a:r>
              <a:rPr lang="tr-TR" sz="2400" dirty="0" smtClean="0">
                <a:solidFill>
                  <a:srgbClr val="FF0000"/>
                </a:solidFill>
              </a:rPr>
              <a:t>araştırmanın amaçlarına </a:t>
            </a:r>
            <a:r>
              <a:rPr lang="tr-TR" sz="2400" dirty="0">
                <a:solidFill>
                  <a:srgbClr val="FF0000"/>
                </a:solidFill>
              </a:rPr>
              <a:t>göre </a:t>
            </a:r>
            <a:r>
              <a:rPr lang="tr-TR" sz="2400" dirty="0" smtClean="0">
                <a:solidFill>
                  <a:srgbClr val="FF0000"/>
                </a:solidFill>
              </a:rPr>
              <a:t>şartlı </a:t>
            </a:r>
            <a:r>
              <a:rPr lang="tr-TR" sz="2400" dirty="0">
                <a:solidFill>
                  <a:srgbClr val="FF0000"/>
                </a:solidFill>
              </a:rPr>
              <a:t>veri çözümleme tekniklerinden yararlanmak gerekmektedir. </a:t>
            </a:r>
          </a:p>
        </p:txBody>
      </p:sp>
    </p:spTree>
    <p:extLst>
      <p:ext uri="{BB962C8B-B14F-4D97-AF65-F5344CB8AC3E}">
        <p14:creationId xmlns:p14="http://schemas.microsoft.com/office/powerpoint/2010/main" val="86846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4695" y="388586"/>
            <a:ext cx="6378425" cy="719781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Betimsel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Analiz ve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İçerik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0632" y="1496293"/>
            <a:ext cx="7124768" cy="4572001"/>
          </a:xfrm>
        </p:spPr>
        <p:txBody>
          <a:bodyPr>
            <a:normAutofit fontScale="85000" lnSpcReduction="10000"/>
          </a:bodyPr>
          <a:lstStyle/>
          <a:p>
            <a:r>
              <a:rPr lang="tr-TR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Betimsel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analizde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veriler önceden belli olan kategori ya da boyutlara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 özetlenir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yorumlanır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Dört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aşamadan oluşur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Birincisi 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 bir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çerçeve oluşturmadır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Yani verilerin hangi kavram ya da temalar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altında düzenleneceği başlangıçta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belirlenir. </a:t>
            </a:r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İkinci aşamada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hazırlanmış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 bu tematik çerçeveye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 veriler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okunur, düzenlenir ve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işlenir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Hatta önceden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belirlenmiş olan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tematik çerçevenin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dışında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kalan verilerin dikkate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alınmaması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söz konusu olabilir. </a:t>
            </a:r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3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4695" y="388586"/>
            <a:ext cx="6378425" cy="719781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Betimsel Analiz ve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İçerik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0632" y="1496293"/>
            <a:ext cx="6686550" cy="5126183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Üçüncü aşamada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tematik çerçeveye göre düzenlenmiş olan bulgular, kolay anlaşılır bir dille tanımlanır ve gerekirse ilginç ve vurucu alıntılarla desteklenir. </a:t>
            </a:r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Dördüncü 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aşamada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ise bulgular yorumlanır. Yani tanımlanmış olan bulgular açıklanır, ilişkilendirilir ve anlamlandırılır.</a:t>
            </a:r>
          </a:p>
          <a:p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8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4695" y="388586"/>
            <a:ext cx="6378425" cy="719781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Betimsel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Analiz ve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İçerik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0632" y="1274618"/>
            <a:ext cx="6686550" cy="5181600"/>
          </a:xfrm>
        </p:spPr>
        <p:txBody>
          <a:bodyPr>
            <a:normAutofit fontScale="92500" lnSpcReduction="10000"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İçerik </a:t>
            </a:r>
            <a:r>
              <a:rPr lang="tr-T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analizi 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ise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benzer verilerin belirli kavramlar ve temalar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etrafında bir araya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getirilmesi ve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bunların anlaşılır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biçimde düzenlenmesi sürecidir. Bu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bağlamda tümevarımcı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 olarak da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adlandırılmaktadır.</a:t>
            </a:r>
          </a:p>
          <a:p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Betimsel analize göre daha derinlemesine bir çözümleme gerektiren içerik analizi,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çoğunlukla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mevcut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verileri açıklamak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 önceden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belirlenmiş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kategori ya da boyutlar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olmadığı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işe koşulur.</a:t>
            </a:r>
            <a:endParaRPr lang="tr-TR" sz="3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2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4695" y="388586"/>
            <a:ext cx="6378425" cy="719781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Betimsel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Analiz ve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İçerik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0632" y="1496290"/>
            <a:ext cx="6686550" cy="5181600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Ayrıca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betimsel analizde gözden kaçan ya da önceden belirlenen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başlıklar arasında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 almayan yeni kavram ve kategoriler, içerik analizi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yardımıyla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ortaya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çıkartılır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İçerik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analizinde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sırasıyla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veriler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kodlanır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temalar bulunur, kod ve temalar düzenlenir, bulgular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tanımlanarak yorumlanır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4695" y="388586"/>
            <a:ext cx="6378425" cy="719781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Kodlama ve Tema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Oluşturma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37878" y="1075324"/>
            <a:ext cx="7093116" cy="5181600"/>
          </a:xfrm>
        </p:spPr>
        <p:txBody>
          <a:bodyPr>
            <a:normAutofit fontScale="92500" lnSpcReduction="10000"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Kodlama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nitel veriyi betimleyebilmek ve veri seti içinde yer alan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temaları açığa çıkarabilmek amacıyla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 birimlerini (metin, resim, ses)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anlamlı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parçalara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ayırma ve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parçaları adlandırma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sürecidir. </a:t>
            </a:r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Kodlama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sürecinde analiz birimleri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parçalara ayrılır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 parçalar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anlamlandırılır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adlandırılır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birbirine çok benzeyen ya da yineleyen bu isimler dikkate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alındıktan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sonra da daha genel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başlıklar altında toplanır.</a:t>
            </a:r>
          </a:p>
        </p:txBody>
      </p:sp>
    </p:spTree>
    <p:extLst>
      <p:ext uri="{BB962C8B-B14F-4D97-AF65-F5344CB8AC3E}">
        <p14:creationId xmlns:p14="http://schemas.microsoft.com/office/powerpoint/2010/main" val="16297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4695" y="388586"/>
            <a:ext cx="6378425" cy="719781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Kodlama ve Tema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Oluşturma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0632" y="1427017"/>
            <a:ext cx="6686550" cy="518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Kodlama ve Tema Oluşturma Basamakları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Öncelikle tüm analiz birimlerini dikkatlice inceleyerek 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bütün </a:t>
            </a:r>
            <a:r>
              <a:rPr lang="tr-T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hakkında fikir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sahibi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olmak gerekir. Bu okuma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sırasında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akla gelen yorum ve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açıklamalar verilerin yanına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düşülebilir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Küçük bir bölüm ya da paragraf dikkate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alınarak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“burada tam olarak ne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anlatılıyor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 sorusuna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yanıt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olabilecek en fazla üç ya da dört sözcüklük 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etiketler (kodlar) belirlenir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6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4695" y="388586"/>
            <a:ext cx="6378425" cy="719781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Kodlama ve Tema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Oluşturma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0632" y="1219201"/>
            <a:ext cx="6686550" cy="5389417"/>
          </a:xfrm>
        </p:spPr>
        <p:txBody>
          <a:bodyPr>
            <a:normAutofit fontScale="85000" lnSpcReduction="20000"/>
          </a:bodyPr>
          <a:lstStyle/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Tüm veri seti gözden geçirilerek analiz birimleri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işaretlenir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 da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parantez içine alınır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Yanlarına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birimi birkaç sözcükle özetleyen kodlar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eklenir. Birbirine benzer ifadeler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yinelenebileceği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 verilerin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tamamını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biçimde tek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 kodlamak ş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 değildir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Önemli olan metinde yer alan tüm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olası kodların sağlıklı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biçimde ortaya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çıkmış olmasıdır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Tüm veriler gözden geçirildikten sonra 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ortaya </a:t>
            </a:r>
            <a:r>
              <a:rPr lang="tr-T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çıkan kodların 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listesi </a:t>
            </a:r>
            <a:r>
              <a:rPr lang="tr-T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hazırlanır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Benzer kodlar gruplanarak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anlamlı bütünler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yani kavramlar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ortaya çıkartılır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Gereksiz olan ya da yinelenen kodlar elenir.</a:t>
            </a:r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4695" y="388586"/>
            <a:ext cx="6378425" cy="719781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Kodlama ve Tema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Oluşturma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0632" y="1219201"/>
            <a:ext cx="6686550" cy="5389417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tr-T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Veriler 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yeniden </a:t>
            </a:r>
            <a:r>
              <a:rPr lang="tr-T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baştan 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sona okunarak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eldeki kod ve kavram listesinin yeterince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kapsayıcı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olup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olmadığı, 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 kod ve </a:t>
            </a:r>
            <a:r>
              <a:rPr lang="tr-T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kavramların 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ortaya </a:t>
            </a:r>
            <a:r>
              <a:rPr lang="tr-T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çıkıp çıkmadığı 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incelenir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3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Tüm kavramlar tercihen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beş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yedi tema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altında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toplanabilecek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şekilde gruplanır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4695" y="707240"/>
            <a:ext cx="6378425" cy="719781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Kodlama ve Tema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Oluşturma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0632" y="1704112"/>
            <a:ext cx="6686550" cy="5389417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Kodlama süreci sonunda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araştırma soruları ışığında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zaten beklenen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temalara ulaşılabileceği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 hiç beklenmedik temalar ya da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sınıflandırılması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oldukça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zor olan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temalar da ortaya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çıkabilir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ekilde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temalarla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edebilmenin yolu mümkün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olduğu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kadar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kaynaklarından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bakış açısından yararlanmaktır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5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4695" y="388585"/>
            <a:ext cx="6378425" cy="719781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 Çözümlemeye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İlişkin İpuçları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0632" y="1108363"/>
            <a:ext cx="6686550" cy="5597236"/>
          </a:xfrm>
        </p:spPr>
        <p:txBody>
          <a:bodyPr>
            <a:normAutofit fontScale="92500" lnSpcReduction="20000"/>
          </a:bodyPr>
          <a:lstStyle/>
          <a:p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kaynaklarda nitel verilerin çözümleme ve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yorumlanmasında yardımcı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olabilecek,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araştırmaya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güç katacak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çeşitli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yöntemlerden söz edilmektedir.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yöntemler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dokuz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başlık altında toplanabilir:</a:t>
            </a:r>
          </a:p>
          <a:p>
            <a:r>
              <a:rPr lang="tr-T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Numaralandırma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Üzerinde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çalışılan araştırma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sorununa yönelik her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önemli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kavram,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yapı,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duygu,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davranış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 da olaydan kaç kez söz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edildiğini belirtme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gözlem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yapılıyorsa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ilgili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davranışların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kaç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kişi tarafından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 da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kaç defa gerçekleştirildiğini kayıt altına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alma;</a:t>
            </a:r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01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4800" cy="652934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VERİ ÇÖZÜMLEME DEĞİŞKEN KAVRAMI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51520" y="908720"/>
            <a:ext cx="8784976" cy="5472608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Değişken</a:t>
            </a:r>
            <a:r>
              <a:rPr lang="tr-TR" sz="2400" b="1" dirty="0">
                <a:solidFill>
                  <a:srgbClr val="FF0000"/>
                </a:solidFill>
              </a:rPr>
              <a:t>, araştırmalarda birey, nesne ya da olgular ile ilgili ölçebildiğimiz özelliklerin her biridir. 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r>
              <a:rPr lang="tr-TR" sz="2400" b="1" dirty="0" smtClean="0">
                <a:solidFill>
                  <a:srgbClr val="FF0000"/>
                </a:solidFill>
              </a:rPr>
              <a:t>Örneğin yaş, cinsiyet, </a:t>
            </a:r>
            <a:r>
              <a:rPr lang="tr-TR" sz="2400" b="1" dirty="0">
                <a:solidFill>
                  <a:srgbClr val="FF0000"/>
                </a:solidFill>
              </a:rPr>
              <a:t>aylık </a:t>
            </a:r>
            <a:r>
              <a:rPr lang="tr-TR" sz="2400" b="1" dirty="0" smtClean="0">
                <a:solidFill>
                  <a:srgbClr val="FF0000"/>
                </a:solidFill>
              </a:rPr>
              <a:t>gelir, başarı notu, zeka, ilgi, tutum, dindarlık ve diğer kişilik özellikleri birer </a:t>
            </a:r>
            <a:r>
              <a:rPr lang="tr-TR" sz="2400" b="1" dirty="0">
                <a:solidFill>
                  <a:srgbClr val="FF0000"/>
                </a:solidFill>
              </a:rPr>
              <a:t>değişkendir.</a:t>
            </a:r>
          </a:p>
          <a:p>
            <a:endParaRPr lang="tr-TR" sz="2400" b="1" dirty="0" smtClean="0">
              <a:solidFill>
                <a:schemeClr val="bg1"/>
              </a:solidFill>
            </a:endParaRPr>
          </a:p>
          <a:p>
            <a:r>
              <a:rPr lang="tr-TR" sz="2800" b="1" dirty="0" smtClean="0">
                <a:solidFill>
                  <a:schemeClr val="bg1"/>
                </a:solidFill>
              </a:rPr>
              <a:t>Nicel değişkenler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</a:rPr>
              <a:t>herhangi bir özelliğin bir birey ya da nesnede sayısal olarak hangi miktarda olduğunu betimlemekte kullanılır</a:t>
            </a:r>
          </a:p>
          <a:p>
            <a:pPr marL="0" indent="0"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Örneğin </a:t>
            </a:r>
            <a:r>
              <a:rPr lang="tr-TR" sz="2400" b="1" dirty="0">
                <a:solidFill>
                  <a:srgbClr val="FF0000"/>
                </a:solidFill>
              </a:rPr>
              <a:t>bireylerin </a:t>
            </a:r>
            <a:r>
              <a:rPr lang="tr-TR" sz="2400" b="1" dirty="0" smtClean="0">
                <a:solidFill>
                  <a:srgbClr val="FF0000"/>
                </a:solidFill>
              </a:rPr>
              <a:t>boyları </a:t>
            </a:r>
            <a:r>
              <a:rPr lang="tr-TR" sz="2400" b="1" dirty="0">
                <a:solidFill>
                  <a:srgbClr val="FF0000"/>
                </a:solidFill>
              </a:rPr>
              <a:t>ya da </a:t>
            </a:r>
            <a:r>
              <a:rPr lang="tr-TR" sz="2400" b="1" dirty="0" smtClean="0">
                <a:solidFill>
                  <a:srgbClr val="FF0000"/>
                </a:solidFill>
              </a:rPr>
              <a:t>ağırlıkları </a:t>
            </a:r>
            <a:r>
              <a:rPr lang="tr-TR" sz="2400" b="1" dirty="0">
                <a:solidFill>
                  <a:srgbClr val="FF0000"/>
                </a:solidFill>
              </a:rPr>
              <a:t>nicel </a:t>
            </a:r>
            <a:r>
              <a:rPr lang="tr-TR" sz="2400" b="1" dirty="0" smtClean="0">
                <a:solidFill>
                  <a:srgbClr val="FF0000"/>
                </a:solidFill>
              </a:rPr>
              <a:t>değişken </a:t>
            </a:r>
            <a:r>
              <a:rPr lang="tr-TR" sz="2400" b="1" dirty="0">
                <a:solidFill>
                  <a:srgbClr val="FF0000"/>
                </a:solidFill>
              </a:rPr>
              <a:t>örnekleridir. Çünkü bu </a:t>
            </a:r>
            <a:r>
              <a:rPr lang="tr-TR" sz="2400" b="1" dirty="0" smtClean="0">
                <a:solidFill>
                  <a:srgbClr val="FF0000"/>
                </a:solidFill>
              </a:rPr>
              <a:t>değerler </a:t>
            </a:r>
            <a:r>
              <a:rPr lang="tr-TR" sz="2400" b="1" dirty="0">
                <a:solidFill>
                  <a:srgbClr val="FF0000"/>
                </a:solidFill>
              </a:rPr>
              <a:t>belli bir miktar </a:t>
            </a:r>
            <a:r>
              <a:rPr lang="tr-TR" sz="2400" b="1" dirty="0" smtClean="0">
                <a:solidFill>
                  <a:srgbClr val="FF0000"/>
                </a:solidFill>
              </a:rPr>
              <a:t>ifade </a:t>
            </a:r>
            <a:r>
              <a:rPr lang="tr-TR" sz="2400" b="1" dirty="0">
                <a:solidFill>
                  <a:srgbClr val="FF0000"/>
                </a:solidFill>
              </a:rPr>
              <a:t>eder ve bu miktara göre bireyleri </a:t>
            </a:r>
            <a:r>
              <a:rPr lang="tr-TR" sz="2400" b="1" dirty="0" smtClean="0">
                <a:solidFill>
                  <a:srgbClr val="FF0000"/>
                </a:solidFill>
              </a:rPr>
              <a:t>hafiften </a:t>
            </a:r>
            <a:r>
              <a:rPr lang="tr-TR" sz="2400" b="1" dirty="0">
                <a:solidFill>
                  <a:srgbClr val="FF0000"/>
                </a:solidFill>
              </a:rPr>
              <a:t>kiloluya ya da </a:t>
            </a:r>
            <a:r>
              <a:rPr lang="tr-TR" sz="2400" b="1" dirty="0" smtClean="0">
                <a:solidFill>
                  <a:srgbClr val="FF0000"/>
                </a:solidFill>
              </a:rPr>
              <a:t>kısadan </a:t>
            </a:r>
            <a:r>
              <a:rPr lang="tr-TR" sz="2400" b="1" dirty="0">
                <a:solidFill>
                  <a:srgbClr val="FF0000"/>
                </a:solidFill>
              </a:rPr>
              <a:t>uzuna </a:t>
            </a:r>
            <a:r>
              <a:rPr lang="tr-TR" sz="2400" b="1" dirty="0" smtClean="0">
                <a:solidFill>
                  <a:srgbClr val="FF0000"/>
                </a:solidFill>
              </a:rPr>
              <a:t>doğru sıralamak </a:t>
            </a:r>
            <a:r>
              <a:rPr lang="tr-TR" sz="2400" b="1" dirty="0">
                <a:solidFill>
                  <a:srgbClr val="FF0000"/>
                </a:solidFill>
              </a:rPr>
              <a:t>mümkündür</a:t>
            </a:r>
            <a:r>
              <a:rPr lang="tr-TR" sz="2400" b="1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972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4695" y="388585"/>
            <a:ext cx="6378425" cy="719781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 Çözümlemeye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İlişkin İpuçları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0632" y="1108363"/>
            <a:ext cx="6686550" cy="5597236"/>
          </a:xfrm>
        </p:spPr>
        <p:txBody>
          <a:bodyPr>
            <a:normAutofit fontScale="92500" lnSpcReduction="20000"/>
          </a:bodyPr>
          <a:lstStyle/>
          <a:p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tr-T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Alıntı 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yapma: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Üzerinde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çalışılan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konuyu tam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anlamıyla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betimleyen,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ortaya çıkan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kavram ve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temaları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anlamıyla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destekleyen güçlü, ilginç ve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özlü alıntıları bulguları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desteklemek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amacıyla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kullanma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tr-TR" sz="3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tr-T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Görüş birliği sağlama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Belli bir kodlama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yaklaşımı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belirlendikten sonra verilerin birden fazla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bağımsız araştırmacı tarafından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incelenmesi;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böylece kodlar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üzerindeki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görüş birliği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görüş ayrılığı oranlarını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betimleme;</a:t>
            </a:r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6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4695" y="388585"/>
            <a:ext cx="6378425" cy="719781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 Çözümlemeye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İlişkin İpuçları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0632" y="1108363"/>
            <a:ext cx="6686550" cy="5597236"/>
          </a:xfrm>
        </p:spPr>
        <p:txBody>
          <a:bodyPr>
            <a:normAutofit fontScale="92500" lnSpcReduction="20000"/>
          </a:bodyPr>
          <a:lstStyle/>
          <a:p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Çizelge </a:t>
            </a:r>
            <a:r>
              <a:rPr lang="tr-T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oluşturma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 sonucu ortaya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çıkan kavramların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temalar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altında sınıflandırılışını çizelgeler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yoluyla verme, ana ve alt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temaları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temalar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arası ilişkileri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çizelgeler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yardımıyla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okuyucuya aktarma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tr-TR" sz="3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Uzman </a:t>
            </a:r>
            <a:r>
              <a:rPr lang="tr-T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görüşüne başvurma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 toplama ya da çözümleme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aşamasında doğrudan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almamış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yetkin uzmanlar ile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sonuçları tartışarak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veriler ile ilgili ortaya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atılan yargıların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akla ve bilime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yatkınlığını irdeleme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4695" y="388585"/>
            <a:ext cx="6378425" cy="719781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 Çözümlemeye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İlişkin İpuçları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0632" y="1108363"/>
            <a:ext cx="7209175" cy="5597236"/>
          </a:xfrm>
        </p:spPr>
        <p:txBody>
          <a:bodyPr>
            <a:normAutofit fontScale="92500" lnSpcReduction="10000"/>
          </a:bodyPr>
          <a:lstStyle/>
          <a:p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Gözlemden yararlanma: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kaynaklarını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veri toplanan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ortamı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ayrıntıları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gözler önüne serebilecek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kayıtlar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tutarak bu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kayıtları bağımsız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gözlemci ile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paylaşma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yaşanan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sürecin bilimsel bir biçimde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gerçekleşip gerçekleşmediğini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yetkin ve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bağımsız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 bu gözlemcinin dönütleriyle onaylama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tr-T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Katılımcı onayı: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Elde edilen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bulguları katılımcıların onayına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sunarak verilerin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araştırmacı tarafından aşırı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öznel ya da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yanlış yorumlanmasının önüne geçme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95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4695" y="388585"/>
            <a:ext cx="6378425" cy="719781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 Çözümlemeye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İlişkin İpuçları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0632" y="1108363"/>
            <a:ext cx="6686550" cy="5597236"/>
          </a:xfrm>
        </p:spPr>
        <p:txBody>
          <a:bodyPr>
            <a:normAutofit fontScale="92500"/>
          </a:bodyPr>
          <a:lstStyle/>
          <a:p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Duyusal ton </a:t>
            </a:r>
            <a:r>
              <a:rPr lang="tr-T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farklarını 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yakalama: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Araştırmada katılımcıların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söyledikleri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yaptıkları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benzer görünse bile sözsüz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iletişim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gözlem yetilerini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işe koşarak katılımcıların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sergiledikleri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tavır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duygu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farklılıklarını ayırt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etme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tr-T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Çelişkili 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 analizi: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Çoğunluktan farklı eğilim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gösteren ya da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grubun tersine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 eden bireyleri mercek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altına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alarak, genel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eğilimden farklı olma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nedenlerini betimleme.</a:t>
            </a:r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91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4695" y="388585"/>
            <a:ext cx="6378425" cy="719781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 Analizi Programları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0632" y="1108363"/>
            <a:ext cx="6686550" cy="5597236"/>
          </a:xfrm>
        </p:spPr>
        <p:txBody>
          <a:bodyPr>
            <a:normAutofit fontScale="92500" lnSpcReduction="10000"/>
          </a:bodyPr>
          <a:lstStyle/>
          <a:p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Araştırmacıların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 analizi yaparken daha az zaman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harcayıp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 verimli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sonuçlar ulaşabilmesi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üretilmiş çeşitli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nicel ve nitel veri analizi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yazılımları bulunmaktadır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Excel gibi neredeyse tüm bilgisayarlarda bulunan ofis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programları yardımıyla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verileri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sınıflandırmak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temel düzeyde nicel ve nitel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çözümlemeleri gerçekleştirmek olanaklıdır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3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3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4695" y="388585"/>
            <a:ext cx="6378425" cy="719781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 Analizi Programları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0632" y="1108363"/>
            <a:ext cx="6686550" cy="5597236"/>
          </a:xfrm>
        </p:spPr>
        <p:txBody>
          <a:bodyPr>
            <a:normAutofit fontScale="92500" lnSpcReduction="20000"/>
          </a:bodyPr>
          <a:lstStyle/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 ileri düzey analizler için ise özel olarak hazırlanmış çok sayıda yazılım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bulunmaktadır.</a:t>
            </a:r>
            <a:endParaRPr lang="tr-TR" sz="3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Yaygın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nicel veri analizi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programlarına 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 olarak SPSS (www.spss.com.tr), MATLAB</a:t>
            </a:r>
          </a:p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(http://www.mathworks.com/</a:t>
            </a:r>
            <a:r>
              <a:rPr lang="tr-TR" sz="32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32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/index.html), </a:t>
            </a:r>
            <a:r>
              <a:rPr lang="tr-TR" sz="32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Minitab</a:t>
            </a:r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(www.minitab.com),</a:t>
            </a:r>
          </a:p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 (www.sas.com), STATA (http://www.stata.com) ve BMDP (http://www.statistical-solutions-software.com) gösterilebilir. </a:t>
            </a:r>
          </a:p>
        </p:txBody>
      </p:sp>
    </p:spTree>
    <p:extLst>
      <p:ext uri="{BB962C8B-B14F-4D97-AF65-F5344CB8AC3E}">
        <p14:creationId xmlns:p14="http://schemas.microsoft.com/office/powerpoint/2010/main" val="24479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41909" y="900545"/>
            <a:ext cx="6686550" cy="5361710"/>
          </a:xfr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5400" dirty="0" smtClean="0">
                <a:solidFill>
                  <a:schemeClr val="accent3">
                    <a:lumMod val="75000"/>
                  </a:scheme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TEŞEKKÜR</a:t>
            </a:r>
            <a:endParaRPr lang="tr-TR" sz="5400" dirty="0" smtClean="0">
              <a:solidFill>
                <a:schemeClr val="accent3">
                  <a:lumMod val="75000"/>
                </a:schemeClr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24800" cy="652934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VERİ ÇÖZÜMLEME DEĞİŞKEN KAVRAMI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395536" y="1124744"/>
            <a:ext cx="8208912" cy="5256584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Nitel değişkenler</a:t>
            </a:r>
            <a:r>
              <a:rPr lang="tr-TR" sz="2400" b="1" dirty="0" smtClean="0">
                <a:solidFill>
                  <a:schemeClr val="bg1"/>
                </a:solidFill>
              </a:rPr>
              <a:t>, </a:t>
            </a:r>
            <a:r>
              <a:rPr lang="tr-TR" sz="2400" b="1" dirty="0" smtClean="0">
                <a:solidFill>
                  <a:srgbClr val="FF0000"/>
                </a:solidFill>
              </a:rPr>
              <a:t>yapılan </a:t>
            </a:r>
            <a:r>
              <a:rPr lang="tr-TR" sz="2400" b="1" dirty="0">
                <a:solidFill>
                  <a:srgbClr val="FF0000"/>
                </a:solidFill>
              </a:rPr>
              <a:t>ölçümün </a:t>
            </a:r>
            <a:r>
              <a:rPr lang="tr-TR" sz="2400" b="1" dirty="0" smtClean="0">
                <a:solidFill>
                  <a:srgbClr val="FF0000"/>
                </a:solidFill>
              </a:rPr>
              <a:t>amacı çoğunlukla </a:t>
            </a:r>
            <a:r>
              <a:rPr lang="tr-TR" sz="2400" b="1" dirty="0">
                <a:solidFill>
                  <a:srgbClr val="FF0000"/>
                </a:solidFill>
              </a:rPr>
              <a:t>sahip </a:t>
            </a:r>
            <a:r>
              <a:rPr lang="tr-TR" sz="2400" b="1" dirty="0" smtClean="0">
                <a:solidFill>
                  <a:srgbClr val="FF0000"/>
                </a:solidFill>
              </a:rPr>
              <a:t>olunan </a:t>
            </a:r>
            <a:r>
              <a:rPr lang="tr-TR" sz="2400" b="1" dirty="0">
                <a:solidFill>
                  <a:srgbClr val="FF0000"/>
                </a:solidFill>
              </a:rPr>
              <a:t>bir </a:t>
            </a:r>
            <a:r>
              <a:rPr lang="tr-TR" sz="2400" b="1" dirty="0" smtClean="0">
                <a:solidFill>
                  <a:srgbClr val="FF0000"/>
                </a:solidFill>
              </a:rPr>
              <a:t>özelliğe </a:t>
            </a:r>
            <a:r>
              <a:rPr lang="tr-TR" sz="2400" b="1" dirty="0">
                <a:solidFill>
                  <a:srgbClr val="FF0000"/>
                </a:solidFill>
              </a:rPr>
              <a:t>göre birey ya da nesneleri </a:t>
            </a:r>
            <a:r>
              <a:rPr lang="tr-TR" sz="2400" b="1" dirty="0" smtClean="0">
                <a:solidFill>
                  <a:srgbClr val="FF0000"/>
                </a:solidFill>
              </a:rPr>
              <a:t>sınıflandırmaktır. </a:t>
            </a:r>
          </a:p>
          <a:p>
            <a:pPr marL="0" indent="0"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Örneğin bireylerin </a:t>
            </a:r>
            <a:r>
              <a:rPr lang="tr-TR" sz="2400" b="1" dirty="0">
                <a:solidFill>
                  <a:srgbClr val="FF0000"/>
                </a:solidFill>
              </a:rPr>
              <a:t>hangi tür kitaplardan </a:t>
            </a:r>
            <a:r>
              <a:rPr lang="tr-TR" sz="2400" b="1" dirty="0" smtClean="0">
                <a:solidFill>
                  <a:srgbClr val="FF0000"/>
                </a:solidFill>
              </a:rPr>
              <a:t>hoşlandıklarını sorduğumuzda aldığımız cevaplar, </a:t>
            </a:r>
            <a:r>
              <a:rPr lang="tr-TR" sz="2400" b="1" dirty="0">
                <a:solidFill>
                  <a:srgbClr val="FF0000"/>
                </a:solidFill>
              </a:rPr>
              <a:t>o bireyleri </a:t>
            </a:r>
            <a:r>
              <a:rPr lang="tr-TR" sz="2400" b="1" dirty="0" smtClean="0">
                <a:solidFill>
                  <a:srgbClr val="FF0000"/>
                </a:solidFill>
              </a:rPr>
              <a:t>farklı </a:t>
            </a:r>
            <a:r>
              <a:rPr lang="tr-TR" sz="2400" b="1" dirty="0">
                <a:solidFill>
                  <a:srgbClr val="FF0000"/>
                </a:solidFill>
              </a:rPr>
              <a:t>gruplar </a:t>
            </a:r>
            <a:r>
              <a:rPr lang="tr-TR" sz="2400" b="1" dirty="0" smtClean="0">
                <a:solidFill>
                  <a:srgbClr val="FF0000"/>
                </a:solidFill>
              </a:rPr>
              <a:t>altında sınıflandırabileceğimiz </a:t>
            </a:r>
            <a:r>
              <a:rPr lang="tr-TR" sz="2400" b="1" dirty="0">
                <a:solidFill>
                  <a:srgbClr val="FF0000"/>
                </a:solidFill>
              </a:rPr>
              <a:t>nitel bir </a:t>
            </a:r>
            <a:r>
              <a:rPr lang="tr-TR" sz="2400" b="1" dirty="0" smtClean="0">
                <a:solidFill>
                  <a:srgbClr val="FF0000"/>
                </a:solidFill>
              </a:rPr>
              <a:t>değişken olacaktır. </a:t>
            </a:r>
          </a:p>
          <a:p>
            <a:pPr marL="0" indent="0"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Ali felsefe kitaplarından</a:t>
            </a:r>
            <a:r>
              <a:rPr lang="tr-TR" sz="2400" b="1" dirty="0">
                <a:solidFill>
                  <a:srgbClr val="FF0000"/>
                </a:solidFill>
              </a:rPr>
              <a:t>, Olcay bilim kurgu </a:t>
            </a:r>
            <a:r>
              <a:rPr lang="tr-TR" sz="2400" b="1" dirty="0" smtClean="0">
                <a:solidFill>
                  <a:srgbClr val="FF0000"/>
                </a:solidFill>
              </a:rPr>
              <a:t>romanlarından</a:t>
            </a:r>
            <a:r>
              <a:rPr lang="tr-TR" sz="2400" b="1" dirty="0">
                <a:solidFill>
                  <a:srgbClr val="FF0000"/>
                </a:solidFill>
              </a:rPr>
              <a:t>, </a:t>
            </a:r>
            <a:r>
              <a:rPr lang="tr-TR" sz="2400" b="1" dirty="0" smtClean="0">
                <a:solidFill>
                  <a:srgbClr val="FF0000"/>
                </a:solidFill>
              </a:rPr>
              <a:t>Fatma </a:t>
            </a:r>
            <a:r>
              <a:rPr lang="tr-TR" sz="2400" b="1" dirty="0">
                <a:solidFill>
                  <a:srgbClr val="FF0000"/>
                </a:solidFill>
              </a:rPr>
              <a:t>ise </a:t>
            </a:r>
            <a:r>
              <a:rPr lang="tr-TR" sz="2400" b="1" dirty="0" smtClean="0">
                <a:solidFill>
                  <a:srgbClr val="FF0000"/>
                </a:solidFill>
              </a:rPr>
              <a:t>şiir kitaplarından hoşlanır dediğimizde </a:t>
            </a:r>
            <a:r>
              <a:rPr lang="tr-TR" sz="2400" b="1" dirty="0">
                <a:solidFill>
                  <a:srgbClr val="FF0000"/>
                </a:solidFill>
              </a:rPr>
              <a:t>sevilen kitap türü nitel bir </a:t>
            </a:r>
            <a:r>
              <a:rPr lang="tr-TR" sz="2400" b="1" dirty="0" smtClean="0">
                <a:solidFill>
                  <a:srgbClr val="FF0000"/>
                </a:solidFill>
              </a:rPr>
              <a:t>değişkendir.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3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11560" y="620688"/>
            <a:ext cx="7922840" cy="5094312"/>
          </a:xfrm>
        </p:spPr>
        <p:txBody>
          <a:bodyPr/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Değişkenler </a:t>
            </a:r>
            <a:r>
              <a:rPr lang="tr-TR" sz="2400" b="1" dirty="0">
                <a:solidFill>
                  <a:schemeClr val="bg1"/>
                </a:solidFill>
              </a:rPr>
              <a:t>nicel ve nitel </a:t>
            </a:r>
            <a:r>
              <a:rPr lang="tr-TR" sz="2400" b="1" dirty="0" smtClean="0">
                <a:solidFill>
                  <a:schemeClr val="bg1"/>
                </a:solidFill>
              </a:rPr>
              <a:t>sınıflamasının </a:t>
            </a:r>
            <a:r>
              <a:rPr lang="tr-TR" sz="2400" b="1" dirty="0" smtClean="0">
                <a:solidFill>
                  <a:srgbClr val="FF0000"/>
                </a:solidFill>
              </a:rPr>
              <a:t>yanı sıra aldıkları değerlerin sınırlı </a:t>
            </a:r>
            <a:r>
              <a:rPr lang="tr-TR" sz="2400" b="1" dirty="0">
                <a:solidFill>
                  <a:srgbClr val="FF0000"/>
                </a:solidFill>
              </a:rPr>
              <a:t>ya da </a:t>
            </a:r>
            <a:r>
              <a:rPr lang="tr-TR" sz="2400" b="1" dirty="0" smtClean="0">
                <a:solidFill>
                  <a:srgbClr val="FF0000"/>
                </a:solidFill>
              </a:rPr>
              <a:t>sınırsız saydam olmasına </a:t>
            </a:r>
            <a:r>
              <a:rPr lang="tr-TR" sz="2400" b="1" dirty="0">
                <a:solidFill>
                  <a:srgbClr val="FF0000"/>
                </a:solidFill>
              </a:rPr>
              <a:t>göre </a:t>
            </a:r>
            <a:r>
              <a:rPr lang="tr-TR" sz="2400" b="1" dirty="0">
                <a:solidFill>
                  <a:schemeClr val="bg1"/>
                </a:solidFill>
              </a:rPr>
              <a:t>sürekli ve süreksiz </a:t>
            </a:r>
            <a:r>
              <a:rPr lang="tr-TR" sz="2400" b="1" dirty="0">
                <a:solidFill>
                  <a:srgbClr val="FF0000"/>
                </a:solidFill>
              </a:rPr>
              <a:t>olarak da iki </a:t>
            </a:r>
            <a:r>
              <a:rPr lang="tr-TR" sz="2400" b="1" dirty="0" smtClean="0">
                <a:solidFill>
                  <a:srgbClr val="FF0000"/>
                </a:solidFill>
              </a:rPr>
              <a:t>başlık altında </a:t>
            </a:r>
            <a:r>
              <a:rPr lang="tr-TR" sz="2400" b="1" dirty="0">
                <a:solidFill>
                  <a:srgbClr val="FF0000"/>
                </a:solidFill>
              </a:rPr>
              <a:t>da incelenebilir. 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r>
              <a:rPr lang="tr-TR" sz="2800" b="1" dirty="0" smtClean="0">
                <a:solidFill>
                  <a:srgbClr val="FF0000"/>
                </a:solidFill>
              </a:rPr>
              <a:t>Süreksiz Değişkenler</a:t>
            </a:r>
            <a:r>
              <a:rPr lang="tr-TR" sz="2400" b="1" dirty="0" smtClean="0">
                <a:solidFill>
                  <a:srgbClr val="FF0000"/>
                </a:solidFill>
              </a:rPr>
              <a:t>,</a:t>
            </a:r>
            <a:r>
              <a:rPr lang="tr-TR" sz="2400" b="1" dirty="0" smtClean="0"/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sayma sayılarıyla (1. 2. 3…gibi) sınırlı </a:t>
            </a:r>
            <a:r>
              <a:rPr lang="tr-TR" sz="2400" b="1" dirty="0" smtClean="0">
                <a:solidFill>
                  <a:srgbClr val="FF0000"/>
                </a:solidFill>
              </a:rPr>
              <a:t>değer </a:t>
            </a:r>
            <a:r>
              <a:rPr lang="tr-TR" sz="2400" b="1" dirty="0">
                <a:solidFill>
                  <a:srgbClr val="FF0000"/>
                </a:solidFill>
              </a:rPr>
              <a:t>alabildikleri zaman </a:t>
            </a:r>
            <a:r>
              <a:rPr lang="tr-TR" sz="2400" b="1" dirty="0">
                <a:solidFill>
                  <a:schemeClr val="bg1"/>
                </a:solidFill>
              </a:rPr>
              <a:t>süreksiz </a:t>
            </a:r>
            <a:r>
              <a:rPr lang="tr-TR" sz="2400" b="1" dirty="0" smtClean="0">
                <a:solidFill>
                  <a:schemeClr val="bg1"/>
                </a:solidFill>
              </a:rPr>
              <a:t>değişken </a:t>
            </a:r>
            <a:r>
              <a:rPr lang="tr-TR" sz="2400" b="1" dirty="0">
                <a:solidFill>
                  <a:srgbClr val="FF0000"/>
                </a:solidFill>
              </a:rPr>
              <a:t>olarak </a:t>
            </a:r>
            <a:r>
              <a:rPr lang="tr-TR" sz="2400" b="1" dirty="0" smtClean="0">
                <a:solidFill>
                  <a:srgbClr val="FF0000"/>
                </a:solidFill>
              </a:rPr>
              <a:t>adlandırılır.</a:t>
            </a:r>
            <a:endParaRPr lang="tr-TR" sz="2400" b="1" dirty="0" smtClean="0"/>
          </a:p>
          <a:p>
            <a:r>
              <a:rPr lang="tr-TR" sz="2800" b="1" dirty="0" smtClean="0">
                <a:solidFill>
                  <a:schemeClr val="bg1"/>
                </a:solidFill>
              </a:rPr>
              <a:t>Sürekli Değişkenler </a:t>
            </a:r>
            <a:r>
              <a:rPr lang="tr-TR" sz="2400" b="1" dirty="0">
                <a:solidFill>
                  <a:srgbClr val="FF0000"/>
                </a:solidFill>
              </a:rPr>
              <a:t>ise mümkün olan en yüksek ve en </a:t>
            </a:r>
            <a:r>
              <a:rPr lang="tr-TR" sz="2400" b="1" dirty="0" smtClean="0">
                <a:solidFill>
                  <a:srgbClr val="FF0000"/>
                </a:solidFill>
              </a:rPr>
              <a:t>düşük </a:t>
            </a:r>
            <a:r>
              <a:rPr lang="tr-TR" sz="2400" b="1" dirty="0">
                <a:solidFill>
                  <a:srgbClr val="FF0000"/>
                </a:solidFill>
              </a:rPr>
              <a:t>puan </a:t>
            </a:r>
            <a:r>
              <a:rPr lang="tr-TR" sz="2400" b="1" dirty="0" smtClean="0">
                <a:solidFill>
                  <a:srgbClr val="FF0000"/>
                </a:solidFill>
              </a:rPr>
              <a:t>aralığında </a:t>
            </a:r>
            <a:r>
              <a:rPr lang="tr-TR" sz="2400" b="1" dirty="0" smtClean="0">
                <a:solidFill>
                  <a:schemeClr val="bg1"/>
                </a:solidFill>
              </a:rPr>
              <a:t>sınırsız</a:t>
            </a:r>
            <a:r>
              <a:rPr lang="tr-TR" sz="2400" b="1" dirty="0" smtClean="0"/>
              <a:t> </a:t>
            </a:r>
            <a:r>
              <a:rPr lang="tr-TR" sz="2400" b="1" dirty="0" smtClean="0">
                <a:solidFill>
                  <a:srgbClr val="FF0000"/>
                </a:solidFill>
              </a:rPr>
              <a:t>sayıda değer alabilen değişkenlerdir.</a:t>
            </a:r>
            <a:endParaRPr lang="tr-TR" sz="2000" dirty="0" smtClean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057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fuk">
  <a:themeElements>
    <a:clrScheme name="Kent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Ufuk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Ufuk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uman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1140</TotalTime>
  <Words>3221</Words>
  <Application>Microsoft Office PowerPoint</Application>
  <PresentationFormat>Ekran Gösterisi (4:3)</PresentationFormat>
  <Paragraphs>248</Paragraphs>
  <Slides>76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76</vt:i4>
      </vt:variant>
    </vt:vector>
  </HeadingPairs>
  <TitlesOfParts>
    <vt:vector size="85" baseType="lpstr">
      <vt:lpstr>Algerian</vt:lpstr>
      <vt:lpstr>Arial</vt:lpstr>
      <vt:lpstr>Arial Narrow</vt:lpstr>
      <vt:lpstr>Calibri</vt:lpstr>
      <vt:lpstr>Century Gothic</vt:lpstr>
      <vt:lpstr>Times New Roman</vt:lpstr>
      <vt:lpstr>Wingdings 3</vt:lpstr>
      <vt:lpstr>Ufuk</vt:lpstr>
      <vt:lpstr>Duman</vt:lpstr>
      <vt:lpstr>PowerPoint Sunusu</vt:lpstr>
      <vt:lpstr>NİCEL VERİ ÇÖZÜMLEME TEKNİKLERİ</vt:lpstr>
      <vt:lpstr>PowerPoint Sunusu</vt:lpstr>
      <vt:lpstr>GİRİŞ</vt:lpstr>
      <vt:lpstr>PowerPoint Sunusu</vt:lpstr>
      <vt:lpstr>PowerPoint Sunusu</vt:lpstr>
      <vt:lpstr>VERİ ÇÖZÜMLEME DEĞİŞKEN KAVRAMI</vt:lpstr>
      <vt:lpstr>VERİ ÇÖZÜMLEME DEĞİŞKEN KAVRAMI</vt:lpstr>
      <vt:lpstr>PowerPoint Sunusu</vt:lpstr>
      <vt:lpstr>PowerPoint Sunusu</vt:lpstr>
      <vt:lpstr>NİCEL VERİ ÇÖZÜMLEME TEKNİKLERİ</vt:lpstr>
      <vt:lpstr>PowerPoint Sunusu</vt:lpstr>
      <vt:lpstr>PowerPoint Sunusu</vt:lpstr>
      <vt:lpstr>Frekans DağIlImlarI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Merkezİ Eğİlİm (YIğIlma) Ölçülerİ</vt:lpstr>
      <vt:lpstr>Merkezİ Eğİlİm (YIğIlma) Ölçülerİ</vt:lpstr>
      <vt:lpstr>PowerPoint Sunusu</vt:lpstr>
      <vt:lpstr>Değİşkenlİk (YayIlma) Ölçülerİ </vt:lpstr>
      <vt:lpstr>PowerPoint Sunusu</vt:lpstr>
      <vt:lpstr>PowerPoint Sunusu</vt:lpstr>
      <vt:lpstr>Standart Puanlar  </vt:lpstr>
      <vt:lpstr>z Standart Puanı</vt:lpstr>
      <vt:lpstr>PowerPoint Sunusu</vt:lpstr>
      <vt:lpstr>Normal DağIlIm eğrİsİ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Korelasyon (İlişki = Bağıntı)</vt:lpstr>
      <vt:lpstr>PowerPoint Sunusu</vt:lpstr>
      <vt:lpstr>PowerPoint Sunusu</vt:lpstr>
      <vt:lpstr>PowerPoint Sunusu</vt:lpstr>
      <vt:lpstr>NİTEL VERİ ÇÖZÜMLEME TEKNİKLERİ </vt:lpstr>
      <vt:lpstr>NİTEL VERİ ÇÖZÜMLEME TEKNİKLERİ</vt:lpstr>
      <vt:lpstr>NİTEL VERİ ÇÖZÜMLEME TEKNİKLERİ</vt:lpstr>
      <vt:lpstr>NİTEL VERİ ÇÖZÜMLEME TEKNİKLERİ</vt:lpstr>
      <vt:lpstr>NİTEL VERİ ÇÖZÜMLEME TEKNİKLERİ</vt:lpstr>
      <vt:lpstr>NİTEL VERİ ÇÖZÜMLEME TEKNİKLERİ</vt:lpstr>
      <vt:lpstr>NİTEL VERİ ÇÖZÜMLEME TEKNİKLERİ</vt:lpstr>
      <vt:lpstr>NİTEL VERİ ÇÖZÜMLEME TEKNİKLERİ</vt:lpstr>
      <vt:lpstr>NİTEL VERİ ÇÖZÜMLEME TEKNİKLERİ</vt:lpstr>
      <vt:lpstr>NİTEL VERİ ÇÖZÜMLEME TEKNİKLERİ</vt:lpstr>
      <vt:lpstr>NİTEL VERİ ÇÖZÜMLEME TEKNİKLERİ</vt:lpstr>
      <vt:lpstr>Veri Çözümlemeye Hazırlık</vt:lpstr>
      <vt:lpstr>Betimsel Analiz ve İçerik Analizi</vt:lpstr>
      <vt:lpstr>Betimsel Analiz ve İçerik Analizi</vt:lpstr>
      <vt:lpstr>Betimsel Analiz ve İçerik Analizi</vt:lpstr>
      <vt:lpstr>Betimsel Analiz ve İçerik Analizi</vt:lpstr>
      <vt:lpstr>Kodlama ve Tema Oluşturma</vt:lpstr>
      <vt:lpstr>Kodlama ve Tema Oluşturma</vt:lpstr>
      <vt:lpstr>Kodlama ve Tema Oluşturma</vt:lpstr>
      <vt:lpstr>Kodlama ve Tema Oluşturma</vt:lpstr>
      <vt:lpstr>Kodlama ve Tema Oluşturma</vt:lpstr>
      <vt:lpstr>Veri Çözümlemeye İlişkin İpuçları</vt:lpstr>
      <vt:lpstr>Veri Çözümlemeye İlişkin İpuçları</vt:lpstr>
      <vt:lpstr>Veri Çözümlemeye İlişkin İpuçları</vt:lpstr>
      <vt:lpstr>Veri Çözümlemeye İlişkin İpuçları</vt:lpstr>
      <vt:lpstr>Veri Çözümlemeye İlişkin İpuçları</vt:lpstr>
      <vt:lpstr>Veri Analizi Programları</vt:lpstr>
      <vt:lpstr>Veri Analizi Programları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Bİlİmsel AraştIrma Yöntemlerİ ve Etİk DERSİ                        PROF. DR. MEVLÜT KAYA</dc:title>
  <dc:creator>ÖMER FARUK GÜNGÖR</dc:creator>
  <cp:lastModifiedBy>TOSHİBA</cp:lastModifiedBy>
  <cp:revision>68</cp:revision>
  <dcterms:created xsi:type="dcterms:W3CDTF">2020-12-13T19:29:00Z</dcterms:created>
  <dcterms:modified xsi:type="dcterms:W3CDTF">2023-02-01T15:44:46Z</dcterms:modified>
</cp:coreProperties>
</file>