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60" r:id="rId1"/>
  </p:sldMasterIdLst>
  <p:notesMasterIdLst>
    <p:notesMasterId r:id="rId51"/>
  </p:notesMasterIdLst>
  <p:sldIdLst>
    <p:sldId id="256"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4" r:id="rId17"/>
    <p:sldId id="308" r:id="rId18"/>
    <p:sldId id="307" r:id="rId19"/>
    <p:sldId id="276" r:id="rId20"/>
    <p:sldId id="279" r:id="rId21"/>
    <p:sldId id="275" r:id="rId22"/>
    <p:sldId id="277" r:id="rId23"/>
    <p:sldId id="278" r:id="rId24"/>
    <p:sldId id="280" r:id="rId25"/>
    <p:sldId id="282" r:id="rId26"/>
    <p:sldId id="283" r:id="rId27"/>
    <p:sldId id="284" r:id="rId28"/>
    <p:sldId id="285" r:id="rId29"/>
    <p:sldId id="286" r:id="rId30"/>
    <p:sldId id="287" r:id="rId31"/>
    <p:sldId id="288" r:id="rId32"/>
    <p:sldId id="289" r:id="rId33"/>
    <p:sldId id="290" r:id="rId34"/>
    <p:sldId id="291" r:id="rId35"/>
    <p:sldId id="292" r:id="rId36"/>
    <p:sldId id="302" r:id="rId37"/>
    <p:sldId id="303" r:id="rId38"/>
    <p:sldId id="304" r:id="rId39"/>
    <p:sldId id="305" r:id="rId40"/>
    <p:sldId id="306" r:id="rId41"/>
    <p:sldId id="293" r:id="rId42"/>
    <p:sldId id="294" r:id="rId43"/>
    <p:sldId id="295" r:id="rId44"/>
    <p:sldId id="297" r:id="rId45"/>
    <p:sldId id="298" r:id="rId46"/>
    <p:sldId id="299" r:id="rId47"/>
    <p:sldId id="300" r:id="rId48"/>
    <p:sldId id="301" r:id="rId49"/>
    <p:sldId id="309"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64" autoAdjust="0"/>
  </p:normalViewPr>
  <p:slideViewPr>
    <p:cSldViewPr snapToGrid="0">
      <p:cViewPr varScale="1">
        <p:scale>
          <a:sx n="43" d="100"/>
          <a:sy n="43" d="100"/>
        </p:scale>
        <p:origin x="60" y="3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60"/>
    </p:cViewPr>
  </p:sorterViewPr>
  <p:notesViewPr>
    <p:cSldViewPr snapToGrid="0">
      <p:cViewPr varScale="1">
        <p:scale>
          <a:sx n="54" d="100"/>
          <a:sy n="54" d="100"/>
        </p:scale>
        <p:origin x="282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085643-A715-46AB-AF17-667681F70081}" type="datetimeFigureOut">
              <a:rPr lang="tr-TR" smtClean="0"/>
              <a:t>1.02.2023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E21CC-DA7A-4828-9E51-6BFA55C94FC7}" type="slidenum">
              <a:rPr lang="tr-TR" smtClean="0"/>
              <a:t>‹#›</a:t>
            </a:fld>
            <a:endParaRPr lang="tr-TR"/>
          </a:p>
        </p:txBody>
      </p:sp>
    </p:spTree>
    <p:extLst>
      <p:ext uri="{BB962C8B-B14F-4D97-AF65-F5344CB8AC3E}">
        <p14:creationId xmlns:p14="http://schemas.microsoft.com/office/powerpoint/2010/main" val="1632667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tr-TR" dirty="0" smtClean="0"/>
              <a:t>1. Oldukça esnek bir araçtır, araştırmanın her basamağında kullanılabilir.</a:t>
            </a:r>
          </a:p>
          <a:p>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4</a:t>
            </a:fld>
            <a:endParaRPr lang="tr-TR"/>
          </a:p>
        </p:txBody>
      </p:sp>
    </p:spTree>
    <p:extLst>
      <p:ext uri="{BB962C8B-B14F-4D97-AF65-F5344CB8AC3E}">
        <p14:creationId xmlns:p14="http://schemas.microsoft.com/office/powerpoint/2010/main" val="3861063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aseline="0" dirty="0" smtClean="0"/>
              <a:t>Her </a:t>
            </a:r>
            <a:r>
              <a:rPr lang="tr-TR" baseline="0" dirty="0" err="1" smtClean="0"/>
              <a:t>Görüşmeci’de</a:t>
            </a:r>
            <a:r>
              <a:rPr lang="tr-TR" baseline="0" dirty="0" smtClean="0"/>
              <a:t> olması istenen bu özellikler; Yapılandırılmamış ya da yarı yapılandırılmış görüşme tekniğinde </a:t>
            </a:r>
            <a:r>
              <a:rPr lang="tr-TR" baseline="0" dirty="0" err="1" smtClean="0"/>
              <a:t>Görüşmeci’nin</a:t>
            </a:r>
            <a:r>
              <a:rPr lang="tr-TR" baseline="0" dirty="0" smtClean="0"/>
              <a:t> özellikleri daha ön planda olduğu </a:t>
            </a:r>
            <a:r>
              <a:rPr lang="tr-TR" baseline="0" dirty="0" err="1" smtClean="0"/>
              <a:t>Görüşmeci’den</a:t>
            </a:r>
            <a:r>
              <a:rPr lang="tr-TR" baseline="0" dirty="0" smtClean="0"/>
              <a:t> çok şey beklenmektedir.</a:t>
            </a:r>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5</a:t>
            </a:fld>
            <a:endParaRPr lang="tr-TR"/>
          </a:p>
        </p:txBody>
      </p:sp>
    </p:spTree>
    <p:extLst>
      <p:ext uri="{BB962C8B-B14F-4D97-AF65-F5344CB8AC3E}">
        <p14:creationId xmlns:p14="http://schemas.microsoft.com/office/powerpoint/2010/main" val="1831714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171450" indent="-171450">
              <a:buFont typeface="Arial" panose="020B0604020202020204" pitchFamily="34" charset="0"/>
              <a:buChar char="•"/>
            </a:pPr>
            <a:r>
              <a:rPr lang="tr-TR" dirty="0" smtClean="0">
                <a:solidFill>
                  <a:srgbClr val="FF0000"/>
                </a:solidFill>
                <a:ea typeface="Times New Roman" panose="02020603050405020304" pitchFamily="18" charset="0"/>
                <a:cs typeface="Times New Roman" panose="02020603050405020304" pitchFamily="18" charset="0"/>
              </a:rPr>
              <a:t>Görüşme süreci pahalı olabilir.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Görüşme süreci çok zaman alabilir. </a:t>
            </a:r>
            <a:r>
              <a:rPr lang="tr-TR" i="1" dirty="0" smtClean="0"/>
              <a:t>(katılımcılara ulaşma, soru hazırlama, görüşmenin yazılı metne çevrilmesi </a:t>
            </a:r>
            <a:r>
              <a:rPr lang="tr-TR" i="1" dirty="0" err="1" smtClean="0"/>
              <a:t>vb</a:t>
            </a:r>
            <a:r>
              <a:rPr lang="tr-TR" i="1" dirty="0" smtClean="0"/>
              <a:t>).</a:t>
            </a:r>
            <a:endParaRPr lang="tr-TR" dirty="0" smtClean="0">
              <a:solidFill>
                <a:srgbClr val="FF0000"/>
              </a:solidFill>
              <a:ea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Görüşmecinin görünüşü, konuşması, görüşme çeşidi </a:t>
            </a:r>
            <a:r>
              <a:rPr lang="tr-TR" dirty="0" err="1" smtClean="0">
                <a:solidFill>
                  <a:srgbClr val="FF0000"/>
                </a:solidFill>
                <a:ea typeface="Times New Roman" panose="02020603050405020304" pitchFamily="18" charset="0"/>
                <a:cs typeface="Times New Roman" panose="02020603050405020304" pitchFamily="18" charset="0"/>
              </a:rPr>
              <a:t>vb</a:t>
            </a:r>
            <a:endParaRPr lang="tr-TR" dirty="0" smtClean="0">
              <a:solidFill>
                <a:srgbClr val="FF0000"/>
              </a:solidFill>
              <a:ea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Katılımcı, nesnel kaynaklara da­nışmadan doğrudan yanıtlarını vermektedir. Dolayısıyla görüşmeyle elde edilen bilgi, katılımcının öznel yargısı ya da anımsadıklarını içerir.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Katılımcılar bazı durumlarda sosyal olarak kabul edilebilir biçimde yanıt verme eğiliminde olabilirler.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Etkili bir görüşme yapabilmek için görüşmecin yetiştirilmesi pahalı ve za­man alıcı olabilir.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Görüşmeci, katılımcının daha derinlemesine yanıtlar vermesi için ek sorular sorabilir ya da soruların soruluş şeklini değiştirebilir. Ancak, bu durumda toplanan verilerin standart olmamasına bağlı olarak katılımcılardan farklı bilgiler elde edilerek, toplanan verilerin güvenirliği olumsuz etkilenebilir.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Kendini sözel olarak kolay ifade edemeyen katılımcılarla görüşme yürütmek oldukça zor olabilir.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Görüşmeyle elde edilen nitel verilerin çözümlenmesi nicel verilere göre da­ha çok zaman alıcı bir süreçtir.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dirty="0" smtClean="0">
                <a:solidFill>
                  <a:srgbClr val="FF0000"/>
                </a:solidFill>
                <a:ea typeface="Times New Roman" panose="02020603050405020304" pitchFamily="18" charset="0"/>
                <a:cs typeface="Times New Roman" panose="02020603050405020304" pitchFamily="18" charset="0"/>
              </a:rPr>
              <a:t>Görüşme raporu hazırlanırken araştırmacıdan kaynaklanan bazı hatalar olu­şabilir. (araştırmacının öznelliği)</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dirty="0" smtClean="0">
              <a:solidFill>
                <a:srgbClr val="FF0000"/>
              </a:solidFill>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7</a:t>
            </a:fld>
            <a:endParaRPr lang="tr-TR"/>
          </a:p>
        </p:txBody>
      </p:sp>
    </p:spTree>
    <p:extLst>
      <p:ext uri="{BB962C8B-B14F-4D97-AF65-F5344CB8AC3E}">
        <p14:creationId xmlns:p14="http://schemas.microsoft.com/office/powerpoint/2010/main" val="1819524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tr-TR" i="0" dirty="0" smtClean="0">
                <a:solidFill>
                  <a:srgbClr val="231F20"/>
                </a:solidFill>
                <a:ea typeface="Times New Roman" panose="02020603050405020304" pitchFamily="18" charset="0"/>
              </a:rPr>
              <a:t>2. (Araştırmacıya esneklik sağlasa da incelenmek istenen konu başlıklarının listesi yapılarak da görüşmeciye rehberlik sağlanabilir.)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tr-TR" i="0" dirty="0" smtClean="0">
                <a:solidFill>
                  <a:srgbClr val="231F20"/>
                </a:solidFill>
                <a:ea typeface="Times New Roman" panose="02020603050405020304" pitchFamily="18" charset="0"/>
              </a:rPr>
              <a:t>3. </a:t>
            </a:r>
            <a:r>
              <a:rPr lang="tr-TR" i="1" dirty="0" smtClean="0">
                <a:solidFill>
                  <a:srgbClr val="FF0000"/>
                </a:solidFill>
                <a:ea typeface="Times New Roman" panose="02020603050405020304" pitchFamily="18" charset="0"/>
              </a:rPr>
              <a:t>Görüşmenin başarısı, katılımcının tepkilerine göre görüşmecinin araştırmanın bağlamıyla ilişkili yeni soru geliştirme becerisiyle yakından ilişkilidir.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tr-TR" i="0" dirty="0" smtClean="0">
              <a:solidFill>
                <a:srgbClr val="231F20"/>
              </a:solidFill>
              <a:ea typeface="Times New Roman" panose="02020603050405020304" pitchFamily="18" charset="0"/>
            </a:endParaRPr>
          </a:p>
          <a:p>
            <a:pPr marL="171450" indent="-171450">
              <a:buFont typeface="Arial" panose="020B0604020202020204" pitchFamily="34" charset="0"/>
              <a:buChar char="•"/>
            </a:pPr>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9</a:t>
            </a:fld>
            <a:endParaRPr lang="tr-TR"/>
          </a:p>
        </p:txBody>
      </p:sp>
    </p:spTree>
    <p:extLst>
      <p:ext uri="{BB962C8B-B14F-4D97-AF65-F5344CB8AC3E}">
        <p14:creationId xmlns:p14="http://schemas.microsoft.com/office/powerpoint/2010/main" val="2822152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2. </a:t>
            </a:r>
            <a:r>
              <a:rPr lang="tr-TR" dirty="0" smtClean="0">
                <a:ea typeface="Times New Roman" panose="02020603050405020304" pitchFamily="18" charset="0"/>
              </a:rPr>
              <a:t>Görüşmeci, hazırlanan soruları katılımcıyla olan etkileşimine bağlı olarak farklı sırada sorabilir. </a:t>
            </a:r>
          </a:p>
          <a:p>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10</a:t>
            </a:fld>
            <a:endParaRPr lang="tr-TR"/>
          </a:p>
        </p:txBody>
      </p:sp>
    </p:spTree>
    <p:extLst>
      <p:ext uri="{BB962C8B-B14F-4D97-AF65-F5344CB8AC3E}">
        <p14:creationId xmlns:p14="http://schemas.microsoft.com/office/powerpoint/2010/main" val="3626109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23</a:t>
            </a:fld>
            <a:endParaRPr lang="tr-TR"/>
          </a:p>
        </p:txBody>
      </p:sp>
    </p:spTree>
    <p:extLst>
      <p:ext uri="{BB962C8B-B14F-4D97-AF65-F5344CB8AC3E}">
        <p14:creationId xmlns:p14="http://schemas.microsoft.com/office/powerpoint/2010/main" val="3459552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3. Görüşme yönteminde katılan bireyler, sorulan sorulara doğru yanıt vermeyebilir. Bu durumda bireylerin davranışlarıyla söyledikleri arasında farklılık olup olmadığı konusunda bize yardımcı olacak araç gözlemdir.</a:t>
            </a:r>
          </a:p>
          <a:p>
            <a:endParaRPr lang="tr-TR" dirty="0"/>
          </a:p>
        </p:txBody>
      </p:sp>
      <p:sp>
        <p:nvSpPr>
          <p:cNvPr id="4" name="Slayt Numarası Yer Tutucusu 3"/>
          <p:cNvSpPr>
            <a:spLocks noGrp="1"/>
          </p:cNvSpPr>
          <p:nvPr>
            <p:ph type="sldNum" sz="quarter" idx="10"/>
          </p:nvPr>
        </p:nvSpPr>
        <p:spPr/>
        <p:txBody>
          <a:bodyPr/>
          <a:lstStyle/>
          <a:p>
            <a:fld id="{862E21CC-DA7A-4828-9E51-6BFA55C94FC7}" type="slidenum">
              <a:rPr lang="tr-TR" smtClean="0"/>
              <a:t>26</a:t>
            </a:fld>
            <a:endParaRPr lang="tr-TR"/>
          </a:p>
        </p:txBody>
      </p:sp>
    </p:spTree>
    <p:extLst>
      <p:ext uri="{BB962C8B-B14F-4D97-AF65-F5344CB8AC3E}">
        <p14:creationId xmlns:p14="http://schemas.microsoft.com/office/powerpoint/2010/main" val="191365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8A87A34-81AB-432B-8DAE-1953F412C126}" type="datetimeFigureOut">
              <a:rPr lang="en-US" smtClean="0"/>
              <a:pPr/>
              <a:t>2/1/2023</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647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0000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588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76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13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7283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8359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369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3400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3641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8A87A34-81AB-432B-8DAE-1953F412C126}" type="datetimeFigureOut">
              <a:rPr lang="en-US" smtClean="0"/>
              <a:t>2/1/2023</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470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2/1/2023</a:t>
            </a:fld>
            <a:endParaRPr lang="en-US"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850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95145" y="1473501"/>
            <a:ext cx="8679915" cy="1751428"/>
          </a:xfrm>
        </p:spPr>
        <p:txBody>
          <a:bodyPr>
            <a:normAutofit/>
          </a:bodyPr>
          <a:lstStyle/>
          <a:p>
            <a:r>
              <a:rPr lang="tr-TR" b="1" dirty="0" smtClean="0">
                <a:effectLst>
                  <a:outerShdw blurRad="38100" dist="38100" dir="2700000" algn="tl">
                    <a:srgbClr val="000000">
                      <a:alpha val="43137"/>
                    </a:srgbClr>
                  </a:outerShdw>
                </a:effectLst>
                <a:latin typeface="+mn-lt"/>
                <a:ea typeface="Cambria" panose="02040503050406030204" pitchFamily="18" charset="0"/>
              </a:rPr>
              <a:t>NİTEL ARAŞTIRMADA </a:t>
            </a:r>
            <a:br>
              <a:rPr lang="tr-TR" b="1" dirty="0" smtClean="0">
                <a:effectLst>
                  <a:outerShdw blurRad="38100" dist="38100" dir="2700000" algn="tl">
                    <a:srgbClr val="000000">
                      <a:alpha val="43137"/>
                    </a:srgbClr>
                  </a:outerShdw>
                </a:effectLst>
                <a:latin typeface="+mn-lt"/>
                <a:ea typeface="Cambria" panose="02040503050406030204" pitchFamily="18" charset="0"/>
              </a:rPr>
            </a:br>
            <a:r>
              <a:rPr lang="tr-TR" b="1" dirty="0" smtClean="0">
                <a:effectLst>
                  <a:outerShdw blurRad="38100" dist="38100" dir="2700000" algn="tl">
                    <a:srgbClr val="000000">
                      <a:alpha val="43137"/>
                    </a:srgbClr>
                  </a:outerShdw>
                </a:effectLst>
                <a:latin typeface="+mn-lt"/>
                <a:ea typeface="Cambria" panose="02040503050406030204" pitchFamily="18" charset="0"/>
              </a:rPr>
              <a:t>VERİ TOPLAMA ARAÇLARI</a:t>
            </a:r>
            <a:endParaRPr lang="tr-TR" b="1" dirty="0">
              <a:effectLst>
                <a:outerShdw blurRad="38100" dist="38100" dir="2700000" algn="tl">
                  <a:srgbClr val="000000">
                    <a:alpha val="43137"/>
                  </a:srgbClr>
                </a:outerShdw>
              </a:effectLst>
              <a:latin typeface="+mn-lt"/>
              <a:ea typeface="Cambria" panose="02040503050406030204" pitchFamily="18" charset="0"/>
            </a:endParaRPr>
          </a:p>
        </p:txBody>
      </p:sp>
      <p:sp>
        <p:nvSpPr>
          <p:cNvPr id="3" name="Alt Başlık 2"/>
          <p:cNvSpPr>
            <a:spLocks noGrp="1"/>
          </p:cNvSpPr>
          <p:nvPr>
            <p:ph type="subTitle" idx="1"/>
          </p:nvPr>
        </p:nvSpPr>
        <p:spPr>
          <a:xfrm>
            <a:off x="3341358" y="3727663"/>
            <a:ext cx="3812478" cy="1322587"/>
          </a:xfrm>
        </p:spPr>
        <p:txBody>
          <a:bodyPr>
            <a:noAutofit/>
          </a:bodyPr>
          <a:lstStyle/>
          <a:p>
            <a:pPr marL="285750" indent="-285750" algn="l">
              <a:buClr>
                <a:schemeClr val="tx1"/>
              </a:buClr>
              <a:buFont typeface="Arial" panose="020B0604020202020204" pitchFamily="34" charset="0"/>
              <a:buChar char="•"/>
            </a:pPr>
            <a:r>
              <a:rPr lang="tr-TR" sz="3600" i="1" dirty="0" smtClean="0">
                <a:ea typeface="Cambria" panose="02040503050406030204" pitchFamily="18" charset="0"/>
              </a:rPr>
              <a:t>GÖRÜŞME</a:t>
            </a:r>
          </a:p>
          <a:p>
            <a:pPr marL="285750" indent="-285750" algn="l">
              <a:buClr>
                <a:schemeClr val="tx1"/>
              </a:buClr>
              <a:buFont typeface="Arial" panose="020B0604020202020204" pitchFamily="34" charset="0"/>
              <a:buChar char="•"/>
            </a:pPr>
            <a:r>
              <a:rPr lang="tr-TR" sz="3600" i="1" dirty="0" smtClean="0">
                <a:ea typeface="Cambria" panose="02040503050406030204" pitchFamily="18" charset="0"/>
              </a:rPr>
              <a:t>GÖZLEM</a:t>
            </a:r>
          </a:p>
          <a:p>
            <a:pPr marL="285750" indent="-285750" algn="l">
              <a:buClr>
                <a:schemeClr val="tx1"/>
              </a:buClr>
              <a:buFont typeface="Arial" panose="020B0604020202020204" pitchFamily="34" charset="0"/>
              <a:buChar char="•"/>
            </a:pPr>
            <a:r>
              <a:rPr lang="tr-TR" sz="3600" i="1" dirty="0" smtClean="0">
                <a:ea typeface="Cambria" panose="02040503050406030204" pitchFamily="18" charset="0"/>
              </a:rPr>
              <a:t>BELGE İNCELEME</a:t>
            </a:r>
            <a:endParaRPr lang="tr-TR" sz="3600" i="1" dirty="0">
              <a:ea typeface="Cambria" panose="02040503050406030204" pitchFamily="18" charset="0"/>
            </a:endParaRPr>
          </a:p>
        </p:txBody>
      </p:sp>
      <p:sp>
        <p:nvSpPr>
          <p:cNvPr id="5" name="Başlık 1"/>
          <p:cNvSpPr txBox="1">
            <a:spLocks/>
          </p:cNvSpPr>
          <p:nvPr/>
        </p:nvSpPr>
        <p:spPr>
          <a:xfrm>
            <a:off x="2299812" y="328406"/>
            <a:ext cx="7992888" cy="114509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5000" smtClean="0"/>
              <a:t>VERİLERİN TOPLANMASI </a:t>
            </a:r>
            <a:endParaRPr lang="tr-TR" sz="5000" dirty="0"/>
          </a:p>
        </p:txBody>
      </p:sp>
    </p:spTree>
    <p:extLst>
      <p:ext uri="{BB962C8B-B14F-4D97-AF65-F5344CB8AC3E}">
        <p14:creationId xmlns:p14="http://schemas.microsoft.com/office/powerpoint/2010/main" val="2746826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6432530"/>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YARI YAPILANDIRILMIŞ GÖRÜŞME: </a:t>
            </a:r>
          </a:p>
          <a:p>
            <a:pPr>
              <a:tabLst>
                <a:tab pos="5253990" algn="l"/>
              </a:tabLst>
            </a:pPr>
            <a:endParaRPr lang="tr-TR" sz="2400" dirty="0" smtClean="0"/>
          </a:p>
          <a:p>
            <a:pPr>
              <a:tabLst>
                <a:tab pos="5253990" algn="l"/>
              </a:tabLst>
            </a:pPr>
            <a:r>
              <a:rPr lang="tr-TR" sz="2400" b="1" dirty="0"/>
              <a:t>İ</a:t>
            </a:r>
            <a:r>
              <a:rPr lang="tr-TR" sz="2400" b="1" dirty="0" smtClean="0"/>
              <a:t>ncelenmek </a:t>
            </a:r>
            <a:r>
              <a:rPr lang="tr-TR" sz="2400" b="1" dirty="0"/>
              <a:t>istenen konu hakkında </a:t>
            </a:r>
            <a:r>
              <a:rPr lang="tr-TR" sz="2400" b="1" dirty="0" smtClean="0"/>
              <a:t>katılımcılardan </a:t>
            </a:r>
            <a:r>
              <a:rPr lang="tr-TR" sz="2400" b="1" dirty="0"/>
              <a:t>aynı türde bilgilerin toplanması amacıyla yapılan bir görüşme türüdür. </a:t>
            </a:r>
            <a:endParaRPr lang="tr-TR" sz="2400" b="1" dirty="0" smtClean="0"/>
          </a:p>
          <a:p>
            <a:pPr>
              <a:tabLst>
                <a:tab pos="5253990" algn="l"/>
              </a:tabLst>
            </a:pPr>
            <a:r>
              <a:rPr lang="tr-TR" sz="2400" dirty="0" smtClean="0"/>
              <a:t>Bu </a:t>
            </a:r>
            <a:r>
              <a:rPr lang="tr-TR" sz="2400" dirty="0"/>
              <a:t>yaklaşımda görüşme öncesinde, görüşmeciye rehberlik edecek görüşme </a:t>
            </a:r>
            <a:r>
              <a:rPr lang="tr-TR" sz="2400" dirty="0" smtClean="0"/>
              <a:t>sorularının </a:t>
            </a:r>
            <a:r>
              <a:rPr lang="tr-TR" sz="2400" dirty="0"/>
              <a:t>ya da konu başlıklarının yer aldığı görüşme formu hazırlanır</a:t>
            </a:r>
            <a:r>
              <a:rPr lang="tr-TR" sz="2400" dirty="0" smtClean="0"/>
              <a:t>. Hem sabit seçenekli cevaplamayı hem de ilgi alanında derinlemesine gidebilmeyi birleştirir.</a:t>
            </a:r>
          </a:p>
          <a:p>
            <a:pPr>
              <a:tabLst>
                <a:tab pos="5253990" algn="l"/>
              </a:tabLst>
            </a:pPr>
            <a:endParaRPr lang="tr-TR" sz="2400" dirty="0" smtClean="0">
              <a:solidFill>
                <a:srgbClr val="FF000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b="1" dirty="0" smtClean="0">
                <a:ea typeface="Times New Roman" panose="02020603050405020304" pitchFamily="18" charset="0"/>
              </a:rPr>
              <a:t>Yarı yapılandırılmış </a:t>
            </a:r>
            <a:r>
              <a:rPr lang="tr-TR" sz="2400" b="1" dirty="0">
                <a:ea typeface="Times New Roman" panose="02020603050405020304" pitchFamily="18" charset="0"/>
              </a:rPr>
              <a:t>görüşme, </a:t>
            </a:r>
            <a:r>
              <a:rPr lang="tr-TR" sz="2400" b="1" dirty="0" smtClean="0">
                <a:ea typeface="Times New Roman" panose="02020603050405020304" pitchFamily="18" charset="0"/>
              </a:rPr>
              <a:t>amaçlı </a:t>
            </a:r>
            <a:r>
              <a:rPr lang="tr-TR" sz="2400" b="1" dirty="0">
                <a:ea typeface="Times New Roman" panose="02020603050405020304" pitchFamily="18" charset="0"/>
              </a:rPr>
              <a:t>bir sohbete benzemektedir. </a:t>
            </a:r>
            <a:endParaRPr lang="tr-TR" sz="2400" b="1" dirty="0" smtClean="0">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b="1" dirty="0" smtClean="0">
                <a:ea typeface="Times New Roman" panose="02020603050405020304" pitchFamily="18" charset="0"/>
              </a:rPr>
              <a:t>Soruların </a:t>
            </a:r>
            <a:r>
              <a:rPr lang="tr-TR" sz="2400" b="1" dirty="0">
                <a:ea typeface="Times New Roman" panose="02020603050405020304" pitchFamily="18" charset="0"/>
              </a:rPr>
              <a:t>belirli bir öncelik sırasıyla sorulması zorunlu değildir. </a:t>
            </a:r>
            <a:endParaRPr lang="tr-TR" sz="2400" b="1" dirty="0" smtClean="0">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b="1" dirty="0" smtClean="0">
                <a:ea typeface="Times New Roman" panose="02020603050405020304" pitchFamily="18" charset="0"/>
              </a:rPr>
              <a:t>Görüşme </a:t>
            </a:r>
            <a:r>
              <a:rPr lang="tr-TR" sz="2400" b="1" dirty="0">
                <a:ea typeface="Times New Roman" panose="02020603050405020304" pitchFamily="18" charset="0"/>
              </a:rPr>
              <a:t>formu yaklaşımı kullanıldığı için </a:t>
            </a:r>
            <a:r>
              <a:rPr lang="tr-TR" sz="2400" b="1" dirty="0" smtClean="0">
                <a:ea typeface="Times New Roman" panose="02020603050405020304" pitchFamily="18" charset="0"/>
              </a:rPr>
              <a:t>toplanan veriler kısmi olarak daha sistematiktir; verilerin düzenlenmesi/çözümlenmesi </a:t>
            </a:r>
            <a:r>
              <a:rPr lang="tr-TR" sz="2400" b="1" dirty="0">
                <a:ea typeface="Times New Roman" panose="02020603050405020304" pitchFamily="18" charset="0"/>
              </a:rPr>
              <a:t>görece daha kolaydır</a:t>
            </a:r>
            <a:r>
              <a:rPr lang="tr-TR" sz="2400" b="1" dirty="0" smtClean="0">
                <a:ea typeface="Times New Roman" panose="02020603050405020304" pitchFamily="18" charset="0"/>
              </a:rPr>
              <a:t>.</a:t>
            </a:r>
          </a:p>
          <a:p>
            <a:pPr marL="457200" indent="-457200">
              <a:lnSpc>
                <a:spcPct val="150000"/>
              </a:lnSpc>
              <a:buFont typeface="Arial" panose="020B0604020202020204" pitchFamily="34" charset="0"/>
              <a:buChar char="•"/>
              <a:tabLst>
                <a:tab pos="5253990" algn="l"/>
              </a:tabLst>
            </a:pPr>
            <a:r>
              <a:rPr lang="tr-TR" sz="2400" b="1" i="1" dirty="0" smtClean="0">
                <a:solidFill>
                  <a:srgbClr val="FF0000"/>
                </a:solidFill>
                <a:ea typeface="Times New Roman" panose="02020603050405020304" pitchFamily="18" charset="0"/>
              </a:rPr>
              <a:t>Kontrolün kaybedilmesi, önemsiz konularda fazla zaman harcanması riski vardır.</a:t>
            </a:r>
          </a:p>
          <a:p>
            <a:pPr marL="457200" indent="-457200">
              <a:lnSpc>
                <a:spcPct val="150000"/>
              </a:lnSpc>
              <a:buFont typeface="Arial" panose="020B0604020202020204" pitchFamily="34" charset="0"/>
              <a:buChar char="•"/>
              <a:tabLst>
                <a:tab pos="5253990" algn="l"/>
              </a:tabLst>
            </a:pPr>
            <a:r>
              <a:rPr lang="tr-TR" sz="2400" b="1" i="1" dirty="0" smtClean="0">
                <a:solidFill>
                  <a:srgbClr val="FF0000"/>
                </a:solidFill>
                <a:ea typeface="Times New Roman" panose="02020603050405020304" pitchFamily="18" charset="0"/>
              </a:rPr>
              <a:t>Görüşülenlere belli standartlarla yaklaşılmadığından güvenirlik azalabilir.</a:t>
            </a:r>
            <a:endParaRPr lang="tr-TR" sz="2400" b="1" i="1" dirty="0">
              <a:solidFill>
                <a:srgbClr val="FF0000"/>
              </a:solidFill>
              <a:ea typeface="Times New Roman" panose="02020603050405020304" pitchFamily="18" charset="0"/>
            </a:endParaRPr>
          </a:p>
        </p:txBody>
      </p:sp>
    </p:spTree>
    <p:extLst>
      <p:ext uri="{BB962C8B-B14F-4D97-AF65-F5344CB8AC3E}">
        <p14:creationId xmlns:p14="http://schemas.microsoft.com/office/powerpoint/2010/main" val="4242689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08670" y="0"/>
            <a:ext cx="10950392" cy="6740307"/>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YARI YAPILANDIRILMIŞ GÖRÜŞME: </a:t>
            </a:r>
          </a:p>
          <a:p>
            <a:pPr>
              <a:spcAft>
                <a:spcPts val="600"/>
              </a:spcAft>
              <a:tabLst>
                <a:tab pos="5253990" algn="l"/>
              </a:tabLst>
            </a:pPr>
            <a:r>
              <a:rPr lang="tr-TR" sz="2400" i="1" dirty="0" smtClean="0"/>
              <a:t>Sorularla ilgili dikkat edilmesi gereken hususlar;</a:t>
            </a:r>
          </a:p>
          <a:p>
            <a:pPr marL="285750" lvl="0" indent="-285750">
              <a:spcAft>
                <a:spcPts val="600"/>
              </a:spcAft>
              <a:buFont typeface="Arial" panose="020B0604020202020204" pitchFamily="34" charset="0"/>
              <a:buChar char="•"/>
            </a:pPr>
            <a:r>
              <a:rPr lang="tr-TR" sz="2200" b="1" dirty="0" smtClean="0"/>
              <a:t>Basit ve anlaşılır olması, </a:t>
            </a:r>
          </a:p>
          <a:p>
            <a:pPr marL="285750" lvl="0" indent="-285750">
              <a:spcAft>
                <a:spcPts val="600"/>
              </a:spcAft>
              <a:buFont typeface="Arial" panose="020B0604020202020204" pitchFamily="34" charset="0"/>
              <a:buChar char="•"/>
            </a:pPr>
            <a:r>
              <a:rPr lang="tr-TR" sz="2200" b="1" dirty="0" smtClean="0"/>
              <a:t>Odak sorular hazırlanması,</a:t>
            </a:r>
          </a:p>
          <a:p>
            <a:pPr marL="285750" lvl="0" indent="-285750">
              <a:spcAft>
                <a:spcPts val="600"/>
              </a:spcAft>
              <a:buFont typeface="Arial" panose="020B0604020202020204" pitchFamily="34" charset="0"/>
              <a:buChar char="•"/>
            </a:pPr>
            <a:r>
              <a:rPr lang="tr-TR" sz="2200" b="1" dirty="0" smtClean="0"/>
              <a:t>Soruların </a:t>
            </a:r>
            <a:r>
              <a:rPr lang="tr-TR" sz="2200" b="1" dirty="0"/>
              <a:t>mantıksal bir sıra içinde </a:t>
            </a:r>
            <a:r>
              <a:rPr lang="tr-TR" sz="2200" b="1" dirty="0" smtClean="0"/>
              <a:t>düzenlenmesi,</a:t>
            </a:r>
            <a:endParaRPr lang="tr-TR" sz="2200" b="1" dirty="0"/>
          </a:p>
          <a:p>
            <a:pPr marL="285750" lvl="0" indent="-285750">
              <a:spcAft>
                <a:spcPts val="600"/>
              </a:spcAft>
              <a:buFont typeface="Arial" panose="020B0604020202020204" pitchFamily="34" charset="0"/>
              <a:buChar char="•"/>
            </a:pPr>
            <a:r>
              <a:rPr lang="tr-TR" sz="2200" b="1" dirty="0" smtClean="0"/>
              <a:t>Zor soruların </a:t>
            </a:r>
            <a:r>
              <a:rPr lang="tr-TR" sz="2200" b="1" dirty="0"/>
              <a:t>kolay sorulardan sonra </a:t>
            </a:r>
            <a:r>
              <a:rPr lang="tr-TR" sz="2200" b="1" dirty="0" smtClean="0"/>
              <a:t>sorulması,</a:t>
            </a:r>
            <a:endParaRPr lang="tr-TR" sz="2200" b="1" dirty="0"/>
          </a:p>
          <a:p>
            <a:pPr marL="285750" lvl="0" indent="-285750">
              <a:spcAft>
                <a:spcPts val="600"/>
              </a:spcAft>
              <a:buFont typeface="Arial" panose="020B0604020202020204" pitchFamily="34" charset="0"/>
              <a:buChar char="•"/>
            </a:pPr>
            <a:r>
              <a:rPr lang="tr-TR" sz="2200" b="1" dirty="0"/>
              <a:t>Açık uçlu sorular </a:t>
            </a:r>
            <a:r>
              <a:rPr lang="tr-TR" sz="2200" b="1" dirty="0" smtClean="0"/>
              <a:t>olmasına </a:t>
            </a:r>
            <a:r>
              <a:rPr lang="tr-TR" sz="2200" b="1" dirty="0"/>
              <a:t>özen </a:t>
            </a:r>
            <a:r>
              <a:rPr lang="tr-TR" sz="2200" b="1" dirty="0" smtClean="0"/>
              <a:t>gösterilmesi,</a:t>
            </a:r>
            <a:endParaRPr lang="tr-TR" sz="2200" b="1" dirty="0"/>
          </a:p>
          <a:p>
            <a:pPr marL="285750" lvl="0" indent="-285750">
              <a:spcAft>
                <a:spcPts val="600"/>
              </a:spcAft>
              <a:buFont typeface="Arial" panose="020B0604020202020204" pitchFamily="34" charset="0"/>
              <a:buChar char="•"/>
            </a:pPr>
            <a:r>
              <a:rPr lang="tr-TR" sz="2200" b="1" dirty="0" smtClean="0"/>
              <a:t>Yönlendirme </a:t>
            </a:r>
            <a:r>
              <a:rPr lang="tr-TR" sz="2200" b="1" dirty="0"/>
              <a:t>içeren ifadelerden </a:t>
            </a:r>
            <a:r>
              <a:rPr lang="tr-TR" sz="2200" b="1" dirty="0" smtClean="0"/>
              <a:t>kaçınılması,</a:t>
            </a:r>
            <a:endParaRPr lang="tr-TR" sz="2200" b="1" dirty="0"/>
          </a:p>
          <a:p>
            <a:pPr marL="285750" lvl="0" indent="-285750">
              <a:spcAft>
                <a:spcPts val="600"/>
              </a:spcAft>
              <a:buFont typeface="Arial" panose="020B0604020202020204" pitchFamily="34" charset="0"/>
              <a:buChar char="•"/>
            </a:pPr>
            <a:r>
              <a:rPr lang="tr-TR" sz="2200" b="1" dirty="0"/>
              <a:t>Bir soru içinde birden fazla soru </a:t>
            </a:r>
            <a:r>
              <a:rPr lang="tr-TR" sz="2200" b="1" dirty="0" smtClean="0"/>
              <a:t>sorulması,</a:t>
            </a:r>
            <a:endParaRPr lang="tr-TR" sz="2200" b="1" dirty="0"/>
          </a:p>
          <a:p>
            <a:pPr marL="285750" lvl="0" indent="-285750">
              <a:spcAft>
                <a:spcPts val="600"/>
              </a:spcAft>
              <a:buFont typeface="Arial" panose="020B0604020202020204" pitchFamily="34" charset="0"/>
              <a:buChar char="•"/>
            </a:pPr>
            <a:r>
              <a:rPr lang="tr-TR" sz="2200" b="1" dirty="0"/>
              <a:t>Alternatif sorular </a:t>
            </a:r>
            <a:r>
              <a:rPr lang="tr-TR" sz="2200" b="1" dirty="0" smtClean="0"/>
              <a:t>hazırlanması,</a:t>
            </a:r>
            <a:endParaRPr lang="tr-TR" sz="2200" b="1" dirty="0"/>
          </a:p>
          <a:p>
            <a:pPr marL="285750" lvl="0" indent="-285750">
              <a:spcAft>
                <a:spcPts val="600"/>
              </a:spcAft>
              <a:buFont typeface="Arial" panose="020B0604020202020204" pitchFamily="34" charset="0"/>
              <a:buChar char="•"/>
            </a:pPr>
            <a:r>
              <a:rPr lang="tr-TR" sz="2200" b="1" dirty="0"/>
              <a:t>Ayrıntılı bilgi elde edebilecek ek sorular </a:t>
            </a:r>
            <a:r>
              <a:rPr lang="tr-TR" sz="2200" b="1" dirty="0" smtClean="0"/>
              <a:t>hazırlanması,</a:t>
            </a:r>
            <a:endParaRPr lang="tr-TR" sz="2200" b="1" dirty="0"/>
          </a:p>
          <a:p>
            <a:pPr marL="285750" lvl="0" indent="-285750">
              <a:spcAft>
                <a:spcPts val="600"/>
              </a:spcAft>
              <a:buFont typeface="Arial" panose="020B0604020202020204" pitchFamily="34" charset="0"/>
              <a:buChar char="•"/>
            </a:pPr>
            <a:r>
              <a:rPr lang="tr-TR" sz="2200" b="1" dirty="0"/>
              <a:t>Katılımcı ilgisinin sürekliliğini sağlamak için farklı türden sorular </a:t>
            </a:r>
            <a:r>
              <a:rPr lang="tr-TR" sz="2200" b="1" dirty="0" smtClean="0"/>
              <a:t>hazırlanması,</a:t>
            </a:r>
            <a:endParaRPr lang="tr-TR" sz="2200" b="1" dirty="0"/>
          </a:p>
          <a:p>
            <a:pPr marL="285750" lvl="0" indent="-285750">
              <a:spcAft>
                <a:spcPts val="600"/>
              </a:spcAft>
              <a:buFont typeface="Arial" panose="020B0604020202020204" pitchFamily="34" charset="0"/>
              <a:buChar char="•"/>
            </a:pPr>
            <a:r>
              <a:rPr lang="tr-TR" sz="2200" b="1" dirty="0"/>
              <a:t>Birbiriyle ilişkili </a:t>
            </a:r>
            <a:r>
              <a:rPr lang="tr-TR" sz="2200" b="1" dirty="0" smtClean="0"/>
              <a:t>soruların </a:t>
            </a:r>
            <a:r>
              <a:rPr lang="tr-TR" sz="2200" b="1" dirty="0"/>
              <a:t>aynı bölümde </a:t>
            </a:r>
            <a:r>
              <a:rPr lang="tr-TR" sz="2200" b="1" dirty="0" smtClean="0"/>
              <a:t>olması,</a:t>
            </a:r>
            <a:endParaRPr lang="tr-TR" sz="2200" b="1" dirty="0"/>
          </a:p>
          <a:p>
            <a:pPr marL="285750" lvl="0" indent="-285750">
              <a:lnSpc>
                <a:spcPct val="150000"/>
              </a:lnSpc>
              <a:buFont typeface="Arial" panose="020B0604020202020204" pitchFamily="34" charset="0"/>
              <a:buChar char="•"/>
            </a:pPr>
            <a:r>
              <a:rPr lang="tr-TR" sz="2200" b="1" dirty="0"/>
              <a:t>Soruların kapsamının araştırmanın amaçlarıyla uyumlu </a:t>
            </a:r>
            <a:r>
              <a:rPr lang="tr-TR" sz="2200" b="1" dirty="0" smtClean="0"/>
              <a:t>olması,</a:t>
            </a:r>
          </a:p>
          <a:p>
            <a:pPr marL="285750" lvl="0" indent="-285750">
              <a:lnSpc>
                <a:spcPct val="150000"/>
              </a:lnSpc>
              <a:buFont typeface="Arial" panose="020B0604020202020204" pitchFamily="34" charset="0"/>
              <a:buChar char="•"/>
            </a:pPr>
            <a:r>
              <a:rPr lang="tr-TR" sz="2200" b="1" dirty="0" smtClean="0"/>
              <a:t>Soru </a:t>
            </a:r>
            <a:r>
              <a:rPr lang="tr-TR" sz="2200" b="1" dirty="0"/>
              <a:t>sayısının araştırmanın kapsamıyla ilişkili </a:t>
            </a:r>
            <a:r>
              <a:rPr lang="tr-TR" sz="2200" b="1" dirty="0" smtClean="0"/>
              <a:t>olması.</a:t>
            </a:r>
            <a:endParaRPr lang="tr-TR" sz="2200" b="1" dirty="0"/>
          </a:p>
        </p:txBody>
      </p:sp>
    </p:spTree>
    <p:extLst>
      <p:ext uri="{BB962C8B-B14F-4D97-AF65-F5344CB8AC3E}">
        <p14:creationId xmlns:p14="http://schemas.microsoft.com/office/powerpoint/2010/main" val="3327417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5863144"/>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YAPILANDIRILMIŞ GÖRÜŞME: </a:t>
            </a:r>
          </a:p>
          <a:p>
            <a:pPr>
              <a:spcAft>
                <a:spcPts val="600"/>
              </a:spcAft>
              <a:tabLst>
                <a:tab pos="5253990" algn="l"/>
              </a:tabLst>
            </a:pPr>
            <a:endParaRPr lang="tr-TR" sz="2400" dirty="0" smtClean="0"/>
          </a:p>
          <a:p>
            <a:pPr>
              <a:spcAft>
                <a:spcPts val="600"/>
              </a:spcAft>
            </a:pPr>
            <a:r>
              <a:rPr lang="tr-TR" sz="2400" b="1" dirty="0" smtClean="0"/>
              <a:t>Her </a:t>
            </a:r>
            <a:r>
              <a:rPr lang="tr-TR" sz="2400" b="1" dirty="0"/>
              <a:t>katılımcıya önceden hazırlanan soruların, ay­nı biçimde ve aynı sırada sorulduğu bir görüşme türüdür. </a:t>
            </a:r>
            <a:endParaRPr lang="tr-TR" sz="2400" b="1" dirty="0" smtClean="0"/>
          </a:p>
          <a:p>
            <a:pPr>
              <a:spcAft>
                <a:spcPts val="600"/>
              </a:spcAft>
            </a:pPr>
            <a:r>
              <a:rPr lang="tr-TR" sz="2400" dirty="0" smtClean="0"/>
              <a:t>Görüşmeci</a:t>
            </a:r>
            <a:r>
              <a:rPr lang="tr-TR" sz="2400" dirty="0"/>
              <a:t>, belirlenen sırada soruları sorarak her katılımcıdan verileri toplamaya çalışır. </a:t>
            </a:r>
          </a:p>
          <a:p>
            <a:pPr marL="457200" indent="-457200">
              <a:spcAft>
                <a:spcPts val="600"/>
              </a:spcAft>
              <a:buFont typeface="Arial" panose="020B0604020202020204" pitchFamily="34" charset="0"/>
              <a:buChar char="•"/>
              <a:tabLst>
                <a:tab pos="5253990" algn="l"/>
              </a:tabLst>
            </a:pPr>
            <a:r>
              <a:rPr lang="tr-TR" sz="2400" b="1" dirty="0" smtClean="0"/>
              <a:t>Görüşmeci­nin </a:t>
            </a:r>
            <a:r>
              <a:rPr lang="tr-TR" sz="2400" b="1" dirty="0"/>
              <a:t>sahip olması gereken </a:t>
            </a:r>
            <a:r>
              <a:rPr lang="tr-TR" sz="2400" b="1" dirty="0" smtClean="0"/>
              <a:t>yeterlikler </a:t>
            </a:r>
            <a:r>
              <a:rPr lang="tr-TR" sz="2400" b="1" dirty="0"/>
              <a:t>sınırlıdır. </a:t>
            </a:r>
            <a:endParaRPr lang="tr-TR" sz="2400" b="1" dirty="0" smtClean="0"/>
          </a:p>
          <a:p>
            <a:pPr marL="457200" indent="-457200">
              <a:spcAft>
                <a:spcPts val="600"/>
              </a:spcAft>
              <a:buFont typeface="Arial" panose="020B0604020202020204" pitchFamily="34" charset="0"/>
              <a:buChar char="•"/>
              <a:tabLst>
                <a:tab pos="5253990" algn="l"/>
              </a:tabLst>
            </a:pPr>
            <a:r>
              <a:rPr lang="tr-TR" sz="2400" b="1" dirty="0" smtClean="0"/>
              <a:t>Birden </a:t>
            </a:r>
            <a:r>
              <a:rPr lang="tr-TR" sz="2400" b="1" dirty="0"/>
              <a:t>çok görüşmecinin kullanılacağı araştırmalar için da­ha uygundur</a:t>
            </a:r>
            <a:r>
              <a:rPr lang="tr-TR" sz="2400" b="1" dirty="0" smtClean="0"/>
              <a:t>.</a:t>
            </a:r>
          </a:p>
          <a:p>
            <a:pPr marL="457200" indent="-457200">
              <a:spcAft>
                <a:spcPts val="600"/>
              </a:spcAft>
              <a:buFont typeface="Arial" panose="020B0604020202020204" pitchFamily="34" charset="0"/>
              <a:buChar char="•"/>
              <a:tabLst>
                <a:tab pos="5253990" algn="l"/>
              </a:tabLst>
            </a:pPr>
            <a:r>
              <a:rPr lang="tr-TR" sz="2400" b="1" dirty="0" smtClean="0"/>
              <a:t>Toplanan </a:t>
            </a:r>
            <a:r>
              <a:rPr lang="tr-TR" sz="2400" b="1" dirty="0"/>
              <a:t>verilerin </a:t>
            </a:r>
            <a:r>
              <a:rPr lang="tr-TR" sz="2400" b="1" dirty="0" smtClean="0"/>
              <a:t>hızlı kodlanmasına ve analizine, ölçüm kolaylığına ve araştırmanın kapsamıyla karşılaştırılmasına imkan verir.</a:t>
            </a:r>
          </a:p>
          <a:p>
            <a:pPr marL="457200" indent="-457200">
              <a:spcAft>
                <a:spcPts val="600"/>
              </a:spcAft>
              <a:buFont typeface="Arial" panose="020B0604020202020204" pitchFamily="34" charset="0"/>
              <a:buChar char="•"/>
              <a:tabLst>
                <a:tab pos="5253990" algn="l"/>
              </a:tabLst>
            </a:pPr>
            <a:r>
              <a:rPr lang="tr-TR" sz="2400" b="1" i="1" dirty="0" smtClean="0">
                <a:solidFill>
                  <a:srgbClr val="FF0000"/>
                </a:solidFill>
              </a:rPr>
              <a:t>Görüşmede </a:t>
            </a:r>
            <a:r>
              <a:rPr lang="tr-TR" sz="2400" b="1" i="1" dirty="0">
                <a:solidFill>
                  <a:srgbClr val="FF0000"/>
                </a:solidFill>
              </a:rPr>
              <a:t>sosyal etkileşim sonucu ortaya çıkabilecek ve ileride önemli ola­bilecek </a:t>
            </a:r>
            <a:r>
              <a:rPr lang="tr-TR" sz="2400" b="1" i="1" dirty="0" smtClean="0">
                <a:solidFill>
                  <a:srgbClr val="FF0000"/>
                </a:solidFill>
              </a:rPr>
              <a:t>-görüşmecinin ilgi alanına göre- konunun </a:t>
            </a:r>
            <a:r>
              <a:rPr lang="tr-TR" sz="2400" b="1" i="1" dirty="0">
                <a:solidFill>
                  <a:srgbClr val="FF0000"/>
                </a:solidFill>
              </a:rPr>
              <a:t>ayrıntılı biçimde incelenmesi söz konusu değildir</a:t>
            </a:r>
            <a:r>
              <a:rPr lang="tr-TR" sz="2400" b="1" i="1" dirty="0" smtClean="0">
                <a:solidFill>
                  <a:srgbClr val="FF0000"/>
                </a:solidFill>
              </a:rPr>
              <a:t>.</a:t>
            </a:r>
          </a:p>
          <a:p>
            <a:pPr marL="457200" indent="-457200">
              <a:spcAft>
                <a:spcPts val="600"/>
              </a:spcAft>
              <a:buFont typeface="Arial" panose="020B0604020202020204" pitchFamily="34" charset="0"/>
              <a:buChar char="•"/>
              <a:tabLst>
                <a:tab pos="5253990" algn="l"/>
              </a:tabLst>
            </a:pPr>
            <a:r>
              <a:rPr lang="tr-TR" sz="2400" b="1" i="1" dirty="0" smtClean="0">
                <a:solidFill>
                  <a:srgbClr val="FF0000"/>
                </a:solidFill>
              </a:rPr>
              <a:t>Soruların aynı sırada sorulması diğer görüşme </a:t>
            </a:r>
            <a:r>
              <a:rPr lang="tr-TR" sz="2400" b="1" i="1" dirty="0">
                <a:solidFill>
                  <a:srgbClr val="FF0000"/>
                </a:solidFill>
              </a:rPr>
              <a:t>türlerine göre görüşmeciye çok fazla esneklik sağlama­maktadır</a:t>
            </a:r>
            <a:r>
              <a:rPr lang="tr-TR" sz="2400" b="1" i="1" dirty="0" smtClean="0">
                <a:solidFill>
                  <a:srgbClr val="FF0000"/>
                </a:solidFill>
              </a:rPr>
              <a:t>.</a:t>
            </a:r>
          </a:p>
        </p:txBody>
      </p:sp>
    </p:spTree>
    <p:extLst>
      <p:ext uri="{BB962C8B-B14F-4D97-AF65-F5344CB8AC3E}">
        <p14:creationId xmlns:p14="http://schemas.microsoft.com/office/powerpoint/2010/main" val="1227303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5139869"/>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ETNOGRAFİK GÖRÜŞMELER: </a:t>
            </a:r>
          </a:p>
          <a:p>
            <a:pPr>
              <a:tabLst>
                <a:tab pos="5253990" algn="l"/>
              </a:tabLst>
            </a:pPr>
            <a:r>
              <a:rPr lang="tr-TR" sz="2400" i="1" dirty="0" smtClean="0"/>
              <a:t>«Yapılandırılmamış Görüşme»</a:t>
            </a:r>
          </a:p>
          <a:p>
            <a:endParaRPr lang="tr-TR" sz="2400" dirty="0" smtClean="0"/>
          </a:p>
          <a:p>
            <a:r>
              <a:rPr lang="tr-TR" sz="2400" b="1" dirty="0" smtClean="0"/>
              <a:t>Araştırmanın içeriğinde yapılandırılmamış görüşmelerin sınırlılıkları ortadan kaldırılarak  katılımcıların kendi cevaplarını vermeleri sağlanır. </a:t>
            </a:r>
          </a:p>
          <a:p>
            <a:endParaRPr lang="tr-TR" sz="2400" dirty="0" smtClean="0"/>
          </a:p>
          <a:p>
            <a:r>
              <a:rPr lang="tr-TR" sz="2400" dirty="0" smtClean="0"/>
              <a:t>Bu tür görüşmelerle grubun/bireyin kültürel yapılarının ve bu yapıları oluşturan davranış ve deneyimlerin açıklanması amaçlanır.</a:t>
            </a:r>
            <a:endParaRPr lang="tr-TR" sz="2400" dirty="0"/>
          </a:p>
          <a:p>
            <a:pPr>
              <a:tabLst>
                <a:tab pos="5253990" algn="l"/>
              </a:tabLst>
            </a:pPr>
            <a:endParaRPr lang="tr-TR" sz="2400" dirty="0" smtClean="0">
              <a:solidFill>
                <a:srgbClr val="FF000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b="1" dirty="0" smtClean="0"/>
              <a:t>Görüşmeci­ kontrol etmekten daha çok konuşmaya yön verir (görüşülen kişiye özgür olduğu, ortamın resmi olmadığı hissini aşılar.).</a:t>
            </a:r>
          </a:p>
          <a:p>
            <a:pPr marL="457200" indent="-457200">
              <a:lnSpc>
                <a:spcPct val="150000"/>
              </a:lnSpc>
              <a:buFont typeface="Arial" panose="020B0604020202020204" pitchFamily="34" charset="0"/>
              <a:buChar char="•"/>
              <a:tabLst>
                <a:tab pos="5253990" algn="l"/>
              </a:tabLst>
            </a:pPr>
            <a:r>
              <a:rPr lang="tr-TR" sz="2400" b="1" dirty="0" smtClean="0"/>
              <a:t>Görüşmeci yeterince yetenekli ise konu ile ilgili geniş bir bilgi kaynağı oluşturur.</a:t>
            </a:r>
          </a:p>
        </p:txBody>
      </p:sp>
    </p:spTree>
    <p:extLst>
      <p:ext uri="{BB962C8B-B14F-4D97-AF65-F5344CB8AC3E}">
        <p14:creationId xmlns:p14="http://schemas.microsoft.com/office/powerpoint/2010/main" val="676906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57225" y="440859"/>
            <a:ext cx="11258550" cy="6140142"/>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ODAK GRUP GÖRÜŞMELERİ </a:t>
            </a:r>
            <a:r>
              <a:rPr lang="tr-TR" sz="2000" i="1" dirty="0" smtClean="0"/>
              <a:t>«Odak Küme Görüşmesi»</a:t>
            </a:r>
          </a:p>
          <a:p>
            <a:r>
              <a:rPr lang="tr-TR" sz="2000" b="1" dirty="0" smtClean="0"/>
              <a:t>Küçük katılımcı </a:t>
            </a:r>
            <a:r>
              <a:rPr lang="tr-TR" sz="2000" b="1" dirty="0"/>
              <a:t>gruplarıyla yönlendirici (</a:t>
            </a:r>
            <a:r>
              <a:rPr lang="tr-TR" sz="2000" b="1" dirty="0" err="1"/>
              <a:t>moderator</a:t>
            </a:r>
            <a:r>
              <a:rPr lang="tr-TR" sz="2000" b="1" dirty="0"/>
              <a:t>) bir kişi rehberliğinde yürütülen ve katılımcıların tümünü ilgilendiren bir konuda, on­ların görüşlerini belirlemeyi amaçlayan görüşmelerdir. </a:t>
            </a:r>
            <a:endParaRPr lang="tr-TR" sz="2000" b="1" dirty="0" smtClean="0"/>
          </a:p>
          <a:p>
            <a:pPr marL="268288" indent="-268288">
              <a:lnSpc>
                <a:spcPts val="2600"/>
              </a:lnSpc>
              <a:buFont typeface="Arial" panose="020B0604020202020204" pitchFamily="34" charset="0"/>
              <a:buChar char="•"/>
              <a:tabLst>
                <a:tab pos="5253990" algn="l"/>
              </a:tabLst>
            </a:pPr>
            <a:r>
              <a:rPr lang="tr-TR" sz="2000" b="1" dirty="0" smtClean="0"/>
              <a:t>Katılımcılar birbirlerini duyarlar ve aslında söyleyeceklerinden daha başka ek yorumlar da yaparlar.</a:t>
            </a:r>
          </a:p>
          <a:p>
            <a:pPr marL="268288" indent="-268288">
              <a:lnSpc>
                <a:spcPts val="2600"/>
              </a:lnSpc>
              <a:buFont typeface="Arial" panose="020B0604020202020204" pitchFamily="34" charset="0"/>
              <a:buChar char="•"/>
              <a:tabLst>
                <a:tab pos="268288" algn="l"/>
                <a:tab pos="5253038" algn="l"/>
              </a:tabLst>
            </a:pPr>
            <a:r>
              <a:rPr lang="tr-TR" sz="2000" b="1" dirty="0" smtClean="0"/>
              <a:t>Bu görüşmeler tartışma değildir, fikir birliği de istenmez, amaç konu hakkında kişilerin gerçek düşüncelerine ulaşmaktır.</a:t>
            </a:r>
          </a:p>
          <a:p>
            <a:pPr marL="268288" indent="-268288">
              <a:lnSpc>
                <a:spcPts val="2600"/>
              </a:lnSpc>
              <a:buFont typeface="Arial" panose="020B0604020202020204" pitchFamily="34" charset="0"/>
              <a:buChar char="•"/>
              <a:tabLst>
                <a:tab pos="268288" algn="l"/>
                <a:tab pos="5253038" algn="l"/>
              </a:tabLst>
            </a:pPr>
            <a:r>
              <a:rPr lang="tr-TR" sz="2000" b="1" dirty="0" smtClean="0"/>
              <a:t>Her </a:t>
            </a:r>
            <a:r>
              <a:rPr lang="tr-TR" sz="2000" b="1" dirty="0"/>
              <a:t>grupta en az 6, en çok 12 katılımcının yer alması </a:t>
            </a:r>
            <a:r>
              <a:rPr lang="tr-TR" sz="2000" b="1" dirty="0" smtClean="0"/>
              <a:t>önerilir</a:t>
            </a:r>
            <a:r>
              <a:rPr lang="tr-TR" sz="2000" b="1" dirty="0"/>
              <a:t>. </a:t>
            </a:r>
            <a:endParaRPr lang="tr-TR" sz="2000" b="1" dirty="0" smtClean="0"/>
          </a:p>
          <a:p>
            <a:pPr marL="285750" indent="-285750">
              <a:lnSpc>
                <a:spcPts val="2600"/>
              </a:lnSpc>
              <a:buFont typeface="Arial" panose="020B0604020202020204" pitchFamily="34" charset="0"/>
              <a:buChar char="•"/>
              <a:tabLst>
                <a:tab pos="268288" algn="l"/>
                <a:tab pos="5253038" algn="l"/>
              </a:tabLst>
            </a:pPr>
            <a:r>
              <a:rPr lang="tr-TR" sz="2000" b="1" dirty="0"/>
              <a:t>B</a:t>
            </a:r>
            <a:r>
              <a:rPr lang="tr-TR" sz="2000" b="1" dirty="0" smtClean="0"/>
              <a:t>ireysel </a:t>
            </a:r>
            <a:r>
              <a:rPr lang="tr-TR" sz="2000" b="1" dirty="0"/>
              <a:t>görüşmelere oranla en önemli üstünlüğü, grup dinamiği sayesinde yanıtların daha zengin olmasıdır. </a:t>
            </a:r>
            <a:endParaRPr lang="tr-TR" sz="2000" b="1" dirty="0" smtClean="0"/>
          </a:p>
          <a:p>
            <a:pPr marL="268288" indent="-268288">
              <a:lnSpc>
                <a:spcPts val="2600"/>
              </a:lnSpc>
              <a:buFont typeface="Arial" panose="020B0604020202020204" pitchFamily="34" charset="0"/>
              <a:buChar char="•"/>
              <a:tabLst>
                <a:tab pos="268288" algn="l"/>
                <a:tab pos="5253038" algn="l"/>
              </a:tabLst>
            </a:pPr>
            <a:r>
              <a:rPr lang="tr-TR" sz="2000" b="1" dirty="0"/>
              <a:t>D</a:t>
            </a:r>
            <a:r>
              <a:rPr lang="tr-TR" sz="2000" b="1" dirty="0" smtClean="0"/>
              <a:t>aha </a:t>
            </a:r>
            <a:r>
              <a:rPr lang="tr-TR" sz="2000" b="1" dirty="0"/>
              <a:t>çok katılımcıdan da­ha kısa sürede veri elde edilerek zaman ve maliyet tasarrufu </a:t>
            </a:r>
            <a:r>
              <a:rPr lang="tr-TR" sz="2000" b="1" dirty="0" smtClean="0"/>
              <a:t>sağlanır</a:t>
            </a:r>
            <a:r>
              <a:rPr lang="tr-TR" sz="2000" b="1" dirty="0"/>
              <a:t>. </a:t>
            </a:r>
            <a:endParaRPr lang="tr-TR" sz="2000" b="1" dirty="0" smtClean="0"/>
          </a:p>
          <a:p>
            <a:pPr marL="268288" indent="-268288">
              <a:lnSpc>
                <a:spcPts val="2600"/>
              </a:lnSpc>
              <a:buFont typeface="Arial" panose="020B0604020202020204" pitchFamily="34" charset="0"/>
              <a:buChar char="•"/>
              <a:tabLst>
                <a:tab pos="268288" algn="l"/>
                <a:tab pos="5253038" algn="l"/>
              </a:tabLst>
            </a:pPr>
            <a:r>
              <a:rPr lang="tr-TR" sz="2000" b="1" dirty="0" smtClean="0"/>
              <a:t>Genellikle </a:t>
            </a:r>
            <a:r>
              <a:rPr lang="tr-TR" sz="2000" b="1" dirty="0"/>
              <a:t>bir ürün, hizmet ya da olanağın kullanıcılar tarafından nasıl algılandığı­nı ortaya çıkarmak için </a:t>
            </a:r>
            <a:r>
              <a:rPr lang="tr-TR" sz="2000" b="1" dirty="0" smtClean="0"/>
              <a:t>gerçekleştirilmektedir.</a:t>
            </a:r>
          </a:p>
          <a:p>
            <a:pPr marL="268288" indent="-268288">
              <a:lnSpc>
                <a:spcPts val="2600"/>
              </a:lnSpc>
              <a:buFont typeface="Arial" panose="020B0604020202020204" pitchFamily="34" charset="0"/>
              <a:buChar char="•"/>
              <a:tabLst>
                <a:tab pos="268288" algn="l"/>
                <a:tab pos="5253038" algn="l"/>
              </a:tabLst>
            </a:pPr>
            <a:r>
              <a:rPr lang="tr-TR" sz="2000" b="1" i="1" dirty="0" smtClean="0">
                <a:solidFill>
                  <a:srgbClr val="FF0000"/>
                </a:solidFill>
              </a:rPr>
              <a:t>Plan­lanması uzun </a:t>
            </a:r>
            <a:r>
              <a:rPr lang="tr-TR" sz="2000" b="1" i="1" dirty="0">
                <a:solidFill>
                  <a:srgbClr val="FF0000"/>
                </a:solidFill>
              </a:rPr>
              <a:t>zaman </a:t>
            </a:r>
            <a:r>
              <a:rPr lang="tr-TR" sz="2000" b="1" i="1" dirty="0" smtClean="0">
                <a:solidFill>
                  <a:srgbClr val="FF0000"/>
                </a:solidFill>
              </a:rPr>
              <a:t>alabilir</a:t>
            </a:r>
            <a:r>
              <a:rPr lang="tr-TR" sz="2000" b="1" i="1" dirty="0">
                <a:solidFill>
                  <a:srgbClr val="FF0000"/>
                </a:solidFill>
              </a:rPr>
              <a:t>.</a:t>
            </a:r>
            <a:r>
              <a:rPr lang="tr-TR" sz="2000" b="1" i="1" dirty="0" smtClean="0">
                <a:solidFill>
                  <a:srgbClr val="FF0000"/>
                </a:solidFill>
              </a:rPr>
              <a:t> (çok </a:t>
            </a:r>
            <a:r>
              <a:rPr lang="tr-TR" sz="2000" b="1" i="1" dirty="0">
                <a:solidFill>
                  <a:srgbClr val="FF0000"/>
                </a:solidFill>
              </a:rPr>
              <a:t>katı­lımcıyla iletişim </a:t>
            </a:r>
            <a:r>
              <a:rPr lang="tr-TR" sz="2000" b="1" i="1" dirty="0" smtClean="0">
                <a:solidFill>
                  <a:srgbClr val="FF0000"/>
                </a:solidFill>
              </a:rPr>
              <a:t>kurma, bilgilendirme </a:t>
            </a:r>
            <a:r>
              <a:rPr lang="tr-TR" sz="2000" b="1" i="1" dirty="0">
                <a:solidFill>
                  <a:srgbClr val="FF0000"/>
                </a:solidFill>
              </a:rPr>
              <a:t>ve ulaşım </a:t>
            </a:r>
            <a:r>
              <a:rPr lang="tr-TR" sz="2000" b="1" i="1" dirty="0" smtClean="0">
                <a:solidFill>
                  <a:srgbClr val="FF0000"/>
                </a:solidFill>
              </a:rPr>
              <a:t>sorunları).</a:t>
            </a:r>
          </a:p>
          <a:p>
            <a:pPr marL="268288" indent="-268288">
              <a:lnSpc>
                <a:spcPts val="2600"/>
              </a:lnSpc>
              <a:buFont typeface="Arial" panose="020B0604020202020204" pitchFamily="34" charset="0"/>
              <a:buChar char="•"/>
              <a:tabLst>
                <a:tab pos="268288" algn="l"/>
                <a:tab pos="5253038" algn="l"/>
              </a:tabLst>
            </a:pPr>
            <a:r>
              <a:rPr lang="tr-TR" sz="2000" b="1" i="1" dirty="0" smtClean="0">
                <a:solidFill>
                  <a:srgbClr val="FF0000"/>
                </a:solidFill>
              </a:rPr>
              <a:t>Soru sayısı </a:t>
            </a:r>
            <a:r>
              <a:rPr lang="tr-TR" sz="2000" b="1" i="1" dirty="0">
                <a:solidFill>
                  <a:srgbClr val="FF0000"/>
                </a:solidFill>
              </a:rPr>
              <a:t>bi­reysel görüşmeye göre daha </a:t>
            </a:r>
            <a:r>
              <a:rPr lang="tr-TR" sz="2000" b="1" i="1" dirty="0" smtClean="0">
                <a:solidFill>
                  <a:srgbClr val="FF0000"/>
                </a:solidFill>
              </a:rPr>
              <a:t>az. (daha </a:t>
            </a:r>
            <a:r>
              <a:rPr lang="tr-TR" sz="2000" b="1" i="1" dirty="0">
                <a:solidFill>
                  <a:srgbClr val="FF0000"/>
                </a:solidFill>
              </a:rPr>
              <a:t>sınırlı bilgi </a:t>
            </a:r>
            <a:r>
              <a:rPr lang="tr-TR" sz="2000" b="1" i="1" dirty="0" smtClean="0">
                <a:solidFill>
                  <a:srgbClr val="FF0000"/>
                </a:solidFill>
              </a:rPr>
              <a:t>toplama). </a:t>
            </a:r>
          </a:p>
          <a:p>
            <a:pPr marL="268288" indent="-268288">
              <a:lnSpc>
                <a:spcPts val="2600"/>
              </a:lnSpc>
              <a:buFont typeface="Arial" panose="020B0604020202020204" pitchFamily="34" charset="0"/>
              <a:buChar char="•"/>
              <a:tabLst>
                <a:tab pos="268288" algn="l"/>
                <a:tab pos="5253038" algn="l"/>
              </a:tabLst>
            </a:pPr>
            <a:r>
              <a:rPr lang="tr-TR" sz="2000" b="1" i="1" dirty="0" smtClean="0">
                <a:solidFill>
                  <a:srgbClr val="FF0000"/>
                </a:solidFill>
              </a:rPr>
              <a:t>Her </a:t>
            </a:r>
            <a:r>
              <a:rPr lang="tr-TR" sz="2000" b="1" i="1" dirty="0">
                <a:solidFill>
                  <a:srgbClr val="FF0000"/>
                </a:solidFill>
              </a:rPr>
              <a:t>katılımcıya </a:t>
            </a:r>
            <a:r>
              <a:rPr lang="tr-TR" sz="2000" b="1" i="1" dirty="0" smtClean="0">
                <a:solidFill>
                  <a:srgbClr val="FF0000"/>
                </a:solidFill>
              </a:rPr>
              <a:t>daha </a:t>
            </a:r>
            <a:r>
              <a:rPr lang="tr-TR" sz="2000" b="1" i="1" dirty="0">
                <a:solidFill>
                  <a:srgbClr val="FF0000"/>
                </a:solidFill>
              </a:rPr>
              <a:t>az konuşma süresi </a:t>
            </a:r>
            <a:r>
              <a:rPr lang="tr-TR" sz="2000" b="1" i="1" dirty="0" smtClean="0">
                <a:solidFill>
                  <a:srgbClr val="FF0000"/>
                </a:solidFill>
              </a:rPr>
              <a:t>düşme­si. </a:t>
            </a:r>
          </a:p>
          <a:p>
            <a:pPr marL="268288" indent="-268288">
              <a:lnSpc>
                <a:spcPts val="2600"/>
              </a:lnSpc>
              <a:buFont typeface="Arial" panose="020B0604020202020204" pitchFamily="34" charset="0"/>
              <a:buChar char="•"/>
              <a:tabLst>
                <a:tab pos="268288" algn="l"/>
                <a:tab pos="5253038" algn="l"/>
              </a:tabLst>
            </a:pPr>
            <a:r>
              <a:rPr lang="tr-TR" sz="2000" b="1" i="1" dirty="0" smtClean="0">
                <a:solidFill>
                  <a:srgbClr val="FF0000"/>
                </a:solidFill>
              </a:rPr>
              <a:t>Siyasal </a:t>
            </a:r>
            <a:r>
              <a:rPr lang="tr-TR" sz="2000" b="1" i="1" dirty="0">
                <a:solidFill>
                  <a:srgbClr val="FF0000"/>
                </a:solidFill>
              </a:rPr>
              <a:t>ve dinsel </a:t>
            </a:r>
            <a:r>
              <a:rPr lang="tr-TR" sz="2000" b="1" i="1" dirty="0" smtClean="0">
                <a:solidFill>
                  <a:srgbClr val="FF0000"/>
                </a:solidFill>
              </a:rPr>
              <a:t>görüş, cinsellik </a:t>
            </a:r>
            <a:r>
              <a:rPr lang="tr-TR" sz="2000" b="1" i="1" dirty="0">
                <a:solidFill>
                  <a:srgbClr val="FF0000"/>
                </a:solidFill>
              </a:rPr>
              <a:t>gibi duyarlı konular üzerinde görüş toplamanın güç </a:t>
            </a:r>
            <a:r>
              <a:rPr lang="tr-TR" sz="2000" b="1" i="1" dirty="0" smtClean="0">
                <a:solidFill>
                  <a:srgbClr val="FF0000"/>
                </a:solidFill>
              </a:rPr>
              <a:t>olması. </a:t>
            </a:r>
          </a:p>
          <a:p>
            <a:pPr marL="268288" indent="-268288">
              <a:lnSpc>
                <a:spcPts val="2600"/>
              </a:lnSpc>
              <a:buFont typeface="Arial" panose="020B0604020202020204" pitchFamily="34" charset="0"/>
              <a:buChar char="•"/>
              <a:tabLst>
                <a:tab pos="268288" algn="l"/>
                <a:tab pos="5253038" algn="l"/>
              </a:tabLst>
            </a:pPr>
            <a:r>
              <a:rPr lang="tr-TR" sz="2000" b="1" i="1" dirty="0" smtClean="0">
                <a:solidFill>
                  <a:srgbClr val="FF0000"/>
                </a:solidFill>
              </a:rPr>
              <a:t>Bazı </a:t>
            </a:r>
            <a:r>
              <a:rPr lang="tr-TR" sz="2000" b="1" i="1" dirty="0">
                <a:solidFill>
                  <a:srgbClr val="FF0000"/>
                </a:solidFill>
              </a:rPr>
              <a:t>katılımcıların bazı konularda görüşlerini belirtirken başat olup öteki katılımcıları da etkilemesidir. </a:t>
            </a:r>
            <a:endParaRPr lang="tr-TR" sz="2000" b="1" i="1" dirty="0" smtClean="0">
              <a:solidFill>
                <a:srgbClr val="FF0000"/>
              </a:solidFill>
            </a:endParaRPr>
          </a:p>
          <a:p>
            <a:pPr marL="268288" indent="-268288">
              <a:lnSpc>
                <a:spcPts val="2600"/>
              </a:lnSpc>
              <a:buFont typeface="Arial" panose="020B0604020202020204" pitchFamily="34" charset="0"/>
              <a:buChar char="•"/>
              <a:tabLst>
                <a:tab pos="268288" algn="l"/>
                <a:tab pos="5253038" algn="l"/>
              </a:tabLst>
            </a:pPr>
            <a:r>
              <a:rPr lang="tr-TR" sz="2000" b="1" i="1" dirty="0" smtClean="0">
                <a:solidFill>
                  <a:srgbClr val="FF0000"/>
                </a:solidFill>
              </a:rPr>
              <a:t>Yönlendirici</a:t>
            </a:r>
            <a:r>
              <a:rPr lang="tr-TR" sz="2000" b="1" i="1" dirty="0">
                <a:solidFill>
                  <a:srgbClr val="FF0000"/>
                </a:solidFill>
              </a:rPr>
              <a:t>, odak grubunda yer alan tüm bireylerin etkin katılımını sağlamalıdır</a:t>
            </a:r>
            <a:r>
              <a:rPr lang="tr-TR" sz="2000" b="1" i="1" dirty="0" smtClean="0">
                <a:solidFill>
                  <a:srgbClr val="FF0000"/>
                </a:solidFill>
              </a:rPr>
              <a:t>.</a:t>
            </a:r>
            <a:endParaRPr lang="tr-TR" sz="2000" b="1" i="1" dirty="0">
              <a:solidFill>
                <a:srgbClr val="FF0000"/>
              </a:solidFill>
            </a:endParaRPr>
          </a:p>
        </p:txBody>
      </p:sp>
    </p:spTree>
    <p:extLst>
      <p:ext uri="{BB962C8B-B14F-4D97-AF65-F5344CB8AC3E}">
        <p14:creationId xmlns:p14="http://schemas.microsoft.com/office/powerpoint/2010/main" val="582342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20802" y="131577"/>
            <a:ext cx="10950392" cy="461665"/>
          </a:xfrm>
          <a:prstGeom prst="rect">
            <a:avLst/>
          </a:prstGeom>
        </p:spPr>
        <p:txBody>
          <a:bodyPr wrap="square">
            <a:spAutoFit/>
          </a:bodyPr>
          <a:lstStyle/>
          <a:p>
            <a:pPr>
              <a:tabLst>
                <a:tab pos="5253990" algn="l"/>
              </a:tabLst>
            </a:pPr>
            <a:r>
              <a:rPr lang="tr-TR" sz="2400" b="1" dirty="0" smtClean="0">
                <a:solidFill>
                  <a:srgbClr val="231F20"/>
                </a:solidFill>
                <a:ea typeface="Times New Roman" panose="02020603050405020304" pitchFamily="18" charset="0"/>
              </a:rPr>
              <a:t>GÖRÜŞME STRATEJİLERİ: </a:t>
            </a:r>
          </a:p>
        </p:txBody>
      </p:sp>
      <p:graphicFrame>
        <p:nvGraphicFramePr>
          <p:cNvPr id="2" name="Tablo 1"/>
          <p:cNvGraphicFramePr>
            <a:graphicFrameLocks noGrp="1"/>
          </p:cNvGraphicFramePr>
          <p:nvPr>
            <p:extLst>
              <p:ext uri="{D42A27DB-BD31-4B8C-83A1-F6EECF244321}">
                <p14:modId xmlns:p14="http://schemas.microsoft.com/office/powerpoint/2010/main" val="264282366"/>
              </p:ext>
            </p:extLst>
          </p:nvPr>
        </p:nvGraphicFramePr>
        <p:xfrm>
          <a:off x="620802" y="593242"/>
          <a:ext cx="11125204" cy="5986258"/>
        </p:xfrm>
        <a:graphic>
          <a:graphicData uri="http://schemas.openxmlformats.org/drawingml/2006/table">
            <a:tbl>
              <a:tblPr firstRow="1" bandRow="1">
                <a:tableStyleId>{5C22544A-7EE6-4342-B048-85BDC9FD1C3A}</a:tableStyleId>
              </a:tblPr>
              <a:tblGrid>
                <a:gridCol w="1920920">
                  <a:extLst>
                    <a:ext uri="{9D8B030D-6E8A-4147-A177-3AD203B41FA5}">
                      <a16:colId xmlns:a16="http://schemas.microsoft.com/office/drawing/2014/main" val="742132850"/>
                    </a:ext>
                  </a:extLst>
                </a:gridCol>
                <a:gridCol w="2371241">
                  <a:extLst>
                    <a:ext uri="{9D8B030D-6E8A-4147-A177-3AD203B41FA5}">
                      <a16:colId xmlns:a16="http://schemas.microsoft.com/office/drawing/2014/main" val="729972156"/>
                    </a:ext>
                  </a:extLst>
                </a:gridCol>
                <a:gridCol w="3223647">
                  <a:extLst>
                    <a:ext uri="{9D8B030D-6E8A-4147-A177-3AD203B41FA5}">
                      <a16:colId xmlns:a16="http://schemas.microsoft.com/office/drawing/2014/main" val="676873207"/>
                    </a:ext>
                  </a:extLst>
                </a:gridCol>
                <a:gridCol w="3609396">
                  <a:extLst>
                    <a:ext uri="{9D8B030D-6E8A-4147-A177-3AD203B41FA5}">
                      <a16:colId xmlns:a16="http://schemas.microsoft.com/office/drawing/2014/main" val="3835066216"/>
                    </a:ext>
                  </a:extLst>
                </a:gridCol>
              </a:tblGrid>
              <a:tr h="409888">
                <a:tc>
                  <a:txBody>
                    <a:bodyPr/>
                    <a:lstStyle/>
                    <a:p>
                      <a:pPr algn="ctr"/>
                      <a:r>
                        <a:rPr lang="tr-TR" dirty="0" smtClean="0">
                          <a:solidFill>
                            <a:schemeClr val="tx1"/>
                          </a:solidFill>
                        </a:rPr>
                        <a:t>GÖRÜŞME TÜRÜ</a:t>
                      </a:r>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solidFill>
                            <a:schemeClr val="tx1"/>
                          </a:solidFill>
                        </a:rPr>
                        <a:t>ÖZELLİKLER</a:t>
                      </a:r>
                      <a:endParaRPr lang="tr-T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solidFill>
                            <a:schemeClr val="accent5">
                              <a:lumMod val="75000"/>
                            </a:schemeClr>
                          </a:solidFill>
                        </a:rPr>
                        <a:t>GÜÇLÜ YÖNLER</a:t>
                      </a:r>
                      <a:endParaRPr lang="tr-TR" dirty="0">
                        <a:solidFill>
                          <a:schemeClr val="accent5">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solidFill>
                            <a:srgbClr val="FF0000"/>
                          </a:solidFill>
                        </a:rPr>
                        <a:t>ZAYIF YÖNLER</a:t>
                      </a:r>
                      <a:endParaRPr lang="tr-TR"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16127644"/>
                  </a:ext>
                </a:extLst>
              </a:tr>
              <a:tr h="1248210">
                <a:tc>
                  <a:txBody>
                    <a:bodyPr/>
                    <a:lstStyle/>
                    <a:p>
                      <a:pPr algn="ctr"/>
                      <a:r>
                        <a:rPr lang="tr-TR" sz="1400" b="1" dirty="0" smtClean="0">
                          <a:solidFill>
                            <a:schemeClr val="tx1"/>
                          </a:solidFill>
                        </a:rPr>
                        <a:t>SOHBET</a:t>
                      </a:r>
                      <a:r>
                        <a:rPr lang="tr-TR" sz="1400" b="1" baseline="0" dirty="0" smtClean="0">
                          <a:solidFill>
                            <a:schemeClr val="tx1"/>
                          </a:solidFill>
                        </a:rPr>
                        <a:t> TARZINDA GÖRÜŞME (INFORMEL)</a:t>
                      </a:r>
                      <a:endParaRPr lang="tr-TR"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tx1"/>
                          </a:solidFill>
                        </a:rPr>
                        <a:t>Sorular mevcut bağlama göre ortaya çıkar, doğal gidişatta sorulur.</a:t>
                      </a:r>
                    </a:p>
                    <a:p>
                      <a:pPr algn="ctr"/>
                      <a:r>
                        <a:rPr lang="tr-TR" sz="1400" dirty="0" smtClean="0">
                          <a:solidFill>
                            <a:schemeClr val="tx1"/>
                          </a:solidFill>
                        </a:rPr>
                        <a:t>Soru</a:t>
                      </a:r>
                      <a:r>
                        <a:rPr lang="tr-TR" sz="1400" baseline="0" dirty="0" smtClean="0">
                          <a:solidFill>
                            <a:schemeClr val="tx1"/>
                          </a:solidFill>
                        </a:rPr>
                        <a:t> başlığı ya da soru tarzı önceden belirlenmemiştir.</a:t>
                      </a:r>
                      <a:endParaRPr lang="tr-T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accent5">
                              <a:lumMod val="75000"/>
                            </a:schemeClr>
                          </a:solidFill>
                        </a:rPr>
                        <a:t>Soruların daha çok ilgi çekmesini sağlar;</a:t>
                      </a:r>
                      <a:r>
                        <a:rPr lang="tr-TR" sz="1400" baseline="0" dirty="0" smtClean="0">
                          <a:solidFill>
                            <a:schemeClr val="accent5">
                              <a:lumMod val="75000"/>
                            </a:schemeClr>
                          </a:solidFill>
                        </a:rPr>
                        <a:t> görüşmeler gözlemler üzerine kurulur, bireylere ve şartlara uyarlanabilir.</a:t>
                      </a:r>
                      <a:endParaRPr lang="tr-TR" sz="1400" dirty="0">
                        <a:solidFill>
                          <a:schemeClr val="accent5">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rgbClr val="FF0000"/>
                          </a:solidFill>
                        </a:rPr>
                        <a:t>Farklı sorularla farklı kişilerden farklı bilgiler alınır. Belirli sorular «kendiliğinden» ortaya çıkmazsa daha az sistematik ve kapsamlıdır. Veri analizi oldukça zor olabilir.</a:t>
                      </a:r>
                      <a:endParaRPr lang="tr-TR"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51676817"/>
                  </a:ext>
                </a:extLst>
              </a:tr>
              <a:tr h="1369857">
                <a:tc>
                  <a:txBody>
                    <a:bodyPr/>
                    <a:lstStyle/>
                    <a:p>
                      <a:pPr algn="ctr"/>
                      <a:r>
                        <a:rPr lang="tr-TR" sz="1400" b="1" dirty="0" smtClean="0">
                          <a:solidFill>
                            <a:schemeClr val="tx1"/>
                          </a:solidFill>
                        </a:rPr>
                        <a:t>GÖRÜŞME KILAVUZU YAKLAŞIMI</a:t>
                      </a:r>
                      <a:endParaRPr lang="tr-TR"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tx1"/>
                          </a:solidFill>
                        </a:rPr>
                        <a:t>Ele alınacak konu/başlıklar taslak şeklinde önceden belirlidir. Görüşmeci soruların sırasına ve tarzına görüşme sırasında karar verir.</a:t>
                      </a:r>
                      <a:endParaRPr lang="tr-T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400" dirty="0" smtClean="0">
                          <a:solidFill>
                            <a:schemeClr val="accent5">
                              <a:lumMod val="75000"/>
                            </a:schemeClr>
                          </a:solidFill>
                        </a:rPr>
                        <a:t>Taslak, verinin anlaşılırlığını artırır</a:t>
                      </a:r>
                      <a:r>
                        <a:rPr lang="tr-TR" sz="1400" baseline="0" dirty="0" smtClean="0">
                          <a:solidFill>
                            <a:schemeClr val="accent5">
                              <a:lumMod val="75000"/>
                            </a:schemeClr>
                          </a:solidFill>
                        </a:rPr>
                        <a:t> ve bir şekilde  yanıtlayan herkes için </a:t>
                      </a:r>
                      <a:endParaRPr lang="tr-TR" sz="1400" dirty="0" smtClean="0">
                        <a:solidFill>
                          <a:schemeClr val="accent5">
                            <a:lumMod val="75000"/>
                          </a:schemeClr>
                        </a:solidFill>
                      </a:endParaRPr>
                    </a:p>
                    <a:p>
                      <a:pPr algn="ctr"/>
                      <a:r>
                        <a:rPr lang="tr-TR" sz="1400" baseline="0" dirty="0" smtClean="0">
                          <a:solidFill>
                            <a:schemeClr val="accent5">
                              <a:lumMod val="75000"/>
                            </a:schemeClr>
                          </a:solidFill>
                        </a:rPr>
                        <a:t>veri toplamayı standart hale getiri. Verideki mantıksal boşluklar önceden tahmin edilebilir ve doldurulabilir. Görüşmeler olabildiğince sohbet tarzında ve duruma göre değişir.</a:t>
                      </a:r>
                      <a:endParaRPr lang="tr-TR" sz="1400" dirty="0">
                        <a:solidFill>
                          <a:schemeClr val="accent5">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rgbClr val="FF0000"/>
                          </a:solidFill>
                        </a:rPr>
                        <a:t>Önemli ve ilgi çekebilecek</a:t>
                      </a:r>
                      <a:r>
                        <a:rPr lang="tr-TR" sz="1400" baseline="0" dirty="0" smtClean="0">
                          <a:solidFill>
                            <a:srgbClr val="FF0000"/>
                          </a:solidFill>
                        </a:rPr>
                        <a:t> konular yanlışlıkla atlanabilir. Görüşmecinin soruları sıralama ve ifade etmedeki esnekliği, farklı bakış açılarına göre farklı yanıtlara neden olabilir; yanıtların karşılaştırılabilme ihtimali azalır. </a:t>
                      </a:r>
                      <a:endParaRPr lang="tr-TR"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11333059"/>
                  </a:ext>
                </a:extLst>
              </a:tr>
              <a:tr h="1369857">
                <a:tc>
                  <a:txBody>
                    <a:bodyPr/>
                    <a:lstStyle/>
                    <a:p>
                      <a:pPr algn="ctr"/>
                      <a:r>
                        <a:rPr lang="tr-TR" sz="1400" b="1" dirty="0" smtClean="0">
                          <a:solidFill>
                            <a:schemeClr val="tx1"/>
                          </a:solidFill>
                        </a:rPr>
                        <a:t>STANDARTLAŞTIRILMIŞ AÇIK UÇLU GÖRÜŞME</a:t>
                      </a:r>
                      <a:endParaRPr lang="tr-TR"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tx1"/>
                          </a:solidFill>
                        </a:rPr>
                        <a:t>Soruların tam olarak</a:t>
                      </a:r>
                      <a:r>
                        <a:rPr lang="tr-TR" sz="1400" baseline="0" dirty="0" smtClean="0">
                          <a:solidFill>
                            <a:schemeClr val="tx1"/>
                          </a:solidFill>
                        </a:rPr>
                        <a:t> sırası ve tarzı önceden belirlenmiştir. Kişilere aynı temel sorular aynı sırayla sorulur. Sorular tam anlamıyla açık uçlu bir formatta ifade edilir.</a:t>
                      </a:r>
                      <a:endParaRPr lang="tr-T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accent5">
                              <a:lumMod val="75000"/>
                            </a:schemeClr>
                          </a:solidFill>
                        </a:rPr>
                        <a:t>Yanıtları karşılaştırma olasılığı artar. Birden çok kişi görüşmeci olduğunda</a:t>
                      </a:r>
                      <a:r>
                        <a:rPr lang="tr-TR" sz="1400" baseline="0" dirty="0" smtClean="0">
                          <a:solidFill>
                            <a:schemeClr val="accent5">
                              <a:lumMod val="75000"/>
                            </a:schemeClr>
                          </a:solidFill>
                        </a:rPr>
                        <a:t> görüşmecinin etkisi ve yargıları azalır. Değerlendirmede kullanılan araçlar görülebilir ve incinebilir.</a:t>
                      </a:r>
                    </a:p>
                    <a:p>
                      <a:pPr algn="ctr"/>
                      <a:r>
                        <a:rPr lang="tr-TR" sz="1400" baseline="0" dirty="0" smtClean="0">
                          <a:solidFill>
                            <a:schemeClr val="accent5">
                              <a:lumMod val="75000"/>
                            </a:schemeClr>
                          </a:solidFill>
                        </a:rPr>
                        <a:t>Veri analiz kolaydır.</a:t>
                      </a:r>
                      <a:r>
                        <a:rPr lang="tr-TR" sz="1400" dirty="0" smtClean="0">
                          <a:solidFill>
                            <a:schemeClr val="accent5">
                              <a:lumMod val="75000"/>
                            </a:schemeClr>
                          </a:solidFill>
                        </a:rPr>
                        <a:t> </a:t>
                      </a:r>
                      <a:endParaRPr lang="tr-TR" sz="1400" dirty="0">
                        <a:solidFill>
                          <a:schemeClr val="accent5">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rgbClr val="FF0000"/>
                          </a:solidFill>
                        </a:rPr>
                        <a:t>Görüşmeyi belirli bireyler ve durumlarla</a:t>
                      </a:r>
                      <a:r>
                        <a:rPr lang="tr-TR" sz="1400" baseline="0" dirty="0" smtClean="0">
                          <a:solidFill>
                            <a:srgbClr val="FF0000"/>
                          </a:solidFill>
                        </a:rPr>
                        <a:t> ilişkilendirmede çok az esneklik; soruların standartlaştırılmış şekilde ifade edilmesi soruların ve yanıtların doğallığını ve ilişkisini sınırlayabilir.</a:t>
                      </a:r>
                      <a:endParaRPr lang="tr-TR"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7033860"/>
                  </a:ext>
                </a:extLst>
              </a:tr>
              <a:tr h="1369857">
                <a:tc>
                  <a:txBody>
                    <a:bodyPr/>
                    <a:lstStyle/>
                    <a:p>
                      <a:pPr algn="ctr"/>
                      <a:r>
                        <a:rPr lang="tr-TR" sz="1400" b="1" dirty="0" smtClean="0">
                          <a:solidFill>
                            <a:schemeClr val="tx1"/>
                          </a:solidFill>
                        </a:rPr>
                        <a:t>KAPALI,</a:t>
                      </a:r>
                      <a:r>
                        <a:rPr lang="tr-TR" sz="1400" b="1" baseline="0" dirty="0" smtClean="0">
                          <a:solidFill>
                            <a:schemeClr val="tx1"/>
                          </a:solidFill>
                        </a:rPr>
                        <a:t> KESİN YANITLARIN OLDUĞU GÖRÜŞME</a:t>
                      </a:r>
                      <a:endParaRPr lang="tr-TR"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tx1"/>
                          </a:solidFill>
                        </a:rPr>
                        <a:t>Sorular ve yanıt kategorileri önceden</a:t>
                      </a:r>
                      <a:r>
                        <a:rPr lang="tr-TR" sz="1400" baseline="0" dirty="0" smtClean="0">
                          <a:solidFill>
                            <a:schemeClr val="tx1"/>
                          </a:solidFill>
                        </a:rPr>
                        <a:t> belirlenir. Yanıtlar kesindir, yanıt veren bu kesin yanıtlar arasında seçim yapar.</a:t>
                      </a:r>
                      <a:endParaRPr lang="tr-T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chemeClr val="accent5">
                              <a:lumMod val="75000"/>
                            </a:schemeClr>
                          </a:solidFill>
                        </a:rPr>
                        <a:t>Veri </a:t>
                      </a:r>
                      <a:r>
                        <a:rPr lang="tr-TR" sz="1400" dirty="0" err="1" smtClean="0">
                          <a:solidFill>
                            <a:schemeClr val="accent5">
                              <a:lumMod val="75000"/>
                            </a:schemeClr>
                          </a:solidFill>
                        </a:rPr>
                        <a:t>anazlizi</a:t>
                      </a:r>
                      <a:r>
                        <a:rPr lang="tr-TR" sz="1400" dirty="0" smtClean="0">
                          <a:solidFill>
                            <a:schemeClr val="accent5">
                              <a:lumMod val="75000"/>
                            </a:schemeClr>
                          </a:solidFill>
                        </a:rPr>
                        <a:t> kolaydır. </a:t>
                      </a:r>
                    </a:p>
                    <a:p>
                      <a:pPr algn="ctr"/>
                      <a:r>
                        <a:rPr lang="tr-TR" sz="1400" dirty="0" smtClean="0">
                          <a:solidFill>
                            <a:schemeClr val="accent5">
                              <a:lumMod val="75000"/>
                            </a:schemeClr>
                          </a:solidFill>
                        </a:rPr>
                        <a:t>Yanıtlar doğrudan karşılaştırılabilir</a:t>
                      </a:r>
                      <a:r>
                        <a:rPr lang="tr-TR" sz="1400" baseline="0" dirty="0" smtClean="0">
                          <a:solidFill>
                            <a:schemeClr val="accent5">
                              <a:lumMod val="75000"/>
                            </a:schemeClr>
                          </a:solidFill>
                        </a:rPr>
                        <a:t> ve kolayca bir araya getirilebilir. </a:t>
                      </a:r>
                    </a:p>
                    <a:p>
                      <a:pPr algn="ctr"/>
                      <a:r>
                        <a:rPr lang="tr-TR" sz="1400" baseline="0" dirty="0" smtClean="0">
                          <a:solidFill>
                            <a:schemeClr val="accent5">
                              <a:lumMod val="75000"/>
                            </a:schemeClr>
                          </a:solidFill>
                        </a:rPr>
                        <a:t>Kısa zamanda çok soru sorulabilir.</a:t>
                      </a:r>
                      <a:endParaRPr lang="tr-TR" sz="1400" dirty="0">
                        <a:solidFill>
                          <a:schemeClr val="accent5">
                            <a:lumMod val="7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sz="1400" dirty="0" smtClean="0">
                          <a:solidFill>
                            <a:srgbClr val="FF0000"/>
                          </a:solidFill>
                        </a:rPr>
                        <a:t>Yanıtlayanlar</a:t>
                      </a:r>
                      <a:r>
                        <a:rPr lang="tr-TR" sz="1400" baseline="0" dirty="0" smtClean="0">
                          <a:solidFill>
                            <a:srgbClr val="FF0000"/>
                          </a:solidFill>
                        </a:rPr>
                        <a:t> duygu ve deneyimlerini araştırmacının kategorilerine uydurmak zorundadır; mekanik olarak algılanabilir. Yanıt seçeneklerini sınırlamak katılanların gerçekte kastettiği ya da deneyim yaşadığı şeyleri çarpıtabilir.</a:t>
                      </a:r>
                      <a:endParaRPr lang="tr-TR" sz="14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9763870"/>
                  </a:ext>
                </a:extLst>
              </a:tr>
            </a:tbl>
          </a:graphicData>
        </a:graphic>
      </p:graphicFrame>
    </p:spTree>
    <p:extLst>
      <p:ext uri="{BB962C8B-B14F-4D97-AF65-F5344CB8AC3E}">
        <p14:creationId xmlns:p14="http://schemas.microsoft.com/office/powerpoint/2010/main" val="4284297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6063198"/>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GÖRÜŞME SÜRECİ</a:t>
            </a:r>
            <a:endParaRPr lang="tr-TR" sz="2800" b="1" i="1" dirty="0" smtClean="0"/>
          </a:p>
          <a:p>
            <a:endParaRPr lang="tr-TR" sz="2400" dirty="0" smtClean="0"/>
          </a:p>
          <a:p>
            <a:r>
              <a:rPr lang="tr-TR" sz="2400" dirty="0"/>
              <a:t>Araştırmanın amacına ve katılımcıların özelliklerine göre en uygun görüşme </a:t>
            </a:r>
            <a:r>
              <a:rPr lang="tr-TR" sz="2400" dirty="0" smtClean="0"/>
              <a:t>türüne </a:t>
            </a:r>
            <a:r>
              <a:rPr lang="tr-TR" sz="2400" dirty="0"/>
              <a:t>karar verildikten sonra görüşme sürecinde bazı aşamalar izlenir. </a:t>
            </a:r>
            <a:endParaRPr lang="tr-TR" sz="2400" dirty="0" smtClean="0"/>
          </a:p>
          <a:p>
            <a:endParaRPr lang="tr-TR" sz="2400" dirty="0"/>
          </a:p>
          <a:p>
            <a:r>
              <a:rPr lang="tr-TR" sz="2400" dirty="0" smtClean="0"/>
              <a:t>Bu aşamalar;</a:t>
            </a:r>
          </a:p>
          <a:p>
            <a:endParaRPr lang="tr-TR" sz="2400" dirty="0" smtClean="0"/>
          </a:p>
          <a:p>
            <a:pPr marL="342900" indent="-342900">
              <a:lnSpc>
                <a:spcPct val="150000"/>
              </a:lnSpc>
              <a:buFont typeface="Wingdings" panose="05000000000000000000" pitchFamily="2" charset="2"/>
              <a:buChar char="§"/>
            </a:pPr>
            <a:r>
              <a:rPr lang="tr-TR" sz="2400" dirty="0" smtClean="0"/>
              <a:t>Soruların Hazırlanması, </a:t>
            </a:r>
          </a:p>
          <a:p>
            <a:pPr marL="342900" indent="-342900">
              <a:lnSpc>
                <a:spcPct val="150000"/>
              </a:lnSpc>
              <a:buFont typeface="Wingdings" panose="05000000000000000000" pitchFamily="2" charset="2"/>
              <a:buChar char="§"/>
            </a:pPr>
            <a:r>
              <a:rPr lang="tr-TR" sz="2400" dirty="0" smtClean="0"/>
              <a:t>Ön Denemenin Uygulanması, </a:t>
            </a:r>
          </a:p>
          <a:p>
            <a:pPr marL="342900" indent="-342900">
              <a:lnSpc>
                <a:spcPct val="150000"/>
              </a:lnSpc>
              <a:buFont typeface="Wingdings" panose="05000000000000000000" pitchFamily="2" charset="2"/>
              <a:buChar char="§"/>
            </a:pPr>
            <a:r>
              <a:rPr lang="tr-TR" sz="2400" dirty="0" smtClean="0"/>
              <a:t>Görüşmenin Gerçekleştirilmesi, </a:t>
            </a:r>
          </a:p>
          <a:p>
            <a:pPr marL="342900" indent="-342900">
              <a:lnSpc>
                <a:spcPct val="150000"/>
              </a:lnSpc>
              <a:buFont typeface="Wingdings" panose="05000000000000000000" pitchFamily="2" charset="2"/>
              <a:buChar char="§"/>
            </a:pPr>
            <a:r>
              <a:rPr lang="tr-TR" sz="2400" dirty="0" smtClean="0"/>
              <a:t>Ses Kayıtlarının Deşifre Edilmesi, </a:t>
            </a:r>
          </a:p>
          <a:p>
            <a:pPr marL="342900" indent="-342900">
              <a:lnSpc>
                <a:spcPct val="150000"/>
              </a:lnSpc>
              <a:buFont typeface="Wingdings" panose="05000000000000000000" pitchFamily="2" charset="2"/>
              <a:buChar char="§"/>
            </a:pPr>
            <a:r>
              <a:rPr lang="tr-TR" sz="2400" dirty="0" smtClean="0"/>
              <a:t>Verilerin Çözümlenmesi, Doğrulanması,</a:t>
            </a:r>
          </a:p>
          <a:p>
            <a:pPr marL="342900" indent="-342900">
              <a:lnSpc>
                <a:spcPct val="150000"/>
              </a:lnSpc>
              <a:buFont typeface="Wingdings" panose="05000000000000000000" pitchFamily="2" charset="2"/>
              <a:buChar char="§"/>
            </a:pPr>
            <a:r>
              <a:rPr lang="tr-TR" sz="2400" dirty="0" smtClean="0"/>
              <a:t>Raporlaştırma</a:t>
            </a:r>
          </a:p>
        </p:txBody>
      </p:sp>
    </p:spTree>
    <p:extLst>
      <p:ext uri="{BB962C8B-B14F-4D97-AF65-F5344CB8AC3E}">
        <p14:creationId xmlns:p14="http://schemas.microsoft.com/office/powerpoint/2010/main" val="3060429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353504" y="129151"/>
            <a:ext cx="11445205" cy="6537120"/>
          </a:xfrm>
          <a:prstGeom prst="rect">
            <a:avLst/>
          </a:prstGeom>
        </p:spPr>
      </p:pic>
    </p:spTree>
    <p:extLst>
      <p:ext uri="{BB962C8B-B14F-4D97-AF65-F5344CB8AC3E}">
        <p14:creationId xmlns:p14="http://schemas.microsoft.com/office/powerpoint/2010/main" val="1446525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414089" y="132735"/>
            <a:ext cx="11984081" cy="6843252"/>
          </a:xfrm>
          <a:prstGeom prst="rect">
            <a:avLst/>
          </a:prstGeom>
        </p:spPr>
      </p:pic>
    </p:spTree>
    <p:extLst>
      <p:ext uri="{BB962C8B-B14F-4D97-AF65-F5344CB8AC3E}">
        <p14:creationId xmlns:p14="http://schemas.microsoft.com/office/powerpoint/2010/main" val="975643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6463308"/>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GÖRÜŞME ÖNCESİ HAZIRLIK</a:t>
            </a:r>
            <a:endParaRPr lang="tr-TR" sz="2800" b="1" i="1" dirty="0" smtClean="0"/>
          </a:p>
          <a:p>
            <a:pPr marL="342900" indent="-342900">
              <a:buFont typeface="Wingdings" panose="05000000000000000000" pitchFamily="2" charset="2"/>
              <a:buChar char="§"/>
            </a:pPr>
            <a:endParaRPr lang="tr-TR" sz="2000" dirty="0" smtClean="0"/>
          </a:p>
          <a:p>
            <a:pPr marL="342900" indent="-342900">
              <a:buFont typeface="Wingdings" panose="05000000000000000000" pitchFamily="2" charset="2"/>
              <a:buChar char="§"/>
            </a:pPr>
            <a:r>
              <a:rPr lang="tr-TR" sz="2400" b="1" dirty="0" smtClean="0"/>
              <a:t>Genel ve özel amaçlı araştırma sorularına karar vermek.</a:t>
            </a:r>
          </a:p>
          <a:p>
            <a:r>
              <a:rPr lang="tr-TR" sz="2400" i="1" dirty="0" smtClean="0"/>
              <a:t>		Bu araştırma neyi öğrenmeyi veya saptamayı amaçlıyor?.. </a:t>
            </a:r>
          </a:p>
          <a:p>
            <a:pPr marL="342900" indent="-342900">
              <a:lnSpc>
                <a:spcPct val="150000"/>
              </a:lnSpc>
              <a:buFont typeface="Wingdings" panose="05000000000000000000" pitchFamily="2" charset="2"/>
              <a:buChar char="§"/>
            </a:pPr>
            <a:r>
              <a:rPr lang="tr-TR" sz="2400" b="1" dirty="0"/>
              <a:t>Görüşme sorularını tasarlamak.</a:t>
            </a:r>
          </a:p>
          <a:p>
            <a:r>
              <a:rPr lang="tr-TR" sz="2400" i="1" dirty="0" smtClean="0"/>
              <a:t>		İlgili olma</a:t>
            </a:r>
          </a:p>
          <a:p>
            <a:r>
              <a:rPr lang="tr-TR" sz="2400" i="1" dirty="0" smtClean="0"/>
              <a:t>		Uygun katılımcıların seçimi</a:t>
            </a:r>
          </a:p>
          <a:p>
            <a:r>
              <a:rPr lang="tr-TR" sz="2400" i="1" dirty="0" smtClean="0"/>
              <a:t>		Cevaplama kolaylığı</a:t>
            </a:r>
            <a:endParaRPr lang="tr-TR" sz="2400" i="1" dirty="0"/>
          </a:p>
          <a:p>
            <a:pPr marL="342900" indent="-342900">
              <a:lnSpc>
                <a:spcPct val="150000"/>
              </a:lnSpc>
              <a:buFont typeface="Wingdings" panose="05000000000000000000" pitchFamily="2" charset="2"/>
              <a:buChar char="§"/>
            </a:pPr>
            <a:r>
              <a:rPr lang="tr-TR" sz="2400" b="1" dirty="0" smtClean="0"/>
              <a:t>Soruları sıralamak.</a:t>
            </a:r>
          </a:p>
          <a:p>
            <a:pPr marL="342900" indent="-342900">
              <a:lnSpc>
                <a:spcPct val="150000"/>
              </a:lnSpc>
              <a:buFont typeface="Wingdings" panose="05000000000000000000" pitchFamily="2" charset="2"/>
              <a:buChar char="§"/>
            </a:pPr>
            <a:r>
              <a:rPr lang="tr-TR" sz="2400" b="1" dirty="0" smtClean="0"/>
              <a:t>Süreç ihtiyaçlarını düşünmek.</a:t>
            </a:r>
          </a:p>
          <a:p>
            <a:pPr marL="342900" indent="-342900">
              <a:lnSpc>
                <a:spcPct val="150000"/>
              </a:lnSpc>
              <a:buFont typeface="Wingdings" panose="05000000000000000000" pitchFamily="2" charset="2"/>
              <a:buChar char="§"/>
            </a:pPr>
            <a:r>
              <a:rPr lang="tr-TR" sz="2400" b="1" dirty="0" smtClean="0"/>
              <a:t>Giriş ve kapanışları hazırlamak.</a:t>
            </a:r>
          </a:p>
          <a:p>
            <a:pPr marL="342900" indent="-342900">
              <a:lnSpc>
                <a:spcPct val="150000"/>
              </a:lnSpc>
              <a:buFont typeface="Wingdings" panose="05000000000000000000" pitchFamily="2" charset="2"/>
              <a:buChar char="§"/>
            </a:pPr>
            <a:r>
              <a:rPr lang="tr-TR" sz="2400" b="1" dirty="0" smtClean="0"/>
              <a:t>Görüşme kayıtları için hazırlık yapmak.</a:t>
            </a:r>
          </a:p>
          <a:p>
            <a:pPr marL="342900" indent="-342900">
              <a:lnSpc>
                <a:spcPct val="150000"/>
              </a:lnSpc>
              <a:buFont typeface="Wingdings" panose="05000000000000000000" pitchFamily="2" charset="2"/>
              <a:buChar char="§"/>
            </a:pPr>
            <a:r>
              <a:rPr lang="tr-TR" sz="2400" b="1" dirty="0" smtClean="0"/>
              <a:t>Görüşme formu için pilot test yapmak.</a:t>
            </a:r>
          </a:p>
          <a:p>
            <a:pPr marL="342900" indent="-342900">
              <a:lnSpc>
                <a:spcPct val="150000"/>
              </a:lnSpc>
              <a:buFont typeface="Wingdings" panose="05000000000000000000" pitchFamily="2" charset="2"/>
              <a:buChar char="§"/>
            </a:pPr>
            <a:endParaRPr lang="tr-TR" sz="2000" dirty="0" smtClean="0"/>
          </a:p>
        </p:txBody>
      </p:sp>
    </p:spTree>
    <p:extLst>
      <p:ext uri="{BB962C8B-B14F-4D97-AF65-F5344CB8AC3E}">
        <p14:creationId xmlns:p14="http://schemas.microsoft.com/office/powerpoint/2010/main" val="1888681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999127" y="705648"/>
            <a:ext cx="6096000" cy="4770537"/>
          </a:xfrm>
          <a:prstGeom prst="rect">
            <a:avLst/>
          </a:prstGeom>
        </p:spPr>
        <p:txBody>
          <a:bodyPr>
            <a:spAutoFit/>
          </a:bodyPr>
          <a:lstStyle/>
          <a:p>
            <a:pPr algn="just">
              <a:tabLst>
                <a:tab pos="5253990" algn="l"/>
              </a:tabLst>
            </a:pPr>
            <a:r>
              <a:rPr lang="tr-TR" sz="3200" b="1" dirty="0" smtClean="0">
                <a:solidFill>
                  <a:srgbClr val="231F20"/>
                </a:solidFill>
                <a:ea typeface="Times New Roman" panose="02020603050405020304" pitchFamily="18" charset="0"/>
              </a:rPr>
              <a:t>GÖRÜŞME</a:t>
            </a:r>
          </a:p>
          <a:p>
            <a:pPr algn="just">
              <a:tabLst>
                <a:tab pos="5253990" algn="l"/>
              </a:tabLst>
            </a:pPr>
            <a:endParaRPr lang="tr-TR" sz="2000" b="1" dirty="0" smtClean="0">
              <a:solidFill>
                <a:srgbClr val="231F20"/>
              </a:solidFill>
              <a:ea typeface="Times New Roman" panose="02020603050405020304" pitchFamily="18" charset="0"/>
            </a:endParaRP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Tanım</a:t>
            </a: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Görüşmenin Genel Özellikleri</a:t>
            </a:r>
          </a:p>
          <a:p>
            <a:pPr marL="342900" indent="-342900" algn="just">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Görüşmenin Avantajlı Yönleri</a:t>
            </a:r>
          </a:p>
          <a:p>
            <a:pPr marL="342900" indent="-342900" algn="just">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Görüşmenin </a:t>
            </a:r>
            <a:r>
              <a:rPr lang="tr-TR" sz="2800" dirty="0" smtClean="0">
                <a:solidFill>
                  <a:srgbClr val="231F20"/>
                </a:solidFill>
                <a:ea typeface="Times New Roman" panose="02020603050405020304" pitchFamily="18" charset="0"/>
              </a:rPr>
              <a:t>Sınırlı Yönleri</a:t>
            </a: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Görüşme Türleri</a:t>
            </a:r>
            <a:endParaRPr lang="tr-TR" sz="1600" dirty="0" smtClean="0">
              <a:solidFill>
                <a:srgbClr val="000000"/>
              </a:solidFill>
              <a:ea typeface="Courier New" panose="02070309020205020404" pitchFamily="49" charset="0"/>
            </a:endParaRP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Görüşme Süreci</a:t>
            </a:r>
            <a:r>
              <a:rPr lang="tr-TR" sz="2800" dirty="0">
                <a:solidFill>
                  <a:srgbClr val="231F20"/>
                </a:solidFill>
                <a:ea typeface="Times New Roman" panose="02020603050405020304" pitchFamily="18" charset="0"/>
              </a:rPr>
              <a:t>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9650" y="705648"/>
            <a:ext cx="2733674" cy="2039741"/>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8188" y="4075014"/>
            <a:ext cx="3314699" cy="1616173"/>
          </a:xfrm>
          <a:prstGeom prst="rect">
            <a:avLst/>
          </a:prstGeom>
        </p:spPr>
      </p:pic>
    </p:spTree>
    <p:extLst>
      <p:ext uri="{BB962C8B-B14F-4D97-AF65-F5344CB8AC3E}">
        <p14:creationId xmlns:p14="http://schemas.microsoft.com/office/powerpoint/2010/main" val="4251388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6740307"/>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OLUMSUZ GÖRÜŞMECİ ÖZELLİKLERİ</a:t>
            </a:r>
          </a:p>
          <a:p>
            <a:pPr>
              <a:tabLst>
                <a:tab pos="5253990" algn="l"/>
              </a:tabLst>
            </a:pPr>
            <a:endParaRPr lang="tr-TR" sz="2400" dirty="0" smtClean="0"/>
          </a:p>
          <a:p>
            <a:pPr marL="342900" indent="-342900">
              <a:lnSpc>
                <a:spcPct val="150000"/>
              </a:lnSpc>
              <a:buFont typeface="Wingdings" panose="05000000000000000000" pitchFamily="2" charset="2"/>
              <a:buChar char="§"/>
            </a:pPr>
            <a:r>
              <a:rPr lang="tr-TR" sz="2400" b="1" dirty="0" smtClean="0"/>
              <a:t>Hazırlıksız görüşmeci			</a:t>
            </a:r>
            <a:endParaRPr lang="tr-TR" sz="2400" i="1" dirty="0" smtClean="0"/>
          </a:p>
          <a:p>
            <a:pPr marL="342900" indent="-342900">
              <a:lnSpc>
                <a:spcPct val="150000"/>
              </a:lnSpc>
              <a:buFont typeface="Wingdings" panose="05000000000000000000" pitchFamily="2" charset="2"/>
              <a:buChar char="§"/>
            </a:pPr>
            <a:r>
              <a:rPr lang="tr-TR" sz="2400" b="1" dirty="0" smtClean="0"/>
              <a:t>Çok konuşan </a:t>
            </a:r>
            <a:r>
              <a:rPr lang="tr-TR" sz="2400" b="1" dirty="0"/>
              <a:t>görüşmeci	</a:t>
            </a:r>
            <a:r>
              <a:rPr lang="tr-TR" sz="2400" b="1" dirty="0" smtClean="0"/>
              <a:t>			 </a:t>
            </a:r>
            <a:endParaRPr lang="tr-TR" sz="2400" i="1" dirty="0" smtClean="0"/>
          </a:p>
          <a:p>
            <a:pPr marL="342900" indent="-342900">
              <a:lnSpc>
                <a:spcPct val="150000"/>
              </a:lnSpc>
              <a:buFont typeface="Wingdings" panose="05000000000000000000" pitchFamily="2" charset="2"/>
              <a:buChar char="§"/>
            </a:pPr>
            <a:r>
              <a:rPr lang="tr-TR" sz="2400" b="1" dirty="0" smtClean="0"/>
              <a:t>Tartışmacı görüşmeci		 </a:t>
            </a:r>
            <a:endParaRPr lang="tr-TR" sz="2400" i="1" dirty="0" smtClean="0"/>
          </a:p>
          <a:p>
            <a:pPr marL="342900" indent="-342900">
              <a:lnSpc>
                <a:spcPct val="150000"/>
              </a:lnSpc>
              <a:buFont typeface="Wingdings" panose="05000000000000000000" pitchFamily="2" charset="2"/>
              <a:buChar char="§"/>
            </a:pPr>
            <a:r>
              <a:rPr lang="tr-TR" sz="2400" b="1" dirty="0" smtClean="0"/>
              <a:t>Dikkatsiz </a:t>
            </a:r>
            <a:r>
              <a:rPr lang="tr-TR" sz="2400" b="1" dirty="0"/>
              <a:t>görüşmeci	</a:t>
            </a:r>
            <a:endParaRPr lang="tr-TR" sz="2400" b="1" dirty="0" smtClean="0"/>
          </a:p>
          <a:p>
            <a:pPr marL="342900" indent="-342900">
              <a:lnSpc>
                <a:spcPct val="150000"/>
              </a:lnSpc>
              <a:buFont typeface="Wingdings" panose="05000000000000000000" pitchFamily="2" charset="2"/>
              <a:buChar char="§"/>
            </a:pPr>
            <a:r>
              <a:rPr lang="tr-TR" sz="2400" b="1" dirty="0" smtClean="0"/>
              <a:t>Yönlendirici sorular </a:t>
            </a:r>
            <a:r>
              <a:rPr lang="tr-TR" sz="2400" b="1" dirty="0"/>
              <a:t>soran </a:t>
            </a:r>
            <a:r>
              <a:rPr lang="tr-TR" sz="2400" b="1" dirty="0" smtClean="0"/>
              <a:t>görüşmeci</a:t>
            </a:r>
          </a:p>
          <a:p>
            <a:pPr marL="342900" indent="-342900">
              <a:lnSpc>
                <a:spcPct val="150000"/>
              </a:lnSpc>
              <a:buFont typeface="Wingdings" panose="05000000000000000000" pitchFamily="2" charset="2"/>
              <a:buChar char="§"/>
            </a:pPr>
            <a:r>
              <a:rPr lang="tr-TR" sz="2400" b="1" dirty="0" smtClean="0"/>
              <a:t>Kısıtlı soru soran </a:t>
            </a:r>
            <a:r>
              <a:rPr lang="tr-TR" sz="2400" b="1" dirty="0"/>
              <a:t>görüşmeci	</a:t>
            </a:r>
            <a:endParaRPr lang="tr-TR" sz="2400" b="1" dirty="0" smtClean="0"/>
          </a:p>
          <a:p>
            <a:pPr marL="342900" indent="-342900">
              <a:lnSpc>
                <a:spcPct val="150000"/>
              </a:lnSpc>
              <a:buFont typeface="Wingdings" panose="05000000000000000000" pitchFamily="2" charset="2"/>
              <a:buChar char="§"/>
            </a:pPr>
            <a:r>
              <a:rPr lang="tr-TR" sz="2400" b="1" dirty="0" smtClean="0"/>
              <a:t>Karmaşık dil kullanan </a:t>
            </a:r>
            <a:r>
              <a:rPr lang="tr-TR" sz="2400" b="1" dirty="0"/>
              <a:t>görüşmeci	</a:t>
            </a:r>
            <a:endParaRPr lang="tr-TR" sz="2400" b="1" dirty="0" smtClean="0"/>
          </a:p>
          <a:p>
            <a:pPr marL="342900" indent="-342900">
              <a:lnSpc>
                <a:spcPct val="150000"/>
              </a:lnSpc>
              <a:buFont typeface="Wingdings" panose="05000000000000000000" pitchFamily="2" charset="2"/>
              <a:buChar char="§"/>
            </a:pPr>
            <a:r>
              <a:rPr lang="tr-TR" sz="2400" b="1" dirty="0" smtClean="0"/>
              <a:t>Arkadaş canlısı </a:t>
            </a:r>
            <a:r>
              <a:rPr lang="tr-TR" sz="2400" b="1" dirty="0"/>
              <a:t>görüşmeci	</a:t>
            </a:r>
            <a:endParaRPr lang="tr-TR" sz="2400" b="1" dirty="0" smtClean="0"/>
          </a:p>
          <a:p>
            <a:pPr marL="342900" indent="-342900">
              <a:lnSpc>
                <a:spcPct val="150000"/>
              </a:lnSpc>
              <a:buFont typeface="Wingdings" panose="05000000000000000000" pitchFamily="2" charset="2"/>
              <a:buChar char="§"/>
            </a:pPr>
            <a:r>
              <a:rPr lang="tr-TR" sz="2400" b="1" dirty="0" smtClean="0"/>
              <a:t>Mahkum-çekingen </a:t>
            </a:r>
            <a:r>
              <a:rPr lang="tr-TR" sz="2400" b="1" dirty="0"/>
              <a:t>görüşmeci	</a:t>
            </a:r>
            <a:endParaRPr lang="tr-TR" sz="2400" b="1" dirty="0" smtClean="0"/>
          </a:p>
          <a:p>
            <a:pPr marL="342900" indent="-342900">
              <a:lnSpc>
                <a:spcPct val="150000"/>
              </a:lnSpc>
              <a:buFont typeface="Wingdings" panose="05000000000000000000" pitchFamily="2" charset="2"/>
              <a:buChar char="§"/>
            </a:pPr>
            <a:r>
              <a:rPr lang="tr-TR" sz="2400" b="1" dirty="0" smtClean="0"/>
              <a:t>Yönetici görüşmeci</a:t>
            </a:r>
            <a:endParaRPr lang="tr-TR" sz="2400" b="1" dirty="0"/>
          </a:p>
          <a:p>
            <a:endParaRPr lang="tr-TR" sz="2000" b="1" dirty="0" smtClean="0"/>
          </a:p>
        </p:txBody>
      </p:sp>
    </p:spTree>
    <p:extLst>
      <p:ext uri="{BB962C8B-B14F-4D97-AF65-F5344CB8AC3E}">
        <p14:creationId xmlns:p14="http://schemas.microsoft.com/office/powerpoint/2010/main" val="529065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17454" y="537567"/>
            <a:ext cx="11255471" cy="5416868"/>
          </a:xfrm>
          <a:prstGeom prst="rect">
            <a:avLst/>
          </a:prstGeom>
        </p:spPr>
        <p:txBody>
          <a:bodyPr wrap="square">
            <a:spAutoFit/>
          </a:bodyPr>
          <a:lstStyle/>
          <a:p>
            <a:r>
              <a:rPr lang="tr-TR" sz="2400" b="1" dirty="0" smtClean="0"/>
              <a:t>GÖRÜŞME SÜRECİNİN DAHA ETKİLİ VE VERİMLİ OLMASI İÇİN -1 </a:t>
            </a:r>
          </a:p>
          <a:p>
            <a:endParaRPr lang="tr-TR" sz="1000" dirty="0"/>
          </a:p>
          <a:p>
            <a:pPr marL="285750" indent="-285750">
              <a:buFont typeface="Wingdings" panose="05000000000000000000" pitchFamily="2" charset="2"/>
              <a:buChar char="§"/>
            </a:pPr>
            <a:endParaRPr lang="tr-TR" sz="2400" b="1" dirty="0" smtClean="0"/>
          </a:p>
          <a:p>
            <a:pPr marL="285750" indent="-285750">
              <a:buFont typeface="Wingdings" panose="05000000000000000000" pitchFamily="2" charset="2"/>
              <a:buChar char="§"/>
            </a:pPr>
            <a:r>
              <a:rPr lang="tr-TR" sz="2400" b="1" dirty="0" smtClean="0"/>
              <a:t>Görüşme </a:t>
            </a:r>
            <a:r>
              <a:rPr lang="tr-TR" sz="2400" b="1" dirty="0"/>
              <a:t>sırasında sorgulayıcı değil güven verici olmaya özen </a:t>
            </a:r>
            <a:r>
              <a:rPr lang="tr-TR" sz="2400" b="1" dirty="0" smtClean="0"/>
              <a:t>gösterme.</a:t>
            </a:r>
            <a:endParaRPr lang="tr-TR" sz="2400" b="1" dirty="0"/>
          </a:p>
          <a:p>
            <a:pPr marL="285750" lvl="0" indent="-285750">
              <a:buFont typeface="Wingdings" panose="05000000000000000000" pitchFamily="2" charset="2"/>
              <a:buChar char="§"/>
            </a:pPr>
            <a:r>
              <a:rPr lang="tr-TR" altLang="tr-TR" sz="2400" b="1" dirty="0"/>
              <a:t>Dostça ilişkiler kurma.</a:t>
            </a:r>
          </a:p>
          <a:p>
            <a:pPr marL="285750" lvl="0" indent="-285750">
              <a:buFont typeface="Wingdings" panose="05000000000000000000" pitchFamily="2" charset="2"/>
              <a:buChar char="§"/>
            </a:pPr>
            <a:r>
              <a:rPr lang="tr-TR" altLang="tr-TR" sz="2400" b="1" dirty="0"/>
              <a:t>Kontrolü elde tutma.</a:t>
            </a:r>
          </a:p>
          <a:p>
            <a:pPr marL="285750" lvl="0" indent="-285750">
              <a:buFont typeface="Wingdings" panose="05000000000000000000" pitchFamily="2" charset="2"/>
              <a:buChar char="§"/>
            </a:pPr>
            <a:r>
              <a:rPr lang="tr-TR" altLang="tr-TR" sz="2400" b="1" dirty="0"/>
              <a:t>Kişisel yönlendirmelerden kaçınma.</a:t>
            </a:r>
          </a:p>
          <a:p>
            <a:pPr marL="285750" lvl="0" indent="-285750">
              <a:buFont typeface="Wingdings" panose="05000000000000000000" pitchFamily="2" charset="2"/>
              <a:buChar char="§"/>
            </a:pPr>
            <a:r>
              <a:rPr lang="tr-TR" altLang="tr-TR" sz="2400" b="1" dirty="0"/>
              <a:t>Yansız olma.</a:t>
            </a:r>
          </a:p>
          <a:p>
            <a:pPr marL="285750" lvl="0" indent="-285750">
              <a:buFont typeface="Wingdings" panose="05000000000000000000" pitchFamily="2" charset="2"/>
              <a:buChar char="§"/>
            </a:pPr>
            <a:r>
              <a:rPr lang="tr-TR" altLang="tr-TR" sz="2400" b="1" dirty="0" smtClean="0"/>
              <a:t>Duyarlı </a:t>
            </a:r>
            <a:r>
              <a:rPr lang="tr-TR" altLang="tr-TR" sz="2400" b="1" dirty="0"/>
              <a:t>olma</a:t>
            </a:r>
            <a:r>
              <a:rPr lang="tr-TR" altLang="tr-TR" sz="2400" b="1" dirty="0" smtClean="0"/>
              <a:t>.</a:t>
            </a:r>
          </a:p>
          <a:p>
            <a:pPr marL="285750" lvl="0" indent="-285750">
              <a:buFont typeface="Wingdings" panose="05000000000000000000" pitchFamily="2" charset="2"/>
              <a:buChar char="§"/>
            </a:pPr>
            <a:r>
              <a:rPr lang="tr-TR" altLang="tr-TR" sz="2400" b="1" dirty="0"/>
              <a:t>Her soru için maksimum cevabı alma.</a:t>
            </a:r>
          </a:p>
          <a:p>
            <a:pPr marL="285750" lvl="0" indent="-285750">
              <a:buFont typeface="Wingdings" panose="05000000000000000000" pitchFamily="2" charset="2"/>
              <a:buChar char="§"/>
            </a:pPr>
            <a:r>
              <a:rPr lang="tr-TR" altLang="tr-TR" sz="2400" b="1" dirty="0"/>
              <a:t>Anlaşılmayan konularda açıklama yapma,</a:t>
            </a:r>
          </a:p>
          <a:p>
            <a:pPr marL="257175" indent="-257175">
              <a:buFont typeface="Wingdings" panose="05000000000000000000" pitchFamily="2" charset="2"/>
              <a:buChar char="§"/>
            </a:pPr>
            <a:r>
              <a:rPr lang="tr-TR" sz="2400" b="1" dirty="0" smtClean="0"/>
              <a:t>Görüşme için </a:t>
            </a:r>
            <a:r>
              <a:rPr lang="tr-TR" sz="2400" b="1" dirty="0"/>
              <a:t>önceden hazırlanıp deneme. </a:t>
            </a:r>
          </a:p>
          <a:p>
            <a:r>
              <a:rPr lang="tr-TR" sz="2400" i="1" dirty="0"/>
              <a:t>	</a:t>
            </a:r>
            <a:r>
              <a:rPr lang="tr-TR" sz="2400" i="1" dirty="0" smtClean="0"/>
              <a:t>Tahmini </a:t>
            </a:r>
            <a:r>
              <a:rPr lang="tr-TR" sz="2400" i="1" dirty="0"/>
              <a:t>süre, kapsam konuları, Hazırlanan soruları </a:t>
            </a:r>
            <a:r>
              <a:rPr lang="tr-TR" sz="2400" i="1" dirty="0" smtClean="0"/>
              <a:t>inceleme</a:t>
            </a:r>
            <a:r>
              <a:rPr lang="tr-TR" sz="2400" i="1" dirty="0"/>
              <a:t>, </a:t>
            </a:r>
            <a:r>
              <a:rPr lang="tr-TR" sz="2400" i="1" dirty="0" smtClean="0"/>
              <a:t>zorlu </a:t>
            </a:r>
            <a:r>
              <a:rPr lang="tr-TR" sz="2400" i="1" dirty="0"/>
              <a:t>katılımcılar</a:t>
            </a:r>
            <a:r>
              <a:rPr lang="tr-TR" sz="2400" i="1" dirty="0" smtClean="0"/>
              <a:t>..</a:t>
            </a:r>
          </a:p>
          <a:p>
            <a:pPr marL="271463" indent="-271463">
              <a:buFont typeface="Wingdings" panose="05000000000000000000" pitchFamily="2" charset="2"/>
              <a:buChar char="§"/>
            </a:pPr>
            <a:r>
              <a:rPr lang="tr-TR" sz="2400" b="1" dirty="0" smtClean="0"/>
              <a:t>Görüşmenin </a:t>
            </a:r>
            <a:r>
              <a:rPr lang="tr-TR" sz="2400" b="1" dirty="0"/>
              <a:t>tutarlılığı için tasarım.  </a:t>
            </a:r>
            <a:r>
              <a:rPr lang="tr-TR" sz="2400" dirty="0"/>
              <a:t>		</a:t>
            </a:r>
          </a:p>
          <a:p>
            <a:r>
              <a:rPr lang="tr-TR" sz="2400" i="1" dirty="0"/>
              <a:t>	</a:t>
            </a:r>
            <a:r>
              <a:rPr lang="tr-TR" sz="2400" i="1" dirty="0" smtClean="0"/>
              <a:t>Giyim</a:t>
            </a:r>
            <a:r>
              <a:rPr lang="tr-TR" sz="2400" i="1" dirty="0"/>
              <a:t>, tavır .. Bir/birden fazla görüşmeci </a:t>
            </a:r>
            <a:r>
              <a:rPr lang="tr-TR" sz="2400" i="1" dirty="0" smtClean="0"/>
              <a:t>..</a:t>
            </a:r>
          </a:p>
        </p:txBody>
      </p:sp>
    </p:spTree>
    <p:extLst>
      <p:ext uri="{BB962C8B-B14F-4D97-AF65-F5344CB8AC3E}">
        <p14:creationId xmlns:p14="http://schemas.microsoft.com/office/powerpoint/2010/main" val="1868957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88878" y="562838"/>
            <a:ext cx="10950392" cy="5432256"/>
          </a:xfrm>
          <a:prstGeom prst="rect">
            <a:avLst/>
          </a:prstGeom>
        </p:spPr>
        <p:txBody>
          <a:bodyPr wrap="square">
            <a:spAutoFit/>
          </a:bodyPr>
          <a:lstStyle/>
          <a:p>
            <a:r>
              <a:rPr lang="tr-TR" sz="2400" b="1" dirty="0"/>
              <a:t>GÖRÜŞME SÜRECİNİN DAHA ETKİLİ VE VERİMLİ OLMASI İÇİN </a:t>
            </a:r>
            <a:r>
              <a:rPr lang="tr-TR" sz="2400" b="1" dirty="0" smtClean="0"/>
              <a:t>-2 </a:t>
            </a:r>
          </a:p>
          <a:p>
            <a:endParaRPr lang="tr-TR" sz="2000" dirty="0" smtClean="0"/>
          </a:p>
          <a:p>
            <a:pPr marL="285750" indent="-285750">
              <a:buFont typeface="Arial" panose="020B0604020202020204" pitchFamily="34" charset="0"/>
              <a:buChar char="•"/>
            </a:pPr>
            <a:r>
              <a:rPr lang="tr-TR" sz="2400" b="1" dirty="0"/>
              <a:t>Görüşme yeri ve zamanı, </a:t>
            </a:r>
            <a:endParaRPr lang="tr-TR" sz="2400" i="1" dirty="0"/>
          </a:p>
          <a:p>
            <a:r>
              <a:rPr lang="tr-TR" sz="2000" i="1" dirty="0"/>
              <a:t>        Gizlilik ve görüşmenin kesintiye uğramaması, özel bir ortam (odak grup </a:t>
            </a:r>
            <a:r>
              <a:rPr lang="tr-TR" sz="2000" i="1" dirty="0" smtClean="0"/>
              <a:t>görüşmesi</a:t>
            </a:r>
            <a:r>
              <a:rPr lang="tr-TR" sz="2000" i="1" dirty="0"/>
              <a:t>), rahatsız edilmeme</a:t>
            </a:r>
          </a:p>
          <a:p>
            <a:r>
              <a:rPr lang="tr-TR" sz="2000" i="1" dirty="0"/>
              <a:t>	</a:t>
            </a:r>
            <a:r>
              <a:rPr lang="tr-TR" altLang="tr-TR" sz="2000" dirty="0"/>
              <a:t>Hitabı kolaylaştırmak için katılımcı­lara önceden isim kartları hazırlanması </a:t>
            </a:r>
            <a:r>
              <a:rPr lang="tr-TR" altLang="tr-TR" sz="2000" i="1" dirty="0"/>
              <a:t>(</a:t>
            </a:r>
            <a:r>
              <a:rPr lang="tr-TR" sz="2000" i="1" dirty="0"/>
              <a:t>odak grup görüşmesi)</a:t>
            </a:r>
          </a:p>
          <a:p>
            <a:endParaRPr lang="tr-TR" altLang="tr-TR" sz="2400" dirty="0"/>
          </a:p>
          <a:p>
            <a:pPr marL="285750" lvl="0" indent="-285750">
              <a:buFont typeface="Arial" panose="020B0604020202020204" pitchFamily="34" charset="0"/>
              <a:buChar char="•"/>
            </a:pPr>
            <a:r>
              <a:rPr lang="tr-TR" altLang="tr-TR" sz="2400" b="1" dirty="0"/>
              <a:t>Geç gelen katılımcılar için kısa bir açıklama yapma,</a:t>
            </a:r>
          </a:p>
          <a:p>
            <a:pPr marL="285750" lvl="0" indent="-285750">
              <a:buFont typeface="Arial" panose="020B0604020202020204" pitchFamily="34" charset="0"/>
              <a:buChar char="•"/>
            </a:pPr>
            <a:r>
              <a:rPr lang="tr-TR" altLang="tr-TR" sz="2400" b="1" dirty="0"/>
              <a:t>Görüşme yapılan kişiyi dikkate </a:t>
            </a:r>
            <a:r>
              <a:rPr lang="tr-TR" altLang="tr-TR" sz="2400" b="1" dirty="0" smtClean="0"/>
              <a:t>alma,  </a:t>
            </a:r>
            <a:r>
              <a:rPr lang="tr-TR" altLang="tr-TR" sz="2400" b="1" dirty="0"/>
              <a:t>	</a:t>
            </a:r>
          </a:p>
          <a:p>
            <a:pPr marL="285750" lvl="0" indent="-285750">
              <a:buFont typeface="Arial" panose="020B0604020202020204" pitchFamily="34" charset="0"/>
              <a:buChar char="•"/>
            </a:pPr>
            <a:r>
              <a:rPr lang="tr-TR" altLang="tr-TR" sz="2400" b="1" dirty="0"/>
              <a:t>	</a:t>
            </a:r>
            <a:r>
              <a:rPr lang="tr-TR" altLang="tr-TR" sz="2000" b="1" dirty="0"/>
              <a:t>	</a:t>
            </a:r>
            <a:r>
              <a:rPr lang="tr-TR" altLang="tr-TR" sz="2000" i="1" dirty="0"/>
              <a:t>Görüşme yapılan kişinin bilgi seviyesine göre sorular, gizliliğe </a:t>
            </a:r>
            <a:r>
              <a:rPr lang="tr-TR" altLang="tr-TR" sz="2000" i="1" dirty="0" smtClean="0"/>
              <a:t>vurgu</a:t>
            </a:r>
          </a:p>
          <a:p>
            <a:pPr lvl="0"/>
            <a:endParaRPr lang="tr-TR" altLang="tr-TR" i="1" dirty="0"/>
          </a:p>
          <a:p>
            <a:pPr marL="285750" lvl="0" indent="-285750">
              <a:buFont typeface="Arial" panose="020B0604020202020204" pitchFamily="34" charset="0"/>
              <a:buChar char="•"/>
            </a:pPr>
            <a:r>
              <a:rPr lang="tr-TR" altLang="tr-TR" sz="2400" b="1" dirty="0"/>
              <a:t>Görüşmenin başlamasıyla ses/görüntü kaydının başlatılması,</a:t>
            </a:r>
          </a:p>
          <a:p>
            <a:pPr marL="285750" lvl="0" indent="-285750">
              <a:buFont typeface="Arial" panose="020B0604020202020204" pitchFamily="34" charset="0"/>
              <a:buChar char="•"/>
            </a:pPr>
            <a:r>
              <a:rPr lang="tr-TR" altLang="tr-TR" sz="2400" b="1" dirty="0"/>
              <a:t>Görüşme sırasında ses kaydedici cihazın çalıştığından emin olma,</a:t>
            </a:r>
          </a:p>
          <a:p>
            <a:pPr marL="285750" lvl="0" indent="-285750">
              <a:buFont typeface="Arial" panose="020B0604020202020204" pitchFamily="34" charset="0"/>
              <a:buChar char="•"/>
            </a:pPr>
            <a:r>
              <a:rPr lang="tr-TR" altLang="tr-TR" sz="2400" b="1" dirty="0"/>
              <a:t>Görüşmenin planlandığı gibi gitmesi amacıyla görüşme rehberinden yararlanma,</a:t>
            </a:r>
          </a:p>
          <a:p>
            <a:pPr marL="285750" lvl="0" indent="-285750">
              <a:buFont typeface="Wingdings" panose="05000000000000000000" pitchFamily="2" charset="2"/>
              <a:buChar char="§"/>
            </a:pPr>
            <a:endParaRPr lang="tr-TR" sz="2400" i="1" dirty="0"/>
          </a:p>
          <a:p>
            <a:pPr marL="285750" indent="-285750"/>
            <a:endParaRPr lang="tr-TR" sz="900" dirty="0"/>
          </a:p>
        </p:txBody>
      </p:sp>
    </p:spTree>
    <p:extLst>
      <p:ext uri="{BB962C8B-B14F-4D97-AF65-F5344CB8AC3E}">
        <p14:creationId xmlns:p14="http://schemas.microsoft.com/office/powerpoint/2010/main" val="2516931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126534"/>
            <a:ext cx="10950392" cy="7294305"/>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GÖRÜŞMENİN GERÇEKLEŞTİRİLMESİ</a:t>
            </a:r>
          </a:p>
          <a:p>
            <a:endParaRPr lang="tr-TR" sz="1000" b="1" dirty="0" smtClean="0"/>
          </a:p>
          <a:p>
            <a:pPr marL="285750" lvl="0" indent="-285750">
              <a:buFont typeface="Wingdings" panose="05000000000000000000" pitchFamily="2" charset="2"/>
              <a:buChar char="§"/>
            </a:pPr>
            <a:r>
              <a:rPr lang="tr-TR" altLang="tr-TR" sz="2000" b="1" dirty="0" smtClean="0"/>
              <a:t>Açılış </a:t>
            </a:r>
            <a:r>
              <a:rPr lang="tr-TR" altLang="tr-TR" sz="2000" b="1" dirty="0"/>
              <a:t>konuşması; </a:t>
            </a:r>
          </a:p>
          <a:p>
            <a:pPr marL="285750" indent="-285750"/>
            <a:r>
              <a:rPr lang="tr-TR" altLang="tr-TR" sz="2000" b="1" i="1" dirty="0"/>
              <a:t>                      - </a:t>
            </a:r>
            <a:r>
              <a:rPr lang="tr-TR" altLang="tr-TR" sz="2000" i="1" dirty="0"/>
              <a:t>Kendini tanıtma</a:t>
            </a:r>
          </a:p>
          <a:p>
            <a:pPr marL="285750" indent="-285750"/>
            <a:r>
              <a:rPr lang="tr-TR" altLang="tr-TR" sz="2000" b="1" i="1" dirty="0"/>
              <a:t>                      </a:t>
            </a:r>
            <a:r>
              <a:rPr lang="tr-TR" altLang="tr-TR" sz="2000" i="1" dirty="0"/>
              <a:t>- Görüşmelerin amacı, konu içeriği</a:t>
            </a:r>
          </a:p>
          <a:p>
            <a:pPr marL="285750" indent="-285750"/>
            <a:r>
              <a:rPr lang="tr-TR" altLang="tr-TR" sz="2000" i="1" dirty="0"/>
              <a:t>                      - </a:t>
            </a:r>
            <a:r>
              <a:rPr lang="tr-TR" sz="2000" i="1" dirty="0"/>
              <a:t>Katılımcının neden seçildiği</a:t>
            </a:r>
            <a:endParaRPr lang="tr-TR" altLang="tr-TR" sz="2000" i="1" dirty="0"/>
          </a:p>
          <a:p>
            <a:pPr marL="285750" indent="-285750"/>
            <a:r>
              <a:rPr lang="tr-TR" altLang="tr-TR" sz="2000" i="1" dirty="0"/>
              <a:t>                      - Katılımcıların görüş ve önerile­rinin önemi, </a:t>
            </a:r>
          </a:p>
          <a:p>
            <a:pPr marL="285750" indent="-285750"/>
            <a:r>
              <a:rPr lang="tr-TR" altLang="tr-TR" sz="2000" i="1" dirty="0"/>
              <a:t>                      - Ses/görüntü kaydının alınacağı, gizlilik ilkesi ve toplantı­nın olası süresi</a:t>
            </a:r>
          </a:p>
          <a:p>
            <a:pPr marL="285750" indent="-285750"/>
            <a:r>
              <a:rPr lang="tr-TR" sz="2000" i="1" dirty="0"/>
              <a:t>                      - Yazılı onay alma (Görüşme amacı ve gizliliği açıklayan kısa ve anlaşılır onay formu) </a:t>
            </a:r>
            <a:endParaRPr lang="tr-TR" sz="2000" i="1" dirty="0" smtClean="0"/>
          </a:p>
          <a:p>
            <a:pPr marL="285750" indent="-285750"/>
            <a:endParaRPr lang="tr-TR" sz="2000" i="1" dirty="0" smtClean="0"/>
          </a:p>
          <a:p>
            <a:pPr marL="342900" indent="-342900">
              <a:buFont typeface="Wingdings" panose="05000000000000000000" pitchFamily="2" charset="2"/>
              <a:buChar char="§"/>
            </a:pPr>
            <a:r>
              <a:rPr lang="tr-TR" sz="2000" b="1" dirty="0" smtClean="0"/>
              <a:t>Konuyu tanımlama.			 </a:t>
            </a:r>
          </a:p>
          <a:p>
            <a:r>
              <a:rPr lang="tr-TR" sz="2000" i="1" dirty="0" smtClean="0"/>
              <a:t>		Araştırma amaç ve kapsamının açıklanması.</a:t>
            </a:r>
          </a:p>
          <a:p>
            <a:endParaRPr lang="tr-TR" sz="2000" i="1" dirty="0"/>
          </a:p>
          <a:p>
            <a:pPr marL="342900" indent="-342900">
              <a:buFont typeface="Wingdings" panose="05000000000000000000" pitchFamily="2" charset="2"/>
              <a:buChar char="§"/>
            </a:pPr>
            <a:r>
              <a:rPr lang="tr-TR" sz="2000" b="1" dirty="0" smtClean="0"/>
              <a:t>Bilgisinin olmasını sağlama.	 </a:t>
            </a:r>
          </a:p>
          <a:p>
            <a:r>
              <a:rPr lang="tr-TR" sz="2000" i="1" dirty="0" smtClean="0"/>
              <a:t>		Görüşme bilgilerinin nasıl kullanılacağı, kişinin yazılı rızasını alma.</a:t>
            </a:r>
          </a:p>
          <a:p>
            <a:pPr marL="342900" indent="-342900">
              <a:lnSpc>
                <a:spcPct val="150000"/>
              </a:lnSpc>
              <a:buFont typeface="Wingdings" panose="05000000000000000000" pitchFamily="2" charset="2"/>
              <a:buChar char="§"/>
            </a:pPr>
            <a:r>
              <a:rPr lang="tr-TR" sz="2000" b="1" dirty="0" smtClean="0"/>
              <a:t>Görüşmeyi yapma.</a:t>
            </a:r>
          </a:p>
          <a:p>
            <a:r>
              <a:rPr lang="tr-TR" sz="2000" i="1" dirty="0" smtClean="0"/>
              <a:t>		Katılımcının düşüncelerini açması</a:t>
            </a:r>
          </a:p>
          <a:p>
            <a:r>
              <a:rPr lang="tr-TR" sz="2000" i="1" dirty="0"/>
              <a:t>	</a:t>
            </a:r>
            <a:r>
              <a:rPr lang="tr-TR" sz="2000" i="1" dirty="0" smtClean="0"/>
              <a:t>	Görüşlerini açıkça ifade etmesi</a:t>
            </a:r>
          </a:p>
          <a:p>
            <a:r>
              <a:rPr lang="tr-TR" sz="2000" i="1" dirty="0"/>
              <a:t>	</a:t>
            </a:r>
            <a:r>
              <a:rPr lang="tr-TR" sz="2000" i="1" dirty="0" smtClean="0"/>
              <a:t>	Konuyu değerlendirmesi</a:t>
            </a:r>
          </a:p>
          <a:p>
            <a:r>
              <a:rPr lang="tr-TR" sz="2000" i="1" dirty="0" smtClean="0"/>
              <a:t>		Eldeki konuya odaklanması hususunda yardımcı olma</a:t>
            </a:r>
          </a:p>
          <a:p>
            <a:pPr marL="342900" indent="-342900">
              <a:lnSpc>
                <a:spcPct val="150000"/>
              </a:lnSpc>
              <a:buFont typeface="Wingdings" panose="05000000000000000000" pitchFamily="2" charset="2"/>
              <a:buChar char="§"/>
            </a:pPr>
            <a:r>
              <a:rPr lang="tr-TR" sz="2000" b="1" dirty="0" smtClean="0"/>
              <a:t>Görüşmeyi sonlandırma.</a:t>
            </a:r>
          </a:p>
          <a:p>
            <a:pPr marL="342900" indent="-342900">
              <a:lnSpc>
                <a:spcPct val="150000"/>
              </a:lnSpc>
              <a:buFont typeface="Wingdings" panose="05000000000000000000" pitchFamily="2" charset="2"/>
              <a:buChar char="§"/>
            </a:pPr>
            <a:r>
              <a:rPr lang="tr-TR" sz="2000" b="1" dirty="0" smtClean="0"/>
              <a:t>Not tutma.</a:t>
            </a:r>
          </a:p>
        </p:txBody>
      </p:sp>
    </p:spTree>
    <p:extLst>
      <p:ext uri="{BB962C8B-B14F-4D97-AF65-F5344CB8AC3E}">
        <p14:creationId xmlns:p14="http://schemas.microsoft.com/office/powerpoint/2010/main" val="10355242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76399" y="1034261"/>
            <a:ext cx="6096000" cy="2831544"/>
          </a:xfrm>
          <a:prstGeom prst="rect">
            <a:avLst/>
          </a:prstGeom>
        </p:spPr>
        <p:txBody>
          <a:bodyPr>
            <a:spAutoFit/>
          </a:bodyPr>
          <a:lstStyle/>
          <a:p>
            <a:pPr algn="just">
              <a:tabLst>
                <a:tab pos="5253990" algn="l"/>
              </a:tabLst>
            </a:pPr>
            <a:r>
              <a:rPr lang="tr-TR" sz="3200" b="1" dirty="0" smtClean="0">
                <a:solidFill>
                  <a:srgbClr val="231F20"/>
                </a:solidFill>
                <a:ea typeface="Times New Roman" panose="02020603050405020304" pitchFamily="18" charset="0"/>
              </a:rPr>
              <a:t>GÖZLEM</a:t>
            </a:r>
          </a:p>
          <a:p>
            <a:pPr algn="just">
              <a:tabLst>
                <a:tab pos="5253990" algn="l"/>
              </a:tabLst>
            </a:pPr>
            <a:endParaRPr lang="tr-TR" sz="2000" b="1" dirty="0" smtClean="0">
              <a:solidFill>
                <a:srgbClr val="231F20"/>
              </a:solidFill>
              <a:ea typeface="Times New Roman" panose="02020603050405020304" pitchFamily="18" charset="0"/>
            </a:endParaRP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Tanım</a:t>
            </a: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Gözlemin Genel Özellikleri</a:t>
            </a: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Gözlem Türleri</a:t>
            </a:r>
            <a:r>
              <a:rPr lang="tr-TR" sz="2800" dirty="0">
                <a:solidFill>
                  <a:srgbClr val="231F20"/>
                </a:solidFill>
                <a:ea typeface="Times New Roman" panose="02020603050405020304" pitchFamily="18" charset="0"/>
              </a:rPr>
              <a:t>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5464" y="1034261"/>
            <a:ext cx="3497983" cy="2008977"/>
          </a:xfrm>
          <a:prstGeom prst="rect">
            <a:avLst/>
          </a:prstGeom>
        </p:spPr>
      </p:pic>
    </p:spTree>
    <p:extLst>
      <p:ext uri="{BB962C8B-B14F-4D97-AF65-F5344CB8AC3E}">
        <p14:creationId xmlns:p14="http://schemas.microsoft.com/office/powerpoint/2010/main" val="4292636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3000" y="1149401"/>
            <a:ext cx="10569388" cy="5201424"/>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TANIM</a:t>
            </a:r>
          </a:p>
          <a:p>
            <a:pPr>
              <a:tabLst>
                <a:tab pos="5253990" algn="l"/>
              </a:tabLst>
            </a:pPr>
            <a:endParaRPr lang="tr-TR" sz="2000" b="1" dirty="0" smtClean="0">
              <a:solidFill>
                <a:srgbClr val="231F20"/>
              </a:solidFill>
              <a:ea typeface="Times New Roman" panose="02020603050405020304" pitchFamily="18" charset="0"/>
            </a:endParaRPr>
          </a:p>
          <a:p>
            <a:pPr>
              <a:tabLst>
                <a:tab pos="5253990" algn="l"/>
              </a:tabLst>
            </a:pPr>
            <a:r>
              <a:rPr lang="tr-TR" sz="2800" b="1" dirty="0" smtClean="0"/>
              <a:t>Genel anlamda Gözlem</a:t>
            </a:r>
            <a:r>
              <a:rPr lang="tr-TR" sz="3200" b="1" dirty="0" smtClean="0"/>
              <a:t>; </a:t>
            </a:r>
          </a:p>
          <a:p>
            <a:pPr>
              <a:tabLst>
                <a:tab pos="5253990" algn="l"/>
              </a:tabLst>
            </a:pPr>
            <a:r>
              <a:rPr lang="tr-TR" sz="3200" dirty="0"/>
              <a:t>B</a:t>
            </a:r>
            <a:r>
              <a:rPr lang="tr-TR" sz="3200" dirty="0" smtClean="0"/>
              <a:t>ireylerin</a:t>
            </a:r>
            <a:r>
              <a:rPr lang="tr-TR" sz="3200" dirty="0"/>
              <a:t>, nesnelerin ve olayların </a:t>
            </a:r>
            <a:r>
              <a:rPr lang="tr-TR" sz="3200" dirty="0" smtClean="0"/>
              <a:t>izlenerek betimlenmesidir.</a:t>
            </a:r>
          </a:p>
          <a:p>
            <a:pPr>
              <a:tabLst>
                <a:tab pos="5253990" algn="l"/>
              </a:tabLst>
            </a:pPr>
            <a:endParaRPr lang="tr-TR" sz="3200" dirty="0" smtClean="0"/>
          </a:p>
          <a:p>
            <a:pPr>
              <a:tabLst>
                <a:tab pos="5253990" algn="l"/>
              </a:tabLst>
            </a:pPr>
            <a:r>
              <a:rPr lang="tr-TR" sz="2800" b="1" dirty="0"/>
              <a:t>Veri toplama aracı olarak Görüşme; </a:t>
            </a:r>
            <a:endParaRPr lang="tr-TR" sz="2800" b="1" dirty="0" smtClean="0"/>
          </a:p>
          <a:p>
            <a:pPr>
              <a:tabLst>
                <a:tab pos="5253990" algn="l"/>
              </a:tabLst>
            </a:pPr>
            <a:r>
              <a:rPr lang="tr-TR" sz="3200" dirty="0" smtClean="0"/>
              <a:t>Araştırmada ihtiyaç duyulan verilerin insan, toplum ya da </a:t>
            </a:r>
            <a:r>
              <a:rPr lang="tr-TR" sz="3200" dirty="0"/>
              <a:t>d</a:t>
            </a:r>
            <a:r>
              <a:rPr lang="tr-TR" sz="3200" dirty="0" smtClean="0"/>
              <a:t>oğa gibi belli hedeflere odaklanılarak çıplak gözle ya da bir araç kullanılarak izlenmesi yoluyla toplanması sürecidir. </a:t>
            </a:r>
            <a:endParaRPr lang="tr-TR" sz="3200" dirty="0"/>
          </a:p>
          <a:p>
            <a:pPr>
              <a:tabLst>
                <a:tab pos="5253990" algn="l"/>
              </a:tabLst>
            </a:pPr>
            <a:endParaRPr lang="tr-TR" sz="3200" dirty="0"/>
          </a:p>
          <a:p>
            <a:pPr>
              <a:tabLst>
                <a:tab pos="5253990" algn="l"/>
              </a:tabLst>
            </a:pPr>
            <a:r>
              <a:rPr lang="tr-TR" sz="3200" dirty="0" smtClean="0"/>
              <a:t> </a:t>
            </a:r>
          </a:p>
        </p:txBody>
      </p:sp>
    </p:spTree>
    <p:extLst>
      <p:ext uri="{BB962C8B-B14F-4D97-AF65-F5344CB8AC3E}">
        <p14:creationId xmlns:p14="http://schemas.microsoft.com/office/powerpoint/2010/main" val="25297910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288789"/>
            <a:ext cx="11147611" cy="6370975"/>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GÖZLEMİN GENEL ÖZELLİKLERİ</a:t>
            </a:r>
          </a:p>
          <a:p>
            <a:pPr marL="342900" indent="-342900">
              <a:buFont typeface="Wingdings" panose="05000000000000000000" pitchFamily="2" charset="2"/>
              <a:buChar char="§"/>
              <a:tabLst>
                <a:tab pos="5253990" algn="l"/>
              </a:tabLst>
            </a:pPr>
            <a:r>
              <a:rPr lang="tr-TR" sz="2000" dirty="0" smtClean="0"/>
              <a:t>Gözlem</a:t>
            </a:r>
            <a:r>
              <a:rPr lang="tr-TR" sz="2000" dirty="0"/>
              <a:t>, geçmişte çoğunlukla antropolojik çalışmalara özgü veri toplama </a:t>
            </a:r>
            <a:r>
              <a:rPr lang="tr-TR" sz="2000" dirty="0" smtClean="0"/>
              <a:t>aracı olarak </a:t>
            </a:r>
            <a:r>
              <a:rPr lang="tr-TR" sz="2000" dirty="0"/>
              <a:t>görülmüştür. Ancak son yıllarda, pazarlama, reklamcılık, sosyoloji, psikoloji, eğitim gibi sosyal bilim araştırmalarında da yaygın olarak kullanılmaktadır. </a:t>
            </a:r>
            <a:endParaRPr lang="tr-TR" sz="2000" dirty="0" smtClean="0"/>
          </a:p>
          <a:p>
            <a:pPr marL="285750" indent="-285750">
              <a:buFont typeface="Wingdings" panose="05000000000000000000" pitchFamily="2" charset="2"/>
              <a:buChar char="§"/>
              <a:tabLst>
                <a:tab pos="5253990" algn="l"/>
              </a:tabLst>
            </a:pPr>
            <a:r>
              <a:rPr lang="tr-TR" sz="2000" b="1" dirty="0" smtClean="0"/>
              <a:t>Herhangi </a:t>
            </a:r>
            <a:r>
              <a:rPr lang="tr-TR" sz="2000" b="1" dirty="0"/>
              <a:t>bir ortamda oluşan davranışların doğasıyla ilgili ayrıntılı, kapsamlı ve zamana yayılmış bir fotoğraf elde etmek istenirse ‘’gözlem’’ yoluyla veriler toplanabilir. </a:t>
            </a:r>
            <a:endParaRPr lang="tr-TR" sz="2000" b="1" dirty="0" smtClean="0"/>
          </a:p>
          <a:p>
            <a:pPr marL="285750" indent="-285750">
              <a:buFont typeface="Wingdings" panose="05000000000000000000" pitchFamily="2" charset="2"/>
              <a:buChar char="§"/>
              <a:tabLst>
                <a:tab pos="5253990" algn="l"/>
              </a:tabLst>
            </a:pPr>
            <a:endParaRPr lang="tr-TR" sz="2000" b="1" dirty="0" smtClean="0"/>
          </a:p>
          <a:p>
            <a:pPr marL="285750" indent="-285750">
              <a:buFont typeface="Wingdings" panose="05000000000000000000" pitchFamily="2" charset="2"/>
              <a:buChar char="§"/>
              <a:tabLst>
                <a:tab pos="5253990" algn="l"/>
              </a:tabLst>
            </a:pPr>
            <a:r>
              <a:rPr lang="tr-TR" sz="2000" b="1" dirty="0" smtClean="0"/>
              <a:t>Gözlemin önemli avantajı; kaynağı (insan, nesne, olay) doğrudan izleme veriye ilk elden ulaşma olanağıdır.</a:t>
            </a:r>
            <a:endParaRPr lang="tr-TR" sz="2000" b="1" dirty="0"/>
          </a:p>
          <a:p>
            <a:pPr>
              <a:tabLst>
                <a:tab pos="5253990" algn="l"/>
              </a:tabLst>
            </a:pPr>
            <a:endParaRPr lang="tr-TR" sz="2000" dirty="0" smtClean="0"/>
          </a:p>
          <a:p>
            <a:pPr marL="357188" indent="-357188">
              <a:buFont typeface="Wingdings" panose="05000000000000000000" pitchFamily="2" charset="2"/>
              <a:buChar char="§"/>
              <a:tabLst>
                <a:tab pos="5253990" algn="l"/>
              </a:tabLst>
            </a:pPr>
            <a:r>
              <a:rPr lang="tr-TR" sz="2000" dirty="0" smtClean="0"/>
              <a:t>Bilimsel </a:t>
            </a:r>
            <a:r>
              <a:rPr lang="tr-TR" sz="2000" dirty="0"/>
              <a:t>araştırmalarda </a:t>
            </a:r>
            <a:r>
              <a:rPr lang="tr-TR" sz="2000" dirty="0" smtClean="0"/>
              <a:t>kullanılan gözlemin temel özelliği, </a:t>
            </a:r>
            <a:r>
              <a:rPr lang="tr-TR" sz="2000" b="1" dirty="0" smtClean="0"/>
              <a:t>gözlemcinin </a:t>
            </a:r>
            <a:r>
              <a:rPr lang="tr-TR" sz="2000" b="1" dirty="0"/>
              <a:t>yetiştirilmiş olması ve gözlemlerin sistematik biçimde </a:t>
            </a:r>
            <a:r>
              <a:rPr lang="tr-TR" sz="2000" b="1" dirty="0" smtClean="0"/>
              <a:t>yapılmasıdır</a:t>
            </a:r>
            <a:r>
              <a:rPr lang="tr-TR" sz="2000" b="1" dirty="0"/>
              <a:t>.</a:t>
            </a:r>
          </a:p>
          <a:p>
            <a:pPr marL="285750" indent="-285750">
              <a:buFont typeface="Wingdings" panose="05000000000000000000" pitchFamily="2" charset="2"/>
              <a:buChar char="§"/>
              <a:tabLst>
                <a:tab pos="5253990" algn="l"/>
              </a:tabLst>
            </a:pPr>
            <a:endParaRPr lang="tr-TR" sz="2000" dirty="0" smtClean="0"/>
          </a:p>
          <a:p>
            <a:pPr marL="342900" indent="-342900">
              <a:buFont typeface="Wingdings" panose="05000000000000000000" pitchFamily="2" charset="2"/>
              <a:buChar char="§"/>
              <a:tabLst>
                <a:tab pos="5253990" algn="l"/>
              </a:tabLst>
            </a:pPr>
            <a:r>
              <a:rPr lang="tr-TR" sz="2000" dirty="0" smtClean="0"/>
              <a:t>Gözlem çalışmalarında asıl eğilim; daha çok sözle ifade edilmeyen yönlere odaklanmaktır.</a:t>
            </a:r>
          </a:p>
          <a:p>
            <a:pPr>
              <a:tabLst>
                <a:tab pos="5253990" algn="l"/>
              </a:tabLst>
            </a:pPr>
            <a:r>
              <a:rPr lang="tr-TR" sz="2000" b="1" i="1" dirty="0" smtClean="0"/>
              <a:t>       ‘’Söylemek başka, yapmak başka bir şeydir.’’ </a:t>
            </a:r>
            <a:r>
              <a:rPr lang="tr-TR" sz="2000" i="1" dirty="0" smtClean="0"/>
              <a:t>Montaigne</a:t>
            </a:r>
          </a:p>
          <a:p>
            <a:pPr>
              <a:tabLst>
                <a:tab pos="5253990" algn="l"/>
              </a:tabLst>
            </a:pPr>
            <a:endParaRPr lang="tr-TR" sz="2000" dirty="0"/>
          </a:p>
          <a:p>
            <a:pPr marL="342900" indent="-342900">
              <a:buFont typeface="Wingdings" panose="05000000000000000000" pitchFamily="2" charset="2"/>
              <a:buChar char="§"/>
              <a:tabLst>
                <a:tab pos="5253990" algn="l"/>
              </a:tabLst>
            </a:pPr>
            <a:r>
              <a:rPr lang="tr-TR" sz="2000" b="1" dirty="0" smtClean="0"/>
              <a:t>Gözleme dair </a:t>
            </a:r>
            <a:r>
              <a:rPr lang="tr-TR" sz="2000" b="1" dirty="0"/>
              <a:t>bulgular </a:t>
            </a:r>
            <a:r>
              <a:rPr lang="tr-TR" sz="2000" b="1" dirty="0" smtClean="0"/>
              <a:t>genelde yazılarak (alan notları) </a:t>
            </a:r>
            <a:r>
              <a:rPr lang="tr-TR" sz="2000" b="1" dirty="0"/>
              <a:t>kaydedilir</a:t>
            </a:r>
            <a:r>
              <a:rPr lang="tr-TR" sz="2000" b="1" dirty="0" smtClean="0"/>
              <a:t>.</a:t>
            </a:r>
            <a:r>
              <a:rPr lang="tr-TR" sz="2000" b="1" i="1" dirty="0"/>
              <a:t> </a:t>
            </a:r>
            <a:r>
              <a:rPr lang="tr-TR" sz="2000" i="1" dirty="0" smtClean="0"/>
              <a:t>   (</a:t>
            </a:r>
            <a:r>
              <a:rPr lang="tr-TR" sz="2000" i="1" dirty="0"/>
              <a:t>video, ses kaydedici cihazlar, fotoğraflar da veri kaynağı olarak kullanılır.) </a:t>
            </a:r>
          </a:p>
          <a:p>
            <a:pPr>
              <a:tabLst>
                <a:tab pos="5253990" algn="l"/>
              </a:tabLst>
            </a:pPr>
            <a:endParaRPr lang="tr-TR" sz="2000" dirty="0"/>
          </a:p>
          <a:p>
            <a:pPr marL="342900" indent="-342900">
              <a:buFont typeface="Wingdings" panose="05000000000000000000" pitchFamily="2" charset="2"/>
              <a:buChar char="§"/>
              <a:tabLst>
                <a:tab pos="5253990" algn="l"/>
              </a:tabLst>
            </a:pPr>
            <a:r>
              <a:rPr lang="tr-TR" sz="2000" b="1" i="1" dirty="0" smtClean="0">
                <a:solidFill>
                  <a:srgbClr val="FF0000"/>
                </a:solidFill>
              </a:rPr>
              <a:t>Gözleyen de Gözlenen de </a:t>
            </a:r>
            <a:r>
              <a:rPr lang="tr-TR" sz="2000" b="1" i="1" dirty="0" err="1" smtClean="0">
                <a:solidFill>
                  <a:srgbClr val="FF0000"/>
                </a:solidFill>
              </a:rPr>
              <a:t>insan’dır</a:t>
            </a:r>
            <a:r>
              <a:rPr lang="tr-TR" sz="2000" b="1" i="1" dirty="0" smtClean="0">
                <a:solidFill>
                  <a:srgbClr val="FF0000"/>
                </a:solidFill>
              </a:rPr>
              <a:t>. (amaç, kim, nerede, ne zaman, hangi bakış açısı, hangi araçlarla?) </a:t>
            </a:r>
            <a:endParaRPr lang="tr-TR" sz="2000" b="1" i="1" dirty="0">
              <a:solidFill>
                <a:srgbClr val="FF0000"/>
              </a:solidFill>
            </a:endParaRPr>
          </a:p>
        </p:txBody>
      </p:sp>
    </p:spTree>
    <p:extLst>
      <p:ext uri="{BB962C8B-B14F-4D97-AF65-F5344CB8AC3E}">
        <p14:creationId xmlns:p14="http://schemas.microsoft.com/office/powerpoint/2010/main" val="41985975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17491" y="947694"/>
            <a:ext cx="10345273" cy="4616648"/>
          </a:xfrm>
          <a:prstGeom prst="rect">
            <a:avLst/>
          </a:prstGeom>
        </p:spPr>
        <p:txBody>
          <a:bodyPr wrap="square">
            <a:spAutoFit/>
          </a:bodyPr>
          <a:lstStyle/>
          <a:p>
            <a:pPr algn="just">
              <a:tabLst>
                <a:tab pos="5253990" algn="l"/>
              </a:tabLst>
            </a:pPr>
            <a:r>
              <a:rPr lang="tr-TR" sz="2800" b="1" dirty="0" smtClean="0">
                <a:solidFill>
                  <a:srgbClr val="231F20"/>
                </a:solidFill>
                <a:ea typeface="Times New Roman" panose="02020603050405020304" pitchFamily="18" charset="0"/>
              </a:rPr>
              <a:t>GÖZLEM TÜRLERİ</a:t>
            </a:r>
          </a:p>
          <a:p>
            <a:pPr algn="just">
              <a:tabLst>
                <a:tab pos="5253990" algn="l"/>
              </a:tabLst>
            </a:pPr>
            <a:endParaRPr lang="tr-TR" sz="2000" b="1" dirty="0" smtClean="0">
              <a:solidFill>
                <a:srgbClr val="231F20"/>
              </a:solidFill>
              <a:ea typeface="Times New Roman" panose="02020603050405020304" pitchFamily="18" charset="0"/>
            </a:endParaRPr>
          </a:p>
          <a:p>
            <a:pPr marL="457200" indent="-4572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Yapılandırılma Durumuna Göre</a:t>
            </a:r>
          </a:p>
          <a:p>
            <a:pPr marL="1071563" algn="just">
              <a:tabLst>
                <a:tab pos="5253990" algn="l"/>
              </a:tabLst>
            </a:pPr>
            <a:r>
              <a:rPr lang="tr-TR" sz="2400" i="1" dirty="0" smtClean="0">
                <a:solidFill>
                  <a:srgbClr val="231F20"/>
                </a:solidFill>
                <a:ea typeface="Times New Roman" panose="02020603050405020304" pitchFamily="18" charset="0"/>
              </a:rPr>
              <a:t>- Yapılandırılmamış Gözlem</a:t>
            </a:r>
            <a:endParaRPr lang="tr-TR" sz="2800" i="1" dirty="0">
              <a:solidFill>
                <a:srgbClr val="231F20"/>
              </a:solidFill>
              <a:ea typeface="Times New Roman" panose="02020603050405020304" pitchFamily="18" charset="0"/>
            </a:endParaRPr>
          </a:p>
          <a:p>
            <a:pPr marL="1071563" algn="just">
              <a:tabLst>
                <a:tab pos="5253990" algn="l"/>
              </a:tabLst>
            </a:pPr>
            <a:r>
              <a:rPr lang="tr-TR" sz="2400" i="1" dirty="0" smtClean="0">
                <a:solidFill>
                  <a:srgbClr val="231F20"/>
                </a:solidFill>
                <a:ea typeface="Times New Roman" panose="02020603050405020304" pitchFamily="18" charset="0"/>
              </a:rPr>
              <a:t>- Yapılandırılmış Gözlem</a:t>
            </a:r>
          </a:p>
          <a:p>
            <a:pPr marL="1071563" algn="just">
              <a:tabLst>
                <a:tab pos="5253990" algn="l"/>
              </a:tabLst>
            </a:pPr>
            <a:endParaRPr lang="tr-TR" sz="2400" i="1" dirty="0">
              <a:solidFill>
                <a:srgbClr val="231F20"/>
              </a:solidFill>
              <a:ea typeface="Times New Roman" panose="02020603050405020304" pitchFamily="18" charset="0"/>
            </a:endParaRPr>
          </a:p>
          <a:p>
            <a:pPr marL="457200" indent="-4572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Katılımcı (Gözlemci) Rolüne </a:t>
            </a:r>
            <a:r>
              <a:rPr lang="tr-TR" sz="2800" dirty="0">
                <a:solidFill>
                  <a:srgbClr val="231F20"/>
                </a:solidFill>
                <a:ea typeface="Times New Roman" panose="02020603050405020304" pitchFamily="18" charset="0"/>
              </a:rPr>
              <a:t>Göre</a:t>
            </a:r>
          </a:p>
          <a:p>
            <a:pPr marL="1071563" algn="just">
              <a:tabLst>
                <a:tab pos="5253990" algn="l"/>
              </a:tabLst>
            </a:pPr>
            <a:r>
              <a:rPr lang="tr-TR" sz="2400" i="1" dirty="0">
                <a:solidFill>
                  <a:srgbClr val="231F20"/>
                </a:solidFill>
                <a:ea typeface="Times New Roman" panose="02020603050405020304" pitchFamily="18" charset="0"/>
              </a:rPr>
              <a:t>- </a:t>
            </a:r>
            <a:r>
              <a:rPr lang="tr-TR" sz="2400" i="1" dirty="0" smtClean="0">
                <a:solidFill>
                  <a:srgbClr val="231F20"/>
                </a:solidFill>
                <a:ea typeface="Times New Roman" panose="02020603050405020304" pitchFamily="18" charset="0"/>
              </a:rPr>
              <a:t>Katılımcı Gözlem</a:t>
            </a:r>
            <a:endParaRPr lang="tr-TR" sz="2400" i="1" dirty="0">
              <a:solidFill>
                <a:srgbClr val="231F20"/>
              </a:solidFill>
              <a:ea typeface="Times New Roman" panose="02020603050405020304" pitchFamily="18" charset="0"/>
            </a:endParaRPr>
          </a:p>
          <a:p>
            <a:pPr marL="1071563" algn="just">
              <a:tabLst>
                <a:tab pos="5253990" algn="l"/>
              </a:tabLst>
            </a:pPr>
            <a:r>
              <a:rPr lang="tr-TR" sz="2400" i="1" dirty="0">
                <a:solidFill>
                  <a:srgbClr val="231F20"/>
                </a:solidFill>
                <a:ea typeface="Times New Roman" panose="02020603050405020304" pitchFamily="18" charset="0"/>
              </a:rPr>
              <a:t>- </a:t>
            </a:r>
            <a:r>
              <a:rPr lang="tr-TR" sz="2400" i="1" dirty="0" smtClean="0">
                <a:solidFill>
                  <a:srgbClr val="231F20"/>
                </a:solidFill>
                <a:ea typeface="Times New Roman" panose="02020603050405020304" pitchFamily="18" charset="0"/>
              </a:rPr>
              <a:t>Katılımcı Olunmayan (Doğrudan) Gözlem</a:t>
            </a:r>
            <a:endParaRPr lang="tr-TR" sz="2400" i="1" dirty="0">
              <a:solidFill>
                <a:srgbClr val="231F20"/>
              </a:solidFill>
              <a:ea typeface="Times New Roman" panose="02020603050405020304" pitchFamily="18" charset="0"/>
            </a:endParaRPr>
          </a:p>
          <a:p>
            <a:pPr>
              <a:lnSpc>
                <a:spcPct val="150000"/>
              </a:lnSpc>
              <a:tabLst>
                <a:tab pos="5253990" algn="l"/>
              </a:tabLst>
            </a:pPr>
            <a:r>
              <a:rPr lang="tr-TR" sz="2800" dirty="0" smtClean="0">
                <a:solidFill>
                  <a:srgbClr val="231F20"/>
                </a:solidFill>
                <a:ea typeface="Times New Roman" panose="02020603050405020304" pitchFamily="18" charset="0"/>
              </a:rPr>
              <a:t>	</a:t>
            </a:r>
          </a:p>
        </p:txBody>
      </p:sp>
    </p:spTree>
    <p:extLst>
      <p:ext uri="{BB962C8B-B14F-4D97-AF65-F5344CB8AC3E}">
        <p14:creationId xmlns:p14="http://schemas.microsoft.com/office/powerpoint/2010/main" val="2657439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5693866"/>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YAPILANDIRILMAMIŞ GÖZLEM: </a:t>
            </a:r>
          </a:p>
          <a:p>
            <a:pPr>
              <a:tabLst>
                <a:tab pos="5253990" algn="l"/>
              </a:tabLst>
            </a:pPr>
            <a:endParaRPr lang="tr-TR" sz="2400" dirty="0" smtClean="0"/>
          </a:p>
          <a:p>
            <a:pPr>
              <a:tabLst>
                <a:tab pos="5253990" algn="l"/>
              </a:tabLst>
            </a:pPr>
            <a:r>
              <a:rPr lang="tr-TR" sz="2400" b="1" dirty="0" smtClean="0"/>
              <a:t>Gözlem öncesi yapılandırılmamış ve gözlemciye bilgi toplama ve kayıt etmede özgürlük sağlayan bir gözlem türüdür</a:t>
            </a:r>
            <a:r>
              <a:rPr lang="tr-TR" sz="2400" b="1" dirty="0"/>
              <a:t>. </a:t>
            </a:r>
            <a:endParaRPr lang="tr-TR" sz="2400" b="1" dirty="0" smtClean="0"/>
          </a:p>
          <a:p>
            <a:pPr>
              <a:tabLst>
                <a:tab pos="5253990" algn="l"/>
              </a:tabLst>
            </a:pPr>
            <a:endParaRPr lang="tr-TR" sz="2400" dirty="0" smtClean="0"/>
          </a:p>
          <a:p>
            <a:pPr>
              <a:tabLst>
                <a:tab pos="5253990" algn="l"/>
              </a:tabLst>
            </a:pPr>
            <a:r>
              <a:rPr lang="tr-TR" sz="2400" dirty="0" smtClean="0"/>
              <a:t>Not alma, günlük tutma ve genellikle bilgi toplama şeklindedir.</a:t>
            </a:r>
            <a:endParaRPr lang="tr-TR" sz="2400" dirty="0"/>
          </a:p>
          <a:p>
            <a:pPr marL="457200" indent="-457200">
              <a:lnSpc>
                <a:spcPct val="150000"/>
              </a:lnSpc>
              <a:buFont typeface="Arial" panose="020B0604020202020204" pitchFamily="34" charset="0"/>
              <a:buChar char="•"/>
              <a:tabLst>
                <a:tab pos="5253990" algn="l"/>
              </a:tabLst>
            </a:pPr>
            <a:endParaRPr lang="tr-TR" sz="24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24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dirty="0" smtClean="0">
                <a:solidFill>
                  <a:srgbClr val="231F20"/>
                </a:solidFill>
                <a:ea typeface="Times New Roman" panose="02020603050405020304" pitchFamily="18" charset="0"/>
              </a:rPr>
              <a:t>Elde edilen bilgiler, ‘’göreceli’’ olarak yapılandırılmış ve karmaşıktır.</a:t>
            </a:r>
            <a:endParaRPr lang="tr-TR" sz="2400" dirty="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2400" i="1" dirty="0" smtClean="0">
              <a:solidFill>
                <a:srgbClr val="FF000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i="1" dirty="0" smtClean="0">
                <a:solidFill>
                  <a:srgbClr val="FF0000"/>
                </a:solidFill>
                <a:ea typeface="Times New Roman" panose="02020603050405020304" pitchFamily="18" charset="0"/>
              </a:rPr>
              <a:t>Gözlemcinin bilgileri sentezleme, soyutlama ve organize etme görevlerini yapması gerekir</a:t>
            </a:r>
            <a:r>
              <a:rPr lang="tr-TR" sz="2400" i="1" dirty="0">
                <a:solidFill>
                  <a:srgbClr val="FF0000"/>
                </a:solidFill>
                <a:ea typeface="Times New Roman" panose="02020603050405020304" pitchFamily="18" charset="0"/>
              </a:rPr>
              <a:t>. </a:t>
            </a:r>
            <a:endParaRPr lang="tr-TR" sz="2400" i="1" dirty="0" smtClean="0">
              <a:solidFill>
                <a:srgbClr val="FF0000"/>
              </a:solidFill>
              <a:ea typeface="Times New Roman" panose="02020603050405020304" pitchFamily="18" charset="0"/>
            </a:endParaRPr>
          </a:p>
        </p:txBody>
      </p:sp>
    </p:spTree>
    <p:extLst>
      <p:ext uri="{BB962C8B-B14F-4D97-AF65-F5344CB8AC3E}">
        <p14:creationId xmlns:p14="http://schemas.microsoft.com/office/powerpoint/2010/main" val="12884328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4955203"/>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YAPILANDIRILMIŞ GÖZLEM: </a:t>
            </a:r>
          </a:p>
          <a:p>
            <a:pPr>
              <a:tabLst>
                <a:tab pos="5253990" algn="l"/>
              </a:tabLst>
            </a:pPr>
            <a:endParaRPr lang="tr-TR" sz="2400" dirty="0" smtClean="0"/>
          </a:p>
          <a:p>
            <a:pPr>
              <a:tabLst>
                <a:tab pos="5253990" algn="l"/>
              </a:tabLst>
            </a:pPr>
            <a:r>
              <a:rPr lang="tr-TR" sz="2400" b="1" dirty="0" smtClean="0"/>
              <a:t>Gözlenecek şeyle ilgili daha iyi bir yapılanma, yönelim ve sistematik bir yaklaşım(hazırlık) gerektiren gözlemdir. </a:t>
            </a:r>
          </a:p>
          <a:p>
            <a:pPr>
              <a:tabLst>
                <a:tab pos="5253990" algn="l"/>
              </a:tabLst>
            </a:pPr>
            <a:endParaRPr lang="tr-TR" sz="2400" dirty="0" smtClean="0"/>
          </a:p>
          <a:p>
            <a:pPr>
              <a:tabLst>
                <a:tab pos="5253990" algn="l"/>
              </a:tabLst>
            </a:pPr>
            <a:r>
              <a:rPr lang="tr-TR" sz="2400" dirty="0" smtClean="0"/>
              <a:t>Gözlemcinin; gözlem öncesinde bilgi toplaması ve kayıt etmesi için oluşturulmuş </a:t>
            </a:r>
            <a:r>
              <a:rPr lang="tr-TR" sz="2400" dirty="0"/>
              <a:t>b</a:t>
            </a:r>
            <a:r>
              <a:rPr lang="tr-TR" sz="2400" dirty="0" smtClean="0"/>
              <a:t>ir kodlama sistemi bulunur. </a:t>
            </a:r>
            <a:endParaRPr lang="tr-TR" sz="2400" dirty="0"/>
          </a:p>
          <a:p>
            <a:pPr marL="457200" indent="-457200">
              <a:lnSpc>
                <a:spcPct val="150000"/>
              </a:lnSpc>
              <a:buFont typeface="Arial" panose="020B0604020202020204" pitchFamily="34" charset="0"/>
              <a:buChar char="•"/>
              <a:tabLst>
                <a:tab pos="5253990" algn="l"/>
              </a:tabLst>
            </a:pPr>
            <a:r>
              <a:rPr lang="tr-TR" sz="2400" dirty="0" smtClean="0">
                <a:solidFill>
                  <a:srgbClr val="231F20"/>
                </a:solidFill>
                <a:ea typeface="Times New Roman" panose="02020603050405020304" pitchFamily="18" charset="0"/>
              </a:rPr>
              <a:t>Elde edilen bilgiler yapılandırılmış ve karmaşık değildir.</a:t>
            </a:r>
          </a:p>
          <a:p>
            <a:pPr marL="457200" indent="-457200">
              <a:lnSpc>
                <a:spcPct val="150000"/>
              </a:lnSpc>
              <a:buFont typeface="Arial" panose="020B0604020202020204" pitchFamily="34" charset="0"/>
              <a:buChar char="•"/>
              <a:tabLst>
                <a:tab pos="5253990" algn="l"/>
              </a:tabLst>
            </a:pPr>
            <a:r>
              <a:rPr lang="tr-TR" sz="2400" dirty="0" smtClean="0">
                <a:solidFill>
                  <a:srgbClr val="231F20"/>
                </a:solidFill>
                <a:ea typeface="Times New Roman" panose="02020603050405020304" pitchFamily="18" charset="0"/>
              </a:rPr>
              <a:t>Toplanan verilerin çözümlenmesi ve analizi kolaydır.</a:t>
            </a:r>
          </a:p>
          <a:p>
            <a:pPr marL="457200" indent="-457200">
              <a:lnSpc>
                <a:spcPct val="150000"/>
              </a:lnSpc>
              <a:buFont typeface="Arial" panose="020B0604020202020204" pitchFamily="34" charset="0"/>
              <a:buChar char="•"/>
              <a:tabLst>
                <a:tab pos="5253990" algn="l"/>
              </a:tabLst>
            </a:pPr>
            <a:r>
              <a:rPr lang="tr-TR" sz="2400" dirty="0" smtClean="0">
                <a:solidFill>
                  <a:srgbClr val="231F20"/>
                </a:solidFill>
                <a:ea typeface="Times New Roman" panose="02020603050405020304" pitchFamily="18" charset="0"/>
              </a:rPr>
              <a:t>Toplanan verilerin güvenirlik ve geçerliğini sağlamak daha kolaydır.</a:t>
            </a:r>
            <a:endParaRPr lang="tr-TR" sz="2400" dirty="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i="1" dirty="0" smtClean="0">
                <a:solidFill>
                  <a:srgbClr val="FF0000"/>
                </a:solidFill>
                <a:ea typeface="Times New Roman" panose="02020603050405020304" pitchFamily="18" charset="0"/>
              </a:rPr>
              <a:t>Gözlemcinin iyi bir ön hazırlık yapması gerekir</a:t>
            </a:r>
            <a:r>
              <a:rPr lang="tr-TR" sz="2400" i="1" dirty="0">
                <a:solidFill>
                  <a:srgbClr val="FF0000"/>
                </a:solidFill>
                <a:ea typeface="Times New Roman" panose="02020603050405020304" pitchFamily="18" charset="0"/>
              </a:rPr>
              <a:t>. </a:t>
            </a:r>
            <a:endParaRPr lang="tr-TR" sz="2400" i="1" dirty="0" smtClean="0">
              <a:solidFill>
                <a:srgbClr val="FF0000"/>
              </a:solidFill>
              <a:ea typeface="Times New Roman" panose="02020603050405020304" pitchFamily="18" charset="0"/>
            </a:endParaRPr>
          </a:p>
        </p:txBody>
      </p:sp>
    </p:spTree>
    <p:extLst>
      <p:ext uri="{BB962C8B-B14F-4D97-AF65-F5344CB8AC3E}">
        <p14:creationId xmlns:p14="http://schemas.microsoft.com/office/powerpoint/2010/main" val="2025548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3000" y="1149401"/>
            <a:ext cx="10569388" cy="4708981"/>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TANIM</a:t>
            </a:r>
          </a:p>
          <a:p>
            <a:pPr>
              <a:tabLst>
                <a:tab pos="5253990" algn="l"/>
              </a:tabLst>
            </a:pPr>
            <a:endParaRPr lang="tr-TR" sz="2000" b="1" dirty="0" smtClean="0">
              <a:solidFill>
                <a:srgbClr val="231F20"/>
              </a:solidFill>
              <a:ea typeface="Times New Roman" panose="02020603050405020304" pitchFamily="18" charset="0"/>
            </a:endParaRPr>
          </a:p>
          <a:p>
            <a:pPr>
              <a:tabLst>
                <a:tab pos="5253990" algn="l"/>
              </a:tabLst>
            </a:pPr>
            <a:r>
              <a:rPr lang="tr-TR" sz="2800" b="1" dirty="0" smtClean="0"/>
              <a:t>Genel </a:t>
            </a:r>
            <a:r>
              <a:rPr lang="tr-TR" sz="2800" b="1" dirty="0"/>
              <a:t>anlamada </a:t>
            </a:r>
            <a:r>
              <a:rPr lang="tr-TR" sz="2800" b="1" dirty="0" smtClean="0"/>
              <a:t>Görüşme; </a:t>
            </a:r>
          </a:p>
          <a:p>
            <a:pPr>
              <a:tabLst>
                <a:tab pos="5253990" algn="l"/>
              </a:tabLst>
            </a:pPr>
            <a:r>
              <a:rPr lang="tr-TR" sz="3200" dirty="0"/>
              <a:t>E</a:t>
            </a:r>
            <a:r>
              <a:rPr lang="tr-TR" sz="3200" dirty="0" smtClean="0"/>
              <a:t>n az iki kişi arasında sözlü olarak sürdürülen bir iletişim sürecidir. </a:t>
            </a:r>
          </a:p>
          <a:p>
            <a:pPr>
              <a:tabLst>
                <a:tab pos="5253990" algn="l"/>
              </a:tabLst>
            </a:pPr>
            <a:endParaRPr lang="tr-TR" sz="3200" dirty="0" smtClean="0"/>
          </a:p>
          <a:p>
            <a:pPr>
              <a:tabLst>
                <a:tab pos="5253990" algn="l"/>
              </a:tabLst>
            </a:pPr>
            <a:r>
              <a:rPr lang="tr-TR" sz="2800" b="1" dirty="0" smtClean="0"/>
              <a:t>Veri toplama aracı olarak Görüşme; </a:t>
            </a:r>
          </a:p>
          <a:p>
            <a:pPr>
              <a:tabLst>
                <a:tab pos="5253990" algn="l"/>
              </a:tabLst>
            </a:pPr>
            <a:r>
              <a:rPr lang="tr-TR" sz="3200" dirty="0" smtClean="0"/>
              <a:t>Araştırmanın </a:t>
            </a:r>
            <a:r>
              <a:rPr lang="tr-TR" sz="3200" dirty="0"/>
              <a:t>amaçlarına uygun bilgi toplamaya çalışan araştırmacıy­la görüşülen kişi arasında soru sorma ve yanıtlamaya dayalı etkileşimli bir iletişim sürecidir. </a:t>
            </a:r>
            <a:endParaRPr lang="tr-TR" sz="3600" b="1" dirty="0" smtClean="0">
              <a:solidFill>
                <a:srgbClr val="231F20"/>
              </a:solidFill>
              <a:ea typeface="Times New Roman" panose="02020603050405020304" pitchFamily="18" charset="0"/>
            </a:endParaRPr>
          </a:p>
        </p:txBody>
      </p:sp>
    </p:spTree>
    <p:extLst>
      <p:ext uri="{BB962C8B-B14F-4D97-AF65-F5344CB8AC3E}">
        <p14:creationId xmlns:p14="http://schemas.microsoft.com/office/powerpoint/2010/main" val="25939514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6617196"/>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a:t>
            </a:r>
          </a:p>
          <a:p>
            <a:pPr>
              <a:tabLst>
                <a:tab pos="5253990" algn="l"/>
              </a:tabLst>
            </a:pPr>
            <a:r>
              <a:rPr lang="tr-TR" sz="2400" b="1" dirty="0" smtClean="0"/>
              <a:t>Gözlemcinin, gözlem sürecinde gözlemlediği grubun bir üyesi olmasıdır. </a:t>
            </a:r>
            <a:endParaRPr lang="tr-TR" sz="2400" i="1" dirty="0" smtClean="0"/>
          </a:p>
          <a:p>
            <a:pPr>
              <a:tabLst>
                <a:tab pos="5253990" algn="l"/>
              </a:tabLst>
            </a:pPr>
            <a:r>
              <a:rPr lang="tr-TR" sz="2400" dirty="0" smtClean="0"/>
              <a:t>Gözlemci grup içerisinde rol üstlenmiş ve grupla etkileşime girmiştir. </a:t>
            </a:r>
            <a:endParaRPr lang="tr-TR" sz="2400" dirty="0"/>
          </a:p>
          <a:p>
            <a:pPr marL="457200" indent="-457200">
              <a:buFont typeface="Arial" panose="020B0604020202020204" pitchFamily="34" charset="0"/>
              <a:buChar char="•"/>
              <a:tabLst>
                <a:tab pos="5253990" algn="l"/>
              </a:tabLst>
            </a:pPr>
            <a:r>
              <a:rPr lang="tr-TR" sz="2400" dirty="0" smtClean="0">
                <a:ea typeface="Times New Roman" panose="02020603050405020304" pitchFamily="18" charset="0"/>
              </a:rPr>
              <a:t>Küçük gruplarda, kısa </a:t>
            </a:r>
            <a:r>
              <a:rPr lang="tr-TR" sz="2400" dirty="0">
                <a:ea typeface="Times New Roman" panose="02020603050405020304" pitchFamily="18" charset="0"/>
              </a:rPr>
              <a:t>süreli </a:t>
            </a:r>
            <a:r>
              <a:rPr lang="tr-TR" sz="2400" dirty="0" smtClean="0">
                <a:ea typeface="Times New Roman" panose="02020603050405020304" pitchFamily="18" charset="0"/>
              </a:rPr>
              <a:t>etkinlik/süreçlerde, sık tekrarlanan etkinliklerde ve gözlemcinin aktif olarak katılabileceği etkinliklerde uygulanması </a:t>
            </a:r>
            <a:r>
              <a:rPr lang="tr-TR" sz="2400" dirty="0">
                <a:ea typeface="Times New Roman" panose="02020603050405020304" pitchFamily="18" charset="0"/>
              </a:rPr>
              <a:t>uygundur</a:t>
            </a:r>
            <a:r>
              <a:rPr lang="tr-TR" sz="2400" dirty="0" smtClean="0">
                <a:ea typeface="Times New Roman" panose="02020603050405020304" pitchFamily="18" charset="0"/>
              </a:rPr>
              <a:t>.</a:t>
            </a:r>
          </a:p>
          <a:p>
            <a:pPr marL="457200" indent="-457200">
              <a:buFont typeface="Arial" panose="020B0604020202020204" pitchFamily="34" charset="0"/>
              <a:buChar char="•"/>
              <a:tabLst>
                <a:tab pos="5253990" algn="l"/>
              </a:tabLst>
            </a:pPr>
            <a:r>
              <a:rPr lang="tr-TR" sz="2400" dirty="0" smtClean="0">
                <a:ea typeface="Times New Roman" panose="02020603050405020304" pitchFamily="18" charset="0"/>
              </a:rPr>
              <a:t>Asıl amaç, araştırmada birçok bilgi arasından ilk varsayımı destekleyici kanıt bulmak olduğunda bu </a:t>
            </a:r>
            <a:r>
              <a:rPr lang="tr-TR" sz="2400" dirty="0">
                <a:ea typeface="Times New Roman" panose="02020603050405020304" pitchFamily="18" charset="0"/>
              </a:rPr>
              <a:t>y</a:t>
            </a:r>
            <a:r>
              <a:rPr lang="tr-TR" sz="2400" dirty="0" smtClean="0">
                <a:ea typeface="Times New Roman" panose="02020603050405020304" pitchFamily="18" charset="0"/>
              </a:rPr>
              <a:t>öntem faydalıdır. </a:t>
            </a:r>
          </a:p>
          <a:p>
            <a:pPr marL="457200" indent="-457200">
              <a:lnSpc>
                <a:spcPct val="150000"/>
              </a:lnSpc>
              <a:buFont typeface="Arial" panose="020B0604020202020204" pitchFamily="34" charset="0"/>
              <a:buChar char="•"/>
              <a:tabLst>
                <a:tab pos="5253990" algn="l"/>
              </a:tabLst>
            </a:pPr>
            <a:r>
              <a:rPr lang="tr-TR" sz="2400" dirty="0" smtClean="0">
                <a:ea typeface="Times New Roman" panose="02020603050405020304" pitchFamily="18" charset="0"/>
              </a:rPr>
              <a:t>Zaman sınırlaması olmadığında kullanılması faydalıdır.</a:t>
            </a:r>
            <a:endParaRPr lang="tr-TR" sz="2400" i="1" dirty="0" smtClean="0">
              <a:solidFill>
                <a:srgbClr val="FF000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i="1" dirty="0" smtClean="0">
                <a:solidFill>
                  <a:srgbClr val="FF0000"/>
                </a:solidFill>
                <a:ea typeface="Times New Roman" panose="02020603050405020304" pitchFamily="18" charset="0"/>
              </a:rPr>
              <a:t>Gözlem süresi kısa olsa bile gözlemciye grup üyesi olmak gibi yük getirir.</a:t>
            </a:r>
          </a:p>
          <a:p>
            <a:pPr marL="457200" indent="-457200">
              <a:lnSpc>
                <a:spcPct val="150000"/>
              </a:lnSpc>
              <a:buFont typeface="Arial" panose="020B0604020202020204" pitchFamily="34" charset="0"/>
              <a:buChar char="•"/>
              <a:tabLst>
                <a:tab pos="5253990" algn="l"/>
              </a:tabLst>
            </a:pPr>
            <a:r>
              <a:rPr lang="tr-TR" sz="2400" i="1" dirty="0" smtClean="0">
                <a:solidFill>
                  <a:srgbClr val="FF0000"/>
                </a:solidFill>
                <a:ea typeface="Times New Roman" panose="02020603050405020304" pitchFamily="18" charset="0"/>
              </a:rPr>
              <a:t>Veri kaynağı, gözlemcinin dahil olduğu grup hakkında gözlemci olarak yaptığı yorumlardır.</a:t>
            </a:r>
          </a:p>
          <a:p>
            <a:pPr marL="457200" indent="-457200">
              <a:lnSpc>
                <a:spcPct val="150000"/>
              </a:lnSpc>
              <a:buFont typeface="Arial" panose="020B0604020202020204" pitchFamily="34" charset="0"/>
              <a:buChar char="•"/>
              <a:tabLst>
                <a:tab pos="5253990" algn="l"/>
              </a:tabLst>
            </a:pPr>
            <a:r>
              <a:rPr lang="tr-TR" sz="2400" i="1" dirty="0" smtClean="0">
                <a:solidFill>
                  <a:srgbClr val="FF0000"/>
                </a:solidFill>
                <a:ea typeface="Times New Roman" panose="02020603050405020304" pitchFamily="18" charset="0"/>
              </a:rPr>
              <a:t>Anlamlı veriler elde edebilmek için gözlemcinin derin bir duyarlılık kişisel beceri sahibi olması gerekir.</a:t>
            </a:r>
          </a:p>
          <a:p>
            <a:pPr marL="457200" indent="-457200">
              <a:lnSpc>
                <a:spcPct val="150000"/>
              </a:lnSpc>
              <a:buFont typeface="Arial" panose="020B0604020202020204" pitchFamily="34" charset="0"/>
              <a:buChar char="•"/>
              <a:tabLst>
                <a:tab pos="5253990" algn="l"/>
              </a:tabLst>
            </a:pPr>
            <a:r>
              <a:rPr lang="tr-TR" sz="2400" i="1" dirty="0">
                <a:solidFill>
                  <a:srgbClr val="FF0000"/>
                </a:solidFill>
                <a:ea typeface="Times New Roman" panose="02020603050405020304" pitchFamily="18" charset="0"/>
              </a:rPr>
              <a:t>Araştırmanın veri toplama ve analiz aşamalarını ayırt etmek zordur</a:t>
            </a:r>
            <a:r>
              <a:rPr lang="tr-TR" sz="2400" i="1" dirty="0" smtClean="0">
                <a:solidFill>
                  <a:srgbClr val="FF0000"/>
                </a:solidFill>
                <a:ea typeface="Times New Roman" panose="02020603050405020304" pitchFamily="18" charset="0"/>
              </a:rPr>
              <a:t>.</a:t>
            </a:r>
            <a:endParaRPr lang="tr-TR" sz="2400" i="1" dirty="0">
              <a:solidFill>
                <a:srgbClr val="FF0000"/>
              </a:solidFill>
              <a:ea typeface="Times New Roman" panose="02020603050405020304" pitchFamily="18" charset="0"/>
            </a:endParaRPr>
          </a:p>
        </p:txBody>
      </p:sp>
    </p:spTree>
    <p:extLst>
      <p:ext uri="{BB962C8B-B14F-4D97-AF65-F5344CB8AC3E}">
        <p14:creationId xmlns:p14="http://schemas.microsoft.com/office/powerpoint/2010/main" val="12609156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6255559"/>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ROLLERİ: </a:t>
            </a:r>
          </a:p>
          <a:p>
            <a:pPr>
              <a:tabLst>
                <a:tab pos="5253990" algn="l"/>
              </a:tabLst>
            </a:pPr>
            <a:endParaRPr lang="tr-TR" sz="2400" dirty="0" smtClean="0"/>
          </a:p>
          <a:p>
            <a:pPr marL="342900" indent="-342900">
              <a:buFont typeface="Wingdings" panose="05000000000000000000" pitchFamily="2" charset="2"/>
              <a:buChar char="§"/>
              <a:tabLst>
                <a:tab pos="5253990" algn="l"/>
              </a:tabLst>
            </a:pPr>
            <a:r>
              <a:rPr lang="tr-TR" sz="2400" b="1" dirty="0" smtClean="0"/>
              <a:t>TAM KATILIMCI GÖZLEM</a:t>
            </a:r>
          </a:p>
          <a:p>
            <a:pPr>
              <a:tabLst>
                <a:tab pos="5253990" algn="l"/>
              </a:tabLst>
            </a:pPr>
            <a:endParaRPr lang="tr-TR" sz="2400" b="1" dirty="0" smtClean="0"/>
          </a:p>
          <a:p>
            <a:pPr>
              <a:tabLst>
                <a:tab pos="5253990" algn="l"/>
              </a:tabLst>
            </a:pPr>
            <a:r>
              <a:rPr lang="tr-TR" sz="2400" b="1" dirty="0" smtClean="0"/>
              <a:t>Gözlemcinin, gözlemci olduğunu gruptan gizlemesidir. </a:t>
            </a:r>
            <a:r>
              <a:rPr lang="tr-TR" sz="2400" i="1" dirty="0" smtClean="0"/>
              <a:t>‘’Gruba sızma’’</a:t>
            </a:r>
          </a:p>
          <a:p>
            <a:pPr>
              <a:tabLst>
                <a:tab pos="5253990" algn="l"/>
              </a:tabLst>
            </a:pPr>
            <a:r>
              <a:rPr lang="tr-TR" sz="2400" i="1" dirty="0" smtClean="0"/>
              <a:t>Grubun tam üyesi olmayı gerektiren, izlenmenin bilinmemesi gerektiği gruplar …</a:t>
            </a:r>
          </a:p>
          <a:p>
            <a:pPr>
              <a:tabLst>
                <a:tab pos="5253990" algn="l"/>
              </a:tabLst>
            </a:pPr>
            <a:r>
              <a:rPr lang="tr-TR" sz="2400" i="1" dirty="0" smtClean="0">
                <a:solidFill>
                  <a:srgbClr val="FF0000"/>
                </a:solidFill>
              </a:rPr>
              <a:t>              - Etik sorunlar</a:t>
            </a:r>
          </a:p>
          <a:p>
            <a:pPr>
              <a:tabLst>
                <a:tab pos="5253990" algn="l"/>
              </a:tabLst>
            </a:pPr>
            <a:r>
              <a:rPr lang="tr-TR" sz="2000" i="1" dirty="0" smtClean="0">
                <a:solidFill>
                  <a:srgbClr val="FF0000"/>
                </a:solidFill>
              </a:rPr>
              <a:t>              - </a:t>
            </a:r>
            <a:r>
              <a:rPr lang="tr-TR" sz="2400" i="1" dirty="0" smtClean="0">
                <a:solidFill>
                  <a:srgbClr val="FF0000"/>
                </a:solidFill>
              </a:rPr>
              <a:t>Verilerin gizlilikle tutulması, kayıt edilmesi</a:t>
            </a:r>
            <a:r>
              <a:rPr lang="tr-TR" sz="2400" i="1" dirty="0" smtClean="0"/>
              <a:t>  </a:t>
            </a: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a:p>
            <a:pPr>
              <a:tabLst>
                <a:tab pos="5253990" algn="l"/>
              </a:tabLst>
            </a:pPr>
            <a:endParaRPr lang="tr-TR" sz="2000" i="1" dirty="0" smtClean="0">
              <a:solidFill>
                <a:srgbClr val="FF000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t>GÖZLEMCİ OLARAK KATILIMCI</a:t>
            </a:r>
          </a:p>
          <a:p>
            <a:pPr>
              <a:tabLst>
                <a:tab pos="5253990" algn="l"/>
              </a:tabLst>
            </a:pPr>
            <a:endParaRPr lang="tr-TR" sz="2400" b="1" dirty="0"/>
          </a:p>
          <a:p>
            <a:pPr>
              <a:tabLst>
                <a:tab pos="5253990" algn="l"/>
              </a:tabLst>
            </a:pPr>
            <a:r>
              <a:rPr lang="tr-TR" sz="2400" b="1" dirty="0" smtClean="0"/>
              <a:t>Gözlemcinin bir gözlemci olduğu en başından gruba açıklanmıştır.</a:t>
            </a:r>
          </a:p>
          <a:p>
            <a:pPr>
              <a:tabLst>
                <a:tab pos="5253990" algn="l"/>
              </a:tabLst>
            </a:pPr>
            <a:r>
              <a:rPr lang="tr-TR" sz="2400" i="1" dirty="0" smtClean="0"/>
              <a:t>            - Hem katılımcı hem gözlemci rolünde</a:t>
            </a:r>
          </a:p>
          <a:p>
            <a:pPr>
              <a:tabLst>
                <a:tab pos="5253990" algn="l"/>
              </a:tabLst>
            </a:pPr>
            <a:r>
              <a:rPr lang="tr-TR" sz="2400" i="1" dirty="0"/>
              <a:t> </a:t>
            </a:r>
            <a:r>
              <a:rPr lang="tr-TR" sz="2400" i="1" dirty="0" smtClean="0"/>
              <a:t>           - Grup içinde belli bir rol üstlenen gözlemci</a:t>
            </a:r>
          </a:p>
          <a:p>
            <a:pPr>
              <a:tabLst>
                <a:tab pos="5253990" algn="l"/>
              </a:tabLst>
            </a:pPr>
            <a:endParaRPr lang="tr-TR" sz="2400" i="1" dirty="0"/>
          </a:p>
          <a:p>
            <a:pPr>
              <a:tabLst>
                <a:tab pos="5253990" algn="l"/>
              </a:tabLst>
            </a:pPr>
            <a:r>
              <a:rPr lang="tr-TR" sz="2400" b="1" i="1" dirty="0" smtClean="0">
                <a:solidFill>
                  <a:srgbClr val="FF0000"/>
                </a:solidFill>
              </a:rPr>
              <a:t>* Katılımcı gözlemci; nitel ve yapılandırılmamış yaklaşımları kullanmaya yönelir.</a:t>
            </a:r>
            <a:endParaRPr lang="tr-TR" sz="2400" b="1" i="1" dirty="0">
              <a:solidFill>
                <a:srgbClr val="FF0000"/>
              </a:solidFill>
            </a:endParaRPr>
          </a:p>
        </p:txBody>
      </p:sp>
    </p:spTree>
    <p:extLst>
      <p:ext uri="{BB962C8B-B14F-4D97-AF65-F5344CB8AC3E}">
        <p14:creationId xmlns:p14="http://schemas.microsoft.com/office/powerpoint/2010/main" val="34293356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03178" y="998071"/>
            <a:ext cx="10583960" cy="3108543"/>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OLUNMAYAN (DOĞRUDAN) GÖZLEM: </a:t>
            </a:r>
          </a:p>
          <a:p>
            <a:pPr>
              <a:tabLst>
                <a:tab pos="5253990" algn="l"/>
              </a:tabLst>
            </a:pPr>
            <a:endParaRPr lang="tr-TR" sz="2800" dirty="0" smtClean="0"/>
          </a:p>
          <a:p>
            <a:pPr>
              <a:tabLst>
                <a:tab pos="5253990" algn="l"/>
              </a:tabLst>
            </a:pPr>
            <a:r>
              <a:rPr lang="tr-TR" sz="2800" b="1" dirty="0" smtClean="0"/>
              <a:t>Gözlemci, araştırılan gruba dahil olmadan, dışarıdan hiçbir etki etmeden sadece gözlem yapar.</a:t>
            </a:r>
            <a:endParaRPr lang="tr-TR" sz="2800" i="1" dirty="0" smtClean="0"/>
          </a:p>
          <a:p>
            <a:pPr marL="457200" indent="-457200">
              <a:lnSpc>
                <a:spcPct val="150000"/>
              </a:lnSpc>
              <a:buFont typeface="Arial" panose="020B0604020202020204" pitchFamily="34" charset="0"/>
              <a:buChar char="•"/>
              <a:tabLst>
                <a:tab pos="5253990" algn="l"/>
              </a:tabLst>
            </a:pPr>
            <a:endParaRPr lang="tr-TR" sz="28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2800" dirty="0" smtClean="0">
              <a:solidFill>
                <a:srgbClr val="231F20"/>
              </a:solidFill>
              <a:ea typeface="Times New Roman" panose="02020603050405020304" pitchFamily="18" charset="0"/>
            </a:endParaRPr>
          </a:p>
        </p:txBody>
      </p:sp>
    </p:spTree>
    <p:extLst>
      <p:ext uri="{BB962C8B-B14F-4D97-AF65-F5344CB8AC3E}">
        <p14:creationId xmlns:p14="http://schemas.microsoft.com/office/powerpoint/2010/main" val="29023473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14388" y="446653"/>
            <a:ext cx="10572750" cy="7536679"/>
          </a:xfrm>
          <a:prstGeom prst="rect">
            <a:avLst/>
          </a:prstGeom>
        </p:spPr>
        <p:txBody>
          <a:bodyPr wrap="square">
            <a:spAutoFit/>
          </a:bodyPr>
          <a:lstStyle/>
          <a:p>
            <a:pPr>
              <a:tabLst>
                <a:tab pos="5253990" algn="l"/>
              </a:tabLst>
            </a:pPr>
            <a:r>
              <a:rPr lang="tr-TR" sz="2800" b="1" dirty="0">
                <a:solidFill>
                  <a:srgbClr val="231F20"/>
                </a:solidFill>
                <a:ea typeface="Times New Roman" panose="02020603050405020304" pitchFamily="18" charset="0"/>
              </a:rPr>
              <a:t>KATILIMCI OLUNMAYAN (DOĞRUDAN) GÖZLEM ROLLERİ: </a:t>
            </a:r>
          </a:p>
          <a:p>
            <a:pPr>
              <a:tabLst>
                <a:tab pos="5253990" algn="l"/>
              </a:tabLst>
            </a:pPr>
            <a:endParaRPr lang="tr-TR" sz="2000" dirty="0"/>
          </a:p>
          <a:p>
            <a:pPr marL="342900" indent="-342900">
              <a:buFont typeface="Wingdings" panose="05000000000000000000" pitchFamily="2" charset="2"/>
              <a:buChar char="§"/>
              <a:tabLst>
                <a:tab pos="5253990" algn="l"/>
              </a:tabLst>
            </a:pPr>
            <a:r>
              <a:rPr lang="tr-TR" sz="2400" b="1" dirty="0"/>
              <a:t>KATILIMCI OLARAK GÖZLEMCİ</a:t>
            </a:r>
          </a:p>
          <a:p>
            <a:pPr>
              <a:tabLst>
                <a:tab pos="5253990" algn="l"/>
              </a:tabLst>
            </a:pPr>
            <a:endParaRPr lang="tr-TR" sz="2400" b="1" dirty="0"/>
          </a:p>
          <a:p>
            <a:pPr>
              <a:tabLst>
                <a:tab pos="5253990" algn="l"/>
              </a:tabLst>
            </a:pPr>
            <a:r>
              <a:rPr lang="tr-TR" sz="2400" b="1" dirty="0"/>
              <a:t>Gözlemci faaliyetlerde hiçbir rol almaz ancak araştırmacı olduğu katılımcılar tarafından bilinir.</a:t>
            </a:r>
          </a:p>
          <a:p>
            <a:pPr>
              <a:tabLst>
                <a:tab pos="5253990" algn="l"/>
              </a:tabLst>
            </a:pPr>
            <a:r>
              <a:rPr lang="tr-TR" sz="2400" i="1" dirty="0"/>
              <a:t>Kültür üzerine yapılan araştırmalarda daha çok tercih edilir.</a:t>
            </a:r>
            <a:endParaRPr lang="tr-TR" sz="2400" i="1" dirty="0">
              <a:solidFill>
                <a:srgbClr val="FF0000"/>
              </a:solidFill>
            </a:endParaRPr>
          </a:p>
          <a:p>
            <a:pPr>
              <a:tabLst>
                <a:tab pos="5253990" algn="l"/>
              </a:tabLst>
            </a:pPr>
            <a:r>
              <a:rPr lang="tr-TR" sz="2400" i="1" dirty="0">
                <a:solidFill>
                  <a:srgbClr val="FF0000"/>
                </a:solidFill>
              </a:rPr>
              <a:t>            </a:t>
            </a:r>
            <a:r>
              <a:rPr lang="tr-TR" sz="2400" i="1" dirty="0" smtClean="0">
                <a:solidFill>
                  <a:srgbClr val="FF0000"/>
                </a:solidFill>
              </a:rPr>
              <a:t>- Araştırmacı olduğu bilinen birinin faaliyetlere katılmadan durabilmesi ???!!!</a:t>
            </a:r>
            <a:r>
              <a:rPr lang="tr-TR" sz="2400" i="1" dirty="0" smtClean="0"/>
              <a:t>  </a:t>
            </a:r>
            <a:endParaRPr lang="tr-TR" sz="2400" i="1" dirty="0"/>
          </a:p>
          <a:p>
            <a:pPr marL="457200" indent="-457200">
              <a:lnSpc>
                <a:spcPct val="150000"/>
              </a:lnSpc>
              <a:buFont typeface="Arial" panose="020B0604020202020204" pitchFamily="34" charset="0"/>
              <a:buChar char="•"/>
              <a:tabLst>
                <a:tab pos="5253990" algn="l"/>
              </a:tabLst>
            </a:pPr>
            <a:endParaRPr lang="tr-TR" sz="1050" dirty="0">
              <a:solidFill>
                <a:srgbClr val="231F20"/>
              </a:solidFill>
              <a:ea typeface="Times New Roman" panose="02020603050405020304" pitchFamily="18" charset="0"/>
            </a:endParaRPr>
          </a:p>
          <a:p>
            <a:pPr>
              <a:tabLst>
                <a:tab pos="5253990" algn="l"/>
              </a:tabLst>
            </a:pPr>
            <a:endParaRPr lang="tr-TR" i="1" dirty="0">
              <a:solidFill>
                <a:srgbClr val="FF0000"/>
              </a:solidFill>
              <a:ea typeface="Times New Roman" panose="02020603050405020304" pitchFamily="18" charset="0"/>
            </a:endParaRPr>
          </a:p>
          <a:p>
            <a:pPr>
              <a:tabLst>
                <a:tab pos="5253990" algn="l"/>
              </a:tabLst>
            </a:pPr>
            <a:endParaRPr lang="tr-TR" i="1" dirty="0">
              <a:solidFill>
                <a:srgbClr val="FF000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t>ETKİSİZ GÖZLEMCİ </a:t>
            </a:r>
          </a:p>
          <a:p>
            <a:pPr>
              <a:tabLst>
                <a:tab pos="5253990" algn="l"/>
              </a:tabLst>
            </a:pPr>
            <a:endParaRPr lang="tr-TR" sz="2400" b="1" dirty="0"/>
          </a:p>
          <a:p>
            <a:pPr>
              <a:tabLst>
                <a:tab pos="5253990" algn="l"/>
              </a:tabLst>
            </a:pPr>
            <a:r>
              <a:rPr lang="tr-TR" sz="2400" b="1" dirty="0" smtClean="0"/>
              <a:t>Gözlemci, gözlem yapılan ortamın dışındadır. Gözlemlenenler tarafından bilinmez ve görülmez.</a:t>
            </a:r>
            <a:endParaRPr lang="tr-TR" sz="2400" b="1" dirty="0"/>
          </a:p>
          <a:p>
            <a:pPr>
              <a:tabLst>
                <a:tab pos="5253990" algn="l"/>
              </a:tabLst>
            </a:pPr>
            <a:r>
              <a:rPr lang="tr-TR" sz="2400" i="1" dirty="0" smtClean="0"/>
              <a:t>Bölmeli odalar…</a:t>
            </a:r>
            <a:endParaRPr lang="tr-TR" sz="2400" i="1" dirty="0"/>
          </a:p>
          <a:p>
            <a:pPr>
              <a:tabLst>
                <a:tab pos="5253990" algn="l"/>
              </a:tabLst>
            </a:pPr>
            <a:r>
              <a:rPr lang="tr-TR" sz="2400" i="1" dirty="0"/>
              <a:t>            - </a:t>
            </a:r>
            <a:r>
              <a:rPr lang="tr-TR" sz="2400" i="1" dirty="0" smtClean="0"/>
              <a:t>Gözlemcinin gözleneni etkilemesi en az seviyededir.</a:t>
            </a:r>
          </a:p>
          <a:p>
            <a:pPr>
              <a:tabLst>
                <a:tab pos="5253990" algn="l"/>
              </a:tabLst>
            </a:pPr>
            <a:endParaRPr lang="tr-TR" sz="2400" i="1" dirty="0">
              <a:solidFill>
                <a:srgbClr val="FF0000"/>
              </a:solidFill>
              <a:ea typeface="Times New Roman" panose="02020603050405020304" pitchFamily="18" charset="0"/>
            </a:endParaRPr>
          </a:p>
          <a:p>
            <a:pPr>
              <a:tabLst>
                <a:tab pos="5253990" algn="l"/>
              </a:tabLst>
            </a:pPr>
            <a:endParaRPr lang="tr-TR" sz="2400" i="1" dirty="0" smtClean="0">
              <a:solidFill>
                <a:srgbClr val="FF0000"/>
              </a:solidFill>
              <a:ea typeface="Times New Roman" panose="02020603050405020304" pitchFamily="18" charset="0"/>
            </a:endParaRPr>
          </a:p>
          <a:p>
            <a:pPr>
              <a:tabLst>
                <a:tab pos="5253990" algn="l"/>
              </a:tabLst>
            </a:pPr>
            <a:r>
              <a:rPr lang="tr-TR" sz="2400" b="1" i="1" dirty="0" smtClean="0">
                <a:solidFill>
                  <a:srgbClr val="FF0000"/>
                </a:solidFill>
                <a:ea typeface="Times New Roman" panose="02020603050405020304" pitchFamily="18" charset="0"/>
              </a:rPr>
              <a:t>* Katılımcı olmayan gözlemci; nicel ve yapılandırılmış yaklaşımları kullanmaya eğilimlidir.</a:t>
            </a:r>
            <a:endParaRPr lang="tr-TR" sz="2400" b="1" i="1" dirty="0">
              <a:solidFill>
                <a:srgbClr val="FF0000"/>
              </a:solidFill>
              <a:ea typeface="Times New Roman" panose="02020603050405020304" pitchFamily="18" charset="0"/>
            </a:endParaRPr>
          </a:p>
        </p:txBody>
      </p:sp>
    </p:spTree>
    <p:extLst>
      <p:ext uri="{BB962C8B-B14F-4D97-AF65-F5344CB8AC3E}">
        <p14:creationId xmlns:p14="http://schemas.microsoft.com/office/powerpoint/2010/main" val="36067486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481011378"/>
              </p:ext>
            </p:extLst>
          </p:nvPr>
        </p:nvGraphicFramePr>
        <p:xfrm>
          <a:off x="433952" y="347705"/>
          <a:ext cx="11391255" cy="1708077"/>
        </p:xfrm>
        <a:graphic>
          <a:graphicData uri="http://schemas.openxmlformats.org/drawingml/2006/table">
            <a:tbl>
              <a:tblPr firstRow="1" bandRow="1">
                <a:tableStyleId>{5C22544A-7EE6-4342-B048-85BDC9FD1C3A}</a:tableStyleId>
              </a:tblPr>
              <a:tblGrid>
                <a:gridCol w="2098039">
                  <a:extLst>
                    <a:ext uri="{9D8B030D-6E8A-4147-A177-3AD203B41FA5}">
                      <a16:colId xmlns:a16="http://schemas.microsoft.com/office/drawing/2014/main" val="1194398141"/>
                    </a:ext>
                  </a:extLst>
                </a:gridCol>
                <a:gridCol w="2969906">
                  <a:extLst>
                    <a:ext uri="{9D8B030D-6E8A-4147-A177-3AD203B41FA5}">
                      <a16:colId xmlns:a16="http://schemas.microsoft.com/office/drawing/2014/main" val="4170403678"/>
                    </a:ext>
                  </a:extLst>
                </a:gridCol>
                <a:gridCol w="3146156">
                  <a:extLst>
                    <a:ext uri="{9D8B030D-6E8A-4147-A177-3AD203B41FA5}">
                      <a16:colId xmlns:a16="http://schemas.microsoft.com/office/drawing/2014/main" val="1234955433"/>
                    </a:ext>
                  </a:extLst>
                </a:gridCol>
                <a:gridCol w="3177154">
                  <a:extLst>
                    <a:ext uri="{9D8B030D-6E8A-4147-A177-3AD203B41FA5}">
                      <a16:colId xmlns:a16="http://schemas.microsoft.com/office/drawing/2014/main" val="1602188804"/>
                    </a:ext>
                  </a:extLst>
                </a:gridCol>
              </a:tblGrid>
              <a:tr h="569359">
                <a:tc gridSpan="4">
                  <a:txBody>
                    <a:bodyPr/>
                    <a:lstStyle/>
                    <a:p>
                      <a:pPr algn="ctr"/>
                      <a:r>
                        <a:rPr lang="tr-TR" sz="2000" dirty="0" smtClean="0">
                          <a:solidFill>
                            <a:srgbClr val="FFFF00"/>
                          </a:solidFill>
                        </a:rPr>
                        <a:t>GÖZLEMCİ ROLÜ</a:t>
                      </a:r>
                      <a:endParaRPr lang="tr-TR" sz="2000" dirty="0">
                        <a:solidFill>
                          <a:srgbClr val="FFFF00"/>
                        </a:solidFill>
                      </a:endParaRPr>
                    </a:p>
                  </a:txBody>
                  <a:tcPr anchor="ctr">
                    <a:lnB w="12700" cap="flat" cmpd="sng" algn="ctr">
                      <a:solidFill>
                        <a:schemeClr val="tx1"/>
                      </a:solidFill>
                      <a:prstDash val="solid"/>
                      <a:round/>
                      <a:headEnd type="none" w="med" len="med"/>
                      <a:tailEnd type="none" w="med" len="med"/>
                    </a:lnB>
                    <a:solidFill>
                      <a:srgbClr val="0070C0"/>
                    </a:solidFill>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546646574"/>
                  </a:ext>
                </a:extLst>
              </a:tr>
              <a:tr h="569359">
                <a:tc rowSpan="2">
                  <a:txBody>
                    <a:bodyPr/>
                    <a:lstStyle/>
                    <a:p>
                      <a:pPr algn="ctr"/>
                      <a:r>
                        <a:rPr lang="tr-TR" sz="2000" dirty="0" smtClean="0"/>
                        <a:t>Tam Katılımcı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tr-TR" sz="2000" dirty="0" smtClean="0"/>
                        <a:t>Kısmi Katılımcı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tr-TR" dirty="0"/>
                    </a:p>
                  </a:txBody>
                  <a:tcPr/>
                </a:tc>
                <a:tc rowSpan="2">
                  <a:txBody>
                    <a:bodyPr/>
                    <a:lstStyle/>
                    <a:p>
                      <a:pPr algn="ctr"/>
                      <a:r>
                        <a:rPr lang="tr-TR" sz="2000" dirty="0" smtClean="0"/>
                        <a:t>Etkisiz</a:t>
                      </a:r>
                      <a:r>
                        <a:rPr lang="tr-TR" sz="2000" baseline="0" dirty="0" smtClean="0"/>
                        <a:t> </a:t>
                      </a:r>
                      <a:r>
                        <a:rPr lang="tr-TR" sz="2000" dirty="0" smtClean="0"/>
                        <a:t>Gözlemci/İzleyici; gözlemci grubun üyesi değildir.</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979581"/>
                  </a:ext>
                </a:extLst>
              </a:tr>
              <a:tr h="569359">
                <a:tc vMerge="1">
                  <a:txBody>
                    <a:bodyPr/>
                    <a:lstStyle/>
                    <a:p>
                      <a:pPr algn="ctr"/>
                      <a:endParaRPr lang="tr-TR" dirty="0"/>
                    </a:p>
                  </a:txBody>
                  <a:tcPr/>
                </a:tc>
                <a:tc>
                  <a:txBody>
                    <a:bodyPr/>
                    <a:lstStyle/>
                    <a:p>
                      <a:pPr algn="ctr"/>
                      <a:r>
                        <a:rPr lang="tr-TR" sz="2000" dirty="0" smtClean="0"/>
                        <a:t>Gözlemci Olarak Katılımcı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Katılımcı Olarak Gözlemci</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tr-TR" dirty="0"/>
                    </a:p>
                  </a:txBody>
                  <a:tcPr/>
                </a:tc>
                <a:extLst>
                  <a:ext uri="{0D108BD9-81ED-4DB2-BD59-A6C34878D82A}">
                    <a16:rowId xmlns:a16="http://schemas.microsoft.com/office/drawing/2014/main" val="2045256649"/>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1903041485"/>
              </p:ext>
            </p:extLst>
          </p:nvPr>
        </p:nvGraphicFramePr>
        <p:xfrm>
          <a:off x="433959" y="2417736"/>
          <a:ext cx="11419972" cy="1621829"/>
        </p:xfrm>
        <a:graphic>
          <a:graphicData uri="http://schemas.openxmlformats.org/drawingml/2006/table">
            <a:tbl>
              <a:tblPr firstRow="1" bandRow="1">
                <a:tableStyleId>{5C22544A-7EE6-4342-B048-85BDC9FD1C3A}</a:tableStyleId>
              </a:tblPr>
              <a:tblGrid>
                <a:gridCol w="3471614">
                  <a:extLst>
                    <a:ext uri="{9D8B030D-6E8A-4147-A177-3AD203B41FA5}">
                      <a16:colId xmlns:a16="http://schemas.microsoft.com/office/drawing/2014/main" val="1194398141"/>
                    </a:ext>
                  </a:extLst>
                </a:gridCol>
                <a:gridCol w="3425125">
                  <a:extLst>
                    <a:ext uri="{9D8B030D-6E8A-4147-A177-3AD203B41FA5}">
                      <a16:colId xmlns:a16="http://schemas.microsoft.com/office/drawing/2014/main" val="1234955433"/>
                    </a:ext>
                  </a:extLst>
                </a:gridCol>
                <a:gridCol w="4523233">
                  <a:extLst>
                    <a:ext uri="{9D8B030D-6E8A-4147-A177-3AD203B41FA5}">
                      <a16:colId xmlns:a16="http://schemas.microsoft.com/office/drawing/2014/main" val="1602188804"/>
                    </a:ext>
                  </a:extLst>
                </a:gridCol>
              </a:tblGrid>
              <a:tr h="540610">
                <a:tc gridSpan="3">
                  <a:txBody>
                    <a:bodyPr/>
                    <a:lstStyle/>
                    <a:p>
                      <a:pPr algn="ctr"/>
                      <a:r>
                        <a:rPr lang="tr-TR" sz="2000" dirty="0" smtClean="0">
                          <a:solidFill>
                            <a:srgbClr val="FFFF00"/>
                          </a:solidFill>
                        </a:rPr>
                        <a:t>GÖZLEMCİNİN KATILIMCILAR TARAFINDAN BİLİNMESİ / BİLİNMEMESİ</a:t>
                      </a:r>
                      <a:endParaRPr lang="tr-TR" sz="2000" dirty="0">
                        <a:solidFill>
                          <a:srgbClr val="FFFF00"/>
                        </a:solidFill>
                      </a:endParaRPr>
                    </a:p>
                  </a:txBody>
                  <a:tcPr anchor="ctr">
                    <a:lnB w="12700" cap="flat" cmpd="sng" algn="ctr">
                      <a:solidFill>
                        <a:schemeClr val="tx1"/>
                      </a:solidFill>
                      <a:prstDash val="solid"/>
                      <a:round/>
                      <a:headEnd type="none" w="med" len="med"/>
                      <a:tailEnd type="none" w="med" len="med"/>
                    </a:lnB>
                    <a:solidFill>
                      <a:srgbClr val="0070C0"/>
                    </a:solidFill>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546646574"/>
                  </a:ext>
                </a:extLst>
              </a:tr>
              <a:tr h="1081219">
                <a:tc>
                  <a:txBody>
                    <a:bodyPr/>
                    <a:lstStyle/>
                    <a:p>
                      <a:pPr algn="ctr"/>
                      <a:r>
                        <a:rPr lang="tr-TR" sz="2000" dirty="0" smtClean="0"/>
                        <a:t>Katılımcılar gözlem yapıldığını ve gözlemi kimin yaptığını bilir.</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Katılımcılardan sadece bazıları gözlemciyi</a:t>
                      </a:r>
                      <a:r>
                        <a:rPr lang="tr-TR" sz="2000" baseline="0" dirty="0" smtClean="0"/>
                        <a:t> </a:t>
                      </a:r>
                      <a:r>
                        <a:rPr lang="tr-TR" sz="2000" dirty="0" smtClean="0"/>
                        <a:t>bilir.</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Katılımcılar gözlem yapıldığını veya onları</a:t>
                      </a:r>
                      <a:r>
                        <a:rPr lang="tr-TR" sz="2000" baseline="0" dirty="0" smtClean="0"/>
                        <a:t> gözlemleyen biri olduğunu </a:t>
                      </a:r>
                      <a:r>
                        <a:rPr lang="tr-TR" sz="2000" dirty="0" smtClean="0"/>
                        <a:t>bilmez.</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979581"/>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848716830"/>
              </p:ext>
            </p:extLst>
          </p:nvPr>
        </p:nvGraphicFramePr>
        <p:xfrm>
          <a:off x="433952" y="4401518"/>
          <a:ext cx="11419979" cy="2050045"/>
        </p:xfrm>
        <a:graphic>
          <a:graphicData uri="http://schemas.openxmlformats.org/drawingml/2006/table">
            <a:tbl>
              <a:tblPr firstRow="1" bandRow="1">
                <a:tableStyleId>{5C22544A-7EE6-4342-B048-85BDC9FD1C3A}</a:tableStyleId>
              </a:tblPr>
              <a:tblGrid>
                <a:gridCol w="2417736">
                  <a:extLst>
                    <a:ext uri="{9D8B030D-6E8A-4147-A177-3AD203B41FA5}">
                      <a16:colId xmlns:a16="http://schemas.microsoft.com/office/drawing/2014/main" val="1194398141"/>
                    </a:ext>
                  </a:extLst>
                </a:gridCol>
                <a:gridCol w="2402237">
                  <a:extLst>
                    <a:ext uri="{9D8B030D-6E8A-4147-A177-3AD203B41FA5}">
                      <a16:colId xmlns:a16="http://schemas.microsoft.com/office/drawing/2014/main" val="1234955433"/>
                    </a:ext>
                  </a:extLst>
                </a:gridCol>
                <a:gridCol w="2461325">
                  <a:extLst>
                    <a:ext uri="{9D8B030D-6E8A-4147-A177-3AD203B41FA5}">
                      <a16:colId xmlns:a16="http://schemas.microsoft.com/office/drawing/2014/main" val="1803872844"/>
                    </a:ext>
                  </a:extLst>
                </a:gridCol>
                <a:gridCol w="4138681">
                  <a:extLst>
                    <a:ext uri="{9D8B030D-6E8A-4147-A177-3AD203B41FA5}">
                      <a16:colId xmlns:a16="http://schemas.microsoft.com/office/drawing/2014/main" val="1602188804"/>
                    </a:ext>
                  </a:extLst>
                </a:gridCol>
              </a:tblGrid>
              <a:tr h="493871">
                <a:tc gridSpan="4">
                  <a:txBody>
                    <a:bodyPr/>
                    <a:lstStyle/>
                    <a:p>
                      <a:pPr algn="ctr"/>
                      <a:r>
                        <a:rPr lang="tr-TR" sz="2000" smtClean="0">
                          <a:solidFill>
                            <a:srgbClr val="FFFF00"/>
                          </a:solidFill>
                        </a:rPr>
                        <a:t>GÖZLEMCİNİN</a:t>
                      </a:r>
                      <a:r>
                        <a:rPr lang="tr-TR" sz="2000" baseline="0" smtClean="0">
                          <a:solidFill>
                            <a:srgbClr val="FFFF00"/>
                          </a:solidFill>
                        </a:rPr>
                        <a:t> </a:t>
                      </a:r>
                      <a:r>
                        <a:rPr lang="tr-TR" sz="2000" baseline="0" dirty="0" smtClean="0">
                          <a:solidFill>
                            <a:srgbClr val="FFFF00"/>
                          </a:solidFill>
                        </a:rPr>
                        <a:t>AMACININ </a:t>
                      </a:r>
                      <a:r>
                        <a:rPr lang="tr-TR" sz="2000" dirty="0" smtClean="0">
                          <a:solidFill>
                            <a:srgbClr val="FFFF00"/>
                          </a:solidFill>
                        </a:rPr>
                        <a:t>KATILIMCILARA AÇIKLANMASI / AÇIKLANMAMASI</a:t>
                      </a:r>
                      <a:endParaRPr lang="tr-TR" sz="2000" dirty="0">
                        <a:solidFill>
                          <a:srgbClr val="FFFF00"/>
                        </a:solidFill>
                      </a:endParaRPr>
                    </a:p>
                  </a:txBody>
                  <a:tcPr anchor="ctr">
                    <a:lnB w="12700" cap="flat" cmpd="sng" algn="ctr">
                      <a:solidFill>
                        <a:schemeClr val="tx1"/>
                      </a:solidFill>
                      <a:prstDash val="solid"/>
                      <a:round/>
                      <a:headEnd type="none" w="med" len="med"/>
                      <a:tailEnd type="none" w="med" len="med"/>
                    </a:lnB>
                    <a:solidFill>
                      <a:srgbClr val="0070C0"/>
                    </a:solidFill>
                  </a:tcPr>
                </a:tc>
                <a:tc hMerge="1">
                  <a:txBody>
                    <a:bodyPr/>
                    <a:lstStyle/>
                    <a:p>
                      <a:endParaRPr lang="tr-TR" dirty="0"/>
                    </a:p>
                  </a:txBody>
                  <a:tcPr/>
                </a:tc>
                <a:tc hMerge="1">
                  <a:txBody>
                    <a:bodyPr/>
                    <a:lstStyle/>
                    <a:p>
                      <a:endParaRPr lang="tr-TR"/>
                    </a:p>
                  </a:txBody>
                  <a:tcPr/>
                </a:tc>
                <a:tc hMerge="1">
                  <a:txBody>
                    <a:bodyPr/>
                    <a:lstStyle/>
                    <a:p>
                      <a:endParaRPr lang="tr-TR" dirty="0"/>
                    </a:p>
                  </a:txBody>
                  <a:tcPr/>
                </a:tc>
                <a:extLst>
                  <a:ext uri="{0D108BD9-81ED-4DB2-BD59-A6C34878D82A}">
                    <a16:rowId xmlns:a16="http://schemas.microsoft.com/office/drawing/2014/main" val="546646574"/>
                  </a:ext>
                </a:extLst>
              </a:tr>
              <a:tr h="1556174">
                <a:tc>
                  <a:txBody>
                    <a:bodyPr/>
                    <a:lstStyle/>
                    <a:p>
                      <a:pPr algn="ctr"/>
                      <a:r>
                        <a:rPr lang="tr-TR" sz="2000" dirty="0" smtClean="0"/>
                        <a:t>Gözlemin amacının bütün katılımcılara açıklanması.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Gözlemin amacının bazı katılımcılara açıklanması.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Gözlemin amacının hiçbir katılımcıya</a:t>
                      </a:r>
                      <a:r>
                        <a:rPr lang="tr-TR" sz="2000" baseline="0" dirty="0" smtClean="0"/>
                        <a:t> </a:t>
                      </a:r>
                      <a:r>
                        <a:rPr lang="tr-TR" sz="2000" dirty="0" smtClean="0"/>
                        <a:t>açıklanmaması.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Katılımcılara yanlış açıklamalarda bulunulması, katılımcılara gözlemin amacı hakkında yanlış bilgi verilmesi.</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979581"/>
                  </a:ext>
                </a:extLst>
              </a:tr>
            </a:tbl>
          </a:graphicData>
        </a:graphic>
      </p:graphicFrame>
    </p:spTree>
    <p:extLst>
      <p:ext uri="{BB962C8B-B14F-4D97-AF65-F5344CB8AC3E}">
        <p14:creationId xmlns:p14="http://schemas.microsoft.com/office/powerpoint/2010/main" val="7698400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632134170"/>
              </p:ext>
            </p:extLst>
          </p:nvPr>
        </p:nvGraphicFramePr>
        <p:xfrm>
          <a:off x="305216" y="439066"/>
          <a:ext cx="11419979" cy="1217014"/>
        </p:xfrm>
        <a:graphic>
          <a:graphicData uri="http://schemas.openxmlformats.org/drawingml/2006/table">
            <a:tbl>
              <a:tblPr firstRow="1" bandRow="1">
                <a:tableStyleId>{5C22544A-7EE6-4342-B048-85BDC9FD1C3A}</a:tableStyleId>
              </a:tblPr>
              <a:tblGrid>
                <a:gridCol w="5709821">
                  <a:extLst>
                    <a:ext uri="{9D8B030D-6E8A-4147-A177-3AD203B41FA5}">
                      <a16:colId xmlns:a16="http://schemas.microsoft.com/office/drawing/2014/main" val="1194398141"/>
                    </a:ext>
                  </a:extLst>
                </a:gridCol>
                <a:gridCol w="5710158">
                  <a:extLst>
                    <a:ext uri="{9D8B030D-6E8A-4147-A177-3AD203B41FA5}">
                      <a16:colId xmlns:a16="http://schemas.microsoft.com/office/drawing/2014/main" val="1803872844"/>
                    </a:ext>
                  </a:extLst>
                </a:gridCol>
              </a:tblGrid>
              <a:tr h="475334">
                <a:tc gridSpan="2">
                  <a:txBody>
                    <a:bodyPr/>
                    <a:lstStyle/>
                    <a:p>
                      <a:pPr algn="ctr"/>
                      <a:r>
                        <a:rPr lang="tr-TR" sz="2000" dirty="0" smtClean="0">
                          <a:solidFill>
                            <a:srgbClr val="FFFF00"/>
                          </a:solidFill>
                        </a:rPr>
                        <a:t>GÖZLEMİN</a:t>
                      </a:r>
                      <a:r>
                        <a:rPr lang="tr-TR" sz="2000" baseline="0" dirty="0" smtClean="0">
                          <a:solidFill>
                            <a:srgbClr val="FFFF00"/>
                          </a:solidFill>
                        </a:rPr>
                        <a:t> SÜRESİ</a:t>
                      </a:r>
                      <a:endParaRPr lang="tr-TR" sz="2000" dirty="0">
                        <a:solidFill>
                          <a:srgbClr val="FFFF00"/>
                        </a:solidFill>
                      </a:endParaRPr>
                    </a:p>
                  </a:txBody>
                  <a:tcPr anchor="ctr">
                    <a:lnB w="12700" cap="flat" cmpd="sng" algn="ctr">
                      <a:solidFill>
                        <a:schemeClr val="tx1"/>
                      </a:solidFill>
                      <a:prstDash val="solid"/>
                      <a:round/>
                      <a:headEnd type="none" w="med" len="med"/>
                      <a:tailEnd type="none" w="med" len="med"/>
                    </a:lnB>
                    <a:solidFill>
                      <a:srgbClr val="0070C0"/>
                    </a:solidFill>
                  </a:tcPr>
                </a:tc>
                <a:tc hMerge="1">
                  <a:txBody>
                    <a:bodyPr/>
                    <a:lstStyle/>
                    <a:p>
                      <a:endParaRPr lang="tr-TR"/>
                    </a:p>
                  </a:txBody>
                  <a:tcPr/>
                </a:tc>
                <a:extLst>
                  <a:ext uri="{0D108BD9-81ED-4DB2-BD59-A6C34878D82A}">
                    <a16:rowId xmlns:a16="http://schemas.microsoft.com/office/drawing/2014/main" val="546646574"/>
                  </a:ext>
                </a:extLst>
              </a:tr>
              <a:tr h="741680">
                <a:tc>
                  <a:txBody>
                    <a:bodyPr/>
                    <a:lstStyle/>
                    <a:p>
                      <a:pPr algn="ctr"/>
                      <a:r>
                        <a:rPr lang="tr-TR" sz="2000" dirty="0" smtClean="0"/>
                        <a:t>Sınırlı bir sürede tek bir gözlem yapılması.</a:t>
                      </a:r>
                    </a:p>
                    <a:p>
                      <a:pPr algn="ctr"/>
                      <a:r>
                        <a:rPr lang="tr-TR" sz="2000" dirty="0" smtClean="0"/>
                        <a:t>(</a:t>
                      </a:r>
                      <a:r>
                        <a:rPr lang="tr-TR" sz="2000" dirty="0" err="1" smtClean="0"/>
                        <a:t>Örn</a:t>
                      </a:r>
                      <a:r>
                        <a:rPr lang="tr-TR" sz="2000" dirty="0" smtClean="0"/>
                        <a:t>; 30 dk.)</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dirty="0" smtClean="0"/>
                        <a:t>Birden fazla zamanda gözlemin yapılması.</a:t>
                      </a:r>
                    </a:p>
                    <a:p>
                      <a:pPr algn="ctr"/>
                      <a:r>
                        <a:rPr lang="tr-TR" sz="2000" dirty="0" smtClean="0"/>
                        <a:t>(</a:t>
                      </a:r>
                      <a:r>
                        <a:rPr lang="tr-TR" sz="2000" dirty="0" err="1" smtClean="0"/>
                        <a:t>Örn</a:t>
                      </a:r>
                      <a:r>
                        <a:rPr lang="tr-TR" sz="2000" dirty="0" smtClean="0"/>
                        <a:t>; aylar,</a:t>
                      </a:r>
                      <a:r>
                        <a:rPr lang="tr-TR" sz="2000" baseline="0" dirty="0" smtClean="0"/>
                        <a:t> yıllar vb.)</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979581"/>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384226333"/>
              </p:ext>
            </p:extLst>
          </p:nvPr>
        </p:nvGraphicFramePr>
        <p:xfrm>
          <a:off x="305214" y="2299810"/>
          <a:ext cx="11419979" cy="1785974"/>
        </p:xfrm>
        <a:graphic>
          <a:graphicData uri="http://schemas.openxmlformats.org/drawingml/2006/table">
            <a:tbl>
              <a:tblPr firstRow="1" bandRow="1">
                <a:tableStyleId>{5C22544A-7EE6-4342-B048-85BDC9FD1C3A}</a:tableStyleId>
              </a:tblPr>
              <a:tblGrid>
                <a:gridCol w="5692629">
                  <a:extLst>
                    <a:ext uri="{9D8B030D-6E8A-4147-A177-3AD203B41FA5}">
                      <a16:colId xmlns:a16="http://schemas.microsoft.com/office/drawing/2014/main" val="1194398141"/>
                    </a:ext>
                  </a:extLst>
                </a:gridCol>
                <a:gridCol w="5727350">
                  <a:extLst>
                    <a:ext uri="{9D8B030D-6E8A-4147-A177-3AD203B41FA5}">
                      <a16:colId xmlns:a16="http://schemas.microsoft.com/office/drawing/2014/main" val="1803872844"/>
                    </a:ext>
                  </a:extLst>
                </a:gridCol>
              </a:tblGrid>
              <a:tr h="475334">
                <a:tc gridSpan="2">
                  <a:txBody>
                    <a:bodyPr/>
                    <a:lstStyle/>
                    <a:p>
                      <a:pPr algn="ctr"/>
                      <a:r>
                        <a:rPr lang="tr-TR" sz="2000" dirty="0" smtClean="0">
                          <a:solidFill>
                            <a:srgbClr val="FFFF00"/>
                          </a:solidFill>
                        </a:rPr>
                        <a:t>GÖZLEMİN</a:t>
                      </a:r>
                      <a:r>
                        <a:rPr lang="tr-TR" sz="2000" baseline="0" dirty="0" smtClean="0">
                          <a:solidFill>
                            <a:srgbClr val="FFFF00"/>
                          </a:solidFill>
                        </a:rPr>
                        <a:t> ODAĞI</a:t>
                      </a:r>
                      <a:endParaRPr lang="tr-TR" sz="2000" dirty="0">
                        <a:solidFill>
                          <a:srgbClr val="FFFF00"/>
                        </a:solidFill>
                      </a:endParaRPr>
                    </a:p>
                  </a:txBody>
                  <a:tcPr anchor="ctr">
                    <a:lnB w="12700" cap="flat" cmpd="sng" algn="ctr">
                      <a:solidFill>
                        <a:schemeClr val="tx1"/>
                      </a:solidFill>
                      <a:prstDash val="solid"/>
                      <a:round/>
                      <a:headEnd type="none" w="med" len="med"/>
                      <a:tailEnd type="none" w="med" len="med"/>
                    </a:lnB>
                    <a:solidFill>
                      <a:srgbClr val="0070C0"/>
                    </a:solidFill>
                  </a:tcPr>
                </a:tc>
                <a:tc hMerge="1">
                  <a:txBody>
                    <a:bodyPr/>
                    <a:lstStyle/>
                    <a:p>
                      <a:endParaRPr lang="tr-TR"/>
                    </a:p>
                  </a:txBody>
                  <a:tcPr/>
                </a:tc>
                <a:extLst>
                  <a:ext uri="{0D108BD9-81ED-4DB2-BD59-A6C34878D82A}">
                    <a16:rowId xmlns:a16="http://schemas.microsoft.com/office/drawing/2014/main" val="546646574"/>
                  </a:ext>
                </a:extLst>
              </a:tr>
              <a:tr h="741680">
                <a:tc>
                  <a:txBody>
                    <a:bodyPr/>
                    <a:lstStyle/>
                    <a:p>
                      <a:pPr algn="ctr"/>
                      <a:r>
                        <a:rPr lang="tr-TR" sz="2000" b="1" dirty="0" smtClean="0"/>
                        <a:t>Sınırlı Odaklanma: </a:t>
                      </a:r>
                    </a:p>
                    <a:p>
                      <a:pPr algn="ctr"/>
                      <a:r>
                        <a:rPr lang="tr-TR" sz="2000" dirty="0" smtClean="0"/>
                        <a:t>Sadece bir unsur veya bir özelliğin gözlemlenmesi</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b="1" dirty="0" smtClean="0"/>
                        <a:t>Geniş Odaklanma: </a:t>
                      </a:r>
                    </a:p>
                    <a:p>
                      <a:pPr algn="ctr"/>
                      <a:r>
                        <a:rPr lang="tr-TR" sz="2000" dirty="0" smtClean="0"/>
                        <a:t>Bütünsel bir yaklaşımla bir etkinliğin veya özelliğin gözlemlenmesi ve unsurun bütün özelliklerinin araştırılması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979581"/>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2174534234"/>
              </p:ext>
            </p:extLst>
          </p:nvPr>
        </p:nvGraphicFramePr>
        <p:xfrm>
          <a:off x="305215" y="4729514"/>
          <a:ext cx="11419979" cy="1481174"/>
        </p:xfrm>
        <a:graphic>
          <a:graphicData uri="http://schemas.openxmlformats.org/drawingml/2006/table">
            <a:tbl>
              <a:tblPr firstRow="1" bandRow="1">
                <a:tableStyleId>{5C22544A-7EE6-4342-B048-85BDC9FD1C3A}</a:tableStyleId>
              </a:tblPr>
              <a:tblGrid>
                <a:gridCol w="5709821">
                  <a:extLst>
                    <a:ext uri="{9D8B030D-6E8A-4147-A177-3AD203B41FA5}">
                      <a16:colId xmlns:a16="http://schemas.microsoft.com/office/drawing/2014/main" val="1194398141"/>
                    </a:ext>
                  </a:extLst>
                </a:gridCol>
                <a:gridCol w="5710158">
                  <a:extLst>
                    <a:ext uri="{9D8B030D-6E8A-4147-A177-3AD203B41FA5}">
                      <a16:colId xmlns:a16="http://schemas.microsoft.com/office/drawing/2014/main" val="1803872844"/>
                    </a:ext>
                  </a:extLst>
                </a:gridCol>
              </a:tblGrid>
              <a:tr h="475334">
                <a:tc gridSpan="2">
                  <a:txBody>
                    <a:bodyPr/>
                    <a:lstStyle/>
                    <a:p>
                      <a:pPr algn="ctr"/>
                      <a:r>
                        <a:rPr lang="tr-TR" sz="2000" dirty="0" smtClean="0">
                          <a:solidFill>
                            <a:srgbClr val="FFFF00"/>
                          </a:solidFill>
                        </a:rPr>
                        <a:t>GÖZLEMİN</a:t>
                      </a:r>
                      <a:r>
                        <a:rPr lang="tr-TR" sz="2000" baseline="0" dirty="0" smtClean="0">
                          <a:solidFill>
                            <a:srgbClr val="FFFF00"/>
                          </a:solidFill>
                        </a:rPr>
                        <a:t> ORTAMI</a:t>
                      </a:r>
                      <a:endParaRPr lang="tr-TR" sz="2000" dirty="0">
                        <a:solidFill>
                          <a:srgbClr val="FFFF00"/>
                        </a:solidFill>
                      </a:endParaRPr>
                    </a:p>
                  </a:txBody>
                  <a:tcPr anchor="ctr">
                    <a:lnB w="12700" cap="flat" cmpd="sng" algn="ctr">
                      <a:solidFill>
                        <a:schemeClr val="tx1"/>
                      </a:solidFill>
                      <a:prstDash val="solid"/>
                      <a:round/>
                      <a:headEnd type="none" w="med" len="med"/>
                      <a:tailEnd type="none" w="med" len="med"/>
                    </a:lnB>
                    <a:solidFill>
                      <a:srgbClr val="0070C0"/>
                    </a:solidFill>
                  </a:tcPr>
                </a:tc>
                <a:tc hMerge="1">
                  <a:txBody>
                    <a:bodyPr/>
                    <a:lstStyle/>
                    <a:p>
                      <a:endParaRPr lang="tr-TR"/>
                    </a:p>
                  </a:txBody>
                  <a:tcPr/>
                </a:tc>
                <a:extLst>
                  <a:ext uri="{0D108BD9-81ED-4DB2-BD59-A6C34878D82A}">
                    <a16:rowId xmlns:a16="http://schemas.microsoft.com/office/drawing/2014/main" val="546646574"/>
                  </a:ext>
                </a:extLst>
              </a:tr>
              <a:tr h="741680">
                <a:tc>
                  <a:txBody>
                    <a:bodyPr/>
                    <a:lstStyle/>
                    <a:p>
                      <a:pPr algn="ctr"/>
                      <a:r>
                        <a:rPr lang="tr-TR" sz="2000" b="1" dirty="0" smtClean="0"/>
                        <a:t>Doğal Ortam:</a:t>
                      </a:r>
                    </a:p>
                    <a:p>
                      <a:pPr algn="ctr"/>
                      <a:r>
                        <a:rPr lang="tr-TR" sz="2000" dirty="0" smtClean="0"/>
                        <a:t>Gözlemin doğal ortamında müdahale edilmeden gerçekleştirilmesi.</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tr-TR" sz="2000" b="1" dirty="0" smtClean="0"/>
                        <a:t>Yapay Ortam (Laboratuvar):</a:t>
                      </a:r>
                    </a:p>
                    <a:p>
                      <a:pPr algn="ctr"/>
                      <a:r>
                        <a:rPr lang="tr-TR" sz="2000" dirty="0" smtClean="0"/>
                        <a:t>Gözlemin araştırılan sorulara göre durumun gözlemci tarafından oluşturulması ve rollerin dağıtılması.</a:t>
                      </a:r>
                      <a:endParaRPr lang="tr-T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979581"/>
                  </a:ext>
                </a:extLst>
              </a:tr>
            </a:tbl>
          </a:graphicData>
        </a:graphic>
      </p:graphicFrame>
    </p:spTree>
    <p:extLst>
      <p:ext uri="{BB962C8B-B14F-4D97-AF65-F5344CB8AC3E}">
        <p14:creationId xmlns:p14="http://schemas.microsoft.com/office/powerpoint/2010/main" val="33723148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03178" y="998071"/>
            <a:ext cx="10950392" cy="3616375"/>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AŞAMALARI </a:t>
            </a:r>
          </a:p>
          <a:p>
            <a:pPr>
              <a:tabLst>
                <a:tab pos="5253990" algn="l"/>
              </a:tabLst>
            </a:pPr>
            <a:endParaRPr lang="tr-TR" sz="2400" dirty="0" smtClean="0"/>
          </a:p>
          <a:p>
            <a:pPr marL="342900" indent="-342900">
              <a:lnSpc>
                <a:spcPct val="150000"/>
              </a:lnSpc>
              <a:buFont typeface="Wingdings" panose="05000000000000000000" pitchFamily="2" charset="2"/>
              <a:buChar char="§"/>
              <a:tabLst>
                <a:tab pos="5253990" algn="l"/>
              </a:tabLst>
            </a:pPr>
            <a:r>
              <a:rPr lang="tr-TR" sz="2400" b="1" dirty="0" smtClean="0"/>
              <a:t>Başlangıç</a:t>
            </a:r>
          </a:p>
          <a:p>
            <a:pPr marL="342900" indent="-342900">
              <a:lnSpc>
                <a:spcPct val="150000"/>
              </a:lnSpc>
              <a:buFont typeface="Wingdings" panose="05000000000000000000" pitchFamily="2" charset="2"/>
              <a:buChar char="§"/>
              <a:tabLst>
                <a:tab pos="5253990" algn="l"/>
              </a:tabLst>
            </a:pPr>
            <a:r>
              <a:rPr lang="tr-TR" sz="2400" b="1" dirty="0" smtClean="0"/>
              <a:t>Bilgi Toplama</a:t>
            </a:r>
          </a:p>
          <a:p>
            <a:pPr marL="342900" indent="-342900">
              <a:lnSpc>
                <a:spcPct val="150000"/>
              </a:lnSpc>
              <a:buFont typeface="Wingdings" panose="05000000000000000000" pitchFamily="2" charset="2"/>
              <a:buChar char="§"/>
              <a:tabLst>
                <a:tab pos="5253990" algn="l"/>
              </a:tabLst>
            </a:pPr>
            <a:r>
              <a:rPr lang="tr-TR" sz="2400" b="1" dirty="0" smtClean="0"/>
              <a:t>Katılımcı Gözlemin Kayıt edilmesi</a:t>
            </a:r>
          </a:p>
          <a:p>
            <a:pPr marL="342900" indent="-342900">
              <a:lnSpc>
                <a:spcPct val="150000"/>
              </a:lnSpc>
              <a:buFont typeface="Wingdings" panose="05000000000000000000" pitchFamily="2" charset="2"/>
              <a:buChar char="§"/>
              <a:tabLst>
                <a:tab pos="5253990" algn="l"/>
              </a:tabLst>
            </a:pPr>
            <a:r>
              <a:rPr lang="tr-TR" sz="2400" b="1" dirty="0" smtClean="0"/>
              <a:t>Katılımcı Gözlemde Oluşabilecek Ön Yargılar</a:t>
            </a:r>
            <a:endParaRPr lang="tr-TR" sz="2400" dirty="0" smtClean="0"/>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p:txBody>
      </p:sp>
    </p:spTree>
    <p:extLst>
      <p:ext uri="{BB962C8B-B14F-4D97-AF65-F5344CB8AC3E}">
        <p14:creationId xmlns:p14="http://schemas.microsoft.com/office/powerpoint/2010/main" val="2280816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96168" y="440132"/>
            <a:ext cx="10950392" cy="1954381"/>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AŞAMALARI </a:t>
            </a:r>
          </a:p>
          <a:p>
            <a:pPr>
              <a:tabLst>
                <a:tab pos="5253990" algn="l"/>
              </a:tabLst>
            </a:pPr>
            <a:endParaRPr lang="tr-TR" sz="2400" dirty="0" smtClean="0"/>
          </a:p>
          <a:p>
            <a:pPr marL="342900" indent="-342900">
              <a:lnSpc>
                <a:spcPct val="150000"/>
              </a:lnSpc>
              <a:buFont typeface="Wingdings" panose="05000000000000000000" pitchFamily="2" charset="2"/>
              <a:buChar char="§"/>
              <a:tabLst>
                <a:tab pos="5253990" algn="l"/>
              </a:tabLst>
            </a:pPr>
            <a:r>
              <a:rPr lang="tr-TR" sz="2400" b="1" dirty="0" smtClean="0"/>
              <a:t>Başlangıç</a:t>
            </a: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p:txBody>
      </p:sp>
    </p:spTree>
    <p:extLst>
      <p:ext uri="{BB962C8B-B14F-4D97-AF65-F5344CB8AC3E}">
        <p14:creationId xmlns:p14="http://schemas.microsoft.com/office/powerpoint/2010/main" val="3420914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49673" y="331644"/>
            <a:ext cx="10950392" cy="1954381"/>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AŞAMALARI </a:t>
            </a:r>
          </a:p>
          <a:p>
            <a:pPr>
              <a:tabLst>
                <a:tab pos="5253990" algn="l"/>
              </a:tabLst>
            </a:pPr>
            <a:endParaRPr lang="tr-TR" sz="2400" dirty="0" smtClean="0"/>
          </a:p>
          <a:p>
            <a:pPr marL="342900" indent="-342900">
              <a:lnSpc>
                <a:spcPct val="150000"/>
              </a:lnSpc>
              <a:buFont typeface="Wingdings" panose="05000000000000000000" pitchFamily="2" charset="2"/>
              <a:buChar char="§"/>
              <a:tabLst>
                <a:tab pos="5253990" algn="l"/>
              </a:tabLst>
            </a:pPr>
            <a:r>
              <a:rPr lang="tr-TR" sz="2400" b="1" dirty="0" smtClean="0"/>
              <a:t>Bilgi Toplama</a:t>
            </a: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p:txBody>
      </p:sp>
      <p:graphicFrame>
        <p:nvGraphicFramePr>
          <p:cNvPr id="2" name="Tablo 1"/>
          <p:cNvGraphicFramePr>
            <a:graphicFrameLocks noGrp="1"/>
          </p:cNvGraphicFramePr>
          <p:nvPr>
            <p:extLst>
              <p:ext uri="{D42A27DB-BD31-4B8C-83A1-F6EECF244321}">
                <p14:modId xmlns:p14="http://schemas.microsoft.com/office/powerpoint/2010/main" val="1305513631"/>
              </p:ext>
            </p:extLst>
          </p:nvPr>
        </p:nvGraphicFramePr>
        <p:xfrm>
          <a:off x="1676345" y="1845509"/>
          <a:ext cx="8853543" cy="4598154"/>
        </p:xfrm>
        <a:graphic>
          <a:graphicData uri="http://schemas.openxmlformats.org/drawingml/2006/table">
            <a:tbl>
              <a:tblPr firstRow="1" bandRow="1">
                <a:tableStyleId>{5C22544A-7EE6-4342-B048-85BDC9FD1C3A}</a:tableStyleId>
              </a:tblPr>
              <a:tblGrid>
                <a:gridCol w="2704427">
                  <a:extLst>
                    <a:ext uri="{9D8B030D-6E8A-4147-A177-3AD203B41FA5}">
                      <a16:colId xmlns:a16="http://schemas.microsoft.com/office/drawing/2014/main" val="2003949975"/>
                    </a:ext>
                  </a:extLst>
                </a:gridCol>
                <a:gridCol w="6149116">
                  <a:extLst>
                    <a:ext uri="{9D8B030D-6E8A-4147-A177-3AD203B41FA5}">
                      <a16:colId xmlns:a16="http://schemas.microsoft.com/office/drawing/2014/main" val="1239051605"/>
                    </a:ext>
                  </a:extLst>
                </a:gridCol>
              </a:tblGrid>
              <a:tr h="483354">
                <a:tc>
                  <a:txBody>
                    <a:bodyPr/>
                    <a:lstStyle/>
                    <a:p>
                      <a:pPr lvl="1"/>
                      <a:r>
                        <a:rPr lang="tr-TR" sz="2400" dirty="0" smtClean="0"/>
                        <a:t>BOYUT</a:t>
                      </a:r>
                      <a:endParaRPr lang="tr-TR" sz="2400" dirty="0"/>
                    </a:p>
                  </a:txBody>
                  <a:tcPr/>
                </a:tc>
                <a:tc>
                  <a:txBody>
                    <a:bodyPr/>
                    <a:lstStyle/>
                    <a:p>
                      <a:r>
                        <a:rPr lang="tr-TR" sz="2400" dirty="0" smtClean="0"/>
                        <a:t>TANIMLAYICI GÖZLEM</a:t>
                      </a:r>
                      <a:endParaRPr lang="tr-TR" sz="2400" dirty="0"/>
                    </a:p>
                  </a:txBody>
                  <a:tcPr/>
                </a:tc>
                <a:extLst>
                  <a:ext uri="{0D108BD9-81ED-4DB2-BD59-A6C34878D82A}">
                    <a16:rowId xmlns:a16="http://schemas.microsoft.com/office/drawing/2014/main" val="3205710284"/>
                  </a:ext>
                </a:extLst>
              </a:tr>
              <a:tr h="371683">
                <a:tc>
                  <a:txBody>
                    <a:bodyPr/>
                    <a:lstStyle/>
                    <a:p>
                      <a:pPr lvl="1"/>
                      <a:r>
                        <a:rPr lang="tr-TR" sz="2400" dirty="0" smtClean="0"/>
                        <a:t>Mekan</a:t>
                      </a:r>
                      <a:endParaRPr lang="tr-TR" sz="2400" dirty="0"/>
                    </a:p>
                  </a:txBody>
                  <a:tcPr/>
                </a:tc>
                <a:tc>
                  <a:txBody>
                    <a:bodyPr/>
                    <a:lstStyle/>
                    <a:p>
                      <a:r>
                        <a:rPr lang="tr-TR" sz="2400" dirty="0" smtClean="0"/>
                        <a:t>Fiziksel mekan düzeni,</a:t>
                      </a:r>
                      <a:r>
                        <a:rPr lang="tr-TR" sz="2400" baseline="0" dirty="0" smtClean="0"/>
                        <a:t>; odalar, dış mekanlar vb.</a:t>
                      </a:r>
                      <a:endParaRPr lang="tr-TR" sz="2400" dirty="0"/>
                    </a:p>
                  </a:txBody>
                  <a:tcPr/>
                </a:tc>
                <a:extLst>
                  <a:ext uri="{0D108BD9-81ED-4DB2-BD59-A6C34878D82A}">
                    <a16:rowId xmlns:a16="http://schemas.microsoft.com/office/drawing/2014/main" val="2727001469"/>
                  </a:ext>
                </a:extLst>
              </a:tr>
              <a:tr h="371683">
                <a:tc>
                  <a:txBody>
                    <a:bodyPr/>
                    <a:lstStyle/>
                    <a:p>
                      <a:pPr lvl="1"/>
                      <a:r>
                        <a:rPr lang="tr-TR" sz="2400" dirty="0" smtClean="0"/>
                        <a:t>Aktörler</a:t>
                      </a:r>
                      <a:endParaRPr lang="tr-TR" sz="2400" dirty="0"/>
                    </a:p>
                  </a:txBody>
                  <a:tcPr/>
                </a:tc>
                <a:tc>
                  <a:txBody>
                    <a:bodyPr/>
                    <a:lstStyle/>
                    <a:p>
                      <a:r>
                        <a:rPr lang="tr-TR" sz="2400" dirty="0" smtClean="0"/>
                        <a:t>Katılan kişilerin adları ve ilgili özellikleri</a:t>
                      </a:r>
                      <a:endParaRPr lang="tr-TR" sz="2400" dirty="0"/>
                    </a:p>
                  </a:txBody>
                  <a:tcPr/>
                </a:tc>
                <a:extLst>
                  <a:ext uri="{0D108BD9-81ED-4DB2-BD59-A6C34878D82A}">
                    <a16:rowId xmlns:a16="http://schemas.microsoft.com/office/drawing/2014/main" val="164223022"/>
                  </a:ext>
                </a:extLst>
              </a:tr>
              <a:tr h="371683">
                <a:tc>
                  <a:txBody>
                    <a:bodyPr/>
                    <a:lstStyle/>
                    <a:p>
                      <a:pPr lvl="1"/>
                      <a:r>
                        <a:rPr lang="tr-TR" sz="2400" dirty="0" smtClean="0"/>
                        <a:t>Faaliyetler</a:t>
                      </a:r>
                      <a:endParaRPr lang="tr-TR" sz="2400" dirty="0"/>
                    </a:p>
                  </a:txBody>
                  <a:tcPr/>
                </a:tc>
                <a:tc>
                  <a:txBody>
                    <a:bodyPr/>
                    <a:lstStyle/>
                    <a:p>
                      <a:r>
                        <a:rPr lang="tr-TR" sz="2400" dirty="0" smtClean="0"/>
                        <a:t>Aktörlerin çeşitli faaliyetleri</a:t>
                      </a:r>
                    </a:p>
                  </a:txBody>
                  <a:tcPr/>
                </a:tc>
                <a:extLst>
                  <a:ext uri="{0D108BD9-81ED-4DB2-BD59-A6C34878D82A}">
                    <a16:rowId xmlns:a16="http://schemas.microsoft.com/office/drawing/2014/main" val="2565436597"/>
                  </a:ext>
                </a:extLst>
              </a:tr>
              <a:tr h="371683">
                <a:tc>
                  <a:txBody>
                    <a:bodyPr/>
                    <a:lstStyle/>
                    <a:p>
                      <a:pPr lvl="1"/>
                      <a:r>
                        <a:rPr lang="tr-TR" sz="2400" dirty="0" smtClean="0"/>
                        <a:t>Nesneler</a:t>
                      </a:r>
                      <a:endParaRPr lang="tr-TR" sz="2400" dirty="0"/>
                    </a:p>
                  </a:txBody>
                  <a:tcPr/>
                </a:tc>
                <a:tc>
                  <a:txBody>
                    <a:bodyPr/>
                    <a:lstStyle/>
                    <a:p>
                      <a:r>
                        <a:rPr lang="tr-TR" sz="2400" dirty="0" smtClean="0"/>
                        <a:t>Fiziksel unsurlar,</a:t>
                      </a:r>
                      <a:r>
                        <a:rPr lang="tr-TR" sz="2400" baseline="0" dirty="0" smtClean="0"/>
                        <a:t> mobilya vb.</a:t>
                      </a:r>
                      <a:endParaRPr lang="tr-TR" sz="2400" dirty="0"/>
                    </a:p>
                  </a:txBody>
                  <a:tcPr/>
                </a:tc>
                <a:extLst>
                  <a:ext uri="{0D108BD9-81ED-4DB2-BD59-A6C34878D82A}">
                    <a16:rowId xmlns:a16="http://schemas.microsoft.com/office/drawing/2014/main" val="2777923094"/>
                  </a:ext>
                </a:extLst>
              </a:tr>
              <a:tr h="371683">
                <a:tc>
                  <a:txBody>
                    <a:bodyPr/>
                    <a:lstStyle/>
                    <a:p>
                      <a:pPr lvl="1"/>
                      <a:r>
                        <a:rPr lang="tr-TR" sz="2400" dirty="0" smtClean="0"/>
                        <a:t>Roller</a:t>
                      </a:r>
                      <a:endParaRPr lang="tr-TR" sz="2400" dirty="0"/>
                    </a:p>
                  </a:txBody>
                  <a:tcPr/>
                </a:tc>
                <a:tc>
                  <a:txBody>
                    <a:bodyPr/>
                    <a:lstStyle/>
                    <a:p>
                      <a:r>
                        <a:rPr lang="tr-TR" sz="2400" dirty="0" smtClean="0"/>
                        <a:t>Belirli bireysel hareketler</a:t>
                      </a:r>
                      <a:endParaRPr lang="tr-TR" sz="2400" dirty="0"/>
                    </a:p>
                  </a:txBody>
                  <a:tcPr/>
                </a:tc>
                <a:extLst>
                  <a:ext uri="{0D108BD9-81ED-4DB2-BD59-A6C34878D82A}">
                    <a16:rowId xmlns:a16="http://schemas.microsoft.com/office/drawing/2014/main" val="1878194987"/>
                  </a:ext>
                </a:extLst>
              </a:tr>
              <a:tr h="371683">
                <a:tc>
                  <a:txBody>
                    <a:bodyPr/>
                    <a:lstStyle/>
                    <a:p>
                      <a:pPr lvl="1"/>
                      <a:r>
                        <a:rPr lang="tr-TR" sz="2400" dirty="0" smtClean="0"/>
                        <a:t>Olaylar </a:t>
                      </a:r>
                      <a:endParaRPr lang="tr-TR" sz="2400" dirty="0"/>
                    </a:p>
                  </a:txBody>
                  <a:tcPr/>
                </a:tc>
                <a:tc>
                  <a:txBody>
                    <a:bodyPr/>
                    <a:lstStyle/>
                    <a:p>
                      <a:r>
                        <a:rPr lang="tr-TR" sz="2400" dirty="0" smtClean="0"/>
                        <a:t>Belirli durumlar, örneğin toplantılar</a:t>
                      </a:r>
                      <a:endParaRPr lang="tr-TR" sz="2400" dirty="0"/>
                    </a:p>
                  </a:txBody>
                  <a:tcPr/>
                </a:tc>
                <a:extLst>
                  <a:ext uri="{0D108BD9-81ED-4DB2-BD59-A6C34878D82A}">
                    <a16:rowId xmlns:a16="http://schemas.microsoft.com/office/drawing/2014/main" val="2503831713"/>
                  </a:ext>
                </a:extLst>
              </a:tr>
              <a:tr h="371683">
                <a:tc>
                  <a:txBody>
                    <a:bodyPr/>
                    <a:lstStyle/>
                    <a:p>
                      <a:pPr lvl="1"/>
                      <a:r>
                        <a:rPr lang="tr-TR" sz="2400" dirty="0" smtClean="0"/>
                        <a:t>Zaman</a:t>
                      </a:r>
                      <a:endParaRPr lang="tr-TR" sz="2400" dirty="0"/>
                    </a:p>
                  </a:txBody>
                  <a:tcPr/>
                </a:tc>
                <a:tc>
                  <a:txBody>
                    <a:bodyPr/>
                    <a:lstStyle/>
                    <a:p>
                      <a:r>
                        <a:rPr lang="tr-TR" sz="2400" dirty="0" smtClean="0"/>
                        <a:t>Olaylar dizisi</a:t>
                      </a:r>
                      <a:endParaRPr lang="tr-TR" sz="2400" dirty="0"/>
                    </a:p>
                  </a:txBody>
                  <a:tcPr/>
                </a:tc>
                <a:extLst>
                  <a:ext uri="{0D108BD9-81ED-4DB2-BD59-A6C34878D82A}">
                    <a16:rowId xmlns:a16="http://schemas.microsoft.com/office/drawing/2014/main" val="1557115351"/>
                  </a:ext>
                </a:extLst>
              </a:tr>
              <a:tr h="371683">
                <a:tc>
                  <a:txBody>
                    <a:bodyPr/>
                    <a:lstStyle/>
                    <a:p>
                      <a:pPr lvl="1"/>
                      <a:r>
                        <a:rPr lang="tr-TR" sz="2400" dirty="0" smtClean="0"/>
                        <a:t>Hedefler</a:t>
                      </a:r>
                      <a:endParaRPr lang="tr-TR" sz="2400" dirty="0"/>
                    </a:p>
                  </a:txBody>
                  <a:tcPr/>
                </a:tc>
                <a:tc>
                  <a:txBody>
                    <a:bodyPr/>
                    <a:lstStyle/>
                    <a:p>
                      <a:r>
                        <a:rPr lang="tr-TR" sz="2400" dirty="0" smtClean="0"/>
                        <a:t>Aktörlerin yapmaya</a:t>
                      </a:r>
                      <a:r>
                        <a:rPr lang="tr-TR" sz="2400" baseline="0" dirty="0" smtClean="0"/>
                        <a:t> çalıştıkları</a:t>
                      </a:r>
                      <a:endParaRPr lang="tr-TR" sz="2400" dirty="0"/>
                    </a:p>
                  </a:txBody>
                  <a:tcPr/>
                </a:tc>
                <a:extLst>
                  <a:ext uri="{0D108BD9-81ED-4DB2-BD59-A6C34878D82A}">
                    <a16:rowId xmlns:a16="http://schemas.microsoft.com/office/drawing/2014/main" val="1345916169"/>
                  </a:ext>
                </a:extLst>
              </a:tr>
              <a:tr h="371683">
                <a:tc>
                  <a:txBody>
                    <a:bodyPr/>
                    <a:lstStyle/>
                    <a:p>
                      <a:pPr lvl="1"/>
                      <a:r>
                        <a:rPr lang="tr-TR" sz="2400" dirty="0" smtClean="0"/>
                        <a:t>Duygular </a:t>
                      </a:r>
                      <a:endParaRPr lang="tr-TR" sz="2400" dirty="0"/>
                    </a:p>
                  </a:txBody>
                  <a:tcPr/>
                </a:tc>
                <a:tc>
                  <a:txBody>
                    <a:bodyPr/>
                    <a:lstStyle/>
                    <a:p>
                      <a:r>
                        <a:rPr lang="tr-TR" sz="2400" dirty="0" smtClean="0"/>
                        <a:t>Belirli durumlardaki hisler</a:t>
                      </a:r>
                      <a:endParaRPr lang="tr-TR" sz="2400" dirty="0"/>
                    </a:p>
                  </a:txBody>
                  <a:tcPr/>
                </a:tc>
                <a:extLst>
                  <a:ext uri="{0D108BD9-81ED-4DB2-BD59-A6C34878D82A}">
                    <a16:rowId xmlns:a16="http://schemas.microsoft.com/office/drawing/2014/main" val="2535523882"/>
                  </a:ext>
                </a:extLst>
              </a:tr>
            </a:tbl>
          </a:graphicData>
        </a:graphic>
      </p:graphicFrame>
    </p:spTree>
    <p:extLst>
      <p:ext uri="{BB962C8B-B14F-4D97-AF65-F5344CB8AC3E}">
        <p14:creationId xmlns:p14="http://schemas.microsoft.com/office/powerpoint/2010/main" val="1069661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7680" y="502125"/>
            <a:ext cx="10950392" cy="1954381"/>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AŞAMALARI </a:t>
            </a:r>
          </a:p>
          <a:p>
            <a:pPr>
              <a:tabLst>
                <a:tab pos="5253990" algn="l"/>
              </a:tabLst>
            </a:pPr>
            <a:endParaRPr lang="tr-TR" sz="2400" dirty="0" smtClean="0"/>
          </a:p>
          <a:p>
            <a:pPr marL="342900" indent="-342900">
              <a:lnSpc>
                <a:spcPct val="150000"/>
              </a:lnSpc>
              <a:buFont typeface="Wingdings" panose="05000000000000000000" pitchFamily="2" charset="2"/>
              <a:buChar char="§"/>
              <a:tabLst>
                <a:tab pos="5253990" algn="l"/>
              </a:tabLst>
            </a:pPr>
            <a:r>
              <a:rPr lang="tr-TR" sz="2400" b="1" dirty="0" smtClean="0"/>
              <a:t>Katılımcı Gözlemin Kayıt edilmesi</a:t>
            </a: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p:txBody>
      </p:sp>
    </p:spTree>
    <p:extLst>
      <p:ext uri="{BB962C8B-B14F-4D97-AF65-F5344CB8AC3E}">
        <p14:creationId xmlns:p14="http://schemas.microsoft.com/office/powerpoint/2010/main" val="394331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288789"/>
            <a:ext cx="11147611" cy="5878532"/>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GÖRÜŞMENİN GENEL ÖZELLİKLERİ</a:t>
            </a:r>
          </a:p>
          <a:p>
            <a:pPr>
              <a:tabLst>
                <a:tab pos="5253990" algn="l"/>
              </a:tabLst>
            </a:pPr>
            <a:endParaRPr lang="tr-TR" sz="2200" b="1" dirty="0" smtClean="0">
              <a:solidFill>
                <a:srgbClr val="231F20"/>
              </a:solidFill>
              <a:ea typeface="Times New Roman" panose="02020603050405020304" pitchFamily="18" charset="0"/>
            </a:endParaRPr>
          </a:p>
          <a:p>
            <a:pPr marL="342900" indent="-342900">
              <a:spcAft>
                <a:spcPts val="600"/>
              </a:spcAft>
              <a:buFont typeface="Arial" panose="020B0604020202020204" pitchFamily="34" charset="0"/>
              <a:buChar char="•"/>
              <a:tabLst>
                <a:tab pos="5253990" algn="l"/>
              </a:tabLst>
            </a:pPr>
            <a:r>
              <a:rPr lang="tr-TR" sz="2200" b="1" dirty="0"/>
              <a:t>Nitel araştırmalarda en çok kullanılan veri toplama araçlarından </a:t>
            </a:r>
            <a:r>
              <a:rPr lang="tr-TR" sz="2200" b="1" dirty="0" smtClean="0"/>
              <a:t>biridir. </a:t>
            </a:r>
          </a:p>
          <a:p>
            <a:pPr marL="342900" indent="-342900">
              <a:spcAft>
                <a:spcPts val="600"/>
              </a:spcAft>
              <a:buFont typeface="Arial" panose="020B0604020202020204" pitchFamily="34" charset="0"/>
              <a:buChar char="•"/>
              <a:tabLst>
                <a:tab pos="5253990" algn="l"/>
              </a:tabLst>
            </a:pPr>
            <a:r>
              <a:rPr lang="tr-TR" sz="2200" dirty="0" smtClean="0"/>
              <a:t>Görüşmeyi yürüten </a:t>
            </a:r>
            <a:r>
              <a:rPr lang="tr-TR" sz="2200" dirty="0"/>
              <a:t>ve soruları yönelten </a:t>
            </a:r>
            <a:r>
              <a:rPr lang="tr-TR" sz="2200" dirty="0" smtClean="0"/>
              <a:t>kişiye </a:t>
            </a:r>
            <a:r>
              <a:rPr lang="tr-TR" sz="2200" b="1" dirty="0" smtClean="0"/>
              <a:t>görüşmeci</a:t>
            </a:r>
            <a:r>
              <a:rPr lang="tr-TR" sz="2200" dirty="0" smtClean="0"/>
              <a:t>, görüşme </a:t>
            </a:r>
            <a:r>
              <a:rPr lang="tr-TR" sz="2200" dirty="0"/>
              <a:t>yapılan ve araştırma konusuyla ilgili bilgileri sağlayan </a:t>
            </a:r>
            <a:r>
              <a:rPr lang="tr-TR" sz="2200" dirty="0" smtClean="0"/>
              <a:t>kişiye </a:t>
            </a:r>
            <a:r>
              <a:rPr lang="tr-TR" sz="2200" dirty="0"/>
              <a:t>ise </a:t>
            </a:r>
            <a:r>
              <a:rPr lang="tr-TR" sz="2200" b="1" dirty="0"/>
              <a:t>görüşülen</a:t>
            </a:r>
            <a:r>
              <a:rPr lang="tr-TR" sz="2200" dirty="0"/>
              <a:t> ya da </a:t>
            </a:r>
            <a:r>
              <a:rPr lang="tr-TR" sz="2200" b="1" dirty="0"/>
              <a:t>katılımcı </a:t>
            </a:r>
            <a:r>
              <a:rPr lang="tr-TR" sz="2200" dirty="0" smtClean="0"/>
              <a:t>denir.</a:t>
            </a:r>
          </a:p>
          <a:p>
            <a:pPr marL="342900" indent="-342900">
              <a:spcAft>
                <a:spcPts val="600"/>
              </a:spcAft>
              <a:buFont typeface="Arial" panose="020B0604020202020204" pitchFamily="34" charset="0"/>
              <a:buChar char="•"/>
              <a:tabLst>
                <a:tab pos="5253990" algn="l"/>
              </a:tabLst>
            </a:pPr>
            <a:r>
              <a:rPr lang="tr-TR" sz="2200" b="1" dirty="0" smtClean="0"/>
              <a:t>Temel amaç; bireyin deneyimleri, tutumları, düşünceleri, niyetleri, yorumları, zihinsel algıları ve tepkileri gibi gözlenemeyen bilgilere ulaşmaktır.</a:t>
            </a:r>
          </a:p>
          <a:p>
            <a:pPr marL="342900" indent="-342900">
              <a:spcAft>
                <a:spcPts val="600"/>
              </a:spcAft>
              <a:buFont typeface="Arial" panose="020B0604020202020204" pitchFamily="34" charset="0"/>
              <a:buChar char="•"/>
              <a:tabLst>
                <a:tab pos="5253990" algn="l"/>
              </a:tabLst>
            </a:pPr>
            <a:r>
              <a:rPr lang="tr-TR" sz="2200" b="1" dirty="0" smtClean="0"/>
              <a:t>Görüşme «bütünsel yorumlama»</a:t>
            </a:r>
            <a:r>
              <a:rPr lang="tr-TR" sz="2200" b="1" i="1" dirty="0" smtClean="0"/>
              <a:t> </a:t>
            </a:r>
            <a:r>
              <a:rPr lang="tr-TR" sz="2200" b="1" dirty="0" smtClean="0"/>
              <a:t>yöntemidir. </a:t>
            </a:r>
            <a:r>
              <a:rPr lang="tr-TR" sz="2200" i="1" dirty="0" smtClean="0"/>
              <a:t>(küçük veri parçaları – büyük resim)</a:t>
            </a:r>
          </a:p>
          <a:p>
            <a:pPr marL="342900" indent="-342900">
              <a:spcAft>
                <a:spcPts val="600"/>
              </a:spcAft>
              <a:buFont typeface="Arial" panose="020B0604020202020204" pitchFamily="34" charset="0"/>
              <a:buChar char="•"/>
              <a:tabLst>
                <a:tab pos="5253990" algn="l"/>
              </a:tabLst>
            </a:pPr>
            <a:r>
              <a:rPr lang="tr-TR" sz="2200" dirty="0" smtClean="0"/>
              <a:t>Veri toplama aracı olarak görüşmenin temel özelliği; 								  		           </a:t>
            </a:r>
            <a:r>
              <a:rPr lang="tr-TR" sz="2200" b="1" i="1" dirty="0" smtClean="0"/>
              <a:t>görüşmecinin eğitimli olması </a:t>
            </a:r>
            <a:r>
              <a:rPr lang="tr-TR" sz="2200" dirty="0" smtClean="0"/>
              <a:t>ve </a:t>
            </a:r>
            <a:r>
              <a:rPr lang="tr-TR" sz="2200" b="1" i="1" dirty="0" smtClean="0"/>
              <a:t>sistematik biçimde</a:t>
            </a:r>
            <a:r>
              <a:rPr lang="tr-TR" sz="2200" dirty="0" smtClean="0"/>
              <a:t> yapılmasıdır.</a:t>
            </a:r>
          </a:p>
          <a:p>
            <a:pPr marL="342900" indent="-342900">
              <a:spcAft>
                <a:spcPts val="600"/>
              </a:spcAft>
              <a:buFont typeface="Arial" panose="020B0604020202020204" pitchFamily="34" charset="0"/>
              <a:buChar char="•"/>
              <a:tabLst>
                <a:tab pos="5253990" algn="l"/>
              </a:tabLst>
            </a:pPr>
            <a:r>
              <a:rPr lang="tr-TR" sz="2200" b="1" dirty="0" smtClean="0"/>
              <a:t>Genellikle aynı </a:t>
            </a:r>
            <a:r>
              <a:rPr lang="tr-TR" sz="2200" b="1" dirty="0"/>
              <a:t>mekânda yüz yüze </a:t>
            </a:r>
            <a:r>
              <a:rPr lang="tr-TR" sz="2200" b="1" dirty="0" smtClean="0"/>
              <a:t>olarak yapılır.</a:t>
            </a:r>
            <a:r>
              <a:rPr lang="tr-TR" sz="2200" dirty="0" smtClean="0"/>
              <a:t> </a:t>
            </a:r>
            <a:r>
              <a:rPr lang="tr-TR" sz="2200" i="1" dirty="0" smtClean="0"/>
              <a:t>(telefon, bilgisayar vb. ya </a:t>
            </a:r>
            <a:r>
              <a:rPr lang="tr-TR" sz="2200" i="1" dirty="0"/>
              <a:t>da </a:t>
            </a:r>
            <a:r>
              <a:rPr lang="tr-TR" sz="2200" i="1" dirty="0" smtClean="0"/>
              <a:t>işaret dili..) </a:t>
            </a:r>
          </a:p>
          <a:p>
            <a:pPr marL="342900" indent="-342900">
              <a:spcAft>
                <a:spcPts val="600"/>
              </a:spcAft>
              <a:buFont typeface="Arial" panose="020B0604020202020204" pitchFamily="34" charset="0"/>
              <a:buChar char="•"/>
              <a:tabLst>
                <a:tab pos="5253990" algn="l"/>
              </a:tabLst>
            </a:pPr>
            <a:r>
              <a:rPr lang="tr-TR" sz="2200" b="1" dirty="0" smtClean="0"/>
              <a:t>Görüşme </a:t>
            </a:r>
            <a:r>
              <a:rPr lang="tr-TR" sz="2200" b="1" dirty="0"/>
              <a:t>süreci, sanılanın tersine zahmetli bir </a:t>
            </a:r>
            <a:r>
              <a:rPr lang="tr-TR" sz="2200" b="1" dirty="0" smtClean="0"/>
              <a:t>süreçtir.</a:t>
            </a:r>
          </a:p>
          <a:p>
            <a:pPr>
              <a:spcAft>
                <a:spcPts val="600"/>
              </a:spcAft>
              <a:tabLst>
                <a:tab pos="5253990" algn="l"/>
              </a:tabLst>
            </a:pPr>
            <a:r>
              <a:rPr lang="tr-TR" sz="2200" i="1" dirty="0"/>
              <a:t> </a:t>
            </a:r>
            <a:r>
              <a:rPr lang="tr-TR" sz="2200" i="1" dirty="0" smtClean="0"/>
              <a:t>     (katılımcılara ulaşma, soru hazırlama, görüşmenin yazılı metne çevrilmesi </a:t>
            </a:r>
            <a:r>
              <a:rPr lang="tr-TR" sz="2200" i="1" dirty="0" err="1" smtClean="0"/>
              <a:t>vb</a:t>
            </a:r>
            <a:r>
              <a:rPr lang="tr-TR" sz="2200" i="1" dirty="0" smtClean="0"/>
              <a:t>).</a:t>
            </a:r>
          </a:p>
          <a:p>
            <a:pPr marL="342900" indent="-342900">
              <a:spcAft>
                <a:spcPts val="600"/>
              </a:spcAft>
              <a:buFont typeface="Arial" panose="020B0604020202020204" pitchFamily="34" charset="0"/>
              <a:buChar char="•"/>
              <a:tabLst>
                <a:tab pos="5253990" algn="l"/>
              </a:tabLst>
            </a:pPr>
            <a:r>
              <a:rPr lang="tr-TR" sz="2200" b="1" dirty="0" smtClean="0"/>
              <a:t>Görüşme </a:t>
            </a:r>
            <a:r>
              <a:rPr lang="tr-TR" sz="2200" b="1" dirty="0"/>
              <a:t>sürecinde bilginin elde edilmesi, görüşmeciyle katılımcı arasındaki sosyal </a:t>
            </a:r>
            <a:r>
              <a:rPr lang="tr-TR" sz="2200" b="1" dirty="0" smtClean="0"/>
              <a:t>etkileşime dayanmaktadır.</a:t>
            </a:r>
            <a:endParaRPr lang="tr-TR" sz="2200" b="1" dirty="0"/>
          </a:p>
        </p:txBody>
      </p:sp>
    </p:spTree>
    <p:extLst>
      <p:ext uri="{BB962C8B-B14F-4D97-AF65-F5344CB8AC3E}">
        <p14:creationId xmlns:p14="http://schemas.microsoft.com/office/powerpoint/2010/main" val="37283255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03178" y="409136"/>
            <a:ext cx="10950392" cy="2508379"/>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KATILIMCI GÖZLEM AŞAMALARI </a:t>
            </a:r>
          </a:p>
          <a:p>
            <a:pPr>
              <a:tabLst>
                <a:tab pos="5253990" algn="l"/>
              </a:tabLst>
            </a:pPr>
            <a:endParaRPr lang="tr-TR" sz="2400" dirty="0" smtClean="0"/>
          </a:p>
          <a:p>
            <a:pPr marL="342900" indent="-342900">
              <a:lnSpc>
                <a:spcPct val="150000"/>
              </a:lnSpc>
              <a:buFont typeface="Wingdings" panose="05000000000000000000" pitchFamily="2" charset="2"/>
              <a:buChar char="§"/>
              <a:tabLst>
                <a:tab pos="5253990" algn="l"/>
              </a:tabLst>
            </a:pPr>
            <a:r>
              <a:rPr lang="tr-TR" sz="2400" b="1" dirty="0" smtClean="0"/>
              <a:t>Katılımcı Gözlemde Oluşabilecek Ön Yargılar </a:t>
            </a:r>
            <a:endParaRPr lang="tr-TR" sz="2000" dirty="0" smtClean="0"/>
          </a:p>
          <a:p>
            <a:pPr>
              <a:lnSpc>
                <a:spcPct val="150000"/>
              </a:lnSpc>
              <a:tabLst>
                <a:tab pos="5253990" algn="l"/>
              </a:tabLst>
            </a:pPr>
            <a:endParaRPr lang="tr-TR" sz="2400" dirty="0" smtClean="0"/>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endParaRPr lang="tr-TR" sz="1100" dirty="0" smtClean="0">
              <a:solidFill>
                <a:srgbClr val="231F20"/>
              </a:solidFill>
              <a:ea typeface="Times New Roman" panose="02020603050405020304" pitchFamily="18" charset="0"/>
            </a:endParaRPr>
          </a:p>
        </p:txBody>
      </p:sp>
    </p:spTree>
    <p:extLst>
      <p:ext uri="{BB962C8B-B14F-4D97-AF65-F5344CB8AC3E}">
        <p14:creationId xmlns:p14="http://schemas.microsoft.com/office/powerpoint/2010/main" val="27090895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85825" y="377036"/>
            <a:ext cx="10682286" cy="6063198"/>
          </a:xfrm>
          <a:prstGeom prst="rect">
            <a:avLst/>
          </a:prstGeom>
        </p:spPr>
        <p:txBody>
          <a:bodyPr wrap="square">
            <a:spAutoFit/>
          </a:bodyPr>
          <a:lstStyle/>
          <a:p>
            <a:pPr algn="just">
              <a:tabLst>
                <a:tab pos="5253990" algn="l"/>
              </a:tabLst>
            </a:pPr>
            <a:r>
              <a:rPr lang="tr-TR" sz="3200" b="1" dirty="0" smtClean="0">
                <a:solidFill>
                  <a:srgbClr val="231F20"/>
                </a:solidFill>
                <a:ea typeface="Times New Roman" panose="02020603050405020304" pitchFamily="18" charset="0"/>
              </a:rPr>
              <a:t>BELGE (DOKÜMAN) İNCELEME</a:t>
            </a:r>
          </a:p>
          <a:p>
            <a:pPr algn="just">
              <a:tabLst>
                <a:tab pos="5253990" algn="l"/>
              </a:tabLst>
            </a:pPr>
            <a:endParaRPr lang="tr-TR" sz="2000" b="1" dirty="0" smtClean="0">
              <a:solidFill>
                <a:srgbClr val="231F20"/>
              </a:solidFill>
              <a:ea typeface="Times New Roman" panose="02020603050405020304" pitchFamily="18" charset="0"/>
            </a:endParaRP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Tanım</a:t>
            </a: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Belge Türleri</a:t>
            </a:r>
          </a:p>
          <a:p>
            <a:pPr marL="342900" indent="-3429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Belge İnceleme Genel Özellikleri </a:t>
            </a:r>
          </a:p>
          <a:p>
            <a:pPr marL="342900" indent="-342900" algn="just">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Belgelere </a:t>
            </a:r>
            <a:r>
              <a:rPr lang="tr-TR" sz="2800" dirty="0" smtClean="0">
                <a:solidFill>
                  <a:srgbClr val="231F20"/>
                </a:solidFill>
                <a:ea typeface="Times New Roman" panose="02020603050405020304" pitchFamily="18" charset="0"/>
              </a:rPr>
              <a:t>Ulaşma</a:t>
            </a:r>
          </a:p>
          <a:p>
            <a:pPr marL="342900" indent="-342900">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Belgelerin Özgünlüğünün Kontrol Edilmesi ve Kullanım İzinlerinin </a:t>
            </a:r>
            <a:r>
              <a:rPr lang="tr-TR" sz="2800" dirty="0" smtClean="0">
                <a:solidFill>
                  <a:srgbClr val="231F20"/>
                </a:solidFill>
                <a:ea typeface="Times New Roman" panose="02020603050405020304" pitchFamily="18" charset="0"/>
              </a:rPr>
              <a:t>Alınması</a:t>
            </a:r>
            <a:endParaRPr lang="tr-TR" sz="2800" dirty="0">
              <a:solidFill>
                <a:srgbClr val="231F20"/>
              </a:solidFill>
              <a:ea typeface="Times New Roman" panose="02020603050405020304" pitchFamily="18" charset="0"/>
            </a:endParaRPr>
          </a:p>
          <a:p>
            <a:pPr marL="342900" indent="-342900">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Belgelerin Anlaşılması ve </a:t>
            </a:r>
            <a:r>
              <a:rPr lang="tr-TR" sz="2800" dirty="0" smtClean="0">
                <a:solidFill>
                  <a:srgbClr val="231F20"/>
                </a:solidFill>
                <a:ea typeface="Times New Roman" panose="02020603050405020304" pitchFamily="18" charset="0"/>
              </a:rPr>
              <a:t>Çözümlenmesi</a:t>
            </a:r>
            <a:endParaRPr lang="tr-TR" sz="2800" dirty="0">
              <a:solidFill>
                <a:srgbClr val="231F20"/>
              </a:solidFill>
              <a:ea typeface="Times New Roman" panose="02020603050405020304" pitchFamily="18" charset="0"/>
            </a:endParaRPr>
          </a:p>
          <a:p>
            <a:pPr marL="342900" indent="-342900">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Veriyi </a:t>
            </a:r>
            <a:r>
              <a:rPr lang="tr-TR" sz="2800" dirty="0" smtClean="0">
                <a:solidFill>
                  <a:srgbClr val="231F20"/>
                </a:solidFill>
                <a:ea typeface="Times New Roman" panose="02020603050405020304" pitchFamily="18" charset="0"/>
              </a:rPr>
              <a:t>Kullanma</a:t>
            </a:r>
            <a:r>
              <a:rPr lang="tr-TR" sz="2800" dirty="0">
                <a:solidFill>
                  <a:srgbClr val="231F20"/>
                </a:solidFill>
                <a:ea typeface="Times New Roman" panose="02020603050405020304" pitchFamily="18" charset="0"/>
              </a:rPr>
              <a:t>	</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3824" y="705648"/>
            <a:ext cx="3824287" cy="1912144"/>
          </a:xfrm>
          <a:prstGeom prst="rect">
            <a:avLst/>
          </a:prstGeom>
        </p:spPr>
      </p:pic>
    </p:spTree>
    <p:extLst>
      <p:ext uri="{BB962C8B-B14F-4D97-AF65-F5344CB8AC3E}">
        <p14:creationId xmlns:p14="http://schemas.microsoft.com/office/powerpoint/2010/main" val="10868954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3000" y="1149401"/>
            <a:ext cx="10372725" cy="2123658"/>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TANIM</a:t>
            </a:r>
          </a:p>
          <a:p>
            <a:pPr>
              <a:tabLst>
                <a:tab pos="5253990" algn="l"/>
              </a:tabLst>
            </a:pPr>
            <a:endParaRPr lang="tr-TR" sz="2000" b="1" dirty="0" smtClean="0">
              <a:solidFill>
                <a:srgbClr val="231F20"/>
              </a:solidFill>
              <a:ea typeface="Times New Roman" panose="02020603050405020304" pitchFamily="18" charset="0"/>
            </a:endParaRPr>
          </a:p>
          <a:p>
            <a:pPr>
              <a:tabLst>
                <a:tab pos="5253990" algn="l"/>
              </a:tabLst>
            </a:pPr>
            <a:r>
              <a:rPr lang="tr-TR" sz="2800" b="1" dirty="0" smtClean="0"/>
              <a:t>Belge İncelemesi;</a:t>
            </a:r>
            <a:endParaRPr lang="tr-TR" sz="2800" b="1" dirty="0"/>
          </a:p>
          <a:p>
            <a:pPr>
              <a:tabLst>
                <a:tab pos="5253990" algn="l"/>
              </a:tabLst>
            </a:pPr>
            <a:r>
              <a:rPr lang="tr-TR" sz="2800" dirty="0"/>
              <a:t>A</a:t>
            </a:r>
            <a:r>
              <a:rPr lang="tr-TR" sz="2800" dirty="0" smtClean="0"/>
              <a:t>raştırılması </a:t>
            </a:r>
            <a:r>
              <a:rPr lang="tr-TR" sz="2800" dirty="0"/>
              <a:t>istenen konu hakkında bilgi içeren yazılı, görsel ya da işitsel materyallerin çözümlenmesidir. </a:t>
            </a:r>
            <a:endParaRPr lang="tr-TR" sz="3200" dirty="0"/>
          </a:p>
        </p:txBody>
      </p:sp>
    </p:spTree>
    <p:extLst>
      <p:ext uri="{BB962C8B-B14F-4D97-AF65-F5344CB8AC3E}">
        <p14:creationId xmlns:p14="http://schemas.microsoft.com/office/powerpoint/2010/main" val="14426133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288789"/>
            <a:ext cx="11147611" cy="5570756"/>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BELGE İNCELEME GENEL ÖZELLİKLERİ</a:t>
            </a:r>
          </a:p>
          <a:p>
            <a:pPr>
              <a:tabLst>
                <a:tab pos="5253990" algn="l"/>
              </a:tabLst>
            </a:pPr>
            <a:endParaRPr lang="tr-TR" sz="2000" b="1" dirty="0" smtClean="0">
              <a:solidFill>
                <a:srgbClr val="231F20"/>
              </a:solidFill>
              <a:ea typeface="Times New Roman" panose="02020603050405020304" pitchFamily="18" charset="0"/>
            </a:endParaRPr>
          </a:p>
          <a:p>
            <a:pPr>
              <a:tabLst>
                <a:tab pos="5253990" algn="l"/>
              </a:tabLst>
            </a:pPr>
            <a:endParaRPr lang="tr-TR" sz="2000" b="1" dirty="0" smtClean="0">
              <a:solidFill>
                <a:srgbClr val="231F2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dirty="0"/>
              <a:t>Bu yaklaşım, gözlem ve görüşmenin </a:t>
            </a:r>
            <a:r>
              <a:rPr lang="tr-TR" sz="2400" dirty="0" smtClean="0"/>
              <a:t>olanaklı </a:t>
            </a:r>
            <a:r>
              <a:rPr lang="tr-TR" sz="2400" dirty="0"/>
              <a:t>olmadığı durumlarda tek başına veri toplama aracı olarak kullanılabileceği gibi gözlem ve görüşme verileri desteklemek ve araştırmanın geçerliğini artırmak amacıyla da ek bilgi kaynağı olarak da kullanılabilir</a:t>
            </a:r>
            <a:r>
              <a:rPr lang="tr-TR" sz="2400" dirty="0" smtClean="0"/>
              <a:t>.</a:t>
            </a:r>
          </a:p>
          <a:p>
            <a:pPr marL="342900" indent="-342900">
              <a:buFont typeface="Wingdings" panose="05000000000000000000" pitchFamily="2" charset="2"/>
              <a:buChar char="§"/>
              <a:tabLst>
                <a:tab pos="5253990" algn="l"/>
              </a:tabLst>
            </a:pPr>
            <a:endParaRPr lang="tr-TR" sz="2400" dirty="0" smtClean="0"/>
          </a:p>
          <a:p>
            <a:pPr>
              <a:tabLst>
                <a:tab pos="5253990" algn="l"/>
              </a:tabLst>
            </a:pPr>
            <a:endParaRPr lang="tr-TR" sz="2400" dirty="0"/>
          </a:p>
          <a:p>
            <a:pPr marL="342900" indent="-342900">
              <a:buFont typeface="Wingdings" panose="05000000000000000000" pitchFamily="2" charset="2"/>
              <a:buChar char="§"/>
              <a:tabLst>
                <a:tab pos="5253990" algn="l"/>
              </a:tabLst>
            </a:pPr>
            <a:r>
              <a:rPr lang="tr-TR" sz="2400" dirty="0"/>
              <a:t>Araştırmalarda hangi belgelerin veri kaynağı olarak kullanılabileceği araştırma­nın sorunu ve amaçlarıyla ilişkilidir. </a:t>
            </a:r>
            <a:endParaRPr lang="tr-TR" sz="2400" dirty="0" smtClean="0"/>
          </a:p>
          <a:p>
            <a:pPr marL="342900" indent="-342900">
              <a:buFont typeface="Wingdings" panose="05000000000000000000" pitchFamily="2" charset="2"/>
              <a:buChar char="§"/>
              <a:tabLst>
                <a:tab pos="5253990" algn="l"/>
              </a:tabLst>
            </a:pPr>
            <a:endParaRPr lang="tr-TR" sz="2400" dirty="0"/>
          </a:p>
          <a:p>
            <a:pPr marL="342900" indent="-342900">
              <a:buFont typeface="Wingdings" panose="05000000000000000000" pitchFamily="2" charset="2"/>
              <a:buChar char="§"/>
              <a:tabLst>
                <a:tab pos="5253990" algn="l"/>
              </a:tabLst>
            </a:pPr>
            <a:r>
              <a:rPr lang="tr-TR" sz="2400" dirty="0" smtClean="0"/>
              <a:t>Örneğin </a:t>
            </a:r>
            <a:r>
              <a:rPr lang="tr-TR" sz="2400" dirty="0"/>
              <a:t>örgütsel iletişimle ilgili bir araştırma­da, kurumun misyon tanımı, yıllık kurum raporları, kurum içi ve dışı yazışmalar, </a:t>
            </a:r>
            <a:r>
              <a:rPr lang="tr-TR" sz="2400" dirty="0" smtClean="0"/>
              <a:t>bölümler arası </a:t>
            </a:r>
            <a:r>
              <a:rPr lang="tr-TR" sz="2400" dirty="0"/>
              <a:t>yazışmalar, insan kaynakları hedefleri, halkla ilişkiler belgeleri, ku­rumsal yayınlar ya da basın açıklamaları gibi belgeler veri kaynağı olarak kullanı­labilir.</a:t>
            </a:r>
          </a:p>
        </p:txBody>
      </p:sp>
    </p:spTree>
    <p:extLst>
      <p:ext uri="{BB962C8B-B14F-4D97-AF65-F5344CB8AC3E}">
        <p14:creationId xmlns:p14="http://schemas.microsoft.com/office/powerpoint/2010/main" val="26300926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49058833"/>
              </p:ext>
            </p:extLst>
          </p:nvPr>
        </p:nvGraphicFramePr>
        <p:xfrm>
          <a:off x="442452" y="0"/>
          <a:ext cx="11385754" cy="3599471"/>
        </p:xfrm>
        <a:graphic>
          <a:graphicData uri="http://schemas.openxmlformats.org/drawingml/2006/table">
            <a:tbl>
              <a:tblPr firstRow="1" bandRow="1">
                <a:tableStyleId>{5C22544A-7EE6-4342-B048-85BDC9FD1C3A}</a:tableStyleId>
              </a:tblPr>
              <a:tblGrid>
                <a:gridCol w="5692877">
                  <a:extLst>
                    <a:ext uri="{9D8B030D-6E8A-4147-A177-3AD203B41FA5}">
                      <a16:colId xmlns:a16="http://schemas.microsoft.com/office/drawing/2014/main" val="2742912100"/>
                    </a:ext>
                  </a:extLst>
                </a:gridCol>
                <a:gridCol w="5692877">
                  <a:extLst>
                    <a:ext uri="{9D8B030D-6E8A-4147-A177-3AD203B41FA5}">
                      <a16:colId xmlns:a16="http://schemas.microsoft.com/office/drawing/2014/main" val="1272103406"/>
                    </a:ext>
                  </a:extLst>
                </a:gridCol>
              </a:tblGrid>
              <a:tr h="368591">
                <a:tc gridSpan="2">
                  <a:txBody>
                    <a:bodyPr/>
                    <a:lstStyle/>
                    <a:p>
                      <a:pPr algn="ctr"/>
                      <a:r>
                        <a:rPr lang="tr-TR" dirty="0" smtClean="0">
                          <a:solidFill>
                            <a:srgbClr val="FF0000"/>
                          </a:solidFill>
                        </a:rPr>
                        <a:t>YAZILI BELGELER</a:t>
                      </a:r>
                    </a:p>
                  </a:txBody>
                  <a:tcPr>
                    <a:solidFill>
                      <a:schemeClr val="accent4">
                        <a:lumMod val="20000"/>
                        <a:lumOff val="80000"/>
                      </a:schemeClr>
                    </a:solidFill>
                  </a:tcPr>
                </a:tc>
                <a:tc hMerge="1">
                  <a:txBody>
                    <a:bodyPr/>
                    <a:lstStyle/>
                    <a:p>
                      <a:endParaRPr lang="tr-TR" dirty="0"/>
                    </a:p>
                  </a:txBody>
                  <a:tcPr/>
                </a:tc>
                <a:extLst>
                  <a:ext uri="{0D108BD9-81ED-4DB2-BD59-A6C34878D82A}">
                    <a16:rowId xmlns:a16="http://schemas.microsoft.com/office/drawing/2014/main" val="1066287156"/>
                  </a:ext>
                </a:extLst>
              </a:tr>
              <a:tr h="368591">
                <a:tc>
                  <a:txBody>
                    <a:bodyPr/>
                    <a:lstStyle/>
                    <a:p>
                      <a:r>
                        <a:rPr lang="tr-TR" sz="2000" b="1" dirty="0" smtClean="0"/>
                        <a:t>Kişisel Belgeler</a:t>
                      </a:r>
                    </a:p>
                  </a:txBody>
                  <a:tcPr anchor="ctr"/>
                </a:tc>
                <a:tc>
                  <a:txBody>
                    <a:bodyPr/>
                    <a:lstStyle/>
                    <a:p>
                      <a:r>
                        <a:rPr lang="tr-TR" sz="2000" b="1" dirty="0" smtClean="0">
                          <a:solidFill>
                            <a:schemeClr val="tx1"/>
                          </a:solidFill>
                        </a:rPr>
                        <a:t>Kurumsal ya da Kamusal Belgeler</a:t>
                      </a:r>
                    </a:p>
                  </a:txBody>
                  <a:tcPr anchor="ctr"/>
                </a:tc>
                <a:extLst>
                  <a:ext uri="{0D108BD9-81ED-4DB2-BD59-A6C34878D82A}">
                    <a16:rowId xmlns:a16="http://schemas.microsoft.com/office/drawing/2014/main" val="2044967811"/>
                  </a:ext>
                </a:extLst>
              </a:tr>
              <a:tr h="368591">
                <a:tc>
                  <a:txBody>
                    <a:bodyPr/>
                    <a:lstStyle/>
                    <a:p>
                      <a:r>
                        <a:rPr lang="tr-TR" sz="2000" dirty="0" smtClean="0"/>
                        <a:t>Mektuplar</a:t>
                      </a:r>
                    </a:p>
                    <a:p>
                      <a:r>
                        <a:rPr lang="tr-TR" sz="2000" dirty="0" smtClean="0"/>
                        <a:t>E-postalar</a:t>
                      </a:r>
                    </a:p>
                    <a:p>
                      <a:r>
                        <a:rPr lang="tr-TR" sz="2000" dirty="0" smtClean="0"/>
                        <a:t>Günlükler</a:t>
                      </a:r>
                    </a:p>
                    <a:p>
                      <a:r>
                        <a:rPr lang="tr-TR" sz="2000" dirty="0" smtClean="0"/>
                        <a:t>Otobiyografiler</a:t>
                      </a:r>
                    </a:p>
                    <a:p>
                      <a:r>
                        <a:rPr lang="tr-TR" sz="2000" dirty="0" smtClean="0"/>
                        <a:t>Anılar</a:t>
                      </a:r>
                    </a:p>
                    <a:p>
                      <a:r>
                        <a:rPr lang="tr-TR" sz="2000" dirty="0" smtClean="0"/>
                        <a:t>Çevrimiçi yorumlar</a:t>
                      </a:r>
                    </a:p>
                  </a:txBody>
                  <a:tcPr anchor="ctr"/>
                </a:tc>
                <a:tc>
                  <a:txBody>
                    <a:bodyPr/>
                    <a:lstStyle/>
                    <a:p>
                      <a:r>
                        <a:rPr lang="tr-TR" sz="2000" dirty="0" smtClean="0"/>
                        <a:t>Kitaplar, dergiler</a:t>
                      </a:r>
                    </a:p>
                    <a:p>
                      <a:r>
                        <a:rPr lang="tr-TR" sz="2000" dirty="0" smtClean="0"/>
                        <a:t>Okul kayıtları</a:t>
                      </a:r>
                    </a:p>
                    <a:p>
                      <a:r>
                        <a:rPr lang="tr-TR" sz="2000" dirty="0" smtClean="0"/>
                        <a:t>Kurumsal kayıtlar</a:t>
                      </a:r>
                    </a:p>
                    <a:p>
                      <a:r>
                        <a:rPr lang="tr-TR" sz="2000" dirty="0" smtClean="0"/>
                        <a:t>Raporlar</a:t>
                      </a:r>
                    </a:p>
                    <a:p>
                      <a:r>
                        <a:rPr lang="tr-TR" sz="2000" dirty="0" smtClean="0"/>
                        <a:t>Gazeteler</a:t>
                      </a:r>
                    </a:p>
                    <a:p>
                      <a:r>
                        <a:rPr lang="tr-TR" sz="2000" dirty="0" err="1" smtClean="0"/>
                        <a:t>Bloglar</a:t>
                      </a:r>
                      <a:endParaRPr lang="tr-TR" sz="2000" dirty="0" smtClean="0"/>
                    </a:p>
                    <a:p>
                      <a:r>
                        <a:rPr lang="tr-TR" sz="2000" dirty="0" smtClean="0"/>
                        <a:t>İstatistikler</a:t>
                      </a:r>
                    </a:p>
                    <a:p>
                      <a:r>
                        <a:rPr lang="tr-TR" sz="2000" dirty="0" smtClean="0"/>
                        <a:t>İlanlar</a:t>
                      </a:r>
                    </a:p>
                    <a:p>
                      <a:r>
                        <a:rPr lang="tr-TR" sz="2000" dirty="0" smtClean="0"/>
                        <a:t>Devlet arşivleri (Emniyet, mahkeme, sağlık, nüfus vb.)</a:t>
                      </a:r>
                    </a:p>
                  </a:txBody>
                  <a:tcPr anchor="ctr"/>
                </a:tc>
                <a:extLst>
                  <a:ext uri="{0D108BD9-81ED-4DB2-BD59-A6C34878D82A}">
                    <a16:rowId xmlns:a16="http://schemas.microsoft.com/office/drawing/2014/main" val="3035462365"/>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1704489686"/>
              </p:ext>
            </p:extLst>
          </p:nvPr>
        </p:nvGraphicFramePr>
        <p:xfrm>
          <a:off x="442450" y="3834818"/>
          <a:ext cx="11385756" cy="3325151"/>
        </p:xfrm>
        <a:graphic>
          <a:graphicData uri="http://schemas.openxmlformats.org/drawingml/2006/table">
            <a:tbl>
              <a:tblPr firstRow="1" bandRow="1">
                <a:tableStyleId>{5C22544A-7EE6-4342-B048-85BDC9FD1C3A}</a:tableStyleId>
              </a:tblPr>
              <a:tblGrid>
                <a:gridCol w="5692878">
                  <a:extLst>
                    <a:ext uri="{9D8B030D-6E8A-4147-A177-3AD203B41FA5}">
                      <a16:colId xmlns:a16="http://schemas.microsoft.com/office/drawing/2014/main" val="2742912100"/>
                    </a:ext>
                  </a:extLst>
                </a:gridCol>
                <a:gridCol w="5692878">
                  <a:extLst>
                    <a:ext uri="{9D8B030D-6E8A-4147-A177-3AD203B41FA5}">
                      <a16:colId xmlns:a16="http://schemas.microsoft.com/office/drawing/2014/main" val="1272103406"/>
                    </a:ext>
                  </a:extLst>
                </a:gridCol>
              </a:tblGrid>
              <a:tr h="368591">
                <a:tc gridSpan="2">
                  <a:txBody>
                    <a:bodyPr/>
                    <a:lstStyle/>
                    <a:p>
                      <a:pPr algn="ctr"/>
                      <a:r>
                        <a:rPr lang="tr-TR" dirty="0" smtClean="0">
                          <a:solidFill>
                            <a:srgbClr val="FF0000"/>
                          </a:solidFill>
                        </a:rPr>
                        <a:t>GÖRSEL VE İŞİTSEL BELGELER</a:t>
                      </a:r>
                    </a:p>
                  </a:txBody>
                  <a:tcPr>
                    <a:solidFill>
                      <a:schemeClr val="accent4">
                        <a:lumMod val="20000"/>
                        <a:lumOff val="80000"/>
                      </a:schemeClr>
                    </a:solidFill>
                  </a:tcPr>
                </a:tc>
                <a:tc hMerge="1">
                  <a:txBody>
                    <a:bodyPr/>
                    <a:lstStyle/>
                    <a:p>
                      <a:endParaRPr lang="tr-TR" dirty="0"/>
                    </a:p>
                  </a:txBody>
                  <a:tcPr/>
                </a:tc>
                <a:extLst>
                  <a:ext uri="{0D108BD9-81ED-4DB2-BD59-A6C34878D82A}">
                    <a16:rowId xmlns:a16="http://schemas.microsoft.com/office/drawing/2014/main" val="1066287156"/>
                  </a:ext>
                </a:extLst>
              </a:tr>
              <a:tr h="368591">
                <a:tc>
                  <a:txBody>
                    <a:bodyPr/>
                    <a:lstStyle/>
                    <a:p>
                      <a:r>
                        <a:rPr lang="tr-TR" sz="2000" b="1" dirty="0" smtClean="0"/>
                        <a:t>Kişisel Belgeler</a:t>
                      </a:r>
                    </a:p>
                  </a:txBody>
                  <a:tcPr anchor="ctr"/>
                </a:tc>
                <a:tc>
                  <a:txBody>
                    <a:bodyPr/>
                    <a:lstStyle/>
                    <a:p>
                      <a:r>
                        <a:rPr lang="tr-TR" sz="2000" b="1" dirty="0" smtClean="0">
                          <a:solidFill>
                            <a:schemeClr val="tx1"/>
                          </a:solidFill>
                        </a:rPr>
                        <a:t>Kurumsal ya da Kamusal Belgeler</a:t>
                      </a:r>
                    </a:p>
                  </a:txBody>
                  <a:tcPr anchor="ctr"/>
                </a:tc>
                <a:extLst>
                  <a:ext uri="{0D108BD9-81ED-4DB2-BD59-A6C34878D82A}">
                    <a16:rowId xmlns:a16="http://schemas.microsoft.com/office/drawing/2014/main" val="2044967811"/>
                  </a:ext>
                </a:extLst>
              </a:tr>
              <a:tr h="368591">
                <a:tc>
                  <a:txBody>
                    <a:bodyPr/>
                    <a:lstStyle/>
                    <a:p>
                      <a:r>
                        <a:rPr lang="tr-TR" sz="2000" dirty="0" smtClean="0"/>
                        <a:t>Fotoğraflar</a:t>
                      </a:r>
                    </a:p>
                    <a:p>
                      <a:r>
                        <a:rPr lang="tr-TR" sz="2000" dirty="0" smtClean="0"/>
                        <a:t>Görüntü kayıtları</a:t>
                      </a:r>
                    </a:p>
                    <a:p>
                      <a:r>
                        <a:rPr lang="tr-TR" sz="2000" dirty="0" smtClean="0"/>
                        <a:t>Ses kayıtları</a:t>
                      </a:r>
                    </a:p>
                    <a:p>
                      <a:r>
                        <a:rPr lang="tr-TR" sz="2000" dirty="0" smtClean="0"/>
                        <a:t>Resimler</a:t>
                      </a:r>
                    </a:p>
                  </a:txBody>
                  <a:tcPr anchor="ctr"/>
                </a:tc>
                <a:tc>
                  <a:txBody>
                    <a:bodyPr/>
                    <a:lstStyle/>
                    <a:p>
                      <a:r>
                        <a:rPr lang="tr-TR" sz="1800" dirty="0" smtClean="0"/>
                        <a:t>Fotoğraflar</a:t>
                      </a:r>
                    </a:p>
                    <a:p>
                      <a:r>
                        <a:rPr lang="tr-TR" sz="1800" dirty="0" smtClean="0"/>
                        <a:t>Filmler</a:t>
                      </a:r>
                    </a:p>
                    <a:p>
                      <a:r>
                        <a:rPr lang="tr-TR" sz="1800" dirty="0" smtClean="0"/>
                        <a:t>Broşürler</a:t>
                      </a:r>
                    </a:p>
                    <a:p>
                      <a:r>
                        <a:rPr lang="tr-TR" sz="1800" dirty="0" smtClean="0"/>
                        <a:t>Afişler</a:t>
                      </a:r>
                    </a:p>
                    <a:p>
                      <a:r>
                        <a:rPr lang="tr-TR" sz="1800" dirty="0" smtClean="0"/>
                        <a:t>Reklamlar</a:t>
                      </a:r>
                    </a:p>
                    <a:p>
                      <a:r>
                        <a:rPr lang="tr-TR" sz="1800" dirty="0" smtClean="0"/>
                        <a:t>Sergiler</a:t>
                      </a:r>
                    </a:p>
                    <a:p>
                      <a:r>
                        <a:rPr lang="tr-TR" sz="1800" dirty="0" smtClean="0"/>
                        <a:t>Haritalar</a:t>
                      </a:r>
                    </a:p>
                    <a:p>
                      <a:r>
                        <a:rPr lang="tr-TR" sz="1800" dirty="0" smtClean="0"/>
                        <a:t>Şarkılar ve şiirler</a:t>
                      </a:r>
                    </a:p>
                    <a:p>
                      <a:r>
                        <a:rPr lang="tr-TR" sz="1800" dirty="0" smtClean="0"/>
                        <a:t>Radyo ve televizyon programları</a:t>
                      </a:r>
                    </a:p>
                  </a:txBody>
                  <a:tcPr anchor="ctr"/>
                </a:tc>
                <a:extLst>
                  <a:ext uri="{0D108BD9-81ED-4DB2-BD59-A6C34878D82A}">
                    <a16:rowId xmlns:a16="http://schemas.microsoft.com/office/drawing/2014/main" val="3035462365"/>
                  </a:ext>
                </a:extLst>
              </a:tr>
            </a:tbl>
          </a:graphicData>
        </a:graphic>
      </p:graphicFrame>
    </p:spTree>
    <p:extLst>
      <p:ext uri="{BB962C8B-B14F-4D97-AF65-F5344CB8AC3E}">
        <p14:creationId xmlns:p14="http://schemas.microsoft.com/office/powerpoint/2010/main" val="6165875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893223"/>
            <a:ext cx="11147611" cy="2677656"/>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BELGELERE ULAŞMA:</a:t>
            </a:r>
          </a:p>
          <a:p>
            <a:pPr>
              <a:tabLst>
                <a:tab pos="5253990" algn="l"/>
              </a:tabLst>
            </a:pPr>
            <a:endParaRPr lang="tr-TR" sz="2800" b="1" dirty="0">
              <a:solidFill>
                <a:srgbClr val="231F20"/>
              </a:solidFill>
              <a:ea typeface="Times New Roman" panose="02020603050405020304" pitchFamily="18" charset="0"/>
            </a:endParaRPr>
          </a:p>
          <a:p>
            <a:pPr>
              <a:tabLst>
                <a:tab pos="5253990" algn="l"/>
              </a:tabLst>
            </a:pPr>
            <a:r>
              <a:rPr lang="tr-TR" sz="2800" dirty="0" smtClean="0">
                <a:solidFill>
                  <a:srgbClr val="231F20"/>
                </a:solidFill>
                <a:ea typeface="Times New Roman" panose="02020603050405020304" pitchFamily="18" charset="0"/>
              </a:rPr>
              <a:t>Bu </a:t>
            </a:r>
            <a:r>
              <a:rPr lang="tr-TR" sz="2800" dirty="0">
                <a:solidFill>
                  <a:srgbClr val="231F20"/>
                </a:solidFill>
                <a:ea typeface="Times New Roman" panose="02020603050405020304" pitchFamily="18" charset="0"/>
              </a:rPr>
              <a:t>aşamada, incelenecek konuya ilişkin belgelere </a:t>
            </a:r>
            <a:r>
              <a:rPr lang="tr-TR" sz="2800" dirty="0" smtClean="0">
                <a:solidFill>
                  <a:srgbClr val="231F20"/>
                </a:solidFill>
                <a:ea typeface="Times New Roman" panose="02020603050405020304" pitchFamily="18" charset="0"/>
              </a:rPr>
              <a:t>gereksinim </a:t>
            </a:r>
            <a:r>
              <a:rPr lang="tr-TR" sz="2800" dirty="0">
                <a:solidFill>
                  <a:srgbClr val="231F20"/>
                </a:solidFill>
                <a:ea typeface="Times New Roman" panose="02020603050405020304" pitchFamily="18" charset="0"/>
              </a:rPr>
              <a:t>olup olmadığı, nerelerden ve kimlerden elde edileceği hakkında bazı kararlar verilmektedir. Bu aşamadaki kararlar, araştırmacının fazla veriyle uğraşmamasına da yardımcı olmaktadır.</a:t>
            </a:r>
            <a:endParaRPr lang="tr-TR" sz="2400" dirty="0"/>
          </a:p>
        </p:txBody>
      </p:sp>
    </p:spTree>
    <p:extLst>
      <p:ext uri="{BB962C8B-B14F-4D97-AF65-F5344CB8AC3E}">
        <p14:creationId xmlns:p14="http://schemas.microsoft.com/office/powerpoint/2010/main" val="32967864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893223"/>
            <a:ext cx="10739999" cy="5755422"/>
          </a:xfrm>
          <a:prstGeom prst="rect">
            <a:avLst/>
          </a:prstGeom>
        </p:spPr>
        <p:txBody>
          <a:bodyPr wrap="square">
            <a:spAutoFit/>
          </a:bodyPr>
          <a:lstStyle/>
          <a:p>
            <a:pPr>
              <a:tabLst>
                <a:tab pos="5253990" algn="l"/>
              </a:tabLst>
            </a:pPr>
            <a:r>
              <a:rPr lang="tr-TR" sz="2800" b="1" dirty="0">
                <a:solidFill>
                  <a:srgbClr val="231F20"/>
                </a:solidFill>
                <a:ea typeface="Times New Roman" panose="02020603050405020304" pitchFamily="18" charset="0"/>
              </a:rPr>
              <a:t>BELGELERİN ÖZGÜNLÜĞÜNÜN KONTROL EDİLMESİ VE KULLANIM İZİNLERİNİN </a:t>
            </a:r>
            <a:r>
              <a:rPr lang="tr-TR" sz="2800" b="1" dirty="0" smtClean="0">
                <a:solidFill>
                  <a:srgbClr val="231F20"/>
                </a:solidFill>
                <a:ea typeface="Times New Roman" panose="02020603050405020304" pitchFamily="18" charset="0"/>
              </a:rPr>
              <a:t>ALINMASI</a:t>
            </a:r>
          </a:p>
          <a:p>
            <a:pPr>
              <a:tabLst>
                <a:tab pos="5253990" algn="l"/>
              </a:tabLst>
            </a:pPr>
            <a:endParaRPr lang="tr-TR" sz="2400" b="1" dirty="0">
              <a:solidFill>
                <a:srgbClr val="231F2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solidFill>
                  <a:srgbClr val="231F20"/>
                </a:solidFill>
                <a:ea typeface="Times New Roman" panose="02020603050405020304" pitchFamily="18" charset="0"/>
              </a:rPr>
              <a:t>Ulaşılan </a:t>
            </a:r>
            <a:r>
              <a:rPr lang="tr-TR" sz="2400" b="1" dirty="0">
                <a:solidFill>
                  <a:srgbClr val="231F20"/>
                </a:solidFill>
                <a:ea typeface="Times New Roman" panose="02020603050405020304" pitchFamily="18" charset="0"/>
              </a:rPr>
              <a:t>belgelerin doğruluğu ve güvenirliği kontrol </a:t>
            </a:r>
            <a:r>
              <a:rPr lang="tr-TR" sz="2400" b="1" dirty="0" smtClean="0">
                <a:solidFill>
                  <a:srgbClr val="231F20"/>
                </a:solidFill>
                <a:ea typeface="Times New Roman" panose="02020603050405020304" pitchFamily="18" charset="0"/>
              </a:rPr>
              <a:t>edilir</a:t>
            </a:r>
            <a:r>
              <a:rPr lang="tr-TR" sz="2400" b="1" dirty="0">
                <a:solidFill>
                  <a:srgbClr val="231F20"/>
                </a:solidFill>
                <a:ea typeface="Times New Roman" panose="02020603050405020304" pitchFamily="18" charset="0"/>
              </a:rPr>
              <a:t>. </a:t>
            </a:r>
            <a:endParaRPr lang="tr-TR" sz="2400" b="1" dirty="0" smtClean="0">
              <a:solidFill>
                <a:srgbClr val="231F20"/>
              </a:solidFill>
              <a:ea typeface="Times New Roman" panose="02020603050405020304" pitchFamily="18" charset="0"/>
            </a:endParaRPr>
          </a:p>
          <a:p>
            <a:pPr marL="357188">
              <a:tabLst>
                <a:tab pos="5253990" algn="l"/>
              </a:tabLst>
            </a:pPr>
            <a:r>
              <a:rPr lang="tr-TR" sz="2400" dirty="0" smtClean="0">
                <a:solidFill>
                  <a:srgbClr val="231F20"/>
                </a:solidFill>
                <a:ea typeface="Times New Roman" panose="02020603050405020304" pitchFamily="18" charset="0"/>
              </a:rPr>
              <a:t>Özgünlüğü </a:t>
            </a:r>
            <a:r>
              <a:rPr lang="tr-TR" sz="2400" dirty="0">
                <a:solidFill>
                  <a:srgbClr val="231F20"/>
                </a:solidFill>
                <a:ea typeface="Times New Roman" panose="02020603050405020304" pitchFamily="18" charset="0"/>
              </a:rPr>
              <a:t>kontrol edilmeyen belgeler, daha sonra etik sorunlar ortaya </a:t>
            </a:r>
            <a:r>
              <a:rPr lang="tr-TR" sz="2400" dirty="0" smtClean="0">
                <a:solidFill>
                  <a:srgbClr val="231F20"/>
                </a:solidFill>
                <a:ea typeface="Times New Roman" panose="02020603050405020304" pitchFamily="18" charset="0"/>
              </a:rPr>
              <a:t>çıkartabilir</a:t>
            </a:r>
            <a:r>
              <a:rPr lang="tr-TR" sz="2400" dirty="0">
                <a:solidFill>
                  <a:srgbClr val="231F20"/>
                </a:solidFill>
                <a:ea typeface="Times New Roman" panose="02020603050405020304" pitchFamily="18" charset="0"/>
              </a:rPr>
              <a:t>. Bunun sonucunda araştırmanın ve araştırmacının güvenirliği de </a:t>
            </a:r>
            <a:r>
              <a:rPr lang="tr-TR" sz="2400" dirty="0" smtClean="0">
                <a:solidFill>
                  <a:srgbClr val="231F20"/>
                </a:solidFill>
                <a:ea typeface="Times New Roman" panose="02020603050405020304" pitchFamily="18" charset="0"/>
              </a:rPr>
              <a:t>sorgulanabilir</a:t>
            </a:r>
            <a:r>
              <a:rPr lang="tr-TR" sz="2400" dirty="0">
                <a:solidFill>
                  <a:srgbClr val="231F20"/>
                </a:solidFill>
                <a:ea typeface="Times New Roman" panose="02020603050405020304" pitchFamily="18" charset="0"/>
              </a:rPr>
              <a:t>. Belgelerin özgünlüğü kontrol edilirken; belgelerde kapsanan verilerin araştırma konusuyla ilgili olup olmadığı, verilerin hangi kaynaklardan (</a:t>
            </a:r>
            <a:r>
              <a:rPr lang="tr-TR" sz="2400" dirty="0" smtClean="0">
                <a:solidFill>
                  <a:srgbClr val="231F20"/>
                </a:solidFill>
                <a:ea typeface="Times New Roman" panose="02020603050405020304" pitchFamily="18" charset="0"/>
              </a:rPr>
              <a:t>birin-</a:t>
            </a:r>
            <a:r>
              <a:rPr lang="tr-TR" sz="2400" dirty="0" err="1" smtClean="0">
                <a:solidFill>
                  <a:srgbClr val="231F20"/>
                </a:solidFill>
                <a:ea typeface="Times New Roman" panose="02020603050405020304" pitchFamily="18" charset="0"/>
              </a:rPr>
              <a:t>cil</a:t>
            </a:r>
            <a:r>
              <a:rPr lang="tr-TR" sz="2400" dirty="0" smtClean="0">
                <a:solidFill>
                  <a:srgbClr val="231F20"/>
                </a:solidFill>
                <a:ea typeface="Times New Roman" panose="02020603050405020304" pitchFamily="18" charset="0"/>
              </a:rPr>
              <a:t>/ikincil</a:t>
            </a:r>
            <a:r>
              <a:rPr lang="tr-TR" sz="2400" dirty="0">
                <a:solidFill>
                  <a:srgbClr val="231F20"/>
                </a:solidFill>
                <a:ea typeface="Times New Roman" panose="02020603050405020304" pitchFamily="18" charset="0"/>
              </a:rPr>
              <a:t>) elde edildiği, belgelerde değiştirme ya da tahribat olup olmadığı, </a:t>
            </a:r>
            <a:r>
              <a:rPr lang="tr-TR" sz="2400" dirty="0" smtClean="0">
                <a:solidFill>
                  <a:srgbClr val="231F20"/>
                </a:solidFill>
                <a:ea typeface="Times New Roman" panose="02020603050405020304" pitchFamily="18" charset="0"/>
              </a:rPr>
              <a:t>yazarların </a:t>
            </a:r>
            <a:r>
              <a:rPr lang="tr-TR" sz="2400" dirty="0">
                <a:solidFill>
                  <a:srgbClr val="231F20"/>
                </a:solidFill>
                <a:ea typeface="Times New Roman" panose="02020603050405020304" pitchFamily="18" charset="0"/>
              </a:rPr>
              <a:t>kimlikleri, nerede ve ne zaman yayınlandığı ya da aynı olguya ait farklı kaynaklardan elde edilen belgeler arasında tutarlılığa ilişkin sorgulamalar </a:t>
            </a:r>
            <a:r>
              <a:rPr lang="tr-TR" sz="2400" dirty="0" smtClean="0">
                <a:solidFill>
                  <a:srgbClr val="231F20"/>
                </a:solidFill>
                <a:ea typeface="Times New Roman" panose="02020603050405020304" pitchFamily="18" charset="0"/>
              </a:rPr>
              <a:t>yapılmaktadır</a:t>
            </a:r>
            <a:r>
              <a:rPr lang="tr-TR" sz="2400" dirty="0">
                <a:solidFill>
                  <a:srgbClr val="231F20"/>
                </a:solidFill>
                <a:ea typeface="Times New Roman" panose="02020603050405020304" pitchFamily="18" charset="0"/>
              </a:rPr>
              <a:t>. </a:t>
            </a:r>
            <a:endParaRPr lang="tr-TR" sz="2400" dirty="0" smtClean="0">
              <a:solidFill>
                <a:srgbClr val="231F20"/>
              </a:solidFill>
              <a:ea typeface="Times New Roman" panose="02020603050405020304" pitchFamily="18" charset="0"/>
            </a:endParaRPr>
          </a:p>
          <a:p>
            <a:pPr>
              <a:tabLst>
                <a:tab pos="5253990" algn="l"/>
              </a:tabLst>
            </a:pPr>
            <a:endParaRPr lang="tr-TR" sz="2400" dirty="0">
              <a:solidFill>
                <a:srgbClr val="231F2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solidFill>
                  <a:srgbClr val="231F20"/>
                </a:solidFill>
                <a:ea typeface="Times New Roman" panose="02020603050405020304" pitchFamily="18" charset="0"/>
              </a:rPr>
              <a:t>Bu </a:t>
            </a:r>
            <a:r>
              <a:rPr lang="tr-TR" sz="2400" b="1" dirty="0">
                <a:solidFill>
                  <a:srgbClr val="231F20"/>
                </a:solidFill>
                <a:ea typeface="Times New Roman" panose="02020603050405020304" pitchFamily="18" charset="0"/>
              </a:rPr>
              <a:t>aşamada belgelerin özgünlüğünü kontrol eden araştırmacı, belgeyi sağlayan kişi ya da kurumlardan da belgelerin araştırmada nasıl kullanılacağına ilişkin gerekli izinleri de almalıdır.</a:t>
            </a:r>
            <a:endParaRPr lang="tr-TR" sz="2400" b="1" dirty="0"/>
          </a:p>
        </p:txBody>
      </p:sp>
    </p:spTree>
    <p:extLst>
      <p:ext uri="{BB962C8B-B14F-4D97-AF65-F5344CB8AC3E}">
        <p14:creationId xmlns:p14="http://schemas.microsoft.com/office/powerpoint/2010/main" val="35326163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893223"/>
            <a:ext cx="11147611" cy="5324535"/>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BELGELERİN ANLAŞILMASI VE ÇÖZÜMLENMESİ</a:t>
            </a:r>
          </a:p>
          <a:p>
            <a:pPr>
              <a:tabLst>
                <a:tab pos="5253990" algn="l"/>
              </a:tabLst>
            </a:pPr>
            <a:endParaRPr lang="tr-TR" sz="2400" b="1" dirty="0">
              <a:solidFill>
                <a:srgbClr val="231F20"/>
              </a:solidFill>
              <a:ea typeface="Times New Roman" panose="02020603050405020304" pitchFamily="18" charset="0"/>
            </a:endParaRPr>
          </a:p>
          <a:p>
            <a:pPr>
              <a:tabLst>
                <a:tab pos="5253990" algn="l"/>
              </a:tabLst>
            </a:pPr>
            <a:endParaRPr lang="tr-TR" sz="2400" b="1" dirty="0" smtClean="0">
              <a:solidFill>
                <a:srgbClr val="231F2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solidFill>
                  <a:srgbClr val="231F20"/>
                </a:solidFill>
                <a:ea typeface="Times New Roman" panose="02020603050405020304" pitchFamily="18" charset="0"/>
              </a:rPr>
              <a:t>Belgeler </a:t>
            </a:r>
            <a:r>
              <a:rPr lang="tr-TR" sz="2400" b="1" dirty="0">
                <a:solidFill>
                  <a:srgbClr val="231F20"/>
                </a:solidFill>
                <a:ea typeface="Times New Roman" panose="02020603050405020304" pitchFamily="18" charset="0"/>
              </a:rPr>
              <a:t>okunarak, verilerin sınıflandırılması ve çözümlemesi yapılmaktadır. </a:t>
            </a:r>
          </a:p>
          <a:p>
            <a:pPr marL="357188">
              <a:tabLst>
                <a:tab pos="5253990" algn="l"/>
              </a:tabLst>
            </a:pPr>
            <a:r>
              <a:rPr lang="tr-TR" sz="2400" dirty="0" smtClean="0">
                <a:solidFill>
                  <a:srgbClr val="231F20"/>
                </a:solidFill>
                <a:ea typeface="Times New Roman" panose="02020603050405020304" pitchFamily="18" charset="0"/>
              </a:rPr>
              <a:t>Araştırmacı</a:t>
            </a:r>
            <a:r>
              <a:rPr lang="tr-TR" sz="2400" dirty="0">
                <a:solidFill>
                  <a:srgbClr val="231F20"/>
                </a:solidFill>
                <a:ea typeface="Times New Roman" panose="02020603050405020304" pitchFamily="18" charset="0"/>
              </a:rPr>
              <a:t>, araştırmayı yalnızca belgelere dayalı olarak gerçekleştirecekse, bu belgelerin birbirleriyle </a:t>
            </a:r>
            <a:r>
              <a:rPr lang="tr-TR" sz="2400" dirty="0" smtClean="0">
                <a:solidFill>
                  <a:srgbClr val="231F20"/>
                </a:solidFill>
                <a:ea typeface="Times New Roman" panose="02020603050405020304" pitchFamily="18" charset="0"/>
              </a:rPr>
              <a:t>karşılaştırmalı </a:t>
            </a:r>
            <a:r>
              <a:rPr lang="tr-TR" sz="2400" dirty="0">
                <a:solidFill>
                  <a:srgbClr val="231F20"/>
                </a:solidFill>
                <a:ea typeface="Times New Roman" panose="02020603050405020304" pitchFamily="18" charset="0"/>
              </a:rPr>
              <a:t>olarak çözümlenmesi gerekmektedir. Aynı olguya ilişkin farklı belgeler arasında tutarlılık düzeyi ve belirli olaylara ilişkin farklı bakış açıları </a:t>
            </a:r>
            <a:r>
              <a:rPr lang="tr-TR" sz="2400" dirty="0" smtClean="0">
                <a:solidFill>
                  <a:srgbClr val="231F20"/>
                </a:solidFill>
                <a:ea typeface="Times New Roman" panose="02020603050405020304" pitchFamily="18" charset="0"/>
              </a:rPr>
              <a:t>sorgulanmalıdır</a:t>
            </a:r>
            <a:r>
              <a:rPr lang="tr-TR" sz="2400" dirty="0">
                <a:solidFill>
                  <a:srgbClr val="231F20"/>
                </a:solidFill>
                <a:ea typeface="Times New Roman" panose="02020603050405020304" pitchFamily="18" charset="0"/>
              </a:rPr>
              <a:t>. </a:t>
            </a:r>
            <a:endParaRPr lang="tr-TR" sz="2400" dirty="0" smtClean="0">
              <a:solidFill>
                <a:srgbClr val="231F20"/>
              </a:solidFill>
              <a:ea typeface="Times New Roman" panose="02020603050405020304" pitchFamily="18" charset="0"/>
            </a:endParaRPr>
          </a:p>
          <a:p>
            <a:pPr>
              <a:tabLst>
                <a:tab pos="5253990" algn="l"/>
              </a:tabLst>
            </a:pPr>
            <a:endParaRPr lang="tr-TR" sz="2400" dirty="0">
              <a:solidFill>
                <a:srgbClr val="231F2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solidFill>
                  <a:srgbClr val="231F20"/>
                </a:solidFill>
                <a:ea typeface="Times New Roman" panose="02020603050405020304" pitchFamily="18" charset="0"/>
              </a:rPr>
              <a:t>Araştırmanın </a:t>
            </a:r>
            <a:r>
              <a:rPr lang="tr-TR" sz="2400" b="1" dirty="0">
                <a:solidFill>
                  <a:srgbClr val="231F20"/>
                </a:solidFill>
                <a:ea typeface="Times New Roman" panose="02020603050405020304" pitchFamily="18" charset="0"/>
              </a:rPr>
              <a:t>amacına göre kapsamlı bir içerik çözümlemesi yapılmalıdır. </a:t>
            </a:r>
            <a:endParaRPr lang="tr-TR" sz="2400" b="1" dirty="0" smtClean="0">
              <a:solidFill>
                <a:srgbClr val="231F20"/>
              </a:solidFill>
              <a:ea typeface="Times New Roman" panose="02020603050405020304" pitchFamily="18" charset="0"/>
            </a:endParaRPr>
          </a:p>
          <a:p>
            <a:pPr marL="357188">
              <a:tabLst>
                <a:tab pos="0" algn="l"/>
                <a:tab pos="5253038" algn="l"/>
              </a:tabLst>
            </a:pPr>
            <a:r>
              <a:rPr lang="tr-TR" sz="2400" dirty="0" smtClean="0">
                <a:solidFill>
                  <a:srgbClr val="231F20"/>
                </a:solidFill>
                <a:ea typeface="Times New Roman" panose="02020603050405020304" pitchFamily="18" charset="0"/>
              </a:rPr>
              <a:t>Elde </a:t>
            </a:r>
            <a:r>
              <a:rPr lang="tr-TR" sz="2400" dirty="0">
                <a:solidFill>
                  <a:srgbClr val="231F20"/>
                </a:solidFill>
                <a:ea typeface="Times New Roman" panose="02020603050405020304" pitchFamily="18" charset="0"/>
              </a:rPr>
              <a:t>edilen belgeler gözlem ve görüşme gibi başka veri toplama araçlarıyla birlikte </a:t>
            </a:r>
            <a:r>
              <a:rPr lang="tr-TR" sz="2400" dirty="0" smtClean="0">
                <a:solidFill>
                  <a:srgbClr val="231F20"/>
                </a:solidFill>
                <a:ea typeface="Times New Roman" panose="02020603050405020304" pitchFamily="18" charset="0"/>
              </a:rPr>
              <a:t>kullanılıyorsa</a:t>
            </a:r>
            <a:r>
              <a:rPr lang="tr-TR" sz="2400" dirty="0">
                <a:solidFill>
                  <a:srgbClr val="231F20"/>
                </a:solidFill>
                <a:ea typeface="Times New Roman" panose="02020603050405020304" pitchFamily="18" charset="0"/>
              </a:rPr>
              <a:t>, burada da tüm verilerin birbirleriyle karşılaştırmalı olarak </a:t>
            </a:r>
            <a:r>
              <a:rPr lang="tr-TR" sz="2400" dirty="0" smtClean="0">
                <a:solidFill>
                  <a:srgbClr val="231F20"/>
                </a:solidFill>
                <a:ea typeface="Times New Roman" panose="02020603050405020304" pitchFamily="18" charset="0"/>
              </a:rPr>
              <a:t>çözümlenmesi </a:t>
            </a:r>
            <a:r>
              <a:rPr lang="tr-TR" sz="2400" dirty="0">
                <a:solidFill>
                  <a:srgbClr val="231F20"/>
                </a:solidFill>
                <a:ea typeface="Times New Roman" panose="02020603050405020304" pitchFamily="18" charset="0"/>
              </a:rPr>
              <a:t>gerekir. Ancak, bu durumda karmaşık veri çözümlemesine gerek olmayabilir.</a:t>
            </a:r>
            <a:endParaRPr lang="tr-TR" sz="2400" dirty="0"/>
          </a:p>
        </p:txBody>
      </p:sp>
    </p:spTree>
    <p:extLst>
      <p:ext uri="{BB962C8B-B14F-4D97-AF65-F5344CB8AC3E}">
        <p14:creationId xmlns:p14="http://schemas.microsoft.com/office/powerpoint/2010/main" val="29239500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893223"/>
            <a:ext cx="11147611" cy="3477875"/>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VERİYİ KULLANMA</a:t>
            </a:r>
          </a:p>
          <a:p>
            <a:pPr>
              <a:tabLst>
                <a:tab pos="5253990" algn="l"/>
              </a:tabLst>
            </a:pPr>
            <a:endParaRPr lang="tr-TR" sz="2400" b="1" dirty="0">
              <a:solidFill>
                <a:srgbClr val="231F20"/>
              </a:solidFill>
              <a:ea typeface="Times New Roman" panose="02020603050405020304" pitchFamily="18" charset="0"/>
            </a:endParaRPr>
          </a:p>
          <a:p>
            <a:pPr>
              <a:tabLst>
                <a:tab pos="5253990" algn="l"/>
              </a:tabLst>
            </a:pPr>
            <a:endParaRPr lang="tr-TR" sz="2400" b="1" dirty="0" smtClean="0">
              <a:solidFill>
                <a:srgbClr val="231F20"/>
              </a:solidFill>
              <a:ea typeface="Times New Roman" panose="02020603050405020304" pitchFamily="18" charset="0"/>
            </a:endParaRPr>
          </a:p>
          <a:p>
            <a:pPr marL="342900" indent="-342900">
              <a:buFont typeface="Wingdings" panose="05000000000000000000" pitchFamily="2" charset="2"/>
              <a:buChar char="§"/>
              <a:tabLst>
                <a:tab pos="5253990" algn="l"/>
              </a:tabLst>
            </a:pPr>
            <a:r>
              <a:rPr lang="tr-TR" sz="2400" b="1" dirty="0" smtClean="0">
                <a:solidFill>
                  <a:srgbClr val="231F20"/>
                </a:solidFill>
                <a:ea typeface="Times New Roman" panose="02020603050405020304" pitchFamily="18" charset="0"/>
              </a:rPr>
              <a:t>Belgelerin </a:t>
            </a:r>
            <a:r>
              <a:rPr lang="tr-TR" sz="2400" b="1" dirty="0">
                <a:solidFill>
                  <a:srgbClr val="231F20"/>
                </a:solidFill>
                <a:ea typeface="Times New Roman" panose="02020603050405020304" pitchFamily="18" charset="0"/>
              </a:rPr>
              <a:t>bir araştırmada kullanılması belirli kurum ya da kişileri zor durumda bırakmayacak biçimde gizlilikleri korunmalıdır. </a:t>
            </a:r>
            <a:endParaRPr lang="tr-TR" sz="2400" b="1" dirty="0" smtClean="0">
              <a:solidFill>
                <a:srgbClr val="231F20"/>
              </a:solidFill>
              <a:ea typeface="Times New Roman" panose="02020603050405020304" pitchFamily="18" charset="0"/>
            </a:endParaRPr>
          </a:p>
          <a:p>
            <a:pPr>
              <a:tabLst>
                <a:tab pos="5253990" algn="l"/>
              </a:tabLst>
            </a:pPr>
            <a:endParaRPr lang="tr-TR" sz="2400" dirty="0" smtClean="0">
              <a:solidFill>
                <a:srgbClr val="231F20"/>
              </a:solidFill>
              <a:ea typeface="Times New Roman" panose="02020603050405020304" pitchFamily="18" charset="0"/>
            </a:endParaRPr>
          </a:p>
          <a:p>
            <a:pPr marL="357188">
              <a:tabLst>
                <a:tab pos="5253990" algn="l"/>
              </a:tabLst>
            </a:pPr>
            <a:r>
              <a:rPr lang="tr-TR" sz="2400" dirty="0" smtClean="0">
                <a:solidFill>
                  <a:srgbClr val="231F20"/>
                </a:solidFill>
                <a:ea typeface="Times New Roman" panose="02020603050405020304" pitchFamily="18" charset="0"/>
              </a:rPr>
              <a:t>Gerçek isimler </a:t>
            </a:r>
            <a:r>
              <a:rPr lang="tr-TR" sz="2400" dirty="0">
                <a:solidFill>
                  <a:srgbClr val="231F20"/>
                </a:solidFill>
                <a:ea typeface="Times New Roman" panose="02020603050405020304" pitchFamily="18" charset="0"/>
              </a:rPr>
              <a:t>yerine takma isimler kullanılmalıdır. </a:t>
            </a:r>
            <a:endParaRPr lang="tr-TR" sz="2400" dirty="0" smtClean="0">
              <a:solidFill>
                <a:srgbClr val="231F20"/>
              </a:solidFill>
              <a:ea typeface="Times New Roman" panose="02020603050405020304" pitchFamily="18" charset="0"/>
            </a:endParaRPr>
          </a:p>
          <a:p>
            <a:pPr marL="357188">
              <a:tabLst>
                <a:tab pos="5253990" algn="l"/>
              </a:tabLst>
            </a:pPr>
            <a:r>
              <a:rPr lang="tr-TR" sz="2400" dirty="0" smtClean="0">
                <a:solidFill>
                  <a:srgbClr val="231F20"/>
                </a:solidFill>
                <a:ea typeface="Times New Roman" panose="02020603050405020304" pitchFamily="18" charset="0"/>
              </a:rPr>
              <a:t>Tanımlamalar </a:t>
            </a:r>
            <a:r>
              <a:rPr lang="tr-TR" sz="2400" dirty="0">
                <a:solidFill>
                  <a:srgbClr val="231F20"/>
                </a:solidFill>
                <a:ea typeface="Times New Roman" panose="02020603050405020304" pitchFamily="18" charset="0"/>
              </a:rPr>
              <a:t>ya da betimlemeler içinde </a:t>
            </a:r>
            <a:r>
              <a:rPr lang="tr-TR" sz="2400" dirty="0" smtClean="0">
                <a:solidFill>
                  <a:srgbClr val="231F20"/>
                </a:solidFill>
                <a:ea typeface="Times New Roman" panose="02020603050405020304" pitchFamily="18" charset="0"/>
              </a:rPr>
              <a:t>ilgili </a:t>
            </a:r>
            <a:r>
              <a:rPr lang="tr-TR" sz="2400" dirty="0">
                <a:solidFill>
                  <a:srgbClr val="231F20"/>
                </a:solidFill>
                <a:ea typeface="Times New Roman" panose="02020603050405020304" pitchFamily="18" charset="0"/>
              </a:rPr>
              <a:t>kişi ya da kurumların gizliliği hakkında da dikkat etmek gerekmektedir.</a:t>
            </a:r>
            <a:endParaRPr lang="tr-TR" sz="2400" dirty="0"/>
          </a:p>
        </p:txBody>
      </p:sp>
    </p:spTree>
    <p:extLst>
      <p:ext uri="{BB962C8B-B14F-4D97-AF65-F5344CB8AC3E}">
        <p14:creationId xmlns:p14="http://schemas.microsoft.com/office/powerpoint/2010/main" val="6806645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7697" y="1869460"/>
            <a:ext cx="10515600" cy="1325563"/>
          </a:xfrm>
        </p:spPr>
        <p:txBody>
          <a:bodyPr/>
          <a:lstStyle/>
          <a:p>
            <a:pPr algn="ctr"/>
            <a:r>
              <a:rPr lang="tr-TR"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TEŞEKKÜRLER</a:t>
            </a:r>
            <a:endParaRPr lang="tr-TR" dirty="0"/>
          </a:p>
        </p:txBody>
      </p:sp>
    </p:spTree>
    <p:extLst>
      <p:ext uri="{BB962C8B-B14F-4D97-AF65-F5344CB8AC3E}">
        <p14:creationId xmlns:p14="http://schemas.microsoft.com/office/powerpoint/2010/main" val="3999731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8564" y="288789"/>
            <a:ext cx="11147611" cy="5960606"/>
          </a:xfrm>
          <a:prstGeom prst="rect">
            <a:avLst/>
          </a:prstGeom>
        </p:spPr>
        <p:txBody>
          <a:bodyPr wrap="square">
            <a:spAutoFit/>
          </a:bodyPr>
          <a:lstStyle/>
          <a:p>
            <a:pPr>
              <a:tabLst>
                <a:tab pos="5253990" algn="l"/>
              </a:tabLst>
            </a:pPr>
            <a:r>
              <a:rPr lang="tr-TR" sz="2200" b="1" dirty="0" smtClean="0">
                <a:solidFill>
                  <a:srgbClr val="231F20"/>
                </a:solidFill>
                <a:ea typeface="Times New Roman" panose="02020603050405020304" pitchFamily="18" charset="0"/>
              </a:rPr>
              <a:t>GÖRÜŞMECİNİN GENEL ÖZELLİKLERİ</a:t>
            </a:r>
          </a:p>
          <a:p>
            <a:pPr>
              <a:tabLst>
                <a:tab pos="5253990" algn="l"/>
              </a:tabLst>
            </a:pPr>
            <a:endParaRPr lang="tr-TR" sz="2200" b="1" dirty="0" smtClean="0">
              <a:solidFill>
                <a:srgbClr val="231F20"/>
              </a:solidFill>
              <a:ea typeface="Times New Roman" panose="02020603050405020304" pitchFamily="18" charset="0"/>
            </a:endParaRPr>
          </a:p>
          <a:p>
            <a:pPr marL="285750" indent="-285750">
              <a:lnSpc>
                <a:spcPts val="2500"/>
              </a:lnSpc>
              <a:buFont typeface="Arial" panose="020B0604020202020204" pitchFamily="34" charset="0"/>
              <a:buChar char="•"/>
            </a:pPr>
            <a:r>
              <a:rPr lang="tr-TR" sz="2200" dirty="0">
                <a:solidFill>
                  <a:srgbClr val="231F20"/>
                </a:solidFill>
                <a:ea typeface="Times New Roman" panose="02020603050405020304" pitchFamily="18" charset="0"/>
              </a:rPr>
              <a:t>Yetkin ve deneyimli olmalıdır.</a:t>
            </a:r>
            <a:endParaRPr lang="tr-TR" sz="2200" dirty="0"/>
          </a:p>
          <a:p>
            <a:pPr marL="285750" indent="-285750">
              <a:lnSpc>
                <a:spcPts val="2500"/>
              </a:lnSpc>
              <a:buFont typeface="Arial" panose="020B0604020202020204" pitchFamily="34" charset="0"/>
              <a:buChar char="•"/>
            </a:pPr>
            <a:r>
              <a:rPr lang="tr-TR" sz="2200" dirty="0" smtClean="0">
                <a:solidFill>
                  <a:srgbClr val="231F20"/>
                </a:solidFill>
                <a:ea typeface="Times New Roman" panose="02020603050405020304" pitchFamily="18" charset="0"/>
              </a:rPr>
              <a:t>İncelenen </a:t>
            </a:r>
            <a:r>
              <a:rPr lang="tr-TR" sz="2200" dirty="0">
                <a:solidFill>
                  <a:srgbClr val="231F20"/>
                </a:solidFill>
                <a:ea typeface="Times New Roman" panose="02020603050405020304" pitchFamily="18" charset="0"/>
              </a:rPr>
              <a:t>konu </a:t>
            </a:r>
            <a:r>
              <a:rPr lang="tr-TR" sz="2200" dirty="0" smtClean="0">
                <a:solidFill>
                  <a:srgbClr val="231F20"/>
                </a:solidFill>
                <a:ea typeface="Times New Roman" panose="02020603050405020304" pitchFamily="18" charset="0"/>
              </a:rPr>
              <a:t>hakkında </a:t>
            </a:r>
            <a:r>
              <a:rPr lang="tr-TR" sz="2200" dirty="0">
                <a:solidFill>
                  <a:srgbClr val="231F20"/>
                </a:solidFill>
                <a:ea typeface="Times New Roman" panose="02020603050405020304" pitchFamily="18" charset="0"/>
              </a:rPr>
              <a:t>bilgi sahibi </a:t>
            </a:r>
            <a:r>
              <a:rPr lang="tr-TR" sz="2200" dirty="0" smtClean="0">
                <a:solidFill>
                  <a:srgbClr val="231F20"/>
                </a:solidFill>
                <a:ea typeface="Times New Roman" panose="02020603050405020304" pitchFamily="18" charset="0"/>
              </a:rPr>
              <a:t>olmalıdır. </a:t>
            </a:r>
          </a:p>
          <a:p>
            <a:pPr marL="285750" indent="-285750">
              <a:lnSpc>
                <a:spcPts val="2500"/>
              </a:lnSpc>
              <a:buFont typeface="Arial" panose="020B0604020202020204" pitchFamily="34" charset="0"/>
              <a:buChar char="•"/>
            </a:pPr>
            <a:r>
              <a:rPr lang="tr-TR" sz="2200" dirty="0" smtClean="0">
                <a:solidFill>
                  <a:srgbClr val="231F20"/>
                </a:solidFill>
                <a:ea typeface="Times New Roman" panose="02020603050405020304" pitchFamily="18" charset="0"/>
              </a:rPr>
              <a:t>Çok farklı </a:t>
            </a:r>
            <a:r>
              <a:rPr lang="tr-TR" sz="2200" dirty="0">
                <a:solidFill>
                  <a:srgbClr val="231F20"/>
                </a:solidFill>
                <a:ea typeface="Times New Roman" panose="02020603050405020304" pitchFamily="18" charset="0"/>
              </a:rPr>
              <a:t>ortam ve durumlarda insanlarla kolay iletişim </a:t>
            </a:r>
            <a:r>
              <a:rPr lang="tr-TR" sz="2200" dirty="0" smtClean="0">
                <a:solidFill>
                  <a:srgbClr val="231F20"/>
                </a:solidFill>
                <a:ea typeface="Times New Roman" panose="02020603050405020304" pitchFamily="18" charset="0"/>
              </a:rPr>
              <a:t>kurabilmelidir. </a:t>
            </a:r>
          </a:p>
          <a:p>
            <a:pPr marL="285750" indent="-285750">
              <a:lnSpc>
                <a:spcPts val="2500"/>
              </a:lnSpc>
              <a:buFont typeface="Arial" panose="020B0604020202020204" pitchFamily="34" charset="0"/>
              <a:buChar char="•"/>
            </a:pPr>
            <a:r>
              <a:rPr lang="tr-TR" sz="2200" dirty="0" smtClean="0">
                <a:solidFill>
                  <a:srgbClr val="231F20"/>
                </a:solidFill>
                <a:ea typeface="Times New Roman" panose="02020603050405020304" pitchFamily="18" charset="0"/>
              </a:rPr>
              <a:t>Değişen durumlarda hızlı </a:t>
            </a:r>
            <a:r>
              <a:rPr lang="tr-TR" sz="2200" dirty="0">
                <a:solidFill>
                  <a:srgbClr val="231F20"/>
                </a:solidFill>
                <a:ea typeface="Times New Roman" panose="02020603050405020304" pitchFamily="18" charset="0"/>
              </a:rPr>
              <a:t>karar </a:t>
            </a:r>
            <a:r>
              <a:rPr lang="tr-TR" sz="2200" dirty="0" smtClean="0">
                <a:solidFill>
                  <a:srgbClr val="231F20"/>
                </a:solidFill>
                <a:ea typeface="Times New Roman" panose="02020603050405020304" pitchFamily="18" charset="0"/>
              </a:rPr>
              <a:t>alabilmelidir. </a:t>
            </a:r>
          </a:p>
          <a:p>
            <a:pPr marL="285750" indent="-285750">
              <a:lnSpc>
                <a:spcPts val="2500"/>
              </a:lnSpc>
              <a:buFont typeface="Arial" panose="020B0604020202020204" pitchFamily="34" charset="0"/>
              <a:buChar char="•"/>
            </a:pPr>
            <a:r>
              <a:rPr lang="tr-TR" sz="2200" dirty="0" smtClean="0"/>
              <a:t>Sabırlı</a:t>
            </a:r>
            <a:r>
              <a:rPr lang="tr-TR" sz="2200" dirty="0"/>
              <a:t>, doğal ve nesnel olmalıdır</a:t>
            </a:r>
            <a:r>
              <a:rPr lang="tr-TR" sz="2200" dirty="0" smtClean="0"/>
              <a:t>.</a:t>
            </a:r>
          </a:p>
          <a:p>
            <a:pPr marL="285750" lvl="0" indent="-285750">
              <a:lnSpc>
                <a:spcPts val="2500"/>
              </a:lnSpc>
              <a:buFont typeface="Arial" panose="020B0604020202020204" pitchFamily="34" charset="0"/>
              <a:buChar char="•"/>
            </a:pPr>
            <a:r>
              <a:rPr lang="tr-TR" sz="2200" dirty="0" smtClean="0"/>
              <a:t>Katılımcıya </a:t>
            </a:r>
            <a:r>
              <a:rPr lang="tr-TR" sz="2200" dirty="0"/>
              <a:t>güven vermelidir</a:t>
            </a:r>
            <a:r>
              <a:rPr lang="tr-TR" sz="2200" dirty="0" smtClean="0"/>
              <a:t>.</a:t>
            </a:r>
            <a:endParaRPr lang="tr-TR" sz="2200" dirty="0"/>
          </a:p>
          <a:p>
            <a:pPr marL="285750" lvl="0" indent="-285750">
              <a:lnSpc>
                <a:spcPts val="2500"/>
              </a:lnSpc>
              <a:buFont typeface="Arial" panose="020B0604020202020204" pitchFamily="34" charset="0"/>
              <a:buChar char="•"/>
            </a:pPr>
            <a:r>
              <a:rPr lang="tr-TR" sz="2200" dirty="0"/>
              <a:t>Farklı bakış açılarına saygı duymalıdır</a:t>
            </a:r>
            <a:r>
              <a:rPr lang="tr-TR" sz="2200" dirty="0" smtClean="0"/>
              <a:t>.</a:t>
            </a:r>
            <a:endParaRPr lang="tr-TR" sz="2200" dirty="0"/>
          </a:p>
          <a:p>
            <a:pPr marL="285750" lvl="0" indent="-285750">
              <a:lnSpc>
                <a:spcPts val="2500"/>
              </a:lnSpc>
              <a:buFont typeface="Arial" panose="020B0604020202020204" pitchFamily="34" charset="0"/>
              <a:buChar char="•"/>
            </a:pPr>
            <a:r>
              <a:rPr lang="tr-TR" sz="2200" dirty="0"/>
              <a:t>Empatik dinleme becerilerine sahip olmalıdır</a:t>
            </a:r>
            <a:r>
              <a:rPr lang="tr-TR" sz="2200" dirty="0" smtClean="0"/>
              <a:t>.</a:t>
            </a:r>
            <a:endParaRPr lang="tr-TR" sz="2200" dirty="0"/>
          </a:p>
          <a:p>
            <a:pPr marL="285750" lvl="0" indent="-285750">
              <a:lnSpc>
                <a:spcPts val="2500"/>
              </a:lnSpc>
              <a:buFont typeface="Arial" panose="020B0604020202020204" pitchFamily="34" charset="0"/>
              <a:buChar char="•"/>
            </a:pPr>
            <a:r>
              <a:rPr lang="tr-TR" sz="2200" dirty="0"/>
              <a:t>Katılımcıyı sorgulamadan ve yargılamadan kaçınmalıdır</a:t>
            </a:r>
            <a:r>
              <a:rPr lang="tr-TR" sz="2200" dirty="0" smtClean="0"/>
              <a:t>.</a:t>
            </a:r>
            <a:endParaRPr lang="tr-TR" sz="2200" dirty="0"/>
          </a:p>
          <a:p>
            <a:pPr marL="285750" lvl="0" indent="-285750">
              <a:lnSpc>
                <a:spcPts val="2500"/>
              </a:lnSpc>
              <a:buFont typeface="Arial" panose="020B0604020202020204" pitchFamily="34" charset="0"/>
              <a:buChar char="•"/>
            </a:pPr>
            <a:r>
              <a:rPr lang="tr-TR" sz="2200" dirty="0"/>
              <a:t>Araştırmanın amacını bilmeli ve soruları önceden çalışmalıdır</a:t>
            </a:r>
            <a:r>
              <a:rPr lang="tr-TR" sz="2200" dirty="0" smtClean="0"/>
              <a:t>.</a:t>
            </a:r>
            <a:endParaRPr lang="tr-TR" sz="2200" dirty="0"/>
          </a:p>
          <a:p>
            <a:pPr marL="285750" lvl="0" indent="-285750">
              <a:lnSpc>
                <a:spcPts val="2500"/>
              </a:lnSpc>
              <a:buFont typeface="Arial" panose="020B0604020202020204" pitchFamily="34" charset="0"/>
              <a:buChar char="•"/>
            </a:pPr>
            <a:r>
              <a:rPr lang="tr-TR" sz="2200" dirty="0"/>
              <a:t>Katılımcının soruları doğru anlamasına çaba göstermelidir</a:t>
            </a:r>
            <a:r>
              <a:rPr lang="tr-TR" sz="2200" dirty="0" smtClean="0"/>
              <a:t>.</a:t>
            </a:r>
            <a:endParaRPr lang="tr-TR" sz="2200" dirty="0"/>
          </a:p>
          <a:p>
            <a:pPr marL="285750" lvl="0" indent="-285750">
              <a:lnSpc>
                <a:spcPts val="2500"/>
              </a:lnSpc>
              <a:buFont typeface="Arial" panose="020B0604020202020204" pitchFamily="34" charset="0"/>
              <a:buChar char="•"/>
            </a:pPr>
            <a:r>
              <a:rPr lang="tr-TR" sz="2200" dirty="0"/>
              <a:t>Yeterli olmayan yanıtlar için ek sorular sorabilmelidir.</a:t>
            </a:r>
          </a:p>
          <a:p>
            <a:pPr marL="285750" lvl="0" indent="-285750">
              <a:lnSpc>
                <a:spcPts val="2500"/>
              </a:lnSpc>
              <a:buFont typeface="Arial" panose="020B0604020202020204" pitchFamily="34" charset="0"/>
              <a:buChar char="•"/>
            </a:pPr>
            <a:r>
              <a:rPr lang="tr-TR" sz="2200" dirty="0"/>
              <a:t>Katılımcıyı yanıt vermeye teşvik etmelidir.</a:t>
            </a:r>
          </a:p>
          <a:p>
            <a:pPr marL="285750" lvl="0" indent="-285750">
              <a:lnSpc>
                <a:spcPts val="2500"/>
              </a:lnSpc>
              <a:buFont typeface="Arial" panose="020B0604020202020204" pitchFamily="34" charset="0"/>
              <a:buChar char="•"/>
            </a:pPr>
            <a:r>
              <a:rPr lang="tr-TR" sz="2200" dirty="0"/>
              <a:t>Katılımcının yanıtlarını etkileyecek yorumlardan kaçınmalıdır.</a:t>
            </a:r>
          </a:p>
          <a:p>
            <a:pPr marL="285750" lvl="0" indent="-285750">
              <a:lnSpc>
                <a:spcPts val="2500"/>
              </a:lnSpc>
              <a:buFont typeface="Arial" panose="020B0604020202020204" pitchFamily="34" charset="0"/>
              <a:buChar char="•"/>
            </a:pPr>
            <a:r>
              <a:rPr lang="tr-TR" sz="2200" dirty="0"/>
              <a:t>Görüşmenin gizlilik kurallarına bağlı kalmalıdır.</a:t>
            </a:r>
          </a:p>
          <a:p>
            <a:pPr marL="285750" lvl="0" indent="-285750">
              <a:lnSpc>
                <a:spcPts val="2500"/>
              </a:lnSpc>
              <a:buFont typeface="Arial" panose="020B0604020202020204" pitchFamily="34" charset="0"/>
              <a:buChar char="•"/>
            </a:pPr>
            <a:r>
              <a:rPr lang="tr-TR" sz="2200" dirty="0"/>
              <a:t>Ses ya da görüntü kaydını yürütebilecek teknik beceriye sahip olmalıdır</a:t>
            </a:r>
            <a:r>
              <a:rPr lang="tr-TR" sz="2200" dirty="0" smtClean="0"/>
              <a:t>.</a:t>
            </a:r>
            <a:endParaRPr lang="tr-TR" sz="2200" dirty="0"/>
          </a:p>
        </p:txBody>
      </p:sp>
    </p:spTree>
    <p:extLst>
      <p:ext uri="{BB962C8B-B14F-4D97-AF65-F5344CB8AC3E}">
        <p14:creationId xmlns:p14="http://schemas.microsoft.com/office/powerpoint/2010/main" val="445757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57200" y="0"/>
            <a:ext cx="11315700" cy="7427290"/>
          </a:xfrm>
          <a:prstGeom prst="rect">
            <a:avLst/>
          </a:prstGeom>
        </p:spPr>
        <p:txBody>
          <a:bodyPr wrap="square">
            <a:spAutoFit/>
          </a:bodyPr>
          <a:lstStyle/>
          <a:p>
            <a:pPr indent="190500">
              <a:lnSpc>
                <a:spcPct val="112000"/>
              </a:lnSpc>
            </a:pPr>
            <a:r>
              <a:rPr lang="tr-TR" sz="2800" b="1" dirty="0" smtClean="0">
                <a:solidFill>
                  <a:srgbClr val="231F20"/>
                </a:solidFill>
                <a:ea typeface="Times New Roman" panose="02020603050405020304" pitchFamily="18" charset="0"/>
              </a:rPr>
              <a:t>GÖRÜŞMENİN AVANTAJLI YÖNLERİ</a:t>
            </a:r>
          </a:p>
          <a:p>
            <a:pPr indent="190500">
              <a:lnSpc>
                <a:spcPct val="112000"/>
              </a:lnSpc>
              <a:spcAft>
                <a:spcPts val="0"/>
              </a:spcAft>
            </a:pPr>
            <a:r>
              <a:rPr lang="tr-TR" sz="2200" i="1" dirty="0" smtClean="0">
                <a:solidFill>
                  <a:srgbClr val="231F20"/>
                </a:solidFill>
                <a:ea typeface="Times New Roman" panose="02020603050405020304" pitchFamily="18" charset="0"/>
              </a:rPr>
              <a:t>Nitel </a:t>
            </a:r>
            <a:r>
              <a:rPr lang="tr-TR" sz="2200" i="1" dirty="0">
                <a:solidFill>
                  <a:srgbClr val="231F20"/>
                </a:solidFill>
                <a:ea typeface="Times New Roman" panose="02020603050405020304" pitchFamily="18" charset="0"/>
              </a:rPr>
              <a:t>görüşme, veri toplama aracı olarak anket ya da ölçekle karşılaştırıldığında bazı üstünlüklere sahiptir. </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smtClean="0">
                <a:solidFill>
                  <a:srgbClr val="231F20"/>
                </a:solidFill>
                <a:ea typeface="Times New Roman" panose="02020603050405020304" pitchFamily="18" charset="0"/>
                <a:cs typeface="Times New Roman" panose="02020603050405020304" pitchFamily="18" charset="0"/>
              </a:rPr>
              <a:t>Araştırma sürecinin herhangi bir aşamasında kullanılabilir.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smtClean="0">
                <a:solidFill>
                  <a:srgbClr val="231F20"/>
                </a:solidFill>
                <a:ea typeface="Times New Roman" panose="02020603050405020304" pitchFamily="18" charset="0"/>
                <a:cs typeface="Times New Roman" panose="02020603050405020304" pitchFamily="18" charset="0"/>
              </a:rPr>
              <a:t>Katılımcının daha derinlemesine yanıtlar vermesi için ek sorular sorulması­na olanak sağlar.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smtClean="0">
                <a:solidFill>
                  <a:srgbClr val="231F20"/>
                </a:solidFill>
                <a:ea typeface="Times New Roman" panose="02020603050405020304" pitchFamily="18" charset="0"/>
                <a:cs typeface="Times New Roman" panose="02020603050405020304" pitchFamily="18" charset="0"/>
              </a:rPr>
              <a:t>Katılımcının </a:t>
            </a:r>
            <a:r>
              <a:rPr lang="tr-TR" sz="2200" dirty="0">
                <a:solidFill>
                  <a:srgbClr val="231F20"/>
                </a:solidFill>
                <a:ea typeface="Times New Roman" panose="02020603050405020304" pitchFamily="18" charset="0"/>
                <a:cs typeface="Times New Roman" panose="02020603050405020304" pitchFamily="18" charset="0"/>
              </a:rPr>
              <a:t>verdiği yanıtlar doğrultusunda beklenilmeyen konulara değin­me esnekliği yaratır.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smtClean="0">
                <a:solidFill>
                  <a:srgbClr val="231F20"/>
                </a:solidFill>
                <a:ea typeface="Times New Roman" panose="02020603050405020304" pitchFamily="18" charset="0"/>
                <a:cs typeface="Times New Roman" panose="02020603050405020304" pitchFamily="18" charset="0"/>
              </a:rPr>
              <a:t>İncelenen </a:t>
            </a:r>
            <a:r>
              <a:rPr lang="tr-TR" sz="2200" dirty="0">
                <a:solidFill>
                  <a:srgbClr val="231F20"/>
                </a:solidFill>
                <a:ea typeface="Times New Roman" panose="02020603050405020304" pitchFamily="18" charset="0"/>
                <a:cs typeface="Times New Roman" panose="02020603050405020304" pitchFamily="18" charset="0"/>
              </a:rPr>
              <a:t>konu hakkında ayrıntılı veri toplanmasına olanak </a:t>
            </a:r>
            <a:r>
              <a:rPr lang="tr-TR" sz="2200" dirty="0" smtClean="0">
                <a:solidFill>
                  <a:srgbClr val="231F20"/>
                </a:solidFill>
                <a:ea typeface="Times New Roman" panose="02020603050405020304" pitchFamily="18" charset="0"/>
                <a:cs typeface="Times New Roman" panose="02020603050405020304" pitchFamily="18" charset="0"/>
              </a:rPr>
              <a:t>verir.</a:t>
            </a:r>
            <a:endParaRPr lang="tr-TR" sz="2200" dirty="0">
              <a:solidFill>
                <a:srgbClr val="231F20"/>
              </a:solidFill>
              <a:ea typeface="Times New Roman" panose="02020603050405020304" pitchFamily="18" charset="0"/>
              <a:cs typeface="Times New Roman" panose="02020603050405020304" pitchFamily="18" charset="0"/>
            </a:endParaRPr>
          </a:p>
          <a:p>
            <a:pPr marL="542925" lvl="0" indent="-342900">
              <a:lnSpc>
                <a:spcPct val="150000"/>
              </a:lnSpc>
              <a:spcAft>
                <a:spcPts val="0"/>
              </a:spcAft>
              <a:buClr>
                <a:srgbClr val="231F20"/>
              </a:buClr>
              <a:buSzPct val="100000"/>
              <a:buFont typeface="Arial" panose="020B0604020202020204" pitchFamily="34" charset="0"/>
              <a:buChar char="•"/>
            </a:pPr>
            <a:r>
              <a:rPr lang="tr-TR" sz="2200" dirty="0">
                <a:solidFill>
                  <a:srgbClr val="231F20"/>
                </a:solidFill>
                <a:ea typeface="Times New Roman" panose="02020603050405020304" pitchFamily="18" charset="0"/>
                <a:cs typeface="Times New Roman" panose="02020603050405020304" pitchFamily="18" charset="0"/>
              </a:rPr>
              <a:t>Görüşmeci yeterliğine bağlı olarak soruların yanıtlanma oranı yüksektir.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a:solidFill>
                  <a:srgbClr val="231F20"/>
                </a:solidFill>
                <a:ea typeface="Times New Roman" panose="02020603050405020304" pitchFamily="18" charset="0"/>
                <a:cs typeface="Times New Roman" panose="02020603050405020304" pitchFamily="18" charset="0"/>
              </a:rPr>
              <a:t>Yüz yüze görüşmede katılımcının kullandığı dilin yanı sıra beden dili, jest­leri ve mimikleri de araştırmacıya bilgi sağlayabilir.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a:solidFill>
                  <a:srgbClr val="231F20"/>
                </a:solidFill>
                <a:ea typeface="Times New Roman" panose="02020603050405020304" pitchFamily="18" charset="0"/>
                <a:cs typeface="Times New Roman" panose="02020603050405020304" pitchFamily="18" charset="0"/>
              </a:rPr>
              <a:t>Katılımcıların anlamadığı sorular kolayca açıklanabilir.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a:solidFill>
                  <a:srgbClr val="231F20"/>
                </a:solidFill>
                <a:ea typeface="Times New Roman" panose="02020603050405020304" pitchFamily="18" charset="0"/>
                <a:cs typeface="Times New Roman" panose="02020603050405020304" pitchFamily="18" charset="0"/>
              </a:rPr>
              <a:t>Katılımcı görece başkalarından etkilenmeden kolayca yanıt verebilir.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a:solidFill>
                  <a:srgbClr val="231F20"/>
                </a:solidFill>
                <a:ea typeface="Times New Roman" panose="02020603050405020304" pitchFamily="18" charset="0"/>
                <a:cs typeface="Times New Roman" panose="02020603050405020304" pitchFamily="18" charset="0"/>
              </a:rPr>
              <a:t>Kendini sözel olarak daha iyi ifade eden katılımcılar için uygun veri topla­ma aracıdır.</a:t>
            </a:r>
          </a:p>
          <a:p>
            <a:pPr marL="542925" lvl="0" indent="-342900">
              <a:lnSpc>
                <a:spcPct val="150000"/>
              </a:lnSpc>
              <a:spcAft>
                <a:spcPts val="0"/>
              </a:spcAft>
              <a:buClr>
                <a:srgbClr val="231F20"/>
              </a:buClr>
              <a:buSzPct val="100000"/>
              <a:buFont typeface="Arial" panose="020B0604020202020204" pitchFamily="34" charset="0"/>
              <a:buChar char="•"/>
            </a:pPr>
            <a:r>
              <a:rPr lang="tr-TR" sz="2200" dirty="0">
                <a:solidFill>
                  <a:srgbClr val="231F20"/>
                </a:solidFill>
                <a:ea typeface="Times New Roman" panose="02020603050405020304" pitchFamily="18" charset="0"/>
                <a:cs typeface="Times New Roman" panose="02020603050405020304" pitchFamily="18" charset="0"/>
              </a:rPr>
              <a:t>Okuma yazması olmayanlar, çocuklar ve anket formu işaretlemeyi sevme­yenler için daha uygundur.</a:t>
            </a:r>
          </a:p>
        </p:txBody>
      </p:sp>
    </p:spTree>
    <p:extLst>
      <p:ext uri="{BB962C8B-B14F-4D97-AF65-F5344CB8AC3E}">
        <p14:creationId xmlns:p14="http://schemas.microsoft.com/office/powerpoint/2010/main" val="2698280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2728" y="250550"/>
            <a:ext cx="11551023" cy="6161046"/>
          </a:xfrm>
          <a:prstGeom prst="rect">
            <a:avLst/>
          </a:prstGeom>
        </p:spPr>
        <p:txBody>
          <a:bodyPr wrap="square">
            <a:spAutoFit/>
          </a:bodyPr>
          <a:lstStyle/>
          <a:p>
            <a:pPr indent="190500">
              <a:lnSpc>
                <a:spcPct val="112000"/>
              </a:lnSpc>
            </a:pPr>
            <a:r>
              <a:rPr lang="tr-TR" sz="2800" b="1" dirty="0">
                <a:solidFill>
                  <a:srgbClr val="231F20"/>
                </a:solidFill>
                <a:ea typeface="Times New Roman" panose="02020603050405020304" pitchFamily="18" charset="0"/>
              </a:rPr>
              <a:t>GÖRÜŞMENİN </a:t>
            </a:r>
            <a:r>
              <a:rPr lang="tr-TR" sz="2800" b="1" dirty="0" smtClean="0">
                <a:solidFill>
                  <a:srgbClr val="231F20"/>
                </a:solidFill>
                <a:ea typeface="Times New Roman" panose="02020603050405020304" pitchFamily="18" charset="0"/>
              </a:rPr>
              <a:t>SINIRLI YÖNLERİ</a:t>
            </a:r>
          </a:p>
          <a:p>
            <a:pPr marL="342900" lvl="0" indent="-342900">
              <a:lnSpc>
                <a:spcPct val="150000"/>
              </a:lnSpc>
              <a:spcAft>
                <a:spcPts val="0"/>
              </a:spcAft>
              <a:buClr>
                <a:srgbClr val="231F20"/>
              </a:buClr>
              <a:buSzPts val="1000"/>
              <a:buFont typeface="Arial" panose="020B0604020202020204" pitchFamily="34" charset="0"/>
              <a:buChar char="•"/>
            </a:pPr>
            <a:r>
              <a:rPr lang="tr-TR" sz="2200" dirty="0" smtClean="0">
                <a:solidFill>
                  <a:srgbClr val="FF0000"/>
                </a:solidFill>
                <a:ea typeface="Times New Roman" panose="02020603050405020304" pitchFamily="18" charset="0"/>
                <a:cs typeface="Times New Roman" panose="02020603050405020304" pitchFamily="18" charset="0"/>
              </a:rPr>
              <a:t>Maliyet. </a:t>
            </a:r>
            <a:endParaRPr lang="tr-TR" sz="2200" dirty="0">
              <a:solidFill>
                <a:srgbClr val="FF0000"/>
              </a:solidFill>
              <a:ea typeface="Times New Roman" panose="02020603050405020304" pitchFamily="18" charset="0"/>
              <a:cs typeface="Times New Roman" panose="02020603050405020304" pitchFamily="18" charset="0"/>
            </a:endParaRPr>
          </a:p>
          <a:p>
            <a:pPr marL="342900" lvl="0" indent="-342900">
              <a:lnSpc>
                <a:spcPct val="150000"/>
              </a:lnSpc>
              <a:spcAft>
                <a:spcPts val="0"/>
              </a:spcAft>
              <a:buClr>
                <a:srgbClr val="231F20"/>
              </a:buClr>
              <a:buSzPts val="1000"/>
              <a:buFont typeface="Arial" panose="020B0604020202020204" pitchFamily="34" charset="0"/>
              <a:buChar char="•"/>
            </a:pPr>
            <a:r>
              <a:rPr lang="tr-TR" sz="2200" dirty="0" smtClean="0">
                <a:solidFill>
                  <a:srgbClr val="FF0000"/>
                </a:solidFill>
                <a:ea typeface="Times New Roman" panose="02020603050405020304" pitchFamily="18" charset="0"/>
                <a:cs typeface="Times New Roman" panose="02020603050405020304" pitchFamily="18" charset="0"/>
              </a:rPr>
              <a:t>Zaman.</a:t>
            </a:r>
          </a:p>
          <a:p>
            <a:pPr marL="342900" lvl="0" indent="-342900">
              <a:lnSpc>
                <a:spcPct val="150000"/>
              </a:lnSpc>
              <a:spcAft>
                <a:spcPts val="0"/>
              </a:spcAft>
              <a:buClr>
                <a:srgbClr val="231F20"/>
              </a:buClr>
              <a:buSzPts val="1000"/>
              <a:buFont typeface="Arial" panose="020B0604020202020204" pitchFamily="34" charset="0"/>
              <a:buChar char="•"/>
            </a:pPr>
            <a:r>
              <a:rPr lang="tr-TR" sz="2200" dirty="0" err="1" smtClean="0">
                <a:solidFill>
                  <a:srgbClr val="FF0000"/>
                </a:solidFill>
                <a:ea typeface="Times New Roman" panose="02020603050405020304" pitchFamily="18" charset="0"/>
                <a:cs typeface="Times New Roman" panose="02020603050405020304" pitchFamily="18" charset="0"/>
              </a:rPr>
              <a:t>Görüşmeci’nin</a:t>
            </a:r>
            <a:r>
              <a:rPr lang="tr-TR" sz="2200" dirty="0" smtClean="0">
                <a:solidFill>
                  <a:srgbClr val="FF0000"/>
                </a:solidFill>
                <a:ea typeface="Times New Roman" panose="02020603050405020304" pitchFamily="18" charset="0"/>
                <a:cs typeface="Times New Roman" panose="02020603050405020304" pitchFamily="18" charset="0"/>
              </a:rPr>
              <a:t> yeterliliği, özellikleri.</a:t>
            </a:r>
          </a:p>
          <a:p>
            <a:pPr marL="342900" lvl="0" indent="-342900">
              <a:lnSpc>
                <a:spcPct val="150000"/>
              </a:lnSpc>
              <a:spcAft>
                <a:spcPts val="0"/>
              </a:spcAft>
              <a:buClr>
                <a:srgbClr val="231F20"/>
              </a:buClr>
              <a:buSzPts val="1000"/>
              <a:buFont typeface="Arial" panose="020B0604020202020204" pitchFamily="34" charset="0"/>
              <a:buChar char="•"/>
            </a:pPr>
            <a:r>
              <a:rPr lang="tr-TR" sz="2200" dirty="0" smtClean="0">
                <a:solidFill>
                  <a:srgbClr val="FF0000"/>
                </a:solidFill>
                <a:ea typeface="Times New Roman" panose="02020603050405020304" pitchFamily="18" charset="0"/>
                <a:cs typeface="Times New Roman" panose="02020603050405020304" pitchFamily="18" charset="0"/>
              </a:rPr>
              <a:t>Görüşmeyle </a:t>
            </a:r>
            <a:r>
              <a:rPr lang="tr-TR" sz="2200" dirty="0">
                <a:solidFill>
                  <a:srgbClr val="FF0000"/>
                </a:solidFill>
                <a:ea typeface="Times New Roman" panose="02020603050405020304" pitchFamily="18" charset="0"/>
                <a:cs typeface="Times New Roman" panose="02020603050405020304" pitchFamily="18" charset="0"/>
              </a:rPr>
              <a:t>elde </a:t>
            </a:r>
            <a:r>
              <a:rPr lang="tr-TR" sz="2200" dirty="0" smtClean="0">
                <a:solidFill>
                  <a:srgbClr val="FF0000"/>
                </a:solidFill>
                <a:ea typeface="Times New Roman" panose="02020603050405020304" pitchFamily="18" charset="0"/>
                <a:cs typeface="Times New Roman" panose="02020603050405020304" pitchFamily="18" charset="0"/>
              </a:rPr>
              <a:t>edilen bilginin öznelliği.</a:t>
            </a:r>
          </a:p>
          <a:p>
            <a:pPr marL="342900" lvl="0" indent="-342900">
              <a:lnSpc>
                <a:spcPct val="150000"/>
              </a:lnSpc>
              <a:spcAft>
                <a:spcPts val="0"/>
              </a:spcAft>
              <a:buClr>
                <a:srgbClr val="231F20"/>
              </a:buClr>
              <a:buSzPts val="1000"/>
              <a:buFont typeface="Arial" panose="020B0604020202020204" pitchFamily="34" charset="0"/>
              <a:buChar char="•"/>
              <a:tabLst>
                <a:tab pos="356870" algn="l"/>
              </a:tabLst>
            </a:pPr>
            <a:r>
              <a:rPr lang="tr-TR" sz="2200" dirty="0" smtClean="0">
                <a:solidFill>
                  <a:srgbClr val="FF0000"/>
                </a:solidFill>
                <a:ea typeface="Times New Roman" panose="02020603050405020304" pitchFamily="18" charset="0"/>
                <a:cs typeface="Times New Roman" panose="02020603050405020304" pitchFamily="18" charset="0"/>
              </a:rPr>
              <a:t>Sosyal </a:t>
            </a:r>
            <a:r>
              <a:rPr lang="tr-TR" sz="2200" dirty="0">
                <a:solidFill>
                  <a:srgbClr val="FF0000"/>
                </a:solidFill>
                <a:ea typeface="Times New Roman" panose="02020603050405020304" pitchFamily="18" charset="0"/>
                <a:cs typeface="Times New Roman" panose="02020603050405020304" pitchFamily="18" charset="0"/>
              </a:rPr>
              <a:t>olarak kabul edilebilir biçimde yanıt verme </a:t>
            </a:r>
            <a:r>
              <a:rPr lang="tr-TR" sz="2200" dirty="0" smtClean="0">
                <a:solidFill>
                  <a:srgbClr val="FF0000"/>
                </a:solidFill>
                <a:ea typeface="Times New Roman" panose="02020603050405020304" pitchFamily="18" charset="0"/>
                <a:cs typeface="Times New Roman" panose="02020603050405020304" pitchFamily="18" charset="0"/>
              </a:rPr>
              <a:t>eğilimi. </a:t>
            </a:r>
          </a:p>
          <a:p>
            <a:pPr marL="342900" lvl="0" indent="-342900">
              <a:lnSpc>
                <a:spcPct val="150000"/>
              </a:lnSpc>
              <a:spcAft>
                <a:spcPts val="0"/>
              </a:spcAft>
              <a:buClr>
                <a:srgbClr val="231F20"/>
              </a:buClr>
              <a:buSzPts val="1000"/>
              <a:buFont typeface="Arial" panose="020B0604020202020204" pitchFamily="34" charset="0"/>
              <a:buChar char="•"/>
              <a:tabLst>
                <a:tab pos="356870" algn="l"/>
              </a:tabLst>
            </a:pPr>
            <a:r>
              <a:rPr lang="tr-TR" sz="2200" dirty="0" smtClean="0">
                <a:solidFill>
                  <a:srgbClr val="FF0000"/>
                </a:solidFill>
                <a:ea typeface="Times New Roman" panose="02020603050405020304" pitchFamily="18" charset="0"/>
                <a:cs typeface="Times New Roman" panose="02020603050405020304" pitchFamily="18" charset="0"/>
              </a:rPr>
              <a:t>Etkili bir </a:t>
            </a:r>
            <a:r>
              <a:rPr lang="tr-TR" sz="2200" dirty="0" err="1" smtClean="0">
                <a:solidFill>
                  <a:srgbClr val="FF0000"/>
                </a:solidFill>
                <a:ea typeface="Times New Roman" panose="02020603050405020304" pitchFamily="18" charset="0"/>
                <a:cs typeface="Times New Roman" panose="02020603050405020304" pitchFamily="18" charset="0"/>
              </a:rPr>
              <a:t>Görüşmeci’nin</a:t>
            </a:r>
            <a:r>
              <a:rPr lang="tr-TR" sz="2200" dirty="0" smtClean="0">
                <a:solidFill>
                  <a:srgbClr val="FF0000"/>
                </a:solidFill>
                <a:ea typeface="Times New Roman" panose="02020603050405020304" pitchFamily="18" charset="0"/>
                <a:cs typeface="Times New Roman" panose="02020603050405020304" pitchFamily="18" charset="0"/>
              </a:rPr>
              <a:t> yetiştirilmesi.</a:t>
            </a:r>
            <a:endParaRPr lang="tr-TR" sz="2200" dirty="0">
              <a:solidFill>
                <a:srgbClr val="FF0000"/>
              </a:solidFill>
              <a:ea typeface="Times New Roman" panose="02020603050405020304" pitchFamily="18" charset="0"/>
              <a:cs typeface="Times New Roman" panose="02020603050405020304" pitchFamily="18" charset="0"/>
            </a:endParaRPr>
          </a:p>
          <a:p>
            <a:pPr marL="342900" lvl="0" indent="-342900">
              <a:lnSpc>
                <a:spcPct val="150000"/>
              </a:lnSpc>
              <a:spcAft>
                <a:spcPts val="0"/>
              </a:spcAft>
              <a:buClr>
                <a:srgbClr val="231F20"/>
              </a:buClr>
              <a:buSzPts val="1000"/>
              <a:buFont typeface="Arial" panose="020B0604020202020204" pitchFamily="34" charset="0"/>
              <a:buChar char="•"/>
              <a:tabLst>
                <a:tab pos="356870" algn="l"/>
              </a:tabLst>
            </a:pPr>
            <a:r>
              <a:rPr lang="tr-TR" sz="2200" dirty="0" smtClean="0">
                <a:solidFill>
                  <a:srgbClr val="FF0000"/>
                </a:solidFill>
                <a:ea typeface="Times New Roman" panose="02020603050405020304" pitchFamily="18" charset="0"/>
                <a:cs typeface="Times New Roman" panose="02020603050405020304" pitchFamily="18" charset="0"/>
              </a:rPr>
              <a:t>Ayrıntılı </a:t>
            </a:r>
            <a:r>
              <a:rPr lang="tr-TR" sz="2200" dirty="0">
                <a:solidFill>
                  <a:srgbClr val="FF0000"/>
                </a:solidFill>
                <a:ea typeface="Times New Roman" panose="02020603050405020304" pitchFamily="18" charset="0"/>
                <a:cs typeface="Times New Roman" panose="02020603050405020304" pitchFamily="18" charset="0"/>
              </a:rPr>
              <a:t>sorular </a:t>
            </a:r>
            <a:r>
              <a:rPr lang="tr-TR" sz="2200" dirty="0" smtClean="0">
                <a:solidFill>
                  <a:srgbClr val="FF0000"/>
                </a:solidFill>
                <a:ea typeface="Times New Roman" panose="02020603050405020304" pitchFamily="18" charset="0"/>
                <a:cs typeface="Times New Roman" panose="02020603050405020304" pitchFamily="18" charset="0"/>
              </a:rPr>
              <a:t>ya </a:t>
            </a:r>
            <a:r>
              <a:rPr lang="tr-TR" sz="2200" dirty="0">
                <a:solidFill>
                  <a:srgbClr val="FF0000"/>
                </a:solidFill>
                <a:ea typeface="Times New Roman" panose="02020603050405020304" pitchFamily="18" charset="0"/>
                <a:cs typeface="Times New Roman" panose="02020603050405020304" pitchFamily="18" charset="0"/>
              </a:rPr>
              <a:t>da soruların soruluş </a:t>
            </a:r>
            <a:r>
              <a:rPr lang="tr-TR" sz="2200" dirty="0" smtClean="0">
                <a:solidFill>
                  <a:srgbClr val="FF0000"/>
                </a:solidFill>
                <a:ea typeface="Times New Roman" panose="02020603050405020304" pitchFamily="18" charset="0"/>
                <a:cs typeface="Times New Roman" panose="02020603050405020304" pitchFamily="18" charset="0"/>
              </a:rPr>
              <a:t>şeklinin değişmesine bağlı </a:t>
            </a:r>
            <a:r>
              <a:rPr lang="tr-TR" sz="2200" dirty="0">
                <a:solidFill>
                  <a:srgbClr val="FF0000"/>
                </a:solidFill>
                <a:ea typeface="Times New Roman" panose="02020603050405020304" pitchFamily="18" charset="0"/>
                <a:cs typeface="Times New Roman" panose="02020603050405020304" pitchFamily="18" charset="0"/>
              </a:rPr>
              <a:t>toplanan verilerin standart </a:t>
            </a:r>
            <a:r>
              <a:rPr lang="tr-TR" sz="2200" dirty="0" smtClean="0">
                <a:solidFill>
                  <a:srgbClr val="FF0000"/>
                </a:solidFill>
                <a:ea typeface="Times New Roman" panose="02020603050405020304" pitchFamily="18" charset="0"/>
                <a:cs typeface="Times New Roman" panose="02020603050405020304" pitchFamily="18" charset="0"/>
              </a:rPr>
              <a:t>olmaması/güvenirliği </a:t>
            </a:r>
            <a:r>
              <a:rPr lang="tr-TR" sz="2200" dirty="0">
                <a:solidFill>
                  <a:srgbClr val="FF0000"/>
                </a:solidFill>
                <a:ea typeface="Times New Roman" panose="02020603050405020304" pitchFamily="18" charset="0"/>
                <a:cs typeface="Times New Roman" panose="02020603050405020304" pitchFamily="18" charset="0"/>
              </a:rPr>
              <a:t>olumsuz </a:t>
            </a:r>
            <a:r>
              <a:rPr lang="tr-TR" sz="2200" dirty="0" smtClean="0">
                <a:solidFill>
                  <a:srgbClr val="FF0000"/>
                </a:solidFill>
                <a:ea typeface="Times New Roman" panose="02020603050405020304" pitchFamily="18" charset="0"/>
                <a:cs typeface="Times New Roman" panose="02020603050405020304" pitchFamily="18" charset="0"/>
              </a:rPr>
              <a:t>etkilemesi.</a:t>
            </a:r>
            <a:endParaRPr lang="tr-TR" sz="2200" dirty="0">
              <a:solidFill>
                <a:srgbClr val="FF0000"/>
              </a:solidFill>
              <a:ea typeface="Times New Roman" panose="02020603050405020304" pitchFamily="18" charset="0"/>
              <a:cs typeface="Times New Roman" panose="02020603050405020304" pitchFamily="18" charset="0"/>
            </a:endParaRPr>
          </a:p>
          <a:p>
            <a:pPr marL="342900" lvl="0" indent="-342900">
              <a:lnSpc>
                <a:spcPct val="150000"/>
              </a:lnSpc>
              <a:spcAft>
                <a:spcPts val="0"/>
              </a:spcAft>
              <a:buClr>
                <a:srgbClr val="231F20"/>
              </a:buClr>
              <a:buSzPts val="1000"/>
              <a:buFont typeface="Arial" panose="020B0604020202020204" pitchFamily="34" charset="0"/>
              <a:buChar char="•"/>
              <a:tabLst>
                <a:tab pos="356870" algn="l"/>
              </a:tabLst>
            </a:pPr>
            <a:r>
              <a:rPr lang="tr-TR" sz="2200" dirty="0" smtClean="0">
                <a:solidFill>
                  <a:srgbClr val="FF0000"/>
                </a:solidFill>
                <a:ea typeface="Times New Roman" panose="02020603050405020304" pitchFamily="18" charset="0"/>
                <a:cs typeface="Times New Roman" panose="02020603050405020304" pitchFamily="18" charset="0"/>
              </a:rPr>
              <a:t>Kendini </a:t>
            </a:r>
            <a:r>
              <a:rPr lang="tr-TR" sz="2200" dirty="0">
                <a:solidFill>
                  <a:srgbClr val="FF0000"/>
                </a:solidFill>
                <a:ea typeface="Times New Roman" panose="02020603050405020304" pitchFamily="18" charset="0"/>
                <a:cs typeface="Times New Roman" panose="02020603050405020304" pitchFamily="18" charset="0"/>
              </a:rPr>
              <a:t>sözel olarak kolay ifade edemeyen </a:t>
            </a:r>
            <a:r>
              <a:rPr lang="tr-TR" sz="2200" dirty="0" smtClean="0">
                <a:solidFill>
                  <a:srgbClr val="FF0000"/>
                </a:solidFill>
                <a:ea typeface="Times New Roman" panose="02020603050405020304" pitchFamily="18" charset="0"/>
                <a:cs typeface="Times New Roman" panose="02020603050405020304" pitchFamily="18" charset="0"/>
              </a:rPr>
              <a:t>katılımcılarla görüşme.</a:t>
            </a:r>
            <a:endParaRPr lang="tr-TR" sz="2200" dirty="0">
              <a:solidFill>
                <a:srgbClr val="FF0000"/>
              </a:solidFill>
              <a:ea typeface="Times New Roman" panose="02020603050405020304" pitchFamily="18" charset="0"/>
              <a:cs typeface="Times New Roman" panose="02020603050405020304" pitchFamily="18" charset="0"/>
            </a:endParaRPr>
          </a:p>
          <a:p>
            <a:pPr marL="342900" lvl="0" indent="-342900">
              <a:lnSpc>
                <a:spcPct val="150000"/>
              </a:lnSpc>
              <a:spcAft>
                <a:spcPts val="0"/>
              </a:spcAft>
              <a:buClr>
                <a:srgbClr val="231F20"/>
              </a:buClr>
              <a:buSzPts val="1000"/>
              <a:buFont typeface="Arial" panose="020B0604020202020204" pitchFamily="34" charset="0"/>
              <a:buChar char="•"/>
              <a:tabLst>
                <a:tab pos="356870" algn="l"/>
              </a:tabLst>
            </a:pPr>
            <a:r>
              <a:rPr lang="tr-TR" sz="2200" dirty="0">
                <a:solidFill>
                  <a:srgbClr val="FF0000"/>
                </a:solidFill>
                <a:ea typeface="Times New Roman" panose="02020603050405020304" pitchFamily="18" charset="0"/>
                <a:cs typeface="Times New Roman" panose="02020603050405020304" pitchFamily="18" charset="0"/>
              </a:rPr>
              <a:t>Görüşmeyle elde edilen nitel verilerin çözümlenmesi nicel verilere göre da­ha çok zaman </a:t>
            </a:r>
            <a:r>
              <a:rPr lang="tr-TR" sz="2200" dirty="0" smtClean="0">
                <a:solidFill>
                  <a:srgbClr val="FF0000"/>
                </a:solidFill>
                <a:ea typeface="Times New Roman" panose="02020603050405020304" pitchFamily="18" charset="0"/>
                <a:cs typeface="Times New Roman" panose="02020603050405020304" pitchFamily="18" charset="0"/>
              </a:rPr>
              <a:t>alması.</a:t>
            </a:r>
            <a:endParaRPr lang="tr-TR" sz="2200" dirty="0">
              <a:solidFill>
                <a:srgbClr val="FF0000"/>
              </a:solidFill>
              <a:ea typeface="Times New Roman" panose="02020603050405020304" pitchFamily="18" charset="0"/>
              <a:cs typeface="Times New Roman" panose="02020603050405020304" pitchFamily="18" charset="0"/>
            </a:endParaRPr>
          </a:p>
          <a:p>
            <a:pPr marL="342900" lvl="0" indent="-342900">
              <a:lnSpc>
                <a:spcPct val="150000"/>
              </a:lnSpc>
              <a:spcAft>
                <a:spcPts val="1200"/>
              </a:spcAft>
              <a:buClr>
                <a:srgbClr val="231F20"/>
              </a:buClr>
              <a:buSzPts val="1000"/>
              <a:buFont typeface="Arial" panose="020B0604020202020204" pitchFamily="34" charset="0"/>
              <a:buChar char="•"/>
              <a:tabLst>
                <a:tab pos="356870" algn="l"/>
              </a:tabLst>
            </a:pPr>
            <a:r>
              <a:rPr lang="tr-TR" sz="2200" dirty="0">
                <a:solidFill>
                  <a:srgbClr val="FF0000"/>
                </a:solidFill>
                <a:ea typeface="Times New Roman" panose="02020603050405020304" pitchFamily="18" charset="0"/>
                <a:cs typeface="Times New Roman" panose="02020603050405020304" pitchFamily="18" charset="0"/>
              </a:rPr>
              <a:t>Görüşme raporu hazırlanırken araştırmacıdan kaynaklanan bazı </a:t>
            </a:r>
            <a:r>
              <a:rPr lang="tr-TR" sz="2200" dirty="0" smtClean="0">
                <a:solidFill>
                  <a:srgbClr val="FF0000"/>
                </a:solidFill>
                <a:ea typeface="Times New Roman" panose="02020603050405020304" pitchFamily="18" charset="0"/>
                <a:cs typeface="Times New Roman" panose="02020603050405020304" pitchFamily="18" charset="0"/>
              </a:rPr>
              <a:t>hatalar.</a:t>
            </a:r>
            <a:endParaRPr lang="tr-TR" sz="2200" dirty="0">
              <a:solidFill>
                <a:srgbClr val="FF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6353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17491" y="947694"/>
            <a:ext cx="10345273" cy="4062651"/>
          </a:xfrm>
          <a:prstGeom prst="rect">
            <a:avLst/>
          </a:prstGeom>
        </p:spPr>
        <p:txBody>
          <a:bodyPr wrap="square">
            <a:spAutoFit/>
          </a:bodyPr>
          <a:lstStyle/>
          <a:p>
            <a:pPr algn="just">
              <a:tabLst>
                <a:tab pos="5253990" algn="l"/>
              </a:tabLst>
            </a:pPr>
            <a:r>
              <a:rPr lang="tr-TR" sz="2800" b="1" dirty="0" smtClean="0">
                <a:solidFill>
                  <a:srgbClr val="231F20"/>
                </a:solidFill>
                <a:ea typeface="Times New Roman" panose="02020603050405020304" pitchFamily="18" charset="0"/>
              </a:rPr>
              <a:t>GÖRÜŞME TÜRLERİ</a:t>
            </a:r>
          </a:p>
          <a:p>
            <a:pPr algn="just">
              <a:tabLst>
                <a:tab pos="5253990" algn="l"/>
              </a:tabLst>
            </a:pPr>
            <a:endParaRPr lang="tr-TR" sz="2000" b="1" dirty="0" smtClean="0">
              <a:solidFill>
                <a:srgbClr val="231F20"/>
              </a:solidFill>
              <a:ea typeface="Times New Roman" panose="02020603050405020304" pitchFamily="18" charset="0"/>
            </a:endParaRPr>
          </a:p>
          <a:p>
            <a:pPr marL="457200" indent="-4572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Yapılandırılmamış Görüşme</a:t>
            </a:r>
          </a:p>
          <a:p>
            <a:pPr marL="457200" indent="-4572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Yarı Yapılandırılmış </a:t>
            </a:r>
            <a:r>
              <a:rPr lang="tr-TR" sz="2800" dirty="0">
                <a:solidFill>
                  <a:srgbClr val="231F20"/>
                </a:solidFill>
                <a:ea typeface="Times New Roman" panose="02020603050405020304" pitchFamily="18" charset="0"/>
              </a:rPr>
              <a:t>Görüşme</a:t>
            </a:r>
          </a:p>
          <a:p>
            <a:pPr marL="457200" indent="-457200" algn="just">
              <a:lnSpc>
                <a:spcPct val="150000"/>
              </a:lnSpc>
              <a:buFont typeface="Wingdings" panose="05000000000000000000" pitchFamily="2" charset="2"/>
              <a:buChar char="§"/>
              <a:tabLst>
                <a:tab pos="5253990" algn="l"/>
              </a:tabLst>
            </a:pPr>
            <a:r>
              <a:rPr lang="tr-TR" sz="2800" dirty="0" smtClean="0">
                <a:solidFill>
                  <a:srgbClr val="231F20"/>
                </a:solidFill>
                <a:ea typeface="Times New Roman" panose="02020603050405020304" pitchFamily="18" charset="0"/>
              </a:rPr>
              <a:t>Yapılandırılmış Görüşme</a:t>
            </a:r>
          </a:p>
          <a:p>
            <a:pPr marL="457200" indent="-457200" algn="just">
              <a:lnSpc>
                <a:spcPct val="150000"/>
              </a:lnSpc>
              <a:buFont typeface="Wingdings" panose="05000000000000000000" pitchFamily="2" charset="2"/>
              <a:buChar char="§"/>
              <a:tabLst>
                <a:tab pos="5253990" algn="l"/>
              </a:tabLst>
            </a:pPr>
            <a:r>
              <a:rPr lang="tr-TR" sz="2800" dirty="0" err="1" smtClean="0">
                <a:solidFill>
                  <a:srgbClr val="231F20"/>
                </a:solidFill>
                <a:ea typeface="Times New Roman" panose="02020603050405020304" pitchFamily="18" charset="0"/>
              </a:rPr>
              <a:t>Etnografik</a:t>
            </a:r>
            <a:r>
              <a:rPr lang="tr-TR" sz="2800" dirty="0" smtClean="0">
                <a:solidFill>
                  <a:srgbClr val="231F20"/>
                </a:solidFill>
                <a:ea typeface="Times New Roman" panose="02020603050405020304" pitchFamily="18" charset="0"/>
              </a:rPr>
              <a:t> Görüşmeler </a:t>
            </a:r>
          </a:p>
          <a:p>
            <a:pPr marL="457200" indent="-457200">
              <a:lnSpc>
                <a:spcPct val="150000"/>
              </a:lnSpc>
              <a:buFont typeface="Wingdings" panose="05000000000000000000" pitchFamily="2" charset="2"/>
              <a:buChar char="§"/>
              <a:tabLst>
                <a:tab pos="5253990" algn="l"/>
              </a:tabLst>
            </a:pPr>
            <a:r>
              <a:rPr lang="tr-TR" sz="2800" dirty="0">
                <a:solidFill>
                  <a:srgbClr val="231F20"/>
                </a:solidFill>
                <a:ea typeface="Times New Roman" panose="02020603050405020304" pitchFamily="18" charset="0"/>
              </a:rPr>
              <a:t>Odak Grup </a:t>
            </a:r>
            <a:r>
              <a:rPr lang="tr-TR" sz="2800" dirty="0" smtClean="0">
                <a:solidFill>
                  <a:srgbClr val="231F20"/>
                </a:solidFill>
                <a:ea typeface="Times New Roman" panose="02020603050405020304" pitchFamily="18" charset="0"/>
              </a:rPr>
              <a:t>Görüşmeleri	</a:t>
            </a:r>
          </a:p>
        </p:txBody>
      </p:sp>
    </p:spTree>
    <p:extLst>
      <p:ext uri="{BB962C8B-B14F-4D97-AF65-F5344CB8AC3E}">
        <p14:creationId xmlns:p14="http://schemas.microsoft.com/office/powerpoint/2010/main" val="1727961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8890" y="440859"/>
            <a:ext cx="10950392" cy="8094524"/>
          </a:xfrm>
          <a:prstGeom prst="rect">
            <a:avLst/>
          </a:prstGeom>
        </p:spPr>
        <p:txBody>
          <a:bodyPr wrap="square">
            <a:spAutoFit/>
          </a:bodyPr>
          <a:lstStyle/>
          <a:p>
            <a:pPr>
              <a:tabLst>
                <a:tab pos="5253990" algn="l"/>
              </a:tabLst>
            </a:pPr>
            <a:r>
              <a:rPr lang="tr-TR" sz="2800" b="1" dirty="0" smtClean="0">
                <a:solidFill>
                  <a:srgbClr val="231F20"/>
                </a:solidFill>
                <a:ea typeface="Times New Roman" panose="02020603050405020304" pitchFamily="18" charset="0"/>
              </a:rPr>
              <a:t>YAPILANDIRILMAMIŞ GÖRÜŞME: </a:t>
            </a:r>
          </a:p>
          <a:p>
            <a:pPr>
              <a:tabLst>
                <a:tab pos="5253990" algn="l"/>
              </a:tabLst>
            </a:pPr>
            <a:endParaRPr lang="tr-TR" sz="2400" dirty="0" smtClean="0"/>
          </a:p>
          <a:p>
            <a:pPr>
              <a:tabLst>
                <a:tab pos="5253990" algn="l"/>
              </a:tabLst>
            </a:pPr>
            <a:r>
              <a:rPr lang="tr-TR" sz="2400" b="1" dirty="0" smtClean="0"/>
              <a:t>Görüşme konusu sorularının </a:t>
            </a:r>
            <a:r>
              <a:rPr lang="tr-TR" sz="2400" b="1" dirty="0"/>
              <a:t>önceden </a:t>
            </a:r>
            <a:r>
              <a:rPr lang="tr-TR" sz="2400" b="1" dirty="0" smtClean="0"/>
              <a:t>belirlenmediği, genellikle görüşme </a:t>
            </a:r>
            <a:r>
              <a:rPr lang="tr-TR" sz="2400" b="1" dirty="0"/>
              <a:t>sırasında araştırmacı ile </a:t>
            </a:r>
            <a:r>
              <a:rPr lang="tr-TR" sz="2400" b="1" dirty="0" smtClean="0"/>
              <a:t>katılımcı </a:t>
            </a:r>
            <a:r>
              <a:rPr lang="tr-TR" sz="2400" b="1" dirty="0"/>
              <a:t>arasında oluşan sosyal etkileşime </a:t>
            </a:r>
            <a:r>
              <a:rPr lang="tr-TR" sz="2400" b="1" dirty="0" smtClean="0"/>
              <a:t>dayalı bir </a:t>
            </a:r>
            <a:r>
              <a:rPr lang="tr-TR" sz="2400" b="1" dirty="0"/>
              <a:t>görüşme türüdür. </a:t>
            </a:r>
          </a:p>
          <a:p>
            <a:pPr marL="457200" indent="-457200">
              <a:lnSpc>
                <a:spcPct val="150000"/>
              </a:lnSpc>
              <a:buFont typeface="Arial" panose="020B0604020202020204" pitchFamily="34" charset="0"/>
              <a:buChar char="•"/>
              <a:tabLst>
                <a:tab pos="5253990" algn="l"/>
              </a:tabLst>
            </a:pPr>
            <a:r>
              <a:rPr lang="tr-TR" sz="2400" b="1" dirty="0" smtClean="0">
                <a:solidFill>
                  <a:srgbClr val="231F20"/>
                </a:solidFill>
                <a:ea typeface="Times New Roman" panose="02020603050405020304" pitchFamily="18" charset="0"/>
              </a:rPr>
              <a:t>Sohbet </a:t>
            </a:r>
            <a:r>
              <a:rPr lang="tr-TR" sz="2400" b="1" dirty="0">
                <a:solidFill>
                  <a:srgbClr val="231F20"/>
                </a:solidFill>
                <a:ea typeface="Times New Roman" panose="02020603050405020304" pitchFamily="18" charset="0"/>
              </a:rPr>
              <a:t>tarzında </a:t>
            </a:r>
            <a:r>
              <a:rPr lang="tr-TR" sz="2400" b="1" dirty="0" smtClean="0">
                <a:solidFill>
                  <a:srgbClr val="231F20"/>
                </a:solidFill>
                <a:ea typeface="Times New Roman" panose="02020603050405020304" pitchFamily="18" charset="0"/>
              </a:rPr>
              <a:t>gerçekleşir.</a:t>
            </a:r>
          </a:p>
          <a:p>
            <a:pPr marL="457200" indent="-457200">
              <a:lnSpc>
                <a:spcPct val="150000"/>
              </a:lnSpc>
              <a:buFont typeface="Arial" panose="020B0604020202020204" pitchFamily="34" charset="0"/>
              <a:buChar char="•"/>
              <a:tabLst>
                <a:tab pos="5253990" algn="l"/>
              </a:tabLst>
            </a:pPr>
            <a:r>
              <a:rPr lang="tr-TR" sz="2400" b="1" dirty="0" smtClean="0">
                <a:solidFill>
                  <a:srgbClr val="231F20"/>
                </a:solidFill>
                <a:ea typeface="Times New Roman" panose="02020603050405020304" pitchFamily="18" charset="0"/>
              </a:rPr>
              <a:t>Katılımcının </a:t>
            </a:r>
            <a:r>
              <a:rPr lang="tr-TR" sz="2400" b="1" dirty="0">
                <a:solidFill>
                  <a:srgbClr val="231F20"/>
                </a:solidFill>
                <a:ea typeface="Times New Roman" panose="02020603050405020304" pitchFamily="18" charset="0"/>
              </a:rPr>
              <a:t>anlatımına göre kendiliğinden gelişen </a:t>
            </a:r>
            <a:r>
              <a:rPr lang="tr-TR" sz="2400" b="1" dirty="0" smtClean="0">
                <a:solidFill>
                  <a:srgbClr val="231F20"/>
                </a:solidFill>
                <a:ea typeface="Times New Roman" panose="02020603050405020304" pitchFamily="18" charset="0"/>
              </a:rPr>
              <a:t>sorularla oluşmaktadır</a:t>
            </a:r>
            <a:r>
              <a:rPr lang="tr-TR" sz="2400" b="1" dirty="0">
                <a:solidFill>
                  <a:srgbClr val="231F20"/>
                </a:solidFill>
                <a:ea typeface="Times New Roman" panose="02020603050405020304" pitchFamily="18" charset="0"/>
              </a:rPr>
              <a:t>. </a:t>
            </a:r>
            <a:endParaRPr lang="tr-TR" sz="2400" b="1" dirty="0" smtClean="0">
              <a:solidFill>
                <a:srgbClr val="231F2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b="1" i="1" dirty="0" smtClean="0">
                <a:solidFill>
                  <a:srgbClr val="FF0000"/>
                </a:solidFill>
                <a:ea typeface="Times New Roman" panose="02020603050405020304" pitchFamily="18" charset="0"/>
              </a:rPr>
              <a:t>Görüşme</a:t>
            </a:r>
            <a:r>
              <a:rPr lang="tr-TR" sz="2400" b="1" i="1" dirty="0">
                <a:solidFill>
                  <a:srgbClr val="FF0000"/>
                </a:solidFill>
                <a:ea typeface="Times New Roman" panose="02020603050405020304" pitchFamily="18" charset="0"/>
              </a:rPr>
              <a:t>, görüşmeci etkisine oldukça açıktır. (</a:t>
            </a:r>
            <a:r>
              <a:rPr lang="tr-TR" sz="2400" b="1" i="1" dirty="0" smtClean="0">
                <a:solidFill>
                  <a:srgbClr val="FF0000"/>
                </a:solidFill>
                <a:ea typeface="Times New Roman" panose="02020603050405020304" pitchFamily="18" charset="0"/>
              </a:rPr>
              <a:t>Görüşmecinin </a:t>
            </a:r>
            <a:r>
              <a:rPr lang="tr-TR" sz="2400" b="1" i="1" dirty="0">
                <a:solidFill>
                  <a:srgbClr val="FF0000"/>
                </a:solidFill>
                <a:ea typeface="Times New Roman" panose="02020603050405020304" pitchFamily="18" charset="0"/>
              </a:rPr>
              <a:t>beceri ve </a:t>
            </a:r>
            <a:r>
              <a:rPr lang="tr-TR" sz="2400" b="1" i="1" dirty="0" smtClean="0">
                <a:solidFill>
                  <a:srgbClr val="FF0000"/>
                </a:solidFill>
                <a:ea typeface="Times New Roman" panose="02020603050405020304" pitchFamily="18" charset="0"/>
              </a:rPr>
              <a:t>yetenekleri).</a:t>
            </a:r>
          </a:p>
          <a:p>
            <a:pPr marL="457200" indent="-457200">
              <a:lnSpc>
                <a:spcPct val="150000"/>
              </a:lnSpc>
              <a:buFont typeface="Arial" panose="020B0604020202020204" pitchFamily="34" charset="0"/>
              <a:buChar char="•"/>
              <a:tabLst>
                <a:tab pos="5253990" algn="l"/>
              </a:tabLst>
            </a:pPr>
            <a:r>
              <a:rPr lang="tr-TR" sz="2400" b="1" i="1" dirty="0" smtClean="0">
                <a:solidFill>
                  <a:srgbClr val="FF0000"/>
                </a:solidFill>
                <a:ea typeface="Times New Roman" panose="02020603050405020304" pitchFamily="18" charset="0"/>
              </a:rPr>
              <a:t>Araştırmacının </a:t>
            </a:r>
            <a:r>
              <a:rPr lang="tr-TR" sz="2400" b="1" i="1" dirty="0">
                <a:solidFill>
                  <a:srgbClr val="FF0000"/>
                </a:solidFill>
                <a:ea typeface="Times New Roman" panose="02020603050405020304" pitchFamily="18" charset="0"/>
              </a:rPr>
              <a:t>ilk kez </a:t>
            </a:r>
            <a:r>
              <a:rPr lang="tr-TR" sz="2400" b="1" i="1" dirty="0" smtClean="0">
                <a:solidFill>
                  <a:srgbClr val="FF0000"/>
                </a:solidFill>
                <a:ea typeface="Times New Roman" panose="02020603050405020304" pitchFamily="18" charset="0"/>
              </a:rPr>
              <a:t>bulunduğu </a:t>
            </a:r>
            <a:r>
              <a:rPr lang="tr-TR" sz="2400" b="1" i="1" dirty="0">
                <a:solidFill>
                  <a:srgbClr val="FF0000"/>
                </a:solidFill>
                <a:ea typeface="Times New Roman" panose="02020603050405020304" pitchFamily="18" charset="0"/>
              </a:rPr>
              <a:t>ya da çok az bilgisi olduğu durumlarda çok zaman alıcı olabilir. </a:t>
            </a:r>
            <a:endParaRPr lang="tr-TR" sz="2400" b="1" i="1" dirty="0" smtClean="0">
              <a:solidFill>
                <a:srgbClr val="FF0000"/>
              </a:solidFill>
              <a:ea typeface="Times New Roman" panose="02020603050405020304" pitchFamily="18" charset="0"/>
            </a:endParaRPr>
          </a:p>
          <a:p>
            <a:pPr marL="457200" indent="-457200">
              <a:lnSpc>
                <a:spcPct val="150000"/>
              </a:lnSpc>
              <a:buFont typeface="Arial" panose="020B0604020202020204" pitchFamily="34" charset="0"/>
              <a:buChar char="•"/>
              <a:tabLst>
                <a:tab pos="5253990" algn="l"/>
              </a:tabLst>
            </a:pPr>
            <a:r>
              <a:rPr lang="tr-TR" sz="2400" b="1" i="1" dirty="0">
                <a:solidFill>
                  <a:srgbClr val="FF0000"/>
                </a:solidFill>
                <a:ea typeface="Times New Roman" panose="02020603050405020304" pitchFamily="18" charset="0"/>
              </a:rPr>
              <a:t>S</a:t>
            </a:r>
            <a:r>
              <a:rPr lang="tr-TR" sz="2400" b="1" i="1" dirty="0" smtClean="0">
                <a:solidFill>
                  <a:srgbClr val="FF0000"/>
                </a:solidFill>
                <a:ea typeface="Times New Roman" panose="02020603050405020304" pitchFamily="18" charset="0"/>
              </a:rPr>
              <a:t>ohbet </a:t>
            </a:r>
            <a:r>
              <a:rPr lang="tr-TR" sz="2400" b="1" i="1" dirty="0">
                <a:solidFill>
                  <a:srgbClr val="FF0000"/>
                </a:solidFill>
                <a:ea typeface="Times New Roman" panose="02020603050405020304" pitchFamily="18" charset="0"/>
              </a:rPr>
              <a:t>biçiminde geliştiği için </a:t>
            </a:r>
            <a:r>
              <a:rPr lang="tr-TR" sz="2400" b="1" i="1" dirty="0" smtClean="0">
                <a:solidFill>
                  <a:srgbClr val="FF0000"/>
                </a:solidFill>
                <a:ea typeface="Times New Roman" panose="02020603050405020304" pitchFamily="18" charset="0"/>
              </a:rPr>
              <a:t>elde </a:t>
            </a:r>
            <a:r>
              <a:rPr lang="tr-TR" sz="2400" b="1" i="1" dirty="0">
                <a:solidFill>
                  <a:srgbClr val="FF0000"/>
                </a:solidFill>
                <a:ea typeface="Times New Roman" panose="02020603050405020304" pitchFamily="18" charset="0"/>
              </a:rPr>
              <a:t>edilen verilerin </a:t>
            </a:r>
            <a:r>
              <a:rPr lang="tr-TR" sz="2400" b="1" i="1" dirty="0" smtClean="0">
                <a:solidFill>
                  <a:srgbClr val="FF0000"/>
                </a:solidFill>
                <a:ea typeface="Times New Roman" panose="02020603050405020304" pitchFamily="18" charset="0"/>
              </a:rPr>
              <a:t>düzenlenmesi/çözümlenmesi zaman </a:t>
            </a:r>
            <a:r>
              <a:rPr lang="tr-TR" sz="2400" b="1" i="1" dirty="0">
                <a:solidFill>
                  <a:srgbClr val="FF0000"/>
                </a:solidFill>
                <a:ea typeface="Times New Roman" panose="02020603050405020304" pitchFamily="18" charset="0"/>
              </a:rPr>
              <a:t>alıcı ve zor bir süreçtir</a:t>
            </a:r>
            <a:r>
              <a:rPr lang="tr-TR" sz="2400" b="1" i="1" dirty="0" smtClean="0">
                <a:solidFill>
                  <a:srgbClr val="FF0000"/>
                </a:solidFill>
                <a:ea typeface="Times New Roman" panose="02020603050405020304" pitchFamily="18" charset="0"/>
              </a:rPr>
              <a:t>.</a:t>
            </a:r>
          </a:p>
          <a:p>
            <a:pPr>
              <a:lnSpc>
                <a:spcPct val="150000"/>
              </a:lnSpc>
              <a:tabLst>
                <a:tab pos="5253990" algn="l"/>
              </a:tabLst>
            </a:pPr>
            <a:endParaRPr lang="tr-TR" sz="2400" i="1" dirty="0">
              <a:solidFill>
                <a:srgbClr val="FF0000"/>
              </a:solidFill>
              <a:ea typeface="Times New Roman" panose="02020603050405020304" pitchFamily="18" charset="0"/>
            </a:endParaRPr>
          </a:p>
          <a:p>
            <a:pPr>
              <a:tabLst>
                <a:tab pos="5253990" algn="l"/>
              </a:tabLst>
            </a:pPr>
            <a:endParaRPr lang="tr-TR" sz="2400" b="1" i="1" dirty="0">
              <a:solidFill>
                <a:srgbClr val="231F20"/>
              </a:solidFill>
              <a:ea typeface="Times New Roman" panose="02020603050405020304" pitchFamily="18" charset="0"/>
            </a:endParaRPr>
          </a:p>
          <a:p>
            <a:pPr>
              <a:tabLst>
                <a:tab pos="5253990" algn="l"/>
              </a:tabLst>
            </a:pPr>
            <a:r>
              <a:rPr lang="tr-TR" sz="2400" b="1" i="1" dirty="0" smtClean="0">
                <a:solidFill>
                  <a:srgbClr val="231F20"/>
                </a:solidFill>
                <a:ea typeface="Times New Roman" panose="02020603050405020304" pitchFamily="18" charset="0"/>
              </a:rPr>
              <a:t>* Araştırma </a:t>
            </a:r>
            <a:r>
              <a:rPr lang="tr-TR" sz="2400" b="1" i="1" dirty="0">
                <a:solidFill>
                  <a:srgbClr val="231F20"/>
                </a:solidFill>
                <a:ea typeface="Times New Roman" panose="02020603050405020304" pitchFamily="18" charset="0"/>
              </a:rPr>
              <a:t>amaçlarının belirgin biçimde tanımlanmış olduğu durumlarda veri toplama sürecinin daha etkili olabilmesi için yapılandırılmamış görüşme yerine </a:t>
            </a:r>
            <a:r>
              <a:rPr lang="tr-TR" sz="2400" b="1" i="1" dirty="0" smtClean="0">
                <a:solidFill>
                  <a:srgbClr val="231F20"/>
                </a:solidFill>
                <a:ea typeface="Times New Roman" panose="02020603050405020304" pitchFamily="18" charset="0"/>
              </a:rPr>
              <a:t>yarı yapılandırılmış </a:t>
            </a:r>
            <a:r>
              <a:rPr lang="tr-TR" sz="2400" b="1" i="1" dirty="0">
                <a:solidFill>
                  <a:srgbClr val="231F20"/>
                </a:solidFill>
                <a:ea typeface="Times New Roman" panose="02020603050405020304" pitchFamily="18" charset="0"/>
              </a:rPr>
              <a:t>ya da yapılandırılmış görüşme önerilmektedir</a:t>
            </a:r>
            <a:r>
              <a:rPr lang="tr-TR" sz="2400" b="1" i="1" dirty="0" smtClean="0">
                <a:solidFill>
                  <a:srgbClr val="231F20"/>
                </a:solidFill>
                <a:ea typeface="Times New Roman" panose="02020603050405020304" pitchFamily="18" charset="0"/>
              </a:rPr>
              <a:t>.</a:t>
            </a:r>
            <a:endParaRPr lang="tr-TR" sz="2400" b="1" i="1" dirty="0">
              <a:solidFill>
                <a:srgbClr val="231F20"/>
              </a:solidFill>
              <a:ea typeface="Times New Roman" panose="02020603050405020304" pitchFamily="18" charset="0"/>
            </a:endParaRPr>
          </a:p>
        </p:txBody>
      </p:sp>
    </p:spTree>
    <p:extLst>
      <p:ext uri="{BB962C8B-B14F-4D97-AF65-F5344CB8AC3E}">
        <p14:creationId xmlns:p14="http://schemas.microsoft.com/office/powerpoint/2010/main" val="2950807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1294</TotalTime>
  <Words>3418</Words>
  <Application>Microsoft Office PowerPoint</Application>
  <PresentationFormat>Geniş ekran</PresentationFormat>
  <Paragraphs>538</Paragraphs>
  <Slides>49</Slides>
  <Notes>7</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49</vt:i4>
      </vt:variant>
    </vt:vector>
  </HeadingPairs>
  <TitlesOfParts>
    <vt:vector size="57" baseType="lpstr">
      <vt:lpstr>Arial</vt:lpstr>
      <vt:lpstr>Calibri</vt:lpstr>
      <vt:lpstr>Calibri Light</vt:lpstr>
      <vt:lpstr>Cambria</vt:lpstr>
      <vt:lpstr>Courier New</vt:lpstr>
      <vt:lpstr>Times New Roman</vt:lpstr>
      <vt:lpstr>Wingdings</vt:lpstr>
      <vt:lpstr>Office Teması</vt:lpstr>
      <vt:lpstr>NİTEL ARAŞTIRMADA  VERİ TOPLAMA ARAÇLARI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 TOPLAMA</dc:title>
  <dc:creator>ABDULLAH</dc:creator>
  <cp:lastModifiedBy>TOSHİBA</cp:lastModifiedBy>
  <cp:revision>147</cp:revision>
  <dcterms:created xsi:type="dcterms:W3CDTF">2022-11-19T07:27:10Z</dcterms:created>
  <dcterms:modified xsi:type="dcterms:W3CDTF">2023-02-01T15:34:26Z</dcterms:modified>
</cp:coreProperties>
</file>