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339" r:id="rId2"/>
    <p:sldId id="256" r:id="rId3"/>
    <p:sldId id="257" r:id="rId4"/>
    <p:sldId id="276" r:id="rId5"/>
    <p:sldId id="301" r:id="rId6"/>
    <p:sldId id="302" r:id="rId7"/>
    <p:sldId id="333" r:id="rId8"/>
    <p:sldId id="334" r:id="rId9"/>
    <p:sldId id="295" r:id="rId10"/>
    <p:sldId id="329" r:id="rId11"/>
    <p:sldId id="330" r:id="rId12"/>
    <p:sldId id="297" r:id="rId13"/>
    <p:sldId id="298" r:id="rId14"/>
    <p:sldId id="299" r:id="rId15"/>
    <p:sldId id="300" r:id="rId16"/>
    <p:sldId id="260" r:id="rId17"/>
    <p:sldId id="261" r:id="rId18"/>
    <p:sldId id="262" r:id="rId19"/>
    <p:sldId id="263" r:id="rId20"/>
    <p:sldId id="264" r:id="rId21"/>
    <p:sldId id="265" r:id="rId22"/>
    <p:sldId id="266" r:id="rId23"/>
    <p:sldId id="335" r:id="rId24"/>
    <p:sldId id="336" r:id="rId25"/>
    <p:sldId id="267" r:id="rId26"/>
    <p:sldId id="268" r:id="rId27"/>
    <p:sldId id="337" r:id="rId28"/>
    <p:sldId id="269" r:id="rId29"/>
    <p:sldId id="270" r:id="rId30"/>
    <p:sldId id="331" r:id="rId31"/>
    <p:sldId id="271" r:id="rId32"/>
    <p:sldId id="272" r:id="rId33"/>
    <p:sldId id="317" r:id="rId34"/>
    <p:sldId id="318" r:id="rId35"/>
    <p:sldId id="319" r:id="rId36"/>
    <p:sldId id="273" r:id="rId37"/>
    <p:sldId id="309" r:id="rId38"/>
    <p:sldId id="310" r:id="rId39"/>
    <p:sldId id="274" r:id="rId40"/>
    <p:sldId id="328" r:id="rId41"/>
    <p:sldId id="338" r:id="rId42"/>
    <p:sldId id="275" r:id="rId43"/>
    <p:sldId id="332" r:id="rId44"/>
    <p:sldId id="284" r:id="rId45"/>
    <p:sldId id="340" r:id="rId4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8" autoAdjust="0"/>
    <p:restoredTop sz="93957" autoAdjust="0"/>
  </p:normalViewPr>
  <p:slideViewPr>
    <p:cSldViewPr snapToGrid="0">
      <p:cViewPr varScale="1">
        <p:scale>
          <a:sx n="61" d="100"/>
          <a:sy n="61" d="100"/>
        </p:scale>
        <p:origin x="9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A0C9BF-7E01-45B4-A4C9-423192CEF48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746E492-F45F-4DC8-97D1-E03E5450F8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37A2B0D-00F0-4DA8-B3D0-729F46689ECA}"/>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5" name="Alt Bilgi Yer Tutucusu 4">
            <a:extLst>
              <a:ext uri="{FF2B5EF4-FFF2-40B4-BE49-F238E27FC236}">
                <a16:creationId xmlns:a16="http://schemas.microsoft.com/office/drawing/2014/main" id="{C7DF5F5F-1614-40E9-B855-B111A767D07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971078-7B1F-45DA-9478-5A0F77A4BA8F}"/>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78827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9D9A85-77DB-495B-903D-DF96CD883C4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663A68A-D9E8-4C89-B034-E4877890AE0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A2A3A2C-2DAE-4D8C-A7B3-CDF0A005F118}"/>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5" name="Alt Bilgi Yer Tutucusu 4">
            <a:extLst>
              <a:ext uri="{FF2B5EF4-FFF2-40B4-BE49-F238E27FC236}">
                <a16:creationId xmlns:a16="http://schemas.microsoft.com/office/drawing/2014/main" id="{35086898-B96A-4EB3-8C15-A93792430EB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FA8B4C3-F5D4-4DA7-87E2-B29AA3611525}"/>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23105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AA8C4AD-4393-4CA7-97E3-43D8AEAEFAE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013484A-D9C1-4B3F-AA10-A0CF47053EE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122300F-A074-4A86-844D-3306DDC04589}"/>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5" name="Alt Bilgi Yer Tutucusu 4">
            <a:extLst>
              <a:ext uri="{FF2B5EF4-FFF2-40B4-BE49-F238E27FC236}">
                <a16:creationId xmlns:a16="http://schemas.microsoft.com/office/drawing/2014/main" id="{245B06FA-C9D2-4ACF-916B-F102B706C5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8756BC-DBDE-4879-9384-DC58326E6989}"/>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2169088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D4FECD-0130-476B-94AF-461DEC445EC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D347759-C598-455D-96E1-084429E321D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CBCDF4F-F704-43E0-95D4-5F8C9212F7E3}"/>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5" name="Alt Bilgi Yer Tutucusu 4">
            <a:extLst>
              <a:ext uri="{FF2B5EF4-FFF2-40B4-BE49-F238E27FC236}">
                <a16:creationId xmlns:a16="http://schemas.microsoft.com/office/drawing/2014/main" id="{6272576C-00D3-4C89-8263-771B044E435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A9BFAC4-B575-4123-9B91-D711F982031A}"/>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361144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79BED6-7E32-47F8-8865-1EA7C1952A6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3494091-896C-4D7C-A98A-4976CBA6F6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D52327D-3C37-4485-866E-516B620ACA26}"/>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5" name="Alt Bilgi Yer Tutucusu 4">
            <a:extLst>
              <a:ext uri="{FF2B5EF4-FFF2-40B4-BE49-F238E27FC236}">
                <a16:creationId xmlns:a16="http://schemas.microsoft.com/office/drawing/2014/main" id="{113CD80F-BD04-46A1-8871-FFE3A5F5EA9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F97B6ED-6DE8-4B78-8016-B62FB19EF541}"/>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859632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087FC3-3EAF-414C-BA1A-DF43C83A1D7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B6BC17A-64DF-42F7-A29A-9016597B1B2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021C427-AA1A-4DFD-92A6-581F704ABAA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7362E6-2D41-460E-B54F-EF804FE9F25B}"/>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6" name="Alt Bilgi Yer Tutucusu 5">
            <a:extLst>
              <a:ext uri="{FF2B5EF4-FFF2-40B4-BE49-F238E27FC236}">
                <a16:creationId xmlns:a16="http://schemas.microsoft.com/office/drawing/2014/main" id="{60AA90EF-5173-443F-95EE-AEA5F2F5D35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25B7B6F-66EF-47E3-9CE0-5C6AD04565BC}"/>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629170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1917E4-56A9-4DBC-A3D1-9ACB74B28B3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E816569-CB83-4468-919E-D0AA98E19C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9940672-A896-4D34-B755-53488444EBF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BD0C092-245E-4487-80EE-BB6A0BEA39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360A288-22A2-4D29-812E-07C4EB59AC2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3800772-4A24-439E-A480-C5793D428870}"/>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8" name="Alt Bilgi Yer Tutucusu 7">
            <a:extLst>
              <a:ext uri="{FF2B5EF4-FFF2-40B4-BE49-F238E27FC236}">
                <a16:creationId xmlns:a16="http://schemas.microsoft.com/office/drawing/2014/main" id="{A43F5EF9-EC36-4014-A0AC-29944B13572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8E38485-6F0D-436E-A41F-3EC9BCA72DD6}"/>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2124347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33BFDD-5802-4DC2-B0CC-B6B525DC6E6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F2A245F-8349-4D41-89DF-0F61743FD7F7}"/>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4" name="Alt Bilgi Yer Tutucusu 3">
            <a:extLst>
              <a:ext uri="{FF2B5EF4-FFF2-40B4-BE49-F238E27FC236}">
                <a16:creationId xmlns:a16="http://schemas.microsoft.com/office/drawing/2014/main" id="{0DDB33B8-0546-4EBF-AA30-74FE4557BEB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94B2792-3FFC-469B-A8A4-E437BAE74D6E}"/>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1783492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5DBA3EC-8C7C-4C96-A434-4CD08A76848C}"/>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3" name="Alt Bilgi Yer Tutucusu 2">
            <a:extLst>
              <a:ext uri="{FF2B5EF4-FFF2-40B4-BE49-F238E27FC236}">
                <a16:creationId xmlns:a16="http://schemas.microsoft.com/office/drawing/2014/main" id="{BA118321-9D97-41E7-B490-FF46AE46658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ACE5511-A223-4D5E-9B19-98801B5A5D67}"/>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411112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7B59A0-F2BE-48DD-B952-689FE04185E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4E9C292-1DA2-4B06-A9BD-2B04D370BF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6419306-65B1-428B-808D-64463F516E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B836F14-7F19-4A37-9934-F398597EB320}"/>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6" name="Alt Bilgi Yer Tutucusu 5">
            <a:extLst>
              <a:ext uri="{FF2B5EF4-FFF2-40B4-BE49-F238E27FC236}">
                <a16:creationId xmlns:a16="http://schemas.microsoft.com/office/drawing/2014/main" id="{DF6B0298-5CD2-4279-BD73-66A5EC377E8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0CB72AF-AB63-4B98-808C-F52819812972}"/>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22458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C102DB-33D2-4165-957F-8ED9537B484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667358D-23BE-49B9-ACEC-3F4BD379FA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70DE095-6E65-4BCF-B90D-5A33591029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C5A2EAA-3CCB-419E-B780-C07BA81F57E7}"/>
              </a:ext>
            </a:extLst>
          </p:cNvPr>
          <p:cNvSpPr>
            <a:spLocks noGrp="1"/>
          </p:cNvSpPr>
          <p:nvPr>
            <p:ph type="dt" sz="half" idx="10"/>
          </p:nvPr>
        </p:nvSpPr>
        <p:spPr/>
        <p:txBody>
          <a:bodyPr/>
          <a:lstStyle/>
          <a:p>
            <a:fld id="{DD87912F-961F-4798-931C-B9E720F082BF}" type="datetimeFigureOut">
              <a:rPr lang="tr-TR" smtClean="0"/>
              <a:t>1.02.2023</a:t>
            </a:fld>
            <a:endParaRPr lang="tr-TR"/>
          </a:p>
        </p:txBody>
      </p:sp>
      <p:sp>
        <p:nvSpPr>
          <p:cNvPr id="6" name="Alt Bilgi Yer Tutucusu 5">
            <a:extLst>
              <a:ext uri="{FF2B5EF4-FFF2-40B4-BE49-F238E27FC236}">
                <a16:creationId xmlns:a16="http://schemas.microsoft.com/office/drawing/2014/main" id="{D5F10885-8ACA-4331-9175-7A7BB43215C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275BDFE-0C8B-42E3-A83F-CFA13D815E10}"/>
              </a:ext>
            </a:extLst>
          </p:cNvPr>
          <p:cNvSpPr>
            <a:spLocks noGrp="1"/>
          </p:cNvSpPr>
          <p:nvPr>
            <p:ph type="sldNum" sz="quarter" idx="12"/>
          </p:nvPr>
        </p:nvSpPr>
        <p:spPr/>
        <p:txBody>
          <a:bodyPr/>
          <a:lstStyle/>
          <a:p>
            <a:fld id="{D0FFEEC8-E632-4377-84F5-65A64E02D4CC}" type="slidenum">
              <a:rPr lang="tr-TR" smtClean="0"/>
              <a:t>‹#›</a:t>
            </a:fld>
            <a:endParaRPr lang="tr-TR"/>
          </a:p>
        </p:txBody>
      </p:sp>
    </p:spTree>
    <p:extLst>
      <p:ext uri="{BB962C8B-B14F-4D97-AF65-F5344CB8AC3E}">
        <p14:creationId xmlns:p14="http://schemas.microsoft.com/office/powerpoint/2010/main" val="311821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7BA9406-BB76-4987-B91E-28EBD5EC7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BA145CB-E0F7-4E25-993E-398CE755FA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C843245-5FF5-4E4C-BF49-C3B5C36C09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7912F-961F-4798-931C-B9E720F082BF}" type="datetimeFigureOut">
              <a:rPr lang="tr-TR" smtClean="0"/>
              <a:t>1.02.2023</a:t>
            </a:fld>
            <a:endParaRPr lang="tr-TR"/>
          </a:p>
        </p:txBody>
      </p:sp>
      <p:sp>
        <p:nvSpPr>
          <p:cNvPr id="5" name="Alt Bilgi Yer Tutucusu 4">
            <a:extLst>
              <a:ext uri="{FF2B5EF4-FFF2-40B4-BE49-F238E27FC236}">
                <a16:creationId xmlns:a16="http://schemas.microsoft.com/office/drawing/2014/main" id="{88B9D47C-BD4E-4E41-BB91-2F39BD17A7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1954B3A-48B4-4191-8FED-4DBCFCB3F2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FEEC8-E632-4377-84F5-65A64E02D4CC}" type="slidenum">
              <a:rPr lang="tr-TR" smtClean="0"/>
              <a:t>‹#›</a:t>
            </a:fld>
            <a:endParaRPr lang="tr-TR"/>
          </a:p>
        </p:txBody>
      </p:sp>
    </p:spTree>
    <p:extLst>
      <p:ext uri="{BB962C8B-B14F-4D97-AF65-F5344CB8AC3E}">
        <p14:creationId xmlns:p14="http://schemas.microsoft.com/office/powerpoint/2010/main" val="104593250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D97390-FB0B-4EBF-B4BC-06A427062BF7}"/>
              </a:ext>
            </a:extLst>
          </p:cNvPr>
          <p:cNvSpPr>
            <a:spLocks noGrp="1"/>
          </p:cNvSpPr>
          <p:nvPr>
            <p:ph type="ctrTitle"/>
          </p:nvPr>
        </p:nvSpPr>
        <p:spPr>
          <a:xfrm>
            <a:off x="1524000" y="1948273"/>
            <a:ext cx="9144000" cy="1827314"/>
          </a:xfrm>
        </p:spPr>
        <p:txBody>
          <a:bodyPr>
            <a:normAutofit/>
          </a:bodyPr>
          <a:lstStyle/>
          <a:p>
            <a:r>
              <a:rPr lang="tr-TR" sz="4400" b="1" dirty="0" smtClean="0">
                <a:effectLst>
                  <a:outerShdw blurRad="38100" dist="38100" dir="2700000" algn="tl">
                    <a:srgbClr val="000000">
                      <a:alpha val="43137"/>
                    </a:srgbClr>
                  </a:outerShdw>
                </a:effectLst>
              </a:rPr>
              <a:t>ÖLÇME </a:t>
            </a:r>
            <a:r>
              <a:rPr lang="tr-TR" sz="4400" b="1" dirty="0">
                <a:effectLst>
                  <a:outerShdw blurRad="38100" dist="38100" dir="2700000" algn="tl">
                    <a:srgbClr val="000000">
                      <a:alpha val="43137"/>
                    </a:srgbClr>
                  </a:outerShdw>
                </a:effectLst>
              </a:rPr>
              <a:t>ARAÇLARININ </a:t>
            </a:r>
            <a:r>
              <a:rPr lang="tr-TR" sz="4400" b="1" dirty="0" smtClean="0">
                <a:effectLst>
                  <a:outerShdw blurRad="38100" dist="38100" dir="2700000" algn="tl">
                    <a:srgbClr val="000000">
                      <a:alpha val="43137"/>
                    </a:srgbClr>
                  </a:outerShdw>
                </a:effectLst>
              </a:rPr>
              <a:t>ÖZELLİKLERİ; GÜVENİRLİK VE GEÇERLİK</a:t>
            </a:r>
            <a:endParaRPr lang="tr-TR" sz="4400" dirty="0"/>
          </a:p>
        </p:txBody>
      </p:sp>
    </p:spTree>
    <p:extLst>
      <p:ext uri="{BB962C8B-B14F-4D97-AF65-F5344CB8AC3E}">
        <p14:creationId xmlns:p14="http://schemas.microsoft.com/office/powerpoint/2010/main" val="2836476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
            </a:r>
            <a:br>
              <a:rPr lang="tr-TR" sz="3600" dirty="0"/>
            </a:br>
            <a:endParaRPr lang="tr-TR" dirty="0"/>
          </a:p>
        </p:txBody>
      </p:sp>
      <p:sp>
        <p:nvSpPr>
          <p:cNvPr id="3" name="İçerik Yer Tutucusu 2"/>
          <p:cNvSpPr>
            <a:spLocks noGrp="1"/>
          </p:cNvSpPr>
          <p:nvPr>
            <p:ph idx="1"/>
          </p:nvPr>
        </p:nvSpPr>
        <p:spPr>
          <a:xfrm>
            <a:off x="1109271" y="1027905"/>
            <a:ext cx="9893026" cy="4340508"/>
          </a:xfrm>
          <a:noFill/>
          <a:ln>
            <a:noFill/>
          </a:ln>
        </p:spPr>
        <p:style>
          <a:lnRef idx="1">
            <a:schemeClr val="accent5"/>
          </a:lnRef>
          <a:fillRef idx="2">
            <a:schemeClr val="accent5"/>
          </a:fillRef>
          <a:effectRef idx="1">
            <a:schemeClr val="accent5"/>
          </a:effectRef>
          <a:fontRef idx="minor">
            <a:schemeClr val="dk1"/>
          </a:fontRef>
        </p:style>
        <p:txBody>
          <a:bodyPr>
            <a:noAutofit/>
          </a:bodyPr>
          <a:lstStyle/>
          <a:p>
            <a:pPr marL="0" indent="0" algn="just">
              <a:lnSpc>
                <a:spcPct val="150000"/>
              </a:lnSpc>
              <a:buNone/>
            </a:pPr>
            <a:r>
              <a:rPr lang="tr-TR" sz="2400" b="1" dirty="0">
                <a:solidFill>
                  <a:schemeClr val="tx1"/>
                </a:solidFill>
              </a:rPr>
              <a:t>b) Ölçmeciden kaynaklanabilir: </a:t>
            </a:r>
          </a:p>
          <a:p>
            <a:pPr marL="228600" marR="0" lvl="0" indent="-228600" algn="just"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tr-TR" sz="2400" dirty="0">
                <a:solidFill>
                  <a:schemeClr val="tx1"/>
                </a:solidFill>
              </a:rPr>
              <a:t>Öğretmenin öğrencilere test yapmaya söz verip klasik yapması, öğrencilere zor soru sorması, puan vermede yanlı davranması, dikkatsizliği, yorgunluğu. </a:t>
            </a:r>
          </a:p>
          <a:p>
            <a:pPr marL="228600" marR="0" lvl="0" indent="-228600" algn="just"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kumimoji="0" lang="tr-TR" sz="2400" b="1" i="0" u="none" strike="noStrike" kern="1200" cap="none" spc="0" normalizeH="0" baseline="0" noProof="0" dirty="0">
                <a:ln>
                  <a:noFill/>
                </a:ln>
                <a:solidFill>
                  <a:prstClr val="black"/>
                </a:solidFill>
                <a:effectLst/>
                <a:uLnTx/>
                <a:uFillTx/>
                <a:latin typeface="Calibri" panose="020F0502020204030204"/>
                <a:ea typeface="+mn-ea"/>
                <a:cs typeface="+mn-cs"/>
              </a:rPr>
              <a:t>c) Ölçmenin yapıldığı ortamdan kaynaklanabilir: </a:t>
            </a:r>
            <a:r>
              <a:rPr kumimoji="0" lang="tr-TR" sz="2400" b="0" i="0" u="none" strike="noStrike" kern="1200" cap="none" spc="0" normalizeH="0" baseline="0" noProof="0" dirty="0">
                <a:ln>
                  <a:noFill/>
                </a:ln>
                <a:solidFill>
                  <a:prstClr val="black"/>
                </a:solidFill>
                <a:effectLst/>
                <a:uLnTx/>
                <a:uFillTx/>
                <a:latin typeface="Calibri" panose="020F0502020204030204"/>
                <a:ea typeface="+mn-ea"/>
                <a:cs typeface="+mn-cs"/>
              </a:rPr>
              <a:t>Ortamın havasız olması, çok sıcak veya soğuk olması, ışığın çok veya az olması, gürültü olması, ortamdaki fiziki imkânların (sıra, masa) kötü olması, oturma düzeni. </a:t>
            </a:r>
          </a:p>
          <a:p>
            <a:pPr algn="just">
              <a:lnSpc>
                <a:spcPct val="150000"/>
              </a:lnSpc>
            </a:pPr>
            <a:endParaRPr lang="tr-TR" dirty="0">
              <a:solidFill>
                <a:schemeClr val="tx1"/>
              </a:solidFill>
            </a:endParaRPr>
          </a:p>
          <a:p>
            <a:pPr algn="just">
              <a:lnSpc>
                <a:spcPct val="150000"/>
              </a:lnSpc>
            </a:pPr>
            <a:endParaRPr lang="tr-TR" dirty="0">
              <a:solidFill>
                <a:schemeClr val="tx1"/>
              </a:solidFill>
            </a:endParaRPr>
          </a:p>
          <a:p>
            <a:pPr>
              <a:lnSpc>
                <a:spcPct val="150000"/>
              </a:lnSpc>
            </a:pPr>
            <a:endParaRPr lang="tr-TR" dirty="0"/>
          </a:p>
        </p:txBody>
      </p:sp>
    </p:spTree>
    <p:extLst>
      <p:ext uri="{BB962C8B-B14F-4D97-AF65-F5344CB8AC3E}">
        <p14:creationId xmlns:p14="http://schemas.microsoft.com/office/powerpoint/2010/main" val="3127834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2152650" y="365127"/>
            <a:ext cx="7886700" cy="1325563"/>
          </a:xfrm>
        </p:spPr>
        <p:txBody>
          <a:bodyPr>
            <a:normAutofit/>
          </a:bodyPr>
          <a:lstStyle/>
          <a:p>
            <a:r>
              <a:rPr lang="tr-TR" sz="3600" dirty="0"/>
              <a:t/>
            </a:r>
            <a:br>
              <a:rPr lang="tr-TR" sz="3600" dirty="0"/>
            </a:br>
            <a:endParaRPr lang="tr-TR" dirty="0"/>
          </a:p>
        </p:txBody>
      </p:sp>
      <p:sp>
        <p:nvSpPr>
          <p:cNvPr id="3" name="İçerik Yer Tutucusu 2"/>
          <p:cNvSpPr>
            <a:spLocks noGrp="1"/>
          </p:cNvSpPr>
          <p:nvPr>
            <p:ph idx="1"/>
          </p:nvPr>
        </p:nvSpPr>
        <p:spPr>
          <a:xfrm>
            <a:off x="838200" y="839450"/>
            <a:ext cx="10515600" cy="5337514"/>
          </a:xfrm>
          <a:noFill/>
          <a:ln>
            <a:noFill/>
          </a:ln>
        </p:spPr>
        <p:style>
          <a:lnRef idx="1">
            <a:schemeClr val="accent5"/>
          </a:lnRef>
          <a:fillRef idx="2">
            <a:schemeClr val="accent5"/>
          </a:fillRef>
          <a:effectRef idx="1">
            <a:schemeClr val="accent5"/>
          </a:effectRef>
          <a:fontRef idx="minor">
            <a:schemeClr val="dk1"/>
          </a:fontRef>
        </p:style>
        <p:txBody>
          <a:bodyPr>
            <a:normAutofit/>
          </a:bodyPr>
          <a:lstStyle/>
          <a:p>
            <a:pPr algn="just">
              <a:lnSpc>
                <a:spcPct val="150000"/>
              </a:lnSpc>
            </a:pPr>
            <a:r>
              <a:rPr kumimoji="0" lang="tr-TR" sz="2400" b="1" i="0" u="none" strike="noStrike" kern="1200" cap="none" spc="0" normalizeH="0" baseline="0" noProof="0" dirty="0">
                <a:ln>
                  <a:noFill/>
                </a:ln>
                <a:solidFill>
                  <a:prstClr val="black"/>
                </a:solidFill>
                <a:effectLst/>
                <a:uLnTx/>
                <a:uFillTx/>
              </a:rPr>
              <a:t>d) Ölçülen kişiden kaynaklanabilir: </a:t>
            </a:r>
            <a:r>
              <a:rPr kumimoji="0" lang="tr-TR" sz="2400" b="0" i="0" u="none" strike="noStrike" kern="1200" cap="none" spc="0" normalizeH="0" baseline="0" noProof="0" dirty="0">
                <a:ln>
                  <a:noFill/>
                </a:ln>
                <a:solidFill>
                  <a:prstClr val="black"/>
                </a:solidFill>
                <a:effectLst/>
                <a:uLnTx/>
                <a:uFillTx/>
              </a:rPr>
              <a:t>Ölçülen bireyin psikolojik durumları, stres, kaygı ve heyecan düzeyleri, sağlık durumu (hasta olması, görme ve okuma sorunları). </a:t>
            </a:r>
            <a:endParaRPr lang="tr-TR" sz="2400" b="1" dirty="0">
              <a:solidFill>
                <a:schemeClr val="tx1"/>
              </a:solidFill>
            </a:endParaRPr>
          </a:p>
          <a:p>
            <a:pPr algn="just">
              <a:lnSpc>
                <a:spcPct val="150000"/>
              </a:lnSpc>
            </a:pPr>
            <a:r>
              <a:rPr lang="tr-TR" sz="2400" b="1" dirty="0">
                <a:solidFill>
                  <a:schemeClr val="tx1"/>
                </a:solidFill>
              </a:rPr>
              <a:t>e) Ölçülecek özellikten kaynaklanabilir: </a:t>
            </a:r>
            <a:r>
              <a:rPr lang="tr-TR" sz="2400" dirty="0">
                <a:solidFill>
                  <a:schemeClr val="tx1"/>
                </a:solidFill>
              </a:rPr>
              <a:t>Ölçülecek özellikler ne kadar soyutsa hata miktarı o oranda artar. </a:t>
            </a:r>
          </a:p>
          <a:p>
            <a:pPr algn="just">
              <a:lnSpc>
                <a:spcPct val="150000"/>
              </a:lnSpc>
            </a:pPr>
            <a:r>
              <a:rPr lang="tr-TR" sz="2400" b="1" dirty="0">
                <a:solidFill>
                  <a:schemeClr val="tx1"/>
                </a:solidFill>
              </a:rPr>
              <a:t>f) Ölçme yönteminden kaynaklanabilir: </a:t>
            </a:r>
            <a:r>
              <a:rPr lang="tr-TR" sz="2400" dirty="0">
                <a:solidFill>
                  <a:schemeClr val="tx1"/>
                </a:solidFill>
              </a:rPr>
              <a:t>Yazılı, sözlü, kısa cevaplı, çoktan seçmeli testler uygulamak. </a:t>
            </a:r>
          </a:p>
          <a:p>
            <a:endParaRPr lang="tr-TR" dirty="0">
              <a:solidFill>
                <a:schemeClr val="tx1"/>
              </a:solidFill>
            </a:endParaRPr>
          </a:p>
        </p:txBody>
      </p:sp>
    </p:spTree>
    <p:extLst>
      <p:ext uri="{BB962C8B-B14F-4D97-AF65-F5344CB8AC3E}">
        <p14:creationId xmlns:p14="http://schemas.microsoft.com/office/powerpoint/2010/main" val="2237215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24262" y="423681"/>
            <a:ext cx="7886700" cy="971373"/>
          </a:xfrm>
        </p:spPr>
        <p:txBody>
          <a:bodyPr>
            <a:normAutofit fontScale="90000"/>
          </a:bodyPr>
          <a:lstStyle/>
          <a:p>
            <a:r>
              <a:rPr lang="tr-TR" b="1" dirty="0"/>
              <a:t>Ölçme Aracına Karışan Hata Türleri </a:t>
            </a:r>
            <a:r>
              <a:rPr lang="tr-TR" dirty="0"/>
              <a:t/>
            </a:r>
            <a:br>
              <a:rPr lang="tr-TR" dirty="0"/>
            </a:br>
            <a:endParaRPr lang="tr-TR" dirty="0"/>
          </a:p>
        </p:txBody>
      </p:sp>
      <p:sp>
        <p:nvSpPr>
          <p:cNvPr id="3" name="İçerik Yer Tutucusu 2"/>
          <p:cNvSpPr>
            <a:spLocks noGrp="1"/>
          </p:cNvSpPr>
          <p:nvPr>
            <p:ph idx="1"/>
          </p:nvPr>
        </p:nvSpPr>
        <p:spPr>
          <a:xfrm>
            <a:off x="1124262" y="1395054"/>
            <a:ext cx="9094773" cy="5039265"/>
          </a:xfrm>
          <a:ln>
            <a:noFill/>
          </a:ln>
        </p:spPr>
        <p:style>
          <a:lnRef idx="2">
            <a:schemeClr val="accent5"/>
          </a:lnRef>
          <a:fillRef idx="1">
            <a:schemeClr val="lt1"/>
          </a:fillRef>
          <a:effectRef idx="0">
            <a:schemeClr val="accent5"/>
          </a:effectRef>
          <a:fontRef idx="minor">
            <a:schemeClr val="dk1"/>
          </a:fontRef>
        </p:style>
        <p:txBody>
          <a:bodyPr>
            <a:noAutofit/>
          </a:bodyPr>
          <a:lstStyle/>
          <a:p>
            <a:pPr algn="just">
              <a:lnSpc>
                <a:spcPct val="150000"/>
              </a:lnSpc>
            </a:pPr>
            <a:r>
              <a:rPr lang="tr-TR" sz="2600" b="1" dirty="0">
                <a:solidFill>
                  <a:schemeClr val="tx1"/>
                </a:solidFill>
              </a:rPr>
              <a:t>a) Sabit Hata: </a:t>
            </a:r>
            <a:r>
              <a:rPr lang="tr-TR" sz="2600" dirty="0">
                <a:solidFill>
                  <a:schemeClr val="tx1"/>
                </a:solidFill>
              </a:rPr>
              <a:t>Ölçmeden ölçmeye ve ölçme yapanlara göre miktarı değişmeyen, bütün ölçme sonuçlarına aynı miktarda karışan; kaynağı, miktarı ve yönü belli olan hatalardır. Sabit hatada kasıt olabilir de olmayabilir de. </a:t>
            </a:r>
            <a:endParaRPr lang="tr-TR" sz="2600" b="1" dirty="0">
              <a:solidFill>
                <a:schemeClr val="tx1"/>
              </a:solidFill>
            </a:endParaRPr>
          </a:p>
          <a:p>
            <a:pPr algn="just">
              <a:lnSpc>
                <a:spcPct val="150000"/>
              </a:lnSpc>
            </a:pPr>
            <a:r>
              <a:rPr lang="tr-TR" sz="2600" b="1" dirty="0">
                <a:solidFill>
                  <a:schemeClr val="tx1"/>
                </a:solidFill>
              </a:rPr>
              <a:t>Örnek; </a:t>
            </a:r>
            <a:r>
              <a:rPr lang="tr-TR" sz="2600" dirty="0">
                <a:solidFill>
                  <a:schemeClr val="tx1"/>
                </a:solidFill>
              </a:rPr>
              <a:t>metrenin 0’dan değil de 1’den başlaması sonucu her ölçmede aynı hatayı vermesi (hep 1 eksik çıkması). Bir sınavda her öğrenciye 5 puan fazla verilmesi. </a:t>
            </a:r>
          </a:p>
        </p:txBody>
      </p:sp>
    </p:spTree>
    <p:extLst>
      <p:ext uri="{BB962C8B-B14F-4D97-AF65-F5344CB8AC3E}">
        <p14:creationId xmlns:p14="http://schemas.microsoft.com/office/powerpoint/2010/main" val="3491643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9685" y="1064303"/>
            <a:ext cx="9079980" cy="5126635"/>
          </a:xfrm>
          <a:ln>
            <a:noFill/>
          </a:ln>
        </p:spPr>
        <p:style>
          <a:lnRef idx="2">
            <a:schemeClr val="accent3"/>
          </a:lnRef>
          <a:fillRef idx="1">
            <a:schemeClr val="lt1"/>
          </a:fillRef>
          <a:effectRef idx="0">
            <a:schemeClr val="accent3"/>
          </a:effectRef>
          <a:fontRef idx="minor">
            <a:schemeClr val="dk1"/>
          </a:fontRef>
        </p:style>
        <p:txBody>
          <a:bodyPr>
            <a:normAutofit/>
          </a:bodyPr>
          <a:lstStyle/>
          <a:p>
            <a:pPr algn="just">
              <a:lnSpc>
                <a:spcPct val="150000"/>
              </a:lnSpc>
            </a:pPr>
            <a:r>
              <a:rPr lang="tr-TR" sz="2000" b="1" dirty="0">
                <a:solidFill>
                  <a:schemeClr val="tx1"/>
                </a:solidFill>
              </a:rPr>
              <a:t>b) Sistematik hata: </a:t>
            </a:r>
            <a:r>
              <a:rPr lang="tr-TR" sz="2000" dirty="0">
                <a:solidFill>
                  <a:schemeClr val="tx1"/>
                </a:solidFill>
              </a:rPr>
              <a:t>Ölçülen büyüklüğe, </a:t>
            </a:r>
            <a:r>
              <a:rPr lang="tr-TR" sz="2000" dirty="0" err="1">
                <a:solidFill>
                  <a:schemeClr val="tx1"/>
                </a:solidFill>
              </a:rPr>
              <a:t>ölçmeciye</a:t>
            </a:r>
            <a:r>
              <a:rPr lang="tr-TR" sz="2000" dirty="0">
                <a:solidFill>
                  <a:schemeClr val="tx1"/>
                </a:solidFill>
              </a:rPr>
              <a:t> ya da ölçme koşullarına bağlı olarak miktarı değişen hatalardır. Hatanın karışma yönü ve miktarı tüm ölçme sonuçlarında aynı olmak zorunda değildir. Ayrıca sistematik hatada daha çok puanlayıcının taraf tutması ve yanlılığı vardır. Yani kasıt vardır. </a:t>
            </a:r>
          </a:p>
          <a:p>
            <a:pPr algn="just">
              <a:lnSpc>
                <a:spcPct val="150000"/>
              </a:lnSpc>
            </a:pPr>
            <a:r>
              <a:rPr lang="tr-TR" sz="2000" b="1" dirty="0">
                <a:solidFill>
                  <a:schemeClr val="tx1"/>
                </a:solidFill>
              </a:rPr>
              <a:t>Örnek; </a:t>
            </a:r>
            <a:r>
              <a:rPr lang="tr-TR" sz="2000" dirty="0">
                <a:solidFill>
                  <a:schemeClr val="tx1"/>
                </a:solidFill>
              </a:rPr>
              <a:t>yazılı sınavda öğretmenin güzel yazıya 10 puan vermesi ,bir kantarın 500 kg’dan fazla ağırlıkları 10 kg fazla, 500 kg’dan az ağırlıkları ise 5 kg eksik göstermesi. Öğrencilerin puanlarını, aldıkları puanların yüzde 10’u kadar artırmak. </a:t>
            </a:r>
          </a:p>
          <a:p>
            <a:pPr algn="just">
              <a:lnSpc>
                <a:spcPct val="150000"/>
              </a:lnSpc>
            </a:pPr>
            <a:r>
              <a:rPr lang="tr-TR" sz="2000" b="1" i="1" dirty="0">
                <a:solidFill>
                  <a:schemeClr val="tx1"/>
                </a:solidFill>
              </a:rPr>
              <a:t>Uyarı: Sabit ve sistematik hataların yönü ve kaynağı belli olduğu için güvenirlik üzerinde etkisi yoktur. Bu tarz hatalar testin geçerliği ile ilgilidir. </a:t>
            </a:r>
          </a:p>
        </p:txBody>
      </p:sp>
    </p:spTree>
    <p:extLst>
      <p:ext uri="{BB962C8B-B14F-4D97-AF65-F5344CB8AC3E}">
        <p14:creationId xmlns:p14="http://schemas.microsoft.com/office/powerpoint/2010/main" val="363355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49115" y="1138425"/>
            <a:ext cx="8510550" cy="4758516"/>
          </a:xfrm>
          <a:ln>
            <a:noFill/>
          </a:ln>
        </p:spPr>
        <p:style>
          <a:lnRef idx="2">
            <a:schemeClr val="dk1"/>
          </a:lnRef>
          <a:fillRef idx="1">
            <a:schemeClr val="lt1"/>
          </a:fillRef>
          <a:effectRef idx="0">
            <a:schemeClr val="dk1"/>
          </a:effectRef>
          <a:fontRef idx="minor">
            <a:schemeClr val="dk1"/>
          </a:fontRef>
        </p:style>
        <p:txBody>
          <a:bodyPr>
            <a:noAutofit/>
          </a:bodyPr>
          <a:lstStyle/>
          <a:p>
            <a:pPr algn="just">
              <a:lnSpc>
                <a:spcPct val="150000"/>
              </a:lnSpc>
            </a:pPr>
            <a:r>
              <a:rPr lang="tr-TR" sz="2200" b="1" dirty="0">
                <a:solidFill>
                  <a:schemeClr val="tx1"/>
                </a:solidFill>
              </a:rPr>
              <a:t>c) Rastgele (</a:t>
            </a:r>
            <a:r>
              <a:rPr lang="tr-TR" sz="2200" b="1" dirty="0" err="1">
                <a:solidFill>
                  <a:schemeClr val="tx1"/>
                </a:solidFill>
              </a:rPr>
              <a:t>Random</a:t>
            </a:r>
            <a:r>
              <a:rPr lang="tr-TR" sz="2200" b="1" dirty="0">
                <a:solidFill>
                  <a:schemeClr val="tx1"/>
                </a:solidFill>
              </a:rPr>
              <a:t>-Tesadüfî) hata: </a:t>
            </a:r>
            <a:r>
              <a:rPr lang="tr-TR" sz="2200" dirty="0">
                <a:solidFill>
                  <a:schemeClr val="tx1"/>
                </a:solidFill>
              </a:rPr>
              <a:t>Ölçme sonuçlarına tesadüfen karışan, yönü, miktarı ve kaynağı (nedeni ve nasıl gerçekleştiği) belli olmayan hatalardır. Her ölçümde aynı hatayı vermez ve herkese denk gelmez. Kasıt olabilir de olmayabilir de. </a:t>
            </a:r>
          </a:p>
          <a:p>
            <a:pPr algn="just">
              <a:lnSpc>
                <a:spcPct val="150000"/>
              </a:lnSpc>
            </a:pPr>
            <a:r>
              <a:rPr lang="tr-TR" sz="2200" dirty="0">
                <a:solidFill>
                  <a:schemeClr val="tx1"/>
                </a:solidFill>
              </a:rPr>
              <a:t>Testin güvenirliğiyle alakalı olan hatalar “tesadüfî hatalardır”. Güvenirlik “Tesadüfî hatalardan </a:t>
            </a:r>
            <a:r>
              <a:rPr lang="tr-TR" sz="2200" dirty="0" err="1">
                <a:solidFill>
                  <a:schemeClr val="tx1"/>
                </a:solidFill>
              </a:rPr>
              <a:t>arınıklık</a:t>
            </a:r>
            <a:r>
              <a:rPr lang="tr-TR" sz="2200" dirty="0">
                <a:solidFill>
                  <a:schemeClr val="tx1"/>
                </a:solidFill>
              </a:rPr>
              <a:t> derecesi” olarak da adlandırılmaktadır. </a:t>
            </a:r>
          </a:p>
          <a:p>
            <a:pPr algn="just">
              <a:lnSpc>
                <a:spcPct val="150000"/>
              </a:lnSpc>
            </a:pPr>
            <a:r>
              <a:rPr lang="tr-TR" sz="2200" b="1" dirty="0">
                <a:solidFill>
                  <a:schemeClr val="tx1"/>
                </a:solidFill>
              </a:rPr>
              <a:t>Örnek; </a:t>
            </a:r>
            <a:r>
              <a:rPr lang="tr-TR" sz="2200" dirty="0">
                <a:solidFill>
                  <a:schemeClr val="tx1"/>
                </a:solidFill>
              </a:rPr>
              <a:t>öğretmenin puanları toplarken yanlış hesap yapması. Sınav günü öğrencinin hastalığı. Sınav koşullarının elverişsizliği. </a:t>
            </a:r>
          </a:p>
        </p:txBody>
      </p:sp>
    </p:spTree>
    <p:extLst>
      <p:ext uri="{BB962C8B-B14F-4D97-AF65-F5344CB8AC3E}">
        <p14:creationId xmlns:p14="http://schemas.microsoft.com/office/powerpoint/2010/main" val="2729229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99410"/>
            <a:ext cx="10515600" cy="5277553"/>
          </a:xfrm>
          <a:ln>
            <a:noFill/>
          </a:ln>
        </p:spPr>
        <p:style>
          <a:lnRef idx="2">
            <a:schemeClr val="accent6"/>
          </a:lnRef>
          <a:fillRef idx="1">
            <a:schemeClr val="lt1"/>
          </a:fillRef>
          <a:effectRef idx="0">
            <a:schemeClr val="accent6"/>
          </a:effectRef>
          <a:fontRef idx="minor">
            <a:schemeClr val="dk1"/>
          </a:fontRef>
        </p:style>
        <p:txBody>
          <a:bodyPr>
            <a:normAutofit/>
          </a:bodyPr>
          <a:lstStyle/>
          <a:p>
            <a:pPr algn="just">
              <a:lnSpc>
                <a:spcPct val="150000"/>
              </a:lnSpc>
            </a:pPr>
            <a:r>
              <a:rPr lang="tr-TR" sz="2400" b="1" dirty="0">
                <a:solidFill>
                  <a:schemeClr val="tx1"/>
                </a:solidFill>
              </a:rPr>
              <a:t>ÖRNEK: </a:t>
            </a:r>
            <a:r>
              <a:rPr lang="tr-TR" sz="2400" dirty="0">
                <a:solidFill>
                  <a:schemeClr val="tx1"/>
                </a:solidFill>
              </a:rPr>
              <a:t>Bir öğretmen hazırladığı başarı testinde bir sorunun cevap anahtarını hatalı vermiştir (sabit hata). Daha sonra kâğıtları okurken dikkatsizlik sonucu bazı toplam puanları yanlış hesaplamış (tesadüfi hata) ayrıca derse düzenli devam eden öğrencilere de 5 puan fazla vermiştir (sistematik hata). </a:t>
            </a:r>
          </a:p>
        </p:txBody>
      </p:sp>
    </p:spTree>
    <p:extLst>
      <p:ext uri="{BB962C8B-B14F-4D97-AF65-F5344CB8AC3E}">
        <p14:creationId xmlns:p14="http://schemas.microsoft.com/office/powerpoint/2010/main" val="953110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4A2D40-9C8E-48BD-B88B-50315FD847BB}"/>
              </a:ext>
            </a:extLst>
          </p:cNvPr>
          <p:cNvSpPr>
            <a:spLocks noGrp="1"/>
          </p:cNvSpPr>
          <p:nvPr>
            <p:ph type="ctrTitle"/>
          </p:nvPr>
        </p:nvSpPr>
        <p:spPr>
          <a:xfrm>
            <a:off x="1688892" y="422340"/>
            <a:ext cx="9144000" cy="1516271"/>
          </a:xfrm>
        </p:spPr>
        <p:txBody>
          <a:bodyPr>
            <a:normAutofit/>
          </a:bodyPr>
          <a:lstStyle/>
          <a:p>
            <a:r>
              <a:rPr lang="tr-TR" sz="4000" b="1" dirty="0"/>
              <a:t>En çok kullanılan güvenirlik katsayısı hesaplama yöntemleri </a:t>
            </a:r>
            <a:r>
              <a:rPr lang="tr-TR" sz="4000" b="1" dirty="0" err="1"/>
              <a:t>şulunlardır</a:t>
            </a:r>
            <a:r>
              <a:rPr lang="tr-TR" sz="4000" b="1" dirty="0"/>
              <a:t>: </a:t>
            </a:r>
          </a:p>
        </p:txBody>
      </p:sp>
      <p:sp>
        <p:nvSpPr>
          <p:cNvPr id="3" name="Alt Başlık 2">
            <a:extLst>
              <a:ext uri="{FF2B5EF4-FFF2-40B4-BE49-F238E27FC236}">
                <a16:creationId xmlns:a16="http://schemas.microsoft.com/office/drawing/2014/main" id="{B01A9898-5E3A-4585-BEF6-334FE806E390}"/>
              </a:ext>
            </a:extLst>
          </p:cNvPr>
          <p:cNvSpPr>
            <a:spLocks noGrp="1"/>
          </p:cNvSpPr>
          <p:nvPr>
            <p:ph type="subTitle" idx="1"/>
          </p:nvPr>
        </p:nvSpPr>
        <p:spPr>
          <a:xfrm>
            <a:off x="1524000" y="1938611"/>
            <a:ext cx="9144000" cy="4791973"/>
          </a:xfrm>
        </p:spPr>
        <p:txBody>
          <a:bodyPr>
            <a:normAutofit/>
          </a:bodyPr>
          <a:lstStyle/>
          <a:p>
            <a:pPr marL="342900" indent="-342900" algn="l">
              <a:lnSpc>
                <a:spcPct val="170000"/>
              </a:lnSpc>
              <a:buFont typeface="Wingdings" panose="05000000000000000000" pitchFamily="2" charset="2"/>
              <a:buChar char="ü"/>
            </a:pPr>
            <a:r>
              <a:rPr lang="tr-TR" dirty="0"/>
              <a:t>Test-tekrar test güvenirliği</a:t>
            </a:r>
          </a:p>
          <a:p>
            <a:pPr marL="342900" indent="-342900" algn="l">
              <a:lnSpc>
                <a:spcPct val="170000"/>
              </a:lnSpc>
              <a:buFont typeface="Wingdings" panose="05000000000000000000" pitchFamily="2" charset="2"/>
              <a:buChar char="ü"/>
            </a:pPr>
            <a:r>
              <a:rPr lang="tr-TR" dirty="0"/>
              <a:t> Test-yarı </a:t>
            </a:r>
            <a:r>
              <a:rPr lang="tr-TR" dirty="0" smtClean="0"/>
              <a:t>test</a:t>
            </a:r>
            <a:r>
              <a:rPr lang="tr-TR" dirty="0"/>
              <a:t> güvenirliği</a:t>
            </a:r>
          </a:p>
          <a:p>
            <a:pPr marL="342900" indent="-342900" algn="l">
              <a:lnSpc>
                <a:spcPct val="170000"/>
              </a:lnSpc>
              <a:buFont typeface="Wingdings" panose="05000000000000000000" pitchFamily="2" charset="2"/>
              <a:buChar char="ü"/>
            </a:pPr>
            <a:r>
              <a:rPr lang="tr-TR" dirty="0" smtClean="0"/>
              <a:t>Paralel </a:t>
            </a:r>
            <a:r>
              <a:rPr lang="tr-TR" dirty="0"/>
              <a:t>formlar güvenirliği</a:t>
            </a:r>
          </a:p>
          <a:p>
            <a:pPr marL="342900" indent="-342900" algn="l">
              <a:lnSpc>
                <a:spcPct val="170000"/>
              </a:lnSpc>
              <a:buFont typeface="Wingdings" panose="05000000000000000000" pitchFamily="2" charset="2"/>
              <a:buChar char="ü"/>
            </a:pPr>
            <a:r>
              <a:rPr lang="tr-TR" dirty="0" smtClean="0"/>
              <a:t>Puanlayıcı güvenirliği</a:t>
            </a:r>
            <a:endParaRPr lang="tr-TR" dirty="0"/>
          </a:p>
          <a:p>
            <a:pPr marL="342900" indent="-342900" algn="l">
              <a:lnSpc>
                <a:spcPct val="170000"/>
              </a:lnSpc>
              <a:buFont typeface="Wingdings" panose="05000000000000000000" pitchFamily="2" charset="2"/>
              <a:buChar char="ü"/>
            </a:pPr>
            <a:r>
              <a:rPr lang="tr-TR" dirty="0" err="1" smtClean="0"/>
              <a:t>Kuder-Richardson</a:t>
            </a:r>
            <a:r>
              <a:rPr lang="tr-TR" dirty="0" smtClean="0"/>
              <a:t> (KR20= ve KR21 </a:t>
            </a:r>
            <a:r>
              <a:rPr lang="tr-TR" dirty="0"/>
              <a:t>Formülleri) güvenirliği</a:t>
            </a:r>
          </a:p>
          <a:p>
            <a:pPr marL="342900" indent="-342900" algn="l">
              <a:lnSpc>
                <a:spcPct val="170000"/>
              </a:lnSpc>
              <a:buFont typeface="Wingdings" panose="05000000000000000000" pitchFamily="2" charset="2"/>
              <a:buChar char="ü"/>
            </a:pPr>
            <a:r>
              <a:rPr lang="tr-TR" dirty="0"/>
              <a:t>Cronbach </a:t>
            </a:r>
            <a:r>
              <a:rPr lang="tr-TR" dirty="0" smtClean="0"/>
              <a:t>Alfa güvenirliği</a:t>
            </a:r>
            <a:endParaRPr lang="tr-TR" dirty="0"/>
          </a:p>
        </p:txBody>
      </p:sp>
    </p:spTree>
    <p:extLst>
      <p:ext uri="{BB962C8B-B14F-4D97-AF65-F5344CB8AC3E}">
        <p14:creationId xmlns:p14="http://schemas.microsoft.com/office/powerpoint/2010/main" val="503560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870964-3F80-438D-A11D-762871D7922E}"/>
              </a:ext>
            </a:extLst>
          </p:cNvPr>
          <p:cNvSpPr>
            <a:spLocks noGrp="1"/>
          </p:cNvSpPr>
          <p:nvPr>
            <p:ph type="ctrTitle"/>
          </p:nvPr>
        </p:nvSpPr>
        <p:spPr>
          <a:xfrm>
            <a:off x="0" y="548624"/>
            <a:ext cx="9144000" cy="1051576"/>
          </a:xfrm>
        </p:spPr>
        <p:txBody>
          <a:bodyPr>
            <a:normAutofit/>
          </a:bodyPr>
          <a:lstStyle/>
          <a:p>
            <a:r>
              <a:rPr lang="tr-TR" sz="4800" b="1" dirty="0" smtClean="0"/>
              <a:t>Test-Tekrar</a:t>
            </a:r>
            <a:r>
              <a:rPr lang="tr-TR" sz="4800" dirty="0" smtClean="0"/>
              <a:t> </a:t>
            </a:r>
            <a:r>
              <a:rPr lang="tr-TR" sz="4800" b="1" dirty="0"/>
              <a:t>Test</a:t>
            </a:r>
            <a:r>
              <a:rPr lang="tr-TR" sz="4800" dirty="0"/>
              <a:t> </a:t>
            </a:r>
            <a:r>
              <a:rPr lang="tr-TR" sz="4800" b="1" dirty="0"/>
              <a:t>Güvenirliği</a:t>
            </a:r>
          </a:p>
        </p:txBody>
      </p:sp>
      <p:sp>
        <p:nvSpPr>
          <p:cNvPr id="3" name="Alt Başlık 2">
            <a:extLst>
              <a:ext uri="{FF2B5EF4-FFF2-40B4-BE49-F238E27FC236}">
                <a16:creationId xmlns:a16="http://schemas.microsoft.com/office/drawing/2014/main" id="{9514C174-58D7-45DD-8973-491FDFC60629}"/>
              </a:ext>
            </a:extLst>
          </p:cNvPr>
          <p:cNvSpPr>
            <a:spLocks noGrp="1"/>
          </p:cNvSpPr>
          <p:nvPr>
            <p:ph type="subTitle" idx="1"/>
          </p:nvPr>
        </p:nvSpPr>
        <p:spPr>
          <a:xfrm>
            <a:off x="1524000" y="2083633"/>
            <a:ext cx="9144000" cy="4032354"/>
          </a:xfrm>
        </p:spPr>
        <p:txBody>
          <a:bodyPr>
            <a:normAutofit/>
          </a:bodyPr>
          <a:lstStyle/>
          <a:p>
            <a:pPr algn="l">
              <a:lnSpc>
                <a:spcPct val="150000"/>
              </a:lnSpc>
            </a:pPr>
            <a:r>
              <a:rPr lang="tr-TR" sz="2800" dirty="0"/>
              <a:t>Bir testin ya da </a:t>
            </a:r>
            <a:r>
              <a:rPr lang="tr-TR" sz="2800" u="sng" dirty="0"/>
              <a:t>ölçeğin aynı grup </a:t>
            </a:r>
            <a:r>
              <a:rPr lang="tr-TR" sz="2800" dirty="0"/>
              <a:t>üzerinde farklı zamanlarda </a:t>
            </a:r>
            <a:r>
              <a:rPr lang="tr-TR" sz="2800" u="sng" dirty="0"/>
              <a:t>iki kez </a:t>
            </a:r>
            <a:r>
              <a:rPr lang="tr-TR" sz="2800" dirty="0"/>
              <a:t>uygulandığını düşünelim. İki uygulamada elde edilen </a:t>
            </a:r>
            <a:r>
              <a:rPr lang="tr-TR" sz="2800" u="sng" dirty="0"/>
              <a:t>puanlar arasındaki korelasyon </a:t>
            </a:r>
            <a:r>
              <a:rPr lang="tr-TR" sz="2800" dirty="0"/>
              <a:t>katsayısı, testin güvenirlik düzeyi olarak kabul edilmektedir. </a:t>
            </a:r>
            <a:r>
              <a:rPr lang="tr-TR" sz="2800" u="sng" dirty="0"/>
              <a:t>ikinci uygulamada </a:t>
            </a:r>
            <a:r>
              <a:rPr lang="tr-TR" sz="2800" dirty="0"/>
              <a:t>puanlar unutma nedeniyle </a:t>
            </a:r>
            <a:r>
              <a:rPr lang="tr-TR" sz="2800" u="sng" dirty="0"/>
              <a:t>düşme eğiliminde olsa </a:t>
            </a:r>
            <a:r>
              <a:rPr lang="tr-TR" sz="2800" dirty="0"/>
              <a:t>da genel olarak bireylerin </a:t>
            </a:r>
            <a:r>
              <a:rPr lang="tr-TR" sz="2800" u="sng" dirty="0"/>
              <a:t>başarı düzeylerinde tutarlılık </a:t>
            </a:r>
            <a:r>
              <a:rPr lang="tr-TR" sz="2800" dirty="0"/>
              <a:t>göstermeleri </a:t>
            </a:r>
            <a:r>
              <a:rPr lang="tr-TR" sz="2800" u="sng" dirty="0"/>
              <a:t>bekleni</a:t>
            </a:r>
            <a:r>
              <a:rPr lang="tr-TR" sz="2800" dirty="0"/>
              <a:t>r. </a:t>
            </a:r>
          </a:p>
        </p:txBody>
      </p:sp>
    </p:spTree>
    <p:extLst>
      <p:ext uri="{BB962C8B-B14F-4D97-AF65-F5344CB8AC3E}">
        <p14:creationId xmlns:p14="http://schemas.microsoft.com/office/powerpoint/2010/main" val="1368800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022C5E-7322-4E14-B3BA-8A947EB700AC}"/>
              </a:ext>
            </a:extLst>
          </p:cNvPr>
          <p:cNvSpPr>
            <a:spLocks noGrp="1"/>
          </p:cNvSpPr>
          <p:nvPr>
            <p:ph type="ctrTitle"/>
          </p:nvPr>
        </p:nvSpPr>
        <p:spPr>
          <a:xfrm>
            <a:off x="-379751" y="0"/>
            <a:ext cx="9144000" cy="1422217"/>
          </a:xfrm>
        </p:spPr>
        <p:txBody>
          <a:bodyPr>
            <a:normAutofit/>
          </a:bodyPr>
          <a:lstStyle/>
          <a:p>
            <a:r>
              <a:rPr lang="tr-TR" sz="4800" b="1" dirty="0" smtClean="0"/>
              <a:t>Test-yarı Test Güvenirliği</a:t>
            </a:r>
            <a:endParaRPr lang="tr-TR" sz="4800" b="1" dirty="0"/>
          </a:p>
        </p:txBody>
      </p:sp>
      <p:sp>
        <p:nvSpPr>
          <p:cNvPr id="3" name="Alt Başlık 2">
            <a:extLst>
              <a:ext uri="{FF2B5EF4-FFF2-40B4-BE49-F238E27FC236}">
                <a16:creationId xmlns:a16="http://schemas.microsoft.com/office/drawing/2014/main" id="{584E7B7C-9DA7-4A2E-931E-8612B787CE2E}"/>
              </a:ext>
            </a:extLst>
          </p:cNvPr>
          <p:cNvSpPr>
            <a:spLocks noGrp="1"/>
          </p:cNvSpPr>
          <p:nvPr>
            <p:ph type="subTitle" idx="1"/>
          </p:nvPr>
        </p:nvSpPr>
        <p:spPr>
          <a:xfrm>
            <a:off x="959371" y="1573967"/>
            <a:ext cx="10433154" cy="4836226"/>
          </a:xfrm>
        </p:spPr>
        <p:txBody>
          <a:bodyPr>
            <a:normAutofit fontScale="85000" lnSpcReduction="10000"/>
          </a:bodyPr>
          <a:lstStyle/>
          <a:p>
            <a:pPr algn="just">
              <a:lnSpc>
                <a:spcPct val="150000"/>
              </a:lnSpc>
            </a:pPr>
            <a:r>
              <a:rPr lang="tr-TR" sz="2800" dirty="0"/>
              <a:t>Test maddeleri </a:t>
            </a:r>
            <a:r>
              <a:rPr lang="tr-TR" sz="2800" u="sng" dirty="0"/>
              <a:t>görünüşte eşdeğer tesadüfi </a:t>
            </a:r>
            <a:r>
              <a:rPr lang="tr-TR" sz="2800" dirty="0"/>
              <a:t>olarak </a:t>
            </a:r>
            <a:r>
              <a:rPr lang="tr-TR" sz="2800" u="sng" dirty="0"/>
              <a:t>iki yarıya </a:t>
            </a:r>
            <a:r>
              <a:rPr lang="tr-TR" sz="2800" dirty="0"/>
              <a:t>ayrılır. Bu iki ayrı gruptan elde edilen yanıtlar arasındaki </a:t>
            </a:r>
            <a:r>
              <a:rPr lang="tr-TR" sz="2800" u="sng" dirty="0"/>
              <a:t>korelasyon katsayısı</a:t>
            </a:r>
            <a:r>
              <a:rPr lang="tr-TR" sz="2800" dirty="0"/>
              <a:t>, testin güvenirlik düzeyi olarak kabul edilmektedir. </a:t>
            </a:r>
          </a:p>
          <a:p>
            <a:pPr algn="just">
              <a:lnSpc>
                <a:spcPct val="150000"/>
              </a:lnSpc>
            </a:pPr>
            <a:r>
              <a:rPr lang="tr-TR" sz="2800" b="1" u="sng" dirty="0"/>
              <a:t>Örneğin, </a:t>
            </a:r>
            <a:r>
              <a:rPr lang="tr-TR" sz="2800" dirty="0"/>
              <a:t>toplam 20 sorudan oluşan bir testte her bireyin, 1, 3, 5...15, 17, 19 gibi tek rakamlı 10 sorudan elde ettiği puanlar ile 2, 4, 6...16, 18, 20 gibi çift rakamlı 10 sorudan elde ettiği puanlar arasındaki korelasyon katsayısı bu testin güvenirliğini göstereceği varsayılmaktadır. Bölünen formların soru </a:t>
            </a:r>
            <a:r>
              <a:rPr lang="tr-TR" sz="2800" u="sng" dirty="0"/>
              <a:t>sayısı, soru güçlüğü ve soruların kapsamı bakımından </a:t>
            </a:r>
            <a:r>
              <a:rPr lang="tr-TR" sz="2800" u="sng" dirty="0" err="1"/>
              <a:t>eşlit</a:t>
            </a:r>
            <a:r>
              <a:rPr lang="tr-TR" sz="2800" u="sng" dirty="0"/>
              <a:t> bölünmesine dikkat edilmelidir.</a:t>
            </a:r>
          </a:p>
        </p:txBody>
      </p:sp>
    </p:spTree>
    <p:extLst>
      <p:ext uri="{BB962C8B-B14F-4D97-AF65-F5344CB8AC3E}">
        <p14:creationId xmlns:p14="http://schemas.microsoft.com/office/powerpoint/2010/main" val="703578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E0CCEE-6C80-4A66-9C96-AFAD36A2CFD2}"/>
              </a:ext>
            </a:extLst>
          </p:cNvPr>
          <p:cNvSpPr>
            <a:spLocks noGrp="1"/>
          </p:cNvSpPr>
          <p:nvPr>
            <p:ph type="title"/>
          </p:nvPr>
        </p:nvSpPr>
        <p:spPr/>
        <p:txBody>
          <a:bodyPr>
            <a:normAutofit/>
          </a:bodyPr>
          <a:lstStyle/>
          <a:p>
            <a:r>
              <a:rPr lang="tr-TR" sz="4800" b="1" dirty="0"/>
              <a:t>Puanlayıcı Güvenirliği</a:t>
            </a:r>
          </a:p>
        </p:txBody>
      </p:sp>
      <p:sp>
        <p:nvSpPr>
          <p:cNvPr id="3" name="İçerik Yer Tutucusu 2">
            <a:extLst>
              <a:ext uri="{FF2B5EF4-FFF2-40B4-BE49-F238E27FC236}">
                <a16:creationId xmlns:a16="http://schemas.microsoft.com/office/drawing/2014/main" id="{A6AF4374-F592-4DC9-B784-B007295626A8}"/>
              </a:ext>
            </a:extLst>
          </p:cNvPr>
          <p:cNvSpPr>
            <a:spLocks noGrp="1"/>
          </p:cNvSpPr>
          <p:nvPr>
            <p:ph idx="1"/>
          </p:nvPr>
        </p:nvSpPr>
        <p:spPr/>
        <p:txBody>
          <a:bodyPr/>
          <a:lstStyle/>
          <a:p>
            <a:pPr>
              <a:lnSpc>
                <a:spcPct val="150000"/>
              </a:lnSpc>
            </a:pPr>
            <a:r>
              <a:rPr lang="tr-TR" dirty="0"/>
              <a:t>Bu güvenirlik türü, yanıtın belirli bir puan aralığında değerlendirilebildiği ve verilen puanın değerlendirmeyi yapan kişilere göre değiştiği durumlarda kullanılmaktadır. </a:t>
            </a:r>
            <a:endParaRPr lang="tr-TR" dirty="0" smtClean="0"/>
          </a:p>
          <a:p>
            <a:pPr>
              <a:lnSpc>
                <a:spcPct val="150000"/>
              </a:lnSpc>
            </a:pPr>
            <a:r>
              <a:rPr lang="tr-TR" dirty="0" smtClean="0"/>
              <a:t>İki </a:t>
            </a:r>
            <a:r>
              <a:rPr lang="tr-TR" dirty="0"/>
              <a:t>ya da daha çok puanlayıcının, farklı bireylere, durumlara ya da nesnelere ilişkin yaptıkları puanlamalar arasındaki tutarlılık derecesidir.</a:t>
            </a:r>
          </a:p>
        </p:txBody>
      </p:sp>
    </p:spTree>
    <p:extLst>
      <p:ext uri="{BB962C8B-B14F-4D97-AF65-F5344CB8AC3E}">
        <p14:creationId xmlns:p14="http://schemas.microsoft.com/office/powerpoint/2010/main" val="3492827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C376DE-3D84-4E85-ABCC-0E543451D8BB}"/>
              </a:ext>
            </a:extLst>
          </p:cNvPr>
          <p:cNvSpPr>
            <a:spLocks noGrp="1"/>
          </p:cNvSpPr>
          <p:nvPr>
            <p:ph type="ctrTitle"/>
          </p:nvPr>
        </p:nvSpPr>
        <p:spPr>
          <a:xfrm>
            <a:off x="1524000" y="207963"/>
            <a:ext cx="9144000" cy="1845689"/>
          </a:xfrm>
        </p:spPr>
        <p:txBody>
          <a:bodyPr>
            <a:normAutofit/>
          </a:bodyPr>
          <a:lstStyle/>
          <a:p>
            <a:r>
              <a:rPr lang="tr-TR" sz="5400" b="1" dirty="0">
                <a:effectLst>
                  <a:outerShdw blurRad="38100" dist="38100" dir="2700000" algn="tl">
                    <a:srgbClr val="000000">
                      <a:alpha val="43137"/>
                    </a:srgbClr>
                  </a:outerShdw>
                </a:effectLst>
              </a:rPr>
              <a:t>ÖLÇME ARAÇLARININ ÖZELLİKLERİ </a:t>
            </a:r>
          </a:p>
        </p:txBody>
      </p:sp>
      <p:sp>
        <p:nvSpPr>
          <p:cNvPr id="3" name="Alt Başlık 2">
            <a:extLst>
              <a:ext uri="{FF2B5EF4-FFF2-40B4-BE49-F238E27FC236}">
                <a16:creationId xmlns:a16="http://schemas.microsoft.com/office/drawing/2014/main" id="{E850BF28-2E74-4666-9A53-A349A13176E0}"/>
              </a:ext>
            </a:extLst>
          </p:cNvPr>
          <p:cNvSpPr>
            <a:spLocks noGrp="1"/>
          </p:cNvSpPr>
          <p:nvPr>
            <p:ph type="subTitle" idx="1"/>
          </p:nvPr>
        </p:nvSpPr>
        <p:spPr>
          <a:xfrm>
            <a:off x="1329128" y="2053652"/>
            <a:ext cx="9144000" cy="4456191"/>
          </a:xfrm>
        </p:spPr>
        <p:txBody>
          <a:bodyPr>
            <a:normAutofit lnSpcReduction="10000"/>
          </a:bodyPr>
          <a:lstStyle/>
          <a:p>
            <a:pPr algn="just">
              <a:lnSpc>
                <a:spcPct val="150000"/>
              </a:lnSpc>
            </a:pPr>
            <a:r>
              <a:rPr lang="tr-TR" sz="2800" dirty="0"/>
              <a:t>Araştırmalarda veri toplama sürecinde kullanılan ölçme araçlarının sahip olması gereken bazı özellikler bulunmaktadır. Veri toplama sürecinde kullanılan araçlar araştırmaların amacına uygun değilse ya da hatalı ölçüm yapıyorsa, araştırmaların sonucu ortaya konan bulgular da hatalı olacaktır. Bilimsel araştırmaların hangi veri toplama aracı kullanılırsa kullanılsın, bu araçlar </a:t>
            </a:r>
            <a:r>
              <a:rPr lang="tr-TR" sz="2800" b="1" u="sng" dirty="0"/>
              <a:t>güvenilir ve geçerli </a:t>
            </a:r>
            <a:r>
              <a:rPr lang="tr-TR" sz="2800" dirty="0"/>
              <a:t>olmalıdır</a:t>
            </a:r>
            <a:r>
              <a:rPr lang="tr-TR" sz="2800" u="sng" dirty="0"/>
              <a:t>.</a:t>
            </a:r>
          </a:p>
        </p:txBody>
      </p:sp>
    </p:spTree>
    <p:extLst>
      <p:ext uri="{BB962C8B-B14F-4D97-AF65-F5344CB8AC3E}">
        <p14:creationId xmlns:p14="http://schemas.microsoft.com/office/powerpoint/2010/main" val="1900939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946A686-D20F-4A2D-9E18-73689E6997B3}"/>
              </a:ext>
            </a:extLst>
          </p:cNvPr>
          <p:cNvSpPr>
            <a:spLocks noGrp="1"/>
          </p:cNvSpPr>
          <p:nvPr>
            <p:ph idx="1"/>
          </p:nvPr>
        </p:nvSpPr>
        <p:spPr>
          <a:xfrm>
            <a:off x="838200" y="539646"/>
            <a:ext cx="10515600" cy="5922130"/>
          </a:xfrm>
        </p:spPr>
        <p:txBody>
          <a:bodyPr>
            <a:normAutofit fontScale="62500" lnSpcReduction="20000"/>
          </a:bodyPr>
          <a:lstStyle/>
          <a:p>
            <a:pPr marL="0" indent="0">
              <a:lnSpc>
                <a:spcPct val="170000"/>
              </a:lnSpc>
              <a:buNone/>
            </a:pPr>
            <a:r>
              <a:rPr lang="tr-TR" sz="3500" b="1" dirty="0"/>
              <a:t>Örneğin, </a:t>
            </a:r>
            <a:r>
              <a:rPr lang="tr-TR" sz="3500" dirty="0"/>
              <a:t>serbest yanıtlı testlerde öğrenci başarısını değerlendirmede nesnellik sağlamak amacıyla aynı yanıtları birden çok öğretmen puanlayabilir. Her yanıta verilen puanlar üzerinden </a:t>
            </a:r>
            <a:r>
              <a:rPr lang="tr-TR" sz="3500" dirty="0" err="1"/>
              <a:t>puanlayıcılar</a:t>
            </a:r>
            <a:r>
              <a:rPr lang="tr-TR" sz="3500" dirty="0"/>
              <a:t> arası tutarlılık hesaplanabilir. Ayrıca, gözleme dayalı yapılan araştırmalarda da </a:t>
            </a:r>
            <a:r>
              <a:rPr lang="tr-TR" sz="3500" dirty="0" err="1"/>
              <a:t>puanlayıcıların</a:t>
            </a:r>
            <a:r>
              <a:rPr lang="tr-TR" sz="3500" dirty="0"/>
              <a:t> hem fikir olduğu gözlem sayılarıyla hem fikir olmadıkları gözlem sayılarıyla arasındaki ilişkiye bakılarak güvenirlik hesaplanmaktadır. Araştırmanın güvenirliğini sağlamak için aşağıdaki  formül kullanılmaktadır. Hesaplanan değer yüzde (%) olarak yorumlanmaktadır </a:t>
            </a:r>
          </a:p>
          <a:p>
            <a:pPr marL="0" indent="0">
              <a:lnSpc>
                <a:spcPct val="120000"/>
              </a:lnSpc>
              <a:buNone/>
            </a:pPr>
            <a:r>
              <a:rPr lang="tr-TR" dirty="0"/>
              <a:t>                         </a:t>
            </a:r>
          </a:p>
          <a:p>
            <a:pPr marL="0" indent="0">
              <a:lnSpc>
                <a:spcPct val="120000"/>
              </a:lnSpc>
              <a:buNone/>
            </a:pPr>
            <a:endParaRPr lang="tr-TR" dirty="0"/>
          </a:p>
          <a:p>
            <a:pPr marL="0" indent="0">
              <a:lnSpc>
                <a:spcPct val="120000"/>
              </a:lnSpc>
              <a:buNone/>
            </a:pPr>
            <a:r>
              <a:rPr lang="tr-TR" dirty="0"/>
              <a:t>                            Uzlaşılan maddeler toplamı   </a:t>
            </a:r>
            <a:r>
              <a:rPr lang="tr-TR" dirty="0" smtClean="0"/>
              <a:t>- Uzlaşılmayan </a:t>
            </a:r>
            <a:r>
              <a:rPr lang="tr-TR" dirty="0"/>
              <a:t>maddeler toplam</a:t>
            </a:r>
          </a:p>
          <a:p>
            <a:pPr marL="0" indent="0">
              <a:lnSpc>
                <a:spcPct val="170000"/>
              </a:lnSpc>
              <a:buNone/>
            </a:pPr>
            <a:r>
              <a:rPr lang="tr-TR" dirty="0"/>
              <a:t> Güvenilirlik =                               </a:t>
            </a:r>
          </a:p>
          <a:p>
            <a:pPr marL="0" indent="0">
              <a:lnSpc>
                <a:spcPct val="170000"/>
              </a:lnSpc>
              <a:buNone/>
            </a:pPr>
            <a:r>
              <a:rPr lang="tr-TR" dirty="0"/>
              <a:t>                                                           Toplam madde sayısı</a:t>
            </a:r>
          </a:p>
        </p:txBody>
      </p:sp>
      <p:cxnSp>
        <p:nvCxnSpPr>
          <p:cNvPr id="5" name="Düz Bağlayıcı 4">
            <a:extLst>
              <a:ext uri="{FF2B5EF4-FFF2-40B4-BE49-F238E27FC236}">
                <a16:creationId xmlns:a16="http://schemas.microsoft.com/office/drawing/2014/main" id="{7DFCF71A-E1A0-4DA8-A78A-721288723126}"/>
              </a:ext>
            </a:extLst>
          </p:cNvPr>
          <p:cNvCxnSpPr/>
          <p:nvPr/>
        </p:nvCxnSpPr>
        <p:spPr>
          <a:xfrm>
            <a:off x="2713702" y="5644764"/>
            <a:ext cx="461697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93854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969CC85-5D45-4160-A6D9-0C2FF1BB25C6}"/>
              </a:ext>
            </a:extLst>
          </p:cNvPr>
          <p:cNvSpPr>
            <a:spLocks noGrp="1"/>
          </p:cNvSpPr>
          <p:nvPr>
            <p:ph idx="1"/>
          </p:nvPr>
        </p:nvSpPr>
        <p:spPr>
          <a:xfrm>
            <a:off x="838200" y="866255"/>
            <a:ext cx="10515600" cy="4351338"/>
          </a:xfrm>
        </p:spPr>
        <p:txBody>
          <a:bodyPr/>
          <a:lstStyle/>
          <a:p>
            <a:pPr algn="just">
              <a:lnSpc>
                <a:spcPct val="150000"/>
              </a:lnSpc>
            </a:pPr>
            <a:r>
              <a:rPr lang="tr-TR" dirty="0" err="1"/>
              <a:t>Punlayıcılar</a:t>
            </a:r>
            <a:r>
              <a:rPr lang="tr-TR" dirty="0"/>
              <a:t> arasındaki görüş birliği oranının </a:t>
            </a:r>
            <a:r>
              <a:rPr lang="tr-TR" u="sng" dirty="0"/>
              <a:t>en az %90 </a:t>
            </a:r>
            <a:r>
              <a:rPr lang="tr-TR" dirty="0"/>
              <a:t>olması durumunda yapılan değerlendirmenin güvenilir olduğu varsayılmaktadır. Bu oranın yükseltebilmek için </a:t>
            </a:r>
            <a:r>
              <a:rPr lang="tr-TR" dirty="0" err="1"/>
              <a:t>puanlayıcılar</a:t>
            </a:r>
            <a:r>
              <a:rPr lang="tr-TR" dirty="0"/>
              <a:t> arasında görüş birliği oranının </a:t>
            </a:r>
            <a:r>
              <a:rPr lang="tr-TR" u="sng" dirty="0"/>
              <a:t>düşük olduğu boyutlar </a:t>
            </a:r>
            <a:r>
              <a:rPr lang="tr-TR" dirty="0"/>
              <a:t>üzerinde iyileştirmeler yapılabilir.</a:t>
            </a:r>
          </a:p>
        </p:txBody>
      </p:sp>
    </p:spTree>
    <p:extLst>
      <p:ext uri="{BB962C8B-B14F-4D97-AF65-F5344CB8AC3E}">
        <p14:creationId xmlns:p14="http://schemas.microsoft.com/office/powerpoint/2010/main" val="1582847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1F867D-3E9C-4AE3-9236-F665F7947799}"/>
              </a:ext>
            </a:extLst>
          </p:cNvPr>
          <p:cNvSpPr>
            <a:spLocks noGrp="1"/>
          </p:cNvSpPr>
          <p:nvPr>
            <p:ph type="title"/>
          </p:nvPr>
        </p:nvSpPr>
        <p:spPr>
          <a:xfrm>
            <a:off x="718279" y="143473"/>
            <a:ext cx="10515600" cy="1325563"/>
          </a:xfrm>
        </p:spPr>
        <p:txBody>
          <a:bodyPr/>
          <a:lstStyle/>
          <a:p>
            <a:r>
              <a:rPr lang="tr-TR" b="1" dirty="0" err="1"/>
              <a:t>Kuder-Richardson</a:t>
            </a:r>
            <a:r>
              <a:rPr lang="tr-TR" b="1" dirty="0"/>
              <a:t> Güvenirliği</a:t>
            </a:r>
          </a:p>
        </p:txBody>
      </p:sp>
      <p:sp>
        <p:nvSpPr>
          <p:cNvPr id="3" name="İçerik Yer Tutucusu 2">
            <a:extLst>
              <a:ext uri="{FF2B5EF4-FFF2-40B4-BE49-F238E27FC236}">
                <a16:creationId xmlns:a16="http://schemas.microsoft.com/office/drawing/2014/main" id="{7961293A-910E-4755-8088-B4F0DE3F9EF4}"/>
              </a:ext>
            </a:extLst>
          </p:cNvPr>
          <p:cNvSpPr>
            <a:spLocks noGrp="1"/>
          </p:cNvSpPr>
          <p:nvPr>
            <p:ph idx="1"/>
          </p:nvPr>
        </p:nvSpPr>
        <p:spPr>
          <a:xfrm>
            <a:off x="838200" y="1154242"/>
            <a:ext cx="10515600" cy="5388963"/>
          </a:xfrm>
        </p:spPr>
        <p:txBody>
          <a:bodyPr>
            <a:normAutofit fontScale="92500" lnSpcReduction="10000"/>
          </a:bodyPr>
          <a:lstStyle/>
          <a:p>
            <a:pPr marL="0" indent="0" algn="just">
              <a:lnSpc>
                <a:spcPct val="150000"/>
              </a:lnSpc>
              <a:buNone/>
            </a:pPr>
            <a:r>
              <a:rPr lang="tr-TR" dirty="0"/>
              <a:t>Bu güvenirlik türü, </a:t>
            </a:r>
            <a:r>
              <a:rPr lang="tr-TR" u="sng" dirty="0"/>
              <a:t>yanıtın doğru ya da yanlış</a:t>
            </a:r>
            <a:r>
              <a:rPr lang="tr-TR" dirty="0"/>
              <a:t> olarak kabul edildiği test türleri için uygundur. </a:t>
            </a:r>
            <a:r>
              <a:rPr lang="tr-TR" dirty="0" err="1"/>
              <a:t>Kuder-Richardson</a:t>
            </a:r>
            <a:r>
              <a:rPr lang="tr-TR" dirty="0"/>
              <a:t> 20 ya da 21 formüllerinden biri kullanılarak güvenirlik katsayısı hesaplanmaktadır. Formül, özellikle </a:t>
            </a:r>
            <a:r>
              <a:rPr lang="tr-TR" u="sng" dirty="0"/>
              <a:t>doğru-yanlış, boşluk doldurmalı, eşlemeli ve çoktan seçmeli nesnel yanıtlı testler </a:t>
            </a:r>
            <a:r>
              <a:rPr lang="tr-TR" dirty="0"/>
              <a:t>için kullanılmaktadır. Bu tür testlerde, yanıtlayıcının her </a:t>
            </a:r>
            <a:r>
              <a:rPr lang="tr-TR" u="sng" dirty="0"/>
              <a:t>verdiği doğru yanıta 1 </a:t>
            </a:r>
            <a:r>
              <a:rPr lang="tr-TR" dirty="0"/>
              <a:t>puan, </a:t>
            </a:r>
            <a:r>
              <a:rPr lang="tr-TR" u="sng" dirty="0"/>
              <a:t>yanlış yanıta verdiği ya da boş bıraktığı yanıtlara 0 puan </a:t>
            </a:r>
            <a:r>
              <a:rPr lang="tr-TR" dirty="0"/>
              <a:t>verilmektedir. </a:t>
            </a:r>
            <a:r>
              <a:rPr lang="tr-TR" dirty="0" err="1"/>
              <a:t>Kuder-Richardson</a:t>
            </a:r>
            <a:r>
              <a:rPr lang="tr-TR" dirty="0"/>
              <a:t> formülüne göre hesaplanmış </a:t>
            </a:r>
            <a:r>
              <a:rPr lang="tr-TR" u="sng" dirty="0"/>
              <a:t>güvenirlik katsayısının 70 değerinden fazla olması durumunda testin güvenirlik </a:t>
            </a:r>
            <a:r>
              <a:rPr lang="tr-TR" dirty="0"/>
              <a:t>katsayısının uygun olduğu belirtilmektedir. </a:t>
            </a:r>
          </a:p>
        </p:txBody>
      </p:sp>
    </p:spTree>
    <p:extLst>
      <p:ext uri="{BB962C8B-B14F-4D97-AF65-F5344CB8AC3E}">
        <p14:creationId xmlns:p14="http://schemas.microsoft.com/office/powerpoint/2010/main" val="2396076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a:extLst>
              <a:ext uri="{FF2B5EF4-FFF2-40B4-BE49-F238E27FC236}">
                <a16:creationId xmlns:a16="http://schemas.microsoft.com/office/drawing/2014/main" id="{FB362B70-EC06-4976-BDB2-773F81D99EF3}"/>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tr-TR"/>
          </a:p>
          <a:p>
            <a:endParaRPr lang="tr-TR"/>
          </a:p>
          <a:p>
            <a:endParaRPr lang="tr-TR"/>
          </a:p>
          <a:p>
            <a:endParaRPr lang="tr-TR" dirty="0"/>
          </a:p>
        </p:txBody>
      </p:sp>
      <p:pic>
        <p:nvPicPr>
          <p:cNvPr id="7" name="Picture 2">
            <a:extLst>
              <a:ext uri="{FF2B5EF4-FFF2-40B4-BE49-F238E27FC236}">
                <a16:creationId xmlns:a16="http://schemas.microsoft.com/office/drawing/2014/main" id="{0E071393-B74D-4BB0-9EA3-F1447DD107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93895"/>
            <a:ext cx="9753600" cy="5778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834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extLst>
              <a:ext uri="{FF2B5EF4-FFF2-40B4-BE49-F238E27FC236}">
                <a16:creationId xmlns:a16="http://schemas.microsoft.com/office/drawing/2014/main" id="{14106505-F47B-4068-8865-5D44A3E057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685800"/>
            <a:ext cx="97536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1841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C6DB3F-0371-40A9-978A-3B9B631C492C}"/>
              </a:ext>
            </a:extLst>
          </p:cNvPr>
          <p:cNvSpPr>
            <a:spLocks noGrp="1"/>
          </p:cNvSpPr>
          <p:nvPr>
            <p:ph type="ctrTitle"/>
          </p:nvPr>
        </p:nvSpPr>
        <p:spPr>
          <a:xfrm>
            <a:off x="-884420" y="487832"/>
            <a:ext cx="9144000" cy="1081556"/>
          </a:xfrm>
        </p:spPr>
        <p:txBody>
          <a:bodyPr>
            <a:normAutofit/>
          </a:bodyPr>
          <a:lstStyle/>
          <a:p>
            <a:r>
              <a:rPr lang="tr-TR" sz="4400" b="1" dirty="0" err="1"/>
              <a:t>Cronbach</a:t>
            </a:r>
            <a:r>
              <a:rPr lang="tr-TR" sz="4400" b="1" dirty="0"/>
              <a:t> Alfa Güvenirliği</a:t>
            </a:r>
          </a:p>
        </p:txBody>
      </p:sp>
      <p:sp>
        <p:nvSpPr>
          <p:cNvPr id="3" name="Alt Başlık 2">
            <a:extLst>
              <a:ext uri="{FF2B5EF4-FFF2-40B4-BE49-F238E27FC236}">
                <a16:creationId xmlns:a16="http://schemas.microsoft.com/office/drawing/2014/main" id="{6867832F-CA80-4D6C-AC91-E785DB680C74}"/>
              </a:ext>
            </a:extLst>
          </p:cNvPr>
          <p:cNvSpPr>
            <a:spLocks noGrp="1"/>
          </p:cNvSpPr>
          <p:nvPr>
            <p:ph type="subTitle" idx="1"/>
          </p:nvPr>
        </p:nvSpPr>
        <p:spPr>
          <a:xfrm>
            <a:off x="579619" y="1854201"/>
            <a:ext cx="10658651" cy="4812070"/>
          </a:xfrm>
        </p:spPr>
        <p:txBody>
          <a:bodyPr>
            <a:normAutofit fontScale="85000" lnSpcReduction="20000"/>
          </a:bodyPr>
          <a:lstStyle/>
          <a:p>
            <a:pPr algn="l">
              <a:lnSpc>
                <a:spcPct val="160000"/>
              </a:lnSpc>
            </a:pPr>
            <a:r>
              <a:rPr lang="tr-TR" dirty="0"/>
              <a:t> </a:t>
            </a:r>
            <a:r>
              <a:rPr lang="tr-TR" sz="2800" dirty="0"/>
              <a:t>Verilen yanıtların </a:t>
            </a:r>
            <a:r>
              <a:rPr lang="tr-TR" sz="2800" u="sng" dirty="0"/>
              <a:t>doğru ya da yanlış olarak </a:t>
            </a:r>
            <a:r>
              <a:rPr lang="tr-TR" sz="2800" b="1" u="sng" dirty="0"/>
              <a:t>değerlendirilmediğ</a:t>
            </a:r>
            <a:r>
              <a:rPr lang="tr-TR" sz="2800" u="sng" dirty="0"/>
              <a:t>i</a:t>
            </a:r>
            <a:r>
              <a:rPr lang="tr-TR" sz="2800" dirty="0"/>
              <a:t>, 1-3, 1-4, 1-5, gibi puanlandığı durumlarda kullanılması uygun olan güvenirlik türüdür. </a:t>
            </a:r>
            <a:endParaRPr lang="tr-TR" sz="2800" dirty="0" smtClean="0"/>
          </a:p>
          <a:p>
            <a:pPr algn="l">
              <a:lnSpc>
                <a:spcPct val="160000"/>
              </a:lnSpc>
            </a:pPr>
            <a:r>
              <a:rPr lang="tr-TR" sz="2800" dirty="0" smtClean="0"/>
              <a:t>Belirtilen </a:t>
            </a:r>
            <a:r>
              <a:rPr lang="tr-TR" sz="2800" dirty="0"/>
              <a:t>güvenirlik, Cronbach Alfa katsayısı formülüyle hesaplanmaktadır Alfa katsayı, özellikle Likert türü ölçeklerin güvenirliğini hesaplamada kullanılmaktadır. </a:t>
            </a:r>
            <a:endParaRPr lang="tr-TR" sz="2800" dirty="0" smtClean="0"/>
          </a:p>
          <a:p>
            <a:pPr algn="l">
              <a:lnSpc>
                <a:spcPct val="160000"/>
              </a:lnSpc>
            </a:pPr>
            <a:r>
              <a:rPr lang="tr-TR" sz="2800" u="sng" dirty="0" smtClean="0"/>
              <a:t>Bu </a:t>
            </a:r>
            <a:r>
              <a:rPr lang="tr-TR" sz="2800" u="sng" dirty="0"/>
              <a:t>tip ölçeklerde, yanıtlar bireysel algılara göre farklılık göstermektedir.</a:t>
            </a:r>
            <a:r>
              <a:rPr lang="tr-TR" sz="2800" dirty="0"/>
              <a:t> </a:t>
            </a:r>
            <a:endParaRPr lang="tr-TR" sz="2800" dirty="0" smtClean="0"/>
          </a:p>
          <a:p>
            <a:pPr algn="l">
              <a:lnSpc>
                <a:spcPct val="160000"/>
              </a:lnSpc>
            </a:pPr>
            <a:r>
              <a:rPr lang="tr-TR" sz="2800" dirty="0" smtClean="0"/>
              <a:t>Örneğin</a:t>
            </a:r>
            <a:r>
              <a:rPr lang="tr-TR" sz="2800" dirty="0"/>
              <a:t>, araştırmaya katılan bireyin yanıt olasılıkları </a:t>
            </a:r>
            <a:r>
              <a:rPr lang="tr-TR" sz="2800" u="sng" dirty="0"/>
              <a:t>hiç katılmıyorum (1), az katılıyorum (2), orta derecede katılıyorum (3), çok katılıyorum (4), tam katılıyorum (5) seçeneklerinden biri olabilir. </a:t>
            </a:r>
          </a:p>
        </p:txBody>
      </p:sp>
    </p:spTree>
    <p:extLst>
      <p:ext uri="{BB962C8B-B14F-4D97-AF65-F5344CB8AC3E}">
        <p14:creationId xmlns:p14="http://schemas.microsoft.com/office/powerpoint/2010/main" val="3879706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0BC2D365-65B4-46C0-ABA7-B0C6493E57CA}"/>
              </a:ext>
            </a:extLst>
          </p:cNvPr>
          <p:cNvSpPr>
            <a:spLocks noGrp="1"/>
          </p:cNvSpPr>
          <p:nvPr>
            <p:ph type="subTitle" idx="1"/>
          </p:nvPr>
        </p:nvSpPr>
        <p:spPr>
          <a:xfrm>
            <a:off x="809469" y="2038662"/>
            <a:ext cx="9963462" cy="6430780"/>
          </a:xfrm>
        </p:spPr>
        <p:txBody>
          <a:bodyPr>
            <a:normAutofit/>
          </a:bodyPr>
          <a:lstStyle/>
          <a:p>
            <a:pPr algn="l">
              <a:lnSpc>
                <a:spcPct val="150000"/>
              </a:lnSpc>
            </a:pPr>
            <a:r>
              <a:rPr lang="tr-TR" dirty="0"/>
              <a:t> Ölçekler için güvenirlik katsayısı, testlere oranla biraz daha yüksektir. </a:t>
            </a:r>
            <a:endParaRPr lang="tr-TR" dirty="0" smtClean="0"/>
          </a:p>
          <a:p>
            <a:pPr algn="l">
              <a:lnSpc>
                <a:spcPct val="150000"/>
              </a:lnSpc>
            </a:pPr>
            <a:r>
              <a:rPr lang="tr-TR" u="sng" dirty="0" smtClean="0"/>
              <a:t>Kullanışlı </a:t>
            </a:r>
            <a:r>
              <a:rPr lang="tr-TR" u="sng" dirty="0"/>
              <a:t>bir ölçeğin </a:t>
            </a:r>
            <a:r>
              <a:rPr lang="tr-TR" dirty="0"/>
              <a:t>güvenirlik katsayısını </a:t>
            </a:r>
            <a:r>
              <a:rPr lang="tr-TR" u="sng" dirty="0"/>
              <a:t>en az </a:t>
            </a:r>
            <a:r>
              <a:rPr lang="tr-TR" u="sng" dirty="0" smtClean="0"/>
              <a:t>0.70 </a:t>
            </a:r>
            <a:r>
              <a:rPr lang="tr-TR" dirty="0"/>
              <a:t>olması istenmektedir. </a:t>
            </a:r>
            <a:endParaRPr lang="tr-TR" dirty="0" smtClean="0"/>
          </a:p>
          <a:p>
            <a:pPr algn="l">
              <a:lnSpc>
                <a:spcPct val="150000"/>
              </a:lnSpc>
            </a:pPr>
            <a:r>
              <a:rPr lang="tr-TR" dirty="0" smtClean="0"/>
              <a:t>Özellikle </a:t>
            </a:r>
            <a:r>
              <a:rPr lang="tr-TR" dirty="0"/>
              <a:t>ölçeğin </a:t>
            </a:r>
            <a:r>
              <a:rPr lang="tr-TR" u="sng" dirty="0"/>
              <a:t>Alfa katsayısı </a:t>
            </a:r>
            <a:r>
              <a:rPr lang="tr-TR" u="sng" dirty="0" smtClean="0"/>
              <a:t>0.80 </a:t>
            </a:r>
            <a:r>
              <a:rPr lang="tr-TR" u="sng" dirty="0"/>
              <a:t>üzerinde </a:t>
            </a:r>
            <a:r>
              <a:rPr lang="tr-TR" dirty="0"/>
              <a:t>ise ölçek </a:t>
            </a:r>
            <a:r>
              <a:rPr lang="tr-TR" u="sng" dirty="0"/>
              <a:t>yüksek düzeyde güvenilir</a:t>
            </a:r>
            <a:r>
              <a:rPr lang="tr-TR" dirty="0"/>
              <a:t> olarak değerlendirilmektedir.</a:t>
            </a:r>
          </a:p>
          <a:p>
            <a:pPr algn="just"/>
            <a:endParaRPr lang="tr-TR" dirty="0"/>
          </a:p>
          <a:p>
            <a:pPr algn="just"/>
            <a:endParaRPr lang="tr-TR" dirty="0"/>
          </a:p>
          <a:p>
            <a:pPr algn="just"/>
            <a:r>
              <a:rPr lang="tr-TR" dirty="0"/>
              <a:t> </a:t>
            </a:r>
          </a:p>
        </p:txBody>
      </p:sp>
    </p:spTree>
    <p:extLst>
      <p:ext uri="{BB962C8B-B14F-4D97-AF65-F5344CB8AC3E}">
        <p14:creationId xmlns:p14="http://schemas.microsoft.com/office/powerpoint/2010/main" val="2169760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97E8A0EB-5463-4506-ACA5-ECF401F9ED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943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4BC99555-12B6-4FFF-AF80-BB46FC4A7D3B}"/>
              </a:ext>
            </a:extLst>
          </p:cNvPr>
          <p:cNvSpPr>
            <a:spLocks noGrp="1"/>
          </p:cNvSpPr>
          <p:nvPr>
            <p:ph type="subTitle" idx="1"/>
          </p:nvPr>
        </p:nvSpPr>
        <p:spPr>
          <a:xfrm>
            <a:off x="749509" y="254833"/>
            <a:ext cx="10068394" cy="6603167"/>
          </a:xfrm>
        </p:spPr>
        <p:txBody>
          <a:bodyPr>
            <a:normAutofit lnSpcReduction="10000"/>
          </a:bodyPr>
          <a:lstStyle/>
          <a:p>
            <a:pPr algn="just"/>
            <a:r>
              <a:rPr lang="tr-TR" dirty="0"/>
              <a:t>  </a:t>
            </a:r>
            <a:r>
              <a:rPr lang="tr-TR" sz="3500" b="1" dirty="0"/>
              <a:t>Ölçme araçlarını genel olarak güvenirliğini artırmak için aşağıdaki belirtilen önlemler alınabilir:</a:t>
            </a:r>
          </a:p>
          <a:p>
            <a:pPr algn="just">
              <a:lnSpc>
                <a:spcPct val="120000"/>
              </a:lnSpc>
            </a:pPr>
            <a:r>
              <a:rPr lang="tr-TR" sz="2800" dirty="0"/>
              <a:t>• Veri toplama aracında yer alan madde sayılarının artırılması sağlayın. </a:t>
            </a:r>
          </a:p>
          <a:p>
            <a:pPr algn="just">
              <a:lnSpc>
                <a:spcPct val="120000"/>
              </a:lnSpc>
            </a:pPr>
            <a:r>
              <a:rPr lang="tr-TR" sz="2800" dirty="0"/>
              <a:t>• Maddelerin anlaşılır ve yanıtlanabilir olmasına özen gösterin. </a:t>
            </a:r>
          </a:p>
          <a:p>
            <a:pPr algn="just">
              <a:lnSpc>
                <a:spcPct val="120000"/>
              </a:lnSpc>
            </a:pPr>
            <a:r>
              <a:rPr lang="tr-TR" sz="2800" dirty="0"/>
              <a:t>• Katılımcıların yanıtlamaya güdülenmiş olmasını sağlayın. </a:t>
            </a:r>
          </a:p>
          <a:p>
            <a:pPr algn="just">
              <a:lnSpc>
                <a:spcPct val="120000"/>
              </a:lnSpc>
            </a:pPr>
            <a:r>
              <a:rPr lang="tr-TR" sz="2800" dirty="0"/>
              <a:t>• Maddelerin güçlük düzeyinin katılımcıların düzeyine uygun olarak belirleyin. </a:t>
            </a:r>
          </a:p>
          <a:p>
            <a:pPr algn="just">
              <a:lnSpc>
                <a:spcPct val="120000"/>
              </a:lnSpc>
            </a:pPr>
            <a:r>
              <a:rPr lang="tr-TR" sz="2800" dirty="0"/>
              <a:t>• Puanlama işleminin nesnel olmasına özen gösterin. </a:t>
            </a:r>
          </a:p>
          <a:p>
            <a:pPr algn="just">
              <a:lnSpc>
                <a:spcPct val="120000"/>
              </a:lnSpc>
            </a:pPr>
            <a:r>
              <a:rPr lang="tr-TR" sz="2800" dirty="0"/>
              <a:t>• Soru yazımında, yönergelerde, uygulamada, puanlamada ve sonuçların kaydında dikkatsizlik sonucu ortaya çıkabilecek hataları önleyin</a:t>
            </a:r>
          </a:p>
          <a:p>
            <a:endParaRPr lang="tr-TR" dirty="0"/>
          </a:p>
        </p:txBody>
      </p:sp>
    </p:spTree>
    <p:extLst>
      <p:ext uri="{BB962C8B-B14F-4D97-AF65-F5344CB8AC3E}">
        <p14:creationId xmlns:p14="http://schemas.microsoft.com/office/powerpoint/2010/main" val="1681992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3942D6-6915-47C0-A87E-B31671CE7568}"/>
              </a:ext>
            </a:extLst>
          </p:cNvPr>
          <p:cNvSpPr>
            <a:spLocks noGrp="1"/>
          </p:cNvSpPr>
          <p:nvPr>
            <p:ph type="title"/>
          </p:nvPr>
        </p:nvSpPr>
        <p:spPr>
          <a:xfrm>
            <a:off x="838200" y="365125"/>
            <a:ext cx="10515600" cy="939019"/>
          </a:xfrm>
        </p:spPr>
        <p:txBody>
          <a:bodyPr>
            <a:normAutofit/>
          </a:bodyPr>
          <a:lstStyle/>
          <a:p>
            <a:r>
              <a:rPr lang="tr-TR" sz="5400" b="1" dirty="0">
                <a:effectLst>
                  <a:outerShdw blurRad="38100" dist="38100" dir="2700000" algn="tl">
                    <a:srgbClr val="000000">
                      <a:alpha val="43137"/>
                    </a:srgbClr>
                  </a:outerShdw>
                </a:effectLst>
              </a:rPr>
              <a:t>GEÇERLİK</a:t>
            </a:r>
          </a:p>
        </p:txBody>
      </p:sp>
      <p:sp>
        <p:nvSpPr>
          <p:cNvPr id="3" name="İçerik Yer Tutucusu 2">
            <a:extLst>
              <a:ext uri="{FF2B5EF4-FFF2-40B4-BE49-F238E27FC236}">
                <a16:creationId xmlns:a16="http://schemas.microsoft.com/office/drawing/2014/main" id="{6AF5A240-3A19-4064-9DA6-55B8C9B2C133}"/>
              </a:ext>
            </a:extLst>
          </p:cNvPr>
          <p:cNvSpPr>
            <a:spLocks noGrp="1"/>
          </p:cNvSpPr>
          <p:nvPr>
            <p:ph idx="1"/>
          </p:nvPr>
        </p:nvSpPr>
        <p:spPr>
          <a:xfrm>
            <a:off x="838200" y="1304144"/>
            <a:ext cx="10515600" cy="4872819"/>
          </a:xfrm>
        </p:spPr>
        <p:txBody>
          <a:bodyPr>
            <a:normAutofit fontScale="85000" lnSpcReduction="10000"/>
          </a:bodyPr>
          <a:lstStyle/>
          <a:p>
            <a:pPr marL="0" indent="0" algn="just">
              <a:lnSpc>
                <a:spcPct val="160000"/>
              </a:lnSpc>
              <a:buNone/>
            </a:pPr>
            <a:r>
              <a:rPr lang="tr-TR" dirty="0"/>
              <a:t> Ölçme aracı neyi ya da hangi özelliği ölçmek için geliştirilmişse, başka özellikleri karıştırmadan </a:t>
            </a:r>
            <a:r>
              <a:rPr lang="tr-TR" u="sng" dirty="0"/>
              <a:t>yalnızca o özelliği ölçebilme yeterliğidir </a:t>
            </a:r>
            <a:r>
              <a:rPr lang="tr-TR" dirty="0"/>
              <a:t>(Erkuş, 2006), yani </a:t>
            </a:r>
            <a:r>
              <a:rPr lang="tr-TR" u="sng" dirty="0"/>
              <a:t>amaca hizmet </a:t>
            </a:r>
            <a:r>
              <a:rPr lang="tr-TR" dirty="0"/>
              <a:t>etme düzeyidir. Ölçme aracı neyi ölçerse ölçsün güvenilir olması gerekmektedir. Farklı ölçümlerle tutarlı sonuç alındıktan sonra </a:t>
            </a:r>
            <a:r>
              <a:rPr lang="tr-TR" u="sng" dirty="0"/>
              <a:t>ölçülen özelliğin gerçekten ölçülmek istenen özellik olup olmadığı sorgulanabilir </a:t>
            </a:r>
            <a:r>
              <a:rPr lang="tr-TR" dirty="0"/>
              <a:t>(Şimşek, 2011). </a:t>
            </a:r>
            <a:endParaRPr lang="tr-TR" dirty="0" smtClean="0"/>
          </a:p>
          <a:p>
            <a:pPr marL="0" indent="0" algn="just">
              <a:lnSpc>
                <a:spcPct val="160000"/>
              </a:lnSpc>
              <a:buNone/>
            </a:pPr>
            <a:r>
              <a:rPr lang="tr-TR" sz="2800" b="1" dirty="0" smtClean="0">
                <a:solidFill>
                  <a:schemeClr val="tx1"/>
                </a:solidFill>
              </a:rPr>
              <a:t>Örneğin</a:t>
            </a:r>
            <a:r>
              <a:rPr lang="tr-TR" sz="2800" b="1" dirty="0">
                <a:solidFill>
                  <a:schemeClr val="tx1"/>
                </a:solidFill>
              </a:rPr>
              <a:t>; </a:t>
            </a:r>
            <a:r>
              <a:rPr lang="tr-TR" sz="2800" dirty="0">
                <a:solidFill>
                  <a:schemeClr val="tx1"/>
                </a:solidFill>
              </a:rPr>
              <a:t>uzunluğu ölçmek için metre geçerli bir araçtır ve metre ile yapılan ölçüm geçerlidir. Metreyi nesnelerin ağırlığını ölçmek için kullanırsak bu ölçüm geçerlik özelliğini taşıyamaz.</a:t>
            </a:r>
            <a:endParaRPr lang="tr-TR" dirty="0"/>
          </a:p>
        </p:txBody>
      </p:sp>
    </p:spTree>
    <p:extLst>
      <p:ext uri="{BB962C8B-B14F-4D97-AF65-F5344CB8AC3E}">
        <p14:creationId xmlns:p14="http://schemas.microsoft.com/office/powerpoint/2010/main" val="2294673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1B5E06-4560-4D91-8F48-6C02579EFF1C}"/>
              </a:ext>
            </a:extLst>
          </p:cNvPr>
          <p:cNvSpPr>
            <a:spLocks noGrp="1"/>
          </p:cNvSpPr>
          <p:nvPr>
            <p:ph type="title"/>
          </p:nvPr>
        </p:nvSpPr>
        <p:spPr>
          <a:xfrm>
            <a:off x="1826401" y="501967"/>
            <a:ext cx="7729728" cy="1188720"/>
          </a:xfrm>
        </p:spPr>
        <p:txBody>
          <a:bodyPr/>
          <a:lstStyle/>
          <a:p>
            <a:r>
              <a:rPr lang="tr-TR" b="1" dirty="0">
                <a:effectLst>
                  <a:outerShdw blurRad="38100" dist="38100" dir="2700000" algn="tl">
                    <a:srgbClr val="000000">
                      <a:alpha val="43137"/>
                    </a:srgbClr>
                  </a:outerShdw>
                </a:effectLst>
              </a:rPr>
              <a:t>  </a:t>
            </a:r>
            <a:r>
              <a:rPr lang="tr-TR" sz="4800" b="1" dirty="0">
                <a:effectLst>
                  <a:outerShdw blurRad="38100" dist="38100" dir="2700000" algn="tl">
                    <a:srgbClr val="000000">
                      <a:alpha val="43137"/>
                    </a:srgbClr>
                  </a:outerShdw>
                </a:effectLst>
              </a:rPr>
              <a:t>GÜVENİRLİK</a:t>
            </a:r>
            <a:endParaRPr lang="tr-TR" b="1" dirty="0">
              <a:effectLst>
                <a:outerShdw blurRad="38100" dist="38100" dir="2700000" algn="tl">
                  <a:srgbClr val="000000">
                    <a:alpha val="43137"/>
                  </a:srgbClr>
                </a:outerShdw>
              </a:effectLst>
            </a:endParaRPr>
          </a:p>
        </p:txBody>
      </p:sp>
      <p:sp>
        <p:nvSpPr>
          <p:cNvPr id="3" name="İçerik Yer Tutucusu 2">
            <a:extLst>
              <a:ext uri="{FF2B5EF4-FFF2-40B4-BE49-F238E27FC236}">
                <a16:creationId xmlns:a16="http://schemas.microsoft.com/office/drawing/2014/main" id="{26630CF8-7392-44BE-BF31-2AAEF06675D0}"/>
              </a:ext>
            </a:extLst>
          </p:cNvPr>
          <p:cNvSpPr>
            <a:spLocks noGrp="1"/>
          </p:cNvSpPr>
          <p:nvPr>
            <p:ph idx="1"/>
          </p:nvPr>
        </p:nvSpPr>
        <p:spPr>
          <a:xfrm>
            <a:off x="614597" y="1690687"/>
            <a:ext cx="9413823" cy="4802187"/>
          </a:xfrm>
        </p:spPr>
        <p:txBody>
          <a:bodyPr>
            <a:normAutofit fontScale="85000" lnSpcReduction="10000"/>
          </a:bodyPr>
          <a:lstStyle/>
          <a:p>
            <a:pPr marL="0" indent="0" algn="just">
              <a:lnSpc>
                <a:spcPct val="150000"/>
              </a:lnSpc>
              <a:buNone/>
            </a:pPr>
            <a:r>
              <a:rPr lang="tr-TR" sz="3200" dirty="0"/>
              <a:t>Güvenirlik, bir ölçme aracının farklı ölçüm sonuçları arasındaki </a:t>
            </a:r>
            <a:r>
              <a:rPr lang="tr-TR" sz="3200" u="sng" dirty="0"/>
              <a:t>tutarlılık düzeyidir</a:t>
            </a:r>
            <a:r>
              <a:rPr lang="tr-TR" sz="3200" dirty="0"/>
              <a:t>. Bilimsel araştırmalarda, kullanılan bir ölçme aracıyla yapılan </a:t>
            </a:r>
            <a:r>
              <a:rPr lang="tr-TR" sz="3200" u="sng" dirty="0"/>
              <a:t>birden çok ölçümle elde edilen sonuçların </a:t>
            </a:r>
            <a:r>
              <a:rPr lang="tr-TR" sz="3200" dirty="0"/>
              <a:t>tutarlılığı oranında o ölçme aracı güvenilirdir.</a:t>
            </a:r>
            <a:r>
              <a:rPr lang="tr-TR" sz="3200" dirty="0">
                <a:solidFill>
                  <a:schemeClr val="tx1"/>
                </a:solidFill>
              </a:rPr>
              <a:t> </a:t>
            </a:r>
            <a:r>
              <a:rPr lang="tr-TR" sz="3200" b="1" dirty="0">
                <a:solidFill>
                  <a:schemeClr val="tx1"/>
                </a:solidFill>
              </a:rPr>
              <a:t>Bir ölçme aracını aynı koşullar altında tekrar tekrar uyguladığımızda aynı ya da benzer sonuçları (en azından %70 oranında) vermesi güvenilirliğin bir göstergesidir .</a:t>
            </a:r>
          </a:p>
          <a:p>
            <a:pPr marL="0" indent="0" algn="just">
              <a:lnSpc>
                <a:spcPct val="150000"/>
              </a:lnSpc>
              <a:buNone/>
            </a:pPr>
            <a:endParaRPr lang="tr-TR" sz="3200" dirty="0"/>
          </a:p>
          <a:p>
            <a:pPr algn="just">
              <a:lnSpc>
                <a:spcPct val="150000"/>
              </a:lnSpc>
            </a:pPr>
            <a:endParaRPr lang="tr-TR" sz="3200" dirty="0"/>
          </a:p>
        </p:txBody>
      </p:sp>
    </p:spTree>
    <p:extLst>
      <p:ext uri="{BB962C8B-B14F-4D97-AF65-F5344CB8AC3E}">
        <p14:creationId xmlns:p14="http://schemas.microsoft.com/office/powerpoint/2010/main" val="15631160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7E3D0BF-A86A-4BD9-948E-A4689323F9D2}"/>
              </a:ext>
            </a:extLst>
          </p:cNvPr>
          <p:cNvSpPr>
            <a:spLocks noGrp="1"/>
          </p:cNvSpPr>
          <p:nvPr>
            <p:ph idx="1"/>
          </p:nvPr>
        </p:nvSpPr>
        <p:spPr>
          <a:xfrm>
            <a:off x="838200" y="629587"/>
            <a:ext cx="10515600" cy="5592346"/>
          </a:xfrm>
        </p:spPr>
        <p:txBody>
          <a:bodyPr>
            <a:normAutofit lnSpcReduction="10000"/>
          </a:bodyPr>
          <a:lstStyle/>
          <a:p>
            <a:pPr marL="0" indent="0">
              <a:buNone/>
            </a:pPr>
            <a:r>
              <a:rPr lang="tr-TR" sz="3600" dirty="0">
                <a:solidFill>
                  <a:schemeClr val="tx1"/>
                </a:solidFill>
              </a:rPr>
              <a:t>E</a:t>
            </a:r>
            <a:r>
              <a:rPr lang="tr-TR" sz="3600" dirty="0"/>
              <a:t>n çok kullanılan geçerlik türleri şunlardır: </a:t>
            </a:r>
          </a:p>
          <a:p>
            <a:pPr marL="0" indent="0">
              <a:buNone/>
            </a:pPr>
            <a:endParaRPr lang="tr-TR" sz="3600" dirty="0"/>
          </a:p>
          <a:p>
            <a:pPr>
              <a:buFont typeface="Wingdings" panose="05000000000000000000" pitchFamily="2" charset="2"/>
              <a:buChar char="ü"/>
            </a:pPr>
            <a:r>
              <a:rPr lang="tr-TR" dirty="0"/>
              <a:t>Görünüş Geçerliği</a:t>
            </a:r>
          </a:p>
          <a:p>
            <a:pPr>
              <a:buFont typeface="Wingdings" panose="05000000000000000000" pitchFamily="2" charset="2"/>
              <a:buChar char="ü"/>
            </a:pPr>
            <a:endParaRPr lang="tr-TR" dirty="0"/>
          </a:p>
          <a:p>
            <a:pPr>
              <a:buFont typeface="Wingdings" panose="05000000000000000000" pitchFamily="2" charset="2"/>
              <a:buChar char="ü"/>
            </a:pPr>
            <a:r>
              <a:rPr lang="tr-TR" dirty="0"/>
              <a:t>Yapı Geçerliği</a:t>
            </a:r>
          </a:p>
          <a:p>
            <a:pPr marL="0" indent="0">
              <a:buNone/>
            </a:pPr>
            <a:endParaRPr lang="tr-TR" dirty="0"/>
          </a:p>
          <a:p>
            <a:pPr>
              <a:buFont typeface="Wingdings" panose="05000000000000000000" pitchFamily="2" charset="2"/>
              <a:buChar char="ü"/>
            </a:pPr>
            <a:r>
              <a:rPr lang="tr-TR" dirty="0" smtClean="0"/>
              <a:t>Kapsam </a:t>
            </a:r>
            <a:r>
              <a:rPr lang="tr-TR" dirty="0"/>
              <a:t>Geçerliği</a:t>
            </a:r>
          </a:p>
          <a:p>
            <a:pPr marL="0" indent="0">
              <a:buNone/>
            </a:pPr>
            <a:endParaRPr lang="tr-TR" dirty="0"/>
          </a:p>
          <a:p>
            <a:pPr>
              <a:buFont typeface="Wingdings" panose="05000000000000000000" pitchFamily="2" charset="2"/>
              <a:buChar char="ü"/>
            </a:pPr>
            <a:r>
              <a:rPr lang="tr-TR" dirty="0" smtClean="0"/>
              <a:t>Yordama (Kestirim) geçerliği</a:t>
            </a:r>
            <a:endParaRPr lang="tr-TR" dirty="0"/>
          </a:p>
          <a:p>
            <a:pPr marL="0" indent="0">
              <a:buNone/>
            </a:pPr>
            <a:endParaRPr lang="tr-TR" dirty="0"/>
          </a:p>
          <a:p>
            <a:pPr>
              <a:buFont typeface="Wingdings" panose="05000000000000000000" pitchFamily="2" charset="2"/>
              <a:buChar char="ü"/>
            </a:pPr>
            <a:r>
              <a:rPr lang="tr-TR" dirty="0"/>
              <a:t>Uygunluk </a:t>
            </a:r>
            <a:r>
              <a:rPr lang="tr-TR" dirty="0" smtClean="0"/>
              <a:t>(eşdeğer formlar) geçerliği</a:t>
            </a:r>
            <a:endParaRPr lang="tr-TR" dirty="0"/>
          </a:p>
          <a:p>
            <a:pPr marL="0" indent="0" algn="ctr">
              <a:buNone/>
            </a:pPr>
            <a:endParaRPr lang="tr-TR" dirty="0"/>
          </a:p>
        </p:txBody>
      </p:sp>
    </p:spTree>
    <p:extLst>
      <p:ext uri="{BB962C8B-B14F-4D97-AF65-F5344CB8AC3E}">
        <p14:creationId xmlns:p14="http://schemas.microsoft.com/office/powerpoint/2010/main" val="2250219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A07D84-2647-48B8-83A2-148458A363E0}"/>
              </a:ext>
            </a:extLst>
          </p:cNvPr>
          <p:cNvSpPr>
            <a:spLocks noGrp="1"/>
          </p:cNvSpPr>
          <p:nvPr>
            <p:ph type="title"/>
          </p:nvPr>
        </p:nvSpPr>
        <p:spPr/>
        <p:txBody>
          <a:bodyPr>
            <a:normAutofit/>
          </a:bodyPr>
          <a:lstStyle/>
          <a:p>
            <a:r>
              <a:rPr lang="tr-TR" b="1" dirty="0"/>
              <a:t>Görünüş Geçerliği</a:t>
            </a:r>
          </a:p>
        </p:txBody>
      </p:sp>
      <p:sp>
        <p:nvSpPr>
          <p:cNvPr id="3" name="İçerik Yer Tutucusu 2">
            <a:extLst>
              <a:ext uri="{FF2B5EF4-FFF2-40B4-BE49-F238E27FC236}">
                <a16:creationId xmlns:a16="http://schemas.microsoft.com/office/drawing/2014/main" id="{0B1BD563-10EB-475B-91C3-C245FA653333}"/>
              </a:ext>
            </a:extLst>
          </p:cNvPr>
          <p:cNvSpPr>
            <a:spLocks noGrp="1"/>
          </p:cNvSpPr>
          <p:nvPr>
            <p:ph idx="1"/>
          </p:nvPr>
        </p:nvSpPr>
        <p:spPr>
          <a:xfrm>
            <a:off x="838200" y="1555108"/>
            <a:ext cx="10515600" cy="4857829"/>
          </a:xfrm>
        </p:spPr>
        <p:txBody>
          <a:bodyPr>
            <a:normAutofit fontScale="85000" lnSpcReduction="10000"/>
          </a:bodyPr>
          <a:lstStyle/>
          <a:p>
            <a:pPr marL="0" indent="0">
              <a:lnSpc>
                <a:spcPct val="150000"/>
              </a:lnSpc>
              <a:buNone/>
            </a:pPr>
            <a:r>
              <a:rPr lang="tr-TR" dirty="0"/>
              <a:t>  Ölçme Arca'nın </a:t>
            </a:r>
            <a:r>
              <a:rPr lang="tr-TR" u="sng" dirty="0"/>
              <a:t>kâğıt üzerinde ya da ekranda açık ve anlaşılır </a:t>
            </a:r>
            <a:r>
              <a:rPr lang="tr-TR" dirty="0"/>
              <a:t>olarak algılanmasına dayalı bir geçerlik türüdür. </a:t>
            </a:r>
            <a:endParaRPr lang="tr-TR" dirty="0" smtClean="0"/>
          </a:p>
          <a:p>
            <a:pPr marL="0" indent="0">
              <a:lnSpc>
                <a:spcPct val="150000"/>
              </a:lnSpc>
              <a:buNone/>
            </a:pPr>
            <a:r>
              <a:rPr lang="tr-TR" dirty="0" smtClean="0"/>
              <a:t>Aracın </a:t>
            </a:r>
            <a:r>
              <a:rPr lang="tr-TR" dirty="0"/>
              <a:t>adı, ne amaçla kullanıldığı, nasıl kullanılacağı, sonuçların nasıl değerlendirileceği ve aracın sağlıklı bir biçimde kullanılmasını saklayacak öteki yönergelerin açık ve net olarak ortaya konmuş olması geçerliği sağlamak için gereklidir.</a:t>
            </a:r>
            <a:r>
              <a:rPr kumimoji="1" lang="tr-TR" altLang="tr-TR" sz="2600" b="0" i="0" u="none" strike="noStrike" kern="1200" cap="none" spc="0" normalizeH="0" baseline="0" noProof="0" dirty="0">
                <a:ln>
                  <a:noFill/>
                </a:ln>
                <a:solidFill>
                  <a:srgbClr val="220011"/>
                </a:solidFill>
                <a:effectLst/>
                <a:uLnTx/>
                <a:uFillTx/>
                <a:latin typeface="Arial"/>
                <a:ea typeface="+mn-ea"/>
                <a:cs typeface="+mn-cs"/>
              </a:rPr>
              <a:t> </a:t>
            </a:r>
            <a:endParaRPr kumimoji="1" lang="tr-TR" altLang="tr-TR" sz="2600" b="0" i="0" u="none" strike="noStrike" kern="1200" cap="none" spc="0" normalizeH="0" baseline="0" noProof="0" dirty="0" smtClean="0">
              <a:ln>
                <a:noFill/>
              </a:ln>
              <a:solidFill>
                <a:srgbClr val="220011"/>
              </a:solidFill>
              <a:effectLst/>
              <a:uLnTx/>
              <a:uFillTx/>
              <a:latin typeface="Arial"/>
              <a:ea typeface="+mn-ea"/>
              <a:cs typeface="+mn-cs"/>
            </a:endParaRPr>
          </a:p>
          <a:p>
            <a:pPr marL="0" indent="0">
              <a:lnSpc>
                <a:spcPct val="150000"/>
              </a:lnSpc>
              <a:buNone/>
            </a:pPr>
            <a:r>
              <a:rPr kumimoji="1" lang="tr-TR" altLang="tr-TR" sz="2600" b="0" i="0" u="none" strike="noStrike" kern="1200" cap="none" spc="0" normalizeH="0" baseline="0" noProof="0" dirty="0" smtClean="0">
                <a:ln>
                  <a:noFill/>
                </a:ln>
                <a:solidFill>
                  <a:srgbClr val="220011"/>
                </a:solidFill>
                <a:effectLst/>
                <a:uLnTx/>
                <a:uFillTx/>
                <a:latin typeface="Arial"/>
                <a:ea typeface="+mn-ea"/>
                <a:cs typeface="+mn-cs"/>
              </a:rPr>
              <a:t>Örneğin</a:t>
            </a:r>
            <a:r>
              <a:rPr kumimoji="1" lang="tr-TR" altLang="tr-TR" sz="2600" b="0" i="0" u="none" strike="noStrike" kern="1200" cap="none" spc="0" normalizeH="0" baseline="0" noProof="0" dirty="0">
                <a:ln>
                  <a:noFill/>
                </a:ln>
                <a:solidFill>
                  <a:srgbClr val="220011"/>
                </a:solidFill>
                <a:effectLst/>
                <a:uLnTx/>
                <a:uFillTx/>
                <a:latin typeface="Arial"/>
                <a:ea typeface="+mn-ea"/>
                <a:cs typeface="+mn-cs"/>
              </a:rPr>
              <a:t>, bir tarih testini ele alalım. Testte baktığımızda, adının, cevaplama yönergelerinin ve testteki her bir sorunun tarih dersi ile ilgili olduğu izlenimi vermesi görünüş geçerliğidir.</a:t>
            </a:r>
            <a:endParaRPr lang="tr-TR" dirty="0"/>
          </a:p>
        </p:txBody>
      </p:sp>
    </p:spTree>
    <p:extLst>
      <p:ext uri="{BB962C8B-B14F-4D97-AF65-F5344CB8AC3E}">
        <p14:creationId xmlns:p14="http://schemas.microsoft.com/office/powerpoint/2010/main" val="3312270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9FC6FF-A83A-472E-9DCB-3B1D841C9B38}"/>
              </a:ext>
            </a:extLst>
          </p:cNvPr>
          <p:cNvSpPr>
            <a:spLocks noGrp="1"/>
          </p:cNvSpPr>
          <p:nvPr>
            <p:ph type="title"/>
          </p:nvPr>
        </p:nvSpPr>
        <p:spPr/>
        <p:txBody>
          <a:bodyPr/>
          <a:lstStyle/>
          <a:p>
            <a:r>
              <a:rPr lang="tr-TR" b="1" dirty="0"/>
              <a:t>Yapı Geçerliği</a:t>
            </a:r>
          </a:p>
        </p:txBody>
      </p:sp>
      <p:sp>
        <p:nvSpPr>
          <p:cNvPr id="3" name="İçerik Yer Tutucusu 2">
            <a:extLst>
              <a:ext uri="{FF2B5EF4-FFF2-40B4-BE49-F238E27FC236}">
                <a16:creationId xmlns:a16="http://schemas.microsoft.com/office/drawing/2014/main" id="{808B123E-2F5F-413D-B866-35B3E252E128}"/>
              </a:ext>
            </a:extLst>
          </p:cNvPr>
          <p:cNvSpPr>
            <a:spLocks noGrp="1"/>
          </p:cNvSpPr>
          <p:nvPr>
            <p:ph idx="1"/>
          </p:nvPr>
        </p:nvSpPr>
        <p:spPr/>
        <p:txBody>
          <a:bodyPr>
            <a:normAutofit fontScale="92500" lnSpcReduction="10000"/>
          </a:bodyPr>
          <a:lstStyle/>
          <a:p>
            <a:pPr marL="0" indent="0">
              <a:lnSpc>
                <a:spcPct val="150000"/>
              </a:lnSpc>
              <a:buNone/>
            </a:pPr>
            <a:r>
              <a:rPr lang="tr-TR" dirty="0"/>
              <a:t>   Ölçme aracının, ölçülmek istenen özelliği doğru, yeterli ve dengeli ölçebilme gücüdür. </a:t>
            </a:r>
            <a:endParaRPr lang="tr-TR" dirty="0" smtClean="0"/>
          </a:p>
          <a:p>
            <a:pPr marL="0" indent="0">
              <a:lnSpc>
                <a:spcPct val="150000"/>
              </a:lnSpc>
              <a:buNone/>
            </a:pPr>
            <a:r>
              <a:rPr lang="tr-TR" dirty="0" smtClean="0"/>
              <a:t>Yapı </a:t>
            </a:r>
            <a:r>
              <a:rPr lang="tr-TR" dirty="0"/>
              <a:t>geçerliğini sağlamak için öncelikle ölçme aracının ölçmek istediği özelliğin gerçekten var olması, sonra da bu özelliği ölçebilecek maddelerin ölçme aracında yeterli miktarda bulunması gerekmektedir (Şimşek, 2011).</a:t>
            </a:r>
          </a:p>
          <a:p>
            <a:pPr marL="0" indent="0">
              <a:lnSpc>
                <a:spcPct val="150000"/>
              </a:lnSpc>
              <a:buNone/>
            </a:pPr>
            <a:r>
              <a:rPr lang="tr-TR" sz="2800" b="1" dirty="0">
                <a:solidFill>
                  <a:schemeClr val="tx1"/>
                </a:solidFill>
              </a:rPr>
              <a:t>Örneğin; </a:t>
            </a:r>
            <a:r>
              <a:rPr lang="tr-TR" dirty="0"/>
              <a:t>T</a:t>
            </a:r>
            <a:r>
              <a:rPr lang="tr-TR" sz="2800" dirty="0" smtClean="0">
                <a:solidFill>
                  <a:schemeClr val="tx1"/>
                </a:solidFill>
              </a:rPr>
              <a:t>arih </a:t>
            </a:r>
            <a:r>
              <a:rPr lang="tr-TR" sz="2800" dirty="0">
                <a:solidFill>
                  <a:schemeClr val="tx1"/>
                </a:solidFill>
              </a:rPr>
              <a:t>dersi sınavında </a:t>
            </a:r>
            <a:r>
              <a:rPr lang="tr-TR" sz="2800" dirty="0" smtClean="0">
                <a:solidFill>
                  <a:schemeClr val="tx1"/>
                </a:solidFill>
              </a:rPr>
              <a:t>coğrafya veya başka derslerin sorularının </a:t>
            </a:r>
            <a:r>
              <a:rPr lang="tr-TR" sz="2800" dirty="0">
                <a:solidFill>
                  <a:schemeClr val="tx1"/>
                </a:solidFill>
              </a:rPr>
              <a:t>sorulması yapı geçerliliğini düşürür. </a:t>
            </a:r>
          </a:p>
          <a:p>
            <a:pPr marL="0" indent="0" algn="just">
              <a:lnSpc>
                <a:spcPct val="150000"/>
              </a:lnSpc>
              <a:buNone/>
            </a:pPr>
            <a:endParaRPr lang="tr-TR" dirty="0"/>
          </a:p>
        </p:txBody>
      </p:sp>
    </p:spTree>
    <p:extLst>
      <p:ext uri="{BB962C8B-B14F-4D97-AF65-F5344CB8AC3E}">
        <p14:creationId xmlns:p14="http://schemas.microsoft.com/office/powerpoint/2010/main" val="1711660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3288" y="1121087"/>
            <a:ext cx="10515600" cy="4351338"/>
          </a:xfrm>
          <a:noFill/>
          <a:ln>
            <a:noFill/>
          </a:ln>
        </p:spPr>
        <p:style>
          <a:lnRef idx="1">
            <a:schemeClr val="accent5"/>
          </a:lnRef>
          <a:fillRef idx="2">
            <a:schemeClr val="accent5"/>
          </a:fillRef>
          <a:effectRef idx="1">
            <a:schemeClr val="accent5"/>
          </a:effectRef>
          <a:fontRef idx="minor">
            <a:schemeClr val="dk1"/>
          </a:fontRef>
        </p:style>
        <p:txBody>
          <a:bodyPr>
            <a:normAutofit/>
          </a:bodyPr>
          <a:lstStyle/>
          <a:p>
            <a:pPr algn="just">
              <a:lnSpc>
                <a:spcPct val="150000"/>
              </a:lnSpc>
            </a:pPr>
            <a:r>
              <a:rPr lang="tr-TR" sz="2400" dirty="0">
                <a:solidFill>
                  <a:schemeClr val="tx1"/>
                </a:solidFill>
              </a:rPr>
              <a:t>Yapı geçerliği, bir ölçme aracının ölçmeye çalıştığı özellik ile nasıl bir yapıyı ortaya koymaya çalışıyorsa o yapıyı gerçekten ölçebilmesidir. </a:t>
            </a:r>
            <a:endParaRPr lang="tr-TR" sz="2400" dirty="0" smtClean="0">
              <a:solidFill>
                <a:schemeClr val="tx1"/>
              </a:solidFill>
            </a:endParaRPr>
          </a:p>
          <a:p>
            <a:pPr algn="just">
              <a:lnSpc>
                <a:spcPct val="150000"/>
              </a:lnSpc>
            </a:pPr>
            <a:r>
              <a:rPr lang="tr-TR" sz="2400" dirty="0" smtClean="0">
                <a:solidFill>
                  <a:schemeClr val="tx1"/>
                </a:solidFill>
              </a:rPr>
              <a:t>Yani </a:t>
            </a:r>
            <a:r>
              <a:rPr lang="tr-TR" sz="2400" b="1" dirty="0">
                <a:solidFill>
                  <a:schemeClr val="tx1"/>
                </a:solidFill>
              </a:rPr>
              <a:t>hazırlanan testte ölçülmek istenen yapının bölümleri gerçekte neyi ölçmek istiyorsa uygulamada da onu ölçmelidir. </a:t>
            </a:r>
            <a:r>
              <a:rPr lang="tr-TR" sz="2400" dirty="0">
                <a:solidFill>
                  <a:schemeClr val="tx1"/>
                </a:solidFill>
              </a:rPr>
              <a:t>Başarıyı ölçmek istiyorsak soruların tamamı bununla ilgili olmalıdır. </a:t>
            </a:r>
          </a:p>
        </p:txBody>
      </p:sp>
    </p:spTree>
    <p:extLst>
      <p:ext uri="{BB962C8B-B14F-4D97-AF65-F5344CB8AC3E}">
        <p14:creationId xmlns:p14="http://schemas.microsoft.com/office/powerpoint/2010/main" val="1316256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91107"/>
            <a:ext cx="10515600" cy="4351338"/>
          </a:xfrm>
          <a:ln>
            <a:noFill/>
          </a:ln>
        </p:spPr>
        <p:style>
          <a:lnRef idx="2">
            <a:schemeClr val="accent5"/>
          </a:lnRef>
          <a:fillRef idx="1">
            <a:schemeClr val="lt1"/>
          </a:fillRef>
          <a:effectRef idx="0">
            <a:schemeClr val="accent5"/>
          </a:effectRef>
          <a:fontRef idx="minor">
            <a:schemeClr val="dk1"/>
          </a:fontRef>
        </p:style>
        <p:txBody>
          <a:bodyPr>
            <a:normAutofit/>
          </a:bodyPr>
          <a:lstStyle/>
          <a:p>
            <a:pPr>
              <a:lnSpc>
                <a:spcPct val="100000"/>
              </a:lnSpc>
              <a:spcBef>
                <a:spcPts val="0"/>
              </a:spcBef>
            </a:pPr>
            <a:r>
              <a:rPr lang="tr-TR" sz="2400" b="1" dirty="0">
                <a:solidFill>
                  <a:schemeClr val="tx1"/>
                </a:solidFill>
              </a:rPr>
              <a:t>2013 KPSS: </a:t>
            </a:r>
            <a:endParaRPr lang="tr-TR" sz="2400" b="1" dirty="0" smtClean="0">
              <a:solidFill>
                <a:schemeClr val="tx1"/>
              </a:solidFill>
            </a:endParaRPr>
          </a:p>
          <a:p>
            <a:pPr>
              <a:lnSpc>
                <a:spcPct val="100000"/>
              </a:lnSpc>
              <a:spcBef>
                <a:spcPts val="0"/>
              </a:spcBef>
            </a:pPr>
            <a:r>
              <a:rPr lang="tr-TR" sz="2400" dirty="0" smtClean="0">
                <a:solidFill>
                  <a:schemeClr val="tx1"/>
                </a:solidFill>
              </a:rPr>
              <a:t>Üniversite </a:t>
            </a:r>
            <a:r>
              <a:rPr lang="tr-TR" sz="2400" dirty="0">
                <a:solidFill>
                  <a:schemeClr val="tx1"/>
                </a:solidFill>
              </a:rPr>
              <a:t>öğrencilerindeki </a:t>
            </a:r>
            <a:r>
              <a:rPr lang="tr-TR" sz="2400" b="1" dirty="0">
                <a:solidFill>
                  <a:schemeClr val="tx1"/>
                </a:solidFill>
              </a:rPr>
              <a:t>ertelemecilik </a:t>
            </a:r>
            <a:r>
              <a:rPr lang="tr-TR" sz="2400" dirty="0">
                <a:solidFill>
                  <a:schemeClr val="tx1"/>
                </a:solidFill>
              </a:rPr>
              <a:t>eğilimini belirleyen bir ölçek geliştiren araştırmacı, hazırlamış olduğu ölçeği üniversite öğrencilerinden seçtiği bir gruba posta yoluyla göndermiştir. Öğrencilerden, ölçeği cevapladıktan sonra kendisine geri postalamalarını istemiştir. Araştırmacı, öğrencilerin ölçekten aldıkları puanlar ile </a:t>
            </a:r>
            <a:r>
              <a:rPr lang="tr-TR" sz="2400" dirty="0" smtClean="0">
                <a:solidFill>
                  <a:schemeClr val="tx1"/>
                </a:solidFill>
              </a:rPr>
              <a:t>ölçeğin </a:t>
            </a:r>
            <a:r>
              <a:rPr lang="tr-TR" sz="2400" dirty="0">
                <a:solidFill>
                  <a:schemeClr val="tx1"/>
                </a:solidFill>
              </a:rPr>
              <a:t>geri gelmesi için geçen gün sayısı arasındaki korelasyon katsayısını hesaplamıştır. </a:t>
            </a:r>
          </a:p>
          <a:p>
            <a:pPr>
              <a:lnSpc>
                <a:spcPct val="100000"/>
              </a:lnSpc>
              <a:spcBef>
                <a:spcPts val="0"/>
              </a:spcBef>
            </a:pPr>
            <a:r>
              <a:rPr lang="tr-TR" sz="2400" b="1" dirty="0">
                <a:solidFill>
                  <a:schemeClr val="tx1"/>
                </a:solidFill>
              </a:rPr>
              <a:t>Bu korelasyon katsayısı, ölçeğin hangi özelliği hakkında bilgi verir? </a:t>
            </a:r>
            <a:endParaRPr lang="tr-TR" sz="2400" b="1" dirty="0" smtClean="0">
              <a:solidFill>
                <a:schemeClr val="tx1"/>
              </a:solidFill>
            </a:endParaRPr>
          </a:p>
          <a:p>
            <a:pPr>
              <a:lnSpc>
                <a:spcPct val="100000"/>
              </a:lnSpc>
              <a:spcBef>
                <a:spcPts val="0"/>
              </a:spcBef>
            </a:pPr>
            <a:endParaRPr lang="tr-TR" sz="2400" dirty="0">
              <a:solidFill>
                <a:schemeClr val="tx1"/>
              </a:solidFill>
            </a:endParaRPr>
          </a:p>
          <a:p>
            <a:pPr marL="0" indent="0">
              <a:lnSpc>
                <a:spcPct val="100000"/>
              </a:lnSpc>
              <a:spcBef>
                <a:spcPts val="0"/>
              </a:spcBef>
              <a:buNone/>
            </a:pPr>
            <a:r>
              <a:rPr lang="tr-TR" sz="2400" b="1" dirty="0">
                <a:solidFill>
                  <a:schemeClr val="tx1"/>
                </a:solidFill>
              </a:rPr>
              <a:t>         A) </a:t>
            </a:r>
            <a:r>
              <a:rPr lang="tr-TR" sz="2400" dirty="0">
                <a:solidFill>
                  <a:schemeClr val="tx1"/>
                </a:solidFill>
              </a:rPr>
              <a:t>İç tutarlılığı  </a:t>
            </a:r>
            <a:r>
              <a:rPr lang="tr-TR" sz="2400" b="1" dirty="0">
                <a:solidFill>
                  <a:schemeClr val="tx1"/>
                </a:solidFill>
              </a:rPr>
              <a:t>B) </a:t>
            </a:r>
            <a:r>
              <a:rPr lang="tr-TR" sz="2400" dirty="0">
                <a:solidFill>
                  <a:schemeClr val="tx1"/>
                </a:solidFill>
              </a:rPr>
              <a:t>Yansızlığı  </a:t>
            </a:r>
            <a:r>
              <a:rPr lang="tr-TR" sz="2400" b="1" dirty="0">
                <a:solidFill>
                  <a:schemeClr val="tx1"/>
                </a:solidFill>
              </a:rPr>
              <a:t>C) </a:t>
            </a:r>
            <a:r>
              <a:rPr lang="tr-TR" sz="2400" dirty="0">
                <a:solidFill>
                  <a:schemeClr val="tx1"/>
                </a:solidFill>
              </a:rPr>
              <a:t>Kullanışlılığı  </a:t>
            </a:r>
            <a:r>
              <a:rPr lang="tr-TR" sz="2400" b="1" dirty="0">
                <a:solidFill>
                  <a:schemeClr val="tx1"/>
                </a:solidFill>
              </a:rPr>
              <a:t>D) </a:t>
            </a:r>
            <a:r>
              <a:rPr lang="tr-TR" sz="2400" dirty="0">
                <a:solidFill>
                  <a:schemeClr val="tx1"/>
                </a:solidFill>
              </a:rPr>
              <a:t>Kararlılığı  </a:t>
            </a:r>
            <a:r>
              <a:rPr lang="tr-TR" sz="2400" b="1" dirty="0">
                <a:solidFill>
                  <a:schemeClr val="tx1"/>
                </a:solidFill>
              </a:rPr>
              <a:t>E) </a:t>
            </a:r>
            <a:r>
              <a:rPr lang="tr-TR" sz="2400" dirty="0">
                <a:solidFill>
                  <a:schemeClr val="tx1"/>
                </a:solidFill>
              </a:rPr>
              <a:t>Yapı geçerliği </a:t>
            </a:r>
          </a:p>
          <a:p>
            <a:pPr marL="0" indent="0" algn="just">
              <a:lnSpc>
                <a:spcPct val="150000"/>
              </a:lnSpc>
              <a:buNone/>
            </a:pPr>
            <a:endParaRPr lang="tr-TR" sz="1600" dirty="0">
              <a:solidFill>
                <a:schemeClr val="tx1"/>
              </a:solidFill>
            </a:endParaRPr>
          </a:p>
        </p:txBody>
      </p:sp>
    </p:spTree>
    <p:extLst>
      <p:ext uri="{BB962C8B-B14F-4D97-AF65-F5344CB8AC3E}">
        <p14:creationId xmlns:p14="http://schemas.microsoft.com/office/powerpoint/2010/main" val="2844312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1094105"/>
            <a:ext cx="11166987" cy="4351338"/>
          </a:xfrm>
          <a:ln>
            <a:noFill/>
          </a:ln>
        </p:spPr>
        <p:style>
          <a:lnRef idx="2">
            <a:schemeClr val="accent3"/>
          </a:lnRef>
          <a:fillRef idx="1">
            <a:schemeClr val="lt1"/>
          </a:fillRef>
          <a:effectRef idx="0">
            <a:schemeClr val="accent3"/>
          </a:effectRef>
          <a:fontRef idx="minor">
            <a:schemeClr val="dk1"/>
          </a:fontRef>
        </p:style>
        <p:txBody>
          <a:bodyPr>
            <a:normAutofit lnSpcReduction="10000"/>
          </a:bodyPr>
          <a:lstStyle/>
          <a:p>
            <a:pPr algn="just">
              <a:lnSpc>
                <a:spcPct val="100000"/>
              </a:lnSpc>
              <a:spcBef>
                <a:spcPts val="0"/>
              </a:spcBef>
            </a:pPr>
            <a:r>
              <a:rPr lang="tr-TR" sz="2400" b="1" dirty="0">
                <a:solidFill>
                  <a:schemeClr val="tx1"/>
                </a:solidFill>
              </a:rPr>
              <a:t>2011 KPSS: </a:t>
            </a:r>
            <a:endParaRPr lang="tr-TR" sz="2400" b="1" dirty="0" smtClean="0">
              <a:solidFill>
                <a:schemeClr val="tx1"/>
              </a:solidFill>
            </a:endParaRPr>
          </a:p>
          <a:p>
            <a:pPr algn="just">
              <a:lnSpc>
                <a:spcPct val="100000"/>
              </a:lnSpc>
              <a:spcBef>
                <a:spcPts val="0"/>
              </a:spcBef>
            </a:pPr>
            <a:r>
              <a:rPr lang="tr-TR" sz="2400" dirty="0" smtClean="0">
                <a:solidFill>
                  <a:schemeClr val="tx1"/>
                </a:solidFill>
              </a:rPr>
              <a:t>Başarı </a:t>
            </a:r>
            <a:r>
              <a:rPr lang="tr-TR" sz="2400" dirty="0">
                <a:solidFill>
                  <a:schemeClr val="tx1"/>
                </a:solidFill>
              </a:rPr>
              <a:t>testi geliştiren bir uzman, pilot uygulama için </a:t>
            </a:r>
            <a:r>
              <a:rPr lang="tr-TR" sz="2400" dirty="0" smtClean="0">
                <a:solidFill>
                  <a:schemeClr val="tx1"/>
                </a:solidFill>
              </a:rPr>
              <a:t>10 </a:t>
            </a:r>
            <a:r>
              <a:rPr lang="tr-TR" sz="2400" dirty="0">
                <a:solidFill>
                  <a:schemeClr val="tx1"/>
                </a:solidFill>
              </a:rPr>
              <a:t>öğrenciyi tek tek sınava almıştır. Bu uygulamada öğrencilerden maddeleri sesli olarak çözmelerini isteyen uzman, öğrencilerin maddeleri çözerken kullandıkları bilişsel süreçleri açığa çıkarmayı amaçlamıştır. </a:t>
            </a:r>
          </a:p>
          <a:p>
            <a:pPr algn="just">
              <a:lnSpc>
                <a:spcPct val="100000"/>
              </a:lnSpc>
              <a:spcBef>
                <a:spcPts val="0"/>
              </a:spcBef>
            </a:pPr>
            <a:r>
              <a:rPr lang="tr-TR" sz="2400" b="1" dirty="0">
                <a:solidFill>
                  <a:schemeClr val="tx1"/>
                </a:solidFill>
              </a:rPr>
              <a:t>Uzmanın bu çalışması, geliştirilen testin en çok hangi özelliği hakkında bilgi sağlar</a:t>
            </a:r>
            <a:r>
              <a:rPr lang="tr-TR" sz="2400" b="1" dirty="0" smtClean="0">
                <a:solidFill>
                  <a:schemeClr val="tx1"/>
                </a:solidFill>
              </a:rPr>
              <a:t>?</a:t>
            </a:r>
          </a:p>
          <a:p>
            <a:pPr algn="just">
              <a:lnSpc>
                <a:spcPct val="100000"/>
              </a:lnSpc>
              <a:spcBef>
                <a:spcPts val="0"/>
              </a:spcBef>
            </a:pPr>
            <a:r>
              <a:rPr lang="tr-TR" sz="2400" b="1" dirty="0" smtClean="0">
                <a:solidFill>
                  <a:schemeClr val="tx1"/>
                </a:solidFill>
              </a:rPr>
              <a:t> </a:t>
            </a:r>
            <a:endParaRPr lang="tr-TR" sz="2400" dirty="0">
              <a:solidFill>
                <a:schemeClr val="tx1"/>
              </a:solidFill>
            </a:endParaRPr>
          </a:p>
          <a:p>
            <a:pPr algn="just">
              <a:lnSpc>
                <a:spcPct val="100000"/>
              </a:lnSpc>
              <a:spcBef>
                <a:spcPts val="0"/>
              </a:spcBef>
            </a:pPr>
            <a:r>
              <a:rPr lang="tr-TR" sz="2400" b="1" dirty="0">
                <a:solidFill>
                  <a:schemeClr val="tx1"/>
                </a:solidFill>
              </a:rPr>
              <a:t>A) </a:t>
            </a:r>
            <a:r>
              <a:rPr lang="tr-TR" sz="2400" dirty="0">
                <a:solidFill>
                  <a:schemeClr val="tx1"/>
                </a:solidFill>
              </a:rPr>
              <a:t>İç tutarlılığı </a:t>
            </a:r>
            <a:r>
              <a:rPr lang="tr-TR" sz="2400" dirty="0" smtClean="0">
                <a:solidFill>
                  <a:schemeClr val="tx1"/>
                </a:solidFill>
              </a:rPr>
              <a:t>,</a:t>
            </a:r>
          </a:p>
          <a:p>
            <a:pPr algn="just">
              <a:lnSpc>
                <a:spcPct val="100000"/>
              </a:lnSpc>
              <a:spcBef>
                <a:spcPts val="0"/>
              </a:spcBef>
            </a:pPr>
            <a:r>
              <a:rPr lang="tr-TR" sz="2400" b="1" dirty="0" smtClean="0">
                <a:solidFill>
                  <a:schemeClr val="tx1"/>
                </a:solidFill>
              </a:rPr>
              <a:t>B</a:t>
            </a:r>
            <a:r>
              <a:rPr lang="tr-TR" sz="2400" b="1" dirty="0">
                <a:solidFill>
                  <a:schemeClr val="tx1"/>
                </a:solidFill>
              </a:rPr>
              <a:t>) </a:t>
            </a:r>
            <a:r>
              <a:rPr lang="tr-TR" sz="2400" dirty="0" smtClean="0">
                <a:solidFill>
                  <a:schemeClr val="tx1"/>
                </a:solidFill>
              </a:rPr>
              <a:t>Objektifliği </a:t>
            </a:r>
          </a:p>
          <a:p>
            <a:pPr algn="just">
              <a:lnSpc>
                <a:spcPct val="100000"/>
              </a:lnSpc>
              <a:spcBef>
                <a:spcPts val="0"/>
              </a:spcBef>
            </a:pPr>
            <a:r>
              <a:rPr lang="tr-TR" sz="2400" b="1" dirty="0" smtClean="0">
                <a:solidFill>
                  <a:schemeClr val="tx1"/>
                </a:solidFill>
              </a:rPr>
              <a:t>C</a:t>
            </a:r>
            <a:r>
              <a:rPr lang="tr-TR" sz="2400" b="1" dirty="0">
                <a:solidFill>
                  <a:schemeClr val="tx1"/>
                </a:solidFill>
              </a:rPr>
              <a:t>) </a:t>
            </a:r>
            <a:r>
              <a:rPr lang="tr-TR" sz="2400" dirty="0">
                <a:solidFill>
                  <a:schemeClr val="tx1"/>
                </a:solidFill>
              </a:rPr>
              <a:t>Kullanışlılığı </a:t>
            </a:r>
            <a:endParaRPr lang="tr-TR" sz="2400" dirty="0" smtClean="0">
              <a:solidFill>
                <a:schemeClr val="tx1"/>
              </a:solidFill>
            </a:endParaRPr>
          </a:p>
          <a:p>
            <a:pPr algn="just">
              <a:lnSpc>
                <a:spcPct val="100000"/>
              </a:lnSpc>
              <a:spcBef>
                <a:spcPts val="0"/>
              </a:spcBef>
            </a:pPr>
            <a:r>
              <a:rPr lang="tr-TR" sz="2400" b="1" dirty="0" smtClean="0">
                <a:solidFill>
                  <a:schemeClr val="tx1"/>
                </a:solidFill>
              </a:rPr>
              <a:t>D</a:t>
            </a:r>
            <a:r>
              <a:rPr lang="tr-TR" sz="2400" b="1" dirty="0">
                <a:solidFill>
                  <a:schemeClr val="tx1"/>
                </a:solidFill>
              </a:rPr>
              <a:t>) </a:t>
            </a:r>
            <a:r>
              <a:rPr lang="tr-TR" sz="2400" dirty="0">
                <a:solidFill>
                  <a:schemeClr val="tx1"/>
                </a:solidFill>
              </a:rPr>
              <a:t>Yapı </a:t>
            </a:r>
            <a:r>
              <a:rPr lang="tr-TR" sz="2400" dirty="0" smtClean="0">
                <a:solidFill>
                  <a:schemeClr val="tx1"/>
                </a:solidFill>
              </a:rPr>
              <a:t>geçerliği    </a:t>
            </a:r>
          </a:p>
          <a:p>
            <a:pPr algn="just">
              <a:lnSpc>
                <a:spcPct val="100000"/>
              </a:lnSpc>
              <a:spcBef>
                <a:spcPts val="0"/>
              </a:spcBef>
            </a:pPr>
            <a:r>
              <a:rPr lang="tr-TR" sz="2400" b="1" dirty="0" smtClean="0">
                <a:solidFill>
                  <a:schemeClr val="tx1"/>
                </a:solidFill>
              </a:rPr>
              <a:t>E</a:t>
            </a:r>
            <a:r>
              <a:rPr lang="tr-TR" sz="2400" b="1" dirty="0">
                <a:solidFill>
                  <a:schemeClr val="tx1"/>
                </a:solidFill>
              </a:rPr>
              <a:t>) </a:t>
            </a:r>
            <a:r>
              <a:rPr lang="tr-TR" sz="2400" dirty="0">
                <a:solidFill>
                  <a:schemeClr val="tx1"/>
                </a:solidFill>
              </a:rPr>
              <a:t>Yordama geçerliği </a:t>
            </a:r>
          </a:p>
          <a:p>
            <a:endParaRPr lang="tr-TR" sz="1800" dirty="0">
              <a:solidFill>
                <a:schemeClr val="tx1"/>
              </a:solidFill>
            </a:endParaRPr>
          </a:p>
        </p:txBody>
      </p:sp>
    </p:spTree>
    <p:extLst>
      <p:ext uri="{BB962C8B-B14F-4D97-AF65-F5344CB8AC3E}">
        <p14:creationId xmlns:p14="http://schemas.microsoft.com/office/powerpoint/2010/main" val="1490327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A9CA68-5950-4686-92F2-8DC3AA655971}"/>
              </a:ext>
            </a:extLst>
          </p:cNvPr>
          <p:cNvSpPr>
            <a:spLocks noGrp="1"/>
          </p:cNvSpPr>
          <p:nvPr>
            <p:ph type="title"/>
          </p:nvPr>
        </p:nvSpPr>
        <p:spPr/>
        <p:txBody>
          <a:bodyPr/>
          <a:lstStyle/>
          <a:p>
            <a:r>
              <a:rPr lang="tr-TR" b="1" dirty="0" smtClean="0"/>
              <a:t>Kapsam </a:t>
            </a:r>
            <a:r>
              <a:rPr lang="tr-TR" b="1" dirty="0"/>
              <a:t>Geçerliği</a:t>
            </a:r>
          </a:p>
        </p:txBody>
      </p:sp>
      <p:sp>
        <p:nvSpPr>
          <p:cNvPr id="3" name="İçerik Yer Tutucusu 2">
            <a:extLst>
              <a:ext uri="{FF2B5EF4-FFF2-40B4-BE49-F238E27FC236}">
                <a16:creationId xmlns:a16="http://schemas.microsoft.com/office/drawing/2014/main" id="{EC2E61A0-F986-4F7F-8E19-FF2ECC10C922}"/>
              </a:ext>
            </a:extLst>
          </p:cNvPr>
          <p:cNvSpPr>
            <a:spLocks noGrp="1"/>
          </p:cNvSpPr>
          <p:nvPr>
            <p:ph idx="1"/>
          </p:nvPr>
        </p:nvSpPr>
        <p:spPr/>
        <p:txBody>
          <a:bodyPr>
            <a:normAutofit fontScale="85000" lnSpcReduction="20000"/>
          </a:bodyPr>
          <a:lstStyle/>
          <a:p>
            <a:pPr marL="0" indent="0" algn="just">
              <a:lnSpc>
                <a:spcPct val="150000"/>
              </a:lnSpc>
              <a:buNone/>
            </a:pPr>
            <a:r>
              <a:rPr lang="tr-TR" dirty="0"/>
              <a:t>   Ölçme aracının ölçmeyi amaçladığı özelliği ve bu özelliğin alt boyutlarını amaca uygun biçimde ölçebilmesidir. </a:t>
            </a:r>
            <a:endParaRPr lang="tr-TR" dirty="0" smtClean="0"/>
          </a:p>
          <a:p>
            <a:pPr marL="0" indent="0" algn="just">
              <a:lnSpc>
                <a:spcPct val="150000"/>
              </a:lnSpc>
              <a:buNone/>
            </a:pPr>
            <a:r>
              <a:rPr lang="tr-TR" dirty="0" smtClean="0"/>
              <a:t>Ölçme </a:t>
            </a:r>
            <a:r>
              <a:rPr lang="tr-TR" dirty="0"/>
              <a:t>aracında yer alan maddelerin ölçme aracına uygun olup olmadığını ve ölçülmek istenen özelliği temsil edip etmediğini belirlemek amacıyla uzman görüşü alınabilir </a:t>
            </a:r>
            <a:endParaRPr lang="tr-TR" dirty="0" smtClean="0"/>
          </a:p>
          <a:p>
            <a:pPr marL="0" indent="0" algn="just">
              <a:lnSpc>
                <a:spcPct val="150000"/>
              </a:lnSpc>
              <a:buNone/>
            </a:pPr>
            <a:r>
              <a:rPr lang="tr-TR" dirty="0" smtClean="0"/>
              <a:t>Örneğin</a:t>
            </a:r>
            <a:r>
              <a:rPr lang="tr-TR" dirty="0"/>
              <a:t>, ilköğretim öğrencilerinin sayısal becerilerinin ölçüldüğü bir çalışmada, veri toplama aracı araştırmaya katılan ilköğretim öğrencilerinin düzeyinde ölçüm yapmalıdır.</a:t>
            </a:r>
          </a:p>
        </p:txBody>
      </p:sp>
    </p:spTree>
    <p:extLst>
      <p:ext uri="{BB962C8B-B14F-4D97-AF65-F5344CB8AC3E}">
        <p14:creationId xmlns:p14="http://schemas.microsoft.com/office/powerpoint/2010/main" val="3768614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
            </a:r>
            <a:br>
              <a:rPr lang="tr-TR" dirty="0"/>
            </a:br>
            <a:endParaRPr lang="tr-TR" dirty="0"/>
          </a:p>
        </p:txBody>
      </p:sp>
      <p:sp>
        <p:nvSpPr>
          <p:cNvPr id="3" name="İçerik Yer Tutucusu 2"/>
          <p:cNvSpPr>
            <a:spLocks noGrp="1"/>
          </p:cNvSpPr>
          <p:nvPr>
            <p:ph idx="1"/>
          </p:nvPr>
        </p:nvSpPr>
        <p:spPr>
          <a:xfrm>
            <a:off x="1080675" y="1367482"/>
            <a:ext cx="9405283" cy="4753099"/>
          </a:xfrm>
          <a:noFill/>
          <a:ln>
            <a:noFill/>
          </a:ln>
        </p:spPr>
        <p:style>
          <a:lnRef idx="1">
            <a:schemeClr val="accent5"/>
          </a:lnRef>
          <a:fillRef idx="2">
            <a:schemeClr val="accent5"/>
          </a:fillRef>
          <a:effectRef idx="1">
            <a:schemeClr val="accent5"/>
          </a:effectRef>
          <a:fontRef idx="minor">
            <a:schemeClr val="dk1"/>
          </a:fontRef>
        </p:style>
        <p:txBody>
          <a:bodyPr>
            <a:noAutofit/>
          </a:bodyPr>
          <a:lstStyle/>
          <a:p>
            <a:pPr marL="0" indent="0" algn="just">
              <a:lnSpc>
                <a:spcPct val="150000"/>
              </a:lnSpc>
              <a:buNone/>
            </a:pPr>
            <a:r>
              <a:rPr lang="tr-TR" sz="2400" dirty="0">
                <a:solidFill>
                  <a:schemeClr val="tx1"/>
                </a:solidFill>
              </a:rPr>
              <a:t>Ölçme aracı ölçmek istediği özelliklerin (hedef, konu, ünite veya içeriği) tümünü kapsıyorsa bu kapsam geçerliğidir. Bir bütün olarak testin ve testteki her bir maddenin amaca ne derece hizmet ettiğidir. </a:t>
            </a:r>
          </a:p>
          <a:p>
            <a:pPr algn="just">
              <a:lnSpc>
                <a:spcPct val="150000"/>
              </a:lnSpc>
            </a:pPr>
            <a:r>
              <a:rPr lang="tr-TR" sz="2400" b="1" dirty="0" smtClean="0">
                <a:solidFill>
                  <a:schemeClr val="tx1"/>
                </a:solidFill>
              </a:rPr>
              <a:t>Örnek</a:t>
            </a:r>
            <a:r>
              <a:rPr lang="tr-TR" sz="2400" b="1" dirty="0">
                <a:solidFill>
                  <a:schemeClr val="tx1"/>
                </a:solidFill>
              </a:rPr>
              <a:t>; </a:t>
            </a:r>
            <a:r>
              <a:rPr lang="tr-TR" sz="2400" dirty="0">
                <a:solidFill>
                  <a:schemeClr val="tx1"/>
                </a:solidFill>
              </a:rPr>
              <a:t>Psikoloji dersinde 10 ünite işlenmiş, sınavında ise 5 soru sorulmuştur. Sorular ise 2, 4, 6, 8 ve 9. ünitelerden sorulmuştur. Böyle bir sınavda kullanılan sorular işlenen tüm üniteleri yeteri kadar temsil edemediği için (1, 3, 5, 7 ve 10. ünite ile ilgili soru yoktur) sınavın kapsam geçerliği düşüktür. </a:t>
            </a:r>
          </a:p>
        </p:txBody>
      </p:sp>
    </p:spTree>
    <p:extLst>
      <p:ext uri="{BB962C8B-B14F-4D97-AF65-F5344CB8AC3E}">
        <p14:creationId xmlns:p14="http://schemas.microsoft.com/office/powerpoint/2010/main" val="1826075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400" y="869430"/>
            <a:ext cx="9288165" cy="5308261"/>
          </a:xfrm>
          <a:ln>
            <a:noFill/>
          </a:ln>
        </p:spPr>
        <p:style>
          <a:lnRef idx="2">
            <a:schemeClr val="accent5"/>
          </a:lnRef>
          <a:fillRef idx="1">
            <a:schemeClr val="lt1"/>
          </a:fillRef>
          <a:effectRef idx="0">
            <a:schemeClr val="accent5"/>
          </a:effectRef>
          <a:fontRef idx="minor">
            <a:schemeClr val="dk1"/>
          </a:fontRef>
        </p:style>
        <p:txBody>
          <a:bodyPr>
            <a:noAutofit/>
          </a:bodyPr>
          <a:lstStyle/>
          <a:p>
            <a:pPr algn="just"/>
            <a:r>
              <a:rPr lang="tr-TR" sz="2400" b="1" dirty="0">
                <a:solidFill>
                  <a:schemeClr val="tx1"/>
                </a:solidFill>
              </a:rPr>
              <a:t>2013 KPSS: </a:t>
            </a:r>
            <a:endParaRPr lang="tr-TR" sz="2400" b="1" dirty="0" smtClean="0">
              <a:solidFill>
                <a:schemeClr val="tx1"/>
              </a:solidFill>
            </a:endParaRPr>
          </a:p>
          <a:p>
            <a:pPr algn="just"/>
            <a:r>
              <a:rPr lang="tr-TR" sz="2400" dirty="0" smtClean="0">
                <a:solidFill>
                  <a:schemeClr val="tx1"/>
                </a:solidFill>
              </a:rPr>
              <a:t>Bir </a:t>
            </a:r>
            <a:r>
              <a:rPr lang="tr-TR" sz="2400" dirty="0">
                <a:solidFill>
                  <a:schemeClr val="tx1"/>
                </a:solidFill>
              </a:rPr>
              <a:t>öğretmen, dönem sonu sınavını hazırlarken soruları; dersin dönem içindeki tüm kritik kazanımlarını konu ve bilişsel beceri boyutuyla temsil eden bir örneklem oluşturacak biçimde seçmiştir. </a:t>
            </a:r>
          </a:p>
          <a:p>
            <a:pPr algn="just"/>
            <a:r>
              <a:rPr lang="tr-TR" sz="2400" b="1" dirty="0">
                <a:solidFill>
                  <a:schemeClr val="tx1"/>
                </a:solidFill>
              </a:rPr>
              <a:t>Öğretmenin bu uygulaması, sınavın en çok hangi özelliğini iyileştirir? </a:t>
            </a:r>
            <a:endParaRPr lang="tr-TR" sz="2400" dirty="0">
              <a:solidFill>
                <a:schemeClr val="tx1"/>
              </a:solidFill>
            </a:endParaRPr>
          </a:p>
          <a:p>
            <a:pPr algn="just"/>
            <a:endParaRPr lang="tr-TR" sz="2400" dirty="0">
              <a:solidFill>
                <a:schemeClr val="tx1"/>
              </a:solidFill>
            </a:endParaRPr>
          </a:p>
          <a:p>
            <a:pPr algn="just"/>
            <a:r>
              <a:rPr lang="tr-TR" sz="2400" b="1" dirty="0">
                <a:solidFill>
                  <a:schemeClr val="tx1"/>
                </a:solidFill>
              </a:rPr>
              <a:t>A) </a:t>
            </a:r>
            <a:r>
              <a:rPr lang="tr-TR" sz="2400" dirty="0">
                <a:solidFill>
                  <a:schemeClr val="tx1"/>
                </a:solidFill>
              </a:rPr>
              <a:t>İç tutarlılığını </a:t>
            </a:r>
          </a:p>
          <a:p>
            <a:pPr algn="just"/>
            <a:r>
              <a:rPr lang="tr-TR" sz="2400" b="1" dirty="0">
                <a:solidFill>
                  <a:schemeClr val="tx1"/>
                </a:solidFill>
              </a:rPr>
              <a:t>B) </a:t>
            </a:r>
            <a:r>
              <a:rPr lang="tr-TR" sz="2400" dirty="0">
                <a:solidFill>
                  <a:schemeClr val="tx1"/>
                </a:solidFill>
              </a:rPr>
              <a:t>Yapı geçerliğini </a:t>
            </a:r>
          </a:p>
          <a:p>
            <a:pPr algn="just"/>
            <a:r>
              <a:rPr lang="tr-TR" sz="2400" b="1" dirty="0">
                <a:solidFill>
                  <a:schemeClr val="tx1"/>
                </a:solidFill>
              </a:rPr>
              <a:t>C) </a:t>
            </a:r>
            <a:r>
              <a:rPr lang="tr-TR" sz="2400" dirty="0">
                <a:solidFill>
                  <a:schemeClr val="tx1"/>
                </a:solidFill>
              </a:rPr>
              <a:t>Kararlılığını </a:t>
            </a:r>
          </a:p>
          <a:p>
            <a:pPr algn="just"/>
            <a:r>
              <a:rPr lang="tr-TR" sz="2400" b="1" dirty="0">
                <a:solidFill>
                  <a:schemeClr val="tx1"/>
                </a:solidFill>
              </a:rPr>
              <a:t>D) </a:t>
            </a:r>
            <a:r>
              <a:rPr lang="tr-TR" sz="2400" dirty="0">
                <a:solidFill>
                  <a:schemeClr val="tx1"/>
                </a:solidFill>
              </a:rPr>
              <a:t>Kapsam geçerliğini </a:t>
            </a:r>
          </a:p>
          <a:p>
            <a:pPr algn="just"/>
            <a:r>
              <a:rPr lang="tr-TR" sz="2400" b="1" dirty="0">
                <a:solidFill>
                  <a:schemeClr val="tx1"/>
                </a:solidFill>
              </a:rPr>
              <a:t>E) </a:t>
            </a:r>
            <a:r>
              <a:rPr lang="tr-TR" sz="2400" dirty="0">
                <a:solidFill>
                  <a:schemeClr val="tx1"/>
                </a:solidFill>
              </a:rPr>
              <a:t>Yordama geçerliğini </a:t>
            </a:r>
          </a:p>
          <a:p>
            <a:pPr algn="just"/>
            <a:endParaRPr lang="tr-TR" sz="2000" dirty="0">
              <a:solidFill>
                <a:schemeClr val="tx1"/>
              </a:solidFill>
            </a:endParaRPr>
          </a:p>
        </p:txBody>
      </p:sp>
    </p:spTree>
    <p:extLst>
      <p:ext uri="{BB962C8B-B14F-4D97-AF65-F5344CB8AC3E}">
        <p14:creationId xmlns:p14="http://schemas.microsoft.com/office/powerpoint/2010/main" val="1020060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DD3D3B-A9F5-43B8-A675-AE2322DC2051}"/>
              </a:ext>
            </a:extLst>
          </p:cNvPr>
          <p:cNvSpPr>
            <a:spLocks noGrp="1"/>
          </p:cNvSpPr>
          <p:nvPr>
            <p:ph type="title"/>
          </p:nvPr>
        </p:nvSpPr>
        <p:spPr/>
        <p:txBody>
          <a:bodyPr/>
          <a:lstStyle/>
          <a:p>
            <a:pPr algn="ctr"/>
            <a:r>
              <a:rPr lang="tr-TR" b="1" dirty="0" smtClean="0"/>
              <a:t>Yordama (</a:t>
            </a:r>
            <a:r>
              <a:rPr lang="tr-TR" b="1" dirty="0"/>
              <a:t>Kestirim</a:t>
            </a:r>
            <a:r>
              <a:rPr lang="tr-TR" b="1" dirty="0" smtClean="0"/>
              <a:t>) Geçerliği</a:t>
            </a:r>
            <a:endParaRPr lang="tr-TR" b="1" dirty="0"/>
          </a:p>
        </p:txBody>
      </p:sp>
      <p:sp>
        <p:nvSpPr>
          <p:cNvPr id="3" name="İçerik Yer Tutucusu 2">
            <a:extLst>
              <a:ext uri="{FF2B5EF4-FFF2-40B4-BE49-F238E27FC236}">
                <a16:creationId xmlns:a16="http://schemas.microsoft.com/office/drawing/2014/main" id="{A18330EF-4FDE-4C7A-A2CD-C6A9D7165637}"/>
              </a:ext>
            </a:extLst>
          </p:cNvPr>
          <p:cNvSpPr>
            <a:spLocks noGrp="1"/>
          </p:cNvSpPr>
          <p:nvPr>
            <p:ph idx="1"/>
          </p:nvPr>
        </p:nvSpPr>
        <p:spPr/>
        <p:txBody>
          <a:bodyPr>
            <a:normAutofit fontScale="92500"/>
          </a:bodyPr>
          <a:lstStyle/>
          <a:p>
            <a:pPr marL="0" indent="0">
              <a:lnSpc>
                <a:spcPct val="150000"/>
              </a:lnSpc>
              <a:buNone/>
            </a:pPr>
            <a:r>
              <a:rPr lang="tr-TR" dirty="0"/>
              <a:t>   Ölçme aracının uygulanmasıyla elde edilen puanlarla daha sonra belirli bir anda elde edilen sonuçlara ilişkin tutarlı çıkarımlar yapabilmesidir. </a:t>
            </a:r>
            <a:r>
              <a:rPr lang="tr-TR" dirty="0" smtClean="0"/>
              <a:t>Ö</a:t>
            </a:r>
          </a:p>
          <a:p>
            <a:pPr marL="0" indent="0">
              <a:lnSpc>
                <a:spcPct val="150000"/>
              </a:lnSpc>
              <a:buNone/>
            </a:pPr>
            <a:r>
              <a:rPr lang="tr-TR" dirty="0" err="1" smtClean="0"/>
              <a:t>rneğin</a:t>
            </a:r>
            <a:r>
              <a:rPr lang="tr-TR" dirty="0"/>
              <a:t>, liderlik becerisi ölçeğinden aldığı puanla işe girdiği kurumda belirli bir süre sonra karar alma düzeyine terfi edebileceğini doğru ya da doğruya yakın biçimde söyleyebilmek, o liderlik becerisi ölçeğinin kestirim gücünün yüksek olduğu anlamına gelir.</a:t>
            </a:r>
          </a:p>
        </p:txBody>
      </p:sp>
    </p:spTree>
    <p:extLst>
      <p:ext uri="{BB962C8B-B14F-4D97-AF65-F5344CB8AC3E}">
        <p14:creationId xmlns:p14="http://schemas.microsoft.com/office/powerpoint/2010/main" val="200598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A5666B-B780-47E9-9F1B-0A836997A83E}"/>
              </a:ext>
            </a:extLst>
          </p:cNvPr>
          <p:cNvSpPr>
            <a:spLocks noGrp="1"/>
          </p:cNvSpPr>
          <p:nvPr>
            <p:ph idx="1"/>
          </p:nvPr>
        </p:nvSpPr>
        <p:spPr>
          <a:xfrm>
            <a:off x="643328" y="986176"/>
            <a:ext cx="10515600" cy="5204762"/>
          </a:xfrm>
        </p:spPr>
        <p:txBody>
          <a:bodyPr>
            <a:normAutofit/>
          </a:bodyPr>
          <a:lstStyle/>
          <a:p>
            <a:pPr algn="just">
              <a:lnSpc>
                <a:spcPct val="150000"/>
              </a:lnSpc>
            </a:pPr>
            <a:r>
              <a:rPr lang="tr-TR" sz="2800" dirty="0">
                <a:solidFill>
                  <a:schemeClr val="tx1"/>
                </a:solidFill>
              </a:rPr>
              <a:t>Güvenilirlik tutarlılığın yanı sıra ölçme aracının ölçtüğü , </a:t>
            </a:r>
            <a:r>
              <a:rPr lang="tr-TR" sz="2800" u="sng" dirty="0">
                <a:solidFill>
                  <a:schemeClr val="tx1"/>
                </a:solidFill>
              </a:rPr>
              <a:t>kararlılığı, duyarlılığı (hatalardan </a:t>
            </a:r>
            <a:r>
              <a:rPr lang="tr-TR" sz="2800" u="sng" dirty="0" err="1">
                <a:solidFill>
                  <a:schemeClr val="tx1"/>
                </a:solidFill>
              </a:rPr>
              <a:t>arınıklığını</a:t>
            </a:r>
            <a:r>
              <a:rPr lang="tr-TR" sz="2800" u="sng" dirty="0">
                <a:solidFill>
                  <a:schemeClr val="tx1"/>
                </a:solidFill>
              </a:rPr>
              <a:t>) ve </a:t>
            </a:r>
            <a:r>
              <a:rPr lang="tr-TR" sz="2800" u="sng" dirty="0" err="1">
                <a:solidFill>
                  <a:schemeClr val="tx1"/>
                </a:solidFill>
              </a:rPr>
              <a:t>objektişiği</a:t>
            </a:r>
            <a:r>
              <a:rPr lang="tr-TR" sz="2800" u="sng" dirty="0">
                <a:solidFill>
                  <a:schemeClr val="tx1"/>
                </a:solidFill>
              </a:rPr>
              <a:t> ifade eder</a:t>
            </a:r>
            <a:r>
              <a:rPr lang="tr-TR" sz="2800" dirty="0">
                <a:solidFill>
                  <a:schemeClr val="tx1"/>
                </a:solidFill>
              </a:rPr>
              <a:t>.</a:t>
            </a:r>
          </a:p>
          <a:p>
            <a:pPr algn="just">
              <a:lnSpc>
                <a:spcPct val="150000"/>
              </a:lnSpc>
            </a:pPr>
            <a:r>
              <a:rPr lang="tr-TR" sz="2800" b="1" dirty="0">
                <a:solidFill>
                  <a:schemeClr val="tx1"/>
                </a:solidFill>
              </a:rPr>
              <a:t>Güvenirlik ölçme aracının hatalardan (özellikle tesadüfi hatalardan) </a:t>
            </a:r>
            <a:r>
              <a:rPr lang="tr-TR" sz="2800" b="1" dirty="0" err="1">
                <a:solidFill>
                  <a:schemeClr val="tx1"/>
                </a:solidFill>
              </a:rPr>
              <a:t>arınıklık</a:t>
            </a:r>
            <a:r>
              <a:rPr lang="tr-TR" sz="2800" b="1" dirty="0">
                <a:solidFill>
                  <a:schemeClr val="tx1"/>
                </a:solidFill>
              </a:rPr>
              <a:t> düzeyidir. </a:t>
            </a:r>
            <a:r>
              <a:rPr lang="tr-TR" sz="2800" dirty="0">
                <a:solidFill>
                  <a:schemeClr val="tx1"/>
                </a:solidFill>
              </a:rPr>
              <a:t>Yani ölçme aracının sonuçlarına hata karıştırmadan ölçme yapabilmesidir. </a:t>
            </a:r>
            <a:r>
              <a:rPr lang="tr-TR" sz="2800" b="1" dirty="0">
                <a:solidFill>
                  <a:schemeClr val="tx1"/>
                </a:solidFill>
              </a:rPr>
              <a:t>Eğer hata miktarı az ise güvenirlik yüksektir </a:t>
            </a:r>
            <a:endParaRPr lang="tr-TR" sz="2800" dirty="0">
              <a:solidFill>
                <a:schemeClr val="tx1"/>
              </a:solidFill>
            </a:endParaRPr>
          </a:p>
          <a:p>
            <a:endParaRPr lang="tr-TR" dirty="0"/>
          </a:p>
        </p:txBody>
      </p:sp>
    </p:spTree>
    <p:extLst>
      <p:ext uri="{BB962C8B-B14F-4D97-AF65-F5344CB8AC3E}">
        <p14:creationId xmlns:p14="http://schemas.microsoft.com/office/powerpoint/2010/main" val="7255700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a:noFill/>
          <a:ln>
            <a:noFill/>
          </a:ln>
        </p:spPr>
        <p:style>
          <a:lnRef idx="1">
            <a:schemeClr val="accent5"/>
          </a:lnRef>
          <a:fillRef idx="2">
            <a:schemeClr val="accent5"/>
          </a:fillRef>
          <a:effectRef idx="1">
            <a:schemeClr val="accent5"/>
          </a:effectRef>
          <a:fontRef idx="minor">
            <a:schemeClr val="dk1"/>
          </a:fontRef>
        </p:style>
        <p:txBody>
          <a:bodyPr>
            <a:normAutofit/>
          </a:bodyPr>
          <a:lstStyle/>
          <a:p>
            <a:pPr marL="0" indent="0">
              <a:lnSpc>
                <a:spcPct val="150000"/>
              </a:lnSpc>
              <a:buNone/>
            </a:pPr>
            <a:r>
              <a:rPr lang="tr-TR" sz="4400" b="1" dirty="0">
                <a:solidFill>
                  <a:schemeClr val="tx1"/>
                </a:solidFill>
                <a:latin typeface="+mj-lt"/>
              </a:rPr>
              <a:t>   Uygunluk ( </a:t>
            </a:r>
            <a:r>
              <a:rPr lang="tr-TR" sz="4400" b="1" dirty="0" smtClean="0">
                <a:solidFill>
                  <a:schemeClr val="tx1"/>
                </a:solidFill>
                <a:latin typeface="+mj-lt"/>
              </a:rPr>
              <a:t>eşdeğer formlar </a:t>
            </a:r>
            <a:r>
              <a:rPr lang="tr-TR" sz="4400" b="1" dirty="0">
                <a:solidFill>
                  <a:schemeClr val="tx1"/>
                </a:solidFill>
                <a:latin typeface="+mj-lt"/>
              </a:rPr>
              <a:t>) Geçerliliği</a:t>
            </a:r>
          </a:p>
          <a:p>
            <a:pPr algn="just">
              <a:lnSpc>
                <a:spcPct val="150000"/>
              </a:lnSpc>
            </a:pPr>
            <a:r>
              <a:rPr lang="tr-TR" sz="2600" dirty="0">
                <a:solidFill>
                  <a:schemeClr val="tx1"/>
                </a:solidFill>
              </a:rPr>
              <a:t>Hazırlanan ölçme aracının, daha önceden aynı özelliği ölçmek amacıyla hazırlanmış ve geçerli ve güvenilir olduğu kanıtlanmış bir ölçme aracı ile karşılaştırılarak benzerliğinin bulunması, yeni aracın da önceki gibi geçerli ve onunla benzer bir özellik ölçtüğü yönünde bilgi verir.</a:t>
            </a:r>
          </a:p>
        </p:txBody>
      </p:sp>
    </p:spTree>
    <p:extLst>
      <p:ext uri="{BB962C8B-B14F-4D97-AF65-F5344CB8AC3E}">
        <p14:creationId xmlns:p14="http://schemas.microsoft.com/office/powerpoint/2010/main" val="17843852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D8FAB54A-6F27-456A-A8E5-4F24EAEDC30C}"/>
              </a:ext>
            </a:extLst>
          </p:cNvPr>
          <p:cNvPicPr>
            <a:picLocks noGrp="1" noChangeAspect="1"/>
          </p:cNvPicPr>
          <p:nvPr>
            <p:ph idx="1"/>
          </p:nvPr>
        </p:nvPicPr>
        <p:blipFill>
          <a:blip r:embed="rId2"/>
          <a:stretch>
            <a:fillRect/>
          </a:stretch>
        </p:blipFill>
        <p:spPr>
          <a:xfrm>
            <a:off x="0" y="0"/>
            <a:ext cx="12049431" cy="6636774"/>
          </a:xfrm>
        </p:spPr>
      </p:pic>
    </p:spTree>
    <p:extLst>
      <p:ext uri="{BB962C8B-B14F-4D97-AF65-F5344CB8AC3E}">
        <p14:creationId xmlns:p14="http://schemas.microsoft.com/office/powerpoint/2010/main" val="23115779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79B2D9-1761-4209-A01E-52B40804C02B}"/>
              </a:ext>
            </a:extLst>
          </p:cNvPr>
          <p:cNvSpPr>
            <a:spLocks noGrp="1"/>
          </p:cNvSpPr>
          <p:nvPr>
            <p:ph type="title"/>
          </p:nvPr>
        </p:nvSpPr>
        <p:spPr>
          <a:xfrm>
            <a:off x="838200" y="545432"/>
            <a:ext cx="10515600" cy="1145256"/>
          </a:xfrm>
        </p:spPr>
        <p:txBody>
          <a:bodyPr>
            <a:normAutofit fontScale="90000"/>
          </a:bodyPr>
          <a:lstStyle/>
          <a:p>
            <a:r>
              <a:rPr lang="tr-TR" dirty="0">
                <a:effectLst>
                  <a:outerShdw blurRad="38100" dist="38100" dir="2700000" algn="tl">
                    <a:srgbClr val="000000">
                      <a:alpha val="43137"/>
                    </a:srgbClr>
                  </a:outerShdw>
                </a:effectLst>
              </a:rPr>
              <a:t/>
            </a:r>
            <a:br>
              <a:rPr lang="tr-TR" dirty="0">
                <a:effectLst>
                  <a:outerShdw blurRad="38100" dist="38100" dir="2700000" algn="tl">
                    <a:srgbClr val="000000">
                      <a:alpha val="43137"/>
                    </a:srgbClr>
                  </a:outerShdw>
                </a:effectLst>
              </a:rPr>
            </a:br>
            <a:r>
              <a:rPr lang="tr-TR" b="1" dirty="0">
                <a:effectLst>
                  <a:outerShdw blurRad="38100" dist="38100" dir="2700000" algn="tl">
                    <a:srgbClr val="000000">
                      <a:alpha val="43137"/>
                    </a:srgbClr>
                  </a:outerShdw>
                </a:effectLst>
              </a:rPr>
              <a:t>Ölçme araçlarının genel olarak geçerliğini artırmak için aşağıda belirtilen önlemler alınabilir: </a:t>
            </a:r>
            <a:r>
              <a:rPr lang="tr-TR" dirty="0">
                <a:effectLst>
                  <a:outerShdw blurRad="38100" dist="38100" dir="2700000" algn="tl">
                    <a:srgbClr val="000000">
                      <a:alpha val="43137"/>
                    </a:srgbClr>
                  </a:outerShdw>
                </a:effectLst>
              </a:rPr>
              <a:t/>
            </a:r>
            <a:br>
              <a:rPr lang="tr-TR" dirty="0">
                <a:effectLst>
                  <a:outerShdw blurRad="38100" dist="38100" dir="2700000" algn="tl">
                    <a:srgbClr val="000000">
                      <a:alpha val="43137"/>
                    </a:srgbClr>
                  </a:outerShdw>
                </a:effectLst>
              </a:rPr>
            </a:br>
            <a:endParaRPr lang="tr-TR" dirty="0">
              <a:effectLst>
                <a:outerShdw blurRad="38100" dist="38100" dir="2700000" algn="tl">
                  <a:srgbClr val="000000">
                    <a:alpha val="43137"/>
                  </a:srgbClr>
                </a:outerShdw>
              </a:effectLst>
            </a:endParaRPr>
          </a:p>
        </p:txBody>
      </p:sp>
      <p:sp>
        <p:nvSpPr>
          <p:cNvPr id="3" name="İçerik Yer Tutucusu 2">
            <a:extLst>
              <a:ext uri="{FF2B5EF4-FFF2-40B4-BE49-F238E27FC236}">
                <a16:creationId xmlns:a16="http://schemas.microsoft.com/office/drawing/2014/main" id="{F926EB29-5E1E-47AC-96AE-9BF7396E571F}"/>
              </a:ext>
            </a:extLst>
          </p:cNvPr>
          <p:cNvSpPr>
            <a:spLocks noGrp="1"/>
          </p:cNvSpPr>
          <p:nvPr>
            <p:ph idx="1"/>
          </p:nvPr>
        </p:nvSpPr>
        <p:spPr/>
        <p:txBody>
          <a:bodyPr>
            <a:normAutofit lnSpcReduction="10000"/>
          </a:bodyPr>
          <a:lstStyle/>
          <a:p>
            <a:pPr>
              <a:lnSpc>
                <a:spcPct val="150000"/>
              </a:lnSpc>
              <a:buFont typeface="Wingdings" panose="05000000000000000000" pitchFamily="2" charset="2"/>
              <a:buChar char="§"/>
            </a:pPr>
            <a:r>
              <a:rPr lang="tr-TR" dirty="0"/>
              <a:t>Yararlı ve açık bir yönerge hazırlayın. </a:t>
            </a:r>
          </a:p>
          <a:p>
            <a:pPr>
              <a:lnSpc>
                <a:spcPct val="150000"/>
              </a:lnSpc>
              <a:buFont typeface="Wingdings" panose="05000000000000000000" pitchFamily="2" charset="2"/>
              <a:buChar char="§"/>
            </a:pPr>
            <a:r>
              <a:rPr lang="tr-TR" dirty="0"/>
              <a:t>Ölçme aracının biçimsel görünüşüne özen gösterin.</a:t>
            </a:r>
          </a:p>
          <a:p>
            <a:pPr>
              <a:lnSpc>
                <a:spcPct val="150000"/>
              </a:lnSpc>
              <a:buFont typeface="Wingdings" panose="05000000000000000000" pitchFamily="2" charset="2"/>
              <a:buChar char="§"/>
            </a:pPr>
            <a:r>
              <a:rPr lang="tr-TR" dirty="0"/>
              <a:t>Maddelerin anlaşılır ve yanıtlanabilir olmasına dikkat edin.</a:t>
            </a:r>
          </a:p>
          <a:p>
            <a:pPr>
              <a:lnSpc>
                <a:spcPct val="150000"/>
              </a:lnSpc>
              <a:buFont typeface="Wingdings" panose="05000000000000000000" pitchFamily="2" charset="2"/>
              <a:buChar char="§"/>
            </a:pPr>
            <a:r>
              <a:rPr lang="tr-TR" dirty="0"/>
              <a:t>Maddelerin ölçmek istediğiniz özelliği ölçmesini sağlayın.</a:t>
            </a:r>
          </a:p>
          <a:p>
            <a:pPr>
              <a:lnSpc>
                <a:spcPct val="150000"/>
              </a:lnSpc>
              <a:buFont typeface="Wingdings" panose="05000000000000000000" pitchFamily="2" charset="2"/>
              <a:buChar char="§"/>
            </a:pPr>
            <a:r>
              <a:rPr lang="tr-TR" dirty="0"/>
              <a:t>Maddelerinin ölçülmek istenen özelliği ne kadar temsil ettiği konusunda uzman görüşü alın.</a:t>
            </a:r>
          </a:p>
        </p:txBody>
      </p:sp>
    </p:spTree>
    <p:extLst>
      <p:ext uri="{BB962C8B-B14F-4D97-AF65-F5344CB8AC3E}">
        <p14:creationId xmlns:p14="http://schemas.microsoft.com/office/powerpoint/2010/main" val="10776982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DE2412FF-54AB-4143-8F93-FE344C6B5C48}"/>
              </a:ext>
            </a:extLst>
          </p:cNvPr>
          <p:cNvSpPr>
            <a:spLocks noGrp="1" noChangeArrowheads="1"/>
          </p:cNvSpPr>
          <p:nvPr>
            <p:ph type="title"/>
          </p:nvPr>
        </p:nvSpPr>
        <p:spPr/>
        <p:txBody>
          <a:bodyPr>
            <a:normAutofit/>
          </a:bodyPr>
          <a:lstStyle/>
          <a:p>
            <a:r>
              <a:rPr lang="tr-TR" altLang="tr-TR" sz="3600" b="1" dirty="0">
                <a:effectLst>
                  <a:outerShdw blurRad="38100" dist="38100" dir="2700000" algn="tl">
                    <a:srgbClr val="000000">
                      <a:alpha val="43137"/>
                    </a:srgbClr>
                  </a:outerShdw>
                </a:effectLst>
              </a:rPr>
              <a:t>Güvenirlik ile Geçerlik Arasındaki İlişki </a:t>
            </a:r>
          </a:p>
        </p:txBody>
      </p:sp>
      <p:sp>
        <p:nvSpPr>
          <p:cNvPr id="177155" name="Rectangle 3">
            <a:extLst>
              <a:ext uri="{FF2B5EF4-FFF2-40B4-BE49-F238E27FC236}">
                <a16:creationId xmlns:a16="http://schemas.microsoft.com/office/drawing/2014/main" id="{828DD000-3C42-4AD6-9BE8-8BACEEC432C7}"/>
              </a:ext>
            </a:extLst>
          </p:cNvPr>
          <p:cNvSpPr>
            <a:spLocks noGrp="1" noChangeArrowheads="1"/>
          </p:cNvSpPr>
          <p:nvPr>
            <p:ph idx="1"/>
          </p:nvPr>
        </p:nvSpPr>
        <p:spPr/>
        <p:txBody>
          <a:bodyPr/>
          <a:lstStyle/>
          <a:p>
            <a:r>
              <a:rPr lang="tr-TR" altLang="tr-TR" dirty="0"/>
              <a:t>Bir ölçme aracının geçerliği için güvenirlik gereklidir, ancak yeterli şart değildir. </a:t>
            </a:r>
            <a:endParaRPr lang="tr-TR" altLang="tr-TR" dirty="0" smtClean="0"/>
          </a:p>
          <a:p>
            <a:r>
              <a:rPr lang="tr-TR" altLang="tr-TR" dirty="0" smtClean="0"/>
              <a:t>Tam </a:t>
            </a:r>
            <a:r>
              <a:rPr lang="tr-TR" altLang="tr-TR" dirty="0"/>
              <a:t>anlamıyla tutarlı sonuçlar veren bir test, ölçülen özellikle ilgili doğru bilgi sağlamayabilir. </a:t>
            </a:r>
            <a:endParaRPr lang="tr-TR" altLang="tr-TR" dirty="0" smtClean="0"/>
          </a:p>
          <a:p>
            <a:r>
              <a:rPr lang="tr-TR" altLang="tr-TR" dirty="0" smtClean="0"/>
              <a:t>Yani</a:t>
            </a:r>
            <a:r>
              <a:rPr lang="tr-TR" altLang="tr-TR" dirty="0"/>
              <a:t>, ölçme aracınız, tam olarak ölçmek istediğiniz özelliği ölçmüyorsa, tutarlı ölçümler verse bile onu kullanmanın anlamı yoktur.</a:t>
            </a:r>
          </a:p>
          <a:p>
            <a:r>
              <a:rPr lang="tr-TR" altLang="tr-TR" dirty="0"/>
              <a:t>Geçerlik açısından baktığımızda ise, bir test, geçerli değilse, o zaman güvenirliği tartışmanın anlamı yoktur.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CBC64FB-1A69-40A0-96CC-461C03BB639C}"/>
              </a:ext>
            </a:extLst>
          </p:cNvPr>
          <p:cNvSpPr>
            <a:spLocks noGrp="1" noRot="1" noChangeArrowheads="1"/>
          </p:cNvSpPr>
          <p:nvPr>
            <p:ph type="title" idx="4294967295"/>
          </p:nvPr>
        </p:nvSpPr>
        <p:spPr>
          <a:xfrm>
            <a:off x="0" y="0"/>
            <a:ext cx="8510588" cy="752475"/>
          </a:xfrm>
        </p:spPr>
        <p:txBody>
          <a:bodyPr>
            <a:normAutofit/>
          </a:bodyPr>
          <a:lstStyle/>
          <a:p>
            <a:pPr eaLnBrk="1" hangingPunct="1"/>
            <a:r>
              <a:rPr lang="tr-TR" altLang="tr-TR" sz="2600" b="1" dirty="0">
                <a:effectLst>
                  <a:outerShdw blurRad="38100" dist="38100" dir="2700000" algn="tl">
                    <a:srgbClr val="000000"/>
                  </a:outerShdw>
                </a:effectLst>
              </a:rPr>
              <a:t>Güvenirlik ile Geçerlik Arasındaki İlişki</a:t>
            </a:r>
            <a:r>
              <a:rPr lang="tr-TR" altLang="tr-TR" sz="3600" b="1" dirty="0">
                <a:effectLst>
                  <a:outerShdw blurRad="38100" dist="38100" dir="2700000" algn="tl">
                    <a:srgbClr val="000000"/>
                  </a:outerShdw>
                </a:effectLst>
              </a:rPr>
              <a:t> </a:t>
            </a:r>
          </a:p>
        </p:txBody>
      </p:sp>
      <p:pic>
        <p:nvPicPr>
          <p:cNvPr id="163844" name="Picture 4">
            <a:extLst>
              <a:ext uri="{FF2B5EF4-FFF2-40B4-BE49-F238E27FC236}">
                <a16:creationId xmlns:a16="http://schemas.microsoft.com/office/drawing/2014/main" id="{7D057E9F-205B-48E8-A515-B52DDAD55A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36614"/>
            <a:ext cx="9144000" cy="602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95716" y="2684206"/>
            <a:ext cx="6268065" cy="1015663"/>
          </a:xfrm>
          <a:prstGeom prst="rect">
            <a:avLst/>
          </a:prstGeom>
          <a:noFill/>
        </p:spPr>
        <p:txBody>
          <a:bodyPr wrap="square" rtlCol="0">
            <a:spAutoFit/>
          </a:bodyPr>
          <a:lstStyle/>
          <a:p>
            <a:pPr algn="ctr"/>
            <a:r>
              <a:rPr lang="tr-TR" sz="60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TEŞEKKÜRLER</a:t>
            </a:r>
            <a:endParaRPr lang="tr-TR" sz="60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774693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28388" y="464842"/>
            <a:ext cx="7886700" cy="1325563"/>
          </a:xfrm>
        </p:spPr>
        <p:txBody>
          <a:bodyPr>
            <a:normAutofit/>
          </a:bodyPr>
          <a:lstStyle/>
          <a:p>
            <a:r>
              <a:rPr lang="tr-TR" b="1" dirty="0">
                <a:effectLst>
                  <a:outerShdw blurRad="38100" dist="38100" dir="2700000" algn="tl">
                    <a:srgbClr val="000000">
                      <a:alpha val="43137"/>
                    </a:srgbClr>
                  </a:outerShdw>
                </a:effectLst>
              </a:rPr>
              <a:t>Güvenirliği Belirleyen Özellikler </a:t>
            </a:r>
            <a:r>
              <a:rPr lang="tr-TR" dirty="0"/>
              <a:t/>
            </a:r>
            <a:br>
              <a:rPr lang="tr-TR" dirty="0"/>
            </a:br>
            <a:endParaRPr lang="tr-TR" dirty="0"/>
          </a:p>
        </p:txBody>
      </p:sp>
      <p:sp>
        <p:nvSpPr>
          <p:cNvPr id="3" name="İçerik Yer Tutucusu 2"/>
          <p:cNvSpPr>
            <a:spLocks noGrp="1"/>
          </p:cNvSpPr>
          <p:nvPr>
            <p:ph idx="1"/>
          </p:nvPr>
        </p:nvSpPr>
        <p:spPr>
          <a:xfrm>
            <a:off x="1064302" y="1443835"/>
            <a:ext cx="9998439" cy="4733128"/>
          </a:xfrm>
          <a:noFill/>
          <a:ln>
            <a:noFill/>
          </a:ln>
        </p:spPr>
        <p:style>
          <a:lnRef idx="1">
            <a:schemeClr val="accent5"/>
          </a:lnRef>
          <a:fillRef idx="2">
            <a:schemeClr val="accent5"/>
          </a:fillRef>
          <a:effectRef idx="1">
            <a:schemeClr val="accent5"/>
          </a:effectRef>
          <a:fontRef idx="minor">
            <a:schemeClr val="dk1"/>
          </a:fontRef>
        </p:style>
        <p:txBody>
          <a:bodyPr>
            <a:noAutofit/>
          </a:bodyPr>
          <a:lstStyle/>
          <a:p>
            <a:pPr algn="just">
              <a:lnSpc>
                <a:spcPct val="150000"/>
              </a:lnSpc>
            </a:pPr>
            <a:r>
              <a:rPr lang="tr-TR" sz="2400" b="1" dirty="0">
                <a:solidFill>
                  <a:schemeClr val="tx1"/>
                </a:solidFill>
              </a:rPr>
              <a:t>a) Duyarlılık: </a:t>
            </a:r>
            <a:r>
              <a:rPr lang="tr-TR" sz="2400" dirty="0">
                <a:solidFill>
                  <a:schemeClr val="tx1"/>
                </a:solidFill>
              </a:rPr>
              <a:t>Ölçme aracının birimi ile ilgilidir. Birimi küçük olan ölçme aracı ya da ölçme sonucu, birimi büyük olandan daha duyarlıdır. Örneğin; Herhangi bir sınavda her biri 5’er puandan değerlendirilecek 20 soru sormak yerine, her biri 2 puandan değerlendirilecek 50 soru sormak birimi küçültecek ve duyarlılığı da artıracaktır. </a:t>
            </a:r>
          </a:p>
          <a:p>
            <a:pPr algn="just">
              <a:lnSpc>
                <a:spcPct val="150000"/>
              </a:lnSpc>
            </a:pPr>
            <a:r>
              <a:rPr lang="tr-TR" sz="2400" b="1" dirty="0">
                <a:solidFill>
                  <a:schemeClr val="tx1"/>
                </a:solidFill>
              </a:rPr>
              <a:t>b) Kararlılık (istikrarlılık): </a:t>
            </a:r>
            <a:r>
              <a:rPr lang="tr-TR" sz="2400" dirty="0">
                <a:solidFill>
                  <a:schemeClr val="tx1"/>
                </a:solidFill>
              </a:rPr>
              <a:t>Ölçülen özelliğin aynı araçla değişik zamanlarda tekrar tekrar ölçülmesi durumunda aynı sonuçlar vermesidir. </a:t>
            </a:r>
          </a:p>
        </p:txBody>
      </p:sp>
    </p:spTree>
    <p:extLst>
      <p:ext uri="{BB962C8B-B14F-4D97-AF65-F5344CB8AC3E}">
        <p14:creationId xmlns:p14="http://schemas.microsoft.com/office/powerpoint/2010/main" val="2758018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1139252" y="270977"/>
            <a:ext cx="7886700" cy="1325563"/>
          </a:xfrm>
        </p:spPr>
        <p:txBody>
          <a:bodyPr>
            <a:normAutofit/>
          </a:bodyPr>
          <a:lstStyle/>
          <a:p>
            <a:r>
              <a:rPr lang="tr-TR" dirty="0"/>
              <a:t/>
            </a:r>
            <a:br>
              <a:rPr lang="tr-TR" dirty="0"/>
            </a:br>
            <a:endParaRPr lang="tr-TR" dirty="0"/>
          </a:p>
        </p:txBody>
      </p:sp>
      <p:sp>
        <p:nvSpPr>
          <p:cNvPr id="3" name="İçerik Yer Tutucusu 2"/>
          <p:cNvSpPr>
            <a:spLocks noGrp="1"/>
          </p:cNvSpPr>
          <p:nvPr>
            <p:ph idx="1"/>
          </p:nvPr>
        </p:nvSpPr>
        <p:spPr>
          <a:xfrm>
            <a:off x="1139252" y="824459"/>
            <a:ext cx="10028420" cy="4863734"/>
          </a:xfrm>
          <a:noFill/>
          <a:ln>
            <a:noFill/>
          </a:ln>
        </p:spPr>
        <p:style>
          <a:lnRef idx="1">
            <a:schemeClr val="accent5"/>
          </a:lnRef>
          <a:fillRef idx="2">
            <a:schemeClr val="accent5"/>
          </a:fillRef>
          <a:effectRef idx="1">
            <a:schemeClr val="accent5"/>
          </a:effectRef>
          <a:fontRef idx="minor">
            <a:schemeClr val="dk1"/>
          </a:fontRef>
        </p:style>
        <p:txBody>
          <a:bodyPr>
            <a:normAutofit/>
          </a:bodyPr>
          <a:lstStyle/>
          <a:p>
            <a:pPr algn="just">
              <a:lnSpc>
                <a:spcPct val="150000"/>
              </a:lnSpc>
            </a:pPr>
            <a:r>
              <a:rPr lang="tr-TR" sz="2200" b="1" dirty="0">
                <a:solidFill>
                  <a:schemeClr val="tx1"/>
                </a:solidFill>
              </a:rPr>
              <a:t>c) </a:t>
            </a:r>
            <a:r>
              <a:rPr lang="tr-TR" sz="2400" b="1" dirty="0">
                <a:solidFill>
                  <a:schemeClr val="tx1"/>
                </a:solidFill>
              </a:rPr>
              <a:t>Tutarlılık: </a:t>
            </a:r>
            <a:r>
              <a:rPr lang="tr-TR" sz="2400" dirty="0">
                <a:solidFill>
                  <a:schemeClr val="tx1"/>
                </a:solidFill>
              </a:rPr>
              <a:t>Bir testi oluşturan madde puanlarının testin bütünü ile olan korelasyonuna bakılır. Korelasyonun yüksek olması, maddelerin (soruların) ölçülmek istenen özellik bakımından homojen (tutarlı) olduğunun bir göstergesidir. Korelasyonun düşüklüğü ise testin tutarlı olmadığını ve heterojen bir yapı sergilediğini gösterir. </a:t>
            </a:r>
          </a:p>
          <a:p>
            <a:pPr algn="just">
              <a:lnSpc>
                <a:spcPct val="150000"/>
              </a:lnSpc>
            </a:pPr>
            <a:r>
              <a:rPr lang="tr-TR" sz="2400" b="1" dirty="0">
                <a:solidFill>
                  <a:schemeClr val="tx1"/>
                </a:solidFill>
              </a:rPr>
              <a:t>d) </a:t>
            </a:r>
            <a:r>
              <a:rPr lang="tr-TR" sz="2400" b="1" dirty="0" smtClean="0">
                <a:solidFill>
                  <a:schemeClr val="tx1"/>
                </a:solidFill>
              </a:rPr>
              <a:t>Objektiflik</a:t>
            </a:r>
            <a:r>
              <a:rPr lang="tr-TR" sz="2400" b="1" dirty="0">
                <a:solidFill>
                  <a:schemeClr val="tx1"/>
                </a:solidFill>
              </a:rPr>
              <a:t>: </a:t>
            </a:r>
            <a:r>
              <a:rPr lang="tr-TR" sz="2400" dirty="0">
                <a:solidFill>
                  <a:schemeClr val="tx1"/>
                </a:solidFill>
              </a:rPr>
              <a:t>Bir ölçme işlemi kim tarafından yapılırsa yapılsın, aynı sonuca ulaşılması demektir. </a:t>
            </a:r>
            <a:r>
              <a:rPr lang="tr-TR" sz="2400" dirty="0" smtClean="0">
                <a:solidFill>
                  <a:schemeClr val="tx1"/>
                </a:solidFill>
              </a:rPr>
              <a:t>Objektiflik </a:t>
            </a:r>
            <a:r>
              <a:rPr lang="tr-TR" sz="2400" dirty="0">
                <a:solidFill>
                  <a:schemeClr val="tx1"/>
                </a:solidFill>
              </a:rPr>
              <a:t>için puanlama ve puanlayıcı açısından iki türlü </a:t>
            </a:r>
            <a:r>
              <a:rPr lang="tr-TR" sz="2400" dirty="0" smtClean="0">
                <a:solidFill>
                  <a:schemeClr val="tx1"/>
                </a:solidFill>
              </a:rPr>
              <a:t>objektiflikten </a:t>
            </a:r>
            <a:r>
              <a:rPr lang="tr-TR" sz="2400" dirty="0">
                <a:solidFill>
                  <a:schemeClr val="tx1"/>
                </a:solidFill>
              </a:rPr>
              <a:t>bahsedebiliriz. </a:t>
            </a:r>
          </a:p>
        </p:txBody>
      </p:sp>
    </p:spTree>
    <p:extLst>
      <p:ext uri="{BB962C8B-B14F-4D97-AF65-F5344CB8AC3E}">
        <p14:creationId xmlns:p14="http://schemas.microsoft.com/office/powerpoint/2010/main" val="2398663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F6E6BA11-B2F1-4C53-8DD8-551AAE18A6DF}"/>
              </a:ext>
            </a:extLst>
          </p:cNvPr>
          <p:cNvSpPr>
            <a:spLocks noGrp="1"/>
          </p:cNvSpPr>
          <p:nvPr>
            <p:ph type="subTitle" idx="1"/>
          </p:nvPr>
        </p:nvSpPr>
        <p:spPr>
          <a:xfrm>
            <a:off x="801858" y="562707"/>
            <a:ext cx="9866142" cy="5880295"/>
          </a:xfrm>
        </p:spPr>
        <p:txBody>
          <a:bodyPr>
            <a:normAutofit fontScale="92500"/>
          </a:bodyPr>
          <a:lstStyle/>
          <a:p>
            <a:pPr algn="just">
              <a:lnSpc>
                <a:spcPct val="150000"/>
              </a:lnSpc>
            </a:pPr>
            <a:r>
              <a:rPr lang="tr-TR" dirty="0"/>
              <a:t>   Aynı ölçme aracının aralıklı olarak iki ayrı zamanda aynı gruba uygulanması sonucu iki uygulamadan elde edilen puanlar arasında </a:t>
            </a:r>
            <a:r>
              <a:rPr lang="tr-TR" b="1" dirty="0"/>
              <a:t>korelasyon</a:t>
            </a:r>
            <a:r>
              <a:rPr lang="tr-TR" dirty="0"/>
              <a:t> (bağıntı) katsayısı (r) hesaplanır. Hesaplanan bu korelasyon katsayısı </a:t>
            </a:r>
            <a:r>
              <a:rPr lang="tr-TR" u="sng" dirty="0"/>
              <a:t>güvenirlik katsayısı </a:t>
            </a:r>
            <a:r>
              <a:rPr lang="tr-TR" dirty="0"/>
              <a:t>olarak adlandırılır. Ancak </a:t>
            </a:r>
            <a:r>
              <a:rPr lang="tr-TR" u="sng" dirty="0"/>
              <a:t>korelasyon katsayısı -1.00 ile +1.00 arasında </a:t>
            </a:r>
            <a:r>
              <a:rPr lang="tr-TR" dirty="0"/>
              <a:t>değerler alırken, </a:t>
            </a:r>
            <a:r>
              <a:rPr lang="tr-TR" u="sng" dirty="0"/>
              <a:t>güvenirlik katsayısı her zaman 0.00 ile +1.00 arasında değerler </a:t>
            </a:r>
            <a:r>
              <a:rPr lang="tr-TR" dirty="0"/>
              <a:t>alır. Güvenirlik katsayısı, ölçme sonuçlarının rasgele hatalardan </a:t>
            </a:r>
            <a:r>
              <a:rPr lang="tr-TR" dirty="0" err="1"/>
              <a:t>arınıklığı</a:t>
            </a:r>
            <a:r>
              <a:rPr lang="tr-TR" dirty="0"/>
              <a:t> ölçüsünde üst sınır olan +1,00’e yaklaşır.    </a:t>
            </a:r>
          </a:p>
          <a:p>
            <a:pPr algn="just">
              <a:lnSpc>
                <a:spcPct val="150000"/>
              </a:lnSpc>
            </a:pPr>
            <a:r>
              <a:rPr lang="tr-TR" dirty="0"/>
              <a:t>  Ölçme aracının türüne göre güvenirlik katsayısı değişmesine rağmen, genellikle </a:t>
            </a:r>
            <a:r>
              <a:rPr lang="tr-TR" u="sng" dirty="0"/>
              <a:t>0.7 ve 1.00</a:t>
            </a:r>
            <a:r>
              <a:rPr lang="tr-TR" dirty="0"/>
              <a:t> arasındaki değerler, </a:t>
            </a:r>
            <a:r>
              <a:rPr lang="tr-TR" u="sng" dirty="0"/>
              <a:t>kabul edilebilir düzeyde iyi bir güvenirliğe işaret </a:t>
            </a:r>
            <a:r>
              <a:rPr lang="tr-TR" dirty="0"/>
              <a:t>etmektedir. Bir ölçeğin güvenirlik katsayısı 0.70 ise bu, ölçeği cevaplayanlar arasındaki değişkenliğin %70’inin ölçülen özellikle ilgili gerçek değişkenliği, (örneğin bilgilerin unutulması) kalan %30’unun rasgele (tesadüfi) hatalara ait olduğunu gösterir. </a:t>
            </a:r>
          </a:p>
        </p:txBody>
      </p:sp>
    </p:spTree>
    <p:extLst>
      <p:ext uri="{BB962C8B-B14F-4D97-AF65-F5344CB8AC3E}">
        <p14:creationId xmlns:p14="http://schemas.microsoft.com/office/powerpoint/2010/main" val="2301420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8994A5-C9CA-412A-AF74-EB094AE0C663}"/>
              </a:ext>
            </a:extLst>
          </p:cNvPr>
          <p:cNvSpPr>
            <a:spLocks noGrp="1"/>
          </p:cNvSpPr>
          <p:nvPr>
            <p:ph idx="1"/>
          </p:nvPr>
        </p:nvSpPr>
        <p:spPr>
          <a:xfrm>
            <a:off x="613117" y="672073"/>
            <a:ext cx="10515600" cy="5419237"/>
          </a:xfrm>
        </p:spPr>
        <p:txBody>
          <a:bodyPr>
            <a:normAutofit/>
          </a:bodyPr>
          <a:lstStyle/>
          <a:p>
            <a:pPr marL="0" indent="0">
              <a:lnSpc>
                <a:spcPct val="150000"/>
              </a:lnSpc>
              <a:buNone/>
            </a:pPr>
            <a:r>
              <a:rPr lang="tr-TR" dirty="0"/>
              <a:t>   Güvenirlik katsayısına ilişkin bulunan değer bireyin yaklaşık olarak gerçek puanını, bu değerin 1’den farkı ise bireyin ölçme aracından aldığı hata puanını gösterir</a:t>
            </a:r>
            <a:r>
              <a:rPr lang="tr-TR" sz="2000" dirty="0"/>
              <a:t> (Tavşancıl, 2005). </a:t>
            </a:r>
            <a:r>
              <a:rPr lang="tr-TR" dirty="0"/>
              <a:t>Sosyal bilimlerde güvenilirliği +1,00’e yaklaşan ölçme araçları geliştirmek hemen hemen olanaksızdır </a:t>
            </a:r>
            <a:r>
              <a:rPr lang="tr-TR" sz="2000" dirty="0"/>
              <a:t>(</a:t>
            </a:r>
            <a:r>
              <a:rPr lang="tr-TR" sz="2000" dirty="0" err="1"/>
              <a:t>Karasar</a:t>
            </a:r>
            <a:r>
              <a:rPr lang="tr-TR" sz="2000" dirty="0"/>
              <a:t>, 1999; Tekin, 2000). </a:t>
            </a:r>
            <a:r>
              <a:rPr lang="tr-TR" dirty="0"/>
              <a:t>Yapılan bir ölçme işlemi bir çok güvenirlik çeşidi vardır. </a:t>
            </a:r>
            <a:r>
              <a:rPr lang="tr-TR" sz="1000" dirty="0"/>
              <a:t>(</a:t>
            </a:r>
            <a:r>
              <a:rPr lang="tr-TR" sz="2000" dirty="0" err="1"/>
              <a:t>Karasar</a:t>
            </a:r>
            <a:r>
              <a:rPr lang="tr-TR" sz="2000" dirty="0"/>
              <a:t>, 1999; </a:t>
            </a:r>
            <a:r>
              <a:rPr lang="tr-TR" sz="2000" dirty="0" err="1"/>
              <a:t>Litwin</a:t>
            </a:r>
            <a:r>
              <a:rPr lang="tr-TR" sz="2000" dirty="0"/>
              <a:t>, 1995; Tekin, 2000); </a:t>
            </a:r>
          </a:p>
          <a:p>
            <a:pPr marL="0" indent="0">
              <a:lnSpc>
                <a:spcPct val="150000"/>
              </a:lnSpc>
              <a:buNone/>
            </a:pPr>
            <a:r>
              <a:rPr lang="tr-TR" dirty="0"/>
              <a:t>Bu güvenirlik türleri aynı zamanda güvenirlik yaklaşımları olarak da ifade eder.</a:t>
            </a:r>
          </a:p>
        </p:txBody>
      </p:sp>
    </p:spTree>
    <p:extLst>
      <p:ext uri="{BB962C8B-B14F-4D97-AF65-F5344CB8AC3E}">
        <p14:creationId xmlns:p14="http://schemas.microsoft.com/office/powerpoint/2010/main" val="3094591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effectLst>
                  <a:outerShdw blurRad="38100" dist="38100" dir="2700000" algn="tl">
                    <a:srgbClr val="000000">
                      <a:alpha val="43137"/>
                    </a:srgbClr>
                  </a:outerShdw>
                </a:effectLst>
              </a:rPr>
              <a:t>    Ölçmede Hata </a:t>
            </a:r>
            <a:r>
              <a:rPr lang="tr-TR" dirty="0"/>
              <a:t/>
            </a:r>
            <a:br>
              <a:rPr lang="tr-TR" dirty="0"/>
            </a:br>
            <a:endParaRPr lang="tr-TR" dirty="0"/>
          </a:p>
        </p:txBody>
      </p:sp>
      <p:sp>
        <p:nvSpPr>
          <p:cNvPr id="3" name="İçerik Yer Tutucusu 2"/>
          <p:cNvSpPr>
            <a:spLocks noGrp="1"/>
          </p:cNvSpPr>
          <p:nvPr>
            <p:ph idx="1"/>
          </p:nvPr>
        </p:nvSpPr>
        <p:spPr>
          <a:xfrm>
            <a:off x="838201" y="1291131"/>
            <a:ext cx="9457188" cy="4733855"/>
          </a:xfrm>
          <a:noFill/>
          <a:ln>
            <a:noFill/>
          </a:ln>
        </p:spPr>
        <p:style>
          <a:lnRef idx="2">
            <a:schemeClr val="accent4"/>
          </a:lnRef>
          <a:fillRef idx="1">
            <a:schemeClr val="lt1"/>
          </a:fillRef>
          <a:effectRef idx="0">
            <a:schemeClr val="accent4"/>
          </a:effectRef>
          <a:fontRef idx="minor">
            <a:schemeClr val="dk1"/>
          </a:fontRef>
        </p:style>
        <p:txBody>
          <a:bodyPr>
            <a:noAutofit/>
          </a:bodyPr>
          <a:lstStyle/>
          <a:p>
            <a:pPr algn="just">
              <a:lnSpc>
                <a:spcPct val="150000"/>
              </a:lnSpc>
            </a:pPr>
            <a:r>
              <a:rPr lang="tr-TR" sz="2200" dirty="0">
                <a:solidFill>
                  <a:schemeClr val="tx1"/>
                </a:solidFill>
              </a:rPr>
              <a:t>Hata; ölçme sonuçlarına istenmeyen değişkenlerin karışmasıdır. Hataların bir kısmı kontrol dışında ölçme sonuçlarına karışabilir. </a:t>
            </a:r>
            <a:r>
              <a:rPr lang="tr-TR" sz="2200" b="1" dirty="0">
                <a:solidFill>
                  <a:srgbClr val="C00000"/>
                </a:solidFill>
              </a:rPr>
              <a:t>Ölçmede hata ise; bir özelliğin gerçek değeri ile ölçülen değeri arasındaki farktır. </a:t>
            </a:r>
          </a:p>
          <a:p>
            <a:pPr algn="just">
              <a:lnSpc>
                <a:spcPct val="150000"/>
              </a:lnSpc>
            </a:pPr>
            <a:r>
              <a:rPr lang="tr-TR" sz="2200" b="1" dirty="0">
                <a:solidFill>
                  <a:schemeClr val="tx1"/>
                </a:solidFill>
              </a:rPr>
              <a:t>a) Ölçme aracından kaynaklanabilir: </a:t>
            </a:r>
            <a:r>
              <a:rPr lang="tr-TR" sz="2200" dirty="0">
                <a:solidFill>
                  <a:schemeClr val="tx1"/>
                </a:solidFill>
              </a:rPr>
              <a:t>Soruların anlaşılamaması (yeterince açık olmaması) ve okunamıyor olması, yanlış soruların olması (bilimsel hataların olması), soruların işlenen konuları iyi temsil etmemesi. </a:t>
            </a:r>
          </a:p>
          <a:p>
            <a:pPr algn="just">
              <a:lnSpc>
                <a:spcPct val="150000"/>
              </a:lnSpc>
            </a:pPr>
            <a:endParaRPr lang="tr-TR" sz="2200" dirty="0">
              <a:solidFill>
                <a:schemeClr val="tx1"/>
              </a:solidFill>
            </a:endParaRPr>
          </a:p>
        </p:txBody>
      </p:sp>
    </p:spTree>
    <p:extLst>
      <p:ext uri="{BB962C8B-B14F-4D97-AF65-F5344CB8AC3E}">
        <p14:creationId xmlns:p14="http://schemas.microsoft.com/office/powerpoint/2010/main" val="40880461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1846</TotalTime>
  <Words>2633</Words>
  <Application>Microsoft Office PowerPoint</Application>
  <PresentationFormat>Geniş ekran</PresentationFormat>
  <Paragraphs>155</Paragraphs>
  <Slides>45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45</vt:i4>
      </vt:variant>
    </vt:vector>
  </HeadingPairs>
  <TitlesOfParts>
    <vt:vector size="50" baseType="lpstr">
      <vt:lpstr>Arial</vt:lpstr>
      <vt:lpstr>Calibri</vt:lpstr>
      <vt:lpstr>Calibri Light</vt:lpstr>
      <vt:lpstr>Wingdings</vt:lpstr>
      <vt:lpstr>Office Teması</vt:lpstr>
      <vt:lpstr>ÖLÇME ARAÇLARININ ÖZELLİKLERİ; GÜVENİRLİK VE GEÇERLİK</vt:lpstr>
      <vt:lpstr>ÖLÇME ARAÇLARININ ÖZELLİKLERİ </vt:lpstr>
      <vt:lpstr>  GÜVENİRLİK</vt:lpstr>
      <vt:lpstr>PowerPoint Sunusu</vt:lpstr>
      <vt:lpstr>Güvenirliği Belirleyen Özellikler  </vt:lpstr>
      <vt:lpstr> </vt:lpstr>
      <vt:lpstr>PowerPoint Sunusu</vt:lpstr>
      <vt:lpstr>PowerPoint Sunusu</vt:lpstr>
      <vt:lpstr>    Ölçmede Hata  </vt:lpstr>
      <vt:lpstr> </vt:lpstr>
      <vt:lpstr> </vt:lpstr>
      <vt:lpstr>Ölçme Aracına Karışan Hata Türleri  </vt:lpstr>
      <vt:lpstr>PowerPoint Sunusu</vt:lpstr>
      <vt:lpstr>PowerPoint Sunusu</vt:lpstr>
      <vt:lpstr>PowerPoint Sunusu</vt:lpstr>
      <vt:lpstr>En çok kullanılan güvenirlik katsayısı hesaplama yöntemleri şulunlardır: </vt:lpstr>
      <vt:lpstr>Test-Tekrar Test Güvenirliği</vt:lpstr>
      <vt:lpstr>Test-yarı Test Güvenirliği</vt:lpstr>
      <vt:lpstr>Puanlayıcı Güvenirliği</vt:lpstr>
      <vt:lpstr>PowerPoint Sunusu</vt:lpstr>
      <vt:lpstr>PowerPoint Sunusu</vt:lpstr>
      <vt:lpstr>Kuder-Richardson Güvenirliği</vt:lpstr>
      <vt:lpstr>PowerPoint Sunusu</vt:lpstr>
      <vt:lpstr>PowerPoint Sunusu</vt:lpstr>
      <vt:lpstr>Cronbach Alfa Güvenirliği</vt:lpstr>
      <vt:lpstr>PowerPoint Sunusu</vt:lpstr>
      <vt:lpstr>PowerPoint Sunusu</vt:lpstr>
      <vt:lpstr>PowerPoint Sunusu</vt:lpstr>
      <vt:lpstr>GEÇERLİK</vt:lpstr>
      <vt:lpstr>PowerPoint Sunusu</vt:lpstr>
      <vt:lpstr>Görünüş Geçerliği</vt:lpstr>
      <vt:lpstr>Yapı Geçerliği</vt:lpstr>
      <vt:lpstr>PowerPoint Sunusu</vt:lpstr>
      <vt:lpstr>PowerPoint Sunusu</vt:lpstr>
      <vt:lpstr>PowerPoint Sunusu</vt:lpstr>
      <vt:lpstr>Kapsam Geçerliği</vt:lpstr>
      <vt:lpstr> </vt:lpstr>
      <vt:lpstr>PowerPoint Sunusu</vt:lpstr>
      <vt:lpstr>Yordama (Kestirim) Geçerliği</vt:lpstr>
      <vt:lpstr>PowerPoint Sunusu</vt:lpstr>
      <vt:lpstr>PowerPoint Sunusu</vt:lpstr>
      <vt:lpstr> Ölçme araçlarının genel olarak geçerliğini artırmak için aşağıda belirtilen önlemler alınabilir:  </vt:lpstr>
      <vt:lpstr>Güvenirlik ile Geçerlik Arasındaki İlişki </vt:lpstr>
      <vt:lpstr>Güvenirlik ile Geçerlik Arasındaki İlişki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ARAÇLARININ ÖZELLİKLERİ</dc:title>
  <dc:creator>Esra ALTAy</dc:creator>
  <cp:lastModifiedBy>TOSHİBA</cp:lastModifiedBy>
  <cp:revision>38</cp:revision>
  <dcterms:created xsi:type="dcterms:W3CDTF">2022-11-12T13:36:06Z</dcterms:created>
  <dcterms:modified xsi:type="dcterms:W3CDTF">2023-02-01T15:38:07Z</dcterms:modified>
</cp:coreProperties>
</file>