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83" r:id="rId2"/>
    <p:sldMasterId id="2147483795" r:id="rId3"/>
    <p:sldMasterId id="2147483807" r:id="rId4"/>
    <p:sldMasterId id="2147483819" r:id="rId5"/>
    <p:sldMasterId id="2147483831" r:id="rId6"/>
    <p:sldMasterId id="2147483843" r:id="rId7"/>
    <p:sldMasterId id="2147483855" r:id="rId8"/>
    <p:sldMasterId id="2147483867" r:id="rId9"/>
  </p:sldMasterIdLst>
  <p:notesMasterIdLst>
    <p:notesMasterId r:id="rId68"/>
  </p:notesMasterIdLst>
  <p:sldIdLst>
    <p:sldId id="256" r:id="rId10"/>
    <p:sldId id="321" r:id="rId11"/>
    <p:sldId id="320" r:id="rId12"/>
    <p:sldId id="257" r:id="rId13"/>
    <p:sldId id="258" r:id="rId14"/>
    <p:sldId id="259" r:id="rId15"/>
    <p:sldId id="322" r:id="rId16"/>
    <p:sldId id="260" r:id="rId17"/>
    <p:sldId id="298" r:id="rId18"/>
    <p:sldId id="264" r:id="rId19"/>
    <p:sldId id="323" r:id="rId20"/>
    <p:sldId id="324" r:id="rId21"/>
    <p:sldId id="325" r:id="rId22"/>
    <p:sldId id="326" r:id="rId23"/>
    <p:sldId id="299" r:id="rId24"/>
    <p:sldId id="327" r:id="rId25"/>
    <p:sldId id="328" r:id="rId26"/>
    <p:sldId id="265" r:id="rId27"/>
    <p:sldId id="266" r:id="rId28"/>
    <p:sldId id="300" r:id="rId29"/>
    <p:sldId id="301" r:id="rId30"/>
    <p:sldId id="267" r:id="rId31"/>
    <p:sldId id="329" r:id="rId32"/>
    <p:sldId id="330" r:id="rId33"/>
    <p:sldId id="269" r:id="rId34"/>
    <p:sldId id="271" r:id="rId35"/>
    <p:sldId id="296" r:id="rId36"/>
    <p:sldId id="272" r:id="rId37"/>
    <p:sldId id="297" r:id="rId38"/>
    <p:sldId id="332" r:id="rId39"/>
    <p:sldId id="331" r:id="rId40"/>
    <p:sldId id="333" r:id="rId41"/>
    <p:sldId id="273" r:id="rId42"/>
    <p:sldId id="274" r:id="rId43"/>
    <p:sldId id="275" r:id="rId44"/>
    <p:sldId id="334" r:id="rId45"/>
    <p:sldId id="335" r:id="rId46"/>
    <p:sldId id="304" r:id="rId47"/>
    <p:sldId id="302" r:id="rId48"/>
    <p:sldId id="303" r:id="rId49"/>
    <p:sldId id="276" r:id="rId50"/>
    <p:sldId id="277" r:id="rId51"/>
    <p:sldId id="287" r:id="rId52"/>
    <p:sldId id="288" r:id="rId53"/>
    <p:sldId id="289" r:id="rId54"/>
    <p:sldId id="290" r:id="rId55"/>
    <p:sldId id="305" r:id="rId56"/>
    <p:sldId id="336" r:id="rId57"/>
    <p:sldId id="291" r:id="rId58"/>
    <p:sldId id="306" r:id="rId59"/>
    <p:sldId id="292" r:id="rId60"/>
    <p:sldId id="278" r:id="rId61"/>
    <p:sldId id="279" r:id="rId62"/>
    <p:sldId id="281" r:id="rId63"/>
    <p:sldId id="282" r:id="rId64"/>
    <p:sldId id="319" r:id="rId65"/>
    <p:sldId id="318" r:id="rId66"/>
    <p:sldId id="295" r:id="rId6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8923" autoAdjust="0"/>
  </p:normalViewPr>
  <p:slideViewPr>
    <p:cSldViewPr snapToGrid="0">
      <p:cViewPr>
        <p:scale>
          <a:sx n="66" d="100"/>
          <a:sy n="66" d="100"/>
        </p:scale>
        <p:origin x="-534" y="-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6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5DC95-0827-45D7-B219-6AC497CB60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187E802-D23F-40D8-A661-3390873C0817}">
      <dgm:prSet phldrT="[Metin]" custT="1"/>
      <dgm:spPr>
        <a:xfrm>
          <a:off x="2972763" y="490"/>
          <a:ext cx="4608172" cy="1502472"/>
        </a:xfrm>
        <a:prstGeom prst="rect">
          <a:avLst/>
        </a:prstGeom>
        <a:solidFill>
          <a:srgbClr val="9F645F"/>
        </a:solidFill>
        <a:ln w="34925" cap="flat" cmpd="sng" algn="in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3200" b="1" kern="1200" spc="10" baseline="0" dirty="0" smtClean="0">
              <a:solidFill>
                <a:sysClr val="window" lastClr="FFFFFF"/>
              </a:solidFill>
              <a:latin typeface="Calibri" pitchFamily="34" charset="0"/>
              <a:ea typeface="+mn-ea"/>
              <a:cs typeface="Calibri" pitchFamily="34" charset="0"/>
            </a:rPr>
            <a:t>Ölçme Araçlarında Bulunması Gereken Nitelikler</a:t>
          </a:r>
          <a:endParaRPr lang="tr-TR" sz="3200" b="1" kern="1200" spc="10" baseline="0" dirty="0">
            <a:solidFill>
              <a:sysClr val="window" lastClr="FFFFF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609BA192-1C90-4BFD-A794-8BAF4CDC0EDA}" type="parTrans" cxnId="{1A33EC89-9A97-426A-8D7D-6FDB4D6FC5B8}">
      <dgm:prSet/>
      <dgm:spPr/>
      <dgm:t>
        <a:bodyPr/>
        <a:lstStyle/>
        <a:p>
          <a:endParaRPr lang="tr-TR"/>
        </a:p>
      </dgm:t>
    </dgm:pt>
    <dgm:pt modelId="{C9EB6E0D-1254-4459-B388-DFD49FBF26AF}" type="sibTrans" cxnId="{1A33EC89-9A97-426A-8D7D-6FDB4D6FC5B8}">
      <dgm:prSet/>
      <dgm:spPr/>
      <dgm:t>
        <a:bodyPr/>
        <a:lstStyle/>
        <a:p>
          <a:endParaRPr lang="tr-TR"/>
        </a:p>
      </dgm:t>
    </dgm:pt>
    <dgm:pt modelId="{E1DBCC95-9C0B-4C24-A426-EDA8F3317454}">
      <dgm:prSet phldrT="[Metin]" custT="1"/>
      <dgm:spPr>
        <a:xfrm>
          <a:off x="138394" y="2134000"/>
          <a:ext cx="3004944" cy="1502472"/>
        </a:xfrm>
        <a:prstGeom prst="rect">
          <a:avLst/>
        </a:prstGeom>
        <a:solidFill>
          <a:srgbClr val="9F645F"/>
        </a:solidFill>
        <a:ln w="34925" cap="flat" cmpd="sng" algn="in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dirty="0" smtClean="0">
              <a:solidFill>
                <a:sysClr val="window" lastClr="FFFFFF"/>
              </a:solidFill>
              <a:latin typeface="Calibri" pitchFamily="34" charset="0"/>
              <a:ea typeface="+mn-ea"/>
              <a:cs typeface="Calibri" pitchFamily="34" charset="0"/>
            </a:rPr>
            <a:t>Güvenirlik</a:t>
          </a:r>
          <a:endParaRPr lang="tr-TR" sz="3200" b="1" dirty="0">
            <a:solidFill>
              <a:sysClr val="window" lastClr="FFFFF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ADF76B2B-70F4-4B24-A8D1-E9F3AB04F203}" type="parTrans" cxnId="{677FD053-5D1B-412C-84F0-E58D2397EFBF}">
      <dgm:prSet/>
      <dgm:spPr>
        <a:xfrm>
          <a:off x="1640867" y="1502962"/>
          <a:ext cx="3635982" cy="631038"/>
        </a:xfrm>
        <a:custGeom>
          <a:avLst/>
          <a:gdLst/>
          <a:ahLst/>
          <a:cxnLst/>
          <a:rect l="0" t="0" r="0" b="0"/>
          <a:pathLst>
            <a:path>
              <a:moveTo>
                <a:pt x="3635982" y="0"/>
              </a:moveTo>
              <a:lnTo>
                <a:pt x="3635982" y="315519"/>
              </a:lnTo>
              <a:lnTo>
                <a:pt x="0" y="315519"/>
              </a:lnTo>
              <a:lnTo>
                <a:pt x="0" y="631038"/>
              </a:lnTo>
            </a:path>
          </a:pathLst>
        </a:custGeom>
        <a:noFill/>
        <a:ln w="34925" cap="flat" cmpd="sng" algn="in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6F8735A3-CE9A-43EF-B211-6B1BB0926C11}" type="sibTrans" cxnId="{677FD053-5D1B-412C-84F0-E58D2397EFBF}">
      <dgm:prSet/>
      <dgm:spPr/>
      <dgm:t>
        <a:bodyPr/>
        <a:lstStyle/>
        <a:p>
          <a:endParaRPr lang="tr-TR"/>
        </a:p>
      </dgm:t>
    </dgm:pt>
    <dgm:pt modelId="{36C94B3A-8A51-45B1-BFAC-885F0DF1A685}">
      <dgm:prSet phldrT="[Metin]" custT="1"/>
      <dgm:spPr>
        <a:xfrm>
          <a:off x="3774377" y="2134000"/>
          <a:ext cx="3004944" cy="1502472"/>
        </a:xfrm>
        <a:prstGeom prst="rect">
          <a:avLst/>
        </a:prstGeom>
        <a:solidFill>
          <a:srgbClr val="9F645F"/>
        </a:solidFill>
        <a:ln w="34925" cap="flat" cmpd="sng" algn="in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dirty="0" smtClean="0">
              <a:solidFill>
                <a:sysClr val="window" lastClr="FFFFFF"/>
              </a:solidFill>
              <a:latin typeface="Calibri" pitchFamily="34" charset="0"/>
              <a:ea typeface="+mn-ea"/>
              <a:cs typeface="Calibri" pitchFamily="34" charset="0"/>
            </a:rPr>
            <a:t>Geçerlik</a:t>
          </a:r>
          <a:endParaRPr lang="tr-TR" sz="3200" b="1" dirty="0">
            <a:solidFill>
              <a:sysClr val="window" lastClr="FFFFF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86DC39E4-9B42-4236-A0F3-D0BA3ACEBD8F}" type="parTrans" cxnId="{A2211689-4956-4A92-A95E-F14FFC1B9E46}">
      <dgm:prSet/>
      <dgm:spPr>
        <a:xfrm>
          <a:off x="5231130" y="1502962"/>
          <a:ext cx="91440" cy="6310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1038"/>
              </a:lnTo>
            </a:path>
          </a:pathLst>
        </a:custGeom>
        <a:noFill/>
        <a:ln w="34925" cap="flat" cmpd="sng" algn="in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339450E5-BC62-40D1-AB94-3B234AD208F4}" type="sibTrans" cxnId="{A2211689-4956-4A92-A95E-F14FFC1B9E46}">
      <dgm:prSet/>
      <dgm:spPr/>
      <dgm:t>
        <a:bodyPr/>
        <a:lstStyle/>
        <a:p>
          <a:endParaRPr lang="tr-TR"/>
        </a:p>
      </dgm:t>
    </dgm:pt>
    <dgm:pt modelId="{3D713BF0-1EA2-4269-8CE5-7918323DB8ED}">
      <dgm:prSet phldrT="[Metin]" custT="1"/>
      <dgm:spPr>
        <a:xfrm>
          <a:off x="7410360" y="2134000"/>
          <a:ext cx="3004944" cy="1502472"/>
        </a:xfrm>
        <a:prstGeom prst="rect">
          <a:avLst/>
        </a:prstGeom>
        <a:solidFill>
          <a:srgbClr val="9F645F"/>
        </a:solidFill>
        <a:ln w="34925" cap="flat" cmpd="sng" algn="in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dirty="0" smtClean="0">
              <a:solidFill>
                <a:sysClr val="window" lastClr="FFFFFF"/>
              </a:solidFill>
              <a:latin typeface="Calibri" pitchFamily="34" charset="0"/>
              <a:ea typeface="+mn-ea"/>
              <a:cs typeface="Calibri" pitchFamily="34" charset="0"/>
            </a:rPr>
            <a:t>Kullanışlılık</a:t>
          </a:r>
          <a:endParaRPr lang="tr-TR" sz="3200" b="1" dirty="0">
            <a:solidFill>
              <a:sysClr val="window" lastClr="FFFFF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0882A834-6E9D-4673-A009-B9440DAE1F7B}" type="parTrans" cxnId="{3275024B-40F1-4708-B461-7176E617C9CC}">
      <dgm:prSet/>
      <dgm:spPr>
        <a:xfrm>
          <a:off x="5276850" y="1502962"/>
          <a:ext cx="3635982" cy="631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519"/>
              </a:lnTo>
              <a:lnTo>
                <a:pt x="3635982" y="315519"/>
              </a:lnTo>
              <a:lnTo>
                <a:pt x="3635982" y="631038"/>
              </a:lnTo>
            </a:path>
          </a:pathLst>
        </a:custGeom>
        <a:noFill/>
        <a:ln w="34925" cap="flat" cmpd="sng" algn="in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F489A6CD-3DFD-4CB3-8CF7-E51149226805}" type="sibTrans" cxnId="{3275024B-40F1-4708-B461-7176E617C9CC}">
      <dgm:prSet/>
      <dgm:spPr/>
      <dgm:t>
        <a:bodyPr/>
        <a:lstStyle/>
        <a:p>
          <a:endParaRPr lang="tr-TR"/>
        </a:p>
      </dgm:t>
    </dgm:pt>
    <dgm:pt modelId="{05E9711B-E51B-4F94-A415-430909F3AD17}" type="pres">
      <dgm:prSet presAssocID="{BC25DC95-0827-45D7-B219-6AC497CB60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8D9DCE6-66C8-41D1-BA1E-33350C5A7B05}" type="pres">
      <dgm:prSet presAssocID="{4187E802-D23F-40D8-A661-3390873C0817}" presName="hierRoot1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A00D32D7-DC6B-421F-817C-7FB04AC06ADB}" type="pres">
      <dgm:prSet presAssocID="{4187E802-D23F-40D8-A661-3390873C0817}" presName="rootComposite1" presStyleCnt="0"/>
      <dgm:spPr/>
      <dgm:t>
        <a:bodyPr/>
        <a:lstStyle/>
        <a:p>
          <a:endParaRPr lang="tr-TR"/>
        </a:p>
      </dgm:t>
    </dgm:pt>
    <dgm:pt modelId="{52F67DF9-FD5D-427C-B0D3-5FE0A54EC5B7}" type="pres">
      <dgm:prSet presAssocID="{4187E802-D23F-40D8-A661-3390873C0817}" presName="rootText1" presStyleLbl="node0" presStyleIdx="0" presStyleCnt="1" custScaleX="15335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F31726F-EADA-4A8F-9C6C-E92840407B97}" type="pres">
      <dgm:prSet presAssocID="{4187E802-D23F-40D8-A661-3390873C0817}" presName="rootConnector1" presStyleLbl="node1" presStyleIdx="0" presStyleCnt="0"/>
      <dgm:spPr/>
      <dgm:t>
        <a:bodyPr/>
        <a:lstStyle/>
        <a:p>
          <a:endParaRPr lang="tr-TR"/>
        </a:p>
      </dgm:t>
    </dgm:pt>
    <dgm:pt modelId="{D5358F3B-8389-40E9-8036-B38E568A8EB5}" type="pres">
      <dgm:prSet presAssocID="{4187E802-D23F-40D8-A661-3390873C0817}" presName="hierChild2" presStyleCnt="0"/>
      <dgm:spPr/>
      <dgm:t>
        <a:bodyPr/>
        <a:lstStyle/>
        <a:p>
          <a:endParaRPr lang="tr-TR"/>
        </a:p>
      </dgm:t>
    </dgm:pt>
    <dgm:pt modelId="{16179DF6-E698-44DE-95B3-2A61EB8A3DC4}" type="pres">
      <dgm:prSet presAssocID="{ADF76B2B-70F4-4B24-A8D1-E9F3AB04F203}" presName="Name37" presStyleLbl="parChTrans1D2" presStyleIdx="0" presStyleCnt="3"/>
      <dgm:spPr/>
      <dgm:t>
        <a:bodyPr/>
        <a:lstStyle/>
        <a:p>
          <a:endParaRPr lang="tr-TR"/>
        </a:p>
      </dgm:t>
    </dgm:pt>
    <dgm:pt modelId="{94830ADA-1F29-4BBE-AC0B-50F4BF524B34}" type="pres">
      <dgm:prSet presAssocID="{E1DBCC95-9C0B-4C24-A426-EDA8F3317454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B9F1B364-4482-4B77-A4B9-D9944D0F6FB3}" type="pres">
      <dgm:prSet presAssocID="{E1DBCC95-9C0B-4C24-A426-EDA8F3317454}" presName="rootComposite" presStyleCnt="0"/>
      <dgm:spPr/>
      <dgm:t>
        <a:bodyPr/>
        <a:lstStyle/>
        <a:p>
          <a:endParaRPr lang="tr-TR"/>
        </a:p>
      </dgm:t>
    </dgm:pt>
    <dgm:pt modelId="{EEC224B6-2162-493C-8099-7761B80F7BF6}" type="pres">
      <dgm:prSet presAssocID="{E1DBCC95-9C0B-4C24-A426-EDA8F331745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133860B-1E0C-4B78-9FCC-E91FE8489DB8}" type="pres">
      <dgm:prSet presAssocID="{E1DBCC95-9C0B-4C24-A426-EDA8F3317454}" presName="rootConnector" presStyleLbl="node2" presStyleIdx="0" presStyleCnt="3"/>
      <dgm:spPr/>
      <dgm:t>
        <a:bodyPr/>
        <a:lstStyle/>
        <a:p>
          <a:endParaRPr lang="tr-TR"/>
        </a:p>
      </dgm:t>
    </dgm:pt>
    <dgm:pt modelId="{D859C936-77C7-4710-893C-785A072B3A7D}" type="pres">
      <dgm:prSet presAssocID="{E1DBCC95-9C0B-4C24-A426-EDA8F3317454}" presName="hierChild4" presStyleCnt="0"/>
      <dgm:spPr/>
      <dgm:t>
        <a:bodyPr/>
        <a:lstStyle/>
        <a:p>
          <a:endParaRPr lang="tr-TR"/>
        </a:p>
      </dgm:t>
    </dgm:pt>
    <dgm:pt modelId="{1D03CFEE-F6E8-4EFC-918B-FC400BB63839}" type="pres">
      <dgm:prSet presAssocID="{E1DBCC95-9C0B-4C24-A426-EDA8F3317454}" presName="hierChild5" presStyleCnt="0"/>
      <dgm:spPr/>
      <dgm:t>
        <a:bodyPr/>
        <a:lstStyle/>
        <a:p>
          <a:endParaRPr lang="tr-TR"/>
        </a:p>
      </dgm:t>
    </dgm:pt>
    <dgm:pt modelId="{88D36825-86BC-43C9-9D7A-D9E441ACACA8}" type="pres">
      <dgm:prSet presAssocID="{86DC39E4-9B42-4236-A0F3-D0BA3ACEBD8F}" presName="Name37" presStyleLbl="parChTrans1D2" presStyleIdx="1" presStyleCnt="3"/>
      <dgm:spPr/>
      <dgm:t>
        <a:bodyPr/>
        <a:lstStyle/>
        <a:p>
          <a:endParaRPr lang="tr-TR"/>
        </a:p>
      </dgm:t>
    </dgm:pt>
    <dgm:pt modelId="{0ED4C476-54A6-43F6-886A-2556DF4B59FC}" type="pres">
      <dgm:prSet presAssocID="{36C94B3A-8A51-45B1-BFAC-885F0DF1A685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F33B4F17-0C74-4256-8645-E9736536C0E6}" type="pres">
      <dgm:prSet presAssocID="{36C94B3A-8A51-45B1-BFAC-885F0DF1A685}" presName="rootComposite" presStyleCnt="0"/>
      <dgm:spPr/>
      <dgm:t>
        <a:bodyPr/>
        <a:lstStyle/>
        <a:p>
          <a:endParaRPr lang="tr-TR"/>
        </a:p>
      </dgm:t>
    </dgm:pt>
    <dgm:pt modelId="{A2887A4E-70F5-4C2E-8A02-39F9F5E5C478}" type="pres">
      <dgm:prSet presAssocID="{36C94B3A-8A51-45B1-BFAC-885F0DF1A68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F514709-ABE7-4CEE-91E1-1728725111E1}" type="pres">
      <dgm:prSet presAssocID="{36C94B3A-8A51-45B1-BFAC-885F0DF1A685}" presName="rootConnector" presStyleLbl="node2" presStyleIdx="1" presStyleCnt="3"/>
      <dgm:spPr/>
      <dgm:t>
        <a:bodyPr/>
        <a:lstStyle/>
        <a:p>
          <a:endParaRPr lang="tr-TR"/>
        </a:p>
      </dgm:t>
    </dgm:pt>
    <dgm:pt modelId="{41311F83-0ABF-4A40-8189-67D8C2DF12B8}" type="pres">
      <dgm:prSet presAssocID="{36C94B3A-8A51-45B1-BFAC-885F0DF1A685}" presName="hierChild4" presStyleCnt="0"/>
      <dgm:spPr/>
      <dgm:t>
        <a:bodyPr/>
        <a:lstStyle/>
        <a:p>
          <a:endParaRPr lang="tr-TR"/>
        </a:p>
      </dgm:t>
    </dgm:pt>
    <dgm:pt modelId="{4D78F333-10D2-48DF-9AA2-F458831340A5}" type="pres">
      <dgm:prSet presAssocID="{36C94B3A-8A51-45B1-BFAC-885F0DF1A685}" presName="hierChild5" presStyleCnt="0"/>
      <dgm:spPr/>
      <dgm:t>
        <a:bodyPr/>
        <a:lstStyle/>
        <a:p>
          <a:endParaRPr lang="tr-TR"/>
        </a:p>
      </dgm:t>
    </dgm:pt>
    <dgm:pt modelId="{CBA750F6-22D0-458F-9DBA-663029447A2B}" type="pres">
      <dgm:prSet presAssocID="{0882A834-6E9D-4673-A009-B9440DAE1F7B}" presName="Name37" presStyleLbl="parChTrans1D2" presStyleIdx="2" presStyleCnt="3"/>
      <dgm:spPr/>
      <dgm:t>
        <a:bodyPr/>
        <a:lstStyle/>
        <a:p>
          <a:endParaRPr lang="tr-TR"/>
        </a:p>
      </dgm:t>
    </dgm:pt>
    <dgm:pt modelId="{4390D42F-C0D9-407C-90D9-EEFA08D91743}" type="pres">
      <dgm:prSet presAssocID="{3D713BF0-1EA2-4269-8CE5-7918323DB8ED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C4BCF0E-CBB4-41A0-959D-1E37E02C9002}" type="pres">
      <dgm:prSet presAssocID="{3D713BF0-1EA2-4269-8CE5-7918323DB8ED}" presName="rootComposite" presStyleCnt="0"/>
      <dgm:spPr/>
      <dgm:t>
        <a:bodyPr/>
        <a:lstStyle/>
        <a:p>
          <a:endParaRPr lang="tr-TR"/>
        </a:p>
      </dgm:t>
    </dgm:pt>
    <dgm:pt modelId="{011F8F21-5E58-4513-B299-20D47C8C0147}" type="pres">
      <dgm:prSet presAssocID="{3D713BF0-1EA2-4269-8CE5-7918323DB8E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853E83F-DE3A-41E7-B1A0-973CC0D476C0}" type="pres">
      <dgm:prSet presAssocID="{3D713BF0-1EA2-4269-8CE5-7918323DB8ED}" presName="rootConnector" presStyleLbl="node2" presStyleIdx="2" presStyleCnt="3"/>
      <dgm:spPr/>
      <dgm:t>
        <a:bodyPr/>
        <a:lstStyle/>
        <a:p>
          <a:endParaRPr lang="tr-TR"/>
        </a:p>
      </dgm:t>
    </dgm:pt>
    <dgm:pt modelId="{2852FB2E-FD40-4808-BB5F-3336B955C9D8}" type="pres">
      <dgm:prSet presAssocID="{3D713BF0-1EA2-4269-8CE5-7918323DB8ED}" presName="hierChild4" presStyleCnt="0"/>
      <dgm:spPr/>
      <dgm:t>
        <a:bodyPr/>
        <a:lstStyle/>
        <a:p>
          <a:endParaRPr lang="tr-TR"/>
        </a:p>
      </dgm:t>
    </dgm:pt>
    <dgm:pt modelId="{3A5A4F89-FD28-42C3-9E58-82EAA23C9684}" type="pres">
      <dgm:prSet presAssocID="{3D713BF0-1EA2-4269-8CE5-7918323DB8ED}" presName="hierChild5" presStyleCnt="0"/>
      <dgm:spPr/>
      <dgm:t>
        <a:bodyPr/>
        <a:lstStyle/>
        <a:p>
          <a:endParaRPr lang="tr-TR"/>
        </a:p>
      </dgm:t>
    </dgm:pt>
    <dgm:pt modelId="{391D035C-38C2-4046-AD86-1D416C660745}" type="pres">
      <dgm:prSet presAssocID="{4187E802-D23F-40D8-A661-3390873C0817}" presName="hierChild3" presStyleCnt="0"/>
      <dgm:spPr/>
      <dgm:t>
        <a:bodyPr/>
        <a:lstStyle/>
        <a:p>
          <a:endParaRPr lang="tr-TR"/>
        </a:p>
      </dgm:t>
    </dgm:pt>
  </dgm:ptLst>
  <dgm:cxnLst>
    <dgm:cxn modelId="{A2211689-4956-4A92-A95E-F14FFC1B9E46}" srcId="{4187E802-D23F-40D8-A661-3390873C0817}" destId="{36C94B3A-8A51-45B1-BFAC-885F0DF1A685}" srcOrd="1" destOrd="0" parTransId="{86DC39E4-9B42-4236-A0F3-D0BA3ACEBD8F}" sibTransId="{339450E5-BC62-40D1-AB94-3B234AD208F4}"/>
    <dgm:cxn modelId="{1A33EC89-9A97-426A-8D7D-6FDB4D6FC5B8}" srcId="{BC25DC95-0827-45D7-B219-6AC497CB60C3}" destId="{4187E802-D23F-40D8-A661-3390873C0817}" srcOrd="0" destOrd="0" parTransId="{609BA192-1C90-4BFD-A794-8BAF4CDC0EDA}" sibTransId="{C9EB6E0D-1254-4459-B388-DFD49FBF26AF}"/>
    <dgm:cxn modelId="{5AB392DB-06DE-4804-AA81-D2E62632B774}" type="presOf" srcId="{E1DBCC95-9C0B-4C24-A426-EDA8F3317454}" destId="{EEC224B6-2162-493C-8099-7761B80F7BF6}" srcOrd="0" destOrd="0" presId="urn:microsoft.com/office/officeart/2005/8/layout/orgChart1"/>
    <dgm:cxn modelId="{3275024B-40F1-4708-B461-7176E617C9CC}" srcId="{4187E802-D23F-40D8-A661-3390873C0817}" destId="{3D713BF0-1EA2-4269-8CE5-7918323DB8ED}" srcOrd="2" destOrd="0" parTransId="{0882A834-6E9D-4673-A009-B9440DAE1F7B}" sibTransId="{F489A6CD-3DFD-4CB3-8CF7-E51149226805}"/>
    <dgm:cxn modelId="{62230365-2531-4C8E-9290-8CB6A094198B}" type="presOf" srcId="{4187E802-D23F-40D8-A661-3390873C0817}" destId="{52F67DF9-FD5D-427C-B0D3-5FE0A54EC5B7}" srcOrd="0" destOrd="0" presId="urn:microsoft.com/office/officeart/2005/8/layout/orgChart1"/>
    <dgm:cxn modelId="{B4617284-2E1F-4637-9CCA-F60C27F30843}" type="presOf" srcId="{ADF76B2B-70F4-4B24-A8D1-E9F3AB04F203}" destId="{16179DF6-E698-44DE-95B3-2A61EB8A3DC4}" srcOrd="0" destOrd="0" presId="urn:microsoft.com/office/officeart/2005/8/layout/orgChart1"/>
    <dgm:cxn modelId="{DA9790C4-41AD-4F22-AE0F-845A1A8BB6B8}" type="presOf" srcId="{86DC39E4-9B42-4236-A0F3-D0BA3ACEBD8F}" destId="{88D36825-86BC-43C9-9D7A-D9E441ACACA8}" srcOrd="0" destOrd="0" presId="urn:microsoft.com/office/officeart/2005/8/layout/orgChart1"/>
    <dgm:cxn modelId="{01265121-7811-4EF9-AD4D-5B3CBDB6FD9C}" type="presOf" srcId="{0882A834-6E9D-4673-A009-B9440DAE1F7B}" destId="{CBA750F6-22D0-458F-9DBA-663029447A2B}" srcOrd="0" destOrd="0" presId="urn:microsoft.com/office/officeart/2005/8/layout/orgChart1"/>
    <dgm:cxn modelId="{D2550851-4C43-4839-93F2-AFAAF533FD80}" type="presOf" srcId="{3D713BF0-1EA2-4269-8CE5-7918323DB8ED}" destId="{011F8F21-5E58-4513-B299-20D47C8C0147}" srcOrd="0" destOrd="0" presId="urn:microsoft.com/office/officeart/2005/8/layout/orgChart1"/>
    <dgm:cxn modelId="{49E2CF4A-6677-45FE-8329-648C8F707EBB}" type="presOf" srcId="{BC25DC95-0827-45D7-B219-6AC497CB60C3}" destId="{05E9711B-E51B-4F94-A415-430909F3AD17}" srcOrd="0" destOrd="0" presId="urn:microsoft.com/office/officeart/2005/8/layout/orgChart1"/>
    <dgm:cxn modelId="{5231B1EC-B723-4E1B-9924-72DBCE9DB390}" type="presOf" srcId="{4187E802-D23F-40D8-A661-3390873C0817}" destId="{EF31726F-EADA-4A8F-9C6C-E92840407B97}" srcOrd="1" destOrd="0" presId="urn:microsoft.com/office/officeart/2005/8/layout/orgChart1"/>
    <dgm:cxn modelId="{319FDAB6-9906-4BA0-B2C1-F33FAE8FA91F}" type="presOf" srcId="{36C94B3A-8A51-45B1-BFAC-885F0DF1A685}" destId="{A2887A4E-70F5-4C2E-8A02-39F9F5E5C478}" srcOrd="0" destOrd="0" presId="urn:microsoft.com/office/officeart/2005/8/layout/orgChart1"/>
    <dgm:cxn modelId="{5FC0D66E-A194-4F46-9E0B-56519B562125}" type="presOf" srcId="{36C94B3A-8A51-45B1-BFAC-885F0DF1A685}" destId="{FF514709-ABE7-4CEE-91E1-1728725111E1}" srcOrd="1" destOrd="0" presId="urn:microsoft.com/office/officeart/2005/8/layout/orgChart1"/>
    <dgm:cxn modelId="{810B3539-89D0-4840-BE1C-8D6E0BFEE30C}" type="presOf" srcId="{3D713BF0-1EA2-4269-8CE5-7918323DB8ED}" destId="{E853E83F-DE3A-41E7-B1A0-973CC0D476C0}" srcOrd="1" destOrd="0" presId="urn:microsoft.com/office/officeart/2005/8/layout/orgChart1"/>
    <dgm:cxn modelId="{677FD053-5D1B-412C-84F0-E58D2397EFBF}" srcId="{4187E802-D23F-40D8-A661-3390873C0817}" destId="{E1DBCC95-9C0B-4C24-A426-EDA8F3317454}" srcOrd="0" destOrd="0" parTransId="{ADF76B2B-70F4-4B24-A8D1-E9F3AB04F203}" sibTransId="{6F8735A3-CE9A-43EF-B211-6B1BB0926C11}"/>
    <dgm:cxn modelId="{8AC8DA88-55F1-4470-BE20-821E1863B945}" type="presOf" srcId="{E1DBCC95-9C0B-4C24-A426-EDA8F3317454}" destId="{E133860B-1E0C-4B78-9FCC-E91FE8489DB8}" srcOrd="1" destOrd="0" presId="urn:microsoft.com/office/officeart/2005/8/layout/orgChart1"/>
    <dgm:cxn modelId="{B1D4E8D1-BEF0-4E66-9CF5-2AC0C55650D5}" type="presParOf" srcId="{05E9711B-E51B-4F94-A415-430909F3AD17}" destId="{18D9DCE6-66C8-41D1-BA1E-33350C5A7B05}" srcOrd="0" destOrd="0" presId="urn:microsoft.com/office/officeart/2005/8/layout/orgChart1"/>
    <dgm:cxn modelId="{1FB49779-DBB6-4BD3-86D3-5A93B3393616}" type="presParOf" srcId="{18D9DCE6-66C8-41D1-BA1E-33350C5A7B05}" destId="{A00D32D7-DC6B-421F-817C-7FB04AC06ADB}" srcOrd="0" destOrd="0" presId="urn:microsoft.com/office/officeart/2005/8/layout/orgChart1"/>
    <dgm:cxn modelId="{E2AF05DC-C333-46C9-BE8B-8FA487B617C4}" type="presParOf" srcId="{A00D32D7-DC6B-421F-817C-7FB04AC06ADB}" destId="{52F67DF9-FD5D-427C-B0D3-5FE0A54EC5B7}" srcOrd="0" destOrd="0" presId="urn:microsoft.com/office/officeart/2005/8/layout/orgChart1"/>
    <dgm:cxn modelId="{CB1B9FE7-A598-4A19-95C2-5FD8F68A908B}" type="presParOf" srcId="{A00D32D7-DC6B-421F-817C-7FB04AC06ADB}" destId="{EF31726F-EADA-4A8F-9C6C-E92840407B97}" srcOrd="1" destOrd="0" presId="urn:microsoft.com/office/officeart/2005/8/layout/orgChart1"/>
    <dgm:cxn modelId="{B6254269-A1D2-409A-B978-B8C91FD10A3C}" type="presParOf" srcId="{18D9DCE6-66C8-41D1-BA1E-33350C5A7B05}" destId="{D5358F3B-8389-40E9-8036-B38E568A8EB5}" srcOrd="1" destOrd="0" presId="urn:microsoft.com/office/officeart/2005/8/layout/orgChart1"/>
    <dgm:cxn modelId="{FD61F4FF-1F98-4C37-9C60-3CF4B18AC33D}" type="presParOf" srcId="{D5358F3B-8389-40E9-8036-B38E568A8EB5}" destId="{16179DF6-E698-44DE-95B3-2A61EB8A3DC4}" srcOrd="0" destOrd="0" presId="urn:microsoft.com/office/officeart/2005/8/layout/orgChart1"/>
    <dgm:cxn modelId="{6D493D3B-5D19-4E37-9122-2B5CCA6B5C10}" type="presParOf" srcId="{D5358F3B-8389-40E9-8036-B38E568A8EB5}" destId="{94830ADA-1F29-4BBE-AC0B-50F4BF524B34}" srcOrd="1" destOrd="0" presId="urn:microsoft.com/office/officeart/2005/8/layout/orgChart1"/>
    <dgm:cxn modelId="{85FA0C96-A714-4653-B01D-3106FBEC54B2}" type="presParOf" srcId="{94830ADA-1F29-4BBE-AC0B-50F4BF524B34}" destId="{B9F1B364-4482-4B77-A4B9-D9944D0F6FB3}" srcOrd="0" destOrd="0" presId="urn:microsoft.com/office/officeart/2005/8/layout/orgChart1"/>
    <dgm:cxn modelId="{47070F15-ADD1-4D75-BCEF-E204C9371FBB}" type="presParOf" srcId="{B9F1B364-4482-4B77-A4B9-D9944D0F6FB3}" destId="{EEC224B6-2162-493C-8099-7761B80F7BF6}" srcOrd="0" destOrd="0" presId="urn:microsoft.com/office/officeart/2005/8/layout/orgChart1"/>
    <dgm:cxn modelId="{0C048FC5-E82D-437F-9319-886BD21CEB33}" type="presParOf" srcId="{B9F1B364-4482-4B77-A4B9-D9944D0F6FB3}" destId="{E133860B-1E0C-4B78-9FCC-E91FE8489DB8}" srcOrd="1" destOrd="0" presId="urn:microsoft.com/office/officeart/2005/8/layout/orgChart1"/>
    <dgm:cxn modelId="{1BB27996-4F1F-4044-A6FA-D54952684342}" type="presParOf" srcId="{94830ADA-1F29-4BBE-AC0B-50F4BF524B34}" destId="{D859C936-77C7-4710-893C-785A072B3A7D}" srcOrd="1" destOrd="0" presId="urn:microsoft.com/office/officeart/2005/8/layout/orgChart1"/>
    <dgm:cxn modelId="{21829A93-82ED-455A-AC9C-D3C1FE5DA6F2}" type="presParOf" srcId="{94830ADA-1F29-4BBE-AC0B-50F4BF524B34}" destId="{1D03CFEE-F6E8-4EFC-918B-FC400BB63839}" srcOrd="2" destOrd="0" presId="urn:microsoft.com/office/officeart/2005/8/layout/orgChart1"/>
    <dgm:cxn modelId="{CCF64562-4BA3-4140-B4FD-8275A3D14356}" type="presParOf" srcId="{D5358F3B-8389-40E9-8036-B38E568A8EB5}" destId="{88D36825-86BC-43C9-9D7A-D9E441ACACA8}" srcOrd="2" destOrd="0" presId="urn:microsoft.com/office/officeart/2005/8/layout/orgChart1"/>
    <dgm:cxn modelId="{306002DE-71FD-4A15-809D-A97B69EEF3A4}" type="presParOf" srcId="{D5358F3B-8389-40E9-8036-B38E568A8EB5}" destId="{0ED4C476-54A6-43F6-886A-2556DF4B59FC}" srcOrd="3" destOrd="0" presId="urn:microsoft.com/office/officeart/2005/8/layout/orgChart1"/>
    <dgm:cxn modelId="{E51B4B13-EEEE-4222-92E6-DAAE8144A521}" type="presParOf" srcId="{0ED4C476-54A6-43F6-886A-2556DF4B59FC}" destId="{F33B4F17-0C74-4256-8645-E9736536C0E6}" srcOrd="0" destOrd="0" presId="urn:microsoft.com/office/officeart/2005/8/layout/orgChart1"/>
    <dgm:cxn modelId="{1E45DB8C-C1FC-41B5-8C2F-1ACC4CA44F3D}" type="presParOf" srcId="{F33B4F17-0C74-4256-8645-E9736536C0E6}" destId="{A2887A4E-70F5-4C2E-8A02-39F9F5E5C478}" srcOrd="0" destOrd="0" presId="urn:microsoft.com/office/officeart/2005/8/layout/orgChart1"/>
    <dgm:cxn modelId="{E9D5E6D2-758D-4D15-861F-D6A257E827CB}" type="presParOf" srcId="{F33B4F17-0C74-4256-8645-E9736536C0E6}" destId="{FF514709-ABE7-4CEE-91E1-1728725111E1}" srcOrd="1" destOrd="0" presId="urn:microsoft.com/office/officeart/2005/8/layout/orgChart1"/>
    <dgm:cxn modelId="{A9805956-AC65-44F7-AD7F-7BD8B97B8191}" type="presParOf" srcId="{0ED4C476-54A6-43F6-886A-2556DF4B59FC}" destId="{41311F83-0ABF-4A40-8189-67D8C2DF12B8}" srcOrd="1" destOrd="0" presId="urn:microsoft.com/office/officeart/2005/8/layout/orgChart1"/>
    <dgm:cxn modelId="{3BFF2885-21A4-45AC-9C5B-D4368B03590E}" type="presParOf" srcId="{0ED4C476-54A6-43F6-886A-2556DF4B59FC}" destId="{4D78F333-10D2-48DF-9AA2-F458831340A5}" srcOrd="2" destOrd="0" presId="urn:microsoft.com/office/officeart/2005/8/layout/orgChart1"/>
    <dgm:cxn modelId="{7A4BD82E-BE38-4A0C-8ECA-311C8B0282CD}" type="presParOf" srcId="{D5358F3B-8389-40E9-8036-B38E568A8EB5}" destId="{CBA750F6-22D0-458F-9DBA-663029447A2B}" srcOrd="4" destOrd="0" presId="urn:microsoft.com/office/officeart/2005/8/layout/orgChart1"/>
    <dgm:cxn modelId="{A2279448-B35B-439F-AFAA-BC0A0106FBF6}" type="presParOf" srcId="{D5358F3B-8389-40E9-8036-B38E568A8EB5}" destId="{4390D42F-C0D9-407C-90D9-EEFA08D91743}" srcOrd="5" destOrd="0" presId="urn:microsoft.com/office/officeart/2005/8/layout/orgChart1"/>
    <dgm:cxn modelId="{8B0EB654-ADFD-448F-929F-B4C216C7BD68}" type="presParOf" srcId="{4390D42F-C0D9-407C-90D9-EEFA08D91743}" destId="{0C4BCF0E-CBB4-41A0-959D-1E37E02C9002}" srcOrd="0" destOrd="0" presId="urn:microsoft.com/office/officeart/2005/8/layout/orgChart1"/>
    <dgm:cxn modelId="{4CBBDF42-5FE4-4754-A4FB-C76E22F8E10D}" type="presParOf" srcId="{0C4BCF0E-CBB4-41A0-959D-1E37E02C9002}" destId="{011F8F21-5E58-4513-B299-20D47C8C0147}" srcOrd="0" destOrd="0" presId="urn:microsoft.com/office/officeart/2005/8/layout/orgChart1"/>
    <dgm:cxn modelId="{2CD7C40D-C94B-4D15-AD8F-E52635F2AFB6}" type="presParOf" srcId="{0C4BCF0E-CBB4-41A0-959D-1E37E02C9002}" destId="{E853E83F-DE3A-41E7-B1A0-973CC0D476C0}" srcOrd="1" destOrd="0" presId="urn:microsoft.com/office/officeart/2005/8/layout/orgChart1"/>
    <dgm:cxn modelId="{FADAC38B-F4F7-4B39-8043-0D1065CA4FC9}" type="presParOf" srcId="{4390D42F-C0D9-407C-90D9-EEFA08D91743}" destId="{2852FB2E-FD40-4808-BB5F-3336B955C9D8}" srcOrd="1" destOrd="0" presId="urn:microsoft.com/office/officeart/2005/8/layout/orgChart1"/>
    <dgm:cxn modelId="{849297D8-C375-4890-8B54-112B860A55E6}" type="presParOf" srcId="{4390D42F-C0D9-407C-90D9-EEFA08D91743}" destId="{3A5A4F89-FD28-42C3-9E58-82EAA23C9684}" srcOrd="2" destOrd="0" presId="urn:microsoft.com/office/officeart/2005/8/layout/orgChart1"/>
    <dgm:cxn modelId="{66C77012-4FBB-4F65-92D9-91F07460BE24}" type="presParOf" srcId="{18D9DCE6-66C8-41D1-BA1E-33350C5A7B05}" destId="{391D035C-38C2-4046-AD86-1D416C6607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F0E7C-C272-438D-BE5C-0468EBA8896F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4A3F791-FF3D-420D-ADB2-8305FBE71FA5}">
      <dgm:prSet phldrT="[Metin]" custT="1"/>
      <dgm:spPr>
        <a:xfrm>
          <a:off x="5459" y="2381154"/>
          <a:ext cx="2277058" cy="1138529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rgbClr>
            </a:gs>
            <a:gs pos="50000">
              <a:srgbClr val="0F6FC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r-TR" sz="2800" b="1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Ölçme Yapan Kişi</a:t>
          </a:r>
          <a:endParaRPr lang="tr-TR" sz="2800" b="1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gm:t>
    </dgm:pt>
    <dgm:pt modelId="{94AD9783-607E-4AF8-AF3B-79C43277B1EB}" type="parTrans" cxnId="{8A3CA560-3FAA-41BB-8597-D6458B977E1C}">
      <dgm:prSet/>
      <dgm:spPr>
        <a:xfrm>
          <a:off x="1143988" y="1902971"/>
          <a:ext cx="4132861" cy="478182"/>
        </a:xfrm>
        <a:custGeom>
          <a:avLst/>
          <a:gdLst/>
          <a:ahLst/>
          <a:cxnLst/>
          <a:rect l="0" t="0" r="0" b="0"/>
          <a:pathLst>
            <a:path>
              <a:moveTo>
                <a:pt x="4132861" y="0"/>
              </a:moveTo>
              <a:lnTo>
                <a:pt x="4132861" y="239091"/>
              </a:lnTo>
              <a:lnTo>
                <a:pt x="0" y="239091"/>
              </a:lnTo>
              <a:lnTo>
                <a:pt x="0" y="478182"/>
              </a:lnTo>
            </a:path>
          </a:pathLst>
        </a:custGeom>
        <a:noFill/>
        <a:ln w="34925" cap="flat" cmpd="sng" algn="in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tr-TR" sz="2800"/>
        </a:p>
      </dgm:t>
    </dgm:pt>
    <dgm:pt modelId="{CADED9A3-200D-41A6-A502-F6684ECC3FDD}" type="sibTrans" cxnId="{8A3CA560-3FAA-41BB-8597-D6458B977E1C}">
      <dgm:prSet/>
      <dgm:spPr/>
      <dgm:t>
        <a:bodyPr/>
        <a:lstStyle/>
        <a:p>
          <a:endParaRPr lang="tr-TR" sz="2800"/>
        </a:p>
      </dgm:t>
    </dgm:pt>
    <dgm:pt modelId="{E864DB3F-7B58-4AD9-A9EE-B169900CB838}">
      <dgm:prSet phldrT="[Metin]" custT="1"/>
      <dgm:spPr>
        <a:xfrm>
          <a:off x="8271182" y="2381154"/>
          <a:ext cx="2277058" cy="1138529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rgbClr>
            </a:gs>
            <a:gs pos="50000">
              <a:srgbClr val="0F6FC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r-TR" sz="2800" b="1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Ölçme Ortamı</a:t>
          </a:r>
          <a:endParaRPr lang="tr-TR" sz="2800" b="1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gm:t>
    </dgm:pt>
    <dgm:pt modelId="{A56ED7A2-23ED-4527-86D1-B9F62A5FBC0E}" type="parTrans" cxnId="{95443918-61D6-425C-9E78-CA981B670C8C}">
      <dgm:prSet/>
      <dgm:spPr>
        <a:xfrm>
          <a:off x="5276850" y="1902971"/>
          <a:ext cx="4132861" cy="47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091"/>
              </a:lnTo>
              <a:lnTo>
                <a:pt x="4132861" y="239091"/>
              </a:lnTo>
              <a:lnTo>
                <a:pt x="4132861" y="478182"/>
              </a:lnTo>
            </a:path>
          </a:pathLst>
        </a:custGeom>
        <a:noFill/>
        <a:ln w="34925" cap="flat" cmpd="sng" algn="in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tr-TR" sz="2800"/>
        </a:p>
      </dgm:t>
    </dgm:pt>
    <dgm:pt modelId="{8DEAAD9D-11ED-4C72-B3DE-D1ACD70CBB27}" type="sibTrans" cxnId="{95443918-61D6-425C-9E78-CA981B670C8C}">
      <dgm:prSet/>
      <dgm:spPr/>
      <dgm:t>
        <a:bodyPr/>
        <a:lstStyle/>
        <a:p>
          <a:endParaRPr lang="tr-TR" sz="2800"/>
        </a:p>
      </dgm:t>
    </dgm:pt>
    <dgm:pt modelId="{052E6B03-44A1-4023-BADB-4AD254C68A60}">
      <dgm:prSet phldrT="[Metin]" custT="1"/>
      <dgm:spPr>
        <a:xfrm>
          <a:off x="5515941" y="2381154"/>
          <a:ext cx="2277058" cy="1138529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rgbClr>
            </a:gs>
            <a:gs pos="50000">
              <a:srgbClr val="0F6FC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r-TR" sz="2800" b="1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Ölçülen Birey</a:t>
          </a:r>
          <a:endParaRPr lang="tr-TR" sz="2800" b="1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gm:t>
    </dgm:pt>
    <dgm:pt modelId="{84A12BEC-07B2-4BD7-A930-52723B6967C8}">
      <dgm:prSet custT="1"/>
      <dgm:spPr>
        <a:xfrm>
          <a:off x="2760700" y="2381154"/>
          <a:ext cx="2277058" cy="1138529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rgbClr>
            </a:gs>
            <a:gs pos="50000">
              <a:srgbClr val="0F6FC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r-TR" sz="2800" b="1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Ölçme Aracı</a:t>
          </a:r>
          <a:endParaRPr lang="tr-TR" sz="2800" b="1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gm:t>
    </dgm:pt>
    <dgm:pt modelId="{6A239BD5-73CF-4909-B576-F29EF835DE7B}">
      <dgm:prSet phldrT="[Metin]" custT="1"/>
      <dgm:spPr>
        <a:xfrm>
          <a:off x="2057077" y="117279"/>
          <a:ext cx="6439544" cy="1785692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rgbClr>
            </a:gs>
            <a:gs pos="50000">
              <a:srgbClr val="0F6FC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r-TR" sz="2800" b="1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HATA KAYNAKLARI</a:t>
          </a:r>
          <a:endParaRPr lang="tr-TR" sz="2800" b="1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gm:t>
    </dgm:pt>
    <dgm:pt modelId="{BE61A738-2421-4FFC-BC32-F6D4536F98F0}" type="sibTrans" cxnId="{5E31B134-1704-4325-90A5-6426D20AC76B}">
      <dgm:prSet/>
      <dgm:spPr/>
      <dgm:t>
        <a:bodyPr/>
        <a:lstStyle/>
        <a:p>
          <a:endParaRPr lang="tr-TR" sz="2800"/>
        </a:p>
      </dgm:t>
    </dgm:pt>
    <dgm:pt modelId="{55377588-2D6E-402C-9785-66E7401643F4}" type="parTrans" cxnId="{5E31B134-1704-4325-90A5-6426D20AC76B}">
      <dgm:prSet/>
      <dgm:spPr/>
      <dgm:t>
        <a:bodyPr/>
        <a:lstStyle/>
        <a:p>
          <a:endParaRPr lang="tr-TR" sz="2800"/>
        </a:p>
      </dgm:t>
    </dgm:pt>
    <dgm:pt modelId="{C870388A-0647-4EBF-BB6D-36A518D1E003}" type="sibTrans" cxnId="{2A81B58E-2B83-4B3C-A923-E95826ADAB43}">
      <dgm:prSet/>
      <dgm:spPr/>
      <dgm:t>
        <a:bodyPr/>
        <a:lstStyle/>
        <a:p>
          <a:endParaRPr lang="tr-TR" sz="2800"/>
        </a:p>
      </dgm:t>
    </dgm:pt>
    <dgm:pt modelId="{F1B04360-725F-49F9-AB6A-592E5A5FE220}" type="parTrans" cxnId="{2A81B58E-2B83-4B3C-A923-E95826ADAB43}">
      <dgm:prSet/>
      <dgm:spPr>
        <a:xfrm>
          <a:off x="5276850" y="1902971"/>
          <a:ext cx="1377620" cy="47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091"/>
              </a:lnTo>
              <a:lnTo>
                <a:pt x="1377620" y="239091"/>
              </a:lnTo>
              <a:lnTo>
                <a:pt x="1377620" y="478182"/>
              </a:lnTo>
            </a:path>
          </a:pathLst>
        </a:custGeom>
        <a:noFill/>
        <a:ln w="34925" cap="flat" cmpd="sng" algn="in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tr-TR" sz="2800"/>
        </a:p>
      </dgm:t>
    </dgm:pt>
    <dgm:pt modelId="{18E3D7F7-553D-4C09-B20F-9A8C7E56E39C}" type="sibTrans" cxnId="{DB896BCB-D70D-487A-9F16-850EE45A82D3}">
      <dgm:prSet/>
      <dgm:spPr/>
      <dgm:t>
        <a:bodyPr/>
        <a:lstStyle/>
        <a:p>
          <a:endParaRPr lang="tr-TR" sz="2800"/>
        </a:p>
      </dgm:t>
    </dgm:pt>
    <dgm:pt modelId="{38836705-6558-4E6E-8961-6C17E44EED6A}" type="parTrans" cxnId="{DB896BCB-D70D-487A-9F16-850EE45A82D3}">
      <dgm:prSet/>
      <dgm:spPr>
        <a:xfrm>
          <a:off x="3899229" y="1902971"/>
          <a:ext cx="1377620" cy="478182"/>
        </a:xfrm>
        <a:custGeom>
          <a:avLst/>
          <a:gdLst/>
          <a:ahLst/>
          <a:cxnLst/>
          <a:rect l="0" t="0" r="0" b="0"/>
          <a:pathLst>
            <a:path>
              <a:moveTo>
                <a:pt x="1377620" y="0"/>
              </a:moveTo>
              <a:lnTo>
                <a:pt x="1377620" y="239091"/>
              </a:lnTo>
              <a:lnTo>
                <a:pt x="0" y="239091"/>
              </a:lnTo>
              <a:lnTo>
                <a:pt x="0" y="478182"/>
              </a:lnTo>
            </a:path>
          </a:pathLst>
        </a:custGeom>
        <a:noFill/>
        <a:ln w="34925" cap="flat" cmpd="sng" algn="in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tr-TR" sz="2800"/>
        </a:p>
      </dgm:t>
    </dgm:pt>
    <dgm:pt modelId="{9BEA29B3-330E-4458-A590-06B07104E299}" type="pres">
      <dgm:prSet presAssocID="{E8DF0E7C-C272-438D-BE5C-0468EBA889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ABDFFC1-445A-4A83-B2B6-EFC74F9D3154}" type="pres">
      <dgm:prSet presAssocID="{6A239BD5-73CF-4909-B576-F29EF835DE7B}" presName="hierRoot1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57DE2471-E1C1-46A6-8B6D-EEEC683A8976}" type="pres">
      <dgm:prSet presAssocID="{6A239BD5-73CF-4909-B576-F29EF835DE7B}" presName="rootComposite1" presStyleCnt="0"/>
      <dgm:spPr/>
      <dgm:t>
        <a:bodyPr/>
        <a:lstStyle/>
        <a:p>
          <a:endParaRPr lang="tr-TR"/>
        </a:p>
      </dgm:t>
    </dgm:pt>
    <dgm:pt modelId="{A202BB01-9A79-4680-98D1-4F33FE8B0B57}" type="pres">
      <dgm:prSet presAssocID="{6A239BD5-73CF-4909-B576-F29EF835DE7B}" presName="rootText1" presStyleLbl="node0" presStyleIdx="0" presStyleCnt="1" custScaleX="282801" custScaleY="1568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A348A65-4831-4839-A762-5CD6D5012640}" type="pres">
      <dgm:prSet presAssocID="{6A239BD5-73CF-4909-B576-F29EF835DE7B}" presName="rootConnector1" presStyleLbl="node1" presStyleIdx="0" presStyleCnt="0"/>
      <dgm:spPr/>
      <dgm:t>
        <a:bodyPr/>
        <a:lstStyle/>
        <a:p>
          <a:endParaRPr lang="tr-TR"/>
        </a:p>
      </dgm:t>
    </dgm:pt>
    <dgm:pt modelId="{AA3E8A40-A8FD-4B33-89FE-015BCCBBE54D}" type="pres">
      <dgm:prSet presAssocID="{6A239BD5-73CF-4909-B576-F29EF835DE7B}" presName="hierChild2" presStyleCnt="0"/>
      <dgm:spPr/>
      <dgm:t>
        <a:bodyPr/>
        <a:lstStyle/>
        <a:p>
          <a:endParaRPr lang="tr-TR"/>
        </a:p>
      </dgm:t>
    </dgm:pt>
    <dgm:pt modelId="{0C77EC17-37F1-4B27-8000-D6F0DA13855C}" type="pres">
      <dgm:prSet presAssocID="{94AD9783-607E-4AF8-AF3B-79C43277B1EB}" presName="Name37" presStyleLbl="parChTrans1D2" presStyleIdx="0" presStyleCnt="4"/>
      <dgm:spPr/>
      <dgm:t>
        <a:bodyPr/>
        <a:lstStyle/>
        <a:p>
          <a:endParaRPr lang="tr-TR"/>
        </a:p>
      </dgm:t>
    </dgm:pt>
    <dgm:pt modelId="{D519AE5B-4D91-4604-B94C-090C806E4804}" type="pres">
      <dgm:prSet presAssocID="{B4A3F791-FF3D-420D-ADB2-8305FBE71FA5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C4C236D5-A1DA-4D75-9AF0-A917923C0C13}" type="pres">
      <dgm:prSet presAssocID="{B4A3F791-FF3D-420D-ADB2-8305FBE71FA5}" presName="rootComposite" presStyleCnt="0"/>
      <dgm:spPr/>
      <dgm:t>
        <a:bodyPr/>
        <a:lstStyle/>
        <a:p>
          <a:endParaRPr lang="tr-TR"/>
        </a:p>
      </dgm:t>
    </dgm:pt>
    <dgm:pt modelId="{73A59DC7-4F4C-4186-B61B-B58D0A779A4C}" type="pres">
      <dgm:prSet presAssocID="{B4A3F791-FF3D-420D-ADB2-8305FBE71FA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927396-040F-44EF-930C-B6BE7AD1CEC4}" type="pres">
      <dgm:prSet presAssocID="{B4A3F791-FF3D-420D-ADB2-8305FBE71FA5}" presName="rootConnector" presStyleLbl="node2" presStyleIdx="0" presStyleCnt="4"/>
      <dgm:spPr/>
      <dgm:t>
        <a:bodyPr/>
        <a:lstStyle/>
        <a:p>
          <a:endParaRPr lang="tr-TR"/>
        </a:p>
      </dgm:t>
    </dgm:pt>
    <dgm:pt modelId="{D3A147F2-7D7E-4806-A1EE-808302D5B8F1}" type="pres">
      <dgm:prSet presAssocID="{B4A3F791-FF3D-420D-ADB2-8305FBE71FA5}" presName="hierChild4" presStyleCnt="0"/>
      <dgm:spPr/>
      <dgm:t>
        <a:bodyPr/>
        <a:lstStyle/>
        <a:p>
          <a:endParaRPr lang="tr-TR"/>
        </a:p>
      </dgm:t>
    </dgm:pt>
    <dgm:pt modelId="{3BAD4CE4-7522-4660-8B48-28D56FB192E3}" type="pres">
      <dgm:prSet presAssocID="{B4A3F791-FF3D-420D-ADB2-8305FBE71FA5}" presName="hierChild5" presStyleCnt="0"/>
      <dgm:spPr/>
      <dgm:t>
        <a:bodyPr/>
        <a:lstStyle/>
        <a:p>
          <a:endParaRPr lang="tr-TR"/>
        </a:p>
      </dgm:t>
    </dgm:pt>
    <dgm:pt modelId="{B888EE04-3930-477E-BF5A-A332A5D57BB4}" type="pres">
      <dgm:prSet presAssocID="{38836705-6558-4E6E-8961-6C17E44EED6A}" presName="Name37" presStyleLbl="parChTrans1D2" presStyleIdx="1" presStyleCnt="4"/>
      <dgm:spPr/>
      <dgm:t>
        <a:bodyPr/>
        <a:lstStyle/>
        <a:p>
          <a:endParaRPr lang="tr-TR"/>
        </a:p>
      </dgm:t>
    </dgm:pt>
    <dgm:pt modelId="{25D52227-E305-4014-A2BC-AB507B4C7694}" type="pres">
      <dgm:prSet presAssocID="{84A12BEC-07B2-4BD7-A930-52723B6967C8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E3CB6CAD-2B6B-43ED-86AE-74FBAA31370B}" type="pres">
      <dgm:prSet presAssocID="{84A12BEC-07B2-4BD7-A930-52723B6967C8}" presName="rootComposite" presStyleCnt="0"/>
      <dgm:spPr/>
      <dgm:t>
        <a:bodyPr/>
        <a:lstStyle/>
        <a:p>
          <a:endParaRPr lang="tr-TR"/>
        </a:p>
      </dgm:t>
    </dgm:pt>
    <dgm:pt modelId="{CFBEA120-0F06-40B6-9297-606F94672862}" type="pres">
      <dgm:prSet presAssocID="{84A12BEC-07B2-4BD7-A930-52723B6967C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BDBA474-8A94-4AB5-A248-B9FF69CADDCD}" type="pres">
      <dgm:prSet presAssocID="{84A12BEC-07B2-4BD7-A930-52723B6967C8}" presName="rootConnector" presStyleLbl="node2" presStyleIdx="1" presStyleCnt="4"/>
      <dgm:spPr/>
      <dgm:t>
        <a:bodyPr/>
        <a:lstStyle/>
        <a:p>
          <a:endParaRPr lang="tr-TR"/>
        </a:p>
      </dgm:t>
    </dgm:pt>
    <dgm:pt modelId="{065A8771-F9A3-48FA-ACAB-362F3F761640}" type="pres">
      <dgm:prSet presAssocID="{84A12BEC-07B2-4BD7-A930-52723B6967C8}" presName="hierChild4" presStyleCnt="0"/>
      <dgm:spPr/>
      <dgm:t>
        <a:bodyPr/>
        <a:lstStyle/>
        <a:p>
          <a:endParaRPr lang="tr-TR"/>
        </a:p>
      </dgm:t>
    </dgm:pt>
    <dgm:pt modelId="{839835C1-C4A2-4716-8DCD-33460EF63D81}" type="pres">
      <dgm:prSet presAssocID="{84A12BEC-07B2-4BD7-A930-52723B6967C8}" presName="hierChild5" presStyleCnt="0"/>
      <dgm:spPr/>
      <dgm:t>
        <a:bodyPr/>
        <a:lstStyle/>
        <a:p>
          <a:endParaRPr lang="tr-TR"/>
        </a:p>
      </dgm:t>
    </dgm:pt>
    <dgm:pt modelId="{15EBFF19-0048-4AF8-A894-F76C0BDA3877}" type="pres">
      <dgm:prSet presAssocID="{F1B04360-725F-49F9-AB6A-592E5A5FE220}" presName="Name37" presStyleLbl="parChTrans1D2" presStyleIdx="2" presStyleCnt="4"/>
      <dgm:spPr/>
      <dgm:t>
        <a:bodyPr/>
        <a:lstStyle/>
        <a:p>
          <a:endParaRPr lang="tr-TR"/>
        </a:p>
      </dgm:t>
    </dgm:pt>
    <dgm:pt modelId="{51007B3D-5C87-4C8B-BF34-88A509F59426}" type="pres">
      <dgm:prSet presAssocID="{052E6B03-44A1-4023-BADB-4AD254C68A60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DCFDC670-F5FD-4E1B-901E-D592CC198A40}" type="pres">
      <dgm:prSet presAssocID="{052E6B03-44A1-4023-BADB-4AD254C68A60}" presName="rootComposite" presStyleCnt="0"/>
      <dgm:spPr/>
      <dgm:t>
        <a:bodyPr/>
        <a:lstStyle/>
        <a:p>
          <a:endParaRPr lang="tr-TR"/>
        </a:p>
      </dgm:t>
    </dgm:pt>
    <dgm:pt modelId="{5BC9AAEE-2848-46B1-A411-F5768A3A53D5}" type="pres">
      <dgm:prSet presAssocID="{052E6B03-44A1-4023-BADB-4AD254C68A6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AE46813-8549-4D5C-A23F-A135ACE24A81}" type="pres">
      <dgm:prSet presAssocID="{052E6B03-44A1-4023-BADB-4AD254C68A60}" presName="rootConnector" presStyleLbl="node2" presStyleIdx="2" presStyleCnt="4"/>
      <dgm:spPr/>
      <dgm:t>
        <a:bodyPr/>
        <a:lstStyle/>
        <a:p>
          <a:endParaRPr lang="tr-TR"/>
        </a:p>
      </dgm:t>
    </dgm:pt>
    <dgm:pt modelId="{510DBCF1-59F9-4E61-A973-7407EE6BB42E}" type="pres">
      <dgm:prSet presAssocID="{052E6B03-44A1-4023-BADB-4AD254C68A60}" presName="hierChild4" presStyleCnt="0"/>
      <dgm:spPr/>
      <dgm:t>
        <a:bodyPr/>
        <a:lstStyle/>
        <a:p>
          <a:endParaRPr lang="tr-TR"/>
        </a:p>
      </dgm:t>
    </dgm:pt>
    <dgm:pt modelId="{CBBA54E0-67A0-400B-8429-ADB521F82FCA}" type="pres">
      <dgm:prSet presAssocID="{052E6B03-44A1-4023-BADB-4AD254C68A60}" presName="hierChild5" presStyleCnt="0"/>
      <dgm:spPr/>
      <dgm:t>
        <a:bodyPr/>
        <a:lstStyle/>
        <a:p>
          <a:endParaRPr lang="tr-TR"/>
        </a:p>
      </dgm:t>
    </dgm:pt>
    <dgm:pt modelId="{00A1DCB7-8CFB-4C16-87B5-CBC39AFB38E5}" type="pres">
      <dgm:prSet presAssocID="{A56ED7A2-23ED-4527-86D1-B9F62A5FBC0E}" presName="Name37" presStyleLbl="parChTrans1D2" presStyleIdx="3" presStyleCnt="4"/>
      <dgm:spPr/>
      <dgm:t>
        <a:bodyPr/>
        <a:lstStyle/>
        <a:p>
          <a:endParaRPr lang="tr-TR"/>
        </a:p>
      </dgm:t>
    </dgm:pt>
    <dgm:pt modelId="{66DFDCF4-9BFC-4D75-AACB-48B68AB55CD1}" type="pres">
      <dgm:prSet presAssocID="{E864DB3F-7B58-4AD9-A9EE-B169900CB838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3E40F314-CA87-4D0B-8DDB-A2E49F53FC5A}" type="pres">
      <dgm:prSet presAssocID="{E864DB3F-7B58-4AD9-A9EE-B169900CB838}" presName="rootComposite" presStyleCnt="0"/>
      <dgm:spPr/>
      <dgm:t>
        <a:bodyPr/>
        <a:lstStyle/>
        <a:p>
          <a:endParaRPr lang="tr-TR"/>
        </a:p>
      </dgm:t>
    </dgm:pt>
    <dgm:pt modelId="{343309D6-3D25-48B4-82F6-0519FF9D2F43}" type="pres">
      <dgm:prSet presAssocID="{E864DB3F-7B58-4AD9-A9EE-B169900CB83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8680254-1F1B-4977-BC25-86418B480BBF}" type="pres">
      <dgm:prSet presAssocID="{E864DB3F-7B58-4AD9-A9EE-B169900CB838}" presName="rootConnector" presStyleLbl="node2" presStyleIdx="3" presStyleCnt="4"/>
      <dgm:spPr/>
      <dgm:t>
        <a:bodyPr/>
        <a:lstStyle/>
        <a:p>
          <a:endParaRPr lang="tr-TR"/>
        </a:p>
      </dgm:t>
    </dgm:pt>
    <dgm:pt modelId="{B5713814-0556-4DBA-8AEB-4221432420F1}" type="pres">
      <dgm:prSet presAssocID="{E864DB3F-7B58-4AD9-A9EE-B169900CB838}" presName="hierChild4" presStyleCnt="0"/>
      <dgm:spPr/>
      <dgm:t>
        <a:bodyPr/>
        <a:lstStyle/>
        <a:p>
          <a:endParaRPr lang="tr-TR"/>
        </a:p>
      </dgm:t>
    </dgm:pt>
    <dgm:pt modelId="{4F8BF08F-762A-4E92-92BF-F24536999EFE}" type="pres">
      <dgm:prSet presAssocID="{E864DB3F-7B58-4AD9-A9EE-B169900CB838}" presName="hierChild5" presStyleCnt="0"/>
      <dgm:spPr/>
      <dgm:t>
        <a:bodyPr/>
        <a:lstStyle/>
        <a:p>
          <a:endParaRPr lang="tr-TR"/>
        </a:p>
      </dgm:t>
    </dgm:pt>
    <dgm:pt modelId="{779EB979-7A98-4F8D-A632-CFF98F988CA0}" type="pres">
      <dgm:prSet presAssocID="{6A239BD5-73CF-4909-B576-F29EF835DE7B}" presName="hierChild3" presStyleCnt="0"/>
      <dgm:spPr/>
      <dgm:t>
        <a:bodyPr/>
        <a:lstStyle/>
        <a:p>
          <a:endParaRPr lang="tr-TR"/>
        </a:p>
      </dgm:t>
    </dgm:pt>
  </dgm:ptLst>
  <dgm:cxnLst>
    <dgm:cxn modelId="{CCFCA2FF-9230-4AA4-8C20-D0D5DC8F4421}" type="presOf" srcId="{052E6B03-44A1-4023-BADB-4AD254C68A60}" destId="{5BC9AAEE-2848-46B1-A411-F5768A3A53D5}" srcOrd="0" destOrd="0" presId="urn:microsoft.com/office/officeart/2005/8/layout/orgChart1"/>
    <dgm:cxn modelId="{63A938DB-48B6-4C1B-8335-10F1A4AD3EFA}" type="presOf" srcId="{6A239BD5-73CF-4909-B576-F29EF835DE7B}" destId="{A202BB01-9A79-4680-98D1-4F33FE8B0B57}" srcOrd="0" destOrd="0" presId="urn:microsoft.com/office/officeart/2005/8/layout/orgChart1"/>
    <dgm:cxn modelId="{8109449C-9B83-4BA9-B65A-43C60A60584F}" type="presOf" srcId="{B4A3F791-FF3D-420D-ADB2-8305FBE71FA5}" destId="{73A59DC7-4F4C-4186-B61B-B58D0A779A4C}" srcOrd="0" destOrd="0" presId="urn:microsoft.com/office/officeart/2005/8/layout/orgChart1"/>
    <dgm:cxn modelId="{DB896BCB-D70D-487A-9F16-850EE45A82D3}" srcId="{6A239BD5-73CF-4909-B576-F29EF835DE7B}" destId="{84A12BEC-07B2-4BD7-A930-52723B6967C8}" srcOrd="1" destOrd="0" parTransId="{38836705-6558-4E6E-8961-6C17E44EED6A}" sibTransId="{18E3D7F7-553D-4C09-B20F-9A8C7E56E39C}"/>
    <dgm:cxn modelId="{2A81B58E-2B83-4B3C-A923-E95826ADAB43}" srcId="{6A239BD5-73CF-4909-B576-F29EF835DE7B}" destId="{052E6B03-44A1-4023-BADB-4AD254C68A60}" srcOrd="2" destOrd="0" parTransId="{F1B04360-725F-49F9-AB6A-592E5A5FE220}" sibTransId="{C870388A-0647-4EBF-BB6D-36A518D1E003}"/>
    <dgm:cxn modelId="{0E1545EB-2E72-4326-96C1-30F79619D69E}" type="presOf" srcId="{E864DB3F-7B58-4AD9-A9EE-B169900CB838}" destId="{343309D6-3D25-48B4-82F6-0519FF9D2F43}" srcOrd="0" destOrd="0" presId="urn:microsoft.com/office/officeart/2005/8/layout/orgChart1"/>
    <dgm:cxn modelId="{95443918-61D6-425C-9E78-CA981B670C8C}" srcId="{6A239BD5-73CF-4909-B576-F29EF835DE7B}" destId="{E864DB3F-7B58-4AD9-A9EE-B169900CB838}" srcOrd="3" destOrd="0" parTransId="{A56ED7A2-23ED-4527-86D1-B9F62A5FBC0E}" sibTransId="{8DEAAD9D-11ED-4C72-B3DE-D1ACD70CBB27}"/>
    <dgm:cxn modelId="{83C639B9-3E15-4DDB-A878-0E84B98437B3}" type="presOf" srcId="{E864DB3F-7B58-4AD9-A9EE-B169900CB838}" destId="{38680254-1F1B-4977-BC25-86418B480BBF}" srcOrd="1" destOrd="0" presId="urn:microsoft.com/office/officeart/2005/8/layout/orgChart1"/>
    <dgm:cxn modelId="{F3BB6045-0A2F-4F39-B605-24CCDE71A362}" type="presOf" srcId="{B4A3F791-FF3D-420D-ADB2-8305FBE71FA5}" destId="{E6927396-040F-44EF-930C-B6BE7AD1CEC4}" srcOrd="1" destOrd="0" presId="urn:microsoft.com/office/officeart/2005/8/layout/orgChart1"/>
    <dgm:cxn modelId="{8A3CA560-3FAA-41BB-8597-D6458B977E1C}" srcId="{6A239BD5-73CF-4909-B576-F29EF835DE7B}" destId="{B4A3F791-FF3D-420D-ADB2-8305FBE71FA5}" srcOrd="0" destOrd="0" parTransId="{94AD9783-607E-4AF8-AF3B-79C43277B1EB}" sibTransId="{CADED9A3-200D-41A6-A502-F6684ECC3FDD}"/>
    <dgm:cxn modelId="{FC2DCFFE-31D9-4933-B0A8-7098102A0EA9}" type="presOf" srcId="{A56ED7A2-23ED-4527-86D1-B9F62A5FBC0E}" destId="{00A1DCB7-8CFB-4C16-87B5-CBC39AFB38E5}" srcOrd="0" destOrd="0" presId="urn:microsoft.com/office/officeart/2005/8/layout/orgChart1"/>
    <dgm:cxn modelId="{7911EA67-E364-4B0F-9E97-2102A8FE5845}" type="presOf" srcId="{38836705-6558-4E6E-8961-6C17E44EED6A}" destId="{B888EE04-3930-477E-BF5A-A332A5D57BB4}" srcOrd="0" destOrd="0" presId="urn:microsoft.com/office/officeart/2005/8/layout/orgChart1"/>
    <dgm:cxn modelId="{26EF2FDF-E083-4FC9-A66B-F068CB8B945A}" type="presOf" srcId="{6A239BD5-73CF-4909-B576-F29EF835DE7B}" destId="{7A348A65-4831-4839-A762-5CD6D5012640}" srcOrd="1" destOrd="0" presId="urn:microsoft.com/office/officeart/2005/8/layout/orgChart1"/>
    <dgm:cxn modelId="{36B1CB56-F75B-4424-BE32-198B4BA650E9}" type="presOf" srcId="{84A12BEC-07B2-4BD7-A930-52723B6967C8}" destId="{CFBEA120-0F06-40B6-9297-606F94672862}" srcOrd="0" destOrd="0" presId="urn:microsoft.com/office/officeart/2005/8/layout/orgChart1"/>
    <dgm:cxn modelId="{02CF33F7-A79C-4A85-A8FC-023AAFDDD93C}" type="presOf" srcId="{E8DF0E7C-C272-438D-BE5C-0468EBA8896F}" destId="{9BEA29B3-330E-4458-A590-06B07104E299}" srcOrd="0" destOrd="0" presId="urn:microsoft.com/office/officeart/2005/8/layout/orgChart1"/>
    <dgm:cxn modelId="{5E31B134-1704-4325-90A5-6426D20AC76B}" srcId="{E8DF0E7C-C272-438D-BE5C-0468EBA8896F}" destId="{6A239BD5-73CF-4909-B576-F29EF835DE7B}" srcOrd="0" destOrd="0" parTransId="{55377588-2D6E-402C-9785-66E7401643F4}" sibTransId="{BE61A738-2421-4FFC-BC32-F6D4536F98F0}"/>
    <dgm:cxn modelId="{5EAB56C4-1537-4867-A1E4-39F70C2B24D2}" type="presOf" srcId="{F1B04360-725F-49F9-AB6A-592E5A5FE220}" destId="{15EBFF19-0048-4AF8-A894-F76C0BDA3877}" srcOrd="0" destOrd="0" presId="urn:microsoft.com/office/officeart/2005/8/layout/orgChart1"/>
    <dgm:cxn modelId="{00DCA221-3BFF-460F-B08B-1B2096478902}" type="presOf" srcId="{052E6B03-44A1-4023-BADB-4AD254C68A60}" destId="{EAE46813-8549-4D5C-A23F-A135ACE24A81}" srcOrd="1" destOrd="0" presId="urn:microsoft.com/office/officeart/2005/8/layout/orgChart1"/>
    <dgm:cxn modelId="{3B73B3AD-4479-4204-8333-05117C9FA3DD}" type="presOf" srcId="{94AD9783-607E-4AF8-AF3B-79C43277B1EB}" destId="{0C77EC17-37F1-4B27-8000-D6F0DA13855C}" srcOrd="0" destOrd="0" presId="urn:microsoft.com/office/officeart/2005/8/layout/orgChart1"/>
    <dgm:cxn modelId="{42132657-0F86-44EC-99D1-14ADA74B572A}" type="presOf" srcId="{84A12BEC-07B2-4BD7-A930-52723B6967C8}" destId="{0BDBA474-8A94-4AB5-A248-B9FF69CADDCD}" srcOrd="1" destOrd="0" presId="urn:microsoft.com/office/officeart/2005/8/layout/orgChart1"/>
    <dgm:cxn modelId="{97F2C706-9783-4976-870A-E6AD0C29E804}" type="presParOf" srcId="{9BEA29B3-330E-4458-A590-06B07104E299}" destId="{4ABDFFC1-445A-4A83-B2B6-EFC74F9D3154}" srcOrd="0" destOrd="0" presId="urn:microsoft.com/office/officeart/2005/8/layout/orgChart1"/>
    <dgm:cxn modelId="{9EFCCC0E-A4B0-4812-8F64-38A15F8763D3}" type="presParOf" srcId="{4ABDFFC1-445A-4A83-B2B6-EFC74F9D3154}" destId="{57DE2471-E1C1-46A6-8B6D-EEEC683A8976}" srcOrd="0" destOrd="0" presId="urn:microsoft.com/office/officeart/2005/8/layout/orgChart1"/>
    <dgm:cxn modelId="{83A38179-BD10-45A9-9262-D82DF76D4B02}" type="presParOf" srcId="{57DE2471-E1C1-46A6-8B6D-EEEC683A8976}" destId="{A202BB01-9A79-4680-98D1-4F33FE8B0B57}" srcOrd="0" destOrd="0" presId="urn:microsoft.com/office/officeart/2005/8/layout/orgChart1"/>
    <dgm:cxn modelId="{46E4474B-0C12-4799-8FAB-27562CF4F95C}" type="presParOf" srcId="{57DE2471-E1C1-46A6-8B6D-EEEC683A8976}" destId="{7A348A65-4831-4839-A762-5CD6D5012640}" srcOrd="1" destOrd="0" presId="urn:microsoft.com/office/officeart/2005/8/layout/orgChart1"/>
    <dgm:cxn modelId="{186E65CF-450C-4C9C-B567-A95E0D949446}" type="presParOf" srcId="{4ABDFFC1-445A-4A83-B2B6-EFC74F9D3154}" destId="{AA3E8A40-A8FD-4B33-89FE-015BCCBBE54D}" srcOrd="1" destOrd="0" presId="urn:microsoft.com/office/officeart/2005/8/layout/orgChart1"/>
    <dgm:cxn modelId="{8F0812E4-2046-4DBB-A634-7F50310C6265}" type="presParOf" srcId="{AA3E8A40-A8FD-4B33-89FE-015BCCBBE54D}" destId="{0C77EC17-37F1-4B27-8000-D6F0DA13855C}" srcOrd="0" destOrd="0" presId="urn:microsoft.com/office/officeart/2005/8/layout/orgChart1"/>
    <dgm:cxn modelId="{6DEB6A56-2B58-4FF3-9016-30A051A39D29}" type="presParOf" srcId="{AA3E8A40-A8FD-4B33-89FE-015BCCBBE54D}" destId="{D519AE5B-4D91-4604-B94C-090C806E4804}" srcOrd="1" destOrd="0" presId="urn:microsoft.com/office/officeart/2005/8/layout/orgChart1"/>
    <dgm:cxn modelId="{5D3B6C01-FD26-4BF4-A46F-91D3D6BB8F53}" type="presParOf" srcId="{D519AE5B-4D91-4604-B94C-090C806E4804}" destId="{C4C236D5-A1DA-4D75-9AF0-A917923C0C13}" srcOrd="0" destOrd="0" presId="urn:microsoft.com/office/officeart/2005/8/layout/orgChart1"/>
    <dgm:cxn modelId="{A6DD84FC-DD56-44F2-A7C6-23B6583CB800}" type="presParOf" srcId="{C4C236D5-A1DA-4D75-9AF0-A917923C0C13}" destId="{73A59DC7-4F4C-4186-B61B-B58D0A779A4C}" srcOrd="0" destOrd="0" presId="urn:microsoft.com/office/officeart/2005/8/layout/orgChart1"/>
    <dgm:cxn modelId="{6F2E01BE-887C-49CA-A462-AF2A0FD4D653}" type="presParOf" srcId="{C4C236D5-A1DA-4D75-9AF0-A917923C0C13}" destId="{E6927396-040F-44EF-930C-B6BE7AD1CEC4}" srcOrd="1" destOrd="0" presId="urn:microsoft.com/office/officeart/2005/8/layout/orgChart1"/>
    <dgm:cxn modelId="{99DDA08F-EA3E-4747-9E69-FEFD76D8E0B4}" type="presParOf" srcId="{D519AE5B-4D91-4604-B94C-090C806E4804}" destId="{D3A147F2-7D7E-4806-A1EE-808302D5B8F1}" srcOrd="1" destOrd="0" presId="urn:microsoft.com/office/officeart/2005/8/layout/orgChart1"/>
    <dgm:cxn modelId="{43405309-312F-43A9-BF2F-E93243677B7D}" type="presParOf" srcId="{D519AE5B-4D91-4604-B94C-090C806E4804}" destId="{3BAD4CE4-7522-4660-8B48-28D56FB192E3}" srcOrd="2" destOrd="0" presId="urn:microsoft.com/office/officeart/2005/8/layout/orgChart1"/>
    <dgm:cxn modelId="{542FF06D-D50F-4628-931E-A20B35318A68}" type="presParOf" srcId="{AA3E8A40-A8FD-4B33-89FE-015BCCBBE54D}" destId="{B888EE04-3930-477E-BF5A-A332A5D57BB4}" srcOrd="2" destOrd="0" presId="urn:microsoft.com/office/officeart/2005/8/layout/orgChart1"/>
    <dgm:cxn modelId="{C958B5C1-DD9B-4773-A3E4-0579398DF177}" type="presParOf" srcId="{AA3E8A40-A8FD-4B33-89FE-015BCCBBE54D}" destId="{25D52227-E305-4014-A2BC-AB507B4C7694}" srcOrd="3" destOrd="0" presId="urn:microsoft.com/office/officeart/2005/8/layout/orgChart1"/>
    <dgm:cxn modelId="{DF61C549-EC79-42F8-AEE7-E0517463184B}" type="presParOf" srcId="{25D52227-E305-4014-A2BC-AB507B4C7694}" destId="{E3CB6CAD-2B6B-43ED-86AE-74FBAA31370B}" srcOrd="0" destOrd="0" presId="urn:microsoft.com/office/officeart/2005/8/layout/orgChart1"/>
    <dgm:cxn modelId="{0AA0593E-369F-4E34-A8AC-3B229654051C}" type="presParOf" srcId="{E3CB6CAD-2B6B-43ED-86AE-74FBAA31370B}" destId="{CFBEA120-0F06-40B6-9297-606F94672862}" srcOrd="0" destOrd="0" presId="urn:microsoft.com/office/officeart/2005/8/layout/orgChart1"/>
    <dgm:cxn modelId="{7DCCF5ED-B7F9-4763-89FB-E78BC07ED7CF}" type="presParOf" srcId="{E3CB6CAD-2B6B-43ED-86AE-74FBAA31370B}" destId="{0BDBA474-8A94-4AB5-A248-B9FF69CADDCD}" srcOrd="1" destOrd="0" presId="urn:microsoft.com/office/officeart/2005/8/layout/orgChart1"/>
    <dgm:cxn modelId="{DB2E06C9-9D38-4445-972D-18C5E345C169}" type="presParOf" srcId="{25D52227-E305-4014-A2BC-AB507B4C7694}" destId="{065A8771-F9A3-48FA-ACAB-362F3F761640}" srcOrd="1" destOrd="0" presId="urn:microsoft.com/office/officeart/2005/8/layout/orgChart1"/>
    <dgm:cxn modelId="{4243206F-CB50-4EB8-9F4C-595F1D398EF8}" type="presParOf" srcId="{25D52227-E305-4014-A2BC-AB507B4C7694}" destId="{839835C1-C4A2-4716-8DCD-33460EF63D81}" srcOrd="2" destOrd="0" presId="urn:microsoft.com/office/officeart/2005/8/layout/orgChart1"/>
    <dgm:cxn modelId="{FCEAF228-54E2-4EE7-8E3E-9F578A41EFDD}" type="presParOf" srcId="{AA3E8A40-A8FD-4B33-89FE-015BCCBBE54D}" destId="{15EBFF19-0048-4AF8-A894-F76C0BDA3877}" srcOrd="4" destOrd="0" presId="urn:microsoft.com/office/officeart/2005/8/layout/orgChart1"/>
    <dgm:cxn modelId="{DE6BF86A-0883-4BD2-887F-E611B44D6F04}" type="presParOf" srcId="{AA3E8A40-A8FD-4B33-89FE-015BCCBBE54D}" destId="{51007B3D-5C87-4C8B-BF34-88A509F59426}" srcOrd="5" destOrd="0" presId="urn:microsoft.com/office/officeart/2005/8/layout/orgChart1"/>
    <dgm:cxn modelId="{4F8C43DA-E9F6-41B2-AB67-5E0054838F74}" type="presParOf" srcId="{51007B3D-5C87-4C8B-BF34-88A509F59426}" destId="{DCFDC670-F5FD-4E1B-901E-D592CC198A40}" srcOrd="0" destOrd="0" presId="urn:microsoft.com/office/officeart/2005/8/layout/orgChart1"/>
    <dgm:cxn modelId="{CCF64889-C6FA-440F-B42C-13984F1E6E87}" type="presParOf" srcId="{DCFDC670-F5FD-4E1B-901E-D592CC198A40}" destId="{5BC9AAEE-2848-46B1-A411-F5768A3A53D5}" srcOrd="0" destOrd="0" presId="urn:microsoft.com/office/officeart/2005/8/layout/orgChart1"/>
    <dgm:cxn modelId="{C0D9AE53-38B3-415D-AAFE-11E7ED000F84}" type="presParOf" srcId="{DCFDC670-F5FD-4E1B-901E-D592CC198A40}" destId="{EAE46813-8549-4D5C-A23F-A135ACE24A81}" srcOrd="1" destOrd="0" presId="urn:microsoft.com/office/officeart/2005/8/layout/orgChart1"/>
    <dgm:cxn modelId="{D50A3570-38DD-4EDA-9738-7EF51794D2F4}" type="presParOf" srcId="{51007B3D-5C87-4C8B-BF34-88A509F59426}" destId="{510DBCF1-59F9-4E61-A973-7407EE6BB42E}" srcOrd="1" destOrd="0" presId="urn:microsoft.com/office/officeart/2005/8/layout/orgChart1"/>
    <dgm:cxn modelId="{B50E6249-801F-42DD-8523-61F513D42CEC}" type="presParOf" srcId="{51007B3D-5C87-4C8B-BF34-88A509F59426}" destId="{CBBA54E0-67A0-400B-8429-ADB521F82FCA}" srcOrd="2" destOrd="0" presId="urn:microsoft.com/office/officeart/2005/8/layout/orgChart1"/>
    <dgm:cxn modelId="{98BC7CA9-FC0D-4286-BF46-733C9A7C3CEF}" type="presParOf" srcId="{AA3E8A40-A8FD-4B33-89FE-015BCCBBE54D}" destId="{00A1DCB7-8CFB-4C16-87B5-CBC39AFB38E5}" srcOrd="6" destOrd="0" presId="urn:microsoft.com/office/officeart/2005/8/layout/orgChart1"/>
    <dgm:cxn modelId="{AA8CDAFA-F3A1-41C1-8A69-F425FFB53514}" type="presParOf" srcId="{AA3E8A40-A8FD-4B33-89FE-015BCCBBE54D}" destId="{66DFDCF4-9BFC-4D75-AACB-48B68AB55CD1}" srcOrd="7" destOrd="0" presId="urn:microsoft.com/office/officeart/2005/8/layout/orgChart1"/>
    <dgm:cxn modelId="{9DFEB16C-C1F3-4A2C-AD2D-0420B96BB090}" type="presParOf" srcId="{66DFDCF4-9BFC-4D75-AACB-48B68AB55CD1}" destId="{3E40F314-CA87-4D0B-8DDB-A2E49F53FC5A}" srcOrd="0" destOrd="0" presId="urn:microsoft.com/office/officeart/2005/8/layout/orgChart1"/>
    <dgm:cxn modelId="{3E0C4A67-697D-4EB7-A18D-8DB58D1A166D}" type="presParOf" srcId="{3E40F314-CA87-4D0B-8DDB-A2E49F53FC5A}" destId="{343309D6-3D25-48B4-82F6-0519FF9D2F43}" srcOrd="0" destOrd="0" presId="urn:microsoft.com/office/officeart/2005/8/layout/orgChart1"/>
    <dgm:cxn modelId="{50A6A4C8-369E-4DC6-9E28-EBF3625CB806}" type="presParOf" srcId="{3E40F314-CA87-4D0B-8DDB-A2E49F53FC5A}" destId="{38680254-1F1B-4977-BC25-86418B480BBF}" srcOrd="1" destOrd="0" presId="urn:microsoft.com/office/officeart/2005/8/layout/orgChart1"/>
    <dgm:cxn modelId="{E1084446-4D78-4772-B1B8-A2ACFED72AB3}" type="presParOf" srcId="{66DFDCF4-9BFC-4D75-AACB-48B68AB55CD1}" destId="{B5713814-0556-4DBA-8AEB-4221432420F1}" srcOrd="1" destOrd="0" presId="urn:microsoft.com/office/officeart/2005/8/layout/orgChart1"/>
    <dgm:cxn modelId="{D8532C3A-665C-43A0-B021-4872C4B0334E}" type="presParOf" srcId="{66DFDCF4-9BFC-4D75-AACB-48B68AB55CD1}" destId="{4F8BF08F-762A-4E92-92BF-F24536999EFE}" srcOrd="2" destOrd="0" presId="urn:microsoft.com/office/officeart/2005/8/layout/orgChart1"/>
    <dgm:cxn modelId="{EBDCEA40-4B05-4517-B221-DCDE24845BE7}" type="presParOf" srcId="{4ABDFFC1-445A-4A83-B2B6-EFC74F9D3154}" destId="{779EB979-7A98-4F8D-A632-CFF98F988C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750F6-22D0-458F-9DBA-663029447A2B}">
      <dsp:nvSpPr>
        <dsp:cNvPr id="0" name=""/>
        <dsp:cNvSpPr/>
      </dsp:nvSpPr>
      <dsp:spPr>
        <a:xfrm>
          <a:off x="5276850" y="1502962"/>
          <a:ext cx="3635982" cy="631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519"/>
              </a:lnTo>
              <a:lnTo>
                <a:pt x="3635982" y="315519"/>
              </a:lnTo>
              <a:lnTo>
                <a:pt x="3635982" y="631038"/>
              </a:lnTo>
            </a:path>
          </a:pathLst>
        </a:custGeom>
        <a:noFill/>
        <a:ln w="34925" cap="flat" cmpd="sng" algn="in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36825-86BC-43C9-9D7A-D9E441ACACA8}">
      <dsp:nvSpPr>
        <dsp:cNvPr id="0" name=""/>
        <dsp:cNvSpPr/>
      </dsp:nvSpPr>
      <dsp:spPr>
        <a:xfrm>
          <a:off x="5231130" y="1502962"/>
          <a:ext cx="91440" cy="6310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1038"/>
              </a:lnTo>
            </a:path>
          </a:pathLst>
        </a:custGeom>
        <a:noFill/>
        <a:ln w="34925" cap="flat" cmpd="sng" algn="in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79DF6-E698-44DE-95B3-2A61EB8A3DC4}">
      <dsp:nvSpPr>
        <dsp:cNvPr id="0" name=""/>
        <dsp:cNvSpPr/>
      </dsp:nvSpPr>
      <dsp:spPr>
        <a:xfrm>
          <a:off x="1640867" y="1502962"/>
          <a:ext cx="3635982" cy="631038"/>
        </a:xfrm>
        <a:custGeom>
          <a:avLst/>
          <a:gdLst/>
          <a:ahLst/>
          <a:cxnLst/>
          <a:rect l="0" t="0" r="0" b="0"/>
          <a:pathLst>
            <a:path>
              <a:moveTo>
                <a:pt x="3635982" y="0"/>
              </a:moveTo>
              <a:lnTo>
                <a:pt x="3635982" y="315519"/>
              </a:lnTo>
              <a:lnTo>
                <a:pt x="0" y="315519"/>
              </a:lnTo>
              <a:lnTo>
                <a:pt x="0" y="631038"/>
              </a:lnTo>
            </a:path>
          </a:pathLst>
        </a:custGeom>
        <a:noFill/>
        <a:ln w="34925" cap="flat" cmpd="sng" algn="in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67DF9-FD5D-427C-B0D3-5FE0A54EC5B7}">
      <dsp:nvSpPr>
        <dsp:cNvPr id="0" name=""/>
        <dsp:cNvSpPr/>
      </dsp:nvSpPr>
      <dsp:spPr>
        <a:xfrm>
          <a:off x="2972763" y="490"/>
          <a:ext cx="4608172" cy="1502472"/>
        </a:xfrm>
        <a:prstGeom prst="rect">
          <a:avLst/>
        </a:prstGeom>
        <a:solidFill>
          <a:srgbClr val="9F645F"/>
        </a:solidFill>
        <a:ln w="34925" cap="flat" cmpd="sng" algn="in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spc="10" baseline="0" dirty="0" smtClean="0">
              <a:solidFill>
                <a:sysClr val="window" lastClr="FFFFFF"/>
              </a:solidFill>
              <a:latin typeface="Calibri" pitchFamily="34" charset="0"/>
              <a:ea typeface="+mn-ea"/>
              <a:cs typeface="Calibri" pitchFamily="34" charset="0"/>
            </a:rPr>
            <a:t>Ölçme Araçlarında Bulunması Gereken Nitelikler</a:t>
          </a:r>
          <a:endParaRPr lang="tr-TR" sz="3200" b="1" kern="1200" spc="10" baseline="0" dirty="0">
            <a:solidFill>
              <a:sysClr val="window" lastClr="FFFFFF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2972763" y="490"/>
        <a:ext cx="4608172" cy="1502472"/>
      </dsp:txXfrm>
    </dsp:sp>
    <dsp:sp modelId="{EEC224B6-2162-493C-8099-7761B80F7BF6}">
      <dsp:nvSpPr>
        <dsp:cNvPr id="0" name=""/>
        <dsp:cNvSpPr/>
      </dsp:nvSpPr>
      <dsp:spPr>
        <a:xfrm>
          <a:off x="138394" y="2134000"/>
          <a:ext cx="3004944" cy="1502472"/>
        </a:xfrm>
        <a:prstGeom prst="rect">
          <a:avLst/>
        </a:prstGeom>
        <a:solidFill>
          <a:srgbClr val="9F645F"/>
        </a:solidFill>
        <a:ln w="34925" cap="flat" cmpd="sng" algn="in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kern="1200" dirty="0" smtClean="0">
              <a:solidFill>
                <a:sysClr val="window" lastClr="FFFFFF"/>
              </a:solidFill>
              <a:latin typeface="Calibri" pitchFamily="34" charset="0"/>
              <a:ea typeface="+mn-ea"/>
              <a:cs typeface="Calibri" pitchFamily="34" charset="0"/>
            </a:rPr>
            <a:t>Güvenirlik</a:t>
          </a:r>
          <a:endParaRPr lang="tr-TR" sz="3200" b="1" kern="1200" dirty="0">
            <a:solidFill>
              <a:sysClr val="window" lastClr="FFFFFF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138394" y="2134000"/>
        <a:ext cx="3004944" cy="1502472"/>
      </dsp:txXfrm>
    </dsp:sp>
    <dsp:sp modelId="{A2887A4E-70F5-4C2E-8A02-39F9F5E5C478}">
      <dsp:nvSpPr>
        <dsp:cNvPr id="0" name=""/>
        <dsp:cNvSpPr/>
      </dsp:nvSpPr>
      <dsp:spPr>
        <a:xfrm>
          <a:off x="3774377" y="2134000"/>
          <a:ext cx="3004944" cy="1502472"/>
        </a:xfrm>
        <a:prstGeom prst="rect">
          <a:avLst/>
        </a:prstGeom>
        <a:solidFill>
          <a:srgbClr val="9F645F"/>
        </a:solidFill>
        <a:ln w="34925" cap="flat" cmpd="sng" algn="in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kern="1200" dirty="0" smtClean="0">
              <a:solidFill>
                <a:sysClr val="window" lastClr="FFFFFF"/>
              </a:solidFill>
              <a:latin typeface="Calibri" pitchFamily="34" charset="0"/>
              <a:ea typeface="+mn-ea"/>
              <a:cs typeface="Calibri" pitchFamily="34" charset="0"/>
            </a:rPr>
            <a:t>Geçerlik</a:t>
          </a:r>
          <a:endParaRPr lang="tr-TR" sz="3200" b="1" kern="1200" dirty="0">
            <a:solidFill>
              <a:sysClr val="window" lastClr="FFFFFF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3774377" y="2134000"/>
        <a:ext cx="3004944" cy="1502472"/>
      </dsp:txXfrm>
    </dsp:sp>
    <dsp:sp modelId="{011F8F21-5E58-4513-B299-20D47C8C0147}">
      <dsp:nvSpPr>
        <dsp:cNvPr id="0" name=""/>
        <dsp:cNvSpPr/>
      </dsp:nvSpPr>
      <dsp:spPr>
        <a:xfrm>
          <a:off x="7410360" y="2134000"/>
          <a:ext cx="3004944" cy="1502472"/>
        </a:xfrm>
        <a:prstGeom prst="rect">
          <a:avLst/>
        </a:prstGeom>
        <a:solidFill>
          <a:srgbClr val="9F645F"/>
        </a:solidFill>
        <a:ln w="34925" cap="flat" cmpd="sng" algn="in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kern="1200" dirty="0" smtClean="0">
              <a:solidFill>
                <a:sysClr val="window" lastClr="FFFFFF"/>
              </a:solidFill>
              <a:latin typeface="Calibri" pitchFamily="34" charset="0"/>
              <a:ea typeface="+mn-ea"/>
              <a:cs typeface="Calibri" pitchFamily="34" charset="0"/>
            </a:rPr>
            <a:t>Kullanışlılık</a:t>
          </a:r>
          <a:endParaRPr lang="tr-TR" sz="3200" b="1" kern="1200" dirty="0">
            <a:solidFill>
              <a:sysClr val="window" lastClr="FFFFFF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7410360" y="2134000"/>
        <a:ext cx="3004944" cy="1502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1DCB7-8CFB-4C16-87B5-CBC39AFB38E5}">
      <dsp:nvSpPr>
        <dsp:cNvPr id="0" name=""/>
        <dsp:cNvSpPr/>
      </dsp:nvSpPr>
      <dsp:spPr>
        <a:xfrm>
          <a:off x="5276850" y="1902971"/>
          <a:ext cx="4132861" cy="47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091"/>
              </a:lnTo>
              <a:lnTo>
                <a:pt x="4132861" y="239091"/>
              </a:lnTo>
              <a:lnTo>
                <a:pt x="4132861" y="478182"/>
              </a:lnTo>
            </a:path>
          </a:pathLst>
        </a:custGeom>
        <a:noFill/>
        <a:ln w="34925" cap="flat" cmpd="sng" algn="in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BFF19-0048-4AF8-A894-F76C0BDA3877}">
      <dsp:nvSpPr>
        <dsp:cNvPr id="0" name=""/>
        <dsp:cNvSpPr/>
      </dsp:nvSpPr>
      <dsp:spPr>
        <a:xfrm>
          <a:off x="5276850" y="1902971"/>
          <a:ext cx="1377620" cy="47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091"/>
              </a:lnTo>
              <a:lnTo>
                <a:pt x="1377620" y="239091"/>
              </a:lnTo>
              <a:lnTo>
                <a:pt x="1377620" y="478182"/>
              </a:lnTo>
            </a:path>
          </a:pathLst>
        </a:custGeom>
        <a:noFill/>
        <a:ln w="34925" cap="flat" cmpd="sng" algn="in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8EE04-3930-477E-BF5A-A332A5D57BB4}">
      <dsp:nvSpPr>
        <dsp:cNvPr id="0" name=""/>
        <dsp:cNvSpPr/>
      </dsp:nvSpPr>
      <dsp:spPr>
        <a:xfrm>
          <a:off x="3899229" y="1902971"/>
          <a:ext cx="1377620" cy="478182"/>
        </a:xfrm>
        <a:custGeom>
          <a:avLst/>
          <a:gdLst/>
          <a:ahLst/>
          <a:cxnLst/>
          <a:rect l="0" t="0" r="0" b="0"/>
          <a:pathLst>
            <a:path>
              <a:moveTo>
                <a:pt x="1377620" y="0"/>
              </a:moveTo>
              <a:lnTo>
                <a:pt x="1377620" y="239091"/>
              </a:lnTo>
              <a:lnTo>
                <a:pt x="0" y="239091"/>
              </a:lnTo>
              <a:lnTo>
                <a:pt x="0" y="478182"/>
              </a:lnTo>
            </a:path>
          </a:pathLst>
        </a:custGeom>
        <a:noFill/>
        <a:ln w="34925" cap="flat" cmpd="sng" algn="in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7EC17-37F1-4B27-8000-D6F0DA13855C}">
      <dsp:nvSpPr>
        <dsp:cNvPr id="0" name=""/>
        <dsp:cNvSpPr/>
      </dsp:nvSpPr>
      <dsp:spPr>
        <a:xfrm>
          <a:off x="1143988" y="1902971"/>
          <a:ext cx="4132861" cy="478182"/>
        </a:xfrm>
        <a:custGeom>
          <a:avLst/>
          <a:gdLst/>
          <a:ahLst/>
          <a:cxnLst/>
          <a:rect l="0" t="0" r="0" b="0"/>
          <a:pathLst>
            <a:path>
              <a:moveTo>
                <a:pt x="4132861" y="0"/>
              </a:moveTo>
              <a:lnTo>
                <a:pt x="4132861" y="239091"/>
              </a:lnTo>
              <a:lnTo>
                <a:pt x="0" y="239091"/>
              </a:lnTo>
              <a:lnTo>
                <a:pt x="0" y="478182"/>
              </a:lnTo>
            </a:path>
          </a:pathLst>
        </a:custGeom>
        <a:noFill/>
        <a:ln w="34925" cap="flat" cmpd="sng" algn="in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2BB01-9A79-4680-98D1-4F33FE8B0B57}">
      <dsp:nvSpPr>
        <dsp:cNvPr id="0" name=""/>
        <dsp:cNvSpPr/>
      </dsp:nvSpPr>
      <dsp:spPr>
        <a:xfrm>
          <a:off x="2057077" y="117279"/>
          <a:ext cx="6439544" cy="1785692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rgbClr>
            </a:gs>
            <a:gs pos="50000">
              <a:srgbClr val="0F6FC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HATA KAYNAKLARI</a:t>
          </a:r>
          <a:endParaRPr lang="tr-TR" sz="2800" b="1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sp:txBody>
      <dsp:txXfrm>
        <a:off x="2057077" y="117279"/>
        <a:ext cx="6439544" cy="1785692"/>
      </dsp:txXfrm>
    </dsp:sp>
    <dsp:sp modelId="{73A59DC7-4F4C-4186-B61B-B58D0A779A4C}">
      <dsp:nvSpPr>
        <dsp:cNvPr id="0" name=""/>
        <dsp:cNvSpPr/>
      </dsp:nvSpPr>
      <dsp:spPr>
        <a:xfrm>
          <a:off x="5459" y="2381154"/>
          <a:ext cx="2277058" cy="1138529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rgbClr>
            </a:gs>
            <a:gs pos="50000">
              <a:srgbClr val="0F6FC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Ölçme Yapan Kişi</a:t>
          </a:r>
          <a:endParaRPr lang="tr-TR" sz="2800" b="1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sp:txBody>
      <dsp:txXfrm>
        <a:off x="5459" y="2381154"/>
        <a:ext cx="2277058" cy="1138529"/>
      </dsp:txXfrm>
    </dsp:sp>
    <dsp:sp modelId="{CFBEA120-0F06-40B6-9297-606F94672862}">
      <dsp:nvSpPr>
        <dsp:cNvPr id="0" name=""/>
        <dsp:cNvSpPr/>
      </dsp:nvSpPr>
      <dsp:spPr>
        <a:xfrm>
          <a:off x="2760700" y="2381154"/>
          <a:ext cx="2277058" cy="1138529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rgbClr>
            </a:gs>
            <a:gs pos="50000">
              <a:srgbClr val="0F6FC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Ölçme Aracı</a:t>
          </a:r>
          <a:endParaRPr lang="tr-TR" sz="2800" b="1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sp:txBody>
      <dsp:txXfrm>
        <a:off x="2760700" y="2381154"/>
        <a:ext cx="2277058" cy="1138529"/>
      </dsp:txXfrm>
    </dsp:sp>
    <dsp:sp modelId="{5BC9AAEE-2848-46B1-A411-F5768A3A53D5}">
      <dsp:nvSpPr>
        <dsp:cNvPr id="0" name=""/>
        <dsp:cNvSpPr/>
      </dsp:nvSpPr>
      <dsp:spPr>
        <a:xfrm>
          <a:off x="5515941" y="2381154"/>
          <a:ext cx="2277058" cy="1138529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rgbClr>
            </a:gs>
            <a:gs pos="50000">
              <a:srgbClr val="0F6FC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Ölçülen Birey</a:t>
          </a:r>
          <a:endParaRPr lang="tr-TR" sz="2800" b="1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sp:txBody>
      <dsp:txXfrm>
        <a:off x="5515941" y="2381154"/>
        <a:ext cx="2277058" cy="1138529"/>
      </dsp:txXfrm>
    </dsp:sp>
    <dsp:sp modelId="{343309D6-3D25-48B4-82F6-0519FF9D2F43}">
      <dsp:nvSpPr>
        <dsp:cNvPr id="0" name=""/>
        <dsp:cNvSpPr/>
      </dsp:nvSpPr>
      <dsp:spPr>
        <a:xfrm>
          <a:off x="8271182" y="2381154"/>
          <a:ext cx="2277058" cy="1138529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rgbClr>
            </a:gs>
            <a:gs pos="50000">
              <a:srgbClr val="0F6FC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Ölçme Ortamı</a:t>
          </a:r>
          <a:endParaRPr lang="tr-TR" sz="2800" b="1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sp:txBody>
      <dsp:txXfrm>
        <a:off x="8271182" y="2381154"/>
        <a:ext cx="2277058" cy="1138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747F8-15B1-4561-A314-AFE0E81D6A32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4BD02-C79A-4238-9C4B-C1034EBE56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30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Ölçüt dayanaklı geçerlik – kapsam geçerliğinin istatistiksel kanıtı </a:t>
            </a:r>
            <a:r>
              <a:rPr lang="tr-TR" dirty="0" err="1" smtClean="0"/>
              <a:t>vs</a:t>
            </a:r>
            <a:r>
              <a:rPr lang="tr-TR" dirty="0" smtClean="0"/>
              <a:t> ile karıştırılmamalıdır!!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18F0-9F90-4987-96F2-A3AE1921979A}" type="slidenum">
              <a:rPr lang="tr-TR" smtClean="0">
                <a:solidFill>
                  <a:prstClr val="black"/>
                </a:solidFill>
              </a:rPr>
              <a:pPr/>
              <a:t>31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89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B4CAE-D97A-49B3-837D-E10D85EDDA1A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6BA-D0E3-4B34-9289-27A3E9CB0DEF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113-744F-43F2-9A34-7E7F86EE3C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6174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6BA-D0E3-4B34-9289-27A3E9CB0DEF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113-744F-43F2-9A34-7E7F86EE3C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68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1110962"/>
      </p:ext>
    </p:extLst>
  </p:cSld>
  <p:clrMapOvr>
    <a:masterClrMapping/>
  </p:clrMapOvr>
  <p:transition advClick="0">
    <p:diamond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94370"/>
      </p:ext>
    </p:extLst>
  </p:cSld>
  <p:clrMapOvr>
    <a:masterClrMapping/>
  </p:clrMapOvr>
  <p:transition advClick="0">
    <p:diamond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29362"/>
      </p:ext>
    </p:extLst>
  </p:cSld>
  <p:clrMapOvr>
    <a:masterClrMapping/>
  </p:clrMapOvr>
  <p:transition advClick="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6BA-D0E3-4B34-9289-27A3E9CB0DEF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113-744F-43F2-9A34-7E7F86EE3C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66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6BA-D0E3-4B34-9289-27A3E9CB0DEF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113-744F-43F2-9A34-7E7F86EE3C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4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6BA-D0E3-4B34-9289-27A3E9CB0DEF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113-744F-43F2-9A34-7E7F86EE3C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0039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6BA-D0E3-4B34-9289-27A3E9CB0DEF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113-744F-43F2-9A34-7E7F86EE3C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5873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76876510"/>
      </p:ext>
    </p:extLst>
  </p:cSld>
  <p:clrMapOvr>
    <a:masterClrMapping/>
  </p:clrMapOvr>
  <p:transition advClick="0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38641"/>
      </p:ext>
    </p:extLst>
  </p:cSld>
  <p:clrMapOvr>
    <a:masterClrMapping/>
  </p:clrMapOvr>
  <p:transition advClick="0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6910693"/>
      </p:ext>
    </p:extLst>
  </p:cSld>
  <p:clrMapOvr>
    <a:masterClrMapping/>
  </p:clrMapOvr>
  <p:transition advClick="0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53729"/>
      </p:ext>
    </p:extLst>
  </p:cSld>
  <p:clrMapOvr>
    <a:masterClrMapping/>
  </p:clrMapOvr>
  <p:transition advClick="0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51254"/>
      </p:ext>
    </p:extLst>
  </p:cSld>
  <p:clrMapOvr>
    <a:masterClrMapping/>
  </p:clrMapOvr>
  <p:transition advClick="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6BA-D0E3-4B34-9289-27A3E9CB0DEF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113-744F-43F2-9A34-7E7F86EE3C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086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61445"/>
      </p:ext>
    </p:extLst>
  </p:cSld>
  <p:clrMapOvr>
    <a:masterClrMapping/>
  </p:clrMapOvr>
  <p:transition advClick="0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86570"/>
      </p:ext>
    </p:extLst>
  </p:cSld>
  <p:clrMapOvr>
    <a:masterClrMapping/>
  </p:clrMapOvr>
  <p:transition advClick="0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3140426"/>
      </p:ext>
    </p:extLst>
  </p:cSld>
  <p:clrMapOvr>
    <a:masterClrMapping/>
  </p:clrMapOvr>
  <p:transition advClick="0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5011619"/>
      </p:ext>
    </p:extLst>
  </p:cSld>
  <p:clrMapOvr>
    <a:masterClrMapping/>
  </p:clrMapOvr>
  <p:transition advClick="0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16969"/>
      </p:ext>
    </p:extLst>
  </p:cSld>
  <p:clrMapOvr>
    <a:masterClrMapping/>
  </p:clrMapOvr>
  <p:transition advClick="0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24571"/>
      </p:ext>
    </p:extLst>
  </p:cSld>
  <p:clrMapOvr>
    <a:masterClrMapping/>
  </p:clrMapOvr>
  <p:transition advClick="0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99810977"/>
      </p:ext>
    </p:extLst>
  </p:cSld>
  <p:clrMapOvr>
    <a:masterClrMapping/>
  </p:clrMapOvr>
  <p:transition advClick="0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52308"/>
      </p:ext>
    </p:extLst>
  </p:cSld>
  <p:clrMapOvr>
    <a:masterClrMapping/>
  </p:clrMapOvr>
  <p:transition advClick="0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0238232"/>
      </p:ext>
    </p:extLst>
  </p:cSld>
  <p:clrMapOvr>
    <a:masterClrMapping/>
  </p:clrMapOvr>
  <p:transition advClick="0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66586"/>
      </p:ext>
    </p:extLst>
  </p:cSld>
  <p:clrMapOvr>
    <a:masterClrMapping/>
  </p:clrMapOvr>
  <p:transition advClick="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6BA-D0E3-4B34-9289-27A3E9CB0DEF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113-744F-43F2-9A34-7E7F86EE3C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1860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62023"/>
      </p:ext>
    </p:extLst>
  </p:cSld>
  <p:clrMapOvr>
    <a:masterClrMapping/>
  </p:clrMapOvr>
  <p:transition advClick="0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21520"/>
      </p:ext>
    </p:extLst>
  </p:cSld>
  <p:clrMapOvr>
    <a:masterClrMapping/>
  </p:clrMapOvr>
  <p:transition advClick="0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58504"/>
      </p:ext>
    </p:extLst>
  </p:cSld>
  <p:clrMapOvr>
    <a:masterClrMapping/>
  </p:clrMapOvr>
  <p:transition advClick="0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6188344"/>
      </p:ext>
    </p:extLst>
  </p:cSld>
  <p:clrMapOvr>
    <a:masterClrMapping/>
  </p:clrMapOvr>
  <p:transition advClick="0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4959927"/>
      </p:ext>
    </p:extLst>
  </p:cSld>
  <p:clrMapOvr>
    <a:masterClrMapping/>
  </p:clrMapOvr>
  <p:transition advClick="0"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68888"/>
      </p:ext>
    </p:extLst>
  </p:cSld>
  <p:clrMapOvr>
    <a:masterClrMapping/>
  </p:clrMapOvr>
  <p:transition advClick="0"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75299"/>
      </p:ext>
    </p:extLst>
  </p:cSld>
  <p:clrMapOvr>
    <a:masterClrMapping/>
  </p:clrMapOvr>
  <p:transition advClick="0"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94231886"/>
      </p:ext>
    </p:extLst>
  </p:cSld>
  <p:clrMapOvr>
    <a:masterClrMapping/>
  </p:clrMapOvr>
  <p:transition advClick="0"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54395"/>
      </p:ext>
    </p:extLst>
  </p:cSld>
  <p:clrMapOvr>
    <a:masterClrMapping/>
  </p:clrMapOvr>
  <p:transition advClick="0"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65395995"/>
      </p:ext>
    </p:extLst>
  </p:cSld>
  <p:clrMapOvr>
    <a:masterClrMapping/>
  </p:clrMapOvr>
  <p:transition advClick="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6BA-D0E3-4B34-9289-27A3E9CB0DEF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113-744F-43F2-9A34-7E7F86EE3C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535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44599"/>
      </p:ext>
    </p:extLst>
  </p:cSld>
  <p:clrMapOvr>
    <a:masterClrMapping/>
  </p:clrMapOvr>
  <p:transition advClick="0">
    <p:diamond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63725"/>
      </p:ext>
    </p:extLst>
  </p:cSld>
  <p:clrMapOvr>
    <a:masterClrMapping/>
  </p:clrMapOvr>
  <p:transition advClick="0">
    <p:diamond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07982"/>
      </p:ext>
    </p:extLst>
  </p:cSld>
  <p:clrMapOvr>
    <a:masterClrMapping/>
  </p:clrMapOvr>
  <p:transition advClick="0">
    <p:diamond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86027"/>
      </p:ext>
    </p:extLst>
  </p:cSld>
  <p:clrMapOvr>
    <a:masterClrMapping/>
  </p:clrMapOvr>
  <p:transition advClick="0">
    <p:diamond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2018099"/>
      </p:ext>
    </p:extLst>
  </p:cSld>
  <p:clrMapOvr>
    <a:masterClrMapping/>
  </p:clrMapOvr>
  <p:transition advClick="0">
    <p:diamond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7435164"/>
      </p:ext>
    </p:extLst>
  </p:cSld>
  <p:clrMapOvr>
    <a:masterClrMapping/>
  </p:clrMapOvr>
  <p:transition advClick="0"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58335"/>
      </p:ext>
    </p:extLst>
  </p:cSld>
  <p:clrMapOvr>
    <a:masterClrMapping/>
  </p:clrMapOvr>
  <p:transition advClick="0">
    <p:diamond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53272"/>
      </p:ext>
    </p:extLst>
  </p:cSld>
  <p:clrMapOvr>
    <a:masterClrMapping/>
  </p:clrMapOvr>
  <p:transition advClick="0">
    <p:diamond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24752974"/>
      </p:ext>
    </p:extLst>
  </p:cSld>
  <p:clrMapOvr>
    <a:masterClrMapping/>
  </p:clrMapOvr>
  <p:transition advClick="0">
    <p:diamond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55204"/>
      </p:ext>
    </p:extLst>
  </p:cSld>
  <p:clrMapOvr>
    <a:masterClrMapping/>
  </p:clrMapOvr>
  <p:transition advClick="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6BA-D0E3-4B34-9289-27A3E9CB0DEF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113-744F-43F2-9A34-7E7F86EE3C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58768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70934260"/>
      </p:ext>
    </p:extLst>
  </p:cSld>
  <p:clrMapOvr>
    <a:masterClrMapping/>
  </p:clrMapOvr>
  <p:transition advClick="0">
    <p:diamond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2335"/>
      </p:ext>
    </p:extLst>
  </p:cSld>
  <p:clrMapOvr>
    <a:masterClrMapping/>
  </p:clrMapOvr>
  <p:transition advClick="0">
    <p:diamond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84073"/>
      </p:ext>
    </p:extLst>
  </p:cSld>
  <p:clrMapOvr>
    <a:masterClrMapping/>
  </p:clrMapOvr>
  <p:transition advClick="0">
    <p:diamond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03472"/>
      </p:ext>
    </p:extLst>
  </p:cSld>
  <p:clrMapOvr>
    <a:masterClrMapping/>
  </p:clrMapOvr>
  <p:transition advClick="0">
    <p:diamond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76112"/>
      </p:ext>
    </p:extLst>
  </p:cSld>
  <p:clrMapOvr>
    <a:masterClrMapping/>
  </p:clrMapOvr>
  <p:transition advClick="0">
    <p:diamond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907273"/>
      </p:ext>
    </p:extLst>
  </p:cSld>
  <p:clrMapOvr>
    <a:masterClrMapping/>
  </p:clrMapOvr>
  <p:transition advClick="0">
    <p:diamond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6981134"/>
      </p:ext>
    </p:extLst>
  </p:cSld>
  <p:clrMapOvr>
    <a:masterClrMapping/>
  </p:clrMapOvr>
  <p:transition advClick="0">
    <p:diamond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12000"/>
      </p:ext>
    </p:extLst>
  </p:cSld>
  <p:clrMapOvr>
    <a:masterClrMapping/>
  </p:clrMapOvr>
  <p:transition advClick="0">
    <p:diamond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95040"/>
      </p:ext>
    </p:extLst>
  </p:cSld>
  <p:clrMapOvr>
    <a:masterClrMapping/>
  </p:clrMapOvr>
  <p:transition advClick="0">
    <p:diamond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60285374"/>
      </p:ext>
    </p:extLst>
  </p:cSld>
  <p:clrMapOvr>
    <a:masterClrMapping/>
  </p:clrMapOvr>
  <p:transition advClick="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6BA-D0E3-4B34-9289-27A3E9CB0DEF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113-744F-43F2-9A34-7E7F86EE3C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3658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593"/>
      </p:ext>
    </p:extLst>
  </p:cSld>
  <p:clrMapOvr>
    <a:masterClrMapping/>
  </p:clrMapOvr>
  <p:transition advClick="0">
    <p:diamond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88413769"/>
      </p:ext>
    </p:extLst>
  </p:cSld>
  <p:clrMapOvr>
    <a:masterClrMapping/>
  </p:clrMapOvr>
  <p:transition advClick="0">
    <p:diamond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01198"/>
      </p:ext>
    </p:extLst>
  </p:cSld>
  <p:clrMapOvr>
    <a:masterClrMapping/>
  </p:clrMapOvr>
  <p:transition advClick="0">
    <p:diamond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41451"/>
      </p:ext>
    </p:extLst>
  </p:cSld>
  <p:clrMapOvr>
    <a:masterClrMapping/>
  </p:clrMapOvr>
  <p:transition advClick="0">
    <p:diamond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31544"/>
      </p:ext>
    </p:extLst>
  </p:cSld>
  <p:clrMapOvr>
    <a:masterClrMapping/>
  </p:clrMapOvr>
  <p:transition advClick="0">
    <p:diamond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76079"/>
      </p:ext>
    </p:extLst>
  </p:cSld>
  <p:clrMapOvr>
    <a:masterClrMapping/>
  </p:clrMapOvr>
  <p:transition advClick="0">
    <p:diamond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8042460"/>
      </p:ext>
    </p:extLst>
  </p:cSld>
  <p:clrMapOvr>
    <a:masterClrMapping/>
  </p:clrMapOvr>
  <p:transition advClick="0">
    <p:diamond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2395317"/>
      </p:ext>
    </p:extLst>
  </p:cSld>
  <p:clrMapOvr>
    <a:masterClrMapping/>
  </p:clrMapOvr>
  <p:transition advClick="0">
    <p:diamond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4171"/>
      </p:ext>
    </p:extLst>
  </p:cSld>
  <p:clrMapOvr>
    <a:masterClrMapping/>
  </p:clrMapOvr>
  <p:transition advClick="0">
    <p:diamond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49116"/>
      </p:ext>
    </p:extLst>
  </p:cSld>
  <p:clrMapOvr>
    <a:masterClrMapping/>
  </p:clrMapOvr>
  <p:transition advClick="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6BA-D0E3-4B34-9289-27A3E9CB0DEF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113-744F-43F2-9A34-7E7F86EE3C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5797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63150341"/>
      </p:ext>
    </p:extLst>
  </p:cSld>
  <p:clrMapOvr>
    <a:masterClrMapping/>
  </p:clrMapOvr>
  <p:transition advClick="0">
    <p:diamond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22879"/>
      </p:ext>
    </p:extLst>
  </p:cSld>
  <p:clrMapOvr>
    <a:masterClrMapping/>
  </p:clrMapOvr>
  <p:transition advClick="0">
    <p:diamond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63108455"/>
      </p:ext>
    </p:extLst>
  </p:cSld>
  <p:clrMapOvr>
    <a:masterClrMapping/>
  </p:clrMapOvr>
  <p:transition advClick="0">
    <p:diamond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36435"/>
      </p:ext>
    </p:extLst>
  </p:cSld>
  <p:clrMapOvr>
    <a:masterClrMapping/>
  </p:clrMapOvr>
  <p:transition advClick="0">
    <p:diamond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0789"/>
      </p:ext>
    </p:extLst>
  </p:cSld>
  <p:clrMapOvr>
    <a:masterClrMapping/>
  </p:clrMapOvr>
  <p:transition advClick="0">
    <p:diamond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73845"/>
      </p:ext>
    </p:extLst>
  </p:cSld>
  <p:clrMapOvr>
    <a:masterClrMapping/>
  </p:clrMapOvr>
  <p:transition advClick="0">
    <p:diamond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08732"/>
      </p:ext>
    </p:extLst>
  </p:cSld>
  <p:clrMapOvr>
    <a:masterClrMapping/>
  </p:clrMapOvr>
  <p:transition advClick="0">
    <p:diamond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9224228"/>
      </p:ext>
    </p:extLst>
  </p:cSld>
  <p:clrMapOvr>
    <a:masterClrMapping/>
  </p:clrMapOvr>
  <p:transition advClick="0">
    <p:diamond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259731"/>
      </p:ext>
    </p:extLst>
  </p:cSld>
  <p:clrMapOvr>
    <a:masterClrMapping/>
  </p:clrMapOvr>
  <p:transition advClick="0">
    <p:diamond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60761"/>
      </p:ext>
    </p:extLst>
  </p:cSld>
  <p:clrMapOvr>
    <a:masterClrMapping/>
  </p:clrMapOvr>
  <p:transition advClick="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6BA-D0E3-4B34-9289-27A3E9CB0DEF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113-744F-43F2-9A34-7E7F86EE3C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6252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26232"/>
      </p:ext>
    </p:extLst>
  </p:cSld>
  <p:clrMapOvr>
    <a:masterClrMapping/>
  </p:clrMapOvr>
  <p:transition advClick="0">
    <p:diamond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34833272"/>
      </p:ext>
    </p:extLst>
  </p:cSld>
  <p:clrMapOvr>
    <a:masterClrMapping/>
  </p:clrMapOvr>
  <p:transition advClick="0">
    <p:diamond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17463"/>
      </p:ext>
    </p:extLst>
  </p:cSld>
  <p:clrMapOvr>
    <a:masterClrMapping/>
  </p:clrMapOvr>
  <p:transition advClick="0">
    <p:diamond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22340347"/>
      </p:ext>
    </p:extLst>
  </p:cSld>
  <p:clrMapOvr>
    <a:masterClrMapping/>
  </p:clrMapOvr>
  <p:transition advClick="0">
    <p:diamond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73072"/>
      </p:ext>
    </p:extLst>
  </p:cSld>
  <p:clrMapOvr>
    <a:masterClrMapping/>
  </p:clrMapOvr>
  <p:transition advClick="0">
    <p:diamond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50701"/>
      </p:ext>
    </p:extLst>
  </p:cSld>
  <p:clrMapOvr>
    <a:masterClrMapping/>
  </p:clrMapOvr>
  <p:transition advClick="0">
    <p:diamond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87029"/>
      </p:ext>
    </p:extLst>
  </p:cSld>
  <p:clrMapOvr>
    <a:masterClrMapping/>
  </p:clrMapOvr>
  <p:transition advClick="0">
    <p:diamond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9265"/>
      </p:ext>
    </p:extLst>
  </p:cSld>
  <p:clrMapOvr>
    <a:masterClrMapping/>
  </p:clrMapOvr>
  <p:transition advClick="0">
    <p:diamond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1747324"/>
      </p:ext>
    </p:extLst>
  </p:cSld>
  <p:clrMapOvr>
    <a:masterClrMapping/>
  </p:clrMapOvr>
  <p:transition advClick="0">
    <p:diamond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5801658"/>
      </p:ext>
    </p:extLst>
  </p:cSld>
  <p:clrMapOvr>
    <a:masterClrMapping/>
  </p:clrMapOvr>
  <p:transition advClick="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F83A6BA-D0E3-4B34-9289-27A3E9CB0DEF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C538113-744F-43F2-9A34-7E7F86EE3C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81486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53658"/>
      </p:ext>
    </p:extLst>
  </p:cSld>
  <p:clrMapOvr>
    <a:masterClrMapping/>
  </p:clrMapOvr>
  <p:transition advClick="0">
    <p:diamond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78074"/>
      </p:ext>
    </p:extLst>
  </p:cSld>
  <p:clrMapOvr>
    <a:masterClrMapping/>
  </p:clrMapOvr>
  <p:transition advClick="0">
    <p:diamond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09008423"/>
      </p:ext>
    </p:extLst>
  </p:cSld>
  <p:clrMapOvr>
    <a:masterClrMapping/>
  </p:clrMapOvr>
  <p:transition advClick="0">
    <p:diamond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57793"/>
      </p:ext>
    </p:extLst>
  </p:cSld>
  <p:clrMapOvr>
    <a:masterClrMapping/>
  </p:clrMapOvr>
  <p:transition advClick="0">
    <p:diamond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73852888"/>
      </p:ext>
    </p:extLst>
  </p:cSld>
  <p:clrMapOvr>
    <a:masterClrMapping/>
  </p:clrMapOvr>
  <p:transition advClick="0">
    <p:diamond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25523"/>
      </p:ext>
    </p:extLst>
  </p:cSld>
  <p:clrMapOvr>
    <a:masterClrMapping/>
  </p:clrMapOvr>
  <p:transition advClick="0">
    <p:diamond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32944"/>
      </p:ext>
    </p:extLst>
  </p:cSld>
  <p:clrMapOvr>
    <a:masterClrMapping/>
  </p:clrMapOvr>
  <p:transition advClick="0">
    <p:diamond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25073"/>
      </p:ext>
    </p:extLst>
  </p:cSld>
  <p:clrMapOvr>
    <a:masterClrMapping/>
  </p:clrMapOvr>
  <p:transition advClick="0">
    <p:diamond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94804"/>
      </p:ext>
    </p:extLst>
  </p:cSld>
  <p:clrMapOvr>
    <a:masterClrMapping/>
  </p:clrMapOvr>
  <p:transition advClick="0">
    <p:diamond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7563235"/>
      </p:ext>
    </p:extLst>
  </p:cSld>
  <p:clrMapOvr>
    <a:masterClrMapping/>
  </p:clrMapOvr>
  <p:transition advClick="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F83A6BA-D0E3-4B34-9289-27A3E9CB0DEF}" type="datetimeFigureOut">
              <a:rPr lang="tr-TR" smtClean="0"/>
              <a:pPr/>
              <a:t>03.12.2021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C538113-744F-43F2-9A34-7E7F86EE3C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023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 defTabSz="457200"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srgbClr val="04617B"/>
                </a:solidFill>
              </a:rPr>
              <a:pPr defTabSz="457200"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282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advClick="0">
    <p:diamond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 defTabSz="457200"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srgbClr val="04617B"/>
                </a:solidFill>
              </a:rPr>
              <a:pPr defTabSz="457200"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578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advClick="0">
    <p:diamond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 defTabSz="457200"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srgbClr val="04617B"/>
                </a:solidFill>
              </a:rPr>
              <a:pPr defTabSz="457200"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646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advClick="0">
    <p:diamond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 defTabSz="457200"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srgbClr val="04617B"/>
                </a:solidFill>
              </a:rPr>
              <a:pPr defTabSz="457200"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641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advClick="0">
    <p:diamond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 defTabSz="457200"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srgbClr val="04617B"/>
                </a:solidFill>
              </a:rPr>
              <a:pPr defTabSz="457200"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838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advClick="0">
    <p:diamond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 defTabSz="457200"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srgbClr val="04617B"/>
                </a:solidFill>
              </a:rPr>
              <a:pPr defTabSz="457200"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519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advClick="0">
    <p:diamond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 defTabSz="457200"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srgbClr val="04617B"/>
                </a:solidFill>
              </a:rPr>
              <a:pPr defTabSz="457200"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403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 advClick="0">
    <p:diamond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srgbClr val="04617B"/>
                </a:solidFill>
              </a:rPr>
              <a:pPr defTabSz="457200"/>
              <a:t>12/3/2021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srgbClr val="04617B"/>
                </a:solidFill>
              </a:rPr>
              <a:pPr defTabSz="457200"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68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advClick="0">
    <p:diamond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Say&#305;sal%20Dosyalar/Test-Tekrar%20Test.xlsx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2019%20G&#252;z%20E.&#214;l&#231;me%20ve%20De&#287;erlendirme/Din%20E&#287;itimi%20&#304;L&#304;TAM%202019%20Bahar%20Vize-Final.xlsx" TargetMode="External"/><Relationship Id="rId2" Type="http://schemas.openxmlformats.org/officeDocument/2006/relationships/hyperlink" Target="Say&#305;sal%20Dosyalar/Test-Tekrar%20Test.xlsx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Say&#305;sal%20Dosyalar/E&#351;de&#287;er%20Formlar.sav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Say&#305;sal%20Dosyalar/Ak&#305;ll&#305;%20Telefon%20Anket%20Verileri,%20N=435.sav" TargetMode="External"/><Relationship Id="rId2" Type="http://schemas.openxmlformats.org/officeDocument/2006/relationships/hyperlink" Target="Say&#305;sal%20Dosyalar/Uygulanan%20ak&#305;ll&#305;%20telefon%20ba&#287;&#305;ml&#305;l&#305;&#287;&#305;%20&#246;l&#231;e&#287;i.docx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8.gi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55437" y="2524260"/>
            <a:ext cx="10993546" cy="1735590"/>
          </a:xfrm>
        </p:spPr>
        <p:txBody>
          <a:bodyPr/>
          <a:lstStyle/>
          <a:p>
            <a:pPr algn="ctr"/>
            <a:r>
              <a:rPr lang="tr-TR" dirty="0" smtClean="0">
                <a:latin typeface="Arial Black" panose="020B0A04020102020204" pitchFamily="34" charset="0"/>
              </a:rPr>
              <a:t/>
            </a:r>
            <a:br>
              <a:rPr lang="tr-TR" dirty="0" smtClean="0">
                <a:latin typeface="Arial Black" panose="020B0A04020102020204" pitchFamily="34" charset="0"/>
              </a:rPr>
            </a:br>
            <a:r>
              <a:rPr lang="tr-TR" dirty="0">
                <a:latin typeface="Arial Black" panose="020B0A04020102020204" pitchFamily="34" charset="0"/>
              </a:rPr>
              <a:t/>
            </a:r>
            <a:br>
              <a:rPr lang="tr-TR" dirty="0">
                <a:latin typeface="Arial Black" panose="020B0A04020102020204" pitchFamily="34" charset="0"/>
              </a:rPr>
            </a:br>
            <a:r>
              <a:rPr lang="tr-TR" dirty="0" smtClean="0">
                <a:latin typeface="Arial Black" panose="020B0A04020102020204" pitchFamily="34" charset="0"/>
              </a:rPr>
              <a:t>Ölçümlerin Güvenirliği ve Standart </a:t>
            </a:r>
            <a:r>
              <a:rPr lang="tr-TR" dirty="0">
                <a:latin typeface="Arial Black" panose="020B0A04020102020204" pitchFamily="34" charset="0"/>
              </a:rPr>
              <a:t>H</a:t>
            </a:r>
            <a:r>
              <a:rPr lang="tr-TR" dirty="0" smtClean="0">
                <a:latin typeface="Arial Black" panose="020B0A04020102020204" pitchFamily="34" charset="0"/>
              </a:rPr>
              <a:t>atası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38281" y="1558852"/>
            <a:ext cx="10572000" cy="434974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>
                <a:latin typeface="Arial Black" panose="020B0A04020102020204" pitchFamily="34" charset="0"/>
              </a:rPr>
              <a:t>Ünite : 4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309871" y="5293217"/>
            <a:ext cx="5422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 smtClean="0"/>
              <a:t>Prof.Dr.Mevlüt</a:t>
            </a:r>
            <a:r>
              <a:rPr lang="tr-TR" sz="2800" b="1" dirty="0" smtClean="0"/>
              <a:t> KAYA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2151783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ahnschrift" panose="020B0502040204020203" pitchFamily="34" charset="0"/>
              </a:rPr>
              <a:t>Ölçmede hata türleri</a:t>
            </a:r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7788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tr-TR" sz="2400" dirty="0" smtClean="0">
                <a:solidFill>
                  <a:srgbClr val="7030A0"/>
                </a:solidFill>
              </a:rPr>
              <a:t>  </a:t>
            </a:r>
            <a:r>
              <a:rPr lang="tr-TR" sz="2400" b="1" dirty="0" smtClean="0">
                <a:solidFill>
                  <a:srgbClr val="FFC000"/>
                </a:solidFill>
              </a:rPr>
              <a:t>Sabit Hata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Tüm ölçümlerde hata miktarının </a:t>
            </a:r>
            <a:r>
              <a:rPr lang="tr-TR" sz="2400" b="1" dirty="0" smtClean="0"/>
              <a:t>aynı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olması. Öğretmenin hata ile </a:t>
            </a:r>
            <a:r>
              <a:rPr lang="tr-TR" sz="2400" b="1" dirty="0" smtClean="0"/>
              <a:t>herkese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5 puan fazla vermesi gibi. Sabit hata ölçümler arasındaki sıralamayı değiştirmez.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7030A0"/>
                </a:solidFill>
              </a:rPr>
              <a:t> </a:t>
            </a:r>
            <a:r>
              <a:rPr lang="tr-TR" sz="2400" b="1" dirty="0" smtClean="0">
                <a:solidFill>
                  <a:srgbClr val="FFC000"/>
                </a:solidFill>
              </a:rPr>
              <a:t>Sistematik (Yanlı) Hata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Sistematik hata herkes için aynı olmayıp  </a:t>
            </a:r>
            <a:r>
              <a:rPr lang="tr-TR" sz="2400" b="1" dirty="0" smtClean="0"/>
              <a:t>farklılık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göstermektedir. Öğretmenin yazılı sınavda yazı güzelliği, okunaklılığı ve akıcılığı oranında </a:t>
            </a:r>
            <a:r>
              <a:rPr lang="tr-TR" sz="2400" b="1" dirty="0" smtClean="0"/>
              <a:t>bazı öğrencilere </a:t>
            </a:r>
            <a:r>
              <a:rPr lang="tr-TR" sz="2400" dirty="0" smtClean="0">
                <a:solidFill>
                  <a:schemeClr val="tx1"/>
                </a:solidFill>
              </a:rPr>
              <a:t>az bazılarına fazla puan vermesi gibi. Sistematik hatada yanlılık vardır.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FFC000"/>
                </a:solidFill>
              </a:rPr>
              <a:t>Tesadüfi (</a:t>
            </a:r>
            <a:r>
              <a:rPr lang="tr-TR" sz="2400" b="1" dirty="0" err="1" smtClean="0">
                <a:solidFill>
                  <a:srgbClr val="FFC000"/>
                </a:solidFill>
              </a:rPr>
              <a:t>Random</a:t>
            </a:r>
            <a:r>
              <a:rPr lang="tr-TR" sz="2400" b="1" dirty="0">
                <a:solidFill>
                  <a:srgbClr val="FFC000"/>
                </a:solidFill>
              </a:rPr>
              <a:t>) Hata</a:t>
            </a:r>
            <a:endParaRPr lang="tr-TR" sz="2400" b="1" dirty="0" smtClean="0">
              <a:solidFill>
                <a:srgbClr val="FFC000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Ölçme sonuçlarına </a:t>
            </a:r>
            <a:r>
              <a:rPr lang="tr-TR" sz="2400" b="1" dirty="0" smtClean="0"/>
              <a:t>rastgele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karışan hatadır. Hata pozitif ya da negatif yönde olabilir. Bir sistematiği yoktur. Hatanın yönü ve kaynağı bilinemez. Aynı değişkene ait ölçüm sayısı arttıkça hata puanı ortalaması sıfıra yaklaşır.</a:t>
            </a:r>
          </a:p>
          <a:p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218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</a:pPr>
            <a:r>
              <a:rPr lang="tr-TR" sz="3600" dirty="0">
                <a:solidFill>
                  <a:schemeClr val="tx1"/>
                </a:solidFill>
                <a:ea typeface="+mn-ea"/>
                <a:cs typeface="+mn-cs"/>
              </a:rPr>
              <a:t>Sabit </a:t>
            </a:r>
            <a:r>
              <a:rPr lang="tr-TR" sz="3600" dirty="0" smtClean="0">
                <a:solidFill>
                  <a:schemeClr val="tx1"/>
                </a:solidFill>
                <a:ea typeface="+mn-ea"/>
                <a:cs typeface="+mn-cs"/>
              </a:rPr>
              <a:t>Hata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7325" lvl="0" indent="-187325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tr-TR" sz="2800" b="1" dirty="0" smtClean="0">
              <a:latin typeface="Franklin Gothic Book"/>
            </a:endParaRPr>
          </a:p>
          <a:p>
            <a:pPr marL="187325" lvl="0" indent="-187325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tr-TR" sz="2800" dirty="0" smtClean="0">
                <a:latin typeface="Franklin Gothic Book"/>
              </a:rPr>
              <a:t>Ölçmeden </a:t>
            </a:r>
            <a:r>
              <a:rPr lang="tr-TR" sz="2800" dirty="0">
                <a:latin typeface="Franklin Gothic Book"/>
              </a:rPr>
              <a:t>ölçmeye ve ölçmeciden ölçmeciye miktarı değişmeyen, bütün ölçme sonuçlarına aynı miktarda karışan hatalara </a:t>
            </a:r>
          </a:p>
          <a:p>
            <a:pPr marL="187325" lvl="0" indent="-187325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tr-TR" sz="2800" dirty="0" smtClean="0">
                <a:latin typeface="Franklin Gothic Book"/>
              </a:rPr>
              <a:t>“</a:t>
            </a:r>
            <a:r>
              <a:rPr lang="tr-TR" sz="2800" i="1" dirty="0" smtClean="0">
                <a:latin typeface="Franklin Gothic Book"/>
              </a:rPr>
              <a:t>sabit </a:t>
            </a:r>
            <a:r>
              <a:rPr lang="tr-TR" sz="2800" i="1" dirty="0">
                <a:latin typeface="Franklin Gothic Book"/>
              </a:rPr>
              <a:t>hatalar</a:t>
            </a:r>
            <a:r>
              <a:rPr lang="tr-TR" sz="2800" dirty="0">
                <a:latin typeface="Franklin Gothic Book"/>
              </a:rPr>
              <a:t>” denir</a:t>
            </a:r>
            <a:r>
              <a:rPr lang="tr-TR" sz="2800" dirty="0" smtClean="0">
                <a:latin typeface="Franklin Gothic Book"/>
              </a:rPr>
              <a:t>.</a:t>
            </a:r>
          </a:p>
          <a:p>
            <a:pPr marL="187325" lvl="0" indent="-187325" 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tr-TR" sz="2800" b="1" dirty="0">
              <a:latin typeface="Franklin Gothic Book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tr-TR" sz="2400" dirty="0">
                <a:latin typeface="Franklin Gothic Book"/>
              </a:rPr>
              <a:t>Her öğrencinin puanından 10 puan düşürmek</a:t>
            </a:r>
            <a:r>
              <a:rPr lang="tr-TR" sz="2400" dirty="0" smtClean="0">
                <a:latin typeface="Franklin Gothic Book"/>
              </a:rPr>
              <a:t>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endParaRPr lang="tr-TR" sz="2400" dirty="0">
              <a:latin typeface="Franklin Gothic Book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tr-TR" sz="2400" dirty="0">
                <a:latin typeface="Franklin Gothic Book"/>
              </a:rPr>
              <a:t>Yapılan sınavda, dördüncü sorunun  okunamaması nedeniyle hiçbir öğrenci tarafından cevaplandırılamaması.</a:t>
            </a:r>
          </a:p>
          <a:p>
            <a:pPr marL="187325" lvl="0" indent="-187325" 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tr-TR" sz="2800" b="1" dirty="0" smtClean="0">
              <a:latin typeface="Franklin Gothic Book"/>
            </a:endParaRPr>
          </a:p>
          <a:p>
            <a:pPr marL="187325" lvl="0" indent="-187325" 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tr-TR" sz="2800" b="1" dirty="0">
              <a:latin typeface="Franklin Gothic Book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831651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</a:pPr>
            <a:r>
              <a:rPr lang="tr-TR" sz="2200" dirty="0">
                <a:solidFill>
                  <a:srgbClr val="7030A0"/>
                </a:solidFill>
                <a:ea typeface="+mn-ea"/>
                <a:cs typeface="+mn-cs"/>
              </a:rPr>
              <a:t> </a:t>
            </a:r>
            <a:r>
              <a:rPr lang="tr-TR" sz="2800" dirty="0">
                <a:solidFill>
                  <a:srgbClr val="FFC000"/>
                </a:solidFill>
                <a:ea typeface="+mn-ea"/>
                <a:cs typeface="+mn-cs"/>
              </a:rPr>
              <a:t>Sistematik </a:t>
            </a:r>
            <a:r>
              <a:rPr lang="tr-TR" sz="2800" dirty="0" smtClean="0">
                <a:solidFill>
                  <a:srgbClr val="FFC000"/>
                </a:solidFill>
                <a:ea typeface="+mn-ea"/>
                <a:cs typeface="+mn-cs"/>
              </a:rPr>
              <a:t>Hata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tr-TR" sz="2800" dirty="0" smtClean="0">
              <a:latin typeface="Franklin Gothic Book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tr-TR" sz="2800" dirty="0">
              <a:latin typeface="Franklin Gothic Book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tr-TR" sz="2800" dirty="0" smtClean="0">
                <a:latin typeface="Franklin Gothic Book"/>
              </a:rPr>
              <a:t>Ölçülen </a:t>
            </a:r>
            <a:r>
              <a:rPr lang="tr-TR" sz="2800" dirty="0">
                <a:latin typeface="Franklin Gothic Book"/>
              </a:rPr>
              <a:t>özelliğin miktarı değiştikçe hata miktarının da değişmesi sonucu oluşan hataya “sistematik hata” denir</a:t>
            </a:r>
            <a:r>
              <a:rPr lang="tr-TR" sz="2800" dirty="0" smtClean="0">
                <a:latin typeface="Franklin Gothic Book"/>
              </a:rPr>
              <a:t>.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tr-TR" sz="2800" b="1" dirty="0">
              <a:latin typeface="Franklin Gothic Book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Sınav sonuçlarının düşük olması üzerine öğretmenin her öğrencinin sınav sonuçlarına %10 puan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eklemesi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endParaRPr lang="tr-TR" sz="240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  <a:cs typeface="Calibri" pitchFamily="34" charset="0"/>
              </a:rPr>
              <a:t>Öğretmenin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yaptığı sınavı değerlendirirken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yazısı güzel olan öğrencilere fazladan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puan vermesi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tr-TR" sz="2800" b="1" dirty="0" smtClean="0">
              <a:latin typeface="Franklin Gothic Book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tr-TR" sz="2800" b="1" dirty="0">
              <a:latin typeface="Franklin Gothic Book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tr-TR" sz="2800" b="1" dirty="0">
              <a:latin typeface="Franklin Gothic Book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3349345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</a:pPr>
            <a:r>
              <a:rPr lang="tr-TR" sz="3200" dirty="0" smtClean="0">
                <a:solidFill>
                  <a:srgbClr val="FFC000"/>
                </a:solidFill>
                <a:ea typeface="+mn-ea"/>
                <a:cs typeface="+mn-cs"/>
              </a:rPr>
              <a:t>Tesadüfi Hata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tr-TR" sz="2400" dirty="0">
                <a:latin typeface="Franklin Gothic Book"/>
              </a:rPr>
              <a:t>Ölçme sonuçlarına tesadüfen karışan; yönü miktarı ve nedeni bir başka deyişle kaynağı belli olmayan hatalar “tesadüfi hata” denir</a:t>
            </a:r>
            <a:r>
              <a:rPr lang="tr-TR" sz="2400" dirty="0" smtClean="0">
                <a:latin typeface="Franklin Gothic Book"/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tr-TR" sz="2400" dirty="0">
              <a:latin typeface="Franklin Gothic Book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tr-TR" sz="2400" dirty="0" smtClean="0">
                <a:latin typeface="Franklin Gothic Book"/>
              </a:rPr>
              <a:t>Tesadüfi hata, hem </a:t>
            </a:r>
            <a:r>
              <a:rPr lang="tr-TR" sz="2400" dirty="0">
                <a:latin typeface="Franklin Gothic Book"/>
              </a:rPr>
              <a:t>arttırıcı hem de azaltıcı yönde karışabilmektedir. </a:t>
            </a:r>
            <a:endParaRPr lang="tr-TR" sz="2400" dirty="0" smtClean="0">
              <a:latin typeface="Franklin Gothic Book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tr-TR" altLang="tr-TR" sz="2400" dirty="0" smtClean="0">
                <a:latin typeface="Franklin Gothic Book"/>
              </a:rPr>
              <a:t>Tesadüfi </a:t>
            </a:r>
            <a:r>
              <a:rPr lang="tr-TR" altLang="tr-TR" sz="2400" dirty="0">
                <a:latin typeface="Franklin Gothic Book"/>
              </a:rPr>
              <a:t>hataların miktarı ve yönü bilinmez. </a:t>
            </a:r>
            <a:endParaRPr lang="tr-TR" altLang="tr-TR" sz="2400" dirty="0" smtClean="0">
              <a:latin typeface="Franklin Gothic Book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tr-TR" altLang="tr-TR" sz="2400" dirty="0" smtClean="0">
                <a:latin typeface="Franklin Gothic Book"/>
              </a:rPr>
              <a:t>Bu </a:t>
            </a:r>
            <a:r>
              <a:rPr lang="tr-TR" altLang="tr-TR" sz="2400" dirty="0">
                <a:latin typeface="Franklin Gothic Book"/>
              </a:rPr>
              <a:t>nedenle kontrol edilemezler ve öncelikle güvenirliğe etki ederler. </a:t>
            </a:r>
          </a:p>
        </p:txBody>
      </p:sp>
    </p:spTree>
    <p:extLst>
      <p:ext uri="{BB962C8B-B14F-4D97-AF65-F5344CB8AC3E}">
        <p14:creationId xmlns:p14="http://schemas.microsoft.com/office/powerpoint/2010/main" val="2306444106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Tesadüfi Hataya Örnekler:</a:t>
            </a:r>
            <a:endParaRPr lang="tr-TR" sz="3200" dirty="0"/>
          </a:p>
        </p:txBody>
      </p:sp>
      <p:sp>
        <p:nvSpPr>
          <p:cNvPr id="4" name="4 Metin kutusu"/>
          <p:cNvSpPr txBox="1">
            <a:spLocks noGrp="1"/>
          </p:cNvSpPr>
          <p:nvPr>
            <p:ph idx="1"/>
          </p:nvPr>
        </p:nvSpPr>
        <p:spPr>
          <a:xfrm>
            <a:off x="818712" y="1601414"/>
            <a:ext cx="10554574" cy="4878259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1200"/>
              </a:spcBef>
              <a:buClrTx/>
              <a:buSzTx/>
              <a:buFontTx/>
              <a:buNone/>
              <a:tabLst/>
              <a:defRPr/>
            </a:pPr>
            <a:endParaRPr kumimoji="0" lang="tr-TR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R="0" lvl="0" defTabSz="914400" eaLnBrk="1" fontAlgn="auto" latinLnBrk="0" hangingPunct="1">
              <a:spcBef>
                <a:spcPts val="120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Dikkatsizliği </a:t>
            </a:r>
            <a:r>
              <a:rPr kumimoji="0" lang="tr-TR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nedeniyle öğretmenin yaptığı sınavı puanlarken  olması gerekenden farklı puanlar </a:t>
            </a:r>
            <a:r>
              <a:rPr kumimoji="0" lang="tr-TR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vermesi</a:t>
            </a:r>
          </a:p>
          <a:p>
            <a:pPr defTabSz="914400">
              <a:spcBef>
                <a:spcPts val="1200"/>
              </a:spcBef>
              <a:buClrTx/>
              <a:buFont typeface="Wingdings" pitchFamily="2" charset="2"/>
              <a:buChar char="Ø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Öğretmenin  sınavlara verdiği puanları not defterine işlerken  farkında olmadan yanlış yazması</a:t>
            </a:r>
          </a:p>
          <a:p>
            <a:pPr defTabSz="914400">
              <a:spcBef>
                <a:spcPts val="1200"/>
              </a:spcBef>
              <a:buClrTx/>
              <a:buFont typeface="Wingdings" pitchFamily="2" charset="2"/>
              <a:buChar char="Ø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Sınav günü öğrencinin hasta ya da çok kaygılı olması nedeniyle bildiği soruları cevaplayamaması</a:t>
            </a:r>
          </a:p>
          <a:p>
            <a:pPr defTabSz="914400">
              <a:spcBef>
                <a:spcPts val="1200"/>
              </a:spcBef>
              <a:buClrTx/>
              <a:buFont typeface="Wingdings" pitchFamily="2" charset="2"/>
              <a:buChar char="Ø"/>
            </a:pPr>
            <a:r>
              <a:rPr lang="tr-TR" altLang="tr-TR" sz="2800" dirty="0">
                <a:latin typeface="Calibri" pitchFamily="34" charset="0"/>
                <a:cs typeface="Calibri" pitchFamily="34" charset="0"/>
              </a:rPr>
              <a:t>Öğrencilerin sınavda kopya çekmesi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1862476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24" y="589194"/>
            <a:ext cx="7714445" cy="568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990001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900" dirty="0" smtClean="0">
                <a:solidFill>
                  <a:srgbClr val="C00000"/>
                </a:solidFill>
                <a:latin typeface="Franklin Gothic Book"/>
              </a:rPr>
              <a:t>Ölçmede Hata </a:t>
            </a:r>
            <a:r>
              <a:rPr lang="tr-TR" sz="4900" dirty="0">
                <a:solidFill>
                  <a:srgbClr val="C00000"/>
                </a:solidFill>
                <a:latin typeface="Franklin Gothic Book"/>
              </a:rPr>
              <a:t>Kaynakları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5690152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812800" y="6197600"/>
            <a:ext cx="22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ÖĞRETMEN</a:t>
            </a:r>
            <a:endParaRPr lang="tr-TR" sz="24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3526971" y="6197599"/>
            <a:ext cx="226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TESTLER</a:t>
            </a:r>
            <a:endParaRPr lang="tr-TR" sz="2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6328229" y="6197600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ÖĞRENCİLER</a:t>
            </a:r>
            <a:endParaRPr lang="tr-TR" sz="24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8795657" y="6197600"/>
            <a:ext cx="280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SINAV SALONU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954577721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Doğru değerlendirmeler yapmak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Calibri" pitchFamily="34" charset="0"/>
                <a:cs typeface="Calibri" pitchFamily="34" charset="0"/>
              </a:rPr>
              <a:t>Eğitimde yapılan ölçmelerin sonuçları ölçütle karşılaştırılarak değerlendirmeler yapılmakta bu değerlendirmeler ile de bireyler hakkında karar verilmektedir.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Doğru kararlar verebilmek için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ölçme sonuçlarının bir dereceye kadar hatalardan arınık olması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gerekmektedir.</a:t>
            </a:r>
          </a:p>
          <a:p>
            <a:r>
              <a:rPr lang="tr-TR" altLang="tr-TR" sz="2400" dirty="0">
                <a:latin typeface="Calibri" pitchFamily="34" charset="0"/>
                <a:cs typeface="Calibri" pitchFamily="34" charset="0"/>
              </a:rPr>
              <a:t>Sabit ve sistematik hatalar kaynağı bilindiği ve büyük ölçüde farkında olarak yapıldığı için kontrol altına alınabilir. </a:t>
            </a:r>
            <a:endParaRPr lang="tr-TR" altLang="tr-T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altLang="tr-TR" sz="2400" dirty="0" smtClean="0">
                <a:latin typeface="Calibri" pitchFamily="34" charset="0"/>
                <a:cs typeface="Calibri" pitchFamily="34" charset="0"/>
              </a:rPr>
              <a:t>Ancak </a:t>
            </a:r>
            <a:r>
              <a:rPr lang="tr-TR" altLang="tr-TR" sz="2400" dirty="0">
                <a:latin typeface="Calibri" pitchFamily="34" charset="0"/>
                <a:cs typeface="Calibri" pitchFamily="34" charset="0"/>
              </a:rPr>
              <a:t>tesadüfi hataların kaynağı bilinmediği için kontrol edilemez ve büyük oranda güvenirliği tehdit eden hatalar </a:t>
            </a:r>
            <a:r>
              <a:rPr lang="tr-TR" altLang="tr-TR" sz="2400" b="1" dirty="0">
                <a:latin typeface="Calibri" pitchFamily="34" charset="0"/>
                <a:cs typeface="Calibri" pitchFamily="34" charset="0"/>
              </a:rPr>
              <a:t>tesadüfi </a:t>
            </a:r>
            <a:r>
              <a:rPr lang="tr-TR" altLang="tr-TR" sz="2400" b="1" dirty="0" smtClean="0">
                <a:latin typeface="Calibri" pitchFamily="34" charset="0"/>
                <a:cs typeface="Calibri" pitchFamily="34" charset="0"/>
              </a:rPr>
              <a:t>hatlar</a:t>
            </a:r>
            <a:r>
              <a:rPr lang="tr-TR" altLang="tr-TR" sz="2400" dirty="0" smtClean="0">
                <a:latin typeface="Calibri" pitchFamily="34" charset="0"/>
                <a:cs typeface="Calibri" pitchFamily="34" charset="0"/>
              </a:rPr>
              <a:t>dır.</a:t>
            </a:r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7779422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6823" y="2222287"/>
            <a:ext cx="10716463" cy="4242907"/>
          </a:xfrm>
        </p:spPr>
        <p:txBody>
          <a:bodyPr>
            <a:noAutofit/>
          </a:bodyPr>
          <a:lstStyle/>
          <a:p>
            <a:r>
              <a:rPr lang="tr-TR" sz="2400" dirty="0" smtClean="0"/>
              <a:t>Öğrenci başarılarını ölçen sınavlarda sabit, sistematik veya tesadüfi hatalardan herhangi biri ya da hepsi bulunabilir.</a:t>
            </a:r>
          </a:p>
          <a:p>
            <a:r>
              <a:rPr lang="tr-TR" sz="2400" dirty="0" smtClean="0"/>
              <a:t>Eğitimdeki ölçmelerde, ölçülen değişkenin soyut olması gibi nedenlerden dolayı ölçümlerde her zaman bir hata olacağı kesindir.</a:t>
            </a:r>
          </a:p>
          <a:p>
            <a:r>
              <a:rPr lang="tr-TR" sz="2400" dirty="0" smtClean="0"/>
              <a:t>Ölçmede bu hata miktarının tahmin edilmesi istenir. </a:t>
            </a:r>
          </a:p>
          <a:p>
            <a:r>
              <a:rPr lang="tr-TR" sz="2400" dirty="0" smtClean="0"/>
              <a:t>Bu durumda güvenirlik kestirme ve yorumlama için iki istatistik kullanılır. Bunlar;</a:t>
            </a:r>
          </a:p>
          <a:p>
            <a:pPr lvl="1">
              <a:buFont typeface="Wingdings 2" panose="05020102010507070707" pitchFamily="18" charset="2"/>
              <a:buChar char="õ"/>
            </a:pPr>
            <a:r>
              <a:rPr lang="tr-TR" sz="2200" dirty="0" smtClean="0"/>
              <a:t>Güvenirlik katsayısı</a:t>
            </a:r>
          </a:p>
          <a:p>
            <a:pPr lvl="1">
              <a:buFont typeface="Wingdings 2" panose="05020102010507070707" pitchFamily="18" charset="2"/>
              <a:buChar char="õ"/>
            </a:pPr>
            <a:r>
              <a:rPr lang="tr-TR" sz="2200" dirty="0" smtClean="0"/>
              <a:t>Ölçmenin standart hatası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146629" y="508000"/>
            <a:ext cx="8577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Her ölçme sunucunda bir miktar hata vardır. </a:t>
            </a:r>
          </a:p>
          <a:p>
            <a:r>
              <a:rPr lang="tr-TR" sz="2800" b="1" dirty="0" smtClean="0"/>
              <a:t>Hatasız ölçme yoktur.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2118807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104" y="932710"/>
            <a:ext cx="10571998" cy="97045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GÜVENİRLİK KESTİRME YÖNTEMLERİ</a:t>
            </a:r>
            <a:r>
              <a:rPr lang="tr-TR" dirty="0" smtClean="0">
                <a:solidFill>
                  <a:srgbClr val="002060"/>
                </a:solidFill>
              </a:rPr>
              <a:t/>
            </a:r>
            <a:br>
              <a:rPr lang="tr-TR" dirty="0" smtClean="0">
                <a:solidFill>
                  <a:srgbClr val="002060"/>
                </a:solidFill>
              </a:rPr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557" y="2363564"/>
            <a:ext cx="10999307" cy="4584588"/>
          </a:xfrm>
        </p:spPr>
        <p:txBody>
          <a:bodyPr>
            <a:noAutofit/>
          </a:bodyPr>
          <a:lstStyle/>
          <a:p>
            <a:r>
              <a:rPr lang="tr-TR" sz="2200" dirty="0" smtClean="0"/>
              <a:t>Ölçümlerimizin güvenirliğini somut olarak ortaya koymak ve sayısal bir değer olarak belirlemek amacıyla bazı güvenirlik kestirme yöntemleri geliştirilmiştir.</a:t>
            </a:r>
            <a:br>
              <a:rPr lang="tr-TR" sz="2200" dirty="0" smtClean="0"/>
            </a:br>
            <a:r>
              <a:rPr lang="tr-TR" sz="2200" dirty="0" smtClean="0"/>
              <a:t>Bir ölçme aracının;</a:t>
            </a:r>
          </a:p>
          <a:p>
            <a:r>
              <a:rPr lang="tr-TR" sz="2200" dirty="0" smtClean="0"/>
              <a:t>(a) uygulanış biçimine (tek veya çoklu uygulama)</a:t>
            </a:r>
          </a:p>
          <a:p>
            <a:r>
              <a:rPr lang="tr-TR" sz="2200" dirty="0" smtClean="0"/>
              <a:t>(b) ölçme aracını puanlamada kullanılan yönteme (‘0-1’ veya dereceleme yöntemi vb)</a:t>
            </a:r>
          </a:p>
          <a:p>
            <a:r>
              <a:rPr lang="tr-TR" sz="2200" dirty="0" smtClean="0"/>
              <a:t> (c) ölçülen değişkenin boyut sayısına (tek veya çok boyutlu gibi)</a:t>
            </a:r>
          </a:p>
          <a:p>
            <a:r>
              <a:rPr lang="tr-TR" sz="2200" dirty="0" smtClean="0"/>
              <a:t>(d) uygulanan ölçme teorisine (klasik test teorisi, genellenebilirlik teorisi, madde tepki teorisi vb) göre kullanılan güvenirlik tahmin yöntemi değişmektedir.</a:t>
            </a:r>
          </a:p>
          <a:p>
            <a:r>
              <a:rPr lang="tr-TR" sz="2200" dirty="0" smtClean="0"/>
              <a:t>Belli başlı güvenirlik tahmin yöntemleri  kısaca aşağıda açıklanmaktadır.</a:t>
            </a:r>
          </a:p>
          <a:p>
            <a:endParaRPr lang="tr-TR" sz="24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Ölçümlerin Güvenirliği ve Standart Hatası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68799"/>
          </a:xfrm>
        </p:spPr>
        <p:txBody>
          <a:bodyPr>
            <a:noAutofit/>
          </a:bodyPr>
          <a:lstStyle/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Font typeface="Franklin Gothic Book" panose="020B0503020102020204" pitchFamily="34" charset="0"/>
              <a:buChar char="■"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Font typeface="Franklin Gothic Book" panose="020B0503020102020204" pitchFamily="34" charset="0"/>
              <a:buChar char="■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Ölçümlerin Güvenirliği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384048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Font typeface="Franklin Gothic Book" panose="020B0503020102020204" pitchFamily="34" charset="0"/>
              <a:buChar char="■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Ölçmede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Hata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Türleri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Font typeface="Franklin Gothic Book" panose="020B0503020102020204" pitchFamily="34" charset="0"/>
              <a:buChar char="■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Güvenirlik Kestirme Yöntemleri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Font typeface="Franklin Gothic Book" panose="020B0503020102020204" pitchFamily="34" charset="0"/>
              <a:buChar char="■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Ölçmenin Standart Hatası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Font typeface="Franklin Gothic Book" panose="020B0503020102020204" pitchFamily="34" charset="0"/>
              <a:buChar char="■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Gerçek Puan İçin Güven Aralığının Bulunması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Font typeface="Franklin Gothic Book" panose="020B0503020102020204" pitchFamily="34" charset="0"/>
              <a:buChar char="■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Güvenirliğe Etki Eden Faktörler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56827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7" y="0"/>
            <a:ext cx="10676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209143" y="6233375"/>
            <a:ext cx="3221967" cy="62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5892083" y="5925849"/>
            <a:ext cx="2177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C.Alpha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58256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9" y="0"/>
            <a:ext cx="112818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136571" y="624114"/>
            <a:ext cx="1828800" cy="37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222171" y="1036635"/>
            <a:ext cx="483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2060"/>
                </a:solidFill>
              </a:rPr>
              <a:t>Tahmin Yöntemleri</a:t>
            </a:r>
            <a:endParaRPr lang="tr-T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42253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52" y="928913"/>
            <a:ext cx="10571998" cy="580573"/>
          </a:xfrm>
        </p:spPr>
        <p:txBody>
          <a:bodyPr/>
          <a:lstStyle/>
          <a:p>
            <a:r>
              <a:rPr lang="tr-TR" sz="2400" dirty="0" smtClean="0">
                <a:solidFill>
                  <a:schemeClr val="tx1"/>
                </a:solidFill>
              </a:rPr>
              <a:t>A) TEST-TEKRAR TEST YÖNTEMİ İLE  GÜVENİRLİĞİN KESTİRİLMESİ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8" y="2343956"/>
            <a:ext cx="10805134" cy="4514044"/>
          </a:xfrm>
        </p:spPr>
        <p:txBody>
          <a:bodyPr>
            <a:normAutofit lnSpcReduction="10000"/>
          </a:bodyPr>
          <a:lstStyle/>
          <a:p>
            <a:r>
              <a:rPr lang="tr-TR" sz="2200" dirty="0" smtClean="0"/>
              <a:t>Test tekrar-test yöntemi kararlılık anlamındaki güvenirlik katsayısının elde edilmesine yönelik bir yöntemdir. </a:t>
            </a:r>
          </a:p>
          <a:p>
            <a:r>
              <a:rPr lang="tr-TR" sz="2200" dirty="0" smtClean="0"/>
              <a:t>Bu yöntemle aynı değişkenin birden çok ölçülmesi sonucu elde edilen ölçümler arasındaki benzerlik veya ilişkiyi belirleyerek ölçümlerin güvenirliği kestirilir. </a:t>
            </a:r>
          </a:p>
          <a:p>
            <a:r>
              <a:rPr lang="tr-TR" sz="2200" dirty="0" smtClean="0"/>
              <a:t>Test tekrar-test yöntemleri, aynı örneklem üzerinden aynı konuda birden çok ölçümün yapılması sonucu elde edilen ölçümler arasındaki korelasyon katsayısının hesaplanmasıyla testin güvenirliğini kestiren yöntemlerdir. </a:t>
            </a:r>
          </a:p>
          <a:p>
            <a:r>
              <a:rPr lang="tr-TR" sz="2200" dirty="0" smtClean="0"/>
              <a:t>Anlaşılacağı üzere test-tekrar test yöntemlerinde, en az iki kez aynı değişkenin ölçülmesi söz konusudur.</a:t>
            </a:r>
          </a:p>
          <a:p>
            <a:r>
              <a:rPr lang="tr-TR" sz="2200" dirty="0" smtClean="0"/>
              <a:t>Test tekrar test yöntemi; tek form ve alternatif form yöntemi olarak iki şekilde uygulanabilir.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"/>
          <p:cNvGrpSpPr/>
          <p:nvPr/>
        </p:nvGrpSpPr>
        <p:grpSpPr>
          <a:xfrm>
            <a:off x="3083276" y="2423946"/>
            <a:ext cx="5786478" cy="3798356"/>
            <a:chOff x="1571604" y="1500174"/>
            <a:chExt cx="5786478" cy="3798356"/>
          </a:xfrm>
        </p:grpSpPr>
        <p:sp>
          <p:nvSpPr>
            <p:cNvPr id="4" name="3 Dikdörtgen"/>
            <p:cNvSpPr/>
            <p:nvPr/>
          </p:nvSpPr>
          <p:spPr>
            <a:xfrm>
              <a:off x="1571604" y="1500174"/>
              <a:ext cx="2071702" cy="3143272"/>
            </a:xfrm>
            <a:prstGeom prst="rect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5" name="4 Metin kutusu"/>
            <p:cNvSpPr txBox="1"/>
            <p:nvPr/>
          </p:nvSpPr>
          <p:spPr>
            <a:xfrm>
              <a:off x="1714480" y="1714488"/>
              <a:ext cx="178595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r-TR" b="1" dirty="0">
                  <a:solidFill>
                    <a:srgbClr val="C00000"/>
                  </a:solidFill>
                </a:rPr>
                <a:t>TEST 1</a:t>
              </a:r>
            </a:p>
            <a:p>
              <a:pPr defTabSz="457200"/>
              <a:r>
                <a:rPr lang="tr-TR" b="1" dirty="0">
                  <a:solidFill>
                    <a:prstClr val="black"/>
                  </a:solidFill>
                </a:rPr>
                <a:t>Sorular: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……………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…………...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……………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 smtClean="0">
                  <a:solidFill>
                    <a:prstClr val="black"/>
                  </a:solidFill>
                </a:rPr>
                <a:t>20. </a:t>
              </a:r>
              <a:r>
                <a:rPr lang="tr-TR" b="1" dirty="0">
                  <a:solidFill>
                    <a:prstClr val="black"/>
                  </a:solidFill>
                </a:rPr>
                <a:t>………….</a:t>
              </a:r>
            </a:p>
          </p:txBody>
        </p:sp>
        <p:sp>
          <p:nvSpPr>
            <p:cNvPr id="6" name="5 Dikdörtgen"/>
            <p:cNvSpPr/>
            <p:nvPr/>
          </p:nvSpPr>
          <p:spPr>
            <a:xfrm>
              <a:off x="5286380" y="1571612"/>
              <a:ext cx="2071702" cy="3143272"/>
            </a:xfrm>
            <a:prstGeom prst="rect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7" name="6 Metin kutusu"/>
            <p:cNvSpPr txBox="1"/>
            <p:nvPr/>
          </p:nvSpPr>
          <p:spPr>
            <a:xfrm>
              <a:off x="5429256" y="1785926"/>
              <a:ext cx="178595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r-TR" b="1" dirty="0">
                  <a:solidFill>
                    <a:srgbClr val="C00000"/>
                  </a:solidFill>
                </a:rPr>
                <a:t>TEST 1</a:t>
              </a:r>
            </a:p>
            <a:p>
              <a:pPr defTabSz="457200"/>
              <a:r>
                <a:rPr lang="tr-TR" b="1" dirty="0">
                  <a:solidFill>
                    <a:prstClr val="black"/>
                  </a:solidFill>
                </a:rPr>
                <a:t>Sorular: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…………….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…………….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………….…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 smtClean="0">
                  <a:solidFill>
                    <a:prstClr val="black"/>
                  </a:solidFill>
                </a:rPr>
                <a:t>20. </a:t>
              </a:r>
              <a:r>
                <a:rPr lang="tr-TR" b="1" dirty="0">
                  <a:solidFill>
                    <a:prstClr val="black"/>
                  </a:solidFill>
                </a:rPr>
                <a:t>…………..</a:t>
              </a:r>
            </a:p>
          </p:txBody>
        </p:sp>
        <p:sp>
          <p:nvSpPr>
            <p:cNvPr id="8" name="7 Sağ Ok"/>
            <p:cNvSpPr/>
            <p:nvPr/>
          </p:nvSpPr>
          <p:spPr>
            <a:xfrm>
              <a:off x="4000496" y="3658098"/>
              <a:ext cx="1071570" cy="4286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3786182" y="2071678"/>
              <a:ext cx="14287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tr-TR" dirty="0">
                  <a:solidFill>
                    <a:prstClr val="black"/>
                  </a:solidFill>
                </a:rPr>
                <a:t>Aynı test </a:t>
              </a:r>
              <a:r>
                <a:rPr lang="tr-TR" b="1" dirty="0">
                  <a:solidFill>
                    <a:srgbClr val="FF0000"/>
                  </a:solidFill>
                </a:rPr>
                <a:t>belli bir süre </a:t>
              </a:r>
              <a:r>
                <a:rPr lang="tr-TR" dirty="0">
                  <a:solidFill>
                    <a:prstClr val="black"/>
                  </a:solidFill>
                </a:rPr>
                <a:t>sonra aynı gruba tekrar uygulanır.</a:t>
              </a:r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1714480" y="4929198"/>
              <a:ext cx="15716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tr-TR" b="1" dirty="0">
                  <a:solidFill>
                    <a:prstClr val="black"/>
                  </a:solidFill>
                </a:rPr>
                <a:t>1. Uygulama</a:t>
              </a:r>
              <a:endParaRPr lang="tr-TR" dirty="0">
                <a:solidFill>
                  <a:prstClr val="black"/>
                </a:solidFill>
              </a:endParaRPr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5572132" y="4929198"/>
              <a:ext cx="15716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tr-TR" b="1" dirty="0">
                  <a:solidFill>
                    <a:prstClr val="black"/>
                  </a:solidFill>
                </a:rPr>
                <a:t>2. Uygulama</a:t>
              </a:r>
              <a:endParaRPr lang="tr-T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03768" y="122238"/>
            <a:ext cx="7543800" cy="1295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solidFill>
                  <a:srgbClr val="FF0000"/>
                </a:solidFill>
              </a:rPr>
              <a:t>İki uygulamaya dayalı yöntemler</a:t>
            </a: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1485426" y="1417638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990000"/>
                </a:solidFill>
                <a:latin typeface="Gabriola" pitchFamily="82" charset="0"/>
                <a:cs typeface="Arial" pitchFamily="34" charset="0"/>
              </a:rPr>
              <a:t>Test-Tekrar Test Yöntemi</a:t>
            </a:r>
            <a:br>
              <a:rPr lang="tr-TR" b="1" dirty="0" smtClean="0">
                <a:solidFill>
                  <a:srgbClr val="990000"/>
                </a:solidFill>
                <a:latin typeface="Gabriola" pitchFamily="82" charset="0"/>
                <a:cs typeface="Arial" pitchFamily="34" charset="0"/>
              </a:rPr>
            </a:br>
            <a:endParaRPr lang="tr-TR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Documents and Settings\Serkan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1285860"/>
            <a:ext cx="3961562" cy="3714776"/>
          </a:xfrm>
          <a:prstGeom prst="rect">
            <a:avLst/>
          </a:prstGeom>
          <a:noFill/>
        </p:spPr>
      </p:pic>
      <p:pic>
        <p:nvPicPr>
          <p:cNvPr id="3" name="Picture 1" descr="C:\Documents and Settings\Serkan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2544" y="1285860"/>
            <a:ext cx="3681210" cy="3786214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899921" y="5357827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sz="2400" b="1" dirty="0">
                <a:solidFill>
                  <a:prstClr val="black"/>
                </a:solidFill>
              </a:rPr>
              <a:t>1 saat sonra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7329078" y="5396228"/>
            <a:ext cx="194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sz="2400" b="1" dirty="0" smtClean="0">
                <a:solidFill>
                  <a:prstClr val="black"/>
                </a:solidFill>
              </a:rPr>
              <a:t>2 </a:t>
            </a:r>
            <a:r>
              <a:rPr lang="tr-TR" sz="2400" b="1" dirty="0">
                <a:solidFill>
                  <a:prstClr val="black"/>
                </a:solidFill>
              </a:rPr>
              <a:t>hafta sonra</a:t>
            </a:r>
          </a:p>
        </p:txBody>
      </p:sp>
    </p:spTree>
    <p:extLst>
      <p:ext uri="{BB962C8B-B14F-4D97-AF65-F5344CB8AC3E}">
        <p14:creationId xmlns:p14="http://schemas.microsoft.com/office/powerpoint/2010/main" val="16755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37" y="876066"/>
            <a:ext cx="10571998" cy="970450"/>
          </a:xfrm>
        </p:spPr>
        <p:txBody>
          <a:bodyPr/>
          <a:lstStyle/>
          <a:p>
            <a:r>
              <a:rPr lang="tr-TR" sz="3200" dirty="0" smtClean="0"/>
              <a:t>1.TEK FORM YÖNTEMİ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654658" y="2020021"/>
            <a:ext cx="106895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/>
              <a:t>Tek bir test formu belli bir zaman aralığıyla iki kez aynı öğrencilere uygulanır. </a:t>
            </a:r>
          </a:p>
          <a:p>
            <a:r>
              <a:rPr lang="tr-TR" sz="2200" dirty="0" smtClean="0"/>
              <a:t>İki uygulama sonucu, elde edilen ölçümler arasındaki korelasyonun hesaplanmasıyla güvenirlik kestirilir. </a:t>
            </a:r>
          </a:p>
          <a:p>
            <a:endParaRPr lang="tr-TR" sz="2200" dirty="0" smtClean="0"/>
          </a:p>
          <a:p>
            <a:r>
              <a:rPr lang="tr-TR" sz="2200" dirty="0" smtClean="0"/>
              <a:t>Aynı grup üzerinden elde edilen bu ölçümler arasındaki uyum veya benzerliğin (istatiksel olarak) derecesini bize korelasyon tekniği verir.</a:t>
            </a:r>
          </a:p>
          <a:p>
            <a:endParaRPr lang="tr-TR" sz="2200" dirty="0" smtClean="0"/>
          </a:p>
          <a:p>
            <a:r>
              <a:rPr lang="tr-TR" sz="2200" dirty="0" smtClean="0">
                <a:solidFill>
                  <a:srgbClr val="FFFF00"/>
                </a:solidFill>
              </a:rPr>
              <a:t>TEK FORM YÖNTEMİYLE GÜVENİRLİK KESTİRME AŞAMALARI</a:t>
            </a:r>
          </a:p>
          <a:p>
            <a:r>
              <a:rPr lang="tr-TR" sz="2200" dirty="0" smtClean="0"/>
              <a:t>1. Testin bir gruba uygulanması.</a:t>
            </a:r>
          </a:p>
          <a:p>
            <a:r>
              <a:rPr lang="tr-TR" sz="2200" dirty="0" smtClean="0"/>
              <a:t>2. Belirli bir zaman geçtikten sonra, </a:t>
            </a:r>
            <a:r>
              <a:rPr lang="tr-TR" sz="2200" dirty="0" smtClean="0">
                <a:solidFill>
                  <a:srgbClr val="FFFF00"/>
                </a:solidFill>
              </a:rPr>
              <a:t>aynı testin </a:t>
            </a:r>
            <a:r>
              <a:rPr lang="tr-TR" sz="2200" dirty="0" smtClean="0"/>
              <a:t>aynı gruba tekrar uygulanması.</a:t>
            </a:r>
          </a:p>
          <a:p>
            <a:r>
              <a:rPr lang="tr-TR" sz="2200" dirty="0" smtClean="0"/>
              <a:t>3. İki uygulamadan elde edilen ölçümler arasındaki korelasyon katsayısının hesaplanması.</a:t>
            </a:r>
          </a:p>
          <a:p>
            <a:r>
              <a:rPr lang="tr-TR" sz="2200" dirty="0" smtClean="0"/>
              <a:t>4. Elde edilen korelasyon katsayısının yorumlanması.</a:t>
            </a:r>
            <a:r>
              <a:rPr lang="tr-TR" sz="2200" b="1" dirty="0" smtClean="0"/>
              <a:t> </a:t>
            </a:r>
            <a:r>
              <a:rPr lang="tr-TR" sz="2200" b="1" dirty="0" smtClean="0">
                <a:hlinkClick r:id="rId2" action="ppaction://hlinkfile"/>
              </a:rPr>
              <a:t>Sayısal Dosyalar\Test-Tekrar Test.xlsx</a:t>
            </a:r>
            <a:endParaRPr lang="tr-TR" sz="2200" b="1" dirty="0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975" y="952066"/>
            <a:ext cx="10586433" cy="553997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tr-T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Test - tekrar test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yöntemlerinden tek form yöntemiyle güvenirlik katsayısı kestirilirken (diğer bir ifadeyle aynı ölçme aracının iki kez uygulanmasından elde edilen ölçümler arasındaki korelasyonla güvenirlik katsayısını kestirilirken) sağlanması gereken iki temel koşul vardır.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Bunlar;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(a) İki uygulama arasında geçen süre içinde, öğrencilerin ölçülen değişkene ait gerçek puanlarında bir değişikliğin olmaması ve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(b) birinci uygulamanın, ikinci uygulamadan elde edilecek puanı etkilememesidir.</a:t>
            </a:r>
          </a:p>
        </p:txBody>
      </p:sp>
      <p:sp>
        <p:nvSpPr>
          <p:cNvPr id="3" name="Pentagon 2"/>
          <p:cNvSpPr/>
          <p:nvPr/>
        </p:nvSpPr>
        <p:spPr>
          <a:xfrm>
            <a:off x="0" y="155643"/>
            <a:ext cx="1478604" cy="58365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8794" y="939187"/>
            <a:ext cx="10586433" cy="498598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664B0">
                  <a:lumMod val="75000"/>
                </a:srgbClr>
              </a:buClr>
              <a:buFont typeface="Wingdings" pitchFamily="2" charset="2"/>
              <a:buChar char="v"/>
            </a:pPr>
            <a:r>
              <a:rPr lang="tr-TR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Tek form yöntemi, zaman içerisinde </a:t>
            </a:r>
            <a:r>
              <a:rPr lang="tr-T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kolayca değişmeyen </a:t>
            </a:r>
            <a:r>
              <a:rPr lang="tr-TR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yapıdaki değişkenleri ölçmede, güvenirliği bulma için kullanımı uygun olan bir tekniktir.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664B0">
                  <a:lumMod val="75000"/>
                </a:srgbClr>
              </a:buClr>
              <a:buFont typeface="Wingdings" pitchFamily="2" charset="2"/>
              <a:buChar char="v"/>
            </a:pPr>
            <a:r>
              <a:rPr lang="tr-TR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Güvenirliğin düşük olmasına iki uygulama koşulandaki ölçme işlem ve ortamlarının farklılığı da neden olabilir.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664B0">
                  <a:lumMod val="75000"/>
                </a:srgbClr>
              </a:buClr>
              <a:buFont typeface="Wingdings" pitchFamily="2" charset="2"/>
              <a:buChar char="v"/>
            </a:pPr>
            <a:r>
              <a:rPr lang="tr-TR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Puanlama hatalarının olması, şans başarısı, öğrencilerin işaretleme  hataları yapmaları vb. gibi durumlar hata kaynağı olabilir.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664B0">
                  <a:lumMod val="75000"/>
                </a:srgbClr>
              </a:buClr>
              <a:buFont typeface="Wingdings" pitchFamily="2" charset="2"/>
              <a:buChar char="v"/>
            </a:pPr>
            <a:r>
              <a:rPr lang="tr-TR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Aynı test formunun kullanılmasıyla, test </a:t>
            </a:r>
            <a:r>
              <a:rPr lang="tr-TR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tekrar test yöntemiyle kestirilen bu güvenirlik katsayısına «</a:t>
            </a:r>
            <a:r>
              <a:rPr lang="tr-T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kararlılık katsayısı</a:t>
            </a:r>
            <a:r>
              <a:rPr lang="tr-TR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» denir.</a:t>
            </a:r>
          </a:p>
        </p:txBody>
      </p:sp>
      <p:sp>
        <p:nvSpPr>
          <p:cNvPr id="3" name="Pentagon 2"/>
          <p:cNvSpPr/>
          <p:nvPr/>
        </p:nvSpPr>
        <p:spPr>
          <a:xfrm>
            <a:off x="0" y="155643"/>
            <a:ext cx="1478604" cy="58365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063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188" y="1274040"/>
            <a:ext cx="10571998" cy="970450"/>
          </a:xfrm>
        </p:spPr>
        <p:txBody>
          <a:bodyPr/>
          <a:lstStyle/>
          <a:p>
            <a:r>
              <a:rPr lang="tr-TR" sz="3200" dirty="0" smtClean="0">
                <a:solidFill>
                  <a:schemeClr val="tx1"/>
                </a:solidFill>
              </a:rPr>
              <a:t>2. ALTERNATİF (EŞDEĞER, PARALEL) FORM YÖNTEMİ </a:t>
            </a: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125" y="2220746"/>
            <a:ext cx="1151371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tr-TR" sz="2200" dirty="0" smtClean="0"/>
              <a:t>Test- tekrar test yöntemlerinden alternatif form yönteminde de aynı değişken genelde iki kez ölçülür.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tr-TR" sz="2200" dirty="0" smtClean="0"/>
              <a:t>Her iki ölçmede elde edilen puanlar arasındaki korelasyonun hesaplanmasıyla ölçümlerin güvenirliği kestirilir.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tr-TR" sz="2200" dirty="0" smtClean="0"/>
              <a:t>Alternatif form yönteminin tek form yönteminden farkı; ikinci uygulamada aynı test yerine bu paralel testlerden biri uygulanır ve ikinci uygulamada da paralel testin diğeri uygulanır.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188" y="1274040"/>
            <a:ext cx="10571998" cy="970450"/>
          </a:xfrm>
        </p:spPr>
        <p:txBody>
          <a:bodyPr/>
          <a:lstStyle/>
          <a:p>
            <a:r>
              <a:rPr lang="tr-TR" sz="3200" dirty="0" smtClean="0">
                <a:solidFill>
                  <a:schemeClr val="tx1"/>
                </a:solidFill>
              </a:rPr>
              <a:t>2. ALTERNATİF (EŞDEĞER, PARALEL) FORM YÖNTEMİ </a:t>
            </a: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125" y="2220746"/>
            <a:ext cx="1151371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200" dirty="0" smtClean="0">
                <a:solidFill>
                  <a:srgbClr val="FFFF00"/>
                </a:solidFill>
              </a:rPr>
              <a:t>Alternatif form yöntemiyle güvenirlik kestirme aşamaları </a:t>
            </a:r>
          </a:p>
          <a:p>
            <a:pPr>
              <a:lnSpc>
                <a:spcPct val="150000"/>
              </a:lnSpc>
            </a:pPr>
            <a:r>
              <a:rPr lang="tr-TR" sz="2200" dirty="0" smtClean="0">
                <a:solidFill>
                  <a:srgbClr val="FFFFFF"/>
                </a:solidFill>
              </a:rPr>
              <a:t>1. Test formlarından birinin bir gruba uygulanması.</a:t>
            </a:r>
          </a:p>
          <a:p>
            <a:pPr>
              <a:lnSpc>
                <a:spcPct val="150000"/>
              </a:lnSpc>
            </a:pPr>
            <a:r>
              <a:rPr lang="tr-TR" sz="2200" dirty="0" smtClean="0">
                <a:solidFill>
                  <a:srgbClr val="FFFFFF"/>
                </a:solidFill>
              </a:rPr>
              <a:t>2. Belirli bir zaman geçtikten sonra, aynı gruba diğer test formunun uygulanması.</a:t>
            </a:r>
          </a:p>
          <a:p>
            <a:pPr>
              <a:lnSpc>
                <a:spcPct val="150000"/>
              </a:lnSpc>
            </a:pPr>
            <a:r>
              <a:rPr lang="tr-TR" sz="2200" dirty="0" smtClean="0">
                <a:solidFill>
                  <a:srgbClr val="FFFFFF"/>
                </a:solidFill>
              </a:rPr>
              <a:t>3. İki uygulamadan elde edilen ölçümler arasındaki korelasyon katsayısının hesaplanması</a:t>
            </a:r>
            <a:r>
              <a:rPr lang="tr-TR" sz="2000" b="1" dirty="0" smtClean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rgbClr val="FFFFFF"/>
                </a:solidFill>
              </a:rPr>
              <a:t>4. Elde </a:t>
            </a:r>
            <a:r>
              <a:rPr lang="tr-TR" sz="2000" dirty="0" smtClean="0">
                <a:solidFill>
                  <a:srgbClr val="FFFFFF"/>
                </a:solidFill>
              </a:rPr>
              <a:t>edilen korelasyon </a:t>
            </a:r>
            <a:r>
              <a:rPr lang="tr-TR" sz="2000" dirty="0">
                <a:solidFill>
                  <a:srgbClr val="FFFFFF"/>
                </a:solidFill>
              </a:rPr>
              <a:t>katsayısının yorumlanması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rgbClr val="FFFFFF"/>
                </a:solidFill>
              </a:rPr>
              <a:t>5.Alternetif form yöntemiyle elde edilen korelasyon katsayısına  «kararlılık ve eşdeğerlik» güvenirlik katsayısı </a:t>
            </a:r>
            <a:r>
              <a:rPr lang="tr-TR" sz="2000" dirty="0" err="1" smtClean="0">
                <a:solidFill>
                  <a:srgbClr val="FFFFFF"/>
                </a:solidFill>
              </a:rPr>
              <a:t>denir.</a:t>
            </a:r>
            <a:r>
              <a:rPr lang="tr-TR" sz="2000" dirty="0" err="1" smtClean="0">
                <a:solidFill>
                  <a:srgbClr val="FFFFFF"/>
                </a:solidFill>
                <a:hlinkClick r:id="rId2" action="ppaction://hlinkfile"/>
              </a:rPr>
              <a:t>Sayısal</a:t>
            </a:r>
            <a:r>
              <a:rPr lang="tr-TR" sz="2000" dirty="0" smtClean="0">
                <a:solidFill>
                  <a:srgbClr val="FFFFFF"/>
                </a:solidFill>
                <a:hlinkClick r:id="rId2" action="ppaction://hlinkfile"/>
              </a:rPr>
              <a:t> Dosyalar\Test-Tekrar Test.xlsx</a:t>
            </a:r>
            <a:endParaRPr lang="tr-TR" sz="20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FFFFFF"/>
                </a:solidFill>
                <a:hlinkClick r:id="rId3" action="ppaction://hlinkfile"/>
              </a:rPr>
              <a:t>..\</a:t>
            </a:r>
            <a:r>
              <a:rPr lang="tr-TR" sz="2000" b="1" dirty="0">
                <a:solidFill>
                  <a:srgbClr val="FFFFFF"/>
                </a:solidFill>
                <a:hlinkClick r:id="rId3" action="ppaction://hlinkfile"/>
              </a:rPr>
              <a:t>2019 Güz </a:t>
            </a:r>
            <a:r>
              <a:rPr lang="tr-TR" sz="2000" b="1" dirty="0" err="1">
                <a:solidFill>
                  <a:srgbClr val="FFFFFF"/>
                </a:solidFill>
                <a:hlinkClick r:id="rId3" action="ppaction://hlinkfile"/>
              </a:rPr>
              <a:t>E.Ölçme</a:t>
            </a:r>
            <a:r>
              <a:rPr lang="tr-TR" sz="2000" b="1" dirty="0">
                <a:solidFill>
                  <a:srgbClr val="FFFFFF"/>
                </a:solidFill>
                <a:hlinkClick r:id="rId3" action="ppaction://hlinkfile"/>
              </a:rPr>
              <a:t> ve Değerlendirme\Din Eğitimi İLİTAM 2019 Bahar Vize-Final.xlsx</a:t>
            </a:r>
            <a:endParaRPr lang="tr-TR" sz="2000" b="1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tr-TR" sz="20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43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tr-TR" sz="3600" spc="1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3600" spc="1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3600" spc="10" dirty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3600" spc="10" dirty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3600" spc="1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3600" spc="1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3600" spc="10" dirty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3600" spc="10" dirty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3600" spc="1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3600" spc="1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3600" spc="10" dirty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3600" spc="10" dirty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3600" spc="1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3600" spc="1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3600" spc="1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  <a:t>İyi Bir Ölçme Aracının Özellikleri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421229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381020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286000"/>
            <a:ext cx="8782493" cy="35814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Paralel Test Nedir?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 smtClean="0">
                <a:solidFill>
                  <a:schemeClr val="tx1"/>
                </a:solidFill>
                <a:cs typeface="Arial" pitchFamily="34" charset="0"/>
              </a:rPr>
              <a:t>Testlerin </a:t>
            </a:r>
            <a:r>
              <a:rPr lang="tr-TR" sz="2400" dirty="0">
                <a:solidFill>
                  <a:schemeClr val="tx1"/>
                </a:solidFill>
                <a:cs typeface="Arial" pitchFamily="34" charset="0"/>
              </a:rPr>
              <a:t>paralel olması için, </a:t>
            </a:r>
            <a:r>
              <a:rPr lang="tr-TR" sz="2400" dirty="0" smtClean="0">
                <a:solidFill>
                  <a:schemeClr val="tx1"/>
                </a:solidFill>
                <a:cs typeface="Arial" pitchFamily="34" charset="0"/>
              </a:rPr>
              <a:t>testler aynı özelliği ölçen eşit sayıda soruya sahip testler olmalı ve testi </a:t>
            </a:r>
            <a:r>
              <a:rPr lang="tr-TR" sz="2400" dirty="0">
                <a:solidFill>
                  <a:schemeClr val="tx1"/>
                </a:solidFill>
                <a:cs typeface="Arial" pitchFamily="34" charset="0"/>
              </a:rPr>
              <a:t>oluşturan soruların güçlük düzeylerinin, </a:t>
            </a:r>
            <a:r>
              <a:rPr lang="tr-TR" sz="2400" dirty="0" err="1">
                <a:solidFill>
                  <a:schemeClr val="tx1"/>
                </a:solidFill>
                <a:cs typeface="Arial" pitchFamily="34" charset="0"/>
              </a:rPr>
              <a:t>ayırıcılık</a:t>
            </a:r>
            <a:r>
              <a:rPr lang="tr-TR" sz="2400" dirty="0">
                <a:solidFill>
                  <a:schemeClr val="tx1"/>
                </a:solidFill>
                <a:cs typeface="Arial" pitchFamily="34" charset="0"/>
              </a:rPr>
              <a:t> düzeylerinin vb. aynı olması gerekir</a:t>
            </a:r>
            <a:r>
              <a:rPr lang="tr-TR" sz="2400" dirty="0" smtClean="0">
                <a:solidFill>
                  <a:schemeClr val="tx1"/>
                </a:solidFill>
                <a:cs typeface="Arial" pitchFamily="34" charset="0"/>
              </a:rPr>
              <a:t>. Test ve madde istatistiklerinin paralel olması beklenmektedir. </a:t>
            </a:r>
          </a:p>
          <a:p>
            <a:pPr marL="0" indent="0">
              <a:lnSpc>
                <a:spcPct val="100000"/>
              </a:lnSpc>
              <a:buNone/>
            </a:pPr>
            <a:endParaRPr lang="tr-TR" sz="24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2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2095472" y="857232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smtClean="0">
                <a:solidFill>
                  <a:srgbClr val="002060"/>
                </a:solidFill>
              </a:rPr>
              <a:t>Paralel (Eşdeğer) Formlar Yöntemi</a:t>
            </a:r>
            <a:endParaRPr lang="tr-TR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502" y="2268058"/>
            <a:ext cx="13239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5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"/>
          <p:cNvGrpSpPr/>
          <p:nvPr/>
        </p:nvGrpSpPr>
        <p:grpSpPr>
          <a:xfrm>
            <a:off x="2976868" y="2357430"/>
            <a:ext cx="6429420" cy="3214710"/>
            <a:chOff x="1571604" y="1500174"/>
            <a:chExt cx="6429420" cy="3214710"/>
          </a:xfrm>
        </p:grpSpPr>
        <p:sp>
          <p:nvSpPr>
            <p:cNvPr id="4" name="3 Dikdörtgen"/>
            <p:cNvSpPr/>
            <p:nvPr/>
          </p:nvSpPr>
          <p:spPr>
            <a:xfrm>
              <a:off x="1571604" y="1500174"/>
              <a:ext cx="2071702" cy="3143272"/>
            </a:xfrm>
            <a:prstGeom prst="rect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 dirty="0">
                <a:solidFill>
                  <a:prstClr val="white"/>
                </a:solidFill>
              </a:endParaRPr>
            </a:p>
          </p:txBody>
        </p:sp>
        <p:sp>
          <p:nvSpPr>
            <p:cNvPr id="5" name="4 Metin kutusu"/>
            <p:cNvSpPr txBox="1"/>
            <p:nvPr/>
          </p:nvSpPr>
          <p:spPr>
            <a:xfrm>
              <a:off x="1714480" y="1714488"/>
              <a:ext cx="178595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r-TR" b="1" dirty="0">
                  <a:solidFill>
                    <a:srgbClr val="C00000"/>
                  </a:solidFill>
                </a:rPr>
                <a:t>TEST A</a:t>
              </a:r>
            </a:p>
            <a:p>
              <a:pPr defTabSz="457200"/>
              <a:r>
                <a:rPr lang="tr-TR" b="1" dirty="0">
                  <a:solidFill>
                    <a:prstClr val="black"/>
                  </a:solidFill>
                </a:rPr>
                <a:t>Sorular: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……………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…………...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……………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 smtClean="0">
                  <a:solidFill>
                    <a:prstClr val="black"/>
                  </a:solidFill>
                </a:rPr>
                <a:t>20. </a:t>
              </a:r>
              <a:r>
                <a:rPr lang="tr-TR" b="1" dirty="0">
                  <a:solidFill>
                    <a:prstClr val="black"/>
                  </a:solidFill>
                </a:rPr>
                <a:t>………….</a:t>
              </a:r>
            </a:p>
          </p:txBody>
        </p:sp>
        <p:sp>
          <p:nvSpPr>
            <p:cNvPr id="6" name="5 Dikdörtgen"/>
            <p:cNvSpPr/>
            <p:nvPr/>
          </p:nvSpPr>
          <p:spPr>
            <a:xfrm>
              <a:off x="5929322" y="1571612"/>
              <a:ext cx="2071702" cy="3143272"/>
            </a:xfrm>
            <a:prstGeom prst="rect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 dirty="0">
                <a:solidFill>
                  <a:prstClr val="white"/>
                </a:solidFill>
              </a:endParaRPr>
            </a:p>
          </p:txBody>
        </p:sp>
        <p:sp>
          <p:nvSpPr>
            <p:cNvPr id="7" name="6 Metin kutusu"/>
            <p:cNvSpPr txBox="1"/>
            <p:nvPr/>
          </p:nvSpPr>
          <p:spPr>
            <a:xfrm>
              <a:off x="6072198" y="1785926"/>
              <a:ext cx="178595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r-TR" b="1" dirty="0">
                  <a:solidFill>
                    <a:srgbClr val="C00000"/>
                  </a:solidFill>
                </a:rPr>
                <a:t>TEST B</a:t>
              </a:r>
            </a:p>
            <a:p>
              <a:pPr defTabSz="457200"/>
              <a:r>
                <a:rPr lang="tr-TR" b="1" dirty="0">
                  <a:solidFill>
                    <a:prstClr val="black"/>
                  </a:solidFill>
                </a:rPr>
                <a:t>Sorular: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…………….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…………….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………….…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 smtClean="0">
                  <a:solidFill>
                    <a:prstClr val="black"/>
                  </a:solidFill>
                </a:rPr>
                <a:t>20. </a:t>
              </a:r>
              <a:r>
                <a:rPr lang="tr-TR" b="1" dirty="0">
                  <a:solidFill>
                    <a:prstClr val="black"/>
                  </a:solidFill>
                </a:rPr>
                <a:t>…………..</a:t>
              </a:r>
            </a:p>
          </p:txBody>
        </p:sp>
        <p:sp>
          <p:nvSpPr>
            <p:cNvPr id="8" name="7 Sağ Ok"/>
            <p:cNvSpPr/>
            <p:nvPr/>
          </p:nvSpPr>
          <p:spPr>
            <a:xfrm>
              <a:off x="4143372" y="3453140"/>
              <a:ext cx="1357322" cy="4286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 dirty="0">
                <a:solidFill>
                  <a:prstClr val="white"/>
                </a:solidFill>
              </a:endParaRPr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3786182" y="2134743"/>
              <a:ext cx="2143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tr-TR" b="1" dirty="0">
                  <a:solidFill>
                    <a:srgbClr val="C00000"/>
                  </a:solidFill>
                </a:rPr>
                <a:t>Aynı davranışları ölçen fakat farklı sorulardan oluşan iki test</a:t>
              </a:r>
            </a:p>
          </p:txBody>
        </p:sp>
      </p:grp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2095472" y="857232"/>
            <a:ext cx="8229600" cy="1143000"/>
          </a:xfrm>
          <a:effectLst/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Paralel (Eşdeğer) Formlar Yöntemi</a:t>
            </a:r>
            <a:endParaRPr lang="tr-TR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3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Serkan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990" y="1028782"/>
            <a:ext cx="5357850" cy="3357586"/>
          </a:xfrm>
          <a:prstGeom prst="rect">
            <a:avLst/>
          </a:prstGeom>
          <a:noFill/>
        </p:spPr>
      </p:pic>
      <p:sp>
        <p:nvSpPr>
          <p:cNvPr id="4" name="4 Sağ Ok"/>
          <p:cNvSpPr/>
          <p:nvPr>
            <p:custDataLst>
              <p:tags r:id="rId1"/>
            </p:custDataLst>
          </p:nvPr>
        </p:nvSpPr>
        <p:spPr>
          <a:xfrm>
            <a:off x="1346983" y="5397434"/>
            <a:ext cx="285752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13064">
            <a:off x="5390409" y="5031044"/>
            <a:ext cx="789291" cy="140355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845601" y="5397434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r-TR" sz="2400" dirty="0">
                <a:solidFill>
                  <a:srgbClr val="04617B">
                    <a:lumMod val="75000"/>
                  </a:srgbClr>
                </a:solidFill>
                <a:latin typeface="Arial" pitchFamily="34" charset="0"/>
              </a:rPr>
              <a:t>Olası </a:t>
            </a:r>
            <a:r>
              <a:rPr lang="tr-TR" sz="2400" dirty="0" smtClean="0">
                <a:solidFill>
                  <a:srgbClr val="04617B">
                    <a:lumMod val="75000"/>
                  </a:srgbClr>
                </a:solidFill>
                <a:latin typeface="Arial" pitchFamily="34" charset="0"/>
              </a:rPr>
              <a:t>HATA Kaynakları </a:t>
            </a:r>
            <a:endParaRPr lang="tr-TR" sz="2400" dirty="0">
              <a:solidFill>
                <a:srgbClr val="04617B">
                  <a:lumMod val="75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51000" y="0"/>
            <a:ext cx="10147300" cy="6858000"/>
          </a:xfrm>
          <a:prstGeom prst="rect">
            <a:avLst/>
          </a:prstGeom>
          <a:blipFill>
            <a:blip r:embed="rId2" cstate="print"/>
            <a:stretch>
              <a:fillRect l="-1142" t="-1244"/>
            </a:stretch>
          </a:blipFill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218485"/>
            <a:ext cx="1561763" cy="4774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51000" y="0"/>
            <a:ext cx="9450589" cy="1493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0" y="0"/>
            <a:ext cx="10236200" cy="6858000"/>
          </a:xfrm>
          <a:prstGeom prst="rect">
            <a:avLst/>
          </a:prstGeom>
          <a:blipFill>
            <a:blip r:embed="rId2" cstate="print"/>
            <a:stretch>
              <a:fillRect l="-834" r="-476"/>
            </a:stretch>
          </a:blipFill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347958"/>
            <a:ext cx="1343278" cy="48552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343278" y="4005330"/>
            <a:ext cx="9037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" pitchFamily="34" charset="0"/>
              </a:rPr>
              <a:t>Test yarılama yöntemleri:</a:t>
            </a:r>
          </a:p>
          <a:p>
            <a:pPr marL="457200" indent="-457200"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</a:rPr>
              <a:t>Tek numaralı sorular A Formu, çift numaralı sorular ise B Formu olarak değerlendirilebilir.</a:t>
            </a:r>
          </a:p>
          <a:p>
            <a:pPr marL="457200" indent="-457200"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</a:rPr>
              <a:t>Testteki maddelerin ilk yarısı A </a:t>
            </a:r>
            <a:r>
              <a:rPr lang="tr-TR" sz="2000" dirty="0">
                <a:solidFill>
                  <a:schemeClr val="bg1"/>
                </a:solidFill>
                <a:latin typeface="Arial" pitchFamily="34" charset="0"/>
              </a:rPr>
              <a:t>Formu, </a:t>
            </a: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</a:rPr>
              <a:t>ikinci yarısı ise B Formu olarak değerlendirilebilir.</a:t>
            </a:r>
          </a:p>
          <a:p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hlinkClick r:id="rId3" action="ppaction://hlinkfile"/>
              </a:rPr>
              <a:t>Sayısal Dosyalar\Eşdeğer </a:t>
            </a:r>
            <a:r>
              <a:rPr lang="tr-TR" sz="2000" dirty="0" err="1" smtClean="0">
                <a:solidFill>
                  <a:schemeClr val="bg1"/>
                </a:solidFill>
                <a:latin typeface="Arial" pitchFamily="34" charset="0"/>
                <a:hlinkClick r:id="rId3" action="ppaction://hlinkfile"/>
              </a:rPr>
              <a:t>Formlar.sav</a:t>
            </a:r>
            <a:endParaRPr lang="tr-TR" sz="20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12900" y="0"/>
            <a:ext cx="10287000" cy="6858000"/>
          </a:xfrm>
          <a:prstGeom prst="rect">
            <a:avLst/>
          </a:prstGeom>
          <a:blipFill>
            <a:blip r:embed="rId2" cstate="print"/>
            <a:stretch>
              <a:fillRect l="-948"/>
            </a:stretch>
          </a:blipFill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tr-TR" sz="1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tr-TR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388418"/>
            <a:ext cx="1497027" cy="5259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612900" y="3541690"/>
            <a:ext cx="10158390" cy="309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 Başlık"/>
          <p:cNvSpPr>
            <a:spLocks noGrp="1"/>
          </p:cNvSpPr>
          <p:nvPr>
            <p:ph type="title"/>
          </p:nvPr>
        </p:nvSpPr>
        <p:spPr>
          <a:xfrm>
            <a:off x="2747545" y="1056256"/>
            <a:ext cx="8715404" cy="1143000"/>
          </a:xfrm>
          <a:effectLst/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</a:rPr>
              <a:t>İki Yarı (Eşdeğer Yarılar) Yöntemi</a:t>
            </a:r>
            <a:endParaRPr lang="tr-TR" sz="3200" dirty="0" smtClean="0">
              <a:solidFill>
                <a:srgbClr val="002060"/>
              </a:solidFill>
            </a:endParaRPr>
          </a:p>
        </p:txBody>
      </p:sp>
      <p:grpSp>
        <p:nvGrpSpPr>
          <p:cNvPr id="22" name="21 Grup"/>
          <p:cNvGrpSpPr/>
          <p:nvPr/>
        </p:nvGrpSpPr>
        <p:grpSpPr>
          <a:xfrm>
            <a:off x="3413946" y="1840413"/>
            <a:ext cx="4500594" cy="4857784"/>
            <a:chOff x="2285984" y="642918"/>
            <a:chExt cx="4572032" cy="5072098"/>
          </a:xfrm>
        </p:grpSpPr>
        <p:sp>
          <p:nvSpPr>
            <p:cNvPr id="4" name="3 Dikdörtgen"/>
            <p:cNvSpPr/>
            <p:nvPr/>
          </p:nvSpPr>
          <p:spPr>
            <a:xfrm>
              <a:off x="3786182" y="642918"/>
              <a:ext cx="1428760" cy="2143140"/>
            </a:xfrm>
            <a:prstGeom prst="rect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5" name="4 Metin kutusu"/>
            <p:cNvSpPr txBox="1"/>
            <p:nvPr/>
          </p:nvSpPr>
          <p:spPr>
            <a:xfrm>
              <a:off x="3857620" y="714355"/>
              <a:ext cx="1357322" cy="212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r-TR" b="1" dirty="0">
                  <a:solidFill>
                    <a:prstClr val="black"/>
                  </a:solidFill>
                </a:rPr>
                <a:t>SORULAR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..</a:t>
              </a:r>
            </a:p>
            <a:p>
              <a:pPr marL="342900" indent="-342900" defTabSz="457200"/>
              <a:r>
                <a:rPr lang="tr-TR" b="1" dirty="0" smtClean="0">
                  <a:solidFill>
                    <a:prstClr val="black"/>
                  </a:solidFill>
                </a:rPr>
                <a:t>20. </a:t>
              </a:r>
              <a:r>
                <a:rPr lang="tr-TR" b="1" dirty="0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10" name="9 Aşağı Ok"/>
            <p:cNvSpPr/>
            <p:nvPr/>
          </p:nvSpPr>
          <p:spPr>
            <a:xfrm>
              <a:off x="4429124" y="3429000"/>
              <a:ext cx="214314" cy="5000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2285984" y="3571876"/>
              <a:ext cx="1428760" cy="2143140"/>
            </a:xfrm>
            <a:prstGeom prst="rect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2" name="11 Metin kutusu"/>
            <p:cNvSpPr txBox="1"/>
            <p:nvPr/>
          </p:nvSpPr>
          <p:spPr>
            <a:xfrm>
              <a:off x="2428860" y="3571876"/>
              <a:ext cx="1357322" cy="212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r-TR" b="1" dirty="0">
                  <a:solidFill>
                    <a:prstClr val="black"/>
                  </a:solidFill>
                </a:rPr>
                <a:t>SORULAR</a:t>
              </a:r>
            </a:p>
            <a:p>
              <a:pPr marL="342900" indent="-342900" defTabSz="457200">
                <a:buFontTx/>
                <a:buAutoNum type="arabicPeriod"/>
              </a:pPr>
              <a:r>
                <a:rPr lang="tr-TR" b="1" dirty="0">
                  <a:solidFill>
                    <a:prstClr val="black"/>
                  </a:solidFill>
                </a:rPr>
                <a:t>…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3. …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5. …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 smtClean="0">
                  <a:solidFill>
                    <a:prstClr val="black"/>
                  </a:solidFill>
                </a:rPr>
                <a:t>19</a:t>
              </a:r>
              <a:r>
                <a:rPr lang="tr-TR" b="1" dirty="0">
                  <a:solidFill>
                    <a:prstClr val="black"/>
                  </a:solidFill>
                </a:rPr>
                <a:t>. …</a:t>
              </a:r>
            </a:p>
          </p:txBody>
        </p:sp>
        <p:sp>
          <p:nvSpPr>
            <p:cNvPr id="13" name="12 Dikdörtgen"/>
            <p:cNvSpPr/>
            <p:nvPr/>
          </p:nvSpPr>
          <p:spPr>
            <a:xfrm>
              <a:off x="5357818" y="3571876"/>
              <a:ext cx="1428760" cy="2143140"/>
            </a:xfrm>
            <a:prstGeom prst="rect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4" name="13 Metin kutusu"/>
            <p:cNvSpPr txBox="1"/>
            <p:nvPr/>
          </p:nvSpPr>
          <p:spPr>
            <a:xfrm>
              <a:off x="5500694" y="3571876"/>
              <a:ext cx="1357322" cy="212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r-TR" b="1" dirty="0">
                  <a:solidFill>
                    <a:prstClr val="black"/>
                  </a:solidFill>
                </a:rPr>
                <a:t>SORULAR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2. …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4. …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6. …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>
                  <a:solidFill>
                    <a:prstClr val="black"/>
                  </a:solidFill>
                </a:rPr>
                <a:t>.</a:t>
              </a:r>
            </a:p>
            <a:p>
              <a:pPr marL="342900" indent="-342900" defTabSz="457200"/>
              <a:r>
                <a:rPr lang="tr-TR" b="1" dirty="0" smtClean="0">
                  <a:solidFill>
                    <a:prstClr val="black"/>
                  </a:solidFill>
                </a:rPr>
                <a:t>20</a:t>
              </a:r>
              <a:r>
                <a:rPr lang="tr-TR" b="1" dirty="0">
                  <a:solidFill>
                    <a:prstClr val="black"/>
                  </a:solidFill>
                </a:rPr>
                <a:t>. …</a:t>
              </a:r>
            </a:p>
          </p:txBody>
        </p:sp>
        <p:sp>
          <p:nvSpPr>
            <p:cNvPr id="15" name="14 Metin kutusu"/>
            <p:cNvSpPr txBox="1"/>
            <p:nvPr/>
          </p:nvSpPr>
          <p:spPr>
            <a:xfrm>
              <a:off x="4071934" y="3000372"/>
              <a:ext cx="1000132" cy="38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r-TR" b="1" dirty="0">
                  <a:solidFill>
                    <a:prstClr val="black"/>
                  </a:solidFill>
                </a:rPr>
                <a:t>Uygula</a:t>
              </a:r>
            </a:p>
          </p:txBody>
        </p:sp>
        <p:sp>
          <p:nvSpPr>
            <p:cNvPr id="16" name="15 Sol Sağ Ok"/>
            <p:cNvSpPr/>
            <p:nvPr/>
          </p:nvSpPr>
          <p:spPr>
            <a:xfrm>
              <a:off x="3929058" y="4572008"/>
              <a:ext cx="1285884" cy="28575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7" name="16 Metin kutusu"/>
            <p:cNvSpPr txBox="1"/>
            <p:nvPr/>
          </p:nvSpPr>
          <p:spPr>
            <a:xfrm>
              <a:off x="3929058" y="5000636"/>
              <a:ext cx="1285884" cy="38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r-TR" dirty="0">
                  <a:solidFill>
                    <a:prstClr val="black"/>
                  </a:solidFill>
                </a:rPr>
                <a:t>  </a:t>
              </a:r>
              <a:r>
                <a:rPr lang="tr-TR" b="1" dirty="0">
                  <a:solidFill>
                    <a:prstClr val="black"/>
                  </a:solidFill>
                </a:rPr>
                <a:t>Tutarlılık</a:t>
              </a:r>
            </a:p>
          </p:txBody>
        </p:sp>
        <p:sp>
          <p:nvSpPr>
            <p:cNvPr id="18" name="17 Metin kutusu"/>
            <p:cNvSpPr txBox="1"/>
            <p:nvPr/>
          </p:nvSpPr>
          <p:spPr>
            <a:xfrm>
              <a:off x="2428860" y="3071810"/>
              <a:ext cx="1000132" cy="38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r-TR" b="1" dirty="0">
                  <a:solidFill>
                    <a:prstClr val="black"/>
                  </a:solidFill>
                </a:rPr>
                <a:t>1. YARI</a:t>
              </a:r>
            </a:p>
          </p:txBody>
        </p:sp>
        <p:sp>
          <p:nvSpPr>
            <p:cNvPr id="19" name="18 Metin kutusu"/>
            <p:cNvSpPr txBox="1"/>
            <p:nvPr/>
          </p:nvSpPr>
          <p:spPr>
            <a:xfrm>
              <a:off x="5572132" y="3071810"/>
              <a:ext cx="990608" cy="38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r-TR" b="1" dirty="0">
                  <a:solidFill>
                    <a:prstClr val="black"/>
                  </a:solidFill>
                </a:rPr>
                <a:t>2. YARI</a:t>
              </a:r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767195" y="0"/>
            <a:ext cx="7543800" cy="1295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solidFill>
                  <a:srgbClr val="FF0000"/>
                </a:solidFill>
              </a:rPr>
              <a:t>Tek uygulamaya dayalı yöntemler</a:t>
            </a:r>
          </a:p>
        </p:txBody>
      </p:sp>
    </p:spTree>
    <p:extLst>
      <p:ext uri="{BB962C8B-B14F-4D97-AF65-F5344CB8AC3E}">
        <p14:creationId xmlns:p14="http://schemas.microsoft.com/office/powerpoint/2010/main" val="10456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Documents and Settings\Serkan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43" y="1746221"/>
            <a:ext cx="6377825" cy="3070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8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55" y="1545465"/>
            <a:ext cx="9155049" cy="369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484836"/>
      </p:ext>
    </p:extLst>
  </p:cSld>
  <p:clrMapOvr>
    <a:masterClrMapping/>
  </p:clrMapOvr>
  <p:transition spd="slow"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3" y="546786"/>
            <a:ext cx="10766737" cy="605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86897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ahnschrift" panose="020B0502040204020203" pitchFamily="34" charset="0"/>
              </a:rPr>
              <a:t>ÖLÇÜMLERİN (PUANLARIN) GÜVENİRLİĞİ</a:t>
            </a:r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Puanların güvenirliğinin yüksek olması puanlardaki tesadüfi hataların az olmasıyla mümkündür.</a:t>
            </a:r>
          </a:p>
          <a:p>
            <a:r>
              <a:rPr lang="tr-TR" sz="2400" dirty="0" smtClean="0"/>
              <a:t>Puanlara hataların karışması güvenirliği düşürür.</a:t>
            </a:r>
          </a:p>
          <a:p>
            <a:r>
              <a:rPr lang="tr-TR" sz="2400" dirty="0" smtClean="0"/>
              <a:t>Güvenirlik, neyi ölçüyorsak, ölçtüğümüz niteliği hatasız veya doğru ölçebilme derecemizi belirtir.</a:t>
            </a:r>
          </a:p>
          <a:p>
            <a:r>
              <a:rPr lang="tr-TR" sz="2400" dirty="0" smtClean="0"/>
              <a:t>Güvenirlik puanların hatalardan arınıklık derecesidir.</a:t>
            </a:r>
          </a:p>
          <a:p>
            <a:r>
              <a:rPr lang="tr-TR" sz="2400" dirty="0" smtClean="0"/>
              <a:t>Kısaca güvenirlik, puanların hatasızlık derecesidir.</a:t>
            </a:r>
          </a:p>
        </p:txBody>
      </p:sp>
    </p:spTree>
    <p:extLst>
      <p:ext uri="{BB962C8B-B14F-4D97-AF65-F5344CB8AC3E}">
        <p14:creationId xmlns:p14="http://schemas.microsoft.com/office/powerpoint/2010/main" val="18783010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685799"/>
            <a:ext cx="10882648" cy="579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392218"/>
      </p:ext>
    </p:extLst>
  </p:cSld>
  <p:clrMapOvr>
    <a:masterClrMapping/>
  </p:clrMapOvr>
  <p:transition spd="slow">
    <p:comb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829" y="1167380"/>
            <a:ext cx="10571998" cy="970450"/>
          </a:xfrm>
        </p:spPr>
        <p:txBody>
          <a:bodyPr/>
          <a:lstStyle/>
          <a:p>
            <a:r>
              <a:rPr lang="tr-TR" sz="3200" dirty="0" smtClean="0">
                <a:solidFill>
                  <a:schemeClr val="tx1"/>
                </a:solidFill>
              </a:rPr>
              <a:t>3. CRONBACH ALFA (</a:t>
            </a:r>
            <a:r>
              <a:rPr lang="tr-TR" sz="3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𝞪) GÜVENİRLİK KATSAYISI</a:t>
            </a:r>
            <a:r>
              <a:rPr lang="tr-TR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tr-TR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941" y="1918952"/>
            <a:ext cx="115008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tr-TR" sz="2400" dirty="0" smtClean="0">
                <a:ea typeface="Cambria Math" panose="02040503050406030204" pitchFamily="18" charset="0"/>
              </a:rPr>
              <a:t>Alfa güvenirlik katsayısı tek bir uygulama gerektiren güvenirlik bulma tekniklerinden biridir. 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tr-TR" sz="2400" dirty="0" smtClean="0">
                <a:ea typeface="Cambria Math" panose="02040503050406030204" pitchFamily="18" charset="0"/>
              </a:rPr>
              <a:t>Ağırlıklı puanlama veya dereceleme yöntemiyle puanlama uygulandığı durumlarda kullanılabilecek bir güvenirlik bulma tekniğidir.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tr-TR" sz="2400" dirty="0" smtClean="0">
                <a:ea typeface="Cambria Math" panose="02040503050406030204" pitchFamily="18" charset="0"/>
                <a:hlinkClick r:id="rId2" action="ppaction://hlinkfile"/>
              </a:rPr>
              <a:t>Sayısal Dosyalar\Uygulanan akıllı telefon bağımlılığı ölçeği.docx</a:t>
            </a:r>
            <a:endParaRPr lang="tr-TR" sz="2400" dirty="0" smtClean="0"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tr-TR" sz="2400" dirty="0" smtClean="0">
                <a:ea typeface="Cambria Math" panose="02040503050406030204" pitchFamily="18" charset="0"/>
                <a:hlinkClick r:id="rId3" action="ppaction://hlinkfile"/>
              </a:rPr>
              <a:t>Sayısal Dosyalar\Akıllı Telefon Anket Verileri, N=435.sav</a:t>
            </a:r>
            <a:endParaRPr lang="tr-TR" sz="2400" dirty="0" smtClean="0"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tr-TR" sz="2400" dirty="0" smtClean="0">
                <a:ea typeface="Cambria Math" panose="02040503050406030204" pitchFamily="18" charset="0"/>
              </a:rPr>
              <a:t>Cronbach alfa katsayısı KR₂₀ güvenirlik katsayısının genelleştirilmiş bir şeklidir. Diğer bir anlatımla, KR₂₀ güvenirlik katsayısı Cronbach </a:t>
            </a:r>
            <a:r>
              <a:rPr lang="tr-TR" sz="2400" dirty="0">
                <a:solidFill>
                  <a:srgbClr val="FFFFFF"/>
                </a:solidFill>
                <a:ea typeface="Cambria Math" panose="02040503050406030204" pitchFamily="18" charset="0"/>
              </a:rPr>
              <a:t>Alfa </a:t>
            </a:r>
            <a:r>
              <a:rPr lang="tr-TR" sz="2400" dirty="0" smtClean="0">
                <a:ea typeface="Cambria Math" panose="02040503050406030204" pitchFamily="18" charset="0"/>
              </a:rPr>
              <a:t>güvenirlik katsayısının özel bir durumudur.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87500" y="0"/>
            <a:ext cx="10248900" cy="6858000"/>
          </a:xfrm>
          <a:prstGeom prst="rect">
            <a:avLst/>
          </a:prstGeom>
          <a:blipFill>
            <a:blip r:embed="rId2" cstate="print"/>
            <a:stretch>
              <a:fillRect l="-951" r="-297"/>
            </a:stretch>
          </a:blipFill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364142"/>
            <a:ext cx="1375646" cy="4288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6" y="743525"/>
            <a:ext cx="10281838" cy="5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entagon 2"/>
          <p:cNvSpPr/>
          <p:nvPr/>
        </p:nvSpPr>
        <p:spPr>
          <a:xfrm>
            <a:off x="-232228" y="798263"/>
            <a:ext cx="1534332" cy="40725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43" y="670726"/>
            <a:ext cx="2787190" cy="6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476672"/>
            <a:ext cx="8229600" cy="5649491"/>
          </a:xfrm>
          <a:prstGeom prst="rect">
            <a:avLst/>
          </a:prstGeom>
          <a:blipFill rotWithShape="1">
            <a:blip r:embed="rId2" cstate="print"/>
            <a:stretch>
              <a:fillRect l="-963" t="-863"/>
            </a:stretch>
          </a:blipFill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tr-TR" sz="1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tr-TR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olcme-degerlendir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8534" y="2046514"/>
            <a:ext cx="5356032" cy="2741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544" y="476672"/>
            <a:ext cx="8229600" cy="5865515"/>
          </a:xfrm>
          <a:prstGeom prst="rect">
            <a:avLst/>
          </a:prstGeom>
          <a:blipFill rotWithShape="1">
            <a:blip r:embed="rId2" cstate="print"/>
            <a:stretch>
              <a:fillRect l="-1185" t="-1351"/>
            </a:stretch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tr-TR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10656916" y="482138"/>
            <a:ext cx="1535084" cy="5153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81" y="466130"/>
            <a:ext cx="80648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entagon 2"/>
          <p:cNvSpPr/>
          <p:nvPr/>
        </p:nvSpPr>
        <p:spPr>
          <a:xfrm>
            <a:off x="0" y="465513"/>
            <a:ext cx="2286000" cy="6899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2" y="2524259"/>
            <a:ext cx="3037163" cy="72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7" y="214313"/>
            <a:ext cx="10547797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244114" y="769257"/>
            <a:ext cx="1567543" cy="53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4473985"/>
      </p:ext>
    </p:extLst>
  </p:cSld>
  <p:clrMapOvr>
    <a:masterClrMapping/>
  </p:clrMapOvr>
  <p:transition spd="slow">
    <p:comb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ppt_clipart\örn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585" y="347294"/>
            <a:ext cx="1826902" cy="876999"/>
          </a:xfrm>
          <a:prstGeom prst="rect">
            <a:avLst/>
          </a:prstGeom>
          <a:noFill/>
        </p:spPr>
      </p:pic>
      <p:pic>
        <p:nvPicPr>
          <p:cNvPr id="174082" name="Picture 2" descr="C:\Documents and Settings\sekreter\Desktop\normaldistributionandscdl6.gif"/>
          <p:cNvPicPr>
            <a:picLocks noChangeAspect="1" noChangeArrowheads="1"/>
          </p:cNvPicPr>
          <p:nvPr/>
        </p:nvPicPr>
        <p:blipFill>
          <a:blip r:embed="rId4" cstate="print"/>
          <a:srcRect l="18750" b="46774"/>
          <a:stretch>
            <a:fillRect/>
          </a:stretch>
        </p:blipFill>
        <p:spPr bwMode="auto">
          <a:xfrm>
            <a:off x="1456660" y="2143116"/>
            <a:ext cx="9274802" cy="3000396"/>
          </a:xfrm>
          <a:prstGeom prst="rect">
            <a:avLst/>
          </a:prstGeom>
          <a:noFill/>
        </p:spPr>
      </p:pic>
      <p:sp>
        <p:nvSpPr>
          <p:cNvPr id="8" name="7 Sol Ayraç"/>
          <p:cNvSpPr/>
          <p:nvPr/>
        </p:nvSpPr>
        <p:spPr>
          <a:xfrm rot="5400000">
            <a:off x="5798342" y="805747"/>
            <a:ext cx="500066" cy="257176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905235" y="6000768"/>
            <a:ext cx="307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dirty="0" smtClean="0">
                <a:solidFill>
                  <a:srgbClr val="C00000"/>
                </a:solidFill>
              </a:rPr>
              <a:t>%99 olasılıkla 64-76 arasında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7967139" y="498793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dirty="0" smtClean="0">
                <a:solidFill>
                  <a:prstClr val="black"/>
                </a:solidFill>
              </a:rPr>
              <a:t>2Se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9239273" y="500063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dirty="0" smtClean="0">
                <a:solidFill>
                  <a:prstClr val="black"/>
                </a:solidFill>
              </a:rPr>
              <a:t>3Se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4873" y="4987936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dirty="0" smtClean="0">
                <a:solidFill>
                  <a:prstClr val="black"/>
                </a:solidFill>
              </a:rPr>
              <a:t>-1Se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3346473" y="4987936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dirty="0" smtClean="0">
                <a:solidFill>
                  <a:prstClr val="black"/>
                </a:solidFill>
              </a:rPr>
              <a:t>-2Se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2169606" y="5013336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dirty="0" smtClean="0">
                <a:solidFill>
                  <a:prstClr val="black"/>
                </a:solidFill>
              </a:rPr>
              <a:t>-3Se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9" name="18 Sol Ayraç"/>
          <p:cNvSpPr/>
          <p:nvPr/>
        </p:nvSpPr>
        <p:spPr>
          <a:xfrm rot="5400000">
            <a:off x="5714997" y="-1023969"/>
            <a:ext cx="571504" cy="4762533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black"/>
              </a:solidFill>
            </a:endParaRPr>
          </a:p>
        </p:txBody>
      </p:sp>
      <p:sp>
        <p:nvSpPr>
          <p:cNvPr id="20" name="19 Sol Ayraç"/>
          <p:cNvSpPr/>
          <p:nvPr/>
        </p:nvSpPr>
        <p:spPr>
          <a:xfrm rot="16200000">
            <a:off x="5774529" y="2250273"/>
            <a:ext cx="642942" cy="685804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black"/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4095737" y="1571612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dirty="0" smtClean="0">
                <a:solidFill>
                  <a:srgbClr val="C00000"/>
                </a:solidFill>
              </a:rPr>
              <a:t>%68 olasılıkla 68-72 arasında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3714734" y="785794"/>
            <a:ext cx="306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dirty="0" smtClean="0">
                <a:solidFill>
                  <a:srgbClr val="C00000"/>
                </a:solidFill>
              </a:rPr>
              <a:t>%95 olasılıkla 66-74 arasında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782893" y="1522003"/>
            <a:ext cx="211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sz="2000" b="1" dirty="0" smtClean="0">
                <a:solidFill>
                  <a:srgbClr val="FF0000"/>
                </a:solidFill>
              </a:rPr>
              <a:t>Öğrenci puanı: 70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805224" y="2030443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sz="2000" b="1" dirty="0" err="1" smtClean="0">
                <a:solidFill>
                  <a:srgbClr val="FF0000"/>
                </a:solidFill>
              </a:rPr>
              <a:t>Se</a:t>
            </a:r>
            <a:r>
              <a:rPr lang="tr-TR" sz="2000" b="1" dirty="0" smtClean="0">
                <a:solidFill>
                  <a:srgbClr val="FF0000"/>
                </a:solidFill>
              </a:rPr>
              <a:t> = 2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6849539" y="499746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dirty="0" smtClean="0">
                <a:solidFill>
                  <a:prstClr val="black"/>
                </a:solidFill>
              </a:rPr>
              <a:t>1Se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63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3" grpId="0"/>
      <p:bldP spid="14" grpId="0"/>
      <p:bldP spid="15" grpId="0"/>
      <p:bldP spid="16" grpId="0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332656"/>
            <a:ext cx="8229600" cy="5793507"/>
          </a:xfrm>
          <a:prstGeom prst="rect">
            <a:avLst/>
          </a:prstGeom>
          <a:blipFill rotWithShape="1">
            <a:blip r:embed="rId2" cstate="print"/>
            <a:stretch>
              <a:fillRect l="-1111" t="-842" r="-1704"/>
            </a:stretch>
          </a:blipFill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tr-TR" sz="1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tr-TR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entagon 2"/>
          <p:cNvSpPr/>
          <p:nvPr/>
        </p:nvSpPr>
        <p:spPr>
          <a:xfrm rot="10800000">
            <a:off x="10033462" y="390698"/>
            <a:ext cx="2158538" cy="64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9118" y="171718"/>
            <a:ext cx="10353761" cy="1326321"/>
          </a:xfrm>
        </p:spPr>
        <p:txBody>
          <a:bodyPr/>
          <a:lstStyle/>
          <a:p>
            <a:r>
              <a:rPr lang="tr-TR" dirty="0" smtClean="0">
                <a:latin typeface="Bahnschrift" panose="020B0502040204020203" pitchFamily="34" charset="0"/>
              </a:rPr>
              <a:t>Güvenirliğin Anlamları</a:t>
            </a:r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9021" y="1944711"/>
            <a:ext cx="11029615" cy="54477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sz="2400" b="1" dirty="0" smtClean="0">
                <a:solidFill>
                  <a:srgbClr val="FFC000"/>
                </a:solidFill>
              </a:rPr>
              <a:t>Hassasiyet (duyarlılık)</a:t>
            </a:r>
          </a:p>
          <a:p>
            <a:r>
              <a:rPr lang="tr-TR" sz="2000" dirty="0" smtClean="0"/>
              <a:t>Ölçme aracındaki birimler ne kadar küçük olursa duyarlık o kadar yüksek olur.</a:t>
            </a:r>
          </a:p>
          <a:p>
            <a:r>
              <a:rPr lang="tr-TR" sz="2000" dirty="0" smtClean="0"/>
              <a:t>100 soruluk test 10 soruluk testten daha hassastır.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b="1" dirty="0" smtClean="0">
                <a:solidFill>
                  <a:srgbClr val="FFC000"/>
                </a:solidFill>
              </a:rPr>
              <a:t>Kararlılık</a:t>
            </a:r>
          </a:p>
          <a:p>
            <a:r>
              <a:rPr lang="tr-TR" sz="2000" dirty="0" smtClean="0"/>
              <a:t>Bir nitelik farklı zamanlarda tekrar tekrar ölçüldüğünde, birbirine yakın sonuçlar veriyorsa yapılan ölçme kararlıdır.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sz="2400" b="1" dirty="0" smtClean="0">
                <a:solidFill>
                  <a:srgbClr val="FFC000"/>
                </a:solidFill>
              </a:rPr>
              <a:t>Tutarlık</a:t>
            </a:r>
          </a:p>
          <a:p>
            <a:r>
              <a:rPr lang="tr-TR" sz="2000" dirty="0" smtClean="0"/>
              <a:t>Bir ölçme aracı ile ardı ardına yapılan iki uygulamadan elde edilen ölçümlerin uyumlu olmasıdır.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b="1" dirty="0" smtClean="0">
                <a:solidFill>
                  <a:srgbClr val="FFC000"/>
                </a:solidFill>
              </a:rPr>
              <a:t>İç tutarlık</a:t>
            </a:r>
          </a:p>
          <a:p>
            <a:r>
              <a:rPr lang="tr-TR" sz="2000" dirty="0" smtClean="0"/>
              <a:t>Test maddelerinin aynı niteliği ölçmesidir. Testteki maddelerin aynı özelliği ölçmede tutarlı ve uyumlu olmasıdır.</a:t>
            </a:r>
          </a:p>
          <a:p>
            <a:pPr marL="0" indent="0">
              <a:buNone/>
            </a:pPr>
            <a:r>
              <a:rPr lang="tr-TR" dirty="0" smtClean="0"/>
              <a:t>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53967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9" y="500312"/>
            <a:ext cx="5756856" cy="6309420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r-TR" sz="2400" u="sng" dirty="0" smtClean="0">
                <a:solidFill>
                  <a:srgbClr val="FFFF00"/>
                </a:solidFill>
              </a:rPr>
              <a:t>SORU:</a:t>
            </a:r>
          </a:p>
          <a:p>
            <a:r>
              <a:rPr lang="tr-TR" sz="2400" dirty="0" smtClean="0">
                <a:solidFill>
                  <a:srgbClr val="FFFFFF"/>
                </a:solidFill>
              </a:rPr>
              <a:t>Standart sapması 6, </a:t>
            </a:r>
          </a:p>
          <a:p>
            <a:r>
              <a:rPr lang="tr-TR" sz="2400" dirty="0" smtClean="0">
                <a:solidFill>
                  <a:srgbClr val="FFFFFF"/>
                </a:solidFill>
              </a:rPr>
              <a:t>güvenirlik katsayısı  0,75 </a:t>
            </a:r>
          </a:p>
          <a:p>
            <a:r>
              <a:rPr lang="tr-TR" sz="2400" dirty="0" smtClean="0">
                <a:solidFill>
                  <a:srgbClr val="FFFFFF"/>
                </a:solidFill>
              </a:rPr>
              <a:t>olan bir testten </a:t>
            </a:r>
          </a:p>
          <a:p>
            <a:r>
              <a:rPr lang="tr-TR" sz="2400" dirty="0" smtClean="0">
                <a:solidFill>
                  <a:srgbClr val="FFFFFF"/>
                </a:solidFill>
              </a:rPr>
              <a:t>50 puan alan bir öğrencinin gerçek hatasız puanı %68, %95 ve %99 olasılıkla puan aralıkları nelerdir?</a:t>
            </a:r>
          </a:p>
          <a:p>
            <a:endParaRPr lang="tr-TR" sz="2400" dirty="0">
              <a:solidFill>
                <a:srgbClr val="FFFFFF"/>
              </a:solidFill>
            </a:endParaRPr>
          </a:p>
          <a:p>
            <a:r>
              <a:rPr lang="tr-TR" sz="2400" dirty="0" smtClean="0">
                <a:solidFill>
                  <a:srgbClr val="FFFFFF"/>
                </a:solidFill>
              </a:rPr>
              <a:t>Önce standart hata hesaplanmalıdır:</a:t>
            </a:r>
          </a:p>
          <a:p>
            <a:r>
              <a:rPr lang="tr-TR" sz="2000" dirty="0" err="1" smtClean="0">
                <a:solidFill>
                  <a:srgbClr val="FFFFFF"/>
                </a:solidFill>
              </a:rPr>
              <a:t>S.Hata</a:t>
            </a:r>
            <a:r>
              <a:rPr lang="tr-TR" sz="2000" dirty="0" smtClean="0">
                <a:solidFill>
                  <a:srgbClr val="FFFFFF"/>
                </a:solidFill>
              </a:rPr>
              <a:t> = </a:t>
            </a:r>
            <a:r>
              <a:rPr lang="tr-TR" sz="2000" dirty="0" err="1" smtClean="0">
                <a:solidFill>
                  <a:srgbClr val="FFFFFF"/>
                </a:solidFill>
              </a:rPr>
              <a:t>S.sapma</a:t>
            </a:r>
            <a:r>
              <a:rPr lang="tr-TR" sz="2000" dirty="0" smtClean="0">
                <a:solidFill>
                  <a:srgbClr val="FFFFFF"/>
                </a:solidFill>
              </a:rPr>
              <a:t> (1-Güv.katsayısı) karekökü</a:t>
            </a:r>
          </a:p>
          <a:p>
            <a:r>
              <a:rPr lang="tr-TR" sz="2400" dirty="0" err="1" smtClean="0">
                <a:solidFill>
                  <a:srgbClr val="FFFFFF"/>
                </a:solidFill>
              </a:rPr>
              <a:t>S.Hata</a:t>
            </a:r>
            <a:r>
              <a:rPr lang="tr-TR" sz="2400" dirty="0" smtClean="0">
                <a:solidFill>
                  <a:srgbClr val="FFFFFF"/>
                </a:solidFill>
              </a:rPr>
              <a:t>= 6 (1-0,75)</a:t>
            </a:r>
          </a:p>
          <a:p>
            <a:r>
              <a:rPr lang="tr-TR" sz="2400" dirty="0" err="1">
                <a:solidFill>
                  <a:srgbClr val="FFFFFF"/>
                </a:solidFill>
              </a:rPr>
              <a:t>S.Hata</a:t>
            </a:r>
            <a:r>
              <a:rPr lang="tr-TR" sz="2400" dirty="0">
                <a:solidFill>
                  <a:srgbClr val="FFFFFF"/>
                </a:solidFill>
              </a:rPr>
              <a:t>= 6 </a:t>
            </a:r>
            <a:r>
              <a:rPr lang="tr-TR" sz="2400" dirty="0" smtClean="0">
                <a:solidFill>
                  <a:srgbClr val="FFFFFF"/>
                </a:solidFill>
              </a:rPr>
              <a:t>(0,25)</a:t>
            </a:r>
            <a:endParaRPr lang="tr-TR" sz="2400" dirty="0">
              <a:solidFill>
                <a:srgbClr val="FFFFFF"/>
              </a:solidFill>
            </a:endParaRPr>
          </a:p>
          <a:p>
            <a:r>
              <a:rPr lang="tr-TR" sz="2400" dirty="0" err="1" smtClean="0">
                <a:solidFill>
                  <a:srgbClr val="FFFFFF"/>
                </a:solidFill>
              </a:rPr>
              <a:t>S.Hata</a:t>
            </a:r>
            <a:r>
              <a:rPr lang="tr-TR" sz="2400" dirty="0">
                <a:solidFill>
                  <a:srgbClr val="FFFFFF"/>
                </a:solidFill>
              </a:rPr>
              <a:t>= 6 (</a:t>
            </a:r>
            <a:r>
              <a:rPr lang="tr-TR" sz="2400" dirty="0" smtClean="0">
                <a:solidFill>
                  <a:srgbClr val="FFFFFF"/>
                </a:solidFill>
              </a:rPr>
              <a:t>0,50)</a:t>
            </a:r>
            <a:endParaRPr lang="tr-TR" sz="2400" dirty="0">
              <a:solidFill>
                <a:srgbClr val="FFFFFF"/>
              </a:solidFill>
            </a:endParaRPr>
          </a:p>
          <a:p>
            <a:r>
              <a:rPr lang="tr-TR" sz="2400" dirty="0" err="1" smtClean="0">
                <a:solidFill>
                  <a:srgbClr val="FFFFFF"/>
                </a:solidFill>
              </a:rPr>
              <a:t>S.Hata</a:t>
            </a:r>
            <a:r>
              <a:rPr lang="tr-TR" sz="2400" dirty="0">
                <a:solidFill>
                  <a:srgbClr val="FFFFFF"/>
                </a:solidFill>
              </a:rPr>
              <a:t>= </a:t>
            </a:r>
            <a:r>
              <a:rPr lang="tr-TR" sz="2400" dirty="0" smtClean="0">
                <a:solidFill>
                  <a:srgbClr val="FFFFFF"/>
                </a:solidFill>
              </a:rPr>
              <a:t>3</a:t>
            </a:r>
            <a:endParaRPr lang="tr-TR" sz="2400" dirty="0">
              <a:solidFill>
                <a:srgbClr val="FFFFFF"/>
              </a:solidFill>
            </a:endParaRPr>
          </a:p>
          <a:p>
            <a:endParaRPr lang="tr-TR" sz="2400" dirty="0" smtClean="0">
              <a:solidFill>
                <a:srgbClr val="FFFFFF"/>
              </a:solidFill>
            </a:endParaRPr>
          </a:p>
          <a:p>
            <a:r>
              <a:rPr lang="tr-TR" sz="2400" dirty="0" smtClean="0">
                <a:solidFill>
                  <a:srgbClr val="FFFFFF"/>
                </a:solidFill>
              </a:rPr>
              <a:t> 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3846" y="626296"/>
            <a:ext cx="5276007" cy="5632311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r-TR" sz="2400" u="sng" dirty="0" smtClean="0">
                <a:solidFill>
                  <a:srgbClr val="FFFF00"/>
                </a:solidFill>
              </a:rPr>
              <a:t>CEVAP:</a:t>
            </a:r>
            <a:endParaRPr lang="tr-TR" sz="2400" dirty="0" smtClean="0">
              <a:solidFill>
                <a:srgbClr val="FFFFFF"/>
              </a:solidFill>
            </a:endParaRPr>
          </a:p>
          <a:p>
            <a:r>
              <a:rPr lang="tr-TR" sz="2400" dirty="0" smtClean="0">
                <a:solidFill>
                  <a:srgbClr val="FFFFFF"/>
                </a:solidFill>
              </a:rPr>
              <a:t>%68 olasılıkla;</a:t>
            </a:r>
          </a:p>
          <a:p>
            <a:r>
              <a:rPr lang="tr-TR" sz="2400" dirty="0" smtClean="0">
                <a:solidFill>
                  <a:srgbClr val="FFFFFF"/>
                </a:solidFill>
              </a:rPr>
              <a:t>(50 </a:t>
            </a:r>
            <a:r>
              <a:rPr lang="tr-TR" sz="2400" dirty="0">
                <a:solidFill>
                  <a:srgbClr val="FFFFFF"/>
                </a:solidFill>
              </a:rPr>
              <a:t>– 3 = </a:t>
            </a:r>
            <a:r>
              <a:rPr lang="tr-TR" sz="2400" dirty="0" smtClean="0">
                <a:solidFill>
                  <a:srgbClr val="FFFFFF"/>
                </a:solidFill>
              </a:rPr>
              <a:t>47) (50 + 3 = 53)</a:t>
            </a:r>
          </a:p>
          <a:p>
            <a:r>
              <a:rPr lang="tr-TR" sz="2400" dirty="0" smtClean="0">
                <a:solidFill>
                  <a:srgbClr val="FFFFFF"/>
                </a:solidFill>
              </a:rPr>
              <a:t>%</a:t>
            </a:r>
            <a:r>
              <a:rPr lang="tr-TR" sz="2400" dirty="0">
                <a:solidFill>
                  <a:srgbClr val="FFFFFF"/>
                </a:solidFill>
              </a:rPr>
              <a:t>68 </a:t>
            </a:r>
            <a:r>
              <a:rPr lang="tr-TR" sz="2400" dirty="0" smtClean="0">
                <a:solidFill>
                  <a:srgbClr val="FFFFFF"/>
                </a:solidFill>
              </a:rPr>
              <a:t>olasılıkla gerçek </a:t>
            </a:r>
            <a:r>
              <a:rPr lang="tr-TR" sz="2400" dirty="0">
                <a:solidFill>
                  <a:srgbClr val="FFFFFF"/>
                </a:solidFill>
              </a:rPr>
              <a:t>p</a:t>
            </a:r>
            <a:r>
              <a:rPr lang="tr-TR" sz="2400" dirty="0" smtClean="0">
                <a:solidFill>
                  <a:srgbClr val="FFFFFF"/>
                </a:solidFill>
              </a:rPr>
              <a:t>uan aralığı 47-53 arasındadır.</a:t>
            </a:r>
          </a:p>
          <a:p>
            <a:endParaRPr lang="tr-TR" sz="2400" dirty="0" smtClean="0">
              <a:solidFill>
                <a:srgbClr val="FFFFFF"/>
              </a:solidFill>
            </a:endParaRPr>
          </a:p>
          <a:p>
            <a:r>
              <a:rPr lang="tr-TR" sz="2400" dirty="0" smtClean="0">
                <a:solidFill>
                  <a:srgbClr val="FFFFFF"/>
                </a:solidFill>
              </a:rPr>
              <a:t>%95 olasılıkla;</a:t>
            </a:r>
          </a:p>
          <a:p>
            <a:r>
              <a:rPr lang="tr-TR" sz="2400" dirty="0">
                <a:solidFill>
                  <a:srgbClr val="FFFFFF"/>
                </a:solidFill>
              </a:rPr>
              <a:t>(50 – (2x3) = 44) (</a:t>
            </a:r>
            <a:r>
              <a:rPr lang="en-US" sz="2400" dirty="0" smtClean="0">
                <a:solidFill>
                  <a:srgbClr val="FFFFFF"/>
                </a:solidFill>
              </a:rPr>
              <a:t>50 + </a:t>
            </a:r>
            <a:r>
              <a:rPr lang="tr-TR" sz="2400" dirty="0" smtClean="0">
                <a:solidFill>
                  <a:srgbClr val="FFFFFF"/>
                </a:solidFill>
              </a:rPr>
              <a:t>(</a:t>
            </a:r>
            <a:r>
              <a:rPr lang="en-US" sz="2400" dirty="0" smtClean="0">
                <a:solidFill>
                  <a:srgbClr val="FFFFFF"/>
                </a:solidFill>
              </a:rPr>
              <a:t>2</a:t>
            </a:r>
            <a:r>
              <a:rPr lang="tr-TR" sz="2400" dirty="0" smtClean="0">
                <a:solidFill>
                  <a:srgbClr val="FFFFFF"/>
                </a:solidFill>
              </a:rPr>
              <a:t>x</a:t>
            </a:r>
            <a:r>
              <a:rPr lang="en-US" sz="2400" dirty="0" smtClean="0">
                <a:solidFill>
                  <a:srgbClr val="FFFFFF"/>
                </a:solidFill>
              </a:rPr>
              <a:t>3</a:t>
            </a:r>
            <a:r>
              <a:rPr lang="tr-TR" sz="2400" dirty="0" smtClean="0">
                <a:solidFill>
                  <a:srgbClr val="FFFFFF"/>
                </a:solidFill>
              </a:rPr>
              <a:t>)</a:t>
            </a:r>
            <a:r>
              <a:rPr lang="en-US" sz="2400" dirty="0" smtClean="0">
                <a:solidFill>
                  <a:srgbClr val="FFFFFF"/>
                </a:solidFill>
              </a:rPr>
              <a:t> = 56</a:t>
            </a:r>
            <a:r>
              <a:rPr lang="tr-TR" sz="2400" dirty="0" smtClean="0">
                <a:solidFill>
                  <a:srgbClr val="FFFFFF"/>
                </a:solidFill>
              </a:rPr>
              <a:t>)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tr-TR" sz="2400" dirty="0">
                <a:solidFill>
                  <a:srgbClr val="FFFFFF"/>
                </a:solidFill>
              </a:rPr>
              <a:t> %95 </a:t>
            </a:r>
            <a:r>
              <a:rPr lang="tr-TR" sz="2400" dirty="0" smtClean="0">
                <a:solidFill>
                  <a:srgbClr val="FFFFFF"/>
                </a:solidFill>
              </a:rPr>
              <a:t>olasılıkla gerçek puan aralığı 44 – 56 arasındadır.</a:t>
            </a:r>
          </a:p>
          <a:p>
            <a:endParaRPr lang="tr-TR" sz="2400" dirty="0" smtClean="0">
              <a:solidFill>
                <a:srgbClr val="FFFFFF"/>
              </a:solidFill>
            </a:endParaRPr>
          </a:p>
          <a:p>
            <a:r>
              <a:rPr lang="tr-TR" sz="2400" dirty="0" smtClean="0">
                <a:solidFill>
                  <a:srgbClr val="FFFFFF"/>
                </a:solidFill>
              </a:rPr>
              <a:t>%99 olasılıkla;</a:t>
            </a:r>
          </a:p>
          <a:p>
            <a:r>
              <a:rPr lang="tr-TR" sz="2400" dirty="0">
                <a:solidFill>
                  <a:srgbClr val="FFFFFF"/>
                </a:solidFill>
              </a:rPr>
              <a:t> (50 – (3x3) = 41</a:t>
            </a:r>
            <a:r>
              <a:rPr lang="tr-TR" sz="2400" dirty="0" smtClean="0">
                <a:solidFill>
                  <a:srgbClr val="FFFFFF"/>
                </a:solidFill>
              </a:rPr>
              <a:t>)  (</a:t>
            </a:r>
            <a:r>
              <a:rPr lang="en-US" sz="2400" dirty="0" smtClean="0">
                <a:solidFill>
                  <a:srgbClr val="FFFFFF"/>
                </a:solidFill>
              </a:rPr>
              <a:t>50 + </a:t>
            </a:r>
            <a:r>
              <a:rPr lang="tr-TR" sz="2400" dirty="0" smtClean="0">
                <a:solidFill>
                  <a:srgbClr val="FFFFFF"/>
                </a:solidFill>
              </a:rPr>
              <a:t>(</a:t>
            </a:r>
            <a:r>
              <a:rPr lang="en-US" sz="2400" dirty="0" smtClean="0">
                <a:solidFill>
                  <a:srgbClr val="FFFFFF"/>
                </a:solidFill>
              </a:rPr>
              <a:t>3</a:t>
            </a:r>
            <a:r>
              <a:rPr lang="tr-TR" sz="2400" dirty="0" smtClean="0">
                <a:solidFill>
                  <a:srgbClr val="FFFFFF"/>
                </a:solidFill>
              </a:rPr>
              <a:t>x</a:t>
            </a:r>
            <a:r>
              <a:rPr lang="en-US" sz="2400" dirty="0" smtClean="0">
                <a:solidFill>
                  <a:srgbClr val="FFFFFF"/>
                </a:solidFill>
              </a:rPr>
              <a:t>3</a:t>
            </a:r>
            <a:r>
              <a:rPr lang="tr-TR" sz="2400" dirty="0" smtClean="0">
                <a:solidFill>
                  <a:srgbClr val="FFFFFF"/>
                </a:solidFill>
              </a:rPr>
              <a:t>)</a:t>
            </a:r>
            <a:r>
              <a:rPr lang="en-US" sz="2400" dirty="0" smtClean="0">
                <a:solidFill>
                  <a:srgbClr val="FFFFFF"/>
                </a:solidFill>
              </a:rPr>
              <a:t> = 59</a:t>
            </a:r>
            <a:r>
              <a:rPr lang="tr-TR" sz="2400" dirty="0" smtClean="0">
                <a:solidFill>
                  <a:srgbClr val="FFFFFF"/>
                </a:solidFill>
              </a:rPr>
              <a:t>)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tr-TR" sz="2400" dirty="0">
                <a:solidFill>
                  <a:srgbClr val="FFFFFF"/>
                </a:solidFill>
              </a:rPr>
              <a:t>%99 </a:t>
            </a:r>
            <a:r>
              <a:rPr lang="tr-TR" sz="2400" dirty="0" smtClean="0">
                <a:solidFill>
                  <a:srgbClr val="FFFFFF"/>
                </a:solidFill>
              </a:rPr>
              <a:t>olasılıkla gerçek puan aralığı 41 – 59 arasındadır. 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05" y="5662385"/>
            <a:ext cx="2951888" cy="78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4403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63" y="1178708"/>
            <a:ext cx="10571998" cy="970450"/>
          </a:xfrm>
        </p:spPr>
        <p:txBody>
          <a:bodyPr/>
          <a:lstStyle/>
          <a:p>
            <a:r>
              <a:rPr lang="tr-TR" dirty="0" smtClean="0"/>
              <a:t>Öğrencinin Başarısını Değerlendirmede  </a:t>
            </a:r>
            <a:br>
              <a:rPr lang="tr-TR" dirty="0" smtClean="0"/>
            </a:br>
            <a:r>
              <a:rPr lang="tr-TR" dirty="0" smtClean="0"/>
              <a:t>      Ölçmenin Standart Hatasının Kullanımı 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1086197" y="2532532"/>
            <a:ext cx="64737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tr-TR" sz="2400" u="sng" dirty="0" smtClean="0"/>
              <a:t>Öğretmenler Dikkat!</a:t>
            </a:r>
            <a:endParaRPr lang="tr-TR" sz="2400" u="sng" dirty="0"/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tr-TR" sz="2400" dirty="0" smtClean="0"/>
              <a:t>Bir öğrencinin puanının ölçmenin standart hatası hesaba katılarak ,belli sınırlar içinde yorumlanması, verilecek kararının daha uygun olmasına katkı sağlar . 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endParaRPr lang="tr-TR" sz="2400" dirty="0"/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tr-TR" sz="2400" dirty="0" smtClean="0"/>
              <a:t>Eğer ölçmenin standart hatası yüksek ise öğrencinin başarısını ifade eden puanın güven aralığı da geniş olacaktır.</a:t>
            </a:r>
            <a:endParaRPr lang="tr-TR" sz="2400" dirty="0"/>
          </a:p>
        </p:txBody>
      </p:sp>
      <p:pic>
        <p:nvPicPr>
          <p:cNvPr id="4" name="Picture 3" descr="lPRjI1lO_4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4040" y="2601884"/>
            <a:ext cx="3478964" cy="32585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8397025" y="5344732"/>
            <a:ext cx="113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PUAN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109915" y="5344732"/>
            <a:ext cx="135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KARAR</a:t>
            </a: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105" y="827514"/>
            <a:ext cx="10571998" cy="970450"/>
          </a:xfrm>
        </p:spPr>
        <p:txBody>
          <a:bodyPr/>
          <a:lstStyle/>
          <a:p>
            <a:r>
              <a:rPr lang="tr-TR" sz="3200" dirty="0" smtClean="0">
                <a:latin typeface="+mn-lt"/>
              </a:rPr>
              <a:t>ÖLÇÜMLERİN (Puanların) GÜVENİRLİĞİ</a:t>
            </a:r>
            <a:br>
              <a:rPr lang="tr-TR" sz="3200" dirty="0" smtClean="0">
                <a:latin typeface="+mn-lt"/>
              </a:rPr>
            </a:br>
            <a:endParaRPr lang="tr-TR" sz="3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9136" y="2416756"/>
            <a:ext cx="102283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tr-TR" sz="2400" dirty="0" smtClean="0"/>
              <a:t>Ölçümlerin güvenirliğinin yüksek olması tesadüfi hataların az olmasıyla mümkündür.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tr-TR" sz="2400" dirty="0" smtClean="0"/>
              <a:t>Ölçümlere hataların karışması güvenirliği düşürür.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tr-TR" sz="2400" dirty="0" smtClean="0"/>
              <a:t>Güvenirlik, neyi ölçüyorsak, ölçtüğümüz niteliği hatasız veya doğru ölçebilme derecemizi belirtir.</a:t>
            </a:r>
          </a:p>
        </p:txBody>
      </p:sp>
      <p:pic>
        <p:nvPicPr>
          <p:cNvPr id="4" name="Picture 3" descr="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2422" y="4696692"/>
            <a:ext cx="8595360" cy="192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16" y="681857"/>
            <a:ext cx="10571998" cy="970450"/>
          </a:xfrm>
        </p:spPr>
        <p:txBody>
          <a:bodyPr/>
          <a:lstStyle/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Güvenirliği Etkileyen Faktörler</a:t>
            </a:r>
            <a:br>
              <a:rPr lang="tr-TR" sz="3200" dirty="0" smtClean="0">
                <a:solidFill>
                  <a:schemeClr val="tx1"/>
                </a:solidFill>
                <a:latin typeface="+mn-lt"/>
              </a:rPr>
            </a:b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497" y="1988457"/>
            <a:ext cx="5575707" cy="4468987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endParaRPr lang="tr-TR" b="1" u="sng" dirty="0" smtClean="0"/>
          </a:p>
          <a:p>
            <a:pPr>
              <a:buNone/>
            </a:pPr>
            <a:r>
              <a:rPr lang="tr-TR" b="1" u="sng" dirty="0" smtClean="0"/>
              <a:t>1. </a:t>
            </a:r>
            <a:r>
              <a:rPr lang="tr-TR" sz="2600" b="1" u="sng" dirty="0" smtClean="0"/>
              <a:t>Testteki soru sayısı ve test sorularının kalitesi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/>
              <a:t>Testteki soru sayısınının arttırılması, öğrencinin gerçek puanına daha yakın bir puan elde etme ihtimalini arttırır.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/>
              <a:t>Teste eklenen soruların teknik özellikleri de test puanlarının güvenilirliğini etkiler.  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06102"/>
            <a:ext cx="5578404" cy="424325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u="sng" dirty="0" smtClean="0"/>
              <a:t>2. </a:t>
            </a:r>
            <a:r>
              <a:rPr lang="tr-TR" sz="2600" b="1" u="sng" dirty="0" smtClean="0"/>
              <a:t>Zaman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/>
              <a:t>Test-tekrar test yöntemi kullanıldığında, iki uygulama arasındaki zaman aralığı fazla oldukça, gerçek puanın değişme ihtimali yüksek olacaktır.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/>
              <a:t>Sınav süresinin gereğinden az veya çok verilmesi durumunda da ölçümlerin güvenirliği düşer.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6506" y="1213806"/>
            <a:ext cx="5602386" cy="56323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400" b="1" dirty="0" smtClean="0">
                <a:solidFill>
                  <a:schemeClr val="bg1"/>
                </a:solidFill>
              </a:rPr>
              <a:t>3. Testin güçlüğü ve örnekleme hatası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</a:rPr>
              <a:t>Testin </a:t>
            </a:r>
            <a:r>
              <a:rPr lang="tr-TR" sz="2400" b="1" dirty="0" smtClean="0">
                <a:solidFill>
                  <a:schemeClr val="bg1"/>
                </a:solidFill>
              </a:rPr>
              <a:t>çok zor </a:t>
            </a:r>
            <a:r>
              <a:rPr lang="tr-TR" sz="2400" dirty="0" smtClean="0">
                <a:solidFill>
                  <a:schemeClr val="bg1"/>
                </a:solidFill>
              </a:rPr>
              <a:t>veya </a:t>
            </a:r>
            <a:r>
              <a:rPr lang="tr-TR" sz="2400" b="1" dirty="0" smtClean="0">
                <a:solidFill>
                  <a:schemeClr val="bg1"/>
                </a:solidFill>
              </a:rPr>
              <a:t>çok kolay </a:t>
            </a:r>
            <a:r>
              <a:rPr lang="tr-TR" sz="2400" dirty="0" smtClean="0">
                <a:solidFill>
                  <a:schemeClr val="bg1"/>
                </a:solidFill>
              </a:rPr>
              <a:t>olması durumunda, öğrencilerin arasındaki farklılığı yansıtma düzeyi veya gerçek bilgi düzeyini yansıtma düzeyi düşer</a:t>
            </a:r>
            <a:r>
              <a:rPr lang="tr-TR" sz="2400" b="1" dirty="0" smtClean="0">
                <a:solidFill>
                  <a:schemeClr val="bg1"/>
                </a:solidFill>
              </a:rPr>
              <a:t>.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</a:rPr>
              <a:t>Testteki soruların orta güçlükte (0,50) </a:t>
            </a:r>
            <a:r>
              <a:rPr lang="tr-TR" sz="2400" b="1" dirty="0">
                <a:solidFill>
                  <a:schemeClr val="bg1"/>
                </a:solidFill>
              </a:rPr>
              <a:t>olması </a:t>
            </a:r>
            <a:r>
              <a:rPr lang="tr-TR" sz="2400" b="1" dirty="0" smtClean="0">
                <a:solidFill>
                  <a:schemeClr val="bg1"/>
                </a:solidFill>
              </a:rPr>
              <a:t>testin güvenilirliğini </a:t>
            </a:r>
            <a:r>
              <a:rPr lang="tr-TR" sz="2400" b="1" dirty="0">
                <a:solidFill>
                  <a:schemeClr val="bg1"/>
                </a:solidFill>
              </a:rPr>
              <a:t>artırır</a:t>
            </a:r>
            <a:r>
              <a:rPr lang="tr-TR" sz="2400" b="1" dirty="0" smtClean="0">
                <a:solidFill>
                  <a:schemeClr val="bg1"/>
                </a:solidFill>
              </a:rPr>
              <a:t>.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tr-TR" sz="2400" b="1" dirty="0" smtClean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</a:rPr>
              <a:t>Güvenirlik kontrolünde örneklemin evreni temsil gücü yüksek olmalıdır.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tr-TR" sz="2400" b="1" dirty="0" smtClean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</a:pPr>
            <a:endParaRPr lang="tr-TR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16389" y="1213852"/>
            <a:ext cx="4762767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rgbClr val="8664B0"/>
              </a:buClr>
            </a:pPr>
            <a:r>
              <a:rPr lang="tr-TR" sz="2400" b="1" u="sng" dirty="0" smtClean="0">
                <a:solidFill>
                  <a:prstClr val="black"/>
                </a:solidFill>
              </a:rPr>
              <a:t>4.Şans Başarısı</a:t>
            </a:r>
          </a:p>
          <a:p>
            <a:pPr lvl="0">
              <a:buClr>
                <a:srgbClr val="8664B0"/>
              </a:buClr>
              <a:buFont typeface="Wingdings" pitchFamily="2" charset="2"/>
              <a:buChar char="Ø"/>
            </a:pPr>
            <a:r>
              <a:rPr lang="tr-TR" sz="2400" dirty="0" smtClean="0">
                <a:solidFill>
                  <a:prstClr val="black"/>
                </a:solidFill>
              </a:rPr>
              <a:t>Bir soru için cevabı hiç bilmeyen öğrencinin sadece şansla cevaplama olasılığı, o soru için şans başarısıdır. </a:t>
            </a:r>
          </a:p>
          <a:p>
            <a:pPr lvl="0">
              <a:buClr>
                <a:srgbClr val="8664B0"/>
              </a:buClr>
              <a:buFont typeface="Wingdings" pitchFamily="2" charset="2"/>
              <a:buChar char="Ø"/>
            </a:pPr>
            <a:endParaRPr lang="tr-TR" sz="2400" dirty="0">
              <a:solidFill>
                <a:prstClr val="black"/>
              </a:solidFill>
            </a:endParaRPr>
          </a:p>
          <a:p>
            <a:pPr lvl="0">
              <a:buClr>
                <a:srgbClr val="8664B0"/>
              </a:buClr>
              <a:buFont typeface="Wingdings" pitchFamily="2" charset="2"/>
              <a:buChar char="Ø"/>
            </a:pPr>
            <a:r>
              <a:rPr lang="tr-TR" sz="2400" dirty="0" smtClean="0">
                <a:solidFill>
                  <a:prstClr val="black"/>
                </a:solidFill>
              </a:rPr>
              <a:t>Şans başarısı hata puan olduğundan veya gerçek bilgi ve beceriyi yansıtmadığından, puanların güvenilirliğini düşürür</a:t>
            </a:r>
            <a:r>
              <a:rPr lang="tr-TR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194209"/>
            <a:ext cx="1610315" cy="6230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5248" y="867438"/>
            <a:ext cx="93651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400" b="1" u="sng" dirty="0" smtClean="0">
                <a:solidFill>
                  <a:schemeClr val="bg1"/>
                </a:solidFill>
              </a:rPr>
              <a:t>5.Testi Uygulama Koşulları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</a:rPr>
              <a:t>Sınav salonunun koşulları, öğrencilerin testle ilgili açıklamaları okumamaları, yanlış anlamaları, ölçme ortamının uygunluğu ile ilgili durumlar, öğrencilerin sınav anındaki performansları gibi etkenler testte alınacak puanın güvenilirliğini etkiler.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tr-TR" sz="2400" dirty="0" smtClean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</a:rPr>
              <a:t>Sınavlarda kopya çekilmesi test puanlarının güvenilirliğini önemli ölçüde düşürür.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tr-TR" sz="2400" dirty="0" smtClean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</a:pPr>
            <a:r>
              <a:rPr lang="tr-TR" sz="2400" b="1" u="sng" dirty="0" smtClean="0">
                <a:solidFill>
                  <a:schemeClr val="bg1"/>
                </a:solidFill>
              </a:rPr>
              <a:t>Kopya çekmeyi etkileyen bazı faktörler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</a:rPr>
              <a:t>Sosyal faktörler; ailenin iyi not arzusuyla baskısı, başarısızlık korkusu.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</a:rPr>
              <a:t>Öğretim programı; öğretmen tüm önemli konuları işlemeye çalışırken, sınav zamanında çalışacak çok materyalin olması öğrencileri kopya çekmeye yöneltebilir. </a:t>
            </a:r>
          </a:p>
        </p:txBody>
      </p:sp>
      <p:sp>
        <p:nvSpPr>
          <p:cNvPr id="3" name="Pentagon 2"/>
          <p:cNvSpPr/>
          <p:nvPr/>
        </p:nvSpPr>
        <p:spPr>
          <a:xfrm>
            <a:off x="0" y="226577"/>
            <a:ext cx="1626499" cy="55025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39508"/>
              </p:ext>
            </p:extLst>
          </p:nvPr>
        </p:nvGraphicFramePr>
        <p:xfrm>
          <a:off x="638627" y="203201"/>
          <a:ext cx="10914743" cy="6485827"/>
        </p:xfrm>
        <a:graphic>
          <a:graphicData uri="http://schemas.openxmlformats.org/drawingml/2006/table">
            <a:tbl>
              <a:tblPr firstRow="1" firstCol="1" bandRow="1"/>
              <a:tblGrid>
                <a:gridCol w="10914743"/>
              </a:tblGrid>
              <a:tr h="226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Güvenirliği Artırmak İçin Yapılması Gerekenler</a:t>
                      </a:r>
                      <a:r>
                        <a:rPr lang="tr-TR" sz="2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tr-T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8" marR="6318" marT="6318" marB="6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8" marR="6318" marT="6318" marB="6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59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1)</a:t>
                      </a:r>
                      <a:r>
                        <a:rPr lang="tr-TR" sz="2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   Güvenirliği artırmada en etkili ve öncelikli yol soru sayısını artırmaktır. Soru sayısı artırıldıkça duyarlılık artacaktır dolayısıyla güvenirlik yükselecektir. </a:t>
                      </a:r>
                      <a:endParaRPr lang="tr-T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Önemli:</a:t>
                      </a:r>
                      <a:r>
                        <a:rPr lang="tr-TR" sz="2000" b="1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r>
                        <a:rPr lang="tr-TR" sz="20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tr-TR" sz="2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Soru sayısını bir yere kadar artırabiliriz; çünkü çok uzun bir test öğrencilerde bıkkınlık, yorgunluk, can sıkıntısı ve dikkatsizlik gibi durumlara neden olabilir. Bu da testin güvenirliğini olumsuz yönde etkiler. </a:t>
                      </a:r>
                      <a:endParaRPr lang="tr-TR" sz="20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tr-TR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tr-TR" sz="2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   Sorular; açık, net, anlaşılır ve sade bir ifadeyle yazılmalı, yanıtların kesin olması güvenilirliği artırır.</a:t>
                      </a:r>
                      <a:endParaRPr lang="tr-T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3)</a:t>
                      </a:r>
                      <a:r>
                        <a:rPr lang="tr-TR" sz="2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   Düzeltme formu uygulamak ve sorulardaki seçenek sayısını artırmak şans başarısını azaltacaktır ve dolayısıyla da güvenirlikte artacaktır.</a:t>
                      </a:r>
                      <a:endParaRPr lang="tr-T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4)</a:t>
                      </a:r>
                      <a:r>
                        <a:rPr lang="tr-TR" sz="2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   Sorular, öğrencilerin yaklaşık yarısı tarafından (orta güçlükte) doğru cevaplandırılabilecek güçlükte hazırlanmalıdır (Test sorularının ayırt edicilik gücünün yüksek olması gerekir; Yani bilen ile bilmeyeni ayırt edici nitelikte olmalıdır) </a:t>
                      </a:r>
                      <a:endParaRPr lang="tr-T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5)</a:t>
                      </a:r>
                      <a:r>
                        <a:rPr lang="tr-TR" sz="2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   Öğrencilere, onları sınav kaygısından uzaklaştıracak ve bu sebeple hata yapmalarını engelleyecek bir motivasyon sağlanması güvenirliği artıracaktır. </a:t>
                      </a:r>
                      <a:endParaRPr lang="tr-T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389" marR="59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757569"/>
      </p:ext>
    </p:extLst>
  </p:cSld>
  <p:clrMapOvr>
    <a:masterClrMapping/>
  </p:clrMapOvr>
  <p:transition spd="slow">
    <p:comb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598751"/>
              </p:ext>
            </p:extLst>
          </p:nvPr>
        </p:nvGraphicFramePr>
        <p:xfrm>
          <a:off x="711199" y="362858"/>
          <a:ext cx="10914743" cy="6485827"/>
        </p:xfrm>
        <a:graphic>
          <a:graphicData uri="http://schemas.openxmlformats.org/drawingml/2006/table">
            <a:tbl>
              <a:tblPr firstRow="1" firstCol="1" bandRow="1"/>
              <a:tblGrid>
                <a:gridCol w="10914743"/>
              </a:tblGrid>
              <a:tr h="226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Güvenirliği Artırmak İçin Yapılması Gerekenler</a:t>
                      </a:r>
                      <a:r>
                        <a:rPr lang="tr-TR" sz="2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tr-T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8" marR="6318" marT="6318" marB="6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8" marR="6318" marT="6318" marB="6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59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6)</a:t>
                      </a:r>
                      <a:r>
                        <a:rPr lang="tr-TR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   Puanlama objektif olarak yapılmalıdır.</a:t>
                      </a:r>
                      <a:endParaRPr lang="tr-TR" sz="20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7)</a:t>
                      </a:r>
                      <a:r>
                        <a:rPr lang="tr-TR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   Gereğinden fazla veya az süre güvenirliği olumsuz etkiler. Sınav için gerektiği kadar süre verilmelidir.</a:t>
                      </a:r>
                      <a:endParaRPr lang="tr-TR" sz="20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8)</a:t>
                      </a:r>
                      <a:r>
                        <a:rPr lang="tr-TR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   Sınav ortamının fiziki yapısı öğrenciye uygun olmalıdır. Sınav ortamının gürültüsüz, temiz, yeterli düzeyde ısı ve ışıkta olması, sıraların, masaların öğrencinin gelişimsel düzeyine uygun olması gerekir. </a:t>
                      </a:r>
                      <a:endParaRPr lang="tr-TR" sz="20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9)</a:t>
                      </a:r>
                      <a:r>
                        <a:rPr lang="tr-TR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   Amaca uygun ölçme araçları kullanılması gerekir.</a:t>
                      </a:r>
                      <a:endParaRPr lang="tr-TR" sz="20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10)</a:t>
                      </a:r>
                      <a:r>
                        <a:rPr lang="tr-TR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 Ölçmede duyarlılığı (birim aralığının küçük) yüksek olan araçlar kullanılması güvenirliği artıracaktır.</a:t>
                      </a:r>
                      <a:endParaRPr lang="tr-TR" sz="20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11)</a:t>
                      </a:r>
                      <a:r>
                        <a:rPr lang="tr-TR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 Testin uygulandığı grubun heterojen, soruların ise homojen (aynı özelliği ölçme, tek boyutlu) olması güvenirliği artıracaktır.</a:t>
                      </a:r>
                      <a:r>
                        <a:rPr lang="tr-TR" sz="20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Teste katılan öğrenci sayısı arttıkça güvenirlik de yükselecektir.</a:t>
                      </a:r>
                      <a:endParaRPr lang="tr-TR" sz="20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tr-T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  </a:t>
                      </a:r>
                      <a:endParaRPr lang="tr-TR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389" marR="59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032083"/>
      </p:ext>
    </p:extLst>
  </p:cSld>
  <p:clrMapOvr>
    <a:masterClrMapping/>
  </p:clrMapOvr>
  <p:transition spd="slow">
    <p:comb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25769" y="2726372"/>
            <a:ext cx="88477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rgbClr val="D75BCD">
                        <a:satMod val="155000"/>
                      </a:srgbClr>
                    </a:gs>
                    <a:gs pos="100000">
                      <a:srgbClr val="D75BC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TEŞEKKÜRLER</a:t>
            </a:r>
            <a:endParaRPr lang="tr-TR" sz="5400" b="1" spc="50" dirty="0">
              <a:ln w="11430"/>
              <a:gradFill>
                <a:gsLst>
                  <a:gs pos="25000">
                    <a:srgbClr val="D75BCD">
                      <a:satMod val="155000"/>
                    </a:srgbClr>
                  </a:gs>
                  <a:gs pos="100000">
                    <a:srgbClr val="D75BC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2337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9118" y="133082"/>
            <a:ext cx="10353761" cy="1326321"/>
          </a:xfrm>
        </p:spPr>
        <p:txBody>
          <a:bodyPr/>
          <a:lstStyle/>
          <a:p>
            <a:r>
              <a:rPr lang="tr-TR" dirty="0" smtClean="0">
                <a:latin typeface="Bahnschrift" panose="020B0502040204020203" pitchFamily="34" charset="0"/>
              </a:rPr>
              <a:t>Klasik test teorisinde güvenirlik</a:t>
            </a:r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0385" y="1796603"/>
            <a:ext cx="11029615" cy="549927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Ölçme sonuçlarında, sabit veya sistematik hatanın yapılmadığı varsayılırsa; ölçümler (puanlar) ölçülen değişkene ait gerçek puanla tesadüfi hata puanının toplamından ibarettir. </a:t>
            </a:r>
          </a:p>
          <a:p>
            <a:pPr marL="0" indent="0">
              <a:buNone/>
            </a:pPr>
            <a:r>
              <a:rPr lang="tr-TR" sz="2400" dirty="0" smtClean="0"/>
              <a:t>Bu durum aşağıdaki eşitlikte görülmektedir.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FFC000"/>
                </a:solidFill>
              </a:rPr>
              <a:t>					     X = T +- E 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FFC000"/>
                </a:solidFill>
              </a:rPr>
              <a:t> Gözlenen puan (X) = Gerçek puan (T) + - Tesadüfi hata puanı (E)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44122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tr-TR" altLang="tr-TR" sz="3200" b="0" kern="0" dirty="0">
                <a:solidFill>
                  <a:sysClr val="windowText" lastClr="000000"/>
                </a:solidFill>
                <a:ea typeface="+mn-ea"/>
                <a:cs typeface="+mn-cs"/>
              </a:rPr>
              <a:t>Gerçek Puan</a:t>
            </a:r>
            <a:endParaRPr lang="en-US" altLang="tr-TR" sz="3200" b="0" kern="0" dirty="0">
              <a:solidFill>
                <a:sysClr val="windowText" lastClr="000000"/>
              </a:solidFill>
              <a:ea typeface="+mn-ea"/>
              <a:cs typeface="+mn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Font typeface="Franklin Gothic Book" panose="020B0503020102020204" pitchFamily="34" charset="0"/>
              <a:buChar char="■"/>
            </a:pPr>
            <a:r>
              <a:rPr lang="tr-TR" altLang="tr-TR" sz="2800" b="1" i="1" dirty="0">
                <a:latin typeface="Calibri" pitchFamily="34" charset="0"/>
                <a:cs typeface="Calibri" pitchFamily="34" charset="0"/>
              </a:rPr>
              <a:t>Ölçmede amaç, ölçülen niteliğin gerçek değerini ortaya çıkartmaktır. Ancak, çeşitli faktörlere bağlı olarak ölçmeye hata karışır. Bu nedenle gerçek değer, gözlenen değere dayalı olarak tahmin edilmeye çalışılır.</a:t>
            </a: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None/>
            </a:pPr>
            <a:endParaRPr lang="tr-TR" altLang="tr-TR" sz="2800" b="1" i="1" dirty="0">
              <a:latin typeface="Calibri" pitchFamily="34" charset="0"/>
              <a:cs typeface="Calibri" pitchFamily="34" charset="0"/>
            </a:endParaRP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Font typeface="Franklin Gothic Book" panose="020B0503020102020204" pitchFamily="34" charset="0"/>
              <a:buChar char="■"/>
            </a:pPr>
            <a:r>
              <a:rPr lang="tr-TR" altLang="tr-TR" sz="2800" b="1" i="1" dirty="0">
                <a:latin typeface="Calibri" pitchFamily="34" charset="0"/>
                <a:cs typeface="Calibri" pitchFamily="34" charset="0"/>
              </a:rPr>
              <a:t>Klasik Test Teorisi (KTT), gerçek puanın tahmininde kullanılan teorilerden biridir. </a:t>
            </a:r>
            <a:r>
              <a:rPr lang="tr-TR" altLang="tr-TR" sz="2800" b="1" i="1" dirty="0" err="1">
                <a:latin typeface="Calibri" pitchFamily="34" charset="0"/>
                <a:cs typeface="Calibri" pitchFamily="34" charset="0"/>
              </a:rPr>
              <a:t>KTT’de</a:t>
            </a:r>
            <a:r>
              <a:rPr lang="tr-TR" altLang="tr-TR" sz="2800" b="1" i="1" dirty="0">
                <a:latin typeface="Calibri" pitchFamily="34" charset="0"/>
                <a:cs typeface="Calibri" pitchFamily="34" charset="0"/>
              </a:rPr>
              <a:t> gözlenen puan şu denklem ile açıklanır. </a:t>
            </a: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None/>
            </a:pPr>
            <a:endParaRPr lang="tr-TR" altLang="tr-TR" sz="2800" b="1" i="1" dirty="0">
              <a:latin typeface="Calibri" pitchFamily="34" charset="0"/>
              <a:cs typeface="Calibri" pitchFamily="34" charset="0"/>
            </a:endParaRP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None/>
            </a:pPr>
            <a:r>
              <a:rPr lang="tr-TR" altLang="tr-TR" sz="2800" b="1" i="1" dirty="0">
                <a:latin typeface="Calibri" pitchFamily="34" charset="0"/>
                <a:cs typeface="Calibri" pitchFamily="34" charset="0"/>
              </a:rPr>
              <a:t>                       X = T </a:t>
            </a:r>
            <a:r>
              <a:rPr lang="tr-TR" altLang="tr-TR" sz="2800" b="1" i="1" dirty="0" smtClean="0">
                <a:latin typeface="Calibri" pitchFamily="34" charset="0"/>
                <a:cs typeface="Calibri" pitchFamily="34" charset="0"/>
              </a:rPr>
              <a:t>+ - </a:t>
            </a:r>
            <a:r>
              <a:rPr lang="tr-TR" altLang="tr-TR" sz="2800" b="1" i="1" dirty="0">
                <a:latin typeface="Calibri" pitchFamily="34" charset="0"/>
                <a:cs typeface="Calibri" pitchFamily="34" charset="0"/>
              </a:rPr>
              <a:t>E</a:t>
            </a: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Font typeface="Franklin Gothic Book" panose="020B0503020102020204" pitchFamily="34" charset="0"/>
              <a:buChar char="■"/>
            </a:pPr>
            <a:endParaRPr lang="en-US" altLang="tr-TR" sz="1900" dirty="0">
              <a:solidFill>
                <a:srgbClr val="04617B"/>
              </a:solidFill>
              <a:latin typeface="Franklin Gothic Book"/>
            </a:endParaRPr>
          </a:p>
          <a:p>
            <a:endParaRPr lang="tr-TR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2161" y="5852545"/>
            <a:ext cx="2209800" cy="576263"/>
          </a:xfrm>
          <a:prstGeom prst="rect">
            <a:avLst/>
          </a:prstGeom>
          <a:solidFill>
            <a:srgbClr val="0F6FC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Gözlenen Puan</a:t>
            </a:r>
            <a:endParaRPr kumimoji="0" lang="en-US" altLang="tr-T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736769" y="5970928"/>
            <a:ext cx="2880783" cy="457880"/>
          </a:xfrm>
          <a:prstGeom prst="rect">
            <a:avLst/>
          </a:prstGeom>
          <a:solidFill>
            <a:srgbClr val="0F6FC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Gerçek Puan</a:t>
            </a:r>
            <a:endParaRPr kumimoji="0" lang="en-US" altLang="tr-T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382379" y="5016008"/>
            <a:ext cx="2400300" cy="360362"/>
          </a:xfrm>
          <a:prstGeom prst="rect">
            <a:avLst/>
          </a:prstGeom>
          <a:solidFill>
            <a:srgbClr val="0F6FC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Hata</a:t>
            </a:r>
            <a:endParaRPr kumimoji="0" lang="en-US" altLang="tr-T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ağ Ok 6"/>
          <p:cNvSpPr/>
          <p:nvPr/>
        </p:nvSpPr>
        <p:spPr>
          <a:xfrm flipV="1">
            <a:off x="3961176" y="5016008"/>
            <a:ext cx="361922" cy="360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 rot="4978392" flipV="1">
            <a:off x="2957898" y="5447775"/>
            <a:ext cx="498013" cy="351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 rot="6849257" flipV="1">
            <a:off x="2056595" y="5385657"/>
            <a:ext cx="550730" cy="280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2059561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İçerik Yer Tutucusu 9"/>
              <p:cNvSpPr>
                <a:spLocks noGrp="1"/>
              </p:cNvSpPr>
              <p:nvPr>
                <p:ph idx="1"/>
              </p:nvPr>
            </p:nvSpPr>
            <p:spPr>
              <a:xfrm>
                <a:off x="180304" y="2382592"/>
                <a:ext cx="11732653" cy="4475408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/>
                  <a:t>Klasik test teorisinde güvenirlik sistematik olmayan tesadüfi hataya odaklanmıştır.</a:t>
                </a:r>
              </a:p>
              <a:p>
                <a:r>
                  <a:rPr lang="tr-TR" sz="2400" dirty="0" smtClean="0"/>
                  <a:t>İstatistikte, korelasyonun genel bir simgesi olan “</a:t>
                </a:r>
                <a:r>
                  <a:rPr lang="tr-TR" sz="2400" b="1" dirty="0" smtClean="0"/>
                  <a:t>r</a:t>
                </a:r>
                <a:r>
                  <a:rPr lang="tr-TR" sz="2400" dirty="0" smtClean="0"/>
                  <a:t>” kestirilen güvenirlik katsayısını ifade etmede kullanılır.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 Korelasyon katsayısı -1 ile +1 arasında değişirken, 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güvenirlik </a:t>
                </a:r>
                <a:r>
                  <a:rPr lang="tr-TR" sz="2400" dirty="0"/>
                  <a:t>katsayısı 0 ile 1 arasında bir değerdir. </a:t>
                </a:r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Güvenirlik </a:t>
                </a:r>
                <a:r>
                  <a:rPr lang="tr-TR" sz="2400" dirty="0"/>
                  <a:t>katsayısı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𝒙𝒙</m:t>
                        </m:r>
                      </m:sub>
                    </m:sSub>
                  </m:oMath>
                </a14:m>
                <a:r>
                  <a:rPr lang="tr-TR" sz="2400" dirty="0"/>
                  <a:t>“ </a:t>
                </a:r>
                <a:r>
                  <a:rPr lang="tr-TR" sz="2400" dirty="0" smtClean="0"/>
                  <a:t>+1’e yaklaştıkça güvenirlik yüksek demektir.</a:t>
                </a: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342900" indent="-342900">
                  <a:buFont typeface="+mj-lt"/>
                  <a:buAutoNum type="alphaLcParenR"/>
                </a:pPr>
                <a:endParaRPr lang="tr-TR" dirty="0"/>
              </a:p>
            </p:txBody>
          </p:sp>
        </mc:Choice>
        <mc:Fallback xmlns="">
          <p:sp>
            <p:nvSpPr>
              <p:cNvPr id="10" name="İçerik Yer Tutucusu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304" y="2382592"/>
                <a:ext cx="11732653" cy="447540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Unvan 1"/>
          <p:cNvSpPr>
            <a:spLocks noGrp="1"/>
          </p:cNvSpPr>
          <p:nvPr>
            <p:ph type="title"/>
          </p:nvPr>
        </p:nvSpPr>
        <p:spPr>
          <a:xfrm>
            <a:off x="919118" y="133083"/>
            <a:ext cx="10353761" cy="845712"/>
          </a:xfrm>
        </p:spPr>
        <p:txBody>
          <a:bodyPr/>
          <a:lstStyle/>
          <a:p>
            <a:r>
              <a:rPr lang="tr-TR" dirty="0" smtClean="0">
                <a:latin typeface="Bahnschrift" panose="020B0502040204020203" pitchFamily="34" charset="0"/>
              </a:rPr>
              <a:t>Klasik test teorisinde güvenirlik</a:t>
            </a:r>
            <a:endParaRPr lang="tr-TR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469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2" y="189964"/>
            <a:ext cx="9878095" cy="633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765685"/>
      </p:ext>
    </p:extLst>
  </p:cSld>
  <p:clrMapOvr>
    <a:masterClrMapping/>
  </p:clrMapOvr>
  <p:transition spd="slow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24BEE3-8F0F-4E0C-8FAF-9FA2C84A2AB5}&quot;/&gt;&lt;filename val=&quot;C:\DOCUME~1\Serkan\LOCALS~1\Temp\PR\data\asimages\{B324BEE3-8F0F-4E0C-8FAF-9FA2C84A2AB5}.png&quot;/&gt;&lt;hasEffects val=&quot;1&quot;/&gt;&lt;left val=&quot;25.56&quot;/&gt;&lt;top val=&quot;125.28&quot;/&gt;&lt;width val=&quot;664.08&quot;/&gt;&lt;height val=&quot;358.8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B7A2AB-4344-46FC-BD40-7C2F01DF8BB7}&quot;/&gt;&lt;filename val=&quot;C:\DOCUME~1\Serkan\LOCALS~1\Temp\PR\data\asimages\{69B7A2AB-4344-46FC-BD40-7C2F01DF8BB7}.png&quot;/&gt;&lt;hasEffects val=&quot;1&quot;/&gt;&lt;left val=&quot;45&quot;/&gt;&lt;top val=&quot;114&quot;/&gt;&lt;width val=&quot;33.36&quot;/&gt;&lt;height val=&quot;34.08&quot;/&gt;&lt;/ThreeDShape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ıntı">
  <a:themeElements>
    <a:clrScheme name="Custom 9">
      <a:dk1>
        <a:sysClr val="windowText" lastClr="000000"/>
      </a:dk1>
      <a:lt1>
        <a:srgbClr val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Alıntı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lıntı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7AF46513-5B0D-4B03-9323-32F3F0BFC9D6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ppt/theme/theme3.xml><?xml version="1.0" encoding="utf-8"?>
<a:theme xmlns:a="http://schemas.openxmlformats.org/drawingml/2006/main" name="1_Crop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ppt/theme/theme4.xml><?xml version="1.0" encoding="utf-8"?>
<a:theme xmlns:a="http://schemas.openxmlformats.org/drawingml/2006/main" name="2_Crop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ppt/theme/theme5.xml><?xml version="1.0" encoding="utf-8"?>
<a:theme xmlns:a="http://schemas.openxmlformats.org/drawingml/2006/main" name="3_Crop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ppt/theme/theme6.xml><?xml version="1.0" encoding="utf-8"?>
<a:theme xmlns:a="http://schemas.openxmlformats.org/drawingml/2006/main" name="4_Crop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ppt/theme/theme7.xml><?xml version="1.0" encoding="utf-8"?>
<a:theme xmlns:a="http://schemas.openxmlformats.org/drawingml/2006/main" name="5_Crop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ppt/theme/theme8.xml><?xml version="1.0" encoding="utf-8"?>
<a:theme xmlns:a="http://schemas.openxmlformats.org/drawingml/2006/main" name="6_Crop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ppt/theme/theme9.xml><?xml version="1.0" encoding="utf-8"?>
<a:theme xmlns:a="http://schemas.openxmlformats.org/drawingml/2006/main" name="7_Crop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1960</TotalTime>
  <Words>2189</Words>
  <Application>Microsoft Office PowerPoint</Application>
  <PresentationFormat>Özel</PresentationFormat>
  <Paragraphs>345</Paragraphs>
  <Slides>58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Slayt Başlıkları</vt:lpstr>
      </vt:variant>
      <vt:variant>
        <vt:i4>58</vt:i4>
      </vt:variant>
    </vt:vector>
  </HeadingPairs>
  <TitlesOfParts>
    <vt:vector size="67" baseType="lpstr">
      <vt:lpstr>Alıntı</vt:lpstr>
      <vt:lpstr>Crop</vt:lpstr>
      <vt:lpstr>1_Crop</vt:lpstr>
      <vt:lpstr>2_Crop</vt:lpstr>
      <vt:lpstr>3_Crop</vt:lpstr>
      <vt:lpstr>4_Crop</vt:lpstr>
      <vt:lpstr>5_Crop</vt:lpstr>
      <vt:lpstr>6_Crop</vt:lpstr>
      <vt:lpstr>7_Crop</vt:lpstr>
      <vt:lpstr>  Ölçümlerin Güvenirliği ve Standart Hatası</vt:lpstr>
      <vt:lpstr>Ölçümlerin Güvenirliği ve Standart Hatası</vt:lpstr>
      <vt:lpstr>       İyi Bir Ölçme Aracının Özellikleri</vt:lpstr>
      <vt:lpstr>ÖLÇÜMLERİN (PUANLARIN) GÜVENİRLİĞİ</vt:lpstr>
      <vt:lpstr>Güvenirliğin Anlamları</vt:lpstr>
      <vt:lpstr>Klasik test teorisinde güvenirlik</vt:lpstr>
      <vt:lpstr>Gerçek Puan</vt:lpstr>
      <vt:lpstr>Klasik test teorisinde güvenirlik</vt:lpstr>
      <vt:lpstr>PowerPoint Sunusu</vt:lpstr>
      <vt:lpstr>Ölçmede hata türleri</vt:lpstr>
      <vt:lpstr>Sabit Hata</vt:lpstr>
      <vt:lpstr> Sistematik Hata</vt:lpstr>
      <vt:lpstr>Tesadüfi Hata</vt:lpstr>
      <vt:lpstr>Tesadüfi Hataya Örnekler:</vt:lpstr>
      <vt:lpstr>PowerPoint Sunusu</vt:lpstr>
      <vt:lpstr>Ölçmede Hata Kaynakları</vt:lpstr>
      <vt:lpstr>Doğru değerlendirmeler yapmak</vt:lpstr>
      <vt:lpstr>PowerPoint Sunusu</vt:lpstr>
      <vt:lpstr>GÜVENİRLİK KESTİRME YÖNTEMLERİ </vt:lpstr>
      <vt:lpstr>PowerPoint Sunusu</vt:lpstr>
      <vt:lpstr>PowerPoint Sunusu</vt:lpstr>
      <vt:lpstr>A) TEST-TEKRAR TEST YÖNTEMİ İLE  GÜVENİRLİĞİN KESTİRİLMESİ </vt:lpstr>
      <vt:lpstr>PowerPoint Sunusu</vt:lpstr>
      <vt:lpstr>PowerPoint Sunusu</vt:lpstr>
      <vt:lpstr>1.TEK FORM YÖNTEMİ  </vt:lpstr>
      <vt:lpstr>PowerPoint Sunusu</vt:lpstr>
      <vt:lpstr>PowerPoint Sunusu</vt:lpstr>
      <vt:lpstr>2. ALTERNATİF (EŞDEĞER, PARALEL) FORM YÖNTEMİ  </vt:lpstr>
      <vt:lpstr>2. ALTERNATİF (EŞDEĞER, PARALEL) FORM YÖNTEMİ  </vt:lpstr>
      <vt:lpstr>PowerPoint Sunusu</vt:lpstr>
      <vt:lpstr>Paralel (Eşdeğer) Formlar Yöntemi</vt:lpstr>
      <vt:lpstr>PowerPoint Sunusu</vt:lpstr>
      <vt:lpstr>PowerPoint Sunusu</vt:lpstr>
      <vt:lpstr>PowerPoint Sunusu</vt:lpstr>
      <vt:lpstr>PowerPoint Sunusu</vt:lpstr>
      <vt:lpstr>İki Yarı (Eşdeğer Yarılar) Yöntemi</vt:lpstr>
      <vt:lpstr>PowerPoint Sunusu</vt:lpstr>
      <vt:lpstr>PowerPoint Sunusu</vt:lpstr>
      <vt:lpstr>PowerPoint Sunusu</vt:lpstr>
      <vt:lpstr>PowerPoint Sunusu</vt:lpstr>
      <vt:lpstr>3. CRONBACH ALFA (𝞪) GÜVENİRLİK KATSAYISI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Öğrencinin Başarısını Değerlendirmede         Ölçmenin Standart Hatasının Kullanımı   </vt:lpstr>
      <vt:lpstr>ÖLÇÜMLERİN (Puanların) GÜVENİRLİĞİ </vt:lpstr>
      <vt:lpstr>Güvenirliği Etkileyen Faktörler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Ölçümlerin güvenirliği ve standart hatası</dc:title>
  <dc:creator>PC</dc:creator>
  <cp:lastModifiedBy>Dante_Im</cp:lastModifiedBy>
  <cp:revision>99</cp:revision>
  <dcterms:created xsi:type="dcterms:W3CDTF">2019-10-18T09:00:38Z</dcterms:created>
  <dcterms:modified xsi:type="dcterms:W3CDTF">2021-12-03T18:13:29Z</dcterms:modified>
</cp:coreProperties>
</file>