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1" r:id="rId2"/>
    <p:sldMasterId id="2147483733" r:id="rId3"/>
  </p:sldMasterIdLst>
  <p:notesMasterIdLst>
    <p:notesMasterId r:id="rId49"/>
  </p:notesMasterIdLst>
  <p:sldIdLst>
    <p:sldId id="256" r:id="rId4"/>
    <p:sldId id="305" r:id="rId5"/>
    <p:sldId id="327" r:id="rId6"/>
    <p:sldId id="328" r:id="rId7"/>
    <p:sldId id="321" r:id="rId8"/>
    <p:sldId id="322" r:id="rId9"/>
    <p:sldId id="323" r:id="rId10"/>
    <p:sldId id="259" r:id="rId11"/>
    <p:sldId id="298" r:id="rId12"/>
    <p:sldId id="262" r:id="rId13"/>
    <p:sldId id="299" r:id="rId14"/>
    <p:sldId id="263" r:id="rId15"/>
    <p:sldId id="264" r:id="rId16"/>
    <p:sldId id="265" r:id="rId17"/>
    <p:sldId id="300" r:id="rId18"/>
    <p:sldId id="266" r:id="rId19"/>
    <p:sldId id="267" r:id="rId20"/>
    <p:sldId id="268" r:id="rId21"/>
    <p:sldId id="269" r:id="rId22"/>
    <p:sldId id="270" r:id="rId23"/>
    <p:sldId id="301" r:id="rId24"/>
    <p:sldId id="272" r:id="rId25"/>
    <p:sldId id="306" r:id="rId26"/>
    <p:sldId id="273" r:id="rId27"/>
    <p:sldId id="291" r:id="rId28"/>
    <p:sldId id="274" r:id="rId29"/>
    <p:sldId id="275" r:id="rId30"/>
    <p:sldId id="307" r:id="rId31"/>
    <p:sldId id="276" r:id="rId32"/>
    <p:sldId id="304" r:id="rId33"/>
    <p:sldId id="277" r:id="rId34"/>
    <p:sldId id="326" r:id="rId35"/>
    <p:sldId id="324" r:id="rId36"/>
    <p:sldId id="325" r:id="rId37"/>
    <p:sldId id="292" r:id="rId38"/>
    <p:sldId id="278" r:id="rId39"/>
    <p:sldId id="293" r:id="rId40"/>
    <p:sldId id="294" r:id="rId41"/>
    <p:sldId id="279" r:id="rId42"/>
    <p:sldId id="295" r:id="rId43"/>
    <p:sldId id="297" r:id="rId44"/>
    <p:sldId id="296" r:id="rId45"/>
    <p:sldId id="280" r:id="rId46"/>
    <p:sldId id="281" r:id="rId47"/>
    <p:sldId id="290" r:id="rId4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3284" autoAdjust="0"/>
  </p:normalViewPr>
  <p:slideViewPr>
    <p:cSldViewPr snapToGrid="0">
      <p:cViewPr>
        <p:scale>
          <a:sx n="70" d="100"/>
          <a:sy n="70" d="100"/>
        </p:scale>
        <p:origin x="-63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44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019FA-1014-4B2F-B121-5C6103CA8273}" type="datetimeFigureOut">
              <a:rPr lang="tr-TR" smtClean="0"/>
              <a:pPr/>
              <a:t>22.12.2021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B6C11-2A1A-4ECB-86D8-2B2F3786DD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651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6C11-2A1A-4ECB-86D8-2B2F3786DD15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37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6C11-2A1A-4ECB-86D8-2B2F3786DD15}" type="slidenum">
              <a:rPr lang="tr-TR" smtClean="0">
                <a:solidFill>
                  <a:prstClr val="black"/>
                </a:solidFill>
              </a:rPr>
              <a:pPr/>
              <a:t>23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7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22.12.2021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72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22.12.2021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038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22.12.2021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531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22.12.2021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138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22.12.2021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809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22.12.2021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686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22.12.2021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858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22.12.2021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84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22.12.2021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99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22.12.2021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95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22.12.2021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80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22.12.2021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3323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22.12.2021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584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22.12.2021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956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22.12.2021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401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22.12.2021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0102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22.12.2021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372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22.12.2021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1830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22.12.2021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9150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22.12.2021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467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22.12.2021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983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22.12.2021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5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4C86BC3-FC66-4AB7-976A-CD77F2742B90}" type="datetimeFigureOut">
              <a:rPr lang="tr-TR" smtClean="0"/>
              <a:pPr/>
              <a:t>22.12.2021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396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22.12.2021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550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22.12.2021</a:t>
            </a:fld>
            <a:endParaRPr lang="tr-TR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370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22.12.2021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564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22.12.2021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686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22.12.2021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35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22.12.2021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65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22.12.2021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193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22.12.2021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6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22.12.2021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75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6BC3-FC66-4AB7-976A-CD77F2742B90}" type="datetimeFigureOut">
              <a:rPr lang="tr-TR" smtClean="0"/>
              <a:pPr/>
              <a:t>22.12.2021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840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4C86BC3-FC66-4AB7-976A-CD77F2742B90}" type="datetimeFigureOut">
              <a:rPr lang="tr-TR" smtClean="0"/>
              <a:pPr/>
              <a:t>22.12.2021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06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E82D9B-CAE2-49BB-924D-AA7FEE515FC9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22.12.2021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033696-250E-47BF-A062-7C5DA3AF0F31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1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4C86BC3-FC66-4AB7-976A-CD77F2742B90}" type="datetimeFigureOut">
              <a:rPr lang="tr-TR" smtClean="0">
                <a:solidFill>
                  <a:srgbClr val="696464"/>
                </a:solidFill>
              </a:rPr>
              <a:pPr/>
              <a:t>22.12.2021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BA6AFD-296F-46FF-AC16-988FAD3347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23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31966" y="1371601"/>
            <a:ext cx="10563134" cy="2899954"/>
          </a:xfrm>
        </p:spPr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YAZILI VE SÖZLÜ </a:t>
            </a:r>
            <a:br>
              <a:rPr lang="tr-TR" dirty="0" smtClean="0"/>
            </a:br>
            <a:r>
              <a:rPr lang="tr-TR" dirty="0" smtClean="0"/>
              <a:t>SINAVLAR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 err="1" smtClean="0"/>
              <a:t>Prof.Dr</a:t>
            </a:r>
            <a:r>
              <a:rPr lang="tr-TR" sz="4000" dirty="0" smtClean="0"/>
              <a:t>. Mevlüt kaya                                   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624251" y="470263"/>
            <a:ext cx="309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 ÜNİTE 9: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6313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9467" y="220133"/>
            <a:ext cx="11430000" cy="634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Aşağıda cevabı uzun olan 2 yazılı yoklama sorusu örneği verilmiştir. Bu soruların içeriği, dolayısıyla da cevabı çok daha geniş kapsamlıdır.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910158"/>
              </p:ext>
            </p:extLst>
          </p:nvPr>
        </p:nvGraphicFramePr>
        <p:xfrm>
          <a:off x="449428" y="2630634"/>
          <a:ext cx="11142133" cy="2473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42133"/>
              </a:tblGrid>
              <a:tr h="584200"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Örnek: </a:t>
                      </a:r>
                      <a:r>
                        <a:rPr lang="tr-TR" sz="2800" b="1" dirty="0" smtClean="0">
                          <a:latin typeface="Calibri" pitchFamily="34" charset="0"/>
                          <a:cs typeface="Calibri" pitchFamily="34" charset="0"/>
                        </a:rPr>
                        <a:t>Kapsamı geniş yazılı yoklama soruları </a:t>
                      </a:r>
                      <a:endParaRPr lang="tr-T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1- Sınıf geçme ve ders geçme sistemlerini güncel</a:t>
                      </a: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 örnekler sunarak karşılaştırınız. </a:t>
                      </a:r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2- </a:t>
                      </a:r>
                      <a:r>
                        <a:rPr lang="tr-TR" sz="2800" dirty="0" err="1" smtClean="0">
                          <a:latin typeface="Calibri" pitchFamily="34" charset="0"/>
                          <a:cs typeface="Calibri" pitchFamily="34" charset="0"/>
                        </a:rPr>
                        <a:t>Bloom’un</a:t>
                      </a:r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 tam öğrenme</a:t>
                      </a: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 modelini açıklayarak, eğitim sistemimize uygunluğunu tartışınız. </a:t>
                      </a:r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2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8782" y="264499"/>
            <a:ext cx="10058400" cy="78536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YAZILI SINAVLAR</a:t>
            </a:r>
            <a:endParaRPr lang="tr-TR" b="1" dirty="0"/>
          </a:p>
        </p:txBody>
      </p:sp>
      <p:pic>
        <p:nvPicPr>
          <p:cNvPr id="4" name="Resim 3" descr="tablo, oyuncak, LEGO, gök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5A3FB647-5F54-401F-A8B2-232CF85EC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39" y="3912514"/>
            <a:ext cx="5345502" cy="2945486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5600" y="1337733"/>
            <a:ext cx="11379200" cy="5113867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tür soruların cevaplandırılması birkaç sayfalık yazım ve üst düzeyde bir zihinsel etkinlik gerektirmektedir.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Örneğin uygulama düzeyindeki bir yazılı sorusu, konuyla ilgili hem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bilgilere sahip olma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ve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konuyu kavrama gerekmekte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hem de bilinen ve kavranan davranışların yeni (ilk kez karşılaşılan) bir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problem durumunun çözümünde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kullanılması gerekmektedir. </a:t>
            </a:r>
          </a:p>
          <a:p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8782" y="264499"/>
            <a:ext cx="10058400" cy="78536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YAZILI </a:t>
            </a:r>
            <a:r>
              <a:rPr lang="tr-TR" b="1" dirty="0"/>
              <a:t>SINAVLAR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5600" y="1337733"/>
            <a:ext cx="11379200" cy="5113867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Anlaşılacağı üzere, bu tür sorular üst düzeyde zihinsel etkinlikleri (üst bilişsel becerileri)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ölçen yazılı yoklama soruları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birden çok ve karmaşık davranışları içerir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Geniş kapsamlı yazılı yoklama soruları birden çok üst düzey bilişsel davranışları ölçer.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Geniş kapsamlı yazılı yoklama sorularının cevaplandırılması çok zaman alacağından sınavda yoklanabilecek konu sayısı az olur.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durum, sınavın kapsam geçerliliğini düşürür.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Öte yandan, yazılı yoklama sorusunun kapsamının geniş tutulması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puanlama hataları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nın artmasına da sebep olabilir.  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7847" y="247565"/>
            <a:ext cx="10698819" cy="886968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YAZILI SINAVLARIN ÖZELLİKLERİ: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847" y="1376341"/>
            <a:ext cx="7142820" cy="5261526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yoklamaların en önemli avantajı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karmaşık davranışları ölçmede oldukça uygun bir sınav türü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olmasıdır.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sınavlar, öğrencilerin problem çözme becerilerini, bilgilerini yeni karşılaşılan durumlara uygulayabilmelerini, öğrencilerin kendilerine özgü cevaplar verme ve kompozisyonlar üretilme becerilerini ölçme olanağı sağlamaktadır.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6" y="1376341"/>
            <a:ext cx="4347633" cy="499533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9187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1714" y="213699"/>
            <a:ext cx="10786533" cy="81923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YAZILI </a:t>
            </a:r>
            <a:r>
              <a:rPr lang="tr-TR" b="1" dirty="0"/>
              <a:t>SINAVLARIN </a:t>
            </a:r>
            <a:r>
              <a:rPr lang="tr-TR" b="1" dirty="0" smtClean="0"/>
              <a:t>ÖZELLİKLERİ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50267" y="1219200"/>
            <a:ext cx="7620000" cy="5198533"/>
          </a:xfrm>
        </p:spPr>
        <p:txBody>
          <a:bodyPr>
            <a:noAutofit/>
          </a:bodyPr>
          <a:lstStyle/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yoklamaların diğer olumlu bir özelliği de hazırlanmasının kolay olmasıdır. </a:t>
            </a: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sınavların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hazırlanmasının çok kolay olması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ndan dolayı öğretmenler tarafından tercih edilen bir sınav türüdür.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4" y="1363132"/>
            <a:ext cx="3908553" cy="491066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331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1714" y="213699"/>
            <a:ext cx="10786533" cy="81923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YAZILI </a:t>
            </a:r>
            <a:r>
              <a:rPr lang="tr-TR" b="1" dirty="0"/>
              <a:t>SINAVLARIN </a:t>
            </a:r>
            <a:r>
              <a:rPr lang="tr-TR" b="1" dirty="0" smtClean="0"/>
              <a:t>ÖZELLİKLERİ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61941" y="1219200"/>
            <a:ext cx="7208326" cy="5198533"/>
          </a:xfrm>
        </p:spPr>
        <p:txBody>
          <a:bodyPr>
            <a:noAutofit/>
          </a:bodyPr>
          <a:lstStyle/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yoklamaların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büyük gruplara uygulanmasının kullanışlı veya ekonomik olmaması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ve puanlama objektifliğinin genelde düşük olmasından dolayı yazılı yoklama sorularının güçlük derecelerini önceden kestirmek zordur.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sebeple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güvenilir ve geçerli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bir yazılı yoklama hazırlamak objektif testlere kıyasla daha zordur.  </a:t>
            </a:r>
          </a:p>
          <a:p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Aşağıda yazılı sınavların bazı özellikleri maddeler halinde verilmiştir.</a:t>
            </a:r>
          </a:p>
          <a:p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3" y="1847382"/>
            <a:ext cx="4222385" cy="380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0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4114" y="416898"/>
            <a:ext cx="10563352" cy="819235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latin typeface="Arial" pitchFamily="34" charset="0"/>
                <a:cs typeface="Arial" pitchFamily="34" charset="0"/>
              </a:rPr>
              <a:t>1. ÖĞRENCİNİN SORUYU ANLAYIP CEVAPLARINI </a:t>
            </a:r>
            <a:br>
              <a:rPr lang="tr-TR" sz="2800" b="1" dirty="0" smtClean="0"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ORGANİZE ETMESİ 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707" y="1858780"/>
            <a:ext cx="11189885" cy="5226847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Öğrencinin soruyu anlaması vereceği cevabı etkileyeceğinden,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soru çok net ve açık sorulmalı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dır.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Aksi durumda, öğrenciler soruda istenileni farklı yorumlarsa, bildikleri halde bazı istenilen cevapları verememiş olurlar ki; bu, öğrencilerin sınavdan alacakları puanların güvenilirliğini ve geçerliğini düşürür.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Öğrencilerin cevaplarını kendilerinin organize ederek vermeleri sonucu,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öğrencinin bir üretimi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söz konusu olduğundan bu özellik bir avantajdır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536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1300" y="446532"/>
            <a:ext cx="11366500" cy="77266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latin typeface="Arial" pitchFamily="34" charset="0"/>
                <a:cs typeface="Arial" pitchFamily="34" charset="0"/>
              </a:rPr>
              <a:t>2. YAZILI SORULARIN Cevabını öğrencinin KENDİ KELİMELERİ VE </a:t>
            </a:r>
            <a:br>
              <a:rPr lang="tr-TR" sz="2800" b="1" dirty="0" smtClean="0"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EL YAZISIYLA VERMESİ 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1240" y="1399499"/>
            <a:ext cx="7928339" cy="53086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yoklamada cevaplamayı yaparken öğrenciler kendi el yazılarını ve ifadelerini kullanırlar.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da,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dili kullanma yeteneğinin puanlamaya karışmasına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neden olabilmektedir.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Öğrencilerin yazma yeteneği ve el yazısının kalitesi ölçülmek istenen nitelikler değilken bunların puanlara yansıması,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puanlardaki hata miktarını artırır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Öğrencinin yazarak anlatmak istediğiyle bu yazılanlardan öğretmenin anladıkları arasında bir </a:t>
            </a:r>
            <a:r>
              <a:rPr lang="tr-TR" sz="2800" b="1" u="sng" dirty="0" smtClean="0">
                <a:latin typeface="Calibri" pitchFamily="34" charset="0"/>
                <a:cs typeface="Calibri" pitchFamily="34" charset="0"/>
              </a:rPr>
              <a:t>anlam birliğinin olmaması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puanlama hatalarına neden olur.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82" y="1676400"/>
            <a:ext cx="3426918" cy="4470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342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2448" y="192532"/>
            <a:ext cx="10845800" cy="77266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3. YAZILI SINAVLARDA AZ SAYIDA SORU SORULABİLMESİ 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2413" y="1289096"/>
            <a:ext cx="7832852" cy="506679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Genelde, yazılı yoklama sorularının cevapları uzundur.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sorularının cevaplandırılması çok zaman alır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nedenle, sınırlı olan sınav süresince öğrencilerin fazla soru cevaplamaları mümkün değildir.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Sınavı oluşturan davranışlar örnekleminin uygun olmaması yazılı yoklamaları etkisiz yapar.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durum sınavın </a:t>
            </a:r>
            <a:r>
              <a:rPr lang="tr-TR" sz="2800" b="1" u="sng" dirty="0" smtClean="0">
                <a:latin typeface="Calibri" pitchFamily="34" charset="0"/>
                <a:cs typeface="Calibri" pitchFamily="34" charset="0"/>
              </a:rPr>
              <a:t>kapsam geçerliğinin düşük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olmasına sebep olur.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2" descr="Tarih Dersi Yazılı Sınavları - Yeni Müfredata Göre (2020-2021) | Ders: Tar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39056"/>
            <a:ext cx="3786838" cy="476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2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1979" y="274770"/>
            <a:ext cx="11420290" cy="8996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Arial" pitchFamily="34" charset="0"/>
                <a:cs typeface="Arial" pitchFamily="34" charset="0"/>
              </a:rPr>
              <a:t>4. YAZILI SINAVLARDA CEVAPLARIN FARKLI DOĞRULUK DERECELERİNDE OLMASI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1551" y="1386114"/>
            <a:ext cx="11350752" cy="5344469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yoklamalarda genelde, puanlama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hataları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çok olur.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Yani yazılı yoklamaların puanlamasında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sübjektiflik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söz konusudur.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yoklamalarda puanlayıcıların puanlamadaki standartları farklı olabilir.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yoklamalarda cevaplar çok faklı olabilmekte ve puanlayıcılar da farklı özelliklere bakabilmektedirler.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Öğrenci bir yazılı yoklama sorusunu doğru cevaplamışsa bile, sadece öğretmenin istediği kavramlar istenilen sıra ve öneme göre vurgulanmadığı için bu sorudan tam puanı alamayabilir.  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nedenle ayrıntılı bir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cevap anahtarı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hazırlanmalıdır.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UZUN CEVAPLI YAZILI SINAVLAR</a:t>
            </a:r>
            <a:br>
              <a:rPr lang="tr-T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63" y="1679913"/>
            <a:ext cx="4841487" cy="391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29587" y="1679913"/>
            <a:ext cx="6041036" cy="4273212"/>
          </a:xfrm>
          <a:prstGeom prst="foldedCorner">
            <a:avLst>
              <a:gd name="adj" fmla="val 125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u="sng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SINAV TÜRLERİ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tr-TR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Yazılı Sınavlar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tr-TR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Sözlü </a:t>
            </a:r>
            <a:r>
              <a:rPr lang="tr-TR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Sınavlar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kern="0" noProof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tr-T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Kısa </a:t>
            </a:r>
            <a:r>
              <a:rPr kumimoji="0" lang="tr-T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Cevaplı Sınavlar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r-T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kern="0" noProof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tr-T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Doğru-Yanlış Sınavlar</a:t>
            </a:r>
            <a:endParaRPr kumimoji="0" lang="tr-TR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r-T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</a:t>
            </a:r>
            <a:r>
              <a:rPr kumimoji="0" lang="tr-TR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Çoktan </a:t>
            </a:r>
            <a:r>
              <a:rPr kumimoji="0" lang="tr-TR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Seçmeli Sınavlar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r-TR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</a:t>
            </a:r>
            <a:r>
              <a:rPr kumimoji="0" lang="tr-TR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Eşleştirmeli Sınavları</a:t>
            </a:r>
            <a:r>
              <a:rPr lang="tr-TR" sz="3200" b="1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tr-TR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43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7048" y="701157"/>
            <a:ext cx="11401552" cy="83616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5. YAZILI SINAV </a:t>
            </a:r>
            <a:r>
              <a:rPr lang="tr-TR" sz="3200" b="1" dirty="0" smtClean="0"/>
              <a:t>HAZIRLAMANIN KOLAY OLMASI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7067" y="1422400"/>
            <a:ext cx="11401552" cy="5435600"/>
          </a:xfrm>
        </p:spPr>
        <p:txBody>
          <a:bodyPr>
            <a:normAutofit/>
          </a:bodyPr>
          <a:lstStyle/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 sorularının hazırlanmasının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çok az zaman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alması, bu sınav türünü öğretmenler için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cazip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kılan etkenler biridir. </a:t>
            </a: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Sınav sorularının hazırlanması, bazı öğretmenlerin sınava başlamadan hemen önce ders kitabından veya öğrencilerin birinden alacakları defterden faydalanarak, o anda soruları sorabilecek kadar zahmetsiz ve az zaman alan bir iştir. </a:t>
            </a:r>
          </a:p>
          <a:p>
            <a:endParaRPr lang="tr-TR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7029" y="599606"/>
            <a:ext cx="11401552" cy="117756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6. YAZILI </a:t>
            </a:r>
            <a:r>
              <a:rPr lang="tr-TR" sz="3200" b="1" dirty="0"/>
              <a:t>YOKLAMARIN UYGULANMASI VE PUANLAMASINA YÖNELİK ZORLUKLARIN OLMASI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7029" y="1672236"/>
            <a:ext cx="11401552" cy="4518702"/>
          </a:xfrm>
        </p:spPr>
        <p:txBody>
          <a:bodyPr>
            <a:normAutofit/>
          </a:bodyPr>
          <a:lstStyle/>
          <a:p>
            <a:endParaRPr lang="tr-T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Yazılı yoklamalarda genellikle bilgi düzeyinde sorular sorulmayacağından, öğrencilerin kopya çekmeleri cevabı kısa ve sadece bilgi düzeyindeki davranışları ölçen diğer bazı sınav türlerine göre biraz daha zordur. </a:t>
            </a:r>
          </a:p>
          <a:p>
            <a:endParaRPr lang="tr-TR" sz="2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Sınav kağıtlarını </a:t>
            </a: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okumanın aşırı zaman almasına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rağmen, genelde puanlama hataları da çok fazla olur.  </a:t>
            </a:r>
            <a:endParaRPr lang="tr-TR" sz="2800" b="1" cap="all" dirty="0" smtClean="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0978" y="923719"/>
            <a:ext cx="11058652" cy="798068"/>
          </a:xfrm>
        </p:spPr>
        <p:txBody>
          <a:bodyPr>
            <a:normAutofit fontScale="90000"/>
          </a:bodyPr>
          <a:lstStyle/>
          <a:p>
            <a:r>
              <a:rPr lang="tr-TR" sz="3600" dirty="0" smtClean="0">
                <a:latin typeface="Arial" pitchFamily="34" charset="0"/>
                <a:cs typeface="Arial" pitchFamily="34" charset="0"/>
              </a:rPr>
              <a:t>YAZILI YOKLAMALARIN ETKİLİ OLDUĞU DURUMLAR</a:t>
            </a:r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0958" y="1901669"/>
            <a:ext cx="11058652" cy="3974475"/>
          </a:xfrm>
          <a:noFill/>
        </p:spPr>
        <p:txBody>
          <a:bodyPr>
            <a:normAutofit/>
          </a:bodyPr>
          <a:lstStyle/>
          <a:p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1- Yazılı yoklamalar yazılı anlatım, yorumlama, uygulama, analiz ve sentez ve değerlendirme gibi üst zihinsel becerilerin ölçülmesinde kullanılabilecek iyi bir tekniktir. </a:t>
            </a: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 objektif testlerle iyi bir şekilde ölçülemeyecek davranışları ölçmede kullanılmalıdır.</a:t>
            </a: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5335" y="537564"/>
            <a:ext cx="11058652" cy="5092192"/>
          </a:xfrm>
          <a:noFill/>
        </p:spPr>
        <p:txBody>
          <a:bodyPr/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Genelde, yazılı yoklama soruları sorarken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kullanılması önerilen ifadeler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vardır.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Örneğin, aşağıdaki gibi ifadeleri kullanmakla, öğrencilere bilgilerini seçme, organize etme,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uygulama, analiz , sentez ve değerlendirme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olanağı sağlamış oluruz. </a:t>
            </a:r>
          </a:p>
          <a:p>
            <a:endParaRPr lang="tr-TR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65265"/>
              </p:ext>
            </p:extLst>
          </p:nvPr>
        </p:nvGraphicFramePr>
        <p:xfrm>
          <a:off x="415335" y="2893102"/>
          <a:ext cx="11573692" cy="3679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485"/>
                <a:gridCol w="9810207"/>
              </a:tblGrid>
              <a:tr h="3679535">
                <a:tc>
                  <a:txBody>
                    <a:bodyPr/>
                    <a:lstStyle/>
                    <a:p>
                      <a:endParaRPr lang="tr-T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Calibri" pitchFamily="34" charset="0"/>
                          <a:cs typeface="Calibri" pitchFamily="34" charset="0"/>
                        </a:rPr>
                        <a:t>«………….benzerlikleri karşılaştırınız.»</a:t>
                      </a:r>
                    </a:p>
                    <a:p>
                      <a:r>
                        <a:rPr lang="tr-TR" sz="2400" dirty="0" smtClean="0">
                          <a:latin typeface="Calibri" pitchFamily="34" charset="0"/>
                          <a:cs typeface="Calibri" pitchFamily="34" charset="0"/>
                        </a:rPr>
                        <a:t>«…………..farklılıkları karşılaştırınız.» </a:t>
                      </a:r>
                    </a:p>
                    <a:p>
                      <a:r>
                        <a:rPr lang="tr-TR" sz="2400" dirty="0" smtClean="0">
                          <a:latin typeface="Calibri" pitchFamily="34" charset="0"/>
                          <a:cs typeface="Calibri" pitchFamily="34" charset="0"/>
                        </a:rPr>
                        <a:t>«………… sebeplerini gösteriniz.»</a:t>
                      </a:r>
                    </a:p>
                    <a:p>
                      <a:r>
                        <a:rPr lang="tr-TR" sz="2400" dirty="0" smtClean="0">
                          <a:latin typeface="Calibri" pitchFamily="34" charset="0"/>
                          <a:cs typeface="Calibri" pitchFamily="34" charset="0"/>
                        </a:rPr>
                        <a:t>«…………</a:t>
                      </a:r>
                      <a:r>
                        <a:rPr lang="tr-TR" sz="2400" baseline="0" dirty="0" smtClean="0">
                          <a:latin typeface="Calibri" pitchFamily="34" charset="0"/>
                          <a:cs typeface="Calibri" pitchFamily="34" charset="0"/>
                        </a:rPr>
                        <a:t> zıt fikirleri tartışınız.»</a:t>
                      </a:r>
                    </a:p>
                    <a:p>
                      <a:r>
                        <a:rPr lang="tr-TR" sz="2400" baseline="0" dirty="0" smtClean="0">
                          <a:latin typeface="Calibri" pitchFamily="34" charset="0"/>
                          <a:cs typeface="Calibri" pitchFamily="34" charset="0"/>
                        </a:rPr>
                        <a:t>«…………’ya orijinal örnekler veriniz»</a:t>
                      </a:r>
                    </a:p>
                    <a:p>
                      <a:r>
                        <a:rPr lang="tr-TR" sz="2400" baseline="0" dirty="0" smtClean="0">
                          <a:latin typeface="Calibri" pitchFamily="34" charset="0"/>
                          <a:cs typeface="Calibri" pitchFamily="34" charset="0"/>
                        </a:rPr>
                        <a:t>«………..nasıl veya niçin olduğunu açıklayınız.» </a:t>
                      </a:r>
                    </a:p>
                    <a:p>
                      <a:r>
                        <a:rPr lang="tr-TR" sz="2400" baseline="0" dirty="0" smtClean="0">
                          <a:latin typeface="Calibri" pitchFamily="34" charset="0"/>
                          <a:cs typeface="Calibri" pitchFamily="34" charset="0"/>
                        </a:rPr>
                        <a:t>«………… analiz ediniz.»</a:t>
                      </a:r>
                    </a:p>
                    <a:p>
                      <a:r>
                        <a:rPr lang="tr-TR" sz="2400" baseline="0" dirty="0" smtClean="0">
                          <a:latin typeface="Calibri" pitchFamily="34" charset="0"/>
                          <a:cs typeface="Calibri" pitchFamily="34" charset="0"/>
                        </a:rPr>
                        <a:t>«…………’ya önerilerde bulununuz.»</a:t>
                      </a:r>
                    </a:p>
                    <a:p>
                      <a:r>
                        <a:rPr lang="tr-TR" sz="2400" baseline="0" dirty="0" smtClean="0">
                          <a:latin typeface="Calibri" pitchFamily="34" charset="0"/>
                          <a:cs typeface="Calibri" pitchFamily="34" charset="0"/>
                        </a:rPr>
                        <a:t>«………… yorumlayınız.»</a:t>
                      </a:r>
                      <a:endParaRPr lang="tr-TR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5" y="4327906"/>
            <a:ext cx="1726974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4348" y="368808"/>
            <a:ext cx="11452352" cy="62859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 sorularında kullanımı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önerilmeyen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ifadeler de söz konusudur. </a:t>
            </a:r>
          </a:p>
          <a:p>
            <a:pPr marL="0" indent="0">
              <a:buNone/>
            </a:pPr>
            <a:r>
              <a:rPr lang="tr-TR" sz="2800" dirty="0" smtClean="0">
                <a:latin typeface="Calibri" pitchFamily="34" charset="0"/>
                <a:cs typeface="Calibri" pitchFamily="34" charset="0"/>
              </a:rPr>
              <a:t>Örneğin, aşağıdaki gibi ifadeler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ezbere dayalı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yani bilgi-hatırlama gibi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çok alt düzeyde zihinsel etkinliklerin ölçülmesine yöneliktir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endParaRPr lang="tr-TR" sz="2800" dirty="0">
              <a:latin typeface="Calibri" pitchFamily="34" charset="0"/>
              <a:cs typeface="Calibri" pitchFamily="34" charset="0"/>
            </a:endParaRP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endParaRPr lang="tr-TR" sz="2800" dirty="0">
              <a:latin typeface="Calibri" pitchFamily="34" charset="0"/>
              <a:cs typeface="Calibri" pitchFamily="34" charset="0"/>
            </a:endParaRP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04845"/>
              </p:ext>
            </p:extLst>
          </p:nvPr>
        </p:nvGraphicFramePr>
        <p:xfrm>
          <a:off x="1345497" y="2578308"/>
          <a:ext cx="8128000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6200"/>
                <a:gridCol w="5511800"/>
              </a:tblGrid>
              <a:tr h="1986339"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dirty="0" smtClean="0"/>
                    </a:p>
                    <a:p>
                      <a:r>
                        <a:rPr lang="tr-TR" sz="2800" dirty="0" smtClean="0"/>
                        <a:t>«…………. nedir?»</a:t>
                      </a:r>
                    </a:p>
                    <a:p>
                      <a:r>
                        <a:rPr lang="tr-TR" sz="2800" dirty="0" smtClean="0"/>
                        <a:t>«………….</a:t>
                      </a:r>
                      <a:r>
                        <a:rPr lang="tr-TR" sz="2800" baseline="0" dirty="0" smtClean="0"/>
                        <a:t> kimdir?»</a:t>
                      </a:r>
                    </a:p>
                    <a:p>
                      <a:r>
                        <a:rPr lang="tr-TR" sz="2800" baseline="0" dirty="0" smtClean="0"/>
                        <a:t>«………….ne zaman ……?»</a:t>
                      </a:r>
                    </a:p>
                    <a:p>
                      <a:r>
                        <a:rPr lang="tr-TR" sz="2800" baseline="0" dirty="0" smtClean="0"/>
                        <a:t>«………….listeleyiniz.»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«………….sıralayınız.» gibi.</a:t>
                      </a:r>
                    </a:p>
                    <a:p>
                      <a:endParaRPr lang="tr-TR" sz="2400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86" y="3603020"/>
            <a:ext cx="18764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4348" y="368808"/>
            <a:ext cx="11452352" cy="62859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sz="2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tr-TR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2- Sınav hazırlamak için az bir süre varsa ve öğrenci sayısı az ise yazılı sınavlar kullanılabilir.</a:t>
            </a:r>
          </a:p>
          <a:p>
            <a:pPr lvl="0">
              <a:buClr>
                <a:srgbClr val="D34817">
                  <a:lumMod val="75000"/>
                </a:srgbClr>
              </a:buClr>
            </a:pPr>
            <a:endParaRPr lang="tr-TR" sz="28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Yazılı 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yoklamaların kullanımının uygun ve ekonomik olduğu diğer bir durum ise; </a:t>
            </a:r>
            <a:r>
              <a:rPr lang="tr-TR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sınıftaki öğrenci sayısının az olması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dır. </a:t>
            </a:r>
            <a:endParaRPr lang="tr-TR" sz="28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durumda, yazılı yoklamayı kullanmak zaman kazandırır.</a:t>
            </a:r>
            <a:endParaRPr lang="tr-TR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D34817">
                  <a:lumMod val="75000"/>
                </a:srgbClr>
              </a:buClr>
            </a:pPr>
            <a:endParaRPr lang="tr-TR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5948" y="394208"/>
            <a:ext cx="11515852" cy="6019292"/>
          </a:xfrm>
        </p:spPr>
        <p:txBody>
          <a:bodyPr>
            <a:normAutofit fontScale="92500" lnSpcReduction="10000"/>
          </a:bodyPr>
          <a:lstStyle/>
          <a:p>
            <a:endParaRPr lang="tr-TR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b="1" u="sng" dirty="0" smtClean="0">
                <a:latin typeface="Calibri" pitchFamily="34" charset="0"/>
                <a:cs typeface="Calibri" pitchFamily="34" charset="0"/>
              </a:rPr>
              <a:t>YAZILI YOKLAMARIN ETKİN KULLANIMI İÇİN ÖNERİLER:</a:t>
            </a:r>
          </a:p>
          <a:p>
            <a:r>
              <a:rPr lang="tr-TR" sz="3000" dirty="0" smtClean="0">
                <a:latin typeface="Calibri" pitchFamily="34" charset="0"/>
                <a:cs typeface="Calibri" pitchFamily="34" charset="0"/>
              </a:rPr>
              <a:t>1- Soru, öğrencilerin istenileni çok net olarak anlayabileceği şekilde yazılmalı.</a:t>
            </a:r>
          </a:p>
          <a:p>
            <a:r>
              <a:rPr lang="tr-TR" sz="3000" dirty="0" smtClean="0">
                <a:latin typeface="Calibri" pitchFamily="34" charset="0"/>
                <a:cs typeface="Calibri" pitchFamily="34" charset="0"/>
              </a:rPr>
              <a:t>2- Kapsam geçerliğinin yüksek olması sağlanmalı. </a:t>
            </a:r>
          </a:p>
          <a:p>
            <a:r>
              <a:rPr lang="tr-TR" sz="3000" dirty="0" smtClean="0">
                <a:latin typeface="Calibri" pitchFamily="34" charset="0"/>
                <a:cs typeface="Calibri" pitchFamily="34" charset="0"/>
              </a:rPr>
              <a:t>3- Sadece öğrenci düşüncelerini değil, doğru düşüncelerin istendiği vurgulanmalı. </a:t>
            </a:r>
          </a:p>
          <a:p>
            <a:r>
              <a:rPr lang="tr-TR" sz="3000" dirty="0" smtClean="0">
                <a:latin typeface="Calibri" pitchFamily="34" charset="0"/>
                <a:cs typeface="Calibri" pitchFamily="34" charset="0"/>
              </a:rPr>
              <a:t>4- Verilen sınav süresi uygun olmalı .</a:t>
            </a:r>
          </a:p>
          <a:p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3000" b="1" i="1" u="sng" dirty="0" smtClean="0">
                <a:latin typeface="Calibri" pitchFamily="34" charset="0"/>
                <a:cs typeface="Calibri" pitchFamily="34" charset="0"/>
              </a:rPr>
              <a:t>İyi bir yazılı sınav süresi:</a:t>
            </a:r>
          </a:p>
          <a:p>
            <a:r>
              <a:rPr lang="tr-TR" sz="3000" dirty="0" smtClean="0">
                <a:latin typeface="Calibri" pitchFamily="34" charset="0"/>
                <a:cs typeface="Calibri" pitchFamily="34" charset="0"/>
              </a:rPr>
              <a:t>Öğrencinin soruyu düşünmesi, </a:t>
            </a:r>
          </a:p>
          <a:p>
            <a:r>
              <a:rPr lang="tr-TR" sz="3000" dirty="0" smtClean="0">
                <a:latin typeface="Calibri" pitchFamily="34" charset="0"/>
                <a:cs typeface="Calibri" pitchFamily="34" charset="0"/>
              </a:rPr>
              <a:t>Cevabı nasıl organize edebileceğini tasarlayabilmesi, </a:t>
            </a:r>
          </a:p>
          <a:p>
            <a:r>
              <a:rPr lang="tr-TR" sz="3000" dirty="0" smtClean="0">
                <a:latin typeface="Calibri" pitchFamily="34" charset="0"/>
                <a:cs typeface="Calibri" pitchFamily="34" charset="0"/>
              </a:rPr>
              <a:t>Cevabı yazabilmesi ve</a:t>
            </a:r>
          </a:p>
          <a:p>
            <a:r>
              <a:rPr lang="tr-TR" sz="3000" dirty="0" smtClean="0">
                <a:latin typeface="Calibri" pitchFamily="34" charset="0"/>
                <a:cs typeface="Calibri" pitchFamily="34" charset="0"/>
              </a:rPr>
              <a:t>Cevabı kontrol edebilmesi için yeterli olmalıdır.  </a:t>
            </a:r>
            <a:endParaRPr lang="tr-TR" sz="3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2271" y="854439"/>
            <a:ext cx="11465052" cy="5439140"/>
          </a:xfrm>
        </p:spPr>
        <p:txBody>
          <a:bodyPr>
            <a:normAutofit/>
          </a:bodyPr>
          <a:lstStyle/>
          <a:p>
            <a:endParaRPr lang="tr-TR" sz="2400" dirty="0" smtClean="0"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tr-TR" sz="26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YAZILI YOKLAMARIN ETKİN KULLANIMI İÇİN ÖNERİLER:</a:t>
            </a:r>
          </a:p>
          <a:p>
            <a:endParaRPr lang="tr-TR" sz="2400" dirty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5- Testin süresi sınırlı olduğundan,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hem yazılı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yoklama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hem de objektif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testler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birlikte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kullanılmamalıdır. </a:t>
            </a: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6- Her öğrencinin aynı veya eşdeğer soruları cevaplamaları sağlanmalı. </a:t>
            </a:r>
          </a:p>
          <a:p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Seçmeli soru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bulundurulmamalıdır.  </a:t>
            </a:r>
          </a:p>
        </p:txBody>
      </p:sp>
    </p:spTree>
    <p:extLst>
      <p:ext uri="{BB962C8B-B14F-4D97-AF65-F5344CB8AC3E}">
        <p14:creationId xmlns:p14="http://schemas.microsoft.com/office/powerpoint/2010/main" val="18943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2448" y="254508"/>
            <a:ext cx="11465052" cy="6158992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D34817">
                  <a:lumMod val="75000"/>
                </a:srgbClr>
              </a:buClr>
            </a:pPr>
            <a:r>
              <a:rPr lang="tr-TR" sz="28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YAZILI YOKLAMARIN ETKİN KULLANIMI İÇİN ÖNERİLER:</a:t>
            </a:r>
          </a:p>
          <a:p>
            <a:endParaRPr lang="tr-T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7- </a:t>
            </a:r>
            <a:r>
              <a:rPr lang="tr-TR" sz="3000" dirty="0" smtClean="0">
                <a:latin typeface="Calibri" pitchFamily="34" charset="0"/>
                <a:cs typeface="Calibri" pitchFamily="34" charset="0"/>
              </a:rPr>
              <a:t>Yazılı yoklamalar objektif yöntemlerle puanlanmalı. </a:t>
            </a:r>
          </a:p>
          <a:p>
            <a:endParaRPr lang="tr-TR" sz="2800" b="1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Puanlamanın objektif bir şekilde yapılabilmesi için;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(a) Detaylı olarak ölçülecek niteliklerin neler olduğuna karar verilmeli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(b) Model bir cevap anahtarı geliştirilmeli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(c) Kağıtlar soru bazında okunmalı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(d) Kağıtlar mümkün olduğunca aynı tutumla okunmalı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(e) İmkan varsa farklı puanlayıcılar kullanılmalı (Cevap anahtarı kullanarak)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(f) Ölçülmesi amaçlanmayan faktörlerin puanlamayı etkilemesine müsaade edilmemeli 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975" y="160338"/>
            <a:ext cx="11503152" cy="5917692"/>
          </a:xfrm>
        </p:spPr>
        <p:txBody>
          <a:bodyPr/>
          <a:lstStyle/>
          <a:p>
            <a:r>
              <a:rPr lang="tr-TR" sz="3200" b="1" dirty="0" smtClean="0">
                <a:latin typeface="Calibri" pitchFamily="34" charset="0"/>
                <a:cs typeface="Calibri" pitchFamily="34" charset="0"/>
              </a:rPr>
              <a:t>Yazılı yoklamaların daha etkili bir şekilde kullanımı için sunulan öneriler şunlardır:</a:t>
            </a:r>
          </a:p>
          <a:p>
            <a:endParaRPr lang="tr-TR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783535"/>
              </p:ext>
            </p:extLst>
          </p:nvPr>
        </p:nvGraphicFramePr>
        <p:xfrm>
          <a:off x="155575" y="1289714"/>
          <a:ext cx="11851546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51546"/>
              </a:tblGrid>
              <a:tr h="370840">
                <a:tc>
                  <a:txBody>
                    <a:bodyPr/>
                    <a:lstStyle/>
                    <a:p>
                      <a:pPr marL="360363" indent="-360363"/>
                      <a:r>
                        <a:rPr lang="tr-TR" sz="2400" dirty="0" smtClean="0">
                          <a:latin typeface="Calibri" pitchFamily="34" charset="0"/>
                          <a:cs typeface="Calibri" pitchFamily="34" charset="0"/>
                        </a:rPr>
                        <a:t>1- Yazılı</a:t>
                      </a:r>
                      <a:r>
                        <a:rPr lang="tr-TR" sz="2400" baseline="0" dirty="0" smtClean="0">
                          <a:latin typeface="Calibri" pitchFamily="34" charset="0"/>
                          <a:cs typeface="Calibri" pitchFamily="34" charset="0"/>
                        </a:rPr>
                        <a:t> yoklamaları yazılı anlatım, yorumlama, uygulama, analiz ve sentez becerilerinin ölçülmesinde kullanınız.</a:t>
                      </a:r>
                      <a:endParaRPr lang="tr-TR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>
                          <a:latin typeface="Calibri" pitchFamily="34" charset="0"/>
                          <a:cs typeface="Calibri" pitchFamily="34" charset="0"/>
                        </a:rPr>
                        <a:t>2- Sınav hazırlamak için</a:t>
                      </a:r>
                      <a:r>
                        <a:rPr lang="tr-TR" sz="2400" baseline="0" dirty="0" smtClean="0">
                          <a:latin typeface="Calibri" pitchFamily="34" charset="0"/>
                          <a:cs typeface="Calibri" pitchFamily="34" charset="0"/>
                        </a:rPr>
                        <a:t> sınava az bir süre olduğunda tercih ediniz. </a:t>
                      </a:r>
                      <a:endParaRPr lang="tr-TR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0" dirty="0" smtClean="0">
                          <a:latin typeface="Calibri" pitchFamily="34" charset="0"/>
                          <a:cs typeface="Calibri" pitchFamily="34" charset="0"/>
                        </a:rPr>
                        <a:t>3- Sınıftaki öğrenci sayısı az olduğunda tercih ediniz. </a:t>
                      </a:r>
                      <a:endParaRPr lang="tr-TR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0" dirty="0" smtClean="0">
                          <a:latin typeface="Calibri" pitchFamily="34" charset="0"/>
                          <a:cs typeface="Calibri" pitchFamily="34" charset="0"/>
                        </a:rPr>
                        <a:t>4- Soruyu öğrencilerin,</a:t>
                      </a:r>
                      <a:r>
                        <a:rPr lang="tr-TR" sz="2400" b="0" baseline="0" dirty="0" smtClean="0">
                          <a:latin typeface="Calibri" pitchFamily="34" charset="0"/>
                          <a:cs typeface="Calibri" pitchFamily="34" charset="0"/>
                        </a:rPr>
                        <a:t> istenileni çok net olarak anlayabileceği şekilde yazınız.</a:t>
                      </a:r>
                      <a:endParaRPr lang="tr-TR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9875" indent="-269875"/>
                      <a:r>
                        <a:rPr lang="tr-TR" sz="2400" b="0" dirty="0" smtClean="0">
                          <a:latin typeface="Calibri" pitchFamily="34" charset="0"/>
                          <a:cs typeface="Calibri" pitchFamily="34" charset="0"/>
                        </a:rPr>
                        <a:t>5- Öğrencilere bilgilerini seçme,</a:t>
                      </a:r>
                      <a:r>
                        <a:rPr lang="tr-TR" sz="2400" b="0" baseline="0" dirty="0" smtClean="0">
                          <a:latin typeface="Calibri" pitchFamily="34" charset="0"/>
                          <a:cs typeface="Calibri" pitchFamily="34" charset="0"/>
                        </a:rPr>
                        <a:t> organize etme ve uygulama olanağı sağlayacak türden sorular sorunuz.</a:t>
                      </a:r>
                      <a:endParaRPr lang="tr-TR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60363" indent="-360363"/>
                      <a:r>
                        <a:rPr lang="tr-TR" sz="2400" b="0" dirty="0" smtClean="0">
                          <a:latin typeface="Calibri" pitchFamily="34" charset="0"/>
                          <a:cs typeface="Calibri" pitchFamily="34" charset="0"/>
                        </a:rPr>
                        <a:t>6- Yazılı yoklama sorularını,</a:t>
                      </a:r>
                      <a:r>
                        <a:rPr lang="tr-TR" sz="2400" b="0" baseline="0" dirty="0" smtClean="0">
                          <a:latin typeface="Calibri" pitchFamily="34" charset="0"/>
                          <a:cs typeface="Calibri" pitchFamily="34" charset="0"/>
                        </a:rPr>
                        <a:t> dersin hedef davranışlarını temsil gücü yüksek olacak şekilde hazırlayınız. </a:t>
                      </a:r>
                      <a:endParaRPr lang="tr-TR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0" dirty="0" smtClean="0">
                          <a:latin typeface="Calibri" pitchFamily="34" charset="0"/>
                          <a:cs typeface="Calibri" pitchFamily="34" charset="0"/>
                        </a:rPr>
                        <a:t>7-  Sınav kağıtlarını objektif bir şekilde puanlamaya özen gösteriniz. </a:t>
                      </a:r>
                      <a:endParaRPr lang="tr-TR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0" dirty="0" smtClean="0">
                          <a:latin typeface="Calibri" pitchFamily="34" charset="0"/>
                          <a:cs typeface="Calibri" pitchFamily="34" charset="0"/>
                        </a:rPr>
                        <a:t>8- Konuyu bilen bir öğrencinin,</a:t>
                      </a:r>
                      <a:r>
                        <a:rPr lang="tr-TR" sz="2400" b="0" baseline="0" dirty="0" smtClean="0">
                          <a:latin typeface="Calibri" pitchFamily="34" charset="0"/>
                          <a:cs typeface="Calibri" pitchFamily="34" charset="0"/>
                        </a:rPr>
                        <a:t> soruları cevaplaması için yeterli sınav süresi veriniz. </a:t>
                      </a:r>
                      <a:endParaRPr lang="tr-TR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9875" indent="-269875"/>
                      <a:r>
                        <a:rPr lang="tr-TR" sz="2400" b="0" dirty="0" smtClean="0">
                          <a:latin typeface="Calibri" pitchFamily="34" charset="0"/>
                          <a:cs typeface="Calibri" pitchFamily="34" charset="0"/>
                        </a:rPr>
                        <a:t>9- Her öğrencinin aynı veya eşdeğer soruları cevaplamalarını sağlayınız. Çok soru verip aralarında seçme olanağı sunmayınız. </a:t>
                      </a:r>
                      <a:endParaRPr lang="tr-TR" sz="2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utoShape 2" descr="Kış Dönemi Geçici Öğreticiler Sınavdan Geç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1"/>
            <a:ext cx="1207008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UZUN CEVAPLI YAZILI SINAVLAR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/>
              <a:t>(</a:t>
            </a:r>
            <a:r>
              <a:rPr lang="tr-TR" cap="none" dirty="0" err="1" smtClean="0"/>
              <a:t>Essey</a:t>
            </a:r>
            <a:r>
              <a:rPr lang="tr-TR" cap="none" dirty="0" smtClean="0"/>
              <a:t> Tipi, Klasik Tip – Kompozisyon Tipi</a:t>
            </a:r>
            <a:r>
              <a:rPr lang="tr-TR" b="1" dirty="0" smtClean="0"/>
              <a:t>)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1867" y="1881051"/>
            <a:ext cx="10811933" cy="4833258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yoklama; öğrencilere birkaç soru yazdırıp veya yazılı olarak verilip bunlara belli bir sürede yazılı cevap istenmesi suretiyle yapılan bir sınav türüdür.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Bunun olası sebeplerinden bazıları;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latin typeface="Calibri" pitchFamily="34" charset="0"/>
                <a:cs typeface="Calibri" pitchFamily="34" charset="0"/>
              </a:rPr>
              <a:t>(a) hazırlanmasının kolay olması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latin typeface="Calibri" pitchFamily="34" charset="0"/>
                <a:cs typeface="Calibri" pitchFamily="34" charset="0"/>
              </a:rPr>
              <a:t>(b) iyi bilinen bir sınav türü olması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latin typeface="Calibri" pitchFamily="34" charset="0"/>
                <a:cs typeface="Calibri" pitchFamily="34" charset="0"/>
              </a:rPr>
              <a:t>(c) yazılı yoklamaya alternatif olarak geliştirilen diğer sınav türlerinin yeterince bilinmemesi veya fazla uzmanlık gerektirmemesi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SÖZLÜ SINAVLAR</a:t>
            </a:r>
            <a:endParaRPr lang="tr-TR" sz="6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36" y="2083633"/>
            <a:ext cx="7158975" cy="378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845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5948" y="179832"/>
            <a:ext cx="10058400" cy="937768"/>
          </a:xfrm>
        </p:spPr>
        <p:txBody>
          <a:bodyPr/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SÖZLÜ SINAVLAR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5948" y="1633928"/>
            <a:ext cx="7312152" cy="491927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Sınavın sözlü olarak yapılmasıdır.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Genellikle, sorular ve cevaplar sözlü olarak söylenir.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 Sözlü sınavlar bazen çok kalabalık gruplarla ilgili uygulamalarda soruların yazılı olarak verilip cevabın sözlü olarak alınması şeklinde de uygulanabilir.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Sözlü sınavlar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sınıfta diğer öğrencilerin önünde olabileceği gibi bir sınav kurulu huzurunda da olabilir.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1702216"/>
            <a:ext cx="3873500" cy="4572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1176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5360" y="620688"/>
            <a:ext cx="1152128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Sözlü Sınavların</a:t>
            </a:r>
            <a:endParaRPr lang="tr-TR" dirty="0"/>
          </a:p>
        </p:txBody>
      </p:sp>
      <p:sp>
        <p:nvSpPr>
          <p:cNvPr id="5" name="Aşağı Ok 4"/>
          <p:cNvSpPr/>
          <p:nvPr/>
        </p:nvSpPr>
        <p:spPr>
          <a:xfrm>
            <a:off x="2255573" y="2276872"/>
            <a:ext cx="1536171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8592277" y="2132856"/>
            <a:ext cx="144016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75388" y="4075633"/>
            <a:ext cx="41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u="sng" dirty="0" smtClean="0">
                <a:solidFill>
                  <a:prstClr val="black"/>
                </a:solidFill>
              </a:rPr>
              <a:t>AVANTAJLARI</a:t>
            </a:r>
            <a:endParaRPr lang="tr-TR" sz="3600" u="sng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509553" y="407563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u="sng" dirty="0" smtClean="0">
                <a:solidFill>
                  <a:prstClr val="black"/>
                </a:solidFill>
              </a:rPr>
              <a:t>DEZAVANTAJLARI</a:t>
            </a:r>
            <a:endParaRPr lang="tr-TR" sz="3600" u="sng" dirty="0">
              <a:solidFill>
                <a:prstClr val="black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15413" y="5013177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………………………………………………………………………………………………………………………………..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648061" y="501317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………………………………………………………………………………………………………………………………..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475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361361"/>
              </p:ext>
            </p:extLst>
          </p:nvPr>
        </p:nvGraphicFramePr>
        <p:xfrm>
          <a:off x="240936" y="1184223"/>
          <a:ext cx="11668126" cy="55268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1221"/>
                <a:gridCol w="7576905"/>
              </a:tblGrid>
              <a:tr h="55268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tr-TR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tr-TR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SÖZLÜ SINAVLARIN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ÜSTÜN YÖNLERİ</a:t>
                      </a:r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v"/>
                      </a:pPr>
                      <a:r>
                        <a:rPr lang="tr-TR" sz="2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Sözlü ifade becerisini ölçmek için</a:t>
                      </a:r>
                      <a:r>
                        <a:rPr lang="tr-TR" sz="28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en uygun tekniktir. </a:t>
                      </a:r>
                    </a:p>
                    <a:p>
                      <a:pPr marL="457200" indent="-457200">
                        <a:buFont typeface="Wingdings" pitchFamily="2" charset="2"/>
                        <a:buChar char="v"/>
                      </a:pPr>
                      <a:endParaRPr lang="tr-TR" sz="2800" baseline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indent="-457200">
                        <a:buFont typeface="Wingdings" pitchFamily="2" charset="2"/>
                        <a:buChar char="v"/>
                      </a:pPr>
                      <a:r>
                        <a:rPr lang="tr-TR" sz="28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Bazı ders içeriklerini daha iyi ölçebilir.</a:t>
                      </a:r>
                    </a:p>
                    <a:p>
                      <a:pPr marL="457200" indent="-457200">
                        <a:buFont typeface="Wingdings" pitchFamily="2" charset="2"/>
                        <a:buChar char="v"/>
                      </a:pPr>
                      <a:endParaRPr lang="tr-TR" sz="2800" baseline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indent="-457200">
                        <a:buFont typeface="Wingdings" pitchFamily="2" charset="2"/>
                        <a:buChar char="v"/>
                      </a:pPr>
                      <a:r>
                        <a:rPr lang="tr-TR" sz="28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Öğrenci sayısı çok az olduğunda, öğrencilerin bilgi düzeyleri ve akademik güvenleri çok daha detaylı olarak belirlenebilir. </a:t>
                      </a:r>
                    </a:p>
                    <a:p>
                      <a:pPr marL="457200" indent="-457200">
                        <a:buFont typeface="Wingdings" pitchFamily="2" charset="2"/>
                        <a:buChar char="v"/>
                      </a:pPr>
                      <a:endParaRPr lang="tr-TR" sz="2800" baseline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indent="-457200">
                        <a:buFont typeface="Wingdings" pitchFamily="2" charset="2"/>
                        <a:buChar char="v"/>
                      </a:pPr>
                      <a:r>
                        <a:rPr lang="tr-TR" sz="28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Öğrencilerin genellikle kopya çekme ihtimalleri zayıftır. </a:t>
                      </a:r>
                      <a:endParaRPr lang="tr-TR" sz="28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17" y="3202755"/>
            <a:ext cx="1681254" cy="1138465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94873" y="422835"/>
            <a:ext cx="11617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prstClr val="black"/>
                </a:solidFill>
              </a:rPr>
              <a:t>SÖZLÜ </a:t>
            </a:r>
            <a:r>
              <a:rPr lang="tr-TR" sz="2800" b="1" dirty="0" smtClean="0">
                <a:solidFill>
                  <a:prstClr val="black"/>
                </a:solidFill>
              </a:rPr>
              <a:t>SINAVLARIN ÜSTÜN  YÖNLERİ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02171"/>
              </p:ext>
            </p:extLst>
          </p:nvPr>
        </p:nvGraphicFramePr>
        <p:xfrm>
          <a:off x="300896" y="1169233"/>
          <a:ext cx="11668126" cy="534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0425"/>
                <a:gridCol w="8267701"/>
              </a:tblGrid>
              <a:tr h="5269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SÖZLÜ SINAVLARIN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ZAYIF YÖNLERİ</a:t>
                      </a:r>
                      <a:endParaRPr kumimoji="0" lang="tr-TR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v"/>
                      </a:pPr>
                      <a:r>
                        <a:rPr lang="tr-TR" sz="28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Öğrencilerin sözlü ifade becerileri puanlamaya karışabilir. 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v"/>
                      </a:pPr>
                      <a:r>
                        <a:rPr lang="tr-TR" sz="2800" b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Kalabalık sınıflarda uygulanması çok zaman alır. </a:t>
                      </a:r>
                    </a:p>
                    <a:p>
                      <a:pPr marL="342900" indent="-342900" algn="l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v"/>
                      </a:pPr>
                      <a:r>
                        <a:rPr lang="tr-TR" sz="2800" b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Sınıf ortamında yapıldığında, öğrencilere farklı sorular sorma zor sağlanır.  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v"/>
                      </a:pPr>
                      <a:r>
                        <a:rPr lang="tr-TR" sz="2800" b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Puanlama objektifliği genelde düşüktür. 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v"/>
                      </a:pPr>
                      <a:r>
                        <a:rPr lang="tr-TR" sz="2800" b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Öğrencilerin kişilik özellikleri (içine kapanıklık, utangaç, heyecanlı ve telaşlı gibi özellikler) sınav performanslarını </a:t>
                      </a:r>
                      <a:r>
                        <a:rPr lang="tr-TR" sz="28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çok ciddi bir şekilde etkiler. </a:t>
                      </a:r>
                    </a:p>
                    <a:p>
                      <a:pPr marL="342900" indent="-342900">
                        <a:buFont typeface="Wingdings" pitchFamily="2" charset="2"/>
                        <a:buChar char="v"/>
                      </a:pPr>
                      <a:endParaRPr lang="tr-TR" sz="28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38" y="3352018"/>
            <a:ext cx="1537562" cy="1388088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069298" y="298688"/>
            <a:ext cx="10458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prstClr val="black"/>
                </a:solidFill>
              </a:rPr>
              <a:t>SÖZLÜ SINAVLARIN </a:t>
            </a:r>
            <a:r>
              <a:rPr lang="tr-TR" sz="2800" b="1" dirty="0" smtClean="0">
                <a:solidFill>
                  <a:prstClr val="black"/>
                </a:solidFill>
              </a:rPr>
              <a:t>ZAYIF </a:t>
            </a:r>
            <a:r>
              <a:rPr lang="tr-TR" sz="2800" b="1" dirty="0">
                <a:solidFill>
                  <a:prstClr val="black"/>
                </a:solidFill>
              </a:rPr>
              <a:t>YÖNLERİ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5810" y="449655"/>
            <a:ext cx="5500216" cy="937768"/>
          </a:xfrm>
        </p:spPr>
        <p:txBody>
          <a:bodyPr/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SÖZLÜ SINAVLAR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5948" y="1117600"/>
            <a:ext cx="6789370" cy="5435600"/>
          </a:xfrm>
        </p:spPr>
        <p:txBody>
          <a:bodyPr>
            <a:normAutofit/>
          </a:bodyPr>
          <a:lstStyle/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Öğrencilere faklı sorular sorulması zorunluluğu, soruların güçlük derecelerinin farklı olma sorununu karşımıza çıkarır. </a:t>
            </a: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Farklı sorulara verilen cevaplarla öğrencilerin öğrenme düzeylerini güvenilir ve geçerli bir şekilde karşılaştırmak hemen hemen imkansızdır.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80" y="1667968"/>
            <a:ext cx="4557714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1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7848" y="192532"/>
            <a:ext cx="10855452" cy="7599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SÖZLÜ SINAVLARIN TEMEL ÖZELLİKLERİ: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848" y="1270508"/>
            <a:ext cx="10969752" cy="500329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1- Sözlü sınavlarda öğrencinin sözlü ifade yeteneği, konuşmanın etkililiği gibi etkenler puana karışır: </a:t>
            </a:r>
          </a:p>
          <a:p>
            <a:endParaRPr lang="tr-TR" sz="2800" b="1" u="sng" dirty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Sözlü ifade becerisini ölçmeyi tasarlamadığımız halde, öğrencilerin sözlü ifade becerileri puanlara karışabilir.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Bunun ölçme dilinde anlamı, istenmedik değişkenlerin ölçümlerimize karışması demektir ki, bu durum ölçümlerin geçerliğini ve güvenirliğini düşürür. </a:t>
            </a:r>
          </a:p>
        </p:txBody>
      </p:sp>
    </p:spTree>
    <p:extLst>
      <p:ext uri="{BB962C8B-B14F-4D97-AF65-F5344CB8AC3E}">
        <p14:creationId xmlns:p14="http://schemas.microsoft.com/office/powerpoint/2010/main" val="32288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7036" y="1322760"/>
            <a:ext cx="10969752" cy="5003292"/>
          </a:xfrm>
        </p:spPr>
        <p:txBody>
          <a:bodyPr>
            <a:normAutofit/>
          </a:bodyPr>
          <a:lstStyle/>
          <a:p>
            <a:endParaRPr lang="tr-TR" sz="2400" b="1" u="sng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2- Öğrenci-Öğretmen arasında sınavın niteliklerini etkileyebilecek devamlı bir etkileşim vardır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endParaRPr lang="tr-TR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Öğretmenin öğrenciye yaklaşımı, öğrencinin sınav performansını önemli ölçüde etkilemektedir.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Öğretmenin jest ve mimikleri, başını onaylamıyormuş gibi sağa sola sallaması öğrencinin gerilmesine neden olur. 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32897" y="597266"/>
            <a:ext cx="10855452" cy="7599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SÖZLÜ SINAVLARIN TEMEL ÖZELLİKLERİ: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676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848" y="1270508"/>
            <a:ext cx="10969752" cy="5003292"/>
          </a:xfrm>
        </p:spPr>
        <p:txBody>
          <a:bodyPr>
            <a:normAutofit/>
          </a:bodyPr>
          <a:lstStyle/>
          <a:p>
            <a:endParaRPr lang="tr-TR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Uygulama çok zaman alır: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Sözlü sınavların bireysel olarak yapılmasından ve soru sormanın, cevaplamanın çok zaman almasından dolayı sınav uygulaması çok zaman alır.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17" y="4405313"/>
            <a:ext cx="381635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32897" y="597266"/>
            <a:ext cx="10855452" cy="7599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SÖZLÜ SINAVLARIN TEMEL ÖZELLİKLERİ: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676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9587" y="1424066"/>
            <a:ext cx="10762938" cy="5078334"/>
          </a:xfrm>
        </p:spPr>
        <p:txBody>
          <a:bodyPr>
            <a:normAutofit/>
          </a:bodyPr>
          <a:lstStyle/>
          <a:p>
            <a:endParaRPr lang="tr-TR" sz="2600" b="1" dirty="0" smtClean="0"/>
          </a:p>
          <a:p>
            <a:r>
              <a:rPr lang="tr-TR" sz="2800" b="1" dirty="0" smtClean="0"/>
              <a:t>4- Farklı soruları bulma ve sorma zorunluluğu vardır: </a:t>
            </a:r>
          </a:p>
          <a:p>
            <a:endParaRPr lang="tr-TR" sz="2800" b="1" u="sng" dirty="0"/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Sözlü sınav genellikle sınıf huzurunda yapıldığından, öğrencilere faklı sorular sormak gerekir.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Sözlü sınavlarda, bir öğrenciye sorulan soru, diğer bir öğrenci için kopya olmamalıdır.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Her öğrenci için farklı soru hazırlamak da zaman alacağından, sınavın kullanışlılığını düşürür. 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32897" y="597266"/>
            <a:ext cx="10855452" cy="7599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SÖZLÜ SINAVLARIN TEMEL ÖZELLİKLERİ: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3520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365125"/>
            <a:ext cx="10811933" cy="904875"/>
          </a:xfrm>
        </p:spPr>
        <p:txBody>
          <a:bodyPr/>
          <a:lstStyle/>
          <a:p>
            <a:pPr algn="ctr"/>
            <a:r>
              <a:rPr lang="tr-TR" b="1" dirty="0" smtClean="0"/>
              <a:t>YAZILI SINAVLAR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1867" y="1305532"/>
            <a:ext cx="10811933" cy="3716173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Yazılı yoklamalar aşağıda belirtilen davranışları ölçmede oldukça uygun bir sınavdır.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1- Problemleri formüle etmek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2- Fikirleri organize etmek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3- Fikirleri yorumlamak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4- Bilgileri değişik durumlara uygulamak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5- Orijinal görüş veya ürünler ortaya koymak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39449" y="5234678"/>
            <a:ext cx="106580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Örneğin; Ölçme 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ve değerlendirme arasındaki temel </a:t>
            </a:r>
            <a:r>
              <a:rPr lang="tr-TR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farkları </a:t>
            </a:r>
            <a:r>
              <a:rPr lang="tr-TR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örneklerle açıklayınız. </a:t>
            </a:r>
          </a:p>
        </p:txBody>
      </p:sp>
    </p:spTree>
    <p:extLst>
      <p:ext uri="{BB962C8B-B14F-4D97-AF65-F5344CB8AC3E}">
        <p14:creationId xmlns:p14="http://schemas.microsoft.com/office/powerpoint/2010/main" val="15901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109" y="1183898"/>
            <a:ext cx="11617452" cy="4947079"/>
          </a:xfrm>
        </p:spPr>
        <p:txBody>
          <a:bodyPr>
            <a:normAutofit/>
          </a:bodyPr>
          <a:lstStyle/>
          <a:p>
            <a:endParaRPr lang="tr-TR" sz="2600" b="1" u="sng" dirty="0" smtClean="0"/>
          </a:p>
          <a:p>
            <a:r>
              <a:rPr lang="tr-TR" sz="2800" b="1" dirty="0" smtClean="0"/>
              <a:t>5- Puanlama genel izlenimle yapıldığı için objektifliği düşürür: </a:t>
            </a:r>
          </a:p>
          <a:p>
            <a:endParaRPr lang="tr-TR" sz="2800" b="1" dirty="0"/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Sözlü sınavlarda öğretmen puanlamayı yaparken öğrencinin verdiği cevapları hatırlayıp, öğrencinin verdiği cevapları alt öğelere ayırıp puanlamaktan çok genel izlenimine göre bir puan verir. </a:t>
            </a:r>
          </a:p>
          <a:p>
            <a:endParaRPr lang="tr-TR" sz="2800" dirty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durumda, öğretmen çok dikkatli olmalıdır.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32897" y="597266"/>
            <a:ext cx="10855452" cy="7599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SÖZLÜ SINAVLARIN TEMEL ÖZELLİKLERİ: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303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3118" y="1716049"/>
            <a:ext cx="11617452" cy="5141951"/>
          </a:xfrm>
        </p:spPr>
        <p:txBody>
          <a:bodyPr>
            <a:normAutofit/>
          </a:bodyPr>
          <a:lstStyle/>
          <a:p>
            <a:endParaRPr lang="tr-TR" sz="2800" b="1" u="sng" dirty="0" smtClean="0"/>
          </a:p>
          <a:p>
            <a:r>
              <a:rPr lang="tr-TR" sz="2800" b="1" dirty="0" smtClean="0"/>
              <a:t>6- Öğrencinin kişilik özellikleri puanı etkiler: </a:t>
            </a:r>
          </a:p>
          <a:p>
            <a:endParaRPr lang="tr-TR" sz="2800" b="1" dirty="0"/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Sözlü sınavlarda içine kapanık ya da aşırı heyecanlı,  telaşlı ve panik yapan öğrenciler soruların cevaplarını bilseler bile cevap veremeyebilirler. 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32897" y="597266"/>
            <a:ext cx="10855452" cy="7599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SÖZLÜ SINAVLARIN TEMEL ÖZELLİKLERİ: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303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4439" y="1228868"/>
            <a:ext cx="10448146" cy="5096981"/>
          </a:xfrm>
        </p:spPr>
        <p:txBody>
          <a:bodyPr>
            <a:normAutofit/>
          </a:bodyPr>
          <a:lstStyle/>
          <a:p>
            <a:endParaRPr lang="tr-TR" sz="2600" b="1" u="sng" dirty="0" smtClean="0"/>
          </a:p>
          <a:p>
            <a:r>
              <a:rPr lang="tr-TR" sz="2600" b="1" dirty="0" smtClean="0"/>
              <a:t>7- Kopya çekilmesini önlemede etkilidir: </a:t>
            </a:r>
          </a:p>
          <a:p>
            <a:endParaRPr lang="tr-TR" sz="2600" b="1" u="sng" dirty="0"/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Sözlü yoklamalarda öğrencilerin kopya çekmeleri genelde mümkün değildir.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durum sözlü sınavlarda elde edilen puanların güvenirliğini ve geçerliğini olumlu etkiler. 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32897" y="597266"/>
            <a:ext cx="10855452" cy="7599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SÖZLÜ SINAVLARIN TEMEL ÖZELLİKLERİ: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303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4000" y="332232"/>
            <a:ext cx="10683748" cy="11409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Arial" pitchFamily="34" charset="0"/>
                <a:cs typeface="Arial" pitchFamily="34" charset="0"/>
              </a:rPr>
              <a:t>SÖZLÜ SINAVLARIN ETKİLİ OLDUĞU BAZI DURUMLAR: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64208"/>
            <a:ext cx="11379200" cy="4761992"/>
          </a:xfrm>
        </p:spPr>
        <p:txBody>
          <a:bodyPr>
            <a:normAutofit/>
          </a:bodyPr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Bir derste (İngilizce, Türkçe gibi)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sözlü ifade becerisini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geliştirmek ve ölçmek istenirse, bu derste kullanılabilecek en uygun sınav türü sözlü yoklamadır. </a:t>
            </a:r>
          </a:p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Yine konun özelliği sözlü yoklamaya uygun olan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müzik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ve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Kuran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dersleri için de en iyi ölçme ve değerlendirme yöntemidir.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Okul öncesi ve ilköğretimin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ilk yıllarında öğrenciler yazı dilinde yeterli gelişmeyi sağlayamadığından, bu öğrencilere sınav türü olarak sözlü sınav uygulanması söz konusudur.   </a:t>
            </a:r>
          </a:p>
          <a:p>
            <a:pPr lvl="0">
              <a:spcAft>
                <a:spcPts val="1200"/>
              </a:spcAft>
              <a:defRPr/>
            </a:pPr>
            <a:r>
              <a:rPr lang="tr-TR" sz="2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Dil </a:t>
            </a:r>
            <a:r>
              <a:rPr lang="tr-TR" sz="28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 </a:t>
            </a:r>
            <a:r>
              <a:rPr lang="tr-TR" sz="28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</a:t>
            </a:r>
            <a:r>
              <a:rPr lang="tr-TR" sz="28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letişim </a:t>
            </a:r>
            <a:r>
              <a:rPr lang="tr-TR" sz="28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becerilerini ölçmede sözlü  sınavlar daha uygundur.</a:t>
            </a:r>
            <a:endParaRPr lang="tr-TR" sz="28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0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148" y="256032"/>
            <a:ext cx="11490452" cy="115366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Arial" pitchFamily="34" charset="0"/>
                <a:cs typeface="Arial" pitchFamily="34" charset="0"/>
              </a:rPr>
              <a:t>SÖZLÜ SINAVLARIN UYGULANMASINA YÖNELİK </a:t>
            </a:r>
            <a:br>
              <a:rPr lang="tr-TR" sz="2800" b="1" dirty="0" smtClean="0"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BAZI ÖNERİLER: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061" y="1472367"/>
            <a:ext cx="11239500" cy="5013234"/>
          </a:xfrm>
        </p:spPr>
        <p:txBody>
          <a:bodyPr>
            <a:normAutofit/>
          </a:bodyPr>
          <a:lstStyle/>
          <a:p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1- </a:t>
            </a:r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Sorular önceden hazırlanmalı </a:t>
            </a:r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ve cevabı fazla uzun olmamalıdır. </a:t>
            </a:r>
          </a:p>
          <a:p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2- </a:t>
            </a:r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Sorular açık ve anlaşılır </a:t>
            </a:r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olmalıdır. </a:t>
            </a:r>
          </a:p>
          <a:p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3- Önceden </a:t>
            </a:r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puanlama anahtarı </a:t>
            </a:r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hazırlanmalıdır. </a:t>
            </a:r>
          </a:p>
          <a:p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4- Öğrenciye sınav </a:t>
            </a:r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kurallarının</a:t>
            </a:r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 neler olacağı söylenmelidir.</a:t>
            </a:r>
          </a:p>
          <a:p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5- Öğretmen soru sormadan önce öğrenciyi </a:t>
            </a:r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rahatlatmalıdır</a:t>
            </a:r>
            <a:r>
              <a:rPr lang="tr-TR" sz="2800" i="1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Öğretmende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empati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becerisinin gelişmiş olması gerekir.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Sınıftaki öğrencinin de psikolojik bakımdan bazı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sorunları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olabilir.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nedenle öğretmen mutlaka öğrencinin sınav anındaki psikolojik durumunu anlayabilmeli ve öğrenciyi rahatlatarak sınava hazırlayabilmelidir.  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094" y="2221992"/>
            <a:ext cx="10058400" cy="160934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TEŞEKKÜRLER</a:t>
            </a:r>
            <a:endParaRPr lang="tr-TR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5360" y="620688"/>
            <a:ext cx="1152128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Uzun Cevaplı Yazılı Sınavların</a:t>
            </a:r>
            <a:endParaRPr lang="tr-TR" dirty="0"/>
          </a:p>
        </p:txBody>
      </p:sp>
      <p:sp>
        <p:nvSpPr>
          <p:cNvPr id="5" name="Aşağı Ok 4"/>
          <p:cNvSpPr/>
          <p:nvPr/>
        </p:nvSpPr>
        <p:spPr>
          <a:xfrm>
            <a:off x="2255573" y="2276872"/>
            <a:ext cx="1536171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8592277" y="2132856"/>
            <a:ext cx="144016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75388" y="4075633"/>
            <a:ext cx="412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u="sng" dirty="0" smtClean="0">
                <a:solidFill>
                  <a:prstClr val="black"/>
                </a:solidFill>
              </a:rPr>
              <a:t>AVANTAJLARI</a:t>
            </a:r>
            <a:endParaRPr lang="tr-TR" sz="3600" u="sng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509553" y="407563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u="sng" dirty="0" smtClean="0">
                <a:solidFill>
                  <a:prstClr val="black"/>
                </a:solidFill>
              </a:rPr>
              <a:t>DEZAVANTAJLARI</a:t>
            </a:r>
            <a:endParaRPr lang="tr-TR" sz="3600" u="sng" dirty="0">
              <a:solidFill>
                <a:prstClr val="black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15413" y="5013177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………………………………………………………………………………………………………………………………..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648061" y="501317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………………………………………………………………………………………………………………………………..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078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57548"/>
              </p:ext>
            </p:extLst>
          </p:nvPr>
        </p:nvGraphicFramePr>
        <p:xfrm>
          <a:off x="563172" y="1244183"/>
          <a:ext cx="11379200" cy="4669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2991"/>
                <a:gridCol w="7946209"/>
              </a:tblGrid>
              <a:tr h="4669436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Calibri" pitchFamily="34" charset="0"/>
                          <a:cs typeface="Calibri" pitchFamily="34" charset="0"/>
                        </a:rPr>
                        <a:t>YAZILI YOKLAMALARIN </a:t>
                      </a:r>
                    </a:p>
                    <a:p>
                      <a:pPr algn="ctr"/>
                      <a:r>
                        <a:rPr lang="tr-TR" sz="2800" b="1" dirty="0" smtClean="0">
                          <a:latin typeface="Calibri" pitchFamily="34" charset="0"/>
                          <a:cs typeface="Calibri" pitchFamily="34" charset="0"/>
                        </a:rPr>
                        <a:t>ÜSTÜN YÖNLERİ</a:t>
                      </a:r>
                      <a:endParaRPr lang="tr-T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Karmaşık ve üst düzeydeki</a:t>
                      </a: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 davranışları ölçmede etkilidir. </a:t>
                      </a:r>
                    </a:p>
                    <a:p>
                      <a:pPr marL="457200" indent="-457200">
                        <a:buFont typeface="Wingdings" pitchFamily="2" charset="2"/>
                        <a:buChar char="Ø"/>
                      </a:pPr>
                      <a:endParaRPr lang="tr-TR" sz="28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Öğrencilerin doğru cevabı sadece şans yoluyla bulma ihtimalleri hemen hemen yoktur. </a:t>
                      </a:r>
                    </a:p>
                    <a:p>
                      <a:pPr marL="457200" indent="-457200">
                        <a:buFont typeface="Wingdings" pitchFamily="2" charset="2"/>
                        <a:buChar char="Ø"/>
                      </a:pPr>
                      <a:endParaRPr lang="tr-TR" sz="28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Soruların hazırlanması kolaydır ve çok az zaman alır.</a:t>
                      </a:r>
                    </a:p>
                    <a:p>
                      <a:pPr marL="457200" indent="-457200">
                        <a:buFont typeface="Wingdings" pitchFamily="2" charset="2"/>
                        <a:buChar char="Ø"/>
                      </a:pPr>
                      <a:endParaRPr lang="tr-TR" sz="28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Öğrencilerin kopya çekme ihtimalleri daha azdır. </a:t>
                      </a:r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11" y="2616200"/>
            <a:ext cx="2209800" cy="14351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764498" y="454410"/>
            <a:ext cx="1097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prstClr val="black"/>
                </a:solidFill>
              </a:rPr>
              <a:t>YAZILI </a:t>
            </a:r>
            <a:r>
              <a:rPr lang="tr-TR" sz="2000" b="1" dirty="0" smtClean="0">
                <a:solidFill>
                  <a:prstClr val="black"/>
                </a:solidFill>
              </a:rPr>
              <a:t>YOKLAMALARIN ÜSTÜN  VE ZAYIF YÖNLERİ</a:t>
            </a:r>
            <a:endParaRPr lang="tr-T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653671"/>
              </p:ext>
            </p:extLst>
          </p:nvPr>
        </p:nvGraphicFramePr>
        <p:xfrm>
          <a:off x="355238" y="929390"/>
          <a:ext cx="11379200" cy="4811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237"/>
                <a:gridCol w="8102963"/>
              </a:tblGrid>
              <a:tr h="48118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YAZILI YOKLAMALARIN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ZAYIF YÖNLERİ</a:t>
                      </a:r>
                      <a:endParaRPr kumimoji="0" lang="tr-T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1200"/>
                        </a:spcBef>
                        <a:buFont typeface="Wingdings" pitchFamily="2" charset="2"/>
                        <a:buChar char="Ø"/>
                      </a:pPr>
                      <a:r>
                        <a:rPr lang="tr-TR" sz="2800" dirty="0" smtClean="0">
                          <a:latin typeface="Calibri" pitchFamily="34" charset="0"/>
                          <a:cs typeface="Calibri" pitchFamily="34" charset="0"/>
                        </a:rPr>
                        <a:t>Sorulan</a:t>
                      </a: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 bir soruda öğrenciden beklenen zihinsel etkinliklerin net bir şekilde ortaya konulamaması güvenirliği olumsuz etkiler. 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buFont typeface="Wingdings" pitchFamily="2" charset="2"/>
                        <a:buChar char="Ø"/>
                      </a:pP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Sınav kağıtlarını okumak çok zaman alır. 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buFont typeface="Wingdings" pitchFamily="2" charset="2"/>
                        <a:buChar char="Ø"/>
                      </a:pP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Puanlama hataları çok olur. Hem öğrenciden hem de öğretmenden kaynaklanabilecek birçok hata kaynağı söz konusudur. </a:t>
                      </a:r>
                    </a:p>
                    <a:p>
                      <a:pPr marL="342900" indent="-342900">
                        <a:spcBef>
                          <a:spcPts val="1200"/>
                        </a:spcBef>
                        <a:buFont typeface="Wingdings" pitchFamily="2" charset="2"/>
                        <a:buChar char="Ø"/>
                      </a:pPr>
                      <a:r>
                        <a:rPr lang="tr-TR" sz="2800" baseline="0" dirty="0" smtClean="0">
                          <a:latin typeface="Calibri" pitchFamily="34" charset="0"/>
                          <a:cs typeface="Calibri" pitchFamily="34" charset="0"/>
                        </a:rPr>
                        <a:t>Kapsam geçerliği yüksek bir yazılı yoklama sınavı hazırlamak zordur. </a:t>
                      </a:r>
                      <a:endParaRPr lang="tr-TR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4" y="2319655"/>
            <a:ext cx="18764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7047" y="587829"/>
            <a:ext cx="7346020" cy="58807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2800" u="sng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tr-TR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Yazılı Sınavlar</a:t>
            </a:r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yoklamaların temel özelliklerinden biri soruların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açık uçlu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olmasıdır.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Sorular açık uçlu olduğundan öğrenciler sorulara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serbest olarak istedikleri gibi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kendi görüş ve düşüncelerini ifade edebilecek şekilde cevap verirler.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yoklamalarda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cevaplayıcı bağımsızlığı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vardır.</a:t>
            </a:r>
          </a:p>
          <a:p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67" y="484970"/>
            <a:ext cx="4064000" cy="57065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0093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7047" y="1097279"/>
            <a:ext cx="7346020" cy="5371253"/>
          </a:xfrm>
        </p:spPr>
        <p:txBody>
          <a:bodyPr>
            <a:noAutofit/>
          </a:bodyPr>
          <a:lstStyle/>
          <a:p>
            <a:pPr marL="0" lvl="0" indent="0">
              <a:buClr>
                <a:srgbClr val="D34817">
                  <a:lumMod val="75000"/>
                </a:srgbClr>
              </a:buClr>
              <a:buNone/>
            </a:pPr>
            <a:r>
              <a:rPr lang="tr-TR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Yazılı </a:t>
            </a:r>
            <a:r>
              <a:rPr lang="tr-TR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Sınavlar</a:t>
            </a:r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tr-TR" sz="2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Yazılı yoklamalarda, öğrenciler kendi düşünce ve fikirlerini serbest olarak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kendi kelimeleriyle 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ifade edebilmektedir. </a:t>
            </a:r>
          </a:p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Bu durum, her ne kadar yazılı yoklamalarda puanlama hatalarının artmasına sebep olsada, </a:t>
            </a:r>
            <a:r>
              <a:rPr lang="tr-TR" sz="2800" b="1" dirty="0" smtClean="0">
                <a:latin typeface="Calibri" pitchFamily="34" charset="0"/>
                <a:cs typeface="Calibri" pitchFamily="34" charset="0"/>
              </a:rPr>
              <a:t>kavrama, uygulama, analiz, sentez, değerlendirme gibi üst düzeyde zihinsel etkinlikleri ölçme</a:t>
            </a:r>
            <a:r>
              <a:rPr lang="tr-TR" sz="2800" dirty="0" smtClean="0">
                <a:latin typeface="Calibri" pitchFamily="34" charset="0"/>
                <a:cs typeface="Calibri" pitchFamily="34" charset="0"/>
              </a:rPr>
              <a:t> olanağı sağlayacağından önem taşımaktadır.  </a:t>
            </a:r>
            <a:endParaRPr lang="tr-T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AutoShape 2" descr="Yazılı Sınavlar İçin Verimli Ders Çalışma Yöntemleri"/>
          <p:cNvSpPr>
            <a:spLocks noChangeAspect="1" noChangeArrowheads="1"/>
          </p:cNvSpPr>
          <p:nvPr/>
        </p:nvSpPr>
        <p:spPr bwMode="auto">
          <a:xfrm>
            <a:off x="155575" y="-762000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Yazılı Sınavlar İçin Verimli Ders Çalışma Yöntemleri"/>
          <p:cNvSpPr>
            <a:spLocks noChangeAspect="1" noChangeArrowheads="1"/>
          </p:cNvSpPr>
          <p:nvPr/>
        </p:nvSpPr>
        <p:spPr bwMode="auto">
          <a:xfrm>
            <a:off x="307975" y="-609600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406" y="857794"/>
            <a:ext cx="3984171" cy="461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1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 Yazı Ti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 Yazı Tipi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 Yazı Ti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ood Type Yazı Tipi">
  <a:themeElements>
    <a:clrScheme name="Wood Type Yazı Ti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 Yazı Tipi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 Yazı Ti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Tahta Yazı</Template>
  <TotalTime>1318</TotalTime>
  <Words>2255</Words>
  <Application>Microsoft Office PowerPoint</Application>
  <PresentationFormat>Özel</PresentationFormat>
  <Paragraphs>284</Paragraphs>
  <Slides>45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45</vt:i4>
      </vt:variant>
    </vt:vector>
  </HeadingPairs>
  <TitlesOfParts>
    <vt:vector size="48" baseType="lpstr">
      <vt:lpstr>Wood Type Yazı Tipi</vt:lpstr>
      <vt:lpstr>Hava Akımı</vt:lpstr>
      <vt:lpstr>2_Wood Type Yazı Tipi</vt:lpstr>
      <vt:lpstr> YAZILI VE SÖZLÜ  SINAVLAR  Prof.Dr. Mevlüt kaya                                   </vt:lpstr>
      <vt:lpstr>UZUN CEVAPLI YAZILI SINAVLAR </vt:lpstr>
      <vt:lpstr> UZUN CEVAPLI YAZILI SINAVLAR (Essey Tipi, Klasik Tip – Kompozisyon Tipi)</vt:lpstr>
      <vt:lpstr>YAZILI SINAVLAR</vt:lpstr>
      <vt:lpstr>Uzun Cevaplı Yazılı Sınavların</vt:lpstr>
      <vt:lpstr>PowerPoint Sunusu</vt:lpstr>
      <vt:lpstr>PowerPoint Sunusu</vt:lpstr>
      <vt:lpstr>PowerPoint Sunusu</vt:lpstr>
      <vt:lpstr>PowerPoint Sunusu</vt:lpstr>
      <vt:lpstr>PowerPoint Sunusu</vt:lpstr>
      <vt:lpstr>YAZILI SINAVLAR</vt:lpstr>
      <vt:lpstr>YAZILI SINAVLAR</vt:lpstr>
      <vt:lpstr>YAZILI SINAVLARIN ÖZELLİKLERİ:</vt:lpstr>
      <vt:lpstr>YAZILI SINAVLARIN ÖZELLİKLERİ </vt:lpstr>
      <vt:lpstr>YAZILI SINAVLARIN ÖZELLİKLERİ </vt:lpstr>
      <vt:lpstr>1. ÖĞRENCİNİN SORUYU ANLAYIP CEVAPLARINI  ORGANİZE ETMESİ </vt:lpstr>
      <vt:lpstr>2. YAZILI SORULARIN Cevabını öğrencinin KENDİ KELİMELERİ VE  EL YAZISIYLA VERMESİ </vt:lpstr>
      <vt:lpstr>3. YAZILI SINAVLARDA AZ SAYIDA SORU SORULABİLMESİ </vt:lpstr>
      <vt:lpstr>4. YAZILI SINAVLARDA CEVAPLARIN FARKLI DOĞRULUK DERECELERİNDE OLMASI</vt:lpstr>
      <vt:lpstr>5. YAZILI SINAV HAZIRLAMANIN KOLAY OLMASI</vt:lpstr>
      <vt:lpstr>6. YAZILI YOKLAMARIN UYGULANMASI VE PUANLAMASINA YÖNELİK ZORLUKLARIN OLMASI </vt:lpstr>
      <vt:lpstr>YAZILI YOKLAMALARIN ETKİLİ OLDUĞU DURUMLAR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SÖZLÜ SINAVLAR</vt:lpstr>
      <vt:lpstr>SÖZLÜ SINAVLAR</vt:lpstr>
      <vt:lpstr>Sözlü Sınavların</vt:lpstr>
      <vt:lpstr>PowerPoint Sunusu</vt:lpstr>
      <vt:lpstr>PowerPoint Sunusu</vt:lpstr>
      <vt:lpstr>SÖZLÜ SINAVLAR</vt:lpstr>
      <vt:lpstr>SÖZLÜ SINAVLARIN TEMEL ÖZELLİKLERİ:</vt:lpstr>
      <vt:lpstr>SÖZLÜ SINAVLARIN TEMEL ÖZELLİKLERİ:</vt:lpstr>
      <vt:lpstr>SÖZLÜ SINAVLARIN TEMEL ÖZELLİKLERİ:</vt:lpstr>
      <vt:lpstr>SÖZLÜ SINAVLARIN TEMEL ÖZELLİKLERİ:</vt:lpstr>
      <vt:lpstr>SÖZLÜ SINAVLARIN TEMEL ÖZELLİKLERİ:</vt:lpstr>
      <vt:lpstr>SÖZLÜ SINAVLARIN TEMEL ÖZELLİKLERİ:</vt:lpstr>
      <vt:lpstr>SÖZLÜ SINAVLARIN TEMEL ÖZELLİKLERİ:</vt:lpstr>
      <vt:lpstr>SÖZLÜ SINAVLARIN ETKİLİ OLDUĞU BAZI DURUMLAR:</vt:lpstr>
      <vt:lpstr>SÖZLÜ SINAVLARIN UYGULANMASINA YÖNELİK  BAZI ÖNERİLER: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YAZILI VE SÖZLÜ  Y</dc:title>
  <dc:creator>Lenovo</dc:creator>
  <cp:lastModifiedBy>Dante_Im</cp:lastModifiedBy>
  <cp:revision>99</cp:revision>
  <dcterms:created xsi:type="dcterms:W3CDTF">2019-11-25T18:57:36Z</dcterms:created>
  <dcterms:modified xsi:type="dcterms:W3CDTF">2021-12-22T16:44:12Z</dcterms:modified>
</cp:coreProperties>
</file>