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16" r:id="rId12"/>
    <p:sldMasterId id="2147483828" r:id="rId13"/>
  </p:sldMasterIdLst>
  <p:sldIdLst>
    <p:sldId id="256" r:id="rId14"/>
    <p:sldId id="310" r:id="rId15"/>
    <p:sldId id="311" r:id="rId16"/>
    <p:sldId id="312" r:id="rId17"/>
    <p:sldId id="313" r:id="rId18"/>
    <p:sldId id="314" r:id="rId19"/>
    <p:sldId id="379" r:id="rId20"/>
    <p:sldId id="375" r:id="rId21"/>
    <p:sldId id="378" r:id="rId22"/>
    <p:sldId id="376" r:id="rId23"/>
    <p:sldId id="377" r:id="rId24"/>
    <p:sldId id="380" r:id="rId25"/>
    <p:sldId id="381" r:id="rId26"/>
    <p:sldId id="382" r:id="rId27"/>
    <p:sldId id="317" r:id="rId28"/>
    <p:sldId id="319" r:id="rId29"/>
    <p:sldId id="320" r:id="rId30"/>
    <p:sldId id="321" r:id="rId31"/>
    <p:sldId id="322" r:id="rId32"/>
    <p:sldId id="345" r:id="rId33"/>
    <p:sldId id="259" r:id="rId34"/>
    <p:sldId id="346" r:id="rId35"/>
    <p:sldId id="331" r:id="rId36"/>
    <p:sldId id="260" r:id="rId37"/>
    <p:sldId id="334" r:id="rId38"/>
    <p:sldId id="335" r:id="rId39"/>
    <p:sldId id="336" r:id="rId40"/>
    <p:sldId id="337" r:id="rId41"/>
    <p:sldId id="348" r:id="rId42"/>
    <p:sldId id="329" r:id="rId43"/>
    <p:sldId id="349" r:id="rId44"/>
    <p:sldId id="350" r:id="rId45"/>
    <p:sldId id="333" r:id="rId46"/>
    <p:sldId id="261" r:id="rId47"/>
    <p:sldId id="342" r:id="rId48"/>
    <p:sldId id="343" r:id="rId49"/>
    <p:sldId id="351" r:id="rId50"/>
    <p:sldId id="352" r:id="rId51"/>
    <p:sldId id="262" r:id="rId52"/>
    <p:sldId id="339" r:id="rId53"/>
    <p:sldId id="364" r:id="rId54"/>
    <p:sldId id="263" r:id="rId55"/>
    <p:sldId id="264" r:id="rId56"/>
    <p:sldId id="353" r:id="rId57"/>
    <p:sldId id="363" r:id="rId58"/>
    <p:sldId id="266" r:id="rId59"/>
    <p:sldId id="338" r:id="rId60"/>
    <p:sldId id="267" r:id="rId61"/>
    <p:sldId id="294" r:id="rId62"/>
    <p:sldId id="295" r:id="rId63"/>
    <p:sldId id="344" r:id="rId64"/>
    <p:sldId id="296" r:id="rId65"/>
    <p:sldId id="297" r:id="rId66"/>
    <p:sldId id="298" r:id="rId67"/>
    <p:sldId id="299" r:id="rId68"/>
    <p:sldId id="300" r:id="rId69"/>
    <p:sldId id="366" r:id="rId70"/>
    <p:sldId id="301" r:id="rId71"/>
    <p:sldId id="302" r:id="rId72"/>
    <p:sldId id="303" r:id="rId73"/>
    <p:sldId id="304" r:id="rId74"/>
    <p:sldId id="305" r:id="rId75"/>
    <p:sldId id="307" r:id="rId76"/>
    <p:sldId id="306" r:id="rId77"/>
    <p:sldId id="268" r:id="rId78"/>
    <p:sldId id="280" r:id="rId79"/>
    <p:sldId id="282" r:id="rId80"/>
    <p:sldId id="365" r:id="rId81"/>
    <p:sldId id="283" r:id="rId82"/>
    <p:sldId id="284" r:id="rId83"/>
    <p:sldId id="286" r:id="rId84"/>
    <p:sldId id="288" r:id="rId85"/>
    <p:sldId id="332" r:id="rId8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47" autoAdjust="0"/>
    <p:restoredTop sz="94660"/>
  </p:normalViewPr>
  <p:slideViewPr>
    <p:cSldViewPr snapToGrid="0">
      <p:cViewPr>
        <p:scale>
          <a:sx n="72" d="100"/>
          <a:sy n="72" d="100"/>
        </p:scale>
        <p:origin x="-774"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theme" Target="theme/theme1.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presProps" Target="pres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64158-C542-47AB-B5E3-F51C9EF373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23492D8A-9C5E-4D56-990D-2C67D92F2E7B}">
      <dgm:prSet phldrT="[Metin]" custT="1"/>
      <dgm:spPr>
        <a:solidFill>
          <a:schemeClr val="accent1">
            <a:lumMod val="60000"/>
            <a:lumOff val="40000"/>
          </a:schemeClr>
        </a:solidFill>
      </dgm:spPr>
      <dgm:t>
        <a:bodyPr/>
        <a:lstStyle/>
        <a:p>
          <a:r>
            <a:rPr lang="tr-TR" sz="2400" dirty="0">
              <a:solidFill>
                <a:schemeClr val="tx1"/>
              </a:solidFill>
            </a:rPr>
            <a:t>Psikolojik Danışma ve Rehberlik Hizmetleri Yaklaşımları</a:t>
          </a:r>
        </a:p>
      </dgm:t>
    </dgm:pt>
    <dgm:pt modelId="{C1F051D2-EC1D-478D-BD4E-C276D9276429}" type="parTrans" cxnId="{2C0DAA48-A5CF-42BB-BFDA-1C7CF60EE323}">
      <dgm:prSet/>
      <dgm:spPr/>
      <dgm:t>
        <a:bodyPr/>
        <a:lstStyle/>
        <a:p>
          <a:endParaRPr lang="tr-TR"/>
        </a:p>
      </dgm:t>
    </dgm:pt>
    <dgm:pt modelId="{75681A02-9DAC-463D-B5CB-DE1ECB2DA770}" type="sibTrans" cxnId="{2C0DAA48-A5CF-42BB-BFDA-1C7CF60EE323}">
      <dgm:prSet/>
      <dgm:spPr/>
      <dgm:t>
        <a:bodyPr/>
        <a:lstStyle/>
        <a:p>
          <a:endParaRPr lang="tr-TR"/>
        </a:p>
      </dgm:t>
    </dgm:pt>
    <dgm:pt modelId="{07567DC1-26D6-49E4-A4DB-1B2915569264}">
      <dgm:prSet phldrT="[Metin]" custT="1"/>
      <dgm:spPr>
        <a:solidFill>
          <a:schemeClr val="accent1">
            <a:lumMod val="60000"/>
            <a:lumOff val="40000"/>
          </a:schemeClr>
        </a:solidFill>
      </dgm:spPr>
      <dgm:t>
        <a:bodyPr/>
        <a:lstStyle/>
        <a:p>
          <a:r>
            <a:rPr lang="tr-TR" sz="2400" dirty="0">
              <a:solidFill>
                <a:schemeClr val="tx1"/>
              </a:solidFill>
            </a:rPr>
            <a:t>Kriz yönelimli PDR yaklaşımı</a:t>
          </a:r>
        </a:p>
      </dgm:t>
    </dgm:pt>
    <dgm:pt modelId="{11579931-F7E6-422D-9B71-F4FD61BF72C8}" type="parTrans" cxnId="{A1294E82-0A56-4D6F-8485-EB52EC2EF361}">
      <dgm:prSet/>
      <dgm:spPr/>
      <dgm:t>
        <a:bodyPr/>
        <a:lstStyle/>
        <a:p>
          <a:endParaRPr lang="tr-TR" dirty="0"/>
        </a:p>
      </dgm:t>
    </dgm:pt>
    <dgm:pt modelId="{D5F6B656-A793-4922-BD2D-AEA4B2E31D41}" type="sibTrans" cxnId="{A1294E82-0A56-4D6F-8485-EB52EC2EF361}">
      <dgm:prSet/>
      <dgm:spPr/>
      <dgm:t>
        <a:bodyPr/>
        <a:lstStyle/>
        <a:p>
          <a:endParaRPr lang="tr-TR"/>
        </a:p>
      </dgm:t>
    </dgm:pt>
    <dgm:pt modelId="{62057EE8-2596-422F-A3D6-85440BCABF14}">
      <dgm:prSet phldrT="[Metin]" custT="1"/>
      <dgm:spPr>
        <a:solidFill>
          <a:schemeClr val="accent1">
            <a:lumMod val="60000"/>
            <a:lumOff val="40000"/>
          </a:schemeClr>
        </a:solidFill>
      </dgm:spPr>
      <dgm:t>
        <a:bodyPr/>
        <a:lstStyle/>
        <a:p>
          <a:r>
            <a:rPr lang="tr-TR" sz="2400" dirty="0">
              <a:solidFill>
                <a:schemeClr val="tx1"/>
              </a:solidFill>
            </a:rPr>
            <a:t>İyileştirici-çare bulucu PDR yaklaşımı </a:t>
          </a:r>
        </a:p>
      </dgm:t>
    </dgm:pt>
    <dgm:pt modelId="{47E195AD-C46B-45A0-889D-76E9CFC8FE6C}" type="parTrans" cxnId="{332CAA93-69DD-4208-A09D-2B2F1A8393D0}">
      <dgm:prSet/>
      <dgm:spPr/>
      <dgm:t>
        <a:bodyPr/>
        <a:lstStyle/>
        <a:p>
          <a:endParaRPr lang="tr-TR" dirty="0"/>
        </a:p>
      </dgm:t>
    </dgm:pt>
    <dgm:pt modelId="{E6C60374-8E86-4538-B777-A6FAA8F19432}" type="sibTrans" cxnId="{332CAA93-69DD-4208-A09D-2B2F1A8393D0}">
      <dgm:prSet/>
      <dgm:spPr/>
      <dgm:t>
        <a:bodyPr/>
        <a:lstStyle/>
        <a:p>
          <a:endParaRPr lang="tr-TR"/>
        </a:p>
      </dgm:t>
    </dgm:pt>
    <dgm:pt modelId="{8AC67ECA-BFDF-42E4-9840-30353427E995}">
      <dgm:prSet phldrT="[Metin]" custT="1"/>
      <dgm:spPr>
        <a:solidFill>
          <a:schemeClr val="accent1">
            <a:lumMod val="60000"/>
            <a:lumOff val="40000"/>
          </a:schemeClr>
        </a:solidFill>
      </dgm:spPr>
      <dgm:t>
        <a:bodyPr/>
        <a:lstStyle/>
        <a:p>
          <a:r>
            <a:rPr lang="tr-TR" sz="2400" dirty="0">
              <a:solidFill>
                <a:schemeClr val="tx1"/>
              </a:solidFill>
            </a:rPr>
            <a:t>Önleyici PDR yaklaşımı </a:t>
          </a:r>
        </a:p>
      </dgm:t>
    </dgm:pt>
    <dgm:pt modelId="{7B13EFBD-5FFE-4DDD-8104-3042B518D21E}" type="parTrans" cxnId="{40939A61-F476-4D71-A433-4AEB515F9833}">
      <dgm:prSet/>
      <dgm:spPr/>
      <dgm:t>
        <a:bodyPr/>
        <a:lstStyle/>
        <a:p>
          <a:endParaRPr lang="tr-TR" dirty="0"/>
        </a:p>
      </dgm:t>
    </dgm:pt>
    <dgm:pt modelId="{5490C77E-F6CE-4216-986B-D12325EC6187}" type="sibTrans" cxnId="{40939A61-F476-4D71-A433-4AEB515F9833}">
      <dgm:prSet/>
      <dgm:spPr/>
      <dgm:t>
        <a:bodyPr/>
        <a:lstStyle/>
        <a:p>
          <a:endParaRPr lang="tr-TR"/>
        </a:p>
      </dgm:t>
    </dgm:pt>
    <dgm:pt modelId="{AB1702FC-9C51-45F0-8063-FD2EBEF306C6}">
      <dgm:prSet phldrT="[Metin]" custT="1"/>
      <dgm:spPr>
        <a:solidFill>
          <a:schemeClr val="accent1">
            <a:lumMod val="60000"/>
            <a:lumOff val="40000"/>
          </a:schemeClr>
        </a:solidFill>
      </dgm:spPr>
      <dgm:t>
        <a:bodyPr/>
        <a:lstStyle/>
        <a:p>
          <a:r>
            <a:rPr lang="tr-TR" sz="2400" dirty="0">
              <a:solidFill>
                <a:schemeClr val="tx1"/>
              </a:solidFill>
            </a:rPr>
            <a:t>Gelişimsel PDR yaklaşımı</a:t>
          </a:r>
        </a:p>
      </dgm:t>
    </dgm:pt>
    <dgm:pt modelId="{DAFA7118-882E-4BAA-AF04-301AC0E8601F}" type="parTrans" cxnId="{3BF1D572-8E29-46A2-B3DC-D9CD44FE30C8}">
      <dgm:prSet/>
      <dgm:spPr/>
      <dgm:t>
        <a:bodyPr/>
        <a:lstStyle/>
        <a:p>
          <a:endParaRPr lang="tr-TR" dirty="0"/>
        </a:p>
      </dgm:t>
    </dgm:pt>
    <dgm:pt modelId="{BAA3FB69-2F03-4DFA-A2AE-D581251D104E}" type="sibTrans" cxnId="{3BF1D572-8E29-46A2-B3DC-D9CD44FE30C8}">
      <dgm:prSet/>
      <dgm:spPr/>
      <dgm:t>
        <a:bodyPr/>
        <a:lstStyle/>
        <a:p>
          <a:endParaRPr lang="tr-TR"/>
        </a:p>
      </dgm:t>
    </dgm:pt>
    <dgm:pt modelId="{E3FAD15E-C9F3-4B2A-B382-CC63ACB4D995}" type="pres">
      <dgm:prSet presAssocID="{DCC64158-C542-47AB-B5E3-F51C9EF37390}" presName="hierChild1" presStyleCnt="0">
        <dgm:presLayoutVars>
          <dgm:orgChart val="1"/>
          <dgm:chPref val="1"/>
          <dgm:dir/>
          <dgm:animOne val="branch"/>
          <dgm:animLvl val="lvl"/>
          <dgm:resizeHandles/>
        </dgm:presLayoutVars>
      </dgm:prSet>
      <dgm:spPr/>
      <dgm:t>
        <a:bodyPr/>
        <a:lstStyle/>
        <a:p>
          <a:endParaRPr lang="tr-TR"/>
        </a:p>
      </dgm:t>
    </dgm:pt>
    <dgm:pt modelId="{96A1AC97-D254-4DE3-B963-88C9C9477CC8}" type="pres">
      <dgm:prSet presAssocID="{23492D8A-9C5E-4D56-990D-2C67D92F2E7B}" presName="hierRoot1" presStyleCnt="0">
        <dgm:presLayoutVars>
          <dgm:hierBranch val="init"/>
        </dgm:presLayoutVars>
      </dgm:prSet>
      <dgm:spPr/>
    </dgm:pt>
    <dgm:pt modelId="{B263E951-35E6-4FE6-8776-C8C40C353700}" type="pres">
      <dgm:prSet presAssocID="{23492D8A-9C5E-4D56-990D-2C67D92F2E7B}" presName="rootComposite1" presStyleCnt="0"/>
      <dgm:spPr/>
    </dgm:pt>
    <dgm:pt modelId="{0840BB49-7427-42AA-8E19-DD906DCB774A}" type="pres">
      <dgm:prSet presAssocID="{23492D8A-9C5E-4D56-990D-2C67D92F2E7B}" presName="rootText1" presStyleLbl="node0" presStyleIdx="0" presStyleCnt="1" custScaleX="167402" custScaleY="142583">
        <dgm:presLayoutVars>
          <dgm:chPref val="3"/>
        </dgm:presLayoutVars>
      </dgm:prSet>
      <dgm:spPr>
        <a:prstGeom prst="flowChartAlternateProcess">
          <a:avLst/>
        </a:prstGeom>
      </dgm:spPr>
      <dgm:t>
        <a:bodyPr/>
        <a:lstStyle/>
        <a:p>
          <a:endParaRPr lang="tr-TR"/>
        </a:p>
      </dgm:t>
    </dgm:pt>
    <dgm:pt modelId="{12512F86-A5F8-4483-B48A-51B3E4AA8137}" type="pres">
      <dgm:prSet presAssocID="{23492D8A-9C5E-4D56-990D-2C67D92F2E7B}" presName="rootConnector1" presStyleLbl="node1" presStyleIdx="0" presStyleCnt="0"/>
      <dgm:spPr/>
      <dgm:t>
        <a:bodyPr/>
        <a:lstStyle/>
        <a:p>
          <a:endParaRPr lang="tr-TR"/>
        </a:p>
      </dgm:t>
    </dgm:pt>
    <dgm:pt modelId="{1BC28290-96C1-4177-94E8-797442991F8C}" type="pres">
      <dgm:prSet presAssocID="{23492D8A-9C5E-4D56-990D-2C67D92F2E7B}" presName="hierChild2" presStyleCnt="0"/>
      <dgm:spPr/>
    </dgm:pt>
    <dgm:pt modelId="{763371FF-3FEB-4897-8092-4E94A0CF7F38}" type="pres">
      <dgm:prSet presAssocID="{11579931-F7E6-422D-9B71-F4FD61BF72C8}" presName="Name37" presStyleLbl="parChTrans1D2" presStyleIdx="0" presStyleCnt="4"/>
      <dgm:spPr/>
      <dgm:t>
        <a:bodyPr/>
        <a:lstStyle/>
        <a:p>
          <a:endParaRPr lang="tr-TR"/>
        </a:p>
      </dgm:t>
    </dgm:pt>
    <dgm:pt modelId="{009B3AF8-B89E-4D34-AD5F-04B169DF64E8}" type="pres">
      <dgm:prSet presAssocID="{07567DC1-26D6-49E4-A4DB-1B2915569264}" presName="hierRoot2" presStyleCnt="0">
        <dgm:presLayoutVars>
          <dgm:hierBranch val="init"/>
        </dgm:presLayoutVars>
      </dgm:prSet>
      <dgm:spPr/>
    </dgm:pt>
    <dgm:pt modelId="{A740B8C9-7841-45B3-B469-721F1C991D99}" type="pres">
      <dgm:prSet presAssocID="{07567DC1-26D6-49E4-A4DB-1B2915569264}" presName="rootComposite" presStyleCnt="0"/>
      <dgm:spPr/>
    </dgm:pt>
    <dgm:pt modelId="{5E7A26D7-DF7A-4057-A600-25FDD9DAF414}" type="pres">
      <dgm:prSet presAssocID="{07567DC1-26D6-49E4-A4DB-1B2915569264}" presName="rootText" presStyleLbl="node2" presStyleIdx="0" presStyleCnt="4" custScaleX="103527" custScaleY="133481">
        <dgm:presLayoutVars>
          <dgm:chPref val="3"/>
        </dgm:presLayoutVars>
      </dgm:prSet>
      <dgm:spPr>
        <a:prstGeom prst="flowChartAlternateProcess">
          <a:avLst/>
        </a:prstGeom>
      </dgm:spPr>
      <dgm:t>
        <a:bodyPr/>
        <a:lstStyle/>
        <a:p>
          <a:endParaRPr lang="tr-TR"/>
        </a:p>
      </dgm:t>
    </dgm:pt>
    <dgm:pt modelId="{20C578A9-A2D4-41EF-BF50-07F9B7AD0597}" type="pres">
      <dgm:prSet presAssocID="{07567DC1-26D6-49E4-A4DB-1B2915569264}" presName="rootConnector" presStyleLbl="node2" presStyleIdx="0" presStyleCnt="4"/>
      <dgm:spPr/>
      <dgm:t>
        <a:bodyPr/>
        <a:lstStyle/>
        <a:p>
          <a:endParaRPr lang="tr-TR"/>
        </a:p>
      </dgm:t>
    </dgm:pt>
    <dgm:pt modelId="{5085E1EA-3AC5-4DF2-8B98-DAE776C04A2C}" type="pres">
      <dgm:prSet presAssocID="{07567DC1-26D6-49E4-A4DB-1B2915569264}" presName="hierChild4" presStyleCnt="0"/>
      <dgm:spPr/>
    </dgm:pt>
    <dgm:pt modelId="{59F4173A-5493-4BC2-B21B-980F7BE40BBF}" type="pres">
      <dgm:prSet presAssocID="{07567DC1-26D6-49E4-A4DB-1B2915569264}" presName="hierChild5" presStyleCnt="0"/>
      <dgm:spPr/>
    </dgm:pt>
    <dgm:pt modelId="{B41DF483-E94D-43B2-9D89-19954AA5F6C2}" type="pres">
      <dgm:prSet presAssocID="{47E195AD-C46B-45A0-889D-76E9CFC8FE6C}" presName="Name37" presStyleLbl="parChTrans1D2" presStyleIdx="1" presStyleCnt="4"/>
      <dgm:spPr/>
      <dgm:t>
        <a:bodyPr/>
        <a:lstStyle/>
        <a:p>
          <a:endParaRPr lang="tr-TR"/>
        </a:p>
      </dgm:t>
    </dgm:pt>
    <dgm:pt modelId="{D8869C6A-0EC8-47CA-AE9E-8E6451D0A096}" type="pres">
      <dgm:prSet presAssocID="{62057EE8-2596-422F-A3D6-85440BCABF14}" presName="hierRoot2" presStyleCnt="0">
        <dgm:presLayoutVars>
          <dgm:hierBranch val="init"/>
        </dgm:presLayoutVars>
      </dgm:prSet>
      <dgm:spPr/>
    </dgm:pt>
    <dgm:pt modelId="{D4976528-BFA5-4E1E-9B54-169CC7180803}" type="pres">
      <dgm:prSet presAssocID="{62057EE8-2596-422F-A3D6-85440BCABF14}" presName="rootComposite" presStyleCnt="0"/>
      <dgm:spPr/>
    </dgm:pt>
    <dgm:pt modelId="{BECAF0D5-CAF4-4B45-8B38-E6EAD9298B82}" type="pres">
      <dgm:prSet presAssocID="{62057EE8-2596-422F-A3D6-85440BCABF14}" presName="rootText" presStyleLbl="node2" presStyleIdx="1" presStyleCnt="4" custScaleX="100590" custScaleY="133481">
        <dgm:presLayoutVars>
          <dgm:chPref val="3"/>
        </dgm:presLayoutVars>
      </dgm:prSet>
      <dgm:spPr>
        <a:prstGeom prst="roundRect">
          <a:avLst/>
        </a:prstGeom>
      </dgm:spPr>
      <dgm:t>
        <a:bodyPr/>
        <a:lstStyle/>
        <a:p>
          <a:endParaRPr lang="tr-TR"/>
        </a:p>
      </dgm:t>
    </dgm:pt>
    <dgm:pt modelId="{D2301C9A-46FE-4D76-8CE2-905EC93DD658}" type="pres">
      <dgm:prSet presAssocID="{62057EE8-2596-422F-A3D6-85440BCABF14}" presName="rootConnector" presStyleLbl="node2" presStyleIdx="1" presStyleCnt="4"/>
      <dgm:spPr/>
      <dgm:t>
        <a:bodyPr/>
        <a:lstStyle/>
        <a:p>
          <a:endParaRPr lang="tr-TR"/>
        </a:p>
      </dgm:t>
    </dgm:pt>
    <dgm:pt modelId="{C1FAAB8A-CFBD-4232-9268-CA4F635091DE}" type="pres">
      <dgm:prSet presAssocID="{62057EE8-2596-422F-A3D6-85440BCABF14}" presName="hierChild4" presStyleCnt="0"/>
      <dgm:spPr/>
    </dgm:pt>
    <dgm:pt modelId="{5681F8AF-B228-4BF1-93AB-98D18920AD2D}" type="pres">
      <dgm:prSet presAssocID="{62057EE8-2596-422F-A3D6-85440BCABF14}" presName="hierChild5" presStyleCnt="0"/>
      <dgm:spPr/>
    </dgm:pt>
    <dgm:pt modelId="{F2986080-086E-49CB-9D9C-49AF62966033}" type="pres">
      <dgm:prSet presAssocID="{7B13EFBD-5FFE-4DDD-8104-3042B518D21E}" presName="Name37" presStyleLbl="parChTrans1D2" presStyleIdx="2" presStyleCnt="4"/>
      <dgm:spPr/>
      <dgm:t>
        <a:bodyPr/>
        <a:lstStyle/>
        <a:p>
          <a:endParaRPr lang="tr-TR"/>
        </a:p>
      </dgm:t>
    </dgm:pt>
    <dgm:pt modelId="{CC06A220-0BCB-41A2-B9FD-81E99D95359E}" type="pres">
      <dgm:prSet presAssocID="{8AC67ECA-BFDF-42E4-9840-30353427E995}" presName="hierRoot2" presStyleCnt="0">
        <dgm:presLayoutVars>
          <dgm:hierBranch val="init"/>
        </dgm:presLayoutVars>
      </dgm:prSet>
      <dgm:spPr/>
    </dgm:pt>
    <dgm:pt modelId="{F44190B9-8489-4AE5-89DA-D828D021E269}" type="pres">
      <dgm:prSet presAssocID="{8AC67ECA-BFDF-42E4-9840-30353427E995}" presName="rootComposite" presStyleCnt="0"/>
      <dgm:spPr/>
    </dgm:pt>
    <dgm:pt modelId="{EA527415-F0C5-4A10-A3A1-8A30BCF8BD68}" type="pres">
      <dgm:prSet presAssocID="{8AC67ECA-BFDF-42E4-9840-30353427E995}" presName="rootText" presStyleLbl="node2" presStyleIdx="2" presStyleCnt="4" custScaleX="102810" custScaleY="135918">
        <dgm:presLayoutVars>
          <dgm:chPref val="3"/>
        </dgm:presLayoutVars>
      </dgm:prSet>
      <dgm:spPr>
        <a:prstGeom prst="roundRect">
          <a:avLst/>
        </a:prstGeom>
      </dgm:spPr>
      <dgm:t>
        <a:bodyPr/>
        <a:lstStyle/>
        <a:p>
          <a:endParaRPr lang="tr-TR"/>
        </a:p>
      </dgm:t>
    </dgm:pt>
    <dgm:pt modelId="{A9B64A83-2E9E-497E-9D37-92F2C24C214B}" type="pres">
      <dgm:prSet presAssocID="{8AC67ECA-BFDF-42E4-9840-30353427E995}" presName="rootConnector" presStyleLbl="node2" presStyleIdx="2" presStyleCnt="4"/>
      <dgm:spPr/>
      <dgm:t>
        <a:bodyPr/>
        <a:lstStyle/>
        <a:p>
          <a:endParaRPr lang="tr-TR"/>
        </a:p>
      </dgm:t>
    </dgm:pt>
    <dgm:pt modelId="{B561E129-3861-4761-9F1A-7E3AF036A8C7}" type="pres">
      <dgm:prSet presAssocID="{8AC67ECA-BFDF-42E4-9840-30353427E995}" presName="hierChild4" presStyleCnt="0"/>
      <dgm:spPr/>
    </dgm:pt>
    <dgm:pt modelId="{93F0E8A1-B642-4744-A8CE-2185256CF1E4}" type="pres">
      <dgm:prSet presAssocID="{8AC67ECA-BFDF-42E4-9840-30353427E995}" presName="hierChild5" presStyleCnt="0"/>
      <dgm:spPr/>
    </dgm:pt>
    <dgm:pt modelId="{B8A9F4F8-BE05-4A43-8949-FC2CDA610307}" type="pres">
      <dgm:prSet presAssocID="{DAFA7118-882E-4BAA-AF04-301AC0E8601F}" presName="Name37" presStyleLbl="parChTrans1D2" presStyleIdx="3" presStyleCnt="4"/>
      <dgm:spPr/>
      <dgm:t>
        <a:bodyPr/>
        <a:lstStyle/>
        <a:p>
          <a:endParaRPr lang="tr-TR"/>
        </a:p>
      </dgm:t>
    </dgm:pt>
    <dgm:pt modelId="{B577FB97-14C5-4350-979E-30EF226870A0}" type="pres">
      <dgm:prSet presAssocID="{AB1702FC-9C51-45F0-8063-FD2EBEF306C6}" presName="hierRoot2" presStyleCnt="0">
        <dgm:presLayoutVars>
          <dgm:hierBranch val="init"/>
        </dgm:presLayoutVars>
      </dgm:prSet>
      <dgm:spPr/>
    </dgm:pt>
    <dgm:pt modelId="{72A19061-AC63-458C-A96B-A1DC8E97D976}" type="pres">
      <dgm:prSet presAssocID="{AB1702FC-9C51-45F0-8063-FD2EBEF306C6}" presName="rootComposite" presStyleCnt="0"/>
      <dgm:spPr/>
    </dgm:pt>
    <dgm:pt modelId="{7C7A4E13-7DDC-4654-9CA4-09744E98E0AA}" type="pres">
      <dgm:prSet presAssocID="{AB1702FC-9C51-45F0-8063-FD2EBEF306C6}" presName="rootText" presStyleLbl="node2" presStyleIdx="3" presStyleCnt="4" custScaleX="102455" custScaleY="134133">
        <dgm:presLayoutVars>
          <dgm:chPref val="3"/>
        </dgm:presLayoutVars>
      </dgm:prSet>
      <dgm:spPr>
        <a:prstGeom prst="roundRect">
          <a:avLst/>
        </a:prstGeom>
      </dgm:spPr>
      <dgm:t>
        <a:bodyPr/>
        <a:lstStyle/>
        <a:p>
          <a:endParaRPr lang="tr-TR"/>
        </a:p>
      </dgm:t>
    </dgm:pt>
    <dgm:pt modelId="{5C89BA15-3BFE-4DFF-8F3C-BB530437C81B}" type="pres">
      <dgm:prSet presAssocID="{AB1702FC-9C51-45F0-8063-FD2EBEF306C6}" presName="rootConnector" presStyleLbl="node2" presStyleIdx="3" presStyleCnt="4"/>
      <dgm:spPr/>
      <dgm:t>
        <a:bodyPr/>
        <a:lstStyle/>
        <a:p>
          <a:endParaRPr lang="tr-TR"/>
        </a:p>
      </dgm:t>
    </dgm:pt>
    <dgm:pt modelId="{B226E9B5-3698-476A-B686-0B1CED95B368}" type="pres">
      <dgm:prSet presAssocID="{AB1702FC-9C51-45F0-8063-FD2EBEF306C6}" presName="hierChild4" presStyleCnt="0"/>
      <dgm:spPr/>
    </dgm:pt>
    <dgm:pt modelId="{A4B946F8-6EAC-4F1A-BEFB-443CB09C423D}" type="pres">
      <dgm:prSet presAssocID="{AB1702FC-9C51-45F0-8063-FD2EBEF306C6}" presName="hierChild5" presStyleCnt="0"/>
      <dgm:spPr/>
    </dgm:pt>
    <dgm:pt modelId="{8D90D810-4E38-43F5-8CFC-BBEB8B0FCF16}" type="pres">
      <dgm:prSet presAssocID="{23492D8A-9C5E-4D56-990D-2C67D92F2E7B}" presName="hierChild3" presStyleCnt="0"/>
      <dgm:spPr/>
    </dgm:pt>
  </dgm:ptLst>
  <dgm:cxnLst>
    <dgm:cxn modelId="{AA496C2D-370F-40DB-8880-DCDC772702E2}" type="presOf" srcId="{62057EE8-2596-422F-A3D6-85440BCABF14}" destId="{BECAF0D5-CAF4-4B45-8B38-E6EAD9298B82}" srcOrd="0" destOrd="0" presId="urn:microsoft.com/office/officeart/2005/8/layout/orgChart1"/>
    <dgm:cxn modelId="{BFF0D0CB-48E5-4C5D-82B0-AAD2740C344C}" type="presOf" srcId="{DCC64158-C542-47AB-B5E3-F51C9EF37390}" destId="{E3FAD15E-C9F3-4B2A-B382-CC63ACB4D995}" srcOrd="0" destOrd="0" presId="urn:microsoft.com/office/officeart/2005/8/layout/orgChart1"/>
    <dgm:cxn modelId="{B4C00351-6B39-4853-9C9D-4CD8CB725173}" type="presOf" srcId="{47E195AD-C46B-45A0-889D-76E9CFC8FE6C}" destId="{B41DF483-E94D-43B2-9D89-19954AA5F6C2}" srcOrd="0" destOrd="0" presId="urn:microsoft.com/office/officeart/2005/8/layout/orgChart1"/>
    <dgm:cxn modelId="{40939A61-F476-4D71-A433-4AEB515F9833}" srcId="{23492D8A-9C5E-4D56-990D-2C67D92F2E7B}" destId="{8AC67ECA-BFDF-42E4-9840-30353427E995}" srcOrd="2" destOrd="0" parTransId="{7B13EFBD-5FFE-4DDD-8104-3042B518D21E}" sibTransId="{5490C77E-F6CE-4216-986B-D12325EC6187}"/>
    <dgm:cxn modelId="{50FC9899-F8DA-446C-97A5-3CB5104FA8AE}" type="presOf" srcId="{07567DC1-26D6-49E4-A4DB-1B2915569264}" destId="{20C578A9-A2D4-41EF-BF50-07F9B7AD0597}" srcOrd="1" destOrd="0" presId="urn:microsoft.com/office/officeart/2005/8/layout/orgChart1"/>
    <dgm:cxn modelId="{2B8EBDBB-6267-4EFA-B404-867F25FA039A}" type="presOf" srcId="{8AC67ECA-BFDF-42E4-9840-30353427E995}" destId="{A9B64A83-2E9E-497E-9D37-92F2C24C214B}" srcOrd="1" destOrd="0" presId="urn:microsoft.com/office/officeart/2005/8/layout/orgChart1"/>
    <dgm:cxn modelId="{420DBCCE-4F16-4B1E-8F5E-8428FC0CD08C}" type="presOf" srcId="{8AC67ECA-BFDF-42E4-9840-30353427E995}" destId="{EA527415-F0C5-4A10-A3A1-8A30BCF8BD68}" srcOrd="0" destOrd="0" presId="urn:microsoft.com/office/officeart/2005/8/layout/orgChart1"/>
    <dgm:cxn modelId="{A1294E82-0A56-4D6F-8485-EB52EC2EF361}" srcId="{23492D8A-9C5E-4D56-990D-2C67D92F2E7B}" destId="{07567DC1-26D6-49E4-A4DB-1B2915569264}" srcOrd="0" destOrd="0" parTransId="{11579931-F7E6-422D-9B71-F4FD61BF72C8}" sibTransId="{D5F6B656-A793-4922-BD2D-AEA4B2E31D41}"/>
    <dgm:cxn modelId="{81DF0C5C-71C5-45E3-9389-840935500DAD}" type="presOf" srcId="{AB1702FC-9C51-45F0-8063-FD2EBEF306C6}" destId="{5C89BA15-3BFE-4DFF-8F3C-BB530437C81B}" srcOrd="1" destOrd="0" presId="urn:microsoft.com/office/officeart/2005/8/layout/orgChart1"/>
    <dgm:cxn modelId="{639A29E1-F939-48C0-A475-12CBF0C17FF4}" type="presOf" srcId="{23492D8A-9C5E-4D56-990D-2C67D92F2E7B}" destId="{0840BB49-7427-42AA-8E19-DD906DCB774A}" srcOrd="0" destOrd="0" presId="urn:microsoft.com/office/officeart/2005/8/layout/orgChart1"/>
    <dgm:cxn modelId="{E5047AA4-F3BB-4893-BA9F-87ADE98649A5}" type="presOf" srcId="{AB1702FC-9C51-45F0-8063-FD2EBEF306C6}" destId="{7C7A4E13-7DDC-4654-9CA4-09744E98E0AA}" srcOrd="0" destOrd="0" presId="urn:microsoft.com/office/officeart/2005/8/layout/orgChart1"/>
    <dgm:cxn modelId="{2C0DAA48-A5CF-42BB-BFDA-1C7CF60EE323}" srcId="{DCC64158-C542-47AB-B5E3-F51C9EF37390}" destId="{23492D8A-9C5E-4D56-990D-2C67D92F2E7B}" srcOrd="0" destOrd="0" parTransId="{C1F051D2-EC1D-478D-BD4E-C276D9276429}" sibTransId="{75681A02-9DAC-463D-B5CB-DE1ECB2DA770}"/>
    <dgm:cxn modelId="{D10C2392-D555-4B6E-918C-807F0087779C}" type="presOf" srcId="{DAFA7118-882E-4BAA-AF04-301AC0E8601F}" destId="{B8A9F4F8-BE05-4A43-8949-FC2CDA610307}" srcOrd="0" destOrd="0" presId="urn:microsoft.com/office/officeart/2005/8/layout/orgChart1"/>
    <dgm:cxn modelId="{332CAA93-69DD-4208-A09D-2B2F1A8393D0}" srcId="{23492D8A-9C5E-4D56-990D-2C67D92F2E7B}" destId="{62057EE8-2596-422F-A3D6-85440BCABF14}" srcOrd="1" destOrd="0" parTransId="{47E195AD-C46B-45A0-889D-76E9CFC8FE6C}" sibTransId="{E6C60374-8E86-4538-B777-A6FAA8F19432}"/>
    <dgm:cxn modelId="{78FEAE25-57FA-404E-9D7F-CE3C271408BF}" type="presOf" srcId="{11579931-F7E6-422D-9B71-F4FD61BF72C8}" destId="{763371FF-3FEB-4897-8092-4E94A0CF7F38}" srcOrd="0" destOrd="0" presId="urn:microsoft.com/office/officeart/2005/8/layout/orgChart1"/>
    <dgm:cxn modelId="{88FADEBA-F4A9-47B9-A472-E406AF8306B1}" type="presOf" srcId="{23492D8A-9C5E-4D56-990D-2C67D92F2E7B}" destId="{12512F86-A5F8-4483-B48A-51B3E4AA8137}" srcOrd="1" destOrd="0" presId="urn:microsoft.com/office/officeart/2005/8/layout/orgChart1"/>
    <dgm:cxn modelId="{0195FE3D-CE1F-4CEB-97D9-421310D524DA}" type="presOf" srcId="{07567DC1-26D6-49E4-A4DB-1B2915569264}" destId="{5E7A26D7-DF7A-4057-A600-25FDD9DAF414}" srcOrd="0" destOrd="0" presId="urn:microsoft.com/office/officeart/2005/8/layout/orgChart1"/>
    <dgm:cxn modelId="{9E7BFD5D-C552-4EE7-9A87-E0D8891F32F7}" type="presOf" srcId="{7B13EFBD-5FFE-4DDD-8104-3042B518D21E}" destId="{F2986080-086E-49CB-9D9C-49AF62966033}" srcOrd="0" destOrd="0" presId="urn:microsoft.com/office/officeart/2005/8/layout/orgChart1"/>
    <dgm:cxn modelId="{435E63A1-3E08-41CC-8922-EB9B1B167D7B}" type="presOf" srcId="{62057EE8-2596-422F-A3D6-85440BCABF14}" destId="{D2301C9A-46FE-4D76-8CE2-905EC93DD658}" srcOrd="1" destOrd="0" presId="urn:microsoft.com/office/officeart/2005/8/layout/orgChart1"/>
    <dgm:cxn modelId="{3BF1D572-8E29-46A2-B3DC-D9CD44FE30C8}" srcId="{23492D8A-9C5E-4D56-990D-2C67D92F2E7B}" destId="{AB1702FC-9C51-45F0-8063-FD2EBEF306C6}" srcOrd="3" destOrd="0" parTransId="{DAFA7118-882E-4BAA-AF04-301AC0E8601F}" sibTransId="{BAA3FB69-2F03-4DFA-A2AE-D581251D104E}"/>
    <dgm:cxn modelId="{5DA1C02A-DBF9-432E-8934-1565B9D404FF}" type="presParOf" srcId="{E3FAD15E-C9F3-4B2A-B382-CC63ACB4D995}" destId="{96A1AC97-D254-4DE3-B963-88C9C9477CC8}" srcOrd="0" destOrd="0" presId="urn:microsoft.com/office/officeart/2005/8/layout/orgChart1"/>
    <dgm:cxn modelId="{D47F6BE4-696F-4FE8-935C-43AFF5C6E9F3}" type="presParOf" srcId="{96A1AC97-D254-4DE3-B963-88C9C9477CC8}" destId="{B263E951-35E6-4FE6-8776-C8C40C353700}" srcOrd="0" destOrd="0" presId="urn:microsoft.com/office/officeart/2005/8/layout/orgChart1"/>
    <dgm:cxn modelId="{1413D2DB-0B25-4ACE-9C4F-400700D9901C}" type="presParOf" srcId="{B263E951-35E6-4FE6-8776-C8C40C353700}" destId="{0840BB49-7427-42AA-8E19-DD906DCB774A}" srcOrd="0" destOrd="0" presId="urn:microsoft.com/office/officeart/2005/8/layout/orgChart1"/>
    <dgm:cxn modelId="{361FD19A-8674-4CA0-9741-C2C88EBC1698}" type="presParOf" srcId="{B263E951-35E6-4FE6-8776-C8C40C353700}" destId="{12512F86-A5F8-4483-B48A-51B3E4AA8137}" srcOrd="1" destOrd="0" presId="urn:microsoft.com/office/officeart/2005/8/layout/orgChart1"/>
    <dgm:cxn modelId="{2DB773CA-6E5C-40D1-9013-3F97F4664BC6}" type="presParOf" srcId="{96A1AC97-D254-4DE3-B963-88C9C9477CC8}" destId="{1BC28290-96C1-4177-94E8-797442991F8C}" srcOrd="1" destOrd="0" presId="urn:microsoft.com/office/officeart/2005/8/layout/orgChart1"/>
    <dgm:cxn modelId="{AA84AC06-6388-4046-B4CA-C9DE59DA5722}" type="presParOf" srcId="{1BC28290-96C1-4177-94E8-797442991F8C}" destId="{763371FF-3FEB-4897-8092-4E94A0CF7F38}" srcOrd="0" destOrd="0" presId="urn:microsoft.com/office/officeart/2005/8/layout/orgChart1"/>
    <dgm:cxn modelId="{334885A1-2D20-493B-ADFD-8B154A8BA2B4}" type="presParOf" srcId="{1BC28290-96C1-4177-94E8-797442991F8C}" destId="{009B3AF8-B89E-4D34-AD5F-04B169DF64E8}" srcOrd="1" destOrd="0" presId="urn:microsoft.com/office/officeart/2005/8/layout/orgChart1"/>
    <dgm:cxn modelId="{1DD11FBF-CFDF-4008-93CF-36479E4A8088}" type="presParOf" srcId="{009B3AF8-B89E-4D34-AD5F-04B169DF64E8}" destId="{A740B8C9-7841-45B3-B469-721F1C991D99}" srcOrd="0" destOrd="0" presId="urn:microsoft.com/office/officeart/2005/8/layout/orgChart1"/>
    <dgm:cxn modelId="{0172CC43-0908-4E1C-94D2-3F828096B07D}" type="presParOf" srcId="{A740B8C9-7841-45B3-B469-721F1C991D99}" destId="{5E7A26D7-DF7A-4057-A600-25FDD9DAF414}" srcOrd="0" destOrd="0" presId="urn:microsoft.com/office/officeart/2005/8/layout/orgChart1"/>
    <dgm:cxn modelId="{3E29FEEA-6A52-461A-BEBF-2834D94294BB}" type="presParOf" srcId="{A740B8C9-7841-45B3-B469-721F1C991D99}" destId="{20C578A9-A2D4-41EF-BF50-07F9B7AD0597}" srcOrd="1" destOrd="0" presId="urn:microsoft.com/office/officeart/2005/8/layout/orgChart1"/>
    <dgm:cxn modelId="{2151AE56-4D18-43F0-BA95-348EEA08C8CD}" type="presParOf" srcId="{009B3AF8-B89E-4D34-AD5F-04B169DF64E8}" destId="{5085E1EA-3AC5-4DF2-8B98-DAE776C04A2C}" srcOrd="1" destOrd="0" presId="urn:microsoft.com/office/officeart/2005/8/layout/orgChart1"/>
    <dgm:cxn modelId="{85606B74-C09A-4F23-8DF6-A67142834261}" type="presParOf" srcId="{009B3AF8-B89E-4D34-AD5F-04B169DF64E8}" destId="{59F4173A-5493-4BC2-B21B-980F7BE40BBF}" srcOrd="2" destOrd="0" presId="urn:microsoft.com/office/officeart/2005/8/layout/orgChart1"/>
    <dgm:cxn modelId="{79B99EDE-EA44-44E0-9AA8-7D16DF07E34D}" type="presParOf" srcId="{1BC28290-96C1-4177-94E8-797442991F8C}" destId="{B41DF483-E94D-43B2-9D89-19954AA5F6C2}" srcOrd="2" destOrd="0" presId="urn:microsoft.com/office/officeart/2005/8/layout/orgChart1"/>
    <dgm:cxn modelId="{E026B983-A3EE-4698-88C0-5247A9B29DF3}" type="presParOf" srcId="{1BC28290-96C1-4177-94E8-797442991F8C}" destId="{D8869C6A-0EC8-47CA-AE9E-8E6451D0A096}" srcOrd="3" destOrd="0" presId="urn:microsoft.com/office/officeart/2005/8/layout/orgChart1"/>
    <dgm:cxn modelId="{FF828ECF-3D8D-4410-8438-79E9A3780EC2}" type="presParOf" srcId="{D8869C6A-0EC8-47CA-AE9E-8E6451D0A096}" destId="{D4976528-BFA5-4E1E-9B54-169CC7180803}" srcOrd="0" destOrd="0" presId="urn:microsoft.com/office/officeart/2005/8/layout/orgChart1"/>
    <dgm:cxn modelId="{7FBC54A2-C5C2-4E9E-B8EA-557CC09FDFAA}" type="presParOf" srcId="{D4976528-BFA5-4E1E-9B54-169CC7180803}" destId="{BECAF0D5-CAF4-4B45-8B38-E6EAD9298B82}" srcOrd="0" destOrd="0" presId="urn:microsoft.com/office/officeart/2005/8/layout/orgChart1"/>
    <dgm:cxn modelId="{00E3ADDC-1351-4BE0-9B9F-4DE3193B1D22}" type="presParOf" srcId="{D4976528-BFA5-4E1E-9B54-169CC7180803}" destId="{D2301C9A-46FE-4D76-8CE2-905EC93DD658}" srcOrd="1" destOrd="0" presId="urn:microsoft.com/office/officeart/2005/8/layout/orgChart1"/>
    <dgm:cxn modelId="{89AA77FB-60A4-471A-B4EF-EBD9B3A38AAF}" type="presParOf" srcId="{D8869C6A-0EC8-47CA-AE9E-8E6451D0A096}" destId="{C1FAAB8A-CFBD-4232-9268-CA4F635091DE}" srcOrd="1" destOrd="0" presId="urn:microsoft.com/office/officeart/2005/8/layout/orgChart1"/>
    <dgm:cxn modelId="{520B741D-7711-4EAB-9D57-68B17F4D5E66}" type="presParOf" srcId="{D8869C6A-0EC8-47CA-AE9E-8E6451D0A096}" destId="{5681F8AF-B228-4BF1-93AB-98D18920AD2D}" srcOrd="2" destOrd="0" presId="urn:microsoft.com/office/officeart/2005/8/layout/orgChart1"/>
    <dgm:cxn modelId="{3428BD02-07C6-4962-9249-9B425563E02C}" type="presParOf" srcId="{1BC28290-96C1-4177-94E8-797442991F8C}" destId="{F2986080-086E-49CB-9D9C-49AF62966033}" srcOrd="4" destOrd="0" presId="urn:microsoft.com/office/officeart/2005/8/layout/orgChart1"/>
    <dgm:cxn modelId="{3883D8E1-2BE1-4A30-BA3A-5D3163F024B9}" type="presParOf" srcId="{1BC28290-96C1-4177-94E8-797442991F8C}" destId="{CC06A220-0BCB-41A2-B9FD-81E99D95359E}" srcOrd="5" destOrd="0" presId="urn:microsoft.com/office/officeart/2005/8/layout/orgChart1"/>
    <dgm:cxn modelId="{4ED12A51-9C5B-444C-8B07-50EACC97A228}" type="presParOf" srcId="{CC06A220-0BCB-41A2-B9FD-81E99D95359E}" destId="{F44190B9-8489-4AE5-89DA-D828D021E269}" srcOrd="0" destOrd="0" presId="urn:microsoft.com/office/officeart/2005/8/layout/orgChart1"/>
    <dgm:cxn modelId="{48D52052-F865-442F-9D65-2BE3D6F2159C}" type="presParOf" srcId="{F44190B9-8489-4AE5-89DA-D828D021E269}" destId="{EA527415-F0C5-4A10-A3A1-8A30BCF8BD68}" srcOrd="0" destOrd="0" presId="urn:microsoft.com/office/officeart/2005/8/layout/orgChart1"/>
    <dgm:cxn modelId="{3083D83A-E00F-43F1-A05C-C6253FC1B5D1}" type="presParOf" srcId="{F44190B9-8489-4AE5-89DA-D828D021E269}" destId="{A9B64A83-2E9E-497E-9D37-92F2C24C214B}" srcOrd="1" destOrd="0" presId="urn:microsoft.com/office/officeart/2005/8/layout/orgChart1"/>
    <dgm:cxn modelId="{68DED411-136B-4004-95DB-8612CBEAE66E}" type="presParOf" srcId="{CC06A220-0BCB-41A2-B9FD-81E99D95359E}" destId="{B561E129-3861-4761-9F1A-7E3AF036A8C7}" srcOrd="1" destOrd="0" presId="urn:microsoft.com/office/officeart/2005/8/layout/orgChart1"/>
    <dgm:cxn modelId="{6B75FCAB-6D54-423B-8FF2-5ABAB2ECAB7C}" type="presParOf" srcId="{CC06A220-0BCB-41A2-B9FD-81E99D95359E}" destId="{93F0E8A1-B642-4744-A8CE-2185256CF1E4}" srcOrd="2" destOrd="0" presId="urn:microsoft.com/office/officeart/2005/8/layout/orgChart1"/>
    <dgm:cxn modelId="{6A0F56CC-5D66-4430-9FEF-8C9AF5E31A10}" type="presParOf" srcId="{1BC28290-96C1-4177-94E8-797442991F8C}" destId="{B8A9F4F8-BE05-4A43-8949-FC2CDA610307}" srcOrd="6" destOrd="0" presId="urn:microsoft.com/office/officeart/2005/8/layout/orgChart1"/>
    <dgm:cxn modelId="{9C38A0ED-4D05-4E2A-8C33-577B4AFA4D33}" type="presParOf" srcId="{1BC28290-96C1-4177-94E8-797442991F8C}" destId="{B577FB97-14C5-4350-979E-30EF226870A0}" srcOrd="7" destOrd="0" presId="urn:microsoft.com/office/officeart/2005/8/layout/orgChart1"/>
    <dgm:cxn modelId="{FF3FE51A-1DF0-40DD-AA44-90AFBA9BB801}" type="presParOf" srcId="{B577FB97-14C5-4350-979E-30EF226870A0}" destId="{72A19061-AC63-458C-A96B-A1DC8E97D976}" srcOrd="0" destOrd="0" presId="urn:microsoft.com/office/officeart/2005/8/layout/orgChart1"/>
    <dgm:cxn modelId="{2406B011-73B6-4A86-9D64-81837457D623}" type="presParOf" srcId="{72A19061-AC63-458C-A96B-A1DC8E97D976}" destId="{7C7A4E13-7DDC-4654-9CA4-09744E98E0AA}" srcOrd="0" destOrd="0" presId="urn:microsoft.com/office/officeart/2005/8/layout/orgChart1"/>
    <dgm:cxn modelId="{3BBF6C87-5C7F-4DD1-9937-AA95F7E06FC5}" type="presParOf" srcId="{72A19061-AC63-458C-A96B-A1DC8E97D976}" destId="{5C89BA15-3BFE-4DFF-8F3C-BB530437C81B}" srcOrd="1" destOrd="0" presId="urn:microsoft.com/office/officeart/2005/8/layout/orgChart1"/>
    <dgm:cxn modelId="{417FCC3D-C4F5-47F5-9D9C-10769BDC9AFB}" type="presParOf" srcId="{B577FB97-14C5-4350-979E-30EF226870A0}" destId="{B226E9B5-3698-476A-B686-0B1CED95B368}" srcOrd="1" destOrd="0" presId="urn:microsoft.com/office/officeart/2005/8/layout/orgChart1"/>
    <dgm:cxn modelId="{45C4903E-D75F-4012-A106-F3BF1B5B9082}" type="presParOf" srcId="{B577FB97-14C5-4350-979E-30EF226870A0}" destId="{A4B946F8-6EAC-4F1A-BEFB-443CB09C423D}" srcOrd="2" destOrd="0" presId="urn:microsoft.com/office/officeart/2005/8/layout/orgChart1"/>
    <dgm:cxn modelId="{CF82E839-33AE-488A-940F-F056ABA9765F}" type="presParOf" srcId="{96A1AC97-D254-4DE3-B963-88C9C9477CC8}" destId="{8D90D810-4E38-43F5-8CFC-BBEB8B0FCF1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C77C48-3FFA-459C-9C11-A6DEB937E943}"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tr-TR"/>
        </a:p>
      </dgm:t>
    </dgm:pt>
    <dgm:pt modelId="{BB547D8E-EB2D-402A-A065-69E67A11AEA7}">
      <dgm:prSet phldrT="[Metin]" custT="1"/>
      <dgm:spPr/>
      <dgm:t>
        <a:bodyPr/>
        <a:lstStyle/>
        <a:p>
          <a:pPr>
            <a:lnSpc>
              <a:spcPct val="100000"/>
            </a:lnSpc>
            <a:spcAft>
              <a:spcPts val="0"/>
            </a:spcAft>
          </a:pPr>
          <a:r>
            <a:rPr lang="tr-TR" sz="2000" b="1" dirty="0" smtClean="0">
              <a:solidFill>
                <a:schemeClr val="tx1"/>
              </a:solidFill>
            </a:rPr>
            <a:t>Servis </a:t>
          </a:r>
        </a:p>
        <a:p>
          <a:pPr>
            <a:lnSpc>
              <a:spcPct val="100000"/>
            </a:lnSpc>
            <a:spcAft>
              <a:spcPts val="0"/>
            </a:spcAft>
          </a:pPr>
          <a:r>
            <a:rPr lang="tr-TR" sz="2000" b="1" dirty="0" smtClean="0">
              <a:solidFill>
                <a:schemeClr val="tx1"/>
              </a:solidFill>
            </a:rPr>
            <a:t>(Hizmetler)</a:t>
          </a:r>
        </a:p>
        <a:p>
          <a:pPr>
            <a:lnSpc>
              <a:spcPct val="100000"/>
            </a:lnSpc>
            <a:spcAft>
              <a:spcPts val="0"/>
            </a:spcAft>
          </a:pPr>
          <a:r>
            <a:rPr lang="tr-TR" sz="2000" b="1" dirty="0" smtClean="0">
              <a:solidFill>
                <a:schemeClr val="tx1"/>
              </a:solidFill>
            </a:rPr>
            <a:t>Modeli</a:t>
          </a:r>
          <a:endParaRPr lang="tr-TR" sz="2000" b="1" dirty="0">
            <a:solidFill>
              <a:schemeClr val="tx1"/>
            </a:solidFill>
          </a:endParaRPr>
        </a:p>
      </dgm:t>
    </dgm:pt>
    <dgm:pt modelId="{99072F6F-32C9-4E95-B8B4-B815D05FF1EF}" type="parTrans" cxnId="{B7B6D91A-AE4F-47F8-8099-1FB133953677}">
      <dgm:prSet/>
      <dgm:spPr/>
      <dgm:t>
        <a:bodyPr/>
        <a:lstStyle/>
        <a:p>
          <a:endParaRPr lang="tr-TR"/>
        </a:p>
      </dgm:t>
    </dgm:pt>
    <dgm:pt modelId="{525E4249-15EA-4F6F-8A60-53F5CD981B7E}" type="sibTrans" cxnId="{B7B6D91A-AE4F-47F8-8099-1FB133953677}">
      <dgm:prSet/>
      <dgm:spPr/>
      <dgm:t>
        <a:bodyPr/>
        <a:lstStyle/>
        <a:p>
          <a:endParaRPr lang="tr-TR"/>
        </a:p>
      </dgm:t>
    </dgm:pt>
    <dgm:pt modelId="{D816758C-3918-47F4-9AFD-521558CFD9BE}">
      <dgm:prSet phldrT="[Metin]" custT="1"/>
      <dgm:spPr/>
      <dgm:t>
        <a:bodyPr/>
        <a:lstStyle/>
        <a:p>
          <a:pPr>
            <a:lnSpc>
              <a:spcPct val="100000"/>
            </a:lnSpc>
            <a:spcAft>
              <a:spcPts val="0"/>
            </a:spcAft>
          </a:pPr>
          <a:r>
            <a:rPr lang="tr-TR" sz="2000" b="1" dirty="0" smtClean="0">
              <a:solidFill>
                <a:schemeClr val="tx1"/>
              </a:solidFill>
            </a:rPr>
            <a:t>Süreç </a:t>
          </a:r>
        </a:p>
        <a:p>
          <a:pPr>
            <a:lnSpc>
              <a:spcPct val="100000"/>
            </a:lnSpc>
            <a:spcAft>
              <a:spcPts val="0"/>
            </a:spcAft>
          </a:pPr>
          <a:r>
            <a:rPr lang="tr-TR" sz="2000" b="1" dirty="0" smtClean="0">
              <a:solidFill>
                <a:schemeClr val="tx1"/>
              </a:solidFill>
            </a:rPr>
            <a:t>Modeli</a:t>
          </a:r>
          <a:endParaRPr lang="tr-TR" sz="2000" b="1" dirty="0">
            <a:solidFill>
              <a:schemeClr val="tx1"/>
            </a:solidFill>
          </a:endParaRPr>
        </a:p>
      </dgm:t>
    </dgm:pt>
    <dgm:pt modelId="{54F34DD2-594B-49EC-8E04-6360A4C132EE}" type="parTrans" cxnId="{83CF2BB9-51AF-4FCD-B9BA-72EA504441C3}">
      <dgm:prSet/>
      <dgm:spPr/>
      <dgm:t>
        <a:bodyPr/>
        <a:lstStyle/>
        <a:p>
          <a:endParaRPr lang="tr-TR"/>
        </a:p>
      </dgm:t>
    </dgm:pt>
    <dgm:pt modelId="{25372983-22EC-4E19-8D76-3511FF69293C}" type="sibTrans" cxnId="{83CF2BB9-51AF-4FCD-B9BA-72EA504441C3}">
      <dgm:prSet/>
      <dgm:spPr/>
      <dgm:t>
        <a:bodyPr/>
        <a:lstStyle/>
        <a:p>
          <a:endParaRPr lang="tr-TR"/>
        </a:p>
      </dgm:t>
    </dgm:pt>
    <dgm:pt modelId="{9ABD0DBA-B33E-4D95-ACD5-D4A9AEEDED50}">
      <dgm:prSet phldrT="[Metin]" custT="1"/>
      <dgm:spPr/>
      <dgm:t>
        <a:bodyPr/>
        <a:lstStyle/>
        <a:p>
          <a:r>
            <a:rPr lang="tr-TR" sz="2800" b="0" dirty="0" smtClean="0">
              <a:solidFill>
                <a:schemeClr val="tx1"/>
              </a:solidFill>
              <a:latin typeface="+mn-lt"/>
              <a:cs typeface="Times New Roman" panose="02020603050405020304" pitchFamily="18" charset="0"/>
            </a:rPr>
            <a:t>Danışmanların rehberlik hizmetlerini daha çok terapötik ve klinik yönelimli bir anlayışa dayalı olarak yapılan model.</a:t>
          </a:r>
          <a:endParaRPr lang="tr-TR" sz="2800" b="0" dirty="0">
            <a:solidFill>
              <a:schemeClr val="tx1"/>
            </a:solidFill>
            <a:latin typeface="+mn-lt"/>
            <a:cs typeface="Times New Roman" panose="02020603050405020304" pitchFamily="18" charset="0"/>
          </a:endParaRPr>
        </a:p>
      </dgm:t>
    </dgm:pt>
    <dgm:pt modelId="{579FD6A0-20D4-4FE2-88B3-E53AD32585E0}" type="parTrans" cxnId="{DE862958-1577-4114-B708-E8F02363B7A8}">
      <dgm:prSet/>
      <dgm:spPr/>
      <dgm:t>
        <a:bodyPr/>
        <a:lstStyle/>
        <a:p>
          <a:endParaRPr lang="tr-TR"/>
        </a:p>
      </dgm:t>
    </dgm:pt>
    <dgm:pt modelId="{7605A1E4-84C6-4AC6-A604-BADFE927C2CB}" type="sibTrans" cxnId="{DE862958-1577-4114-B708-E8F02363B7A8}">
      <dgm:prSet/>
      <dgm:spPr/>
      <dgm:t>
        <a:bodyPr/>
        <a:lstStyle/>
        <a:p>
          <a:endParaRPr lang="tr-TR"/>
        </a:p>
      </dgm:t>
    </dgm:pt>
    <dgm:pt modelId="{E019BEC0-ADEB-4095-8F62-8F89884AE38C}">
      <dgm:prSet phldrT="[Metin]" custT="1"/>
      <dgm:spPr/>
      <dgm:t>
        <a:bodyPr/>
        <a:lstStyle/>
        <a:p>
          <a:r>
            <a:rPr lang="tr-TR" sz="2000" b="1" dirty="0" smtClean="0">
              <a:solidFill>
                <a:schemeClr val="tx1"/>
              </a:solidFill>
            </a:rPr>
            <a:t>Görevler Modeli</a:t>
          </a:r>
          <a:endParaRPr lang="tr-TR" sz="2000" b="1" dirty="0">
            <a:solidFill>
              <a:schemeClr val="tx1"/>
            </a:solidFill>
          </a:endParaRPr>
        </a:p>
      </dgm:t>
    </dgm:pt>
    <dgm:pt modelId="{1ACF8070-3904-4769-B1DD-AD5B0E8A9670}" type="parTrans" cxnId="{A5ECF30B-1B59-4BE9-9054-74106E788BA3}">
      <dgm:prSet/>
      <dgm:spPr/>
      <dgm:t>
        <a:bodyPr/>
        <a:lstStyle/>
        <a:p>
          <a:endParaRPr lang="tr-TR"/>
        </a:p>
      </dgm:t>
    </dgm:pt>
    <dgm:pt modelId="{33A8772D-A3C3-4AAB-9512-BEFBC73FD960}" type="sibTrans" cxnId="{A5ECF30B-1B59-4BE9-9054-74106E788BA3}">
      <dgm:prSet/>
      <dgm:spPr/>
      <dgm:t>
        <a:bodyPr/>
        <a:lstStyle/>
        <a:p>
          <a:endParaRPr lang="tr-TR"/>
        </a:p>
      </dgm:t>
    </dgm:pt>
    <dgm:pt modelId="{6D8607F6-E483-488E-872F-FF25C445A8F9}">
      <dgm:prSet phldrT="[Metin]" custT="1"/>
      <dgm:spPr/>
      <dgm:t>
        <a:bodyPr/>
        <a:lstStyle/>
        <a:p>
          <a:r>
            <a:rPr lang="tr-TR" sz="2800" b="0" dirty="0" smtClean="0">
              <a:solidFill>
                <a:schemeClr val="tx1"/>
              </a:solidFill>
              <a:latin typeface="+mn-lt"/>
              <a:cs typeface="Times New Roman" panose="02020603050405020304" pitchFamily="18" charset="0"/>
            </a:rPr>
            <a:t>Danışmanın PDR hizmetleri çerçevesinde kendisinden beklenen rol ve görevleri yerine getirmeleri beklenir</a:t>
          </a:r>
          <a:r>
            <a:rPr lang="tr-TR" sz="2800" b="0" dirty="0" smtClean="0">
              <a:solidFill>
                <a:schemeClr val="tx1"/>
              </a:solidFill>
              <a:latin typeface="+mn-lt"/>
            </a:rPr>
            <a:t>.</a:t>
          </a:r>
          <a:endParaRPr lang="tr-TR" sz="2800" b="0" dirty="0">
            <a:solidFill>
              <a:schemeClr val="tx1"/>
            </a:solidFill>
            <a:latin typeface="+mn-lt"/>
          </a:endParaRPr>
        </a:p>
      </dgm:t>
    </dgm:pt>
    <dgm:pt modelId="{B1D9061B-16D8-46C9-82F5-D399242F9B29}" type="parTrans" cxnId="{C461D7A9-ABE3-44C3-BCA9-537E200E2917}">
      <dgm:prSet/>
      <dgm:spPr/>
      <dgm:t>
        <a:bodyPr/>
        <a:lstStyle/>
        <a:p>
          <a:endParaRPr lang="tr-TR"/>
        </a:p>
      </dgm:t>
    </dgm:pt>
    <dgm:pt modelId="{57BFE4AC-EFB3-4742-95DE-31EBB2AC5E7F}" type="sibTrans" cxnId="{C461D7A9-ABE3-44C3-BCA9-537E200E2917}">
      <dgm:prSet/>
      <dgm:spPr/>
      <dgm:t>
        <a:bodyPr/>
        <a:lstStyle/>
        <a:p>
          <a:endParaRPr lang="tr-TR"/>
        </a:p>
      </dgm:t>
    </dgm:pt>
    <dgm:pt modelId="{1A1E2C37-1ACB-4D87-A338-BE2DCCCF4C41}">
      <dgm:prSet custT="1"/>
      <dgm:spPr/>
      <dgm:t>
        <a:bodyPr/>
        <a:lstStyle/>
        <a:p>
          <a:r>
            <a:rPr lang="tr-TR" sz="2800" b="0" dirty="0" smtClean="0">
              <a:solidFill>
                <a:schemeClr val="tx1"/>
              </a:solidFill>
              <a:latin typeface="+mn-lt"/>
              <a:cs typeface="Times New Roman" panose="02020603050405020304" pitchFamily="18" charset="0"/>
            </a:rPr>
            <a:t>Bireyi tanıma, oryantasyon, bilgi verme, konsültasyon, psikolojik danışma gibi hizmet alanlarını içerir.</a:t>
          </a:r>
          <a:endParaRPr lang="tr-TR" sz="2800" b="0" dirty="0">
            <a:solidFill>
              <a:schemeClr val="tx1"/>
            </a:solidFill>
            <a:latin typeface="+mn-lt"/>
            <a:cs typeface="Times New Roman" panose="02020603050405020304" pitchFamily="18" charset="0"/>
          </a:endParaRPr>
        </a:p>
      </dgm:t>
    </dgm:pt>
    <dgm:pt modelId="{47746327-8439-4394-93D9-7A4C3791FE89}" type="parTrans" cxnId="{B61FE057-221D-475F-8859-C92961E18E0C}">
      <dgm:prSet/>
      <dgm:spPr/>
      <dgm:t>
        <a:bodyPr/>
        <a:lstStyle/>
        <a:p>
          <a:endParaRPr lang="tr-TR"/>
        </a:p>
      </dgm:t>
    </dgm:pt>
    <dgm:pt modelId="{C6FD241A-72EC-48D3-A92C-6A5DCE56C7D9}" type="sibTrans" cxnId="{B61FE057-221D-475F-8859-C92961E18E0C}">
      <dgm:prSet/>
      <dgm:spPr/>
      <dgm:t>
        <a:bodyPr/>
        <a:lstStyle/>
        <a:p>
          <a:endParaRPr lang="tr-TR"/>
        </a:p>
      </dgm:t>
    </dgm:pt>
    <dgm:pt modelId="{A6CDA0C9-9709-4587-B223-054A3664EE3E}" type="pres">
      <dgm:prSet presAssocID="{D1C77C48-3FFA-459C-9C11-A6DEB937E943}" presName="linearFlow" presStyleCnt="0">
        <dgm:presLayoutVars>
          <dgm:dir/>
          <dgm:animLvl val="lvl"/>
          <dgm:resizeHandles val="exact"/>
        </dgm:presLayoutVars>
      </dgm:prSet>
      <dgm:spPr/>
      <dgm:t>
        <a:bodyPr/>
        <a:lstStyle/>
        <a:p>
          <a:endParaRPr lang="tr-TR"/>
        </a:p>
      </dgm:t>
    </dgm:pt>
    <dgm:pt modelId="{B79D8A5E-57C9-46E3-847E-45CADC045024}" type="pres">
      <dgm:prSet presAssocID="{BB547D8E-EB2D-402A-A065-69E67A11AEA7}" presName="composite" presStyleCnt="0"/>
      <dgm:spPr/>
    </dgm:pt>
    <dgm:pt modelId="{F19FBCAF-C984-422C-B5BA-9CB88F47FD30}" type="pres">
      <dgm:prSet presAssocID="{BB547D8E-EB2D-402A-A065-69E67A11AEA7}" presName="parentText" presStyleLbl="alignNode1" presStyleIdx="0" presStyleCnt="3" custScaleX="119339">
        <dgm:presLayoutVars>
          <dgm:chMax val="1"/>
          <dgm:bulletEnabled val="1"/>
        </dgm:presLayoutVars>
      </dgm:prSet>
      <dgm:spPr/>
      <dgm:t>
        <a:bodyPr/>
        <a:lstStyle/>
        <a:p>
          <a:endParaRPr lang="tr-TR"/>
        </a:p>
      </dgm:t>
    </dgm:pt>
    <dgm:pt modelId="{67CFCEC9-37D2-4DF5-9CB1-78C320C6798F}" type="pres">
      <dgm:prSet presAssocID="{BB547D8E-EB2D-402A-A065-69E67A11AEA7}" presName="descendantText" presStyleLbl="alignAcc1" presStyleIdx="0" presStyleCnt="3" custLinFactNeighborX="0" custLinFactNeighborY="4914">
        <dgm:presLayoutVars>
          <dgm:bulletEnabled val="1"/>
        </dgm:presLayoutVars>
      </dgm:prSet>
      <dgm:spPr/>
      <dgm:t>
        <a:bodyPr/>
        <a:lstStyle/>
        <a:p>
          <a:endParaRPr lang="tr-TR"/>
        </a:p>
      </dgm:t>
    </dgm:pt>
    <dgm:pt modelId="{86BFAF5B-FACD-4F54-81A1-234F5CD6FFFA}" type="pres">
      <dgm:prSet presAssocID="{525E4249-15EA-4F6F-8A60-53F5CD981B7E}" presName="sp" presStyleCnt="0"/>
      <dgm:spPr/>
    </dgm:pt>
    <dgm:pt modelId="{2DFDA931-630B-486A-B24A-D879672ACF5D}" type="pres">
      <dgm:prSet presAssocID="{D816758C-3918-47F4-9AFD-521558CFD9BE}" presName="composite" presStyleCnt="0"/>
      <dgm:spPr/>
    </dgm:pt>
    <dgm:pt modelId="{D7F6741C-5A78-464B-A16F-4F3BEC3BADB7}" type="pres">
      <dgm:prSet presAssocID="{D816758C-3918-47F4-9AFD-521558CFD9BE}" presName="parentText" presStyleLbl="alignNode1" presStyleIdx="1" presStyleCnt="3" custLinFactNeighborX="0" custLinFactNeighborY="2597">
        <dgm:presLayoutVars>
          <dgm:chMax val="1"/>
          <dgm:bulletEnabled val="1"/>
        </dgm:presLayoutVars>
      </dgm:prSet>
      <dgm:spPr/>
      <dgm:t>
        <a:bodyPr/>
        <a:lstStyle/>
        <a:p>
          <a:endParaRPr lang="tr-TR"/>
        </a:p>
      </dgm:t>
    </dgm:pt>
    <dgm:pt modelId="{219AA0E0-E3AD-4D4F-A148-206754CA4BE1}" type="pres">
      <dgm:prSet presAssocID="{D816758C-3918-47F4-9AFD-521558CFD9BE}" presName="descendantText" presStyleLbl="alignAcc1" presStyleIdx="1" presStyleCnt="3">
        <dgm:presLayoutVars>
          <dgm:bulletEnabled val="1"/>
        </dgm:presLayoutVars>
      </dgm:prSet>
      <dgm:spPr/>
      <dgm:t>
        <a:bodyPr/>
        <a:lstStyle/>
        <a:p>
          <a:endParaRPr lang="tr-TR"/>
        </a:p>
      </dgm:t>
    </dgm:pt>
    <dgm:pt modelId="{557CFAA5-EF13-4AE0-BF34-D22D52D40D67}" type="pres">
      <dgm:prSet presAssocID="{25372983-22EC-4E19-8D76-3511FF69293C}" presName="sp" presStyleCnt="0"/>
      <dgm:spPr/>
    </dgm:pt>
    <dgm:pt modelId="{8015568B-0491-4773-8BA7-76FD0BBA1FCD}" type="pres">
      <dgm:prSet presAssocID="{E019BEC0-ADEB-4095-8F62-8F89884AE38C}" presName="composite" presStyleCnt="0"/>
      <dgm:spPr/>
    </dgm:pt>
    <dgm:pt modelId="{5E796B6F-FEF5-495B-8A3C-43C22007F79F}" type="pres">
      <dgm:prSet presAssocID="{E019BEC0-ADEB-4095-8F62-8F89884AE38C}" presName="parentText" presStyleLbl="alignNode1" presStyleIdx="2" presStyleCnt="3">
        <dgm:presLayoutVars>
          <dgm:chMax val="1"/>
          <dgm:bulletEnabled val="1"/>
        </dgm:presLayoutVars>
      </dgm:prSet>
      <dgm:spPr/>
      <dgm:t>
        <a:bodyPr/>
        <a:lstStyle/>
        <a:p>
          <a:endParaRPr lang="tr-TR"/>
        </a:p>
      </dgm:t>
    </dgm:pt>
    <dgm:pt modelId="{DED4E795-B847-4C64-8DBE-775A3FC8BCBE}" type="pres">
      <dgm:prSet presAssocID="{E019BEC0-ADEB-4095-8F62-8F89884AE38C}" presName="descendantText" presStyleLbl="alignAcc1" presStyleIdx="2" presStyleCnt="3">
        <dgm:presLayoutVars>
          <dgm:bulletEnabled val="1"/>
        </dgm:presLayoutVars>
      </dgm:prSet>
      <dgm:spPr/>
      <dgm:t>
        <a:bodyPr/>
        <a:lstStyle/>
        <a:p>
          <a:endParaRPr lang="tr-TR"/>
        </a:p>
      </dgm:t>
    </dgm:pt>
  </dgm:ptLst>
  <dgm:cxnLst>
    <dgm:cxn modelId="{2DA7DDB1-55C9-46C1-AD79-950843070CDA}" type="presOf" srcId="{9ABD0DBA-B33E-4D95-ACD5-D4A9AEEDED50}" destId="{219AA0E0-E3AD-4D4F-A148-206754CA4BE1}" srcOrd="0" destOrd="0" presId="urn:microsoft.com/office/officeart/2005/8/layout/chevron2"/>
    <dgm:cxn modelId="{A01C3BA9-099F-4093-AEFE-E692623F0E95}" type="presOf" srcId="{D816758C-3918-47F4-9AFD-521558CFD9BE}" destId="{D7F6741C-5A78-464B-A16F-4F3BEC3BADB7}" srcOrd="0" destOrd="0" presId="urn:microsoft.com/office/officeart/2005/8/layout/chevron2"/>
    <dgm:cxn modelId="{0C1B0DE8-AECD-4200-9C3E-D44415651F20}" type="presOf" srcId="{E019BEC0-ADEB-4095-8F62-8F89884AE38C}" destId="{5E796B6F-FEF5-495B-8A3C-43C22007F79F}" srcOrd="0" destOrd="0" presId="urn:microsoft.com/office/officeart/2005/8/layout/chevron2"/>
    <dgm:cxn modelId="{83CF2BB9-51AF-4FCD-B9BA-72EA504441C3}" srcId="{D1C77C48-3FFA-459C-9C11-A6DEB937E943}" destId="{D816758C-3918-47F4-9AFD-521558CFD9BE}" srcOrd="1" destOrd="0" parTransId="{54F34DD2-594B-49EC-8E04-6360A4C132EE}" sibTransId="{25372983-22EC-4E19-8D76-3511FF69293C}"/>
    <dgm:cxn modelId="{A5ECF30B-1B59-4BE9-9054-74106E788BA3}" srcId="{D1C77C48-3FFA-459C-9C11-A6DEB937E943}" destId="{E019BEC0-ADEB-4095-8F62-8F89884AE38C}" srcOrd="2" destOrd="0" parTransId="{1ACF8070-3904-4769-B1DD-AD5B0E8A9670}" sibTransId="{33A8772D-A3C3-4AAB-9512-BEFBC73FD960}"/>
    <dgm:cxn modelId="{79CB4D69-A128-4EF1-B271-F920EAE36858}" type="presOf" srcId="{1A1E2C37-1ACB-4D87-A338-BE2DCCCF4C41}" destId="{67CFCEC9-37D2-4DF5-9CB1-78C320C6798F}" srcOrd="0" destOrd="0" presId="urn:microsoft.com/office/officeart/2005/8/layout/chevron2"/>
    <dgm:cxn modelId="{DE862958-1577-4114-B708-E8F02363B7A8}" srcId="{D816758C-3918-47F4-9AFD-521558CFD9BE}" destId="{9ABD0DBA-B33E-4D95-ACD5-D4A9AEEDED50}" srcOrd="0" destOrd="0" parTransId="{579FD6A0-20D4-4FE2-88B3-E53AD32585E0}" sibTransId="{7605A1E4-84C6-4AC6-A604-BADFE927C2CB}"/>
    <dgm:cxn modelId="{891A33A2-6E25-4CF9-ABC3-D94FBA5FA947}" type="presOf" srcId="{BB547D8E-EB2D-402A-A065-69E67A11AEA7}" destId="{F19FBCAF-C984-422C-B5BA-9CB88F47FD30}" srcOrd="0" destOrd="0" presId="urn:microsoft.com/office/officeart/2005/8/layout/chevron2"/>
    <dgm:cxn modelId="{7E8F6BEC-5822-430D-B19E-FD4DA0309561}" type="presOf" srcId="{6D8607F6-E483-488E-872F-FF25C445A8F9}" destId="{DED4E795-B847-4C64-8DBE-775A3FC8BCBE}" srcOrd="0" destOrd="0" presId="urn:microsoft.com/office/officeart/2005/8/layout/chevron2"/>
    <dgm:cxn modelId="{B7B6D91A-AE4F-47F8-8099-1FB133953677}" srcId="{D1C77C48-3FFA-459C-9C11-A6DEB937E943}" destId="{BB547D8E-EB2D-402A-A065-69E67A11AEA7}" srcOrd="0" destOrd="0" parTransId="{99072F6F-32C9-4E95-B8B4-B815D05FF1EF}" sibTransId="{525E4249-15EA-4F6F-8A60-53F5CD981B7E}"/>
    <dgm:cxn modelId="{C461D7A9-ABE3-44C3-BCA9-537E200E2917}" srcId="{E019BEC0-ADEB-4095-8F62-8F89884AE38C}" destId="{6D8607F6-E483-488E-872F-FF25C445A8F9}" srcOrd="0" destOrd="0" parTransId="{B1D9061B-16D8-46C9-82F5-D399242F9B29}" sibTransId="{57BFE4AC-EFB3-4742-95DE-31EBB2AC5E7F}"/>
    <dgm:cxn modelId="{EA7EA9E3-BC6D-4685-A84F-1E864E98387D}" type="presOf" srcId="{D1C77C48-3FFA-459C-9C11-A6DEB937E943}" destId="{A6CDA0C9-9709-4587-B223-054A3664EE3E}" srcOrd="0" destOrd="0" presId="urn:microsoft.com/office/officeart/2005/8/layout/chevron2"/>
    <dgm:cxn modelId="{B61FE057-221D-475F-8859-C92961E18E0C}" srcId="{BB547D8E-EB2D-402A-A065-69E67A11AEA7}" destId="{1A1E2C37-1ACB-4D87-A338-BE2DCCCF4C41}" srcOrd="0" destOrd="0" parTransId="{47746327-8439-4394-93D9-7A4C3791FE89}" sibTransId="{C6FD241A-72EC-48D3-A92C-6A5DCE56C7D9}"/>
    <dgm:cxn modelId="{8FACAF45-5A79-40C9-BAA8-51032558F545}" type="presParOf" srcId="{A6CDA0C9-9709-4587-B223-054A3664EE3E}" destId="{B79D8A5E-57C9-46E3-847E-45CADC045024}" srcOrd="0" destOrd="0" presId="urn:microsoft.com/office/officeart/2005/8/layout/chevron2"/>
    <dgm:cxn modelId="{598FA641-3CBE-4944-AA34-FFF4F8E97DEC}" type="presParOf" srcId="{B79D8A5E-57C9-46E3-847E-45CADC045024}" destId="{F19FBCAF-C984-422C-B5BA-9CB88F47FD30}" srcOrd="0" destOrd="0" presId="urn:microsoft.com/office/officeart/2005/8/layout/chevron2"/>
    <dgm:cxn modelId="{FC44BA52-B509-4E58-BF39-39DE33E4A6C7}" type="presParOf" srcId="{B79D8A5E-57C9-46E3-847E-45CADC045024}" destId="{67CFCEC9-37D2-4DF5-9CB1-78C320C6798F}" srcOrd="1" destOrd="0" presId="urn:microsoft.com/office/officeart/2005/8/layout/chevron2"/>
    <dgm:cxn modelId="{0FD2475D-EFBA-4430-8CAD-F21DBCBF8D5A}" type="presParOf" srcId="{A6CDA0C9-9709-4587-B223-054A3664EE3E}" destId="{86BFAF5B-FACD-4F54-81A1-234F5CD6FFFA}" srcOrd="1" destOrd="0" presId="urn:microsoft.com/office/officeart/2005/8/layout/chevron2"/>
    <dgm:cxn modelId="{51669FCC-0C75-4129-AE7E-0A323EB02DA5}" type="presParOf" srcId="{A6CDA0C9-9709-4587-B223-054A3664EE3E}" destId="{2DFDA931-630B-486A-B24A-D879672ACF5D}" srcOrd="2" destOrd="0" presId="urn:microsoft.com/office/officeart/2005/8/layout/chevron2"/>
    <dgm:cxn modelId="{D7A4277B-BC25-4923-B0C6-1369B6E18BA8}" type="presParOf" srcId="{2DFDA931-630B-486A-B24A-D879672ACF5D}" destId="{D7F6741C-5A78-464B-A16F-4F3BEC3BADB7}" srcOrd="0" destOrd="0" presId="urn:microsoft.com/office/officeart/2005/8/layout/chevron2"/>
    <dgm:cxn modelId="{95BA3631-25A2-4EF8-BA95-6BCEA6D81874}" type="presParOf" srcId="{2DFDA931-630B-486A-B24A-D879672ACF5D}" destId="{219AA0E0-E3AD-4D4F-A148-206754CA4BE1}" srcOrd="1" destOrd="0" presId="urn:microsoft.com/office/officeart/2005/8/layout/chevron2"/>
    <dgm:cxn modelId="{D305D900-C2B6-4D1D-A4C8-CE64B691F962}" type="presParOf" srcId="{A6CDA0C9-9709-4587-B223-054A3664EE3E}" destId="{557CFAA5-EF13-4AE0-BF34-D22D52D40D67}" srcOrd="3" destOrd="0" presId="urn:microsoft.com/office/officeart/2005/8/layout/chevron2"/>
    <dgm:cxn modelId="{4B201C4C-8F31-4D1A-A127-B84B96C5F9FD}" type="presParOf" srcId="{A6CDA0C9-9709-4587-B223-054A3664EE3E}" destId="{8015568B-0491-4773-8BA7-76FD0BBA1FCD}" srcOrd="4" destOrd="0" presId="urn:microsoft.com/office/officeart/2005/8/layout/chevron2"/>
    <dgm:cxn modelId="{579F2054-0FC5-4CB7-907F-7BD4DB57C442}" type="presParOf" srcId="{8015568B-0491-4773-8BA7-76FD0BBA1FCD}" destId="{5E796B6F-FEF5-495B-8A3C-43C22007F79F}" srcOrd="0" destOrd="0" presId="urn:microsoft.com/office/officeart/2005/8/layout/chevron2"/>
    <dgm:cxn modelId="{FD15E75B-2BC8-4D21-AC71-54AC786A79BF}" type="presParOf" srcId="{8015568B-0491-4773-8BA7-76FD0BBA1FCD}" destId="{DED4E795-B847-4C64-8DBE-775A3FC8BCB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D2568B-D5C7-42EA-AA91-A53C4C0D7ED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A5E299A9-5653-4FB9-A8F4-864949849805}">
      <dgm:prSet phldrT="[Metin]" custT="1"/>
      <dgm:spPr/>
      <dgm:t>
        <a:bodyPr/>
        <a:lstStyle/>
        <a:p>
          <a:r>
            <a:rPr lang="tr-TR" sz="1800" b="1" dirty="0" smtClean="0">
              <a:solidFill>
                <a:schemeClr val="tx1"/>
              </a:solidFill>
              <a:latin typeface="+mn-lt"/>
              <a:cs typeface="Times New Roman" panose="02020603050405020304" pitchFamily="18" charset="0"/>
            </a:rPr>
            <a:t>1. Programın Tanımı</a:t>
          </a:r>
          <a:endParaRPr lang="tr-TR" sz="1800" b="1" dirty="0">
            <a:solidFill>
              <a:schemeClr val="tx1"/>
            </a:solidFill>
            <a:latin typeface="+mn-lt"/>
            <a:cs typeface="Times New Roman" panose="02020603050405020304" pitchFamily="18" charset="0"/>
          </a:endParaRPr>
        </a:p>
      </dgm:t>
    </dgm:pt>
    <dgm:pt modelId="{4D33D7DC-1D01-4F36-99C8-5295126C0AA7}" type="parTrans" cxnId="{5F441069-0F57-4299-ADB6-C39ED531AABC}">
      <dgm:prSet/>
      <dgm:spPr/>
      <dgm:t>
        <a:bodyPr/>
        <a:lstStyle/>
        <a:p>
          <a:endParaRPr lang="tr-TR"/>
        </a:p>
      </dgm:t>
    </dgm:pt>
    <dgm:pt modelId="{D81C71C5-AB76-402F-A4EA-8C74685BCFBC}" type="sibTrans" cxnId="{5F441069-0F57-4299-ADB6-C39ED531AABC}">
      <dgm:prSet/>
      <dgm:spPr/>
      <dgm:t>
        <a:bodyPr/>
        <a:lstStyle/>
        <a:p>
          <a:endParaRPr lang="tr-TR"/>
        </a:p>
      </dgm:t>
    </dgm:pt>
    <dgm:pt modelId="{FAE608C1-8216-4C85-BF26-BD41A6516184}">
      <dgm:prSet phldrT="[Metin]" custT="1"/>
      <dgm:spPr/>
      <dgm:t>
        <a:bodyPr/>
        <a:lstStyle/>
        <a:p>
          <a:r>
            <a:rPr lang="tr-TR" sz="1800" b="1" dirty="0" smtClean="0">
              <a:solidFill>
                <a:schemeClr val="tx1"/>
              </a:solidFill>
              <a:latin typeface="+mn-lt"/>
              <a:cs typeface="Times New Roman" panose="02020603050405020304" pitchFamily="18" charset="0"/>
            </a:rPr>
            <a:t>2. Programın Gerekçesi</a:t>
          </a:r>
          <a:endParaRPr lang="tr-TR" sz="1800" b="1" dirty="0">
            <a:solidFill>
              <a:schemeClr val="tx1"/>
            </a:solidFill>
            <a:latin typeface="+mn-lt"/>
            <a:cs typeface="Times New Roman" panose="02020603050405020304" pitchFamily="18" charset="0"/>
          </a:endParaRPr>
        </a:p>
      </dgm:t>
    </dgm:pt>
    <dgm:pt modelId="{E8ADC6BA-4591-4FEC-8A48-03AD2B2439C6}" type="parTrans" cxnId="{BE10C3A0-0366-4B8A-9C64-56F6119CB7C9}">
      <dgm:prSet/>
      <dgm:spPr/>
      <dgm:t>
        <a:bodyPr/>
        <a:lstStyle/>
        <a:p>
          <a:endParaRPr lang="tr-TR"/>
        </a:p>
      </dgm:t>
    </dgm:pt>
    <dgm:pt modelId="{47EFB663-4F02-4F7C-B52E-7FF7176EBBFE}" type="sibTrans" cxnId="{BE10C3A0-0366-4B8A-9C64-56F6119CB7C9}">
      <dgm:prSet/>
      <dgm:spPr/>
      <dgm:t>
        <a:bodyPr/>
        <a:lstStyle/>
        <a:p>
          <a:endParaRPr lang="tr-TR"/>
        </a:p>
      </dgm:t>
    </dgm:pt>
    <dgm:pt modelId="{FEE972F1-FE68-4E99-A603-F772F6289AB8}">
      <dgm:prSet phldrT="[Metin]" custT="1"/>
      <dgm:spPr/>
      <dgm:t>
        <a:bodyPr/>
        <a:lstStyle/>
        <a:p>
          <a:r>
            <a:rPr lang="tr-TR" sz="1800" b="1" dirty="0" smtClean="0">
              <a:solidFill>
                <a:schemeClr val="tx1"/>
              </a:solidFill>
              <a:latin typeface="+mn-lt"/>
              <a:cs typeface="Times New Roman" panose="02020603050405020304" pitchFamily="18" charset="0"/>
            </a:rPr>
            <a:t>3. Programın</a:t>
          </a:r>
          <a:r>
            <a:rPr lang="tr-TR" sz="1800" dirty="0" smtClean="0">
              <a:solidFill>
                <a:schemeClr val="tx1"/>
              </a:solidFill>
              <a:latin typeface="+mn-lt"/>
              <a:cs typeface="Times New Roman" panose="02020603050405020304" pitchFamily="18" charset="0"/>
            </a:rPr>
            <a:t> </a:t>
          </a:r>
          <a:r>
            <a:rPr lang="tr-TR" sz="1800" b="1" dirty="0" smtClean="0">
              <a:solidFill>
                <a:schemeClr val="tx1"/>
              </a:solidFill>
              <a:latin typeface="+mn-lt"/>
              <a:cs typeface="Times New Roman" panose="02020603050405020304" pitchFamily="18" charset="0"/>
            </a:rPr>
            <a:t>Temel Kabulleri</a:t>
          </a:r>
          <a:endParaRPr lang="tr-TR" sz="1800" b="1" dirty="0">
            <a:solidFill>
              <a:schemeClr val="tx1"/>
            </a:solidFill>
            <a:latin typeface="+mn-lt"/>
            <a:cs typeface="Times New Roman" panose="02020603050405020304" pitchFamily="18" charset="0"/>
          </a:endParaRPr>
        </a:p>
      </dgm:t>
    </dgm:pt>
    <dgm:pt modelId="{AFACAB2F-6A40-4F4F-B674-4BADA36ADE44}" type="parTrans" cxnId="{6BC1EE18-EF57-4C47-BC13-D7914EA850C1}">
      <dgm:prSet/>
      <dgm:spPr/>
      <dgm:t>
        <a:bodyPr/>
        <a:lstStyle/>
        <a:p>
          <a:endParaRPr lang="tr-TR"/>
        </a:p>
      </dgm:t>
    </dgm:pt>
    <dgm:pt modelId="{E0A687F4-1424-43D4-99EF-37FC82B08599}" type="sibTrans" cxnId="{6BC1EE18-EF57-4C47-BC13-D7914EA850C1}">
      <dgm:prSet/>
      <dgm:spPr/>
      <dgm:t>
        <a:bodyPr/>
        <a:lstStyle/>
        <a:p>
          <a:endParaRPr lang="tr-TR"/>
        </a:p>
      </dgm:t>
    </dgm:pt>
    <dgm:pt modelId="{16357E16-CBE6-446B-A6AD-C6E8F524E392}">
      <dgm:prSet phldrT="[Metin]" custT="1"/>
      <dgm:spPr/>
      <dgm:t>
        <a:bodyPr/>
        <a:lstStyle/>
        <a:p>
          <a:r>
            <a:rPr lang="tr-TR" sz="1800" b="1" dirty="0" smtClean="0">
              <a:solidFill>
                <a:schemeClr val="tx1"/>
              </a:solidFill>
              <a:latin typeface="+mn-lt"/>
              <a:cs typeface="Times New Roman" panose="02020603050405020304" pitchFamily="18" charset="0"/>
            </a:rPr>
            <a:t>4. Öğrencilerin Rehberlik İhtiyaçlarının Belirlenmesi</a:t>
          </a:r>
          <a:endParaRPr lang="tr-TR" sz="1800" b="1" dirty="0">
            <a:solidFill>
              <a:schemeClr val="tx1"/>
            </a:solidFill>
            <a:latin typeface="+mn-lt"/>
            <a:cs typeface="Times New Roman" panose="02020603050405020304" pitchFamily="18" charset="0"/>
          </a:endParaRPr>
        </a:p>
      </dgm:t>
    </dgm:pt>
    <dgm:pt modelId="{14553682-3C04-4E10-8654-E8A2B25C824F}" type="parTrans" cxnId="{E0ACC60D-1CCC-4057-B26B-8BC2397D598D}">
      <dgm:prSet/>
      <dgm:spPr/>
      <dgm:t>
        <a:bodyPr/>
        <a:lstStyle/>
        <a:p>
          <a:endParaRPr lang="tr-TR"/>
        </a:p>
      </dgm:t>
    </dgm:pt>
    <dgm:pt modelId="{3C9EDEFE-366F-47F7-89E5-A41B947DDAA8}" type="sibTrans" cxnId="{E0ACC60D-1CCC-4057-B26B-8BC2397D598D}">
      <dgm:prSet/>
      <dgm:spPr/>
      <dgm:t>
        <a:bodyPr/>
        <a:lstStyle/>
        <a:p>
          <a:endParaRPr lang="tr-TR"/>
        </a:p>
      </dgm:t>
    </dgm:pt>
    <dgm:pt modelId="{68632E63-BE4A-4B33-88EC-2E2E70E80C05}">
      <dgm:prSet phldrT="[Metin]" custT="1"/>
      <dgm:spPr/>
      <dgm:t>
        <a:bodyPr/>
        <a:lstStyle/>
        <a:p>
          <a:r>
            <a:rPr lang="tr-TR" sz="1800" b="1" dirty="0" smtClean="0">
              <a:solidFill>
                <a:schemeClr val="tx1"/>
              </a:solidFill>
              <a:latin typeface="+mn-lt"/>
              <a:cs typeface="Times New Roman" panose="02020603050405020304" pitchFamily="18" charset="0"/>
            </a:rPr>
            <a:t>5. Öğrencilerin Yeterliliklerinin ve Göstergelerinin Belirlenmesi</a:t>
          </a:r>
          <a:endParaRPr lang="tr-TR" sz="1800" b="1" dirty="0">
            <a:solidFill>
              <a:schemeClr val="tx1"/>
            </a:solidFill>
            <a:latin typeface="+mn-lt"/>
            <a:cs typeface="Times New Roman" panose="02020603050405020304" pitchFamily="18" charset="0"/>
          </a:endParaRPr>
        </a:p>
      </dgm:t>
    </dgm:pt>
    <dgm:pt modelId="{9269C9CE-948E-462E-89EB-221C94F325BD}" type="parTrans" cxnId="{E04BB7F2-39D8-42F0-9885-FA9C932D982B}">
      <dgm:prSet/>
      <dgm:spPr/>
      <dgm:t>
        <a:bodyPr/>
        <a:lstStyle/>
        <a:p>
          <a:endParaRPr lang="tr-TR"/>
        </a:p>
      </dgm:t>
    </dgm:pt>
    <dgm:pt modelId="{DCF77B23-76C6-4CE0-8A8C-5C315FAA5DE5}" type="sibTrans" cxnId="{E04BB7F2-39D8-42F0-9885-FA9C932D982B}">
      <dgm:prSet/>
      <dgm:spPr/>
      <dgm:t>
        <a:bodyPr/>
        <a:lstStyle/>
        <a:p>
          <a:endParaRPr lang="tr-TR"/>
        </a:p>
      </dgm:t>
    </dgm:pt>
    <dgm:pt modelId="{3D81ED95-39CC-4DED-B3EA-8A093C11D3BB}">
      <dgm:prSet phldrT="[Metin]" custT="1"/>
      <dgm:spPr/>
      <dgm:t>
        <a:bodyPr/>
        <a:lstStyle/>
        <a:p>
          <a:r>
            <a:rPr lang="tr-TR" sz="1800" b="1" dirty="0" smtClean="0">
              <a:solidFill>
                <a:schemeClr val="tx1"/>
              </a:solidFill>
              <a:latin typeface="+mn-lt"/>
              <a:cs typeface="Times New Roman" panose="02020603050405020304" pitchFamily="18" charset="0"/>
            </a:rPr>
            <a:t>6. Öğrencilerin Yeterliliklerinin Kim Tarafından Nasıl Kazandırılacağının Belirlenmesi</a:t>
          </a:r>
          <a:endParaRPr lang="tr-TR" sz="1800" b="1" dirty="0">
            <a:solidFill>
              <a:schemeClr val="tx1"/>
            </a:solidFill>
            <a:latin typeface="+mn-lt"/>
            <a:cs typeface="Times New Roman" panose="02020603050405020304" pitchFamily="18" charset="0"/>
          </a:endParaRPr>
        </a:p>
      </dgm:t>
    </dgm:pt>
    <dgm:pt modelId="{7ED54978-4300-4DA1-AB18-35EBE1B7B7CD}" type="parTrans" cxnId="{E0E47E99-B442-4039-AE0E-9C0D05697D8C}">
      <dgm:prSet/>
      <dgm:spPr/>
      <dgm:t>
        <a:bodyPr/>
        <a:lstStyle/>
        <a:p>
          <a:endParaRPr lang="tr-TR"/>
        </a:p>
      </dgm:t>
    </dgm:pt>
    <dgm:pt modelId="{54079948-C3DC-41D0-AE27-9855F86B4CF6}" type="sibTrans" cxnId="{E0E47E99-B442-4039-AE0E-9C0D05697D8C}">
      <dgm:prSet/>
      <dgm:spPr/>
      <dgm:t>
        <a:bodyPr/>
        <a:lstStyle/>
        <a:p>
          <a:endParaRPr lang="tr-TR"/>
        </a:p>
      </dgm:t>
    </dgm:pt>
    <dgm:pt modelId="{FF96CF5F-BA5C-42B6-B246-51D38117BAA6}">
      <dgm:prSet phldrT="[Metin]" custT="1"/>
      <dgm:spPr/>
      <dgm:t>
        <a:bodyPr/>
        <a:lstStyle/>
        <a:p>
          <a:r>
            <a:rPr lang="tr-TR" sz="1800" b="1" dirty="0" smtClean="0">
              <a:solidFill>
                <a:schemeClr val="tx1"/>
              </a:solidFill>
              <a:latin typeface="+mn-lt"/>
              <a:cs typeface="Times New Roman" panose="02020603050405020304" pitchFamily="18" charset="0"/>
            </a:rPr>
            <a:t>7. Uygulama Planının Hazırlanması</a:t>
          </a:r>
          <a:endParaRPr lang="tr-TR" sz="1800" b="1" dirty="0">
            <a:solidFill>
              <a:schemeClr val="tx1"/>
            </a:solidFill>
            <a:latin typeface="+mn-lt"/>
            <a:cs typeface="Times New Roman" panose="02020603050405020304" pitchFamily="18" charset="0"/>
          </a:endParaRPr>
        </a:p>
      </dgm:t>
    </dgm:pt>
    <dgm:pt modelId="{2B55E7A7-02C9-42B1-A114-6D62061E77E7}" type="parTrans" cxnId="{1E514D56-D8B5-4780-A9AE-03DC3053F208}">
      <dgm:prSet/>
      <dgm:spPr/>
      <dgm:t>
        <a:bodyPr/>
        <a:lstStyle/>
        <a:p>
          <a:endParaRPr lang="tr-TR"/>
        </a:p>
      </dgm:t>
    </dgm:pt>
    <dgm:pt modelId="{28271EFC-9EAF-45DE-B187-E581903E6B0F}" type="sibTrans" cxnId="{1E514D56-D8B5-4780-A9AE-03DC3053F208}">
      <dgm:prSet/>
      <dgm:spPr/>
      <dgm:t>
        <a:bodyPr/>
        <a:lstStyle/>
        <a:p>
          <a:endParaRPr lang="tr-TR"/>
        </a:p>
      </dgm:t>
    </dgm:pt>
    <dgm:pt modelId="{DF5B9A53-01EF-4107-AA7A-7BEB67FA47F9}" type="pres">
      <dgm:prSet presAssocID="{6ED2568B-D5C7-42EA-AA91-A53C4C0D7ED9}" presName="cycle" presStyleCnt="0">
        <dgm:presLayoutVars>
          <dgm:dir/>
          <dgm:resizeHandles val="exact"/>
        </dgm:presLayoutVars>
      </dgm:prSet>
      <dgm:spPr/>
      <dgm:t>
        <a:bodyPr/>
        <a:lstStyle/>
        <a:p>
          <a:endParaRPr lang="tr-TR"/>
        </a:p>
      </dgm:t>
    </dgm:pt>
    <dgm:pt modelId="{32809E32-941A-47D4-AA9A-ABB933DE4250}" type="pres">
      <dgm:prSet presAssocID="{A5E299A9-5653-4FB9-A8F4-864949849805}" presName="node" presStyleLbl="node1" presStyleIdx="0" presStyleCnt="7" custScaleX="202483" custRadScaleRad="99038" custRadScaleInc="-36211">
        <dgm:presLayoutVars>
          <dgm:bulletEnabled val="1"/>
        </dgm:presLayoutVars>
      </dgm:prSet>
      <dgm:spPr/>
      <dgm:t>
        <a:bodyPr/>
        <a:lstStyle/>
        <a:p>
          <a:endParaRPr lang="tr-TR"/>
        </a:p>
      </dgm:t>
    </dgm:pt>
    <dgm:pt modelId="{AE5F80AC-F731-4378-A1A1-7817712B2C8F}" type="pres">
      <dgm:prSet presAssocID="{D81C71C5-AB76-402F-A4EA-8C74685BCFBC}" presName="sibTrans" presStyleLbl="sibTrans2D1" presStyleIdx="0" presStyleCnt="7"/>
      <dgm:spPr/>
      <dgm:t>
        <a:bodyPr/>
        <a:lstStyle/>
        <a:p>
          <a:endParaRPr lang="tr-TR"/>
        </a:p>
      </dgm:t>
    </dgm:pt>
    <dgm:pt modelId="{303E50C4-A9E3-44A5-AA66-D939B366EAB6}" type="pres">
      <dgm:prSet presAssocID="{D81C71C5-AB76-402F-A4EA-8C74685BCFBC}" presName="connectorText" presStyleLbl="sibTrans2D1" presStyleIdx="0" presStyleCnt="7"/>
      <dgm:spPr/>
      <dgm:t>
        <a:bodyPr/>
        <a:lstStyle/>
        <a:p>
          <a:endParaRPr lang="tr-TR"/>
        </a:p>
      </dgm:t>
    </dgm:pt>
    <dgm:pt modelId="{57DD571E-5A37-4969-A0C8-F31E2026DA25}" type="pres">
      <dgm:prSet presAssocID="{FAE608C1-8216-4C85-BF26-BD41A6516184}" presName="node" presStyleLbl="node1" presStyleIdx="1" presStyleCnt="7" custScaleX="211639" custRadScaleRad="213576" custRadScaleInc="-30085">
        <dgm:presLayoutVars>
          <dgm:bulletEnabled val="1"/>
        </dgm:presLayoutVars>
      </dgm:prSet>
      <dgm:spPr/>
      <dgm:t>
        <a:bodyPr/>
        <a:lstStyle/>
        <a:p>
          <a:endParaRPr lang="tr-TR"/>
        </a:p>
      </dgm:t>
    </dgm:pt>
    <dgm:pt modelId="{64623974-7429-4625-8FEF-120BBDE0A582}" type="pres">
      <dgm:prSet presAssocID="{47EFB663-4F02-4F7C-B52E-7FF7176EBBFE}" presName="sibTrans" presStyleLbl="sibTrans2D1" presStyleIdx="1" presStyleCnt="7"/>
      <dgm:spPr/>
      <dgm:t>
        <a:bodyPr/>
        <a:lstStyle/>
        <a:p>
          <a:endParaRPr lang="tr-TR"/>
        </a:p>
      </dgm:t>
    </dgm:pt>
    <dgm:pt modelId="{1AF6AFE7-BD19-481E-A59C-E1475DD07486}" type="pres">
      <dgm:prSet presAssocID="{47EFB663-4F02-4F7C-B52E-7FF7176EBBFE}" presName="connectorText" presStyleLbl="sibTrans2D1" presStyleIdx="1" presStyleCnt="7"/>
      <dgm:spPr/>
      <dgm:t>
        <a:bodyPr/>
        <a:lstStyle/>
        <a:p>
          <a:endParaRPr lang="tr-TR"/>
        </a:p>
      </dgm:t>
    </dgm:pt>
    <dgm:pt modelId="{FEC99052-FC01-462D-A622-042103881417}" type="pres">
      <dgm:prSet presAssocID="{FEE972F1-FE68-4E99-A603-F772F6289AB8}" presName="node" presStyleLbl="node1" presStyleIdx="2" presStyleCnt="7" custScaleX="231752" custRadScaleRad="197666" custRadScaleInc="-74302">
        <dgm:presLayoutVars>
          <dgm:bulletEnabled val="1"/>
        </dgm:presLayoutVars>
      </dgm:prSet>
      <dgm:spPr/>
      <dgm:t>
        <a:bodyPr/>
        <a:lstStyle/>
        <a:p>
          <a:endParaRPr lang="tr-TR"/>
        </a:p>
      </dgm:t>
    </dgm:pt>
    <dgm:pt modelId="{FCDC4997-3D65-44A9-8F78-EB4E836B6B56}" type="pres">
      <dgm:prSet presAssocID="{E0A687F4-1424-43D4-99EF-37FC82B08599}" presName="sibTrans" presStyleLbl="sibTrans2D1" presStyleIdx="2" presStyleCnt="7"/>
      <dgm:spPr/>
      <dgm:t>
        <a:bodyPr/>
        <a:lstStyle/>
        <a:p>
          <a:endParaRPr lang="tr-TR"/>
        </a:p>
      </dgm:t>
    </dgm:pt>
    <dgm:pt modelId="{245A73B8-671F-4C65-9E6F-341967DAC705}" type="pres">
      <dgm:prSet presAssocID="{E0A687F4-1424-43D4-99EF-37FC82B08599}" presName="connectorText" presStyleLbl="sibTrans2D1" presStyleIdx="2" presStyleCnt="7"/>
      <dgm:spPr/>
      <dgm:t>
        <a:bodyPr/>
        <a:lstStyle/>
        <a:p>
          <a:endParaRPr lang="tr-TR"/>
        </a:p>
      </dgm:t>
    </dgm:pt>
    <dgm:pt modelId="{E6C22627-E8E6-44E6-957E-34A1CB102DB5}" type="pres">
      <dgm:prSet presAssocID="{16357E16-CBE6-446B-A6AD-C6E8F524E392}" presName="node" presStyleLbl="node1" presStyleIdx="3" presStyleCnt="7" custScaleX="279049" custScaleY="134904" custRadScaleRad="165178" custRadScaleInc="-151645">
        <dgm:presLayoutVars>
          <dgm:bulletEnabled val="1"/>
        </dgm:presLayoutVars>
      </dgm:prSet>
      <dgm:spPr/>
      <dgm:t>
        <a:bodyPr/>
        <a:lstStyle/>
        <a:p>
          <a:endParaRPr lang="tr-TR"/>
        </a:p>
      </dgm:t>
    </dgm:pt>
    <dgm:pt modelId="{9DEEDAAF-D7C6-4526-85B0-AF7CB7371476}" type="pres">
      <dgm:prSet presAssocID="{3C9EDEFE-366F-47F7-89E5-A41B947DDAA8}" presName="sibTrans" presStyleLbl="sibTrans2D1" presStyleIdx="3" presStyleCnt="7"/>
      <dgm:spPr/>
      <dgm:t>
        <a:bodyPr/>
        <a:lstStyle/>
        <a:p>
          <a:endParaRPr lang="tr-TR"/>
        </a:p>
      </dgm:t>
    </dgm:pt>
    <dgm:pt modelId="{E7D50F14-2D34-4F46-8427-D4F8F87E5296}" type="pres">
      <dgm:prSet presAssocID="{3C9EDEFE-366F-47F7-89E5-A41B947DDAA8}" presName="connectorText" presStyleLbl="sibTrans2D1" presStyleIdx="3" presStyleCnt="7"/>
      <dgm:spPr/>
      <dgm:t>
        <a:bodyPr/>
        <a:lstStyle/>
        <a:p>
          <a:endParaRPr lang="tr-TR"/>
        </a:p>
      </dgm:t>
    </dgm:pt>
    <dgm:pt modelId="{EC3FF8BF-DFE7-473D-9EC5-B875D0BDDBCA}" type="pres">
      <dgm:prSet presAssocID="{68632E63-BE4A-4B33-88EC-2E2E70E80C05}" presName="node" presStyleLbl="node1" presStyleIdx="4" presStyleCnt="7" custScaleX="246427" custScaleY="128730" custRadScaleRad="80216" custRadScaleInc="-31881">
        <dgm:presLayoutVars>
          <dgm:bulletEnabled val="1"/>
        </dgm:presLayoutVars>
      </dgm:prSet>
      <dgm:spPr/>
      <dgm:t>
        <a:bodyPr/>
        <a:lstStyle/>
        <a:p>
          <a:endParaRPr lang="tr-TR"/>
        </a:p>
      </dgm:t>
    </dgm:pt>
    <dgm:pt modelId="{EBCF9254-305C-4D1B-B9F1-5A248FD158FA}" type="pres">
      <dgm:prSet presAssocID="{DCF77B23-76C6-4CE0-8A8C-5C315FAA5DE5}" presName="sibTrans" presStyleLbl="sibTrans2D1" presStyleIdx="4" presStyleCnt="7"/>
      <dgm:spPr/>
      <dgm:t>
        <a:bodyPr/>
        <a:lstStyle/>
        <a:p>
          <a:endParaRPr lang="tr-TR"/>
        </a:p>
      </dgm:t>
    </dgm:pt>
    <dgm:pt modelId="{4FDE2CB4-B633-480E-AED1-EE436650738A}" type="pres">
      <dgm:prSet presAssocID="{DCF77B23-76C6-4CE0-8A8C-5C315FAA5DE5}" presName="connectorText" presStyleLbl="sibTrans2D1" presStyleIdx="4" presStyleCnt="7"/>
      <dgm:spPr/>
      <dgm:t>
        <a:bodyPr/>
        <a:lstStyle/>
        <a:p>
          <a:endParaRPr lang="tr-TR"/>
        </a:p>
      </dgm:t>
    </dgm:pt>
    <dgm:pt modelId="{898F3152-9626-4207-86E8-E59D70C17D87}" type="pres">
      <dgm:prSet presAssocID="{3D81ED95-39CC-4DED-B3EA-8A093C11D3BB}" presName="node" presStyleLbl="node1" presStyleIdx="5" presStyleCnt="7" custScaleX="292725" custScaleY="151374" custRadScaleRad="209307" custRadScaleInc="20798">
        <dgm:presLayoutVars>
          <dgm:bulletEnabled val="1"/>
        </dgm:presLayoutVars>
      </dgm:prSet>
      <dgm:spPr/>
      <dgm:t>
        <a:bodyPr/>
        <a:lstStyle/>
        <a:p>
          <a:endParaRPr lang="tr-TR"/>
        </a:p>
      </dgm:t>
    </dgm:pt>
    <dgm:pt modelId="{7217803A-2F9E-4BE2-B980-1BCF5D72D0E3}" type="pres">
      <dgm:prSet presAssocID="{54079948-C3DC-41D0-AE27-9855F86B4CF6}" presName="sibTrans" presStyleLbl="sibTrans2D1" presStyleIdx="5" presStyleCnt="7"/>
      <dgm:spPr/>
      <dgm:t>
        <a:bodyPr/>
        <a:lstStyle/>
        <a:p>
          <a:endParaRPr lang="tr-TR"/>
        </a:p>
      </dgm:t>
    </dgm:pt>
    <dgm:pt modelId="{314DCBA0-FA2E-4CD1-9C69-A7B4C24787A1}" type="pres">
      <dgm:prSet presAssocID="{54079948-C3DC-41D0-AE27-9855F86B4CF6}" presName="connectorText" presStyleLbl="sibTrans2D1" presStyleIdx="5" presStyleCnt="7"/>
      <dgm:spPr/>
      <dgm:t>
        <a:bodyPr/>
        <a:lstStyle/>
        <a:p>
          <a:endParaRPr lang="tr-TR"/>
        </a:p>
      </dgm:t>
    </dgm:pt>
    <dgm:pt modelId="{7CCCECC5-B09C-40D5-ACDF-C05E1DC71268}" type="pres">
      <dgm:prSet presAssocID="{FF96CF5F-BA5C-42B6-B246-51D38117BAA6}" presName="node" presStyleLbl="node1" presStyleIdx="6" presStyleCnt="7" custScaleX="246427" custScaleY="128730" custRadScaleRad="218428" custRadScaleInc="-57019">
        <dgm:presLayoutVars>
          <dgm:bulletEnabled val="1"/>
        </dgm:presLayoutVars>
      </dgm:prSet>
      <dgm:spPr/>
      <dgm:t>
        <a:bodyPr/>
        <a:lstStyle/>
        <a:p>
          <a:endParaRPr lang="tr-TR"/>
        </a:p>
      </dgm:t>
    </dgm:pt>
    <dgm:pt modelId="{1386B38B-12AD-477A-8959-EEA4037AE7A0}" type="pres">
      <dgm:prSet presAssocID="{28271EFC-9EAF-45DE-B187-E581903E6B0F}" presName="sibTrans" presStyleLbl="sibTrans2D1" presStyleIdx="6" presStyleCnt="7"/>
      <dgm:spPr/>
      <dgm:t>
        <a:bodyPr/>
        <a:lstStyle/>
        <a:p>
          <a:endParaRPr lang="tr-TR"/>
        </a:p>
      </dgm:t>
    </dgm:pt>
    <dgm:pt modelId="{735162EA-D7D5-4812-B1E5-E66F1A10902A}" type="pres">
      <dgm:prSet presAssocID="{28271EFC-9EAF-45DE-B187-E581903E6B0F}" presName="connectorText" presStyleLbl="sibTrans2D1" presStyleIdx="6" presStyleCnt="7"/>
      <dgm:spPr/>
      <dgm:t>
        <a:bodyPr/>
        <a:lstStyle/>
        <a:p>
          <a:endParaRPr lang="tr-TR"/>
        </a:p>
      </dgm:t>
    </dgm:pt>
  </dgm:ptLst>
  <dgm:cxnLst>
    <dgm:cxn modelId="{076A525A-4520-4995-B52B-A8F7FF8C385B}" type="presOf" srcId="{FEE972F1-FE68-4E99-A603-F772F6289AB8}" destId="{FEC99052-FC01-462D-A622-042103881417}" srcOrd="0" destOrd="0" presId="urn:microsoft.com/office/officeart/2005/8/layout/cycle2"/>
    <dgm:cxn modelId="{E0ACC60D-1CCC-4057-B26B-8BC2397D598D}" srcId="{6ED2568B-D5C7-42EA-AA91-A53C4C0D7ED9}" destId="{16357E16-CBE6-446B-A6AD-C6E8F524E392}" srcOrd="3" destOrd="0" parTransId="{14553682-3C04-4E10-8654-E8A2B25C824F}" sibTransId="{3C9EDEFE-366F-47F7-89E5-A41B947DDAA8}"/>
    <dgm:cxn modelId="{8A792F18-942A-4A5E-A213-29FD65DA5998}" type="presOf" srcId="{FF96CF5F-BA5C-42B6-B246-51D38117BAA6}" destId="{7CCCECC5-B09C-40D5-ACDF-C05E1DC71268}" srcOrd="0" destOrd="0" presId="urn:microsoft.com/office/officeart/2005/8/layout/cycle2"/>
    <dgm:cxn modelId="{5F441069-0F57-4299-ADB6-C39ED531AABC}" srcId="{6ED2568B-D5C7-42EA-AA91-A53C4C0D7ED9}" destId="{A5E299A9-5653-4FB9-A8F4-864949849805}" srcOrd="0" destOrd="0" parTransId="{4D33D7DC-1D01-4F36-99C8-5295126C0AA7}" sibTransId="{D81C71C5-AB76-402F-A4EA-8C74685BCFBC}"/>
    <dgm:cxn modelId="{E04BB7F2-39D8-42F0-9885-FA9C932D982B}" srcId="{6ED2568B-D5C7-42EA-AA91-A53C4C0D7ED9}" destId="{68632E63-BE4A-4B33-88EC-2E2E70E80C05}" srcOrd="4" destOrd="0" parTransId="{9269C9CE-948E-462E-89EB-221C94F325BD}" sibTransId="{DCF77B23-76C6-4CE0-8A8C-5C315FAA5DE5}"/>
    <dgm:cxn modelId="{C150401B-6771-4003-9E1F-9F60DD46D5A4}" type="presOf" srcId="{28271EFC-9EAF-45DE-B187-E581903E6B0F}" destId="{735162EA-D7D5-4812-B1E5-E66F1A10902A}" srcOrd="1" destOrd="0" presId="urn:microsoft.com/office/officeart/2005/8/layout/cycle2"/>
    <dgm:cxn modelId="{7DAF1E6C-F6B2-4E5A-89BD-FCEBFDDB7FE9}" type="presOf" srcId="{47EFB663-4F02-4F7C-B52E-7FF7176EBBFE}" destId="{1AF6AFE7-BD19-481E-A59C-E1475DD07486}" srcOrd="1" destOrd="0" presId="urn:microsoft.com/office/officeart/2005/8/layout/cycle2"/>
    <dgm:cxn modelId="{4D02F625-42AB-409B-B730-6DBB79402CB0}" type="presOf" srcId="{54079948-C3DC-41D0-AE27-9855F86B4CF6}" destId="{314DCBA0-FA2E-4CD1-9C69-A7B4C24787A1}" srcOrd="1" destOrd="0" presId="urn:microsoft.com/office/officeart/2005/8/layout/cycle2"/>
    <dgm:cxn modelId="{DB0FF83D-FB6C-4046-8340-9B55FE645BF8}" type="presOf" srcId="{3C9EDEFE-366F-47F7-89E5-A41B947DDAA8}" destId="{E7D50F14-2D34-4F46-8427-D4F8F87E5296}" srcOrd="1" destOrd="0" presId="urn:microsoft.com/office/officeart/2005/8/layout/cycle2"/>
    <dgm:cxn modelId="{CF713FBE-A772-417D-BAFC-34F9AF3F3FA2}" type="presOf" srcId="{FAE608C1-8216-4C85-BF26-BD41A6516184}" destId="{57DD571E-5A37-4969-A0C8-F31E2026DA25}" srcOrd="0" destOrd="0" presId="urn:microsoft.com/office/officeart/2005/8/layout/cycle2"/>
    <dgm:cxn modelId="{9F19A707-5D32-4D67-8EAE-905521D94C2E}" type="presOf" srcId="{54079948-C3DC-41D0-AE27-9855F86B4CF6}" destId="{7217803A-2F9E-4BE2-B980-1BCF5D72D0E3}" srcOrd="0" destOrd="0" presId="urn:microsoft.com/office/officeart/2005/8/layout/cycle2"/>
    <dgm:cxn modelId="{BE10C3A0-0366-4B8A-9C64-56F6119CB7C9}" srcId="{6ED2568B-D5C7-42EA-AA91-A53C4C0D7ED9}" destId="{FAE608C1-8216-4C85-BF26-BD41A6516184}" srcOrd="1" destOrd="0" parTransId="{E8ADC6BA-4591-4FEC-8A48-03AD2B2439C6}" sibTransId="{47EFB663-4F02-4F7C-B52E-7FF7176EBBFE}"/>
    <dgm:cxn modelId="{8FB6AA0D-633C-4CBD-A891-2655035DAE68}" type="presOf" srcId="{E0A687F4-1424-43D4-99EF-37FC82B08599}" destId="{245A73B8-671F-4C65-9E6F-341967DAC705}" srcOrd="1" destOrd="0" presId="urn:microsoft.com/office/officeart/2005/8/layout/cycle2"/>
    <dgm:cxn modelId="{E0E47E99-B442-4039-AE0E-9C0D05697D8C}" srcId="{6ED2568B-D5C7-42EA-AA91-A53C4C0D7ED9}" destId="{3D81ED95-39CC-4DED-B3EA-8A093C11D3BB}" srcOrd="5" destOrd="0" parTransId="{7ED54978-4300-4DA1-AB18-35EBE1B7B7CD}" sibTransId="{54079948-C3DC-41D0-AE27-9855F86B4CF6}"/>
    <dgm:cxn modelId="{1E514D56-D8B5-4780-A9AE-03DC3053F208}" srcId="{6ED2568B-D5C7-42EA-AA91-A53C4C0D7ED9}" destId="{FF96CF5F-BA5C-42B6-B246-51D38117BAA6}" srcOrd="6" destOrd="0" parTransId="{2B55E7A7-02C9-42B1-A114-6D62061E77E7}" sibTransId="{28271EFC-9EAF-45DE-B187-E581903E6B0F}"/>
    <dgm:cxn modelId="{6BC1EE18-EF57-4C47-BC13-D7914EA850C1}" srcId="{6ED2568B-D5C7-42EA-AA91-A53C4C0D7ED9}" destId="{FEE972F1-FE68-4E99-A603-F772F6289AB8}" srcOrd="2" destOrd="0" parTransId="{AFACAB2F-6A40-4F4F-B674-4BADA36ADE44}" sibTransId="{E0A687F4-1424-43D4-99EF-37FC82B08599}"/>
    <dgm:cxn modelId="{1A0C755C-546E-4CA2-A5D6-1AAD23EF357F}" type="presOf" srcId="{A5E299A9-5653-4FB9-A8F4-864949849805}" destId="{32809E32-941A-47D4-AA9A-ABB933DE4250}" srcOrd="0" destOrd="0" presId="urn:microsoft.com/office/officeart/2005/8/layout/cycle2"/>
    <dgm:cxn modelId="{F6CBE48B-FEBF-4CCA-AB51-735CC3212271}" type="presOf" srcId="{3D81ED95-39CC-4DED-B3EA-8A093C11D3BB}" destId="{898F3152-9626-4207-86E8-E59D70C17D87}" srcOrd="0" destOrd="0" presId="urn:microsoft.com/office/officeart/2005/8/layout/cycle2"/>
    <dgm:cxn modelId="{EB162C5C-21CC-464B-84DD-BFCE525FB75E}" type="presOf" srcId="{D81C71C5-AB76-402F-A4EA-8C74685BCFBC}" destId="{AE5F80AC-F731-4378-A1A1-7817712B2C8F}" srcOrd="0" destOrd="0" presId="urn:microsoft.com/office/officeart/2005/8/layout/cycle2"/>
    <dgm:cxn modelId="{C041034A-543B-4B2D-B688-89CB98DEF5F7}" type="presOf" srcId="{E0A687F4-1424-43D4-99EF-37FC82B08599}" destId="{FCDC4997-3D65-44A9-8F78-EB4E836B6B56}" srcOrd="0" destOrd="0" presId="urn:microsoft.com/office/officeart/2005/8/layout/cycle2"/>
    <dgm:cxn modelId="{2FCFE729-BBD2-4E9C-820E-6E47EE61DC48}" type="presOf" srcId="{47EFB663-4F02-4F7C-B52E-7FF7176EBBFE}" destId="{64623974-7429-4625-8FEF-120BBDE0A582}" srcOrd="0" destOrd="0" presId="urn:microsoft.com/office/officeart/2005/8/layout/cycle2"/>
    <dgm:cxn modelId="{BA5F6E56-E12E-4A22-A725-5535BD2484FC}" type="presOf" srcId="{28271EFC-9EAF-45DE-B187-E581903E6B0F}" destId="{1386B38B-12AD-477A-8959-EEA4037AE7A0}" srcOrd="0" destOrd="0" presId="urn:microsoft.com/office/officeart/2005/8/layout/cycle2"/>
    <dgm:cxn modelId="{0A14D598-3343-484B-BFF2-C48D003B7B8C}" type="presOf" srcId="{DCF77B23-76C6-4CE0-8A8C-5C315FAA5DE5}" destId="{EBCF9254-305C-4D1B-B9F1-5A248FD158FA}" srcOrd="0" destOrd="0" presId="urn:microsoft.com/office/officeart/2005/8/layout/cycle2"/>
    <dgm:cxn modelId="{9D03D89B-4B22-40D8-BF47-7F9CC34A5833}" type="presOf" srcId="{16357E16-CBE6-446B-A6AD-C6E8F524E392}" destId="{E6C22627-E8E6-44E6-957E-34A1CB102DB5}" srcOrd="0" destOrd="0" presId="urn:microsoft.com/office/officeart/2005/8/layout/cycle2"/>
    <dgm:cxn modelId="{AABDED65-6A63-4B61-B68D-1D2BF93F8E19}" type="presOf" srcId="{6ED2568B-D5C7-42EA-AA91-A53C4C0D7ED9}" destId="{DF5B9A53-01EF-4107-AA7A-7BEB67FA47F9}" srcOrd="0" destOrd="0" presId="urn:microsoft.com/office/officeart/2005/8/layout/cycle2"/>
    <dgm:cxn modelId="{B80FE18F-1E8B-42FA-83C1-B73D9E7D1822}" type="presOf" srcId="{68632E63-BE4A-4B33-88EC-2E2E70E80C05}" destId="{EC3FF8BF-DFE7-473D-9EC5-B875D0BDDBCA}" srcOrd="0" destOrd="0" presId="urn:microsoft.com/office/officeart/2005/8/layout/cycle2"/>
    <dgm:cxn modelId="{2EA7FF34-E6F8-409B-93CD-1778285EC70F}" type="presOf" srcId="{DCF77B23-76C6-4CE0-8A8C-5C315FAA5DE5}" destId="{4FDE2CB4-B633-480E-AED1-EE436650738A}" srcOrd="1" destOrd="0" presId="urn:microsoft.com/office/officeart/2005/8/layout/cycle2"/>
    <dgm:cxn modelId="{44897406-BDC9-42CB-AD52-8A79DAC9AE5A}" type="presOf" srcId="{D81C71C5-AB76-402F-A4EA-8C74685BCFBC}" destId="{303E50C4-A9E3-44A5-AA66-D939B366EAB6}" srcOrd="1" destOrd="0" presId="urn:microsoft.com/office/officeart/2005/8/layout/cycle2"/>
    <dgm:cxn modelId="{436B3D60-85E5-4EC3-95DD-57A8F667C24B}" type="presOf" srcId="{3C9EDEFE-366F-47F7-89E5-A41B947DDAA8}" destId="{9DEEDAAF-D7C6-4526-85B0-AF7CB7371476}" srcOrd="0" destOrd="0" presId="urn:microsoft.com/office/officeart/2005/8/layout/cycle2"/>
    <dgm:cxn modelId="{03C92A19-09DB-468F-AE28-E417C0A2D7F7}" type="presParOf" srcId="{DF5B9A53-01EF-4107-AA7A-7BEB67FA47F9}" destId="{32809E32-941A-47D4-AA9A-ABB933DE4250}" srcOrd="0" destOrd="0" presId="urn:microsoft.com/office/officeart/2005/8/layout/cycle2"/>
    <dgm:cxn modelId="{ED0A2CC5-289A-40A3-926F-A4EFB5A80D50}" type="presParOf" srcId="{DF5B9A53-01EF-4107-AA7A-7BEB67FA47F9}" destId="{AE5F80AC-F731-4378-A1A1-7817712B2C8F}" srcOrd="1" destOrd="0" presId="urn:microsoft.com/office/officeart/2005/8/layout/cycle2"/>
    <dgm:cxn modelId="{A3E2F757-7BC9-421B-A76C-EFB1B6FFE062}" type="presParOf" srcId="{AE5F80AC-F731-4378-A1A1-7817712B2C8F}" destId="{303E50C4-A9E3-44A5-AA66-D939B366EAB6}" srcOrd="0" destOrd="0" presId="urn:microsoft.com/office/officeart/2005/8/layout/cycle2"/>
    <dgm:cxn modelId="{5AEC51ED-DEE6-4CE1-A225-04C1FB10A5CA}" type="presParOf" srcId="{DF5B9A53-01EF-4107-AA7A-7BEB67FA47F9}" destId="{57DD571E-5A37-4969-A0C8-F31E2026DA25}" srcOrd="2" destOrd="0" presId="urn:microsoft.com/office/officeart/2005/8/layout/cycle2"/>
    <dgm:cxn modelId="{83AE33DA-35DC-44C1-A5B9-CAC1D87D326F}" type="presParOf" srcId="{DF5B9A53-01EF-4107-AA7A-7BEB67FA47F9}" destId="{64623974-7429-4625-8FEF-120BBDE0A582}" srcOrd="3" destOrd="0" presId="urn:microsoft.com/office/officeart/2005/8/layout/cycle2"/>
    <dgm:cxn modelId="{7083BF5E-8D13-4CD0-B7A4-5E65EFC3C43C}" type="presParOf" srcId="{64623974-7429-4625-8FEF-120BBDE0A582}" destId="{1AF6AFE7-BD19-481E-A59C-E1475DD07486}" srcOrd="0" destOrd="0" presId="urn:microsoft.com/office/officeart/2005/8/layout/cycle2"/>
    <dgm:cxn modelId="{744E8D09-6B74-418E-AB38-68BE899ED448}" type="presParOf" srcId="{DF5B9A53-01EF-4107-AA7A-7BEB67FA47F9}" destId="{FEC99052-FC01-462D-A622-042103881417}" srcOrd="4" destOrd="0" presId="urn:microsoft.com/office/officeart/2005/8/layout/cycle2"/>
    <dgm:cxn modelId="{77BE423A-F716-412C-863D-EC733C3CFAF0}" type="presParOf" srcId="{DF5B9A53-01EF-4107-AA7A-7BEB67FA47F9}" destId="{FCDC4997-3D65-44A9-8F78-EB4E836B6B56}" srcOrd="5" destOrd="0" presId="urn:microsoft.com/office/officeart/2005/8/layout/cycle2"/>
    <dgm:cxn modelId="{68B6CAE9-0259-4E36-B21F-9B03CAE3A0EE}" type="presParOf" srcId="{FCDC4997-3D65-44A9-8F78-EB4E836B6B56}" destId="{245A73B8-671F-4C65-9E6F-341967DAC705}" srcOrd="0" destOrd="0" presId="urn:microsoft.com/office/officeart/2005/8/layout/cycle2"/>
    <dgm:cxn modelId="{47CBFF28-8459-4CBB-A13E-76B6208E3AAF}" type="presParOf" srcId="{DF5B9A53-01EF-4107-AA7A-7BEB67FA47F9}" destId="{E6C22627-E8E6-44E6-957E-34A1CB102DB5}" srcOrd="6" destOrd="0" presId="urn:microsoft.com/office/officeart/2005/8/layout/cycle2"/>
    <dgm:cxn modelId="{B598E45C-2F21-438C-8027-06FDA07D14B3}" type="presParOf" srcId="{DF5B9A53-01EF-4107-AA7A-7BEB67FA47F9}" destId="{9DEEDAAF-D7C6-4526-85B0-AF7CB7371476}" srcOrd="7" destOrd="0" presId="urn:microsoft.com/office/officeart/2005/8/layout/cycle2"/>
    <dgm:cxn modelId="{08205A69-31A7-425C-833B-284E2A660867}" type="presParOf" srcId="{9DEEDAAF-D7C6-4526-85B0-AF7CB7371476}" destId="{E7D50F14-2D34-4F46-8427-D4F8F87E5296}" srcOrd="0" destOrd="0" presId="urn:microsoft.com/office/officeart/2005/8/layout/cycle2"/>
    <dgm:cxn modelId="{F355BB03-CA53-40F5-BFA0-F29E358B925D}" type="presParOf" srcId="{DF5B9A53-01EF-4107-AA7A-7BEB67FA47F9}" destId="{EC3FF8BF-DFE7-473D-9EC5-B875D0BDDBCA}" srcOrd="8" destOrd="0" presId="urn:microsoft.com/office/officeart/2005/8/layout/cycle2"/>
    <dgm:cxn modelId="{9CDD9F22-34E5-4014-9C45-D1B6DE5F4B6F}" type="presParOf" srcId="{DF5B9A53-01EF-4107-AA7A-7BEB67FA47F9}" destId="{EBCF9254-305C-4D1B-B9F1-5A248FD158FA}" srcOrd="9" destOrd="0" presId="urn:microsoft.com/office/officeart/2005/8/layout/cycle2"/>
    <dgm:cxn modelId="{D62CAAA7-96DC-4AF9-8DDD-FC6819D36A91}" type="presParOf" srcId="{EBCF9254-305C-4D1B-B9F1-5A248FD158FA}" destId="{4FDE2CB4-B633-480E-AED1-EE436650738A}" srcOrd="0" destOrd="0" presId="urn:microsoft.com/office/officeart/2005/8/layout/cycle2"/>
    <dgm:cxn modelId="{7440A8DA-9F87-445F-A981-0B8A059B47A2}" type="presParOf" srcId="{DF5B9A53-01EF-4107-AA7A-7BEB67FA47F9}" destId="{898F3152-9626-4207-86E8-E59D70C17D87}" srcOrd="10" destOrd="0" presId="urn:microsoft.com/office/officeart/2005/8/layout/cycle2"/>
    <dgm:cxn modelId="{871D621C-3EEA-4A60-8568-9567ED8E1ED7}" type="presParOf" srcId="{DF5B9A53-01EF-4107-AA7A-7BEB67FA47F9}" destId="{7217803A-2F9E-4BE2-B980-1BCF5D72D0E3}" srcOrd="11" destOrd="0" presId="urn:microsoft.com/office/officeart/2005/8/layout/cycle2"/>
    <dgm:cxn modelId="{5BFFC79D-8D06-4F42-B485-9E16032D5099}" type="presParOf" srcId="{7217803A-2F9E-4BE2-B980-1BCF5D72D0E3}" destId="{314DCBA0-FA2E-4CD1-9C69-A7B4C24787A1}" srcOrd="0" destOrd="0" presId="urn:microsoft.com/office/officeart/2005/8/layout/cycle2"/>
    <dgm:cxn modelId="{5A0A7673-0720-457F-AA05-37559DF23CE2}" type="presParOf" srcId="{DF5B9A53-01EF-4107-AA7A-7BEB67FA47F9}" destId="{7CCCECC5-B09C-40D5-ACDF-C05E1DC71268}" srcOrd="12" destOrd="0" presId="urn:microsoft.com/office/officeart/2005/8/layout/cycle2"/>
    <dgm:cxn modelId="{707A795D-B165-42DC-B0E1-A9F0FD92CC20}" type="presParOf" srcId="{DF5B9A53-01EF-4107-AA7A-7BEB67FA47F9}" destId="{1386B38B-12AD-477A-8959-EEA4037AE7A0}" srcOrd="13" destOrd="0" presId="urn:microsoft.com/office/officeart/2005/8/layout/cycle2"/>
    <dgm:cxn modelId="{D8C23D15-9F7F-4028-8FD9-4A98F3147FDE}" type="presParOf" srcId="{1386B38B-12AD-477A-8959-EEA4037AE7A0}" destId="{735162EA-D7D5-4812-B1E5-E66F1A10902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9F4F8-BE05-4A43-8949-FC2CDA610307}">
      <dsp:nvSpPr>
        <dsp:cNvPr id="0" name=""/>
        <dsp:cNvSpPr/>
      </dsp:nvSpPr>
      <dsp:spPr>
        <a:xfrm>
          <a:off x="5316421" y="2033602"/>
          <a:ext cx="4159285" cy="472228"/>
        </a:xfrm>
        <a:custGeom>
          <a:avLst/>
          <a:gdLst/>
          <a:ahLst/>
          <a:cxnLst/>
          <a:rect l="0" t="0" r="0" b="0"/>
          <a:pathLst>
            <a:path>
              <a:moveTo>
                <a:pt x="0" y="0"/>
              </a:moveTo>
              <a:lnTo>
                <a:pt x="0" y="236114"/>
              </a:lnTo>
              <a:lnTo>
                <a:pt x="4159285" y="236114"/>
              </a:lnTo>
              <a:lnTo>
                <a:pt x="4159285" y="4722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986080-086E-49CB-9D9C-49AF62966033}">
      <dsp:nvSpPr>
        <dsp:cNvPr id="0" name=""/>
        <dsp:cNvSpPr/>
      </dsp:nvSpPr>
      <dsp:spPr>
        <a:xfrm>
          <a:off x="5316421" y="2033602"/>
          <a:ext cx="1379153" cy="472228"/>
        </a:xfrm>
        <a:custGeom>
          <a:avLst/>
          <a:gdLst/>
          <a:ahLst/>
          <a:cxnLst/>
          <a:rect l="0" t="0" r="0" b="0"/>
          <a:pathLst>
            <a:path>
              <a:moveTo>
                <a:pt x="0" y="0"/>
              </a:moveTo>
              <a:lnTo>
                <a:pt x="0" y="236114"/>
              </a:lnTo>
              <a:lnTo>
                <a:pt x="1379153" y="236114"/>
              </a:lnTo>
              <a:lnTo>
                <a:pt x="1379153" y="4722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DF483-E94D-43B2-9D89-19954AA5F6C2}">
      <dsp:nvSpPr>
        <dsp:cNvPr id="0" name=""/>
        <dsp:cNvSpPr/>
      </dsp:nvSpPr>
      <dsp:spPr>
        <a:xfrm>
          <a:off x="3936413" y="2033602"/>
          <a:ext cx="1380008" cy="472228"/>
        </a:xfrm>
        <a:custGeom>
          <a:avLst/>
          <a:gdLst/>
          <a:ahLst/>
          <a:cxnLst/>
          <a:rect l="0" t="0" r="0" b="0"/>
          <a:pathLst>
            <a:path>
              <a:moveTo>
                <a:pt x="1380008" y="0"/>
              </a:moveTo>
              <a:lnTo>
                <a:pt x="1380008" y="236114"/>
              </a:lnTo>
              <a:lnTo>
                <a:pt x="0" y="236114"/>
              </a:lnTo>
              <a:lnTo>
                <a:pt x="0" y="4722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371FF-3FEB-4897-8092-4E94A0CF7F38}">
      <dsp:nvSpPr>
        <dsp:cNvPr id="0" name=""/>
        <dsp:cNvSpPr/>
      </dsp:nvSpPr>
      <dsp:spPr>
        <a:xfrm>
          <a:off x="1169189" y="2033602"/>
          <a:ext cx="4147232" cy="472228"/>
        </a:xfrm>
        <a:custGeom>
          <a:avLst/>
          <a:gdLst/>
          <a:ahLst/>
          <a:cxnLst/>
          <a:rect l="0" t="0" r="0" b="0"/>
          <a:pathLst>
            <a:path>
              <a:moveTo>
                <a:pt x="4147232" y="0"/>
              </a:moveTo>
              <a:lnTo>
                <a:pt x="4147232" y="236114"/>
              </a:lnTo>
              <a:lnTo>
                <a:pt x="0" y="236114"/>
              </a:lnTo>
              <a:lnTo>
                <a:pt x="0" y="4722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40BB49-7427-42AA-8E19-DD906DCB774A}">
      <dsp:nvSpPr>
        <dsp:cNvPr id="0" name=""/>
        <dsp:cNvSpPr/>
      </dsp:nvSpPr>
      <dsp:spPr>
        <a:xfrm>
          <a:off x="3434231" y="430466"/>
          <a:ext cx="3764379" cy="1603136"/>
        </a:xfrm>
        <a:prstGeom prst="flowChartAlternateProcess">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solidFill>
                <a:schemeClr val="tx1"/>
              </a:solidFill>
            </a:rPr>
            <a:t>Psikolojik Danışma ve Rehberlik Hizmetleri Yaklaşımları</a:t>
          </a:r>
        </a:p>
      </dsp:txBody>
      <dsp:txXfrm>
        <a:off x="3512488" y="508723"/>
        <a:ext cx="3607865" cy="1446622"/>
      </dsp:txXfrm>
    </dsp:sp>
    <dsp:sp modelId="{5E7A26D7-DF7A-4057-A600-25FDD9DAF414}">
      <dsp:nvSpPr>
        <dsp:cNvPr id="0" name=""/>
        <dsp:cNvSpPr/>
      </dsp:nvSpPr>
      <dsp:spPr>
        <a:xfrm>
          <a:off x="5180" y="2505831"/>
          <a:ext cx="2328017" cy="1500797"/>
        </a:xfrm>
        <a:prstGeom prst="flowChartAlternateProcess">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solidFill>
                <a:schemeClr val="tx1"/>
              </a:solidFill>
            </a:rPr>
            <a:t>Kriz yönelimli PDR yaklaşımı</a:t>
          </a:r>
        </a:p>
      </dsp:txBody>
      <dsp:txXfrm>
        <a:off x="78441" y="2579092"/>
        <a:ext cx="2181495" cy="1354275"/>
      </dsp:txXfrm>
    </dsp:sp>
    <dsp:sp modelId="{BECAF0D5-CAF4-4B45-8B38-E6EAD9298B82}">
      <dsp:nvSpPr>
        <dsp:cNvPr id="0" name=""/>
        <dsp:cNvSpPr/>
      </dsp:nvSpPr>
      <dsp:spPr>
        <a:xfrm>
          <a:off x="2805426" y="2505831"/>
          <a:ext cx="2261973" cy="150079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solidFill>
                <a:schemeClr val="tx1"/>
              </a:solidFill>
            </a:rPr>
            <a:t>İyileştirici-çare bulucu PDR yaklaşımı </a:t>
          </a:r>
        </a:p>
      </dsp:txBody>
      <dsp:txXfrm>
        <a:off x="2878689" y="2579094"/>
        <a:ext cx="2115447" cy="1354271"/>
      </dsp:txXfrm>
    </dsp:sp>
    <dsp:sp modelId="{EA527415-F0C5-4A10-A3A1-8A30BCF8BD68}">
      <dsp:nvSpPr>
        <dsp:cNvPr id="0" name=""/>
        <dsp:cNvSpPr/>
      </dsp:nvSpPr>
      <dsp:spPr>
        <a:xfrm>
          <a:off x="5539628" y="2505831"/>
          <a:ext cx="2311894" cy="1528198"/>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solidFill>
                <a:schemeClr val="tx1"/>
              </a:solidFill>
            </a:rPr>
            <a:t>Önleyici PDR yaklaşımı </a:t>
          </a:r>
        </a:p>
      </dsp:txBody>
      <dsp:txXfrm>
        <a:off x="5614228" y="2580431"/>
        <a:ext cx="2162694" cy="1378998"/>
      </dsp:txXfrm>
    </dsp:sp>
    <dsp:sp modelId="{7C7A4E13-7DDC-4654-9CA4-09744E98E0AA}">
      <dsp:nvSpPr>
        <dsp:cNvPr id="0" name=""/>
        <dsp:cNvSpPr/>
      </dsp:nvSpPr>
      <dsp:spPr>
        <a:xfrm>
          <a:off x="8323751" y="2505831"/>
          <a:ext cx="2303911" cy="1508128"/>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solidFill>
                <a:schemeClr val="tx1"/>
              </a:solidFill>
            </a:rPr>
            <a:t>Gelişimsel PDR yaklaşımı</a:t>
          </a:r>
        </a:p>
      </dsp:txBody>
      <dsp:txXfrm>
        <a:off x="8397372" y="2579452"/>
        <a:ext cx="2156669" cy="1360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FBCAF-C984-422C-B5BA-9CB88F47FD30}">
      <dsp:nvSpPr>
        <dsp:cNvPr id="0" name=""/>
        <dsp:cNvSpPr/>
      </dsp:nvSpPr>
      <dsp:spPr>
        <a:xfrm rot="5400000">
          <a:off x="-183190" y="133996"/>
          <a:ext cx="1577093" cy="131746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tr-TR" sz="2000" b="1" kern="1200" dirty="0" smtClean="0">
              <a:solidFill>
                <a:schemeClr val="tx1"/>
              </a:solidFill>
            </a:rPr>
            <a:t>Servis </a:t>
          </a:r>
        </a:p>
        <a:p>
          <a:pPr lvl="0" algn="ctr" defTabSz="889000">
            <a:lnSpc>
              <a:spcPct val="100000"/>
            </a:lnSpc>
            <a:spcBef>
              <a:spcPct val="0"/>
            </a:spcBef>
            <a:spcAft>
              <a:spcPts val="0"/>
            </a:spcAft>
          </a:pPr>
          <a:r>
            <a:rPr lang="tr-TR" sz="2000" b="1" kern="1200" dirty="0" smtClean="0">
              <a:solidFill>
                <a:schemeClr val="tx1"/>
              </a:solidFill>
            </a:rPr>
            <a:t>(Hizmetler)</a:t>
          </a:r>
        </a:p>
        <a:p>
          <a:pPr lvl="0" algn="ctr" defTabSz="889000">
            <a:lnSpc>
              <a:spcPct val="100000"/>
            </a:lnSpc>
            <a:spcBef>
              <a:spcPct val="0"/>
            </a:spcBef>
            <a:spcAft>
              <a:spcPts val="0"/>
            </a:spcAft>
          </a:pPr>
          <a:r>
            <a:rPr lang="tr-TR" sz="2000" b="1" kern="1200" dirty="0" smtClean="0">
              <a:solidFill>
                <a:schemeClr val="tx1"/>
              </a:solidFill>
            </a:rPr>
            <a:t>Modeli</a:t>
          </a:r>
          <a:endParaRPr lang="tr-TR" sz="2000" b="1" kern="1200" dirty="0">
            <a:solidFill>
              <a:schemeClr val="tx1"/>
            </a:solidFill>
          </a:endParaRPr>
        </a:p>
      </dsp:txBody>
      <dsp:txXfrm rot="-5400000">
        <a:off x="-53373" y="662911"/>
        <a:ext cx="1317461" cy="259632"/>
      </dsp:txXfrm>
    </dsp:sp>
    <dsp:sp modelId="{67CFCEC9-37D2-4DF5-9CB1-78C320C6798F}">
      <dsp:nvSpPr>
        <dsp:cNvPr id="0" name=""/>
        <dsp:cNvSpPr/>
      </dsp:nvSpPr>
      <dsp:spPr>
        <a:xfrm rot="5400000">
          <a:off x="5350331" y="-4138411"/>
          <a:ext cx="1025649" cy="941163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0" kern="1200" dirty="0" smtClean="0">
              <a:solidFill>
                <a:schemeClr val="tx1"/>
              </a:solidFill>
              <a:latin typeface="+mn-lt"/>
              <a:cs typeface="Times New Roman" panose="02020603050405020304" pitchFamily="18" charset="0"/>
            </a:rPr>
            <a:t>Bireyi tanıma, oryantasyon, bilgi verme, konsültasyon, psikolojik danışma gibi hizmet alanlarını içerir.</a:t>
          </a:r>
          <a:endParaRPr lang="tr-TR" sz="2800" b="0" kern="1200" dirty="0">
            <a:solidFill>
              <a:schemeClr val="tx1"/>
            </a:solidFill>
            <a:latin typeface="+mn-lt"/>
            <a:cs typeface="Times New Roman" panose="02020603050405020304" pitchFamily="18" charset="0"/>
          </a:endParaRPr>
        </a:p>
      </dsp:txBody>
      <dsp:txXfrm rot="-5400000">
        <a:off x="1157339" y="104649"/>
        <a:ext cx="9361566" cy="925513"/>
      </dsp:txXfrm>
    </dsp:sp>
    <dsp:sp modelId="{D7F6741C-5A78-464B-A16F-4F3BEC3BADB7}">
      <dsp:nvSpPr>
        <dsp:cNvPr id="0" name=""/>
        <dsp:cNvSpPr/>
      </dsp:nvSpPr>
      <dsp:spPr>
        <a:xfrm rot="5400000">
          <a:off x="-289937" y="1664643"/>
          <a:ext cx="1577093" cy="110396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ts val="0"/>
            </a:spcAft>
          </a:pPr>
          <a:r>
            <a:rPr lang="tr-TR" sz="2000" b="1" kern="1200" dirty="0" smtClean="0">
              <a:solidFill>
                <a:schemeClr val="tx1"/>
              </a:solidFill>
            </a:rPr>
            <a:t>Süreç </a:t>
          </a:r>
        </a:p>
        <a:p>
          <a:pPr lvl="0" algn="ctr" defTabSz="889000">
            <a:lnSpc>
              <a:spcPct val="100000"/>
            </a:lnSpc>
            <a:spcBef>
              <a:spcPct val="0"/>
            </a:spcBef>
            <a:spcAft>
              <a:spcPts val="0"/>
            </a:spcAft>
          </a:pPr>
          <a:r>
            <a:rPr lang="tr-TR" sz="2000" b="1" kern="1200" dirty="0" smtClean="0">
              <a:solidFill>
                <a:schemeClr val="tx1"/>
              </a:solidFill>
            </a:rPr>
            <a:t>Modeli</a:t>
          </a:r>
          <a:endParaRPr lang="tr-TR" sz="2000" b="1" kern="1200" dirty="0">
            <a:solidFill>
              <a:schemeClr val="tx1"/>
            </a:solidFill>
          </a:endParaRPr>
        </a:p>
      </dsp:txBody>
      <dsp:txXfrm rot="-5400000">
        <a:off x="-53372" y="1980062"/>
        <a:ext cx="1103965" cy="473128"/>
      </dsp:txXfrm>
    </dsp:sp>
    <dsp:sp modelId="{219AA0E0-E3AD-4D4F-A148-206754CA4BE1}">
      <dsp:nvSpPr>
        <dsp:cNvPr id="0" name=""/>
        <dsp:cNvSpPr/>
      </dsp:nvSpPr>
      <dsp:spPr>
        <a:xfrm rot="5400000">
          <a:off x="5243853" y="-2806139"/>
          <a:ext cx="1025110" cy="941163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0" kern="1200" dirty="0" smtClean="0">
              <a:solidFill>
                <a:schemeClr val="tx1"/>
              </a:solidFill>
              <a:latin typeface="+mn-lt"/>
              <a:cs typeface="Times New Roman" panose="02020603050405020304" pitchFamily="18" charset="0"/>
            </a:rPr>
            <a:t>Danışmanların rehberlik hizmetlerini daha çok terapötik ve klinik yönelimli bir anlayışa dayalı olarak yapılan model.</a:t>
          </a:r>
          <a:endParaRPr lang="tr-TR" sz="2800" b="0" kern="1200" dirty="0">
            <a:solidFill>
              <a:schemeClr val="tx1"/>
            </a:solidFill>
            <a:latin typeface="+mn-lt"/>
            <a:cs typeface="Times New Roman" panose="02020603050405020304" pitchFamily="18" charset="0"/>
          </a:endParaRPr>
        </a:p>
      </dsp:txBody>
      <dsp:txXfrm rot="-5400000">
        <a:off x="1050591" y="1437165"/>
        <a:ext cx="9361592" cy="925026"/>
      </dsp:txXfrm>
    </dsp:sp>
    <dsp:sp modelId="{5E796B6F-FEF5-495B-8A3C-43C22007F79F}">
      <dsp:nvSpPr>
        <dsp:cNvPr id="0" name=""/>
        <dsp:cNvSpPr/>
      </dsp:nvSpPr>
      <dsp:spPr>
        <a:xfrm rot="5400000">
          <a:off x="-289937" y="3006628"/>
          <a:ext cx="1577093" cy="110396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Görevler Modeli</a:t>
          </a:r>
          <a:endParaRPr lang="tr-TR" sz="2000" b="1" kern="1200" dirty="0">
            <a:solidFill>
              <a:schemeClr val="tx1"/>
            </a:solidFill>
          </a:endParaRPr>
        </a:p>
      </dsp:txBody>
      <dsp:txXfrm rot="-5400000">
        <a:off x="-53372" y="3322047"/>
        <a:ext cx="1103965" cy="473128"/>
      </dsp:txXfrm>
    </dsp:sp>
    <dsp:sp modelId="{DED4E795-B847-4C64-8DBE-775A3FC8BCBE}">
      <dsp:nvSpPr>
        <dsp:cNvPr id="0" name=""/>
        <dsp:cNvSpPr/>
      </dsp:nvSpPr>
      <dsp:spPr>
        <a:xfrm rot="5400000">
          <a:off x="5243853" y="-1423197"/>
          <a:ext cx="1025110" cy="941163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0" kern="1200" dirty="0" smtClean="0">
              <a:solidFill>
                <a:schemeClr val="tx1"/>
              </a:solidFill>
              <a:latin typeface="+mn-lt"/>
              <a:cs typeface="Times New Roman" panose="02020603050405020304" pitchFamily="18" charset="0"/>
            </a:rPr>
            <a:t>Danışmanın PDR hizmetleri çerçevesinde kendisinden beklenen rol ve görevleri yerine getirmeleri beklenir</a:t>
          </a:r>
          <a:r>
            <a:rPr lang="tr-TR" sz="2800" b="0" kern="1200" dirty="0" smtClean="0">
              <a:solidFill>
                <a:schemeClr val="tx1"/>
              </a:solidFill>
              <a:latin typeface="+mn-lt"/>
            </a:rPr>
            <a:t>.</a:t>
          </a:r>
          <a:endParaRPr lang="tr-TR" sz="2800" b="0" kern="1200" dirty="0">
            <a:solidFill>
              <a:schemeClr val="tx1"/>
            </a:solidFill>
            <a:latin typeface="+mn-lt"/>
          </a:endParaRPr>
        </a:p>
      </dsp:txBody>
      <dsp:txXfrm rot="-5400000">
        <a:off x="1050591" y="2820107"/>
        <a:ext cx="9361592" cy="925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09E32-941A-47D4-AA9A-ABB933DE4250}">
      <dsp:nvSpPr>
        <dsp:cNvPr id="0" name=""/>
        <dsp:cNvSpPr/>
      </dsp:nvSpPr>
      <dsp:spPr>
        <a:xfrm>
          <a:off x="4104665" y="-47116"/>
          <a:ext cx="2053334"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cs typeface="Times New Roman" panose="02020603050405020304" pitchFamily="18" charset="0"/>
            </a:rPr>
            <a:t>1. Programın Tanımı</a:t>
          </a:r>
          <a:endParaRPr lang="tr-TR" sz="1800" b="1" kern="1200" dirty="0">
            <a:solidFill>
              <a:schemeClr val="tx1"/>
            </a:solidFill>
            <a:latin typeface="+mn-lt"/>
            <a:cs typeface="Times New Roman" panose="02020603050405020304" pitchFamily="18" charset="0"/>
          </a:endParaRPr>
        </a:p>
      </dsp:txBody>
      <dsp:txXfrm>
        <a:off x="4405369" y="101392"/>
        <a:ext cx="1451926" cy="717061"/>
      </dsp:txXfrm>
    </dsp:sp>
    <dsp:sp modelId="{AE5F80AC-F731-4378-A1A1-7817712B2C8F}">
      <dsp:nvSpPr>
        <dsp:cNvPr id="0" name=""/>
        <dsp:cNvSpPr/>
      </dsp:nvSpPr>
      <dsp:spPr>
        <a:xfrm rot="56459">
          <a:off x="6326820" y="311784"/>
          <a:ext cx="408191"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6326827" y="379391"/>
        <a:ext cx="305516" cy="205351"/>
      </dsp:txXfrm>
    </dsp:sp>
    <dsp:sp modelId="{57DD571E-5A37-4969-A0C8-F31E2026DA25}">
      <dsp:nvSpPr>
        <dsp:cNvPr id="0" name=""/>
        <dsp:cNvSpPr/>
      </dsp:nvSpPr>
      <dsp:spPr>
        <a:xfrm>
          <a:off x="6926854" y="0"/>
          <a:ext cx="2146183"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cs typeface="Times New Roman" panose="02020603050405020304" pitchFamily="18" charset="0"/>
            </a:rPr>
            <a:t>2. Programın Gerekçesi</a:t>
          </a:r>
          <a:endParaRPr lang="tr-TR" sz="1800" b="1" kern="1200" dirty="0">
            <a:solidFill>
              <a:schemeClr val="tx1"/>
            </a:solidFill>
            <a:latin typeface="+mn-lt"/>
            <a:cs typeface="Times New Roman" panose="02020603050405020304" pitchFamily="18" charset="0"/>
          </a:endParaRPr>
        </a:p>
      </dsp:txBody>
      <dsp:txXfrm>
        <a:off x="7241155" y="148508"/>
        <a:ext cx="1517581" cy="717061"/>
      </dsp:txXfrm>
    </dsp:sp>
    <dsp:sp modelId="{64623974-7429-4625-8FEF-120BBDE0A582}">
      <dsp:nvSpPr>
        <dsp:cNvPr id="0" name=""/>
        <dsp:cNvSpPr/>
      </dsp:nvSpPr>
      <dsp:spPr>
        <a:xfrm rot="3380678">
          <a:off x="8323418" y="974116"/>
          <a:ext cx="202876"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8336984" y="1017235"/>
        <a:ext cx="142013" cy="205351"/>
      </dsp:txXfrm>
    </dsp:sp>
    <dsp:sp modelId="{FEC99052-FC01-462D-A622-042103881417}">
      <dsp:nvSpPr>
        <dsp:cNvPr id="0" name=""/>
        <dsp:cNvSpPr/>
      </dsp:nvSpPr>
      <dsp:spPr>
        <a:xfrm>
          <a:off x="7683493" y="1289621"/>
          <a:ext cx="2350145" cy="10140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cs typeface="Times New Roman" panose="02020603050405020304" pitchFamily="18" charset="0"/>
            </a:rPr>
            <a:t>3. Programın</a:t>
          </a:r>
          <a:r>
            <a:rPr lang="tr-TR" sz="1800" kern="1200" dirty="0" smtClean="0">
              <a:solidFill>
                <a:schemeClr val="tx1"/>
              </a:solidFill>
              <a:latin typeface="+mn-lt"/>
              <a:cs typeface="Times New Roman" panose="02020603050405020304" pitchFamily="18" charset="0"/>
            </a:rPr>
            <a:t> </a:t>
          </a:r>
          <a:r>
            <a:rPr lang="tr-TR" sz="1800" b="1" kern="1200" dirty="0" smtClean="0">
              <a:solidFill>
                <a:schemeClr val="tx1"/>
              </a:solidFill>
              <a:latin typeface="+mn-lt"/>
              <a:cs typeface="Times New Roman" panose="02020603050405020304" pitchFamily="18" charset="0"/>
            </a:rPr>
            <a:t>Temel Kabulleri</a:t>
          </a:r>
          <a:endParaRPr lang="tr-TR" sz="1800" b="1" kern="1200" dirty="0">
            <a:solidFill>
              <a:schemeClr val="tx1"/>
            </a:solidFill>
            <a:latin typeface="+mn-lt"/>
            <a:cs typeface="Times New Roman" panose="02020603050405020304" pitchFamily="18" charset="0"/>
          </a:endParaRPr>
        </a:p>
      </dsp:txBody>
      <dsp:txXfrm>
        <a:off x="8027664" y="1438129"/>
        <a:ext cx="1661803" cy="717061"/>
      </dsp:txXfrm>
    </dsp:sp>
    <dsp:sp modelId="{FCDC4997-3D65-44A9-8F78-EB4E836B6B56}">
      <dsp:nvSpPr>
        <dsp:cNvPr id="0" name=""/>
        <dsp:cNvSpPr/>
      </dsp:nvSpPr>
      <dsp:spPr>
        <a:xfrm rot="7026730">
          <a:off x="8356121" y="2341765"/>
          <a:ext cx="271478"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0800000">
        <a:off x="8415401" y="2373968"/>
        <a:ext cx="190035" cy="205351"/>
      </dsp:txXfrm>
    </dsp:sp>
    <dsp:sp modelId="{E6C22627-E8E6-44E6-957E-34A1CB102DB5}">
      <dsp:nvSpPr>
        <dsp:cNvPr id="0" name=""/>
        <dsp:cNvSpPr/>
      </dsp:nvSpPr>
      <dsp:spPr>
        <a:xfrm>
          <a:off x="6616800" y="2727662"/>
          <a:ext cx="2829773" cy="13680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cs typeface="Times New Roman" panose="02020603050405020304" pitchFamily="18" charset="0"/>
            </a:rPr>
            <a:t>4. Öğrencilerin Rehberlik İhtiyaçlarının Belirlenmesi</a:t>
          </a:r>
          <a:endParaRPr lang="tr-TR" sz="1800" b="1" kern="1200" dirty="0">
            <a:solidFill>
              <a:schemeClr val="tx1"/>
            </a:solidFill>
            <a:latin typeface="+mn-lt"/>
            <a:cs typeface="Times New Roman" panose="02020603050405020304" pitchFamily="18" charset="0"/>
          </a:endParaRPr>
        </a:p>
      </dsp:txBody>
      <dsp:txXfrm>
        <a:off x="7031211" y="2928006"/>
        <a:ext cx="2000951" cy="967343"/>
      </dsp:txXfrm>
    </dsp:sp>
    <dsp:sp modelId="{9DEEDAAF-D7C6-4526-85B0-AF7CB7371476}">
      <dsp:nvSpPr>
        <dsp:cNvPr id="0" name=""/>
        <dsp:cNvSpPr/>
      </dsp:nvSpPr>
      <dsp:spPr>
        <a:xfrm rot="10682558">
          <a:off x="6331837" y="3295161"/>
          <a:ext cx="203939"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0800000">
        <a:off x="6393001" y="3362566"/>
        <a:ext cx="142757" cy="205351"/>
      </dsp:txXfrm>
    </dsp:sp>
    <dsp:sp modelId="{EC3FF8BF-DFE7-473D-9EC5-B875D0BDDBCA}">
      <dsp:nvSpPr>
        <dsp:cNvPr id="0" name=""/>
        <dsp:cNvSpPr/>
      </dsp:nvSpPr>
      <dsp:spPr>
        <a:xfrm>
          <a:off x="3739459" y="2862955"/>
          <a:ext cx="2498961" cy="1305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cs typeface="Times New Roman" panose="02020603050405020304" pitchFamily="18" charset="0"/>
            </a:rPr>
            <a:t>5. Öğrencilerin Yeterliliklerinin ve Göstergelerinin Belirlenmesi</a:t>
          </a:r>
          <a:endParaRPr lang="tr-TR" sz="1800" b="1" kern="1200" dirty="0">
            <a:solidFill>
              <a:schemeClr val="tx1"/>
            </a:solidFill>
            <a:latin typeface="+mn-lt"/>
            <a:cs typeface="Times New Roman" panose="02020603050405020304" pitchFamily="18" charset="0"/>
          </a:endParaRPr>
        </a:p>
      </dsp:txBody>
      <dsp:txXfrm>
        <a:off x="4105423" y="3054130"/>
        <a:ext cx="1767033" cy="923072"/>
      </dsp:txXfrm>
    </dsp:sp>
    <dsp:sp modelId="{EBCF9254-305C-4D1B-B9F1-5A248FD158FA}">
      <dsp:nvSpPr>
        <dsp:cNvPr id="0" name=""/>
        <dsp:cNvSpPr/>
      </dsp:nvSpPr>
      <dsp:spPr>
        <a:xfrm rot="11700175">
          <a:off x="3279957" y="2944359"/>
          <a:ext cx="431584"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0800000">
        <a:off x="3380882" y="3026099"/>
        <a:ext cx="328909" cy="205351"/>
      </dsp:txXfrm>
    </dsp:sp>
    <dsp:sp modelId="{898F3152-9626-4207-86E8-E59D70C17D87}">
      <dsp:nvSpPr>
        <dsp:cNvPr id="0" name=""/>
        <dsp:cNvSpPr/>
      </dsp:nvSpPr>
      <dsp:spPr>
        <a:xfrm>
          <a:off x="288676" y="1886231"/>
          <a:ext cx="2968458" cy="15350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cs typeface="Times New Roman" panose="02020603050405020304" pitchFamily="18" charset="0"/>
            </a:rPr>
            <a:t>6. Öğrencilerin Yeterliliklerinin Kim Tarafından Nasıl Kazandırılacağının Belirlenmesi</a:t>
          </a:r>
          <a:endParaRPr lang="tr-TR" sz="1800" b="1" kern="1200" dirty="0">
            <a:solidFill>
              <a:schemeClr val="tx1"/>
            </a:solidFill>
            <a:latin typeface="+mn-lt"/>
            <a:cs typeface="Times New Roman" panose="02020603050405020304" pitchFamily="18" charset="0"/>
          </a:endParaRPr>
        </a:p>
      </dsp:txBody>
      <dsp:txXfrm>
        <a:off x="723397" y="2111034"/>
        <a:ext cx="2099016" cy="1085443"/>
      </dsp:txXfrm>
    </dsp:sp>
    <dsp:sp modelId="{7217803A-2F9E-4BE2-B980-1BCF5D72D0E3}">
      <dsp:nvSpPr>
        <dsp:cNvPr id="0" name=""/>
        <dsp:cNvSpPr/>
      </dsp:nvSpPr>
      <dsp:spPr>
        <a:xfrm rot="16435492">
          <a:off x="1690372" y="1433458"/>
          <a:ext cx="309031"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1733554" y="1548154"/>
        <a:ext cx="216322" cy="205351"/>
      </dsp:txXfrm>
    </dsp:sp>
    <dsp:sp modelId="{7CCCECC5-B09C-40D5-ACDF-C05E1DC71268}">
      <dsp:nvSpPr>
        <dsp:cNvPr id="0" name=""/>
        <dsp:cNvSpPr/>
      </dsp:nvSpPr>
      <dsp:spPr>
        <a:xfrm>
          <a:off x="660715" y="0"/>
          <a:ext cx="2498961" cy="1305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cs typeface="Times New Roman" panose="02020603050405020304" pitchFamily="18" charset="0"/>
            </a:rPr>
            <a:t>7. Uygulama Planının Hazırlanması</a:t>
          </a:r>
          <a:endParaRPr lang="tr-TR" sz="1800" b="1" kern="1200" dirty="0">
            <a:solidFill>
              <a:schemeClr val="tx1"/>
            </a:solidFill>
            <a:latin typeface="+mn-lt"/>
            <a:cs typeface="Times New Roman" panose="02020603050405020304" pitchFamily="18" charset="0"/>
          </a:endParaRPr>
        </a:p>
      </dsp:txBody>
      <dsp:txXfrm>
        <a:off x="1026679" y="191175"/>
        <a:ext cx="1767033" cy="923072"/>
      </dsp:txXfrm>
    </dsp:sp>
    <dsp:sp modelId="{1386B38B-12AD-477A-8959-EEA4037AE7A0}">
      <dsp:nvSpPr>
        <dsp:cNvPr id="0" name=""/>
        <dsp:cNvSpPr/>
      </dsp:nvSpPr>
      <dsp:spPr>
        <a:xfrm rot="21394492">
          <a:off x="3362424" y="379405"/>
          <a:ext cx="510011" cy="342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3362516" y="450922"/>
        <a:ext cx="407336" cy="2053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237099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19646548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48"/>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2107884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485282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23"/>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40841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991537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9" name="8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928620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5" name="4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714363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4" name="3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163464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926256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700258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20605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24388315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61"/>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61"/>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825000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38"/>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748983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46016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13"/>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721871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6913638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9" name="8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774518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5" name="4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996804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4" name="3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523145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9548948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20190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914400" y="1122363"/>
            <a:ext cx="103632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58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9751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557388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51"/>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51"/>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611443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11206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87268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0"/>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3630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871497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7"/>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1"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69703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29256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0318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078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2" name="Title 1"/>
          <p:cNvSpPr>
            <a:spLocks noGrp="1"/>
          </p:cNvSpPr>
          <p:nvPr>
            <p:ph type="title"/>
          </p:nvPr>
        </p:nvSpPr>
        <p:spPr/>
        <p:txBody>
          <a:bodyPr/>
          <a:lstStyle/>
          <a:p>
            <a:r>
              <a:rPr lang="en-US" altLang="zh-CN" smtClean="0"/>
              <a:t>Click to edit Master title style</a:t>
            </a:r>
            <a:endParaRPr lang="en-US" dirty="0"/>
          </a:p>
        </p:txBody>
      </p:sp>
      <p:sp>
        <p:nvSpPr>
          <p:cNvPr id="104860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04"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60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06"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66839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24079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60310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1"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1"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19412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38566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11180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0"/>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161085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306415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7"/>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1"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65276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86803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7461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5" name="Title 1"/>
          <p:cNvSpPr>
            <a:spLocks noGrp="1"/>
          </p:cNvSpPr>
          <p:nvPr>
            <p:ph type="title"/>
          </p:nvPr>
        </p:nvSpPr>
        <p:spPr>
          <a:xfrm>
            <a:off x="831851" y="1709790"/>
            <a:ext cx="10515600" cy="2852737"/>
          </a:xfrm>
        </p:spPr>
        <p:txBody>
          <a:bodyPr anchor="b"/>
          <a:lstStyle>
            <a:lvl1pPr>
              <a:defRPr sz="6000"/>
            </a:lvl1pPr>
          </a:lstStyle>
          <a:p>
            <a:r>
              <a:rPr lang="en-US" altLang="zh-CN" smtClean="0"/>
              <a:t>Click to edit Master title style</a:t>
            </a:r>
            <a:endParaRPr lang="en-US" dirty="0"/>
          </a:p>
        </p:txBody>
      </p:sp>
      <p:sp>
        <p:nvSpPr>
          <p:cNvPr id="1048626" name="Text Placeholder 2"/>
          <p:cNvSpPr>
            <a:spLocks noGrp="1"/>
          </p:cNvSpPr>
          <p:nvPr>
            <p:ph type="body" idx="1"/>
          </p:nvPr>
        </p:nvSpPr>
        <p:spPr>
          <a:xfrm>
            <a:off x="831851" y="458951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27"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628"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29"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55973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20520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04473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253822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1"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1"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4704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smtClean="0"/>
              <a:t>Click to edit Master title style</a:t>
            </a:r>
            <a:endParaRPr lang="en-US" dirty="0"/>
          </a:p>
        </p:txBody>
      </p:sp>
      <p:sp>
        <p:nvSpPr>
          <p:cNvPr id="1048589" name="Content Placeholder 2"/>
          <p:cNvSpPr>
            <a:spLocks noGrp="1"/>
          </p:cNvSpPr>
          <p:nvPr>
            <p:ph sz="half" idx="1"/>
          </p:nvPr>
        </p:nvSpPr>
        <p:spPr>
          <a:xfrm>
            <a:off x="838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0" name="Content Placeholder 3"/>
          <p:cNvSpPr>
            <a:spLocks noGrp="1"/>
          </p:cNvSpPr>
          <p:nvPr>
            <p:ph sz="half" idx="2"/>
          </p:nvPr>
        </p:nvSpPr>
        <p:spPr>
          <a:xfrm>
            <a:off x="6172200" y="1825625"/>
            <a:ext cx="51816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1"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592"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593"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655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594" name="Title 1"/>
          <p:cNvSpPr>
            <a:spLocks noGrp="1"/>
          </p:cNvSpPr>
          <p:nvPr>
            <p:ph type="title"/>
          </p:nvPr>
        </p:nvSpPr>
        <p:spPr>
          <a:xfrm>
            <a:off x="839788" y="365129"/>
            <a:ext cx="10515600" cy="1325563"/>
          </a:xfrm>
        </p:spPr>
        <p:txBody>
          <a:bodyPr/>
          <a:lstStyle/>
          <a:p>
            <a:r>
              <a:rPr lang="en-US" altLang="zh-CN" smtClean="0"/>
              <a:t>Click to edit Master title style</a:t>
            </a:r>
            <a:endParaRPr lang="en-US" dirty="0"/>
          </a:p>
        </p:txBody>
      </p:sp>
      <p:sp>
        <p:nvSpPr>
          <p:cNvPr id="1048595"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596" name="Content Placeholder 3"/>
          <p:cNvSpPr>
            <a:spLocks noGrp="1"/>
          </p:cNvSpPr>
          <p:nvPr>
            <p:ph sz="half" idx="2"/>
          </p:nvPr>
        </p:nvSpPr>
        <p:spPr>
          <a:xfrm>
            <a:off x="839789" y="2505075"/>
            <a:ext cx="5157787"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7"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598" name="Content Placeholder 5"/>
          <p:cNvSpPr>
            <a:spLocks noGrp="1"/>
          </p:cNvSpPr>
          <p:nvPr>
            <p:ph sz="quarter" idx="4"/>
          </p:nvPr>
        </p:nvSpPr>
        <p:spPr>
          <a:xfrm>
            <a:off x="6172203" y="2505075"/>
            <a:ext cx="5183188"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9" name="Date Placeholder 6"/>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600"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1048601" name="Slide Number Placeholder 8"/>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333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r>
              <a:rPr lang="en-US" altLang="zh-CN" smtClean="0"/>
              <a:t>Click to edit Master title style</a:t>
            </a:r>
            <a:endParaRPr lang="en-US" dirty="0"/>
          </a:p>
        </p:txBody>
      </p:sp>
      <p:sp>
        <p:nvSpPr>
          <p:cNvPr id="1048608" name="Date Placeholder 2"/>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609"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1048610" name="Slide Number Placeholder 4"/>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5530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16" name="Date Placeholder 1"/>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617"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1048618" name="Slide Number Placeholder 3"/>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145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35"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en-US" dirty="0"/>
          </a:p>
        </p:txBody>
      </p:sp>
      <p:sp>
        <p:nvSpPr>
          <p:cNvPr id="1048636" name="Content Placeholder 2"/>
          <p:cNvSpPr>
            <a:spLocks noGrp="1"/>
          </p:cNvSpPr>
          <p:nvPr>
            <p:ph idx="1"/>
          </p:nvPr>
        </p:nvSpPr>
        <p:spPr>
          <a:xfrm>
            <a:off x="5183188" y="9874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38"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639"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40"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073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3687288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19"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en-US" dirty="0"/>
          </a:p>
        </p:txBody>
      </p:sp>
      <p:sp>
        <p:nvSpPr>
          <p:cNvPr id="1048620" name="Picture Placeholder 2"/>
          <p:cNvSpPr>
            <a:spLocks noGrp="1" noChangeAspect="1"/>
          </p:cNvSpPr>
          <p:nvPr>
            <p:ph type="pic" idx="1"/>
          </p:nvPr>
        </p:nvSpPr>
        <p:spPr>
          <a:xfrm>
            <a:off x="5183188" y="98747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2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22" name="Date Placeholder 4"/>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623"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1048624" name="Slide Number Placeholder 6"/>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5832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altLang="zh-CN" smtClean="0"/>
              <a:t>Click to edit Master title style</a:t>
            </a:r>
            <a:endParaRPr lang="en-US" dirty="0"/>
          </a:p>
        </p:txBody>
      </p:sp>
      <p:sp>
        <p:nvSpPr>
          <p:cNvPr id="1048631"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2"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633"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34"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3085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1" name="Vertical Title 1"/>
          <p:cNvSpPr>
            <a:spLocks noGrp="1"/>
          </p:cNvSpPr>
          <p:nvPr>
            <p:ph type="title" orient="vert"/>
          </p:nvPr>
        </p:nvSpPr>
        <p:spPr>
          <a:xfrm>
            <a:off x="8724902" y="365125"/>
            <a:ext cx="2628900" cy="5811838"/>
          </a:xfrm>
        </p:spPr>
        <p:txBody>
          <a:bodyPr vert="eaVert"/>
          <a:lstStyle/>
          <a:p>
            <a:r>
              <a:rPr lang="en-US" altLang="zh-CN" smtClean="0"/>
              <a:t>Click to edit Master title style</a:t>
            </a:r>
            <a:endParaRPr lang="en-US" dirty="0"/>
          </a:p>
        </p:txBody>
      </p:sp>
      <p:sp>
        <p:nvSpPr>
          <p:cNvPr id="1048612" name="Vertical Text Placeholder 2"/>
          <p:cNvSpPr>
            <a:spLocks noGrp="1"/>
          </p:cNvSpPr>
          <p:nvPr>
            <p:ph type="body" orient="vert" idx="1"/>
          </p:nvPr>
        </p:nvSpPr>
        <p:spPr>
          <a:xfrm>
            <a:off x="838203" y="365125"/>
            <a:ext cx="7734300"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3" name="Date Placeholder 3"/>
          <p:cNvSpPr>
            <a:spLocks noGrp="1"/>
          </p:cNvSpPr>
          <p:nvPr>
            <p:ph type="dt" sz="half" idx="10"/>
          </p:nvPr>
        </p:nvSpPr>
        <p:spPr/>
        <p:txBody>
          <a:body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614"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1048615" name="Slide Number Placeholder 5"/>
          <p:cNvSpPr>
            <a:spLocks noGrp="1"/>
          </p:cNvSpPr>
          <p:nvPr>
            <p:ph type="sldNum" sz="quarter" idx="12"/>
          </p:nvPr>
        </p:nvSpPr>
        <p:spPr/>
        <p:txBody>
          <a:body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349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a:spLocks/>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13" name="Yuvarlatılmış Dikdörtgen 12"/>
          <p:cNvSpPr>
            <a:spLocks/>
          </p:cNvSpPr>
          <p:nvPr/>
        </p:nvSpPr>
        <p:spPr>
          <a:xfrm>
            <a:off x="87084" y="6980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uFillTx/>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uFillTx/>
              </a:rPr>
              <a:t>Asıl alt başlık stilini düzenlemek için tıklatın</a:t>
            </a:r>
            <a:endParaRPr kumimoji="0" lang="en-US">
              <a:uFillTx/>
            </a:endParaRPr>
          </a:p>
        </p:txBody>
      </p:sp>
      <p:sp>
        <p:nvSpPr>
          <p:cNvPr id="28" name="Veri Yer Tutucusu 27"/>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uFillTx/>
              </a:defRPr>
            </a:lvl1pPr>
          </a:lstStyle>
          <a:p>
            <a:fld id="{F302176B-0E47-46AC-8F43-DAB4B8A37D06}" type="slidenum">
              <a:rPr lang="tr-TR" smtClean="0"/>
              <a:pPr/>
              <a:t>‹#›</a:t>
            </a:fld>
            <a:endParaRPr lang="tr-TR"/>
          </a:p>
        </p:txBody>
      </p:sp>
      <p:sp>
        <p:nvSpPr>
          <p:cNvPr id="7" name="Dikdörtgen 6"/>
          <p:cNvSpPr>
            <a:spLocks/>
          </p:cNvSpPr>
          <p:nvPr/>
        </p:nvSpPr>
        <p:spPr>
          <a:xfrm>
            <a:off x="83911" y="1449352"/>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Dikdörtgen 9"/>
          <p:cNvSpPr>
            <a:spLocks/>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Dikdörtgen 10"/>
          <p:cNvSpPr>
            <a:spLocks/>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Başlık 7"/>
          <p:cNvSpPr>
            <a:spLocks noGrp="1"/>
          </p:cNvSpPr>
          <p:nvPr>
            <p:ph type="ctrTitle"/>
          </p:nvPr>
        </p:nvSpPr>
        <p:spPr>
          <a:xfrm>
            <a:off x="609600" y="1505979"/>
            <a:ext cx="10972800" cy="1470025"/>
          </a:xfrm>
        </p:spPr>
        <p:txBody>
          <a:bodyPr anchor="ctr"/>
          <a:lstStyle>
            <a:lvl1pPr algn="ctr">
              <a:defRPr lang="en-US" dirty="0">
                <a:solidFill>
                  <a:srgbClr val="FFFFFF"/>
                </a:solidFill>
                <a:uFillTx/>
              </a:defRPr>
            </a:lvl1pPr>
          </a:lstStyle>
          <a:p>
            <a:r>
              <a:rPr kumimoji="0" lang="tr-TR">
                <a:uFillTx/>
              </a:rPr>
              <a:t>Asıl başlık stili için tıklatın</a:t>
            </a:r>
            <a:endParaRPr kumimoji="0" lang="en-US">
              <a:uFillTx/>
            </a:endParaRPr>
          </a:p>
        </p:txBody>
      </p:sp>
    </p:spTree>
    <p:extLst>
      <p:ext uri="{BB962C8B-B14F-4D97-AF65-F5344CB8AC3E}">
        <p14:creationId xmlns:p14="http://schemas.microsoft.com/office/powerpoint/2010/main" val="412036672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uFillTx/>
              </a:rPr>
              <a:t>Asıl başlık stili için tıklatın</a:t>
            </a:r>
            <a:endParaRPr kumimoji="0" lang="en-US">
              <a:uFillTx/>
            </a:endParaRPr>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Tree>
    <p:extLst>
      <p:ext uri="{BB962C8B-B14F-4D97-AF65-F5344CB8AC3E}">
        <p14:creationId xmlns:p14="http://schemas.microsoft.com/office/powerpoint/2010/main" val="376159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a:spLocks/>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10" name="Yuvarlatılmış Dikdörtgen 9"/>
          <p:cNvSpPr>
            <a:spLocks/>
          </p:cNvSpPr>
          <p:nvPr/>
        </p:nvSpPr>
        <p:spPr>
          <a:xfrm>
            <a:off x="87084" y="6980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Başlık 1"/>
          <p:cNvSpPr>
            <a:spLocks noGrp="1"/>
          </p:cNvSpPr>
          <p:nvPr>
            <p:ph type="title"/>
          </p:nvPr>
        </p:nvSpPr>
        <p:spPr>
          <a:xfrm>
            <a:off x="963084" y="952549"/>
            <a:ext cx="10363200" cy="1362075"/>
          </a:xfrm>
        </p:spPr>
        <p:txBody>
          <a:bodyPr anchor="b" anchorCtr="0"/>
          <a:lstStyle>
            <a:lvl1pPr algn="l">
              <a:buNone/>
              <a:defRPr sz="4000" b="0" cap="none">
                <a:uFillTx/>
              </a:defRPr>
            </a:lvl1pPr>
          </a:lstStyle>
          <a:p>
            <a:r>
              <a:rPr kumimoji="0" lang="tr-TR">
                <a:uFillTx/>
              </a:rPr>
              <a:t>Asıl başlık stili için tıklatın</a:t>
            </a:r>
            <a:endParaRPr kumimoji="0" lang="en-US">
              <a:uFillTx/>
            </a:endParaRPr>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lvl="0" eaLnBrk="1" latinLnBrk="0" hangingPunct="1"/>
            <a:r>
              <a:rPr kumimoji="0" lang="tr-TR">
                <a:uFillTx/>
              </a:rP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a:spLocks/>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Dikdörtgen 7"/>
          <p:cNvSpPr>
            <a:spLocks/>
          </p:cNvSpPr>
          <p:nvPr/>
        </p:nvSpPr>
        <p:spPr>
          <a:xfrm>
            <a:off x="92227" y="2341524"/>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9" name="Dikdörtgen 8"/>
          <p:cNvSpPr>
            <a:spLocks/>
          </p:cNvSpPr>
          <p:nvPr/>
        </p:nvSpPr>
        <p:spPr>
          <a:xfrm>
            <a:off x="9110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2648042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uFillTx/>
              </a:rPr>
              <a:t>Asıl başlık stili için tıklatın</a:t>
            </a:r>
            <a:endParaRPr kumimoji="0" lang="en-US">
              <a:uFillTx/>
            </a:endParaRPr>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Tree>
    <p:extLst>
      <p:ext uri="{BB962C8B-B14F-4D97-AF65-F5344CB8AC3E}">
        <p14:creationId xmlns:p14="http://schemas.microsoft.com/office/powerpoint/2010/main" val="869684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uFillTx/>
              </a:defRPr>
            </a:lvl1pPr>
          </a:lstStyle>
          <a:p>
            <a:r>
              <a:rPr kumimoji="0" lang="tr-TR">
                <a:uFillTx/>
              </a:rPr>
              <a:t>Asıl başlık stili için tıklatın</a:t>
            </a:r>
            <a:endParaRPr kumimoji="0" lang="en-US">
              <a:uFillTx/>
            </a:endParaRPr>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uFillTx/>
                <a:latin typeface="+mj-lt"/>
                <a:ea typeface="+mj-ea"/>
                <a:cs typeface="+mj-cs"/>
              </a:defRPr>
            </a:lvl1pPr>
            <a:lvl2pPr>
              <a:buNone/>
              <a:defRPr sz="2000" b="1">
                <a:uFillTx/>
              </a:defRPr>
            </a:lvl2pPr>
            <a:lvl3pPr>
              <a:buNone/>
              <a:defRPr sz="1800" b="1">
                <a:uFillTx/>
              </a:defRPr>
            </a:lvl3pPr>
            <a:lvl4pPr>
              <a:buNone/>
              <a:defRPr sz="1600" b="1">
                <a:uFillTx/>
              </a:defRPr>
            </a:lvl4pPr>
            <a:lvl5pPr>
              <a:buNone/>
              <a:defRPr sz="1600" b="1">
                <a:uFillTx/>
              </a:defRPr>
            </a:lvl5pPr>
          </a:lstStyle>
          <a:p>
            <a:pPr lvl="0" eaLnBrk="1" latinLnBrk="0" hangingPunct="1"/>
            <a:r>
              <a:rPr kumimoji="0" lang="tr-TR">
                <a:uFillTx/>
              </a:rPr>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uFillTx/>
                <a:latin typeface="+mj-lt"/>
                <a:ea typeface="+mj-ea"/>
                <a:cs typeface="+mj-cs"/>
              </a:defRPr>
            </a:lvl1pPr>
            <a:lvl2pPr>
              <a:buNone/>
              <a:defRPr sz="2000" b="1">
                <a:uFillTx/>
              </a:defRPr>
            </a:lvl2pPr>
            <a:lvl3pPr>
              <a:buNone/>
              <a:defRPr sz="1800" b="1">
                <a:uFillTx/>
              </a:defRPr>
            </a:lvl3pPr>
            <a:lvl4pPr>
              <a:buNone/>
              <a:defRPr sz="1600" b="1">
                <a:uFillTx/>
              </a:defRPr>
            </a:lvl4pPr>
            <a:lvl5pPr>
              <a:buNone/>
              <a:defRPr sz="1600" b="1">
                <a:uFillTx/>
              </a:defRPr>
            </a:lvl5pPr>
          </a:lstStyle>
          <a:p>
            <a:pPr lvl="0" eaLnBrk="1" latinLnBrk="0" hangingPunct="1"/>
            <a:r>
              <a:rPr kumimoji="0" lang="tr-TR">
                <a:uFillTx/>
              </a:rPr>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Tree>
    <p:extLst>
      <p:ext uri="{BB962C8B-B14F-4D97-AF65-F5344CB8AC3E}">
        <p14:creationId xmlns:p14="http://schemas.microsoft.com/office/powerpoint/2010/main" val="3910965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uFillTx/>
              </a:rPr>
              <a:t>Asıl başlık stili için tıklatın</a:t>
            </a:r>
            <a:endParaRPr kumimoji="0" lang="en-US">
              <a:uFillTx/>
            </a:endParaRPr>
          </a:p>
        </p:txBody>
      </p:sp>
      <p:sp>
        <p:nvSpPr>
          <p:cNvPr id="3" name="Veri Yer Tutucusu 2"/>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24333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33918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8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5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1325145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a:spLocks/>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9" name="Yuvarlatılmış Dikdörtgen 8"/>
          <p:cNvSpPr>
            <a:spLocks/>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uFillTx/>
              </a:defRPr>
            </a:lvl1pPr>
          </a:lstStyle>
          <a:p>
            <a:r>
              <a:rPr kumimoji="0" lang="tr-TR">
                <a:uFillTx/>
              </a:rPr>
              <a:t>Asıl başlık stili için tıklatın</a:t>
            </a:r>
            <a:endParaRPr kumimoji="0" lang="en-US">
              <a:uFillTx/>
            </a:endParaRPr>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uFillTx/>
              </a:defRPr>
            </a:lvl1pPr>
            <a:lvl2pPr>
              <a:buNone/>
              <a:defRPr sz="1200">
                <a:uFillTx/>
              </a:defRPr>
            </a:lvl2pPr>
            <a:lvl3pPr>
              <a:buNone/>
              <a:defRPr sz="1000">
                <a:uFillTx/>
              </a:defRPr>
            </a:lvl3pPr>
            <a:lvl4pPr>
              <a:buNone/>
              <a:defRPr sz="900">
                <a:uFillTx/>
              </a:defRPr>
            </a:lvl4pPr>
            <a:lvl5pPr>
              <a:buNone/>
              <a:defRPr sz="900">
                <a:uFillTx/>
              </a:defRPr>
            </a:lvl5pPr>
          </a:lstStyle>
          <a:p>
            <a:pPr lvl="0" eaLnBrk="1" latinLnBrk="0" hangingPunct="1"/>
            <a:r>
              <a:rPr kumimoji="0" lang="tr-TR">
                <a:uFillTx/>
              </a:rP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Tree>
    <p:extLst>
      <p:ext uri="{BB962C8B-B14F-4D97-AF65-F5344CB8AC3E}">
        <p14:creationId xmlns:p14="http://schemas.microsoft.com/office/powerpoint/2010/main" val="3930310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uFillTx/>
              </a:defRPr>
            </a:lvl1pPr>
          </a:lstStyle>
          <a:p>
            <a:r>
              <a:rPr kumimoji="0" lang="tr-TR">
                <a:uFillTx/>
              </a:rPr>
              <a:t>Asıl başlık stili için tıklatın</a:t>
            </a:r>
            <a:endParaRPr kumimoji="0" lang="en-US">
              <a:uFillTx/>
            </a:endParaRPr>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uFillTx/>
              </a:defRPr>
            </a:lvl1pPr>
            <a:lvl2pPr>
              <a:defRPr sz="1200">
                <a:uFillTx/>
              </a:defRPr>
            </a:lvl2pPr>
            <a:lvl3pPr>
              <a:defRPr sz="1000">
                <a:uFillTx/>
              </a:defRPr>
            </a:lvl3pPr>
            <a:lvl4pPr>
              <a:defRPr sz="900">
                <a:uFillTx/>
              </a:defRPr>
            </a:lvl4pPr>
            <a:lvl5pPr>
              <a:defRPr sz="900">
                <a:uFillTx/>
              </a:defRPr>
            </a:lvl5pPr>
          </a:lstStyle>
          <a:p>
            <a:pPr lvl="0" eaLnBrk="1" latinLnBrk="0" hangingPunct="1"/>
            <a:r>
              <a:rPr kumimoji="0" lang="tr-TR">
                <a:uFillTx/>
              </a:rP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F302176B-0E47-46AC-8F43-DAB4B8A37D06}" type="slidenum">
              <a:rPr lang="tr-TR" smtClean="0"/>
              <a:pPr/>
              <a:t>‹#›</a:t>
            </a:fld>
            <a:endParaRPr lang="tr-TR"/>
          </a:p>
        </p:txBody>
      </p:sp>
      <p:sp>
        <p:nvSpPr>
          <p:cNvPr id="11" name="Dikdörtgen 10"/>
          <p:cNvSpPr>
            <a:spLocks/>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2" name="Dikdörtgen 11"/>
          <p:cNvSpPr>
            <a:spLocks/>
          </p:cNvSpPr>
          <p:nvPr/>
        </p:nvSpPr>
        <p:spPr>
          <a:xfrm>
            <a:off x="91347" y="4650523"/>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3" name="Dikdörtgen 12"/>
          <p:cNvSpPr>
            <a:spLocks/>
          </p:cNvSpPr>
          <p:nvPr/>
        </p:nvSpPr>
        <p:spPr>
          <a:xfrm>
            <a:off x="91380" y="4773273"/>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 name="Resim Yer Tutucusu 2"/>
          <p:cNvSpPr>
            <a:spLocks noGrp="1"/>
          </p:cNvSpPr>
          <p:nvPr>
            <p:ph type="pic" idx="1"/>
          </p:nvPr>
        </p:nvSpPr>
        <p:spPr>
          <a:xfrm>
            <a:off x="91110" y="66724"/>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uFillTx/>
              </a:defRPr>
            </a:lvl1pPr>
          </a:lstStyle>
          <a:p>
            <a:r>
              <a:rPr kumimoji="0" lang="tr-TR">
                <a:uFillTx/>
              </a:rPr>
              <a:t>Resim eklemek için simgeyi tıklatın</a:t>
            </a:r>
            <a:endParaRPr kumimoji="0" lang="en-US" dirty="0">
              <a:uFillTx/>
            </a:endParaRPr>
          </a:p>
        </p:txBody>
      </p:sp>
    </p:spTree>
    <p:extLst>
      <p:ext uri="{BB962C8B-B14F-4D97-AF65-F5344CB8AC3E}">
        <p14:creationId xmlns:p14="http://schemas.microsoft.com/office/powerpoint/2010/main" val="414600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uFillTx/>
              </a:rPr>
              <a:t>Asıl başlık stili için tıklatın</a:t>
            </a:r>
            <a:endParaRPr kumimoji="0" lang="en-US">
              <a:uFillTx/>
            </a:endParaRPr>
          </a:p>
        </p:txBody>
      </p:sp>
      <p:sp>
        <p:nvSpPr>
          <p:cNvPr id="3" name="Dikey Metin Yer Tutucusu 2"/>
          <p:cNvSpPr>
            <a:spLocks noGrp="1"/>
          </p:cNvSpPr>
          <p:nvPr>
            <p:ph type="body" orient="vert" idx="1"/>
          </p:nvPr>
        </p:nvSpPr>
        <p:spPr/>
        <p:txBody>
          <a:bodyPr vert="eaVert"/>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751440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90"/>
            <a:ext cx="2682240" cy="5851525"/>
          </a:xfrm>
        </p:spPr>
        <p:txBody>
          <a:bodyPr vert="eaVert"/>
          <a:lstStyle/>
          <a:p>
            <a:r>
              <a:rPr kumimoji="0" lang="tr-TR">
                <a:uFillTx/>
              </a:rPr>
              <a:t>Asıl başlık stili için tıklatın</a:t>
            </a:r>
            <a:endParaRPr kumimoji="0" lang="en-US">
              <a:uFillTx/>
            </a:endParaRPr>
          </a:p>
        </p:txBody>
      </p:sp>
      <p:sp>
        <p:nvSpPr>
          <p:cNvPr id="3" name="Dikey Metin Yer Tutucusu 2"/>
          <p:cNvSpPr>
            <a:spLocks noGrp="1"/>
          </p:cNvSpPr>
          <p:nvPr>
            <p:ph type="body" orient="vert" idx="1"/>
          </p:nvPr>
        </p:nvSpPr>
        <p:spPr>
          <a:xfrm>
            <a:off x="1219200" y="274689"/>
            <a:ext cx="7416800" cy="5851525"/>
          </a:xfrm>
        </p:spPr>
        <p:txBody>
          <a:bodyPr vert="eaVert"/>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722167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a:spLocks/>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13" name="Yuvarlatılmış Dikdörtgen 12"/>
          <p:cNvSpPr>
            <a:spLocks/>
          </p:cNvSpPr>
          <p:nvPr/>
        </p:nvSpPr>
        <p:spPr>
          <a:xfrm>
            <a:off x="87084" y="6980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uFillTx/>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uFillTx/>
              </a:rPr>
              <a:t>Asıl alt başlık stilini düzenlemek için tıklatın</a:t>
            </a:r>
            <a:endParaRPr kumimoji="0" lang="en-US">
              <a:uFillTx/>
            </a:endParaRPr>
          </a:p>
        </p:txBody>
      </p:sp>
      <p:sp>
        <p:nvSpPr>
          <p:cNvPr id="28" name="Veri Yer Tutucusu 27"/>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uFillTx/>
              </a:defRPr>
            </a:lvl1pPr>
          </a:lstStyle>
          <a:p>
            <a:fld id="{F302176B-0E47-46AC-8F43-DAB4B8A37D06}" type="slidenum">
              <a:rPr lang="tr-TR" smtClean="0"/>
              <a:pPr/>
              <a:t>‹#›</a:t>
            </a:fld>
            <a:endParaRPr lang="tr-TR"/>
          </a:p>
        </p:txBody>
      </p:sp>
      <p:sp>
        <p:nvSpPr>
          <p:cNvPr id="7" name="Dikdörtgen 6"/>
          <p:cNvSpPr>
            <a:spLocks/>
          </p:cNvSpPr>
          <p:nvPr/>
        </p:nvSpPr>
        <p:spPr>
          <a:xfrm>
            <a:off x="83911" y="1449348"/>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Dikdörtgen 9"/>
          <p:cNvSpPr>
            <a:spLocks/>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Dikdörtgen 10"/>
          <p:cNvSpPr>
            <a:spLocks/>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Başlık 7"/>
          <p:cNvSpPr>
            <a:spLocks noGrp="1"/>
          </p:cNvSpPr>
          <p:nvPr>
            <p:ph type="ctrTitle"/>
          </p:nvPr>
        </p:nvSpPr>
        <p:spPr>
          <a:xfrm>
            <a:off x="609600" y="1505975"/>
            <a:ext cx="10972800" cy="1470025"/>
          </a:xfrm>
        </p:spPr>
        <p:txBody>
          <a:bodyPr anchor="ctr"/>
          <a:lstStyle>
            <a:lvl1pPr algn="ctr">
              <a:defRPr lang="en-US" dirty="0">
                <a:solidFill>
                  <a:srgbClr val="FFFFFF"/>
                </a:solidFill>
                <a:uFillTx/>
              </a:defRPr>
            </a:lvl1pPr>
          </a:lstStyle>
          <a:p>
            <a:r>
              <a:rPr kumimoji="0" lang="tr-TR">
                <a:uFillTx/>
              </a:rPr>
              <a:t>Asıl başlık stili için tıklatın</a:t>
            </a:r>
            <a:endParaRPr kumimoji="0" lang="en-US">
              <a:uFillTx/>
            </a:endParaRPr>
          </a:p>
        </p:txBody>
      </p:sp>
    </p:spTree>
    <p:extLst>
      <p:ext uri="{BB962C8B-B14F-4D97-AF65-F5344CB8AC3E}">
        <p14:creationId xmlns:p14="http://schemas.microsoft.com/office/powerpoint/2010/main" val="236087067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uFillTx/>
              </a:rPr>
              <a:t>Asıl başlık stili için tıklatın</a:t>
            </a:r>
            <a:endParaRPr kumimoji="0" lang="en-US">
              <a:uFillTx/>
            </a:endParaRPr>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Tree>
    <p:extLst>
      <p:ext uri="{BB962C8B-B14F-4D97-AF65-F5344CB8AC3E}">
        <p14:creationId xmlns:p14="http://schemas.microsoft.com/office/powerpoint/2010/main" val="46658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a:spLocks/>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10" name="Yuvarlatılmış Dikdörtgen 9"/>
          <p:cNvSpPr>
            <a:spLocks/>
          </p:cNvSpPr>
          <p:nvPr/>
        </p:nvSpPr>
        <p:spPr>
          <a:xfrm>
            <a:off x="87084" y="6980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Başlık 1"/>
          <p:cNvSpPr>
            <a:spLocks noGrp="1"/>
          </p:cNvSpPr>
          <p:nvPr>
            <p:ph type="title"/>
          </p:nvPr>
        </p:nvSpPr>
        <p:spPr>
          <a:xfrm>
            <a:off x="963084" y="952545"/>
            <a:ext cx="10363200" cy="1362075"/>
          </a:xfrm>
        </p:spPr>
        <p:txBody>
          <a:bodyPr anchor="b" anchorCtr="0"/>
          <a:lstStyle>
            <a:lvl1pPr algn="l">
              <a:buNone/>
              <a:defRPr sz="4000" b="0" cap="none">
                <a:uFillTx/>
              </a:defRPr>
            </a:lvl1pPr>
          </a:lstStyle>
          <a:p>
            <a:r>
              <a:rPr kumimoji="0" lang="tr-TR">
                <a:uFillTx/>
              </a:rPr>
              <a:t>Asıl başlık stili için tıklatın</a:t>
            </a:r>
            <a:endParaRPr kumimoji="0" lang="en-US">
              <a:uFillTx/>
            </a:endParaRPr>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lvl="0" eaLnBrk="1" latinLnBrk="0" hangingPunct="1"/>
            <a:r>
              <a:rPr kumimoji="0" lang="tr-TR">
                <a:uFillTx/>
              </a:rP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a:spLocks/>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Dikdörtgen 7"/>
          <p:cNvSpPr>
            <a:spLocks/>
          </p:cNvSpPr>
          <p:nvPr/>
        </p:nvSpPr>
        <p:spPr>
          <a:xfrm>
            <a:off x="92225" y="2341520"/>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9" name="Dikdörtgen 8"/>
          <p:cNvSpPr>
            <a:spLocks/>
          </p:cNvSpPr>
          <p:nvPr/>
        </p:nvSpPr>
        <p:spPr>
          <a:xfrm>
            <a:off x="9110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1112185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uFillTx/>
              </a:rPr>
              <a:t>Asıl başlık stili için tıklatın</a:t>
            </a:r>
            <a:endParaRPr kumimoji="0" lang="en-US">
              <a:uFillTx/>
            </a:endParaRPr>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Tree>
    <p:extLst>
      <p:ext uri="{BB962C8B-B14F-4D97-AF65-F5344CB8AC3E}">
        <p14:creationId xmlns:p14="http://schemas.microsoft.com/office/powerpoint/2010/main" val="2825061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uFillTx/>
              </a:defRPr>
            </a:lvl1pPr>
          </a:lstStyle>
          <a:p>
            <a:r>
              <a:rPr kumimoji="0" lang="tr-TR">
                <a:uFillTx/>
              </a:rPr>
              <a:t>Asıl başlık stili için tıklatın</a:t>
            </a:r>
            <a:endParaRPr kumimoji="0" lang="en-US">
              <a:uFillTx/>
            </a:endParaRPr>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uFillTx/>
                <a:latin typeface="+mj-lt"/>
                <a:ea typeface="+mj-ea"/>
                <a:cs typeface="+mj-cs"/>
              </a:defRPr>
            </a:lvl1pPr>
            <a:lvl2pPr>
              <a:buNone/>
              <a:defRPr sz="2000" b="1">
                <a:uFillTx/>
              </a:defRPr>
            </a:lvl2pPr>
            <a:lvl3pPr>
              <a:buNone/>
              <a:defRPr sz="1800" b="1">
                <a:uFillTx/>
              </a:defRPr>
            </a:lvl3pPr>
            <a:lvl4pPr>
              <a:buNone/>
              <a:defRPr sz="1600" b="1">
                <a:uFillTx/>
              </a:defRPr>
            </a:lvl4pPr>
            <a:lvl5pPr>
              <a:buNone/>
              <a:defRPr sz="1600" b="1">
                <a:uFillTx/>
              </a:defRPr>
            </a:lvl5pPr>
          </a:lstStyle>
          <a:p>
            <a:pPr lvl="0" eaLnBrk="1" latinLnBrk="0" hangingPunct="1"/>
            <a:r>
              <a:rPr kumimoji="0" lang="tr-TR">
                <a:uFillTx/>
              </a:rPr>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uFillTx/>
                <a:latin typeface="+mj-lt"/>
                <a:ea typeface="+mj-ea"/>
                <a:cs typeface="+mj-cs"/>
              </a:defRPr>
            </a:lvl1pPr>
            <a:lvl2pPr>
              <a:buNone/>
              <a:defRPr sz="2000" b="1">
                <a:uFillTx/>
              </a:defRPr>
            </a:lvl2pPr>
            <a:lvl3pPr>
              <a:buNone/>
              <a:defRPr sz="1800" b="1">
                <a:uFillTx/>
              </a:defRPr>
            </a:lvl3pPr>
            <a:lvl4pPr>
              <a:buNone/>
              <a:defRPr sz="1600" b="1">
                <a:uFillTx/>
              </a:defRPr>
            </a:lvl4pPr>
            <a:lvl5pPr>
              <a:buNone/>
              <a:defRPr sz="1600" b="1">
                <a:uFillTx/>
              </a:defRPr>
            </a:lvl5pPr>
          </a:lstStyle>
          <a:p>
            <a:pPr lvl="0" eaLnBrk="1" latinLnBrk="0" hangingPunct="1"/>
            <a:r>
              <a:rPr kumimoji="0" lang="tr-TR">
                <a:uFillTx/>
              </a:rPr>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Tree>
    <p:extLst>
      <p:ext uri="{BB962C8B-B14F-4D97-AF65-F5344CB8AC3E}">
        <p14:creationId xmlns:p14="http://schemas.microsoft.com/office/powerpoint/2010/main" val="3696791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uFillTx/>
              </a:rPr>
              <a:t>Asıl başlık stili için tıklatın</a:t>
            </a:r>
            <a:endParaRPr kumimoji="0" lang="en-US">
              <a:uFillTx/>
            </a:endParaRPr>
          </a:p>
        </p:txBody>
      </p:sp>
      <p:sp>
        <p:nvSpPr>
          <p:cNvPr id="3" name="Veri Yer Tutucusu 2"/>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0518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4275830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016076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a:spLocks/>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useBgFill="1">
        <p:nvSpPr>
          <p:cNvPr id="9" name="Yuvarlatılmış Dikdörtgen 8"/>
          <p:cNvSpPr>
            <a:spLocks/>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uFillTx/>
              </a:defRPr>
            </a:lvl1pPr>
          </a:lstStyle>
          <a:p>
            <a:r>
              <a:rPr kumimoji="0" lang="tr-TR">
                <a:uFillTx/>
              </a:rPr>
              <a:t>Asıl başlık stili için tıklatın</a:t>
            </a:r>
            <a:endParaRPr kumimoji="0" lang="en-US">
              <a:uFillTx/>
            </a:endParaRPr>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uFillTx/>
              </a:defRPr>
            </a:lvl1pPr>
            <a:lvl2pPr>
              <a:buNone/>
              <a:defRPr sz="1200">
                <a:uFillTx/>
              </a:defRPr>
            </a:lvl2pPr>
            <a:lvl3pPr>
              <a:buNone/>
              <a:defRPr sz="1000">
                <a:uFillTx/>
              </a:defRPr>
            </a:lvl3pPr>
            <a:lvl4pPr>
              <a:buNone/>
              <a:defRPr sz="900">
                <a:uFillTx/>
              </a:defRPr>
            </a:lvl4pPr>
            <a:lvl5pPr>
              <a:buNone/>
              <a:defRPr sz="900">
                <a:uFillTx/>
              </a:defRPr>
            </a:lvl5pPr>
          </a:lstStyle>
          <a:p>
            <a:pPr lvl="0" eaLnBrk="1" latinLnBrk="0" hangingPunct="1"/>
            <a:r>
              <a:rPr kumimoji="0" lang="tr-TR">
                <a:uFillTx/>
              </a:rP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Tree>
    <p:extLst>
      <p:ext uri="{BB962C8B-B14F-4D97-AF65-F5344CB8AC3E}">
        <p14:creationId xmlns:p14="http://schemas.microsoft.com/office/powerpoint/2010/main" val="2759706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uFillTx/>
              </a:defRPr>
            </a:lvl1pPr>
          </a:lstStyle>
          <a:p>
            <a:r>
              <a:rPr kumimoji="0" lang="tr-TR">
                <a:uFillTx/>
              </a:rPr>
              <a:t>Asıl başlık stili için tıklatın</a:t>
            </a:r>
            <a:endParaRPr kumimoji="0" lang="en-US">
              <a:uFillTx/>
            </a:endParaRPr>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uFillTx/>
              </a:defRPr>
            </a:lvl1pPr>
            <a:lvl2pPr>
              <a:defRPr sz="1200">
                <a:uFillTx/>
              </a:defRPr>
            </a:lvl2pPr>
            <a:lvl3pPr>
              <a:defRPr sz="1000">
                <a:uFillTx/>
              </a:defRPr>
            </a:lvl3pPr>
            <a:lvl4pPr>
              <a:defRPr sz="900">
                <a:uFillTx/>
              </a:defRPr>
            </a:lvl4pPr>
            <a:lvl5pPr>
              <a:defRPr sz="900">
                <a:uFillTx/>
              </a:defRPr>
            </a:lvl5pPr>
          </a:lstStyle>
          <a:p>
            <a:pPr lvl="0" eaLnBrk="1" latinLnBrk="0" hangingPunct="1"/>
            <a:r>
              <a:rPr kumimoji="0" lang="tr-TR">
                <a:uFillTx/>
              </a:rP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F302176B-0E47-46AC-8F43-DAB4B8A37D06}" type="slidenum">
              <a:rPr lang="tr-TR" smtClean="0"/>
              <a:pPr/>
              <a:t>‹#›</a:t>
            </a:fld>
            <a:endParaRPr lang="tr-TR"/>
          </a:p>
        </p:txBody>
      </p:sp>
      <p:sp>
        <p:nvSpPr>
          <p:cNvPr id="11" name="Dikdörtgen 10"/>
          <p:cNvSpPr>
            <a:spLocks/>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2" name="Dikdörtgen 11"/>
          <p:cNvSpPr>
            <a:spLocks/>
          </p:cNvSpPr>
          <p:nvPr/>
        </p:nvSpPr>
        <p:spPr>
          <a:xfrm>
            <a:off x="91347" y="4650519"/>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3" name="Dikdörtgen 12"/>
          <p:cNvSpPr>
            <a:spLocks/>
          </p:cNvSpPr>
          <p:nvPr/>
        </p:nvSpPr>
        <p:spPr>
          <a:xfrm>
            <a:off x="91377" y="4773269"/>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3" name="Resim Yer Tutucusu 2"/>
          <p:cNvSpPr>
            <a:spLocks noGrp="1"/>
          </p:cNvSpPr>
          <p:nvPr>
            <p:ph type="pic" idx="1"/>
          </p:nvPr>
        </p:nvSpPr>
        <p:spPr>
          <a:xfrm>
            <a:off x="91108" y="66720"/>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uFillTx/>
              </a:defRPr>
            </a:lvl1pPr>
          </a:lstStyle>
          <a:p>
            <a:r>
              <a:rPr kumimoji="0" lang="tr-TR">
                <a:uFillTx/>
              </a:rPr>
              <a:t>Resim eklemek için simgeyi tıklatın</a:t>
            </a:r>
            <a:endParaRPr kumimoji="0" lang="en-US" dirty="0">
              <a:uFillTx/>
            </a:endParaRPr>
          </a:p>
        </p:txBody>
      </p:sp>
    </p:spTree>
    <p:extLst>
      <p:ext uri="{BB962C8B-B14F-4D97-AF65-F5344CB8AC3E}">
        <p14:creationId xmlns:p14="http://schemas.microsoft.com/office/powerpoint/2010/main" val="558857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uFillTx/>
              </a:rPr>
              <a:t>Asıl başlık stili için tıklatın</a:t>
            </a:r>
            <a:endParaRPr kumimoji="0" lang="en-US">
              <a:uFillTx/>
            </a:endParaRPr>
          </a:p>
        </p:txBody>
      </p:sp>
      <p:sp>
        <p:nvSpPr>
          <p:cNvPr id="3" name="Dikey Metin Yer Tutucusu 2"/>
          <p:cNvSpPr>
            <a:spLocks noGrp="1"/>
          </p:cNvSpPr>
          <p:nvPr>
            <p:ph type="body" orient="vert" idx="1"/>
          </p:nvPr>
        </p:nvSpPr>
        <p:spPr/>
        <p:txBody>
          <a:bodyPr vert="eaVert"/>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71850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86"/>
            <a:ext cx="2682240" cy="5851525"/>
          </a:xfrm>
        </p:spPr>
        <p:txBody>
          <a:bodyPr vert="eaVert"/>
          <a:lstStyle/>
          <a:p>
            <a:r>
              <a:rPr kumimoji="0" lang="tr-TR">
                <a:uFillTx/>
              </a:rPr>
              <a:t>Asıl başlık stili için tıklatın</a:t>
            </a:r>
            <a:endParaRPr kumimoji="0" lang="en-US">
              <a:uFillTx/>
            </a:endParaRPr>
          </a:p>
        </p:txBody>
      </p:sp>
      <p:sp>
        <p:nvSpPr>
          <p:cNvPr id="3" name="Dikey Metin Yer Tutucusu 2"/>
          <p:cNvSpPr>
            <a:spLocks noGrp="1"/>
          </p:cNvSpPr>
          <p:nvPr>
            <p:ph type="body" orient="vert" idx="1"/>
          </p:nvPr>
        </p:nvSpPr>
        <p:spPr>
          <a:xfrm>
            <a:off x="1219200" y="274685"/>
            <a:ext cx="7416800" cy="5851525"/>
          </a:xfrm>
        </p:spPr>
        <p:txBody>
          <a:bodyPr vert="eaVert"/>
          <a:lstStyle/>
          <a:p>
            <a:pPr lvl="0" eaLnBrk="1" latinLnBrk="0" hangingPunct="1"/>
            <a:r>
              <a:rPr lang="tr-TR">
                <a:uFillTx/>
              </a:rPr>
              <a:t>Asıl metin stillerini düzenlemek için tıklatın</a:t>
            </a:r>
          </a:p>
          <a:p>
            <a:pPr lvl="1" eaLnBrk="1" latinLnBrk="0" hangingPunct="1"/>
            <a:r>
              <a:rPr lang="tr-TR">
                <a:uFillTx/>
              </a:rPr>
              <a:t>İkinci düzey</a:t>
            </a:r>
          </a:p>
          <a:p>
            <a:pPr lvl="2" eaLnBrk="1" latinLnBrk="0" hangingPunct="1"/>
            <a:r>
              <a:rPr lang="tr-TR">
                <a:uFillTx/>
              </a:rPr>
              <a:t>Üçüncü düzey</a:t>
            </a:r>
          </a:p>
          <a:p>
            <a:pPr lvl="3" eaLnBrk="1" latinLnBrk="0" hangingPunct="1"/>
            <a:r>
              <a:rPr lang="tr-TR">
                <a:uFillTx/>
              </a:rPr>
              <a:t>Dördüncü düzey</a:t>
            </a:r>
          </a:p>
          <a:p>
            <a:pPr lvl="4" eaLnBrk="1" latinLnBrk="0" hangingPunct="1"/>
            <a:r>
              <a:rPr lang="tr-TR">
                <a:uFillTx/>
              </a:rPr>
              <a:t>Beşinci düzey</a:t>
            </a:r>
            <a:endParaRPr kumimoji="0" lang="en-US">
              <a:uFillTx/>
            </a:endParaRPr>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45989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70"/>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5260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5961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45"/>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263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90822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9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16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1252871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4146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24411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3210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54539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739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83"/>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83"/>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9897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10733828" y="1110597"/>
            <a:ext cx="2286000" cy="508000"/>
          </a:xfrm>
        </p:spPr>
        <p:txBody>
          <a:bodyPr/>
          <a:lstStyle/>
          <a:p>
            <a:fld id="{16679BD4-3813-B24F-924B-F54E2BA286E8}" type="datetimeFigureOut">
              <a:rPr lang="tr-TR" smtClean="0">
                <a:solidFill>
                  <a:srgbClr val="575F6D"/>
                </a:solidFill>
              </a:rPr>
              <a:pPr/>
              <a:t>25.05.2022</a:t>
            </a:fld>
            <a:endParaRPr lang="tr-TR">
              <a:solidFill>
                <a:srgbClr val="575F6D"/>
              </a:solidFill>
            </a:endParaRPr>
          </a:p>
        </p:txBody>
      </p:sp>
      <p:sp>
        <p:nvSpPr>
          <p:cNvPr id="17" name="16 Altbilgi Yer Tutucusu"/>
          <p:cNvSpPr>
            <a:spLocks noGrp="1"/>
          </p:cNvSpPr>
          <p:nvPr>
            <p:ph type="ftr" sz="quarter" idx="11"/>
          </p:nvPr>
        </p:nvSpPr>
        <p:spPr bwMode="auto">
          <a:xfrm rot="5400000">
            <a:off x="10045959" y="4117661"/>
            <a:ext cx="3657600" cy="512064"/>
          </a:xfrm>
        </p:spPr>
        <p:txBody>
          <a:bodyPr/>
          <a:lstStyle/>
          <a:p>
            <a:endParaRPr lang="tr-TR">
              <a:solidFill>
                <a:srgbClr val="575F6D"/>
              </a:solidFill>
            </a:endParaRPr>
          </a:p>
        </p:txBody>
      </p:sp>
      <p:sp>
        <p:nvSpPr>
          <p:cNvPr id="10" name="9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17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19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14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21 Düz Bağlayıcı"/>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26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Oval"/>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Oval"/>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23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Oval"/>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24 Oval"/>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28 Slayt Numarası Yer Tutucusu"/>
          <p:cNvSpPr>
            <a:spLocks noGrp="1"/>
          </p:cNvSpPr>
          <p:nvPr>
            <p:ph type="sldNum" sz="quarter" idx="12"/>
          </p:nvPr>
        </p:nvSpPr>
        <p:spPr bwMode="auto">
          <a:xfrm>
            <a:off x="1767392" y="4928702"/>
            <a:ext cx="812800" cy="517524"/>
          </a:xfrm>
        </p:spPr>
        <p:txBody>
          <a:bodyPr/>
          <a:lstStyle/>
          <a:p>
            <a:fld id="{2EF200B7-77B4-BC48-A16B-6099D8C24C71}" type="slidenum">
              <a:rPr lang="tr-TR" smtClean="0"/>
              <a:pPr/>
              <a:t>‹#›</a:t>
            </a:fld>
            <a:endParaRPr lang="tr-TR"/>
          </a:p>
        </p:txBody>
      </p:sp>
    </p:spTree>
    <p:extLst>
      <p:ext uri="{BB962C8B-B14F-4D97-AF65-F5344CB8AC3E}">
        <p14:creationId xmlns:p14="http://schemas.microsoft.com/office/powerpoint/2010/main" val="3978347567"/>
      </p:ext>
    </p:extLst>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16679BD4-3813-B24F-924B-F54E2BA286E8}" type="datetimeFigureOut">
              <a:rPr lang="tr-TR" smtClean="0">
                <a:solidFill>
                  <a:srgbClr val="575F6D"/>
                </a:solidFill>
              </a:rPr>
              <a:pPr/>
              <a:t>25.05.2022</a:t>
            </a:fld>
            <a:endParaRPr lang="tr-TR">
              <a:solidFill>
                <a:srgbClr val="575F6D"/>
              </a:solidFill>
            </a:endParaRPr>
          </a:p>
        </p:txBody>
      </p:sp>
      <p:sp>
        <p:nvSpPr>
          <p:cNvPr id="9" name="8 Slayt Numarası Yer Tutucusu"/>
          <p:cNvSpPr>
            <a:spLocks noGrp="1"/>
          </p:cNvSpPr>
          <p:nvPr>
            <p:ph type="sldNum" sz="quarter" idx="15"/>
          </p:nvPr>
        </p:nvSpPr>
        <p:spPr/>
        <p:txBody>
          <a:bodyPr rtlCol="0"/>
          <a:lstStyle/>
          <a:p>
            <a:fld id="{2EF200B7-77B4-BC48-A16B-6099D8C24C7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solidFill>
                <a:srgbClr val="575F6D"/>
              </a:solidFill>
            </a:endParaRPr>
          </a:p>
        </p:txBody>
      </p:sp>
    </p:spTree>
    <p:extLst>
      <p:ext uri="{BB962C8B-B14F-4D97-AF65-F5344CB8AC3E}">
        <p14:creationId xmlns:p14="http://schemas.microsoft.com/office/powerpoint/2010/main" val="2782079410"/>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10732008" y="1106932"/>
            <a:ext cx="2286000" cy="508000"/>
          </a:xfrm>
        </p:spPr>
        <p:txBody>
          <a:bodyPr/>
          <a:lstStyle/>
          <a:p>
            <a:fld id="{16679BD4-3813-B24F-924B-F54E2BA286E8}" type="datetimeFigureOut">
              <a:rPr lang="tr-TR" smtClean="0">
                <a:solidFill>
                  <a:srgbClr val="FFF39D"/>
                </a:solidFill>
              </a:rPr>
              <a:pPr/>
              <a:t>25.05.2022</a:t>
            </a:fld>
            <a:endParaRPr lang="tr-TR">
              <a:solidFill>
                <a:srgbClr val="FFF39D"/>
              </a:solidFill>
            </a:endParaRPr>
          </a:p>
        </p:txBody>
      </p:sp>
      <p:sp>
        <p:nvSpPr>
          <p:cNvPr id="5" name="4 Altbilgi Yer Tutucusu"/>
          <p:cNvSpPr>
            <a:spLocks noGrp="1"/>
          </p:cNvSpPr>
          <p:nvPr>
            <p:ph type="ftr" sz="quarter" idx="11"/>
          </p:nvPr>
        </p:nvSpPr>
        <p:spPr bwMode="auto">
          <a:xfrm rot="5400000">
            <a:off x="10046208" y="4114800"/>
            <a:ext cx="3657600" cy="512064"/>
          </a:xfrm>
        </p:spPr>
        <p:txBody>
          <a:bodyPr/>
          <a:lstStyle/>
          <a:p>
            <a:endParaRPr lang="tr-TR">
              <a:solidFill>
                <a:srgbClr val="FFF39D"/>
              </a:solidFill>
            </a:endParaRPr>
          </a:p>
        </p:txBody>
      </p:sp>
      <p:sp>
        <p:nvSpPr>
          <p:cNvPr id="9" name="8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13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14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16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17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18 Oval"/>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19 Oval"/>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20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Oval"/>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Oval"/>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25 Düz Bağlayıcı"/>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5 Slayt Numarası Yer Tutucusu"/>
          <p:cNvSpPr>
            <a:spLocks noGrp="1"/>
          </p:cNvSpPr>
          <p:nvPr>
            <p:ph type="sldNum" sz="quarter" idx="12"/>
          </p:nvPr>
        </p:nvSpPr>
        <p:spPr bwMode="auto">
          <a:xfrm>
            <a:off x="1787488" y="4928702"/>
            <a:ext cx="812800" cy="517524"/>
          </a:xfrm>
        </p:spPr>
        <p:txBody>
          <a:bodyPr/>
          <a:lstStyle/>
          <a:p>
            <a:fld id="{2EF200B7-77B4-BC48-A16B-6099D8C24C71}" type="slidenum">
              <a:rPr lang="tr-TR" smtClean="0"/>
              <a:pPr/>
              <a:t>‹#›</a:t>
            </a:fld>
            <a:endParaRPr lang="tr-TR"/>
          </a:p>
        </p:txBody>
      </p:sp>
    </p:spTree>
    <p:extLst>
      <p:ext uri="{BB962C8B-B14F-4D97-AF65-F5344CB8AC3E}">
        <p14:creationId xmlns:p14="http://schemas.microsoft.com/office/powerpoint/2010/main" val="299338086"/>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16679BD4-3813-B24F-924B-F54E2BA286E8}" type="datetimeFigureOut">
              <a:rPr lang="tr-TR" smtClean="0">
                <a:solidFill>
                  <a:srgbClr val="575F6D"/>
                </a:solidFill>
              </a:rPr>
              <a:pPr/>
              <a:t>25.05.2022</a:t>
            </a:fld>
            <a:endParaRPr lang="tr-TR">
              <a:solidFill>
                <a:srgbClr val="575F6D"/>
              </a:solidFill>
            </a:endParaRPr>
          </a:p>
        </p:txBody>
      </p:sp>
      <p:sp>
        <p:nvSpPr>
          <p:cNvPr id="6" name="5 Altbilgi Yer Tutucusu"/>
          <p:cNvSpPr>
            <a:spLocks noGrp="1"/>
          </p:cNvSpPr>
          <p:nvPr>
            <p:ph type="ftr" sz="quarter" idx="11"/>
          </p:nvPr>
        </p:nvSpPr>
        <p:spPr/>
        <p:txBody>
          <a:bodyPr/>
          <a:lstStyle/>
          <a:p>
            <a:endParaRPr lang="tr-TR">
              <a:solidFill>
                <a:srgbClr val="575F6D"/>
              </a:solidFill>
            </a:endParaRPr>
          </a:p>
        </p:txBody>
      </p:sp>
      <p:sp>
        <p:nvSpPr>
          <p:cNvPr id="7" name="6 Slayt Numarası Yer Tutucusu"/>
          <p:cNvSpPr>
            <a:spLocks noGrp="1"/>
          </p:cNvSpPr>
          <p:nvPr>
            <p:ph type="sldNum" sz="quarter" idx="12"/>
          </p:nvPr>
        </p:nvSpPr>
        <p:spPr/>
        <p:txBody>
          <a:bodyPr/>
          <a:lstStyle/>
          <a:p>
            <a:fld id="{2EF200B7-77B4-BC48-A16B-6099D8C24C71}" type="slidenum">
              <a:rPr lang="tr-TR" smtClean="0"/>
              <a:pPr/>
              <a:t>‹#›</a:t>
            </a:fld>
            <a:endParaRPr lang="tr-TR"/>
          </a:p>
        </p:txBody>
      </p:sp>
      <p:sp>
        <p:nvSpPr>
          <p:cNvPr id="9" name="8 İçerik Yer Tutucusu"/>
          <p:cNvSpPr>
            <a:spLocks noGrp="1"/>
          </p:cNvSpPr>
          <p:nvPr>
            <p:ph sz="quarter" idx="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70697226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39756642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6679BD4-3813-B24F-924B-F54E2BA286E8}" type="datetimeFigureOut">
              <a:rPr lang="tr-TR" smtClean="0">
                <a:solidFill>
                  <a:srgbClr val="575F6D"/>
                </a:solidFill>
              </a:rPr>
              <a:pPr/>
              <a:t>25.05.2022</a:t>
            </a:fld>
            <a:endParaRPr lang="tr-TR">
              <a:solidFill>
                <a:srgbClr val="575F6D"/>
              </a:solidFill>
            </a:endParaRPr>
          </a:p>
        </p:txBody>
      </p:sp>
      <p:sp>
        <p:nvSpPr>
          <p:cNvPr id="8" name="7 Altbilgi Yer Tutucusu"/>
          <p:cNvSpPr>
            <a:spLocks noGrp="1"/>
          </p:cNvSpPr>
          <p:nvPr>
            <p:ph type="ftr" sz="quarter" idx="11"/>
          </p:nvPr>
        </p:nvSpPr>
        <p:spPr/>
        <p:txBody>
          <a:bodyPr/>
          <a:lstStyle/>
          <a:p>
            <a:endParaRPr lang="tr-TR">
              <a:solidFill>
                <a:srgbClr val="575F6D"/>
              </a:solidFill>
            </a:endParaRPr>
          </a:p>
        </p:txBody>
      </p:sp>
      <p:sp>
        <p:nvSpPr>
          <p:cNvPr id="9" name="8 Slayt Numarası Yer Tutucusu"/>
          <p:cNvSpPr>
            <a:spLocks noGrp="1"/>
          </p:cNvSpPr>
          <p:nvPr>
            <p:ph type="sldNum" sz="quarter" idx="12"/>
          </p:nvPr>
        </p:nvSpPr>
        <p:spPr/>
        <p:txBody>
          <a:bodyPr/>
          <a:lstStyle/>
          <a:p>
            <a:fld id="{2EF200B7-77B4-BC48-A16B-6099D8C24C71}" type="slidenum">
              <a:rPr lang="tr-TR" smtClean="0"/>
              <a:pPr/>
              <a:t>‹#›</a:t>
            </a:fld>
            <a:endParaRPr lang="tr-TR"/>
          </a:p>
        </p:txBody>
      </p:sp>
      <p:sp>
        <p:nvSpPr>
          <p:cNvPr id="11" name="10 İçerik Yer Tutucusu"/>
          <p:cNvSpPr>
            <a:spLocks noGrp="1"/>
          </p:cNvSpPr>
          <p:nvPr>
            <p:ph sz="quarter" idx="2"/>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3091735761"/>
      </p:ext>
    </p:extLst>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16679BD4-3813-B24F-924B-F54E2BA286E8}" type="datetimeFigureOut">
              <a:rPr lang="tr-TR" smtClean="0">
                <a:solidFill>
                  <a:srgbClr val="575F6D"/>
                </a:solidFill>
              </a:rPr>
              <a:pPr/>
              <a:t>25.05.2022</a:t>
            </a:fld>
            <a:endParaRPr lang="tr-TR">
              <a:solidFill>
                <a:srgbClr val="575F6D"/>
              </a:solidFill>
            </a:endParaRPr>
          </a:p>
        </p:txBody>
      </p:sp>
      <p:sp>
        <p:nvSpPr>
          <p:cNvPr id="7" name="6 Slayt Numarası Yer Tutucusu"/>
          <p:cNvSpPr>
            <a:spLocks noGrp="1"/>
          </p:cNvSpPr>
          <p:nvPr>
            <p:ph type="sldNum" sz="quarter" idx="11"/>
          </p:nvPr>
        </p:nvSpPr>
        <p:spPr/>
        <p:txBody>
          <a:bodyPr rtlCol="0"/>
          <a:lstStyle/>
          <a:p>
            <a:fld id="{2EF200B7-77B4-BC48-A16B-6099D8C24C7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solidFill>
                <a:srgbClr val="575F6D"/>
              </a:solidFill>
            </a:endParaRPr>
          </a:p>
        </p:txBody>
      </p:sp>
    </p:spTree>
    <p:extLst>
      <p:ext uri="{BB962C8B-B14F-4D97-AF65-F5344CB8AC3E}">
        <p14:creationId xmlns:p14="http://schemas.microsoft.com/office/powerpoint/2010/main" val="875798968"/>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6679BD4-3813-B24F-924B-F54E2BA286E8}" type="datetimeFigureOut">
              <a:rPr lang="tr-TR" smtClean="0">
                <a:solidFill>
                  <a:srgbClr val="575F6D"/>
                </a:solidFill>
              </a:rPr>
              <a:pPr/>
              <a:t>25.05.2022</a:t>
            </a:fld>
            <a:endParaRPr lang="tr-TR">
              <a:solidFill>
                <a:srgbClr val="575F6D"/>
              </a:solidFill>
            </a:endParaRPr>
          </a:p>
        </p:txBody>
      </p:sp>
      <p:sp>
        <p:nvSpPr>
          <p:cNvPr id="3" name="2 Altbilgi Yer Tutucusu"/>
          <p:cNvSpPr>
            <a:spLocks noGrp="1"/>
          </p:cNvSpPr>
          <p:nvPr>
            <p:ph type="ftr" sz="quarter" idx="11"/>
          </p:nvPr>
        </p:nvSpPr>
        <p:spPr/>
        <p:txBody>
          <a:bodyPr/>
          <a:lstStyle/>
          <a:p>
            <a:endParaRPr lang="tr-TR">
              <a:solidFill>
                <a:srgbClr val="575F6D"/>
              </a:solidFill>
            </a:endParaRPr>
          </a:p>
        </p:txBody>
      </p:sp>
      <p:sp>
        <p:nvSpPr>
          <p:cNvPr id="4" name="3 Slayt Numarası Yer Tutucusu"/>
          <p:cNvSpPr>
            <a:spLocks noGrp="1"/>
          </p:cNvSpPr>
          <p:nvPr>
            <p:ph type="sldNum" sz="quarter" idx="12"/>
          </p:nvPr>
        </p:nvSpPr>
        <p:spPr/>
        <p:txBody>
          <a:bodyPr/>
          <a:lstStyle/>
          <a:p>
            <a:fld id="{2EF200B7-77B4-BC48-A16B-6099D8C24C71}" type="slidenum">
              <a:rPr lang="tr-TR" smtClean="0"/>
              <a:pPr/>
              <a:t>‹#›</a:t>
            </a:fld>
            <a:endParaRPr lang="tr-TR"/>
          </a:p>
        </p:txBody>
      </p:sp>
    </p:spTree>
    <p:extLst>
      <p:ext uri="{BB962C8B-B14F-4D97-AF65-F5344CB8AC3E}">
        <p14:creationId xmlns:p14="http://schemas.microsoft.com/office/powerpoint/2010/main" val="635842262"/>
      </p:ext>
    </p:extLst>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1 Başlık"/>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17 İçerik Yer Tutucusu"/>
          <p:cNvSpPr>
            <a:spLocks noGrp="1"/>
          </p:cNvSpPr>
          <p:nvPr>
            <p:ph sz="quarter" idx="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16679BD4-3813-B24F-924B-F54E2BA286E8}" type="datetimeFigureOut">
              <a:rPr lang="tr-TR" smtClean="0">
                <a:solidFill>
                  <a:srgbClr val="575F6D"/>
                </a:solidFill>
              </a:rPr>
              <a:pPr/>
              <a:t>25.05.2022</a:t>
            </a:fld>
            <a:endParaRPr lang="tr-TR">
              <a:solidFill>
                <a:srgbClr val="575F6D"/>
              </a:solidFill>
            </a:endParaRPr>
          </a:p>
        </p:txBody>
      </p:sp>
      <p:sp>
        <p:nvSpPr>
          <p:cNvPr id="22" name="21 Slayt Numarası Yer Tutucusu"/>
          <p:cNvSpPr>
            <a:spLocks noGrp="1"/>
          </p:cNvSpPr>
          <p:nvPr>
            <p:ph type="sldNum" sz="quarter" idx="15"/>
          </p:nvPr>
        </p:nvSpPr>
        <p:spPr/>
        <p:txBody>
          <a:bodyPr rtlCol="0"/>
          <a:lstStyle/>
          <a:p>
            <a:fld id="{2EF200B7-77B4-BC48-A16B-6099D8C24C7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solidFill>
                <a:srgbClr val="575F6D"/>
              </a:solidFill>
            </a:endParaRPr>
          </a:p>
        </p:txBody>
      </p:sp>
    </p:spTree>
    <p:extLst>
      <p:ext uri="{BB962C8B-B14F-4D97-AF65-F5344CB8AC3E}">
        <p14:creationId xmlns:p14="http://schemas.microsoft.com/office/powerpoint/2010/main" val="2432828295"/>
      </p:ext>
    </p:extLst>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Başlık"/>
          <p:cNvSpPr>
            <a:spLocks noGrp="1"/>
          </p:cNvSpPr>
          <p:nvPr>
            <p:ph type="title"/>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Dikdörtgen"/>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18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19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16 Veri Yer Tutucusu"/>
          <p:cNvSpPr>
            <a:spLocks noGrp="1"/>
          </p:cNvSpPr>
          <p:nvPr>
            <p:ph type="dt" sz="half" idx="10"/>
          </p:nvPr>
        </p:nvSpPr>
        <p:spPr/>
        <p:txBody>
          <a:bodyPr rtlCol="0"/>
          <a:lstStyle/>
          <a:p>
            <a:fld id="{16679BD4-3813-B24F-924B-F54E2BA286E8}" type="datetimeFigureOut">
              <a:rPr lang="tr-TR" smtClean="0">
                <a:solidFill>
                  <a:srgbClr val="575F6D"/>
                </a:solidFill>
              </a:rPr>
              <a:pPr/>
              <a:t>25.05.2022</a:t>
            </a:fld>
            <a:endParaRPr lang="tr-TR">
              <a:solidFill>
                <a:srgbClr val="575F6D"/>
              </a:solidFill>
            </a:endParaRPr>
          </a:p>
        </p:txBody>
      </p:sp>
      <p:sp>
        <p:nvSpPr>
          <p:cNvPr id="18" name="17 Slayt Numarası Yer Tutucusu"/>
          <p:cNvSpPr>
            <a:spLocks noGrp="1"/>
          </p:cNvSpPr>
          <p:nvPr>
            <p:ph type="sldNum" sz="quarter" idx="11"/>
          </p:nvPr>
        </p:nvSpPr>
        <p:spPr/>
        <p:txBody>
          <a:bodyPr rtlCol="0"/>
          <a:lstStyle/>
          <a:p>
            <a:fld id="{2EF200B7-77B4-BC48-A16B-6099D8C24C7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solidFill>
                <a:srgbClr val="575F6D"/>
              </a:solidFill>
            </a:endParaRPr>
          </a:p>
        </p:txBody>
      </p:sp>
    </p:spTree>
    <p:extLst>
      <p:ext uri="{BB962C8B-B14F-4D97-AF65-F5344CB8AC3E}">
        <p14:creationId xmlns:p14="http://schemas.microsoft.com/office/powerpoint/2010/main" val="96157953"/>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6679BD4-3813-B24F-924B-F54E2BA286E8}" type="datetimeFigureOut">
              <a:rPr lang="tr-TR" smtClean="0">
                <a:solidFill>
                  <a:srgbClr val="575F6D"/>
                </a:solidFill>
              </a:rPr>
              <a:pPr/>
              <a:t>25.05.2022</a:t>
            </a:fld>
            <a:endParaRPr lang="tr-TR">
              <a:solidFill>
                <a:srgbClr val="575F6D"/>
              </a:solidFill>
            </a:endParaRPr>
          </a:p>
        </p:txBody>
      </p:sp>
      <p:sp>
        <p:nvSpPr>
          <p:cNvPr id="5" name="4 Altbilgi Yer Tutucusu"/>
          <p:cNvSpPr>
            <a:spLocks noGrp="1"/>
          </p:cNvSpPr>
          <p:nvPr>
            <p:ph type="ftr" sz="quarter" idx="11"/>
          </p:nvPr>
        </p:nvSpPr>
        <p:spPr/>
        <p:txBody>
          <a:bodyPr/>
          <a:lstStyle/>
          <a:p>
            <a:endParaRPr lang="tr-TR">
              <a:solidFill>
                <a:srgbClr val="575F6D"/>
              </a:solidFill>
            </a:endParaRPr>
          </a:p>
        </p:txBody>
      </p:sp>
      <p:sp>
        <p:nvSpPr>
          <p:cNvPr id="6" name="5 Slayt Numarası Yer Tutucusu"/>
          <p:cNvSpPr>
            <a:spLocks noGrp="1"/>
          </p:cNvSpPr>
          <p:nvPr>
            <p:ph type="sldNum" sz="quarter" idx="12"/>
          </p:nvPr>
        </p:nvSpPr>
        <p:spPr/>
        <p:txBody>
          <a:bodyPr/>
          <a:lstStyle/>
          <a:p>
            <a:fld id="{2EF200B7-77B4-BC48-A16B-6099D8C24C71}" type="slidenum">
              <a:rPr lang="tr-TR" smtClean="0"/>
              <a:pPr/>
              <a:t>‹#›</a:t>
            </a:fld>
            <a:endParaRPr lang="tr-TR"/>
          </a:p>
        </p:txBody>
      </p:sp>
    </p:spTree>
    <p:extLst>
      <p:ext uri="{BB962C8B-B14F-4D97-AF65-F5344CB8AC3E}">
        <p14:creationId xmlns:p14="http://schemas.microsoft.com/office/powerpoint/2010/main" val="651381147"/>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82"/>
            <a:ext cx="22352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81"/>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6679BD4-3813-B24F-924B-F54E2BA286E8}" type="datetimeFigureOut">
              <a:rPr lang="tr-TR" smtClean="0">
                <a:solidFill>
                  <a:srgbClr val="575F6D"/>
                </a:solidFill>
              </a:rPr>
              <a:pPr/>
              <a:t>25.05.2022</a:t>
            </a:fld>
            <a:endParaRPr lang="tr-TR">
              <a:solidFill>
                <a:srgbClr val="575F6D"/>
              </a:solidFill>
            </a:endParaRPr>
          </a:p>
        </p:txBody>
      </p:sp>
      <p:sp>
        <p:nvSpPr>
          <p:cNvPr id="5" name="4 Altbilgi Yer Tutucusu"/>
          <p:cNvSpPr>
            <a:spLocks noGrp="1"/>
          </p:cNvSpPr>
          <p:nvPr>
            <p:ph type="ftr" sz="quarter" idx="11"/>
          </p:nvPr>
        </p:nvSpPr>
        <p:spPr/>
        <p:txBody>
          <a:bodyPr/>
          <a:lstStyle/>
          <a:p>
            <a:endParaRPr lang="tr-TR">
              <a:solidFill>
                <a:srgbClr val="575F6D"/>
              </a:solidFill>
            </a:endParaRPr>
          </a:p>
        </p:txBody>
      </p:sp>
      <p:sp>
        <p:nvSpPr>
          <p:cNvPr id="6" name="5 Slayt Numarası Yer Tutucusu"/>
          <p:cNvSpPr>
            <a:spLocks noGrp="1"/>
          </p:cNvSpPr>
          <p:nvPr>
            <p:ph type="sldNum" sz="quarter" idx="12"/>
          </p:nvPr>
        </p:nvSpPr>
        <p:spPr/>
        <p:txBody>
          <a:bodyPr/>
          <a:lstStyle/>
          <a:p>
            <a:fld id="{2EF200B7-77B4-BC48-A16B-6099D8C24C71}" type="slidenum">
              <a:rPr lang="tr-TR" smtClean="0"/>
              <a:pPr/>
              <a:t>‹#›</a:t>
            </a:fld>
            <a:endParaRPr lang="tr-TR"/>
          </a:p>
        </p:txBody>
      </p:sp>
    </p:spTree>
    <p:extLst>
      <p:ext uri="{BB962C8B-B14F-4D97-AF65-F5344CB8AC3E}">
        <p14:creationId xmlns:p14="http://schemas.microsoft.com/office/powerpoint/2010/main" val="4038673545"/>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6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52235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75060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4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4313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16840250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664007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9" name="8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46692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5" name="4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968765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4" name="3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06584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657257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470801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531113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7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7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612601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62"/>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69247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16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7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13408406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37"/>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44674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38605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9" name="8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657587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5" name="4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06935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4" name="3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709561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75768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516777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178359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75"/>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75"/>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479300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5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7534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7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5DFC146-3B48-4277-A3EB-70D58E2FBBED}" type="datetimeFigureOut">
              <a:rPr lang="tr-TR" smtClean="0"/>
              <a:pPr/>
              <a:t>25.05.2022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2B6CE0-D829-4194-9493-347B56ED7309}" type="slidenum">
              <a:rPr lang="tr-TR" smtClean="0"/>
              <a:pPr/>
              <a:t>‹#›</a:t>
            </a:fld>
            <a:endParaRPr lang="tr-TR"/>
          </a:p>
        </p:txBody>
      </p:sp>
    </p:spTree>
    <p:extLst>
      <p:ext uri="{BB962C8B-B14F-4D97-AF65-F5344CB8AC3E}">
        <p14:creationId xmlns:p14="http://schemas.microsoft.com/office/powerpoint/2010/main" val="1541432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077186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3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832989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29819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9" name="8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52591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5" name="4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4742661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4" name="3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647991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331081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7" name="6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481775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692035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6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6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dirty="0">
              <a:solidFill>
                <a:prstClr val="black">
                  <a:tint val="75000"/>
                </a:prstClr>
              </a:solidFill>
            </a:endParaRPr>
          </a:p>
        </p:txBody>
      </p:sp>
      <p:sp>
        <p:nvSpPr>
          <p:cNvPr id="6" name="5 Slayt Numarası Yer Tutucusu"/>
          <p:cNvSpPr>
            <a:spLocks noGrp="1"/>
          </p:cNvSpPr>
          <p:nvPr>
            <p:ph type="sldNum" sz="quarter" idx="12"/>
          </p:nvPr>
        </p:nvSpPr>
        <p:spPr/>
        <p:txBody>
          <a:body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3597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4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FC146-3B48-4277-A3EB-70D58E2FBBED}" type="datetimeFigureOut">
              <a:rPr lang="tr-TR" smtClean="0"/>
              <a:pPr/>
              <a:t>25.05.2022</a:t>
            </a:fld>
            <a:endParaRPr lang="tr-TR"/>
          </a:p>
        </p:txBody>
      </p:sp>
      <p:sp>
        <p:nvSpPr>
          <p:cNvPr id="5" name="Altbilgi Yer Tutucusu 4"/>
          <p:cNvSpPr>
            <a:spLocks noGrp="1"/>
          </p:cNvSpPr>
          <p:nvPr>
            <p:ph type="ftr" sz="quarter" idx="3"/>
          </p:nvPr>
        </p:nvSpPr>
        <p:spPr>
          <a:xfrm>
            <a:off x="4038600" y="63564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4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B6CE0-D829-4194-9493-347B56ED7309}" type="slidenum">
              <a:rPr lang="tr-TR" smtClean="0"/>
              <a:pPr/>
              <a:t>‹#›</a:t>
            </a:fld>
            <a:endParaRPr lang="tr-TR"/>
          </a:p>
        </p:txBody>
      </p:sp>
    </p:spTree>
    <p:extLst>
      <p:ext uri="{BB962C8B-B14F-4D97-AF65-F5344CB8AC3E}">
        <p14:creationId xmlns:p14="http://schemas.microsoft.com/office/powerpoint/2010/main" val="339556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8737600" y="635637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54772102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6462983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9611127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4D6F7-3319-4004-A86B-D2ED84E81412}" type="datetimeFigureOut">
              <a:rPr lang="tr-TR" smtClean="0">
                <a:solidFill>
                  <a:prstClr val="black">
                    <a:tint val="75000"/>
                  </a:prstClr>
                </a:solidFill>
              </a:rPr>
              <a:pPr/>
              <a:t>25.05.2022</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DF9E5-3809-4EF9-AA33-DBD4FCA67AE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0209401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838200" y="63564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solidFill>
                  <a:prstClr val="black">
                    <a:tint val="75000"/>
                  </a:prstClr>
                </a:solidFill>
              </a:rPr>
              <a:pPr/>
              <a:t>2022/5/25</a:t>
            </a:fld>
            <a:endParaRPr lang="zh-CN" altLang="en-US">
              <a:solidFill>
                <a:prstClr val="black">
                  <a:tint val="75000"/>
                </a:prstClr>
              </a:solidFill>
            </a:endParaRPr>
          </a:p>
        </p:txBody>
      </p:sp>
      <p:sp>
        <p:nvSpPr>
          <p:cNvPr id="1048579" name="Footer Placeholder 4"/>
          <p:cNvSpPr>
            <a:spLocks noGrp="1"/>
          </p:cNvSpPr>
          <p:nvPr>
            <p:ph type="ftr" sz="quarter" idx="3"/>
          </p:nvPr>
        </p:nvSpPr>
        <p:spPr>
          <a:xfrm>
            <a:off x="4038600" y="63564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1048580" name="Slide Number Placeholder 5"/>
          <p:cNvSpPr>
            <a:spLocks noGrp="1"/>
          </p:cNvSpPr>
          <p:nvPr>
            <p:ph type="sldNum" sz="quarter" idx="4"/>
          </p:nvPr>
        </p:nvSpPr>
        <p:spPr>
          <a:xfrm>
            <a:off x="8610600" y="635640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9987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a:spLocks/>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8" name="Yuvarlatılmış Dikdörtgen 7"/>
          <p:cNvSpPr>
            <a:spLocks/>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a:uFillTx/>
              </a:rPr>
              <a:t>Asıl başlık stili için tıklatın</a:t>
            </a:r>
            <a:endParaRPr kumimoji="0" lang="en-US">
              <a:uFillTx/>
            </a:endParaRPr>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a:uFillTx/>
              </a:rPr>
              <a:t>Asıl metin stillerini düzenlemek için tıklatın</a:t>
            </a:r>
          </a:p>
          <a:p>
            <a:pPr lvl="1" eaLnBrk="1" latinLnBrk="0" hangingPunct="1"/>
            <a:r>
              <a:rPr kumimoji="0" lang="tr-TR">
                <a:uFillTx/>
              </a:rPr>
              <a:t>İkinci düzey</a:t>
            </a:r>
          </a:p>
          <a:p>
            <a:pPr lvl="2" eaLnBrk="1" latinLnBrk="0" hangingPunct="1"/>
            <a:r>
              <a:rPr kumimoji="0" lang="tr-TR">
                <a:uFillTx/>
              </a:rPr>
              <a:t>Üçüncü düzey</a:t>
            </a:r>
          </a:p>
          <a:p>
            <a:pPr lvl="3" eaLnBrk="1" latinLnBrk="0" hangingPunct="1"/>
            <a:r>
              <a:rPr kumimoji="0" lang="tr-TR">
                <a:uFillTx/>
              </a:rPr>
              <a:t>Dördüncü düzey</a:t>
            </a:r>
          </a:p>
          <a:p>
            <a:pPr lvl="4" eaLnBrk="1" latinLnBrk="0" hangingPunct="1"/>
            <a:r>
              <a:rPr kumimoji="0" lang="tr-TR">
                <a:uFillTx/>
              </a:rPr>
              <a:t>Beşinci düzey</a:t>
            </a:r>
            <a:endParaRPr kumimoji="0" lang="en-US">
              <a:uFillTx/>
            </a:endParaRPr>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uFillTx/>
              </a:defRPr>
            </a:lvl1p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uFillTx/>
              </a:defRPr>
            </a:lvl1pPr>
          </a:lstStyle>
          <a:p>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uFillTx/>
                <a:latin typeface="+mj-lt"/>
                <a:ea typeface="+mj-ea"/>
                <a:cs typeface="+mj-cs"/>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2349064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uFillTx/>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uFillTx/>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uFillTx/>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uFillTx/>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uFillTx/>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uFillTx/>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uFillTx/>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uFillTx/>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uFillTx/>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uFillTx/>
          <a:latin typeface="+mn-lt"/>
          <a:ea typeface="+mn-ea"/>
          <a:cs typeface="+mn-cs"/>
        </a:defRPr>
      </a:lvl9pPr>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a:spLocks/>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useBgFill="1">
        <p:nvSpPr>
          <p:cNvPr id="8" name="Yuvarlatılmış Dikdörtgen 7"/>
          <p:cNvSpPr>
            <a:spLocks/>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a:uFillTx/>
              </a:rPr>
              <a:t>Asıl başlık stili için tıklatın</a:t>
            </a:r>
            <a:endParaRPr kumimoji="0" lang="en-US">
              <a:uFillTx/>
            </a:endParaRPr>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a:uFillTx/>
              </a:rPr>
              <a:t>Asıl metin stillerini düzenlemek için tıklatın</a:t>
            </a:r>
          </a:p>
          <a:p>
            <a:pPr lvl="1" eaLnBrk="1" latinLnBrk="0" hangingPunct="1"/>
            <a:r>
              <a:rPr kumimoji="0" lang="tr-TR">
                <a:uFillTx/>
              </a:rPr>
              <a:t>İkinci düzey</a:t>
            </a:r>
          </a:p>
          <a:p>
            <a:pPr lvl="2" eaLnBrk="1" latinLnBrk="0" hangingPunct="1"/>
            <a:r>
              <a:rPr kumimoji="0" lang="tr-TR">
                <a:uFillTx/>
              </a:rPr>
              <a:t>Üçüncü düzey</a:t>
            </a:r>
          </a:p>
          <a:p>
            <a:pPr lvl="3" eaLnBrk="1" latinLnBrk="0" hangingPunct="1"/>
            <a:r>
              <a:rPr kumimoji="0" lang="tr-TR">
                <a:uFillTx/>
              </a:rPr>
              <a:t>Dördüncü düzey</a:t>
            </a:r>
          </a:p>
          <a:p>
            <a:pPr lvl="4" eaLnBrk="1" latinLnBrk="0" hangingPunct="1"/>
            <a:r>
              <a:rPr kumimoji="0" lang="tr-TR">
                <a:uFillTx/>
              </a:rPr>
              <a:t>Beşinci düzey</a:t>
            </a:r>
            <a:endParaRPr kumimoji="0" lang="en-US">
              <a:uFillTx/>
            </a:endParaRPr>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uFillTx/>
              </a:defRPr>
            </a:lvl1pPr>
          </a:lstStyle>
          <a:p>
            <a:fld id="{A23720DD-5B6D-40BF-8493-A6B52D484E6B}" type="datetimeFigureOut">
              <a:rPr lang="tr-TR" smtClean="0">
                <a:solidFill>
                  <a:srgbClr val="696464"/>
                </a:solidFill>
              </a:rPr>
              <a:pPr/>
              <a:t>25.05.2022</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uFillTx/>
              </a:defRPr>
            </a:lvl1pPr>
          </a:lstStyle>
          <a:p>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uFillTx/>
                <a:latin typeface="+mj-lt"/>
                <a:ea typeface="+mj-ea"/>
                <a:cs typeface="+mj-cs"/>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5202887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uFillTx/>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uFillTx/>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uFillTx/>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uFillTx/>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uFillTx/>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uFillTx/>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uFillTx/>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uFillTx/>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uFillTx/>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uFillTx/>
          <a:latin typeface="+mn-lt"/>
          <a:ea typeface="+mn-ea"/>
          <a:cs typeface="+mn-cs"/>
        </a:defRPr>
      </a:lvl9pPr>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9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25.05.2022</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9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9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424383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21 Başlık Yer Tutucusu"/>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6679BD4-3813-B24F-924B-F54E2BA286E8}" type="datetimeFigureOut">
              <a:rPr lang="tr-TR" smtClean="0">
                <a:solidFill>
                  <a:srgbClr val="575F6D"/>
                </a:solidFill>
              </a:rPr>
              <a:pPr/>
              <a:t>25.05.2022</a:t>
            </a:fld>
            <a:endParaRPr lang="tr-TR">
              <a:solidFill>
                <a:srgbClr val="575F6D"/>
              </a:solidFill>
            </a:endParaRPr>
          </a:p>
        </p:txBody>
      </p:sp>
      <p:sp>
        <p:nvSpPr>
          <p:cNvPr id="3" name="2 Altbilgi Yer Tutucusu"/>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solidFill>
                <a:srgbClr val="575F6D"/>
              </a:solidFill>
            </a:endParaRPr>
          </a:p>
        </p:txBody>
      </p:sp>
      <p:sp>
        <p:nvSpPr>
          <p:cNvPr id="7" name="6 Düz Bağlayıcı"/>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22 Slayt Numarası Yer Tutucusu"/>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EF200B7-77B4-BC48-A16B-6099D8C24C71}" type="slidenum">
              <a:rPr lang="tr-TR" smtClean="0"/>
              <a:pPr/>
              <a:t>‹#›</a:t>
            </a:fld>
            <a:endParaRPr lang="tr-TR"/>
          </a:p>
        </p:txBody>
      </p:sp>
    </p:spTree>
    <p:extLst>
      <p:ext uri="{BB962C8B-B14F-4D97-AF65-F5344CB8AC3E}">
        <p14:creationId xmlns:p14="http://schemas.microsoft.com/office/powerpoint/2010/main" val="1039937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8737600" y="63563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28100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8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3"/>
          </p:nvPr>
        </p:nvSpPr>
        <p:spPr>
          <a:xfrm>
            <a:off x="4165600" y="635638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8737600" y="635638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1778594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8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83666-217F-4C4D-AA04-A6848D61C0EA}" type="datetimeFigureOut">
              <a:rPr lang="tr-TR" smtClean="0">
                <a:solidFill>
                  <a:prstClr val="black">
                    <a:tint val="75000"/>
                  </a:prstClr>
                </a:solidFill>
              </a:rPr>
              <a:pPr/>
              <a:t>25.05.2022</a:t>
            </a:fld>
            <a:endParaRPr lang="tr-TR" dirty="0">
              <a:solidFill>
                <a:prstClr val="black">
                  <a:tint val="75000"/>
                </a:prstClr>
              </a:solidFill>
            </a:endParaRPr>
          </a:p>
        </p:txBody>
      </p:sp>
      <p:sp>
        <p:nvSpPr>
          <p:cNvPr id="5" name="4 Altbilgi Yer Tutucusu"/>
          <p:cNvSpPr>
            <a:spLocks noGrp="1"/>
          </p:cNvSpPr>
          <p:nvPr>
            <p:ph type="ftr" sz="quarter" idx="3"/>
          </p:nvPr>
        </p:nvSpPr>
        <p:spPr>
          <a:xfrm>
            <a:off x="4165600" y="635638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5 Slayt Numarası Yer Tutucusu"/>
          <p:cNvSpPr>
            <a:spLocks noGrp="1"/>
          </p:cNvSpPr>
          <p:nvPr>
            <p:ph type="sldNum" sz="quarter" idx="4"/>
          </p:nvPr>
        </p:nvSpPr>
        <p:spPr>
          <a:xfrm>
            <a:off x="8737600" y="635638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51DEC-CBF8-44E7-866A-71D338F3C289}"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627121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EB%20Rehberlik%20Programlar&#305;/Ortaokul%20Reh.Kar.Gel.Dersi%20Prog.%202014.pdf" TargetMode="Externa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EB%20Rehberlik%20Programlar&#305;/Ortaokul%20Reh.Kar.Gel.Dersi%20Prog.%202014.pdf"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EB%20Rehberlik%20Programlar&#305;/Orta&#246;&#287;.Reh.%20ve%20Y&#246;n.%20Dersi%20Prog.%202011.pdf" TargetMode="Externa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solidFill>
            <a:schemeClr val="accent2">
              <a:lumMod val="40000"/>
              <a:lumOff val="60000"/>
            </a:schemeClr>
          </a:solidFill>
          <a:effectLst>
            <a:outerShdw blurRad="50800" dist="38100" dir="2700000" algn="tl" rotWithShape="0">
              <a:prstClr val="black">
                <a:alpha val="40000"/>
              </a:prstClr>
            </a:outerShdw>
          </a:effectLst>
        </p:spPr>
        <p:txBody>
          <a:bodyPr>
            <a:normAutofit fontScale="90000"/>
          </a:bodyPr>
          <a:lstStyle/>
          <a:p>
            <a:pPr>
              <a:spcBef>
                <a:spcPts val="1200"/>
              </a:spcBef>
            </a:pPr>
            <a:r>
              <a:rPr lang="tr-TR" b="1" dirty="0" smtClean="0">
                <a:solidFill>
                  <a:srgbClr val="C00000"/>
                </a:solidFill>
              </a:rPr>
              <a:t>REHBERLİK </a:t>
            </a:r>
            <a:r>
              <a:rPr lang="tr-TR" b="1" dirty="0" smtClean="0">
                <a:solidFill>
                  <a:srgbClr val="C00000"/>
                </a:solidFill>
              </a:rPr>
              <a:t>PROGRAMLARININ </a:t>
            </a:r>
            <a:r>
              <a:rPr lang="tr-TR" b="1" dirty="0" smtClean="0">
                <a:solidFill>
                  <a:srgbClr val="C00000"/>
                </a:solidFill>
              </a:rPr>
              <a:t>GELİŞTİRİLMESİ</a:t>
            </a:r>
            <a:br>
              <a:rPr lang="tr-TR" b="1" dirty="0" smtClean="0">
                <a:solidFill>
                  <a:srgbClr val="C00000"/>
                </a:solidFill>
              </a:rPr>
            </a:br>
            <a:endParaRPr lang="tr-TR" b="1" dirty="0">
              <a:solidFill>
                <a:srgbClr val="C00000"/>
              </a:solidFill>
            </a:endParaRPr>
          </a:p>
        </p:txBody>
      </p:sp>
      <p:sp>
        <p:nvSpPr>
          <p:cNvPr id="3" name="Metin kutusu 2"/>
          <p:cNvSpPr txBox="1"/>
          <p:nvPr/>
        </p:nvSpPr>
        <p:spPr>
          <a:xfrm>
            <a:off x="3233560" y="2877492"/>
            <a:ext cx="5711687" cy="584775"/>
          </a:xfrm>
          <a:prstGeom prst="rect">
            <a:avLst/>
          </a:prstGeom>
          <a:noFill/>
        </p:spPr>
        <p:txBody>
          <a:bodyPr wrap="square" rtlCol="0">
            <a:spAutoFit/>
          </a:bodyPr>
          <a:lstStyle/>
          <a:p>
            <a:pPr algn="ctr"/>
            <a:r>
              <a:rPr lang="tr-TR" sz="3200" b="1" dirty="0" smtClean="0"/>
              <a:t>Prof.Dr.Mevlüt KAYA</a:t>
            </a:r>
            <a:endParaRPr lang="tr-TR" sz="3200" b="1" dirty="0"/>
          </a:p>
        </p:txBody>
      </p:sp>
    </p:spTree>
    <p:extLst>
      <p:ext uri="{BB962C8B-B14F-4D97-AF65-F5344CB8AC3E}">
        <p14:creationId xmlns:p14="http://schemas.microsoft.com/office/powerpoint/2010/main" val="266361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7322" y="216577"/>
            <a:ext cx="11569148" cy="3816429"/>
          </a:xfrm>
          <a:prstGeom prst="rect">
            <a:avLst/>
          </a:prstGeom>
        </p:spPr>
        <p:txBody>
          <a:bodyPr wrap="square">
            <a:spAutoFit/>
          </a:bodyPr>
          <a:lstStyle/>
          <a:p>
            <a:pPr algn="ctr"/>
            <a:r>
              <a:rPr lang="tr-TR" sz="2200" b="1" dirty="0">
                <a:solidFill>
                  <a:srgbClr val="000000"/>
                </a:solidFill>
              </a:rPr>
              <a:t>Okul Rehberlik ve Psikolojik Danışma Programı </a:t>
            </a:r>
            <a:endParaRPr lang="tr-TR" sz="2200" dirty="0">
              <a:solidFill>
                <a:srgbClr val="000000"/>
              </a:solidFill>
            </a:endParaRPr>
          </a:p>
          <a:p>
            <a:endParaRPr lang="tr-TR" sz="2200" dirty="0">
              <a:solidFill>
                <a:srgbClr val="000000"/>
              </a:solidFill>
            </a:endParaRPr>
          </a:p>
          <a:p>
            <a:endParaRPr lang="tr-TR" sz="2200" b="1" dirty="0" smtClean="0">
              <a:solidFill>
                <a:srgbClr val="000000"/>
              </a:solidFill>
            </a:endParaRPr>
          </a:p>
          <a:p>
            <a:r>
              <a:rPr lang="tr-TR" sz="2200" b="1" dirty="0" smtClean="0">
                <a:solidFill>
                  <a:srgbClr val="000000"/>
                </a:solidFill>
              </a:rPr>
              <a:t>Okul </a:t>
            </a:r>
            <a:r>
              <a:rPr lang="tr-TR" sz="2200" b="1" dirty="0">
                <a:solidFill>
                  <a:srgbClr val="000000"/>
                </a:solidFill>
              </a:rPr>
              <a:t>rehberlik ve psikolojik danışma programının hazırlanması </a:t>
            </a:r>
            <a:endParaRPr lang="tr-TR" sz="2200" dirty="0">
              <a:solidFill>
                <a:srgbClr val="000000"/>
              </a:solidFill>
            </a:endParaRPr>
          </a:p>
          <a:p>
            <a:r>
              <a:rPr lang="tr-TR" sz="2200" b="1" dirty="0">
                <a:solidFill>
                  <a:srgbClr val="000000"/>
                </a:solidFill>
              </a:rPr>
              <a:t>MADDE 10 – </a:t>
            </a:r>
            <a:r>
              <a:rPr lang="tr-TR" sz="2200" dirty="0">
                <a:solidFill>
                  <a:srgbClr val="000000"/>
                </a:solidFill>
              </a:rPr>
              <a:t>(1) Okul rehberlik ve psikolojik danışma programında; </a:t>
            </a:r>
          </a:p>
          <a:p>
            <a:r>
              <a:rPr lang="es-ES" sz="2200" dirty="0">
                <a:solidFill>
                  <a:srgbClr val="000000"/>
                </a:solidFill>
              </a:rPr>
              <a:t>a) Genel, yerel ve özel hedeflere, </a:t>
            </a:r>
          </a:p>
          <a:p>
            <a:r>
              <a:rPr lang="tr-TR" sz="2200" dirty="0">
                <a:solidFill>
                  <a:srgbClr val="000000"/>
                </a:solidFill>
              </a:rPr>
              <a:t>b) Gelişimsel ve önleyici hizmetler, iyileştirici hizmetler ve destek hizmetlere, </a:t>
            </a:r>
          </a:p>
          <a:p>
            <a:r>
              <a:rPr lang="tr-TR" sz="2200" dirty="0">
                <a:solidFill>
                  <a:srgbClr val="000000"/>
                </a:solidFill>
              </a:rPr>
              <a:t>c) Okuldaki tüm öğrencileri kapsayacak faaliyetlere, </a:t>
            </a:r>
          </a:p>
          <a:p>
            <a:r>
              <a:rPr lang="tr-TR" sz="2200" dirty="0">
                <a:solidFill>
                  <a:srgbClr val="000000"/>
                </a:solidFill>
              </a:rPr>
              <a:t>ç) Değerlendirme süreçlerine, </a:t>
            </a:r>
          </a:p>
          <a:p>
            <a:r>
              <a:rPr lang="tr-TR" sz="2200" dirty="0">
                <a:solidFill>
                  <a:srgbClr val="000000"/>
                </a:solidFill>
              </a:rPr>
              <a:t>yer verilir. </a:t>
            </a:r>
          </a:p>
          <a:p>
            <a:r>
              <a:rPr lang="tr-TR" sz="2200" dirty="0">
                <a:solidFill>
                  <a:srgbClr val="000000"/>
                </a:solidFill>
              </a:rPr>
              <a:t>  </a:t>
            </a:r>
          </a:p>
        </p:txBody>
      </p:sp>
      <p:sp>
        <p:nvSpPr>
          <p:cNvPr id="3" name="Dikdörtgen 2"/>
          <p:cNvSpPr/>
          <p:nvPr/>
        </p:nvSpPr>
        <p:spPr>
          <a:xfrm>
            <a:off x="808383" y="4065992"/>
            <a:ext cx="9819860" cy="1785104"/>
          </a:xfrm>
          <a:prstGeom prst="rect">
            <a:avLst/>
          </a:prstGeom>
        </p:spPr>
        <p:txBody>
          <a:bodyPr wrap="square">
            <a:spAutoFit/>
          </a:bodyPr>
          <a:lstStyle/>
          <a:p>
            <a:r>
              <a:rPr lang="tr-TR" sz="2200" b="1" dirty="0" err="1">
                <a:solidFill>
                  <a:srgbClr val="000000"/>
                </a:solidFill>
              </a:rPr>
              <a:t>Psikoeğitim</a:t>
            </a:r>
            <a:r>
              <a:rPr lang="tr-TR" sz="2200" b="1" dirty="0">
                <a:solidFill>
                  <a:srgbClr val="000000"/>
                </a:solidFill>
              </a:rPr>
              <a:t> programı: </a:t>
            </a:r>
            <a:endParaRPr lang="tr-TR" sz="2200" b="1" dirty="0" smtClean="0">
              <a:solidFill>
                <a:srgbClr val="000000"/>
              </a:solidFill>
            </a:endParaRPr>
          </a:p>
          <a:p>
            <a:r>
              <a:rPr lang="tr-TR" sz="2200" dirty="0" smtClean="0">
                <a:solidFill>
                  <a:srgbClr val="000000"/>
                </a:solidFill>
              </a:rPr>
              <a:t>Önleyici </a:t>
            </a:r>
            <a:r>
              <a:rPr lang="tr-TR" sz="2200" dirty="0">
                <a:solidFill>
                  <a:srgbClr val="000000"/>
                </a:solidFill>
              </a:rPr>
              <a:t>ve eğitsel nitelikte, beceri kazandırmayı amaçlayan, sistematik olarak yapılandırılmış oturumlardan oluşan ve rehber öğretmen/psikolojik danışman tarafından uygulanan </a:t>
            </a:r>
            <a:r>
              <a:rPr lang="tr-TR" sz="2200" dirty="0" smtClean="0">
                <a:solidFill>
                  <a:srgbClr val="000000"/>
                </a:solidFill>
              </a:rPr>
              <a:t>programı</a:t>
            </a:r>
            <a:r>
              <a:rPr lang="tr-TR" sz="2200" dirty="0">
                <a:solidFill>
                  <a:srgbClr val="000000"/>
                </a:solidFill>
              </a:rPr>
              <a:t>.</a:t>
            </a:r>
          </a:p>
          <a:p>
            <a:r>
              <a:rPr lang="tr-TR" sz="2200" dirty="0">
                <a:solidFill>
                  <a:srgbClr val="000000"/>
                </a:solidFill>
              </a:rPr>
              <a:t>  </a:t>
            </a:r>
          </a:p>
        </p:txBody>
      </p:sp>
    </p:spTree>
    <p:extLst>
      <p:ext uri="{BB962C8B-B14F-4D97-AF65-F5344CB8AC3E}">
        <p14:creationId xmlns:p14="http://schemas.microsoft.com/office/powerpoint/2010/main" val="223524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56592" y="1028343"/>
            <a:ext cx="10999304" cy="5232202"/>
          </a:xfrm>
          <a:prstGeom prst="rect">
            <a:avLst/>
          </a:prstGeom>
        </p:spPr>
        <p:txBody>
          <a:bodyPr wrap="square">
            <a:spAutoFit/>
          </a:bodyPr>
          <a:lstStyle/>
          <a:p>
            <a:r>
              <a:rPr lang="tr-TR" sz="2400" b="1" dirty="0">
                <a:solidFill>
                  <a:srgbClr val="000000"/>
                </a:solidFill>
              </a:rPr>
              <a:t>Uygulama ve değerlendirme </a:t>
            </a:r>
            <a:endParaRPr lang="tr-TR" sz="2400" dirty="0">
              <a:solidFill>
                <a:srgbClr val="000000"/>
              </a:solidFill>
            </a:endParaRPr>
          </a:p>
          <a:p>
            <a:r>
              <a:rPr lang="tr-TR" sz="2200" b="1" dirty="0">
                <a:solidFill>
                  <a:srgbClr val="000000"/>
                </a:solidFill>
              </a:rPr>
              <a:t>MADDE 11 </a:t>
            </a:r>
            <a:r>
              <a:rPr lang="tr-TR" sz="2200" b="1" dirty="0" smtClean="0">
                <a:solidFill>
                  <a:srgbClr val="000000"/>
                </a:solidFill>
              </a:rPr>
              <a:t>–</a:t>
            </a:r>
          </a:p>
          <a:p>
            <a:r>
              <a:rPr lang="tr-TR" sz="2200" dirty="0" smtClean="0">
                <a:solidFill>
                  <a:srgbClr val="000000"/>
                </a:solidFill>
              </a:rPr>
              <a:t>(</a:t>
            </a:r>
            <a:r>
              <a:rPr lang="tr-TR" sz="2200" dirty="0">
                <a:solidFill>
                  <a:srgbClr val="000000"/>
                </a:solidFill>
              </a:rPr>
              <a:t>1) Eğitim kurumlarında </a:t>
            </a:r>
            <a:r>
              <a:rPr lang="tr-TR" sz="2200" dirty="0" smtClean="0">
                <a:solidFill>
                  <a:srgbClr val="000000"/>
                </a:solidFill>
              </a:rPr>
              <a:t>(okullarda) rehberlik </a:t>
            </a:r>
            <a:r>
              <a:rPr lang="tr-TR" sz="2200" dirty="0">
                <a:solidFill>
                  <a:srgbClr val="000000"/>
                </a:solidFill>
              </a:rPr>
              <a:t>ve psikolojik danışma hizmetleri; gelişimsel ve önleyici hizmetler, iyileştirici hizmetler ve destek hizmetler esas alınarak sunulur. </a:t>
            </a:r>
          </a:p>
          <a:p>
            <a:endParaRPr lang="tr-TR" sz="2200" dirty="0" smtClean="0">
              <a:solidFill>
                <a:srgbClr val="000000"/>
              </a:solidFill>
            </a:endParaRPr>
          </a:p>
          <a:p>
            <a:r>
              <a:rPr lang="tr-TR" sz="2200" dirty="0" smtClean="0">
                <a:solidFill>
                  <a:srgbClr val="000000"/>
                </a:solidFill>
              </a:rPr>
              <a:t>(</a:t>
            </a:r>
            <a:r>
              <a:rPr lang="tr-TR" sz="2200" dirty="0">
                <a:solidFill>
                  <a:srgbClr val="000000"/>
                </a:solidFill>
              </a:rPr>
              <a:t>2) Rehberlik ve psikolojik danışma hizmetleri; bireysel ve grupla psikolojik danışma ve rehberlik, </a:t>
            </a:r>
            <a:r>
              <a:rPr lang="tr-TR" sz="2200" dirty="0" err="1">
                <a:solidFill>
                  <a:srgbClr val="000000"/>
                </a:solidFill>
              </a:rPr>
              <a:t>psikoeğitim</a:t>
            </a:r>
            <a:r>
              <a:rPr lang="tr-TR" sz="2200" dirty="0">
                <a:solidFill>
                  <a:srgbClr val="000000"/>
                </a:solidFill>
              </a:rPr>
              <a:t> programı uygulama, akran temelli çalışmalar, bireyi tanıma tekniklerini uygulama, seminer, panel, konferans, kurs ve gezi düzenleme, sınıf rehberliği çalışmaları ile yayın hazırlama gibi faaliyetlerle yürütülür. İhtiyaç halinde bu hizmetler çevrimiçi bilgi teknolojileri kullanılarak uzaktan verilebilir. </a:t>
            </a:r>
          </a:p>
          <a:p>
            <a:endParaRPr lang="tr-TR" sz="2200" dirty="0" smtClean="0">
              <a:solidFill>
                <a:srgbClr val="000000"/>
              </a:solidFill>
            </a:endParaRPr>
          </a:p>
          <a:p>
            <a:r>
              <a:rPr lang="tr-TR" sz="2200" dirty="0" smtClean="0">
                <a:solidFill>
                  <a:srgbClr val="000000"/>
                </a:solidFill>
              </a:rPr>
              <a:t>(</a:t>
            </a:r>
            <a:r>
              <a:rPr lang="tr-TR" sz="2200" dirty="0">
                <a:solidFill>
                  <a:srgbClr val="000000"/>
                </a:solidFill>
              </a:rPr>
              <a:t>3) Okul rehberlik ve psikolojik danışma programı; ders yılı boyunca rehber öğretmen/psikolojik danışman, sınıf rehber öğretmenleri, öğretmenler ve eğitim kurumu yöneticileri ile iş birliği içerisinde uygulanır ve programın etkililiği ders yılı sonunda kanıta dayalı olarak değerlendirilir. </a:t>
            </a:r>
          </a:p>
          <a:p>
            <a:r>
              <a:rPr lang="tr-TR" sz="2400" dirty="0">
                <a:solidFill>
                  <a:srgbClr val="000000"/>
                </a:solidFill>
              </a:rPr>
              <a:t>  </a:t>
            </a:r>
          </a:p>
        </p:txBody>
      </p:sp>
    </p:spTree>
    <p:extLst>
      <p:ext uri="{BB962C8B-B14F-4D97-AF65-F5344CB8AC3E}">
        <p14:creationId xmlns:p14="http://schemas.microsoft.com/office/powerpoint/2010/main" val="306432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4" y="543339"/>
            <a:ext cx="10190920" cy="437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465" y="4769539"/>
            <a:ext cx="2257904" cy="94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85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488" y="1147141"/>
            <a:ext cx="301942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876" y="1292914"/>
            <a:ext cx="2678263"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190" y="1428128"/>
            <a:ext cx="24955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25" y="1406179"/>
            <a:ext cx="25431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21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071563"/>
            <a:ext cx="35909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385" y="1425644"/>
            <a:ext cx="35433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977" y="1515096"/>
            <a:ext cx="35718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2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
        <p:nvSpPr>
          <p:cNvPr id="2" name="Dikdörtgen 1"/>
          <p:cNvSpPr/>
          <p:nvPr/>
        </p:nvSpPr>
        <p:spPr>
          <a:xfrm>
            <a:off x="3816628" y="42"/>
            <a:ext cx="2782957" cy="265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t>
            </a:r>
            <a:endParaRPr lang="tr-TR" dirty="0">
              <a:solidFill>
                <a:schemeClr val="tx1"/>
              </a:solidFill>
            </a:endParaRPr>
          </a:p>
        </p:txBody>
      </p:sp>
    </p:spTree>
    <p:extLst>
      <p:ext uri="{BB962C8B-B14F-4D97-AF65-F5344CB8AC3E}">
        <p14:creationId xmlns:p14="http://schemas.microsoft.com/office/powerpoint/2010/main" val="175054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1" y="0"/>
            <a:ext cx="12192000" cy="7315200"/>
          </a:xfrm>
          <a:prstGeom prst="rect">
            <a:avLst/>
          </a:prstGeom>
          <a:noFill/>
          <a:ln w="9525">
            <a:noFill/>
            <a:miter lim="800000"/>
            <a:headEnd/>
            <a:tailEnd/>
          </a:ln>
          <a:effectLst/>
        </p:spPr>
      </p:pic>
    </p:spTree>
    <p:extLst>
      <p:ext uri="{BB962C8B-B14F-4D97-AF65-F5344CB8AC3E}">
        <p14:creationId xmlns:p14="http://schemas.microsoft.com/office/powerpoint/2010/main" val="327302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p:cNvPicPr>
            <a:picLocks noChangeAspect="1" noChangeArrowheads="1"/>
          </p:cNvPicPr>
          <p:nvPr/>
        </p:nvPicPr>
        <p:blipFill>
          <a:blip r:embed="rId2"/>
          <a:srcRect/>
          <a:stretch>
            <a:fillRect/>
          </a:stretch>
        </p:blipFill>
        <p:spPr bwMode="auto">
          <a:xfrm>
            <a:off x="1" y="313037"/>
            <a:ext cx="12222803" cy="6091882"/>
          </a:xfrm>
          <a:prstGeom prst="rect">
            <a:avLst/>
          </a:prstGeom>
          <a:noFill/>
          <a:ln w="9525">
            <a:noFill/>
            <a:miter lim="800000"/>
            <a:headEnd/>
            <a:tailEnd/>
          </a:ln>
          <a:effectLst/>
        </p:spPr>
      </p:pic>
    </p:spTree>
    <p:extLst>
      <p:ext uri="{BB962C8B-B14F-4D97-AF65-F5344CB8AC3E}">
        <p14:creationId xmlns:p14="http://schemas.microsoft.com/office/powerpoint/2010/main" val="217128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41" y="477120"/>
            <a:ext cx="10467975" cy="514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84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a:stretch>
            <a:fillRect/>
          </a:stretch>
        </p:blipFill>
        <p:spPr bwMode="auto">
          <a:xfrm>
            <a:off x="594216" y="3078734"/>
            <a:ext cx="11334173" cy="3306468"/>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15" y="735293"/>
            <a:ext cx="11078196"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32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0115" y="1122363"/>
            <a:ext cx="11304103" cy="2387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Milli Eğitim Bakanlığı</a:t>
            </a:r>
            <a:b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İlköğretim ve Ortaöğretim Kurumlarının</a:t>
            </a:r>
            <a:b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HAFTALIK DERS ÇİZELGELERİ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4213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4" name="1 Başlık"/>
          <p:cNvSpPr txBox="1">
            <a:spLocks/>
          </p:cNvSpPr>
          <p:nvPr/>
        </p:nvSpPr>
        <p:spPr>
          <a:xfrm>
            <a:off x="0" y="43"/>
            <a:ext cx="12192000" cy="1470025"/>
          </a:xfrm>
          <a:prstGeom prst="rect">
            <a:avLst/>
          </a:prstGeom>
          <a:solidFill>
            <a:schemeClr val="accent1">
              <a:lumMod val="60000"/>
              <a:lumOff val="40000"/>
            </a:schemeClr>
          </a:solidFill>
          <a:ln>
            <a:solidFill>
              <a:schemeClr val="tx2">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dirty="0">
                <a:solidFill>
                  <a:prstClr val="black"/>
                </a:solidFill>
              </a:rPr>
              <a:t>Psikolojik Danışma ve Rehberlik Hizmetleri Yaklaşımları</a:t>
            </a:r>
            <a:endParaRPr lang="tr-TR" sz="2800" dirty="0">
              <a:solidFill>
                <a:srgbClr val="1F497D">
                  <a:lumMod val="50000"/>
                </a:srgbClr>
              </a:solidFill>
            </a:endParaRPr>
          </a:p>
        </p:txBody>
      </p:sp>
      <p:graphicFrame>
        <p:nvGraphicFramePr>
          <p:cNvPr id="5" name="Diyagram 4"/>
          <p:cNvGraphicFramePr/>
          <p:nvPr>
            <p:extLst>
              <p:ext uri="{D42A27DB-BD31-4B8C-83A1-F6EECF244321}">
                <p14:modId xmlns:p14="http://schemas.microsoft.com/office/powerpoint/2010/main" val="3410302220"/>
              </p:ext>
            </p:extLst>
          </p:nvPr>
        </p:nvGraphicFramePr>
        <p:xfrm>
          <a:off x="779581" y="1628800"/>
          <a:ext cx="10632843"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925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4294967295"/>
          </p:nvPr>
        </p:nvSpPr>
        <p:spPr>
          <a:xfrm>
            <a:off x="410819" y="1503920"/>
            <a:ext cx="11463132" cy="4486069"/>
          </a:xfrm>
        </p:spPr>
        <p:txBody>
          <a:bodyPr>
            <a:noAutofit/>
          </a:bodyPr>
          <a:lstStyle/>
          <a:p>
            <a:pPr marL="514350" indent="-514350">
              <a:lnSpc>
                <a:spcPct val="100000"/>
              </a:lnSpc>
              <a:spcAft>
                <a:spcPts val="1200"/>
              </a:spcAft>
              <a:buFont typeface="+mj-lt"/>
              <a:buAutoNum type="arabicPeriod"/>
            </a:pPr>
            <a:r>
              <a:rPr lang="tr-TR" sz="2400" b="1" dirty="0" smtClean="0">
                <a:solidFill>
                  <a:srgbClr val="002060"/>
                </a:solidFill>
                <a:cs typeface="Times New Roman" panose="02020603050405020304" pitchFamily="18" charset="0"/>
              </a:rPr>
              <a:t>Kriz yönelimli PDR yaklaşımında, </a:t>
            </a:r>
            <a:r>
              <a:rPr lang="tr-TR" sz="2400" dirty="0" smtClean="0">
                <a:cs typeface="Times New Roman" panose="02020603050405020304" pitchFamily="18" charset="0"/>
              </a:rPr>
              <a:t>bireye yaşamının çeşitli dönemlerinde meydana gelen olağanüstü olaylar ve kriz durumlarında yardım edilmesi esastır.</a:t>
            </a:r>
          </a:p>
          <a:p>
            <a:pPr marL="514350" indent="-514350">
              <a:lnSpc>
                <a:spcPct val="100000"/>
              </a:lnSpc>
              <a:spcAft>
                <a:spcPts val="1200"/>
              </a:spcAft>
              <a:buFont typeface="+mj-lt"/>
              <a:buAutoNum type="arabicPeriod"/>
            </a:pPr>
            <a:r>
              <a:rPr lang="tr-TR" sz="2400" b="1" dirty="0" smtClean="0">
                <a:solidFill>
                  <a:srgbClr val="002060"/>
                </a:solidFill>
                <a:cs typeface="Times New Roman" panose="02020603050405020304" pitchFamily="18" charset="0"/>
              </a:rPr>
              <a:t>İyileştirici-çare bulucu PDR yaklaşımı, </a:t>
            </a:r>
            <a:r>
              <a:rPr lang="tr-TR" sz="2400" dirty="0" smtClean="0">
                <a:cs typeface="Times New Roman" panose="02020603050405020304" pitchFamily="18" charset="0"/>
              </a:rPr>
              <a:t>bireyin eksik yanları veya hatalı davranışları üzerine odaklanır ve bunları tamamlayıcı bir rol üstlenir.</a:t>
            </a:r>
          </a:p>
          <a:p>
            <a:pPr marL="514350" indent="-514350">
              <a:lnSpc>
                <a:spcPct val="100000"/>
              </a:lnSpc>
              <a:spcAft>
                <a:spcPts val="1200"/>
              </a:spcAft>
              <a:buFont typeface="+mj-lt"/>
              <a:buAutoNum type="arabicPeriod"/>
            </a:pPr>
            <a:r>
              <a:rPr lang="tr-TR" sz="2400" b="1" dirty="0" smtClean="0">
                <a:solidFill>
                  <a:srgbClr val="002060"/>
                </a:solidFill>
                <a:cs typeface="Times New Roman" panose="02020603050405020304" pitchFamily="18" charset="0"/>
              </a:rPr>
              <a:t>Önleyici PDR yaklaşımı, </a:t>
            </a:r>
            <a:r>
              <a:rPr lang="tr-TR" sz="2400" dirty="0" smtClean="0">
                <a:cs typeface="Times New Roman" panose="02020603050405020304" pitchFamily="18" charset="0"/>
              </a:rPr>
              <a:t>kriz yönelimli ve iyileştirici-çare bulucu PDR anlayışlarının sınırlılıklarını giderme amacıyla ortaya çıkmıştır. </a:t>
            </a:r>
          </a:p>
          <a:p>
            <a:pPr marL="514350" indent="-514350">
              <a:lnSpc>
                <a:spcPct val="100000"/>
              </a:lnSpc>
              <a:spcAft>
                <a:spcPts val="1200"/>
              </a:spcAft>
              <a:buFont typeface="+mj-lt"/>
              <a:buAutoNum type="arabicPeriod"/>
            </a:pPr>
            <a:r>
              <a:rPr lang="tr-TR" sz="2400" b="1" dirty="0" smtClean="0">
                <a:solidFill>
                  <a:srgbClr val="002060"/>
                </a:solidFill>
                <a:cs typeface="Times New Roman" panose="02020603050405020304" pitchFamily="18" charset="0"/>
              </a:rPr>
              <a:t>Gelişimsel PDR Yaklaşımı, </a:t>
            </a:r>
            <a:r>
              <a:rPr lang="tr-TR" sz="2400" dirty="0" smtClean="0">
                <a:cs typeface="Times New Roman" panose="02020603050405020304" pitchFamily="18" charset="0"/>
              </a:rPr>
              <a:t>öğrencilerin içinde bulundukları yaş ve gelişim dönemlerinin bir gereği olarak yerine getirmeleri gereken gelişim görevlerini öngörür.</a:t>
            </a:r>
            <a:endParaRPr lang="tr-TR" sz="2400" b="1" dirty="0">
              <a:solidFill>
                <a:srgbClr val="002060"/>
              </a:solidFill>
              <a:cs typeface="Times New Roman" panose="02020603050405020304" pitchFamily="18" charset="0"/>
            </a:endParaRPr>
          </a:p>
        </p:txBody>
      </p:sp>
      <p:sp>
        <p:nvSpPr>
          <p:cNvPr id="3" name="Dikdörtgen 2"/>
          <p:cNvSpPr/>
          <p:nvPr/>
        </p:nvSpPr>
        <p:spPr>
          <a:xfrm>
            <a:off x="980693" y="708535"/>
            <a:ext cx="8587409" cy="523220"/>
          </a:xfrm>
          <a:prstGeom prst="rect">
            <a:avLst/>
          </a:prstGeom>
        </p:spPr>
        <p:txBody>
          <a:bodyPr wrap="square">
            <a:spAutoFit/>
          </a:bodyPr>
          <a:lstStyle/>
          <a:p>
            <a:pPr marL="715963" marR="0" lvl="0" indent="0" defTabSz="914400" eaLnBrk="1" fontAlgn="auto" latinLnBrk="0" hangingPunct="1">
              <a:lnSpc>
                <a:spcPct val="100000"/>
              </a:lnSpc>
              <a:spcBef>
                <a:spcPts val="0"/>
              </a:spcBef>
              <a:spcAft>
                <a:spcPts val="0"/>
              </a:spcAft>
              <a:buClrTx/>
              <a:buSzTx/>
              <a:buFontTx/>
              <a:buNone/>
              <a:tabLst/>
              <a:defRPr/>
            </a:pPr>
            <a:r>
              <a:rPr kumimoji="0" lang="tr-TR" altLang="tr" sz="2800" b="1" i="0" strike="noStrike" kern="0" cap="none" spc="0" normalizeH="0" baseline="0" noProof="0" dirty="0" smtClean="0">
                <a:ln>
                  <a:noFill/>
                </a:ln>
                <a:solidFill>
                  <a:srgbClr val="000000"/>
                </a:solidFill>
                <a:effectLst/>
                <a:uLnTx/>
                <a:uFillTx/>
              </a:rPr>
              <a:t>İşlevlerine Göre PDR Yaklaşımları</a:t>
            </a:r>
          </a:p>
        </p:txBody>
      </p:sp>
    </p:spTree>
    <p:extLst>
      <p:ext uri="{BB962C8B-B14F-4D97-AF65-F5344CB8AC3E}">
        <p14:creationId xmlns:p14="http://schemas.microsoft.com/office/powerpoint/2010/main" val="451239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876129" y="1090823"/>
            <a:ext cx="10189435" cy="46208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200" b="1" i="0" strike="noStrike" kern="1200" cap="none" spc="0" normalizeH="0" baseline="0" noProof="0" dirty="0" smtClean="0">
                <a:ln>
                  <a:noFill/>
                </a:ln>
                <a:solidFill>
                  <a:sysClr val="windowText" lastClr="000000"/>
                </a:solidFill>
                <a:effectLst/>
                <a:uLnTx/>
                <a:uFillTx/>
                <a:latin typeface="Calibri"/>
                <a:ea typeface="+mn-ea"/>
                <a:cs typeface="+mn-cs"/>
              </a:rPr>
              <a:t>Gelişimsel PDR yaklaşımı: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200" b="0" i="0" u="none" strike="noStrike" kern="1200" cap="none" spc="0" normalizeH="0" baseline="0" noProof="0" dirty="0" smtClean="0">
                <a:ln>
                  <a:noFill/>
                </a:ln>
                <a:solidFill>
                  <a:sysClr val="windowText" lastClr="000000"/>
                </a:solidFill>
                <a:effectLst/>
                <a:uLnTx/>
                <a:uFillTx/>
                <a:latin typeface="Calibri"/>
                <a:ea typeface="+mn-ea"/>
                <a:cs typeface="+mn-cs"/>
              </a:rPr>
              <a:t>Rehberliğin bir eğitim programına yönelme ya da meslek seçimi sorunları ile sınırlandırılmasına ve kriz durumlarında düzeltici-çare bulucu yardımlar vermesi temeline dayalı anlayışlara </a:t>
            </a:r>
            <a:r>
              <a:rPr kumimoji="0" lang="tr-TR" sz="2200" b="1" i="0" u="none" strike="noStrike" kern="1200" cap="none" spc="0" normalizeH="0" baseline="0" noProof="0" dirty="0" smtClean="0">
                <a:ln>
                  <a:noFill/>
                </a:ln>
                <a:solidFill>
                  <a:sysClr val="windowText" lastClr="000000"/>
                </a:solidFill>
                <a:effectLst/>
                <a:uLnTx/>
                <a:uFillTx/>
                <a:latin typeface="Calibri"/>
                <a:ea typeface="+mn-ea"/>
                <a:cs typeface="+mn-cs"/>
              </a:rPr>
              <a:t>bir tepki </a:t>
            </a:r>
            <a:r>
              <a:rPr kumimoji="0" lang="tr-TR" sz="2200" b="0" i="0" u="none" strike="noStrike" kern="1200" cap="none" spc="0" normalizeH="0" baseline="0" noProof="0" dirty="0" smtClean="0">
                <a:ln>
                  <a:noFill/>
                </a:ln>
                <a:solidFill>
                  <a:sysClr val="windowText" lastClr="000000"/>
                </a:solidFill>
                <a:effectLst/>
                <a:uLnTx/>
                <a:uFillTx/>
                <a:latin typeface="Calibri"/>
                <a:ea typeface="+mn-ea"/>
                <a:cs typeface="+mn-cs"/>
              </a:rPr>
              <a:t>olarak gelişmiştir.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200" b="0" i="0" u="none" strike="noStrike" kern="1200" cap="none" spc="0" normalizeH="0" baseline="0" noProof="0" dirty="0" smtClean="0">
                <a:ln>
                  <a:noFill/>
                </a:ln>
                <a:solidFill>
                  <a:sysClr val="windowText" lastClr="000000"/>
                </a:solidFill>
                <a:effectLst/>
                <a:uLnTx/>
                <a:uFillTx/>
                <a:latin typeface="Calibri"/>
                <a:ea typeface="+mn-ea"/>
                <a:cs typeface="+mn-cs"/>
              </a:rPr>
              <a:t>Gelişimsel PDR yaklaşımı, öğrencilerin içinde bulundukları </a:t>
            </a:r>
            <a:r>
              <a:rPr kumimoji="0" lang="tr-TR" sz="2200" b="1" i="0" u="none" strike="noStrike" kern="1200" cap="none" spc="0" normalizeH="0" baseline="0" noProof="0" dirty="0" smtClean="0">
                <a:ln>
                  <a:noFill/>
                </a:ln>
                <a:solidFill>
                  <a:sysClr val="windowText" lastClr="000000"/>
                </a:solidFill>
                <a:effectLst/>
                <a:uLnTx/>
                <a:uFillTx/>
                <a:latin typeface="Calibri"/>
                <a:ea typeface="+mn-ea"/>
                <a:cs typeface="+mn-cs"/>
              </a:rPr>
              <a:t>yaş ve gelişim dönemleri</a:t>
            </a:r>
            <a:r>
              <a:rPr kumimoji="0" lang="tr-TR" sz="2200" b="0" i="0" u="none" strike="noStrike" kern="1200" cap="none" spc="0" normalizeH="0" baseline="0" noProof="0" dirty="0" smtClean="0">
                <a:ln>
                  <a:noFill/>
                </a:ln>
                <a:solidFill>
                  <a:sysClr val="windowText" lastClr="000000"/>
                </a:solidFill>
                <a:effectLst/>
                <a:uLnTx/>
                <a:uFillTx/>
                <a:latin typeface="Calibri"/>
                <a:ea typeface="+mn-ea"/>
                <a:cs typeface="+mn-cs"/>
              </a:rPr>
              <a:t>nin bir gereği olarak yerine getirmeleri beklenen bazı gelişimsel görevlerin olduğu gerçeğinden hareketle, PDR hizmetleri yoluyla çocuklara bu </a:t>
            </a:r>
            <a:r>
              <a:rPr kumimoji="0" lang="tr-TR" sz="2200" b="1" i="0" u="none" strike="noStrike" kern="1200" cap="none" spc="0" normalizeH="0" baseline="0" noProof="0" dirty="0" smtClean="0">
                <a:ln>
                  <a:noFill/>
                </a:ln>
                <a:solidFill>
                  <a:sysClr val="windowText" lastClr="000000"/>
                </a:solidFill>
                <a:effectLst/>
                <a:uLnTx/>
                <a:uFillTx/>
                <a:latin typeface="Calibri"/>
                <a:ea typeface="+mn-ea"/>
                <a:cs typeface="+mn-cs"/>
              </a:rPr>
              <a:t>gelişimsel görevlerini başarı ile yerine getirmeleri </a:t>
            </a:r>
            <a:r>
              <a:rPr kumimoji="0" lang="tr-TR" sz="2200" b="0" i="0" u="none" strike="noStrike" kern="1200" cap="none" spc="0" normalizeH="0" baseline="0" noProof="0" dirty="0" smtClean="0">
                <a:ln>
                  <a:noFill/>
                </a:ln>
                <a:solidFill>
                  <a:sysClr val="windowText" lastClr="000000"/>
                </a:solidFill>
                <a:effectLst/>
                <a:uLnTx/>
                <a:uFillTx/>
                <a:latin typeface="Calibri"/>
                <a:ea typeface="+mn-ea"/>
                <a:cs typeface="+mn-cs"/>
              </a:rPr>
              <a:t>için sistemli ve programlı bir şekilde yardım etmeyi öngörür.</a:t>
            </a:r>
            <a:endParaRPr kumimoji="0" lang="tr-TR"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068180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45" y="116632"/>
            <a:ext cx="11955977"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60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9220" y="616920"/>
            <a:ext cx="10081591" cy="549271"/>
          </a:xfrm>
        </p:spPr>
        <p:txBody>
          <a:bodyPr>
            <a:normAutofit fontScale="90000"/>
          </a:bodyPr>
          <a:lstStyle/>
          <a:p>
            <a:r>
              <a:rPr lang="tr-TR" b="1" dirty="0" smtClean="0">
                <a:solidFill>
                  <a:srgbClr val="002060"/>
                </a:solidFill>
              </a:rPr>
              <a:t>         </a:t>
            </a:r>
            <a:r>
              <a:rPr lang="tr-TR" sz="3200" b="1" dirty="0" smtClean="0">
                <a:solidFill>
                  <a:srgbClr val="002060"/>
                </a:solidFill>
                <a:latin typeface="+mn-lt"/>
              </a:rPr>
              <a:t>REHBERLİK MODELLERİ</a:t>
            </a:r>
            <a:endParaRPr lang="tr-TR" sz="3200" b="1" dirty="0">
              <a:solidFill>
                <a:srgbClr val="002060"/>
              </a:solidFill>
              <a:latin typeface="+mn-lt"/>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696275397"/>
              </p:ext>
            </p:extLst>
          </p:nvPr>
        </p:nvGraphicFramePr>
        <p:xfrm>
          <a:off x="732183" y="118952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 4"/>
          <p:cNvGrpSpPr/>
          <p:nvPr/>
        </p:nvGrpSpPr>
        <p:grpSpPr>
          <a:xfrm>
            <a:off x="667245" y="5280949"/>
            <a:ext cx="1103967" cy="1577093"/>
            <a:chOff x="-53373" y="2770064"/>
            <a:chExt cx="1103966" cy="1577093"/>
          </a:xfrm>
        </p:grpSpPr>
        <p:sp>
          <p:nvSpPr>
            <p:cNvPr id="7" name="Köşeli Çift Ayraç 6"/>
            <p:cNvSpPr/>
            <p:nvPr/>
          </p:nvSpPr>
          <p:spPr>
            <a:xfrm rot="5400000">
              <a:off x="-289937" y="3006628"/>
              <a:ext cx="1577093" cy="1103965"/>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Köşeli Çift Ayraç 4"/>
            <p:cNvSpPr/>
            <p:nvPr/>
          </p:nvSpPr>
          <p:spPr>
            <a:xfrm>
              <a:off x="-53372" y="3322047"/>
              <a:ext cx="1103965" cy="47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Kapsamlı PDR Modeli</a:t>
              </a:r>
              <a:endParaRPr lang="tr-TR" sz="2000" b="1" kern="1200" dirty="0">
                <a:solidFill>
                  <a:schemeClr val="tx1"/>
                </a:solidFill>
              </a:endParaRPr>
            </a:p>
          </p:txBody>
        </p:sp>
      </p:grpSp>
      <p:grpSp>
        <p:nvGrpSpPr>
          <p:cNvPr id="9" name="Grup 8"/>
          <p:cNvGrpSpPr/>
          <p:nvPr/>
        </p:nvGrpSpPr>
        <p:grpSpPr>
          <a:xfrm>
            <a:off x="1771185" y="5280907"/>
            <a:ext cx="9411635" cy="1025110"/>
            <a:chOff x="1050591" y="2770065"/>
            <a:chExt cx="9411634" cy="1025110"/>
          </a:xfrm>
        </p:grpSpPr>
        <p:sp>
          <p:nvSpPr>
            <p:cNvPr id="10" name="Aynı Yanın Köşesi Yuvarlatılmış Dikdörtgen 9"/>
            <p:cNvSpPr/>
            <p:nvPr/>
          </p:nvSpPr>
          <p:spPr>
            <a:xfrm rot="5400000">
              <a:off x="5243853" y="-1423197"/>
              <a:ext cx="1025110" cy="9411634"/>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Aynı Yanın Köşesi Yuvarlatılmış Dikdörtgen 4"/>
            <p:cNvSpPr/>
            <p:nvPr/>
          </p:nvSpPr>
          <p:spPr>
            <a:xfrm>
              <a:off x="1050591" y="2820107"/>
              <a:ext cx="9361592" cy="92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0" kern="1200" dirty="0" smtClean="0">
                  <a:solidFill>
                    <a:schemeClr val="tx1"/>
                  </a:solidFill>
                  <a:latin typeface="+mn-lt"/>
                  <a:cs typeface="Times New Roman" panose="02020603050405020304" pitchFamily="18" charset="0"/>
                </a:rPr>
                <a:t>Öğrencilerin gelişim özelliklerine ve ihtiyaçlarına dayalı öğrenci yeterliliklerini gerçekleştirmeyi amaçlayan modeldir.</a:t>
              </a:r>
              <a:endParaRPr lang="tr-TR" sz="2800" b="0" kern="1200" dirty="0">
                <a:solidFill>
                  <a:schemeClr val="tx1"/>
                </a:solidFill>
                <a:latin typeface="+mn-lt"/>
              </a:endParaRPr>
            </a:p>
          </p:txBody>
        </p:sp>
      </p:grpSp>
    </p:spTree>
    <p:extLst>
      <p:ext uri="{BB962C8B-B14F-4D97-AF65-F5344CB8AC3E}">
        <p14:creationId xmlns:p14="http://schemas.microsoft.com/office/powerpoint/2010/main" val="3064675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60" y="1086720"/>
            <a:ext cx="10944461" cy="412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65660" y="1111059"/>
            <a:ext cx="1151105" cy="400110"/>
          </a:xfrm>
          <a:prstGeom prst="rect">
            <a:avLst/>
          </a:prstGeom>
          <a:noFill/>
        </p:spPr>
        <p:txBody>
          <a:bodyPr wrap="square" rtlCol="0">
            <a:spAutoFit/>
          </a:bodyPr>
          <a:lstStyle/>
          <a:p>
            <a:r>
              <a:rPr lang="tr-TR" sz="2000" b="1" dirty="0" smtClean="0">
                <a:latin typeface="Arial" pitchFamily="34" charset="0"/>
                <a:cs typeface="Arial" pitchFamily="34" charset="0"/>
              </a:rPr>
              <a:t>Servis-</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291763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80" y="1471032"/>
            <a:ext cx="10609053" cy="369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292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479" y="1285503"/>
            <a:ext cx="10479468" cy="321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62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679" y="1076509"/>
            <a:ext cx="9649464" cy="232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779" y="3567529"/>
            <a:ext cx="9929260" cy="100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542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3" name="2 İçerik Yer Tutucusu"/>
          <p:cNvSpPr>
            <a:spLocks noGrp="1"/>
          </p:cNvSpPr>
          <p:nvPr>
            <p:ph idx="1"/>
          </p:nvPr>
        </p:nvSpPr>
        <p:spPr>
          <a:xfrm>
            <a:off x="207435" y="1740788"/>
            <a:ext cx="5504524" cy="5112568"/>
          </a:xfrm>
        </p:spPr>
        <p:txBody>
          <a:bodyPr>
            <a:normAutofit/>
          </a:bodyPr>
          <a:lstStyle/>
          <a:p>
            <a:pPr marL="0" indent="0">
              <a:buNone/>
            </a:pPr>
            <a:r>
              <a:rPr lang="tr-TR" sz="2200" dirty="0"/>
              <a:t>Psikolojik danışma ve rehberliğin işlevini sadece üst okul ve meslek seçimi ya da kriz durumlarında müdahale etme şeklinde formüle eden geleneksel PDR yaklaşımlarına tepki olarak 1960'li yıllarda gündeme gelen </a:t>
            </a:r>
            <a:r>
              <a:rPr lang="tr-TR" sz="2200" b="1" dirty="0">
                <a:solidFill>
                  <a:srgbClr val="C00000"/>
                </a:solidFill>
              </a:rPr>
              <a:t>Gelişimsel Rehberlik Yaklaşımı </a:t>
            </a:r>
            <a:r>
              <a:rPr lang="tr-TR" sz="2200" dirty="0"/>
              <a:t>bağlamında 1980’li yıllarda ABD.’nde </a:t>
            </a:r>
            <a:r>
              <a:rPr lang="tr-TR" sz="2200" b="1" dirty="0">
                <a:solidFill>
                  <a:srgbClr val="C00000"/>
                </a:solidFill>
              </a:rPr>
              <a:t>Kapsamlı Rehberlik Programları Modeli</a:t>
            </a:r>
            <a:r>
              <a:rPr lang="tr-TR" sz="2200" dirty="0">
                <a:solidFill>
                  <a:srgbClr val="C00000"/>
                </a:solidFill>
              </a:rPr>
              <a:t> </a:t>
            </a:r>
            <a:r>
              <a:rPr lang="tr-TR" sz="2200" dirty="0"/>
              <a:t>ortaya çıkmıştır</a:t>
            </a:r>
            <a:r>
              <a:rPr lang="tr-TR" sz="2200" dirty="0" smtClean="0"/>
              <a:t>.</a:t>
            </a:r>
          </a:p>
          <a:p>
            <a:pPr marL="0" indent="0">
              <a:buNone/>
            </a:pPr>
            <a:r>
              <a:rPr lang="tr-TR" sz="2200" b="1" dirty="0" smtClean="0"/>
              <a:t>Üç temel unsurdan </a:t>
            </a:r>
            <a:r>
              <a:rPr lang="tr-TR" sz="2200" b="1" dirty="0"/>
              <a:t>oluşmaktadır</a:t>
            </a:r>
            <a:r>
              <a:rPr lang="tr-TR" sz="2200" dirty="0" smtClean="0"/>
              <a:t>:  </a:t>
            </a:r>
          </a:p>
          <a:p>
            <a:pPr marL="0" indent="0">
              <a:buNone/>
            </a:pPr>
            <a:r>
              <a:rPr lang="tr-TR" sz="2200" dirty="0" smtClean="0"/>
              <a:t>1.İçerik</a:t>
            </a:r>
          </a:p>
          <a:p>
            <a:pPr marL="0" indent="0">
              <a:buNone/>
            </a:pPr>
            <a:r>
              <a:rPr lang="tr-TR" sz="2200" dirty="0" smtClean="0"/>
              <a:t>2. Yapı</a:t>
            </a:r>
          </a:p>
          <a:p>
            <a:pPr marL="0" indent="0">
              <a:buNone/>
            </a:pPr>
            <a:r>
              <a:rPr lang="tr-TR" sz="2200" dirty="0" smtClean="0"/>
              <a:t>3. Kaynak</a:t>
            </a:r>
            <a:endParaRPr lang="tr-TR" sz="2200" dirty="0"/>
          </a:p>
        </p:txBody>
      </p:sp>
      <p:sp>
        <p:nvSpPr>
          <p:cNvPr id="4" name="1 Başlık"/>
          <p:cNvSpPr txBox="1">
            <a:spLocks/>
          </p:cNvSpPr>
          <p:nvPr/>
        </p:nvSpPr>
        <p:spPr>
          <a:xfrm>
            <a:off x="0" y="39"/>
            <a:ext cx="12192000" cy="1470025"/>
          </a:xfrm>
          <a:prstGeom prst="rect">
            <a:avLst/>
          </a:prstGeom>
          <a:solidFill>
            <a:schemeClr val="accent1">
              <a:lumMod val="60000"/>
              <a:lumOff val="40000"/>
            </a:schemeClr>
          </a:solidFill>
          <a:ln>
            <a:solidFill>
              <a:schemeClr val="tx2">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prstClr val="black"/>
                </a:solidFill>
              </a:rPr>
              <a:t>Kapsamlı rehberlik programları modelinin ortaya çıkmasında hangi nedenlerin rolü olmuştur?</a:t>
            </a:r>
          </a:p>
        </p:txBody>
      </p:sp>
      <p:sp>
        <p:nvSpPr>
          <p:cNvPr id="5" name="AutoShape 2" descr="KAPSAMLI GELİŞİMSEL REHBERLİK PROGRAMI (KGRP) NEDİR? - PDR Birim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6" name="AutoShape 4" descr="KAPSAMLI GELİŞİMSEL REHBERLİK PROGRAMI (KGRP) NEDİR? - PDR Birimi"/>
          <p:cNvSpPr>
            <a:spLocks noChangeAspect="1" noChangeArrowheads="1"/>
          </p:cNvSpPr>
          <p:nvPr/>
        </p:nvSpPr>
        <p:spPr bwMode="auto">
          <a:xfrm>
            <a:off x="410633" y="7976"/>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sp>
        <p:nvSpPr>
          <p:cNvPr id="7" name="AutoShape 6" descr="KAPSAMLI GELİŞİMSEL REHBERLİK PROGRAMI (KGRP) NEDİR? - PDR Birimi"/>
          <p:cNvSpPr>
            <a:spLocks noChangeAspect="1" noChangeArrowheads="1"/>
          </p:cNvSpPr>
          <p:nvPr/>
        </p:nvSpPr>
        <p:spPr bwMode="auto">
          <a:xfrm>
            <a:off x="613833" y="160376"/>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solidFill>
                <a:prstClr val="black"/>
              </a:solidFill>
            </a:endParaRPr>
          </a:p>
        </p:txBody>
      </p:sp>
      <p:pic>
        <p:nvPicPr>
          <p:cNvPr id="8199"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65" t="10048" r="37240" b="32090"/>
          <a:stretch/>
        </p:blipFill>
        <p:spPr bwMode="auto">
          <a:xfrm>
            <a:off x="5741157" y="1628800"/>
            <a:ext cx="6096000"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21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20417" y="196482"/>
            <a:ext cx="10508974" cy="492122"/>
          </a:xfrm>
          <a:prstGeom prst="rect">
            <a:avLst/>
          </a:prstGeom>
          <a:noFill/>
        </p:spPr>
        <p:txBody>
          <a:bodyPr wrap="square" rtlCol="0">
            <a:spAutoFit/>
          </a:bodyPr>
          <a:lstStyle/>
          <a:p>
            <a:pPr algn="ctr">
              <a:lnSpc>
                <a:spcPct val="115000"/>
              </a:lnSpc>
              <a:spcAft>
                <a:spcPts val="1000"/>
              </a:spcAft>
            </a:pPr>
            <a:r>
              <a:rPr lang="tr-TR" sz="2400" dirty="0" smtClean="0">
                <a:ea typeface="Calibri"/>
                <a:cs typeface="Times New Roman"/>
                <a:hlinkClick r:id="rId2" action="ppaction://hlinkfile"/>
              </a:rPr>
              <a:t>Ortaokul </a:t>
            </a:r>
            <a:r>
              <a:rPr lang="tr-TR" sz="2400" dirty="0">
                <a:ea typeface="Calibri"/>
                <a:cs typeface="Times New Roman"/>
                <a:hlinkClick r:id="rId2" action="ppaction://hlinkfile"/>
              </a:rPr>
              <a:t>Rehberlik ve Kariyer Geliştirme Dersi Programı, </a:t>
            </a:r>
            <a:r>
              <a:rPr lang="tr-TR" sz="2400" dirty="0" smtClean="0">
                <a:ea typeface="Calibri"/>
                <a:cs typeface="Times New Roman"/>
              </a:rPr>
              <a:t>2022</a:t>
            </a:r>
            <a:endParaRPr lang="tr-TR" sz="2400" dirty="0">
              <a:ea typeface="Calibri"/>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58" y="713548"/>
            <a:ext cx="10880034" cy="503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26" y="5731977"/>
            <a:ext cx="1076076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46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34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3" name="2 İçerik Yer Tutucusu"/>
          <p:cNvSpPr>
            <a:spLocks noGrp="1"/>
          </p:cNvSpPr>
          <p:nvPr>
            <p:ph idx="1"/>
          </p:nvPr>
        </p:nvSpPr>
        <p:spPr>
          <a:xfrm>
            <a:off x="335360" y="1484784"/>
            <a:ext cx="11856640" cy="5229200"/>
          </a:xfrm>
        </p:spPr>
        <p:txBody>
          <a:bodyPr>
            <a:noAutofit/>
          </a:bodyPr>
          <a:lstStyle/>
          <a:p>
            <a:pPr marL="0" indent="0">
              <a:buNone/>
            </a:pPr>
            <a:r>
              <a:rPr lang="tr-TR" sz="2200" dirty="0"/>
              <a:t>Kapsamlı rehberlik programları modelinin diğer geleneksel modellere göre daha üstün yanları bulunmakla birlikte </a:t>
            </a:r>
            <a:r>
              <a:rPr lang="tr-TR" sz="2200" b="1" dirty="0"/>
              <a:t>ülkemizde bu modelin uygulanabilirliği konusunda </a:t>
            </a:r>
            <a:r>
              <a:rPr lang="tr-TR" sz="2200" b="1" dirty="0" smtClean="0"/>
              <a:t>şu </a:t>
            </a:r>
            <a:r>
              <a:rPr lang="tr-TR" sz="2200" b="1" dirty="0"/>
              <a:t>değerlendirmeler</a:t>
            </a:r>
            <a:r>
              <a:rPr lang="tr-TR" sz="2200" dirty="0"/>
              <a:t> </a:t>
            </a:r>
            <a:r>
              <a:rPr lang="tr-TR" sz="2200" b="1" dirty="0" smtClean="0"/>
              <a:t>yapılmaktadır</a:t>
            </a:r>
            <a:r>
              <a:rPr lang="tr-TR" sz="2200" dirty="0" smtClean="0"/>
              <a:t>:</a:t>
            </a:r>
            <a:endParaRPr lang="tr-TR" sz="2200" dirty="0"/>
          </a:p>
          <a:p>
            <a:pPr marL="0" indent="0">
              <a:buNone/>
            </a:pPr>
            <a:r>
              <a:rPr lang="tr-TR" sz="2200" dirty="0" smtClean="0"/>
              <a:t>1. Bu </a:t>
            </a:r>
            <a:r>
              <a:rPr lang="tr-TR" sz="2200" dirty="0"/>
              <a:t>programlar gelişimsel ve birbiri üstüne inşa edilen faaliyetlerden oluşur. Yani, </a:t>
            </a:r>
            <a:r>
              <a:rPr lang="tr-TR" sz="2200" b="1" dirty="0"/>
              <a:t>ilköğretim birinci sınıftan </a:t>
            </a:r>
            <a:r>
              <a:rPr lang="tr-TR" sz="2200" b="1" dirty="0" smtClean="0"/>
              <a:t>12. </a:t>
            </a:r>
            <a:r>
              <a:rPr lang="tr-TR" sz="2200" b="1" dirty="0"/>
              <a:t>sınıfa kadar </a:t>
            </a:r>
            <a:r>
              <a:rPr lang="tr-TR" sz="2200" dirty="0"/>
              <a:t>uzanan ardışık bir programdır. Fakat, ülkemizde rehberlik hizmetleri öteden beri daha çok </a:t>
            </a:r>
            <a:r>
              <a:rPr lang="tr-TR" sz="2200" dirty="0" smtClean="0"/>
              <a:t>ortaöğretim </a:t>
            </a:r>
            <a:r>
              <a:rPr lang="tr-TR" sz="2200" dirty="0"/>
              <a:t>düzeyinde uygulana gelmiştir.</a:t>
            </a:r>
          </a:p>
          <a:p>
            <a:pPr marL="0" indent="0">
              <a:buNone/>
            </a:pPr>
            <a:r>
              <a:rPr lang="tr-TR" sz="2200" dirty="0" smtClean="0"/>
              <a:t>2. Bu </a:t>
            </a:r>
            <a:r>
              <a:rPr lang="tr-TR" sz="2200" dirty="0"/>
              <a:t>programlar okuldaki tüm personelin (okul psikolojik danışmanları, öğretmenler, yöneticiler) </a:t>
            </a:r>
            <a:r>
              <a:rPr lang="tr-TR" sz="2200" b="1" dirty="0"/>
              <a:t>aktif katılım ve işbirliğini </a:t>
            </a:r>
            <a:r>
              <a:rPr lang="tr-TR" sz="2200" dirty="0"/>
              <a:t>gerektirir. Bu durumda, tüm personelin rehberlik hizmetleri ile ilgili temel kavramları ve anlayışı </a:t>
            </a:r>
            <a:r>
              <a:rPr lang="tr-TR" sz="2200" dirty="0" smtClean="0"/>
              <a:t>kazanmış </a:t>
            </a:r>
            <a:r>
              <a:rPr lang="tr-TR" sz="2200" dirty="0"/>
              <a:t>olmaları gerekir.</a:t>
            </a:r>
          </a:p>
          <a:p>
            <a:pPr marL="0" indent="0">
              <a:buNone/>
            </a:pPr>
            <a:r>
              <a:rPr lang="tr-TR" sz="2200" dirty="0" smtClean="0"/>
              <a:t>3</a:t>
            </a:r>
            <a:r>
              <a:rPr lang="tr-TR" sz="2200" dirty="0"/>
              <a:t>. Rehberlik müfredatının (sınıf rehberlik etkinliklerinin) uygulanabilmesi için okul psikolojik danışmanlarına </a:t>
            </a:r>
            <a:r>
              <a:rPr lang="tr-TR" sz="2200" b="1" dirty="0"/>
              <a:t>ders saati </a:t>
            </a:r>
            <a:r>
              <a:rPr lang="tr-TR" sz="2200" dirty="0"/>
              <a:t>ayrılması gerekmektedir. Ancak, ilköğretim okullarında rehberlik etkinlikleri için ayrılmış bağımsız bir ders saati bulunmamaktadır</a:t>
            </a:r>
            <a:r>
              <a:rPr lang="tr-TR" sz="2200" dirty="0" smtClean="0"/>
              <a:t>.</a:t>
            </a:r>
            <a:endParaRPr lang="tr-TR" sz="2200" dirty="0"/>
          </a:p>
        </p:txBody>
      </p:sp>
      <p:sp>
        <p:nvSpPr>
          <p:cNvPr id="4" name="1 Başlık"/>
          <p:cNvSpPr txBox="1">
            <a:spLocks/>
          </p:cNvSpPr>
          <p:nvPr/>
        </p:nvSpPr>
        <p:spPr>
          <a:xfrm>
            <a:off x="0" y="1"/>
            <a:ext cx="12192000" cy="1196752"/>
          </a:xfrm>
          <a:prstGeom prst="rect">
            <a:avLst/>
          </a:prstGeom>
          <a:solidFill>
            <a:schemeClr val="accent1">
              <a:lumMod val="60000"/>
              <a:lumOff val="40000"/>
            </a:schemeClr>
          </a:solidFill>
          <a:ln>
            <a:solidFill>
              <a:schemeClr val="tx2">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prstClr val="black"/>
                </a:solidFill>
              </a:rPr>
              <a:t>Kapsamlı Rehberlik Programları Modeli</a:t>
            </a:r>
          </a:p>
        </p:txBody>
      </p:sp>
    </p:spTree>
    <p:extLst>
      <p:ext uri="{BB962C8B-B14F-4D97-AF65-F5344CB8AC3E}">
        <p14:creationId xmlns:p14="http://schemas.microsoft.com/office/powerpoint/2010/main" val="3943246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3" name="2 İçerik Yer Tutucusu"/>
          <p:cNvSpPr>
            <a:spLocks noGrp="1"/>
          </p:cNvSpPr>
          <p:nvPr>
            <p:ph idx="1"/>
          </p:nvPr>
        </p:nvSpPr>
        <p:spPr>
          <a:xfrm>
            <a:off x="616496" y="1340776"/>
            <a:ext cx="10959008" cy="5328591"/>
          </a:xfrm>
        </p:spPr>
        <p:txBody>
          <a:bodyPr>
            <a:normAutofit/>
          </a:bodyPr>
          <a:lstStyle/>
          <a:p>
            <a:pPr marL="0" indent="0">
              <a:spcBef>
                <a:spcPts val="1200"/>
              </a:spcBef>
              <a:buNone/>
            </a:pPr>
            <a:r>
              <a:rPr lang="tr-TR" sz="2200" dirty="0" smtClean="0"/>
              <a:t>4</a:t>
            </a:r>
            <a:r>
              <a:rPr lang="tr-TR" sz="2200" dirty="0"/>
              <a:t>. Bu programların hazırlanması ve etkili bir şekilde uygulanması için okul psikolojik danışmanlarının </a:t>
            </a:r>
            <a:r>
              <a:rPr lang="tr-TR" sz="2200" b="1" dirty="0"/>
              <a:t>program geliştirme </a:t>
            </a:r>
            <a:r>
              <a:rPr lang="tr-TR" sz="2200" dirty="0"/>
              <a:t>ile ilgili bazı temel kavram ve </a:t>
            </a:r>
            <a:r>
              <a:rPr lang="tr-TR" sz="2200" b="1" dirty="0"/>
              <a:t>becerileri kazanmaları </a:t>
            </a:r>
            <a:r>
              <a:rPr lang="tr-TR" sz="2200" dirty="0"/>
              <a:t>gerekmektedir.</a:t>
            </a:r>
          </a:p>
          <a:p>
            <a:pPr marL="0" indent="0">
              <a:spcBef>
                <a:spcPts val="1200"/>
              </a:spcBef>
              <a:buNone/>
            </a:pPr>
            <a:r>
              <a:rPr lang="tr-TR" sz="2200" dirty="0" smtClean="0"/>
              <a:t>5</a:t>
            </a:r>
            <a:r>
              <a:rPr lang="tr-TR" sz="2200" dirty="0"/>
              <a:t>. Bu program, okul psikolojik danışmanlarının geleneksel "terapist" rolünden ayrılarak okul-eğitim sistemi içinde (ki sınıf rehberlik etkinlikleri bunu gerektirir) </a:t>
            </a:r>
            <a:r>
              <a:rPr lang="tr-TR" sz="2200" b="1" dirty="0"/>
              <a:t>sınıflarda bilgi verici danışmanlık hizmetlerin</a:t>
            </a:r>
            <a:r>
              <a:rPr lang="tr-TR" sz="2200" dirty="0"/>
              <a:t>i de yürütmesini gerektirir.</a:t>
            </a:r>
          </a:p>
          <a:p>
            <a:pPr marL="0" lvl="0" indent="0">
              <a:spcBef>
                <a:spcPts val="1200"/>
              </a:spcBef>
              <a:buNone/>
            </a:pPr>
            <a:r>
              <a:rPr lang="tr-TR" sz="2200" dirty="0">
                <a:solidFill>
                  <a:prstClr val="black"/>
                </a:solidFill>
              </a:rPr>
              <a:t>6</a:t>
            </a:r>
            <a:r>
              <a:rPr lang="tr-TR" sz="2200" dirty="0" smtClean="0">
                <a:solidFill>
                  <a:prstClr val="black"/>
                </a:solidFill>
              </a:rPr>
              <a:t>. Bu </a:t>
            </a:r>
            <a:r>
              <a:rPr lang="tr-TR" sz="2200" dirty="0">
                <a:solidFill>
                  <a:prstClr val="black"/>
                </a:solidFill>
              </a:rPr>
              <a:t>programın uygulanabilmesi için, okuldaki öğrenci mevcuduna göre belli bir sayıda okul psikolojik danışmanın bulunması dolayısıyla okullarda </a:t>
            </a:r>
            <a:r>
              <a:rPr lang="tr-TR" sz="2200" b="1" dirty="0">
                <a:solidFill>
                  <a:prstClr val="black"/>
                </a:solidFill>
              </a:rPr>
              <a:t>yeterli sayıda danışmanın görevlendirilmesi </a:t>
            </a:r>
            <a:r>
              <a:rPr lang="tr-TR" sz="2200" dirty="0">
                <a:solidFill>
                  <a:prstClr val="black"/>
                </a:solidFill>
              </a:rPr>
              <a:t>gerekmektedir. </a:t>
            </a:r>
          </a:p>
          <a:p>
            <a:pPr marL="0" lvl="0" indent="0">
              <a:spcBef>
                <a:spcPts val="1200"/>
              </a:spcBef>
              <a:buNone/>
            </a:pPr>
            <a:r>
              <a:rPr lang="tr-TR" sz="2200" dirty="0" smtClean="0">
                <a:solidFill>
                  <a:prstClr val="black"/>
                </a:solidFill>
              </a:rPr>
              <a:t>7</a:t>
            </a:r>
            <a:r>
              <a:rPr lang="tr-TR" sz="2200" dirty="0">
                <a:solidFill>
                  <a:prstClr val="black"/>
                </a:solidFill>
              </a:rPr>
              <a:t>. Sınıfların oldukça </a:t>
            </a:r>
            <a:r>
              <a:rPr lang="tr-TR" sz="2200" b="1" dirty="0">
                <a:solidFill>
                  <a:prstClr val="black"/>
                </a:solidFill>
              </a:rPr>
              <a:t>kalabalık olması </a:t>
            </a:r>
            <a:r>
              <a:rPr lang="tr-TR" sz="2200" dirty="0">
                <a:solidFill>
                  <a:prstClr val="black"/>
                </a:solidFill>
              </a:rPr>
              <a:t>da, bu programın etkililiğini düşürücü bir rol oynayabilir.</a:t>
            </a:r>
          </a:p>
          <a:p>
            <a:pPr marL="0" indent="0">
              <a:buNone/>
            </a:pPr>
            <a:endParaRPr lang="tr-TR" sz="2800" dirty="0"/>
          </a:p>
        </p:txBody>
      </p:sp>
      <p:sp>
        <p:nvSpPr>
          <p:cNvPr id="4" name="1 Başlık"/>
          <p:cNvSpPr txBox="1">
            <a:spLocks/>
          </p:cNvSpPr>
          <p:nvPr/>
        </p:nvSpPr>
        <p:spPr>
          <a:xfrm>
            <a:off x="0" y="1"/>
            <a:ext cx="12192000" cy="1196752"/>
          </a:xfrm>
          <a:prstGeom prst="rect">
            <a:avLst/>
          </a:prstGeom>
          <a:solidFill>
            <a:schemeClr val="accent1">
              <a:lumMod val="60000"/>
              <a:lumOff val="40000"/>
            </a:schemeClr>
          </a:solidFill>
          <a:ln>
            <a:solidFill>
              <a:schemeClr val="tx2">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prstClr val="black"/>
                </a:solidFill>
              </a:rPr>
              <a:t>Kapsamlı Rehberlik Programları Modeli</a:t>
            </a:r>
          </a:p>
        </p:txBody>
      </p:sp>
    </p:spTree>
    <p:extLst>
      <p:ext uri="{BB962C8B-B14F-4D97-AF65-F5344CB8AC3E}">
        <p14:creationId xmlns:p14="http://schemas.microsoft.com/office/powerpoint/2010/main" val="1361709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HBERLİK GENEL TEKRAR - ppt ind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71" y="0"/>
            <a:ext cx="108932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141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39773"/>
            <a:ext cx="10515600" cy="787810"/>
          </a:xfrm>
        </p:spPr>
        <p:txBody>
          <a:bodyPr/>
          <a:lstStyle/>
          <a:p>
            <a:r>
              <a:rPr lang="tr-TR" b="1" dirty="0" smtClean="0">
                <a:solidFill>
                  <a:srgbClr val="002060"/>
                </a:solidFill>
                <a:latin typeface="+mn-lt"/>
                <a:cs typeface="Times New Roman" panose="02020603050405020304" pitchFamily="18" charset="0"/>
              </a:rPr>
              <a:t>Etkili Rehberlik Programının Özellikleri</a:t>
            </a:r>
            <a:endParaRPr lang="tr-TR" b="1" dirty="0">
              <a:solidFill>
                <a:srgbClr val="002060"/>
              </a:solidFill>
              <a:latin typeface="+mn-lt"/>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0" indent="0">
              <a:buNone/>
            </a:pPr>
            <a:endParaRPr lang="tr-TR" sz="2400" dirty="0" smtClean="0"/>
          </a:p>
          <a:p>
            <a:pPr marL="0" indent="0">
              <a:buNone/>
            </a:pPr>
            <a:r>
              <a:rPr lang="tr-TR" sz="2400" dirty="0">
                <a:cs typeface="Times New Roman" panose="02020603050405020304" pitchFamily="18" charset="0"/>
              </a:rPr>
              <a:t> </a:t>
            </a:r>
            <a:r>
              <a:rPr lang="tr-TR" sz="2400" dirty="0" smtClean="0">
                <a:cs typeface="Times New Roman" panose="02020603050405020304" pitchFamily="18" charset="0"/>
              </a:rPr>
              <a:t>                Etkili bir program sistematik olmalıdır.</a:t>
            </a:r>
          </a:p>
          <a:p>
            <a:pPr marL="0" indent="0">
              <a:buNone/>
            </a:pPr>
            <a:endParaRPr lang="tr-TR" sz="2400" dirty="0">
              <a:cs typeface="Times New Roman" panose="02020603050405020304" pitchFamily="18" charset="0"/>
            </a:endParaRPr>
          </a:p>
          <a:p>
            <a:pPr marL="0" indent="0">
              <a:buNone/>
            </a:pPr>
            <a:r>
              <a:rPr lang="tr-TR" sz="2400" dirty="0" smtClean="0">
                <a:cs typeface="Times New Roman" panose="02020603050405020304" pitchFamily="18" charset="0"/>
              </a:rPr>
              <a:t>                 Etkili bir program taşınabilir olmalıdır.</a:t>
            </a:r>
          </a:p>
          <a:p>
            <a:pPr marL="0" indent="0">
              <a:buNone/>
            </a:pPr>
            <a:endParaRPr lang="tr-TR" sz="2400" dirty="0">
              <a:cs typeface="Times New Roman" panose="02020603050405020304" pitchFamily="18" charset="0"/>
            </a:endParaRPr>
          </a:p>
          <a:p>
            <a:pPr marL="0" indent="0">
              <a:buNone/>
            </a:pPr>
            <a:r>
              <a:rPr lang="tr-TR" sz="2400" dirty="0" smtClean="0">
                <a:cs typeface="Times New Roman" panose="02020603050405020304" pitchFamily="18" charset="0"/>
              </a:rPr>
              <a:t>                 Etkili bir program uygulanabilir olmalıdır.</a:t>
            </a:r>
          </a:p>
          <a:p>
            <a:pPr marL="0" indent="0">
              <a:buNone/>
            </a:pPr>
            <a:endParaRPr lang="tr-TR" sz="2400" dirty="0">
              <a:cs typeface="Times New Roman" panose="02020603050405020304" pitchFamily="18" charset="0"/>
            </a:endParaRPr>
          </a:p>
          <a:p>
            <a:pPr marL="0" indent="0">
              <a:buNone/>
            </a:pPr>
            <a:r>
              <a:rPr lang="tr-TR" sz="2400" dirty="0" smtClean="0">
                <a:cs typeface="Times New Roman" panose="02020603050405020304" pitchFamily="18" charset="0"/>
              </a:rPr>
              <a:t>                 Etkili bir program garantili olmalıdır.  </a:t>
            </a:r>
          </a:p>
        </p:txBody>
      </p:sp>
      <p:sp>
        <p:nvSpPr>
          <p:cNvPr id="6" name="Sağ Ok 5"/>
          <p:cNvSpPr/>
          <p:nvPr/>
        </p:nvSpPr>
        <p:spPr>
          <a:xfrm>
            <a:off x="1064525" y="22760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1064525" y="3204306"/>
            <a:ext cx="978408" cy="450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1032521" y="4042868"/>
            <a:ext cx="978408" cy="518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1048523" y="4985930"/>
            <a:ext cx="946404" cy="518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967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71"/>
            <a:ext cx="10515600" cy="708297"/>
          </a:xfrm>
        </p:spPr>
        <p:txBody>
          <a:bodyPr>
            <a:normAutofit/>
          </a:bodyPr>
          <a:lstStyle/>
          <a:p>
            <a:pPr lvl="0"/>
            <a:r>
              <a:rPr lang="tr-TR" sz="2800" b="1" kern="0" dirty="0">
                <a:solidFill>
                  <a:srgbClr val="292929"/>
                </a:solidFill>
                <a:latin typeface="Microsoft Sans Serif"/>
              </a:rPr>
              <a:t>Etkili bir rehberlik </a:t>
            </a:r>
            <a:r>
              <a:rPr lang="tr-TR" sz="2800" b="1" kern="0" dirty="0" smtClean="0">
                <a:solidFill>
                  <a:srgbClr val="292929"/>
                </a:solidFill>
                <a:latin typeface="Microsoft Sans Serif"/>
              </a:rPr>
              <a:t>programın özellikleri</a:t>
            </a:r>
            <a:endParaRPr lang="tr-TR" sz="2800" dirty="0"/>
          </a:p>
        </p:txBody>
      </p:sp>
      <p:sp>
        <p:nvSpPr>
          <p:cNvPr id="3" name="İçerik Yer Tutucusu 2"/>
          <p:cNvSpPr>
            <a:spLocks noGrp="1"/>
          </p:cNvSpPr>
          <p:nvPr>
            <p:ph idx="1"/>
          </p:nvPr>
        </p:nvSpPr>
        <p:spPr>
          <a:xfrm>
            <a:off x="384313" y="1070251"/>
            <a:ext cx="11208027" cy="5688358"/>
          </a:xfrm>
        </p:spPr>
        <p:txBody>
          <a:bodyPr>
            <a:noAutofit/>
          </a:bodyPr>
          <a:lstStyle/>
          <a:p>
            <a:pPr marL="342900" lvl="0" indent="-342900" fontAlgn="base">
              <a:lnSpc>
                <a:spcPct val="100000"/>
              </a:lnSpc>
              <a:spcBef>
                <a:spcPct val="20000"/>
              </a:spcBef>
              <a:spcAft>
                <a:spcPct val="0"/>
              </a:spcAft>
              <a:buFontTx/>
              <a:buChar char="•"/>
            </a:pPr>
            <a:r>
              <a:rPr lang="tr-TR" sz="2200" kern="0" dirty="0" smtClean="0">
                <a:solidFill>
                  <a:srgbClr val="292929"/>
                </a:solidFill>
                <a:latin typeface="Microsoft Sans Serif"/>
              </a:rPr>
              <a:t>1. </a:t>
            </a:r>
            <a:r>
              <a:rPr lang="tr-TR" sz="2200" b="1" kern="0" dirty="0">
                <a:solidFill>
                  <a:srgbClr val="292929"/>
                </a:solidFill>
                <a:latin typeface="Microsoft Sans Serif"/>
              </a:rPr>
              <a:t>Etkili bir program sistematik olmalıdır </a:t>
            </a:r>
            <a:r>
              <a:rPr lang="tr-TR" sz="2200" kern="0" dirty="0" smtClean="0">
                <a:solidFill>
                  <a:srgbClr val="292929"/>
                </a:solidFill>
                <a:latin typeface="Microsoft Sans Serif"/>
              </a:rPr>
              <a:t>: </a:t>
            </a:r>
          </a:p>
          <a:p>
            <a:pPr marL="342900" lvl="0" indent="-342900" fontAlgn="base">
              <a:lnSpc>
                <a:spcPct val="100000"/>
              </a:lnSpc>
              <a:spcBef>
                <a:spcPct val="20000"/>
              </a:spcBef>
              <a:spcAft>
                <a:spcPct val="0"/>
              </a:spcAft>
              <a:buFontTx/>
              <a:buChar char="•"/>
            </a:pPr>
            <a:r>
              <a:rPr lang="tr-TR" sz="2200" kern="0" dirty="0" smtClean="0">
                <a:solidFill>
                  <a:srgbClr val="292929"/>
                </a:solidFill>
                <a:latin typeface="Microsoft Sans Serif"/>
              </a:rPr>
              <a:t>Günümüzde </a:t>
            </a:r>
            <a:r>
              <a:rPr lang="tr-TR" sz="2200" kern="0" dirty="0">
                <a:solidFill>
                  <a:srgbClr val="292929"/>
                </a:solidFill>
                <a:latin typeface="Microsoft Sans Serif"/>
              </a:rPr>
              <a:t>rehberlik programları aktif ve sistematik olarak öğrenci ihtiyaçlarını belirlemelidir. Rehberlik programı  öğrenci gelişim dönemlerini göz önüne almalıdır. </a:t>
            </a:r>
            <a:endParaRPr lang="tr-TR" sz="2200" kern="0" dirty="0" smtClean="0">
              <a:solidFill>
                <a:srgbClr val="292929"/>
              </a:solidFill>
              <a:latin typeface="Microsoft Sans Serif"/>
            </a:endParaRPr>
          </a:p>
          <a:p>
            <a:pPr marL="342900" lvl="0" indent="-342900" fontAlgn="base">
              <a:lnSpc>
                <a:spcPct val="100000"/>
              </a:lnSpc>
              <a:spcBef>
                <a:spcPct val="20000"/>
              </a:spcBef>
              <a:spcAft>
                <a:spcPct val="0"/>
              </a:spcAft>
              <a:buFontTx/>
              <a:buChar char="•"/>
            </a:pPr>
            <a:r>
              <a:rPr lang="tr-TR" sz="2200" kern="0" dirty="0" smtClean="0">
                <a:solidFill>
                  <a:srgbClr val="292929"/>
                </a:solidFill>
                <a:latin typeface="Microsoft Sans Serif"/>
              </a:rPr>
              <a:t>Okul </a:t>
            </a:r>
            <a:r>
              <a:rPr lang="tr-TR" sz="2200" kern="0" dirty="0">
                <a:solidFill>
                  <a:srgbClr val="292929"/>
                </a:solidFill>
                <a:latin typeface="Microsoft Sans Serif"/>
              </a:rPr>
              <a:t>psikolojik danışmanları tek başlarına rehberlik programının üstesinden etkili ve yeterli bir şekilde gelemezler. </a:t>
            </a:r>
            <a:endParaRPr lang="tr-TR" sz="2200" kern="0" dirty="0" smtClean="0">
              <a:solidFill>
                <a:srgbClr val="292929"/>
              </a:solidFill>
              <a:latin typeface="Microsoft Sans Serif"/>
            </a:endParaRPr>
          </a:p>
          <a:p>
            <a:pPr marL="342900" lvl="0" indent="-342900" fontAlgn="base">
              <a:lnSpc>
                <a:spcPct val="100000"/>
              </a:lnSpc>
              <a:spcBef>
                <a:spcPct val="20000"/>
              </a:spcBef>
              <a:spcAft>
                <a:spcPct val="0"/>
              </a:spcAft>
              <a:buFontTx/>
              <a:buChar char="•"/>
            </a:pPr>
            <a:r>
              <a:rPr lang="tr-TR" sz="2200" kern="0" dirty="0" smtClean="0">
                <a:solidFill>
                  <a:srgbClr val="292929"/>
                </a:solidFill>
                <a:latin typeface="Microsoft Sans Serif"/>
              </a:rPr>
              <a:t>Anne- </a:t>
            </a:r>
            <a:r>
              <a:rPr lang="tr-TR" sz="2200" kern="0" dirty="0">
                <a:solidFill>
                  <a:srgbClr val="292929"/>
                </a:solidFill>
                <a:latin typeface="Microsoft Sans Serif"/>
              </a:rPr>
              <a:t>babalar, </a:t>
            </a:r>
            <a:r>
              <a:rPr lang="tr-TR" sz="2200" kern="0" dirty="0" smtClean="0">
                <a:solidFill>
                  <a:srgbClr val="292929"/>
                </a:solidFill>
                <a:latin typeface="Microsoft Sans Serif"/>
              </a:rPr>
              <a:t>öğretmenler, </a:t>
            </a:r>
            <a:r>
              <a:rPr lang="tr-TR" sz="2200" kern="0" dirty="0">
                <a:solidFill>
                  <a:srgbClr val="292929"/>
                </a:solidFill>
                <a:latin typeface="Microsoft Sans Serif"/>
              </a:rPr>
              <a:t>yöneticilerde programda etkin rol oynamalıdır. </a:t>
            </a:r>
            <a:endParaRPr lang="tr-TR" sz="2200" kern="0" dirty="0" smtClean="0">
              <a:solidFill>
                <a:srgbClr val="292929"/>
              </a:solidFill>
              <a:latin typeface="Microsoft Sans Serif"/>
            </a:endParaRPr>
          </a:p>
          <a:p>
            <a:pPr marL="342900" lvl="0" indent="-342900" fontAlgn="base">
              <a:lnSpc>
                <a:spcPct val="100000"/>
              </a:lnSpc>
              <a:spcBef>
                <a:spcPct val="20000"/>
              </a:spcBef>
              <a:spcAft>
                <a:spcPct val="0"/>
              </a:spcAft>
              <a:buFontTx/>
              <a:buChar char="•"/>
            </a:pPr>
            <a:r>
              <a:rPr lang="tr-TR" sz="2200" kern="0" dirty="0" smtClean="0">
                <a:solidFill>
                  <a:srgbClr val="292929"/>
                </a:solidFill>
                <a:latin typeface="Microsoft Sans Serif"/>
              </a:rPr>
              <a:t>Ayrıca,  </a:t>
            </a:r>
            <a:r>
              <a:rPr lang="tr-TR" sz="2200" kern="0" dirty="0">
                <a:solidFill>
                  <a:srgbClr val="292929"/>
                </a:solidFill>
                <a:latin typeface="Microsoft Sans Serif"/>
              </a:rPr>
              <a:t>rehberlik etkinlikleri okulun tüm eğitim programının ayrılmaz bir parçası olarak  programlanmış olmayı gerektirir.</a:t>
            </a:r>
          </a:p>
          <a:p>
            <a:pPr marL="342900" lvl="0" indent="-342900" fontAlgn="base">
              <a:lnSpc>
                <a:spcPct val="100000"/>
              </a:lnSpc>
              <a:spcBef>
                <a:spcPts val="600"/>
              </a:spcBef>
              <a:spcAft>
                <a:spcPts val="600"/>
              </a:spcAft>
              <a:buFontTx/>
              <a:buChar char="•"/>
            </a:pPr>
            <a:endParaRPr lang="tr-TR" sz="2200" b="1" kern="0" dirty="0" smtClean="0">
              <a:solidFill>
                <a:srgbClr val="292929"/>
              </a:solidFill>
              <a:latin typeface="Microsoft Sans Serif"/>
            </a:endParaRPr>
          </a:p>
          <a:p>
            <a:pPr marL="342900" lvl="0" indent="-342900" fontAlgn="base">
              <a:lnSpc>
                <a:spcPct val="100000"/>
              </a:lnSpc>
              <a:spcBef>
                <a:spcPts val="600"/>
              </a:spcBef>
              <a:spcAft>
                <a:spcPts val="600"/>
              </a:spcAft>
              <a:buFontTx/>
              <a:buChar char="•"/>
            </a:pPr>
            <a:r>
              <a:rPr lang="tr-TR" sz="2200" b="1" kern="0" dirty="0" smtClean="0">
                <a:solidFill>
                  <a:srgbClr val="292929"/>
                </a:solidFill>
                <a:latin typeface="Microsoft Sans Serif"/>
              </a:rPr>
              <a:t>2</a:t>
            </a:r>
            <a:r>
              <a:rPr lang="tr-TR" sz="2200" b="1" kern="0" dirty="0">
                <a:solidFill>
                  <a:srgbClr val="292929"/>
                </a:solidFill>
                <a:latin typeface="Microsoft Sans Serif"/>
              </a:rPr>
              <a:t>. Etkili bir program taşınabilir olmalıdır </a:t>
            </a:r>
            <a:r>
              <a:rPr lang="tr-TR" sz="2200" kern="0" dirty="0">
                <a:solidFill>
                  <a:srgbClr val="292929"/>
                </a:solidFill>
                <a:latin typeface="Microsoft Sans Serif"/>
              </a:rPr>
              <a:t>: </a:t>
            </a:r>
          </a:p>
          <a:p>
            <a:pPr marL="342900" lvl="0" indent="-342900" fontAlgn="base">
              <a:lnSpc>
                <a:spcPct val="100000"/>
              </a:lnSpc>
              <a:spcBef>
                <a:spcPts val="600"/>
              </a:spcBef>
              <a:spcAft>
                <a:spcPts val="600"/>
              </a:spcAft>
              <a:buFontTx/>
              <a:buChar char="•"/>
            </a:pPr>
            <a:r>
              <a:rPr lang="tr-TR" sz="2200" kern="0" dirty="0">
                <a:solidFill>
                  <a:srgbClr val="292929"/>
                </a:solidFill>
                <a:latin typeface="Microsoft Sans Serif"/>
              </a:rPr>
              <a:t>Toplumsal hareketliliğin bir sonucu olarak çocuklar sık sık bir okuldan diğerine geçerler. </a:t>
            </a:r>
          </a:p>
          <a:p>
            <a:pPr marL="342900" lvl="0" indent="-342900" fontAlgn="base">
              <a:lnSpc>
                <a:spcPct val="100000"/>
              </a:lnSpc>
              <a:spcBef>
                <a:spcPts val="600"/>
              </a:spcBef>
              <a:spcAft>
                <a:spcPts val="600"/>
              </a:spcAft>
              <a:buFontTx/>
              <a:buChar char="•"/>
            </a:pPr>
            <a:r>
              <a:rPr lang="tr-TR" sz="2200" kern="0" dirty="0">
                <a:solidFill>
                  <a:srgbClr val="292929"/>
                </a:solidFill>
                <a:latin typeface="Microsoft Sans Serif"/>
              </a:rPr>
              <a:t>Diğer dersler de devamlılığının sağlandığı gibi rehberlik hizmetleri de tutarlı ve sürekli olmalıdır</a:t>
            </a:r>
            <a:r>
              <a:rPr lang="tr-TR" sz="2200" kern="0" dirty="0" smtClean="0">
                <a:solidFill>
                  <a:srgbClr val="292929"/>
                </a:solidFill>
                <a:latin typeface="Microsoft Sans Serif"/>
              </a:rPr>
              <a:t>.</a:t>
            </a:r>
            <a:endParaRPr lang="tr-TR" sz="2200" kern="0" dirty="0">
              <a:solidFill>
                <a:srgbClr val="292929"/>
              </a:solidFill>
              <a:latin typeface="Microsoft Sans Serif"/>
            </a:endParaRPr>
          </a:p>
        </p:txBody>
      </p:sp>
    </p:spTree>
    <p:extLst>
      <p:ext uri="{BB962C8B-B14F-4D97-AF65-F5344CB8AC3E}">
        <p14:creationId xmlns:p14="http://schemas.microsoft.com/office/powerpoint/2010/main" val="2901232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71"/>
            <a:ext cx="10515600" cy="668541"/>
          </a:xfrm>
        </p:spPr>
        <p:txBody>
          <a:bodyPr/>
          <a:lstStyle/>
          <a:p>
            <a:r>
              <a:rPr lang="tr-TR" sz="2800" b="1" kern="0" dirty="0">
                <a:solidFill>
                  <a:srgbClr val="292929"/>
                </a:solidFill>
                <a:latin typeface="Microsoft Sans Serif"/>
              </a:rPr>
              <a:t>Etkili bir rehberlik programın özellikleri</a:t>
            </a:r>
            <a:endParaRPr lang="tr-TR" dirty="0"/>
          </a:p>
        </p:txBody>
      </p:sp>
      <p:sp>
        <p:nvSpPr>
          <p:cNvPr id="3" name="İçerik Yer Tutucusu 2"/>
          <p:cNvSpPr>
            <a:spLocks noGrp="1"/>
          </p:cNvSpPr>
          <p:nvPr>
            <p:ph idx="1"/>
          </p:nvPr>
        </p:nvSpPr>
        <p:spPr>
          <a:xfrm>
            <a:off x="480391" y="1163017"/>
            <a:ext cx="10515600" cy="4351338"/>
          </a:xfrm>
        </p:spPr>
        <p:txBody>
          <a:bodyPr>
            <a:normAutofit/>
          </a:bodyPr>
          <a:lstStyle/>
          <a:p>
            <a:pPr marL="342900" lvl="0" indent="-342900" fontAlgn="base">
              <a:lnSpc>
                <a:spcPct val="100000"/>
              </a:lnSpc>
              <a:spcBef>
                <a:spcPts val="600"/>
              </a:spcBef>
              <a:spcAft>
                <a:spcPts val="600"/>
              </a:spcAft>
              <a:buFontTx/>
              <a:buChar char="•"/>
            </a:pPr>
            <a:r>
              <a:rPr lang="tr-TR" sz="2200" b="1" kern="0" dirty="0" smtClean="0">
                <a:solidFill>
                  <a:srgbClr val="292929"/>
                </a:solidFill>
                <a:latin typeface="Microsoft Sans Serif"/>
              </a:rPr>
              <a:t>3. </a:t>
            </a:r>
            <a:r>
              <a:rPr lang="tr-TR" sz="2200" b="1" kern="0" dirty="0">
                <a:solidFill>
                  <a:srgbClr val="292929"/>
                </a:solidFill>
                <a:latin typeface="Microsoft Sans Serif"/>
              </a:rPr>
              <a:t>Etkili bir program uygulanabilir </a:t>
            </a:r>
            <a:r>
              <a:rPr lang="tr-TR" sz="2200" b="1" kern="0" dirty="0" smtClean="0">
                <a:solidFill>
                  <a:srgbClr val="292929"/>
                </a:solidFill>
                <a:latin typeface="Microsoft Sans Serif"/>
              </a:rPr>
              <a:t>olmalıdır</a:t>
            </a:r>
            <a:r>
              <a:rPr lang="tr-TR" sz="2200" kern="0" dirty="0" smtClean="0">
                <a:solidFill>
                  <a:srgbClr val="292929"/>
                </a:solidFill>
                <a:latin typeface="Microsoft Sans Serif"/>
              </a:rPr>
              <a:t>:</a:t>
            </a:r>
          </a:p>
          <a:p>
            <a:pPr marL="342900" lvl="0" indent="-342900" fontAlgn="base">
              <a:lnSpc>
                <a:spcPct val="100000"/>
              </a:lnSpc>
              <a:spcBef>
                <a:spcPts val="600"/>
              </a:spcBef>
              <a:spcAft>
                <a:spcPts val="600"/>
              </a:spcAft>
              <a:buFontTx/>
              <a:buChar char="•"/>
            </a:pPr>
            <a:r>
              <a:rPr lang="tr-TR" sz="2200" kern="0" dirty="0" smtClean="0">
                <a:solidFill>
                  <a:srgbClr val="292929"/>
                </a:solidFill>
                <a:latin typeface="Microsoft Sans Serif"/>
              </a:rPr>
              <a:t> </a:t>
            </a:r>
            <a:r>
              <a:rPr lang="tr-TR" sz="2200" kern="0" dirty="0">
                <a:solidFill>
                  <a:srgbClr val="292929"/>
                </a:solidFill>
                <a:latin typeface="Microsoft Sans Serif"/>
              </a:rPr>
              <a:t>Rehberlik programı ulaşılabilir amaçları </a:t>
            </a:r>
            <a:r>
              <a:rPr lang="tr-TR" sz="2200" kern="0" dirty="0" smtClean="0">
                <a:solidFill>
                  <a:srgbClr val="292929"/>
                </a:solidFill>
                <a:latin typeface="Microsoft Sans Serif"/>
              </a:rPr>
              <a:t>içermeli, </a:t>
            </a:r>
            <a:r>
              <a:rPr lang="tr-TR" sz="2200" kern="0" dirty="0">
                <a:solidFill>
                  <a:srgbClr val="292929"/>
                </a:solidFill>
                <a:latin typeface="Microsoft Sans Serif"/>
              </a:rPr>
              <a:t>uygulanması için eldeki kaynakların ne derece yeterli olduğu değerlendirmelidir. </a:t>
            </a:r>
            <a:endParaRPr lang="tr-TR" sz="2200" kern="0" dirty="0" smtClean="0">
              <a:solidFill>
                <a:srgbClr val="292929"/>
              </a:solidFill>
              <a:latin typeface="Microsoft Sans Serif"/>
            </a:endParaRPr>
          </a:p>
          <a:p>
            <a:pPr marL="342900" lvl="0" indent="-342900" fontAlgn="base">
              <a:lnSpc>
                <a:spcPct val="100000"/>
              </a:lnSpc>
              <a:spcBef>
                <a:spcPts val="600"/>
              </a:spcBef>
              <a:spcAft>
                <a:spcPts val="600"/>
              </a:spcAft>
              <a:buFontTx/>
              <a:buChar char="•"/>
            </a:pPr>
            <a:r>
              <a:rPr lang="tr-TR" sz="2200" kern="0" dirty="0" smtClean="0">
                <a:solidFill>
                  <a:srgbClr val="292929"/>
                </a:solidFill>
                <a:latin typeface="Microsoft Sans Serif"/>
              </a:rPr>
              <a:t>Gerçekleştirilemeyecek </a:t>
            </a:r>
            <a:r>
              <a:rPr lang="tr-TR" sz="2200" kern="0" dirty="0">
                <a:solidFill>
                  <a:srgbClr val="292929"/>
                </a:solidFill>
                <a:latin typeface="Microsoft Sans Serif"/>
              </a:rPr>
              <a:t>bir program hazırlanmalıdır.</a:t>
            </a:r>
          </a:p>
          <a:p>
            <a:pPr marL="342900" lvl="0" indent="-342900" fontAlgn="base">
              <a:lnSpc>
                <a:spcPct val="100000"/>
              </a:lnSpc>
              <a:spcBef>
                <a:spcPts val="600"/>
              </a:spcBef>
              <a:spcAft>
                <a:spcPts val="600"/>
              </a:spcAft>
              <a:buFontTx/>
              <a:buChar char="•"/>
            </a:pPr>
            <a:endParaRPr lang="tr-TR" sz="2200" b="1" kern="0" dirty="0" smtClean="0">
              <a:solidFill>
                <a:srgbClr val="292929"/>
              </a:solidFill>
              <a:latin typeface="Microsoft Sans Serif"/>
            </a:endParaRPr>
          </a:p>
          <a:p>
            <a:pPr marL="342900" lvl="0" indent="-342900" fontAlgn="base">
              <a:lnSpc>
                <a:spcPct val="100000"/>
              </a:lnSpc>
              <a:spcBef>
                <a:spcPts val="600"/>
              </a:spcBef>
              <a:spcAft>
                <a:spcPts val="600"/>
              </a:spcAft>
              <a:buFontTx/>
              <a:buChar char="•"/>
            </a:pPr>
            <a:r>
              <a:rPr lang="tr-TR" sz="2200" b="1" kern="0" dirty="0" smtClean="0">
                <a:solidFill>
                  <a:srgbClr val="292929"/>
                </a:solidFill>
                <a:latin typeface="Microsoft Sans Serif"/>
              </a:rPr>
              <a:t>4. </a:t>
            </a:r>
            <a:r>
              <a:rPr lang="tr-TR" sz="2200" b="1" kern="0" dirty="0">
                <a:solidFill>
                  <a:srgbClr val="292929"/>
                </a:solidFill>
                <a:latin typeface="Microsoft Sans Serif"/>
              </a:rPr>
              <a:t>Etkili bir program "garantili" olmalıdır </a:t>
            </a:r>
            <a:r>
              <a:rPr lang="tr-TR" sz="2200" kern="0" dirty="0" smtClean="0">
                <a:solidFill>
                  <a:srgbClr val="292929"/>
                </a:solidFill>
                <a:latin typeface="Microsoft Sans Serif"/>
              </a:rPr>
              <a:t>:</a:t>
            </a:r>
          </a:p>
          <a:p>
            <a:pPr marL="342900" lvl="0" indent="-342900" fontAlgn="base">
              <a:lnSpc>
                <a:spcPct val="100000"/>
              </a:lnSpc>
              <a:spcBef>
                <a:spcPts val="600"/>
              </a:spcBef>
              <a:spcAft>
                <a:spcPts val="600"/>
              </a:spcAft>
              <a:buFontTx/>
              <a:buChar char="•"/>
            </a:pPr>
            <a:r>
              <a:rPr lang="tr-TR" sz="2200" kern="0" dirty="0" smtClean="0">
                <a:solidFill>
                  <a:srgbClr val="292929"/>
                </a:solidFill>
                <a:latin typeface="Microsoft Sans Serif"/>
              </a:rPr>
              <a:t> </a:t>
            </a:r>
            <a:r>
              <a:rPr lang="tr-TR" sz="2200" kern="0" dirty="0">
                <a:solidFill>
                  <a:srgbClr val="292929"/>
                </a:solidFill>
                <a:latin typeface="Microsoft Sans Serif"/>
              </a:rPr>
              <a:t>Öğrencilere ve velilere programda  yer alan gerekli etkinlikleri katıldıkları takdirde belirli alanlarda yeterlilik kazanacakları konusunda bir güvence verilebilmelidir.</a:t>
            </a:r>
          </a:p>
          <a:p>
            <a:endParaRPr lang="tr-TR" sz="2200" dirty="0"/>
          </a:p>
        </p:txBody>
      </p:sp>
    </p:spTree>
    <p:extLst>
      <p:ext uri="{BB962C8B-B14F-4D97-AF65-F5344CB8AC3E}">
        <p14:creationId xmlns:p14="http://schemas.microsoft.com/office/powerpoint/2010/main" val="1899450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3" name="2 İçerik Yer Tutucusu"/>
          <p:cNvSpPr>
            <a:spLocks noGrp="1"/>
          </p:cNvSpPr>
          <p:nvPr>
            <p:ph idx="1"/>
          </p:nvPr>
        </p:nvSpPr>
        <p:spPr>
          <a:xfrm>
            <a:off x="664504" y="1484792"/>
            <a:ext cx="10862997" cy="5001419"/>
          </a:xfrm>
        </p:spPr>
        <p:txBody>
          <a:bodyPr>
            <a:normAutofit lnSpcReduction="10000"/>
          </a:bodyPr>
          <a:lstStyle/>
          <a:p>
            <a:pPr marL="0" indent="0">
              <a:spcBef>
                <a:spcPts val="1200"/>
              </a:spcBef>
              <a:buNone/>
            </a:pPr>
            <a:r>
              <a:rPr lang="tr-TR" sz="2200" b="1" dirty="0"/>
              <a:t>Okullarımızdaki rehberlik </a:t>
            </a:r>
            <a:r>
              <a:rPr lang="tr-TR" sz="2200" b="1" dirty="0" smtClean="0"/>
              <a:t>programlarına </a:t>
            </a:r>
            <a:r>
              <a:rPr lang="tr-TR" sz="2200" b="1" dirty="0"/>
              <a:t>genel olarak bakıldığında şu sınırlılıkları da taşıdıkları görülmektedir:</a:t>
            </a:r>
          </a:p>
          <a:p>
            <a:pPr marL="0" indent="0">
              <a:spcBef>
                <a:spcPts val="1200"/>
              </a:spcBef>
              <a:buNone/>
            </a:pPr>
            <a:r>
              <a:rPr lang="tr-TR" sz="2200" dirty="0" smtClean="0"/>
              <a:t>1. Okul </a:t>
            </a:r>
            <a:r>
              <a:rPr lang="tr-TR" sz="2200" dirty="0"/>
              <a:t>PDR programları genellikle </a:t>
            </a:r>
            <a:r>
              <a:rPr lang="tr-TR" sz="2200" b="1" dirty="0"/>
              <a:t>çeşitli test ve test dışı tekniklerin </a:t>
            </a:r>
            <a:r>
              <a:rPr lang="tr-TR" sz="2200" dirty="0"/>
              <a:t>ve bazı sınıf etkinliklerin uygulanmasının aylara göre dağılımını gösteren bir zaman </a:t>
            </a:r>
            <a:r>
              <a:rPr lang="tr-TR" sz="2200" dirty="0" smtClean="0"/>
              <a:t>çizelgesi </a:t>
            </a:r>
            <a:r>
              <a:rPr lang="tr-TR" sz="2200" dirty="0"/>
              <a:t>ve </a:t>
            </a:r>
            <a:r>
              <a:rPr lang="tr-TR" sz="2200" b="1" dirty="0"/>
              <a:t>önemli gün ve haftaları kutlama </a:t>
            </a:r>
            <a:r>
              <a:rPr lang="tr-TR" sz="2200" dirty="0" smtClean="0"/>
              <a:t>takvimi olarak görülmektedir.</a:t>
            </a:r>
            <a:endParaRPr lang="tr-TR" sz="2200" dirty="0"/>
          </a:p>
          <a:p>
            <a:pPr marL="0" indent="0">
              <a:spcBef>
                <a:spcPts val="1200"/>
              </a:spcBef>
              <a:buNone/>
            </a:pPr>
            <a:r>
              <a:rPr lang="tr-TR" sz="2200" dirty="0" smtClean="0"/>
              <a:t>2</a:t>
            </a:r>
            <a:r>
              <a:rPr lang="tr-TR" sz="2200" dirty="0"/>
              <a:t>. Okul PDR programları, rehberlik ve araştırma merkezlerinin hazırladığı "</a:t>
            </a:r>
            <a:r>
              <a:rPr lang="tr-TR" sz="2200" b="1" dirty="0"/>
              <a:t>Çerçeve programların</a:t>
            </a:r>
            <a:r>
              <a:rPr lang="tr-TR" sz="2200" dirty="0"/>
              <a:t>" dışına pek çıkamamaktadır. Bu durum, çağdaş bir rehberlik programının nasıl hazırlanacağı konusundaki anlayış ve kavramsal bilginin yeterli olmamasına bağlanabilir.</a:t>
            </a:r>
          </a:p>
          <a:p>
            <a:pPr marL="0" lvl="0" indent="0">
              <a:spcBef>
                <a:spcPts val="1200"/>
              </a:spcBef>
              <a:buNone/>
            </a:pPr>
            <a:r>
              <a:rPr lang="tr-TR" sz="2200" dirty="0">
                <a:solidFill>
                  <a:prstClr val="black"/>
                </a:solidFill>
              </a:rPr>
              <a:t>3. Okul PDR programları, bir eğitim bölgesindeki tüm okullarda neredeyse </a:t>
            </a:r>
            <a:r>
              <a:rPr lang="tr-TR" sz="2200" b="1" dirty="0">
                <a:solidFill>
                  <a:prstClr val="black"/>
                </a:solidFill>
              </a:rPr>
              <a:t>benzer biçimde </a:t>
            </a:r>
            <a:r>
              <a:rPr lang="tr-TR" sz="2200" dirty="0">
                <a:solidFill>
                  <a:prstClr val="black"/>
                </a:solidFill>
              </a:rPr>
              <a:t>uygulanmaktadır.</a:t>
            </a:r>
          </a:p>
          <a:p>
            <a:pPr marL="0" lvl="0" indent="0">
              <a:spcBef>
                <a:spcPts val="1200"/>
              </a:spcBef>
              <a:buNone/>
            </a:pPr>
            <a:r>
              <a:rPr lang="tr-TR" sz="2200" dirty="0">
                <a:solidFill>
                  <a:prstClr val="black"/>
                </a:solidFill>
              </a:rPr>
              <a:t>4. Mevcut PDR programlarında öğrencilere kazandırılacak yeterlilikler, öğrenci ihtiyaçlarını belirlemeye yönelik sistemli bir çalışmadan çok genellikle </a:t>
            </a:r>
            <a:r>
              <a:rPr lang="tr-TR" sz="2200" b="1" dirty="0">
                <a:solidFill>
                  <a:prstClr val="black"/>
                </a:solidFill>
              </a:rPr>
              <a:t>subjektif öngörülere dayalı </a:t>
            </a:r>
            <a:r>
              <a:rPr lang="tr-TR" sz="2200" dirty="0">
                <a:solidFill>
                  <a:prstClr val="black"/>
                </a:solidFill>
              </a:rPr>
              <a:t>olarak belirlenmektedir. </a:t>
            </a:r>
          </a:p>
          <a:p>
            <a:pPr marL="0" indent="0">
              <a:spcBef>
                <a:spcPts val="1200"/>
              </a:spcBef>
              <a:buNone/>
            </a:pPr>
            <a:endParaRPr lang="tr-TR" sz="2200" dirty="0"/>
          </a:p>
        </p:txBody>
      </p:sp>
      <p:sp>
        <p:nvSpPr>
          <p:cNvPr id="4" name="1 Başlık"/>
          <p:cNvSpPr txBox="1">
            <a:spLocks/>
          </p:cNvSpPr>
          <p:nvPr/>
        </p:nvSpPr>
        <p:spPr>
          <a:xfrm>
            <a:off x="0" y="1"/>
            <a:ext cx="12192000" cy="1340768"/>
          </a:xfrm>
          <a:prstGeom prst="rect">
            <a:avLst/>
          </a:prstGeom>
          <a:solidFill>
            <a:schemeClr val="accent1">
              <a:lumMod val="60000"/>
              <a:lumOff val="40000"/>
            </a:schemeClr>
          </a:solidFill>
          <a:ln>
            <a:solidFill>
              <a:schemeClr val="tx2">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600" b="1" dirty="0" smtClean="0">
                <a:solidFill>
                  <a:prstClr val="black"/>
                </a:solidFill>
              </a:rPr>
              <a:t>Programlara Genel Olarak Bakıldığında Hangi Sınırlılıkları Taşıdıkları Görülmektedir</a:t>
            </a:r>
            <a:r>
              <a:rPr lang="tr-TR" sz="3600" dirty="0" smtClean="0">
                <a:solidFill>
                  <a:prstClr val="black"/>
                </a:solidFill>
              </a:rPr>
              <a:t>?</a:t>
            </a:r>
            <a:endParaRPr lang="tr-TR" sz="3600" dirty="0">
              <a:solidFill>
                <a:prstClr val="black"/>
              </a:solidFill>
            </a:endParaRPr>
          </a:p>
        </p:txBody>
      </p:sp>
    </p:spTree>
    <p:extLst>
      <p:ext uri="{BB962C8B-B14F-4D97-AF65-F5344CB8AC3E}">
        <p14:creationId xmlns:p14="http://schemas.microsoft.com/office/powerpoint/2010/main" val="1073395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sp>
        <p:nvSpPr>
          <p:cNvPr id="3" name="2 İçerik Yer Tutucusu"/>
          <p:cNvSpPr>
            <a:spLocks noGrp="1"/>
          </p:cNvSpPr>
          <p:nvPr>
            <p:ph idx="1"/>
          </p:nvPr>
        </p:nvSpPr>
        <p:spPr>
          <a:xfrm>
            <a:off x="520488" y="1672073"/>
            <a:ext cx="11151029" cy="3973354"/>
          </a:xfrm>
        </p:spPr>
        <p:txBody>
          <a:bodyPr>
            <a:normAutofit/>
          </a:bodyPr>
          <a:lstStyle/>
          <a:p>
            <a:pPr marL="0" indent="0">
              <a:spcBef>
                <a:spcPts val="1200"/>
              </a:spcBef>
              <a:buNone/>
            </a:pPr>
            <a:r>
              <a:rPr lang="tr-TR" sz="2200" dirty="0" smtClean="0"/>
              <a:t>5</a:t>
            </a:r>
            <a:r>
              <a:rPr lang="tr-TR" sz="2200" dirty="0"/>
              <a:t>. Okul PDR programları, öğrencilere kazandırmayı amaçladığı yeterliliklere ne ölçüde ulaşılıp ulaşılmadığını </a:t>
            </a:r>
            <a:r>
              <a:rPr lang="tr-TR" sz="2200" b="1" dirty="0"/>
              <a:t>değerlendirme geleneğine sahip değildir</a:t>
            </a:r>
            <a:r>
              <a:rPr lang="tr-TR" sz="2200" dirty="0"/>
              <a:t>.</a:t>
            </a:r>
          </a:p>
          <a:p>
            <a:pPr marL="0" lvl="0" indent="0">
              <a:spcBef>
                <a:spcPts val="1200"/>
              </a:spcBef>
              <a:buNone/>
            </a:pPr>
            <a:r>
              <a:rPr lang="tr-TR" sz="2200" dirty="0">
                <a:solidFill>
                  <a:prstClr val="black"/>
                </a:solidFill>
              </a:rPr>
              <a:t>6. Çağdaş bir okul, PDR programının uygulanabilmesinde okuldaki tüm personelin işbirliği yapmasını gerektirir. Mevcut programların okuldaki </a:t>
            </a:r>
            <a:r>
              <a:rPr lang="tr-TR" sz="2200" b="1" dirty="0">
                <a:solidFill>
                  <a:prstClr val="black"/>
                </a:solidFill>
              </a:rPr>
              <a:t>diğer personelle işbirliğini </a:t>
            </a:r>
            <a:r>
              <a:rPr lang="tr-TR" sz="2200" dirty="0">
                <a:solidFill>
                  <a:prstClr val="black"/>
                </a:solidFill>
              </a:rPr>
              <a:t>yeterince vurguladığını söylemek güçtür.</a:t>
            </a:r>
          </a:p>
          <a:p>
            <a:pPr marL="0" lvl="0" indent="0">
              <a:spcBef>
                <a:spcPts val="1200"/>
              </a:spcBef>
              <a:buNone/>
            </a:pPr>
            <a:r>
              <a:rPr lang="tr-TR" sz="2200" dirty="0">
                <a:solidFill>
                  <a:prstClr val="black"/>
                </a:solidFill>
              </a:rPr>
              <a:t> 7. Çağdaş bir okul PDR programının </a:t>
            </a:r>
            <a:r>
              <a:rPr lang="tr-TR" sz="2200" b="1" dirty="0">
                <a:solidFill>
                  <a:prstClr val="black"/>
                </a:solidFill>
              </a:rPr>
              <a:t>okulun tüm eğitim programının ayrılmaz bir parçası </a:t>
            </a:r>
            <a:r>
              <a:rPr lang="tr-TR" sz="2200" dirty="0">
                <a:solidFill>
                  <a:prstClr val="black"/>
                </a:solidFill>
              </a:rPr>
              <a:t>olması beklenirken; mevcut rehberlik programları okulda </a:t>
            </a:r>
            <a:r>
              <a:rPr lang="tr-TR" sz="2200" b="1" dirty="0">
                <a:solidFill>
                  <a:prstClr val="black"/>
                </a:solidFill>
              </a:rPr>
              <a:t>ayrı ve bağımsız bir program görüntüsü vermektedir</a:t>
            </a:r>
            <a:r>
              <a:rPr lang="tr-TR" sz="2200" dirty="0" smtClean="0">
                <a:solidFill>
                  <a:prstClr val="black"/>
                </a:solidFill>
              </a:rPr>
              <a:t>.</a:t>
            </a:r>
            <a:endParaRPr lang="tr-TR" sz="2200" dirty="0">
              <a:solidFill>
                <a:prstClr val="black"/>
              </a:solidFill>
            </a:endParaRPr>
          </a:p>
        </p:txBody>
      </p:sp>
      <p:sp>
        <p:nvSpPr>
          <p:cNvPr id="4" name="1 Başlık"/>
          <p:cNvSpPr txBox="1">
            <a:spLocks/>
          </p:cNvSpPr>
          <p:nvPr/>
        </p:nvSpPr>
        <p:spPr>
          <a:xfrm>
            <a:off x="0" y="1"/>
            <a:ext cx="12192000" cy="1340768"/>
          </a:xfrm>
          <a:prstGeom prst="rect">
            <a:avLst/>
          </a:prstGeom>
          <a:solidFill>
            <a:schemeClr val="accent1">
              <a:lumMod val="60000"/>
              <a:lumOff val="40000"/>
            </a:schemeClr>
          </a:solidFill>
          <a:ln>
            <a:solidFill>
              <a:schemeClr val="tx2">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tr-TR" sz="2400" dirty="0">
                <a:solidFill>
                  <a:prstClr val="black"/>
                </a:solidFill>
              </a:rPr>
              <a:t>Programlara Genel Olarak Bakıldığında Hangi Sınırlılıkları </a:t>
            </a:r>
            <a:endParaRPr lang="tr-TR" sz="2400" dirty="0" smtClean="0">
              <a:solidFill>
                <a:prstClr val="black"/>
              </a:solidFill>
            </a:endParaRPr>
          </a:p>
          <a:p>
            <a:pPr>
              <a:spcBef>
                <a:spcPts val="0"/>
              </a:spcBef>
            </a:pPr>
            <a:r>
              <a:rPr lang="tr-TR" sz="2400" dirty="0" smtClean="0">
                <a:solidFill>
                  <a:prstClr val="black"/>
                </a:solidFill>
              </a:rPr>
              <a:t>Taşıdıkları </a:t>
            </a:r>
            <a:r>
              <a:rPr lang="tr-TR" sz="2400" dirty="0">
                <a:solidFill>
                  <a:prstClr val="black"/>
                </a:solidFill>
              </a:rPr>
              <a:t>Görülmektedir</a:t>
            </a:r>
            <a:r>
              <a:rPr lang="tr-TR" sz="3600" dirty="0">
                <a:solidFill>
                  <a:prstClr val="black"/>
                </a:solidFill>
              </a:rPr>
              <a:t>?</a:t>
            </a:r>
          </a:p>
        </p:txBody>
      </p:sp>
    </p:spTree>
    <p:extLst>
      <p:ext uri="{BB962C8B-B14F-4D97-AF65-F5344CB8AC3E}">
        <p14:creationId xmlns:p14="http://schemas.microsoft.com/office/powerpoint/2010/main" val="1752532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677" y="696475"/>
            <a:ext cx="11128513" cy="986593"/>
          </a:xfrm>
        </p:spPr>
        <p:txBody>
          <a:bodyPr>
            <a:normAutofit/>
          </a:bodyPr>
          <a:lstStyle/>
          <a:p>
            <a:r>
              <a:rPr lang="tr-TR" sz="2400" b="1" dirty="0" smtClean="0">
                <a:solidFill>
                  <a:srgbClr val="FF0000"/>
                </a:solidFill>
                <a:latin typeface="+mn-lt"/>
                <a:cs typeface="Times New Roman" panose="02020603050405020304" pitchFamily="18" charset="0"/>
              </a:rPr>
              <a:t>Ülkemizde mevcut rehberlik uygulamalarında geleneksel program anlayışının yerine :</a:t>
            </a:r>
            <a:endParaRPr lang="tr-TR" sz="2400" b="1" dirty="0">
              <a:solidFill>
                <a:srgbClr val="FF0000"/>
              </a:solidFill>
              <a:latin typeface="+mn-lt"/>
              <a:cs typeface="Times New Roman" panose="02020603050405020304" pitchFamily="18" charset="0"/>
            </a:endParaRPr>
          </a:p>
        </p:txBody>
      </p:sp>
      <p:sp>
        <p:nvSpPr>
          <p:cNvPr id="3" name="İçerik Yer Tutucusu 2"/>
          <p:cNvSpPr>
            <a:spLocks noGrp="1"/>
          </p:cNvSpPr>
          <p:nvPr>
            <p:ph idx="1"/>
          </p:nvPr>
        </p:nvSpPr>
        <p:spPr>
          <a:xfrm>
            <a:off x="728870" y="1825625"/>
            <a:ext cx="11145078" cy="4351338"/>
          </a:xfrm>
        </p:spPr>
        <p:txBody>
          <a:bodyPr>
            <a:normAutofit/>
          </a:bodyPr>
          <a:lstStyle/>
          <a:p>
            <a:pPr marL="514350" indent="-514350">
              <a:buFont typeface="+mj-lt"/>
              <a:buAutoNum type="arabicPeriod"/>
            </a:pPr>
            <a:r>
              <a:rPr lang="tr-TR" sz="2400" dirty="0" smtClean="0">
                <a:cs typeface="Times New Roman" panose="02020603050405020304" pitchFamily="18" charset="0"/>
              </a:rPr>
              <a:t>Öğrencilerin ihtiyaçlarından hareket eden,</a:t>
            </a:r>
          </a:p>
          <a:p>
            <a:pPr marL="514350" indent="-514350">
              <a:buFont typeface="+mj-lt"/>
              <a:buAutoNum type="arabicPeriod"/>
            </a:pPr>
            <a:r>
              <a:rPr lang="tr-TR" sz="2400" dirty="0" smtClean="0">
                <a:cs typeface="Times New Roman" panose="02020603050405020304" pitchFamily="18" charset="0"/>
              </a:rPr>
              <a:t>Bu ihtiyaçları uygulanabilir bir rehberlik programına yansıtan,</a:t>
            </a:r>
          </a:p>
          <a:p>
            <a:pPr marL="514350" indent="-514350">
              <a:buFont typeface="+mj-lt"/>
              <a:buAutoNum type="arabicPeriod"/>
            </a:pPr>
            <a:r>
              <a:rPr lang="tr-TR" sz="2400" dirty="0" smtClean="0">
                <a:cs typeface="Times New Roman" panose="02020603050405020304" pitchFamily="18" charset="0"/>
              </a:rPr>
              <a:t>Genel ve belirsiz amaç ifadelerinden ziyade belirgin ve ölçülebilir amaçlar içeren,</a:t>
            </a:r>
          </a:p>
          <a:p>
            <a:pPr marL="514350" indent="-514350">
              <a:buFont typeface="+mj-lt"/>
              <a:buAutoNum type="arabicPeriod"/>
            </a:pPr>
            <a:r>
              <a:rPr lang="tr-TR" sz="2400" dirty="0" smtClean="0">
                <a:cs typeface="Times New Roman" panose="02020603050405020304" pitchFamily="18" charset="0"/>
              </a:rPr>
              <a:t>Okuldaki tüm personelin aktif katılımını sağlayan,</a:t>
            </a:r>
          </a:p>
          <a:p>
            <a:pPr marL="514350" indent="-514350">
              <a:buFont typeface="+mj-lt"/>
              <a:buAutoNum type="arabicPeriod"/>
            </a:pPr>
            <a:r>
              <a:rPr lang="tr-TR" sz="2400" dirty="0" smtClean="0">
                <a:cs typeface="Times New Roman" panose="02020603050405020304" pitchFamily="18" charset="0"/>
              </a:rPr>
              <a:t>Öğrencilerin problemlerini çözme yaklaşımından çok; </a:t>
            </a:r>
          </a:p>
          <a:p>
            <a:pPr marL="0" indent="0">
              <a:buNone/>
            </a:pPr>
            <a:r>
              <a:rPr lang="tr-TR" sz="2400" dirty="0" smtClean="0">
                <a:cs typeface="Times New Roman" panose="02020603050405020304" pitchFamily="18" charset="0"/>
              </a:rPr>
              <a:t>gelişimsel bir yaklaşımla okuldaki tüm öğrencilere rehberlik hizmeti götürme anlayışını benimseyen daha fonksiyonel bir rehberlik programı anlayışının benimsenmesi önem taşımaktadır.</a:t>
            </a:r>
          </a:p>
        </p:txBody>
      </p:sp>
    </p:spTree>
    <p:extLst>
      <p:ext uri="{BB962C8B-B14F-4D97-AF65-F5344CB8AC3E}">
        <p14:creationId xmlns:p14="http://schemas.microsoft.com/office/powerpoint/2010/main" val="51576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39" y="668882"/>
            <a:ext cx="12009399"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009176" y="176760"/>
            <a:ext cx="9236765" cy="517065"/>
          </a:xfrm>
          <a:prstGeom prst="rect">
            <a:avLst/>
          </a:prstGeom>
          <a:noFill/>
        </p:spPr>
        <p:txBody>
          <a:bodyPr wrap="square" rtlCol="0">
            <a:spAutoFit/>
          </a:bodyPr>
          <a:lstStyle/>
          <a:p>
            <a:pPr lvl="0">
              <a:lnSpc>
                <a:spcPct val="115000"/>
              </a:lnSpc>
              <a:spcAft>
                <a:spcPts val="1000"/>
              </a:spcAft>
            </a:pPr>
            <a:r>
              <a:rPr lang="tr-TR" sz="2400" dirty="0">
                <a:solidFill>
                  <a:prstClr val="black"/>
                </a:solidFill>
                <a:ea typeface="Calibri"/>
                <a:cs typeface="Times New Roman"/>
                <a:hlinkClick r:id="rId3" action="ppaction://hlinkfile"/>
              </a:rPr>
              <a:t>Ortaokul Rehberlik ve </a:t>
            </a:r>
            <a:r>
              <a:rPr lang="tr-TR" sz="2400" dirty="0" smtClean="0">
                <a:solidFill>
                  <a:prstClr val="black"/>
                </a:solidFill>
                <a:ea typeface="Calibri"/>
                <a:cs typeface="Times New Roman"/>
                <a:hlinkClick r:id="rId3" action="ppaction://hlinkfile"/>
              </a:rPr>
              <a:t>Kariyer</a:t>
            </a:r>
            <a:r>
              <a:rPr lang="tr-TR" sz="2400" dirty="0">
                <a:solidFill>
                  <a:prstClr val="black"/>
                </a:solidFill>
                <a:ea typeface="Calibri"/>
                <a:cs typeface="Times New Roman"/>
                <a:hlinkClick r:id="rId3" action="ppaction://hlinkfile"/>
              </a:rPr>
              <a:t> Geliştirme</a:t>
            </a:r>
            <a:r>
              <a:rPr lang="tr-TR" sz="2400" dirty="0" smtClean="0">
                <a:solidFill>
                  <a:prstClr val="black"/>
                </a:solidFill>
                <a:ea typeface="Calibri"/>
                <a:cs typeface="Times New Roman"/>
                <a:hlinkClick r:id="rId3" action="ppaction://hlinkfile"/>
              </a:rPr>
              <a:t> Dersi </a:t>
            </a:r>
            <a:r>
              <a:rPr lang="tr-TR" sz="2400" dirty="0">
                <a:solidFill>
                  <a:prstClr val="black"/>
                </a:solidFill>
                <a:ea typeface="Calibri"/>
                <a:cs typeface="Times New Roman"/>
                <a:hlinkClick r:id="rId3" action="ppaction://hlinkfile"/>
              </a:rPr>
              <a:t>Programı, </a:t>
            </a:r>
            <a:r>
              <a:rPr lang="tr-TR" sz="2400" dirty="0" smtClean="0">
                <a:solidFill>
                  <a:prstClr val="black"/>
                </a:solidFill>
                <a:ea typeface="Calibri"/>
                <a:cs typeface="Times New Roman"/>
              </a:rPr>
              <a:t>2022</a:t>
            </a:r>
            <a:endParaRPr lang="tr-TR" sz="2400" dirty="0">
              <a:solidFill>
                <a:prstClr val="black"/>
              </a:solidFill>
              <a:ea typeface="Calibri"/>
              <a:cs typeface="Times New Roman"/>
            </a:endParaRPr>
          </a:p>
        </p:txBody>
      </p:sp>
    </p:spTree>
    <p:extLst>
      <p:ext uri="{BB962C8B-B14F-4D97-AF65-F5344CB8AC3E}">
        <p14:creationId xmlns:p14="http://schemas.microsoft.com/office/powerpoint/2010/main" val="258223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80"/>
            <a:ext cx="9956800" cy="851797"/>
          </a:xfrm>
        </p:spPr>
        <p:txBody>
          <a:bodyPr>
            <a:normAutofit/>
          </a:bodyPr>
          <a:lstStyle/>
          <a:p>
            <a:pPr algn="ctr"/>
            <a:r>
              <a:rPr lang="tr-TR" sz="24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OKUL PSİKOLOJİK DANIŞMA VE REHBERLİK PROGRAMLARININ HAZIRLAMASI</a:t>
            </a:r>
            <a:endParaRPr lang="tr-TR" sz="24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2 İçerik Yer Tutucusu"/>
          <p:cNvSpPr>
            <a:spLocks noGrp="1"/>
          </p:cNvSpPr>
          <p:nvPr>
            <p:ph sz="quarter" idx="1"/>
          </p:nvPr>
        </p:nvSpPr>
        <p:spPr>
          <a:xfrm>
            <a:off x="622855" y="1136374"/>
            <a:ext cx="10045148" cy="4873752"/>
          </a:xfrm>
        </p:spPr>
        <p:txBody>
          <a:bodyPr>
            <a:normAutofit fontScale="92500" lnSpcReduction="10000"/>
          </a:bodyPr>
          <a:lstStyle/>
          <a:p>
            <a:r>
              <a:rPr lang="tr-TR" dirty="0" smtClean="0">
                <a:latin typeface="Calibri" pitchFamily="34" charset="0"/>
                <a:cs typeface="Calibri" pitchFamily="34" charset="0"/>
              </a:rPr>
              <a:t>Öncelikle bu programı oluşturacak kişilerin (görevlilerin) belirlenmesi gerekmektedir. </a:t>
            </a:r>
          </a:p>
          <a:p>
            <a:r>
              <a:rPr lang="tr-TR" dirty="0" smtClean="0">
                <a:latin typeface="Calibri" pitchFamily="34" charset="0"/>
                <a:cs typeface="Calibri" pitchFamily="34" charset="0"/>
              </a:rPr>
              <a:t>Ülkemizde yürürlükte bulunan MEB Rehberlik ve Psikolojik Danışma Hizmetleri Yönetmeliğine göre okullarda rehberlik ve psikolojik danışma hizmetlerinin planlanmasından </a:t>
            </a:r>
            <a:r>
              <a:rPr lang="tr-TR" b="1" dirty="0" smtClean="0">
                <a:latin typeface="Calibri" pitchFamily="34" charset="0"/>
                <a:cs typeface="Calibri" pitchFamily="34" charset="0"/>
              </a:rPr>
              <a:t>Rehberlik ve Psikolojik Danışma Hizmetleri Yürütme Komisyonu </a:t>
            </a:r>
            <a:r>
              <a:rPr lang="tr-TR" dirty="0" smtClean="0">
                <a:latin typeface="Calibri" pitchFamily="34" charset="0"/>
                <a:cs typeface="Calibri" pitchFamily="34" charset="0"/>
              </a:rPr>
              <a:t>sorumludur. </a:t>
            </a:r>
          </a:p>
          <a:p>
            <a:pPr>
              <a:buNone/>
            </a:pPr>
            <a:r>
              <a:rPr lang="tr-TR" dirty="0" smtClean="0">
                <a:latin typeface="Calibri" pitchFamily="34" charset="0"/>
                <a:cs typeface="Calibri" pitchFamily="34" charset="0"/>
              </a:rPr>
              <a:t>  </a:t>
            </a:r>
            <a:r>
              <a:rPr lang="tr-TR" b="1" dirty="0" smtClean="0">
                <a:latin typeface="Calibri" pitchFamily="34" charset="0"/>
                <a:cs typeface="Calibri" pitchFamily="34" charset="0"/>
              </a:rPr>
              <a:t>Okul Rehberlik Hizmetleri </a:t>
            </a:r>
            <a:r>
              <a:rPr lang="tr-TR" b="1" dirty="0">
                <a:latin typeface="Calibri" pitchFamily="34" charset="0"/>
                <a:cs typeface="Calibri" pitchFamily="34" charset="0"/>
              </a:rPr>
              <a:t>Yürütme Komisyonu </a:t>
            </a:r>
            <a:r>
              <a:rPr lang="tr-TR" b="1" dirty="0" smtClean="0">
                <a:latin typeface="Calibri" pitchFamily="34" charset="0"/>
                <a:cs typeface="Calibri" pitchFamily="34" charset="0"/>
              </a:rPr>
              <a:t>üyeleri :</a:t>
            </a:r>
          </a:p>
          <a:p>
            <a:pPr>
              <a:buNone/>
            </a:pPr>
            <a:r>
              <a:rPr lang="tr-TR" dirty="0" smtClean="0">
                <a:latin typeface="Calibri" pitchFamily="34" charset="0"/>
                <a:cs typeface="Calibri" pitchFamily="34" charset="0"/>
              </a:rPr>
              <a:t>- Okul müdürü</a:t>
            </a:r>
          </a:p>
          <a:p>
            <a:pPr>
              <a:buNone/>
            </a:pPr>
            <a:r>
              <a:rPr lang="tr-TR" dirty="0" smtClean="0">
                <a:latin typeface="Calibri" pitchFamily="34" charset="0"/>
                <a:cs typeface="Calibri" pitchFamily="34" charset="0"/>
              </a:rPr>
              <a:t>- Müdür yardımcıları</a:t>
            </a:r>
          </a:p>
          <a:p>
            <a:pPr>
              <a:buNone/>
            </a:pPr>
            <a:r>
              <a:rPr lang="tr-TR" dirty="0" smtClean="0">
                <a:latin typeface="Calibri" pitchFamily="34" charset="0"/>
                <a:cs typeface="Calibri" pitchFamily="34" charset="0"/>
              </a:rPr>
              <a:t>- Rehberlik psikolojik danışma servisi psikolojik danışmanları</a:t>
            </a:r>
          </a:p>
          <a:p>
            <a:pPr>
              <a:buNone/>
            </a:pPr>
            <a:r>
              <a:rPr lang="tr-TR" dirty="0" smtClean="0">
                <a:latin typeface="Calibri" pitchFamily="34" charset="0"/>
                <a:cs typeface="Calibri" pitchFamily="34" charset="0"/>
              </a:rPr>
              <a:t>- Sınıf rehber öğretmenlerinden her sınıf seviyesinden seçilecek en az birer temsilci</a:t>
            </a:r>
          </a:p>
          <a:p>
            <a:pPr>
              <a:buNone/>
            </a:pPr>
            <a:r>
              <a:rPr lang="tr-TR" dirty="0" smtClean="0">
                <a:latin typeface="Calibri" pitchFamily="34" charset="0"/>
                <a:cs typeface="Calibri" pitchFamily="34" charset="0"/>
              </a:rPr>
              <a:t>- Disiplin kurulundan bir temsilci</a:t>
            </a:r>
          </a:p>
          <a:p>
            <a:pPr>
              <a:buNone/>
            </a:pPr>
            <a:r>
              <a:rPr lang="tr-TR" dirty="0" smtClean="0">
                <a:latin typeface="Calibri" pitchFamily="34" charset="0"/>
                <a:cs typeface="Calibri" pitchFamily="34" charset="0"/>
              </a:rPr>
              <a:t>-Okul-aile birliği ve okul koruma derneğinden birer temsilci ve okul öğrenci temsilcisi yer almaktadır.</a:t>
            </a:r>
          </a:p>
          <a:p>
            <a:endParaRPr lang="tr-TR" dirty="0"/>
          </a:p>
        </p:txBody>
      </p:sp>
    </p:spTree>
    <p:extLst>
      <p:ext uri="{BB962C8B-B14F-4D97-AF65-F5344CB8AC3E}">
        <p14:creationId xmlns:p14="http://schemas.microsoft.com/office/powerpoint/2010/main" val="3847942030"/>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1F3AF"/>
        </a:solidFill>
        <a:effectLst/>
      </p:bgPr>
    </p:bg>
    <p:spTree>
      <p:nvGrpSpPr>
        <p:cNvPr id="1" name=""/>
        <p:cNvGrpSpPr/>
        <p:nvPr/>
      </p:nvGrpSpPr>
      <p:grpSpPr>
        <a:xfrm>
          <a:off x="0" y="0"/>
          <a:ext cx="0" cy="0"/>
          <a:chOff x="0" y="0"/>
          <a:chExt cx="0" cy="0"/>
        </a:xfrm>
      </p:grpSpPr>
      <p:sp>
        <p:nvSpPr>
          <p:cNvPr id="6" name="Unvan 5"/>
          <p:cNvSpPr>
            <a:spLocks noGrp="1"/>
          </p:cNvSpPr>
          <p:nvPr>
            <p:ph type="title"/>
          </p:nvPr>
        </p:nvSpPr>
        <p:spPr>
          <a:xfrm>
            <a:off x="1630017" y="423082"/>
            <a:ext cx="8332849" cy="955342"/>
          </a:xfrm>
        </p:spPr>
        <p:txBody>
          <a:bodyPr>
            <a:normAutofit/>
          </a:bodyPr>
          <a:lstStyle/>
          <a:p>
            <a:pPr lvl="0">
              <a:spcBef>
                <a:spcPts val="1000"/>
              </a:spcBef>
            </a:pPr>
            <a:r>
              <a:rPr lang="tr-TR" dirty="0" smtClean="0">
                <a:solidFill>
                  <a:prstClr val="black"/>
                </a:solidFill>
                <a:latin typeface="Calibri" pitchFamily="34" charset="0"/>
                <a:cs typeface="Calibri" pitchFamily="34" charset="0"/>
              </a:rPr>
              <a:t>PDR Programı Hazırlama Süreci:</a:t>
            </a:r>
            <a:endParaRPr lang="tr-TR" dirty="0">
              <a:latin typeface="Calibri" pitchFamily="34" charset="0"/>
              <a:cs typeface="Calibri" pitchFamily="34" charset="0"/>
            </a:endParaRPr>
          </a:p>
        </p:txBody>
      </p:sp>
      <p:sp>
        <p:nvSpPr>
          <p:cNvPr id="5" name="İçerik Yer Tutucusu 4"/>
          <p:cNvSpPr>
            <a:spLocks noGrp="1"/>
          </p:cNvSpPr>
          <p:nvPr>
            <p:ph idx="1"/>
          </p:nvPr>
        </p:nvSpPr>
        <p:spPr>
          <a:xfrm>
            <a:off x="1186218" y="1228299"/>
            <a:ext cx="8483223" cy="5479576"/>
          </a:xfrm>
        </p:spPr>
        <p:txBody>
          <a:bodyPr>
            <a:noAutofit/>
          </a:bodyPr>
          <a:lstStyle/>
          <a:p>
            <a:pPr marL="514350" indent="-514350">
              <a:buAutoNum type="arabicPeriod"/>
            </a:pPr>
            <a:r>
              <a:rPr lang="tr-TR" sz="2200" dirty="0" smtClean="0">
                <a:cs typeface="Arial" panose="020B0604020202020204" pitchFamily="34" charset="0"/>
              </a:rPr>
              <a:t>Programın tanımının yapılması</a:t>
            </a:r>
          </a:p>
          <a:p>
            <a:pPr marL="514350" indent="-514350">
              <a:lnSpc>
                <a:spcPct val="100000"/>
              </a:lnSpc>
              <a:spcBef>
                <a:spcPts val="600"/>
              </a:spcBef>
              <a:buAutoNum type="arabicPeriod"/>
            </a:pPr>
            <a:r>
              <a:rPr lang="tr-TR" sz="2200" dirty="0" smtClean="0">
                <a:cs typeface="Arial" panose="020B0604020202020204" pitchFamily="34" charset="0"/>
              </a:rPr>
              <a:t>Program </a:t>
            </a:r>
            <a:r>
              <a:rPr lang="tr-TR" sz="2200" dirty="0">
                <a:cs typeface="Arial" panose="020B0604020202020204" pitchFamily="34" charset="0"/>
              </a:rPr>
              <a:t>hazırlayacak rehberlik </a:t>
            </a:r>
            <a:r>
              <a:rPr lang="tr-TR" sz="2200" dirty="0" smtClean="0">
                <a:cs typeface="Arial" panose="020B0604020202020204" pitchFamily="34" charset="0"/>
              </a:rPr>
              <a:t>programı kurulunu </a:t>
            </a:r>
            <a:r>
              <a:rPr lang="tr-TR" sz="2200" dirty="0">
                <a:cs typeface="Arial" panose="020B0604020202020204" pitchFamily="34" charset="0"/>
              </a:rPr>
              <a:t>oluşturma </a:t>
            </a:r>
          </a:p>
          <a:p>
            <a:pPr marL="514350" indent="-514350">
              <a:lnSpc>
                <a:spcPct val="100000"/>
              </a:lnSpc>
              <a:spcBef>
                <a:spcPts val="600"/>
              </a:spcBef>
              <a:buAutoNum type="arabicPeriod"/>
            </a:pPr>
            <a:r>
              <a:rPr lang="tr-TR" sz="2200" dirty="0" smtClean="0">
                <a:cs typeface="Arial" panose="020B0604020202020204" pitchFamily="34" charset="0"/>
              </a:rPr>
              <a:t>Programla </a:t>
            </a:r>
            <a:r>
              <a:rPr lang="tr-TR" sz="2200" dirty="0">
                <a:cs typeface="Arial" panose="020B0604020202020204" pitchFamily="34" charset="0"/>
              </a:rPr>
              <a:t>ilgili </a:t>
            </a:r>
            <a:r>
              <a:rPr lang="tr-TR" sz="2200" dirty="0" smtClean="0">
                <a:cs typeface="Arial" panose="020B0604020202020204" pitchFamily="34" charset="0"/>
              </a:rPr>
              <a:t>görev ve </a:t>
            </a:r>
            <a:r>
              <a:rPr lang="tr-TR" sz="2200" dirty="0">
                <a:cs typeface="Arial" panose="020B0604020202020204" pitchFamily="34" charset="0"/>
              </a:rPr>
              <a:t>zaman çizelgesi </a:t>
            </a:r>
            <a:r>
              <a:rPr lang="tr-TR" sz="2200" dirty="0" smtClean="0">
                <a:cs typeface="Arial" panose="020B0604020202020204" pitchFamily="34" charset="0"/>
              </a:rPr>
              <a:t>oluşturma</a:t>
            </a:r>
          </a:p>
          <a:p>
            <a:pPr marL="514350" indent="-514350">
              <a:lnSpc>
                <a:spcPct val="100000"/>
              </a:lnSpc>
              <a:spcBef>
                <a:spcPts val="600"/>
              </a:spcBef>
              <a:buAutoNum type="arabicPeriod"/>
            </a:pPr>
            <a:r>
              <a:rPr lang="tr-TR" sz="2200" dirty="0" smtClean="0">
                <a:cs typeface="Arial" panose="020B0604020202020204" pitchFamily="34" charset="0"/>
              </a:rPr>
              <a:t>Yöneticilerin katılımı</a:t>
            </a:r>
          </a:p>
          <a:p>
            <a:pPr marL="514350" indent="-514350">
              <a:lnSpc>
                <a:spcPct val="100000"/>
              </a:lnSpc>
              <a:spcBef>
                <a:spcPts val="600"/>
              </a:spcBef>
              <a:buAutoNum type="arabicPeriod"/>
            </a:pPr>
            <a:r>
              <a:rPr lang="tr-TR" sz="2200" dirty="0" smtClean="0">
                <a:cs typeface="Arial" panose="020B0604020202020204" pitchFamily="34" charset="0"/>
              </a:rPr>
              <a:t>Öğretmenlerin katılımı</a:t>
            </a:r>
          </a:p>
          <a:p>
            <a:pPr marL="514350" indent="-514350">
              <a:lnSpc>
                <a:spcPct val="100000"/>
              </a:lnSpc>
              <a:spcBef>
                <a:spcPts val="600"/>
              </a:spcBef>
              <a:buAutoNum type="arabicPeriod"/>
            </a:pPr>
            <a:r>
              <a:rPr lang="tr-TR" sz="2200" dirty="0" smtClean="0">
                <a:cs typeface="Arial" panose="020B0604020202020204" pitchFamily="34" charset="0"/>
              </a:rPr>
              <a:t>İhtiyaç </a:t>
            </a:r>
            <a:r>
              <a:rPr lang="tr-TR" sz="2200" dirty="0">
                <a:cs typeface="Arial" panose="020B0604020202020204" pitchFamily="34" charset="0"/>
              </a:rPr>
              <a:t>analizi </a:t>
            </a:r>
            <a:r>
              <a:rPr lang="tr-TR" sz="2200" dirty="0" smtClean="0">
                <a:cs typeface="Arial" panose="020B0604020202020204" pitchFamily="34" charset="0"/>
              </a:rPr>
              <a:t>yapma</a:t>
            </a:r>
          </a:p>
          <a:p>
            <a:pPr marL="514350" indent="-514350">
              <a:lnSpc>
                <a:spcPct val="100000"/>
              </a:lnSpc>
              <a:spcBef>
                <a:spcPts val="600"/>
              </a:spcBef>
              <a:buAutoNum type="arabicPeriod"/>
            </a:pPr>
            <a:r>
              <a:rPr lang="tr-TR" sz="2200" dirty="0" smtClean="0">
                <a:cs typeface="Arial" panose="020B0604020202020204" pitchFamily="34" charset="0"/>
              </a:rPr>
              <a:t>Bölgeye </a:t>
            </a:r>
            <a:r>
              <a:rPr lang="tr-TR" sz="2200" dirty="0">
                <a:cs typeface="Arial" panose="020B0604020202020204" pitchFamily="34" charset="0"/>
              </a:rPr>
              <a:t>özgü rehberlik standartları </a:t>
            </a:r>
            <a:r>
              <a:rPr lang="tr-TR" sz="2200" dirty="0" smtClean="0">
                <a:cs typeface="Arial" panose="020B0604020202020204" pitchFamily="34" charset="0"/>
              </a:rPr>
              <a:t>tanımlama</a:t>
            </a:r>
          </a:p>
          <a:p>
            <a:pPr marL="514350" indent="-514350">
              <a:lnSpc>
                <a:spcPct val="100000"/>
              </a:lnSpc>
              <a:spcBef>
                <a:spcPts val="600"/>
              </a:spcBef>
              <a:buAutoNum type="arabicPeriod"/>
            </a:pPr>
            <a:r>
              <a:rPr lang="tr-TR" sz="2200" dirty="0" smtClean="0">
                <a:cs typeface="Arial" panose="020B0604020202020204" pitchFamily="34" charset="0"/>
              </a:rPr>
              <a:t>Etkinlikler </a:t>
            </a:r>
            <a:r>
              <a:rPr lang="tr-TR" sz="2200" dirty="0">
                <a:cs typeface="Arial" panose="020B0604020202020204" pitchFamily="34" charset="0"/>
              </a:rPr>
              <a:t>hazırlama ve </a:t>
            </a:r>
            <a:r>
              <a:rPr lang="tr-TR" sz="2200" dirty="0" smtClean="0">
                <a:cs typeface="Arial" panose="020B0604020202020204" pitchFamily="34" charset="0"/>
              </a:rPr>
              <a:t>seçme</a:t>
            </a:r>
          </a:p>
          <a:p>
            <a:pPr marL="514350" indent="-514350">
              <a:lnSpc>
                <a:spcPct val="100000"/>
              </a:lnSpc>
              <a:spcBef>
                <a:spcPts val="600"/>
              </a:spcBef>
              <a:buAutoNum type="arabicPeriod"/>
            </a:pPr>
            <a:r>
              <a:rPr lang="tr-TR" sz="2200" dirty="0" smtClean="0">
                <a:cs typeface="Arial" panose="020B0604020202020204" pitchFamily="34" charset="0"/>
              </a:rPr>
              <a:t>Görev </a:t>
            </a:r>
            <a:r>
              <a:rPr lang="tr-TR" sz="2200" dirty="0">
                <a:cs typeface="Arial" panose="020B0604020202020204" pitchFamily="34" charset="0"/>
              </a:rPr>
              <a:t>dağılımı </a:t>
            </a:r>
            <a:r>
              <a:rPr lang="tr-TR" sz="2200" dirty="0" smtClean="0">
                <a:cs typeface="Arial" panose="020B0604020202020204" pitchFamily="34" charset="0"/>
              </a:rPr>
              <a:t>yapma</a:t>
            </a:r>
          </a:p>
          <a:p>
            <a:pPr marL="514350" indent="-514350">
              <a:lnSpc>
                <a:spcPct val="100000"/>
              </a:lnSpc>
              <a:spcBef>
                <a:spcPts val="600"/>
              </a:spcBef>
              <a:buAutoNum type="arabicPeriod"/>
            </a:pPr>
            <a:r>
              <a:rPr lang="tr-TR" sz="2200" dirty="0" smtClean="0">
                <a:cs typeface="Arial" panose="020B0604020202020204" pitchFamily="34" charset="0"/>
              </a:rPr>
              <a:t>Zaman </a:t>
            </a:r>
            <a:r>
              <a:rPr lang="tr-TR" sz="2200" dirty="0">
                <a:cs typeface="Arial" panose="020B0604020202020204" pitchFamily="34" charset="0"/>
              </a:rPr>
              <a:t>görev analizi </a:t>
            </a:r>
            <a:r>
              <a:rPr lang="tr-TR" sz="2200" dirty="0" smtClean="0">
                <a:cs typeface="Arial" panose="020B0604020202020204" pitchFamily="34" charset="0"/>
              </a:rPr>
              <a:t>yapma</a:t>
            </a:r>
          </a:p>
          <a:p>
            <a:pPr marL="514350" indent="-514350">
              <a:lnSpc>
                <a:spcPct val="100000"/>
              </a:lnSpc>
              <a:spcBef>
                <a:spcPts val="600"/>
              </a:spcBef>
              <a:buAutoNum type="arabicPeriod"/>
            </a:pPr>
            <a:r>
              <a:rPr lang="tr-TR" sz="2200" dirty="0" smtClean="0">
                <a:cs typeface="Arial" panose="020B0604020202020204" pitchFamily="34" charset="0"/>
              </a:rPr>
              <a:t>Program </a:t>
            </a:r>
            <a:r>
              <a:rPr lang="tr-TR" sz="2200" dirty="0">
                <a:cs typeface="Arial" panose="020B0604020202020204" pitchFamily="34" charset="0"/>
              </a:rPr>
              <a:t>değerlendirme ölçütleri belirleme ve </a:t>
            </a:r>
            <a:r>
              <a:rPr lang="tr-TR" sz="2200" dirty="0" smtClean="0">
                <a:cs typeface="Arial" panose="020B0604020202020204" pitchFamily="34" charset="0"/>
              </a:rPr>
              <a:t>hazırlama</a:t>
            </a:r>
          </a:p>
          <a:p>
            <a:pPr marL="514350" indent="-514350">
              <a:lnSpc>
                <a:spcPct val="100000"/>
              </a:lnSpc>
              <a:spcBef>
                <a:spcPts val="600"/>
              </a:spcBef>
              <a:buAutoNum type="arabicPeriod"/>
            </a:pPr>
            <a:r>
              <a:rPr lang="tr-TR" sz="2200" dirty="0" smtClean="0">
                <a:cs typeface="Arial" panose="020B0604020202020204" pitchFamily="34" charset="0"/>
              </a:rPr>
              <a:t>Program </a:t>
            </a:r>
            <a:r>
              <a:rPr lang="tr-TR" sz="2200" dirty="0">
                <a:cs typeface="Arial" panose="020B0604020202020204" pitchFamily="34" charset="0"/>
              </a:rPr>
              <a:t>değerlendirmesi yapılarak dönüt alma</a:t>
            </a:r>
          </a:p>
        </p:txBody>
      </p:sp>
    </p:spTree>
    <p:extLst>
      <p:ext uri="{BB962C8B-B14F-4D97-AF65-F5344CB8AC3E}">
        <p14:creationId xmlns:p14="http://schemas.microsoft.com/office/powerpoint/2010/main" val="3624250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solidFill>
                  <a:srgbClr val="C00000"/>
                </a:solidFill>
                <a:latin typeface="+mn-lt"/>
                <a:cs typeface="Times New Roman" panose="02020603050405020304" pitchFamily="18" charset="0"/>
              </a:rPr>
              <a:t>Okul Psikolojik Danışma ve Rehberlik Programının Hazırlanması</a:t>
            </a:r>
            <a:endParaRPr lang="tr-TR" sz="2800" b="1" dirty="0">
              <a:solidFill>
                <a:srgbClr val="C00000"/>
              </a:solidFill>
              <a:latin typeface="+mn-lt"/>
              <a:cs typeface="Times New Roman" panose="02020603050405020304"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0737107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6008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1209" y="762695"/>
            <a:ext cx="10515600" cy="814314"/>
          </a:xfrm>
        </p:spPr>
        <p:txBody>
          <a:bodyPr>
            <a:normAutofit/>
          </a:bodyPr>
          <a:lstStyle/>
          <a:p>
            <a:r>
              <a:rPr lang="tr-TR" sz="2800" b="1" dirty="0" smtClean="0">
                <a:solidFill>
                  <a:schemeClr val="accent2">
                    <a:lumMod val="50000"/>
                  </a:schemeClr>
                </a:solidFill>
                <a:latin typeface="+mn-lt"/>
                <a:cs typeface="Times New Roman" panose="02020603050405020304" pitchFamily="18" charset="0"/>
              </a:rPr>
              <a:t>Öğrencilerin İhtiyaçlarının Belirlenmesinde Uygulanan Yöntemler</a:t>
            </a:r>
            <a:endParaRPr lang="tr-TR" sz="2800" b="1" dirty="0">
              <a:solidFill>
                <a:schemeClr val="accent2">
                  <a:lumMod val="50000"/>
                </a:schemeClr>
              </a:solidFill>
              <a:latin typeface="+mn-lt"/>
              <a:cs typeface="Times New Roman" panose="02020603050405020304" pitchFamily="18" charset="0"/>
            </a:endParaRPr>
          </a:p>
        </p:txBody>
      </p:sp>
      <p:sp>
        <p:nvSpPr>
          <p:cNvPr id="3" name="İçerik Yer Tutucusu 2"/>
          <p:cNvSpPr>
            <a:spLocks noGrp="1"/>
          </p:cNvSpPr>
          <p:nvPr>
            <p:ph idx="1"/>
          </p:nvPr>
        </p:nvSpPr>
        <p:spPr>
          <a:xfrm>
            <a:off x="424098" y="1825625"/>
            <a:ext cx="11251095" cy="4495662"/>
          </a:xfrm>
        </p:spPr>
        <p:txBody>
          <a:bodyPr>
            <a:normAutofit fontScale="92500"/>
          </a:bodyPr>
          <a:lstStyle/>
          <a:p>
            <a:pPr marL="514350" indent="-514350">
              <a:buFont typeface="+mj-lt"/>
              <a:buAutoNum type="arabicPeriod"/>
            </a:pPr>
            <a:r>
              <a:rPr lang="tr-TR" sz="2400" b="1" dirty="0" smtClean="0">
                <a:cs typeface="Times New Roman" panose="02020603050405020304" pitchFamily="18" charset="0"/>
              </a:rPr>
              <a:t>İhtiyaç belirleme anketinin uygulanması; </a:t>
            </a:r>
            <a:r>
              <a:rPr lang="tr-TR" sz="2400" dirty="0" smtClean="0">
                <a:cs typeface="Times New Roman" panose="02020603050405020304" pitchFamily="18" charset="0"/>
              </a:rPr>
              <a:t>Öğrencilerin hangi konularda rehberlik hizmetlerine ihtiyaç duyduklarına ilişkin maddelerden oluşur. </a:t>
            </a:r>
          </a:p>
          <a:p>
            <a:pPr marL="514350" indent="-514350">
              <a:buFont typeface="+mj-lt"/>
              <a:buAutoNum type="arabicPeriod"/>
            </a:pPr>
            <a:r>
              <a:rPr lang="tr-TR" sz="2400" b="1" dirty="0" smtClean="0">
                <a:cs typeface="Times New Roman" panose="02020603050405020304" pitchFamily="18" charset="0"/>
              </a:rPr>
              <a:t>Uygulanan test ve test dışı tekniklerin sonuçlarından yararlanma;</a:t>
            </a:r>
            <a:r>
              <a:rPr lang="tr-TR" sz="2400" dirty="0" smtClean="0">
                <a:cs typeface="Times New Roman" panose="02020603050405020304" pitchFamily="18" charset="0"/>
              </a:rPr>
              <a:t> Öğrencilerin ihtiyaçlarının belirlenmesinde, çeşitli test ve test dışı ölçme tekniklerinin sonuçlarından yararlanılabilir.</a:t>
            </a:r>
          </a:p>
          <a:p>
            <a:pPr marL="514350" indent="-514350">
              <a:buFont typeface="+mj-lt"/>
              <a:buAutoNum type="arabicPeriod"/>
            </a:pPr>
            <a:r>
              <a:rPr lang="tr-TR" sz="2400" b="1" dirty="0" smtClean="0">
                <a:cs typeface="Times New Roman" panose="02020603050405020304" pitchFamily="18" charset="0"/>
              </a:rPr>
              <a:t>Bir önceki yıl uygulanan rehberlik programının incelenmesi; </a:t>
            </a:r>
            <a:r>
              <a:rPr lang="tr-TR" sz="2400" dirty="0" smtClean="0">
                <a:cs typeface="Times New Roman" panose="02020603050405020304" pitchFamily="18" charset="0"/>
              </a:rPr>
              <a:t>Bir önceki yıl okulda uygulanan rehberlik programının ne derece etkili olduğunun belirlenmesi, yeni programın oluşturulmasında önemli ipuçları sağlayabilir</a:t>
            </a:r>
            <a:r>
              <a:rPr lang="tr-TR" sz="2400" dirty="0" smtClean="0"/>
              <a:t>.</a:t>
            </a:r>
          </a:p>
          <a:p>
            <a:pPr marL="514350" lvl="0" indent="-514350">
              <a:buFont typeface="Arial" panose="020B0604020202020204" pitchFamily="34" charset="0"/>
              <a:buAutoNum type="arabicPeriod" startAt="4"/>
            </a:pPr>
            <a:r>
              <a:rPr lang="tr-TR" sz="2400" b="1" dirty="0" smtClean="0">
                <a:solidFill>
                  <a:prstClr val="black"/>
                </a:solidFill>
                <a:cs typeface="Times New Roman" panose="02020603050405020304" pitchFamily="18" charset="0"/>
              </a:rPr>
              <a:t>Öğrenci, öğretmen </a:t>
            </a:r>
            <a:r>
              <a:rPr lang="tr-TR" sz="2400" b="1" dirty="0">
                <a:solidFill>
                  <a:prstClr val="black"/>
                </a:solidFill>
                <a:cs typeface="Times New Roman" panose="02020603050405020304" pitchFamily="18" charset="0"/>
              </a:rPr>
              <a:t>ve anne babaların görüşleri;</a:t>
            </a:r>
            <a:r>
              <a:rPr lang="tr-TR" sz="2400" dirty="0">
                <a:solidFill>
                  <a:prstClr val="black"/>
                </a:solidFill>
                <a:cs typeface="Times New Roman" panose="02020603050405020304" pitchFamily="18" charset="0"/>
              </a:rPr>
              <a:t> İhtiyaç belirleme çalışmalarında gerek öğretmenlerin kendi aralarında, gerekse okul psikolojik danışmanı ile yapacakları işbirliği önemli bir noktadır.</a:t>
            </a:r>
          </a:p>
          <a:p>
            <a:pPr marL="514350" lvl="0" indent="-514350">
              <a:buFont typeface="Arial" panose="020B0604020202020204" pitchFamily="34" charset="0"/>
              <a:buAutoNum type="arabicPeriod" startAt="4"/>
            </a:pPr>
            <a:r>
              <a:rPr lang="tr-TR" sz="2400" b="1" dirty="0">
                <a:solidFill>
                  <a:prstClr val="black"/>
                </a:solidFill>
                <a:cs typeface="Times New Roman" panose="02020603050405020304" pitchFamily="18" charset="0"/>
              </a:rPr>
              <a:t>Öğrenci yeterliliklerinin ve göstergelerinin belirlenmesi; </a:t>
            </a:r>
            <a:r>
              <a:rPr lang="tr-TR" sz="2400" dirty="0">
                <a:solidFill>
                  <a:prstClr val="black"/>
                </a:solidFill>
                <a:cs typeface="Times New Roman" panose="02020603050405020304" pitchFamily="18" charset="0"/>
              </a:rPr>
              <a:t>Rehberlik programının uygulanması sonucunda kişisel-sosyal, eğitsel ve mesleki alanlarda gerçekleştirilecek amaçlardır</a:t>
            </a:r>
            <a:r>
              <a:rPr lang="tr-TR" sz="2400" dirty="0" smtClean="0">
                <a:solidFill>
                  <a:prstClr val="black"/>
                </a:solidFill>
                <a:cs typeface="Times New Roman" panose="02020603050405020304" pitchFamily="18" charset="0"/>
              </a:rPr>
              <a:t>.</a:t>
            </a:r>
            <a:endParaRPr lang="tr-TR" sz="24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467552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t>
            </a:r>
          </a:p>
        </p:txBody>
      </p:sp>
      <p:pic>
        <p:nvPicPr>
          <p:cNvPr id="4" name="3 İçerik Yer Tutucusu" descr="WhatsApp Image 2020-04-11 at 23.08.03.jpeg"/>
          <p:cNvPicPr>
            <a:picLocks noGrp="1" noChangeAspect="1"/>
          </p:cNvPicPr>
          <p:nvPr>
            <p:ph idx="1"/>
          </p:nvPr>
        </p:nvPicPr>
        <p:blipFill>
          <a:blip r:embed="rId2" cstate="print"/>
          <a:stretch>
            <a:fillRect/>
          </a:stretch>
        </p:blipFill>
        <p:spPr>
          <a:xfrm>
            <a:off x="357808" y="371073"/>
            <a:ext cx="11264349" cy="5738191"/>
          </a:xfrm>
        </p:spPr>
      </p:pic>
    </p:spTree>
    <p:extLst>
      <p:ext uri="{BB962C8B-B14F-4D97-AF65-F5344CB8AC3E}">
        <p14:creationId xmlns:p14="http://schemas.microsoft.com/office/powerpoint/2010/main" val="935143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93217"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345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365129"/>
            <a:ext cx="10515600" cy="1325563"/>
          </a:xfrm>
        </p:spPr>
        <p:txBody>
          <a:bodyPr>
            <a:noAutofit/>
          </a:bodyPr>
          <a:lstStyle/>
          <a:p>
            <a:pPr algn="ctr"/>
            <a:r>
              <a:rPr lang="tr-TR" sz="2800" b="1" dirty="0" smtClean="0">
                <a:latin typeface="+mn-lt"/>
              </a:rPr>
              <a:t>Gelişimsel Anlayışa Dayalı Rehberlik Programında öğrencilerin genellikle şu konularda yeterlik kazanmaları beklenmektedir,</a:t>
            </a:r>
            <a:r>
              <a:rPr lang="tr-TR" sz="2800" dirty="0" smtClean="0">
                <a:latin typeface="+mn-lt"/>
              </a:rPr>
              <a:t/>
            </a:r>
            <a:br>
              <a:rPr lang="tr-TR" sz="2800" dirty="0" smtClean="0">
                <a:latin typeface="+mn-lt"/>
              </a:rPr>
            </a:br>
            <a:endParaRPr lang="tr-TR" sz="2800" dirty="0">
              <a:latin typeface="+mn-lt"/>
            </a:endParaRPr>
          </a:p>
        </p:txBody>
      </p:sp>
      <p:sp>
        <p:nvSpPr>
          <p:cNvPr id="23" name="Dikey Kaydırma 22"/>
          <p:cNvSpPr/>
          <p:nvPr/>
        </p:nvSpPr>
        <p:spPr>
          <a:xfrm>
            <a:off x="729050" y="1463040"/>
            <a:ext cx="3259887" cy="4892040"/>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tr-TR" sz="2000" b="1" dirty="0" smtClean="0">
                <a:solidFill>
                  <a:schemeClr val="tx1"/>
                </a:solidFill>
                <a:cs typeface="Times New Roman" panose="02020603050405020304" pitchFamily="18" charset="0"/>
              </a:rPr>
              <a:t>Tanışma-  Oryantasyon</a:t>
            </a:r>
          </a:p>
          <a:p>
            <a:pPr marL="342900" indent="-342900">
              <a:buFont typeface="Wingdings" pitchFamily="2" charset="2"/>
              <a:buChar char="Ø"/>
            </a:pPr>
            <a:endParaRPr lang="tr-TR" sz="2000" b="1" dirty="0" smtClean="0">
              <a:solidFill>
                <a:schemeClr val="tx1"/>
              </a:solidFill>
              <a:cs typeface="Times New Roman" panose="02020603050405020304" pitchFamily="18" charset="0"/>
            </a:endParaRPr>
          </a:p>
          <a:p>
            <a:pPr marL="342900" indent="-342900">
              <a:buFont typeface="Wingdings" pitchFamily="2" charset="2"/>
              <a:buChar char="Ø"/>
            </a:pPr>
            <a:r>
              <a:rPr lang="tr-TR" sz="2000" b="1" dirty="0" smtClean="0">
                <a:solidFill>
                  <a:schemeClr val="tx1"/>
                </a:solidFill>
                <a:cs typeface="Times New Roman" panose="02020603050405020304" pitchFamily="18" charset="0"/>
              </a:rPr>
              <a:t>Çalışma Becerileri ve Alışkanlıkları</a:t>
            </a:r>
          </a:p>
          <a:p>
            <a:pPr marL="342900" indent="-342900">
              <a:buFont typeface="Wingdings" pitchFamily="2" charset="2"/>
              <a:buChar char="Ø"/>
            </a:pPr>
            <a:endParaRPr lang="tr-TR" sz="2000" b="1" dirty="0" smtClean="0">
              <a:solidFill>
                <a:schemeClr val="tx1"/>
              </a:solidFill>
              <a:cs typeface="Times New Roman" panose="02020603050405020304" pitchFamily="18" charset="0"/>
            </a:endParaRPr>
          </a:p>
          <a:p>
            <a:pPr marL="342900" indent="-342900">
              <a:buFont typeface="Wingdings" pitchFamily="2" charset="2"/>
              <a:buChar char="Ø"/>
            </a:pPr>
            <a:r>
              <a:rPr lang="tr-TR" sz="2000" b="1" dirty="0" smtClean="0">
                <a:solidFill>
                  <a:schemeClr val="tx1"/>
                </a:solidFill>
                <a:cs typeface="Times New Roman" panose="02020603050405020304" pitchFamily="18" charset="0"/>
              </a:rPr>
              <a:t>Kendini Tanıma</a:t>
            </a:r>
          </a:p>
          <a:p>
            <a:pPr marL="342900" indent="-342900">
              <a:buFont typeface="Wingdings" pitchFamily="2" charset="2"/>
              <a:buChar char="Ø"/>
            </a:pPr>
            <a:endParaRPr lang="tr-TR" sz="2000" b="1" dirty="0" smtClean="0">
              <a:solidFill>
                <a:schemeClr val="tx1"/>
              </a:solidFill>
              <a:cs typeface="Times New Roman" panose="02020603050405020304" pitchFamily="18" charset="0"/>
            </a:endParaRPr>
          </a:p>
          <a:p>
            <a:pPr marL="342900" indent="-342900">
              <a:buFont typeface="Wingdings" pitchFamily="2" charset="2"/>
              <a:buChar char="Ø"/>
            </a:pPr>
            <a:r>
              <a:rPr lang="tr-TR" sz="2000" b="1" dirty="0" smtClean="0">
                <a:solidFill>
                  <a:schemeClr val="tx1"/>
                </a:solidFill>
                <a:cs typeface="Times New Roman" panose="02020603050405020304" pitchFamily="18" charset="0"/>
              </a:rPr>
              <a:t>İletişim Becerileri</a:t>
            </a:r>
            <a:endParaRPr lang="tr-TR" sz="2000" b="1" dirty="0">
              <a:solidFill>
                <a:schemeClr val="tx1"/>
              </a:solidFill>
              <a:cs typeface="Times New Roman" panose="02020603050405020304" pitchFamily="18" charset="0"/>
            </a:endParaRPr>
          </a:p>
        </p:txBody>
      </p:sp>
      <p:sp>
        <p:nvSpPr>
          <p:cNvPr id="24" name="Dikey Kaydırma 23"/>
          <p:cNvSpPr/>
          <p:nvPr/>
        </p:nvSpPr>
        <p:spPr>
          <a:xfrm>
            <a:off x="4490115" y="1432560"/>
            <a:ext cx="3527452" cy="4724400"/>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tr-TR" sz="2000" b="1" dirty="0" smtClean="0">
                <a:solidFill>
                  <a:schemeClr val="tx1"/>
                </a:solidFill>
                <a:cs typeface="Times New Roman" panose="02020603050405020304" pitchFamily="18" charset="0"/>
              </a:rPr>
              <a:t>Karar verme ve problem çözme</a:t>
            </a:r>
          </a:p>
          <a:p>
            <a:pPr marL="342900" indent="-342900">
              <a:buFont typeface="Wingdings" pitchFamily="2" charset="2"/>
              <a:buChar char="Ø"/>
            </a:pPr>
            <a:endParaRPr lang="tr-TR" sz="2000" b="1" dirty="0" smtClean="0">
              <a:solidFill>
                <a:schemeClr val="tx1"/>
              </a:solidFill>
              <a:cs typeface="Times New Roman" panose="02020603050405020304" pitchFamily="18" charset="0"/>
            </a:endParaRPr>
          </a:p>
          <a:p>
            <a:pPr marL="342900" indent="-342900">
              <a:buFont typeface="Wingdings" pitchFamily="2" charset="2"/>
              <a:buChar char="Ø"/>
            </a:pPr>
            <a:r>
              <a:rPr lang="tr-TR" sz="2000" b="1" dirty="0" smtClean="0">
                <a:solidFill>
                  <a:schemeClr val="tx1"/>
                </a:solidFill>
                <a:cs typeface="Times New Roman" panose="02020603050405020304" pitchFamily="18" charset="0"/>
              </a:rPr>
              <a:t>Arkadaş İlişkileri </a:t>
            </a:r>
          </a:p>
          <a:p>
            <a:pPr marL="342900" indent="-342900">
              <a:buFont typeface="Wingdings" pitchFamily="2" charset="2"/>
              <a:buChar char="Ø"/>
            </a:pPr>
            <a:endParaRPr lang="tr-TR" sz="2000" b="1" dirty="0" smtClean="0">
              <a:solidFill>
                <a:schemeClr val="tx1"/>
              </a:solidFill>
              <a:cs typeface="Times New Roman" panose="02020603050405020304" pitchFamily="18" charset="0"/>
            </a:endParaRPr>
          </a:p>
          <a:p>
            <a:pPr marL="342900" indent="-342900">
              <a:buFont typeface="Wingdings" pitchFamily="2" charset="2"/>
              <a:buChar char="Ø"/>
            </a:pPr>
            <a:r>
              <a:rPr lang="tr-TR" sz="2000" b="1" dirty="0" smtClean="0">
                <a:solidFill>
                  <a:schemeClr val="tx1"/>
                </a:solidFill>
                <a:cs typeface="Times New Roman" panose="02020603050405020304" pitchFamily="18" charset="0"/>
              </a:rPr>
              <a:t>Güdülenme</a:t>
            </a:r>
          </a:p>
          <a:p>
            <a:pPr marL="342900" indent="-342900">
              <a:buFont typeface="Wingdings" pitchFamily="2" charset="2"/>
              <a:buChar char="Ø"/>
            </a:pPr>
            <a:endParaRPr lang="tr-TR" sz="2000" b="1" dirty="0" smtClean="0">
              <a:solidFill>
                <a:schemeClr val="tx1"/>
              </a:solidFill>
              <a:cs typeface="Times New Roman" panose="02020603050405020304" pitchFamily="18" charset="0"/>
            </a:endParaRPr>
          </a:p>
          <a:p>
            <a:pPr marL="342900" indent="-342900">
              <a:buFont typeface="Wingdings" pitchFamily="2" charset="2"/>
              <a:buChar char="Ø"/>
            </a:pPr>
            <a:r>
              <a:rPr lang="tr-TR" sz="2000" b="1" dirty="0" smtClean="0">
                <a:solidFill>
                  <a:schemeClr val="tx1"/>
                </a:solidFill>
                <a:cs typeface="Times New Roman" panose="02020603050405020304" pitchFamily="18" charset="0"/>
              </a:rPr>
              <a:t>Çatışma Çözümü</a:t>
            </a:r>
          </a:p>
          <a:p>
            <a:pPr marL="342900" indent="-342900">
              <a:buFont typeface="Wingdings" pitchFamily="2" charset="2"/>
              <a:buChar char="Ø"/>
            </a:pPr>
            <a:endParaRPr lang="tr-TR" sz="2000" b="1" dirty="0" smtClean="0">
              <a:solidFill>
                <a:schemeClr val="tx1"/>
              </a:solidFill>
              <a:cs typeface="Times New Roman" panose="02020603050405020304" pitchFamily="18" charset="0"/>
            </a:endParaRPr>
          </a:p>
          <a:p>
            <a:pPr marL="342900" indent="-342900">
              <a:buFont typeface="Wingdings" pitchFamily="2" charset="2"/>
              <a:buChar char="Ø"/>
            </a:pPr>
            <a:r>
              <a:rPr lang="tr-TR" sz="2000" b="1" dirty="0" smtClean="0">
                <a:solidFill>
                  <a:schemeClr val="tx1"/>
                </a:solidFill>
                <a:cs typeface="Times New Roman" panose="02020603050405020304" pitchFamily="18" charset="0"/>
              </a:rPr>
              <a:t>Toplumsal Bütünleşme</a:t>
            </a:r>
            <a:endParaRPr lang="tr-TR" sz="2000" b="1" dirty="0">
              <a:solidFill>
                <a:schemeClr val="tx1"/>
              </a:solidFill>
              <a:cs typeface="Times New Roman" panose="02020603050405020304" pitchFamily="18" charset="0"/>
            </a:endParaRPr>
          </a:p>
        </p:txBody>
      </p:sp>
      <p:sp>
        <p:nvSpPr>
          <p:cNvPr id="25" name="Dikey Kaydırma 24"/>
          <p:cNvSpPr/>
          <p:nvPr/>
        </p:nvSpPr>
        <p:spPr>
          <a:xfrm>
            <a:off x="8229601" y="1463040"/>
            <a:ext cx="3511827" cy="4693920"/>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tr-TR" sz="2000" b="1" dirty="0" smtClean="0">
                <a:solidFill>
                  <a:schemeClr val="tx1"/>
                </a:solidFill>
                <a:cs typeface="Times New Roman" panose="02020603050405020304" pitchFamily="18" charset="0"/>
              </a:rPr>
              <a:t>Sağlık ve beden gelişimi</a:t>
            </a:r>
          </a:p>
          <a:p>
            <a:pPr marL="342900" indent="-342900">
              <a:buFont typeface="Wingdings" pitchFamily="2" charset="2"/>
              <a:buChar char="Ø"/>
            </a:pPr>
            <a:endParaRPr lang="tr-TR" sz="2000" b="1" dirty="0" smtClean="0">
              <a:solidFill>
                <a:schemeClr val="tx1"/>
              </a:solidFill>
              <a:cs typeface="Times New Roman" panose="02020603050405020304" pitchFamily="18" charset="0"/>
            </a:endParaRPr>
          </a:p>
          <a:p>
            <a:pPr marL="342900" indent="-342900">
              <a:buFont typeface="Wingdings" pitchFamily="2" charset="2"/>
              <a:buChar char="Ø"/>
            </a:pPr>
            <a:r>
              <a:rPr lang="tr-TR" sz="2000" b="1" dirty="0" smtClean="0">
                <a:solidFill>
                  <a:schemeClr val="tx1"/>
                </a:solidFill>
                <a:cs typeface="Times New Roman" panose="02020603050405020304" pitchFamily="18" charset="0"/>
              </a:rPr>
              <a:t>Mesleki Farkındalık ve Gelişim</a:t>
            </a:r>
          </a:p>
          <a:p>
            <a:pPr marL="342900" indent="-342900">
              <a:buFont typeface="Wingdings" pitchFamily="2" charset="2"/>
              <a:buChar char="Ø"/>
            </a:pPr>
            <a:endParaRPr lang="tr-TR" sz="2000" b="1" dirty="0" smtClean="0">
              <a:solidFill>
                <a:schemeClr val="tx1"/>
              </a:solidFill>
              <a:cs typeface="Times New Roman" panose="02020603050405020304" pitchFamily="18" charset="0"/>
            </a:endParaRPr>
          </a:p>
          <a:p>
            <a:pPr marL="342900" indent="-342900">
              <a:buFont typeface="Wingdings" pitchFamily="2" charset="2"/>
              <a:buChar char="Ø"/>
            </a:pPr>
            <a:r>
              <a:rPr lang="tr-TR" sz="2000" b="1" dirty="0" smtClean="0">
                <a:solidFill>
                  <a:schemeClr val="tx1"/>
                </a:solidFill>
                <a:cs typeface="Times New Roman" panose="02020603050405020304" pitchFamily="18" charset="0"/>
              </a:rPr>
              <a:t>Eğitimsel Planlama</a:t>
            </a:r>
          </a:p>
          <a:p>
            <a:pPr algn="ctr"/>
            <a:endParaRPr lang="tr-TR" b="1" dirty="0" smtClean="0">
              <a:solidFill>
                <a:schemeClr val="tx1"/>
              </a:solidFill>
            </a:endParaRPr>
          </a:p>
        </p:txBody>
      </p:sp>
    </p:spTree>
    <p:extLst>
      <p:ext uri="{BB962C8B-B14F-4D97-AF65-F5344CB8AC3E}">
        <p14:creationId xmlns:p14="http://schemas.microsoft.com/office/powerpoint/2010/main" val="2909489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061" y="609340"/>
            <a:ext cx="8269355" cy="56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259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2800" b="1" dirty="0" smtClean="0">
                <a:solidFill>
                  <a:srgbClr val="002060"/>
                </a:solidFill>
                <a:latin typeface="+mn-lt"/>
                <a:cs typeface="Times New Roman" panose="02020603050405020304" pitchFamily="18" charset="0"/>
              </a:rPr>
              <a:t>Gelişimsel Anlayışa Dayalı Bir İlköğretim PDR Programının  Aşağıdaki Yeterlikleri Kazandırmaya </a:t>
            </a:r>
            <a:r>
              <a:rPr lang="tr-TR" sz="2800" b="1" dirty="0">
                <a:solidFill>
                  <a:srgbClr val="002060"/>
                </a:solidFill>
                <a:latin typeface="+mn-lt"/>
                <a:cs typeface="Times New Roman" panose="02020603050405020304" pitchFamily="18" charset="0"/>
              </a:rPr>
              <a:t>Y</a:t>
            </a:r>
            <a:r>
              <a:rPr lang="tr-TR" sz="2800" b="1" dirty="0" smtClean="0">
                <a:solidFill>
                  <a:srgbClr val="002060"/>
                </a:solidFill>
                <a:latin typeface="+mn-lt"/>
                <a:cs typeface="Times New Roman" panose="02020603050405020304" pitchFamily="18" charset="0"/>
              </a:rPr>
              <a:t>önelik Olması Beklenmektedir</a:t>
            </a:r>
            <a:r>
              <a:rPr lang="tr-TR" sz="2800" b="1" dirty="0" smtClean="0">
                <a:solidFill>
                  <a:srgbClr val="002060"/>
                </a:solidFill>
                <a:latin typeface="+mn-lt"/>
              </a:rPr>
              <a:t>;</a:t>
            </a:r>
            <a:endParaRPr lang="tr-TR" sz="2800" b="1" dirty="0">
              <a:solidFill>
                <a:srgbClr val="002060"/>
              </a:solidFill>
              <a:latin typeface="+mn-lt"/>
            </a:endParaRPr>
          </a:p>
        </p:txBody>
      </p:sp>
      <p:sp>
        <p:nvSpPr>
          <p:cNvPr id="3" name="İçerik Yer Tutucusu 2"/>
          <p:cNvSpPr>
            <a:spLocks noGrp="1"/>
          </p:cNvSpPr>
          <p:nvPr>
            <p:ph idx="1"/>
          </p:nvPr>
        </p:nvSpPr>
        <p:spPr>
          <a:xfrm>
            <a:off x="798443" y="1688159"/>
            <a:ext cx="10515600" cy="4351338"/>
          </a:xfrm>
        </p:spPr>
        <p:txBody>
          <a:bodyPr/>
          <a:lstStyle/>
          <a:p>
            <a:pPr marL="514350" indent="-514350">
              <a:buFont typeface="+mj-lt"/>
              <a:buAutoNum type="arabicPeriod"/>
            </a:pPr>
            <a:r>
              <a:rPr lang="tr-TR" sz="2400" dirty="0" smtClean="0">
                <a:cs typeface="Times New Roman" panose="02020603050405020304" pitchFamily="18" charset="0"/>
              </a:rPr>
              <a:t>Arkadaşları, öğretmenleri, anne-baba ve diğer yetişkinlerle olan ilişkilerinde olumlu duygular yaşama.</a:t>
            </a:r>
          </a:p>
          <a:p>
            <a:pPr marL="514350" indent="-514350">
              <a:buFont typeface="+mj-lt"/>
              <a:buAutoNum type="arabicPeriod"/>
            </a:pPr>
            <a:r>
              <a:rPr lang="tr-TR" sz="2400" dirty="0" smtClean="0">
                <a:cs typeface="Times New Roman" panose="02020603050405020304" pitchFamily="18" charset="0"/>
              </a:rPr>
              <a:t>Kendi öğrenme yaşantılarında anlamlı sonuçlar çıkarma.</a:t>
            </a:r>
          </a:p>
          <a:p>
            <a:pPr marL="514350" indent="-514350">
              <a:buFont typeface="+mj-lt"/>
              <a:buAutoNum type="arabicPeriod"/>
            </a:pPr>
            <a:r>
              <a:rPr lang="tr-TR" sz="2400" dirty="0" smtClean="0">
                <a:cs typeface="Times New Roman" panose="02020603050405020304" pitchFamily="18" charset="0"/>
              </a:rPr>
              <a:t>Kendine ve bireysel değerlerine ilişkin olumlu tutumlar geliştirme ve bunu sürdürme.</a:t>
            </a:r>
          </a:p>
          <a:p>
            <a:pPr marL="514350" indent="-514350">
              <a:buFont typeface="+mj-lt"/>
              <a:buAutoNum type="arabicPeriod"/>
            </a:pPr>
            <a:r>
              <a:rPr lang="tr-TR" sz="2400" dirty="0" smtClean="0">
                <a:cs typeface="Times New Roman" panose="02020603050405020304" pitchFamily="18" charset="0"/>
              </a:rPr>
              <a:t>Kendi değerlerinin farkına varma ve çok yönlü karmaşık toplumda  yaşam için gerekli olan değerleri geliştirme.</a:t>
            </a:r>
          </a:p>
          <a:p>
            <a:pPr marL="514350" indent="-514350">
              <a:buFont typeface="+mj-lt"/>
              <a:buAutoNum type="arabicPeriod"/>
            </a:pPr>
            <a:r>
              <a:rPr lang="tr-TR" sz="2400" dirty="0" smtClean="0">
                <a:cs typeface="Times New Roman" panose="02020603050405020304" pitchFamily="18" charset="0"/>
              </a:rPr>
              <a:t>Yaşama ilişkin olumlu tutumlar geliştirme.</a:t>
            </a:r>
          </a:p>
          <a:p>
            <a:pPr marL="514350" indent="-514350">
              <a:buFont typeface="+mj-lt"/>
              <a:buAutoNum type="arabicPeriod"/>
            </a:pPr>
            <a:r>
              <a:rPr lang="tr-TR" sz="2400" dirty="0" smtClean="0">
                <a:cs typeface="Times New Roman" panose="02020603050405020304" pitchFamily="18" charset="0"/>
              </a:rPr>
              <a:t>Kendi davranışlarından sorumlu olduklarını anlama.</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8355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154408722"/>
              </p:ext>
            </p:extLst>
          </p:nvPr>
        </p:nvGraphicFramePr>
        <p:xfrm>
          <a:off x="623392" y="1126476"/>
          <a:ext cx="10849205" cy="3924017"/>
        </p:xfrm>
        <a:graphic>
          <a:graphicData uri="http://schemas.openxmlformats.org/drawingml/2006/table">
            <a:tbl>
              <a:tblPr firstRow="1" bandRow="1">
                <a:tableStyleId>{72833802-FEF1-4C79-8D5D-14CF1EAF98D9}</a:tableStyleId>
              </a:tblPr>
              <a:tblGrid>
                <a:gridCol w="2001309"/>
                <a:gridCol w="8847896"/>
              </a:tblGrid>
              <a:tr h="147051">
                <a:tc>
                  <a:txBody>
                    <a:bodyPr/>
                    <a:lstStyle/>
                    <a:p>
                      <a:pPr algn="r"/>
                      <a:r>
                        <a:rPr lang="tr-TR" sz="2200" b="1" baseline="0" dirty="0" smtClean="0">
                          <a:solidFill>
                            <a:schemeClr val="tx1"/>
                          </a:solidFill>
                          <a:latin typeface="+mn-lt"/>
                          <a:cs typeface="Times New Roman" pitchFamily="18" charset="0"/>
                        </a:rPr>
                        <a:t>Konu:</a:t>
                      </a:r>
                    </a:p>
                  </a:txBody>
                  <a:tcPr marL="121920" marR="121920">
                    <a:solidFill>
                      <a:schemeClr val="bg1"/>
                    </a:solidFill>
                  </a:tcPr>
                </a:tc>
                <a:tc>
                  <a:txBody>
                    <a:bodyPr/>
                    <a:lstStyle/>
                    <a:p>
                      <a:r>
                        <a:rPr lang="tr-TR" sz="2200" b="1" dirty="0" smtClean="0">
                          <a:solidFill>
                            <a:schemeClr val="tx1"/>
                          </a:solidFill>
                          <a:latin typeface="+mn-lt"/>
                          <a:cs typeface="Times New Roman" pitchFamily="18" charset="0"/>
                        </a:rPr>
                        <a:t>Kişilerarası ilişkiler.</a:t>
                      </a:r>
                    </a:p>
                  </a:txBody>
                  <a:tcPr marL="121920" marR="121920">
                    <a:solidFill>
                      <a:schemeClr val="bg1"/>
                    </a:solidFill>
                  </a:tcPr>
                </a:tc>
              </a:tr>
              <a:tr h="409540">
                <a:tc>
                  <a:txBody>
                    <a:bodyPr/>
                    <a:lstStyle/>
                    <a:p>
                      <a:pPr algn="ctr"/>
                      <a:r>
                        <a:rPr lang="tr-TR" sz="2200" dirty="0" smtClean="0">
                          <a:latin typeface="+mn-lt"/>
                          <a:cs typeface="Times New Roman" pitchFamily="18" charset="0"/>
                        </a:rPr>
                        <a:t>1. Sınıf:</a:t>
                      </a:r>
                      <a:endParaRPr lang="tr-TR" sz="2200" dirty="0">
                        <a:latin typeface="+mn-lt"/>
                        <a:cs typeface="Times New Roman" pitchFamily="18" charset="0"/>
                      </a:endParaRPr>
                    </a:p>
                  </a:txBody>
                  <a:tcPr marL="121920" marR="121920">
                    <a:solidFill>
                      <a:schemeClr val="bg1"/>
                    </a:solidFill>
                  </a:tcPr>
                </a:tc>
                <a:tc>
                  <a:txBody>
                    <a:bodyPr/>
                    <a:lstStyle/>
                    <a:p>
                      <a:r>
                        <a:rPr lang="tr-TR" sz="2200" dirty="0" smtClean="0">
                          <a:latin typeface="+mn-lt"/>
                          <a:cs typeface="Times New Roman" pitchFamily="18" charset="0"/>
                        </a:rPr>
                        <a:t>Arkadaşları ile selamlaşmayı</a:t>
                      </a:r>
                      <a:r>
                        <a:rPr lang="tr-TR" sz="2200" baseline="0" dirty="0" smtClean="0">
                          <a:latin typeface="+mn-lt"/>
                          <a:cs typeface="Times New Roman" pitchFamily="18" charset="0"/>
                        </a:rPr>
                        <a:t> öğrenme.</a:t>
                      </a:r>
                      <a:endParaRPr lang="tr-TR" sz="2200" dirty="0">
                        <a:latin typeface="+mn-lt"/>
                        <a:cs typeface="Times New Roman" pitchFamily="18" charset="0"/>
                      </a:endParaRPr>
                    </a:p>
                  </a:txBody>
                  <a:tcPr marL="121920" marR="121920">
                    <a:solidFill>
                      <a:schemeClr val="bg1"/>
                    </a:solidFill>
                  </a:tcPr>
                </a:tc>
              </a:tr>
              <a:tr h="393637">
                <a:tc>
                  <a:txBody>
                    <a:bodyPr/>
                    <a:lstStyle/>
                    <a:p>
                      <a:pPr algn="ctr"/>
                      <a:r>
                        <a:rPr lang="tr-TR" sz="2200" dirty="0" smtClean="0">
                          <a:latin typeface="+mn-lt"/>
                          <a:cs typeface="Times New Roman" pitchFamily="18" charset="0"/>
                        </a:rPr>
                        <a:t>2. Sınıf:</a:t>
                      </a:r>
                      <a:endParaRPr lang="tr-TR" sz="2200" dirty="0">
                        <a:latin typeface="+mn-lt"/>
                        <a:cs typeface="Times New Roman" pitchFamily="18" charset="0"/>
                      </a:endParaRPr>
                    </a:p>
                  </a:txBody>
                  <a:tcPr marL="121920" marR="121920">
                    <a:solidFill>
                      <a:schemeClr val="bg1"/>
                    </a:solidFill>
                  </a:tcPr>
                </a:tc>
                <a:tc>
                  <a:txBody>
                    <a:bodyPr/>
                    <a:lstStyle/>
                    <a:p>
                      <a:r>
                        <a:rPr lang="tr-TR" sz="2200" dirty="0" smtClean="0">
                          <a:latin typeface="+mn-lt"/>
                          <a:cs typeface="Times New Roman" pitchFamily="18" charset="0"/>
                        </a:rPr>
                        <a:t>Arkadaşları ile neden alay etmemesi gerektiğini anlama.</a:t>
                      </a:r>
                      <a:endParaRPr lang="tr-TR" sz="2200" dirty="0">
                        <a:latin typeface="+mn-lt"/>
                        <a:cs typeface="Times New Roman" pitchFamily="18" charset="0"/>
                      </a:endParaRPr>
                    </a:p>
                  </a:txBody>
                  <a:tcPr marL="121920" marR="121920">
                    <a:solidFill>
                      <a:schemeClr val="bg1"/>
                    </a:solidFill>
                  </a:tcPr>
                </a:tc>
              </a:tr>
              <a:tr h="470500">
                <a:tc>
                  <a:txBody>
                    <a:bodyPr/>
                    <a:lstStyle/>
                    <a:p>
                      <a:pPr algn="ctr"/>
                      <a:r>
                        <a:rPr lang="tr-TR" sz="2200" dirty="0" smtClean="0">
                          <a:latin typeface="+mn-lt"/>
                          <a:cs typeface="Times New Roman" pitchFamily="18" charset="0"/>
                        </a:rPr>
                        <a:t>3. Sınıf:</a:t>
                      </a:r>
                      <a:endParaRPr lang="tr-TR" sz="2200" dirty="0">
                        <a:latin typeface="+mn-lt"/>
                        <a:cs typeface="Times New Roman" pitchFamily="18" charset="0"/>
                      </a:endParaRPr>
                    </a:p>
                  </a:txBody>
                  <a:tcPr marL="121920" marR="121920">
                    <a:solidFill>
                      <a:schemeClr val="bg1"/>
                    </a:solidFill>
                  </a:tcPr>
                </a:tc>
                <a:tc>
                  <a:txBody>
                    <a:bodyPr/>
                    <a:lstStyle/>
                    <a:p>
                      <a:r>
                        <a:rPr lang="tr-TR" sz="2200" dirty="0" smtClean="0">
                          <a:latin typeface="+mn-lt"/>
                          <a:cs typeface="Times New Roman" pitchFamily="18" charset="0"/>
                        </a:rPr>
                        <a:t>Arkadaşlarının kendisinden farklı özelliklere sahip olduğunu bilme.</a:t>
                      </a:r>
                      <a:endParaRPr lang="tr-TR" sz="2200" dirty="0">
                        <a:latin typeface="+mn-lt"/>
                        <a:cs typeface="Times New Roman" pitchFamily="18" charset="0"/>
                      </a:endParaRPr>
                    </a:p>
                  </a:txBody>
                  <a:tcPr marL="121920" marR="121920">
                    <a:solidFill>
                      <a:schemeClr val="bg1"/>
                    </a:solidFill>
                  </a:tcPr>
                </a:tc>
              </a:tr>
              <a:tr h="397565">
                <a:tc>
                  <a:txBody>
                    <a:bodyPr/>
                    <a:lstStyle/>
                    <a:p>
                      <a:pPr algn="ctr"/>
                      <a:r>
                        <a:rPr lang="tr-TR" sz="2200" dirty="0" smtClean="0">
                          <a:latin typeface="+mn-lt"/>
                          <a:cs typeface="Times New Roman" pitchFamily="18" charset="0"/>
                        </a:rPr>
                        <a:t>4. Sınıf:</a:t>
                      </a:r>
                      <a:endParaRPr lang="tr-TR" sz="2200" dirty="0">
                        <a:latin typeface="+mn-lt"/>
                        <a:cs typeface="Times New Roman" pitchFamily="18" charset="0"/>
                      </a:endParaRPr>
                    </a:p>
                  </a:txBody>
                  <a:tcPr marL="121920" marR="121920">
                    <a:solidFill>
                      <a:schemeClr val="bg1"/>
                    </a:solidFill>
                  </a:tcPr>
                </a:tc>
                <a:tc>
                  <a:txBody>
                    <a:bodyPr/>
                    <a:lstStyle/>
                    <a:p>
                      <a:r>
                        <a:rPr lang="tr-TR" sz="2200" dirty="0" smtClean="0">
                          <a:latin typeface="+mn-lt"/>
                          <a:cs typeface="Times New Roman" pitchFamily="18" charset="0"/>
                        </a:rPr>
                        <a:t>Arkadaş ilişkilerinde karşılıklı uzlaşmanın</a:t>
                      </a:r>
                      <a:r>
                        <a:rPr lang="tr-TR" sz="2200" baseline="0" dirty="0" smtClean="0">
                          <a:latin typeface="+mn-lt"/>
                          <a:cs typeface="Times New Roman" pitchFamily="18" charset="0"/>
                        </a:rPr>
                        <a:t> önemini anlama.</a:t>
                      </a:r>
                      <a:endParaRPr lang="tr-TR" sz="2200" dirty="0">
                        <a:latin typeface="+mn-lt"/>
                        <a:cs typeface="Times New Roman" pitchFamily="18" charset="0"/>
                      </a:endParaRPr>
                    </a:p>
                  </a:txBody>
                  <a:tcPr marL="121920" marR="121920">
                    <a:solidFill>
                      <a:schemeClr val="bg1"/>
                    </a:solidFill>
                  </a:tcPr>
                </a:tc>
              </a:tr>
              <a:tr h="381663">
                <a:tc>
                  <a:txBody>
                    <a:bodyPr/>
                    <a:lstStyle/>
                    <a:p>
                      <a:pPr algn="ctr"/>
                      <a:r>
                        <a:rPr lang="tr-TR" sz="2200" dirty="0" smtClean="0">
                          <a:latin typeface="+mn-lt"/>
                          <a:cs typeface="Times New Roman" pitchFamily="18" charset="0"/>
                        </a:rPr>
                        <a:t>5. Sınıf: </a:t>
                      </a:r>
                      <a:endParaRPr lang="tr-TR" sz="2200" dirty="0">
                        <a:latin typeface="+mn-lt"/>
                        <a:cs typeface="Times New Roman" pitchFamily="18" charset="0"/>
                      </a:endParaRPr>
                    </a:p>
                  </a:txBody>
                  <a:tcPr marL="121920" marR="121920">
                    <a:solidFill>
                      <a:schemeClr val="bg1"/>
                    </a:solidFill>
                  </a:tcPr>
                </a:tc>
                <a:tc>
                  <a:txBody>
                    <a:bodyPr/>
                    <a:lstStyle/>
                    <a:p>
                      <a:r>
                        <a:rPr lang="tr-TR" sz="2200" dirty="0" smtClean="0">
                          <a:latin typeface="+mn-lt"/>
                          <a:cs typeface="Times New Roman" pitchFamily="18" charset="0"/>
                        </a:rPr>
                        <a:t>Arkadaşları zor durumda kaldığında onlara yardım etmenin gereğini anlama.</a:t>
                      </a:r>
                      <a:endParaRPr lang="tr-TR" sz="2200" dirty="0">
                        <a:latin typeface="+mn-lt"/>
                        <a:cs typeface="Times New Roman" pitchFamily="18" charset="0"/>
                      </a:endParaRPr>
                    </a:p>
                  </a:txBody>
                  <a:tcPr marL="121920" marR="121920">
                    <a:solidFill>
                      <a:schemeClr val="bg1"/>
                    </a:solidFill>
                  </a:tcPr>
                </a:tc>
              </a:tr>
              <a:tr h="445273">
                <a:tc>
                  <a:txBody>
                    <a:bodyPr/>
                    <a:lstStyle/>
                    <a:p>
                      <a:pPr algn="ctr"/>
                      <a:r>
                        <a:rPr lang="tr-TR" sz="2200" dirty="0" smtClean="0">
                          <a:latin typeface="+mn-lt"/>
                          <a:cs typeface="Times New Roman" pitchFamily="18" charset="0"/>
                        </a:rPr>
                        <a:t>6. Sınıf:</a:t>
                      </a:r>
                      <a:endParaRPr lang="tr-TR" sz="2200" dirty="0">
                        <a:latin typeface="+mn-lt"/>
                        <a:cs typeface="Times New Roman" pitchFamily="18" charset="0"/>
                      </a:endParaRPr>
                    </a:p>
                  </a:txBody>
                  <a:tcPr marL="121920" marR="121920">
                    <a:solidFill>
                      <a:schemeClr val="bg1"/>
                    </a:solidFill>
                  </a:tcPr>
                </a:tc>
                <a:tc>
                  <a:txBody>
                    <a:bodyPr/>
                    <a:lstStyle/>
                    <a:p>
                      <a:r>
                        <a:rPr lang="tr-TR" sz="2200" dirty="0" smtClean="0">
                          <a:latin typeface="+mn-lt"/>
                          <a:cs typeface="Times New Roman" pitchFamily="18" charset="0"/>
                        </a:rPr>
                        <a:t>Yetişkinlerle nasıl daha iyi ilişkiler kurabileceğini</a:t>
                      </a:r>
                      <a:r>
                        <a:rPr lang="tr-TR" sz="2200" baseline="0" dirty="0" smtClean="0">
                          <a:latin typeface="+mn-lt"/>
                          <a:cs typeface="Times New Roman" pitchFamily="18" charset="0"/>
                        </a:rPr>
                        <a:t> bilme.</a:t>
                      </a:r>
                      <a:r>
                        <a:rPr lang="tr-TR" sz="2200" dirty="0" smtClean="0">
                          <a:latin typeface="+mn-lt"/>
                          <a:cs typeface="Times New Roman" pitchFamily="18" charset="0"/>
                        </a:rPr>
                        <a:t> </a:t>
                      </a:r>
                      <a:endParaRPr lang="tr-TR" sz="2200" dirty="0">
                        <a:latin typeface="+mn-lt"/>
                        <a:cs typeface="Times New Roman" pitchFamily="18" charset="0"/>
                      </a:endParaRPr>
                    </a:p>
                  </a:txBody>
                  <a:tcPr marL="121920" marR="121920">
                    <a:solidFill>
                      <a:schemeClr val="bg1"/>
                    </a:solidFill>
                  </a:tcPr>
                </a:tc>
              </a:tr>
              <a:tr h="424070">
                <a:tc>
                  <a:txBody>
                    <a:bodyPr/>
                    <a:lstStyle/>
                    <a:p>
                      <a:pPr algn="ctr"/>
                      <a:r>
                        <a:rPr lang="tr-TR" sz="2200" dirty="0" smtClean="0">
                          <a:latin typeface="+mn-lt"/>
                          <a:cs typeface="Times New Roman" pitchFamily="18" charset="0"/>
                        </a:rPr>
                        <a:t>7.Sınıf:</a:t>
                      </a:r>
                      <a:endParaRPr lang="tr-TR" sz="2200" dirty="0">
                        <a:latin typeface="+mn-lt"/>
                        <a:cs typeface="Times New Roman" pitchFamily="18" charset="0"/>
                      </a:endParaRPr>
                    </a:p>
                  </a:txBody>
                  <a:tcPr marL="121920" marR="121920">
                    <a:solidFill>
                      <a:schemeClr val="bg1"/>
                    </a:solidFill>
                  </a:tcPr>
                </a:tc>
                <a:tc>
                  <a:txBody>
                    <a:bodyPr/>
                    <a:lstStyle/>
                    <a:p>
                      <a:r>
                        <a:rPr lang="tr-TR" sz="2200" dirty="0" smtClean="0">
                          <a:latin typeface="+mn-lt"/>
                          <a:cs typeface="Times New Roman" pitchFamily="18" charset="0"/>
                        </a:rPr>
                        <a:t>Arkadaş ilişkilerini olumsuz yönde etkileyen davranışlarını fark etme.</a:t>
                      </a:r>
                      <a:endParaRPr lang="tr-TR" sz="2200" dirty="0">
                        <a:latin typeface="+mn-lt"/>
                        <a:cs typeface="Times New Roman" pitchFamily="18" charset="0"/>
                      </a:endParaRPr>
                    </a:p>
                  </a:txBody>
                  <a:tcPr marL="121920" marR="121920">
                    <a:solidFill>
                      <a:schemeClr val="bg1"/>
                    </a:solidFill>
                  </a:tcPr>
                </a:tc>
              </a:tr>
              <a:tr h="447924">
                <a:tc>
                  <a:txBody>
                    <a:bodyPr/>
                    <a:lstStyle/>
                    <a:p>
                      <a:pPr algn="ctr"/>
                      <a:r>
                        <a:rPr lang="tr-TR" sz="2200" dirty="0" smtClean="0">
                          <a:latin typeface="+mn-lt"/>
                          <a:cs typeface="Times New Roman" pitchFamily="18" charset="0"/>
                        </a:rPr>
                        <a:t>8. Sınıf:</a:t>
                      </a:r>
                      <a:endParaRPr lang="tr-TR" sz="2200" dirty="0">
                        <a:latin typeface="+mn-lt"/>
                        <a:cs typeface="Times New Roman" pitchFamily="18" charset="0"/>
                      </a:endParaRPr>
                    </a:p>
                  </a:txBody>
                  <a:tcPr marL="121920" marR="121920">
                    <a:solidFill>
                      <a:schemeClr val="bg1"/>
                    </a:solidFill>
                  </a:tcPr>
                </a:tc>
                <a:tc>
                  <a:txBody>
                    <a:bodyPr/>
                    <a:lstStyle/>
                    <a:p>
                      <a:r>
                        <a:rPr lang="tr-TR" sz="2200" dirty="0" smtClean="0">
                          <a:latin typeface="+mn-lt"/>
                          <a:cs typeface="Times New Roman" pitchFamily="18" charset="0"/>
                        </a:rPr>
                        <a:t>İnsanlar arası</a:t>
                      </a:r>
                      <a:r>
                        <a:rPr lang="tr-TR" sz="2200" baseline="0" dirty="0" smtClean="0">
                          <a:latin typeface="+mn-lt"/>
                          <a:cs typeface="Times New Roman" pitchFamily="18" charset="0"/>
                        </a:rPr>
                        <a:t> iletişimi güçleştiren faktörleri bilme.</a:t>
                      </a:r>
                      <a:endParaRPr lang="tr-TR" sz="2200" dirty="0">
                        <a:latin typeface="+mn-lt"/>
                        <a:cs typeface="Times New Roman" pitchFamily="18" charset="0"/>
                      </a:endParaRPr>
                    </a:p>
                  </a:txBody>
                  <a:tcPr marL="121920" marR="121920">
                    <a:solidFill>
                      <a:schemeClr val="bg1"/>
                    </a:solidFill>
                  </a:tcPr>
                </a:tc>
              </a:tr>
            </a:tbl>
          </a:graphicData>
        </a:graphic>
      </p:graphicFrame>
      <p:sp>
        <p:nvSpPr>
          <p:cNvPr id="6" name="Başlık 5"/>
          <p:cNvSpPr>
            <a:spLocks noGrp="1"/>
          </p:cNvSpPr>
          <p:nvPr>
            <p:ph type="ctrTitle"/>
          </p:nvPr>
        </p:nvSpPr>
        <p:spPr>
          <a:xfrm>
            <a:off x="487624" y="404664"/>
            <a:ext cx="10363200" cy="576064"/>
          </a:xfrm>
        </p:spPr>
        <p:txBody>
          <a:bodyPr>
            <a:normAutofit fontScale="90000"/>
          </a:bodyPr>
          <a:lstStyle/>
          <a:p>
            <a:r>
              <a:rPr lang="tr-TR" sz="2800" dirty="0" smtClean="0">
                <a:latin typeface="+mn-lt"/>
                <a:cs typeface="Times New Roman" pitchFamily="18" charset="0"/>
              </a:rPr>
              <a:t>ÖĞRENCİ YETERLİKLERİNE ÖRNEK:  </a:t>
            </a:r>
            <a:br>
              <a:rPr lang="tr-TR" sz="2800" dirty="0" smtClean="0">
                <a:latin typeface="+mn-lt"/>
                <a:cs typeface="Times New Roman" pitchFamily="18" charset="0"/>
              </a:rPr>
            </a:br>
            <a:r>
              <a:rPr lang="tr-TR" sz="2800" dirty="0" smtClean="0">
                <a:latin typeface="+mn-lt"/>
                <a:cs typeface="Times New Roman" pitchFamily="18" charset="0"/>
              </a:rPr>
              <a:t>KİŞİSEL - SOSYAL ALAN</a:t>
            </a:r>
            <a:endParaRPr lang="tr-TR" sz="2800" dirty="0">
              <a:solidFill>
                <a:schemeClr val="bg1"/>
              </a:solidFill>
              <a:latin typeface="+mn-lt"/>
              <a:cs typeface="Times New Roman" pitchFamily="18" charset="0"/>
            </a:endParaRPr>
          </a:p>
        </p:txBody>
      </p:sp>
      <p:cxnSp>
        <p:nvCxnSpPr>
          <p:cNvPr id="9" name="Düz Bağlayıcı 8"/>
          <p:cNvCxnSpPr/>
          <p:nvPr/>
        </p:nvCxnSpPr>
        <p:spPr>
          <a:xfrm>
            <a:off x="2447595" y="692696"/>
            <a:ext cx="0" cy="5976664"/>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282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a:extLst>
              <a:ext uri="{28A0092B-C50C-407E-A947-70E740481C1C}">
                <a14:useLocalDpi xmlns:a14="http://schemas.microsoft.com/office/drawing/2010/main" val="0"/>
              </a:ext>
            </a:extLst>
          </a:blip>
          <a:srcRect/>
          <a:stretch>
            <a:fillRect/>
          </a:stretch>
        </p:blipFill>
        <p:spPr bwMode="auto">
          <a:xfrm>
            <a:off x="239386" y="5224464"/>
            <a:ext cx="11521279" cy="1017265"/>
          </a:xfrm>
          <a:prstGeom prst="rect">
            <a:avLst/>
          </a:prstGeom>
          <a:noFill/>
          <a:ln>
            <a:noFill/>
          </a:ln>
        </p:spPr>
      </p:pic>
      <p:sp>
        <p:nvSpPr>
          <p:cNvPr id="5" name="Metin kutusu 4"/>
          <p:cNvSpPr txBox="1"/>
          <p:nvPr/>
        </p:nvSpPr>
        <p:spPr>
          <a:xfrm>
            <a:off x="1683025" y="136633"/>
            <a:ext cx="9634331" cy="517065"/>
          </a:xfrm>
          <a:prstGeom prst="rect">
            <a:avLst/>
          </a:prstGeom>
          <a:noFill/>
        </p:spPr>
        <p:txBody>
          <a:bodyPr wrap="square" rtlCol="0">
            <a:spAutoFit/>
          </a:bodyPr>
          <a:lstStyle/>
          <a:p>
            <a:pPr algn="ctr">
              <a:lnSpc>
                <a:spcPct val="115000"/>
              </a:lnSpc>
              <a:spcAft>
                <a:spcPts val="1000"/>
              </a:spcAft>
            </a:pPr>
            <a:r>
              <a:rPr lang="tr-TR" sz="2400" dirty="0">
                <a:ea typeface="Calibri"/>
                <a:cs typeface="Times New Roman"/>
                <a:hlinkClick r:id="rId3" action="ppaction://hlinkfile"/>
              </a:rPr>
              <a:t>Ortaöğretim </a:t>
            </a:r>
            <a:r>
              <a:rPr lang="tr-TR" sz="2400" dirty="0" smtClean="0">
                <a:ea typeface="Calibri"/>
                <a:cs typeface="Times New Roman"/>
                <a:hlinkClick r:id="rId3" action="ppaction://hlinkfile"/>
              </a:rPr>
              <a:t>(</a:t>
            </a:r>
            <a:r>
              <a:rPr lang="tr-TR" sz="2400" dirty="0" err="1" smtClean="0">
                <a:ea typeface="Calibri"/>
                <a:cs typeface="Times New Roman"/>
                <a:hlinkClick r:id="rId3" action="ppaction://hlinkfile"/>
              </a:rPr>
              <a:t>Anaolu</a:t>
            </a:r>
            <a:r>
              <a:rPr lang="tr-TR" sz="2400" dirty="0" smtClean="0">
                <a:ea typeface="Calibri"/>
                <a:cs typeface="Times New Roman"/>
                <a:hlinkClick r:id="rId3" action="ppaction://hlinkfile"/>
              </a:rPr>
              <a:t> Lisesi) </a:t>
            </a:r>
            <a:r>
              <a:rPr lang="tr-TR" sz="2400" dirty="0">
                <a:ea typeface="Calibri"/>
                <a:cs typeface="Times New Roman"/>
                <a:hlinkClick r:id="rId3" action="ppaction://hlinkfile"/>
              </a:rPr>
              <a:t>Rehberlik ve Yönlendirme Dersi Programı, </a:t>
            </a:r>
            <a:r>
              <a:rPr lang="tr-TR" sz="2400" dirty="0" smtClean="0">
                <a:ea typeface="Calibri"/>
                <a:cs typeface="Times New Roman"/>
              </a:rPr>
              <a:t>2022</a:t>
            </a:r>
            <a:endParaRPr lang="tr-TR" sz="2400" dirty="0">
              <a:ea typeface="Calibri"/>
              <a:cs typeface="Times New Roman"/>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86" y="605136"/>
            <a:ext cx="11521278" cy="461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044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ctrTitle"/>
          </p:nvPr>
        </p:nvSpPr>
        <p:spPr>
          <a:xfrm>
            <a:off x="719403" y="260699"/>
            <a:ext cx="10363200" cy="720081"/>
          </a:xfrm>
        </p:spPr>
        <p:txBody>
          <a:bodyPr>
            <a:normAutofit/>
          </a:bodyPr>
          <a:lstStyle/>
          <a:p>
            <a:r>
              <a:rPr lang="tr-TR" sz="2800" dirty="0" smtClean="0">
                <a:latin typeface="+mn-lt"/>
                <a:cs typeface="Times New Roman" pitchFamily="18" charset="0"/>
              </a:rPr>
              <a:t>EĞİTSEL ALAN</a:t>
            </a:r>
            <a:endParaRPr lang="tr-TR" sz="2800" dirty="0">
              <a:latin typeface="+mn-lt"/>
              <a:cs typeface="Times New Roman" pitchFamily="18" charset="0"/>
            </a:endParaRPr>
          </a:p>
        </p:txBody>
      </p:sp>
      <p:graphicFrame>
        <p:nvGraphicFramePr>
          <p:cNvPr id="9" name="Tablo 8"/>
          <p:cNvGraphicFramePr>
            <a:graphicFrameLocks noGrp="1"/>
          </p:cNvGraphicFramePr>
          <p:nvPr>
            <p:extLst>
              <p:ext uri="{D42A27DB-BD31-4B8C-83A1-F6EECF244321}">
                <p14:modId xmlns:p14="http://schemas.microsoft.com/office/powerpoint/2010/main" val="750444896"/>
              </p:ext>
            </p:extLst>
          </p:nvPr>
        </p:nvGraphicFramePr>
        <p:xfrm>
          <a:off x="457902" y="980770"/>
          <a:ext cx="10849206" cy="4252497"/>
        </p:xfrm>
        <a:graphic>
          <a:graphicData uri="http://schemas.openxmlformats.org/drawingml/2006/table">
            <a:tbl>
              <a:tblPr firstRow="1" bandRow="1">
                <a:tableStyleId>{72833802-FEF1-4C79-8D5D-14CF1EAF98D9}</a:tableStyleId>
              </a:tblPr>
              <a:tblGrid>
                <a:gridCol w="1536171"/>
                <a:gridCol w="9313035"/>
              </a:tblGrid>
              <a:tr h="632070">
                <a:tc>
                  <a:txBody>
                    <a:bodyPr/>
                    <a:lstStyle/>
                    <a:p>
                      <a:pPr algn="r"/>
                      <a:r>
                        <a:rPr lang="tr-TR" sz="2200" b="1" dirty="0" smtClean="0">
                          <a:solidFill>
                            <a:schemeClr val="tx1"/>
                          </a:solidFill>
                          <a:latin typeface="+mn-lt"/>
                          <a:cs typeface="Times New Roman" pitchFamily="18" charset="0"/>
                        </a:rPr>
                        <a:t>Konu:</a:t>
                      </a:r>
                      <a:endParaRPr lang="tr-TR" sz="2200" b="1" dirty="0">
                        <a:solidFill>
                          <a:schemeClr val="tx1"/>
                        </a:solidFill>
                        <a:latin typeface="+mn-lt"/>
                        <a:cs typeface="Times New Roman" pitchFamily="18" charset="0"/>
                      </a:endParaRPr>
                    </a:p>
                  </a:txBody>
                  <a:tcPr marL="121920" marR="121920">
                    <a:solidFill>
                      <a:schemeClr val="bg1"/>
                    </a:solidFill>
                  </a:tcPr>
                </a:tc>
                <a:tc>
                  <a:txBody>
                    <a:bodyPr/>
                    <a:lstStyle/>
                    <a:p>
                      <a:r>
                        <a:rPr lang="tr-TR" sz="2200" b="1" dirty="0" smtClean="0">
                          <a:solidFill>
                            <a:schemeClr val="tx1"/>
                          </a:solidFill>
                          <a:latin typeface="+mn-lt"/>
                          <a:cs typeface="Times New Roman" pitchFamily="18" charset="0"/>
                        </a:rPr>
                        <a:t>Verimli ders çalışma.</a:t>
                      </a:r>
                      <a:endParaRPr lang="tr-TR" sz="2200" b="1" dirty="0">
                        <a:solidFill>
                          <a:schemeClr val="tx1"/>
                        </a:solidFill>
                        <a:latin typeface="+mn-lt"/>
                        <a:cs typeface="Times New Roman" pitchFamily="18" charset="0"/>
                      </a:endParaRPr>
                    </a:p>
                  </a:txBody>
                  <a:tcPr marL="121920" marR="121920">
                    <a:solidFill>
                      <a:schemeClr val="bg1"/>
                    </a:solidFill>
                  </a:tcPr>
                </a:tc>
              </a:tr>
              <a:tr h="428037">
                <a:tc>
                  <a:txBody>
                    <a:bodyPr/>
                    <a:lstStyle/>
                    <a:p>
                      <a:pPr algn="ctr"/>
                      <a:r>
                        <a:rPr lang="tr-TR" sz="2200" dirty="0" smtClean="0">
                          <a:latin typeface="+mn-lt"/>
                          <a:cs typeface="Times New Roman" pitchFamily="18" charset="0"/>
                        </a:rPr>
                        <a:t>1. Sınıf:</a:t>
                      </a:r>
                      <a:endParaRPr lang="tr-TR" sz="2200" dirty="0">
                        <a:latin typeface="+mn-lt"/>
                        <a:cs typeface="Times New Roman" pitchFamily="18" charset="0"/>
                      </a:endParaRPr>
                    </a:p>
                  </a:txBody>
                  <a:tcPr marL="121920" marR="121920"/>
                </a:tc>
                <a:tc>
                  <a:txBody>
                    <a:bodyPr/>
                    <a:lstStyle/>
                    <a:p>
                      <a:r>
                        <a:rPr lang="tr-TR" sz="2200" dirty="0" smtClean="0">
                          <a:latin typeface="+mn-lt"/>
                          <a:cs typeface="Times New Roman" pitchFamily="18" charset="0"/>
                        </a:rPr>
                        <a:t>Okul ve derslere karşı olumlu tutum geliştirme.</a:t>
                      </a:r>
                      <a:endParaRPr lang="tr-TR" sz="2200" dirty="0">
                        <a:latin typeface="+mn-lt"/>
                        <a:cs typeface="Times New Roman" pitchFamily="18" charset="0"/>
                      </a:endParaRPr>
                    </a:p>
                  </a:txBody>
                  <a:tcPr marL="121920" marR="121920"/>
                </a:tc>
              </a:tr>
              <a:tr h="410817">
                <a:tc>
                  <a:txBody>
                    <a:bodyPr/>
                    <a:lstStyle/>
                    <a:p>
                      <a:pPr algn="ctr"/>
                      <a:r>
                        <a:rPr lang="tr-TR" sz="2200" dirty="0" smtClean="0">
                          <a:latin typeface="+mn-lt"/>
                          <a:cs typeface="Times New Roman" pitchFamily="18" charset="0"/>
                        </a:rPr>
                        <a:t>2. Sınıf:</a:t>
                      </a:r>
                      <a:endParaRPr lang="tr-TR" sz="2200" dirty="0">
                        <a:latin typeface="+mn-lt"/>
                        <a:cs typeface="Times New Roman" pitchFamily="18" charset="0"/>
                      </a:endParaRPr>
                    </a:p>
                  </a:txBody>
                  <a:tcPr marL="121920" marR="121920"/>
                </a:tc>
                <a:tc>
                  <a:txBody>
                    <a:bodyPr/>
                    <a:lstStyle/>
                    <a:p>
                      <a:r>
                        <a:rPr lang="tr-TR" sz="2200" dirty="0" smtClean="0">
                          <a:latin typeface="+mn-lt"/>
                          <a:cs typeface="Times New Roman" pitchFamily="18" charset="0"/>
                        </a:rPr>
                        <a:t>Ödevlerini</a:t>
                      </a:r>
                      <a:r>
                        <a:rPr lang="tr-TR" sz="2200" baseline="0" dirty="0" smtClean="0">
                          <a:latin typeface="+mn-lt"/>
                          <a:cs typeface="Times New Roman" pitchFamily="18" charset="0"/>
                        </a:rPr>
                        <a:t> zamanında yapabilme.</a:t>
                      </a:r>
                      <a:endParaRPr lang="tr-TR" sz="2200" dirty="0">
                        <a:latin typeface="+mn-lt"/>
                        <a:cs typeface="Times New Roman" pitchFamily="18" charset="0"/>
                      </a:endParaRPr>
                    </a:p>
                  </a:txBody>
                  <a:tcPr marL="121920" marR="121920"/>
                </a:tc>
              </a:tr>
              <a:tr h="357809">
                <a:tc>
                  <a:txBody>
                    <a:bodyPr/>
                    <a:lstStyle/>
                    <a:p>
                      <a:pPr algn="ctr"/>
                      <a:r>
                        <a:rPr lang="tr-TR" sz="2200" dirty="0" smtClean="0">
                          <a:latin typeface="+mn-lt"/>
                          <a:cs typeface="Times New Roman" pitchFamily="18" charset="0"/>
                        </a:rPr>
                        <a:t>3. Sınıf:</a:t>
                      </a:r>
                      <a:endParaRPr lang="tr-TR" sz="2200" dirty="0">
                        <a:latin typeface="+mn-lt"/>
                        <a:cs typeface="Times New Roman" pitchFamily="18" charset="0"/>
                      </a:endParaRPr>
                    </a:p>
                  </a:txBody>
                  <a:tcPr marL="121920" marR="121920"/>
                </a:tc>
                <a:tc>
                  <a:txBody>
                    <a:bodyPr/>
                    <a:lstStyle/>
                    <a:p>
                      <a:r>
                        <a:rPr lang="tr-TR" sz="2200" dirty="0" smtClean="0">
                          <a:latin typeface="+mn-lt"/>
                          <a:cs typeface="Times New Roman" pitchFamily="18" charset="0"/>
                        </a:rPr>
                        <a:t>Günlük ve haftalık ders çalışma planı yapabilme. </a:t>
                      </a:r>
                      <a:endParaRPr lang="tr-TR" sz="2200" dirty="0">
                        <a:latin typeface="+mn-lt"/>
                        <a:cs typeface="Times New Roman" pitchFamily="18" charset="0"/>
                      </a:endParaRPr>
                    </a:p>
                  </a:txBody>
                  <a:tcPr marL="121920" marR="121920"/>
                </a:tc>
              </a:tr>
              <a:tr h="352508">
                <a:tc>
                  <a:txBody>
                    <a:bodyPr/>
                    <a:lstStyle/>
                    <a:p>
                      <a:pPr algn="ctr"/>
                      <a:r>
                        <a:rPr lang="tr-TR" sz="2200" dirty="0" smtClean="0">
                          <a:latin typeface="+mn-lt"/>
                          <a:cs typeface="Times New Roman" pitchFamily="18" charset="0"/>
                        </a:rPr>
                        <a:t>4. Sınıf:</a:t>
                      </a:r>
                      <a:endParaRPr lang="tr-TR" sz="2200" dirty="0">
                        <a:latin typeface="+mn-lt"/>
                        <a:cs typeface="Times New Roman" pitchFamily="18" charset="0"/>
                      </a:endParaRPr>
                    </a:p>
                  </a:txBody>
                  <a:tcPr marL="121920" marR="121920"/>
                </a:tc>
                <a:tc>
                  <a:txBody>
                    <a:bodyPr/>
                    <a:lstStyle/>
                    <a:p>
                      <a:r>
                        <a:rPr lang="tr-TR" sz="2200" dirty="0" smtClean="0">
                          <a:latin typeface="+mn-lt"/>
                          <a:cs typeface="Times New Roman" pitchFamily="18" charset="0"/>
                        </a:rPr>
                        <a:t>Ders çalışırken konunun ana hatlarını çıkarabilme.</a:t>
                      </a:r>
                      <a:r>
                        <a:rPr lang="tr-TR" sz="2200" baseline="0" dirty="0" smtClean="0">
                          <a:latin typeface="+mn-lt"/>
                          <a:cs typeface="Times New Roman" pitchFamily="18" charset="0"/>
                        </a:rPr>
                        <a:t> </a:t>
                      </a:r>
                      <a:endParaRPr lang="tr-TR" sz="2200" dirty="0">
                        <a:latin typeface="+mn-lt"/>
                        <a:cs typeface="Times New Roman" pitchFamily="18" charset="0"/>
                      </a:endParaRPr>
                    </a:p>
                  </a:txBody>
                  <a:tcPr marL="121920" marR="121920"/>
                </a:tc>
              </a:tr>
              <a:tr h="349857">
                <a:tc>
                  <a:txBody>
                    <a:bodyPr/>
                    <a:lstStyle/>
                    <a:p>
                      <a:pPr algn="ctr"/>
                      <a:r>
                        <a:rPr lang="tr-TR" sz="2200" dirty="0" smtClean="0">
                          <a:latin typeface="+mn-lt"/>
                          <a:cs typeface="Times New Roman" pitchFamily="18" charset="0"/>
                        </a:rPr>
                        <a:t>5. Sınıf: </a:t>
                      </a:r>
                      <a:endParaRPr lang="tr-TR" sz="2200" dirty="0">
                        <a:latin typeface="+mn-lt"/>
                        <a:cs typeface="Times New Roman" pitchFamily="18" charset="0"/>
                      </a:endParaRPr>
                    </a:p>
                  </a:txBody>
                  <a:tcPr marL="121920" marR="121920"/>
                </a:tc>
                <a:tc>
                  <a:txBody>
                    <a:bodyPr/>
                    <a:lstStyle/>
                    <a:p>
                      <a:r>
                        <a:rPr lang="tr-TR" sz="2200" dirty="0" smtClean="0">
                          <a:latin typeface="+mn-lt"/>
                          <a:cs typeface="Times New Roman" pitchFamily="18" charset="0"/>
                        </a:rPr>
                        <a:t>Sınavlara hazırlanırken göz önüne alınacak noktaları bilme. </a:t>
                      </a:r>
                      <a:endParaRPr lang="tr-TR" sz="2200" dirty="0">
                        <a:latin typeface="+mn-lt"/>
                        <a:cs typeface="Times New Roman" pitchFamily="18" charset="0"/>
                      </a:endParaRPr>
                    </a:p>
                  </a:txBody>
                  <a:tcPr marL="121920" marR="121920"/>
                </a:tc>
              </a:tr>
              <a:tr h="347207">
                <a:tc>
                  <a:txBody>
                    <a:bodyPr/>
                    <a:lstStyle/>
                    <a:p>
                      <a:pPr algn="ctr"/>
                      <a:r>
                        <a:rPr lang="tr-TR" sz="2200" dirty="0" smtClean="0">
                          <a:latin typeface="+mn-lt"/>
                          <a:cs typeface="Times New Roman" pitchFamily="18" charset="0"/>
                        </a:rPr>
                        <a:t>6. Sınıf:</a:t>
                      </a:r>
                      <a:endParaRPr lang="tr-TR" sz="2200" dirty="0">
                        <a:latin typeface="+mn-lt"/>
                        <a:cs typeface="Times New Roman" pitchFamily="18" charset="0"/>
                      </a:endParaRPr>
                    </a:p>
                  </a:txBody>
                  <a:tcPr marL="121920" marR="121920"/>
                </a:tc>
                <a:tc>
                  <a:txBody>
                    <a:bodyPr/>
                    <a:lstStyle/>
                    <a:p>
                      <a:r>
                        <a:rPr lang="tr-TR" sz="2200" dirty="0" smtClean="0">
                          <a:latin typeface="+mn-lt"/>
                          <a:cs typeface="Times New Roman" pitchFamily="18" charset="0"/>
                        </a:rPr>
                        <a:t>Etkili öğrenme yöntemlerini bilme.</a:t>
                      </a:r>
                      <a:endParaRPr lang="tr-TR" sz="2200" dirty="0">
                        <a:latin typeface="+mn-lt"/>
                        <a:cs typeface="Times New Roman" pitchFamily="18" charset="0"/>
                      </a:endParaRPr>
                    </a:p>
                  </a:txBody>
                  <a:tcPr marL="121920" marR="121920"/>
                </a:tc>
              </a:tr>
              <a:tr h="371061">
                <a:tc>
                  <a:txBody>
                    <a:bodyPr/>
                    <a:lstStyle/>
                    <a:p>
                      <a:pPr algn="ctr"/>
                      <a:r>
                        <a:rPr lang="tr-TR" sz="2200" dirty="0" smtClean="0">
                          <a:latin typeface="+mn-lt"/>
                          <a:cs typeface="Times New Roman" pitchFamily="18" charset="0"/>
                        </a:rPr>
                        <a:t>7. Sınıf:</a:t>
                      </a:r>
                      <a:endParaRPr lang="tr-TR" sz="2200" dirty="0">
                        <a:latin typeface="+mn-lt"/>
                        <a:cs typeface="Times New Roman" pitchFamily="18" charset="0"/>
                      </a:endParaRPr>
                    </a:p>
                  </a:txBody>
                  <a:tcPr marL="121920" marR="121920"/>
                </a:tc>
                <a:tc>
                  <a:txBody>
                    <a:bodyPr/>
                    <a:lstStyle/>
                    <a:p>
                      <a:r>
                        <a:rPr lang="tr-TR" sz="2200" dirty="0" smtClean="0">
                          <a:latin typeface="+mn-lt"/>
                          <a:cs typeface="Times New Roman" pitchFamily="18" charset="0"/>
                        </a:rPr>
                        <a:t>Dersi nasıl daha iyi dinleyebileceğini bilme. </a:t>
                      </a:r>
                      <a:endParaRPr lang="tr-TR" sz="2200" dirty="0">
                        <a:latin typeface="+mn-lt"/>
                        <a:cs typeface="Times New Roman" pitchFamily="18" charset="0"/>
                      </a:endParaRPr>
                    </a:p>
                  </a:txBody>
                  <a:tcPr marL="121920" marR="121920"/>
                </a:tc>
              </a:tr>
              <a:tr h="632070">
                <a:tc>
                  <a:txBody>
                    <a:bodyPr/>
                    <a:lstStyle/>
                    <a:p>
                      <a:pPr algn="ctr"/>
                      <a:r>
                        <a:rPr lang="tr-TR" sz="2200" dirty="0" smtClean="0">
                          <a:latin typeface="+mn-lt"/>
                          <a:cs typeface="Times New Roman" pitchFamily="18" charset="0"/>
                        </a:rPr>
                        <a:t>8. Sınıf:</a:t>
                      </a:r>
                      <a:endParaRPr lang="tr-TR" sz="2200" dirty="0">
                        <a:latin typeface="+mn-lt"/>
                        <a:cs typeface="Times New Roman" pitchFamily="18" charset="0"/>
                      </a:endParaRPr>
                    </a:p>
                  </a:txBody>
                  <a:tcPr marL="121920" marR="121920"/>
                </a:tc>
                <a:tc>
                  <a:txBody>
                    <a:bodyPr/>
                    <a:lstStyle/>
                    <a:p>
                      <a:r>
                        <a:rPr lang="tr-TR" sz="2200" dirty="0" smtClean="0">
                          <a:latin typeface="+mn-lt"/>
                          <a:cs typeface="Times New Roman" pitchFamily="18" charset="0"/>
                        </a:rPr>
                        <a:t>Sınavlarda nasıl daha başarılı olabileceğini bilme.</a:t>
                      </a:r>
                      <a:r>
                        <a:rPr lang="tr-TR" sz="2200" baseline="0" dirty="0" smtClean="0">
                          <a:latin typeface="+mn-lt"/>
                          <a:cs typeface="Times New Roman" pitchFamily="18" charset="0"/>
                        </a:rPr>
                        <a:t> </a:t>
                      </a:r>
                      <a:endParaRPr lang="tr-TR" sz="2200" dirty="0">
                        <a:latin typeface="+mn-lt"/>
                        <a:cs typeface="Times New Roman" pitchFamily="18" charset="0"/>
                      </a:endParaRPr>
                    </a:p>
                  </a:txBody>
                  <a:tcPr marL="121920" marR="121920"/>
                </a:tc>
              </a:tr>
            </a:tbl>
          </a:graphicData>
        </a:graphic>
      </p:graphicFrame>
      <p:cxnSp>
        <p:nvCxnSpPr>
          <p:cNvPr id="13" name="Düz Bağlayıcı 12"/>
          <p:cNvCxnSpPr/>
          <p:nvPr/>
        </p:nvCxnSpPr>
        <p:spPr>
          <a:xfrm>
            <a:off x="1871531" y="980728"/>
            <a:ext cx="0" cy="576064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73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0965" y="524156"/>
            <a:ext cx="10515600" cy="761306"/>
          </a:xfrm>
        </p:spPr>
        <p:txBody>
          <a:bodyPr>
            <a:normAutofit/>
          </a:bodyPr>
          <a:lstStyle/>
          <a:p>
            <a:pPr lvl="0"/>
            <a:r>
              <a:rPr lang="tr-TR" sz="2400" b="1" kern="0" dirty="0">
                <a:solidFill>
                  <a:srgbClr val="292929"/>
                </a:solidFill>
                <a:latin typeface="Calibri" pitchFamily="34" charset="0"/>
                <a:cs typeface="Calibri" pitchFamily="34" charset="0"/>
              </a:rPr>
              <a:t>Mesleki yeterlilikler </a:t>
            </a:r>
            <a:endParaRPr lang="tr-TR" sz="2400" b="1" dirty="0">
              <a:latin typeface="Calibri" pitchFamily="34" charset="0"/>
              <a:cs typeface="Calibri" pitchFamily="34" charset="0"/>
            </a:endParaRPr>
          </a:p>
        </p:txBody>
      </p:sp>
      <p:sp>
        <p:nvSpPr>
          <p:cNvPr id="3" name="İçerik Yer Tutucusu 2"/>
          <p:cNvSpPr>
            <a:spLocks noGrp="1"/>
          </p:cNvSpPr>
          <p:nvPr>
            <p:ph idx="1"/>
          </p:nvPr>
        </p:nvSpPr>
        <p:spPr>
          <a:xfrm>
            <a:off x="838200" y="1494321"/>
            <a:ext cx="10515600" cy="4351338"/>
          </a:xfrm>
        </p:spPr>
        <p:txBody>
          <a:bodyPr/>
          <a:lstStyle/>
          <a:p>
            <a:pPr marL="342900" lvl="0" indent="-342900" fontAlgn="base">
              <a:lnSpc>
                <a:spcPct val="100000"/>
              </a:lnSpc>
              <a:spcBef>
                <a:spcPct val="20000"/>
              </a:spcBef>
              <a:spcAft>
                <a:spcPct val="0"/>
              </a:spcAft>
              <a:buFontTx/>
              <a:buChar char="•"/>
            </a:pPr>
            <a:r>
              <a:rPr lang="tr-TR" sz="2200" b="1" kern="0" dirty="0" smtClean="0">
                <a:solidFill>
                  <a:srgbClr val="292929"/>
                </a:solidFill>
                <a:latin typeface="Calibri" pitchFamily="34" charset="0"/>
                <a:cs typeface="Calibri" pitchFamily="34" charset="0"/>
              </a:rPr>
              <a:t>Konu </a:t>
            </a:r>
            <a:r>
              <a:rPr lang="tr-TR" sz="2200" b="1" kern="0" dirty="0">
                <a:solidFill>
                  <a:srgbClr val="292929"/>
                </a:solidFill>
                <a:latin typeface="Calibri" pitchFamily="34" charset="0"/>
                <a:cs typeface="Calibri" pitchFamily="34" charset="0"/>
              </a:rPr>
              <a:t>: Mesleki Gelişim</a:t>
            </a:r>
          </a:p>
          <a:p>
            <a:pPr marL="342900" lvl="0" indent="-342900" fontAlgn="base">
              <a:lnSpc>
                <a:spcPct val="100000"/>
              </a:lnSpc>
              <a:spcBef>
                <a:spcPct val="20000"/>
              </a:spcBef>
              <a:spcAft>
                <a:spcPct val="0"/>
              </a:spcAft>
              <a:buFontTx/>
              <a:buChar char="•"/>
            </a:pPr>
            <a:r>
              <a:rPr lang="tr-TR" sz="2200" kern="0" dirty="0">
                <a:solidFill>
                  <a:srgbClr val="292929"/>
                </a:solidFill>
                <a:latin typeface="Calibri" pitchFamily="34" charset="0"/>
                <a:cs typeface="Calibri" pitchFamily="34" charset="0"/>
              </a:rPr>
              <a:t>1. sınıf : Çevresindeki kişilerin yaptıkları işleri bilme</a:t>
            </a:r>
          </a:p>
          <a:p>
            <a:pPr marL="342900" lvl="0" indent="-342900" fontAlgn="base">
              <a:lnSpc>
                <a:spcPct val="100000"/>
              </a:lnSpc>
              <a:spcBef>
                <a:spcPct val="20000"/>
              </a:spcBef>
              <a:spcAft>
                <a:spcPct val="0"/>
              </a:spcAft>
              <a:buFontTx/>
              <a:buChar char="•"/>
            </a:pPr>
            <a:r>
              <a:rPr lang="tr-TR" sz="2200" kern="0" dirty="0">
                <a:solidFill>
                  <a:srgbClr val="292929"/>
                </a:solidFill>
                <a:latin typeface="Calibri" pitchFamily="34" charset="0"/>
                <a:cs typeface="Calibri" pitchFamily="34" charset="0"/>
              </a:rPr>
              <a:t>2. sınıf : Çeşitli mesleklerde yapılan işleri bilme </a:t>
            </a:r>
          </a:p>
          <a:p>
            <a:pPr marL="342900" lvl="0" indent="-342900" fontAlgn="base">
              <a:lnSpc>
                <a:spcPct val="100000"/>
              </a:lnSpc>
              <a:spcBef>
                <a:spcPct val="20000"/>
              </a:spcBef>
              <a:spcAft>
                <a:spcPct val="0"/>
              </a:spcAft>
              <a:buFontTx/>
              <a:buChar char="•"/>
            </a:pPr>
            <a:r>
              <a:rPr lang="tr-TR" sz="2200" kern="0" dirty="0">
                <a:solidFill>
                  <a:srgbClr val="292929"/>
                </a:solidFill>
                <a:latin typeface="Calibri" pitchFamily="34" charset="0"/>
                <a:cs typeface="Calibri" pitchFamily="34" charset="0"/>
              </a:rPr>
              <a:t>3. sınıf : Hayalindeki seçmek istediği meslekleri sıralama</a:t>
            </a:r>
          </a:p>
          <a:p>
            <a:pPr marL="342900" lvl="0" indent="-342900" fontAlgn="base">
              <a:lnSpc>
                <a:spcPct val="100000"/>
              </a:lnSpc>
              <a:spcBef>
                <a:spcPct val="20000"/>
              </a:spcBef>
              <a:spcAft>
                <a:spcPct val="0"/>
              </a:spcAft>
              <a:buFontTx/>
              <a:buChar char="•"/>
            </a:pPr>
            <a:r>
              <a:rPr lang="tr-TR" sz="2200" kern="0" dirty="0">
                <a:solidFill>
                  <a:srgbClr val="292929"/>
                </a:solidFill>
                <a:latin typeface="Calibri" pitchFamily="34" charset="0"/>
                <a:cs typeface="Calibri" pitchFamily="34" charset="0"/>
              </a:rPr>
              <a:t> 4. sınıf : Bütün mesleklerin değerli olduğunu anlama</a:t>
            </a:r>
          </a:p>
          <a:p>
            <a:pPr marL="342900" lvl="0" indent="-342900" fontAlgn="base">
              <a:lnSpc>
                <a:spcPct val="100000"/>
              </a:lnSpc>
              <a:spcBef>
                <a:spcPct val="20000"/>
              </a:spcBef>
              <a:spcAft>
                <a:spcPct val="0"/>
              </a:spcAft>
              <a:buFontTx/>
              <a:buChar char="•"/>
            </a:pPr>
            <a:r>
              <a:rPr lang="tr-TR" sz="2200" kern="0" dirty="0">
                <a:solidFill>
                  <a:srgbClr val="292929"/>
                </a:solidFill>
                <a:latin typeface="Calibri" pitchFamily="34" charset="0"/>
                <a:cs typeface="Calibri" pitchFamily="34" charset="0"/>
              </a:rPr>
              <a:t>5. sınıf : İlgisi ve yeteneğine göre gideceği okulu anlama</a:t>
            </a:r>
          </a:p>
          <a:p>
            <a:pPr marL="342900" lvl="0" indent="-342900" fontAlgn="base">
              <a:lnSpc>
                <a:spcPct val="100000"/>
              </a:lnSpc>
              <a:spcBef>
                <a:spcPct val="20000"/>
              </a:spcBef>
              <a:spcAft>
                <a:spcPct val="0"/>
              </a:spcAft>
              <a:buFontTx/>
              <a:buChar char="•"/>
            </a:pPr>
            <a:r>
              <a:rPr lang="tr-TR" sz="2200" kern="0" dirty="0">
                <a:solidFill>
                  <a:srgbClr val="292929"/>
                </a:solidFill>
                <a:latin typeface="Calibri" pitchFamily="34" charset="0"/>
                <a:cs typeface="Calibri" pitchFamily="34" charset="0"/>
              </a:rPr>
              <a:t>6. sınıf : İlgi duyduğu alanlara göre meslekleri sıralama</a:t>
            </a:r>
          </a:p>
          <a:p>
            <a:pPr marL="342900" lvl="0" indent="-342900" fontAlgn="base">
              <a:lnSpc>
                <a:spcPct val="100000"/>
              </a:lnSpc>
              <a:spcBef>
                <a:spcPct val="20000"/>
              </a:spcBef>
              <a:spcAft>
                <a:spcPct val="0"/>
              </a:spcAft>
              <a:buFontTx/>
              <a:buChar char="•"/>
            </a:pPr>
            <a:r>
              <a:rPr lang="tr-TR" sz="2200" kern="0" dirty="0">
                <a:solidFill>
                  <a:srgbClr val="292929"/>
                </a:solidFill>
                <a:latin typeface="Calibri" pitchFamily="34" charset="0"/>
                <a:cs typeface="Calibri" pitchFamily="34" charset="0"/>
              </a:rPr>
              <a:t>7. sınıf : Yetenekli olduğu alanlara göre meslekler sıralama</a:t>
            </a:r>
          </a:p>
          <a:p>
            <a:pPr marL="342900" lvl="0" indent="-342900" fontAlgn="base">
              <a:lnSpc>
                <a:spcPct val="100000"/>
              </a:lnSpc>
              <a:spcBef>
                <a:spcPct val="20000"/>
              </a:spcBef>
              <a:spcAft>
                <a:spcPct val="0"/>
              </a:spcAft>
              <a:buFontTx/>
              <a:buChar char="•"/>
            </a:pPr>
            <a:r>
              <a:rPr lang="tr-TR" sz="2200" kern="0" dirty="0">
                <a:solidFill>
                  <a:srgbClr val="292929"/>
                </a:solidFill>
                <a:latin typeface="Calibri" pitchFamily="34" charset="0"/>
                <a:cs typeface="Calibri" pitchFamily="34" charset="0"/>
              </a:rPr>
              <a:t>8. sınıf : İlgisi ile meslekler arasındaki ilişkiyi </a:t>
            </a:r>
            <a:r>
              <a:rPr lang="tr-TR" sz="2200" kern="0" dirty="0" err="1">
                <a:solidFill>
                  <a:srgbClr val="292929"/>
                </a:solidFill>
                <a:latin typeface="Calibri" pitchFamily="34" charset="0"/>
                <a:cs typeface="Calibri" pitchFamily="34" charset="0"/>
              </a:rPr>
              <a:t>farketme</a:t>
            </a:r>
            <a:endParaRPr lang="tr-TR" sz="2200" kern="0" dirty="0">
              <a:solidFill>
                <a:srgbClr val="292929"/>
              </a:solidFill>
              <a:latin typeface="Calibri" pitchFamily="34" charset="0"/>
              <a:cs typeface="Calibri" pitchFamily="34" charset="0"/>
            </a:endParaRPr>
          </a:p>
          <a:p>
            <a:endParaRPr lang="tr-TR" dirty="0"/>
          </a:p>
        </p:txBody>
      </p:sp>
    </p:spTree>
    <p:extLst>
      <p:ext uri="{BB962C8B-B14F-4D97-AF65-F5344CB8AC3E}">
        <p14:creationId xmlns:p14="http://schemas.microsoft.com/office/powerpoint/2010/main" val="2572222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692747"/>
            <a:ext cx="10972800" cy="5433467"/>
          </a:xfrm>
          <a:solidFill>
            <a:schemeClr val="accent6">
              <a:lumMod val="20000"/>
              <a:lumOff val="80000"/>
            </a:schemeClr>
          </a:solidFill>
        </p:spPr>
        <p:txBody>
          <a:bodyPr>
            <a:normAutofit/>
          </a:bodyPr>
          <a:lstStyle/>
          <a:p>
            <a:pPr marL="0" indent="0">
              <a:buNone/>
            </a:pPr>
            <a:r>
              <a:rPr lang="tr-TR" sz="2200" dirty="0" smtClean="0">
                <a:cs typeface="Times New Roman" pitchFamily="18" charset="0"/>
              </a:rPr>
              <a:t>  Eğitsel rehberlik alanında 6.sınıf düzeyi için </a:t>
            </a:r>
            <a:r>
              <a:rPr lang="tr-TR" sz="2200" b="1" dirty="0" smtClean="0">
                <a:cs typeface="Times New Roman" pitchFamily="18" charset="0"/>
              </a:rPr>
              <a:t>verimli ders çalışma </a:t>
            </a:r>
            <a:r>
              <a:rPr lang="tr-TR" sz="2200" dirty="0" smtClean="0">
                <a:cs typeface="Times New Roman" pitchFamily="18" charset="0"/>
              </a:rPr>
              <a:t>ve etkili öğrenme yolları konusunda bir rehberlik ihtiyacını karşılamak üzere oluşturulmuş </a:t>
            </a:r>
            <a:r>
              <a:rPr lang="tr-TR" sz="2200" b="1" dirty="0" smtClean="0">
                <a:cs typeface="Times New Roman" pitchFamily="18" charset="0"/>
              </a:rPr>
              <a:t>öğrenci yeterlikleri ve göstergeleri</a:t>
            </a:r>
            <a:r>
              <a:rPr lang="tr-TR" sz="2200" dirty="0" smtClean="0">
                <a:cs typeface="Times New Roman" pitchFamily="18" charset="0"/>
              </a:rPr>
              <a:t>ne ilişkin şöyle bir örnek verilebilir: </a:t>
            </a:r>
          </a:p>
          <a:p>
            <a:pPr marL="0" indent="0">
              <a:buNone/>
            </a:pPr>
            <a:endParaRPr lang="tr-TR" sz="2200" b="1" dirty="0" smtClean="0">
              <a:cs typeface="Times New Roman" pitchFamily="18" charset="0"/>
            </a:endParaRPr>
          </a:p>
          <a:p>
            <a:pPr marL="0" indent="0">
              <a:buNone/>
            </a:pPr>
            <a:r>
              <a:rPr lang="tr-TR" sz="2200" b="1" dirty="0" smtClean="0">
                <a:cs typeface="Times New Roman" pitchFamily="18" charset="0"/>
              </a:rPr>
              <a:t>İhtiyaç Alanı: </a:t>
            </a:r>
            <a:r>
              <a:rPr lang="tr-TR" sz="2200" dirty="0" smtClean="0">
                <a:cs typeface="Times New Roman" pitchFamily="18" charset="0"/>
              </a:rPr>
              <a:t>Eğitsel</a:t>
            </a:r>
          </a:p>
          <a:p>
            <a:pPr marL="0" indent="0">
              <a:buNone/>
            </a:pPr>
            <a:r>
              <a:rPr lang="tr-TR" sz="2200" b="1" dirty="0" smtClean="0">
                <a:cs typeface="Times New Roman" pitchFamily="18" charset="0"/>
              </a:rPr>
              <a:t>Sınıf Düzeyi: </a:t>
            </a:r>
            <a:r>
              <a:rPr lang="tr-TR" sz="2200" dirty="0" smtClean="0">
                <a:cs typeface="Times New Roman" pitchFamily="18" charset="0"/>
              </a:rPr>
              <a:t>6. Sınıf</a:t>
            </a:r>
          </a:p>
          <a:p>
            <a:pPr marL="0" indent="0">
              <a:buNone/>
            </a:pPr>
            <a:r>
              <a:rPr lang="tr-TR" sz="2200" b="1" dirty="0" smtClean="0">
                <a:cs typeface="Times New Roman" pitchFamily="18" charset="0"/>
              </a:rPr>
              <a:t>Konu: </a:t>
            </a:r>
            <a:r>
              <a:rPr lang="tr-TR" sz="2200" dirty="0">
                <a:cs typeface="Times New Roman" pitchFamily="18" charset="0"/>
              </a:rPr>
              <a:t>V</a:t>
            </a:r>
            <a:r>
              <a:rPr lang="tr-TR" sz="2200" dirty="0" smtClean="0">
                <a:cs typeface="Times New Roman" pitchFamily="18" charset="0"/>
              </a:rPr>
              <a:t>erimli ders çalışma ve etkili öğrenme yolları</a:t>
            </a:r>
          </a:p>
          <a:p>
            <a:pPr marL="0" indent="0">
              <a:buNone/>
            </a:pPr>
            <a:r>
              <a:rPr lang="tr-TR" sz="2200" b="1" dirty="0" smtClean="0">
                <a:cs typeface="Times New Roman" pitchFamily="18" charset="0"/>
              </a:rPr>
              <a:t>Yeterlik: </a:t>
            </a:r>
            <a:r>
              <a:rPr lang="tr-TR" sz="2200" dirty="0" smtClean="0">
                <a:cs typeface="Times New Roman" pitchFamily="18" charset="0"/>
              </a:rPr>
              <a:t>Verimli ders çalışma ve etkili öğrenme yollarını öğrenme.</a:t>
            </a:r>
          </a:p>
          <a:p>
            <a:pPr marL="0" indent="0">
              <a:buNone/>
            </a:pPr>
            <a:r>
              <a:rPr lang="tr-TR" sz="2200" b="1" dirty="0" smtClean="0">
                <a:cs typeface="Times New Roman" pitchFamily="18" charset="0"/>
              </a:rPr>
              <a:t>Yeterlik Göstergeleri: </a:t>
            </a:r>
          </a:p>
          <a:p>
            <a:pPr marL="457200" indent="-457200">
              <a:buAutoNum type="arabicPeriod"/>
            </a:pPr>
            <a:r>
              <a:rPr lang="tr-TR" sz="2200" dirty="0" smtClean="0">
                <a:cs typeface="Times New Roman" pitchFamily="18" charset="0"/>
              </a:rPr>
              <a:t>Verimli ders çalışmayı engelleyen faktörleri söyleme.</a:t>
            </a:r>
            <a:endParaRPr lang="tr-TR" sz="2200" dirty="0">
              <a:cs typeface="Times New Roman" pitchFamily="18" charset="0"/>
            </a:endParaRPr>
          </a:p>
          <a:p>
            <a:pPr marL="457200" indent="-457200">
              <a:buAutoNum type="arabicPeriod" startAt="2"/>
            </a:pPr>
            <a:r>
              <a:rPr lang="tr-TR" sz="2200" dirty="0" smtClean="0">
                <a:cs typeface="Times New Roman" pitchFamily="18" charset="0"/>
              </a:rPr>
              <a:t>Verimli ders çalışma ve etkili öğrenme yöntemlerini açıklama.</a:t>
            </a:r>
          </a:p>
          <a:p>
            <a:pPr marL="0" indent="0">
              <a:buNone/>
            </a:pPr>
            <a:r>
              <a:rPr lang="tr-TR" sz="2200" dirty="0" smtClean="0">
                <a:cs typeface="Times New Roman" pitchFamily="18" charset="0"/>
              </a:rPr>
              <a:t>3.    Verimli ders çalışma ve etkili öğrenme yöntemlerinin uygulanmasına ilişkin bir plan yapma.</a:t>
            </a:r>
          </a:p>
        </p:txBody>
      </p:sp>
    </p:spTree>
    <p:extLst>
      <p:ext uri="{BB962C8B-B14F-4D97-AF65-F5344CB8AC3E}">
        <p14:creationId xmlns:p14="http://schemas.microsoft.com/office/powerpoint/2010/main" val="2792805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p:cNvSpPr>
            <a:spLocks noGrp="1"/>
          </p:cNvSpPr>
          <p:nvPr>
            <p:ph type="body" sz="half" idx="2"/>
          </p:nvPr>
        </p:nvSpPr>
        <p:spPr>
          <a:xfrm>
            <a:off x="335360" y="476672"/>
            <a:ext cx="10959008" cy="6120680"/>
          </a:xfrm>
          <a:solidFill>
            <a:schemeClr val="accent2">
              <a:lumMod val="40000"/>
              <a:lumOff val="60000"/>
            </a:schemeClr>
          </a:solidFill>
        </p:spPr>
        <p:txBody>
          <a:bodyPr>
            <a:normAutofit/>
          </a:bodyPr>
          <a:lstStyle/>
          <a:p>
            <a:r>
              <a:rPr lang="tr-TR" sz="2400" b="1" dirty="0" smtClean="0">
                <a:cs typeface="Times New Roman" pitchFamily="18" charset="0"/>
              </a:rPr>
              <a:t>Öğrenci yeterliklerinin kim tarafından ve nasıl kazandırılacağının belirlenmesi: </a:t>
            </a:r>
          </a:p>
          <a:p>
            <a:r>
              <a:rPr lang="tr-TR" sz="2200" dirty="0" smtClean="0">
                <a:cs typeface="Times New Roman" pitchFamily="18" charset="0"/>
              </a:rPr>
              <a:t>Belirlenen</a:t>
            </a:r>
            <a:r>
              <a:rPr lang="tr-TR" sz="2200" b="1" dirty="0" smtClean="0">
                <a:cs typeface="Times New Roman" pitchFamily="18" charset="0"/>
              </a:rPr>
              <a:t> </a:t>
            </a:r>
            <a:r>
              <a:rPr lang="tr-TR" sz="2200" dirty="0" smtClean="0">
                <a:cs typeface="Times New Roman" pitchFamily="18" charset="0"/>
              </a:rPr>
              <a:t>öğrenci yeterliklerinin  öğrencilere kim tarafından hangi etkinliklerle kazandırılacağı hususu programın başarısını etkileyen faktörlerden biridir.</a:t>
            </a:r>
          </a:p>
          <a:p>
            <a:r>
              <a:rPr lang="tr-TR" sz="2200" dirty="0" smtClean="0">
                <a:cs typeface="Times New Roman" pitchFamily="18" charset="0"/>
              </a:rPr>
              <a:t>Aşağıda, okul psikolojik danışmanı ve öğretmenin yürütebileceği iki ayrı etkinlik örneği verilmiştir., </a:t>
            </a:r>
          </a:p>
          <a:p>
            <a:endParaRPr lang="tr-TR" sz="2200" u="sng" dirty="0" smtClean="0">
              <a:cs typeface="Times New Roman" pitchFamily="18" charset="0"/>
            </a:endParaRPr>
          </a:p>
          <a:p>
            <a:r>
              <a:rPr lang="tr-TR" sz="2200" u="sng" dirty="0" smtClean="0">
                <a:cs typeface="Times New Roman" pitchFamily="18" charset="0"/>
              </a:rPr>
              <a:t>Örnek </a:t>
            </a:r>
            <a:r>
              <a:rPr lang="tr-TR" sz="2200" u="sng" dirty="0">
                <a:cs typeface="Times New Roman" pitchFamily="18" charset="0"/>
              </a:rPr>
              <a:t>Etkinlik </a:t>
            </a:r>
            <a:r>
              <a:rPr lang="tr-TR" sz="2200" u="sng" dirty="0" smtClean="0">
                <a:cs typeface="Times New Roman" pitchFamily="18" charset="0"/>
              </a:rPr>
              <a:t>1: Öğretmen tarafından uygulanabilir</a:t>
            </a:r>
            <a:endParaRPr lang="tr-TR" sz="2200" b="1" u="sng" dirty="0" smtClean="0">
              <a:cs typeface="Times New Roman" pitchFamily="18" charset="0"/>
            </a:endParaRPr>
          </a:p>
          <a:p>
            <a:pPr>
              <a:lnSpc>
                <a:spcPct val="100000"/>
              </a:lnSpc>
              <a:spcBef>
                <a:spcPts val="0"/>
              </a:spcBef>
            </a:pPr>
            <a:r>
              <a:rPr lang="tr-TR" sz="2200" b="1" dirty="0" smtClean="0">
                <a:cs typeface="Times New Roman" pitchFamily="18" charset="0"/>
              </a:rPr>
              <a:t>Konu: </a:t>
            </a:r>
            <a:r>
              <a:rPr lang="tr-TR" sz="2200" dirty="0" smtClean="0">
                <a:cs typeface="Times New Roman" pitchFamily="18" charset="0"/>
              </a:rPr>
              <a:t>Alay Etme</a:t>
            </a:r>
          </a:p>
          <a:p>
            <a:pPr>
              <a:lnSpc>
                <a:spcPct val="100000"/>
              </a:lnSpc>
              <a:spcBef>
                <a:spcPts val="0"/>
              </a:spcBef>
            </a:pPr>
            <a:r>
              <a:rPr lang="tr-TR" sz="2200" b="1" dirty="0" smtClean="0">
                <a:cs typeface="Times New Roman" pitchFamily="18" charset="0"/>
              </a:rPr>
              <a:t>Uygulayıcı: </a:t>
            </a:r>
            <a:r>
              <a:rPr lang="tr-TR" sz="2200" dirty="0" smtClean="0">
                <a:cs typeface="Times New Roman" pitchFamily="18" charset="0"/>
              </a:rPr>
              <a:t>Sınıf Rehber Öğretmeni</a:t>
            </a:r>
          </a:p>
          <a:p>
            <a:pPr>
              <a:lnSpc>
                <a:spcPct val="100000"/>
              </a:lnSpc>
              <a:spcBef>
                <a:spcPts val="0"/>
              </a:spcBef>
            </a:pPr>
            <a:r>
              <a:rPr lang="tr-TR" sz="2200" b="1" dirty="0" smtClean="0">
                <a:cs typeface="Times New Roman" pitchFamily="18" charset="0"/>
              </a:rPr>
              <a:t>Amaç: </a:t>
            </a:r>
            <a:r>
              <a:rPr lang="tr-TR" sz="2200" dirty="0" smtClean="0">
                <a:cs typeface="Times New Roman" pitchFamily="18" charset="0"/>
              </a:rPr>
              <a:t>Başkalarına saygı duymayı öğrenme</a:t>
            </a:r>
          </a:p>
          <a:p>
            <a:pPr>
              <a:lnSpc>
                <a:spcPct val="100000"/>
              </a:lnSpc>
              <a:spcBef>
                <a:spcPts val="0"/>
              </a:spcBef>
            </a:pPr>
            <a:r>
              <a:rPr lang="tr-TR" sz="2200" b="1" dirty="0" smtClean="0">
                <a:cs typeface="Times New Roman" pitchFamily="18" charset="0"/>
              </a:rPr>
              <a:t>Düzey</a:t>
            </a:r>
            <a:r>
              <a:rPr lang="tr-TR" sz="2200" dirty="0" smtClean="0">
                <a:cs typeface="Times New Roman" pitchFamily="18" charset="0"/>
              </a:rPr>
              <a:t>: 6-12 yaş</a:t>
            </a:r>
          </a:p>
          <a:p>
            <a:pPr>
              <a:lnSpc>
                <a:spcPct val="100000"/>
              </a:lnSpc>
              <a:spcBef>
                <a:spcPts val="0"/>
              </a:spcBef>
            </a:pPr>
            <a:r>
              <a:rPr lang="tr-TR" sz="2200" b="1" dirty="0" smtClean="0">
                <a:cs typeface="Times New Roman" pitchFamily="18" charset="0"/>
              </a:rPr>
              <a:t>İşlem: </a:t>
            </a:r>
            <a:r>
              <a:rPr lang="tr-TR" sz="2200" dirty="0" smtClean="0">
                <a:cs typeface="Times New Roman" pitchFamily="18" charset="0"/>
              </a:rPr>
              <a:t>Aşağıdaki örnek durum öğretmen tarafından öğrencilere anlatılır.</a:t>
            </a:r>
          </a:p>
        </p:txBody>
      </p:sp>
    </p:spTree>
    <p:extLst>
      <p:ext uri="{BB962C8B-B14F-4D97-AF65-F5344CB8AC3E}">
        <p14:creationId xmlns:p14="http://schemas.microsoft.com/office/powerpoint/2010/main" val="3515932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405" y="404715"/>
            <a:ext cx="10465163" cy="5997129"/>
          </a:xfrm>
          <a:solidFill>
            <a:schemeClr val="accent4">
              <a:lumMod val="20000"/>
              <a:lumOff val="80000"/>
            </a:schemeClr>
          </a:solidFill>
        </p:spPr>
        <p:txBody>
          <a:bodyPr>
            <a:normAutofit/>
          </a:bodyPr>
          <a:lstStyle/>
          <a:p>
            <a:pPr marL="0" lvl="0" indent="0">
              <a:buNone/>
            </a:pPr>
            <a:r>
              <a:rPr lang="tr-TR" sz="2200" u="sng" dirty="0">
                <a:solidFill>
                  <a:prstClr val="black"/>
                </a:solidFill>
                <a:cs typeface="Times New Roman" pitchFamily="18" charset="0"/>
              </a:rPr>
              <a:t>Örnek Etkinlik </a:t>
            </a:r>
            <a:r>
              <a:rPr lang="tr-TR" sz="2200" u="sng" dirty="0" smtClean="0">
                <a:solidFill>
                  <a:prstClr val="black"/>
                </a:solidFill>
                <a:cs typeface="Times New Roman" pitchFamily="18" charset="0"/>
              </a:rPr>
              <a:t>2: </a:t>
            </a:r>
            <a:r>
              <a:rPr lang="tr-TR" sz="2200" u="sng" dirty="0">
                <a:solidFill>
                  <a:prstClr val="black"/>
                </a:solidFill>
                <a:cs typeface="Times New Roman" pitchFamily="18" charset="0"/>
              </a:rPr>
              <a:t>Öğretmen tarafından uygulanabilir</a:t>
            </a:r>
            <a:endParaRPr lang="tr-TR" sz="2200" b="1" u="sng" dirty="0">
              <a:solidFill>
                <a:prstClr val="black"/>
              </a:solidFill>
              <a:cs typeface="Times New Roman" pitchFamily="18" charset="0"/>
            </a:endParaRPr>
          </a:p>
          <a:p>
            <a:pPr marL="0" indent="0">
              <a:buNone/>
            </a:pPr>
            <a:endParaRPr lang="tr-TR" sz="2200" u="sng" dirty="0" smtClean="0">
              <a:solidFill>
                <a:prstClr val="black"/>
              </a:solidFill>
              <a:cs typeface="Times New Roman" pitchFamily="18" charset="0"/>
            </a:endParaRPr>
          </a:p>
          <a:p>
            <a:pPr marL="0" indent="0">
              <a:buNone/>
            </a:pPr>
            <a:r>
              <a:rPr lang="tr-TR" sz="2200" b="1" dirty="0" smtClean="0">
                <a:latin typeface="Times New Roman" pitchFamily="18" charset="0"/>
                <a:cs typeface="Times New Roman" pitchFamily="18" charset="0"/>
              </a:rPr>
              <a:t>«</a:t>
            </a:r>
            <a:r>
              <a:rPr lang="tr-TR" sz="2200" dirty="0" smtClean="0">
                <a:cs typeface="Times New Roman" pitchFamily="18" charset="0"/>
              </a:rPr>
              <a:t>Hasan uzun boylu, zarif bir çocuktu. Bir gün güzel bir çanta ile geldi. Cem bakmak için çantayı Hasan’ın elinden çekip aldı. Hasan Cem’e kızdı ve ‘‘Çantayı geri ver’’ dedi. Cem, ‘‘Al çantanı leylek’’ diyerek çantayı yere attı. Bu olaydan sonra bazı çocuklar ‘‘Hasan’a leylek’’ demeye başladılar.» </a:t>
            </a:r>
          </a:p>
          <a:p>
            <a:pPr marL="0" indent="0">
              <a:buNone/>
            </a:pPr>
            <a:r>
              <a:rPr lang="tr-TR" sz="2200" b="1" dirty="0" smtClean="0">
                <a:cs typeface="Times New Roman" pitchFamily="18" charset="0"/>
              </a:rPr>
              <a:t>Aşağıdaki sorular öğrencilere sırayla sorularak grup tartışması başlatılır:</a:t>
            </a:r>
          </a:p>
          <a:p>
            <a:r>
              <a:rPr lang="tr-TR" sz="2200" dirty="0" smtClean="0">
                <a:cs typeface="Times New Roman" pitchFamily="18" charset="0"/>
              </a:rPr>
              <a:t>Bu durumda Hasan ne hissetmiş olabilir?</a:t>
            </a:r>
          </a:p>
          <a:p>
            <a:r>
              <a:rPr lang="tr-TR" sz="2200" dirty="0" smtClean="0">
                <a:cs typeface="Times New Roman" pitchFamily="18" charset="0"/>
              </a:rPr>
              <a:t>Hasan bu durumda ne yapmalı?</a:t>
            </a:r>
          </a:p>
          <a:p>
            <a:r>
              <a:rPr lang="tr-TR" sz="2200" dirty="0" smtClean="0">
                <a:cs typeface="Times New Roman" pitchFamily="18" charset="0"/>
              </a:rPr>
              <a:t>Size hiç isim takan oldu mu? Öyleyse siz ne hissettiniz?</a:t>
            </a:r>
          </a:p>
          <a:p>
            <a:r>
              <a:rPr lang="tr-TR" sz="2200" dirty="0" smtClean="0">
                <a:cs typeface="Times New Roman" pitchFamily="18" charset="0"/>
              </a:rPr>
              <a:t>Siz bir arkadaşınızı takma isimle çağırdınız mı? </a:t>
            </a:r>
          </a:p>
          <a:p>
            <a:r>
              <a:rPr lang="tr-TR" sz="2200" dirty="0" smtClean="0">
                <a:cs typeface="Times New Roman" pitchFamily="18" charset="0"/>
              </a:rPr>
              <a:t>Bu tartışmalardan sonra neler öğrendiniz?</a:t>
            </a:r>
          </a:p>
        </p:txBody>
      </p:sp>
    </p:spTree>
    <p:extLst>
      <p:ext uri="{BB962C8B-B14F-4D97-AF65-F5344CB8AC3E}">
        <p14:creationId xmlns:p14="http://schemas.microsoft.com/office/powerpoint/2010/main" val="30560704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431372" y="207818"/>
            <a:ext cx="11151029" cy="6893590"/>
          </a:xfrm>
        </p:spPr>
        <p:txBody>
          <a:bodyPr>
            <a:normAutofit fontScale="25000" lnSpcReduction="20000"/>
          </a:bodyPr>
          <a:lstStyle/>
          <a:p>
            <a:pPr marL="0" lvl="0" indent="0">
              <a:buNone/>
            </a:pPr>
            <a:r>
              <a:rPr lang="tr-TR" sz="8800" dirty="0" smtClean="0">
                <a:cs typeface="Times New Roman" pitchFamily="18" charset="0"/>
              </a:rPr>
              <a:t>Örnek Etkinlik 2: </a:t>
            </a:r>
            <a:r>
              <a:rPr lang="tr-TR" sz="8800" u="sng" dirty="0" smtClean="0">
                <a:solidFill>
                  <a:prstClr val="black"/>
                </a:solidFill>
                <a:cs typeface="Times New Roman" pitchFamily="18" charset="0"/>
              </a:rPr>
              <a:t>Okul </a:t>
            </a:r>
            <a:r>
              <a:rPr lang="tr-TR" sz="8800" u="sng" dirty="0">
                <a:solidFill>
                  <a:prstClr val="black"/>
                </a:solidFill>
                <a:cs typeface="Times New Roman" pitchFamily="18" charset="0"/>
              </a:rPr>
              <a:t>psikolojik danışmanı tarafından uygulanabilir</a:t>
            </a:r>
            <a:r>
              <a:rPr lang="tr-TR" sz="8800" dirty="0">
                <a:solidFill>
                  <a:prstClr val="black"/>
                </a:solidFill>
                <a:cs typeface="Times New Roman" pitchFamily="18" charset="0"/>
              </a:rPr>
              <a:t>.</a:t>
            </a:r>
          </a:p>
          <a:p>
            <a:pPr marL="0" indent="0">
              <a:buNone/>
            </a:pPr>
            <a:r>
              <a:rPr lang="tr-TR" sz="8800" b="1" dirty="0" smtClean="0">
                <a:cs typeface="Times New Roman" pitchFamily="18" charset="0"/>
              </a:rPr>
              <a:t>Amaç: </a:t>
            </a:r>
            <a:r>
              <a:rPr lang="tr-TR" sz="8800" dirty="0" smtClean="0">
                <a:cs typeface="Times New Roman" pitchFamily="18" charset="0"/>
              </a:rPr>
              <a:t>Karar verme aşamalarını bilme</a:t>
            </a:r>
          </a:p>
          <a:p>
            <a:pPr marL="0" indent="0">
              <a:buNone/>
            </a:pPr>
            <a:r>
              <a:rPr lang="tr-TR" sz="8800" b="1" dirty="0" smtClean="0">
                <a:cs typeface="Times New Roman" pitchFamily="18" charset="0"/>
              </a:rPr>
              <a:t>Uygulayıcı</a:t>
            </a:r>
            <a:r>
              <a:rPr lang="tr-TR" sz="8800" dirty="0" smtClean="0">
                <a:cs typeface="Times New Roman" pitchFamily="18" charset="0"/>
              </a:rPr>
              <a:t>: Okul Psikolojik Danışmanı</a:t>
            </a:r>
          </a:p>
          <a:p>
            <a:pPr marL="0" indent="0">
              <a:buNone/>
            </a:pPr>
            <a:r>
              <a:rPr lang="tr-TR" sz="8800" b="1" dirty="0" smtClean="0">
                <a:cs typeface="Times New Roman" pitchFamily="18" charset="0"/>
              </a:rPr>
              <a:t>Düzey: </a:t>
            </a:r>
            <a:r>
              <a:rPr lang="tr-TR" sz="8800" dirty="0" smtClean="0">
                <a:cs typeface="Times New Roman" pitchFamily="18" charset="0"/>
              </a:rPr>
              <a:t>4. sınıf ve üstü</a:t>
            </a:r>
          </a:p>
          <a:p>
            <a:pPr marL="0" indent="0">
              <a:buNone/>
            </a:pPr>
            <a:r>
              <a:rPr lang="tr-TR" sz="8800" b="1" dirty="0" smtClean="0">
                <a:cs typeface="Times New Roman" pitchFamily="18" charset="0"/>
              </a:rPr>
              <a:t>İşlem:</a:t>
            </a:r>
          </a:p>
          <a:p>
            <a:pPr marL="514350" indent="-514350">
              <a:buAutoNum type="arabicPeriod"/>
            </a:pPr>
            <a:r>
              <a:rPr lang="tr-TR" sz="8800" dirty="0" smtClean="0">
                <a:cs typeface="Times New Roman" pitchFamily="18" charset="0"/>
              </a:rPr>
              <a:t>Öğrencilere etkinliğin amacı açıklanır.</a:t>
            </a:r>
          </a:p>
          <a:p>
            <a:pPr marL="514350" indent="-514350">
              <a:buAutoNum type="arabicPeriod"/>
            </a:pPr>
            <a:r>
              <a:rPr lang="tr-TR" sz="8800" dirty="0" smtClean="0">
                <a:cs typeface="Times New Roman" pitchFamily="18" charset="0"/>
              </a:rPr>
              <a:t>Poster tahtaya asılır.</a:t>
            </a:r>
          </a:p>
          <a:p>
            <a:pPr marL="514350" indent="-514350">
              <a:buAutoNum type="arabicPeriod"/>
            </a:pPr>
            <a:r>
              <a:rPr lang="tr-TR" sz="8800" dirty="0" smtClean="0">
                <a:cs typeface="Times New Roman" pitchFamily="18" charset="0"/>
              </a:rPr>
              <a:t>Karar vermenin anlamı ve insan hayatındaki önemi ile ilgili bilgi verilir.</a:t>
            </a:r>
          </a:p>
          <a:p>
            <a:pPr marL="514350" indent="-514350">
              <a:buAutoNum type="arabicPeriod"/>
            </a:pPr>
            <a:r>
              <a:rPr lang="tr-TR" sz="8800" dirty="0" smtClean="0">
                <a:cs typeface="Times New Roman" pitchFamily="18" charset="0"/>
              </a:rPr>
              <a:t>Posterde yer alan her basamak örneklerle açıklanır.</a:t>
            </a:r>
          </a:p>
          <a:p>
            <a:pPr marL="514350" indent="-514350">
              <a:buAutoNum type="arabicPeriod"/>
            </a:pPr>
            <a:r>
              <a:rPr lang="tr-TR" sz="8800" dirty="0" smtClean="0">
                <a:cs typeface="Times New Roman" pitchFamily="18" charset="0"/>
              </a:rPr>
              <a:t>Öğrencilerin kendi yaşamlarındaki karar verme durumlarına bu basamakları uygulamaları istenerek, gönüllü öğrencilerin cevaplarını sınıfa yöneltilerek grup etkileşimi başlatılır.</a:t>
            </a:r>
          </a:p>
          <a:p>
            <a:pPr marL="514350" indent="-514350">
              <a:buAutoNum type="arabicPeriod"/>
            </a:pPr>
            <a:r>
              <a:rPr lang="tr-TR" sz="8800" dirty="0" smtClean="0">
                <a:cs typeface="Times New Roman" pitchFamily="18" charset="0"/>
              </a:rPr>
              <a:t>Aşağıdakine benzer sorular sınıfa yöneltilerek grup etkileşimi başlatılır.</a:t>
            </a:r>
          </a:p>
          <a:p>
            <a:pPr marL="0" indent="0">
              <a:buNone/>
            </a:pPr>
            <a:r>
              <a:rPr lang="tr-TR" sz="8800" dirty="0" smtClean="0">
                <a:cs typeface="Times New Roman" pitchFamily="18" charset="0"/>
              </a:rPr>
              <a:t>Daha önce yanlış kararlar verdiniz mi? Örnek verir misiniz? Sizce bu basamakları kullandıysanız verdiğiniz karar ve sonucu farklı olacak mıydı?</a:t>
            </a:r>
          </a:p>
          <a:p>
            <a:pPr marL="0" indent="0">
              <a:buNone/>
            </a:pPr>
            <a:r>
              <a:rPr lang="tr-TR" sz="8800" dirty="0" smtClean="0">
                <a:cs typeface="Times New Roman" pitchFamily="18" charset="0"/>
              </a:rPr>
              <a:t> Verilecek kararı tanımlayın. Karardan beklediğiniz sonucu belirleyin. Bilgi toplayın. Seçenekleri ve bu seçeneklerin her birinin avantaj ve dezavantajlarını belirleyin. Kararınızı verin.</a:t>
            </a:r>
          </a:p>
          <a:p>
            <a:pPr marL="0" indent="0">
              <a:buNone/>
            </a:pPr>
            <a:endParaRPr lang="tr-TR" dirty="0"/>
          </a:p>
        </p:txBody>
      </p:sp>
    </p:spTree>
    <p:extLst>
      <p:ext uri="{BB962C8B-B14F-4D97-AF65-F5344CB8AC3E}">
        <p14:creationId xmlns:p14="http://schemas.microsoft.com/office/powerpoint/2010/main" val="26423294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260648"/>
            <a:ext cx="10972800" cy="6408712"/>
          </a:xfrm>
          <a:solidFill>
            <a:schemeClr val="accent6">
              <a:lumMod val="20000"/>
              <a:lumOff val="80000"/>
            </a:schemeClr>
          </a:solidFill>
        </p:spPr>
        <p:txBody>
          <a:bodyPr>
            <a:normAutofit/>
          </a:bodyPr>
          <a:lstStyle/>
          <a:p>
            <a:pPr marL="0" indent="0">
              <a:buNone/>
            </a:pPr>
            <a:r>
              <a:rPr lang="tr-TR" sz="2400" b="1" dirty="0" smtClean="0">
                <a:solidFill>
                  <a:srgbClr val="FF0000"/>
                </a:solidFill>
                <a:cs typeface="Times New Roman" pitchFamily="18" charset="0"/>
              </a:rPr>
              <a:t>Uygulama planının hazırlanması: </a:t>
            </a:r>
          </a:p>
          <a:p>
            <a:pPr marL="0" lvl="0" indent="0">
              <a:buNone/>
            </a:pPr>
            <a:r>
              <a:rPr lang="tr-TR" sz="2400" dirty="0">
                <a:solidFill>
                  <a:prstClr val="black"/>
                </a:solidFill>
                <a:cs typeface="Times New Roman" pitchFamily="18" charset="0"/>
              </a:rPr>
              <a:t>Öğrenci yeterliliklerinin hangi rehberlik etkinlikleri yoluyla kazandırılacağının belirlenmesi gerekmektedir. </a:t>
            </a:r>
          </a:p>
          <a:p>
            <a:pPr marL="0" lvl="0" indent="0">
              <a:buNone/>
            </a:pPr>
            <a:r>
              <a:rPr lang="tr-TR" sz="2400" dirty="0">
                <a:solidFill>
                  <a:prstClr val="black"/>
                </a:solidFill>
                <a:cs typeface="Times New Roman" pitchFamily="18" charset="0"/>
              </a:rPr>
              <a:t>Bunun için, yeterliklerin kazandırılmasında okul psikolojik danışmanının ve öğretmenlerin hangi etkinlikleri nasıl yürüteceklerini gösteren ayrıntılı bir </a:t>
            </a:r>
            <a:r>
              <a:rPr lang="tr-TR" sz="2400" b="1" dirty="0">
                <a:solidFill>
                  <a:prstClr val="black"/>
                </a:solidFill>
                <a:cs typeface="Times New Roman" pitchFamily="18" charset="0"/>
              </a:rPr>
              <a:t>çalışma planı </a:t>
            </a:r>
            <a:r>
              <a:rPr lang="tr-TR" sz="2400" dirty="0">
                <a:solidFill>
                  <a:prstClr val="black"/>
                </a:solidFill>
                <a:cs typeface="Times New Roman" pitchFamily="18" charset="0"/>
              </a:rPr>
              <a:t>çıkarılmalıdır. </a:t>
            </a:r>
          </a:p>
          <a:p>
            <a:pPr marL="0" indent="0">
              <a:buNone/>
            </a:pPr>
            <a:r>
              <a:rPr lang="tr-TR" sz="2400" dirty="0" smtClean="0">
                <a:cs typeface="Times New Roman" pitchFamily="18" charset="0"/>
              </a:rPr>
              <a:t>Rehberlik programlarının hazırlanmasının bu aşamasında; öğrencilerin rehberlik ihtiyaçlarına dayalı olarak belirlenen öğrenci yeterlikleri göz önüne alınarak bir yıl boyunca uygulanacak olan okul rehberlik programının </a:t>
            </a:r>
            <a:r>
              <a:rPr lang="tr-TR" sz="2400" b="1" dirty="0" smtClean="0">
                <a:cs typeface="Times New Roman" pitchFamily="18" charset="0"/>
              </a:rPr>
              <a:t>uygulama planı </a:t>
            </a:r>
            <a:r>
              <a:rPr lang="tr-TR" sz="2400" dirty="0" smtClean="0">
                <a:cs typeface="Times New Roman" pitchFamily="18" charset="0"/>
              </a:rPr>
              <a:t>oluşturulur. </a:t>
            </a:r>
          </a:p>
          <a:p>
            <a:pPr marL="0" indent="0">
              <a:buNone/>
            </a:pPr>
            <a:r>
              <a:rPr lang="tr-TR" sz="2400" dirty="0" smtClean="0">
                <a:cs typeface="Times New Roman" pitchFamily="18" charset="0"/>
              </a:rPr>
              <a:t>Bu uygulama planında bir yıl boyunca, gerek </a:t>
            </a:r>
            <a:r>
              <a:rPr lang="tr-TR" sz="2400" b="1" dirty="0" smtClean="0">
                <a:cs typeface="Times New Roman" pitchFamily="18" charset="0"/>
              </a:rPr>
              <a:t>sınıf düzeyindeki rehberlik faaliyetlerinin </a:t>
            </a:r>
            <a:r>
              <a:rPr lang="tr-TR" sz="2400" dirty="0" smtClean="0">
                <a:cs typeface="Times New Roman" pitchFamily="18" charset="0"/>
              </a:rPr>
              <a:t>kimler tarafından hangi yöntem-araçlarla ve ne zaman  yürütüleceği; </a:t>
            </a:r>
            <a:r>
              <a:rPr lang="tr-TR" sz="2400" b="1" dirty="0" smtClean="0">
                <a:cs typeface="Times New Roman" pitchFamily="18" charset="0"/>
              </a:rPr>
              <a:t>gerekse okul rehberlik servisinin</a:t>
            </a:r>
            <a:r>
              <a:rPr lang="tr-TR" sz="2400" dirty="0" smtClean="0">
                <a:cs typeface="Times New Roman" pitchFamily="18" charset="0"/>
              </a:rPr>
              <a:t> hangi çalışmaları hangi yöntem-araçlarla ve ne zaman yürüteceği  yer alır. Kısaca, rehberlik servisi ve öğretmenlerin yapacağı rehberlik faaliyetleri </a:t>
            </a:r>
            <a:r>
              <a:rPr lang="tr-TR" sz="2400" b="1" dirty="0" smtClean="0">
                <a:cs typeface="Times New Roman" pitchFamily="18" charset="0"/>
              </a:rPr>
              <a:t>yıllık bir takvime </a:t>
            </a:r>
            <a:r>
              <a:rPr lang="tr-TR" sz="2400" dirty="0" smtClean="0">
                <a:cs typeface="Times New Roman" pitchFamily="18" charset="0"/>
              </a:rPr>
              <a:t>bağlanır.</a:t>
            </a:r>
          </a:p>
          <a:p>
            <a:pPr marL="0" indent="0">
              <a:buNone/>
            </a:pPr>
            <a:endParaRPr lang="tr-TR" sz="2400" dirty="0">
              <a:cs typeface="Times New Roman" pitchFamily="18" charset="0"/>
            </a:endParaRPr>
          </a:p>
        </p:txBody>
      </p:sp>
    </p:spTree>
    <p:extLst>
      <p:ext uri="{BB962C8B-B14F-4D97-AF65-F5344CB8AC3E}">
        <p14:creationId xmlns:p14="http://schemas.microsoft.com/office/powerpoint/2010/main" val="12642416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E5E5"/>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18867" y="313901"/>
            <a:ext cx="10849971" cy="888835"/>
          </a:xfrm>
        </p:spPr>
        <p:txBody>
          <a:bodyPr>
            <a:normAutofit/>
          </a:bodyPr>
          <a:lstStyle/>
          <a:p>
            <a:r>
              <a:rPr lang="tr-TR" sz="3000" b="1" dirty="0">
                <a:solidFill>
                  <a:srgbClr val="E40606"/>
                </a:solidFill>
                <a:latin typeface="+mn-lt"/>
              </a:rPr>
              <a:t>Bu konuda öğretmenlerin rol ve görevleri</a:t>
            </a:r>
            <a:r>
              <a:rPr lang="tr-TR" sz="3000" b="1" dirty="0" smtClean="0">
                <a:solidFill>
                  <a:srgbClr val="E40606"/>
                </a:solidFill>
                <a:latin typeface="+mn-lt"/>
              </a:rPr>
              <a:t>:</a:t>
            </a:r>
            <a:endParaRPr lang="tr-TR" sz="3000" b="1" dirty="0">
              <a:solidFill>
                <a:srgbClr val="E40606"/>
              </a:solidFill>
              <a:latin typeface="+mn-lt"/>
            </a:endParaRPr>
          </a:p>
        </p:txBody>
      </p:sp>
      <p:sp>
        <p:nvSpPr>
          <p:cNvPr id="3" name="İçerik Yer Tutucusu 2"/>
          <p:cNvSpPr>
            <a:spLocks noGrp="1"/>
          </p:cNvSpPr>
          <p:nvPr>
            <p:ph idx="1"/>
          </p:nvPr>
        </p:nvSpPr>
        <p:spPr>
          <a:xfrm>
            <a:off x="812042" y="1202736"/>
            <a:ext cx="11379959" cy="5773003"/>
          </a:xfrm>
        </p:spPr>
        <p:txBody>
          <a:bodyPr>
            <a:noAutofit/>
          </a:bodyPr>
          <a:lstStyle/>
          <a:p>
            <a:r>
              <a:rPr lang="tr-TR" sz="2400" dirty="0" smtClean="0"/>
              <a:t>Öğretmenin </a:t>
            </a:r>
            <a:r>
              <a:rPr lang="tr-TR" sz="2400" dirty="0"/>
              <a:t>en önemli rolü okul psikolojik danışmanı ile </a:t>
            </a:r>
            <a:r>
              <a:rPr lang="tr-TR" sz="2400" i="1" u="sng" dirty="0">
                <a:effectLst>
                  <a:outerShdw blurRad="38100" dist="38100" dir="2700000" algn="tl">
                    <a:srgbClr val="000000">
                      <a:alpha val="43137"/>
                    </a:srgbClr>
                  </a:outerShdw>
                </a:effectLst>
              </a:rPr>
              <a:t>işbirliği</a:t>
            </a:r>
            <a:r>
              <a:rPr lang="tr-TR" sz="2400" dirty="0">
                <a:effectLst>
                  <a:outerShdw blurRad="38100" dist="38100" dir="2700000" algn="tl">
                    <a:srgbClr val="000000">
                      <a:alpha val="43137"/>
                    </a:srgbClr>
                  </a:outerShdw>
                </a:effectLst>
              </a:rPr>
              <a:t> </a:t>
            </a:r>
            <a:r>
              <a:rPr lang="tr-TR" sz="2400" dirty="0"/>
              <a:t>yapmasıdır, öğretmenler </a:t>
            </a:r>
            <a:r>
              <a:rPr lang="tr-TR" sz="2400" i="1" u="sng" dirty="0">
                <a:effectLst>
                  <a:outerShdw blurRad="38100" dist="38100" dir="2700000" algn="tl">
                    <a:srgbClr val="000000">
                      <a:alpha val="43137"/>
                    </a:srgbClr>
                  </a:outerShdw>
                </a:effectLst>
              </a:rPr>
              <a:t>aktif görev </a:t>
            </a:r>
            <a:r>
              <a:rPr lang="tr-TR" sz="2400" dirty="0"/>
              <a:t>alırlar ve </a:t>
            </a:r>
            <a:r>
              <a:rPr lang="tr-TR" sz="2400" i="1" u="sng" dirty="0">
                <a:effectLst>
                  <a:outerShdw blurRad="38100" dist="38100" dir="2700000" algn="tl">
                    <a:srgbClr val="000000">
                      <a:alpha val="43137"/>
                    </a:srgbClr>
                  </a:outerShdw>
                </a:effectLst>
              </a:rPr>
              <a:t>destekleyici</a:t>
            </a:r>
            <a:r>
              <a:rPr lang="tr-TR" sz="2400" dirty="0">
                <a:effectLst>
                  <a:outerShdw blurRad="38100" dist="38100" dir="2700000" algn="tl">
                    <a:srgbClr val="000000">
                      <a:alpha val="43137"/>
                    </a:srgbClr>
                  </a:outerShdw>
                </a:effectLst>
              </a:rPr>
              <a:t> </a:t>
            </a:r>
            <a:r>
              <a:rPr lang="tr-TR" sz="2400" dirty="0"/>
              <a:t>bir rol </a:t>
            </a:r>
            <a:r>
              <a:rPr lang="tr-TR" sz="2400" dirty="0" smtClean="0"/>
              <a:t>üstlenirler. </a:t>
            </a:r>
          </a:p>
          <a:p>
            <a:r>
              <a:rPr lang="tr-TR" sz="2400" dirty="0" smtClean="0"/>
              <a:t>Öğretmenler</a:t>
            </a:r>
            <a:r>
              <a:rPr lang="tr-TR" sz="2400" dirty="0"/>
              <a:t>, okul PDR uzmanlarını da </a:t>
            </a:r>
            <a:r>
              <a:rPr lang="tr-TR" sz="2400" i="1" u="sng" dirty="0">
                <a:effectLst>
                  <a:outerShdw blurRad="38100" dist="38100" dir="2700000" algn="tl">
                    <a:srgbClr val="000000">
                      <a:alpha val="43137"/>
                    </a:srgbClr>
                  </a:outerShdw>
                </a:effectLst>
              </a:rPr>
              <a:t>motive edici güç </a:t>
            </a:r>
            <a:r>
              <a:rPr lang="tr-TR" sz="2400" dirty="0"/>
              <a:t>sağlarlar. </a:t>
            </a:r>
          </a:p>
          <a:p>
            <a:r>
              <a:rPr lang="tr-TR" sz="2400" dirty="0" smtClean="0"/>
              <a:t>Ayrıca öğretmenler, </a:t>
            </a:r>
            <a:r>
              <a:rPr lang="tr-TR" sz="2400" dirty="0"/>
              <a:t>sınıftaki öğrencilere ilişkin gözlemlerini okul psikolojik danışmanıyla paylaşarak Öğrencilerin </a:t>
            </a:r>
            <a:r>
              <a:rPr lang="tr-TR" sz="2400" b="1" dirty="0"/>
              <a:t>rehberlik ihtiyaçlarının belirlenmesine </a:t>
            </a:r>
            <a:r>
              <a:rPr lang="tr-TR" sz="2400" dirty="0"/>
              <a:t>katkıda bulunurlar. </a:t>
            </a:r>
            <a:endParaRPr lang="tr-TR" sz="2400" dirty="0" smtClean="0"/>
          </a:p>
          <a:p>
            <a:r>
              <a:rPr lang="tr-TR" sz="2400" dirty="0" smtClean="0"/>
              <a:t>Böylece </a:t>
            </a:r>
            <a:r>
              <a:rPr lang="tr-TR" sz="2400" dirty="0"/>
              <a:t>öğretmenin rehberlik programlarının hazırlanmasında bilgisine başvurulacak </a:t>
            </a:r>
            <a:r>
              <a:rPr lang="tr-TR" sz="2400" i="1" u="sng" dirty="0">
                <a:effectLst>
                  <a:outerShdw blurRad="38100" dist="38100" dir="2700000" algn="tl">
                    <a:srgbClr val="000000">
                      <a:alpha val="43137"/>
                    </a:srgbClr>
                  </a:outerShdw>
                </a:effectLst>
              </a:rPr>
              <a:t>bilirkişi</a:t>
            </a:r>
            <a:r>
              <a:rPr lang="tr-TR" sz="2400" dirty="0"/>
              <a:t> rolü de vardır.</a:t>
            </a:r>
          </a:p>
          <a:p>
            <a:endParaRPr lang="tr-TR" sz="3800" dirty="0"/>
          </a:p>
        </p:txBody>
      </p:sp>
    </p:spTree>
    <p:extLst>
      <p:ext uri="{BB962C8B-B14F-4D97-AF65-F5344CB8AC3E}">
        <p14:creationId xmlns:p14="http://schemas.microsoft.com/office/powerpoint/2010/main" val="691607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403" y="332656"/>
            <a:ext cx="11508839" cy="6336704"/>
          </a:xfrm>
          <a:solidFill>
            <a:schemeClr val="accent3">
              <a:lumMod val="40000"/>
              <a:lumOff val="60000"/>
            </a:schemeClr>
          </a:solidFill>
        </p:spPr>
        <p:txBody>
          <a:bodyPr>
            <a:normAutofit/>
          </a:bodyPr>
          <a:lstStyle/>
          <a:p>
            <a:pPr marL="0" indent="0">
              <a:buNone/>
            </a:pPr>
            <a:r>
              <a:rPr lang="tr-TR" sz="2400" dirty="0" smtClean="0">
                <a:cs typeface="Times New Roman" pitchFamily="18" charset="0"/>
              </a:rPr>
              <a:t>  </a:t>
            </a:r>
          </a:p>
          <a:p>
            <a:pPr marL="0" indent="0">
              <a:buNone/>
            </a:pPr>
            <a:r>
              <a:rPr lang="tr-TR" sz="2400" b="1" dirty="0" smtClean="0">
                <a:cs typeface="Times New Roman" pitchFamily="18" charset="0"/>
              </a:rPr>
              <a:t>Rehberlik  programının hazırlanmasında öğretmenlerin rol ve görevleri:</a:t>
            </a:r>
          </a:p>
          <a:p>
            <a:pPr marL="0" indent="0">
              <a:buNone/>
            </a:pPr>
            <a:endParaRPr lang="tr-TR" sz="2400" b="1" dirty="0" smtClean="0">
              <a:cs typeface="Times New Roman" pitchFamily="18" charset="0"/>
            </a:endParaRPr>
          </a:p>
          <a:p>
            <a:pPr>
              <a:buFontTx/>
              <a:buChar char="-"/>
            </a:pPr>
            <a:r>
              <a:rPr lang="tr-TR" sz="2400" dirty="0" smtClean="0">
                <a:cs typeface="Times New Roman" pitchFamily="18" charset="0"/>
              </a:rPr>
              <a:t>Okul rehberlik programının hazırlanmasında öğretmenin en önemli rolü okul psikolojik danışmanı ile </a:t>
            </a:r>
            <a:r>
              <a:rPr lang="tr-TR" sz="2400" b="1" dirty="0" smtClean="0">
                <a:cs typeface="Times New Roman" pitchFamily="18" charset="0"/>
              </a:rPr>
              <a:t>işbirliği</a:t>
            </a:r>
            <a:r>
              <a:rPr lang="tr-TR" sz="2400" dirty="0" smtClean="0">
                <a:cs typeface="Times New Roman" pitchFamily="18" charset="0"/>
              </a:rPr>
              <a:t> yapmasıdır. Öğretmenin işbirliği ve desteği olmadan programın başarısı sınırlı kalacaktır. </a:t>
            </a:r>
          </a:p>
          <a:p>
            <a:pPr>
              <a:buFontTx/>
              <a:buChar char="-"/>
            </a:pPr>
            <a:r>
              <a:rPr lang="tr-TR" sz="2400" dirty="0" smtClean="0">
                <a:cs typeface="Times New Roman" pitchFamily="18" charset="0"/>
              </a:rPr>
              <a:t>Öğretmenler okul rehberlik kurulu bünyesinde oluşturulacak Rehberlik Programı Hazırlama ve Değerlendirme </a:t>
            </a:r>
            <a:r>
              <a:rPr lang="tr-TR" sz="2400" dirty="0" err="1" smtClean="0">
                <a:cs typeface="Times New Roman" pitchFamily="18" charset="0"/>
              </a:rPr>
              <a:t>Ekibi’ne</a:t>
            </a:r>
            <a:r>
              <a:rPr lang="tr-TR" sz="2400" dirty="0" smtClean="0">
                <a:cs typeface="Times New Roman" pitchFamily="18" charset="0"/>
              </a:rPr>
              <a:t> katılırlar ve rehberlik programının hazırlanmasında okul psikolojik danışmanı ile işbirliği yaparak </a:t>
            </a:r>
            <a:r>
              <a:rPr lang="tr-TR" sz="2400" b="1" dirty="0" smtClean="0">
                <a:cs typeface="Times New Roman" pitchFamily="18" charset="0"/>
              </a:rPr>
              <a:t>aktif görev</a:t>
            </a:r>
            <a:r>
              <a:rPr lang="tr-TR" sz="2400" dirty="0" smtClean="0">
                <a:cs typeface="Times New Roman" pitchFamily="18" charset="0"/>
              </a:rPr>
              <a:t> alırlar. </a:t>
            </a:r>
          </a:p>
          <a:p>
            <a:pPr>
              <a:buFontTx/>
              <a:buChar char="-"/>
            </a:pPr>
            <a:r>
              <a:rPr lang="tr-TR" sz="2400" dirty="0" smtClean="0">
                <a:cs typeface="Times New Roman" pitchFamily="18" charset="0"/>
              </a:rPr>
              <a:t>Ayrıca öğretmenin rehberlik programı </a:t>
            </a:r>
            <a:r>
              <a:rPr lang="tr-TR" sz="2400" b="1" dirty="0" smtClean="0">
                <a:cs typeface="Times New Roman" pitchFamily="18" charset="0"/>
              </a:rPr>
              <a:t>destekleyici</a:t>
            </a:r>
            <a:r>
              <a:rPr lang="tr-TR" sz="2400" dirty="0" smtClean="0">
                <a:cs typeface="Times New Roman" pitchFamily="18" charset="0"/>
              </a:rPr>
              <a:t> bir rolü vardır. Öğretmenlerin rehberlik programının işleyişinde okul psikolojik danışmanına verecekleri destek, danışmanı motive edici bir güç sağlayacaktır.</a:t>
            </a:r>
          </a:p>
          <a:p>
            <a:pPr marL="0" indent="0">
              <a:buNone/>
            </a:pPr>
            <a:endParaRPr lang="tr-TR" sz="2400" dirty="0" smtClean="0"/>
          </a:p>
          <a:p>
            <a:pPr marL="0" indent="0">
              <a:buNone/>
            </a:pPr>
            <a:endParaRPr lang="tr-TR" sz="2400" dirty="0"/>
          </a:p>
        </p:txBody>
      </p:sp>
    </p:spTree>
    <p:extLst>
      <p:ext uri="{BB962C8B-B14F-4D97-AF65-F5344CB8AC3E}">
        <p14:creationId xmlns:p14="http://schemas.microsoft.com/office/powerpoint/2010/main" val="7220024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5360" y="476672"/>
            <a:ext cx="11247040" cy="6192688"/>
          </a:xfrm>
          <a:solidFill>
            <a:schemeClr val="accent2">
              <a:lumMod val="40000"/>
              <a:lumOff val="60000"/>
            </a:schemeClr>
          </a:solidFill>
        </p:spPr>
        <p:txBody>
          <a:bodyPr>
            <a:noAutofit/>
          </a:bodyPr>
          <a:lstStyle/>
          <a:p>
            <a:pPr marL="0" lvl="0" indent="0">
              <a:buNone/>
            </a:pPr>
            <a:r>
              <a:rPr lang="tr-TR" sz="2400" b="1" dirty="0">
                <a:solidFill>
                  <a:prstClr val="black"/>
                </a:solidFill>
                <a:cs typeface="Times New Roman" pitchFamily="18" charset="0"/>
              </a:rPr>
              <a:t>Rehberlik  programının hazırlanmasında öğretmenlerin rol ve görevleri:</a:t>
            </a:r>
          </a:p>
          <a:p>
            <a:pPr>
              <a:buFontTx/>
              <a:buChar char="-"/>
            </a:pPr>
            <a:endParaRPr lang="tr-TR" sz="2400" dirty="0">
              <a:cs typeface="Times New Roman" pitchFamily="18" charset="0"/>
            </a:endParaRPr>
          </a:p>
          <a:p>
            <a:pPr>
              <a:buFontTx/>
              <a:buChar char="-"/>
            </a:pPr>
            <a:r>
              <a:rPr lang="tr-TR" sz="2400" dirty="0" smtClean="0">
                <a:cs typeface="Times New Roman" pitchFamily="18" charset="0"/>
              </a:rPr>
              <a:t>Öğretmenler, okul psikolojik danışmanının organize ettiği öğrencilerin rehberlik ihtiyaçlarının belirlenmesi aşamasında </a:t>
            </a:r>
            <a:r>
              <a:rPr lang="tr-TR" sz="2400" b="1" dirty="0" smtClean="0">
                <a:cs typeface="Times New Roman" pitchFamily="18" charset="0"/>
              </a:rPr>
              <a:t>ihtiyaç belirleme anketi </a:t>
            </a:r>
            <a:r>
              <a:rPr lang="tr-TR" sz="2400" dirty="0" smtClean="0">
                <a:cs typeface="Times New Roman" pitchFamily="18" charset="0"/>
              </a:rPr>
              <a:t>hazırlanmasına yardımcı olabilirler. </a:t>
            </a:r>
          </a:p>
          <a:p>
            <a:pPr>
              <a:buFontTx/>
              <a:buChar char="-"/>
            </a:pPr>
            <a:r>
              <a:rPr lang="tr-TR" sz="2400" dirty="0" smtClean="0">
                <a:cs typeface="Times New Roman" pitchFamily="18" charset="0"/>
              </a:rPr>
              <a:t>Öğrencilere ilişkin kendi gözlemlerini okul psikolojik danışmanı ile paylaşarak öğrencilerin rehberlik </a:t>
            </a:r>
            <a:r>
              <a:rPr lang="tr-TR" sz="2400" b="1" dirty="0" smtClean="0">
                <a:cs typeface="Times New Roman" pitchFamily="18" charset="0"/>
              </a:rPr>
              <a:t>ihtiyaçlarının belirlenmesinde </a:t>
            </a:r>
            <a:r>
              <a:rPr lang="tr-TR" sz="2400" dirty="0" smtClean="0">
                <a:cs typeface="Times New Roman" pitchFamily="18" charset="0"/>
              </a:rPr>
              <a:t>katkıda bulunabilirler.</a:t>
            </a:r>
          </a:p>
          <a:p>
            <a:pPr>
              <a:buFontTx/>
              <a:buChar char="-"/>
            </a:pPr>
            <a:r>
              <a:rPr lang="tr-TR" sz="2400" dirty="0" smtClean="0">
                <a:cs typeface="Times New Roman" pitchFamily="18" charset="0"/>
              </a:rPr>
              <a:t> Bu katkı, öğretmenin rehberlik programlarının hazırlanmasında bilgisine başvurulacak bir </a:t>
            </a:r>
            <a:r>
              <a:rPr lang="tr-TR" sz="2400" b="1" dirty="0" smtClean="0">
                <a:cs typeface="Times New Roman" pitchFamily="18" charset="0"/>
              </a:rPr>
              <a:t>bilirkişi </a:t>
            </a:r>
            <a:r>
              <a:rPr lang="tr-TR" sz="2400" dirty="0" smtClean="0">
                <a:cs typeface="Times New Roman" pitchFamily="18" charset="0"/>
              </a:rPr>
              <a:t>rolünde vurgular böylelikle, kendilerinin de içinde yer aldıkları ve çalışma ekibi tarafından oluşturulan programın uygulanmasında </a:t>
            </a:r>
            <a:r>
              <a:rPr lang="tr-TR" sz="2400" b="1" dirty="0" smtClean="0">
                <a:cs typeface="Times New Roman" pitchFamily="18" charset="0"/>
              </a:rPr>
              <a:t>daha fazla rol ve sorumluluk </a:t>
            </a:r>
            <a:r>
              <a:rPr lang="tr-TR" sz="2400" dirty="0" smtClean="0">
                <a:cs typeface="Times New Roman" pitchFamily="18" charset="0"/>
              </a:rPr>
              <a:t>alabileceklerdir. </a:t>
            </a:r>
          </a:p>
        </p:txBody>
      </p:sp>
    </p:spTree>
    <p:extLst>
      <p:ext uri="{BB962C8B-B14F-4D97-AF65-F5344CB8AC3E}">
        <p14:creationId xmlns:p14="http://schemas.microsoft.com/office/powerpoint/2010/main" val="513171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62873" y="807714"/>
            <a:ext cx="10579359" cy="1015663"/>
          </a:xfrm>
          <a:prstGeom prst="rect">
            <a:avLst/>
          </a:prstGeom>
        </p:spPr>
        <p:txBody>
          <a:bodyPr wrap="square">
            <a:spAutoFit/>
          </a:bodyPr>
          <a:lstStyle/>
          <a:p>
            <a:r>
              <a:rPr lang="tr-TR" sz="2000" b="1" dirty="0" smtClean="0">
                <a:solidFill>
                  <a:prstClr val="black"/>
                </a:solidFill>
              </a:rPr>
              <a:t>MADDE 33 </a:t>
            </a:r>
            <a:r>
              <a:rPr lang="tr-TR" sz="2000" b="1" dirty="0">
                <a:solidFill>
                  <a:prstClr val="black"/>
                </a:solidFill>
              </a:rPr>
              <a:t>– Koordinatör rehberlik öğretmeninin görevleri:</a:t>
            </a:r>
            <a:endParaRPr lang="tr-TR" sz="2000" b="1" dirty="0" smtClean="0">
              <a:solidFill>
                <a:prstClr val="black"/>
              </a:solidFill>
            </a:endParaRPr>
          </a:p>
          <a:p>
            <a:r>
              <a:rPr lang="tr-TR" sz="2000" b="1" dirty="0" smtClean="0">
                <a:solidFill>
                  <a:srgbClr val="C00000"/>
                </a:solidFill>
              </a:rPr>
              <a:t>Rehberlik servisinin hazırladığı yıllık çerçeve programının ve yıl sonu çalışma raporlarının birer örneğini eğitim kurumu müdürüne iletir.</a:t>
            </a:r>
            <a:endParaRPr lang="tr-TR" sz="2000" b="1" dirty="0">
              <a:solidFill>
                <a:srgbClr val="C00000"/>
              </a:solidFill>
            </a:endParaRPr>
          </a:p>
        </p:txBody>
      </p:sp>
      <p:sp>
        <p:nvSpPr>
          <p:cNvPr id="4" name="3 Dikdörtgen"/>
          <p:cNvSpPr/>
          <p:nvPr/>
        </p:nvSpPr>
        <p:spPr>
          <a:xfrm>
            <a:off x="935173" y="2035150"/>
            <a:ext cx="10363200" cy="2246769"/>
          </a:xfrm>
          <a:prstGeom prst="rect">
            <a:avLst/>
          </a:prstGeom>
        </p:spPr>
        <p:txBody>
          <a:bodyPr wrap="square">
            <a:spAutoFit/>
          </a:bodyPr>
          <a:lstStyle/>
          <a:p>
            <a:r>
              <a:rPr lang="tr-TR" sz="2000" b="1" dirty="0" smtClean="0">
                <a:solidFill>
                  <a:prstClr val="black"/>
                </a:solidFill>
              </a:rPr>
              <a:t>MADDE 34 – </a:t>
            </a:r>
            <a:r>
              <a:rPr lang="tr-TR" sz="2000" b="1" dirty="0">
                <a:solidFill>
                  <a:prstClr val="black"/>
                </a:solidFill>
              </a:rPr>
              <a:t>Rehberlik öğretmeninin görevleri:</a:t>
            </a:r>
            <a:endParaRPr lang="tr-TR" sz="2000" b="1" dirty="0" smtClean="0">
              <a:solidFill>
                <a:prstClr val="black"/>
              </a:solidFill>
            </a:endParaRPr>
          </a:p>
          <a:p>
            <a:r>
              <a:rPr lang="tr-TR" sz="2000" b="1" dirty="0" smtClean="0">
                <a:solidFill>
                  <a:srgbClr val="C00000"/>
                </a:solidFill>
              </a:rPr>
              <a:t>Yıllık çerçeve planını, bağlı olduğu Rehberlik ve Araştırma Merkezinin (RAM) hazırladığı çerçeve planı temel alarak eğitim kurumunun (okulun) türüne ve öğrencilerin ihtiyaçlarına göre hazırlar. Yıllık çerçeve planını ve yıl sonu çalışma raporunu Rehberlik ve Araştırma Merkezine iletilmek üzere eğitim kurumu müdürüne sunar.</a:t>
            </a:r>
          </a:p>
          <a:p>
            <a:r>
              <a:rPr lang="tr-TR" sz="2000" b="1" dirty="0" smtClean="0">
                <a:solidFill>
                  <a:srgbClr val="C00000"/>
                </a:solidFill>
              </a:rPr>
              <a:t>Sınıf rehberlik planlarının hazırlanmasında, uygulanmasında, sınıf içi rehberlik uygulamalarının geliştirilmesinde sınıf rehber öğretmenlerine rehberlik eder.</a:t>
            </a:r>
          </a:p>
        </p:txBody>
      </p:sp>
      <p:sp>
        <p:nvSpPr>
          <p:cNvPr id="5" name="4 Dikdörtgen"/>
          <p:cNvSpPr/>
          <p:nvPr/>
        </p:nvSpPr>
        <p:spPr>
          <a:xfrm>
            <a:off x="1103905" y="210086"/>
            <a:ext cx="10297297" cy="369332"/>
          </a:xfrm>
          <a:prstGeom prst="rect">
            <a:avLst/>
          </a:prstGeom>
        </p:spPr>
        <p:txBody>
          <a:bodyPr wrap="square">
            <a:spAutoFit/>
          </a:bodyPr>
          <a:lstStyle/>
          <a:p>
            <a:r>
              <a:rPr lang="tr-TR" b="1" dirty="0" smtClean="0">
                <a:solidFill>
                  <a:prstClr val="black"/>
                </a:solidFill>
              </a:rPr>
              <a:t>MİLLÎ EĞİTİM BAKANLIĞI REHBERLİK HİZMETLERİ YÖNETMELİĞİ’NE (2014) GÖRE PLANLAMA GÖREVLERİ</a:t>
            </a:r>
            <a:endParaRPr lang="tr-TR" dirty="0">
              <a:solidFill>
                <a:prstClr val="black"/>
              </a:solidFill>
            </a:endParaRPr>
          </a:p>
        </p:txBody>
      </p:sp>
      <p:sp>
        <p:nvSpPr>
          <p:cNvPr id="3" name="Dikdörtgen 2"/>
          <p:cNvSpPr/>
          <p:nvPr/>
        </p:nvSpPr>
        <p:spPr>
          <a:xfrm>
            <a:off x="953623" y="4465062"/>
            <a:ext cx="10072188" cy="1323439"/>
          </a:xfrm>
          <a:prstGeom prst="rect">
            <a:avLst/>
          </a:prstGeom>
        </p:spPr>
        <p:txBody>
          <a:bodyPr wrap="square">
            <a:spAutoFit/>
          </a:bodyPr>
          <a:lstStyle/>
          <a:p>
            <a:r>
              <a:rPr lang="tr-TR" sz="2000" b="1" dirty="0" smtClean="0">
                <a:solidFill>
                  <a:prstClr val="black"/>
                </a:solidFill>
              </a:rPr>
              <a:t>MADDE </a:t>
            </a:r>
            <a:r>
              <a:rPr lang="tr-TR" sz="2000" b="1" dirty="0">
                <a:solidFill>
                  <a:prstClr val="black"/>
                </a:solidFill>
              </a:rPr>
              <a:t>35 – Sınıf rehber öğretmeninin görevleri: </a:t>
            </a:r>
          </a:p>
          <a:p>
            <a:pPr lvl="0"/>
            <a:r>
              <a:rPr lang="tr-TR" sz="2000" b="1" dirty="0" smtClean="0">
                <a:solidFill>
                  <a:srgbClr val="C00000"/>
                </a:solidFill>
              </a:rPr>
              <a:t>Eğitim </a:t>
            </a:r>
            <a:r>
              <a:rPr lang="tr-TR" sz="2000" b="1" dirty="0">
                <a:solidFill>
                  <a:srgbClr val="C00000"/>
                </a:solidFill>
              </a:rPr>
              <a:t>kurumunun yıllık rehberlik planı çerçevesinde sınıfının yıllık çalışmalarını planlar. </a:t>
            </a:r>
            <a:r>
              <a:rPr lang="tr-TR" sz="2000" b="1" dirty="0" smtClean="0">
                <a:solidFill>
                  <a:srgbClr val="C00000"/>
                </a:solidFill>
              </a:rPr>
              <a:t>           Bu </a:t>
            </a:r>
            <a:r>
              <a:rPr lang="tr-TR" sz="2000" b="1" dirty="0">
                <a:solidFill>
                  <a:srgbClr val="C00000"/>
                </a:solidFill>
              </a:rPr>
              <a:t>planlamanın bir örneğini ders yılının ilk ayı içinde rehberlik servisine iletir; </a:t>
            </a:r>
            <a:r>
              <a:rPr lang="tr-TR" sz="2000" b="1" dirty="0" smtClean="0">
                <a:solidFill>
                  <a:srgbClr val="C00000"/>
                </a:solidFill>
              </a:rPr>
              <a:t>                                plan </a:t>
            </a:r>
            <a:r>
              <a:rPr lang="tr-TR" sz="2000" b="1" dirty="0">
                <a:solidFill>
                  <a:srgbClr val="C00000"/>
                </a:solidFill>
              </a:rPr>
              <a:t>dâhilinde uygulamalarını gerçekleştirir.</a:t>
            </a:r>
          </a:p>
        </p:txBody>
      </p:sp>
    </p:spTree>
    <p:extLst>
      <p:ext uri="{BB962C8B-B14F-4D97-AF65-F5344CB8AC3E}">
        <p14:creationId xmlns:p14="http://schemas.microsoft.com/office/powerpoint/2010/main" val="1955654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548682"/>
            <a:ext cx="11277600" cy="6183423"/>
          </a:xfrm>
          <a:solidFill>
            <a:schemeClr val="accent1">
              <a:lumMod val="40000"/>
              <a:lumOff val="60000"/>
            </a:schemeClr>
          </a:solidFill>
        </p:spPr>
        <p:txBody>
          <a:bodyPr>
            <a:normAutofit/>
          </a:bodyPr>
          <a:lstStyle/>
          <a:p>
            <a:pPr marL="0" indent="0">
              <a:buNone/>
            </a:pPr>
            <a:r>
              <a:rPr lang="tr-TR" sz="2400" b="1" dirty="0" smtClean="0">
                <a:cs typeface="Arial" pitchFamily="34" charset="0"/>
              </a:rPr>
              <a:t>Rehberlik programının hazırlanmasında öğretmenin ne gibi görevleri vardır?</a:t>
            </a:r>
          </a:p>
          <a:p>
            <a:pPr marL="0" indent="0">
              <a:buNone/>
            </a:pPr>
            <a:endParaRPr lang="tr-TR" sz="2400" b="1" dirty="0" smtClean="0">
              <a:cs typeface="Arial" pitchFamily="34" charset="0"/>
            </a:endParaRPr>
          </a:p>
          <a:p>
            <a:pPr marL="0" indent="0">
              <a:buNone/>
            </a:pPr>
            <a:r>
              <a:rPr lang="tr-TR" sz="2400" b="1" dirty="0" smtClean="0">
                <a:cs typeface="Arial" pitchFamily="34" charset="0"/>
              </a:rPr>
              <a:t> </a:t>
            </a:r>
            <a:r>
              <a:rPr lang="tr-TR" sz="2400" dirty="0" smtClean="0">
                <a:cs typeface="Arial" pitchFamily="34" charset="0"/>
              </a:rPr>
              <a:t>MEB, Rehberlik ve Psikolojik Danışma Hizmetleri Yönetmeliği’nde de sınıf rehber öğretmenleri rehberlik programına ilişkin görevleri şu şekilde ifade edilmektedir:</a:t>
            </a:r>
          </a:p>
          <a:p>
            <a:pPr>
              <a:buFontTx/>
              <a:buChar char="-"/>
            </a:pPr>
            <a:r>
              <a:rPr lang="tr-TR" sz="2400" dirty="0" smtClean="0">
                <a:cs typeface="Arial" pitchFamily="34" charset="0"/>
              </a:rPr>
              <a:t>Sınıf rehber öğretmeni; okulun rehberlik ve psikolojik danışma programı çerçevesinde sınıfın yıllık çalışmalarını planlar ve bu planlamanın bir öğrenci rehberlik servisine verir. </a:t>
            </a:r>
          </a:p>
          <a:p>
            <a:pPr marL="0" indent="0">
              <a:buNone/>
            </a:pPr>
            <a:r>
              <a:rPr lang="tr-TR" sz="2400" dirty="0" smtClean="0">
                <a:cs typeface="Arial" pitchFamily="34" charset="0"/>
              </a:rPr>
              <a:t>- Rehberlik için ayrılan süre de sınıfa girer sınıf rehberlik çalışmaları kapsamında eğitsel ve mesleki rehberlik etkinliklerini, rehberlik ve psikolojik danışma servisinin organizasyonu ve rehberliğinde yürütür.</a:t>
            </a:r>
          </a:p>
          <a:p>
            <a:endParaRPr lang="tr-TR" sz="2400" dirty="0"/>
          </a:p>
        </p:txBody>
      </p:sp>
    </p:spTree>
    <p:extLst>
      <p:ext uri="{BB962C8B-B14F-4D97-AF65-F5344CB8AC3E}">
        <p14:creationId xmlns:p14="http://schemas.microsoft.com/office/powerpoint/2010/main" val="1383185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5360" y="188640"/>
            <a:ext cx="11260832" cy="6408712"/>
          </a:xfrm>
          <a:solidFill>
            <a:schemeClr val="accent4">
              <a:lumMod val="40000"/>
              <a:lumOff val="60000"/>
            </a:schemeClr>
          </a:solidFill>
        </p:spPr>
        <p:txBody>
          <a:bodyPr>
            <a:normAutofit/>
          </a:bodyPr>
          <a:lstStyle/>
          <a:p>
            <a:pPr marL="0" indent="0">
              <a:buNone/>
            </a:pPr>
            <a:r>
              <a:rPr lang="tr-TR" sz="2400" b="1" dirty="0">
                <a:cs typeface="Times New Roman" pitchFamily="18" charset="0"/>
              </a:rPr>
              <a:t> </a:t>
            </a:r>
            <a:endParaRPr lang="tr-TR" sz="2400" b="1" dirty="0" smtClean="0">
              <a:cs typeface="Times New Roman" pitchFamily="18" charset="0"/>
            </a:endParaRPr>
          </a:p>
          <a:p>
            <a:pPr marL="0" indent="0">
              <a:buNone/>
            </a:pPr>
            <a:r>
              <a:rPr lang="tr-TR" sz="2400" b="1" dirty="0">
                <a:cs typeface="Times New Roman" pitchFamily="18" charset="0"/>
              </a:rPr>
              <a:t> </a:t>
            </a:r>
            <a:r>
              <a:rPr lang="tr-TR" sz="2400" b="1" dirty="0" smtClean="0">
                <a:cs typeface="Times New Roman" pitchFamily="18" charset="0"/>
              </a:rPr>
              <a:t>Okul </a:t>
            </a:r>
            <a:r>
              <a:rPr lang="tr-TR" sz="2400" b="1" dirty="0">
                <a:cs typeface="Times New Roman" pitchFamily="18" charset="0"/>
              </a:rPr>
              <a:t>P</a:t>
            </a:r>
            <a:r>
              <a:rPr lang="tr-TR" sz="2400" b="1" dirty="0" smtClean="0">
                <a:cs typeface="Times New Roman" pitchFamily="18" charset="0"/>
              </a:rPr>
              <a:t>sikolojik </a:t>
            </a:r>
            <a:r>
              <a:rPr lang="tr-TR" sz="2400" b="1" dirty="0">
                <a:cs typeface="Times New Roman" pitchFamily="18" charset="0"/>
              </a:rPr>
              <a:t>D</a:t>
            </a:r>
            <a:r>
              <a:rPr lang="tr-TR" sz="2400" b="1" dirty="0" smtClean="0">
                <a:cs typeface="Times New Roman" pitchFamily="18" charset="0"/>
              </a:rPr>
              <a:t>anışma ve Rehberlik </a:t>
            </a:r>
            <a:r>
              <a:rPr lang="tr-TR" sz="2400" b="1" dirty="0">
                <a:cs typeface="Times New Roman" pitchFamily="18" charset="0"/>
              </a:rPr>
              <a:t>P</a:t>
            </a:r>
            <a:r>
              <a:rPr lang="tr-TR" sz="2400" b="1" dirty="0" smtClean="0">
                <a:cs typeface="Times New Roman" pitchFamily="18" charset="0"/>
              </a:rPr>
              <a:t>rogramının </a:t>
            </a:r>
            <a:r>
              <a:rPr lang="tr-TR" sz="2400" b="1" dirty="0">
                <a:cs typeface="Times New Roman" pitchFamily="18" charset="0"/>
              </a:rPr>
              <a:t>U</a:t>
            </a:r>
            <a:r>
              <a:rPr lang="tr-TR" sz="2400" b="1" dirty="0" smtClean="0">
                <a:cs typeface="Times New Roman" pitchFamily="18" charset="0"/>
              </a:rPr>
              <a:t>ygulanması: </a:t>
            </a:r>
          </a:p>
          <a:p>
            <a:pPr marL="0" indent="0">
              <a:buFontTx/>
              <a:buChar char="-"/>
            </a:pPr>
            <a:r>
              <a:rPr lang="tr-TR" sz="2200" dirty="0" smtClean="0">
                <a:cs typeface="Times New Roman" pitchFamily="18" charset="0"/>
              </a:rPr>
              <a:t>Okul rehberlik programının uygulanmasında kuşkusuz başta okul psikolojik danışmanları ve öğretmenler olmak üzere okul yöneticileri ve velilerin önemli rol ve görevleri vardır. Bu nedenle programın uygulanmasında sürekli işbirliği yapmaları gerekmektedir. </a:t>
            </a:r>
          </a:p>
          <a:p>
            <a:pPr marL="0" indent="0">
              <a:buFontTx/>
              <a:buChar char="-"/>
            </a:pPr>
            <a:endParaRPr lang="tr-TR" sz="2200" dirty="0" smtClean="0">
              <a:cs typeface="Times New Roman" pitchFamily="18" charset="0"/>
            </a:endParaRPr>
          </a:p>
          <a:p>
            <a:pPr marL="0" indent="0">
              <a:buNone/>
            </a:pPr>
            <a:r>
              <a:rPr lang="tr-TR" sz="2200" b="1" dirty="0" smtClean="0">
                <a:cs typeface="Times New Roman" pitchFamily="18" charset="0"/>
              </a:rPr>
              <a:t>- Okul psikolojik danışmanı</a:t>
            </a:r>
            <a:r>
              <a:rPr lang="tr-TR" sz="2200" dirty="0" smtClean="0">
                <a:cs typeface="Times New Roman" pitchFamily="18" charset="0"/>
              </a:rPr>
              <a:t> programın uygulanmasında uzman bir uygulayıcı ve koordinatör rolündedir.</a:t>
            </a:r>
          </a:p>
          <a:p>
            <a:pPr>
              <a:buFontTx/>
              <a:buChar char="-"/>
            </a:pPr>
            <a:r>
              <a:rPr lang="tr-TR" sz="2200" dirty="0" smtClean="0">
                <a:cs typeface="Times New Roman" pitchFamily="18" charset="0"/>
              </a:rPr>
              <a:t>Bir yandan rehberlik servisi kapsamında öğrencilerin belirlenen yeterliklere ulaşmalarına yardım edecek </a:t>
            </a:r>
            <a:r>
              <a:rPr lang="tr-TR" sz="2200" b="1" dirty="0" smtClean="0">
                <a:cs typeface="Times New Roman" pitchFamily="18" charset="0"/>
              </a:rPr>
              <a:t>psikolojik danışma, görüşme, test ve test dışı tekniklerin kullanılması gibi faaliyetleri yürütür; </a:t>
            </a:r>
            <a:r>
              <a:rPr lang="tr-TR" sz="2200" dirty="0" smtClean="0">
                <a:cs typeface="Times New Roman" pitchFamily="18" charset="0"/>
              </a:rPr>
              <a:t>diğer yandan da sınıf rehberlik etkinlikleri ile ilgili olarak hem </a:t>
            </a:r>
            <a:r>
              <a:rPr lang="tr-TR" sz="2200" b="1" dirty="0" smtClean="0">
                <a:cs typeface="Times New Roman" pitchFamily="18" charset="0"/>
              </a:rPr>
              <a:t>bu etkinlikleri yürüten öğretmene yardımcı olabilir; </a:t>
            </a:r>
            <a:r>
              <a:rPr lang="tr-TR" sz="2200" dirty="0" smtClean="0">
                <a:cs typeface="Times New Roman" pitchFamily="18" charset="0"/>
              </a:rPr>
              <a:t>hem de gerektiğinde </a:t>
            </a:r>
            <a:r>
              <a:rPr lang="tr-TR" sz="2200" b="1" dirty="0" smtClean="0">
                <a:cs typeface="Times New Roman" pitchFamily="18" charset="0"/>
              </a:rPr>
              <a:t>kendisi bizzat bu etkinlikleri yürütebilir.</a:t>
            </a:r>
            <a:r>
              <a:rPr lang="tr-TR" sz="2200" dirty="0" smtClean="0">
                <a:cs typeface="Times New Roman" pitchFamily="18" charset="0"/>
              </a:rPr>
              <a:t> </a:t>
            </a:r>
          </a:p>
          <a:p>
            <a:pPr>
              <a:buFontTx/>
              <a:buChar char="-"/>
            </a:pPr>
            <a:r>
              <a:rPr lang="tr-TR" sz="2200" dirty="0" smtClean="0">
                <a:cs typeface="Times New Roman" pitchFamily="18" charset="0"/>
              </a:rPr>
              <a:t>Ayrıca, öğrencilerin rehberlik ihtiyaçlarını göz önüne alarak </a:t>
            </a:r>
            <a:r>
              <a:rPr lang="tr-TR" sz="2200" b="1" dirty="0" smtClean="0">
                <a:cs typeface="Times New Roman" pitchFamily="18" charset="0"/>
              </a:rPr>
              <a:t>öğretmenlere ve velilere gerekli konsültasyon hizmetleri verir.</a:t>
            </a:r>
            <a:endParaRPr lang="tr-TR" sz="2200" b="1" dirty="0">
              <a:cs typeface="Times New Roman" pitchFamily="18" charset="0"/>
            </a:endParaRPr>
          </a:p>
        </p:txBody>
      </p:sp>
    </p:spTree>
    <p:extLst>
      <p:ext uri="{BB962C8B-B14F-4D97-AF65-F5344CB8AC3E}">
        <p14:creationId xmlns:p14="http://schemas.microsoft.com/office/powerpoint/2010/main" val="2500344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260648"/>
            <a:ext cx="10972800" cy="6120680"/>
          </a:xfrm>
          <a:solidFill>
            <a:schemeClr val="accent2">
              <a:lumMod val="40000"/>
              <a:lumOff val="60000"/>
            </a:schemeClr>
          </a:solidFill>
        </p:spPr>
        <p:txBody>
          <a:bodyPr>
            <a:normAutofit/>
          </a:bodyPr>
          <a:lstStyle/>
          <a:p>
            <a:pPr marL="0" indent="0">
              <a:buNone/>
            </a:pPr>
            <a:endParaRPr lang="tr-TR" sz="2400" b="1" dirty="0" smtClean="0"/>
          </a:p>
          <a:p>
            <a:pPr marL="0" indent="0">
              <a:buNone/>
            </a:pPr>
            <a:r>
              <a:rPr lang="tr-TR" sz="2400" b="1" dirty="0" smtClean="0"/>
              <a:t> </a:t>
            </a:r>
            <a:r>
              <a:rPr lang="tr-TR" sz="2400" b="1" i="1" dirty="0" smtClean="0">
                <a:cs typeface="Times New Roman" pitchFamily="18" charset="0"/>
              </a:rPr>
              <a:t>Okul rehberlik programının uygulanmasında kimlere ne gibi görevler düşer?</a:t>
            </a:r>
          </a:p>
          <a:p>
            <a:pPr marL="0" indent="0">
              <a:buNone/>
            </a:pPr>
            <a:endParaRPr lang="tr-TR" sz="2400" b="1" i="1" dirty="0" smtClean="0">
              <a:cs typeface="Times New Roman" pitchFamily="18" charset="0"/>
            </a:endParaRPr>
          </a:p>
          <a:p>
            <a:pPr marL="0" indent="0">
              <a:buNone/>
            </a:pPr>
            <a:r>
              <a:rPr lang="tr-TR" sz="2400" b="1" i="1" dirty="0" smtClean="0">
                <a:solidFill>
                  <a:prstClr val="black"/>
                </a:solidFill>
                <a:cs typeface="Times New Roman" pitchFamily="18" charset="0"/>
              </a:rPr>
              <a:t>Okuldaki </a:t>
            </a:r>
            <a:r>
              <a:rPr lang="tr-TR" sz="2400" b="1" i="1" dirty="0">
                <a:solidFill>
                  <a:prstClr val="black"/>
                </a:solidFill>
                <a:cs typeface="Times New Roman" pitchFamily="18" charset="0"/>
              </a:rPr>
              <a:t>rehberlik programının uygulanmasında </a:t>
            </a:r>
            <a:r>
              <a:rPr lang="tr-TR" sz="2400" b="1" i="1" dirty="0" smtClean="0">
                <a:cs typeface="Times New Roman" pitchFamily="18" charset="0"/>
              </a:rPr>
              <a:t>Okul Rehber Öğretmeni;</a:t>
            </a:r>
            <a:r>
              <a:rPr lang="tr-TR" sz="2400" i="1" dirty="0" smtClean="0">
                <a:cs typeface="Times New Roman" pitchFamily="18" charset="0"/>
              </a:rPr>
              <a:t> </a:t>
            </a:r>
            <a:endParaRPr lang="tr-TR" sz="2400" b="1" i="1" dirty="0" smtClean="0">
              <a:cs typeface="Times New Roman" pitchFamily="18" charset="0"/>
            </a:endParaRPr>
          </a:p>
          <a:p>
            <a:pPr marL="0" indent="0">
              <a:buNone/>
            </a:pPr>
            <a:r>
              <a:rPr lang="tr-TR" sz="2400" b="1" dirty="0" smtClean="0">
                <a:cs typeface="Times New Roman" pitchFamily="18" charset="0"/>
              </a:rPr>
              <a:t> - </a:t>
            </a:r>
            <a:r>
              <a:rPr lang="tr-TR" sz="2200" b="1" dirty="0" smtClean="0">
                <a:cs typeface="Times New Roman" pitchFamily="18" charset="0"/>
              </a:rPr>
              <a:t>Okul psikolojik danışmanı,</a:t>
            </a:r>
            <a:r>
              <a:rPr lang="tr-TR" sz="2200" dirty="0" smtClean="0">
                <a:cs typeface="Times New Roman" pitchFamily="18" charset="0"/>
              </a:rPr>
              <a:t> rehberlik servisi kapsamında yürütülecek faaliyetleri okulun genel programı ve okul rehberlik program takviminde göz önüne alarak </a:t>
            </a:r>
            <a:r>
              <a:rPr lang="tr-TR" sz="2200" b="1" dirty="0" smtClean="0">
                <a:cs typeface="Times New Roman" pitchFamily="18" charset="0"/>
              </a:rPr>
              <a:t>günlük, haftalık, aylık ve yıllık </a:t>
            </a:r>
            <a:r>
              <a:rPr lang="tr-TR" sz="2200" dirty="0" smtClean="0">
                <a:cs typeface="Times New Roman" pitchFamily="18" charset="0"/>
              </a:rPr>
              <a:t>olmak üzere dört aşamada planlamalıdır.</a:t>
            </a:r>
          </a:p>
          <a:p>
            <a:pPr>
              <a:buFontTx/>
              <a:buChar char="-"/>
            </a:pPr>
            <a:r>
              <a:rPr lang="tr-TR" sz="2200" dirty="0" smtClean="0">
                <a:cs typeface="Times New Roman" pitchFamily="18" charset="0"/>
              </a:rPr>
              <a:t>Bu planlamada sıralı olarak günlük, haftalık, aylık ve yıllık çalışma planları birbirini </a:t>
            </a:r>
            <a:r>
              <a:rPr lang="tr-TR" sz="2200" b="1" dirty="0" smtClean="0">
                <a:cs typeface="Times New Roman" pitchFamily="18" charset="0"/>
              </a:rPr>
              <a:t>kapsayıcı</a:t>
            </a:r>
            <a:r>
              <a:rPr lang="tr-TR" sz="2200" dirty="0" smtClean="0">
                <a:cs typeface="Times New Roman" pitchFamily="18" charset="0"/>
              </a:rPr>
              <a:t> niteliktedir. Ancak, günlük ve haftalık planlamalar da beklenmedik duruma bağlı olarak aksamalar meydana gelebilir. </a:t>
            </a:r>
          </a:p>
          <a:p>
            <a:pPr>
              <a:buFontTx/>
              <a:buChar char="-"/>
            </a:pPr>
            <a:r>
              <a:rPr lang="tr-TR" sz="2200" dirty="0" smtClean="0">
                <a:cs typeface="Times New Roman" pitchFamily="18" charset="0"/>
              </a:rPr>
              <a:t>Bu nedenle yeni düzenlemeler yapılması gerekebilir. Böyle bir durumda </a:t>
            </a:r>
            <a:r>
              <a:rPr lang="tr-TR" sz="2200" b="1" dirty="0" smtClean="0">
                <a:cs typeface="Times New Roman" pitchFamily="18" charset="0"/>
              </a:rPr>
              <a:t>aksaklıkların telafisi için</a:t>
            </a:r>
            <a:r>
              <a:rPr lang="tr-TR" sz="2200" dirty="0" smtClean="0">
                <a:cs typeface="Times New Roman" pitchFamily="18" charset="0"/>
              </a:rPr>
              <a:t> özellikle</a:t>
            </a:r>
            <a:r>
              <a:rPr lang="tr-TR" sz="2200" dirty="0">
                <a:cs typeface="Times New Roman" pitchFamily="18" charset="0"/>
              </a:rPr>
              <a:t> </a:t>
            </a:r>
            <a:r>
              <a:rPr lang="tr-TR" sz="2200" dirty="0" smtClean="0">
                <a:cs typeface="Times New Roman" pitchFamily="18" charset="0"/>
              </a:rPr>
              <a:t>bir gün sonra yapılacak faaliyetlerin bir gün öncesinden yeniden gözden geçirmesi yararlı olacaktır. </a:t>
            </a:r>
            <a:endParaRPr lang="tr-TR" sz="2200" dirty="0">
              <a:cs typeface="Times New Roman" pitchFamily="18" charset="0"/>
            </a:endParaRPr>
          </a:p>
        </p:txBody>
      </p:sp>
    </p:spTree>
    <p:extLst>
      <p:ext uri="{BB962C8B-B14F-4D97-AF65-F5344CB8AC3E}">
        <p14:creationId xmlns:p14="http://schemas.microsoft.com/office/powerpoint/2010/main" val="915857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88689"/>
            <a:ext cx="10972800" cy="6137209"/>
          </a:xfrm>
          <a:solidFill>
            <a:schemeClr val="accent4">
              <a:lumMod val="40000"/>
              <a:lumOff val="60000"/>
            </a:schemeClr>
          </a:solidFill>
        </p:spPr>
        <p:txBody>
          <a:bodyPr>
            <a:noAutofit/>
          </a:bodyPr>
          <a:lstStyle/>
          <a:p>
            <a:pPr marL="0" indent="0">
              <a:buNone/>
            </a:pPr>
            <a:endParaRPr lang="tr-TR" sz="2400" b="1" i="1" dirty="0" smtClean="0">
              <a:solidFill>
                <a:prstClr val="black"/>
              </a:solidFill>
              <a:cs typeface="Times New Roman" pitchFamily="18" charset="0"/>
            </a:endParaRPr>
          </a:p>
          <a:p>
            <a:pPr marL="0" indent="0">
              <a:buNone/>
            </a:pPr>
            <a:r>
              <a:rPr lang="tr-TR" sz="2400" b="1" i="1" dirty="0" smtClean="0">
                <a:solidFill>
                  <a:prstClr val="black"/>
                </a:solidFill>
                <a:cs typeface="Times New Roman" pitchFamily="18" charset="0"/>
              </a:rPr>
              <a:t>Okuldaki </a:t>
            </a:r>
            <a:r>
              <a:rPr lang="tr-TR" sz="2400" b="1" i="1" dirty="0">
                <a:solidFill>
                  <a:prstClr val="black"/>
                </a:solidFill>
                <a:cs typeface="Times New Roman" pitchFamily="18" charset="0"/>
              </a:rPr>
              <a:t>rehberlik programının uygulanmasında </a:t>
            </a:r>
            <a:r>
              <a:rPr lang="tr-TR" sz="2400" b="1" i="1" dirty="0" smtClean="0">
                <a:cs typeface="Times New Roman" pitchFamily="18" charset="0"/>
              </a:rPr>
              <a:t>Okul Yönetimi;</a:t>
            </a:r>
          </a:p>
          <a:p>
            <a:pPr marL="0" indent="0">
              <a:buNone/>
            </a:pPr>
            <a:r>
              <a:rPr lang="tr-TR" sz="2200" b="1" dirty="0" smtClean="0">
                <a:cs typeface="Times New Roman" pitchFamily="18" charset="0"/>
              </a:rPr>
              <a:t>- Okul müdürü, </a:t>
            </a:r>
            <a:r>
              <a:rPr lang="tr-TR" sz="2200" dirty="0" smtClean="0">
                <a:cs typeface="Times New Roman" pitchFamily="18" charset="0"/>
              </a:rPr>
              <a:t>okuldaki tüm eğitim öğretim faaliyetlerinde olduğu gibi rehberlik hizmetlerinin planlanması, uygulanması ve değerlendirilmesinde </a:t>
            </a:r>
            <a:r>
              <a:rPr lang="tr-TR" sz="2200" b="1" dirty="0" smtClean="0">
                <a:cs typeface="Times New Roman" pitchFamily="18" charset="0"/>
              </a:rPr>
              <a:t>birinci derece sorumludur.</a:t>
            </a:r>
          </a:p>
          <a:p>
            <a:pPr marL="0" indent="0">
              <a:buNone/>
            </a:pPr>
            <a:r>
              <a:rPr lang="tr-TR" sz="2200" dirty="0" smtClean="0">
                <a:cs typeface="Times New Roman" pitchFamily="18" charset="0"/>
              </a:rPr>
              <a:t>- Okul rehberlik programının etkili bir şekilde yürütülmesinde okul yönetiminin vereceği her türlü destek önemli bir rol oynar.</a:t>
            </a:r>
          </a:p>
          <a:p>
            <a:pPr>
              <a:buFontTx/>
              <a:buChar char="-"/>
            </a:pPr>
            <a:r>
              <a:rPr lang="tr-TR" sz="2200" b="1" dirty="0" smtClean="0">
                <a:cs typeface="Times New Roman" pitchFamily="18" charset="0"/>
              </a:rPr>
              <a:t>Programın başarısı, </a:t>
            </a:r>
            <a:r>
              <a:rPr lang="tr-TR" sz="2200" dirty="0" smtClean="0">
                <a:cs typeface="Times New Roman" pitchFamily="18" charset="0"/>
              </a:rPr>
              <a:t>okul yönetiminin verdiği destekle sağladığı olanaklarla doğru orantılıdır. </a:t>
            </a:r>
          </a:p>
          <a:p>
            <a:pPr>
              <a:buFontTx/>
              <a:buChar char="-"/>
            </a:pPr>
            <a:r>
              <a:rPr lang="tr-TR" sz="2200" dirty="0" smtClean="0">
                <a:cs typeface="Times New Roman" pitchFamily="18" charset="0"/>
              </a:rPr>
              <a:t>Okul yönetimi tarafından yeterince desteklenmeyen bir rehberlik programının başarılı olması güçtür. Bu nedenle okul yönetiminin </a:t>
            </a:r>
            <a:r>
              <a:rPr lang="tr-TR" sz="2200" b="1" dirty="0" smtClean="0">
                <a:cs typeface="Times New Roman" pitchFamily="18" charset="0"/>
              </a:rPr>
              <a:t>rehberlik çalışmalarını kolaylaştıracak fiziki-teknik olanak, kırtasiye ve insan gücü kaynaklarını seferber etmesi</a:t>
            </a:r>
            <a:r>
              <a:rPr lang="tr-TR" sz="2200" dirty="0" smtClean="0">
                <a:cs typeface="Times New Roman" pitchFamily="18" charset="0"/>
              </a:rPr>
              <a:t> bir zorunluluk olarak görülmektedir. </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9257" y="4002157"/>
            <a:ext cx="3110733" cy="228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5927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476723"/>
            <a:ext cx="10972800" cy="5649491"/>
          </a:xfrm>
          <a:solidFill>
            <a:schemeClr val="accent1">
              <a:lumMod val="20000"/>
              <a:lumOff val="80000"/>
            </a:schemeClr>
          </a:solidFill>
        </p:spPr>
        <p:txBody>
          <a:bodyPr>
            <a:noAutofit/>
          </a:bodyPr>
          <a:lstStyle/>
          <a:p>
            <a:pPr marL="0" indent="0">
              <a:buNone/>
            </a:pPr>
            <a:r>
              <a:rPr lang="tr-TR" sz="2400" b="1" i="1" dirty="0" smtClean="0">
                <a:cs typeface="Times New Roman" pitchFamily="18" charset="0"/>
              </a:rPr>
              <a:t>Okuldaki rehberlik programının uygulanmasında Öğretmenler;</a:t>
            </a:r>
          </a:p>
          <a:p>
            <a:pPr marL="0" indent="0">
              <a:buNone/>
            </a:pPr>
            <a:endParaRPr lang="tr-TR" sz="2400" b="1" i="1" dirty="0" smtClean="0">
              <a:cs typeface="Times New Roman" pitchFamily="18" charset="0"/>
            </a:endParaRPr>
          </a:p>
          <a:p>
            <a:pPr marL="0" indent="0">
              <a:buNone/>
            </a:pPr>
            <a:r>
              <a:rPr lang="tr-TR" sz="2400" b="1" dirty="0" smtClean="0">
                <a:cs typeface="Times New Roman" pitchFamily="18" charset="0"/>
              </a:rPr>
              <a:t>- </a:t>
            </a:r>
            <a:r>
              <a:rPr lang="tr-TR" sz="2400" dirty="0">
                <a:cs typeface="Times New Roman" pitchFamily="18" charset="0"/>
              </a:rPr>
              <a:t>Ö</a:t>
            </a:r>
            <a:r>
              <a:rPr lang="tr-TR" sz="2400" dirty="0" smtClean="0">
                <a:cs typeface="Times New Roman" pitchFamily="18" charset="0"/>
              </a:rPr>
              <a:t>zellikle sınıf rehberlik faaliyetlerinin yürütülmesinde </a:t>
            </a:r>
            <a:r>
              <a:rPr lang="tr-TR" sz="2400" b="1" dirty="0" smtClean="0">
                <a:cs typeface="Times New Roman" pitchFamily="18" charset="0"/>
              </a:rPr>
              <a:t>aktif görev  </a:t>
            </a:r>
            <a:r>
              <a:rPr lang="tr-TR" sz="2400" dirty="0" smtClean="0">
                <a:cs typeface="Times New Roman" pitchFamily="18" charset="0"/>
              </a:rPr>
              <a:t>alırlar.</a:t>
            </a:r>
          </a:p>
          <a:p>
            <a:pPr marL="0" indent="0">
              <a:buNone/>
            </a:pPr>
            <a:r>
              <a:rPr lang="tr-TR" sz="2400" dirty="0" smtClean="0">
                <a:cs typeface="Times New Roman" pitchFamily="18" charset="0"/>
              </a:rPr>
              <a:t>-Öğretmenler rehberlik görevleri çerçevesinde okul rehberlik servisi ile sürekli bir </a:t>
            </a:r>
            <a:r>
              <a:rPr lang="tr-TR" sz="2400" b="1" dirty="0" smtClean="0">
                <a:cs typeface="Times New Roman" pitchFamily="18" charset="0"/>
              </a:rPr>
              <a:t>işbirliğ</a:t>
            </a:r>
            <a:r>
              <a:rPr lang="tr-TR" sz="2400" dirty="0" smtClean="0">
                <a:cs typeface="Times New Roman" pitchFamily="18" charset="0"/>
              </a:rPr>
              <a:t>i içerisinde olmalı ve bazı etkinlikleri nasıl yürütebilecekleri konusunda gerektiğinde okul psikolojik danışmanından yardım almalıdırlar.</a:t>
            </a:r>
          </a:p>
          <a:p>
            <a:pPr>
              <a:buFontTx/>
              <a:buChar char="-"/>
            </a:pPr>
            <a:r>
              <a:rPr lang="tr-TR" sz="2400" dirty="0" smtClean="0">
                <a:cs typeface="Times New Roman" pitchFamily="18" charset="0"/>
              </a:rPr>
              <a:t>Öğretmenin rehberlik görevi sadece rehberlik saatleri ile sınırlı değildir. </a:t>
            </a:r>
          </a:p>
          <a:p>
            <a:pPr>
              <a:buFontTx/>
              <a:buChar char="-"/>
            </a:pPr>
            <a:r>
              <a:rPr lang="tr-TR" sz="2400" dirty="0" smtClean="0">
                <a:cs typeface="Times New Roman" pitchFamily="18" charset="0"/>
              </a:rPr>
              <a:t>Rehberlik hizmetleri sadece bir sınıfta ya da belli bir süre içinde yürütülecek etkinliklere sınırlı olmadığı göz önüne alırsa, </a:t>
            </a:r>
            <a:r>
              <a:rPr lang="tr-TR" sz="2400" b="1" dirty="0" smtClean="0">
                <a:cs typeface="Times New Roman" pitchFamily="18" charset="0"/>
              </a:rPr>
              <a:t>öğretmenin rehberlik anlayışında görevinin</a:t>
            </a:r>
            <a:r>
              <a:rPr lang="tr-TR" sz="2400" dirty="0" smtClean="0">
                <a:cs typeface="Times New Roman" pitchFamily="18" charset="0"/>
              </a:rPr>
              <a:t> ders ve ders dışında öğrencilerle kurduğu her türlü iletişimde devam etmesi beklenir.</a:t>
            </a:r>
            <a:endParaRPr lang="tr-TR" sz="2400" dirty="0">
              <a:cs typeface="Times New Roman" pitchFamily="18" charset="0"/>
            </a:endParaRPr>
          </a:p>
        </p:txBody>
      </p:sp>
    </p:spTree>
    <p:extLst>
      <p:ext uri="{BB962C8B-B14F-4D97-AF65-F5344CB8AC3E}">
        <p14:creationId xmlns:p14="http://schemas.microsoft.com/office/powerpoint/2010/main" val="40606937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5">
              <a:lumMod val="20000"/>
              <a:lumOff val="80000"/>
            </a:schemeClr>
          </a:solidFill>
        </p:spPr>
        <p:txBody>
          <a:bodyPr>
            <a:normAutofit/>
          </a:bodyPr>
          <a:lstStyle/>
          <a:p>
            <a:r>
              <a:rPr lang="tr-TR" sz="2800" b="1" dirty="0" smtClean="0">
                <a:latin typeface="+mn-lt"/>
              </a:rPr>
              <a:t>Rehberlik Programının Uygulanmasında Öğretmenlerin Rolü ve Görevleri</a:t>
            </a:r>
            <a:endParaRPr lang="tr-TR" sz="2800" b="1" dirty="0">
              <a:latin typeface="+mn-lt"/>
            </a:endParaRPr>
          </a:p>
        </p:txBody>
      </p:sp>
      <p:sp>
        <p:nvSpPr>
          <p:cNvPr id="3" name="2 İçerik Yer Tutucusu"/>
          <p:cNvSpPr>
            <a:spLocks noGrp="1"/>
          </p:cNvSpPr>
          <p:nvPr>
            <p:ph idx="1"/>
          </p:nvPr>
        </p:nvSpPr>
        <p:spPr>
          <a:xfrm>
            <a:off x="838200" y="1825625"/>
            <a:ext cx="10717696" cy="4351338"/>
          </a:xfrm>
          <a:solidFill>
            <a:schemeClr val="accent5">
              <a:lumMod val="40000"/>
              <a:lumOff val="60000"/>
            </a:schemeClr>
          </a:solidFill>
        </p:spPr>
        <p:txBody>
          <a:bodyPr/>
          <a:lstStyle/>
          <a:p>
            <a:r>
              <a:rPr lang="tr-TR" sz="2400" dirty="0" smtClean="0"/>
              <a:t>Öğretmenler, </a:t>
            </a:r>
            <a:r>
              <a:rPr lang="tr-TR" sz="2400" b="1" dirty="0" smtClean="0"/>
              <a:t>okulda öğrencileri en iyi tanıyan</a:t>
            </a:r>
            <a:r>
              <a:rPr lang="tr-TR" sz="2400" dirty="0" smtClean="0"/>
              <a:t>, onlarla en yoğun iletişimi kuran ve karşılıklı saygı ve sevgiye dayalı ilişkiler geliştiren kişilerdir.</a:t>
            </a:r>
          </a:p>
          <a:p>
            <a:endParaRPr lang="tr-TR" sz="2400" dirty="0" smtClean="0"/>
          </a:p>
          <a:p>
            <a:r>
              <a:rPr lang="tr-TR" sz="2400" dirty="0" smtClean="0"/>
              <a:t>Öğrencilerle kurdukları bu yakın ilişkinin sonucu olarak onların </a:t>
            </a:r>
            <a:r>
              <a:rPr lang="tr-TR" sz="2400" b="1" dirty="0" smtClean="0"/>
              <a:t>sorunlarını ilk hisseden kişi </a:t>
            </a:r>
            <a:r>
              <a:rPr lang="tr-TR" sz="2400" dirty="0" smtClean="0"/>
              <a:t>olarak bu tür öğrencileri </a:t>
            </a:r>
            <a:r>
              <a:rPr lang="tr-TR" sz="2400" i="1" dirty="0" smtClean="0"/>
              <a:t>tespit etme </a:t>
            </a:r>
            <a:r>
              <a:rPr lang="tr-TR" sz="2400" dirty="0" smtClean="0"/>
              <a:t>ve okul </a:t>
            </a:r>
            <a:r>
              <a:rPr lang="tr-TR" sz="2400" b="1" dirty="0" smtClean="0"/>
              <a:t>rehberlik servisine </a:t>
            </a:r>
            <a:r>
              <a:rPr lang="tr-TR" sz="2400" b="1" i="1" dirty="0" smtClean="0"/>
              <a:t>havale </a:t>
            </a:r>
            <a:r>
              <a:rPr lang="tr-TR" sz="2400" i="1" dirty="0" smtClean="0"/>
              <a:t>etme </a:t>
            </a:r>
            <a:r>
              <a:rPr lang="tr-TR" sz="2400" dirty="0" smtClean="0"/>
              <a:t>gibi görevleri vardır.</a:t>
            </a:r>
          </a:p>
          <a:p>
            <a:endParaRPr lang="tr-T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80960" y="357175"/>
            <a:ext cx="10972800" cy="5473782"/>
          </a:xfrm>
        </p:spPr>
        <p:txBody>
          <a:bodyPr>
            <a:normAutofit/>
          </a:bodyPr>
          <a:lstStyle/>
          <a:p>
            <a:endParaRPr lang="tr-TR" sz="2400" dirty="0" smtClean="0"/>
          </a:p>
          <a:p>
            <a:r>
              <a:rPr lang="tr-TR" sz="2200" b="1" dirty="0">
                <a:solidFill>
                  <a:prstClr val="black"/>
                </a:solidFill>
                <a:ea typeface="+mj-ea"/>
                <a:cs typeface="+mj-cs"/>
              </a:rPr>
              <a:t>Rehberlik Programının Uygulanmasında Öğretmenlerin Rolü ve </a:t>
            </a:r>
            <a:r>
              <a:rPr lang="tr-TR" sz="2200" b="1" dirty="0" smtClean="0">
                <a:solidFill>
                  <a:prstClr val="black"/>
                </a:solidFill>
                <a:ea typeface="+mj-ea"/>
                <a:cs typeface="+mj-cs"/>
              </a:rPr>
              <a:t>Görevleri:</a:t>
            </a:r>
            <a:endParaRPr lang="tr-TR" sz="2200" dirty="0"/>
          </a:p>
          <a:p>
            <a:r>
              <a:rPr lang="tr-TR" sz="2200" dirty="0" smtClean="0"/>
              <a:t>Öğretmen öncelikle okul rehberlik programı kapsamında düzenlenen </a:t>
            </a:r>
            <a:r>
              <a:rPr lang="tr-TR" sz="2200" b="1" dirty="0" smtClean="0"/>
              <a:t>oryantasyon</a:t>
            </a:r>
            <a:r>
              <a:rPr lang="tr-TR" sz="2200" dirty="0" smtClean="0"/>
              <a:t> çalışmalarında aktif olarak yer alır, yeni gelen öğrencilere okulu, çevresini ve olanaklarını tanıtır.</a:t>
            </a:r>
          </a:p>
          <a:p>
            <a:r>
              <a:rPr lang="tr-TR" sz="2200" dirty="0" smtClean="0"/>
              <a:t>Ayrıca öğretmenden rehberlik servisinden nasıl yararlanacakları konusunda da öğrencileri bilgilendirmesi beklenir.</a:t>
            </a:r>
          </a:p>
          <a:p>
            <a:r>
              <a:rPr lang="tr-TR" sz="2200" dirty="0"/>
              <a:t>Öğretmenlerin rehberlik programlarında anahtar rolü programın </a:t>
            </a:r>
            <a:r>
              <a:rPr lang="tr-TR" sz="2200" b="1" dirty="0"/>
              <a:t>kendi sınıfı </a:t>
            </a:r>
            <a:r>
              <a:rPr lang="tr-TR" sz="2200" dirty="0"/>
              <a:t>ile kısmını uygulamasıdır. </a:t>
            </a:r>
          </a:p>
          <a:p>
            <a:r>
              <a:rPr lang="tr-TR" sz="2200" dirty="0"/>
              <a:t>Sınıf rehberlik </a:t>
            </a:r>
            <a:r>
              <a:rPr lang="tr-TR" sz="2200" b="1" dirty="0"/>
              <a:t>faaliyetleri</a:t>
            </a:r>
            <a:r>
              <a:rPr lang="tr-TR" sz="2200" dirty="0"/>
              <a:t> olarak adlandırılan ve sınıf rehber öğretmeni tarafından uygulanan bu faaliyetler ile okulda çok daha fazla öğrencinin rehberlik hizmetlerinden yararlanması sağlanır.</a:t>
            </a:r>
          </a:p>
          <a:p>
            <a:endParaRPr lang="tr-TR"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3833" y="1873098"/>
            <a:ext cx="10972800" cy="3214711"/>
          </a:xfrm>
          <a:solidFill>
            <a:schemeClr val="accent6">
              <a:lumMod val="20000"/>
              <a:lumOff val="80000"/>
            </a:schemeClr>
          </a:solidFill>
        </p:spPr>
        <p:txBody>
          <a:bodyPr>
            <a:noAutofit/>
          </a:bodyPr>
          <a:lstStyle/>
          <a:p>
            <a:r>
              <a:rPr lang="tr-TR" sz="2200" dirty="0" smtClean="0"/>
              <a:t>Öğretmenlerin rehberlik hizmetlerinin yürütülmesinde desteği ve aktif katılımı önemli olmakla beraber bu hizmet içinde yer almalarının bazı </a:t>
            </a:r>
            <a:r>
              <a:rPr lang="tr-TR" sz="2200" b="1" dirty="0" smtClean="0"/>
              <a:t>sınırlılıkları</a:t>
            </a:r>
            <a:r>
              <a:rPr lang="tr-TR" sz="2200" dirty="0" smtClean="0"/>
              <a:t> da vardır. </a:t>
            </a:r>
          </a:p>
          <a:p>
            <a:r>
              <a:rPr lang="tr-TR" sz="2200" dirty="0" smtClean="0"/>
              <a:t>Her şeyden önce rehberlik sistematik ve profesyonel bir yardım sürecidir ve </a:t>
            </a:r>
            <a:r>
              <a:rPr lang="tr-TR" sz="2200" b="1" dirty="0" smtClean="0"/>
              <a:t>uzmanlık</a:t>
            </a:r>
            <a:r>
              <a:rPr lang="tr-TR" sz="2200" dirty="0" smtClean="0"/>
              <a:t> gerektirir. </a:t>
            </a:r>
          </a:p>
          <a:p>
            <a:r>
              <a:rPr lang="tr-TR" sz="2200" dirty="0" smtClean="0"/>
              <a:t>Bu noktada ne tür etkinliklerin kim tarafından yürütüleceği hususunda </a:t>
            </a:r>
            <a:r>
              <a:rPr lang="tr-TR" sz="2200" b="1" dirty="0" smtClean="0"/>
              <a:t>öğretmen ve psikolojik danışmanın görüş alışverişinde </a:t>
            </a:r>
            <a:r>
              <a:rPr lang="tr-TR" sz="2200" dirty="0" smtClean="0"/>
              <a:t>bulunması gerekir.</a:t>
            </a:r>
            <a:endParaRPr lang="tr-TR" sz="2200" dirty="0"/>
          </a:p>
        </p:txBody>
      </p:sp>
      <p:sp>
        <p:nvSpPr>
          <p:cNvPr id="16386" name="AutoShape 2" descr="pdr ile ilgili gÃ¶rsel sonucu"/>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88" name="AutoShape 4" descr="pdr ile ilgili gÃ¶rsel sonucu"/>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0" name="AutoShape 6" descr="pdr ile ilgili gÃ¶rsel sonucu"/>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pdr ile ilgili gÃ¶rsel sonucu"/>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4" name="AutoShape 10" descr="pdr ile ilgili gÃ¶rsel sonucu"/>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6" name="AutoShape 12" descr="pdr ile ilgili gÃ¶rsel sonucu"/>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 name="1 Başlık"/>
          <p:cNvSpPr>
            <a:spLocks noGrp="1"/>
          </p:cNvSpPr>
          <p:nvPr>
            <p:ph type="title"/>
          </p:nvPr>
        </p:nvSpPr>
        <p:spPr>
          <a:xfrm>
            <a:off x="838200" y="365129"/>
            <a:ext cx="10515600" cy="1325563"/>
          </a:xfrm>
          <a:solidFill>
            <a:schemeClr val="accent5">
              <a:lumMod val="20000"/>
              <a:lumOff val="80000"/>
            </a:schemeClr>
          </a:solidFill>
        </p:spPr>
        <p:txBody>
          <a:bodyPr>
            <a:normAutofit/>
          </a:bodyPr>
          <a:lstStyle/>
          <a:p>
            <a:r>
              <a:rPr lang="tr-TR" sz="2800" b="1" dirty="0" smtClean="0">
                <a:latin typeface="+mn-lt"/>
              </a:rPr>
              <a:t>Rehberlik Programının Uygulanmasında Öğretmenlerin Rolü ve Görevleri</a:t>
            </a:r>
            <a:endParaRPr lang="tr-TR" sz="2800" b="1" dirty="0">
              <a:latin typeface="+mn-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91577" y="365318"/>
            <a:ext cx="11010328" cy="955343"/>
          </a:xfrm>
        </p:spPr>
        <p:txBody>
          <a:bodyPr>
            <a:noAutofit/>
          </a:bodyPr>
          <a:lstStyle/>
          <a:p>
            <a:r>
              <a:rPr lang="tr-TR" sz="2800" b="1" dirty="0" smtClean="0">
                <a:solidFill>
                  <a:srgbClr val="00CC00"/>
                </a:solidFill>
                <a:effectLst>
                  <a:outerShdw blurRad="38100" dist="38100" dir="2700000" algn="tl">
                    <a:srgbClr val="000000">
                      <a:alpha val="43137"/>
                    </a:srgbClr>
                  </a:outerShdw>
                </a:effectLst>
                <a:latin typeface="+mn-lt"/>
              </a:rPr>
              <a:t>Sınıf Rehber Öğretmenlerinin Görevleri:</a:t>
            </a:r>
            <a:endParaRPr lang="tr-TR" sz="2800" b="1" dirty="0">
              <a:solidFill>
                <a:srgbClr val="00CC00"/>
              </a:solidFill>
              <a:effectLst>
                <a:outerShdw blurRad="38100" dist="38100" dir="2700000" algn="tl">
                  <a:srgbClr val="000000">
                    <a:alpha val="43137"/>
                  </a:srgbClr>
                </a:outerShdw>
              </a:effectLst>
              <a:latin typeface="+mn-lt"/>
            </a:endParaRPr>
          </a:p>
        </p:txBody>
      </p:sp>
      <p:sp>
        <p:nvSpPr>
          <p:cNvPr id="3" name="İçerik Yer Tutucusu 2"/>
          <p:cNvSpPr>
            <a:spLocks noGrp="1"/>
          </p:cNvSpPr>
          <p:nvPr>
            <p:ph idx="1"/>
          </p:nvPr>
        </p:nvSpPr>
        <p:spPr>
          <a:xfrm>
            <a:off x="984918" y="1320659"/>
            <a:ext cx="10816988" cy="3537944"/>
          </a:xfrm>
        </p:spPr>
        <p:txBody>
          <a:bodyPr>
            <a:normAutofit/>
          </a:bodyPr>
          <a:lstStyle/>
          <a:p>
            <a:r>
              <a:rPr lang="tr-TR" sz="2400" dirty="0" smtClean="0"/>
              <a:t>Okulun </a:t>
            </a:r>
            <a:r>
              <a:rPr lang="tr-TR" sz="2400" dirty="0"/>
              <a:t>PDR programı çerçevesinde sınıfın</a:t>
            </a:r>
            <a:r>
              <a:rPr lang="tr-TR" sz="2400" b="1" dirty="0"/>
              <a:t> </a:t>
            </a:r>
            <a:r>
              <a:rPr lang="tr-TR" sz="2400" b="1" i="1" dirty="0"/>
              <a:t>yıllık çalışmalarını</a:t>
            </a:r>
            <a:r>
              <a:rPr lang="tr-TR" sz="2400" dirty="0"/>
              <a:t> planlayıp bu planın örneğini rehberlik servisine verir.</a:t>
            </a:r>
          </a:p>
          <a:p>
            <a:r>
              <a:rPr lang="tr-TR" sz="2400" dirty="0" smtClean="0"/>
              <a:t>Rehberlik </a:t>
            </a:r>
            <a:r>
              <a:rPr lang="tr-TR" sz="2400" dirty="0"/>
              <a:t>için ayrılan sürede sınıfa girer böylece </a:t>
            </a:r>
            <a:r>
              <a:rPr lang="tr-TR" sz="2400" b="1" dirty="0"/>
              <a:t>eğitsel ve mesleki rehberlik </a:t>
            </a:r>
            <a:r>
              <a:rPr lang="tr-TR" sz="2400" dirty="0"/>
              <a:t>etkinliklerini, PDR servisinin organizasyonuyla birlikte yürütür</a:t>
            </a:r>
            <a:r>
              <a:rPr lang="tr-TR" sz="2400" dirty="0" smtClean="0"/>
              <a:t>.</a:t>
            </a: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810" y="4121624"/>
            <a:ext cx="4312191" cy="2736376"/>
          </a:xfrm>
          <a:prstGeom prst="rect">
            <a:avLst/>
          </a:prstGeom>
        </p:spPr>
      </p:pic>
    </p:spTree>
    <p:extLst>
      <p:ext uri="{BB962C8B-B14F-4D97-AF65-F5344CB8AC3E}">
        <p14:creationId xmlns:p14="http://schemas.microsoft.com/office/powerpoint/2010/main" val="27077009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14290"/>
            <a:ext cx="10972800" cy="1203348"/>
          </a:xfrm>
          <a:solidFill>
            <a:schemeClr val="accent4">
              <a:lumMod val="40000"/>
              <a:lumOff val="60000"/>
            </a:schemeClr>
          </a:solidFill>
        </p:spPr>
        <p:txBody>
          <a:bodyPr>
            <a:normAutofit/>
          </a:bodyPr>
          <a:lstStyle/>
          <a:p>
            <a:r>
              <a:rPr lang="tr-TR" sz="3200" b="1" dirty="0" smtClean="0">
                <a:latin typeface="+mn-lt"/>
              </a:rPr>
              <a:t>Okul Psikolojik Danışma ve Rehberlik Programının Değerlendirilmesi</a:t>
            </a:r>
            <a:endParaRPr lang="tr-TR" sz="3200" b="1" dirty="0">
              <a:latin typeface="+mn-lt"/>
            </a:endParaRPr>
          </a:p>
        </p:txBody>
      </p:sp>
      <p:sp>
        <p:nvSpPr>
          <p:cNvPr id="3" name="2 İçerik Yer Tutucusu"/>
          <p:cNvSpPr>
            <a:spLocks noGrp="1"/>
          </p:cNvSpPr>
          <p:nvPr>
            <p:ph idx="1"/>
          </p:nvPr>
        </p:nvSpPr>
        <p:spPr>
          <a:solidFill>
            <a:schemeClr val="tx2">
              <a:lumMod val="20000"/>
              <a:lumOff val="80000"/>
            </a:schemeClr>
          </a:solidFill>
        </p:spPr>
        <p:txBody>
          <a:bodyPr>
            <a:normAutofit/>
          </a:bodyPr>
          <a:lstStyle/>
          <a:p>
            <a:r>
              <a:rPr lang="tr-TR" sz="2400" dirty="0" smtClean="0"/>
              <a:t>Rehberlik hizmetleri belli </a:t>
            </a:r>
            <a:r>
              <a:rPr lang="tr-TR" sz="2400" b="1" dirty="0" smtClean="0"/>
              <a:t>amaçları</a:t>
            </a:r>
            <a:r>
              <a:rPr lang="tr-TR" sz="2400" dirty="0" smtClean="0"/>
              <a:t> gerçekleştirmeye dönük planlı ve programlı etkinlikleri içerir. </a:t>
            </a:r>
          </a:p>
          <a:p>
            <a:r>
              <a:rPr lang="tr-TR" sz="2400" dirty="0" smtClean="0"/>
              <a:t>Bu sürecin sonunda da </a:t>
            </a:r>
            <a:r>
              <a:rPr lang="tr-TR" sz="2400" b="1" dirty="0" smtClean="0"/>
              <a:t>amaçların de derecede gerçekleştiğinin değerlendirilmesi </a:t>
            </a:r>
            <a:r>
              <a:rPr lang="tr-TR" sz="2400" dirty="0" smtClean="0"/>
              <a:t>sürecin geliştirilmesi için önemli bir zorunluluktur.</a:t>
            </a:r>
          </a:p>
          <a:p>
            <a:r>
              <a:rPr lang="tr-TR" sz="2400" dirty="0" smtClean="0"/>
              <a:t>Bu da ancak sürecin </a:t>
            </a:r>
            <a:r>
              <a:rPr lang="tr-TR" sz="2400" b="1" dirty="0" smtClean="0"/>
              <a:t>belli aşamalarında yapılacak değerlendirme çalışmaları </a:t>
            </a:r>
            <a:r>
              <a:rPr lang="tr-TR" sz="2400" dirty="0" smtClean="0"/>
              <a:t>ile mümkündür. </a:t>
            </a:r>
          </a:p>
          <a:p>
            <a:r>
              <a:rPr lang="tr-TR" sz="2400" dirty="0" smtClean="0"/>
              <a:t>Ne yazık ki mevcut rehberlik programlarımızda değerlendirme hususuna pek fazla önem verilmemiştir.</a:t>
            </a:r>
            <a:endParaRPr lang="tr-T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72" y="2007417"/>
            <a:ext cx="10662702" cy="211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0397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214341"/>
            <a:ext cx="10972800" cy="5911873"/>
          </a:xfrm>
          <a:solidFill>
            <a:schemeClr val="accent1">
              <a:lumMod val="20000"/>
              <a:lumOff val="80000"/>
            </a:schemeClr>
          </a:solidFill>
        </p:spPr>
        <p:txBody>
          <a:bodyPr/>
          <a:lstStyle/>
          <a:p>
            <a:pPr>
              <a:buNone/>
            </a:pPr>
            <a:r>
              <a:rPr lang="tr-TR" dirty="0" smtClean="0"/>
              <a:t>   </a:t>
            </a:r>
          </a:p>
          <a:p>
            <a:r>
              <a:rPr lang="tr-TR" sz="3200" b="1" i="1" dirty="0" smtClean="0"/>
              <a:t>Etkili bir değerlendirme</a:t>
            </a:r>
            <a:r>
              <a:rPr lang="tr-TR" sz="3200" dirty="0" smtClean="0"/>
              <a:t>;</a:t>
            </a:r>
          </a:p>
          <a:p>
            <a:pPr>
              <a:buNone/>
            </a:pPr>
            <a:r>
              <a:rPr lang="tr-TR" sz="3200" dirty="0"/>
              <a:t> </a:t>
            </a:r>
            <a:r>
              <a:rPr lang="tr-TR" sz="3200" dirty="0" smtClean="0"/>
              <a:t>  - </a:t>
            </a:r>
            <a:r>
              <a:rPr lang="tr-TR" sz="2400" dirty="0" smtClean="0"/>
              <a:t>programın </a:t>
            </a:r>
            <a:r>
              <a:rPr lang="tr-TR" sz="2400" b="1" dirty="0" smtClean="0"/>
              <a:t>amaçlarının</a:t>
            </a:r>
            <a:r>
              <a:rPr lang="tr-TR" sz="2400" dirty="0" smtClean="0"/>
              <a:t> belirlenmesine</a:t>
            </a:r>
          </a:p>
          <a:p>
            <a:pPr>
              <a:buNone/>
            </a:pPr>
            <a:r>
              <a:rPr lang="tr-TR" sz="2400" dirty="0" smtClean="0"/>
              <a:t>   - geçerli ölçme </a:t>
            </a:r>
            <a:r>
              <a:rPr lang="tr-TR" sz="2400" b="1" dirty="0" smtClean="0"/>
              <a:t>kriterlerine</a:t>
            </a:r>
          </a:p>
          <a:p>
            <a:pPr>
              <a:buNone/>
            </a:pPr>
            <a:r>
              <a:rPr lang="tr-TR" sz="2400" dirty="0"/>
              <a:t> </a:t>
            </a:r>
            <a:r>
              <a:rPr lang="tr-TR" sz="2400" dirty="0" smtClean="0"/>
              <a:t>  - ölçme kriterlerinin </a:t>
            </a:r>
            <a:r>
              <a:rPr lang="tr-TR" sz="2400" b="1" dirty="0" smtClean="0"/>
              <a:t>geçerliliğinin</a:t>
            </a:r>
            <a:r>
              <a:rPr lang="tr-TR" sz="2400" dirty="0" smtClean="0"/>
              <a:t> test edilmesine bağlıdır.</a:t>
            </a:r>
          </a:p>
          <a:p>
            <a:pPr>
              <a:buNone/>
            </a:pPr>
            <a:endParaRPr lang="tr-TR" sz="2400" dirty="0" smtClean="0"/>
          </a:p>
          <a:p>
            <a:r>
              <a:rPr lang="tr-TR" sz="2400" dirty="0" smtClean="0"/>
              <a:t>Program değerlendirmesi öğrenci, öğretmen, rehberlik personeli, veli gibi tüm </a:t>
            </a:r>
            <a:r>
              <a:rPr lang="tr-TR" sz="2400" b="1" dirty="0" smtClean="0"/>
              <a:t>ilgililerin katılımını </a:t>
            </a:r>
            <a:r>
              <a:rPr lang="tr-TR" sz="2400" dirty="0" smtClean="0"/>
              <a:t>gerektirir.</a:t>
            </a:r>
          </a:p>
          <a:p>
            <a:r>
              <a:rPr lang="tr-TR" sz="2400" dirty="0"/>
              <a:t>Etkili bir değerlendirme için geri bildirim ve </a:t>
            </a:r>
            <a:r>
              <a:rPr lang="tr-TR" sz="2400" b="1" dirty="0"/>
              <a:t>devamlı bir izleme çalışmaları </a:t>
            </a:r>
            <a:r>
              <a:rPr lang="tr-TR" sz="2400" dirty="0"/>
              <a:t>gerektirir.</a:t>
            </a:r>
          </a:p>
          <a:p>
            <a:r>
              <a:rPr lang="tr-TR" sz="2400" dirty="0"/>
              <a:t>Değerlendirme sürecinin </a:t>
            </a:r>
            <a:r>
              <a:rPr lang="tr-TR" sz="2400" b="1" dirty="0"/>
              <a:t>planlanması</a:t>
            </a:r>
            <a:r>
              <a:rPr lang="tr-TR" sz="2400" dirty="0"/>
              <a:t> gerekir.</a:t>
            </a:r>
          </a:p>
          <a:p>
            <a:r>
              <a:rPr lang="tr-TR" sz="2400" dirty="0"/>
              <a:t>Hatalar ve eksiklikler vurgulandığı kadar programın </a:t>
            </a:r>
            <a:r>
              <a:rPr lang="tr-TR" sz="2400" b="1" dirty="0"/>
              <a:t>olumlu yönleri de </a:t>
            </a:r>
            <a:r>
              <a:rPr lang="tr-TR" sz="2400" dirty="0"/>
              <a:t>vurgulanmalıdır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98444" y="42"/>
            <a:ext cx="10515600" cy="1128395"/>
          </a:xfrm>
        </p:spPr>
        <p:txBody>
          <a:bodyPr>
            <a:noAutofit/>
          </a:bodyPr>
          <a:lstStyle/>
          <a:p>
            <a:r>
              <a:rPr lang="tr-TR" sz="2400" b="1" dirty="0" smtClean="0">
                <a:latin typeface="+mn-lt"/>
              </a:rPr>
              <a:t>Değerlendirme sürecinde şu yöntemler uygulanabilir:</a:t>
            </a:r>
            <a:endParaRPr lang="tr-TR" sz="2400" b="1" dirty="0">
              <a:latin typeface="+mn-lt"/>
            </a:endParaRPr>
          </a:p>
        </p:txBody>
      </p:sp>
      <p:sp>
        <p:nvSpPr>
          <p:cNvPr id="3" name="2 İçerik Yer Tutucusu"/>
          <p:cNvSpPr>
            <a:spLocks noGrp="1"/>
          </p:cNvSpPr>
          <p:nvPr>
            <p:ph idx="1"/>
          </p:nvPr>
        </p:nvSpPr>
        <p:spPr>
          <a:xfrm>
            <a:off x="609600" y="1149627"/>
            <a:ext cx="10972800" cy="4442790"/>
          </a:xfrm>
          <a:solidFill>
            <a:schemeClr val="accent3">
              <a:lumMod val="20000"/>
              <a:lumOff val="80000"/>
            </a:schemeClr>
          </a:solidFill>
        </p:spPr>
        <p:txBody>
          <a:bodyPr>
            <a:normAutofit/>
          </a:bodyPr>
          <a:lstStyle/>
          <a:p>
            <a:pPr>
              <a:buNone/>
            </a:pPr>
            <a:r>
              <a:rPr lang="tr-TR" sz="2200" b="1" dirty="0" smtClean="0"/>
              <a:t>1- </a:t>
            </a:r>
            <a:r>
              <a:rPr lang="tr-TR" sz="2200" dirty="0" smtClean="0"/>
              <a:t>Öğrencilerin rehberlik ihtiyaçlarının belirlenmesinde yaralanılan ihtiyaç anketleri, problem tarama envanteri gibi </a:t>
            </a:r>
            <a:r>
              <a:rPr lang="tr-TR" sz="2200" b="1" dirty="0" smtClean="0"/>
              <a:t>bireyi tanıma teknikleri </a:t>
            </a:r>
            <a:r>
              <a:rPr lang="tr-TR" sz="2200" dirty="0" smtClean="0"/>
              <a:t>uygulanarak bunların </a:t>
            </a:r>
            <a:r>
              <a:rPr lang="tr-TR" sz="2200" b="1" dirty="0" smtClean="0"/>
              <a:t>sonuçları</a:t>
            </a:r>
            <a:r>
              <a:rPr lang="tr-TR" sz="2200" dirty="0" smtClean="0"/>
              <a:t> ile önceki durumları arasında </a:t>
            </a:r>
            <a:r>
              <a:rPr lang="tr-TR" sz="2200" b="1" dirty="0" smtClean="0"/>
              <a:t>karşılaştırmalar</a:t>
            </a:r>
            <a:r>
              <a:rPr lang="tr-TR" sz="2200" dirty="0" smtClean="0"/>
              <a:t> yaparak uygulamaların etkililiğini araştırmak.</a:t>
            </a:r>
          </a:p>
          <a:p>
            <a:pPr>
              <a:buNone/>
            </a:pPr>
            <a:r>
              <a:rPr lang="tr-TR" sz="2200" b="1" dirty="0"/>
              <a:t>2- İzleme Çalışmaları:  </a:t>
            </a:r>
            <a:r>
              <a:rPr lang="tr-TR" sz="2200" dirty="0"/>
              <a:t>Öğrencilerin uygulanan programlardan ne derece yararlandığını belirlemek amacıyla öğrencilerin uyum, başarı vb. yönlerden izlenmesi gerekir. </a:t>
            </a:r>
          </a:p>
          <a:p>
            <a:pPr>
              <a:buNone/>
            </a:pPr>
            <a:r>
              <a:rPr lang="tr-TR" sz="2200" dirty="0" smtClean="0"/>
              <a:t>   Bu </a:t>
            </a:r>
            <a:r>
              <a:rPr lang="tr-TR" sz="2200" dirty="0"/>
              <a:t>da öğrencilerin okul içindeki akademik başarıları, eğitsel kol, sosyal etkinlik vb. alanlarda izlenmeleri ile mümkün olur.</a:t>
            </a:r>
          </a:p>
          <a:p>
            <a:pPr lvl="0">
              <a:buNone/>
            </a:pPr>
            <a:r>
              <a:rPr lang="tr-TR" sz="2200" b="1" dirty="0" smtClean="0">
                <a:solidFill>
                  <a:prstClr val="black"/>
                </a:solidFill>
              </a:rPr>
              <a:t>3</a:t>
            </a:r>
            <a:r>
              <a:rPr lang="tr-TR" sz="2200" dirty="0" smtClean="0">
                <a:solidFill>
                  <a:prstClr val="black"/>
                </a:solidFill>
              </a:rPr>
              <a:t>- </a:t>
            </a:r>
            <a:r>
              <a:rPr lang="tr-TR" sz="2200" dirty="0">
                <a:solidFill>
                  <a:prstClr val="black"/>
                </a:solidFill>
              </a:rPr>
              <a:t>Düzenlenecek çeşitli anketler yoluyla da </a:t>
            </a:r>
            <a:r>
              <a:rPr lang="tr-TR" sz="2200" b="1" dirty="0" smtClean="0">
                <a:solidFill>
                  <a:prstClr val="black"/>
                </a:solidFill>
              </a:rPr>
              <a:t>ilgililerin (öğrencilerin, öğretmenlerin, yöneticilerin, anne babaların)</a:t>
            </a:r>
            <a:r>
              <a:rPr lang="tr-TR" sz="2200" dirty="0" smtClean="0">
                <a:solidFill>
                  <a:prstClr val="black"/>
                </a:solidFill>
              </a:rPr>
              <a:t> </a:t>
            </a:r>
            <a:r>
              <a:rPr lang="tr-TR" sz="2200" dirty="0">
                <a:solidFill>
                  <a:prstClr val="black"/>
                </a:solidFill>
              </a:rPr>
              <a:t>rehberlik çalışmaları hakkında </a:t>
            </a:r>
            <a:r>
              <a:rPr lang="tr-TR" sz="2200" b="1" dirty="0">
                <a:solidFill>
                  <a:prstClr val="black"/>
                </a:solidFill>
              </a:rPr>
              <a:t>görüşleri</a:t>
            </a:r>
            <a:r>
              <a:rPr lang="tr-TR" sz="2200" dirty="0">
                <a:solidFill>
                  <a:prstClr val="black"/>
                </a:solidFill>
              </a:rPr>
              <a:t> alınarak bir veri kaynağı elde edilebilir.</a:t>
            </a:r>
          </a:p>
          <a:p>
            <a:pPr>
              <a:buNone/>
            </a:pPr>
            <a:endParaRPr lang="tr-TR"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71"/>
            <a:ext cx="10515600" cy="668541"/>
          </a:xfrm>
        </p:spPr>
        <p:txBody>
          <a:bodyPr>
            <a:normAutofit/>
          </a:bodyPr>
          <a:lstStyle/>
          <a:p>
            <a:r>
              <a:rPr lang="tr-TR" sz="2400" b="1" dirty="0" smtClean="0">
                <a:latin typeface="+mn-lt"/>
              </a:rPr>
              <a:t>Değerlendirme Sürecinde Öğretmenlerin Görevleri</a:t>
            </a:r>
            <a:endParaRPr lang="tr-TR" sz="2400" b="1" dirty="0">
              <a:latin typeface="+mn-lt"/>
            </a:endParaRPr>
          </a:p>
        </p:txBody>
      </p:sp>
      <p:sp>
        <p:nvSpPr>
          <p:cNvPr id="3" name="2 İçerik Yer Tutucusu"/>
          <p:cNvSpPr>
            <a:spLocks noGrp="1"/>
          </p:cNvSpPr>
          <p:nvPr>
            <p:ph idx="1"/>
          </p:nvPr>
        </p:nvSpPr>
        <p:spPr>
          <a:xfrm>
            <a:off x="665923" y="1149764"/>
            <a:ext cx="10515600" cy="4351338"/>
          </a:xfrm>
          <a:solidFill>
            <a:schemeClr val="accent6">
              <a:lumMod val="20000"/>
              <a:lumOff val="80000"/>
            </a:schemeClr>
          </a:solidFill>
        </p:spPr>
        <p:txBody>
          <a:bodyPr>
            <a:normAutofit/>
          </a:bodyPr>
          <a:lstStyle/>
          <a:p>
            <a:r>
              <a:rPr lang="tr-TR" sz="2200" dirty="0" smtClean="0"/>
              <a:t>Değerlendirme sürecini geliştirme ve başarı kriterlerini belirlenmesinde Rehberlik Programı Hazırlama ve Değerlendirme </a:t>
            </a:r>
            <a:r>
              <a:rPr lang="tr-TR" sz="2200" b="1" dirty="0" smtClean="0"/>
              <a:t>Ekibi’ne</a:t>
            </a:r>
            <a:r>
              <a:rPr lang="tr-TR" sz="2200" dirty="0" smtClean="0"/>
              <a:t> </a:t>
            </a:r>
            <a:r>
              <a:rPr lang="tr-TR" sz="2200" b="1" dirty="0" smtClean="0"/>
              <a:t>yardımcı olma</a:t>
            </a:r>
            <a:r>
              <a:rPr lang="tr-TR" sz="2200" dirty="0" smtClean="0"/>
              <a:t>.</a:t>
            </a:r>
          </a:p>
          <a:p>
            <a:r>
              <a:rPr lang="tr-TR" sz="2200" dirty="0" smtClean="0"/>
              <a:t>Sürecin başarısını belirlemeye yönelik faaliyetlerde okul psikolojik danışmanının </a:t>
            </a:r>
            <a:r>
              <a:rPr lang="tr-TR" sz="2200" dirty="0"/>
              <a:t>(</a:t>
            </a:r>
            <a:r>
              <a:rPr lang="tr-TR" sz="2200" b="1" dirty="0" smtClean="0"/>
              <a:t>rehber öğretmenini</a:t>
            </a:r>
            <a:r>
              <a:rPr lang="tr-TR" sz="2200" dirty="0" smtClean="0"/>
              <a:t>) yürüttüğü çalışmalara </a:t>
            </a:r>
            <a:r>
              <a:rPr lang="tr-TR" sz="2200" b="1" dirty="0" smtClean="0"/>
              <a:t>yardımcı olma</a:t>
            </a:r>
            <a:r>
              <a:rPr lang="tr-TR" sz="2200" dirty="0" smtClean="0"/>
              <a:t>.</a:t>
            </a:r>
          </a:p>
          <a:p>
            <a:pPr lvl="0"/>
            <a:r>
              <a:rPr lang="tr-TR" sz="2200" b="1" dirty="0" smtClean="0">
                <a:solidFill>
                  <a:prstClr val="black"/>
                </a:solidFill>
              </a:rPr>
              <a:t>Ön </a:t>
            </a:r>
            <a:r>
              <a:rPr lang="tr-TR" sz="2200" b="1" dirty="0">
                <a:solidFill>
                  <a:prstClr val="black"/>
                </a:solidFill>
              </a:rPr>
              <a:t>test ve son test </a:t>
            </a:r>
            <a:r>
              <a:rPr lang="tr-TR" sz="2200" dirty="0">
                <a:solidFill>
                  <a:prstClr val="black"/>
                </a:solidFill>
              </a:rPr>
              <a:t>uygulanması ile elde edilen verilerin analiz edilmesine ve sonuçlarına dair tablo hazırlanmasına yardımcı olma.</a:t>
            </a:r>
          </a:p>
          <a:p>
            <a:pPr lvl="0"/>
            <a:r>
              <a:rPr lang="tr-TR" sz="2200" dirty="0">
                <a:solidFill>
                  <a:prstClr val="black"/>
                </a:solidFill>
              </a:rPr>
              <a:t>Değerlendirme bulgularına dayalı olarak yapılacak </a:t>
            </a:r>
            <a:r>
              <a:rPr lang="tr-TR" sz="2200" b="1" dirty="0">
                <a:solidFill>
                  <a:prstClr val="black"/>
                </a:solidFill>
              </a:rPr>
              <a:t>iyileştirme çalışmalarında rol almak </a:t>
            </a:r>
            <a:r>
              <a:rPr lang="tr-TR" sz="2200" dirty="0">
                <a:solidFill>
                  <a:prstClr val="black"/>
                </a:solidFill>
              </a:rPr>
              <a:t>da öğretmenlerin görevleri arasında sayılabilir.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9356" y="1083410"/>
            <a:ext cx="10972800" cy="4525963"/>
          </a:xfrm>
        </p:spPr>
        <p:txBody>
          <a:bodyPr/>
          <a:lstStyle/>
          <a:p>
            <a:r>
              <a:rPr lang="tr-TR" dirty="0" smtClean="0"/>
              <a:t>KAYNAKLAR</a:t>
            </a:r>
            <a:endParaRPr lang="tr-TR" dirty="0"/>
          </a:p>
          <a:p>
            <a:endParaRPr lang="tr-TR" dirty="0"/>
          </a:p>
          <a:p>
            <a:r>
              <a:rPr lang="tr-TR" dirty="0" smtClean="0"/>
              <a:t>Psikolojik </a:t>
            </a:r>
            <a:r>
              <a:rPr lang="tr-TR" dirty="0"/>
              <a:t>Danışma </a:t>
            </a:r>
            <a:r>
              <a:rPr lang="tr-TR" dirty="0" smtClean="0"/>
              <a:t>ve </a:t>
            </a:r>
            <a:r>
              <a:rPr lang="tr-TR" dirty="0"/>
              <a:t>Rehberlik, </a:t>
            </a:r>
            <a:r>
              <a:rPr lang="tr-TR" dirty="0" smtClean="0"/>
              <a:t>Ed.: Gürhan Can, </a:t>
            </a:r>
            <a:r>
              <a:rPr lang="tr-TR" dirty="0" err="1" smtClean="0"/>
              <a:t>Pegem</a:t>
            </a:r>
            <a:r>
              <a:rPr lang="tr-TR" dirty="0" smtClean="0"/>
              <a:t> Yayınları, Ankara</a:t>
            </a:r>
            <a:endParaRPr lang="tr-TR" dirty="0"/>
          </a:p>
        </p:txBody>
      </p:sp>
      <p:sp>
        <p:nvSpPr>
          <p:cNvPr id="4" name="Dikdörtgen 3"/>
          <p:cNvSpPr/>
          <p:nvPr/>
        </p:nvSpPr>
        <p:spPr>
          <a:xfrm>
            <a:off x="2650285" y="3775717"/>
            <a:ext cx="41349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025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4642" y="1114144"/>
            <a:ext cx="9992139" cy="2123658"/>
          </a:xfrm>
          <a:prstGeom prst="rect">
            <a:avLst/>
          </a:prstGeom>
        </p:spPr>
        <p:txBody>
          <a:bodyPr wrap="square">
            <a:spAutoFit/>
          </a:bodyPr>
          <a:lstStyle/>
          <a:p>
            <a:r>
              <a:rPr lang="tr-TR" sz="2200" b="1" dirty="0">
                <a:solidFill>
                  <a:srgbClr val="000000"/>
                </a:solidFill>
              </a:rPr>
              <a:t>Okul rehberlik ve psikolojik danışma programı: </a:t>
            </a:r>
            <a:endParaRPr lang="tr-TR" sz="2200" b="1" dirty="0" smtClean="0">
              <a:solidFill>
                <a:srgbClr val="000000"/>
              </a:solidFill>
            </a:endParaRPr>
          </a:p>
          <a:p>
            <a:r>
              <a:rPr lang="tr-TR" sz="2200" dirty="0" smtClean="0">
                <a:solidFill>
                  <a:srgbClr val="000000"/>
                </a:solidFill>
              </a:rPr>
              <a:t>Eğitim </a:t>
            </a:r>
            <a:r>
              <a:rPr lang="tr-TR" sz="2200" dirty="0">
                <a:solidFill>
                  <a:srgbClr val="000000"/>
                </a:solidFill>
              </a:rPr>
              <a:t>kurumunun </a:t>
            </a:r>
            <a:r>
              <a:rPr lang="tr-TR" sz="2200" dirty="0" smtClean="0">
                <a:solidFill>
                  <a:srgbClr val="000000"/>
                </a:solidFill>
              </a:rPr>
              <a:t>(okulun) tür</a:t>
            </a:r>
            <a:r>
              <a:rPr lang="tr-TR" sz="2200" dirty="0">
                <a:solidFill>
                  <a:srgbClr val="000000"/>
                </a:solidFill>
              </a:rPr>
              <a:t>, kademe, özellikleri ile öğrencilerin ihtiyaçları, gelişim dönemi özellikleri ve risk altındaki öğrenciler dikkate alınarak hazırlanan, ortak bir anlayış ve iş birliği içerisinde uygulanan ve kanıta dayalı olarak değerlendirilen </a:t>
            </a:r>
            <a:r>
              <a:rPr lang="tr-TR" sz="2200" dirty="0" smtClean="0">
                <a:solidFill>
                  <a:srgbClr val="000000"/>
                </a:solidFill>
              </a:rPr>
              <a:t>programı. </a:t>
            </a:r>
            <a:endParaRPr lang="tr-TR" sz="2200" dirty="0">
              <a:solidFill>
                <a:srgbClr val="000000"/>
              </a:solidFill>
            </a:endParaRPr>
          </a:p>
          <a:p>
            <a:r>
              <a:rPr lang="tr-TR" sz="2200" dirty="0">
                <a:solidFill>
                  <a:srgbClr val="000000"/>
                </a:solidFill>
              </a:rPr>
              <a:t>  </a:t>
            </a:r>
          </a:p>
        </p:txBody>
      </p:sp>
      <p:sp>
        <p:nvSpPr>
          <p:cNvPr id="3" name="Dikdörtgen 2"/>
          <p:cNvSpPr/>
          <p:nvPr/>
        </p:nvSpPr>
        <p:spPr>
          <a:xfrm>
            <a:off x="874643" y="129259"/>
            <a:ext cx="10429461" cy="984885"/>
          </a:xfrm>
          <a:prstGeom prst="rect">
            <a:avLst/>
          </a:prstGeom>
        </p:spPr>
        <p:txBody>
          <a:bodyPr wrap="square">
            <a:spAutoFit/>
          </a:bodyPr>
          <a:lstStyle/>
          <a:p>
            <a:pPr algn="ctr"/>
            <a:r>
              <a:rPr lang="tr-TR" sz="2000" dirty="0" smtClean="0">
                <a:solidFill>
                  <a:srgbClr val="000000"/>
                </a:solidFill>
                <a:latin typeface="Times New Roman"/>
              </a:rPr>
              <a:t> </a:t>
            </a:r>
            <a:r>
              <a:rPr lang="tr-TR" sz="2000" b="1" dirty="0">
                <a:solidFill>
                  <a:srgbClr val="000000"/>
                </a:solidFill>
                <a:latin typeface="Arial" pitchFamily="34" charset="0"/>
                <a:cs typeface="Arial" pitchFamily="34" charset="0"/>
              </a:rPr>
              <a:t>MİLLÎ EĞİTİM BAKANLIĞI REHBERLİK VE PSİKOLOJİK </a:t>
            </a:r>
            <a:endParaRPr lang="tr-TR" sz="2000" dirty="0">
              <a:solidFill>
                <a:srgbClr val="000000"/>
              </a:solidFill>
              <a:latin typeface="Arial" pitchFamily="34" charset="0"/>
              <a:cs typeface="Arial" pitchFamily="34" charset="0"/>
            </a:endParaRPr>
          </a:p>
          <a:p>
            <a:pPr algn="ctr"/>
            <a:r>
              <a:rPr lang="tr-TR" sz="2000" b="1" dirty="0">
                <a:solidFill>
                  <a:srgbClr val="000000"/>
                </a:solidFill>
                <a:latin typeface="Arial" pitchFamily="34" charset="0"/>
                <a:cs typeface="Arial" pitchFamily="34" charset="0"/>
              </a:rPr>
              <a:t>DANIŞMA HİZMETLERİ YÖNETMELİĞİ </a:t>
            </a:r>
            <a:r>
              <a:rPr lang="tr-TR" sz="2000" b="1" dirty="0" smtClean="0">
                <a:solidFill>
                  <a:srgbClr val="000000"/>
                </a:solidFill>
                <a:latin typeface="Arial" pitchFamily="34" charset="0"/>
                <a:cs typeface="Arial" pitchFamily="34" charset="0"/>
              </a:rPr>
              <a:t>(2020)</a:t>
            </a:r>
            <a:endParaRPr lang="tr-TR" sz="2000" dirty="0">
              <a:solidFill>
                <a:srgbClr val="000000"/>
              </a:solidFill>
              <a:latin typeface="Arial" pitchFamily="34" charset="0"/>
              <a:cs typeface="Arial" pitchFamily="34" charset="0"/>
            </a:endParaRPr>
          </a:p>
          <a:p>
            <a:r>
              <a:rPr lang="tr-TR" dirty="0">
                <a:solidFill>
                  <a:srgbClr val="000000"/>
                </a:solidFill>
                <a:latin typeface="Times New Roman"/>
              </a:rPr>
              <a:t>  </a:t>
            </a:r>
          </a:p>
        </p:txBody>
      </p:sp>
      <p:sp>
        <p:nvSpPr>
          <p:cNvPr id="4" name="Dikdörtgen 3"/>
          <p:cNvSpPr/>
          <p:nvPr/>
        </p:nvSpPr>
        <p:spPr>
          <a:xfrm>
            <a:off x="424071" y="3366656"/>
            <a:ext cx="11357112" cy="4493538"/>
          </a:xfrm>
          <a:prstGeom prst="rect">
            <a:avLst/>
          </a:prstGeom>
        </p:spPr>
        <p:txBody>
          <a:bodyPr wrap="square">
            <a:spAutoFit/>
          </a:bodyPr>
          <a:lstStyle/>
          <a:p>
            <a:r>
              <a:rPr lang="tr-TR" sz="2200" b="1" dirty="0">
                <a:solidFill>
                  <a:srgbClr val="000000"/>
                </a:solidFill>
              </a:rPr>
              <a:t>Sınıf rehberlik programı: </a:t>
            </a:r>
            <a:endParaRPr lang="tr-TR" sz="2200" b="1" dirty="0" smtClean="0">
              <a:solidFill>
                <a:srgbClr val="000000"/>
              </a:solidFill>
            </a:endParaRPr>
          </a:p>
          <a:p>
            <a:r>
              <a:rPr lang="tr-TR" sz="2200" dirty="0" smtClean="0">
                <a:solidFill>
                  <a:srgbClr val="000000"/>
                </a:solidFill>
              </a:rPr>
              <a:t>Öğrencilerin </a:t>
            </a:r>
            <a:r>
              <a:rPr lang="tr-TR" sz="2200" dirty="0">
                <a:solidFill>
                  <a:srgbClr val="000000"/>
                </a:solidFill>
              </a:rPr>
              <a:t>sosyal duygusal, akademik ve kariyer gelişim alanlarına yönelik olarak belirlenmiş kazanımların sınıflarda grup etkinlikleri yolu ile öğrencilere sistemli bir şekilde sunulmasını amaçlayan </a:t>
            </a:r>
            <a:r>
              <a:rPr lang="tr-TR" sz="2200" dirty="0" smtClean="0">
                <a:solidFill>
                  <a:srgbClr val="000000"/>
                </a:solidFill>
              </a:rPr>
              <a:t>program. </a:t>
            </a:r>
          </a:p>
          <a:p>
            <a:endParaRPr lang="tr-TR" sz="2200" b="1" dirty="0">
              <a:solidFill>
                <a:srgbClr val="000000"/>
              </a:solidFill>
            </a:endParaRPr>
          </a:p>
          <a:p>
            <a:r>
              <a:rPr lang="tr-TR" sz="2200" b="1" dirty="0" smtClean="0">
                <a:solidFill>
                  <a:srgbClr val="000000"/>
                </a:solidFill>
              </a:rPr>
              <a:t>Sınıf </a:t>
            </a:r>
            <a:r>
              <a:rPr lang="tr-TR" sz="2200" b="1" dirty="0">
                <a:solidFill>
                  <a:srgbClr val="000000"/>
                </a:solidFill>
              </a:rPr>
              <a:t>rehberlik planı: </a:t>
            </a:r>
            <a:endParaRPr lang="tr-TR" sz="2200" b="1" dirty="0" smtClean="0">
              <a:solidFill>
                <a:srgbClr val="000000"/>
              </a:solidFill>
            </a:endParaRPr>
          </a:p>
          <a:p>
            <a:r>
              <a:rPr lang="tr-TR" sz="2200" dirty="0" smtClean="0">
                <a:solidFill>
                  <a:srgbClr val="000000"/>
                </a:solidFill>
              </a:rPr>
              <a:t>Sınıf </a:t>
            </a:r>
            <a:r>
              <a:rPr lang="tr-TR" sz="2200" dirty="0">
                <a:solidFill>
                  <a:srgbClr val="000000"/>
                </a:solidFill>
              </a:rPr>
              <a:t>rehber öğretmeni tarafından her eğitim öğretim yılı için okul rehberlik ve psikolojik danışma programı ile sınıfının rehberlik ihtiyaçları dikkate alınarak hazırlanan, sınıf rehberlik programı çerçevesinde uygulanacak rehberlik etkinliklerini ve yürütülecek faaliyetleri içeren </a:t>
            </a:r>
            <a:r>
              <a:rPr lang="tr-TR" sz="2200" dirty="0" smtClean="0">
                <a:solidFill>
                  <a:srgbClr val="000000"/>
                </a:solidFill>
              </a:rPr>
              <a:t>plan.</a:t>
            </a:r>
            <a:endParaRPr lang="tr-TR" sz="2200" dirty="0">
              <a:solidFill>
                <a:srgbClr val="000000"/>
              </a:solidFill>
            </a:endParaRPr>
          </a:p>
          <a:p>
            <a:endParaRPr lang="tr-TR" sz="2200" b="1" dirty="0" smtClean="0">
              <a:solidFill>
                <a:srgbClr val="000000"/>
              </a:solidFill>
            </a:endParaRPr>
          </a:p>
          <a:p>
            <a:endParaRPr lang="tr-TR" sz="2200" b="1" dirty="0">
              <a:solidFill>
                <a:srgbClr val="000000"/>
              </a:solidFill>
            </a:endParaRPr>
          </a:p>
          <a:p>
            <a:r>
              <a:rPr lang="tr-TR" sz="2200" b="1" dirty="0" smtClean="0">
                <a:solidFill>
                  <a:srgbClr val="000000"/>
                </a:solidFill>
              </a:rPr>
              <a:t> </a:t>
            </a:r>
            <a:endParaRPr lang="tr-TR" sz="2200" b="1" dirty="0">
              <a:solidFill>
                <a:srgbClr val="000000"/>
              </a:solidFill>
            </a:endParaRPr>
          </a:p>
          <a:p>
            <a:r>
              <a:rPr lang="tr-TR" sz="2200" b="1" dirty="0">
                <a:solidFill>
                  <a:srgbClr val="000000"/>
                </a:solidFill>
              </a:rPr>
              <a:t>  </a:t>
            </a:r>
          </a:p>
        </p:txBody>
      </p:sp>
    </p:spTree>
    <p:extLst>
      <p:ext uri="{BB962C8B-B14F-4D97-AF65-F5344CB8AC3E}">
        <p14:creationId xmlns:p14="http://schemas.microsoft.com/office/powerpoint/2010/main" val="155512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7322" y="216577"/>
            <a:ext cx="11569148" cy="5970865"/>
          </a:xfrm>
          <a:prstGeom prst="rect">
            <a:avLst/>
          </a:prstGeom>
        </p:spPr>
        <p:txBody>
          <a:bodyPr wrap="square">
            <a:spAutoFit/>
          </a:bodyPr>
          <a:lstStyle/>
          <a:p>
            <a:pPr algn="ctr"/>
            <a:endParaRPr lang="tr-TR" sz="2200" b="1" dirty="0" smtClean="0">
              <a:solidFill>
                <a:srgbClr val="000000"/>
              </a:solidFill>
            </a:endParaRPr>
          </a:p>
          <a:p>
            <a:pPr algn="ctr"/>
            <a:r>
              <a:rPr lang="tr-TR" sz="2200" b="1" dirty="0" smtClean="0">
                <a:solidFill>
                  <a:srgbClr val="000000"/>
                </a:solidFill>
              </a:rPr>
              <a:t>Okul </a:t>
            </a:r>
            <a:r>
              <a:rPr lang="tr-TR" sz="2200" b="1" dirty="0">
                <a:solidFill>
                  <a:srgbClr val="000000"/>
                </a:solidFill>
              </a:rPr>
              <a:t>Rehberlik ve Psikolojik Danışma Programı </a:t>
            </a:r>
            <a:endParaRPr lang="tr-TR" sz="2200" dirty="0">
              <a:solidFill>
                <a:srgbClr val="000000"/>
              </a:solidFill>
            </a:endParaRPr>
          </a:p>
          <a:p>
            <a:r>
              <a:rPr lang="tr-TR" sz="2200" b="1" dirty="0">
                <a:solidFill>
                  <a:srgbClr val="000000"/>
                </a:solidFill>
              </a:rPr>
              <a:t>İhtiyaç analizi </a:t>
            </a:r>
            <a:endParaRPr lang="tr-TR" sz="2200" dirty="0">
              <a:solidFill>
                <a:srgbClr val="000000"/>
              </a:solidFill>
            </a:endParaRPr>
          </a:p>
          <a:p>
            <a:r>
              <a:rPr lang="tr-TR" sz="2200" b="1" dirty="0">
                <a:solidFill>
                  <a:srgbClr val="000000"/>
                </a:solidFill>
              </a:rPr>
              <a:t>MADDE 8 – </a:t>
            </a:r>
            <a:r>
              <a:rPr lang="tr-TR" sz="2200" dirty="0">
                <a:solidFill>
                  <a:srgbClr val="000000"/>
                </a:solidFill>
              </a:rPr>
              <a:t>(1) Programın tasarlanması sürecinde her eğitim öğretim yılı mayıs ayında test ve test dışı teknikler kullanılarak öğrencilerin rehberlik ve psikolojik danışma hizmetlerine ilişkin ihtiyaçları belirlenir. </a:t>
            </a:r>
            <a:endParaRPr lang="tr-TR" sz="2200" dirty="0" smtClean="0">
              <a:solidFill>
                <a:srgbClr val="000000"/>
              </a:solidFill>
            </a:endParaRPr>
          </a:p>
          <a:p>
            <a:endParaRPr lang="tr-TR" sz="2400" dirty="0">
              <a:solidFill>
                <a:prstClr val="black"/>
              </a:solidFill>
            </a:endParaRPr>
          </a:p>
          <a:p>
            <a:r>
              <a:rPr lang="tr-TR" sz="2400" dirty="0">
                <a:solidFill>
                  <a:prstClr val="black"/>
                </a:solidFill>
              </a:rPr>
              <a:t> İhtiyaç analizi: Test ve test dışı teknikler kullanılarak öğrencilerin rehberlik ve psikolojik danışma ihtiyaçlarını belirlemeye yönelik </a:t>
            </a:r>
            <a:r>
              <a:rPr lang="tr-TR" sz="2400" dirty="0" smtClean="0">
                <a:solidFill>
                  <a:prstClr val="black"/>
                </a:solidFill>
              </a:rPr>
              <a:t>sürecidir</a:t>
            </a:r>
            <a:endParaRPr lang="tr-TR" sz="2400" dirty="0">
              <a:solidFill>
                <a:prstClr val="black"/>
              </a:solidFill>
            </a:endParaRPr>
          </a:p>
          <a:p>
            <a:r>
              <a:rPr lang="tr-TR" sz="2400" dirty="0">
                <a:solidFill>
                  <a:prstClr val="black"/>
                </a:solidFill>
              </a:rPr>
              <a:t>  </a:t>
            </a:r>
            <a:endParaRPr lang="tr-TR" sz="2200" b="1" dirty="0" smtClean="0">
              <a:solidFill>
                <a:srgbClr val="000000"/>
              </a:solidFill>
            </a:endParaRPr>
          </a:p>
          <a:p>
            <a:r>
              <a:rPr lang="tr-TR" sz="2200" b="1" dirty="0" smtClean="0">
                <a:solidFill>
                  <a:srgbClr val="000000"/>
                </a:solidFill>
              </a:rPr>
              <a:t>Hedeflerin </a:t>
            </a:r>
            <a:r>
              <a:rPr lang="tr-TR" sz="2200" b="1" dirty="0">
                <a:solidFill>
                  <a:srgbClr val="000000"/>
                </a:solidFill>
              </a:rPr>
              <a:t>belirlenmesi </a:t>
            </a:r>
            <a:endParaRPr lang="tr-TR" sz="2200" dirty="0">
              <a:solidFill>
                <a:srgbClr val="000000"/>
              </a:solidFill>
            </a:endParaRPr>
          </a:p>
          <a:p>
            <a:r>
              <a:rPr lang="tr-TR" sz="2200" b="1" dirty="0">
                <a:solidFill>
                  <a:srgbClr val="000000"/>
                </a:solidFill>
              </a:rPr>
              <a:t>MADDE 9 – </a:t>
            </a:r>
            <a:r>
              <a:rPr lang="tr-TR" sz="2200" dirty="0">
                <a:solidFill>
                  <a:srgbClr val="000000"/>
                </a:solidFill>
              </a:rPr>
              <a:t>(1) Rehberlik ve psikolojik danışma hizmetleri kapsamında genel hedefler Bakanlıkça, yerel hedefler rehberlik ve psikolojik danışma hizmetleri il yürütme komisyonlarınca, özel hedefler eğitim kurumlarınca belirlenir. </a:t>
            </a:r>
          </a:p>
          <a:p>
            <a:endParaRPr lang="tr-TR" sz="2200" b="1" dirty="0" smtClean="0">
              <a:solidFill>
                <a:srgbClr val="000000"/>
              </a:solidFill>
            </a:endParaRPr>
          </a:p>
          <a:p>
            <a:r>
              <a:rPr lang="tr-TR" sz="2200" dirty="0" smtClean="0">
                <a:solidFill>
                  <a:srgbClr val="000000"/>
                </a:solidFill>
              </a:rPr>
              <a:t> </a:t>
            </a:r>
            <a:endParaRPr lang="tr-TR" sz="2200" dirty="0">
              <a:solidFill>
                <a:srgbClr val="000000"/>
              </a:solidFill>
            </a:endParaRPr>
          </a:p>
          <a:p>
            <a:r>
              <a:rPr lang="tr-TR" sz="2200" dirty="0">
                <a:solidFill>
                  <a:srgbClr val="000000"/>
                </a:solidFill>
              </a:rPr>
              <a:t>  </a:t>
            </a:r>
          </a:p>
        </p:txBody>
      </p:sp>
    </p:spTree>
    <p:extLst>
      <p:ext uri="{BB962C8B-B14F-4D97-AF65-F5344CB8AC3E}">
        <p14:creationId xmlns:p14="http://schemas.microsoft.com/office/powerpoint/2010/main" val="156457223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Hisse Senedi">
  <a:themeElements>
    <a:clrScheme name="Hisse Senedi">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2_Hisse Senedi">
  <a:themeElements>
    <a:clrScheme name="Hisse Senedi">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4271</Words>
  <Application>Microsoft Office PowerPoint</Application>
  <PresentationFormat>Özel</PresentationFormat>
  <Paragraphs>414</Paragraphs>
  <Slides>73</Slides>
  <Notes>0</Notes>
  <HiddenSlides>0</HiddenSlides>
  <MMClips>0</MMClips>
  <ScaleCrop>false</ScaleCrop>
  <HeadingPairs>
    <vt:vector size="4" baseType="variant">
      <vt:variant>
        <vt:lpstr>Tema</vt:lpstr>
      </vt:variant>
      <vt:variant>
        <vt:i4>13</vt:i4>
      </vt:variant>
      <vt:variant>
        <vt:lpstr>Slayt Başlıkları</vt:lpstr>
      </vt:variant>
      <vt:variant>
        <vt:i4>73</vt:i4>
      </vt:variant>
    </vt:vector>
  </HeadingPairs>
  <TitlesOfParts>
    <vt:vector size="86" baseType="lpstr">
      <vt:lpstr>Office Teması</vt:lpstr>
      <vt:lpstr>Office Theme</vt:lpstr>
      <vt:lpstr>1_Hisse Senedi</vt:lpstr>
      <vt:lpstr>2_Hisse Senedi</vt:lpstr>
      <vt:lpstr>Ofis Teması</vt:lpstr>
      <vt:lpstr>Cumba</vt:lpstr>
      <vt:lpstr>1_Ofis Teması</vt:lpstr>
      <vt:lpstr>2_Ofis Teması</vt:lpstr>
      <vt:lpstr>3_Ofis Teması</vt:lpstr>
      <vt:lpstr>4_Ofis Teması</vt:lpstr>
      <vt:lpstr>5_Ofis Teması</vt:lpstr>
      <vt:lpstr>1_Office Teması</vt:lpstr>
      <vt:lpstr>2_Office Teması</vt:lpstr>
      <vt:lpstr>REHBERLİK PROGRAMLARININ GELİŞTİRİLMESİ </vt:lpstr>
      <vt:lpstr>Milli Eğitim Bakanlığı İlköğretim ve Ortaöğretim Kurumlarının HAFTALIK DERS ÇİZELGELERİ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         REHBERLİK MODELLERİ</vt:lpstr>
      <vt:lpstr>PowerPoint Sunusu</vt:lpstr>
      <vt:lpstr>PowerPoint Sunusu</vt:lpstr>
      <vt:lpstr>PowerPoint Sunusu</vt:lpstr>
      <vt:lpstr>PowerPoint Sunusu</vt:lpstr>
      <vt:lpstr>  </vt:lpstr>
      <vt:lpstr>PowerPoint Sunusu</vt:lpstr>
      <vt:lpstr>  </vt:lpstr>
      <vt:lpstr>  </vt:lpstr>
      <vt:lpstr>PowerPoint Sunusu</vt:lpstr>
      <vt:lpstr>Etkili Rehberlik Programının Özellikleri</vt:lpstr>
      <vt:lpstr>Etkili bir rehberlik programın özellikleri</vt:lpstr>
      <vt:lpstr>Etkili bir rehberlik programın özellikleri</vt:lpstr>
      <vt:lpstr> </vt:lpstr>
      <vt:lpstr> </vt:lpstr>
      <vt:lpstr>Ülkemizde mevcut rehberlik uygulamalarında geleneksel program anlayışının yerine :</vt:lpstr>
      <vt:lpstr>OKUL PSİKOLOJİK DANIŞMA VE REHBERLİK PROGRAMLARININ HAZIRLAMASI</vt:lpstr>
      <vt:lpstr>PDR Programı Hazırlama Süreci:</vt:lpstr>
      <vt:lpstr>Okul Psikolojik Danışma ve Rehberlik Programının Hazırlanması</vt:lpstr>
      <vt:lpstr>Öğrencilerin İhtiyaçlarının Belirlenmesinde Uygulanan Yöntemler</vt:lpstr>
      <vt:lpstr>  </vt:lpstr>
      <vt:lpstr>PowerPoint Sunusu</vt:lpstr>
      <vt:lpstr>Gelişimsel Anlayışa Dayalı Rehberlik Programında öğrencilerin genellikle şu konularda yeterlik kazanmaları beklenmektedir, </vt:lpstr>
      <vt:lpstr>PowerPoint Sunusu</vt:lpstr>
      <vt:lpstr>Gelişimsel Anlayışa Dayalı Bir İlköğretim PDR Programının  Aşağıdaki Yeterlikleri Kazandırmaya Yönelik Olması Beklenmektedir;</vt:lpstr>
      <vt:lpstr>ÖĞRENCİ YETERLİKLERİNE ÖRNEK:   KİŞİSEL - SOSYAL ALAN</vt:lpstr>
      <vt:lpstr>EĞİTSEL ALAN</vt:lpstr>
      <vt:lpstr>Mesleki yeterlilikler </vt:lpstr>
      <vt:lpstr>PowerPoint Sunusu</vt:lpstr>
      <vt:lpstr>PowerPoint Sunusu</vt:lpstr>
      <vt:lpstr>PowerPoint Sunusu</vt:lpstr>
      <vt:lpstr>PowerPoint Sunusu</vt:lpstr>
      <vt:lpstr>PowerPoint Sunusu</vt:lpstr>
      <vt:lpstr>Bu konuda öğretmenlerin rol ve görevleri:</vt:lpstr>
      <vt:lpstr>PowerPoint Sunusu</vt:lpstr>
      <vt:lpstr>PowerPoint Sunusu</vt:lpstr>
      <vt:lpstr>PowerPoint Sunusu</vt:lpstr>
      <vt:lpstr>PowerPoint Sunusu</vt:lpstr>
      <vt:lpstr>PowerPoint Sunusu</vt:lpstr>
      <vt:lpstr>PowerPoint Sunusu</vt:lpstr>
      <vt:lpstr>PowerPoint Sunusu</vt:lpstr>
      <vt:lpstr>Rehberlik Programının Uygulanmasında Öğretmenlerin Rolü ve Görevleri</vt:lpstr>
      <vt:lpstr>PowerPoint Sunusu</vt:lpstr>
      <vt:lpstr>Rehberlik Programının Uygulanmasında Öğretmenlerin Rolü ve Görevleri</vt:lpstr>
      <vt:lpstr>Sınıf Rehber Öğretmenlerinin Görevleri:</vt:lpstr>
      <vt:lpstr>Okul Psikolojik Danışma ve Rehberlik Programının Değerlendirilmesi</vt:lpstr>
      <vt:lpstr>PowerPoint Sunusu</vt:lpstr>
      <vt:lpstr>Değerlendirme sürecinde şu yöntemler uygulanabilir:</vt:lpstr>
      <vt:lpstr>Değerlendirme Sürecinde Öğretmenlerin Görevleri</vt:lpstr>
      <vt:lpstr>PowerPoint Sunusu</vt:lpstr>
    </vt:vector>
  </TitlesOfParts>
  <Company>CamiAkademi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PSİKOLOJİK DANIŞMA VE REHBERLİK PROGRAMLARININ GELİŞTİRİLMESİ</dc:title>
  <dc:creator>Casper</dc:creator>
  <cp:lastModifiedBy>Dante_Im</cp:lastModifiedBy>
  <cp:revision>111</cp:revision>
  <dcterms:created xsi:type="dcterms:W3CDTF">2019-05-15T06:45:58Z</dcterms:created>
  <dcterms:modified xsi:type="dcterms:W3CDTF">2022-05-25T06:12:56Z</dcterms:modified>
</cp:coreProperties>
</file>