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1CEA3C5D-7964-4FFC-9786-248393F619E5}"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4001672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CEA3C5D-7964-4FFC-9786-248393F619E5}"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2602139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CEA3C5D-7964-4FFC-9786-248393F619E5}"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1944637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CEA3C5D-7964-4FFC-9786-248393F619E5}" type="datetimeFigureOut">
              <a:rPr lang="tr-TR" smtClean="0"/>
              <a:t>21.04.2021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440311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CEA3C5D-7964-4FFC-9786-248393F619E5}" type="datetimeFigureOut">
              <a:rPr lang="tr-TR" smtClean="0"/>
              <a:t>21.04.2021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279927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CEA3C5D-7964-4FFC-9786-248393F619E5}" type="datetimeFigureOut">
              <a:rPr lang="tr-TR" smtClean="0"/>
              <a:t>21.04.2021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681192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CEA3C5D-7964-4FFC-9786-248393F619E5}" type="datetimeFigureOut">
              <a:rPr lang="tr-TR" smtClean="0"/>
              <a:t>21.04.2021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1968416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CEA3C5D-7964-4FFC-9786-248393F619E5}" type="datetimeFigureOut">
              <a:rPr lang="tr-TR" smtClean="0"/>
              <a:t>21.04.2021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3281799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CEA3C5D-7964-4FFC-9786-248393F619E5}" type="datetimeFigureOut">
              <a:rPr lang="tr-TR" smtClean="0"/>
              <a:t>21.04.2021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2530825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CEA3C5D-7964-4FFC-9786-248393F619E5}"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2571396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CEA3C5D-7964-4FFC-9786-248393F619E5}" type="datetimeFigureOut">
              <a:rPr lang="tr-TR" smtClean="0"/>
              <a:t>21.04.2021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F7B58FA-4C5F-495E-ADD3-6AE89A700579}" type="slidenum">
              <a:rPr lang="tr-TR" smtClean="0"/>
              <a:t>‹#›</a:t>
            </a:fld>
            <a:endParaRPr lang="tr-TR"/>
          </a:p>
        </p:txBody>
      </p:sp>
    </p:spTree>
    <p:extLst>
      <p:ext uri="{BB962C8B-B14F-4D97-AF65-F5344CB8AC3E}">
        <p14:creationId xmlns:p14="http://schemas.microsoft.com/office/powerpoint/2010/main" val="217583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EA3C5D-7964-4FFC-9786-248393F619E5}" type="datetimeFigureOut">
              <a:rPr lang="tr-TR" smtClean="0"/>
              <a:t>21.04.2021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B58FA-4C5F-495E-ADD3-6AE89A700579}" type="slidenum">
              <a:rPr lang="tr-TR" smtClean="0"/>
              <a:t>‹#›</a:t>
            </a:fld>
            <a:endParaRPr lang="tr-TR"/>
          </a:p>
        </p:txBody>
      </p:sp>
    </p:spTree>
    <p:extLst>
      <p:ext uri="{BB962C8B-B14F-4D97-AF65-F5344CB8AC3E}">
        <p14:creationId xmlns:p14="http://schemas.microsoft.com/office/powerpoint/2010/main" val="417049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D452D24-F4BB-4A37-8CE9-97E5FF04EAB4}"/>
              </a:ext>
            </a:extLst>
          </p:cNvPr>
          <p:cNvSpPr>
            <a:spLocks noGrp="1"/>
          </p:cNvSpPr>
          <p:nvPr>
            <p:ph type="title"/>
          </p:nvPr>
        </p:nvSpPr>
        <p:spPr/>
        <p:txBody>
          <a:bodyPr/>
          <a:lstStyle/>
          <a:p>
            <a:r>
              <a:rPr lang="tr-TR" dirty="0">
                <a:solidFill>
                  <a:srgbClr val="FF0000"/>
                </a:solidFill>
              </a:rPr>
              <a:t>1.TEMEL MİKROBİYOLOJİYE GİRİŞ</a:t>
            </a:r>
            <a:endParaRPr lang="tr-TR" dirty="0"/>
          </a:p>
        </p:txBody>
      </p:sp>
      <p:sp>
        <p:nvSpPr>
          <p:cNvPr id="3" name="İçerik Yer Tutucusu 2">
            <a:extLst>
              <a:ext uri="{FF2B5EF4-FFF2-40B4-BE49-F238E27FC236}">
                <a16:creationId xmlns:a16="http://schemas.microsoft.com/office/drawing/2014/main" xmlns="" id="{7A8D8CF8-D8A2-4EC1-8FC6-D31BF91A44D1}"/>
              </a:ext>
            </a:extLst>
          </p:cNvPr>
          <p:cNvSpPr>
            <a:spLocks noGrp="1"/>
          </p:cNvSpPr>
          <p:nvPr>
            <p:ph idx="1"/>
          </p:nvPr>
        </p:nvSpPr>
        <p:spPr/>
        <p:txBody>
          <a:bodyPr>
            <a:normAutofit lnSpcReduction="10000"/>
          </a:bodyPr>
          <a:lstStyle/>
          <a:p>
            <a:r>
              <a:rPr lang="tr-TR" sz="2800" dirty="0"/>
              <a:t>Mikrobiyoloji; ekosistemdeki mikroorganizmaları, insan, hayvan, bitki patojenlerini ve doğadaki </a:t>
            </a:r>
            <a:r>
              <a:rPr lang="tr-TR" sz="2800" dirty="0" err="1"/>
              <a:t>mikrobiyal</a:t>
            </a:r>
            <a:r>
              <a:rPr lang="tr-TR" sz="2800" dirty="0"/>
              <a:t> çeşitlilik ilişkilerini ve mikroorganizmaların değişimlerini;  mikroorganizmalar ile </a:t>
            </a:r>
            <a:r>
              <a:rPr lang="tr-TR" sz="2800" dirty="0" err="1"/>
              <a:t>makroorganizmalar</a:t>
            </a:r>
            <a:r>
              <a:rPr lang="tr-TR" sz="2800" dirty="0"/>
              <a:t> ve diğer canlı hücreler ile etkileşimlerini ve </a:t>
            </a:r>
            <a:r>
              <a:rPr lang="tr-TR" sz="2800" dirty="0" err="1"/>
              <a:t>simbiyotik</a:t>
            </a:r>
            <a:r>
              <a:rPr lang="tr-TR" sz="2800" dirty="0"/>
              <a:t> yaşam şekilleri konularını işler. </a:t>
            </a:r>
          </a:p>
          <a:p>
            <a:r>
              <a:rPr lang="tr-TR" sz="2800" dirty="0"/>
              <a:t>Bu konuları işlerken bilimin bir çok alt dallarından yararlanır.  Şimdi mikrobiyoloji bilimi ile ilgili tanımlar ile Mikrobiyolojiye yardım eden disiplinler arası işbirliği içinde olan bilim dallarını inceleyelim.</a:t>
            </a:r>
          </a:p>
        </p:txBody>
      </p:sp>
    </p:spTree>
    <p:extLst>
      <p:ext uri="{BB962C8B-B14F-4D97-AF65-F5344CB8AC3E}">
        <p14:creationId xmlns:p14="http://schemas.microsoft.com/office/powerpoint/2010/main" val="3061173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81754C2-E475-4C23-8B38-96C696CFE8D7}"/>
              </a:ext>
            </a:extLst>
          </p:cNvPr>
          <p:cNvSpPr>
            <a:spLocks noGrp="1"/>
          </p:cNvSpPr>
          <p:nvPr>
            <p:ph type="title"/>
          </p:nvPr>
        </p:nvSpPr>
        <p:spPr/>
        <p:txBody>
          <a:bodyPr>
            <a:normAutofit fontScale="90000"/>
          </a:bodyPr>
          <a:lstStyle/>
          <a:p>
            <a:r>
              <a:rPr lang="tr-TR" dirty="0">
                <a:solidFill>
                  <a:srgbClr val="FF0000"/>
                </a:solidFill>
              </a:rPr>
              <a:t>Bilimin tanımı ve Bilim Dalları ve Bilim Ağacı</a:t>
            </a:r>
          </a:p>
        </p:txBody>
      </p:sp>
      <p:sp>
        <p:nvSpPr>
          <p:cNvPr id="3" name="İçerik Yer Tutucusu 2">
            <a:extLst>
              <a:ext uri="{FF2B5EF4-FFF2-40B4-BE49-F238E27FC236}">
                <a16:creationId xmlns:a16="http://schemas.microsoft.com/office/drawing/2014/main" xmlns="" id="{117DCD91-0DC2-45DF-BDEA-5BEC378D4A01}"/>
              </a:ext>
            </a:extLst>
          </p:cNvPr>
          <p:cNvSpPr>
            <a:spLocks noGrp="1"/>
          </p:cNvSpPr>
          <p:nvPr>
            <p:ph idx="1"/>
          </p:nvPr>
        </p:nvSpPr>
        <p:spPr/>
        <p:txBody>
          <a:bodyPr>
            <a:normAutofit fontScale="92500"/>
          </a:bodyPr>
          <a:lstStyle/>
          <a:p>
            <a:r>
              <a:rPr lang="tr-TR" sz="2400" dirty="0">
                <a:solidFill>
                  <a:srgbClr val="FF0000"/>
                </a:solidFill>
              </a:rPr>
              <a:t>Mikrobiyoloji;</a:t>
            </a:r>
            <a:r>
              <a:rPr lang="tr-TR" sz="2400" dirty="0"/>
              <a:t> Genel bir tanımlamayla;  çapları ve büyüklükleri 1 mm’den küçük, çıplak gözle görülemeyen mikroorganizmaları inceleyen bilim dalıdır. Mikrobiyoloji bilimi insanların yakın ilgi duyduğu, çok uzun yıllara dayanan bir geçmişi olan bilimdir.  O halde önce bilim nedir? Bilim denilince, bilimsel düşünce ve bilimsel yaklaşım denince ne anlaşıldığını anlatmak için öncelikle bilimi tanımlayalım.</a:t>
            </a:r>
          </a:p>
          <a:p>
            <a:r>
              <a:rPr lang="tr-TR" sz="2400" dirty="0">
                <a:solidFill>
                  <a:srgbClr val="FF0000"/>
                </a:solidFill>
              </a:rPr>
              <a:t>Bilim;</a:t>
            </a:r>
            <a:r>
              <a:rPr lang="tr-TR" sz="2400" dirty="0"/>
              <a:t> başka bilim insanlarınca denenebilir, denenerek doğrulanabilir, nesnel ve mantıksal özellikleri olan düzenlenmiş anlamlı bilgilerdir. Diğer bir tanımlamada bilim;  genel geçerlik ve kesinlik nitelikleri gösteren yöntemli ve </a:t>
            </a:r>
            <a:r>
              <a:rPr lang="tr-TR" sz="2400" dirty="0" err="1"/>
              <a:t>dizgisel</a:t>
            </a:r>
            <a:r>
              <a:rPr lang="tr-TR" sz="2400" dirty="0"/>
              <a:t> bilgi veya belli bir konuyu bilme isteğinden yola çıkan, belli bir amaca yönelen bir bilgi edinme ve yöntemli araştırma sürecidir.</a:t>
            </a:r>
          </a:p>
          <a:p>
            <a:endParaRPr lang="tr-TR" dirty="0"/>
          </a:p>
        </p:txBody>
      </p:sp>
    </p:spTree>
    <p:extLst>
      <p:ext uri="{BB962C8B-B14F-4D97-AF65-F5344CB8AC3E}">
        <p14:creationId xmlns:p14="http://schemas.microsoft.com/office/powerpoint/2010/main" val="3790999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E1D5B83-F52D-4531-A29B-49DA7EB5A26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4CD8FB8-FF71-4E53-881B-C1BB1B91F79D}"/>
              </a:ext>
            </a:extLst>
          </p:cNvPr>
          <p:cNvSpPr>
            <a:spLocks noGrp="1"/>
          </p:cNvSpPr>
          <p:nvPr>
            <p:ph idx="1"/>
          </p:nvPr>
        </p:nvSpPr>
        <p:spPr/>
        <p:txBody>
          <a:bodyPr>
            <a:normAutofit fontScale="77500" lnSpcReduction="20000"/>
          </a:bodyPr>
          <a:lstStyle/>
          <a:p>
            <a:r>
              <a:rPr lang="tr-TR" dirty="0">
                <a:solidFill>
                  <a:srgbClr val="FF0000"/>
                </a:solidFill>
              </a:rPr>
              <a:t>Biyoloji;</a:t>
            </a:r>
            <a:r>
              <a:rPr lang="tr-TR" dirty="0"/>
              <a:t> Canlılar bilimi demektir. Biyoloji doğada bulunan canlıları (bitki ve hayvanları) inceler. Bitkibilim (botanik) bitkileri, hayvan bilim (Zooloji) hayvanları ve insanı inceler. </a:t>
            </a:r>
          </a:p>
          <a:p>
            <a:r>
              <a:rPr lang="tr-TR" dirty="0">
                <a:solidFill>
                  <a:srgbClr val="FF0000"/>
                </a:solidFill>
              </a:rPr>
              <a:t>Botanik/ Bitki bilimi;</a:t>
            </a:r>
            <a:r>
              <a:rPr lang="tr-TR" dirty="0"/>
              <a:t> Biyolojinin bitkileri inceleyen bir alt dalıdır.  </a:t>
            </a:r>
          </a:p>
          <a:p>
            <a:r>
              <a:rPr lang="tr-TR" dirty="0">
                <a:solidFill>
                  <a:srgbClr val="FF0000"/>
                </a:solidFill>
              </a:rPr>
              <a:t>Zooloji/ Hayvanlar bilimi; </a:t>
            </a:r>
            <a:r>
              <a:rPr lang="tr-TR" dirty="0"/>
              <a:t>Biyolojinin hayvanların yapı, görev, davranış, hayat hikayeleri, sınıflandırılması ve yeryüzündeki  yaşayışları ile uğraşan bir dalıdır.  </a:t>
            </a:r>
          </a:p>
          <a:p>
            <a:r>
              <a:rPr lang="tr-TR" dirty="0"/>
              <a:t>Biyoloji;  Genel biyoloji, moleküler biyoloji,  ekoloji/ çevrebilim,  genetik mühendisliği veya </a:t>
            </a:r>
            <a:r>
              <a:rPr lang="tr-TR" dirty="0" err="1"/>
              <a:t>biyoteknoloji</a:t>
            </a:r>
            <a:r>
              <a:rPr lang="tr-TR" dirty="0"/>
              <a:t>, tıp (sağlık bilimleri) gibi canlıları ilgilendiren konuları inceleyen alt bilim dallarına ayrılır.</a:t>
            </a:r>
          </a:p>
        </p:txBody>
      </p:sp>
    </p:spTree>
    <p:extLst>
      <p:ext uri="{BB962C8B-B14F-4D97-AF65-F5344CB8AC3E}">
        <p14:creationId xmlns:p14="http://schemas.microsoft.com/office/powerpoint/2010/main" val="2875028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846263"/>
            <a:ext cx="4622800" cy="4362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7814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6A5A227-41A2-4485-9ED2-EF3A957336B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37BC57EC-B37B-4379-968F-13319DCC9F62}"/>
              </a:ext>
            </a:extLst>
          </p:cNvPr>
          <p:cNvSpPr>
            <a:spLocks noGrp="1"/>
          </p:cNvSpPr>
          <p:nvPr>
            <p:ph idx="1"/>
          </p:nvPr>
        </p:nvSpPr>
        <p:spPr/>
        <p:txBody>
          <a:bodyPr>
            <a:normAutofit fontScale="92500" lnSpcReduction="20000"/>
          </a:bodyPr>
          <a:lstStyle/>
          <a:p>
            <a:r>
              <a:rPr lang="tr-TR" sz="2400" dirty="0">
                <a:solidFill>
                  <a:srgbClr val="FF0000"/>
                </a:solidFill>
              </a:rPr>
              <a:t>Genel Biyoloji; </a:t>
            </a:r>
            <a:r>
              <a:rPr lang="tr-TR" sz="2400" dirty="0"/>
              <a:t>Doğadaki canlıları (bitki ve hayvanları) genel biyolojik yöntemlerle inceleyen yaşamın temel ilkelerini araştıran bilim dalıdır.</a:t>
            </a:r>
          </a:p>
          <a:p>
            <a:r>
              <a:rPr lang="tr-TR" sz="2400" dirty="0">
                <a:solidFill>
                  <a:srgbClr val="FF0000"/>
                </a:solidFill>
              </a:rPr>
              <a:t>Moleküler biyoloji; </a:t>
            </a:r>
            <a:r>
              <a:rPr lang="tr-TR" sz="2400" dirty="0"/>
              <a:t>Canlıları moleküler biyolojik yöntemlerle inceleyen, canlılığın veya hücrelerdeki yaşamın temel ilkelerini moleküler düzeyde araştıran bilim dalıdır. </a:t>
            </a:r>
          </a:p>
          <a:p>
            <a:r>
              <a:rPr lang="tr-TR" sz="2400" dirty="0">
                <a:solidFill>
                  <a:srgbClr val="FF0000"/>
                </a:solidFill>
              </a:rPr>
              <a:t>Ekoloji/ Çevrebilim;  </a:t>
            </a:r>
            <a:r>
              <a:rPr lang="tr-TR" sz="2400" dirty="0"/>
              <a:t>Doğadaki canlıların yaşadıkları çevreyle olan ilişkilerini ve doğadaki canlılar türler arasındaki ilişkileri inceleyen disiplinler arası bir bilim dalıdır. </a:t>
            </a:r>
          </a:p>
          <a:p>
            <a:r>
              <a:rPr lang="tr-TR" sz="2400" dirty="0">
                <a:solidFill>
                  <a:srgbClr val="FF0000"/>
                </a:solidFill>
              </a:rPr>
              <a:t>Genetik mühendisliği; </a:t>
            </a:r>
            <a:r>
              <a:rPr lang="tr-TR" sz="2400" dirty="0"/>
              <a:t>Canlılık olaylarını veya yaşamsal süreçleri genetik mühendisliği (</a:t>
            </a:r>
            <a:r>
              <a:rPr lang="tr-TR" sz="2400" dirty="0" err="1"/>
              <a:t>biyoteknolojik</a:t>
            </a:r>
            <a:r>
              <a:rPr lang="tr-TR" sz="2400" dirty="0"/>
              <a:t>) yöntemler ile araştıran disiplinler arası bilim daldır.</a:t>
            </a:r>
          </a:p>
          <a:p>
            <a:r>
              <a:rPr lang="tr-TR" sz="2400" dirty="0" err="1">
                <a:solidFill>
                  <a:srgbClr val="FF0000"/>
                </a:solidFill>
              </a:rPr>
              <a:t>Biyoteknoloji</a:t>
            </a:r>
            <a:r>
              <a:rPr lang="tr-TR" sz="2400" dirty="0">
                <a:solidFill>
                  <a:srgbClr val="FF0000"/>
                </a:solidFill>
              </a:rPr>
              <a:t>;</a:t>
            </a:r>
            <a:r>
              <a:rPr lang="tr-TR" sz="2400" dirty="0"/>
              <a:t> Canlıların yaşamsal süreçlerini </a:t>
            </a:r>
            <a:r>
              <a:rPr lang="tr-TR" sz="2400" dirty="0" err="1"/>
              <a:t>biyoteknolojik</a:t>
            </a:r>
            <a:r>
              <a:rPr lang="tr-TR" sz="2400" dirty="0"/>
              <a:t> yöntemler aracılığıyla araştıran, inceleyen disiplinler arası bilim daldır.</a:t>
            </a:r>
          </a:p>
          <a:p>
            <a:endParaRPr lang="tr-TR" dirty="0"/>
          </a:p>
        </p:txBody>
      </p:sp>
    </p:spTree>
    <p:extLst>
      <p:ext uri="{BB962C8B-B14F-4D97-AF65-F5344CB8AC3E}">
        <p14:creationId xmlns:p14="http://schemas.microsoft.com/office/powerpoint/2010/main" val="949647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B302866-C371-45C6-9F9B-BEE43D62B78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F171BF36-AFF0-4BD5-AC70-5122707C7772}"/>
              </a:ext>
            </a:extLst>
          </p:cNvPr>
          <p:cNvSpPr>
            <a:spLocks noGrp="1"/>
          </p:cNvSpPr>
          <p:nvPr>
            <p:ph idx="1"/>
          </p:nvPr>
        </p:nvSpPr>
        <p:spPr/>
        <p:txBody>
          <a:bodyPr>
            <a:normAutofit fontScale="77500" lnSpcReduction="20000"/>
          </a:bodyPr>
          <a:lstStyle/>
          <a:p>
            <a:r>
              <a:rPr lang="tr-TR" dirty="0">
                <a:solidFill>
                  <a:srgbClr val="FF0000"/>
                </a:solidFill>
              </a:rPr>
              <a:t>Tıp (sağlık bilimleri); </a:t>
            </a:r>
            <a:r>
              <a:rPr lang="tr-TR" dirty="0" err="1"/>
              <a:t>Tıpsal</a:t>
            </a:r>
            <a:r>
              <a:rPr lang="tr-TR" dirty="0"/>
              <a:t> bilimler bir çok alt bilim dalından oluşmaktadır. Dar anlamda bunların </a:t>
            </a:r>
            <a:r>
              <a:rPr lang="tr-TR" dirty="0" err="1"/>
              <a:t>başlıcası</a:t>
            </a:r>
            <a:r>
              <a:rPr lang="tr-TR" dirty="0"/>
              <a:t> sırayla;</a:t>
            </a:r>
          </a:p>
          <a:p>
            <a:r>
              <a:rPr lang="tr-TR" dirty="0">
                <a:solidFill>
                  <a:srgbClr val="FF0000"/>
                </a:solidFill>
              </a:rPr>
              <a:t>Anatomi;</a:t>
            </a:r>
            <a:r>
              <a:rPr lang="tr-TR" dirty="0"/>
              <a:t> İnsan vücut yapısını, işleyişlerini inceler. </a:t>
            </a:r>
            <a:r>
              <a:rPr lang="tr-TR" dirty="0" err="1"/>
              <a:t>Makroskobik</a:t>
            </a:r>
            <a:r>
              <a:rPr lang="tr-TR" dirty="0"/>
              <a:t> ve mikroskobik anatomi olarak çalışma alanları bulunmaktadır.</a:t>
            </a:r>
          </a:p>
          <a:p>
            <a:r>
              <a:rPr lang="tr-TR" dirty="0">
                <a:solidFill>
                  <a:srgbClr val="FF0000"/>
                </a:solidFill>
              </a:rPr>
              <a:t>Embriyoloji;</a:t>
            </a:r>
            <a:r>
              <a:rPr lang="tr-TR" dirty="0"/>
              <a:t> Embriyonun </a:t>
            </a:r>
            <a:r>
              <a:rPr lang="tr-TR" dirty="0" err="1"/>
              <a:t>intrauterin</a:t>
            </a:r>
            <a:r>
              <a:rPr lang="tr-TR" dirty="0"/>
              <a:t> yaşamsal dönemlerini (</a:t>
            </a:r>
            <a:r>
              <a:rPr lang="tr-TR" dirty="0" err="1"/>
              <a:t>embriyonal</a:t>
            </a:r>
            <a:r>
              <a:rPr lang="tr-TR" dirty="0"/>
              <a:t> </a:t>
            </a:r>
            <a:r>
              <a:rPr lang="tr-TR" dirty="0" err="1"/>
              <a:t>gelişimeyi</a:t>
            </a:r>
            <a:r>
              <a:rPr lang="tr-TR" dirty="0"/>
              <a:t>) inceleyen bilim daldır.</a:t>
            </a:r>
          </a:p>
          <a:p>
            <a:r>
              <a:rPr lang="tr-TR" dirty="0">
                <a:solidFill>
                  <a:srgbClr val="FF0000"/>
                </a:solidFill>
              </a:rPr>
              <a:t>Histoloji;</a:t>
            </a:r>
            <a:r>
              <a:rPr lang="tr-TR" dirty="0"/>
              <a:t> İnsan dokularını inceler.</a:t>
            </a:r>
          </a:p>
          <a:p>
            <a:r>
              <a:rPr lang="tr-TR" dirty="0">
                <a:solidFill>
                  <a:srgbClr val="FF0000"/>
                </a:solidFill>
              </a:rPr>
              <a:t>Fizyoloji;</a:t>
            </a:r>
            <a:r>
              <a:rPr lang="tr-TR" dirty="0"/>
              <a:t> Organizmanın, insan vücudunun organlarını, organların işlevlerini inceler.</a:t>
            </a:r>
          </a:p>
          <a:p>
            <a:r>
              <a:rPr lang="tr-TR" dirty="0">
                <a:solidFill>
                  <a:srgbClr val="FF0000"/>
                </a:solidFill>
              </a:rPr>
              <a:t>Biyokimya;</a:t>
            </a:r>
            <a:r>
              <a:rPr lang="tr-TR" dirty="0"/>
              <a:t> Vücuttaki biyolojik işleyişi kimyasal yöntemlerle inceler. </a:t>
            </a:r>
          </a:p>
          <a:p>
            <a:r>
              <a:rPr lang="tr-TR" dirty="0">
                <a:solidFill>
                  <a:srgbClr val="FF0000"/>
                </a:solidFill>
              </a:rPr>
              <a:t>Patoloji; </a:t>
            </a:r>
            <a:r>
              <a:rPr lang="tr-TR" dirty="0"/>
              <a:t>Hastalıkların oluşumunu, nedenlerini inceler.</a:t>
            </a:r>
          </a:p>
        </p:txBody>
      </p:sp>
    </p:spTree>
    <p:extLst>
      <p:ext uri="{BB962C8B-B14F-4D97-AF65-F5344CB8AC3E}">
        <p14:creationId xmlns:p14="http://schemas.microsoft.com/office/powerpoint/2010/main" val="1841826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ABC97B2-B667-45B0-B05F-8ADF92DE5D1D}"/>
              </a:ext>
            </a:extLst>
          </p:cNvPr>
          <p:cNvSpPr>
            <a:spLocks noGrp="1"/>
          </p:cNvSpPr>
          <p:nvPr>
            <p:ph type="title"/>
          </p:nvPr>
        </p:nvSpPr>
        <p:spPr/>
        <p:txBody>
          <a:bodyPr>
            <a:normAutofit fontScale="90000"/>
          </a:bodyPr>
          <a:lstStyle/>
          <a:p>
            <a:r>
              <a:rPr lang="tr-TR" sz="3600" dirty="0">
                <a:solidFill>
                  <a:srgbClr val="FF0000"/>
                </a:solidFill>
              </a:rPr>
              <a:t>MİKROBİYOLOJİNİN TANIMI VE ÇALIŞMA ALANLARI</a:t>
            </a:r>
          </a:p>
        </p:txBody>
      </p:sp>
      <p:sp>
        <p:nvSpPr>
          <p:cNvPr id="3" name="İçerik Yer Tutucusu 2">
            <a:extLst>
              <a:ext uri="{FF2B5EF4-FFF2-40B4-BE49-F238E27FC236}">
                <a16:creationId xmlns:a16="http://schemas.microsoft.com/office/drawing/2014/main" xmlns="" id="{D21435FB-2BD6-4107-A7D7-05909ED82055}"/>
              </a:ext>
            </a:extLst>
          </p:cNvPr>
          <p:cNvSpPr>
            <a:spLocks noGrp="1"/>
          </p:cNvSpPr>
          <p:nvPr>
            <p:ph idx="1"/>
          </p:nvPr>
        </p:nvSpPr>
        <p:spPr/>
        <p:txBody>
          <a:bodyPr>
            <a:normAutofit lnSpcReduction="10000"/>
          </a:bodyPr>
          <a:lstStyle/>
          <a:p>
            <a:r>
              <a:rPr lang="tr-TR" sz="3200" dirty="0">
                <a:solidFill>
                  <a:srgbClr val="FF0000"/>
                </a:solidFill>
              </a:rPr>
              <a:t>Mikrobiyoloji;</a:t>
            </a:r>
            <a:r>
              <a:rPr lang="tr-TR" sz="3200" dirty="0"/>
              <a:t> insan ve hayvanlarda bulunan patojenlerin ve/veya florayı oluşturan mikroorganizmaların mikrop- organizma ilişkilerini, üreme fizyolojilerini,  patojenlerin hastalık yapma özelliklerini (</a:t>
            </a:r>
            <a:r>
              <a:rPr lang="tr-TR" sz="3200" dirty="0" err="1"/>
              <a:t>patojenitelerini</a:t>
            </a:r>
            <a:r>
              <a:rPr lang="tr-TR" sz="3200" dirty="0"/>
              <a:t>),  enfeksiyon hastalıklarının tanı ve </a:t>
            </a:r>
            <a:r>
              <a:rPr lang="tr-TR" sz="3200" dirty="0" err="1"/>
              <a:t>sağıltımlarını</a:t>
            </a:r>
            <a:r>
              <a:rPr lang="tr-TR" sz="3200" dirty="0"/>
              <a:t> araştıran bilim dalıdır.  Diğer bir tanımlamayla mikrobiyoloji; Çapları 1mm’den küçük çıplak gözle görülemeyen mikroorganizmaları inceleyen bilim dalıdır.</a:t>
            </a:r>
          </a:p>
        </p:txBody>
      </p:sp>
    </p:spTree>
    <p:extLst>
      <p:ext uri="{BB962C8B-B14F-4D97-AF65-F5344CB8AC3E}">
        <p14:creationId xmlns:p14="http://schemas.microsoft.com/office/powerpoint/2010/main" val="686463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26DCD26-67C8-4AEE-A8B2-A0A16AE289E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DE41D54D-9098-421C-95CF-5EADFE434E40}"/>
              </a:ext>
            </a:extLst>
          </p:cNvPr>
          <p:cNvSpPr>
            <a:spLocks noGrp="1"/>
          </p:cNvSpPr>
          <p:nvPr>
            <p:ph idx="1"/>
          </p:nvPr>
        </p:nvSpPr>
        <p:spPr/>
        <p:txBody>
          <a:bodyPr>
            <a:normAutofit/>
          </a:bodyPr>
          <a:lstStyle/>
          <a:p>
            <a:r>
              <a:rPr lang="tr-TR" sz="3200" dirty="0">
                <a:solidFill>
                  <a:srgbClr val="FF0000"/>
                </a:solidFill>
              </a:rPr>
              <a:t>Tıbbi Mikrobiyoloji; </a:t>
            </a:r>
            <a:r>
              <a:rPr lang="tr-TR" sz="3200" dirty="0"/>
              <a:t>insanlarda hastalık yapan mikroorganizmaları ve yaptıkları hastalıkları, tanı ve sağaltım yöntemlerini inceler. Bilim, bilimsel yöntem ve teknoloji geliştikçe, mikrobiyoloji de genişlemiştir. Bu nedenle Tıbbi mikrobiyoloji de gelişip genişledikçe; Bakteriyoloji, Viroloji, İmmünoloji, Mikoloji gibi bir çok bilim dalına ayrılmıştır.</a:t>
            </a:r>
          </a:p>
        </p:txBody>
      </p:sp>
    </p:spTree>
    <p:extLst>
      <p:ext uri="{BB962C8B-B14F-4D97-AF65-F5344CB8AC3E}">
        <p14:creationId xmlns:p14="http://schemas.microsoft.com/office/powerpoint/2010/main" val="2821050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26DCD26-67C8-4AEE-A8B2-A0A16AE289E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DE41D54D-9098-421C-95CF-5EADFE434E40}"/>
              </a:ext>
            </a:extLst>
          </p:cNvPr>
          <p:cNvSpPr>
            <a:spLocks noGrp="1"/>
          </p:cNvSpPr>
          <p:nvPr>
            <p:ph idx="1"/>
          </p:nvPr>
        </p:nvSpPr>
        <p:spPr/>
        <p:txBody>
          <a:bodyPr>
            <a:noAutofit/>
          </a:bodyPr>
          <a:lstStyle/>
          <a:p>
            <a:r>
              <a:rPr lang="tr-TR" sz="2400" dirty="0">
                <a:solidFill>
                  <a:srgbClr val="FF0000"/>
                </a:solidFill>
              </a:rPr>
              <a:t>Bakteriyoloji;</a:t>
            </a:r>
            <a:r>
              <a:rPr lang="tr-TR" sz="2400" dirty="0"/>
              <a:t> Mikrobiyolojinin bir alt dalı olan Bakteriyoloji; bakterilerin üremelerini, yapısal özelliklerini, </a:t>
            </a:r>
            <a:r>
              <a:rPr lang="tr-TR" sz="2400" dirty="0" err="1"/>
              <a:t>identifiksyonlarını</a:t>
            </a:r>
            <a:r>
              <a:rPr lang="tr-TR" sz="2400" dirty="0"/>
              <a:t>, sınıflandırmalarını, yapmış oldukları hastalıkları ve sağaltımlarını inceler. Bu alanda uğraşan, uzmanlaşan bilim insanlarına bakteriyolog denir.</a:t>
            </a:r>
          </a:p>
          <a:p>
            <a:r>
              <a:rPr lang="tr-TR" sz="2400" dirty="0">
                <a:solidFill>
                  <a:srgbClr val="FF0000"/>
                </a:solidFill>
              </a:rPr>
              <a:t>Viroloji;</a:t>
            </a:r>
            <a:r>
              <a:rPr lang="tr-TR" sz="2400" dirty="0"/>
              <a:t> </a:t>
            </a:r>
            <a:r>
              <a:rPr lang="tr-TR" sz="2400" dirty="0" err="1"/>
              <a:t>Mikrobiyoloji’nin</a:t>
            </a:r>
            <a:r>
              <a:rPr lang="tr-TR" sz="2400" dirty="0"/>
              <a:t> bir alt dalı olan Viroloji; virüslerin üreme ve yapısal özelliklerini, </a:t>
            </a:r>
            <a:r>
              <a:rPr lang="tr-TR" sz="2400" dirty="0" err="1"/>
              <a:t>identifiksyonlarını</a:t>
            </a:r>
            <a:r>
              <a:rPr lang="tr-TR" sz="2400" dirty="0"/>
              <a:t>, sınıflandırılmalarını, yapmış oldukları hastalıkları ve sağaltımlarını inceler. Bu alanda uğraşan, uzmanlaşan bilim adamlarına Virolog denir. </a:t>
            </a:r>
          </a:p>
          <a:p>
            <a:r>
              <a:rPr lang="tr-TR" sz="2400" dirty="0">
                <a:solidFill>
                  <a:srgbClr val="FF0000"/>
                </a:solidFill>
              </a:rPr>
              <a:t>Mikoloji;</a:t>
            </a:r>
            <a:r>
              <a:rPr lang="tr-TR" sz="2400" dirty="0"/>
              <a:t> Mikrobiyolojinin bir alt dalı olan Mikoloji; mantarların üremelerini ve yapısal özelliklerini, </a:t>
            </a:r>
            <a:r>
              <a:rPr lang="tr-TR" sz="2400" dirty="0" err="1"/>
              <a:t>identifiksyonlarını</a:t>
            </a:r>
            <a:r>
              <a:rPr lang="tr-TR" sz="2400" dirty="0"/>
              <a:t>, sınıflandırmalarını yapmış oldukları hastalıkları ve sağaltımlarını inceler bu alanda uğraşan uzmanlaşan bilim adamlarına </a:t>
            </a:r>
            <a:r>
              <a:rPr lang="tr-TR" sz="2400" dirty="0" err="1"/>
              <a:t>Mikolog</a:t>
            </a:r>
            <a:r>
              <a:rPr lang="tr-TR" sz="2400" dirty="0"/>
              <a:t> denir.</a:t>
            </a:r>
          </a:p>
        </p:txBody>
      </p:sp>
    </p:spTree>
    <p:extLst>
      <p:ext uri="{BB962C8B-B14F-4D97-AF65-F5344CB8AC3E}">
        <p14:creationId xmlns:p14="http://schemas.microsoft.com/office/powerpoint/2010/main" val="48186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D452D24-F4BB-4A37-8CE9-97E5FF04EAB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7A8D8CF8-D8A2-4EC1-8FC6-D31BF91A44D1}"/>
              </a:ext>
            </a:extLst>
          </p:cNvPr>
          <p:cNvSpPr>
            <a:spLocks noGrp="1"/>
          </p:cNvSpPr>
          <p:nvPr>
            <p:ph idx="1"/>
          </p:nvPr>
        </p:nvSpPr>
        <p:spPr/>
        <p:txBody>
          <a:bodyPr>
            <a:normAutofit/>
          </a:bodyPr>
          <a:lstStyle/>
          <a:p>
            <a:r>
              <a:rPr lang="tr-TR" sz="2400" dirty="0">
                <a:solidFill>
                  <a:srgbClr val="FF0000"/>
                </a:solidFill>
              </a:rPr>
              <a:t>İmmünoloji; </a:t>
            </a:r>
            <a:r>
              <a:rPr lang="tr-TR" sz="2400" dirty="0"/>
              <a:t>Bağışıklık bilimi demektir. Genel anlamda hayvanların (ve insanın)  lenfatik doku ve organlarının yapısını, işlevlerini, hastalık ve sağaltımlarını konu edinen disiplinler arası bilim dalıdır çok bilim dalının katıldığı bilim dalıdır. </a:t>
            </a:r>
          </a:p>
          <a:p>
            <a:r>
              <a:rPr lang="tr-TR" sz="2400" dirty="0"/>
              <a:t>Mikroorganizma terimi bir çok mikroorganizmanın (</a:t>
            </a:r>
            <a:r>
              <a:rPr lang="tr-TR" sz="2400" dirty="0" err="1"/>
              <a:t>prionlar</a:t>
            </a:r>
            <a:r>
              <a:rPr lang="tr-TR" sz="2400" dirty="0"/>
              <a:t>, virüsler, bakteriler, mantarlar ve </a:t>
            </a:r>
            <a:r>
              <a:rPr lang="tr-TR" sz="2400" dirty="0" err="1"/>
              <a:t>protozoonlar</a:t>
            </a:r>
            <a:r>
              <a:rPr lang="tr-TR" sz="2400" dirty="0"/>
              <a:t>) herhangi birini veya birkaçını ifade eder.</a:t>
            </a:r>
          </a:p>
          <a:p>
            <a:r>
              <a:rPr lang="tr-TR" sz="2400" dirty="0" err="1">
                <a:solidFill>
                  <a:srgbClr val="FF0000"/>
                </a:solidFill>
              </a:rPr>
              <a:t>Prion</a:t>
            </a:r>
            <a:r>
              <a:rPr lang="tr-TR" sz="2400" dirty="0">
                <a:solidFill>
                  <a:srgbClr val="FF0000"/>
                </a:solidFill>
              </a:rPr>
              <a:t>:</a:t>
            </a:r>
            <a:r>
              <a:rPr lang="tr-TR" sz="2400" dirty="0"/>
              <a:t> </a:t>
            </a:r>
            <a:r>
              <a:rPr lang="tr-TR" sz="2400" dirty="0" err="1"/>
              <a:t>Prion</a:t>
            </a:r>
            <a:r>
              <a:rPr lang="tr-TR" sz="2400" dirty="0"/>
              <a:t> terimi </a:t>
            </a:r>
            <a:r>
              <a:rPr lang="tr-TR" sz="2400" dirty="0" err="1"/>
              <a:t>Stanley</a:t>
            </a:r>
            <a:r>
              <a:rPr lang="tr-TR" sz="2400" dirty="0"/>
              <a:t> B. </a:t>
            </a:r>
            <a:r>
              <a:rPr lang="tr-TR" sz="2400" dirty="0" err="1"/>
              <a:t>Prusiner</a:t>
            </a:r>
            <a:r>
              <a:rPr lang="tr-TR" sz="2400" dirty="0"/>
              <a:t> tarafından 1982’de bulunmuştur. Terim protein sözcüğünün ‘’Pr’’ ile </a:t>
            </a:r>
            <a:r>
              <a:rPr lang="tr-TR" sz="2400" dirty="0" err="1"/>
              <a:t>infection</a:t>
            </a:r>
            <a:r>
              <a:rPr lang="tr-TR" sz="2400" dirty="0"/>
              <a:t> sözcüğünün ‘’</a:t>
            </a:r>
            <a:r>
              <a:rPr lang="tr-TR" sz="2400" dirty="0" err="1"/>
              <a:t>ion</a:t>
            </a:r>
            <a:r>
              <a:rPr lang="tr-TR" sz="2400" dirty="0"/>
              <a:t>’’ son ekinin birleşiminden oluşmakta ve </a:t>
            </a:r>
            <a:r>
              <a:rPr lang="tr-TR" sz="2400" dirty="0" err="1"/>
              <a:t>prion</a:t>
            </a:r>
            <a:r>
              <a:rPr lang="tr-TR" sz="2400" dirty="0"/>
              <a:t> terimi ‘’kendi kendine çoğalabilen, başka hücrelere geçebilen’’ anlamına gelmektedir.</a:t>
            </a:r>
          </a:p>
          <a:p>
            <a:endParaRPr lang="tr-TR" sz="2400" dirty="0"/>
          </a:p>
        </p:txBody>
      </p:sp>
    </p:spTree>
    <p:extLst>
      <p:ext uri="{BB962C8B-B14F-4D97-AF65-F5344CB8AC3E}">
        <p14:creationId xmlns:p14="http://schemas.microsoft.com/office/powerpoint/2010/main" val="3331746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xmlns="" id="{E078C77E-F200-4F22-A5C0-8BB43AA2073D}"/>
              </a:ext>
            </a:extLst>
          </p:cNvPr>
          <p:cNvSpPr>
            <a:spLocks noGrp="1"/>
          </p:cNvSpPr>
          <p:nvPr>
            <p:ph type="title"/>
          </p:nvPr>
        </p:nvSpPr>
        <p:spPr/>
        <p:txBody>
          <a:bodyPr/>
          <a:lstStyle/>
          <a:p>
            <a:endParaRPr lang="tr-TR"/>
          </a:p>
        </p:txBody>
      </p:sp>
      <p:sp>
        <p:nvSpPr>
          <p:cNvPr id="5" name="İçerik Yer Tutucusu 4">
            <a:extLst>
              <a:ext uri="{FF2B5EF4-FFF2-40B4-BE49-F238E27FC236}">
                <a16:creationId xmlns:a16="http://schemas.microsoft.com/office/drawing/2014/main" xmlns="" id="{2ACC1677-7317-41E0-8950-902D6C323B33}"/>
              </a:ext>
            </a:extLst>
          </p:cNvPr>
          <p:cNvSpPr>
            <a:spLocks noGrp="1"/>
          </p:cNvSpPr>
          <p:nvPr>
            <p:ph idx="1"/>
          </p:nvPr>
        </p:nvSpPr>
        <p:spPr/>
        <p:txBody>
          <a:bodyPr/>
          <a:lstStyle/>
          <a:p>
            <a:r>
              <a:rPr lang="tr-TR" sz="2400" dirty="0">
                <a:solidFill>
                  <a:srgbClr val="FF0000"/>
                </a:solidFill>
              </a:rPr>
              <a:t> BSE:</a:t>
            </a:r>
            <a:r>
              <a:rPr lang="tr-TR" sz="2400" dirty="0"/>
              <a:t> </a:t>
            </a:r>
            <a:r>
              <a:rPr lang="tr-TR" sz="2400" dirty="0" err="1"/>
              <a:t>Bovine</a:t>
            </a:r>
            <a:r>
              <a:rPr lang="tr-TR" sz="2400" dirty="0"/>
              <a:t> </a:t>
            </a:r>
            <a:r>
              <a:rPr lang="tr-TR" sz="2400" dirty="0" err="1"/>
              <a:t>Spongiform</a:t>
            </a:r>
            <a:r>
              <a:rPr lang="tr-TR" sz="2400" dirty="0"/>
              <a:t> </a:t>
            </a:r>
            <a:r>
              <a:rPr lang="tr-TR" sz="2400" dirty="0" err="1"/>
              <a:t>Encephalobility</a:t>
            </a:r>
            <a:r>
              <a:rPr lang="tr-TR" sz="2400" dirty="0"/>
              <a:t> (sığırların süngerimsi beyin hastalığı) veya halk dilinde deli inek hastalığı)</a:t>
            </a:r>
          </a:p>
          <a:p>
            <a:r>
              <a:rPr lang="tr-TR" sz="2400" dirty="0"/>
              <a:t> </a:t>
            </a:r>
            <a:r>
              <a:rPr lang="tr-TR" sz="2400" dirty="0">
                <a:solidFill>
                  <a:srgbClr val="FF0000"/>
                </a:solidFill>
              </a:rPr>
              <a:t>CJD:</a:t>
            </a:r>
            <a:r>
              <a:rPr lang="tr-TR" sz="2400" dirty="0"/>
              <a:t> </a:t>
            </a:r>
            <a:r>
              <a:rPr lang="tr-TR" sz="2400" dirty="0" err="1"/>
              <a:t>Krosfeld-Yakob</a:t>
            </a:r>
            <a:r>
              <a:rPr lang="tr-TR" sz="2400" dirty="0"/>
              <a:t> hastalığı ( </a:t>
            </a:r>
            <a:r>
              <a:rPr lang="tr-TR" sz="2400" dirty="0" err="1"/>
              <a:t>variant</a:t>
            </a:r>
            <a:r>
              <a:rPr lang="tr-TR" sz="2400" dirty="0"/>
              <a:t> </a:t>
            </a:r>
            <a:r>
              <a:rPr lang="tr-TR" sz="2400" dirty="0" err="1"/>
              <a:t>Creutzfeldt-Jakob</a:t>
            </a:r>
            <a:r>
              <a:rPr lang="tr-TR" sz="2400" dirty="0"/>
              <a:t>) insan varyantı.</a:t>
            </a:r>
          </a:p>
          <a:p>
            <a:r>
              <a:rPr lang="tr-TR" sz="2400" dirty="0">
                <a:solidFill>
                  <a:srgbClr val="FF0000"/>
                </a:solidFill>
              </a:rPr>
              <a:t>MRSA:</a:t>
            </a:r>
            <a:r>
              <a:rPr lang="tr-TR" sz="2400" dirty="0"/>
              <a:t> </a:t>
            </a:r>
            <a:r>
              <a:rPr lang="tr-TR" sz="2400" dirty="0" err="1"/>
              <a:t>Metisiline</a:t>
            </a:r>
            <a:r>
              <a:rPr lang="tr-TR" sz="2400" dirty="0"/>
              <a:t> dirençli </a:t>
            </a:r>
            <a:r>
              <a:rPr lang="tr-TR" sz="2400" dirty="0" err="1"/>
              <a:t>Staphylococcus</a:t>
            </a:r>
            <a:r>
              <a:rPr lang="tr-TR" sz="2400" dirty="0"/>
              <a:t> </a:t>
            </a:r>
            <a:r>
              <a:rPr lang="tr-TR" sz="2400" dirty="0" err="1"/>
              <a:t>aerous</a:t>
            </a:r>
            <a:endParaRPr lang="tr-TR" sz="2400" dirty="0"/>
          </a:p>
          <a:p>
            <a:pPr lvl="1"/>
            <a:r>
              <a:rPr lang="tr-TR" sz="2400" dirty="0" err="1"/>
              <a:t>CA-MRSA;Toplum</a:t>
            </a:r>
            <a:r>
              <a:rPr lang="tr-TR" sz="2400" dirty="0"/>
              <a:t> kaynaklı-  </a:t>
            </a:r>
            <a:r>
              <a:rPr lang="tr-TR" sz="2400" dirty="0" err="1"/>
              <a:t>Metisiline</a:t>
            </a:r>
            <a:r>
              <a:rPr lang="tr-TR" sz="2400" dirty="0"/>
              <a:t> dirençli </a:t>
            </a:r>
            <a:r>
              <a:rPr lang="tr-TR" sz="2400" dirty="0" err="1"/>
              <a:t>Staphylococcus</a:t>
            </a:r>
            <a:r>
              <a:rPr lang="tr-TR" sz="2400" dirty="0"/>
              <a:t> </a:t>
            </a:r>
            <a:r>
              <a:rPr lang="tr-TR" sz="2400" dirty="0" err="1"/>
              <a:t>aerous</a:t>
            </a:r>
            <a:endParaRPr lang="tr-TR" sz="2400" dirty="0"/>
          </a:p>
          <a:p>
            <a:pPr lvl="1"/>
            <a:r>
              <a:rPr lang="tr-TR" sz="2400" dirty="0" err="1"/>
              <a:t>HA-MRSA;Hastane</a:t>
            </a:r>
            <a:r>
              <a:rPr lang="tr-TR" sz="2400" dirty="0"/>
              <a:t> kaynaklı- </a:t>
            </a:r>
            <a:r>
              <a:rPr lang="tr-TR" sz="2400" dirty="0" err="1"/>
              <a:t>Metisiline</a:t>
            </a:r>
            <a:r>
              <a:rPr lang="tr-TR" sz="2400" dirty="0"/>
              <a:t> dirençli </a:t>
            </a:r>
            <a:r>
              <a:rPr lang="tr-TR" sz="2400" dirty="0" err="1"/>
              <a:t>Staphylococcus</a:t>
            </a:r>
            <a:r>
              <a:rPr lang="tr-TR" sz="2400" dirty="0"/>
              <a:t> </a:t>
            </a:r>
            <a:r>
              <a:rPr lang="tr-TR" sz="2400" dirty="0" err="1"/>
              <a:t>aerous</a:t>
            </a:r>
            <a:endParaRPr lang="tr-TR" sz="2400" dirty="0"/>
          </a:p>
          <a:p>
            <a:pPr lvl="1"/>
            <a:r>
              <a:rPr lang="tr-TR" sz="2400" dirty="0"/>
              <a:t>LA-MRSA; Çiftlik hayvanları kaynaklı - </a:t>
            </a:r>
            <a:r>
              <a:rPr lang="tr-TR" sz="2400" dirty="0" err="1"/>
              <a:t>Metisiline</a:t>
            </a:r>
            <a:r>
              <a:rPr lang="tr-TR" sz="2400" dirty="0"/>
              <a:t> dirençli </a:t>
            </a:r>
            <a:r>
              <a:rPr lang="tr-TR" sz="2400" dirty="0" err="1"/>
              <a:t>Staphylococcus</a:t>
            </a:r>
            <a:r>
              <a:rPr lang="tr-TR" sz="2400" dirty="0"/>
              <a:t> </a:t>
            </a:r>
            <a:r>
              <a:rPr lang="tr-TR" sz="2400" dirty="0" err="1"/>
              <a:t>aerous</a:t>
            </a:r>
            <a:endParaRPr lang="tr-TR" sz="2400" dirty="0"/>
          </a:p>
          <a:p>
            <a:endParaRPr lang="tr-TR" dirty="0"/>
          </a:p>
        </p:txBody>
      </p:sp>
    </p:spTree>
    <p:extLst>
      <p:ext uri="{BB962C8B-B14F-4D97-AF65-F5344CB8AC3E}">
        <p14:creationId xmlns:p14="http://schemas.microsoft.com/office/powerpoint/2010/main" val="867388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002AE6-4327-4987-85F1-3EF38E14DAD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35C7E2C-F29F-4491-8C33-914A8FCD3661}"/>
              </a:ext>
            </a:extLst>
          </p:cNvPr>
          <p:cNvSpPr>
            <a:spLocks noGrp="1"/>
          </p:cNvSpPr>
          <p:nvPr>
            <p:ph idx="1"/>
          </p:nvPr>
        </p:nvSpPr>
        <p:spPr/>
        <p:txBody>
          <a:bodyPr>
            <a:normAutofit/>
          </a:bodyPr>
          <a:lstStyle/>
          <a:p>
            <a:r>
              <a:rPr lang="tr-TR" sz="2800" dirty="0" err="1">
                <a:solidFill>
                  <a:srgbClr val="FF0000"/>
                </a:solidFill>
              </a:rPr>
              <a:t>Helmints</a:t>
            </a:r>
            <a:r>
              <a:rPr lang="tr-TR" sz="2800" dirty="0">
                <a:solidFill>
                  <a:srgbClr val="FF0000"/>
                </a:solidFill>
              </a:rPr>
              <a:t>:</a:t>
            </a:r>
            <a:r>
              <a:rPr lang="tr-TR" sz="2800" dirty="0"/>
              <a:t> </a:t>
            </a:r>
            <a:r>
              <a:rPr lang="tr-TR" sz="2800" dirty="0" err="1"/>
              <a:t>Helmintler</a:t>
            </a:r>
            <a:r>
              <a:rPr lang="tr-TR" sz="2800" dirty="0"/>
              <a:t> </a:t>
            </a:r>
            <a:r>
              <a:rPr lang="tr-TR" sz="2800" dirty="0" err="1"/>
              <a:t>parazitik</a:t>
            </a:r>
            <a:r>
              <a:rPr lang="tr-TR" sz="2800" dirty="0"/>
              <a:t> solucanlar veya bağırsak solucanları olarak bilinen patojenlerin erginleri genellikle çıplak gözle görülebilecek kadar büyük, çok hücreli organizma hayvanlardır. Bu grup organizmaların pek çoğu insan ve diğer hayvanlar için hastalık yapıcı (patojen) özellikte olup, insan ve hayvanların bağırsaklarında yaşadıkları için bağırsak solucanları veya bağırsak parazitleri olarak da adlandırılırlar. </a:t>
            </a:r>
            <a:r>
              <a:rPr lang="tr-TR" sz="2800" dirty="0" err="1"/>
              <a:t>Helmintler</a:t>
            </a:r>
            <a:r>
              <a:rPr lang="tr-TR" sz="2800" dirty="0"/>
              <a:t> hastalık yaptıkları için patojendirler. Ergin şekilleri çıplak gözle görüldükleri İçin mikroorganizma değil </a:t>
            </a:r>
            <a:r>
              <a:rPr lang="tr-TR" sz="2800" dirty="0" err="1"/>
              <a:t>makroorganizmalardır</a:t>
            </a:r>
            <a:r>
              <a:rPr lang="tr-TR" sz="2800" dirty="0"/>
              <a:t>.</a:t>
            </a:r>
          </a:p>
        </p:txBody>
      </p:sp>
    </p:spTree>
    <p:extLst>
      <p:ext uri="{BB962C8B-B14F-4D97-AF65-F5344CB8AC3E}">
        <p14:creationId xmlns:p14="http://schemas.microsoft.com/office/powerpoint/2010/main" val="2545115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002AE6-4327-4987-85F1-3EF38E14DADF}"/>
              </a:ext>
            </a:extLst>
          </p:cNvPr>
          <p:cNvSpPr>
            <a:spLocks noGrp="1"/>
          </p:cNvSpPr>
          <p:nvPr>
            <p:ph type="title"/>
          </p:nvPr>
        </p:nvSpPr>
        <p:spPr/>
        <p:txBody>
          <a:bodyPr>
            <a:normAutofit/>
          </a:bodyPr>
          <a:lstStyle/>
          <a:p>
            <a:r>
              <a:rPr lang="tr-TR" sz="3600" dirty="0">
                <a:solidFill>
                  <a:srgbClr val="FF0000"/>
                </a:solidFill>
              </a:rPr>
              <a:t>TIBBİ MİKROBİYOLOJİNİN ALTDALLARI VE SAĞLIK HİZMETLERİNDEKİ ÖNEMİ</a:t>
            </a:r>
          </a:p>
        </p:txBody>
      </p:sp>
      <p:sp>
        <p:nvSpPr>
          <p:cNvPr id="3" name="İçerik Yer Tutucusu 2">
            <a:extLst>
              <a:ext uri="{FF2B5EF4-FFF2-40B4-BE49-F238E27FC236}">
                <a16:creationId xmlns:a16="http://schemas.microsoft.com/office/drawing/2014/main" xmlns="" id="{235C7E2C-F29F-4491-8C33-914A8FCD3661}"/>
              </a:ext>
            </a:extLst>
          </p:cNvPr>
          <p:cNvSpPr>
            <a:spLocks noGrp="1"/>
          </p:cNvSpPr>
          <p:nvPr>
            <p:ph idx="1"/>
          </p:nvPr>
        </p:nvSpPr>
        <p:spPr/>
        <p:txBody>
          <a:bodyPr>
            <a:noAutofit/>
          </a:bodyPr>
          <a:lstStyle/>
          <a:p>
            <a:r>
              <a:rPr lang="tr-TR" sz="2800" dirty="0">
                <a:solidFill>
                  <a:srgbClr val="FF0000"/>
                </a:solidFill>
              </a:rPr>
              <a:t>Su mikrobiyoloji; </a:t>
            </a:r>
            <a:r>
              <a:rPr lang="tr-TR" sz="2800" dirty="0"/>
              <a:t>Ekolojik araştırmaların yanı sıra, daha çok içme ve kullanma sularının içerisinde bulunan mikroorganizmaları ve sağlığa verdiği zararları ve bu zararlı mikroorganizmalar ile mücadele etme yol ve yöntemlerini konu alır.</a:t>
            </a:r>
          </a:p>
          <a:p>
            <a:r>
              <a:rPr lang="tr-TR" sz="2800" dirty="0">
                <a:solidFill>
                  <a:srgbClr val="FF0000"/>
                </a:solidFill>
              </a:rPr>
              <a:t>Veteriner Mikrobiyoloji; </a:t>
            </a:r>
            <a:r>
              <a:rPr lang="tr-TR" sz="2800" dirty="0"/>
              <a:t>hayvanlarda hastalık yapan mikro   organizmaları, bu mikroorganizmaların hayvan insan çevre ilişkilerini patojenlerin hayvanlara verdiği zararlar ile hayvan, insan, çevre ara yüzündeki etkileşim dinamiklerini ve bu sürekli etkileşimlerin insan sağlığına olası etkilerini, sağlığı tehdit eden </a:t>
            </a:r>
            <a:r>
              <a:rPr lang="tr-TR" sz="2800" dirty="0" err="1"/>
              <a:t>mikrobiyal</a:t>
            </a:r>
            <a:r>
              <a:rPr lang="tr-TR" sz="2800" dirty="0"/>
              <a:t> risklere karşı alınacak önlemleri </a:t>
            </a:r>
            <a:r>
              <a:rPr lang="tr-TR" sz="2800" dirty="0">
                <a:solidFill>
                  <a:srgbClr val="FF0000"/>
                </a:solidFill>
              </a:rPr>
              <a:t>Veteriner mikrobiyoloji </a:t>
            </a:r>
            <a:r>
              <a:rPr lang="tr-TR" sz="2800" dirty="0"/>
              <a:t>inceler.</a:t>
            </a:r>
          </a:p>
        </p:txBody>
      </p:sp>
    </p:spTree>
    <p:extLst>
      <p:ext uri="{BB962C8B-B14F-4D97-AF65-F5344CB8AC3E}">
        <p14:creationId xmlns:p14="http://schemas.microsoft.com/office/powerpoint/2010/main" val="271247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17B9561-593C-4AE8-BFD0-8251A12A0778}"/>
              </a:ext>
            </a:extLst>
          </p:cNvPr>
          <p:cNvSpPr>
            <a:spLocks noGrp="1"/>
          </p:cNvSpPr>
          <p:nvPr>
            <p:ph type="title"/>
          </p:nvPr>
        </p:nvSpPr>
        <p:spPr/>
        <p:txBody>
          <a:bodyPr/>
          <a:lstStyle/>
          <a:p>
            <a:endParaRPr lang="tr-TR"/>
          </a:p>
        </p:txBody>
      </p:sp>
      <p:pic>
        <p:nvPicPr>
          <p:cNvPr id="7" name="İçerik Yer Tutucusu 6">
            <a:extLst>
              <a:ext uri="{FF2B5EF4-FFF2-40B4-BE49-F238E27FC236}">
                <a16:creationId xmlns:a16="http://schemas.microsoft.com/office/drawing/2014/main" xmlns="" id="{F8E4C2B0-EE04-480B-8DC5-D30F125A9D02}"/>
              </a:ext>
            </a:extLst>
          </p:cNvPr>
          <p:cNvPicPr>
            <a:picLocks noGrp="1" noChangeAspect="1"/>
          </p:cNvPicPr>
          <p:nvPr>
            <p:ph idx="1"/>
          </p:nvPr>
        </p:nvPicPr>
        <p:blipFill>
          <a:blip r:embed="rId2"/>
          <a:stretch>
            <a:fillRect/>
          </a:stretch>
        </p:blipFill>
        <p:spPr>
          <a:xfrm rot="16200000">
            <a:off x="1691021" y="1763378"/>
            <a:ext cx="4346223" cy="4477064"/>
          </a:xfrm>
          <a:prstGeom prst="rect">
            <a:avLst/>
          </a:prstGeom>
        </p:spPr>
      </p:pic>
    </p:spTree>
    <p:extLst>
      <p:ext uri="{BB962C8B-B14F-4D97-AF65-F5344CB8AC3E}">
        <p14:creationId xmlns:p14="http://schemas.microsoft.com/office/powerpoint/2010/main" val="2099631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002AE6-4327-4987-85F1-3EF38E14DAD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35C7E2C-F29F-4491-8C33-914A8FCD3661}"/>
              </a:ext>
            </a:extLst>
          </p:cNvPr>
          <p:cNvSpPr>
            <a:spLocks noGrp="1"/>
          </p:cNvSpPr>
          <p:nvPr>
            <p:ph idx="1"/>
          </p:nvPr>
        </p:nvSpPr>
        <p:spPr/>
        <p:txBody>
          <a:bodyPr>
            <a:normAutofit/>
          </a:bodyPr>
          <a:lstStyle/>
          <a:p>
            <a:r>
              <a:rPr lang="tr-TR" sz="2800" dirty="0">
                <a:solidFill>
                  <a:srgbClr val="FF0000"/>
                </a:solidFill>
              </a:rPr>
              <a:t>Gıda Mikrobiyolojisi; </a:t>
            </a:r>
            <a:r>
              <a:rPr lang="tr-TR" sz="2800" dirty="0"/>
              <a:t>Gıdalar uygun koşullarda üretilmedikleri takdirde içerdikleri besin elementleri </a:t>
            </a:r>
            <a:r>
              <a:rPr lang="tr-TR" sz="2800" dirty="0" err="1"/>
              <a:t>mikrobiyal</a:t>
            </a:r>
            <a:r>
              <a:rPr lang="tr-TR" sz="2800" dirty="0"/>
              <a:t> gelişmeyi teşvik ederek gıda kaynaklı besinlerle bulaşan hastalıklara ve gıda bozulmalarına neden olur. Günümüzde gıda kaynaklı hastalık ve zehirlenmelerde mikroorganizmaların ilk sıralarda yer aldıkları belirtilmektedir. Ayrıca ekmek, yoğurt, peynir ve bunun gibi fermente gıdalar, alkollü içecekler ile çeşitli gıda katkı ve </a:t>
            </a:r>
            <a:r>
              <a:rPr lang="tr-TR" sz="2800" dirty="0" err="1"/>
              <a:t>Ingrediyentleri</a:t>
            </a:r>
            <a:r>
              <a:rPr lang="tr-TR" sz="2800" dirty="0"/>
              <a:t>, protein yağ ve </a:t>
            </a:r>
            <a:r>
              <a:rPr lang="tr-TR" sz="2800" dirty="0" err="1"/>
              <a:t>probiyotik</a:t>
            </a:r>
            <a:r>
              <a:rPr lang="tr-TR" sz="2800" dirty="0"/>
              <a:t> ürünler de kullanılmaktadır. Bunların yanında genetik modifikasyon uygulamalarında da mikroorganizmalardan yararlanılmaktadır.</a:t>
            </a:r>
          </a:p>
        </p:txBody>
      </p:sp>
    </p:spTree>
    <p:extLst>
      <p:ext uri="{BB962C8B-B14F-4D97-AF65-F5344CB8AC3E}">
        <p14:creationId xmlns:p14="http://schemas.microsoft.com/office/powerpoint/2010/main" val="2582135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002AE6-4327-4987-85F1-3EF38E14DADF}"/>
              </a:ext>
            </a:extLst>
          </p:cNvPr>
          <p:cNvSpPr>
            <a:spLocks noGrp="1"/>
          </p:cNvSpPr>
          <p:nvPr>
            <p:ph type="title"/>
          </p:nvPr>
        </p:nvSpPr>
        <p:spPr/>
        <p:txBody>
          <a:bodyPr/>
          <a:lstStyle/>
          <a:p>
            <a:r>
              <a:rPr lang="tr-TR" dirty="0">
                <a:solidFill>
                  <a:srgbClr val="FF0000"/>
                </a:solidFill>
              </a:rPr>
              <a:t>Gıda Kaynaklı Enfeksiyonlara Neden Olan Mikroorganizmalar</a:t>
            </a:r>
          </a:p>
        </p:txBody>
      </p:sp>
      <p:sp>
        <p:nvSpPr>
          <p:cNvPr id="3" name="İçerik Yer Tutucusu 2">
            <a:extLst>
              <a:ext uri="{FF2B5EF4-FFF2-40B4-BE49-F238E27FC236}">
                <a16:creationId xmlns:a16="http://schemas.microsoft.com/office/drawing/2014/main" xmlns="" id="{235C7E2C-F29F-4491-8C33-914A8FCD3661}"/>
              </a:ext>
            </a:extLst>
          </p:cNvPr>
          <p:cNvSpPr>
            <a:spLocks noGrp="1"/>
          </p:cNvSpPr>
          <p:nvPr>
            <p:ph idx="1"/>
          </p:nvPr>
        </p:nvSpPr>
        <p:spPr>
          <a:xfrm>
            <a:off x="822960" y="1845734"/>
            <a:ext cx="7440507" cy="4476044"/>
          </a:xfrm>
        </p:spPr>
        <p:txBody>
          <a:bodyPr>
            <a:noAutofit/>
          </a:bodyPr>
          <a:lstStyle/>
          <a:p>
            <a:r>
              <a:rPr lang="tr-TR" sz="2800" dirty="0">
                <a:solidFill>
                  <a:srgbClr val="FF0000"/>
                </a:solidFill>
              </a:rPr>
              <a:t>Bakteriyel Hastalıklar; </a:t>
            </a:r>
            <a:r>
              <a:rPr lang="tr-TR" sz="2800" dirty="0"/>
              <a:t>(</a:t>
            </a:r>
            <a:r>
              <a:rPr lang="tr-TR" sz="2800" dirty="0" err="1"/>
              <a:t>Listeriyoz</a:t>
            </a:r>
            <a:r>
              <a:rPr lang="tr-TR" sz="2800" dirty="0"/>
              <a:t>, </a:t>
            </a:r>
            <a:r>
              <a:rPr lang="tr-TR" sz="2800" dirty="0" err="1"/>
              <a:t>Salmonelloz-Paratifo</a:t>
            </a:r>
            <a:r>
              <a:rPr lang="tr-TR" sz="2800" dirty="0"/>
              <a:t> Enfeksiyonları)</a:t>
            </a:r>
          </a:p>
          <a:p>
            <a:r>
              <a:rPr lang="tr-TR" sz="2800" dirty="0">
                <a:solidFill>
                  <a:srgbClr val="FF0000"/>
                </a:solidFill>
              </a:rPr>
              <a:t>Parazitler Hastalıklar; </a:t>
            </a:r>
            <a:r>
              <a:rPr lang="tr-TR" sz="2800" dirty="0"/>
              <a:t>( </a:t>
            </a:r>
            <a:r>
              <a:rPr lang="tr-TR" sz="2800" dirty="0" err="1"/>
              <a:t>Toksoplazmoz</a:t>
            </a:r>
            <a:r>
              <a:rPr lang="tr-TR" sz="2800" dirty="0"/>
              <a:t>, Kist </a:t>
            </a:r>
            <a:r>
              <a:rPr lang="tr-TR" sz="2800" dirty="0" err="1"/>
              <a:t>Hydadik</a:t>
            </a:r>
            <a:r>
              <a:rPr lang="tr-TR" sz="2800" dirty="0"/>
              <a:t>- </a:t>
            </a:r>
            <a:r>
              <a:rPr lang="tr-TR" sz="2800" dirty="0" err="1"/>
              <a:t>Ekhinokokkus</a:t>
            </a:r>
            <a:r>
              <a:rPr lang="tr-TR" sz="2800" dirty="0"/>
              <a:t>, </a:t>
            </a:r>
            <a:r>
              <a:rPr lang="tr-TR" sz="2800" dirty="0" err="1"/>
              <a:t>Trişinelloz</a:t>
            </a:r>
            <a:r>
              <a:rPr lang="tr-TR" sz="2800" dirty="0"/>
              <a:t>)</a:t>
            </a:r>
          </a:p>
          <a:p>
            <a:r>
              <a:rPr lang="tr-TR" sz="2800" dirty="0">
                <a:solidFill>
                  <a:srgbClr val="FF0000"/>
                </a:solidFill>
              </a:rPr>
              <a:t> </a:t>
            </a:r>
            <a:r>
              <a:rPr lang="tr-TR" sz="2800" dirty="0" err="1">
                <a:solidFill>
                  <a:srgbClr val="FF0000"/>
                </a:solidFill>
              </a:rPr>
              <a:t>Mikotik</a:t>
            </a:r>
            <a:r>
              <a:rPr lang="tr-TR" sz="2800" dirty="0">
                <a:solidFill>
                  <a:srgbClr val="FF0000"/>
                </a:solidFill>
              </a:rPr>
              <a:t> (Mayalar Küfler) Hastalıklar; </a:t>
            </a:r>
          </a:p>
          <a:p>
            <a:r>
              <a:rPr lang="tr-TR" sz="2800" dirty="0">
                <a:solidFill>
                  <a:srgbClr val="FF0000"/>
                </a:solidFill>
              </a:rPr>
              <a:t>Virüsler; </a:t>
            </a:r>
            <a:r>
              <a:rPr lang="tr-TR" sz="2800" dirty="0">
                <a:solidFill>
                  <a:schemeClr val="tx1"/>
                </a:solidFill>
              </a:rPr>
              <a:t>( Kırım Kongo Kanamalı Ateşi, Hepatit A, Hepatit E ve </a:t>
            </a:r>
            <a:r>
              <a:rPr lang="tr-TR" sz="2800" dirty="0" err="1">
                <a:solidFill>
                  <a:schemeClr val="tx1"/>
                </a:solidFill>
              </a:rPr>
              <a:t>Norovirus</a:t>
            </a:r>
            <a:r>
              <a:rPr lang="tr-TR" sz="2800" dirty="0">
                <a:solidFill>
                  <a:schemeClr val="tx1"/>
                </a:solidFill>
              </a:rPr>
              <a:t>)</a:t>
            </a:r>
          </a:p>
          <a:p>
            <a:r>
              <a:rPr lang="tr-TR" sz="2800" dirty="0"/>
              <a:t>Bunların dışında bazı algler, </a:t>
            </a:r>
            <a:r>
              <a:rPr lang="tr-TR" sz="2800" dirty="0" err="1"/>
              <a:t>Protozoalar</a:t>
            </a:r>
            <a:r>
              <a:rPr lang="tr-TR" sz="2800" dirty="0"/>
              <a:t> ve makro parazitler de gıda mikrobiyolojisinin inceleme alanı içinde yer alan diğer organizma gruplarıdır.</a:t>
            </a:r>
          </a:p>
        </p:txBody>
      </p:sp>
    </p:spTree>
    <p:extLst>
      <p:ext uri="{BB962C8B-B14F-4D97-AF65-F5344CB8AC3E}">
        <p14:creationId xmlns:p14="http://schemas.microsoft.com/office/powerpoint/2010/main" val="3354977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002AE6-4327-4987-85F1-3EF38E14DAD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35C7E2C-F29F-4491-8C33-914A8FCD3661}"/>
              </a:ext>
            </a:extLst>
          </p:cNvPr>
          <p:cNvSpPr>
            <a:spLocks noGrp="1"/>
          </p:cNvSpPr>
          <p:nvPr>
            <p:ph idx="1"/>
          </p:nvPr>
        </p:nvSpPr>
        <p:spPr/>
        <p:txBody>
          <a:bodyPr>
            <a:noAutofit/>
          </a:bodyPr>
          <a:lstStyle/>
          <a:p>
            <a:r>
              <a:rPr lang="tr-TR" sz="2400" dirty="0">
                <a:solidFill>
                  <a:srgbClr val="C00000"/>
                </a:solidFill>
              </a:rPr>
              <a:t>Endüstriyel Mikrobiyoloji; </a:t>
            </a:r>
            <a:r>
              <a:rPr lang="tr-TR" sz="2400" dirty="0"/>
              <a:t>Endüstriyel ürünleri bakteriyolojik açıdan inceleyen bilim dalıdır. Mikroorganizmaların ve ürünlerinin endüstriyel alanlarda kullanılarak, insanlara yararlı hale getirilmesi ile ilgili konularda ilgilenir. </a:t>
            </a:r>
            <a:r>
              <a:rPr lang="tr-TR" sz="2400" dirty="0" err="1"/>
              <a:t>Mikrobiyal</a:t>
            </a:r>
            <a:r>
              <a:rPr lang="tr-TR" sz="2400" dirty="0"/>
              <a:t> </a:t>
            </a:r>
            <a:r>
              <a:rPr lang="tr-TR" sz="2400" dirty="0" err="1"/>
              <a:t>enzimoloji</a:t>
            </a:r>
            <a:r>
              <a:rPr lang="tr-TR" sz="2400" dirty="0"/>
              <a:t>, besin ve süt mikrobiyolojisi endüstriyel mikrobiyolojinin çalışma alanlarından bazılarıdır.</a:t>
            </a:r>
          </a:p>
          <a:p>
            <a:r>
              <a:rPr lang="tr-TR" sz="2400" dirty="0">
                <a:solidFill>
                  <a:srgbClr val="C00000"/>
                </a:solidFill>
              </a:rPr>
              <a:t>Tarımsal Mikrobiyoloji; </a:t>
            </a:r>
            <a:r>
              <a:rPr lang="tr-TR" sz="2400" dirty="0"/>
              <a:t>Mikroorganizmaların bitkilerle ilişkisi ve bitkilere verdiği zararlarla Tarım mikrobiyolojisi ilgilenir.</a:t>
            </a:r>
          </a:p>
          <a:p>
            <a:r>
              <a:rPr lang="tr-TR" sz="2400" dirty="0">
                <a:solidFill>
                  <a:srgbClr val="C00000"/>
                </a:solidFill>
              </a:rPr>
              <a:t>Çevresel Mikrobiyoloji; </a:t>
            </a:r>
            <a:r>
              <a:rPr lang="tr-TR" sz="2400" dirty="0"/>
              <a:t>Su ve kirli su/ atık su arıtımında rol oynayan mikroorganizma türleri ve faaliyetlerini tanımlamak içme suyu olarak kullanılacak suların bakteriyolojik analiz ve bakteri kontrollerini temin etmek özellikle çevre mikrobiyolojisinin temel parametresi olan toplam bakteri ve </a:t>
            </a:r>
            <a:r>
              <a:rPr lang="tr-TR" sz="2400" dirty="0" err="1"/>
              <a:t>Fekal</a:t>
            </a:r>
            <a:r>
              <a:rPr lang="tr-TR" sz="2400" dirty="0"/>
              <a:t> koli sayımı deneylerin yapılması gibi konuları işler.</a:t>
            </a:r>
          </a:p>
        </p:txBody>
      </p:sp>
    </p:spTree>
    <p:extLst>
      <p:ext uri="{BB962C8B-B14F-4D97-AF65-F5344CB8AC3E}">
        <p14:creationId xmlns:p14="http://schemas.microsoft.com/office/powerpoint/2010/main" val="3365500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002AE6-4327-4987-85F1-3EF38E14DAD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35C7E2C-F29F-4491-8C33-914A8FCD3661}"/>
              </a:ext>
            </a:extLst>
          </p:cNvPr>
          <p:cNvSpPr>
            <a:spLocks noGrp="1"/>
          </p:cNvSpPr>
          <p:nvPr>
            <p:ph idx="1"/>
          </p:nvPr>
        </p:nvSpPr>
        <p:spPr/>
        <p:txBody>
          <a:bodyPr>
            <a:normAutofit/>
          </a:bodyPr>
          <a:lstStyle/>
          <a:p>
            <a:r>
              <a:rPr lang="tr-TR" sz="2800" dirty="0" err="1">
                <a:solidFill>
                  <a:srgbClr val="C00000"/>
                </a:solidFill>
              </a:rPr>
              <a:t>Farmasotik</a:t>
            </a:r>
            <a:r>
              <a:rPr lang="tr-TR" sz="2800" dirty="0">
                <a:solidFill>
                  <a:srgbClr val="C00000"/>
                </a:solidFill>
              </a:rPr>
              <a:t> Mikrobiyoloji; </a:t>
            </a:r>
            <a:r>
              <a:rPr lang="tr-TR" sz="2800" dirty="0" err="1"/>
              <a:t>Farmasotik</a:t>
            </a:r>
            <a:r>
              <a:rPr lang="tr-TR" sz="2800" dirty="0"/>
              <a:t> mikrobiyoloji insanlarda enfeksiyona neden olan mikroorganizmaların özelliklerini, bu mikroorganizmaların neden olduğu hastalıkları ve bu hastalıkların tanısında kullanılan mikrobiyolojik yöntemleri inceler. Ayrıca anti </a:t>
            </a:r>
            <a:r>
              <a:rPr lang="tr-TR" sz="2800" dirty="0" err="1"/>
              <a:t>mikrobiyal</a:t>
            </a:r>
            <a:r>
              <a:rPr lang="tr-TR" sz="2800" dirty="0"/>
              <a:t> ajanlar ve </a:t>
            </a:r>
            <a:r>
              <a:rPr lang="tr-TR" sz="2800" dirty="0" err="1"/>
              <a:t>mikrobiyal</a:t>
            </a:r>
            <a:r>
              <a:rPr lang="tr-TR" sz="2800" dirty="0"/>
              <a:t> kaynaklı ürünlerin üretimi, kozmetik ve </a:t>
            </a:r>
            <a:r>
              <a:rPr lang="tr-TR" sz="2800" dirty="0" err="1"/>
              <a:t>farmasotiklerde</a:t>
            </a:r>
            <a:r>
              <a:rPr lang="tr-TR" sz="2800" dirty="0"/>
              <a:t> mikrobiyoloji kalite kontrol prosedürleri, sterilizasyon- dezenfeksiyon yöntemleri ve genel hijyen gibi konularda </a:t>
            </a:r>
            <a:r>
              <a:rPr lang="tr-TR" sz="2800" dirty="0" err="1"/>
              <a:t>Farmasotik</a:t>
            </a:r>
            <a:r>
              <a:rPr lang="tr-TR" sz="2800" dirty="0"/>
              <a:t> </a:t>
            </a:r>
            <a:r>
              <a:rPr lang="tr-TR" sz="2800" dirty="0" err="1"/>
              <a:t>Mikrobiyoloji’nin</a:t>
            </a:r>
            <a:r>
              <a:rPr lang="tr-TR" sz="2800" dirty="0"/>
              <a:t> ilgi alanına girer.</a:t>
            </a:r>
          </a:p>
        </p:txBody>
      </p:sp>
    </p:spTree>
    <p:extLst>
      <p:ext uri="{BB962C8B-B14F-4D97-AF65-F5344CB8AC3E}">
        <p14:creationId xmlns:p14="http://schemas.microsoft.com/office/powerpoint/2010/main" val="3563412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002AE6-4327-4987-85F1-3EF38E14DAD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35C7E2C-F29F-4491-8C33-914A8FCD3661}"/>
              </a:ext>
            </a:extLst>
          </p:cNvPr>
          <p:cNvSpPr>
            <a:spLocks noGrp="1"/>
          </p:cNvSpPr>
          <p:nvPr>
            <p:ph idx="1"/>
          </p:nvPr>
        </p:nvSpPr>
        <p:spPr/>
        <p:txBody>
          <a:bodyPr>
            <a:noAutofit/>
          </a:bodyPr>
          <a:lstStyle/>
          <a:p>
            <a:r>
              <a:rPr lang="tr-TR" sz="2400" dirty="0"/>
              <a:t>Havacılık ve Uzay Mikrobiyolojisi; Son zamanlarda yapılan uzay koşulları altındaki araştırmalar (aşırı sıcaklık, boşluk ve UV ışınları) çocuk felci virüsü, tütün mozaik virüsü ve penisilin sporlarının yaşama olanakları konusunda derinlemesine bir çok bulgulara ulaşılmasını sağlamıştır. Bu araştırmaların bir kısmı uzun bir süreden beri çok yükseklerdeki balonlar, roketler ve uydular aracılığı ile veya </a:t>
            </a:r>
            <a:r>
              <a:rPr lang="tr-TR" sz="2400" dirty="0" err="1"/>
              <a:t>Apollo</a:t>
            </a:r>
            <a:r>
              <a:rPr lang="tr-TR" sz="2400" dirty="0"/>
              <a:t> 16 ile aya yapılan yolculuk esnasında sürdürülmüştür. Yapılan bu araştırmalar sonunda belirli iki sonuca varılmıştır. Birincisi, boşluk uzay ısısı ve diğer uzay etkenleri yeryüzünde bulunan değişik tiplerdeki tüm mikroorganizmaları öldürmeye yeterli olmamaktadır. İkincisi ise; bu konuda en etkili ve tahrip edici etken güneşten gelen filtre edilmemiş ultraviyole ışınları olmaktadır. Madensel katmanlar ve toz zerreleri ile korunma, bu organizmaların canlı kalma şanslarını artırmaktadır. </a:t>
            </a:r>
          </a:p>
        </p:txBody>
      </p:sp>
    </p:spTree>
    <p:extLst>
      <p:ext uri="{BB962C8B-B14F-4D97-AF65-F5344CB8AC3E}">
        <p14:creationId xmlns:p14="http://schemas.microsoft.com/office/powerpoint/2010/main" val="1950553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9002AE6-4327-4987-85F1-3EF38E14DAD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xmlns="" id="{235C7E2C-F29F-4491-8C33-914A8FCD3661}"/>
              </a:ext>
            </a:extLst>
          </p:cNvPr>
          <p:cNvSpPr>
            <a:spLocks noGrp="1"/>
          </p:cNvSpPr>
          <p:nvPr>
            <p:ph idx="1"/>
          </p:nvPr>
        </p:nvSpPr>
        <p:spPr/>
        <p:txBody>
          <a:bodyPr>
            <a:normAutofit/>
          </a:bodyPr>
          <a:lstStyle/>
          <a:p>
            <a:r>
              <a:rPr lang="tr-TR" sz="2400" dirty="0"/>
              <a:t>Mikroorganizmalar doğada aşırı çevre koşullarından meydana gelen tahribata karşı tamir mekanizması olanaklarını da sahip bulunmaktadırlar. Diğer gezegenlerin ve özellikle Mars’ın, dünyamızdaki mikrop ve diğer mikroorganizmalarla bulaşması ve enfeksiyonu tamamı ile mümkün görülmektedir. Her ne kadar bir uzay gemisi atmosfere girdiği zaman, ısı 200°C erişirse yine de çok küçük yaratıklar bir korunma ve muhafaza içinde sağ kalabilmektedirler. </a:t>
            </a:r>
          </a:p>
          <a:p>
            <a:r>
              <a:rPr lang="tr-TR" sz="2400" dirty="0">
                <a:solidFill>
                  <a:srgbClr val="C00000"/>
                </a:solidFill>
              </a:rPr>
              <a:t>Evrimsel Mikrobiyoloji; </a:t>
            </a:r>
            <a:r>
              <a:rPr lang="tr-TR" sz="2400" dirty="0"/>
              <a:t>Bakteriyel genetik ve moleküler biyolojik yöntemlerden yararlanarak mikroorganizmaların evrimsel gelişimini, çevre, mikroorganizma, mikroorganizma etkileşimlerini ve hastalıklarla olan ilişkilerini inceler.</a:t>
            </a:r>
          </a:p>
        </p:txBody>
      </p:sp>
    </p:spTree>
    <p:extLst>
      <p:ext uri="{BB962C8B-B14F-4D97-AF65-F5344CB8AC3E}">
        <p14:creationId xmlns:p14="http://schemas.microsoft.com/office/powerpoint/2010/main" val="240126905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1545</Words>
  <Application>Microsoft Office PowerPoint</Application>
  <PresentationFormat>Ekran Gösterisi (4:3)</PresentationFormat>
  <Paragraphs>55</Paragraphs>
  <Slides>20</Slides>
  <Notes>0</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Ofis Teması</vt:lpstr>
      <vt:lpstr>1.TEMEL MİKROBİYOLOJİYE GİRİŞ</vt:lpstr>
      <vt:lpstr>Bilimin tanımı ve Bilim Dalları ve Bilim Ağacı</vt:lpstr>
      <vt:lpstr>PowerPoint Sunusu</vt:lpstr>
      <vt:lpstr>PowerPoint Sunusu</vt:lpstr>
      <vt:lpstr>PowerPoint Sunusu</vt:lpstr>
      <vt:lpstr>PowerPoint Sunusu</vt:lpstr>
      <vt:lpstr>MİKROBİYOLOJİNİN TANIMI VE ÇALIŞMA ALANLARI</vt:lpstr>
      <vt:lpstr>PowerPoint Sunusu</vt:lpstr>
      <vt:lpstr>PowerPoint Sunusu</vt:lpstr>
      <vt:lpstr>PowerPoint Sunusu</vt:lpstr>
      <vt:lpstr>PowerPoint Sunusu</vt:lpstr>
      <vt:lpstr>PowerPoint Sunusu</vt:lpstr>
      <vt:lpstr>TIBBİ MİKROBİYOLOJİNİN ALTDALLARI VE SAĞLIK HİZMETLERİNDEKİ ÖNEMİ</vt:lpstr>
      <vt:lpstr>PowerPoint Sunusu</vt:lpstr>
      <vt:lpstr>PowerPoint Sunusu</vt:lpstr>
      <vt:lpstr>Gıda Kaynaklı Enfeksiyonlara Neden Olan Mikroorganizmalar</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1.TEMEL MİKROBİYOLOJİYE GİRİŞ</dc:title>
  <dc:creator>ziraatfak</dc:creator>
  <cp:lastModifiedBy>ziraatfak</cp:lastModifiedBy>
  <cp:revision>1</cp:revision>
  <dcterms:created xsi:type="dcterms:W3CDTF">2021-04-21T12:30:32Z</dcterms:created>
  <dcterms:modified xsi:type="dcterms:W3CDTF">2021-04-21T12:32:24Z</dcterms:modified>
</cp:coreProperties>
</file>