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BD1299A-2E89-43B8-A385-536D508ADFE0}"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2417554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BD1299A-2E89-43B8-A385-536D508ADFE0}"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2808178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BD1299A-2E89-43B8-A385-536D508ADFE0}"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1559699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BD1299A-2E89-43B8-A385-536D508ADFE0}"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493470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BD1299A-2E89-43B8-A385-536D508ADFE0}" type="datetimeFigureOut">
              <a:rPr lang="tr-TR" smtClean="0"/>
              <a:t>21.04.2021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276309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BD1299A-2E89-43B8-A385-536D508ADFE0}" type="datetimeFigureOut">
              <a:rPr lang="tr-TR" smtClean="0"/>
              <a:t>21.04.2021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2626660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BD1299A-2E89-43B8-A385-536D508ADFE0}" type="datetimeFigureOut">
              <a:rPr lang="tr-TR" smtClean="0"/>
              <a:t>21.04.2021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3792901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BD1299A-2E89-43B8-A385-536D508ADFE0}"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24984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BD1299A-2E89-43B8-A385-536D508ADFE0}"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244711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BD1299A-2E89-43B8-A385-536D508ADFE0}"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4135279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BD1299A-2E89-43B8-A385-536D508ADFE0}"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2F126A2-9853-4F8E-962E-B7C84FBC9F11}" type="slidenum">
              <a:rPr lang="tr-TR" smtClean="0"/>
              <a:t>‹#›</a:t>
            </a:fld>
            <a:endParaRPr lang="tr-TR"/>
          </a:p>
        </p:txBody>
      </p:sp>
    </p:spTree>
    <p:extLst>
      <p:ext uri="{BB962C8B-B14F-4D97-AF65-F5344CB8AC3E}">
        <p14:creationId xmlns:p14="http://schemas.microsoft.com/office/powerpoint/2010/main" val="2594410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1299A-2E89-43B8-A385-536D508ADFE0}" type="datetimeFigureOut">
              <a:rPr lang="tr-TR" smtClean="0"/>
              <a:t>21.04.2021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126A2-9853-4F8E-962E-B7C84FBC9F11}" type="slidenum">
              <a:rPr lang="tr-TR" smtClean="0"/>
              <a:t>‹#›</a:t>
            </a:fld>
            <a:endParaRPr lang="tr-TR"/>
          </a:p>
        </p:txBody>
      </p:sp>
    </p:spTree>
    <p:extLst>
      <p:ext uri="{BB962C8B-B14F-4D97-AF65-F5344CB8AC3E}">
        <p14:creationId xmlns:p14="http://schemas.microsoft.com/office/powerpoint/2010/main" val="102033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solidFill>
                  <a:srgbClr val="FF0000"/>
                </a:solidFill>
              </a:rPr>
              <a:t>B. Anti </a:t>
            </a:r>
            <a:r>
              <a:rPr lang="tr-TR" dirty="0" err="1">
                <a:solidFill>
                  <a:srgbClr val="FF0000"/>
                </a:solidFill>
              </a:rPr>
              <a:t>mikrobiyal</a:t>
            </a:r>
            <a:r>
              <a:rPr lang="tr-TR" dirty="0">
                <a:solidFill>
                  <a:srgbClr val="FF0000"/>
                </a:solidFill>
              </a:rPr>
              <a:t> Maddeler ve Genel Özellikleri</a:t>
            </a:r>
          </a:p>
        </p:txBody>
      </p:sp>
      <p:sp>
        <p:nvSpPr>
          <p:cNvPr id="3" name="İçerik Yer Tutucusu 2"/>
          <p:cNvSpPr>
            <a:spLocks noGrp="1"/>
          </p:cNvSpPr>
          <p:nvPr>
            <p:ph idx="1"/>
          </p:nvPr>
        </p:nvSpPr>
        <p:spPr>
          <a:xfrm>
            <a:off x="628653" y="1690688"/>
            <a:ext cx="7927525" cy="4551589"/>
          </a:xfrm>
        </p:spPr>
        <p:txBody>
          <a:bodyPr>
            <a:normAutofit fontScale="85000" lnSpcReduction="20000"/>
          </a:bodyPr>
          <a:lstStyle/>
          <a:p>
            <a:pPr marL="0" indent="0">
              <a:buNone/>
            </a:pPr>
            <a:r>
              <a:rPr lang="tr-TR" sz="2600" dirty="0">
                <a:solidFill>
                  <a:srgbClr val="FF0000"/>
                </a:solidFill>
              </a:rPr>
              <a:t>a. </a:t>
            </a:r>
            <a:r>
              <a:rPr lang="tr-TR" sz="2600" dirty="0" err="1">
                <a:solidFill>
                  <a:srgbClr val="FF0000"/>
                </a:solidFill>
              </a:rPr>
              <a:t>Antibakteriyel</a:t>
            </a:r>
            <a:r>
              <a:rPr lang="tr-TR" sz="2600" dirty="0">
                <a:solidFill>
                  <a:srgbClr val="FF0000"/>
                </a:solidFill>
              </a:rPr>
              <a:t> maddeler ve ilaçlar</a:t>
            </a:r>
            <a:r>
              <a:rPr lang="tr-TR" sz="2600" dirty="0"/>
              <a:t>; geniş bir tanımlama ile herhangi bir mikroorganizma tarafından başka bir mikroorganizmayı öldürmek veya çoğalmasını durdurmak için üretilen her türlü maddeye anti </a:t>
            </a:r>
            <a:r>
              <a:rPr lang="tr-TR" sz="2600" dirty="0" err="1"/>
              <a:t>mikrobiyal</a:t>
            </a:r>
            <a:r>
              <a:rPr lang="tr-TR" sz="2600" dirty="0"/>
              <a:t> madde denir. Anti </a:t>
            </a:r>
            <a:r>
              <a:rPr lang="tr-TR" sz="2600" dirty="0" err="1"/>
              <a:t>mikrobiyal</a:t>
            </a:r>
            <a:r>
              <a:rPr lang="tr-TR" sz="2600" dirty="0"/>
              <a:t> maddeler bakterilere etkili ise antibiyotik, virüslere etkili </a:t>
            </a:r>
            <a:r>
              <a:rPr lang="tr-TR" sz="2600" dirty="0" err="1"/>
              <a:t>iseanti</a:t>
            </a:r>
            <a:r>
              <a:rPr lang="tr-TR" sz="2600" dirty="0"/>
              <a:t> </a:t>
            </a:r>
            <a:r>
              <a:rPr lang="tr-TR" sz="2600" dirty="0" err="1"/>
              <a:t>viral</a:t>
            </a:r>
            <a:r>
              <a:rPr lang="tr-TR" sz="2600" dirty="0"/>
              <a:t>, mantarlar üzerine etkili ise </a:t>
            </a:r>
            <a:r>
              <a:rPr lang="tr-TR" sz="2600" dirty="0" err="1"/>
              <a:t>animikotikler</a:t>
            </a:r>
            <a:r>
              <a:rPr lang="tr-TR" sz="2600" dirty="0"/>
              <a:t>, parazitler üzerine etkili ise anti </a:t>
            </a:r>
            <a:r>
              <a:rPr lang="tr-TR" sz="2600" dirty="0" err="1"/>
              <a:t>paraziter</a:t>
            </a:r>
            <a:r>
              <a:rPr lang="tr-TR" sz="2600" dirty="0"/>
              <a:t> ilaçlar adıyla bilinir . Anti </a:t>
            </a:r>
            <a:r>
              <a:rPr lang="tr-TR" sz="2600" dirty="0" err="1"/>
              <a:t>paraziter</a:t>
            </a:r>
            <a:r>
              <a:rPr lang="tr-TR" sz="2600" dirty="0"/>
              <a:t> ilaçlar </a:t>
            </a:r>
            <a:r>
              <a:rPr lang="tr-TR" sz="2600" dirty="0" err="1"/>
              <a:t>protozoonlar</a:t>
            </a:r>
            <a:r>
              <a:rPr lang="tr-TR" sz="2600" dirty="0"/>
              <a:t> üzerine etkili ise </a:t>
            </a:r>
            <a:r>
              <a:rPr lang="tr-TR" sz="2600" dirty="0" err="1"/>
              <a:t>antiprotozoonal</a:t>
            </a:r>
            <a:r>
              <a:rPr lang="tr-TR" sz="2600" dirty="0"/>
              <a:t> ilaçlar, </a:t>
            </a:r>
            <a:r>
              <a:rPr lang="tr-TR" sz="2600" dirty="0" err="1"/>
              <a:t>helmintler</a:t>
            </a:r>
            <a:r>
              <a:rPr lang="tr-TR" sz="2600" dirty="0"/>
              <a:t> üzerine etkili ise </a:t>
            </a:r>
            <a:r>
              <a:rPr lang="tr-TR" sz="2600" dirty="0" err="1"/>
              <a:t>antihelmentikler</a:t>
            </a:r>
            <a:r>
              <a:rPr lang="tr-TR" sz="2600" dirty="0"/>
              <a:t> olarak ifade edilirler. Bu bağlamda herhangi bir mikroorganizma tarafından başka bir bakteriyi öldürmek veya çoğalmasını durdurmak için üretilen maddelere de antibiyotik denir. Antibiyotik üretimi, onu üreten mikroorganizma için </a:t>
            </a:r>
            <a:r>
              <a:rPr lang="tr-TR" sz="2600" dirty="0" err="1"/>
              <a:t>Selektif</a:t>
            </a:r>
            <a:r>
              <a:rPr lang="tr-TR" sz="2600" dirty="0"/>
              <a:t> bir avantaj sağlar. Antibiyotiklerin iki etki şekli vardır. </a:t>
            </a:r>
            <a:r>
              <a:rPr lang="tr-TR" sz="2600" dirty="0" err="1">
                <a:solidFill>
                  <a:srgbClr val="FF0000"/>
                </a:solidFill>
              </a:rPr>
              <a:t>Biyosidal</a:t>
            </a:r>
            <a:r>
              <a:rPr lang="tr-TR" sz="2600" dirty="0"/>
              <a:t>, Mikroorganizmaları öldüren antibiyotikler ve </a:t>
            </a:r>
            <a:r>
              <a:rPr lang="tr-TR" sz="2600" dirty="0" err="1">
                <a:solidFill>
                  <a:srgbClr val="FF0000"/>
                </a:solidFill>
              </a:rPr>
              <a:t>biyostatik</a:t>
            </a:r>
            <a:r>
              <a:rPr lang="tr-TR" sz="2600" dirty="0"/>
              <a:t> mikroorganizmaların büyümesini ve çoğalmasını önleyen antibiyotikler.</a:t>
            </a:r>
            <a:endParaRPr lang="tr-TR" sz="2400" dirty="0"/>
          </a:p>
        </p:txBody>
      </p:sp>
    </p:spTree>
    <p:extLst>
      <p:ext uri="{BB962C8B-B14F-4D97-AF65-F5344CB8AC3E}">
        <p14:creationId xmlns:p14="http://schemas.microsoft.com/office/powerpoint/2010/main" val="35906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solidFill>
                <a:srgbClr val="FF0000"/>
              </a:solidFill>
            </a:endParaRPr>
          </a:p>
        </p:txBody>
      </p:sp>
      <p:sp>
        <p:nvSpPr>
          <p:cNvPr id="3" name="İçerik Yer Tutucusu 2"/>
          <p:cNvSpPr>
            <a:spLocks noGrp="1"/>
          </p:cNvSpPr>
          <p:nvPr>
            <p:ph idx="1"/>
          </p:nvPr>
        </p:nvSpPr>
        <p:spPr>
          <a:xfrm>
            <a:off x="628653" y="1690688"/>
            <a:ext cx="7927525" cy="4551589"/>
          </a:xfrm>
        </p:spPr>
        <p:txBody>
          <a:bodyPr>
            <a:normAutofit fontScale="85000" lnSpcReduction="10000"/>
          </a:bodyPr>
          <a:lstStyle/>
          <a:p>
            <a:pPr marL="0" indent="0">
              <a:buNone/>
            </a:pPr>
            <a:r>
              <a:rPr lang="tr-TR" sz="2800" dirty="0">
                <a:solidFill>
                  <a:srgbClr val="FF0000"/>
                </a:solidFill>
              </a:rPr>
              <a:t>b. </a:t>
            </a:r>
            <a:r>
              <a:rPr lang="tr-TR" sz="2800" dirty="0" err="1">
                <a:solidFill>
                  <a:srgbClr val="FF0000"/>
                </a:solidFill>
              </a:rPr>
              <a:t>Antifungal</a:t>
            </a:r>
            <a:r>
              <a:rPr lang="tr-TR" sz="2800" dirty="0">
                <a:solidFill>
                  <a:srgbClr val="FF0000"/>
                </a:solidFill>
              </a:rPr>
              <a:t> maddeler:</a:t>
            </a:r>
            <a:r>
              <a:rPr lang="tr-TR" sz="2600" b="1" dirty="0"/>
              <a:t>	</a:t>
            </a:r>
            <a:r>
              <a:rPr lang="tr-TR" sz="2600" b="1" dirty="0" err="1"/>
              <a:t>Fungus</a:t>
            </a:r>
            <a:r>
              <a:rPr lang="tr-TR" sz="2600" b="1" dirty="0"/>
              <a:t> veya diğer bir değişle mantar enfeksiyonlarında kullanılan farmakolojik maddelerdir. Mantarlar nemli ortamda daha hızlı barındığından dolayı bu ajanların kuru bölgeye uygulamaları daha faydalıdır.</a:t>
            </a:r>
          </a:p>
          <a:p>
            <a:pPr marL="0" indent="0">
              <a:buNone/>
            </a:pPr>
            <a:r>
              <a:rPr lang="tr-TR" sz="2600" b="1" dirty="0"/>
              <a:t> </a:t>
            </a:r>
            <a:r>
              <a:rPr lang="tr-TR" sz="2600" b="1" dirty="0">
                <a:solidFill>
                  <a:srgbClr val="FF0000"/>
                </a:solidFill>
              </a:rPr>
              <a:t>c. </a:t>
            </a:r>
            <a:r>
              <a:rPr lang="tr-TR" sz="2600" b="1" dirty="0" err="1">
                <a:solidFill>
                  <a:srgbClr val="FF0000"/>
                </a:solidFill>
              </a:rPr>
              <a:t>Antiviral</a:t>
            </a:r>
            <a:r>
              <a:rPr lang="tr-TR" sz="2600" b="1" dirty="0">
                <a:solidFill>
                  <a:srgbClr val="FF0000"/>
                </a:solidFill>
              </a:rPr>
              <a:t> ( </a:t>
            </a:r>
            <a:r>
              <a:rPr lang="tr-TR" sz="2600" b="1" dirty="0" err="1">
                <a:solidFill>
                  <a:srgbClr val="FF0000"/>
                </a:solidFill>
              </a:rPr>
              <a:t>Antivüritik</a:t>
            </a:r>
            <a:r>
              <a:rPr lang="tr-TR" sz="2600" b="1" dirty="0">
                <a:solidFill>
                  <a:srgbClr val="FF0000"/>
                </a:solidFill>
              </a:rPr>
              <a:t>) Maddeler: </a:t>
            </a:r>
            <a:r>
              <a:rPr lang="tr-TR" sz="2600" b="1" dirty="0"/>
              <a:t>Virüslerin neden olduğu enfeksiyonlara karşı kullanılan farmakolojik maddelerdir: </a:t>
            </a:r>
            <a:r>
              <a:rPr lang="tr-TR" sz="2600" b="1" dirty="0" err="1"/>
              <a:t>Viral</a:t>
            </a:r>
            <a:r>
              <a:rPr lang="tr-TR" sz="2600" b="1" dirty="0"/>
              <a:t> enfeksiyonun kontrol altına alınması veya yok edilmesi için kullanılırlar.</a:t>
            </a:r>
          </a:p>
          <a:p>
            <a:pPr marL="0" indent="0">
              <a:buNone/>
            </a:pPr>
            <a:r>
              <a:rPr lang="tr-TR" sz="2600" b="1" dirty="0">
                <a:solidFill>
                  <a:srgbClr val="FF0000"/>
                </a:solidFill>
              </a:rPr>
              <a:t>d. Anti </a:t>
            </a:r>
            <a:r>
              <a:rPr lang="tr-TR" sz="2600" b="1" dirty="0" err="1">
                <a:solidFill>
                  <a:srgbClr val="FF0000"/>
                </a:solidFill>
              </a:rPr>
              <a:t>protozoal</a:t>
            </a:r>
            <a:r>
              <a:rPr lang="tr-TR" sz="2600" b="1" dirty="0">
                <a:solidFill>
                  <a:srgbClr val="FF0000"/>
                </a:solidFill>
              </a:rPr>
              <a:t> ( </a:t>
            </a:r>
            <a:r>
              <a:rPr lang="tr-TR" sz="2600" b="1" dirty="0" err="1">
                <a:solidFill>
                  <a:srgbClr val="FF0000"/>
                </a:solidFill>
              </a:rPr>
              <a:t>Antiprotozoonal</a:t>
            </a:r>
            <a:r>
              <a:rPr lang="tr-TR" sz="2600" b="1" dirty="0">
                <a:solidFill>
                  <a:srgbClr val="FF0000"/>
                </a:solidFill>
              </a:rPr>
              <a:t>) Maddeler: </a:t>
            </a:r>
            <a:r>
              <a:rPr lang="tr-TR" sz="2600" b="1" dirty="0"/>
              <a:t>Parazit </a:t>
            </a:r>
            <a:r>
              <a:rPr lang="tr-TR" sz="2600" b="1" dirty="0" err="1"/>
              <a:t>enfeksyonların</a:t>
            </a:r>
            <a:r>
              <a:rPr lang="tr-TR" sz="2600" b="1" dirty="0"/>
              <a:t> tedavisinde kullanılan farmakolojik maddelerdir.</a:t>
            </a:r>
          </a:p>
          <a:p>
            <a:pPr marL="0" indent="0">
              <a:buNone/>
            </a:pPr>
            <a:r>
              <a:rPr lang="tr-TR" sz="2600" b="1" dirty="0">
                <a:solidFill>
                  <a:srgbClr val="FF0000"/>
                </a:solidFill>
              </a:rPr>
              <a:t>e. Anti </a:t>
            </a:r>
            <a:r>
              <a:rPr lang="tr-TR" sz="2600" b="1" dirty="0" err="1">
                <a:solidFill>
                  <a:srgbClr val="FF0000"/>
                </a:solidFill>
              </a:rPr>
              <a:t>Helmentik</a:t>
            </a:r>
            <a:r>
              <a:rPr lang="tr-TR" sz="2600" b="1" dirty="0">
                <a:solidFill>
                  <a:srgbClr val="FF0000"/>
                </a:solidFill>
              </a:rPr>
              <a:t> ( </a:t>
            </a:r>
            <a:r>
              <a:rPr lang="tr-TR" sz="2600" b="1" dirty="0" err="1">
                <a:solidFill>
                  <a:srgbClr val="FF0000"/>
                </a:solidFill>
              </a:rPr>
              <a:t>Antiparaziter</a:t>
            </a:r>
            <a:r>
              <a:rPr lang="tr-TR" sz="2600" b="1" dirty="0">
                <a:solidFill>
                  <a:srgbClr val="FF0000"/>
                </a:solidFill>
              </a:rPr>
              <a:t>) Maddeler: </a:t>
            </a:r>
            <a:r>
              <a:rPr lang="tr-TR" sz="2600" b="1" dirty="0" err="1"/>
              <a:t>Helmintlerin</a:t>
            </a:r>
            <a:r>
              <a:rPr lang="tr-TR" sz="2600" b="1" dirty="0"/>
              <a:t> neden olduğu enfeksiyonlara karşı kullanılan farmakolojik maddelerdir. 	</a:t>
            </a:r>
            <a:endParaRPr lang="tr-TR" sz="2400" dirty="0"/>
          </a:p>
        </p:txBody>
      </p:sp>
    </p:spTree>
    <p:extLst>
      <p:ext uri="{BB962C8B-B14F-4D97-AF65-F5344CB8AC3E}">
        <p14:creationId xmlns:p14="http://schemas.microsoft.com/office/powerpoint/2010/main" val="280806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a:extLst>
              <a:ext uri="{FF2B5EF4-FFF2-40B4-BE49-F238E27FC236}">
                <a16:creationId xmlns="" xmlns:a16="http://schemas.microsoft.com/office/drawing/2014/main" id="{492E72E4-AF0C-4E95-85AA-19CCC3016367}"/>
              </a:ext>
            </a:extLst>
          </p:cNvPr>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	</a:t>
            </a:r>
          </a:p>
        </p:txBody>
      </p:sp>
      <p:sp>
        <p:nvSpPr>
          <p:cNvPr id="4" name="AutoShape 2">
            <a:extLst>
              <a:ext uri="{FF2B5EF4-FFF2-40B4-BE49-F238E27FC236}">
                <a16:creationId xmlns="" xmlns:a16="http://schemas.microsoft.com/office/drawing/2014/main" id="{099E1170-68EE-46E6-96FE-DB23846795FB}"/>
              </a:ext>
            </a:extLst>
          </p:cNvPr>
          <p:cNvSpPr>
            <a:spLocks noChangeAspect="1" noChangeArrowheads="1"/>
          </p:cNvSpPr>
          <p:nvPr/>
        </p:nvSpPr>
        <p:spPr bwMode="auto">
          <a:xfrm>
            <a:off x="4457700" y="3276600"/>
            <a:ext cx="2286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5" name="Resim 4">
            <a:extLst>
              <a:ext uri="{FF2B5EF4-FFF2-40B4-BE49-F238E27FC236}">
                <a16:creationId xmlns="" xmlns:a16="http://schemas.microsoft.com/office/drawing/2014/main" id="{D59EB980-E603-4822-B3DB-DA201325D3D2}"/>
              </a:ext>
            </a:extLst>
          </p:cNvPr>
          <p:cNvPicPr>
            <a:picLocks noChangeAspect="1"/>
          </p:cNvPicPr>
          <p:nvPr/>
        </p:nvPicPr>
        <p:blipFill>
          <a:blip r:embed="rId2"/>
          <a:stretch>
            <a:fillRect/>
          </a:stretch>
        </p:blipFill>
        <p:spPr>
          <a:xfrm rot="16200000">
            <a:off x="1329267" y="1708671"/>
            <a:ext cx="4572000" cy="4572000"/>
          </a:xfrm>
          <a:prstGeom prst="rect">
            <a:avLst/>
          </a:prstGeom>
        </p:spPr>
      </p:pic>
    </p:spTree>
    <p:extLst>
      <p:ext uri="{BB962C8B-B14F-4D97-AF65-F5344CB8AC3E}">
        <p14:creationId xmlns:p14="http://schemas.microsoft.com/office/powerpoint/2010/main" val="33621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3" name="Dikdörtgen 2">
            <a:extLst>
              <a:ext uri="{FF2B5EF4-FFF2-40B4-BE49-F238E27FC236}">
                <a16:creationId xmlns="" xmlns:a16="http://schemas.microsoft.com/office/drawing/2014/main" id="{84504283-3C7B-42F7-8573-45C7F5964F17}"/>
              </a:ext>
            </a:extLst>
          </p:cNvPr>
          <p:cNvSpPr/>
          <p:nvPr/>
        </p:nvSpPr>
        <p:spPr>
          <a:xfrm>
            <a:off x="48498" y="2967335"/>
            <a:ext cx="9047028" cy="1754326"/>
          </a:xfrm>
          <a:prstGeom prst="rect">
            <a:avLst/>
          </a:prstGeom>
          <a:noFill/>
        </p:spPr>
        <p:txBody>
          <a:bodyPr wrap="none" lIns="91440" tIns="45720" rIns="91440" bIns="45720">
            <a:spAutoFit/>
          </a:bodyPr>
          <a:lstStyle/>
          <a:p>
            <a:pPr algn="ctr"/>
            <a:r>
              <a:rPr lang="tr-TR" sz="5400" dirty="0">
                <a:ln w="0"/>
                <a:solidFill>
                  <a:srgbClr val="FF0000"/>
                </a:solidFill>
                <a:effectLst>
                  <a:outerShdw blurRad="38100" dist="25400" dir="5400000" algn="ctr" rotWithShape="0">
                    <a:srgbClr val="6E747A">
                      <a:alpha val="43000"/>
                    </a:srgbClr>
                  </a:outerShdw>
                </a:effectLst>
              </a:rPr>
              <a:t>MİKROBİYOLOJİDE KULLANILAN</a:t>
            </a:r>
          </a:p>
          <a:p>
            <a:pPr algn="ctr"/>
            <a:r>
              <a:rPr lang="tr-TR" sz="5400" dirty="0">
                <a:ln w="0"/>
                <a:solidFill>
                  <a:srgbClr val="FF0000"/>
                </a:solidFill>
                <a:effectLst>
                  <a:outerShdw blurRad="38100" dist="25400" dir="5400000" algn="ctr" rotWithShape="0">
                    <a:srgbClr val="6E747A">
                      <a:alpha val="43000"/>
                    </a:srgbClr>
                  </a:outerShdw>
                </a:effectLst>
              </a:rPr>
              <a:t>BOYALAR</a:t>
            </a:r>
          </a:p>
        </p:txBody>
      </p:sp>
    </p:spTree>
    <p:extLst>
      <p:ext uri="{BB962C8B-B14F-4D97-AF65-F5344CB8AC3E}">
        <p14:creationId xmlns:p14="http://schemas.microsoft.com/office/powerpoint/2010/main" val="211416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845734"/>
            <a:ext cx="7543800" cy="4023360"/>
          </a:xfrm>
        </p:spPr>
        <p:txBody>
          <a:bodyPr>
            <a:normAutofit fontScale="77500" lnSpcReduction="20000"/>
          </a:bodyPr>
          <a:lstStyle/>
          <a:p>
            <a:pPr algn="just"/>
            <a:r>
              <a:rPr lang="tr-TR" b="1" dirty="0">
                <a:solidFill>
                  <a:srgbClr val="FF0000"/>
                </a:solidFill>
              </a:rPr>
              <a:t>1.GİRİŞ</a:t>
            </a:r>
          </a:p>
          <a:p>
            <a:pPr algn="just"/>
            <a:r>
              <a:rPr lang="tr-TR" sz="2000" b="1" dirty="0"/>
              <a:t>          </a:t>
            </a:r>
            <a:r>
              <a:rPr lang="tr-TR" sz="2200" b="1" dirty="0"/>
              <a:t>Mikroorganizmaların (özellikle bakteri, mantar, </a:t>
            </a:r>
            <a:r>
              <a:rPr lang="tr-TR" sz="2200" b="1" dirty="0" err="1"/>
              <a:t>mikoplazma</a:t>
            </a:r>
            <a:r>
              <a:rPr lang="tr-TR" sz="2200" b="1" dirty="0"/>
              <a:t> ve </a:t>
            </a:r>
            <a:r>
              <a:rPr lang="tr-TR" sz="2200" b="1" dirty="0" err="1"/>
              <a:t>protozoonlar</a:t>
            </a:r>
            <a:r>
              <a:rPr lang="tr-TR" sz="2200" b="1" dirty="0"/>
              <a:t>) belirli boyama yöntemleri ile boyanması, mikroskopta daha kolay ve net görülebilmesini sağlar. Boyama yöntemleri; mikroskobik inceleme süreçlerinde büyüklük, şekil, spor, kapsül ve benzeri hücre içi yapılar hakkında bizlere gerekli bilgileri sağlar. Mikroorganizmaları tanımlamada, boyalar ve boyama yöntemleri son derece önemlidir. Mikroskobik araştırmalarda ve mikrobiyolojik tanı işlemlerinde istenen sonuçlar elde etmek için çok özel boyama yöntemleri geliştirilmiştir. Sağlık hizmetlerinde doğru veya tam laboratuvar tanısı yapmanın Önkoşulu; laboratuvarlarda kullanılmakta olan boyalar, sulandırıcılar ve boya solüsyonlarının tanımlara uygun olarak hazır bulundurulması ve gerektiğinde taze kullanılması yaşamsal önem taşımaktadır. Laboratuvar hizmetlerinde aksi tutum ve uygulamalar ‘kontrolsüz günlük tanı işlemleri’ sağlığı tehdit eden mesleki riskleri taşıdığı gibi, çalışma süresince hatalardan kaynaklanan hukuksal sorunlar da doğurabilir. Bu nedenle, sorumlu bir laboratuvar çalışanı mikrobiyolojik tanımlama da önemli yeri olan boyaların özelliklerini çok iyi bilmesi, boyama yöntemlerini tam yapabiliyor olması mesleki etik  sorumluluk, insani zorunluluktur.</a:t>
            </a:r>
            <a:endParaRPr lang="tr-TR" sz="2200" dirty="0"/>
          </a:p>
        </p:txBody>
      </p:sp>
    </p:spTree>
    <p:extLst>
      <p:ext uri="{BB962C8B-B14F-4D97-AF65-F5344CB8AC3E}">
        <p14:creationId xmlns:p14="http://schemas.microsoft.com/office/powerpoint/2010/main" val="167353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107504" y="332656"/>
            <a:ext cx="8856984" cy="4023360"/>
          </a:xfrm>
        </p:spPr>
        <p:txBody>
          <a:bodyPr>
            <a:noAutofit/>
          </a:bodyPr>
          <a:lstStyle/>
          <a:p>
            <a:pPr algn="just"/>
            <a:r>
              <a:rPr lang="tr-TR" sz="2400" b="1" dirty="0">
                <a:solidFill>
                  <a:srgbClr val="FF0000"/>
                </a:solidFill>
              </a:rPr>
              <a:t>Boyaların Genel Özellikleri</a:t>
            </a:r>
          </a:p>
          <a:p>
            <a:pPr algn="just"/>
            <a:r>
              <a:rPr lang="tr-TR" sz="2400" b="1" dirty="0"/>
              <a:t>           Boyalar boya molekülünün elektrik yüklerine göre Asit, bazik ve nötr olarak üç bölüme ayrılırlar.</a:t>
            </a:r>
          </a:p>
          <a:p>
            <a:pPr algn="just"/>
            <a:r>
              <a:rPr lang="tr-TR" sz="2400" b="1" dirty="0">
                <a:solidFill>
                  <a:srgbClr val="FF0000"/>
                </a:solidFill>
              </a:rPr>
              <a:t>1.Asit Boyalar; </a:t>
            </a:r>
            <a:r>
              <a:rPr lang="tr-TR" sz="2400" b="1" dirty="0"/>
              <a:t>İyonize oldukları zaman, molekülün porsiyonu negatif elektrikle yüklenir. Bunlarda renkli asitlerin tuzlarıdır (genellikle Sodyum tuzu). Bazen potasyum, kalsiyum ve amonyum tuzları da olabilir. Asit boyalar arasında asit </a:t>
            </a:r>
            <a:r>
              <a:rPr lang="tr-TR" sz="2400" b="1" dirty="0" err="1"/>
              <a:t>fuchsin</a:t>
            </a:r>
            <a:r>
              <a:rPr lang="tr-TR" sz="2400" b="1" dirty="0"/>
              <a:t>, asit pikrik, </a:t>
            </a:r>
            <a:r>
              <a:rPr lang="tr-TR" sz="2400" b="1" dirty="0" err="1"/>
              <a:t>eosin</a:t>
            </a:r>
            <a:r>
              <a:rPr lang="tr-TR" sz="2400" b="1" dirty="0"/>
              <a:t>, </a:t>
            </a:r>
            <a:r>
              <a:rPr lang="tr-TR" sz="2400" b="1" dirty="0" err="1"/>
              <a:t>safranin</a:t>
            </a:r>
            <a:r>
              <a:rPr lang="tr-TR" sz="2400" b="1" dirty="0"/>
              <a:t> </a:t>
            </a:r>
            <a:r>
              <a:rPr lang="tr-TR" sz="2400" b="1" dirty="0" err="1"/>
              <a:t>vs</a:t>
            </a:r>
            <a:r>
              <a:rPr lang="tr-TR" sz="2400" b="1" dirty="0"/>
              <a:t> bulunmaktadır.</a:t>
            </a:r>
          </a:p>
          <a:p>
            <a:pPr algn="just"/>
            <a:r>
              <a:rPr lang="tr-TR" sz="2400" b="1" dirty="0">
                <a:solidFill>
                  <a:srgbClr val="FF0000"/>
                </a:solidFill>
              </a:rPr>
              <a:t>2.Bazik Boyalar; </a:t>
            </a:r>
            <a:r>
              <a:rPr lang="tr-TR" sz="2400" b="1" dirty="0"/>
              <a:t>İyonize oldukları zaman, molekülün boya kısmı pozitif elektrikle yüklenir.  Bunlar da renkli bazların tuzlarıdır (genellikle </a:t>
            </a:r>
            <a:r>
              <a:rPr lang="tr-TR" sz="2400" b="1" dirty="0" err="1"/>
              <a:t>klorit</a:t>
            </a:r>
            <a:r>
              <a:rPr lang="tr-TR" sz="2400" b="1" dirty="0"/>
              <a:t> benzen sülfat, </a:t>
            </a:r>
            <a:r>
              <a:rPr lang="tr-TR" sz="2400" b="1" dirty="0" err="1"/>
              <a:t>okzalat</a:t>
            </a:r>
            <a:r>
              <a:rPr lang="tr-TR" sz="2400" b="1" dirty="0"/>
              <a:t> ve asetat). Bazik boyalardan, metilen mavisi, </a:t>
            </a:r>
            <a:r>
              <a:rPr lang="tr-TR" sz="2400" b="1" dirty="0" err="1"/>
              <a:t>jansiyana</a:t>
            </a:r>
            <a:r>
              <a:rPr lang="tr-TR" sz="2400" b="1" dirty="0"/>
              <a:t> </a:t>
            </a:r>
            <a:r>
              <a:rPr lang="tr-TR" sz="2400" b="1" dirty="0" err="1"/>
              <a:t>violet</a:t>
            </a:r>
            <a:r>
              <a:rPr lang="tr-TR" sz="2400" b="1" dirty="0"/>
              <a:t>,, bazik </a:t>
            </a:r>
            <a:r>
              <a:rPr lang="tr-TR" sz="2400" b="1" dirty="0" err="1"/>
              <a:t>fuchsin</a:t>
            </a:r>
            <a:r>
              <a:rPr lang="tr-TR" sz="2400" b="1" dirty="0"/>
              <a:t> çok kullanır.  </a:t>
            </a:r>
          </a:p>
          <a:p>
            <a:pPr algn="just"/>
            <a:r>
              <a:rPr lang="tr-TR" sz="2400" b="1" dirty="0">
                <a:solidFill>
                  <a:srgbClr val="FF0000"/>
                </a:solidFill>
              </a:rPr>
              <a:t>3.Nötr boyalar; </a:t>
            </a:r>
            <a:r>
              <a:rPr lang="tr-TR" sz="2400" b="1" dirty="0"/>
              <a:t>Asitle baz boyaların uygun oranda karışımlarından elde edilir (</a:t>
            </a:r>
            <a:r>
              <a:rPr lang="tr-TR" sz="2400" b="1" dirty="0" err="1"/>
              <a:t>Giemsa</a:t>
            </a:r>
            <a:r>
              <a:rPr lang="tr-TR" sz="2400" b="1" dirty="0"/>
              <a:t>, Wright, </a:t>
            </a:r>
            <a:r>
              <a:rPr lang="tr-TR" sz="2400" b="1" dirty="0" err="1"/>
              <a:t>Leishman</a:t>
            </a:r>
            <a:r>
              <a:rPr lang="tr-TR" sz="2400" b="1" dirty="0"/>
              <a:t> </a:t>
            </a:r>
            <a:r>
              <a:rPr lang="tr-TR" sz="2400" b="1" dirty="0" err="1"/>
              <a:t>vs</a:t>
            </a:r>
            <a:r>
              <a:rPr lang="tr-TR" sz="2400" b="1" dirty="0"/>
              <a:t>).</a:t>
            </a:r>
          </a:p>
        </p:txBody>
      </p:sp>
    </p:spTree>
    <p:extLst>
      <p:ext uri="{BB962C8B-B14F-4D97-AF65-F5344CB8AC3E}">
        <p14:creationId xmlns:p14="http://schemas.microsoft.com/office/powerpoint/2010/main" val="232123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196752"/>
            <a:ext cx="7543800" cy="4672342"/>
          </a:xfrm>
        </p:spPr>
        <p:txBody>
          <a:bodyPr>
            <a:normAutofit fontScale="92500" lnSpcReduction="10000"/>
          </a:bodyPr>
          <a:lstStyle/>
          <a:p>
            <a:pPr algn="just"/>
            <a:r>
              <a:rPr lang="tr-TR" sz="2400" b="1" dirty="0">
                <a:solidFill>
                  <a:srgbClr val="FF0000"/>
                </a:solidFill>
              </a:rPr>
              <a:t>BOYA SOLÜSYONLARI</a:t>
            </a:r>
          </a:p>
          <a:p>
            <a:pPr algn="just"/>
            <a:r>
              <a:rPr lang="tr-TR" sz="2400" b="1" dirty="0">
                <a:solidFill>
                  <a:srgbClr val="FF0000"/>
                </a:solidFill>
              </a:rPr>
              <a:t> </a:t>
            </a:r>
            <a:r>
              <a:rPr lang="tr-TR" sz="2400" b="1" dirty="0" err="1">
                <a:solidFill>
                  <a:srgbClr val="FF0000"/>
                </a:solidFill>
              </a:rPr>
              <a:t>Auramin</a:t>
            </a:r>
            <a:r>
              <a:rPr lang="tr-TR" sz="2400" b="1" dirty="0">
                <a:solidFill>
                  <a:srgbClr val="FF0000"/>
                </a:solidFill>
              </a:rPr>
              <a:t>-O</a:t>
            </a:r>
            <a:r>
              <a:rPr lang="tr-TR" sz="2400" b="1" dirty="0"/>
              <a:t>; 0,3 gr </a:t>
            </a:r>
            <a:r>
              <a:rPr lang="tr-TR" sz="2400" b="1" dirty="0" err="1"/>
              <a:t>Auramin</a:t>
            </a:r>
            <a:r>
              <a:rPr lang="tr-TR" sz="2400" b="1" dirty="0"/>
              <a:t>-O + 3.0 cc fenol ( sıvı ) + 100 cc </a:t>
            </a:r>
            <a:r>
              <a:rPr lang="tr-TR" sz="2400" b="1" dirty="0" err="1"/>
              <a:t>distile</a:t>
            </a:r>
            <a:r>
              <a:rPr lang="tr-TR" sz="2400" b="1" dirty="0"/>
              <a:t> su hazırlanır. ( Önce </a:t>
            </a:r>
            <a:r>
              <a:rPr lang="tr-TR" sz="2400" b="1" dirty="0" err="1"/>
              <a:t>fenolik</a:t>
            </a:r>
            <a:r>
              <a:rPr lang="tr-TR" sz="2400" b="1" dirty="0"/>
              <a:t> </a:t>
            </a:r>
            <a:r>
              <a:rPr lang="tr-TR" sz="2400" b="1" dirty="0" err="1"/>
              <a:t>distile</a:t>
            </a:r>
            <a:r>
              <a:rPr lang="tr-TR" sz="2400" b="1" dirty="0"/>
              <a:t> suya katılır ve hafifçe ısıtılır sonra </a:t>
            </a:r>
            <a:r>
              <a:rPr lang="tr-TR" sz="2400" b="1" dirty="0" err="1"/>
              <a:t>Auramin</a:t>
            </a:r>
            <a:r>
              <a:rPr lang="tr-TR" sz="2400" b="1" dirty="0"/>
              <a:t>-O katılarak çalkalanır, eritilir ve filtre edilerek koyu renkli şişelerde saklanır.</a:t>
            </a:r>
          </a:p>
          <a:p>
            <a:pPr algn="just"/>
            <a:r>
              <a:rPr lang="tr-TR" sz="2400" b="1" dirty="0">
                <a:solidFill>
                  <a:srgbClr val="FF0000"/>
                </a:solidFill>
              </a:rPr>
              <a:t> </a:t>
            </a:r>
            <a:r>
              <a:rPr lang="tr-TR" sz="2400" b="1" dirty="0" err="1">
                <a:solidFill>
                  <a:srgbClr val="FF0000"/>
                </a:solidFill>
              </a:rPr>
              <a:t>Brillant</a:t>
            </a:r>
            <a:r>
              <a:rPr lang="tr-TR" sz="2400" b="1" dirty="0">
                <a:solidFill>
                  <a:srgbClr val="FF0000"/>
                </a:solidFill>
              </a:rPr>
              <a:t> yeşili</a:t>
            </a:r>
            <a:r>
              <a:rPr lang="tr-TR" sz="2400" b="1" dirty="0"/>
              <a:t>; 1.0 gram </a:t>
            </a:r>
            <a:r>
              <a:rPr lang="tr-TR" sz="2400" b="1" dirty="0" err="1"/>
              <a:t>brillant</a:t>
            </a:r>
            <a:r>
              <a:rPr lang="tr-TR" sz="2400" b="1" dirty="0"/>
              <a:t> yeşili +  0.01 gram sodyum hidroksit + 100 cc </a:t>
            </a:r>
            <a:r>
              <a:rPr lang="tr-TR" sz="2400" b="1" dirty="0" err="1"/>
              <a:t>distile</a:t>
            </a:r>
            <a:r>
              <a:rPr lang="tr-TR" sz="2400" b="1" dirty="0"/>
              <a:t> su hazırlanır. (Önce </a:t>
            </a:r>
            <a:r>
              <a:rPr lang="tr-TR" sz="2400" b="1" dirty="0" err="1"/>
              <a:t>distile</a:t>
            </a:r>
            <a:r>
              <a:rPr lang="tr-TR" sz="2400" b="1" dirty="0"/>
              <a:t> su içinde sodyum hidroksit eritilir. Sonra </a:t>
            </a:r>
            <a:r>
              <a:rPr lang="tr-TR" sz="2400" b="1" dirty="0" err="1"/>
              <a:t>Brillant</a:t>
            </a:r>
            <a:r>
              <a:rPr lang="tr-TR" sz="2400" b="1" dirty="0"/>
              <a:t> yeşili havanda </a:t>
            </a:r>
            <a:r>
              <a:rPr lang="tr-TR" sz="2400" b="1" dirty="0" err="1"/>
              <a:t>NaOH’li</a:t>
            </a:r>
            <a:r>
              <a:rPr lang="tr-TR" sz="2400" b="1" dirty="0"/>
              <a:t> </a:t>
            </a:r>
            <a:r>
              <a:rPr lang="tr-TR" sz="2400" b="1" dirty="0" err="1"/>
              <a:t>distile</a:t>
            </a:r>
            <a:r>
              <a:rPr lang="tr-TR" sz="2400" b="1" dirty="0"/>
              <a:t> su ile ezilerek eritilir ve süzülür.)</a:t>
            </a:r>
          </a:p>
          <a:p>
            <a:pPr algn="just"/>
            <a:r>
              <a:rPr lang="tr-TR" sz="2400" b="1" dirty="0">
                <a:solidFill>
                  <a:srgbClr val="FF0000"/>
                </a:solidFill>
              </a:rPr>
              <a:t> Bismarck Brown;</a:t>
            </a:r>
            <a:r>
              <a:rPr lang="tr-TR" sz="2400" b="1" dirty="0"/>
              <a:t> 0.2g Bismarck Brown (Y) +100 cc </a:t>
            </a:r>
            <a:r>
              <a:rPr lang="tr-TR" sz="2400" b="1" dirty="0" err="1"/>
              <a:t>distile</a:t>
            </a:r>
            <a:r>
              <a:rPr lang="tr-TR" sz="2400" b="1" dirty="0"/>
              <a:t> su hazırlanır( Boya damıtık su içinde eritilir süzülür ve şişelerde saklanır.</a:t>
            </a:r>
          </a:p>
          <a:p>
            <a:pPr algn="just"/>
            <a:r>
              <a:rPr lang="tr-TR" sz="2400" b="1" dirty="0" err="1">
                <a:solidFill>
                  <a:srgbClr val="FF0000"/>
                </a:solidFill>
              </a:rPr>
              <a:t>Eosin</a:t>
            </a:r>
            <a:r>
              <a:rPr lang="tr-TR" sz="2400" b="1" dirty="0">
                <a:solidFill>
                  <a:srgbClr val="FF0000"/>
                </a:solidFill>
              </a:rPr>
              <a:t> Boyası; </a:t>
            </a:r>
            <a:r>
              <a:rPr lang="tr-TR" sz="2400" b="1" dirty="0"/>
              <a:t>1 gram </a:t>
            </a:r>
            <a:r>
              <a:rPr lang="tr-TR" sz="2400" b="1" dirty="0" err="1"/>
              <a:t>Eosin</a:t>
            </a:r>
            <a:r>
              <a:rPr lang="tr-TR" sz="2400" b="1" dirty="0"/>
              <a:t> +100 cc </a:t>
            </a:r>
            <a:r>
              <a:rPr lang="tr-TR" sz="2400" b="1" dirty="0" err="1"/>
              <a:t>distile</a:t>
            </a:r>
            <a:r>
              <a:rPr lang="tr-TR" sz="2400" b="1" dirty="0"/>
              <a:t> su hazırlanır. ( Boya </a:t>
            </a:r>
            <a:r>
              <a:rPr lang="tr-TR" sz="2400" b="1" dirty="0" err="1"/>
              <a:t>distile</a:t>
            </a:r>
            <a:r>
              <a:rPr lang="tr-TR" sz="2400" b="1" dirty="0"/>
              <a:t> suda çalkalanarak eritilir ve sonra süzülür.)</a:t>
            </a:r>
          </a:p>
          <a:p>
            <a:pPr algn="just"/>
            <a:endParaRPr lang="tr-TR" sz="2000" dirty="0">
              <a:solidFill>
                <a:srgbClr val="FF0000"/>
              </a:solidFill>
            </a:endParaRPr>
          </a:p>
        </p:txBody>
      </p:sp>
    </p:spTree>
    <p:extLst>
      <p:ext uri="{BB962C8B-B14F-4D97-AF65-F5344CB8AC3E}">
        <p14:creationId xmlns:p14="http://schemas.microsoft.com/office/powerpoint/2010/main" val="61146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845734"/>
            <a:ext cx="7543800" cy="4023360"/>
          </a:xfrm>
        </p:spPr>
        <p:txBody>
          <a:bodyPr>
            <a:normAutofit fontScale="55000" lnSpcReduction="20000"/>
          </a:bodyPr>
          <a:lstStyle/>
          <a:p>
            <a:pPr algn="just"/>
            <a:r>
              <a:rPr lang="tr-TR" dirty="0" err="1">
                <a:solidFill>
                  <a:srgbClr val="FF0000"/>
                </a:solidFill>
              </a:rPr>
              <a:t>Fuchsin</a:t>
            </a:r>
            <a:r>
              <a:rPr lang="tr-TR" dirty="0">
                <a:solidFill>
                  <a:srgbClr val="FF0000"/>
                </a:solidFill>
              </a:rPr>
              <a:t> Boyası; </a:t>
            </a:r>
          </a:p>
          <a:p>
            <a:pPr algn="just"/>
            <a:r>
              <a:rPr lang="tr-TR" dirty="0"/>
              <a:t>Stok solüsyon hazırlanışı: 3g bazik </a:t>
            </a:r>
            <a:r>
              <a:rPr lang="tr-TR" dirty="0" err="1"/>
              <a:t>fuchsin</a:t>
            </a:r>
            <a:r>
              <a:rPr lang="tr-TR" dirty="0"/>
              <a:t> + 100 cc alkol (%95) hazırlanır. (Bazik </a:t>
            </a:r>
            <a:r>
              <a:rPr lang="tr-TR" dirty="0" err="1"/>
              <a:t>fuchsin</a:t>
            </a:r>
            <a:r>
              <a:rPr lang="tr-TR" dirty="0"/>
              <a:t> havanda alkolle ezilip eritildikten sonra bir şişe içerisinde 4-5 saat çalkalanır ve 24 saat bekletildikten sonra filtre kağıdından süzülür ve cam kapaklı şişelerde saklanır.)</a:t>
            </a:r>
          </a:p>
          <a:p>
            <a:pPr algn="just"/>
            <a:r>
              <a:rPr lang="tr-TR" dirty="0">
                <a:solidFill>
                  <a:srgbClr val="FF0000"/>
                </a:solidFill>
              </a:rPr>
              <a:t>Kullanma Solüsyonu (</a:t>
            </a:r>
            <a:r>
              <a:rPr lang="tr-TR" dirty="0" err="1">
                <a:solidFill>
                  <a:srgbClr val="FF0000"/>
                </a:solidFill>
              </a:rPr>
              <a:t>karbol</a:t>
            </a:r>
            <a:r>
              <a:rPr lang="tr-TR" dirty="0">
                <a:solidFill>
                  <a:srgbClr val="FF0000"/>
                </a:solidFill>
              </a:rPr>
              <a:t> </a:t>
            </a:r>
            <a:r>
              <a:rPr lang="tr-TR" dirty="0" err="1">
                <a:solidFill>
                  <a:srgbClr val="FF0000"/>
                </a:solidFill>
              </a:rPr>
              <a:t>Fuchsin</a:t>
            </a:r>
            <a:r>
              <a:rPr lang="tr-TR" dirty="0">
                <a:solidFill>
                  <a:srgbClr val="FF0000"/>
                </a:solidFill>
              </a:rPr>
              <a:t>);</a:t>
            </a:r>
          </a:p>
          <a:p>
            <a:pPr algn="just"/>
            <a:r>
              <a:rPr lang="tr-TR" dirty="0"/>
              <a:t>10 cc bazik </a:t>
            </a:r>
            <a:r>
              <a:rPr lang="tr-TR" dirty="0" err="1"/>
              <a:t>fuchsin</a:t>
            </a:r>
            <a:r>
              <a:rPr lang="tr-TR" dirty="0"/>
              <a:t> +100 cc </a:t>
            </a:r>
            <a:r>
              <a:rPr lang="tr-TR" dirty="0" err="1"/>
              <a:t>distile</a:t>
            </a:r>
            <a:r>
              <a:rPr lang="tr-TR" dirty="0"/>
              <a:t> su (%5 </a:t>
            </a:r>
            <a:r>
              <a:rPr lang="tr-TR" dirty="0" err="1"/>
              <a:t>fenollü</a:t>
            </a:r>
            <a:r>
              <a:rPr lang="tr-TR" dirty="0"/>
              <a:t>)  hazırlanır. aynı diğerleri gibi hazırlanır veya hep birlikte hazırlanabilir. 10g bazik </a:t>
            </a:r>
            <a:r>
              <a:rPr lang="tr-TR" dirty="0" err="1"/>
              <a:t>fuchsin</a:t>
            </a:r>
            <a:r>
              <a:rPr lang="tr-TR" dirty="0"/>
              <a:t> +100 cc alkol +1000 cc </a:t>
            </a:r>
            <a:r>
              <a:rPr lang="tr-TR" dirty="0" err="1"/>
              <a:t>distile</a:t>
            </a:r>
            <a:r>
              <a:rPr lang="tr-TR" dirty="0"/>
              <a:t> su (%5 </a:t>
            </a:r>
            <a:r>
              <a:rPr lang="tr-TR" dirty="0" err="1"/>
              <a:t>fenollü</a:t>
            </a:r>
            <a:r>
              <a:rPr lang="tr-TR" dirty="0"/>
              <a:t>) hazırlanır. (Bazik </a:t>
            </a:r>
            <a:r>
              <a:rPr lang="tr-TR" dirty="0" err="1"/>
              <a:t>fuchsin</a:t>
            </a:r>
            <a:r>
              <a:rPr lang="tr-TR" dirty="0"/>
              <a:t> havanda alkolle ezildikten ve </a:t>
            </a:r>
            <a:r>
              <a:rPr lang="tr-TR" dirty="0" err="1"/>
              <a:t>fenollü</a:t>
            </a:r>
            <a:r>
              <a:rPr lang="tr-TR" dirty="0"/>
              <a:t> suyun yarısı ilave edilip karıştırıldıktan sonra bir şişeye aktarılır. Geriye kalan su tekrar havana konup iyice yıkandıktan sonra şişeye alınır.  24 saat bekletildikten sonra filtre kağıdından süzülür ve şişelerde muhafaza edilir. Sulu </a:t>
            </a:r>
            <a:r>
              <a:rPr lang="tr-TR" dirty="0" err="1"/>
              <a:t>fuchsin</a:t>
            </a:r>
            <a:r>
              <a:rPr lang="tr-TR" dirty="0"/>
              <a:t> solüsyonu; 10 g cc bazik </a:t>
            </a:r>
            <a:r>
              <a:rPr lang="tr-TR" dirty="0" err="1"/>
              <a:t>fuchsin</a:t>
            </a:r>
            <a:r>
              <a:rPr lang="tr-TR" dirty="0"/>
              <a:t> (stok) +100 cc </a:t>
            </a:r>
            <a:r>
              <a:rPr lang="tr-TR" dirty="0" err="1"/>
              <a:t>distile</a:t>
            </a:r>
            <a:r>
              <a:rPr lang="tr-TR" dirty="0"/>
              <a:t> su hazırlanır. </a:t>
            </a:r>
            <a:r>
              <a:rPr lang="tr-TR" dirty="0" err="1"/>
              <a:t>Fuchsin</a:t>
            </a:r>
            <a:r>
              <a:rPr lang="tr-TR" dirty="0"/>
              <a:t> </a:t>
            </a:r>
            <a:r>
              <a:rPr lang="tr-TR" dirty="0" err="1"/>
              <a:t>distile</a:t>
            </a:r>
            <a:r>
              <a:rPr lang="tr-TR" dirty="0"/>
              <a:t> su ile iyice karıştırılır ve fitre kağıdından süzülür.</a:t>
            </a:r>
          </a:p>
        </p:txBody>
      </p:sp>
    </p:spTree>
    <p:extLst>
      <p:ext uri="{BB962C8B-B14F-4D97-AF65-F5344CB8AC3E}">
        <p14:creationId xmlns:p14="http://schemas.microsoft.com/office/powerpoint/2010/main" val="2843877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845734"/>
            <a:ext cx="7543800" cy="4023360"/>
          </a:xfrm>
        </p:spPr>
        <p:txBody>
          <a:bodyPr>
            <a:normAutofit fontScale="55000" lnSpcReduction="20000"/>
          </a:bodyPr>
          <a:lstStyle/>
          <a:p>
            <a:pPr algn="just"/>
            <a:r>
              <a:rPr lang="tr-TR" dirty="0" err="1">
                <a:solidFill>
                  <a:srgbClr val="FF0000"/>
                </a:solidFill>
              </a:rPr>
              <a:t>Flagegella</a:t>
            </a:r>
            <a:r>
              <a:rPr lang="tr-TR" dirty="0">
                <a:solidFill>
                  <a:srgbClr val="FF0000"/>
                </a:solidFill>
              </a:rPr>
              <a:t> boya solüsyonu: </a:t>
            </a:r>
            <a:r>
              <a:rPr lang="tr-TR" dirty="0"/>
              <a:t>10 g </a:t>
            </a:r>
            <a:r>
              <a:rPr lang="tr-TR" dirty="0" err="1"/>
              <a:t>Tannik</a:t>
            </a:r>
            <a:r>
              <a:rPr lang="tr-TR" dirty="0"/>
              <a:t> asit+ 5g </a:t>
            </a:r>
            <a:r>
              <a:rPr lang="tr-TR" dirty="0" err="1"/>
              <a:t>NaCl</a:t>
            </a:r>
            <a:r>
              <a:rPr lang="tr-TR" dirty="0"/>
              <a:t> + 4 g bazik </a:t>
            </a:r>
            <a:r>
              <a:rPr lang="tr-TR" dirty="0" err="1"/>
              <a:t>fuchsin</a:t>
            </a:r>
            <a:r>
              <a:rPr lang="tr-TR" dirty="0"/>
              <a:t> hazırlanır. (Maddeler birbirleriyle iyice karıştırılır. Karışımdan 1.9 g alınarak 33 cc alkol (%95’lik) ilave edilir ve iyice erimesi sağlanır. </a:t>
            </a:r>
            <a:r>
              <a:rPr lang="tr-TR" dirty="0" err="1"/>
              <a:t>Distile</a:t>
            </a:r>
            <a:r>
              <a:rPr lang="tr-TR" dirty="0"/>
              <a:t> su ile 100 cc ye tamamlanır. Solüsyonun </a:t>
            </a:r>
            <a:r>
              <a:rPr lang="tr-TR" dirty="0" err="1"/>
              <a:t>pH’sı</a:t>
            </a:r>
            <a:r>
              <a:rPr lang="tr-TR" dirty="0"/>
              <a:t> 5.0 ayarlanır. Boya kapaklı şişelerde 3-5°C de muhafaza edilir.)</a:t>
            </a:r>
          </a:p>
          <a:p>
            <a:pPr algn="just"/>
            <a:r>
              <a:rPr lang="tr-TR" dirty="0" err="1">
                <a:solidFill>
                  <a:srgbClr val="FF0000"/>
                </a:solidFill>
              </a:rPr>
              <a:t>Jansiyana</a:t>
            </a:r>
            <a:r>
              <a:rPr lang="tr-TR" dirty="0">
                <a:solidFill>
                  <a:srgbClr val="FF0000"/>
                </a:solidFill>
              </a:rPr>
              <a:t> Moru:</a:t>
            </a:r>
            <a:endParaRPr lang="tr-TR" dirty="0"/>
          </a:p>
          <a:p>
            <a:pPr algn="just"/>
            <a:r>
              <a:rPr lang="tr-TR" dirty="0">
                <a:solidFill>
                  <a:srgbClr val="FF0000"/>
                </a:solidFill>
              </a:rPr>
              <a:t>Stok solüsyon hazırlanışı: </a:t>
            </a:r>
            <a:r>
              <a:rPr lang="tr-TR" dirty="0"/>
              <a:t> 5g </a:t>
            </a:r>
            <a:r>
              <a:rPr lang="tr-TR" dirty="0" err="1"/>
              <a:t>jansiyana</a:t>
            </a:r>
            <a:r>
              <a:rPr lang="tr-TR" dirty="0"/>
              <a:t> moru+100 cc alkol(%95) hazırlanır. (Bir havana konulan </a:t>
            </a:r>
            <a:r>
              <a:rPr lang="tr-TR" dirty="0" err="1"/>
              <a:t>jansiya</a:t>
            </a:r>
            <a:r>
              <a:rPr lang="tr-TR" dirty="0"/>
              <a:t> moruna azar azar alkol ilave edilerek ezilir ve erimesi sağlanır. Buradan bir şişeye konarak 4-5 saat çalkalanır ve 24 saat bekledikten sonra filtre kağıdından süzülür ve cam kapaklı şişelerde saklanır.)</a:t>
            </a:r>
          </a:p>
          <a:p>
            <a:pPr algn="just"/>
            <a:r>
              <a:rPr lang="tr-TR" dirty="0">
                <a:solidFill>
                  <a:srgbClr val="FF0000"/>
                </a:solidFill>
              </a:rPr>
              <a:t>Kullanma solüsyonu (</a:t>
            </a:r>
            <a:r>
              <a:rPr lang="tr-TR" dirty="0" err="1">
                <a:solidFill>
                  <a:srgbClr val="FF0000"/>
                </a:solidFill>
              </a:rPr>
              <a:t>karbollu</a:t>
            </a:r>
            <a:r>
              <a:rPr lang="tr-TR" dirty="0">
                <a:solidFill>
                  <a:srgbClr val="FF0000"/>
                </a:solidFill>
              </a:rPr>
              <a:t>):</a:t>
            </a:r>
          </a:p>
          <a:p>
            <a:pPr algn="just"/>
            <a:r>
              <a:rPr lang="tr-TR" dirty="0"/>
              <a:t>10 cc </a:t>
            </a:r>
            <a:r>
              <a:rPr lang="tr-TR" dirty="0" err="1"/>
              <a:t>jansiyana</a:t>
            </a:r>
            <a:r>
              <a:rPr lang="tr-TR" dirty="0"/>
              <a:t> moru (stok) solüsyon +100 cc </a:t>
            </a:r>
            <a:r>
              <a:rPr lang="tr-TR" dirty="0" err="1"/>
              <a:t>distile</a:t>
            </a:r>
            <a:r>
              <a:rPr lang="tr-TR" dirty="0"/>
              <a:t> su (%1 Asit </a:t>
            </a:r>
            <a:r>
              <a:rPr lang="tr-TR" dirty="0" err="1"/>
              <a:t>fenikli</a:t>
            </a:r>
            <a:r>
              <a:rPr lang="tr-TR" dirty="0"/>
              <a:t>) hazırlanır. (Önce fenol </a:t>
            </a:r>
            <a:r>
              <a:rPr lang="tr-TR" dirty="0" err="1"/>
              <a:t>distile</a:t>
            </a:r>
            <a:r>
              <a:rPr lang="tr-TR" dirty="0"/>
              <a:t> suda eritilir ve sonra boya ilave edilir. İyice karıştırıldıktan sonra 24 saat bekletilir ve süzülür, cam kapaklı şişelerde saklanır.</a:t>
            </a:r>
            <a:endParaRPr lang="tr-TR" sz="2000" dirty="0"/>
          </a:p>
        </p:txBody>
      </p:sp>
    </p:spTree>
    <p:extLst>
      <p:ext uri="{BB962C8B-B14F-4D97-AF65-F5344CB8AC3E}">
        <p14:creationId xmlns:p14="http://schemas.microsoft.com/office/powerpoint/2010/main" val="234335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845734"/>
            <a:ext cx="7543800" cy="4023360"/>
          </a:xfrm>
        </p:spPr>
        <p:txBody>
          <a:bodyPr>
            <a:normAutofit fontScale="55000" lnSpcReduction="20000"/>
          </a:bodyPr>
          <a:lstStyle/>
          <a:p>
            <a:pPr algn="just"/>
            <a:r>
              <a:rPr lang="tr-TR" dirty="0" err="1">
                <a:solidFill>
                  <a:srgbClr val="FF0000"/>
                </a:solidFill>
              </a:rPr>
              <a:t>Krisoidin</a:t>
            </a:r>
            <a:r>
              <a:rPr lang="tr-TR" dirty="0">
                <a:solidFill>
                  <a:srgbClr val="FF0000"/>
                </a:solidFill>
              </a:rPr>
              <a:t> boyası</a:t>
            </a:r>
            <a:r>
              <a:rPr lang="tr-TR" dirty="0"/>
              <a:t>; 1 g </a:t>
            </a:r>
            <a:r>
              <a:rPr lang="tr-TR" dirty="0" err="1"/>
              <a:t>kriosidin</a:t>
            </a:r>
            <a:r>
              <a:rPr lang="tr-TR" dirty="0"/>
              <a:t> + 100 cc </a:t>
            </a:r>
            <a:r>
              <a:rPr lang="tr-TR" dirty="0" err="1"/>
              <a:t>distile</a:t>
            </a:r>
            <a:r>
              <a:rPr lang="tr-TR" dirty="0"/>
              <a:t> su hazırlanır. ( Boya, sıcak </a:t>
            </a:r>
            <a:r>
              <a:rPr lang="tr-TR" dirty="0" err="1"/>
              <a:t>distile</a:t>
            </a:r>
            <a:r>
              <a:rPr lang="tr-TR" dirty="0"/>
              <a:t> su ile karıştırılarak eritilir ve sıcakken süzülür.</a:t>
            </a:r>
          </a:p>
          <a:p>
            <a:pPr algn="just"/>
            <a:r>
              <a:rPr lang="tr-TR" dirty="0" err="1">
                <a:solidFill>
                  <a:srgbClr val="FF0000"/>
                </a:solidFill>
              </a:rPr>
              <a:t>Lipid</a:t>
            </a:r>
            <a:r>
              <a:rPr lang="tr-TR" dirty="0">
                <a:solidFill>
                  <a:srgbClr val="FF0000"/>
                </a:solidFill>
              </a:rPr>
              <a:t> boya solüsyonu;</a:t>
            </a:r>
          </a:p>
          <a:p>
            <a:pPr algn="just"/>
            <a:r>
              <a:rPr lang="tr-TR" dirty="0"/>
              <a:t> 0.3g sudan siyahı-B (toz) 100 cc alkol (%70) hazırlanır. (Boya alkol içinde ara sıra çalkalanarak eritilir. Boya solüsyonu bir gece bekletilir. Ağzı kapaklı şişede muhafaza edilir.)</a:t>
            </a:r>
          </a:p>
          <a:p>
            <a:pPr algn="just"/>
            <a:r>
              <a:rPr lang="tr-TR" dirty="0">
                <a:solidFill>
                  <a:srgbClr val="FF0000"/>
                </a:solidFill>
              </a:rPr>
              <a:t>Metil </a:t>
            </a:r>
            <a:r>
              <a:rPr lang="tr-TR" dirty="0" err="1">
                <a:solidFill>
                  <a:srgbClr val="FF0000"/>
                </a:solidFill>
              </a:rPr>
              <a:t>violet</a:t>
            </a:r>
            <a:r>
              <a:rPr lang="tr-TR" dirty="0">
                <a:solidFill>
                  <a:srgbClr val="FF0000"/>
                </a:solidFill>
              </a:rPr>
              <a:t> -6B</a:t>
            </a:r>
            <a:r>
              <a:rPr lang="tr-TR" dirty="0"/>
              <a:t>;</a:t>
            </a:r>
          </a:p>
          <a:p>
            <a:pPr algn="just"/>
            <a:r>
              <a:rPr lang="tr-TR" dirty="0"/>
              <a:t>5g metil </a:t>
            </a:r>
            <a:r>
              <a:rPr lang="tr-TR" dirty="0" err="1"/>
              <a:t>violet</a:t>
            </a:r>
            <a:r>
              <a:rPr lang="tr-TR" dirty="0"/>
              <a:t>- 6B+ 1000 cc </a:t>
            </a:r>
            <a:r>
              <a:rPr lang="tr-TR" dirty="0" err="1"/>
              <a:t>distile</a:t>
            </a:r>
            <a:r>
              <a:rPr lang="tr-TR" dirty="0"/>
              <a:t> su hazırlanır.( Boya </a:t>
            </a:r>
            <a:r>
              <a:rPr lang="tr-TR" dirty="0" err="1"/>
              <a:t>distile</a:t>
            </a:r>
            <a:r>
              <a:rPr lang="tr-TR" dirty="0"/>
              <a:t> suya azar azar katılarak ve çalkalanarak eritilir. Filtre kağıdından süzüldükten sonra şişelerde saklanır.</a:t>
            </a:r>
          </a:p>
          <a:p>
            <a:pPr algn="just"/>
            <a:r>
              <a:rPr lang="tr-TR" dirty="0">
                <a:solidFill>
                  <a:srgbClr val="FF0000"/>
                </a:solidFill>
              </a:rPr>
              <a:t>Metilen mavisi;</a:t>
            </a:r>
          </a:p>
          <a:p>
            <a:pPr algn="just"/>
            <a:r>
              <a:rPr lang="tr-TR" dirty="0">
                <a:solidFill>
                  <a:srgbClr val="FF0000"/>
                </a:solidFill>
              </a:rPr>
              <a:t>Stok solüsyon; </a:t>
            </a:r>
            <a:r>
              <a:rPr lang="tr-TR" dirty="0"/>
              <a:t>1,5g metilen mavisi+100 cc alkol (%95) hazırlanır. (Metilen mavisi bir havana konur, üzerine konan azar miktardaki alkolde ezilerek eritilir. Bir şişeye alınan boya solüsyonu, 4-5 saat çalkalanır ve 24 saat bekletildikten sonra filtre kağıdından süzülür ve şişelerde saklanır.)</a:t>
            </a:r>
            <a:endParaRPr lang="tr-TR" sz="2000" dirty="0"/>
          </a:p>
        </p:txBody>
      </p:sp>
    </p:spTree>
    <p:extLst>
      <p:ext uri="{BB962C8B-B14F-4D97-AF65-F5344CB8AC3E}">
        <p14:creationId xmlns:p14="http://schemas.microsoft.com/office/powerpoint/2010/main" val="64370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845734"/>
            <a:ext cx="7543800" cy="4023360"/>
          </a:xfrm>
        </p:spPr>
        <p:txBody>
          <a:bodyPr>
            <a:normAutofit fontScale="70000" lnSpcReduction="20000"/>
          </a:bodyPr>
          <a:lstStyle/>
          <a:p>
            <a:pPr algn="just"/>
            <a:r>
              <a:rPr lang="tr-TR" dirty="0">
                <a:solidFill>
                  <a:srgbClr val="FF0000"/>
                </a:solidFill>
              </a:rPr>
              <a:t>Kullanma solüsyonu (</a:t>
            </a:r>
            <a:r>
              <a:rPr lang="tr-TR" dirty="0" err="1">
                <a:solidFill>
                  <a:srgbClr val="FF0000"/>
                </a:solidFill>
              </a:rPr>
              <a:t>Löffler</a:t>
            </a:r>
            <a:r>
              <a:rPr lang="tr-TR" dirty="0">
                <a:solidFill>
                  <a:srgbClr val="FF0000"/>
                </a:solidFill>
              </a:rPr>
              <a:t>);</a:t>
            </a:r>
          </a:p>
          <a:p>
            <a:pPr algn="just"/>
            <a:r>
              <a:rPr lang="tr-TR" dirty="0"/>
              <a:t> 33 cc Metilen mavisi (stok) solüsyon + 100 cc </a:t>
            </a:r>
            <a:r>
              <a:rPr lang="tr-TR" dirty="0" err="1"/>
              <a:t>distile</a:t>
            </a:r>
            <a:r>
              <a:rPr lang="tr-TR" dirty="0"/>
              <a:t> su (%0.01 </a:t>
            </a:r>
            <a:r>
              <a:rPr lang="tr-TR" dirty="0" err="1"/>
              <a:t>KOH’li</a:t>
            </a:r>
            <a:r>
              <a:rPr lang="tr-TR" dirty="0"/>
              <a:t> ) hazırlanır. ( Önce </a:t>
            </a:r>
            <a:r>
              <a:rPr lang="tr-TR" dirty="0" err="1"/>
              <a:t>distile</a:t>
            </a:r>
            <a:r>
              <a:rPr lang="tr-TR" dirty="0"/>
              <a:t> su içine %0.001 oranında KOH konur ve karıştırılır, sonra da 30 cc stok metilen mavisi solüsyonu katılır ve iyice karıştırılır. Bir gün bekledikten sonra filtre kağıdından süzülerek cam kapaklı şeylerden muhafaza edilir.)</a:t>
            </a:r>
          </a:p>
          <a:p>
            <a:pPr algn="just"/>
            <a:r>
              <a:rPr lang="tr-TR" dirty="0" err="1">
                <a:solidFill>
                  <a:srgbClr val="FF0000"/>
                </a:solidFill>
              </a:rPr>
              <a:t>Malaşit</a:t>
            </a:r>
            <a:r>
              <a:rPr lang="tr-TR" dirty="0">
                <a:solidFill>
                  <a:srgbClr val="FF0000"/>
                </a:solidFill>
              </a:rPr>
              <a:t>  yeşili;</a:t>
            </a:r>
          </a:p>
          <a:p>
            <a:pPr algn="just"/>
            <a:r>
              <a:rPr lang="tr-TR" dirty="0"/>
              <a:t> 1 g </a:t>
            </a:r>
            <a:r>
              <a:rPr lang="tr-TR" dirty="0" err="1"/>
              <a:t>Malaşit</a:t>
            </a:r>
            <a:r>
              <a:rPr lang="tr-TR" dirty="0"/>
              <a:t> yeşili+ 100 cc </a:t>
            </a:r>
            <a:r>
              <a:rPr lang="tr-TR" dirty="0" err="1"/>
              <a:t>distile</a:t>
            </a:r>
            <a:r>
              <a:rPr lang="tr-TR" dirty="0"/>
              <a:t> su hazırlanır. ( </a:t>
            </a:r>
            <a:r>
              <a:rPr lang="tr-TR" dirty="0" err="1"/>
              <a:t>Malaşit</a:t>
            </a:r>
            <a:r>
              <a:rPr lang="tr-TR" dirty="0"/>
              <a:t> yeşili havana konur, </a:t>
            </a:r>
            <a:r>
              <a:rPr lang="tr-TR" dirty="0" err="1"/>
              <a:t>distile</a:t>
            </a:r>
            <a:r>
              <a:rPr lang="tr-TR" dirty="0"/>
              <a:t> su azar azar ilave edilerek ezilir ve şişeye alınır. Sonra suyun bir kısmı tekrar havana ilave edilerek havan yıkanır ve tekrar şişeye alınır. Bir gün bekledikten sonra süzülür ve şişelerde saklanır.</a:t>
            </a:r>
          </a:p>
        </p:txBody>
      </p:sp>
    </p:spTree>
    <p:extLst>
      <p:ext uri="{BB962C8B-B14F-4D97-AF65-F5344CB8AC3E}">
        <p14:creationId xmlns:p14="http://schemas.microsoft.com/office/powerpoint/2010/main" val="87717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845734"/>
            <a:ext cx="7543800" cy="4023360"/>
          </a:xfrm>
        </p:spPr>
        <p:txBody>
          <a:bodyPr>
            <a:normAutofit fontScale="70000" lnSpcReduction="20000"/>
          </a:bodyPr>
          <a:lstStyle/>
          <a:p>
            <a:pPr algn="just"/>
            <a:r>
              <a:rPr lang="tr-TR" dirty="0" err="1">
                <a:solidFill>
                  <a:srgbClr val="FF0000"/>
                </a:solidFill>
              </a:rPr>
              <a:t>Nigrosin</a:t>
            </a:r>
            <a:r>
              <a:rPr lang="tr-TR" dirty="0">
                <a:solidFill>
                  <a:srgbClr val="FF0000"/>
                </a:solidFill>
              </a:rPr>
              <a:t>;</a:t>
            </a:r>
            <a:r>
              <a:rPr lang="tr-TR" dirty="0"/>
              <a:t> </a:t>
            </a:r>
          </a:p>
          <a:p>
            <a:pPr algn="just"/>
            <a:r>
              <a:rPr lang="tr-TR" dirty="0"/>
              <a:t>10 g Nigrosin+100 cc </a:t>
            </a:r>
            <a:r>
              <a:rPr lang="tr-TR" dirty="0" err="1"/>
              <a:t>distile</a:t>
            </a:r>
            <a:r>
              <a:rPr lang="tr-TR" dirty="0"/>
              <a:t> su hazırlanır. (</a:t>
            </a:r>
            <a:r>
              <a:rPr lang="tr-TR" dirty="0" err="1"/>
              <a:t>Nigrosin</a:t>
            </a:r>
            <a:r>
              <a:rPr lang="tr-TR" dirty="0"/>
              <a:t> </a:t>
            </a:r>
            <a:r>
              <a:rPr lang="tr-TR" dirty="0" err="1"/>
              <a:t>distile</a:t>
            </a:r>
            <a:r>
              <a:rPr lang="tr-TR" dirty="0"/>
              <a:t> su içinde yarım saat kaynatılır. İçine 0.5 cc </a:t>
            </a:r>
            <a:r>
              <a:rPr lang="tr-TR" dirty="0" err="1"/>
              <a:t>formalin</a:t>
            </a:r>
            <a:r>
              <a:rPr lang="tr-TR" dirty="0"/>
              <a:t> (%40’lık) koruyucu olarak katılır.  Çift süzgeç kağıdından süzülür ve 5 cc miktarlarında ağzı kapalı tüplerde muhafaza edilir.)</a:t>
            </a:r>
          </a:p>
          <a:p>
            <a:pPr algn="just"/>
            <a:r>
              <a:rPr lang="tr-TR" dirty="0">
                <a:solidFill>
                  <a:srgbClr val="FF0000"/>
                </a:solidFill>
              </a:rPr>
              <a:t>Pikrik asit; </a:t>
            </a:r>
          </a:p>
          <a:p>
            <a:pPr algn="just"/>
            <a:r>
              <a:rPr lang="tr-TR" dirty="0"/>
              <a:t>0.75g Pikrik asit+ 100 cc </a:t>
            </a:r>
            <a:r>
              <a:rPr lang="tr-TR" dirty="0" err="1"/>
              <a:t>distile</a:t>
            </a:r>
            <a:r>
              <a:rPr lang="tr-TR" dirty="0"/>
              <a:t> su hazırlanır. (Boya </a:t>
            </a:r>
            <a:r>
              <a:rPr lang="tr-TR" dirty="0" err="1"/>
              <a:t>distile</a:t>
            </a:r>
            <a:r>
              <a:rPr lang="tr-TR" dirty="0"/>
              <a:t> su içinde çalkalanarak eritilir. Ertesi gün filtre kağıdından süzülür.)</a:t>
            </a:r>
          </a:p>
          <a:p>
            <a:pPr algn="just"/>
            <a:r>
              <a:rPr lang="tr-TR" dirty="0" err="1">
                <a:solidFill>
                  <a:srgbClr val="FF0000"/>
                </a:solidFill>
              </a:rPr>
              <a:t>Safranin</a:t>
            </a:r>
            <a:r>
              <a:rPr lang="tr-TR" dirty="0">
                <a:solidFill>
                  <a:srgbClr val="FF0000"/>
                </a:solidFill>
              </a:rPr>
              <a:t> boyası;</a:t>
            </a:r>
          </a:p>
          <a:p>
            <a:pPr algn="just"/>
            <a:r>
              <a:rPr lang="tr-TR" dirty="0"/>
              <a:t> 0.5 g </a:t>
            </a:r>
            <a:r>
              <a:rPr lang="tr-TR" dirty="0" err="1"/>
              <a:t>safranin</a:t>
            </a:r>
            <a:r>
              <a:rPr lang="tr-TR" dirty="0"/>
              <a:t> +10 cc alkol (%95) +100 cc </a:t>
            </a:r>
            <a:r>
              <a:rPr lang="tr-TR" dirty="0" err="1"/>
              <a:t>distile</a:t>
            </a:r>
            <a:r>
              <a:rPr lang="tr-TR" dirty="0"/>
              <a:t> su hazırlanır. (</a:t>
            </a:r>
            <a:r>
              <a:rPr lang="tr-TR" dirty="0" err="1"/>
              <a:t>Safranin</a:t>
            </a:r>
            <a:r>
              <a:rPr lang="tr-TR" dirty="0"/>
              <a:t> alkolle eritilir ve sonra </a:t>
            </a:r>
            <a:r>
              <a:rPr lang="tr-TR" dirty="0" err="1"/>
              <a:t>distile</a:t>
            </a:r>
            <a:r>
              <a:rPr lang="tr-TR" dirty="0"/>
              <a:t> su ilave edildikten sonra şişeye konur ve bir gün sonra filtre edilir.)</a:t>
            </a:r>
            <a:endParaRPr lang="tr-TR" sz="2000" dirty="0"/>
          </a:p>
        </p:txBody>
      </p:sp>
    </p:spTree>
    <p:extLst>
      <p:ext uri="{BB962C8B-B14F-4D97-AF65-F5344CB8AC3E}">
        <p14:creationId xmlns:p14="http://schemas.microsoft.com/office/powerpoint/2010/main" val="103688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683568" y="476672"/>
            <a:ext cx="7553122" cy="4741497"/>
          </a:xfrm>
        </p:spPr>
        <p:txBody>
          <a:bodyPr>
            <a:noAutofit/>
          </a:bodyPr>
          <a:lstStyle/>
          <a:p>
            <a:pPr algn="just"/>
            <a:r>
              <a:rPr lang="tr-TR" sz="2400" dirty="0">
                <a:solidFill>
                  <a:srgbClr val="FF0000"/>
                </a:solidFill>
              </a:rPr>
              <a:t>A. Sulandırma Solüsyonları;</a:t>
            </a:r>
          </a:p>
          <a:p>
            <a:pPr algn="just"/>
            <a:r>
              <a:rPr lang="tr-TR" sz="2400" dirty="0">
                <a:solidFill>
                  <a:srgbClr val="FF0000"/>
                </a:solidFill>
              </a:rPr>
              <a:t>Saf (</a:t>
            </a:r>
            <a:r>
              <a:rPr lang="tr-TR" sz="2400" dirty="0" err="1">
                <a:solidFill>
                  <a:srgbClr val="FF0000"/>
                </a:solidFill>
              </a:rPr>
              <a:t>distile</a:t>
            </a:r>
            <a:r>
              <a:rPr lang="tr-TR" sz="2400" dirty="0">
                <a:solidFill>
                  <a:srgbClr val="FF0000"/>
                </a:solidFill>
              </a:rPr>
              <a:t>) su;</a:t>
            </a:r>
          </a:p>
          <a:p>
            <a:pPr algn="just"/>
            <a:r>
              <a:rPr lang="tr-TR" sz="2400" dirty="0">
                <a:solidFill>
                  <a:schemeClr val="tx1"/>
                </a:solidFill>
              </a:rPr>
              <a:t> Saf su </a:t>
            </a:r>
            <a:r>
              <a:rPr lang="tr-TR" sz="2400" dirty="0" err="1">
                <a:solidFill>
                  <a:schemeClr val="tx1"/>
                </a:solidFill>
              </a:rPr>
              <a:t>distilasyon</a:t>
            </a:r>
            <a:r>
              <a:rPr lang="tr-TR" sz="2400" dirty="0">
                <a:solidFill>
                  <a:schemeClr val="tx1"/>
                </a:solidFill>
              </a:rPr>
              <a:t> (damıtma), </a:t>
            </a:r>
            <a:r>
              <a:rPr lang="tr-TR" sz="2400" dirty="0" err="1">
                <a:solidFill>
                  <a:schemeClr val="tx1"/>
                </a:solidFill>
              </a:rPr>
              <a:t>deiyonizasyon</a:t>
            </a:r>
            <a:r>
              <a:rPr lang="tr-TR" sz="2400" dirty="0">
                <a:solidFill>
                  <a:schemeClr val="tx1"/>
                </a:solidFill>
              </a:rPr>
              <a:t>(</a:t>
            </a:r>
            <a:r>
              <a:rPr lang="tr-TR" sz="2400" dirty="0" err="1">
                <a:solidFill>
                  <a:schemeClr val="tx1"/>
                </a:solidFill>
              </a:rPr>
              <a:t>demineralizasyon</a:t>
            </a:r>
            <a:r>
              <a:rPr lang="tr-TR" sz="2400" dirty="0">
                <a:solidFill>
                  <a:schemeClr val="tx1"/>
                </a:solidFill>
              </a:rPr>
              <a:t>) ve ters </a:t>
            </a:r>
            <a:r>
              <a:rPr lang="tr-TR" sz="2400" dirty="0" err="1">
                <a:solidFill>
                  <a:schemeClr val="tx1"/>
                </a:solidFill>
              </a:rPr>
              <a:t>Ozmoz</a:t>
            </a:r>
            <a:r>
              <a:rPr lang="tr-TR" sz="2400" dirty="0">
                <a:solidFill>
                  <a:schemeClr val="tx1"/>
                </a:solidFill>
              </a:rPr>
              <a:t> gibi yöntemler ile elde edilir. </a:t>
            </a:r>
            <a:r>
              <a:rPr lang="tr-TR" sz="2400" dirty="0" err="1">
                <a:solidFill>
                  <a:schemeClr val="tx1"/>
                </a:solidFill>
              </a:rPr>
              <a:t>Deiyonizasyon</a:t>
            </a:r>
            <a:r>
              <a:rPr lang="tr-TR" sz="2400" dirty="0">
                <a:solidFill>
                  <a:schemeClr val="tx1"/>
                </a:solidFill>
              </a:rPr>
              <a:t> yöntemi ile elde edilmiş saf suya </a:t>
            </a:r>
            <a:r>
              <a:rPr lang="tr-TR" sz="2400" dirty="0" err="1">
                <a:solidFill>
                  <a:schemeClr val="tx1"/>
                </a:solidFill>
              </a:rPr>
              <a:t>deiyonize</a:t>
            </a:r>
            <a:r>
              <a:rPr lang="tr-TR" sz="2400" dirty="0">
                <a:solidFill>
                  <a:schemeClr val="tx1"/>
                </a:solidFill>
              </a:rPr>
              <a:t>(</a:t>
            </a:r>
            <a:r>
              <a:rPr lang="tr-TR" sz="2400" dirty="0" err="1">
                <a:solidFill>
                  <a:schemeClr val="tx1"/>
                </a:solidFill>
              </a:rPr>
              <a:t>demineralize</a:t>
            </a:r>
            <a:r>
              <a:rPr lang="tr-TR" sz="2400" dirty="0">
                <a:solidFill>
                  <a:schemeClr val="tx1"/>
                </a:solidFill>
              </a:rPr>
              <a:t>) su adı verilir. Saflık düzeyini artırmak için iki kere </a:t>
            </a:r>
            <a:r>
              <a:rPr lang="tr-TR" sz="2400" dirty="0" err="1">
                <a:solidFill>
                  <a:schemeClr val="tx1"/>
                </a:solidFill>
              </a:rPr>
              <a:t>distile</a:t>
            </a:r>
            <a:r>
              <a:rPr lang="tr-TR" sz="2400" dirty="0">
                <a:solidFill>
                  <a:schemeClr val="tx1"/>
                </a:solidFill>
              </a:rPr>
              <a:t> edilen saf suya ise </a:t>
            </a:r>
            <a:r>
              <a:rPr lang="tr-TR" sz="2400" dirty="0" err="1">
                <a:solidFill>
                  <a:schemeClr val="tx1"/>
                </a:solidFill>
              </a:rPr>
              <a:t>bidistile</a:t>
            </a:r>
            <a:r>
              <a:rPr lang="tr-TR" sz="2400" dirty="0">
                <a:solidFill>
                  <a:schemeClr val="tx1"/>
                </a:solidFill>
              </a:rPr>
              <a:t> su adı verilmektedir. </a:t>
            </a:r>
            <a:r>
              <a:rPr lang="tr-TR" sz="2400" dirty="0" err="1">
                <a:solidFill>
                  <a:schemeClr val="tx1"/>
                </a:solidFill>
              </a:rPr>
              <a:t>Distile</a:t>
            </a:r>
            <a:r>
              <a:rPr lang="tr-TR" sz="2400" dirty="0">
                <a:solidFill>
                  <a:schemeClr val="tx1"/>
                </a:solidFill>
              </a:rPr>
              <a:t> suyu klorlanmış sudan hazırlandı ise </a:t>
            </a:r>
            <a:r>
              <a:rPr lang="tr-TR" sz="2400" dirty="0" err="1">
                <a:solidFill>
                  <a:schemeClr val="tx1"/>
                </a:solidFill>
              </a:rPr>
              <a:t>distilasyondan</a:t>
            </a:r>
            <a:r>
              <a:rPr lang="tr-TR" sz="2400" dirty="0">
                <a:solidFill>
                  <a:schemeClr val="tx1"/>
                </a:solidFill>
              </a:rPr>
              <a:t> önce klor nötralize edilmelidir. Nötralizasyon için eşdeğer miktarda sodyum </a:t>
            </a:r>
            <a:r>
              <a:rPr lang="tr-TR" sz="2400" dirty="0" err="1">
                <a:solidFill>
                  <a:schemeClr val="tx1"/>
                </a:solidFill>
              </a:rPr>
              <a:t>Tiyosülfat</a:t>
            </a:r>
            <a:r>
              <a:rPr lang="tr-TR" sz="2400" dirty="0">
                <a:solidFill>
                  <a:schemeClr val="tx1"/>
                </a:solidFill>
              </a:rPr>
              <a:t> veya sodyum sülfit kullanılabilir.</a:t>
            </a:r>
          </a:p>
          <a:p>
            <a:pPr algn="just"/>
            <a:r>
              <a:rPr lang="tr-TR" sz="2400" dirty="0">
                <a:solidFill>
                  <a:srgbClr val="FF0000"/>
                </a:solidFill>
              </a:rPr>
              <a:t>Serum Fizyolojik (SF);</a:t>
            </a:r>
          </a:p>
          <a:p>
            <a:pPr algn="just"/>
            <a:r>
              <a:rPr lang="tr-TR" sz="2400" dirty="0">
                <a:solidFill>
                  <a:schemeClr val="tx1"/>
                </a:solidFill>
              </a:rPr>
              <a:t>%0.9 sodyum klorür </a:t>
            </a:r>
            <a:r>
              <a:rPr lang="tr-TR" sz="2400" dirty="0" err="1">
                <a:solidFill>
                  <a:schemeClr val="tx1"/>
                </a:solidFill>
              </a:rPr>
              <a:t>izotonik</a:t>
            </a:r>
            <a:r>
              <a:rPr lang="tr-TR" sz="2400" dirty="0">
                <a:solidFill>
                  <a:schemeClr val="tx1"/>
                </a:solidFill>
              </a:rPr>
              <a:t> olarak açıklanan eriyik, halk dilinde tuzlusu olarak da bilinir. </a:t>
            </a:r>
            <a:r>
              <a:rPr lang="tr-TR" sz="2400" dirty="0" err="1">
                <a:solidFill>
                  <a:schemeClr val="tx1"/>
                </a:solidFill>
              </a:rPr>
              <a:t>Ozmotik</a:t>
            </a:r>
            <a:r>
              <a:rPr lang="tr-TR" sz="2400" dirty="0">
                <a:solidFill>
                  <a:schemeClr val="tx1"/>
                </a:solidFill>
              </a:rPr>
              <a:t> olarak eşit olduğu ve serumundaki </a:t>
            </a:r>
            <a:r>
              <a:rPr lang="tr-TR" sz="2400" dirty="0" err="1">
                <a:solidFill>
                  <a:schemeClr val="tx1"/>
                </a:solidFill>
              </a:rPr>
              <a:t>NaCl’e</a:t>
            </a:r>
            <a:r>
              <a:rPr lang="tr-TR" sz="2400" dirty="0">
                <a:solidFill>
                  <a:schemeClr val="tx1"/>
                </a:solidFill>
              </a:rPr>
              <a:t> eşit oranda tuz içerdiği için fizyolojik adını taşır.</a:t>
            </a:r>
          </a:p>
        </p:txBody>
      </p:sp>
    </p:spTree>
    <p:extLst>
      <p:ext uri="{BB962C8B-B14F-4D97-AF65-F5344CB8AC3E}">
        <p14:creationId xmlns:p14="http://schemas.microsoft.com/office/powerpoint/2010/main" val="169304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da-DK" dirty="0">
                <a:solidFill>
                  <a:srgbClr val="FF0000"/>
                </a:solidFill>
              </a:rPr>
              <a:t>Mikroskobik inceleme için Preparat hazırlama teknikleri</a:t>
            </a: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822960" y="1845734"/>
            <a:ext cx="7543800" cy="4023360"/>
          </a:xfrm>
        </p:spPr>
        <p:txBody>
          <a:bodyPr>
            <a:normAutofit lnSpcReduction="10000"/>
          </a:bodyPr>
          <a:lstStyle/>
          <a:p>
            <a:pPr algn="just"/>
            <a:r>
              <a:rPr lang="tr-TR" dirty="0"/>
              <a:t> </a:t>
            </a:r>
            <a:r>
              <a:rPr lang="tr-TR" sz="2800" dirty="0"/>
              <a:t>Mikrobiyoloji laboratuvarlarında mikroorganizmaların mikroskop altında spor, kapsül, hücresel şekil, boya reaksiyonları </a:t>
            </a:r>
            <a:r>
              <a:rPr lang="tr-TR" sz="2800" dirty="0" err="1"/>
              <a:t>v.s</a:t>
            </a:r>
            <a:r>
              <a:rPr lang="tr-TR" sz="2800" dirty="0"/>
              <a:t> iyice görebilmek ve daha sonra tanımlanmalarında işe yarayacak bazı bilgiler elde edebilmek için, mikroorganizmaların boyamadan (hareket) ve/veya boyanarak incelemeleri yapılır. Bu amaçla </a:t>
            </a:r>
            <a:r>
              <a:rPr lang="tr-TR" sz="2800" dirty="0" err="1"/>
              <a:t>mikrobiyal</a:t>
            </a:r>
            <a:r>
              <a:rPr lang="tr-TR" sz="2800" dirty="0"/>
              <a:t> kültürlerden veya hastalıklı maddelerden, usulüne uygun preparatlar hazırlanır ve incelenir.</a:t>
            </a:r>
          </a:p>
        </p:txBody>
      </p:sp>
    </p:spTree>
    <p:extLst>
      <p:ext uri="{BB962C8B-B14F-4D97-AF65-F5344CB8AC3E}">
        <p14:creationId xmlns:p14="http://schemas.microsoft.com/office/powerpoint/2010/main" val="401828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179512" y="116632"/>
            <a:ext cx="8712968" cy="4965983"/>
          </a:xfrm>
        </p:spPr>
        <p:txBody>
          <a:bodyPr>
            <a:noAutofit/>
          </a:bodyPr>
          <a:lstStyle/>
          <a:p>
            <a:pPr algn="just"/>
            <a:r>
              <a:rPr lang="tr-TR" sz="2400" dirty="0">
                <a:solidFill>
                  <a:srgbClr val="FF0000"/>
                </a:solidFill>
              </a:rPr>
              <a:t>Hareket Muayenesi için Preparat Hazırlanması;</a:t>
            </a:r>
          </a:p>
          <a:p>
            <a:pPr algn="just"/>
            <a:r>
              <a:rPr lang="tr-TR" sz="2400" dirty="0"/>
              <a:t> Mikroorganizmaların bir kısmı </a:t>
            </a:r>
            <a:r>
              <a:rPr lang="tr-TR" sz="2400" dirty="0" err="1"/>
              <a:t>flagellalar</a:t>
            </a:r>
            <a:r>
              <a:rPr lang="tr-TR" sz="2400" dirty="0"/>
              <a:t> yardımıyla aktif hareket ederler ve yer değiştirirler. Mikroorganizmaların diğer kısmı </a:t>
            </a:r>
            <a:r>
              <a:rPr lang="tr-TR" sz="2400" dirty="0" err="1"/>
              <a:t>flagellalara</a:t>
            </a:r>
            <a:r>
              <a:rPr lang="tr-TR" sz="2400" dirty="0"/>
              <a:t> sahip değildir. Bu nedenle </a:t>
            </a:r>
            <a:r>
              <a:rPr lang="tr-TR" sz="2400" dirty="0" err="1"/>
              <a:t>flagellasız</a:t>
            </a:r>
            <a:r>
              <a:rPr lang="tr-TR" sz="2400" dirty="0"/>
              <a:t> bakteriler aktif hareket edemezler(yer değiştiremezler). Ancak bunlar bulundukları yerde moleküler harekete sahiptirler. Bazı mikroorganizmalar da </a:t>
            </a:r>
            <a:r>
              <a:rPr lang="tr-TR" sz="2400" dirty="0" err="1"/>
              <a:t>flagellaya</a:t>
            </a:r>
            <a:r>
              <a:rPr lang="tr-TR" sz="2400" dirty="0"/>
              <a:t> sahip olmamasına karşın, bükülerek, kıvrılarak,  sürünerek aktif hareket edebilirler. Örneğin, </a:t>
            </a:r>
            <a:r>
              <a:rPr lang="tr-TR" sz="2400" dirty="0" err="1"/>
              <a:t>spiroket</a:t>
            </a:r>
            <a:r>
              <a:rPr lang="tr-TR" sz="2400" dirty="0"/>
              <a:t> sınıfındaki bazı bakteriler </a:t>
            </a:r>
            <a:r>
              <a:rPr lang="tr-TR" sz="2400" dirty="0" err="1"/>
              <a:t>flagellası</a:t>
            </a:r>
            <a:r>
              <a:rPr lang="tr-TR" sz="2400" dirty="0"/>
              <a:t> olmamasına karşın, </a:t>
            </a:r>
            <a:r>
              <a:rPr lang="tr-TR" sz="2400" dirty="0" err="1"/>
              <a:t>aksiyal</a:t>
            </a:r>
            <a:r>
              <a:rPr lang="tr-TR" sz="2400" dirty="0"/>
              <a:t> </a:t>
            </a:r>
            <a:r>
              <a:rPr lang="tr-TR" sz="2400" dirty="0" err="1"/>
              <a:t>flamentleri</a:t>
            </a:r>
            <a:r>
              <a:rPr lang="tr-TR" sz="2400" dirty="0"/>
              <a:t> ile aktif hareket ederler. Hareket muayenesinde, mikroorganizmaların gerçek harekete (Yer değiştirme ile belirlenen hareket) sahip olup olmadıklarını saptarken dikkatli olunmalıdır. Bazı bakteriler, </a:t>
            </a:r>
            <a:r>
              <a:rPr lang="tr-TR" sz="2400" dirty="0" err="1"/>
              <a:t>flagellalı</a:t>
            </a:r>
            <a:r>
              <a:rPr lang="tr-TR" sz="2400" dirty="0"/>
              <a:t> olmasına karşın, pasif bir hareket gösterebilirler. Bazı hareketsiz veya </a:t>
            </a:r>
            <a:r>
              <a:rPr lang="tr-TR" sz="2400" dirty="0" err="1"/>
              <a:t>flagellasız</a:t>
            </a:r>
            <a:r>
              <a:rPr lang="tr-TR" sz="2400" dirty="0"/>
              <a:t> mikroorganizma kültürlerinde de </a:t>
            </a:r>
            <a:r>
              <a:rPr lang="tr-TR" sz="2400" dirty="0" err="1"/>
              <a:t>flagellaya</a:t>
            </a:r>
            <a:r>
              <a:rPr lang="tr-TR" sz="2400" dirty="0"/>
              <a:t> sahip </a:t>
            </a:r>
            <a:r>
              <a:rPr lang="tr-TR" sz="2400" dirty="0" err="1"/>
              <a:t>Mutantlar</a:t>
            </a:r>
            <a:r>
              <a:rPr lang="tr-TR" sz="2400" dirty="0"/>
              <a:t> oluşabilir ve bu nedenle aktif hareket saptanabilir. Hareket muayenelerinin yapılmasında birkaç yöntem bulunmaktadır.</a:t>
            </a:r>
          </a:p>
        </p:txBody>
      </p:sp>
    </p:spTree>
    <p:extLst>
      <p:ext uri="{BB962C8B-B14F-4D97-AF65-F5344CB8AC3E}">
        <p14:creationId xmlns:p14="http://schemas.microsoft.com/office/powerpoint/2010/main" val="99314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9144000" cy="6857999"/>
          </a:xfrm>
          <a:blipFill>
            <a:blip r:embed="rId2"/>
            <a:tile tx="0" ty="0" sx="100000" sy="100000" flip="none" algn="tl"/>
          </a:blipFill>
        </p:spPr>
        <p:txBody>
          <a:bodyPr>
            <a:normAutofit fontScale="90000"/>
          </a:bodyPr>
          <a:lstStyle/>
          <a:p>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dirty="0">
                <a:solidFill>
                  <a:srgbClr val="FF0000"/>
                </a:solidFill>
              </a:rPr>
              <a:t>Lam-lamel arası muayene</a:t>
            </a:r>
            <a:r>
              <a:rPr lang="tr-TR" b="1" dirty="0"/>
              <a:t/>
            </a:r>
            <a:br>
              <a:rPr lang="tr-TR" b="1" dirty="0"/>
            </a:br>
            <a:r>
              <a:rPr lang="tr-TR" b="1" dirty="0"/>
              <a:t/>
            </a:r>
            <a:br>
              <a:rPr lang="tr-TR" b="1" dirty="0"/>
            </a:br>
            <a:r>
              <a:rPr lang="tr-TR" b="1" dirty="0"/>
              <a:t/>
            </a:r>
            <a:br>
              <a:rPr lang="tr-TR" b="1" dirty="0"/>
            </a:br>
            <a:r>
              <a:rPr lang="tr-TR" b="1" dirty="0"/>
              <a:t/>
            </a:r>
            <a:br>
              <a:rPr lang="tr-TR" b="1" dirty="0"/>
            </a:br>
            <a:r>
              <a:rPr lang="tr-TR" dirty="0">
                <a:solidFill>
                  <a:srgbClr val="FF0000"/>
                </a:solidFill>
              </a:rPr>
              <a:t/>
            </a:r>
            <a:br>
              <a:rPr lang="tr-TR" dirty="0">
                <a:solidFill>
                  <a:srgbClr val="FF0000"/>
                </a:solidFill>
              </a:rPr>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 xmlns:a16="http://schemas.microsoft.com/office/drawing/2014/main" id="{03EF5EA2-5DFC-4355-9F07-C2F88C028A91}"/>
              </a:ext>
            </a:extLst>
          </p:cNvPr>
          <p:cNvSpPr>
            <a:spLocks noGrp="1"/>
          </p:cNvSpPr>
          <p:nvPr>
            <p:ph idx="1"/>
          </p:nvPr>
        </p:nvSpPr>
        <p:spPr>
          <a:xfrm>
            <a:off x="683568" y="1412776"/>
            <a:ext cx="7543800" cy="4023360"/>
          </a:xfrm>
        </p:spPr>
        <p:txBody>
          <a:bodyPr>
            <a:normAutofit fontScale="92500" lnSpcReduction="20000"/>
          </a:bodyPr>
          <a:lstStyle/>
          <a:p>
            <a:pPr algn="just"/>
            <a:r>
              <a:rPr lang="tr-TR" sz="2400" dirty="0"/>
              <a:t>Hareket muayenesi yapılacak mikroorganizmanın önce, uygun koşullarda (ısı, süre, besi yeri, </a:t>
            </a:r>
            <a:r>
              <a:rPr lang="tr-TR" sz="2400" dirty="0" err="1"/>
              <a:t>v.s</a:t>
            </a:r>
            <a:r>
              <a:rPr lang="tr-TR" sz="2400" dirty="0"/>
              <a:t>) sıvı bir besi yerinde (</a:t>
            </a:r>
            <a:r>
              <a:rPr lang="tr-TR" sz="2400" dirty="0" err="1"/>
              <a:t>Nutriyen</a:t>
            </a:r>
            <a:r>
              <a:rPr lang="tr-TR" sz="2400" dirty="0"/>
              <a:t> </a:t>
            </a:r>
            <a:r>
              <a:rPr lang="tr-TR" sz="2400" dirty="0" err="1"/>
              <a:t>Buyyon,Triptoz</a:t>
            </a:r>
            <a:r>
              <a:rPr lang="tr-TR" sz="2400" dirty="0"/>
              <a:t> </a:t>
            </a:r>
            <a:r>
              <a:rPr lang="tr-TR" sz="2400" dirty="0" err="1"/>
              <a:t>Buyyon</a:t>
            </a:r>
            <a:r>
              <a:rPr lang="tr-TR" sz="2400" dirty="0"/>
              <a:t> veya beyin-kalp </a:t>
            </a:r>
            <a:r>
              <a:rPr lang="tr-TR" sz="2400" dirty="0" err="1"/>
              <a:t>buyyonu</a:t>
            </a:r>
            <a:r>
              <a:rPr lang="tr-TR" sz="2400" dirty="0"/>
              <a:t> gibi) taze saf kültürünün (18-24 saatlik) yapılması gereklidir. Böyle kültürden bir öze dolusu alınarak, temiz, yağsız ve pürüzsüz bir lam üzerine konur (lam soğuksa, hafifçe ısıtılarak oda sıcaklığı derecesine yükseltilir). Etüvden hareket muayenesi için çıkarılan kültürden hemen preparat yapılması ve kültürün soğumaması, hareketi iyi görebilme bakımından yararlıdır. Üzerini, aynı şekilde temiz bir lamel kapatılarak hazırlanan preparat ya karanlık saha veya normal ışık mikroskobunda muayene edilir. Işık mikroskobu kullanılırken mikroskobun eğilmemesi, diyaframının yeterince kısılarak iyi bir kontrast sağlanması iyi bir görünüm sağlar. </a:t>
            </a:r>
            <a:endParaRPr lang="tr-TR" sz="2000" dirty="0"/>
          </a:p>
        </p:txBody>
      </p:sp>
    </p:spTree>
    <p:extLst>
      <p:ext uri="{BB962C8B-B14F-4D97-AF65-F5344CB8AC3E}">
        <p14:creationId xmlns:p14="http://schemas.microsoft.com/office/powerpoint/2010/main" val="295353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1747</Words>
  <Application>Microsoft Office PowerPoint</Application>
  <PresentationFormat>Ekran Gösterisi (4:3)</PresentationFormat>
  <Paragraphs>69</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Ofis Teması</vt:lpstr>
      <vt:lpstr>B. Anti mikrobiyal Maddeler ve Genel Özellikleri</vt:lpstr>
      <vt:lpstr>PowerPoint Sunusu</vt:lpstr>
      <vt:lpstr>PowerPoint Sunusu</vt:lpstr>
      <vt:lpstr>                       </vt:lpstr>
      <vt:lpstr>                       </vt:lpstr>
      <vt:lpstr>                       </vt:lpstr>
      <vt:lpstr>                       </vt:lpstr>
      <vt:lpstr>                       </vt:lpstr>
      <vt:lpstr>                       </vt:lpstr>
      <vt:lpstr>                       </vt:lpstr>
      <vt:lpstr>                       </vt:lpstr>
      <vt:lpstr>                       </vt:lpstr>
      <vt:lpstr>                       </vt:lpstr>
      <vt:lpstr>         Mikroskobik inceleme için Preparat hazırlama teknikleri              </vt:lpstr>
      <vt:lpstr>                       </vt:lpstr>
      <vt:lpstr>         Lam-lamel arası muayene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 Anti mikrobiyal Maddeler ve Genel Özellikleri</dc:title>
  <dc:creator>ziraatfak</dc:creator>
  <cp:lastModifiedBy>ziraatfak</cp:lastModifiedBy>
  <cp:revision>2</cp:revision>
  <dcterms:created xsi:type="dcterms:W3CDTF">2021-04-21T12:43:01Z</dcterms:created>
  <dcterms:modified xsi:type="dcterms:W3CDTF">2021-04-21T12:54:23Z</dcterms:modified>
</cp:coreProperties>
</file>