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B759D1F-8DC2-429C-A49C-1AF62AD28DD5}"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2388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1825343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B759D1F-8DC2-429C-A49C-1AF62AD28DD5}"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049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162038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22960" y="2582334"/>
            <a:ext cx="370332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63440" y="2582334"/>
            <a:ext cx="370332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522569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314314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770377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AE45B7B-457F-4B42-9623-9D1338D61087}" type="datetimeFigureOut">
              <a:rPr lang="tr-TR" smtClean="0"/>
              <a:pPr/>
              <a:t>21.04.2021</a:t>
            </a:fld>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tr-TR">
              <a:solidFill>
                <a:srgbClr val="637052"/>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B759D1F-8DC2-429C-A49C-1AF62AD28DD5}" type="slidenum">
              <a:rPr lang="tr-TR" smtClean="0">
                <a:solidFill>
                  <a:srgbClr val="637052"/>
                </a:solidFill>
              </a:rPr>
              <a:pPr/>
              <a:t>‹#›</a:t>
            </a:fld>
            <a:endParaRPr lang="tr-TR">
              <a:solidFill>
                <a:srgbClr val="637052"/>
              </a:solidFill>
            </a:endParaRPr>
          </a:p>
        </p:txBody>
      </p:sp>
    </p:spTree>
    <p:extLst>
      <p:ext uri="{BB962C8B-B14F-4D97-AF65-F5344CB8AC3E}">
        <p14:creationId xmlns:p14="http://schemas.microsoft.com/office/powerpoint/2010/main" val="2350430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3600"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647183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2174215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AE45B7B-457F-4B42-9623-9D1338D61087}" type="datetimeFigureOut">
              <a:rPr lang="tr-TR" smtClean="0"/>
              <a:pPr/>
              <a:t>21.04.2021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B759D1F-8DC2-429C-A49C-1AF62AD28DD5}" type="slidenum">
              <a:rPr lang="tr-TR" smtClean="0"/>
              <a:pPr/>
              <a:t>‹#›</a:t>
            </a:fld>
            <a:endParaRPr lang="tr-TR"/>
          </a:p>
        </p:txBody>
      </p:sp>
    </p:spTree>
    <p:extLst>
      <p:ext uri="{BB962C8B-B14F-4D97-AF65-F5344CB8AC3E}">
        <p14:creationId xmlns:p14="http://schemas.microsoft.com/office/powerpoint/2010/main" val="888119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defTabSz="457200"/>
            <a:fld id="{5AE45B7B-457F-4B42-9623-9D1338D61087}" type="datetimeFigureOut">
              <a:rPr lang="tr-TR" smtClean="0"/>
              <a:pPr defTabSz="457200"/>
              <a:t>21.04.2021</a:t>
            </a:fld>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defTabSz="457200"/>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defTabSz="457200"/>
            <a:fld id="{8B759D1F-8DC2-429C-A49C-1AF62AD28DD5}" type="slidenum">
              <a:rPr lang="tr-TR" smtClean="0"/>
              <a:pPr defTabSz="457200"/>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524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785192" y="1232452"/>
            <a:ext cx="7581569" cy="4636642"/>
          </a:xfrm>
        </p:spPr>
        <p:txBody>
          <a:bodyPr>
            <a:noAutofit/>
          </a:bodyPr>
          <a:lstStyle/>
          <a:p>
            <a:pPr algn="just"/>
            <a:r>
              <a:rPr lang="tr-TR" sz="2400" dirty="0" err="1">
                <a:solidFill>
                  <a:srgbClr val="FF0000"/>
                </a:solidFill>
              </a:rPr>
              <a:t>Pastör</a:t>
            </a:r>
            <a:r>
              <a:rPr lang="tr-TR" sz="2400" dirty="0">
                <a:solidFill>
                  <a:srgbClr val="FF0000"/>
                </a:solidFill>
              </a:rPr>
              <a:t> Fırını ile Sterilizasyon İşlem Basamakları</a:t>
            </a:r>
          </a:p>
          <a:p>
            <a:pPr algn="just"/>
            <a:r>
              <a:rPr lang="tr-TR" sz="2400" dirty="0"/>
              <a:t>Malzemeler ambalaj kağıdıyla paketlendikten ya da kapaklı malzemelerin kapağı kapatıldıktan sonra, aralarından sıcak havanın rahat bir şekilde geçmesini sağlayacak şekilde fırın içerisine uygun şekilde yerleştirilir.</a:t>
            </a:r>
          </a:p>
          <a:p>
            <a:pPr algn="just"/>
            <a:r>
              <a:rPr lang="tr-TR" sz="2400" dirty="0"/>
              <a:t>Kapağı sıkıca kapatıldıktan sonra cihaz çalıştırılır.</a:t>
            </a:r>
          </a:p>
          <a:p>
            <a:pPr algn="just"/>
            <a:r>
              <a:rPr lang="tr-TR" sz="2400" dirty="0"/>
              <a:t>Zaman ayarı yapılır. Derecesi istenilen düzeye yükseldiğinde sterilizasyon süresi hesaplanır ve süre başlatılır.</a:t>
            </a:r>
          </a:p>
          <a:p>
            <a:pPr algn="just"/>
            <a:r>
              <a:rPr lang="tr-TR" sz="2400" dirty="0"/>
              <a:t>Bu süre sonunda cihazın ısı düğmesi kapatılarak fırının ısısının iyice düşmesi beklenir.</a:t>
            </a:r>
          </a:p>
          <a:p>
            <a:pPr algn="just"/>
            <a:r>
              <a:rPr lang="tr-TR" sz="2400" dirty="0"/>
              <a:t>Paketlenmiş malzemelerin paketleri açılmadığı sürece sterilliği uzun süre devam eder.</a:t>
            </a:r>
          </a:p>
        </p:txBody>
      </p:sp>
    </p:spTree>
    <p:extLst>
      <p:ext uri="{BB962C8B-B14F-4D97-AF65-F5344CB8AC3E}">
        <p14:creationId xmlns:p14="http://schemas.microsoft.com/office/powerpoint/2010/main" val="303331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rmAutofit fontScale="92500" lnSpcReduction="20000"/>
          </a:bodyPr>
          <a:lstStyle/>
          <a:p>
            <a:pPr algn="just"/>
            <a:r>
              <a:rPr lang="tr-TR" dirty="0">
                <a:solidFill>
                  <a:srgbClr val="FF0000"/>
                </a:solidFill>
              </a:rPr>
              <a:t>D. Kızıl Dereceye Kadar Isıtma ve Yakma:</a:t>
            </a:r>
          </a:p>
          <a:p>
            <a:pPr algn="just"/>
            <a:r>
              <a:rPr lang="tr-TR" dirty="0"/>
              <a:t> Genellikle mikrobiyolojik ekim işlemleri sırasında öze ve iğne uçlu özelerin, pens, tüp gibi bir metal ve cam malzemelerin sterilizasyon amacıyla sık kullanılan bir yöntemdir.</a:t>
            </a:r>
          </a:p>
          <a:p>
            <a:pPr algn="just"/>
            <a:r>
              <a:rPr lang="tr-TR" dirty="0">
                <a:solidFill>
                  <a:srgbClr val="FF0000"/>
                </a:solidFill>
              </a:rPr>
              <a:t>Öze Sterilizasyonu </a:t>
            </a:r>
            <a:r>
              <a:rPr lang="tr-TR" dirty="0"/>
              <a:t>; Öncelikle öze sapından kalem gibi tutularak 180 derecelik açıyla alevin mavi renkli bölgesinde ve öze sapından, öze telinin ucuna doğru dikkatlice ısıtılarak, yakılır. Bu konumda tutarak öze elinin üzerindeki organik maddelerin ve/veya varsa mikroorganizmaların yanması sağlanır. Daha sonra alevin içerisine iyice daldırılarak, tamamen kızarıncaya kadar ısıtılır. Eğer öze direkt </a:t>
            </a:r>
            <a:r>
              <a:rPr lang="tr-TR" dirty="0" err="1"/>
              <a:t>bunzen</a:t>
            </a:r>
            <a:r>
              <a:rPr lang="tr-TR" dirty="0"/>
              <a:t> alevi ısısının yüksek olduğu kısma daldırılacak olursa, çelik veya platin özeteli genleşeceğinden telin üzerindeki organik maddeler ve özellikle mikroorganizmalar yüksek ısı etkisiyle sıçrayarak çevreye yayılır. Bu sıçrayan materyal içindeki mikroorganizmalar canlı kalabildiği için çevrenin </a:t>
            </a:r>
            <a:r>
              <a:rPr lang="tr-TR" dirty="0" err="1"/>
              <a:t>kontamine</a:t>
            </a:r>
            <a:r>
              <a:rPr lang="tr-TR" dirty="0"/>
              <a:t> olmasına, dolayısıyla laboratuvarın veya malzemelerin kirlenmesine yol açar. Gerek laboratuvarda çalışan sağlığı ve gerekse laboratuvar güvenliği bakımından azami özen ve dikkat gerektirmektedir.</a:t>
            </a:r>
            <a:endParaRPr lang="tr-TR" sz="2000" dirty="0"/>
          </a:p>
        </p:txBody>
      </p:sp>
    </p:spTree>
    <p:extLst>
      <p:ext uri="{BB962C8B-B14F-4D97-AF65-F5344CB8AC3E}">
        <p14:creationId xmlns:p14="http://schemas.microsoft.com/office/powerpoint/2010/main" val="174885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rmAutofit lnSpcReduction="10000"/>
          </a:bodyPr>
          <a:lstStyle/>
          <a:p>
            <a:pPr algn="just"/>
            <a:r>
              <a:rPr lang="tr-TR" dirty="0">
                <a:solidFill>
                  <a:srgbClr val="FF0000"/>
                </a:solidFill>
              </a:rPr>
              <a:t>Alevden geçirme</a:t>
            </a:r>
            <a:r>
              <a:rPr lang="tr-TR" dirty="0"/>
              <a:t>; Cam ve metal malzemelerin dış yüzleri alevden geçirilerek sterilize edilebilmektedir. Ayrıca steril kapların ağız kısımları, her açış ve kapatış sırasında alevden geçirilerek sterilizasyonun bozulmaması sağlanır. Bu nedenle, laboratuvar çalışanları </a:t>
            </a:r>
            <a:r>
              <a:rPr lang="tr-TR" dirty="0" err="1"/>
              <a:t>antibiyogram</a:t>
            </a:r>
            <a:r>
              <a:rPr lang="tr-TR" dirty="0"/>
              <a:t> yaparken pens ve tüplerin </a:t>
            </a:r>
            <a:r>
              <a:rPr lang="tr-TR" dirty="0" err="1"/>
              <a:t>sterilitesine</a:t>
            </a:r>
            <a:r>
              <a:rPr lang="tr-TR" dirty="0"/>
              <a:t> dikkat etmelidirler.</a:t>
            </a:r>
          </a:p>
          <a:p>
            <a:pPr algn="just"/>
            <a:r>
              <a:rPr lang="tr-TR" dirty="0">
                <a:solidFill>
                  <a:srgbClr val="FF0000"/>
                </a:solidFill>
              </a:rPr>
              <a:t> Nemli Isı ile Sterilizasyon</a:t>
            </a:r>
            <a:r>
              <a:rPr lang="tr-TR" dirty="0"/>
              <a:t>: Nemli sıcaklık,  kuru sıcaklığa oranla mikroorganizmalar üzerine daha fazla öldürücü etkiye sahiptir. Proteinler kuru ortamda sıcaklığa daha fazla direnç gösterirler. Kuru sıcaklık uygulaması ile hücreler </a:t>
            </a:r>
            <a:r>
              <a:rPr lang="tr-TR" dirty="0" err="1"/>
              <a:t>oksidasyon</a:t>
            </a:r>
            <a:r>
              <a:rPr lang="tr-TR" dirty="0"/>
              <a:t> işlemi sonunda ölürken, nemli sıcak uygulamasında proteinlerin ve dolayısıyla enzimlerinde </a:t>
            </a:r>
            <a:r>
              <a:rPr lang="tr-TR" dirty="0" err="1"/>
              <a:t>denatüre</a:t>
            </a:r>
            <a:r>
              <a:rPr lang="tr-TR" dirty="0"/>
              <a:t> olması ve yaşamsal faaliyetlerin devam edilmemesi sonucunda ölürler. Ayrıca nemli sıcaklık ısıyı daha fazla iletir. </a:t>
            </a:r>
            <a:r>
              <a:rPr lang="tr-TR" dirty="0">
                <a:solidFill>
                  <a:srgbClr val="FF0000"/>
                </a:solidFill>
              </a:rPr>
              <a:t>Nemli ısıda sterilizasyon iki grup altında toplanır: </a:t>
            </a:r>
            <a:r>
              <a:rPr lang="tr-TR" dirty="0"/>
              <a:t>1.Sıcak Su; kaynatma ve </a:t>
            </a:r>
            <a:r>
              <a:rPr lang="tr-TR" dirty="0" err="1"/>
              <a:t>tindalizasyon</a:t>
            </a:r>
            <a:r>
              <a:rPr lang="tr-TR" dirty="0"/>
              <a:t>, 2.Buharlı Isı: Basınçlı buhar, basınçsız buhar ve akım halinde buhar.</a:t>
            </a:r>
            <a:endParaRPr lang="tr-TR" sz="2000" dirty="0"/>
          </a:p>
        </p:txBody>
      </p:sp>
    </p:spTree>
    <p:extLst>
      <p:ext uri="{BB962C8B-B14F-4D97-AF65-F5344CB8AC3E}">
        <p14:creationId xmlns:p14="http://schemas.microsoft.com/office/powerpoint/2010/main" val="99237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pic>
        <p:nvPicPr>
          <p:cNvPr id="3" name="İçerik Yer Tutucusu 2">
            <a:extLst>
              <a:ext uri="{FF2B5EF4-FFF2-40B4-BE49-F238E27FC236}">
                <a16:creationId xmlns:a16="http://schemas.microsoft.com/office/drawing/2014/main" xmlns="" id="{7455E1B0-00C2-4A4B-9FDC-C9387D1A0440}"/>
              </a:ext>
            </a:extLst>
          </p:cNvPr>
          <p:cNvPicPr>
            <a:picLocks noGrp="1" noChangeAspect="1"/>
          </p:cNvPicPr>
          <p:nvPr>
            <p:ph idx="1"/>
          </p:nvPr>
        </p:nvPicPr>
        <p:blipFill>
          <a:blip r:embed="rId3"/>
          <a:stretch>
            <a:fillRect/>
          </a:stretch>
        </p:blipFill>
        <p:spPr>
          <a:xfrm>
            <a:off x="1524001" y="1195773"/>
            <a:ext cx="5083775" cy="5079256"/>
          </a:xfrm>
          <a:prstGeom prst="rect">
            <a:avLst/>
          </a:prstGeom>
        </p:spPr>
      </p:pic>
    </p:spTree>
    <p:extLst>
      <p:ext uri="{BB962C8B-B14F-4D97-AF65-F5344CB8AC3E}">
        <p14:creationId xmlns:p14="http://schemas.microsoft.com/office/powerpoint/2010/main" val="180532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536714" y="1113183"/>
            <a:ext cx="7830047" cy="5075582"/>
          </a:xfrm>
        </p:spPr>
        <p:txBody>
          <a:bodyPr>
            <a:noAutofit/>
          </a:bodyPr>
          <a:lstStyle/>
          <a:p>
            <a:pPr algn="just"/>
            <a:r>
              <a:rPr lang="tr-TR" sz="2400" dirty="0" err="1">
                <a:solidFill>
                  <a:srgbClr val="FF0000"/>
                </a:solidFill>
              </a:rPr>
              <a:t>f.Sıcak</a:t>
            </a:r>
            <a:r>
              <a:rPr lang="tr-TR" sz="2400" dirty="0">
                <a:solidFill>
                  <a:srgbClr val="FF0000"/>
                </a:solidFill>
              </a:rPr>
              <a:t> Su ile Sterilizasyon; </a:t>
            </a:r>
            <a:r>
              <a:rPr lang="tr-TR" sz="2400" dirty="0">
                <a:solidFill>
                  <a:schemeClr val="tx1"/>
                </a:solidFill>
              </a:rPr>
              <a:t>K</a:t>
            </a:r>
            <a:r>
              <a:rPr lang="tr-TR" sz="2400" dirty="0"/>
              <a:t>aynatma ve </a:t>
            </a:r>
            <a:r>
              <a:rPr lang="tr-TR" sz="2400" dirty="0" err="1"/>
              <a:t>tindalizasyon</a:t>
            </a:r>
            <a:r>
              <a:rPr lang="tr-TR" sz="2400" dirty="0"/>
              <a:t> olmak üzere iki yöntem kullanılır. </a:t>
            </a:r>
          </a:p>
          <a:p>
            <a:pPr algn="just"/>
            <a:r>
              <a:rPr lang="tr-TR" sz="2400" dirty="0">
                <a:solidFill>
                  <a:srgbClr val="FF0000"/>
                </a:solidFill>
              </a:rPr>
              <a:t>Kaynatma</a:t>
            </a:r>
            <a:r>
              <a:rPr lang="tr-TR" sz="2400" dirty="0"/>
              <a:t>; Kaynatma ile sterilizasyon işlemi malzemelerin 100C de kaynayan su içerisinde, 30 dakika tutmak şeklinde uygulanır. Güvenilir bir yöntem olmamakla birlikte, çok önemli olmayan işlemlerde ve vücut için uygulanmayan yöntemlerde kullanabilmektedir. Kaynayan su içerisinde ısıya dayanıklı bakteri sporları canlı kalabilmektedir.</a:t>
            </a:r>
          </a:p>
          <a:p>
            <a:pPr algn="just"/>
            <a:r>
              <a:rPr lang="tr-TR" sz="2400" dirty="0" err="1">
                <a:solidFill>
                  <a:srgbClr val="FF0000"/>
                </a:solidFill>
              </a:rPr>
              <a:t>Tindalizasyon</a:t>
            </a:r>
            <a:r>
              <a:rPr lang="tr-TR" sz="2400" dirty="0">
                <a:solidFill>
                  <a:srgbClr val="FF0000"/>
                </a:solidFill>
              </a:rPr>
              <a:t>;</a:t>
            </a:r>
            <a:r>
              <a:rPr lang="tr-TR" sz="2400" dirty="0"/>
              <a:t> </a:t>
            </a:r>
            <a:r>
              <a:rPr lang="tr-TR" sz="2400" dirty="0" err="1"/>
              <a:t>Tindalizasyon</a:t>
            </a:r>
            <a:r>
              <a:rPr lang="tr-TR" sz="2400" dirty="0"/>
              <a:t> işlemi benmari (su banyosu) denilen sterilizasyon aleti içerisinde yapılır. Steril edilecek malzeme 56-60°C’de üç gün süreyle, 30-60 dakika tutularak yapılır. Her </a:t>
            </a:r>
            <a:r>
              <a:rPr lang="tr-TR" sz="2400" dirty="0" err="1"/>
              <a:t>tindalizasyon</a:t>
            </a:r>
            <a:r>
              <a:rPr lang="tr-TR" sz="2400" dirty="0"/>
              <a:t> işleminden sonra bir gece oda ısısında bekletilir. Bu bekleme sırasında ortamda bulunan spor bakteriler açılarak </a:t>
            </a:r>
            <a:r>
              <a:rPr lang="tr-TR" sz="2400" dirty="0" err="1"/>
              <a:t>vejetatif</a:t>
            </a:r>
            <a:r>
              <a:rPr lang="tr-TR" sz="2400" dirty="0"/>
              <a:t> hale geçerler. ilk gün ki işlemde ortamdaki sporsuz bakteriler ölürler. ikinci günkü işlemde açılan sporlu bakterilerin </a:t>
            </a:r>
            <a:r>
              <a:rPr lang="tr-TR" sz="2400" dirty="0" err="1"/>
              <a:t>vejatatif</a:t>
            </a:r>
            <a:r>
              <a:rPr lang="tr-TR" sz="2400" dirty="0"/>
              <a:t> şekilleri ölürler. üçüncü günlük işlem de ise ortamda kalmış olan sporlardan oluşabilen </a:t>
            </a:r>
            <a:r>
              <a:rPr lang="tr-TR" sz="2400" dirty="0" err="1"/>
              <a:t>vejetatif</a:t>
            </a:r>
            <a:r>
              <a:rPr lang="tr-TR" sz="2400" dirty="0"/>
              <a:t> bakteriler ölürler.</a:t>
            </a:r>
          </a:p>
        </p:txBody>
      </p:sp>
    </p:spTree>
    <p:extLst>
      <p:ext uri="{BB962C8B-B14F-4D97-AF65-F5344CB8AC3E}">
        <p14:creationId xmlns:p14="http://schemas.microsoft.com/office/powerpoint/2010/main" val="270414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Autofit/>
          </a:bodyPr>
          <a:lstStyle/>
          <a:p>
            <a:pPr algn="just"/>
            <a:r>
              <a:rPr lang="tr-TR" sz="2800" dirty="0" err="1">
                <a:solidFill>
                  <a:srgbClr val="FF0000"/>
                </a:solidFill>
              </a:rPr>
              <a:t>g.Buhar</a:t>
            </a:r>
            <a:r>
              <a:rPr lang="tr-TR" sz="2800" dirty="0">
                <a:solidFill>
                  <a:srgbClr val="FF0000"/>
                </a:solidFill>
              </a:rPr>
              <a:t> ile Sterilizasyon: </a:t>
            </a:r>
            <a:r>
              <a:rPr lang="tr-TR" sz="2800" dirty="0"/>
              <a:t>Basınçlı buhar ve basınçsız buhar olmak üzere iki yöntem kullanılır. </a:t>
            </a:r>
            <a:r>
              <a:rPr lang="tr-TR" sz="2800" dirty="0">
                <a:solidFill>
                  <a:srgbClr val="FF0000"/>
                </a:solidFill>
              </a:rPr>
              <a:t>Basınçlı Buhar</a:t>
            </a:r>
            <a:r>
              <a:rPr lang="tr-TR" sz="2800" dirty="0"/>
              <a:t>; Mikrobiyoloji laboratuvarlarında kullanılan en etkili yöntemlerdendir. Bu amaçla basınçlı buhar ile çalışan otoklav (yatık, dik veya büyük, küçük) kullanılmaktadır. Otoklavlarda bir atmosfer basınçta 121°C’de 15 dakika süre ısıl işlem uygulandığı zaman bakteri sporları ve </a:t>
            </a:r>
            <a:r>
              <a:rPr lang="tr-TR" sz="2800" dirty="0" err="1"/>
              <a:t>vejetatif</a:t>
            </a:r>
            <a:r>
              <a:rPr lang="tr-TR" sz="2800" dirty="0"/>
              <a:t> şekilleri </a:t>
            </a:r>
            <a:r>
              <a:rPr lang="tr-TR" sz="2800" dirty="0" err="1"/>
              <a:t>inaktive</a:t>
            </a:r>
            <a:r>
              <a:rPr lang="tr-TR" sz="2800" dirty="0"/>
              <a:t> olur.</a:t>
            </a:r>
          </a:p>
          <a:p>
            <a:pPr algn="just"/>
            <a:r>
              <a:rPr lang="tr-TR" sz="2800" dirty="0">
                <a:solidFill>
                  <a:srgbClr val="FF0000"/>
                </a:solidFill>
              </a:rPr>
              <a:t>Basınçsız Buhar</a:t>
            </a:r>
            <a:r>
              <a:rPr lang="tr-TR" sz="2800" dirty="0"/>
              <a:t>; devamlı buhar uygulaması ile sterilizasyon yapılır. </a:t>
            </a:r>
            <a:r>
              <a:rPr lang="tr-TR" sz="2800" dirty="0" err="1"/>
              <a:t>Koch</a:t>
            </a:r>
            <a:r>
              <a:rPr lang="tr-TR" sz="2800" dirty="0"/>
              <a:t> ve Arnold kazanları bu işlemlerde kullanılır. 100°C’de 1 sa. ısıl işlem uygulanırsa istenilen sonuç alınır.</a:t>
            </a:r>
          </a:p>
        </p:txBody>
      </p:sp>
    </p:spTree>
    <p:extLst>
      <p:ext uri="{BB962C8B-B14F-4D97-AF65-F5344CB8AC3E}">
        <p14:creationId xmlns:p14="http://schemas.microsoft.com/office/powerpoint/2010/main" val="96141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rmAutofit fontScale="92500" lnSpcReduction="10000"/>
          </a:bodyPr>
          <a:lstStyle/>
          <a:p>
            <a:pPr algn="just"/>
            <a:r>
              <a:rPr lang="tr-TR" sz="3200" dirty="0" err="1">
                <a:solidFill>
                  <a:srgbClr val="FF0000"/>
                </a:solidFill>
              </a:rPr>
              <a:t>h.Süzme</a:t>
            </a:r>
            <a:r>
              <a:rPr lang="tr-TR" sz="3200" dirty="0">
                <a:solidFill>
                  <a:srgbClr val="FF0000"/>
                </a:solidFill>
              </a:rPr>
              <a:t> ile Sterilizasyon; </a:t>
            </a:r>
            <a:r>
              <a:rPr lang="tr-TR" sz="3200" dirty="0"/>
              <a:t>Bu yöntem daha çok sıcaklığa dayanıksız olan karbonhidrat (glikoz, </a:t>
            </a:r>
            <a:r>
              <a:rPr lang="tr-TR" sz="3200" dirty="0" err="1"/>
              <a:t>fruktoz</a:t>
            </a:r>
            <a:r>
              <a:rPr lang="tr-TR" sz="3200" dirty="0"/>
              <a:t> </a:t>
            </a:r>
            <a:r>
              <a:rPr lang="tr-TR" sz="3200" dirty="0" err="1"/>
              <a:t>vb</a:t>
            </a:r>
            <a:r>
              <a:rPr lang="tr-TR" sz="3200" dirty="0"/>
              <a:t>) vitamin gibi çözeltileri sterilize etmek için kullanılır. Çözeltiler belli büyüklükte (0.2mikron </a:t>
            </a:r>
            <a:r>
              <a:rPr lang="tr-TR" sz="3200" dirty="0" err="1"/>
              <a:t>por</a:t>
            </a:r>
            <a:r>
              <a:rPr lang="tr-TR" sz="3200" dirty="0"/>
              <a:t> çaplı) gözeneklere sahip olan özel </a:t>
            </a:r>
            <a:r>
              <a:rPr lang="tr-TR" sz="3200" dirty="0" err="1"/>
              <a:t>membran</a:t>
            </a:r>
            <a:r>
              <a:rPr lang="tr-TR" sz="3200" dirty="0"/>
              <a:t> filtrelerden geçirilerek süspansiyon halinde bulunan mikroorganizmalardan ayrılması işlemidir. Mikrobiyoloji laboratuvarlarında çoğunlukla </a:t>
            </a:r>
            <a:r>
              <a:rPr lang="tr-TR" sz="3200" dirty="0" err="1"/>
              <a:t>membran</a:t>
            </a:r>
            <a:r>
              <a:rPr lang="tr-TR" sz="3200" dirty="0"/>
              <a:t> filtreleri kullanılmaktadır.</a:t>
            </a:r>
          </a:p>
          <a:p>
            <a:pPr algn="just"/>
            <a:endParaRPr lang="tr-TR" sz="2000" dirty="0"/>
          </a:p>
        </p:txBody>
      </p:sp>
    </p:spTree>
    <p:extLst>
      <p:ext uri="{BB962C8B-B14F-4D97-AF65-F5344CB8AC3E}">
        <p14:creationId xmlns:p14="http://schemas.microsoft.com/office/powerpoint/2010/main" val="75833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4948" y="887896"/>
            <a:ext cx="7541813" cy="4981198"/>
          </a:xfrm>
        </p:spPr>
        <p:txBody>
          <a:bodyPr>
            <a:normAutofit fontScale="92500"/>
          </a:bodyPr>
          <a:lstStyle/>
          <a:p>
            <a:pPr algn="just"/>
            <a:r>
              <a:rPr lang="tr-TR" sz="2400" dirty="0" err="1">
                <a:solidFill>
                  <a:srgbClr val="FF0000"/>
                </a:solidFill>
              </a:rPr>
              <a:t>i.Kimyasal</a:t>
            </a:r>
            <a:r>
              <a:rPr lang="tr-TR" sz="2400" dirty="0">
                <a:solidFill>
                  <a:srgbClr val="FF0000"/>
                </a:solidFill>
              </a:rPr>
              <a:t> Maddelerle Dezenfeksiyon, Sterilizasyon:</a:t>
            </a:r>
          </a:p>
          <a:p>
            <a:pPr algn="just"/>
            <a:r>
              <a:rPr lang="tr-TR" sz="2400" dirty="0"/>
              <a:t>Yüksek ısıya dayanıklı olmayan laboratuvar malzemelerinin sterilizasyonunda anti </a:t>
            </a:r>
            <a:r>
              <a:rPr lang="tr-TR" sz="2400" dirty="0" err="1"/>
              <a:t>mikrobiyal</a:t>
            </a:r>
            <a:r>
              <a:rPr lang="tr-TR" sz="2400" dirty="0"/>
              <a:t> kimyasal maddelerden yararlanılır. Anti </a:t>
            </a:r>
            <a:r>
              <a:rPr lang="tr-TR" sz="2400" dirty="0" err="1"/>
              <a:t>mikrobiyal</a:t>
            </a:r>
            <a:r>
              <a:rPr lang="tr-TR" sz="2400" dirty="0"/>
              <a:t> kimyasal maddeler mikroorganizmalar üzerinde </a:t>
            </a:r>
            <a:r>
              <a:rPr lang="tr-TR" sz="2400" dirty="0" err="1"/>
              <a:t>bakteriostatik</a:t>
            </a:r>
            <a:r>
              <a:rPr lang="tr-TR" sz="2400" dirty="0"/>
              <a:t> (çoğalmayı durdurucu) ve </a:t>
            </a:r>
            <a:r>
              <a:rPr lang="tr-TR" sz="2400" dirty="0" err="1"/>
              <a:t>bakterisidal</a:t>
            </a:r>
            <a:r>
              <a:rPr lang="tr-TR" sz="2400" dirty="0"/>
              <a:t> (bakterileri öldürücü) etki gösterirler. </a:t>
            </a:r>
          </a:p>
          <a:p>
            <a:pPr algn="just"/>
            <a:r>
              <a:rPr lang="tr-TR" sz="2400" dirty="0">
                <a:solidFill>
                  <a:srgbClr val="FF0000"/>
                </a:solidFill>
              </a:rPr>
              <a:t>Anti </a:t>
            </a:r>
            <a:r>
              <a:rPr lang="tr-TR" sz="2400" dirty="0" err="1">
                <a:solidFill>
                  <a:srgbClr val="FF0000"/>
                </a:solidFill>
              </a:rPr>
              <a:t>mikrobiyal</a:t>
            </a:r>
            <a:r>
              <a:rPr lang="tr-TR" sz="2400" dirty="0">
                <a:solidFill>
                  <a:srgbClr val="FF0000"/>
                </a:solidFill>
              </a:rPr>
              <a:t> kimyasalların performansını etkileyen etmenler </a:t>
            </a:r>
          </a:p>
          <a:p>
            <a:pPr algn="just"/>
            <a:r>
              <a:rPr lang="tr-TR" sz="2400" dirty="0"/>
              <a:t>Sterilizasyon veya dezenfeksiyon işlemlerinde kullanılacak anti </a:t>
            </a:r>
            <a:r>
              <a:rPr lang="tr-TR" sz="2400" dirty="0" err="1"/>
              <a:t>mikrobiyal</a:t>
            </a:r>
            <a:r>
              <a:rPr lang="tr-TR" sz="2400" dirty="0"/>
              <a:t> maddelerin maksimum etki göstermesini etkileyen önemli etmenler aşağıda sıralanmıştır. Dezenfektan maddeler geliştirilirken bu özellikler dikkate alınmalıdır. Mikroorganizmaların sayısı, Etkileme derecesi zamanı, Maddelerin etki şekli, Çeşitleri, </a:t>
            </a:r>
            <a:r>
              <a:rPr lang="tr-TR" sz="2400" dirty="0" err="1"/>
              <a:t>Toksitesi</a:t>
            </a:r>
            <a:r>
              <a:rPr lang="tr-TR" sz="2400" dirty="0"/>
              <a:t>, </a:t>
            </a:r>
            <a:r>
              <a:rPr lang="tr-TR" sz="2400" dirty="0" err="1"/>
              <a:t>Allerji</a:t>
            </a:r>
            <a:r>
              <a:rPr lang="tr-TR" sz="2400" dirty="0"/>
              <a:t>, </a:t>
            </a:r>
            <a:r>
              <a:rPr lang="tr-TR" sz="2400" dirty="0" err="1"/>
              <a:t>Formülasyonu</a:t>
            </a:r>
            <a:r>
              <a:rPr lang="tr-TR" sz="2400" dirty="0"/>
              <a:t>, Sıcaklık, Konsantrasyonu, Ortamın </a:t>
            </a:r>
            <a:r>
              <a:rPr lang="tr-TR" sz="2400" dirty="0" err="1"/>
              <a:t>pH’sı</a:t>
            </a:r>
            <a:r>
              <a:rPr lang="tr-TR" sz="2400" dirty="0"/>
              <a:t>, Kimyasal yarış.</a:t>
            </a:r>
          </a:p>
        </p:txBody>
      </p:sp>
    </p:spTree>
    <p:extLst>
      <p:ext uri="{BB962C8B-B14F-4D97-AF65-F5344CB8AC3E}">
        <p14:creationId xmlns:p14="http://schemas.microsoft.com/office/powerpoint/2010/main" val="168067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rmAutofit fontScale="92500" lnSpcReduction="20000"/>
          </a:bodyPr>
          <a:lstStyle/>
          <a:p>
            <a:pPr marL="0" indent="0" algn="just">
              <a:buNone/>
            </a:pPr>
            <a:r>
              <a:rPr lang="tr-TR" sz="2800" dirty="0">
                <a:solidFill>
                  <a:srgbClr val="FF0000"/>
                </a:solidFill>
              </a:rPr>
              <a:t>Antibiyotiklerin Etki Şekilleri</a:t>
            </a:r>
          </a:p>
          <a:p>
            <a:pPr marL="0" indent="0" algn="just">
              <a:buNone/>
            </a:pPr>
            <a:r>
              <a:rPr lang="tr-TR" sz="2800" dirty="0"/>
              <a:t> </a:t>
            </a:r>
            <a:r>
              <a:rPr lang="tr-TR" sz="2800" dirty="0" err="1"/>
              <a:t>Antimikrobiyal</a:t>
            </a:r>
            <a:r>
              <a:rPr lang="tr-TR" sz="2800" dirty="0"/>
              <a:t> maddeler arasında önemli bir kısmı antibiyotikler oluşturur. Antibiyotikler </a:t>
            </a:r>
            <a:r>
              <a:rPr lang="tr-TR" sz="2800" dirty="0" err="1"/>
              <a:t>antibakteriyel</a:t>
            </a:r>
            <a:r>
              <a:rPr lang="tr-TR" sz="2800" dirty="0"/>
              <a:t> etkilere sahip doğal sentetik, yarı sentetik kimyasal maddelerdir. Antibiyotiklerin bakteriler üzerindeki </a:t>
            </a:r>
            <a:r>
              <a:rPr lang="tr-TR" sz="2800" dirty="0" err="1"/>
              <a:t>antibakteriyel</a:t>
            </a:r>
            <a:r>
              <a:rPr lang="tr-TR" sz="2800" dirty="0"/>
              <a:t> etkileri dört şekilde olmaktadır.</a:t>
            </a:r>
          </a:p>
          <a:p>
            <a:pPr marL="0" indent="0" algn="just">
              <a:buNone/>
            </a:pPr>
            <a:r>
              <a:rPr lang="tr-TR" sz="2800" dirty="0"/>
              <a:t>1.Hücre duvarını etkileyenler; penisilin, </a:t>
            </a:r>
            <a:r>
              <a:rPr lang="tr-TR" sz="2800" dirty="0" err="1"/>
              <a:t>basitrasin</a:t>
            </a:r>
            <a:r>
              <a:rPr lang="tr-TR" sz="2800" dirty="0"/>
              <a:t>, </a:t>
            </a:r>
            <a:r>
              <a:rPr lang="tr-TR" sz="2800" dirty="0" err="1"/>
              <a:t>vankomisin</a:t>
            </a:r>
            <a:endParaRPr lang="tr-TR" sz="2800" dirty="0"/>
          </a:p>
          <a:p>
            <a:pPr marL="0" indent="0" algn="just">
              <a:buNone/>
            </a:pPr>
            <a:r>
              <a:rPr lang="tr-TR" sz="2800" dirty="0"/>
              <a:t>2.Stoplazmik </a:t>
            </a:r>
            <a:r>
              <a:rPr lang="tr-TR" sz="2800" dirty="0" err="1"/>
              <a:t>membranı</a:t>
            </a:r>
            <a:r>
              <a:rPr lang="tr-TR" sz="2800" dirty="0"/>
              <a:t> etkileyenler; </a:t>
            </a:r>
            <a:r>
              <a:rPr lang="tr-TR" sz="2800" dirty="0" err="1"/>
              <a:t>polimiksin</a:t>
            </a:r>
            <a:endParaRPr lang="tr-TR" sz="2800" dirty="0"/>
          </a:p>
          <a:p>
            <a:pPr marL="0" indent="0" algn="just">
              <a:buNone/>
            </a:pPr>
            <a:r>
              <a:rPr lang="tr-TR" sz="2800" dirty="0"/>
              <a:t>3.DNA sentezini etkileyenler; </a:t>
            </a:r>
            <a:r>
              <a:rPr lang="tr-TR" sz="2800" dirty="0" err="1"/>
              <a:t>Rifamisin</a:t>
            </a:r>
            <a:r>
              <a:rPr lang="tr-TR" sz="2800" dirty="0"/>
              <a:t>, </a:t>
            </a:r>
            <a:r>
              <a:rPr lang="tr-TR" sz="2800" dirty="0" err="1"/>
              <a:t>Nalidiksik</a:t>
            </a:r>
            <a:r>
              <a:rPr lang="tr-TR" sz="2800" dirty="0"/>
              <a:t> asit, </a:t>
            </a:r>
            <a:r>
              <a:rPr lang="tr-TR" sz="2800" dirty="0" err="1"/>
              <a:t>kinolonlar</a:t>
            </a:r>
            <a:r>
              <a:rPr lang="tr-TR" sz="2800" dirty="0"/>
              <a:t>, </a:t>
            </a:r>
            <a:r>
              <a:rPr lang="tr-TR" sz="2800" dirty="0" err="1"/>
              <a:t>aktinomisin</a:t>
            </a:r>
            <a:endParaRPr lang="tr-TR" sz="2800" dirty="0"/>
          </a:p>
          <a:p>
            <a:pPr marL="0" indent="0" algn="just">
              <a:buNone/>
            </a:pPr>
            <a:r>
              <a:rPr lang="tr-TR" sz="2800" dirty="0"/>
              <a:t>4.Protein sentezini etkileyenler; </a:t>
            </a:r>
            <a:r>
              <a:rPr lang="tr-TR" sz="2800" dirty="0" err="1"/>
              <a:t>Tetrasiklinler</a:t>
            </a:r>
            <a:r>
              <a:rPr lang="tr-TR" sz="2800" dirty="0"/>
              <a:t>, </a:t>
            </a:r>
            <a:r>
              <a:rPr lang="tr-TR" sz="2800" dirty="0" err="1"/>
              <a:t>Kloramfenikol</a:t>
            </a:r>
            <a:r>
              <a:rPr lang="tr-TR" sz="2800" dirty="0"/>
              <a:t>,</a:t>
            </a:r>
          </a:p>
        </p:txBody>
      </p:sp>
    </p:spTree>
    <p:extLst>
      <p:ext uri="{BB962C8B-B14F-4D97-AF65-F5344CB8AC3E}">
        <p14:creationId xmlns:p14="http://schemas.microsoft.com/office/powerpoint/2010/main" val="3671161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54766" y="689116"/>
            <a:ext cx="7511995" cy="5179981"/>
          </a:xfrm>
        </p:spPr>
        <p:txBody>
          <a:bodyPr>
            <a:noAutofit/>
          </a:bodyPr>
          <a:lstStyle/>
          <a:p>
            <a:pPr algn="just"/>
            <a:r>
              <a:rPr lang="tr-TR" dirty="0" err="1">
                <a:solidFill>
                  <a:srgbClr val="FF0000"/>
                </a:solidFill>
              </a:rPr>
              <a:t>Antimikrobiyal</a:t>
            </a:r>
            <a:r>
              <a:rPr lang="tr-TR" dirty="0">
                <a:solidFill>
                  <a:srgbClr val="FF0000"/>
                </a:solidFill>
              </a:rPr>
              <a:t> Kimyasallar;</a:t>
            </a:r>
          </a:p>
          <a:p>
            <a:pPr algn="just"/>
            <a:r>
              <a:rPr lang="tr-TR" dirty="0"/>
              <a:t> </a:t>
            </a:r>
            <a:r>
              <a:rPr lang="tr-TR" dirty="0" err="1"/>
              <a:t>Antimikrobiyal</a:t>
            </a:r>
            <a:r>
              <a:rPr lang="tr-TR" dirty="0"/>
              <a:t> özelliklerdeki kimyasal maddeler değişik yoğunluklarda sulandırılarak, dezenfektan olarak hazırlanır, paketlenir ve kullanıma sunulur.</a:t>
            </a:r>
          </a:p>
          <a:p>
            <a:pPr algn="just"/>
            <a:r>
              <a:rPr lang="tr-TR" dirty="0"/>
              <a:t>Fenol bileşikleri; fenol, </a:t>
            </a:r>
            <a:r>
              <a:rPr lang="tr-TR" dirty="0" err="1"/>
              <a:t>kreosol</a:t>
            </a:r>
            <a:r>
              <a:rPr lang="tr-TR" dirty="0"/>
              <a:t>, </a:t>
            </a:r>
            <a:r>
              <a:rPr lang="tr-TR" dirty="0" err="1"/>
              <a:t>hidroklorofen</a:t>
            </a:r>
            <a:endParaRPr lang="tr-TR" dirty="0"/>
          </a:p>
          <a:p>
            <a:pPr algn="just"/>
            <a:r>
              <a:rPr lang="tr-TR" dirty="0"/>
              <a:t>Alkoller; etanol, </a:t>
            </a:r>
            <a:r>
              <a:rPr lang="tr-TR" dirty="0" err="1"/>
              <a:t>benzil</a:t>
            </a:r>
            <a:r>
              <a:rPr lang="tr-TR" dirty="0"/>
              <a:t> alkol, </a:t>
            </a:r>
            <a:r>
              <a:rPr lang="tr-TR" dirty="0" err="1"/>
              <a:t>izopropanol</a:t>
            </a:r>
            <a:endParaRPr lang="tr-TR" dirty="0"/>
          </a:p>
          <a:p>
            <a:pPr algn="just"/>
            <a:r>
              <a:rPr lang="tr-TR" dirty="0"/>
              <a:t>Asitler; </a:t>
            </a:r>
            <a:r>
              <a:rPr lang="tr-TR" dirty="0" err="1"/>
              <a:t>Benzoik</a:t>
            </a:r>
            <a:r>
              <a:rPr lang="tr-TR" dirty="0"/>
              <a:t> asit</a:t>
            </a:r>
          </a:p>
          <a:p>
            <a:pPr algn="just"/>
            <a:r>
              <a:rPr lang="tr-TR" dirty="0"/>
              <a:t>Halojenler; </a:t>
            </a:r>
            <a:r>
              <a:rPr lang="tr-TR" dirty="0" err="1"/>
              <a:t>Klorit</a:t>
            </a:r>
            <a:r>
              <a:rPr lang="tr-TR" dirty="0"/>
              <a:t>, </a:t>
            </a:r>
            <a:r>
              <a:rPr lang="tr-TR" dirty="0" err="1"/>
              <a:t>bromit</a:t>
            </a:r>
            <a:r>
              <a:rPr lang="tr-TR" dirty="0"/>
              <a:t>, </a:t>
            </a:r>
            <a:r>
              <a:rPr lang="tr-TR" dirty="0" err="1"/>
              <a:t>iyodin</a:t>
            </a:r>
            <a:r>
              <a:rPr lang="tr-TR" dirty="0"/>
              <a:t>, </a:t>
            </a:r>
            <a:r>
              <a:rPr lang="tr-TR" dirty="0" err="1"/>
              <a:t>hipoklorit</a:t>
            </a:r>
            <a:endParaRPr lang="tr-TR" dirty="0"/>
          </a:p>
          <a:p>
            <a:pPr algn="just"/>
            <a:r>
              <a:rPr lang="tr-TR" dirty="0" err="1"/>
              <a:t>Kuaterner</a:t>
            </a:r>
            <a:r>
              <a:rPr lang="tr-TR" dirty="0"/>
              <a:t> amonyum bileşikleri; </a:t>
            </a:r>
            <a:r>
              <a:rPr lang="tr-TR" dirty="0" err="1"/>
              <a:t>setrimid</a:t>
            </a:r>
            <a:endParaRPr lang="tr-TR" dirty="0"/>
          </a:p>
          <a:p>
            <a:pPr algn="just"/>
            <a:r>
              <a:rPr lang="tr-TR" dirty="0" err="1"/>
              <a:t>Diguanidinler</a:t>
            </a:r>
            <a:r>
              <a:rPr lang="tr-TR" dirty="0"/>
              <a:t>; </a:t>
            </a:r>
            <a:r>
              <a:rPr lang="tr-TR" dirty="0" err="1"/>
              <a:t>klorhekzidin</a:t>
            </a:r>
            <a:endParaRPr lang="tr-TR" dirty="0"/>
          </a:p>
          <a:p>
            <a:pPr algn="just"/>
            <a:r>
              <a:rPr lang="tr-TR" dirty="0" err="1"/>
              <a:t>Amidinler</a:t>
            </a:r>
            <a:r>
              <a:rPr lang="tr-TR" dirty="0"/>
              <a:t>; </a:t>
            </a:r>
            <a:r>
              <a:rPr lang="tr-TR" dirty="0" err="1"/>
              <a:t>propamidinler</a:t>
            </a:r>
            <a:endParaRPr lang="tr-TR" dirty="0"/>
          </a:p>
          <a:p>
            <a:pPr algn="just"/>
            <a:r>
              <a:rPr lang="tr-TR" dirty="0"/>
              <a:t>Metal bileşikleri; </a:t>
            </a:r>
            <a:r>
              <a:rPr lang="tr-TR" dirty="0" err="1"/>
              <a:t>civakrom</a:t>
            </a:r>
            <a:endParaRPr lang="tr-TR" dirty="0"/>
          </a:p>
          <a:p>
            <a:pPr algn="just"/>
            <a:r>
              <a:rPr lang="tr-TR" dirty="0"/>
              <a:t>Boyalar; </a:t>
            </a:r>
            <a:r>
              <a:rPr lang="tr-TR" dirty="0" err="1"/>
              <a:t>Akridin</a:t>
            </a:r>
            <a:r>
              <a:rPr lang="tr-TR" dirty="0"/>
              <a:t>, </a:t>
            </a:r>
            <a:r>
              <a:rPr lang="tr-TR" dirty="0" err="1"/>
              <a:t>malaşit</a:t>
            </a:r>
            <a:r>
              <a:rPr lang="tr-TR" dirty="0"/>
              <a:t> yeşili, kristal </a:t>
            </a:r>
            <a:r>
              <a:rPr lang="tr-TR" dirty="0" err="1"/>
              <a:t>viole</a:t>
            </a:r>
            <a:r>
              <a:rPr lang="tr-TR" dirty="0"/>
              <a:t>, metilen mavisi</a:t>
            </a:r>
          </a:p>
        </p:txBody>
      </p:sp>
    </p:spTree>
    <p:extLst>
      <p:ext uri="{BB962C8B-B14F-4D97-AF65-F5344CB8AC3E}">
        <p14:creationId xmlns:p14="http://schemas.microsoft.com/office/powerpoint/2010/main" val="320531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Autofit/>
          </a:bodyPr>
          <a:lstStyle/>
          <a:p>
            <a:pPr marL="0" indent="0" algn="just">
              <a:buNone/>
            </a:pPr>
            <a:r>
              <a:rPr lang="tr-TR" sz="2800" dirty="0" err="1">
                <a:solidFill>
                  <a:srgbClr val="FF0000"/>
                </a:solidFill>
              </a:rPr>
              <a:t>Antimikrobiyal</a:t>
            </a:r>
            <a:r>
              <a:rPr lang="tr-TR" sz="2800" dirty="0">
                <a:solidFill>
                  <a:srgbClr val="FF0000"/>
                </a:solidFill>
              </a:rPr>
              <a:t> Kimyasalların Performansını Etkileyen Etmenler </a:t>
            </a:r>
            <a:r>
              <a:rPr lang="tr-TR" sz="2800" dirty="0"/>
              <a:t>Mikroorganizmaların sayısı çeşitleri,</a:t>
            </a:r>
          </a:p>
          <a:p>
            <a:pPr marL="0" indent="0" algn="just">
              <a:buNone/>
            </a:pPr>
            <a:r>
              <a:rPr lang="tr-TR" sz="2800" dirty="0"/>
              <a:t>Etkileme derecesi (zamanı </a:t>
            </a:r>
            <a:r>
              <a:rPr lang="tr-TR" sz="2800" dirty="0" err="1"/>
              <a:t>vs</a:t>
            </a:r>
            <a:r>
              <a:rPr lang="tr-TR" sz="2800" dirty="0"/>
              <a:t>)</a:t>
            </a:r>
          </a:p>
          <a:p>
            <a:pPr marL="0" indent="0" algn="just">
              <a:buNone/>
            </a:pPr>
            <a:r>
              <a:rPr lang="tr-TR" sz="2800" dirty="0"/>
              <a:t>Etki şekli,</a:t>
            </a:r>
          </a:p>
          <a:p>
            <a:pPr marL="0" indent="0" algn="just">
              <a:buNone/>
            </a:pPr>
            <a:r>
              <a:rPr lang="tr-TR" sz="2800" dirty="0" err="1"/>
              <a:t>Toksite</a:t>
            </a:r>
            <a:r>
              <a:rPr lang="tr-TR" sz="2800" dirty="0"/>
              <a:t>, alerji,</a:t>
            </a:r>
          </a:p>
          <a:p>
            <a:pPr marL="0" indent="0" algn="just">
              <a:buNone/>
            </a:pPr>
            <a:r>
              <a:rPr lang="tr-TR" sz="2800" dirty="0" err="1"/>
              <a:t>Formülasyonu</a:t>
            </a:r>
            <a:r>
              <a:rPr lang="tr-TR" sz="2800" dirty="0"/>
              <a:t>, sıcaklık,</a:t>
            </a:r>
          </a:p>
          <a:p>
            <a:pPr marL="0" indent="0" algn="just">
              <a:buNone/>
            </a:pPr>
            <a:r>
              <a:rPr lang="tr-TR" sz="2800" dirty="0"/>
              <a:t>Konsantrasyon, </a:t>
            </a:r>
            <a:r>
              <a:rPr lang="tr-TR" sz="2800" dirty="0" err="1"/>
              <a:t>pH</a:t>
            </a:r>
            <a:r>
              <a:rPr lang="tr-TR" sz="2800" dirty="0"/>
              <a:t>, kimyasal yarış</a:t>
            </a:r>
          </a:p>
          <a:p>
            <a:pPr marL="0" indent="0" algn="just">
              <a:buNone/>
            </a:pPr>
            <a:endParaRPr lang="tr-TR" sz="2800" dirty="0"/>
          </a:p>
        </p:txBody>
      </p:sp>
    </p:spTree>
    <p:extLst>
      <p:ext uri="{BB962C8B-B14F-4D97-AF65-F5344CB8AC3E}">
        <p14:creationId xmlns:p14="http://schemas.microsoft.com/office/powerpoint/2010/main" val="2321723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rmAutofit/>
          </a:bodyPr>
          <a:lstStyle/>
          <a:p>
            <a:pPr marL="0" indent="0" algn="just">
              <a:buNone/>
            </a:pPr>
            <a:r>
              <a:rPr lang="tr-TR" sz="2800" dirty="0" err="1">
                <a:solidFill>
                  <a:srgbClr val="FF0000"/>
                </a:solidFill>
              </a:rPr>
              <a:t>j.İşınlarla</a:t>
            </a:r>
            <a:r>
              <a:rPr lang="tr-TR" sz="2800" dirty="0">
                <a:solidFill>
                  <a:srgbClr val="FF0000"/>
                </a:solidFill>
              </a:rPr>
              <a:t> Sterilizasyon</a:t>
            </a:r>
          </a:p>
          <a:p>
            <a:pPr marL="0" indent="0" algn="just">
              <a:buNone/>
            </a:pPr>
            <a:r>
              <a:rPr lang="tr-TR" sz="2800" dirty="0"/>
              <a:t>Etki mekanizması en az bilinen sterilizasyon yöntemidir. İyonize ve iyonize olamayan radyasyon olmak üzere iki grupta toplanabilir.</a:t>
            </a:r>
          </a:p>
          <a:p>
            <a:pPr marL="0" indent="0" algn="just">
              <a:buNone/>
            </a:pPr>
            <a:r>
              <a:rPr lang="tr-TR" sz="2800" dirty="0">
                <a:solidFill>
                  <a:srgbClr val="FF0000"/>
                </a:solidFill>
              </a:rPr>
              <a:t>İyonize Radyasyon; </a:t>
            </a:r>
            <a:r>
              <a:rPr lang="tr-TR" sz="2800" dirty="0"/>
              <a:t>X ve Gamma ışınlarını oluşturur. Genellikle radyasyonla sterilizasyon denildiğinde iyonize ışınlar kastedilir.</a:t>
            </a:r>
          </a:p>
          <a:p>
            <a:pPr marL="0" indent="0" algn="just">
              <a:buNone/>
            </a:pPr>
            <a:r>
              <a:rPr lang="tr-TR" sz="2800" dirty="0">
                <a:solidFill>
                  <a:srgbClr val="FF0000"/>
                </a:solidFill>
              </a:rPr>
              <a:t>İyonize Olmayan Radyasyon; </a:t>
            </a:r>
            <a:r>
              <a:rPr lang="tr-TR" sz="2800" dirty="0"/>
              <a:t>ultraviyole (UV) ışını ile yapılır. Gerek mikrobiyoloji, gerekse diğer laboratuvar/ sağlık hizmetlerinde kullanılmaktadır.</a:t>
            </a:r>
          </a:p>
        </p:txBody>
      </p:sp>
    </p:spTree>
    <p:extLst>
      <p:ext uri="{BB962C8B-B14F-4D97-AF65-F5344CB8AC3E}">
        <p14:creationId xmlns:p14="http://schemas.microsoft.com/office/powerpoint/2010/main" val="40521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755374" y="1113186"/>
            <a:ext cx="7611386" cy="4982817"/>
          </a:xfrm>
        </p:spPr>
        <p:txBody>
          <a:bodyPr>
            <a:noAutofit/>
          </a:bodyPr>
          <a:lstStyle/>
          <a:p>
            <a:pPr marL="0" indent="0" algn="just">
              <a:buNone/>
            </a:pPr>
            <a:r>
              <a:rPr lang="tr-TR" sz="2400" dirty="0">
                <a:solidFill>
                  <a:srgbClr val="FF0000"/>
                </a:solidFill>
              </a:rPr>
              <a:t>k. Diğer Sterilizasyon Yöntemleri;</a:t>
            </a:r>
          </a:p>
          <a:p>
            <a:pPr marL="0" indent="0" algn="just">
              <a:buNone/>
            </a:pPr>
            <a:r>
              <a:rPr lang="tr-TR" sz="2400" dirty="0"/>
              <a:t> Bu yöntemlerin dışında </a:t>
            </a:r>
            <a:r>
              <a:rPr lang="tr-TR" sz="2400" dirty="0" err="1"/>
              <a:t>santrifugasyon</a:t>
            </a:r>
            <a:r>
              <a:rPr lang="tr-TR" sz="2400" dirty="0"/>
              <a:t>, </a:t>
            </a:r>
            <a:r>
              <a:rPr lang="tr-TR" sz="2400" dirty="0" err="1"/>
              <a:t>ultrasonik</a:t>
            </a:r>
            <a:r>
              <a:rPr lang="tr-TR" sz="2400" dirty="0"/>
              <a:t> Vibrasyon ve UHT yöntemleri ile de sterilizasyon gerçekleştirilir.</a:t>
            </a:r>
          </a:p>
          <a:p>
            <a:pPr marL="0" indent="0" algn="just">
              <a:buNone/>
            </a:pPr>
            <a:r>
              <a:rPr lang="tr-TR" sz="2400" dirty="0" err="1">
                <a:solidFill>
                  <a:srgbClr val="FF0000"/>
                </a:solidFill>
              </a:rPr>
              <a:t>Santrifügasyon</a:t>
            </a:r>
            <a:r>
              <a:rPr lang="tr-TR" sz="2400" dirty="0"/>
              <a:t>; çeşitli sıvıların ve çözeltilerin santrifüjlerde belli sürelerde, belli devirde döndürülerek mikroorganizmaların dibe çökmesi prensibine dayanan bir yöntemdir. Fakat gerçek anlamda sterilizasyon veya dezenfeksiyondan söz etmek mümkün değildir.</a:t>
            </a:r>
          </a:p>
          <a:p>
            <a:pPr marL="0" indent="0" algn="just">
              <a:buNone/>
            </a:pPr>
            <a:r>
              <a:rPr lang="tr-TR" sz="2400" dirty="0" err="1">
                <a:solidFill>
                  <a:srgbClr val="FF0000"/>
                </a:solidFill>
              </a:rPr>
              <a:t>Ultrasonik</a:t>
            </a:r>
            <a:r>
              <a:rPr lang="tr-TR" sz="2400" dirty="0">
                <a:solidFill>
                  <a:srgbClr val="FF0000"/>
                </a:solidFill>
              </a:rPr>
              <a:t> Vibrasyon; </a:t>
            </a:r>
            <a:r>
              <a:rPr lang="tr-TR" sz="2400" dirty="0"/>
              <a:t>Titreşim yaratan aygıtlardan yararlanılarak titreşim dalgaları ile hücre duvarları parçalanmaktadır. Sterilizasyon amacıyla fazla tercih edilen bir yöntem değildir.</a:t>
            </a:r>
          </a:p>
          <a:p>
            <a:pPr marL="0" indent="0" algn="just">
              <a:buNone/>
            </a:pPr>
            <a:r>
              <a:rPr lang="tr-TR" sz="2400" dirty="0">
                <a:solidFill>
                  <a:srgbClr val="FF0000"/>
                </a:solidFill>
              </a:rPr>
              <a:t>UHT Yöntemi</a:t>
            </a:r>
            <a:r>
              <a:rPr lang="tr-TR" sz="2400" dirty="0"/>
              <a:t>; bu yöntem daha çok süt ve bazı meyve suları ve benzeri sıvı üretim sektörlerinde kullanılmaktadır. Genellikle UHT işlemlerinde steril olacak maddelere 135-150 C’ de 1-4 </a:t>
            </a:r>
            <a:r>
              <a:rPr lang="tr-TR" sz="2400" dirty="0" err="1"/>
              <a:t>sn</a:t>
            </a:r>
            <a:r>
              <a:rPr lang="tr-TR" sz="2400" dirty="0"/>
              <a:t> ısıl işlem uygulanır ve hızla soğutulur. Çünkü yüksek ısı besin maddelerinin özellikleri bozar, biyolojik değerlerin kaybolmasına yol açar.</a:t>
            </a:r>
          </a:p>
        </p:txBody>
      </p:sp>
    </p:spTree>
    <p:extLst>
      <p:ext uri="{BB962C8B-B14F-4D97-AF65-F5344CB8AC3E}">
        <p14:creationId xmlns:p14="http://schemas.microsoft.com/office/powerpoint/2010/main" val="218962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22960" y="1845734"/>
            <a:ext cx="7543800" cy="4023360"/>
          </a:xfrm>
        </p:spPr>
        <p:txBody>
          <a:bodyPr>
            <a:normAutofit/>
          </a:bodyPr>
          <a:lstStyle/>
          <a:p>
            <a:pPr algn="just"/>
            <a:r>
              <a:rPr lang="tr-TR" sz="2800" dirty="0">
                <a:solidFill>
                  <a:srgbClr val="FF0000"/>
                </a:solidFill>
              </a:rPr>
              <a:t>Mikrobiyoloji Laboratuvarlarında Sterilizasyon ve Uygulamaları</a:t>
            </a:r>
          </a:p>
          <a:p>
            <a:pPr algn="just"/>
            <a:r>
              <a:rPr lang="tr-TR" sz="2800" dirty="0"/>
              <a:t>Mikrobiyoloji laboratuvarlarında sterilizasyonda genel olarak yüksek ısı ile sterilizasyon işlemi uygulanmaktadır. Sterilizasyonda sterilize edilecek materyalin yapısı, </a:t>
            </a:r>
            <a:r>
              <a:rPr lang="tr-TR" sz="2800" dirty="0" err="1"/>
              <a:t>kontaminasyon</a:t>
            </a:r>
            <a:r>
              <a:rPr lang="tr-TR" sz="2800" dirty="0"/>
              <a:t> derecesi, mikroorganizmanın formu (</a:t>
            </a:r>
            <a:r>
              <a:rPr lang="tr-TR" sz="2800" dirty="0" err="1"/>
              <a:t>vejatatif</a:t>
            </a:r>
            <a:r>
              <a:rPr lang="tr-TR" sz="2800" dirty="0"/>
              <a:t> veya spor) rutubet derecesi, uygulanacak sıcaklık derecesi ve süre dikkate alınması gereken önemli konulardır.</a:t>
            </a:r>
          </a:p>
          <a:p>
            <a:pPr algn="just"/>
            <a:r>
              <a:rPr lang="tr-TR" sz="2800" dirty="0"/>
              <a:t> </a:t>
            </a:r>
          </a:p>
        </p:txBody>
      </p:sp>
    </p:spTree>
    <p:extLst>
      <p:ext uri="{BB962C8B-B14F-4D97-AF65-F5344CB8AC3E}">
        <p14:creationId xmlns:p14="http://schemas.microsoft.com/office/powerpoint/2010/main" val="33496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268358" y="622852"/>
            <a:ext cx="8098403" cy="5246242"/>
          </a:xfrm>
        </p:spPr>
        <p:txBody>
          <a:bodyPr>
            <a:noAutofit/>
          </a:bodyPr>
          <a:lstStyle/>
          <a:p>
            <a:pPr algn="just"/>
            <a:r>
              <a:rPr lang="tr-TR" sz="2400" dirty="0">
                <a:solidFill>
                  <a:srgbClr val="FF0000"/>
                </a:solidFill>
              </a:rPr>
              <a:t>Mikrobiyolojik </a:t>
            </a:r>
            <a:r>
              <a:rPr lang="tr-TR" sz="2400" dirty="0" err="1">
                <a:solidFill>
                  <a:srgbClr val="FF0000"/>
                </a:solidFill>
              </a:rPr>
              <a:t>Besiyerlerinin</a:t>
            </a:r>
            <a:r>
              <a:rPr lang="tr-TR" sz="2400" dirty="0">
                <a:solidFill>
                  <a:srgbClr val="FF0000"/>
                </a:solidFill>
              </a:rPr>
              <a:t> Sterilizasyonu </a:t>
            </a:r>
          </a:p>
          <a:p>
            <a:pPr algn="just"/>
            <a:r>
              <a:rPr lang="tr-TR" sz="3200" dirty="0" err="1">
                <a:solidFill>
                  <a:srgbClr val="FF0000"/>
                </a:solidFill>
              </a:rPr>
              <a:t>Besiyeri</a:t>
            </a:r>
            <a:r>
              <a:rPr lang="tr-TR" sz="3200" dirty="0">
                <a:solidFill>
                  <a:srgbClr val="FF0000"/>
                </a:solidFill>
              </a:rPr>
              <a:t>;</a:t>
            </a:r>
            <a:r>
              <a:rPr lang="tr-TR" sz="3200" dirty="0"/>
              <a:t> Mikroorganizmaların üretilmesi ve çeşitli özelliklerin saptanması için hazırlanmış, içerisinde mikroorganizmanın üremesi için gerekli maddeleri bulunduran besleyici ortamlardır. </a:t>
            </a:r>
            <a:r>
              <a:rPr lang="tr-TR" sz="3200" dirty="0" err="1"/>
              <a:t>Besiyerleri</a:t>
            </a:r>
            <a:r>
              <a:rPr lang="tr-TR" sz="3200" dirty="0"/>
              <a:t> </a:t>
            </a:r>
            <a:r>
              <a:rPr lang="tr-TR" sz="3200" dirty="0" err="1"/>
              <a:t>erlenmayer</a:t>
            </a:r>
            <a:r>
              <a:rPr lang="tr-TR" sz="3200" dirty="0"/>
              <a:t>, balon, şişe gibi cam kaplarda hazırlanır. Bu kaplarda hazırlanmış ve sterilizasyon için hazır olan </a:t>
            </a:r>
            <a:r>
              <a:rPr lang="tr-TR" sz="3200" dirty="0" err="1"/>
              <a:t>besiyerleri</a:t>
            </a:r>
            <a:r>
              <a:rPr lang="tr-TR" sz="3200" dirty="0"/>
              <a:t> bileşiminde bulunan maddelerin özelliklerine göre </a:t>
            </a:r>
            <a:r>
              <a:rPr lang="tr-TR" sz="3200" dirty="0" err="1"/>
              <a:t>tindalizasyon</a:t>
            </a:r>
            <a:r>
              <a:rPr lang="tr-TR" sz="3200" dirty="0"/>
              <a:t>, basınçlı buhar, kaynatma, </a:t>
            </a:r>
            <a:r>
              <a:rPr lang="tr-TR" sz="3200" dirty="0" err="1"/>
              <a:t>filtrasyon</a:t>
            </a:r>
            <a:r>
              <a:rPr lang="tr-TR" sz="3200" dirty="0"/>
              <a:t> yöntemlerinden uygun olan ile sterilize edilir. Bazı durumlarda, </a:t>
            </a:r>
            <a:r>
              <a:rPr lang="tr-TR" sz="3200" dirty="0" err="1"/>
              <a:t>besiyerlerinin</a:t>
            </a:r>
            <a:r>
              <a:rPr lang="tr-TR" sz="3200" dirty="0"/>
              <a:t> özel yöntemlerle sterilize edilmeleri gerekir. </a:t>
            </a:r>
          </a:p>
        </p:txBody>
      </p:sp>
    </p:spTree>
    <p:extLst>
      <p:ext uri="{BB962C8B-B14F-4D97-AF65-F5344CB8AC3E}">
        <p14:creationId xmlns:p14="http://schemas.microsoft.com/office/powerpoint/2010/main" val="203148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268358" y="622852"/>
            <a:ext cx="8098403" cy="5246242"/>
          </a:xfrm>
        </p:spPr>
        <p:txBody>
          <a:bodyPr>
            <a:noAutofit/>
          </a:bodyPr>
          <a:lstStyle/>
          <a:p>
            <a:pPr algn="just"/>
            <a:r>
              <a:rPr lang="tr-TR" sz="2400" dirty="0">
                <a:solidFill>
                  <a:srgbClr val="FF0000"/>
                </a:solidFill>
              </a:rPr>
              <a:t>Mikrobiyolojik </a:t>
            </a:r>
            <a:r>
              <a:rPr lang="tr-TR" sz="2400" dirty="0" err="1">
                <a:solidFill>
                  <a:srgbClr val="FF0000"/>
                </a:solidFill>
              </a:rPr>
              <a:t>Besiyerlerinin</a:t>
            </a:r>
            <a:r>
              <a:rPr lang="tr-TR" sz="2400" dirty="0">
                <a:solidFill>
                  <a:srgbClr val="FF0000"/>
                </a:solidFill>
              </a:rPr>
              <a:t> Sterilizasyonu </a:t>
            </a:r>
          </a:p>
          <a:p>
            <a:pPr algn="just"/>
            <a:r>
              <a:rPr lang="tr-TR" sz="2400" dirty="0"/>
              <a:t>Su banyosu (benmari) 100 </a:t>
            </a:r>
            <a:r>
              <a:rPr lang="tr-TR" sz="2400" dirty="0" err="1"/>
              <a:t>C°’ye</a:t>
            </a:r>
            <a:r>
              <a:rPr lang="tr-TR" sz="2400" dirty="0"/>
              <a:t> kadar sıcaklık elde edilebilen içine saf su konan ve suyu istenen sıcakta sabit tutmaya yarayan termostatı olan özel ısıtıcılardır. Su banyosunda en çok 100C°’lik sıcaklık sağlandığından besi yerleri genellikle otoklavda sterilize edilir. Otoklav, basınçlı buhar üretilen çift cidarlı araçlardır. Kaynatma ile elde edilen su buharından daha yüksek sıcaklıkta olduğundan mikroorganizmalar üzerine öldürücü etkisi daha yüksektir. Bazı besi yerleri </a:t>
            </a:r>
            <a:r>
              <a:rPr lang="tr-TR" sz="2400" dirty="0" err="1"/>
              <a:t>içersinde</a:t>
            </a:r>
            <a:r>
              <a:rPr lang="tr-TR" sz="2400" dirty="0"/>
              <a:t> bulunan maddeler nedeniyle yüksek ısıyla sterilize edilemezler. Bu tür besi yerlerinde </a:t>
            </a:r>
            <a:r>
              <a:rPr lang="tr-TR" sz="2400" dirty="0" err="1"/>
              <a:t>Tindalizasyon</a:t>
            </a:r>
            <a:r>
              <a:rPr lang="tr-TR" sz="2400" dirty="0"/>
              <a:t> yöntemi kullanılır. Besi yeri 100C° de 30 dakika süre ile tutularak tüm </a:t>
            </a:r>
            <a:r>
              <a:rPr lang="tr-TR" sz="2400" dirty="0" err="1"/>
              <a:t>vejetatif</a:t>
            </a:r>
            <a:r>
              <a:rPr lang="tr-TR" sz="2400" dirty="0"/>
              <a:t> formları öldürülür. Bir gece oda ısısında bekletilir. Bu bekleme sırasında ortamda bulunan spor bakteriler açılarak </a:t>
            </a:r>
            <a:r>
              <a:rPr lang="tr-TR" sz="2400" dirty="0" err="1"/>
              <a:t>vejetatif</a:t>
            </a:r>
            <a:r>
              <a:rPr lang="tr-TR" sz="2400" dirty="0"/>
              <a:t> hale geçerler. Ertesi gün tekrar 100C°’de 30 dakika tutulur. Üçüncü gün aynı işlem tekrarlanır, böylece besi yerleri aşamalı olarak sterilize edilmiş olur.</a:t>
            </a:r>
          </a:p>
        </p:txBody>
      </p:sp>
    </p:spTree>
    <p:extLst>
      <p:ext uri="{BB962C8B-B14F-4D97-AF65-F5344CB8AC3E}">
        <p14:creationId xmlns:p14="http://schemas.microsoft.com/office/powerpoint/2010/main" val="42816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592668" y="745070"/>
            <a:ext cx="7774094" cy="5124027"/>
          </a:xfrm>
        </p:spPr>
        <p:txBody>
          <a:bodyPr>
            <a:noAutofit/>
          </a:bodyPr>
          <a:lstStyle/>
          <a:p>
            <a:pPr algn="just"/>
            <a:r>
              <a:rPr lang="tr-TR" sz="2400" dirty="0">
                <a:solidFill>
                  <a:srgbClr val="FF0000"/>
                </a:solidFill>
              </a:rPr>
              <a:t>Organik Maddelerin Sterilizasyonu</a:t>
            </a:r>
          </a:p>
          <a:p>
            <a:pPr algn="just"/>
            <a:r>
              <a:rPr lang="tr-TR" sz="2400" dirty="0"/>
              <a:t>Laboratuvar da kullanılan organik maddelerin sterilizasyonunda basınçlı buhar sterilizasyonu veya </a:t>
            </a:r>
            <a:r>
              <a:rPr lang="tr-TR" sz="2400" dirty="0" err="1"/>
              <a:t>membran</a:t>
            </a:r>
            <a:r>
              <a:rPr lang="tr-TR" sz="2400" dirty="0"/>
              <a:t> filtrelerle sterilizasyon yöntemleri kullanılır.</a:t>
            </a:r>
          </a:p>
          <a:p>
            <a:pPr algn="just"/>
            <a:r>
              <a:rPr lang="tr-TR" sz="2400" dirty="0">
                <a:solidFill>
                  <a:srgbClr val="FF0000"/>
                </a:solidFill>
              </a:rPr>
              <a:t>Cam Malzemelerinin Sterilizasyonu </a:t>
            </a:r>
          </a:p>
          <a:p>
            <a:pPr algn="just"/>
            <a:r>
              <a:rPr lang="tr-TR" sz="2400" dirty="0"/>
              <a:t>Laboratuvarda kullanılacak cam malzemeler sterilizasyon hazırlığından sonra genellikle </a:t>
            </a:r>
            <a:r>
              <a:rPr lang="tr-TR" sz="2400" dirty="0" err="1"/>
              <a:t>Pastör</a:t>
            </a:r>
            <a:r>
              <a:rPr lang="tr-TR" sz="2400" dirty="0"/>
              <a:t> fırınında veya Etüvde de kuru sıcak hava ile sterilize edilirler. Sterilizasyon işleminden önce cam malzemeler sterilizasyon için hazırlanır. Tüpler; ağız kısımlarına pamuktan tıkaç yapılır ve gruplar halinde kağıtlarla sarılarak sterilizasyona hazırlanırlar. Balon, </a:t>
            </a:r>
            <a:r>
              <a:rPr lang="tr-TR" sz="2400" dirty="0" err="1"/>
              <a:t>erlenmayer</a:t>
            </a:r>
            <a:r>
              <a:rPr lang="tr-TR" sz="2400" dirty="0"/>
              <a:t> gibi geniş ağızlı kapların alt kısmı gazlı bez sarılmış pamuk ile kapatılır. Cam pipetler ise alt kısımlarının küçük pamuk parçası ile kapatılır ve teker teker kağıt ile sarılır. Pamuk ile kapatılmasının nedeni pamuk havanın geçmesine izin verirken mikropların geçişine izin vermez. Otoklavda 121C°’de bir atmosfer basınçta 15-30 da, </a:t>
            </a:r>
            <a:r>
              <a:rPr lang="tr-TR" sz="2400" dirty="0" err="1"/>
              <a:t>Pastör</a:t>
            </a:r>
            <a:r>
              <a:rPr lang="tr-TR" sz="2400" dirty="0"/>
              <a:t> fırınında 180°C’de 30 dakika veya 160C°’de2-2.5 saat, 170°C’de 1 saat bekletilerek sterilize edilir.</a:t>
            </a:r>
          </a:p>
        </p:txBody>
      </p:sp>
    </p:spTree>
    <p:extLst>
      <p:ext uri="{BB962C8B-B14F-4D97-AF65-F5344CB8AC3E}">
        <p14:creationId xmlns:p14="http://schemas.microsoft.com/office/powerpoint/2010/main" val="2425975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3"/>
            <a:ext cx="9144000" cy="6857999"/>
          </a:xfrm>
          <a:blipFill>
            <a:blip r:embed="rId2"/>
            <a:tile tx="0" ty="0" sx="100000" sy="100000" flip="none" algn="tl"/>
          </a:blipFill>
        </p:spPr>
        <p:txBody>
          <a:bodyPr>
            <a:normAutofit fontScale="90000"/>
          </a:bodyPr>
          <a:lstStyle/>
          <a:p>
            <a:pPr algn="ctr"/>
            <a:r>
              <a:rPr lang="tr-TR" b="1" dirty="0"/>
              <a:t>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sz="2000" b="1" dirty="0"/>
              <a:t/>
            </a:r>
            <a:br>
              <a:rPr lang="tr-TR" sz="2000"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r>
              <a:rPr lang="tr-TR" b="1" dirty="0"/>
              <a:t/>
            </a:r>
            <a:br>
              <a:rPr lang="tr-TR" b="1" dirty="0"/>
            </a:br>
            <a:endParaRPr lang="tr-TR" b="1" dirty="0"/>
          </a:p>
        </p:txBody>
      </p:sp>
      <p:sp>
        <p:nvSpPr>
          <p:cNvPr id="4" name="İçerik Yer Tutucusu 2">
            <a:extLst>
              <a:ext uri="{FF2B5EF4-FFF2-40B4-BE49-F238E27FC236}">
                <a16:creationId xmlns:a16="http://schemas.microsoft.com/office/drawing/2014/main" xmlns="" id="{03EF5EA2-5DFC-4355-9F07-C2F88C028A91}"/>
              </a:ext>
            </a:extLst>
          </p:cNvPr>
          <p:cNvSpPr>
            <a:spLocks noGrp="1"/>
          </p:cNvSpPr>
          <p:nvPr>
            <p:ph idx="1"/>
          </p:nvPr>
        </p:nvSpPr>
        <p:spPr>
          <a:xfrm>
            <a:off x="815008" y="1603516"/>
            <a:ext cx="7551752" cy="4265581"/>
          </a:xfrm>
        </p:spPr>
        <p:txBody>
          <a:bodyPr>
            <a:noAutofit/>
          </a:bodyPr>
          <a:lstStyle/>
          <a:p>
            <a:pPr algn="just"/>
            <a:r>
              <a:rPr lang="tr-TR" sz="2800" dirty="0">
                <a:solidFill>
                  <a:srgbClr val="FF0000"/>
                </a:solidFill>
              </a:rPr>
              <a:t>Kirli (</a:t>
            </a:r>
            <a:r>
              <a:rPr lang="tr-TR" sz="2800" dirty="0" err="1">
                <a:solidFill>
                  <a:srgbClr val="FF0000"/>
                </a:solidFill>
              </a:rPr>
              <a:t>Kontamine</a:t>
            </a:r>
            <a:r>
              <a:rPr lang="tr-TR" sz="2800" dirty="0">
                <a:solidFill>
                  <a:srgbClr val="FF0000"/>
                </a:solidFill>
              </a:rPr>
              <a:t>) </a:t>
            </a:r>
            <a:r>
              <a:rPr lang="tr-TR" sz="2800" dirty="0" err="1">
                <a:solidFill>
                  <a:srgbClr val="FF0000"/>
                </a:solidFill>
              </a:rPr>
              <a:t>Besiyerlerinin</a:t>
            </a:r>
            <a:r>
              <a:rPr lang="tr-TR" sz="2800" dirty="0">
                <a:solidFill>
                  <a:srgbClr val="FF0000"/>
                </a:solidFill>
              </a:rPr>
              <a:t> Sterilizasyonu </a:t>
            </a:r>
          </a:p>
          <a:p>
            <a:pPr algn="just"/>
            <a:r>
              <a:rPr lang="tr-TR" sz="2800" dirty="0"/>
              <a:t>Kullanılmış ve işi bitmiş cam malzemeler otoklavda 121C°’de 15-30 dakika bekletilerek sterilize edilir. Sterilizasyon sonrasında cam kapılardaki besi yeri dökülür. Kaplar, sıcak sabunlu veya deterjanlı su da fırçalarla yıkanır. Önce musluk suyu daha sonra da </a:t>
            </a:r>
            <a:r>
              <a:rPr lang="tr-TR" sz="2800" dirty="0" err="1"/>
              <a:t>distile</a:t>
            </a:r>
            <a:r>
              <a:rPr lang="tr-TR" sz="2800" dirty="0"/>
              <a:t> su ile durulanır ve kurutulur. İşi bitmiş ve atılacak kültürler ayrıca kaynar su banyosunda 100°C’de 15-30 dakika tutularak da sterilize edilebilir. Fakat bu işlem sıcaklığa dirençli mikroorganizma sporlarını öldürmek için yeterli değildir. Olası riskleri azaltmak için otoklavda kirli malzeme sterilizasyonun da süre 30 dakika -1 saat olarak uzatabilirler.</a:t>
            </a:r>
          </a:p>
        </p:txBody>
      </p:sp>
    </p:spTree>
    <p:extLst>
      <p:ext uri="{BB962C8B-B14F-4D97-AF65-F5344CB8AC3E}">
        <p14:creationId xmlns:p14="http://schemas.microsoft.com/office/powerpoint/2010/main" val="272188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0</TotalTime>
  <Words>1664</Words>
  <Application>Microsoft Office PowerPoint</Application>
  <PresentationFormat>Ekran Gösterisi (4:3)</PresentationFormat>
  <Paragraphs>84</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Geçmişe bakış</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ziraatfak</dc:creator>
  <cp:lastModifiedBy>ziraatfak</cp:lastModifiedBy>
  <cp:revision>1</cp:revision>
  <dcterms:created xsi:type="dcterms:W3CDTF">2021-04-21T12:47:11Z</dcterms:created>
  <dcterms:modified xsi:type="dcterms:W3CDTF">2021-04-21T12:47:35Z</dcterms:modified>
</cp:coreProperties>
</file>