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B7D45B5-92F6-4B2D-B887-8B3E0398C4BB}"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3036358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B7D45B5-92F6-4B2D-B887-8B3E0398C4BB}"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2350750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BB7D45B5-92F6-4B2D-B887-8B3E0398C4BB}"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127676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B7D45B5-92F6-4B2D-B887-8B3E0398C4BB}"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2738890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B7D45B5-92F6-4B2D-B887-8B3E0398C4BB}" type="datetimeFigureOut">
              <a:rPr lang="tr-TR" smtClean="0"/>
              <a:t>21.04.2021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973904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B7D45B5-92F6-4B2D-B887-8B3E0398C4BB}" type="datetimeFigureOut">
              <a:rPr lang="tr-TR" smtClean="0"/>
              <a:t>21.04.2021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2617410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B7D45B5-92F6-4B2D-B887-8B3E0398C4BB}" type="datetimeFigureOut">
              <a:rPr lang="tr-TR" smtClean="0"/>
              <a:t>21.04.2021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3722727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B7D45B5-92F6-4B2D-B887-8B3E0398C4BB}"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3012032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B7D45B5-92F6-4B2D-B887-8B3E0398C4BB}"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1000113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B7D45B5-92F6-4B2D-B887-8B3E0398C4BB}"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3852150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B7D45B5-92F6-4B2D-B887-8B3E0398C4BB}"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31339BB-0944-4EF3-88EE-F1D680A6FE47}" type="slidenum">
              <a:rPr lang="tr-TR" smtClean="0"/>
              <a:t>‹#›</a:t>
            </a:fld>
            <a:endParaRPr lang="tr-TR"/>
          </a:p>
        </p:txBody>
      </p:sp>
    </p:spTree>
    <p:extLst>
      <p:ext uri="{BB962C8B-B14F-4D97-AF65-F5344CB8AC3E}">
        <p14:creationId xmlns:p14="http://schemas.microsoft.com/office/powerpoint/2010/main" val="322223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7D45B5-92F6-4B2D-B887-8B3E0398C4BB}" type="datetimeFigureOut">
              <a:rPr lang="tr-TR" smtClean="0"/>
              <a:t>21.04.2021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1339BB-0944-4EF3-88EE-F1D680A6FE47}" type="slidenum">
              <a:rPr lang="tr-TR" smtClean="0"/>
              <a:t>‹#›</a:t>
            </a:fld>
            <a:endParaRPr lang="tr-TR"/>
          </a:p>
        </p:txBody>
      </p:sp>
    </p:spTree>
    <p:extLst>
      <p:ext uri="{BB962C8B-B14F-4D97-AF65-F5344CB8AC3E}">
        <p14:creationId xmlns:p14="http://schemas.microsoft.com/office/powerpoint/2010/main" val="2320480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E20B79E-DEFC-4D68-97AF-FF0D22C57734}"/>
              </a:ext>
            </a:extLst>
          </p:cNvPr>
          <p:cNvSpPr>
            <a:spLocks noGrp="1"/>
          </p:cNvSpPr>
          <p:nvPr>
            <p:ph type="title"/>
          </p:nvPr>
        </p:nvSpPr>
        <p:spPr/>
        <p:txBody>
          <a:bodyPr>
            <a:normAutofit/>
          </a:bodyPr>
          <a:lstStyle/>
          <a:p>
            <a:r>
              <a:rPr lang="tr-TR" sz="3200" dirty="0">
                <a:solidFill>
                  <a:srgbClr val="FF0000"/>
                </a:solidFill>
              </a:rPr>
              <a:t>3.MİKROBİYAL ÜREMENİN DİREK SAYIMI/ÖLÇÜMÜ YÖNTEMLERİ   </a:t>
            </a:r>
          </a:p>
        </p:txBody>
      </p:sp>
      <p:sp>
        <p:nvSpPr>
          <p:cNvPr id="3" name="İçerik Yer Tutucusu 2">
            <a:extLst>
              <a:ext uri="{FF2B5EF4-FFF2-40B4-BE49-F238E27FC236}">
                <a16:creationId xmlns:a16="http://schemas.microsoft.com/office/drawing/2014/main" xmlns="" id="{FD709626-183D-43FF-B6AF-D82E3BBB69D1}"/>
              </a:ext>
            </a:extLst>
          </p:cNvPr>
          <p:cNvSpPr>
            <a:spLocks noGrp="1"/>
          </p:cNvSpPr>
          <p:nvPr>
            <p:ph idx="1"/>
          </p:nvPr>
        </p:nvSpPr>
        <p:spPr/>
        <p:txBody>
          <a:bodyPr>
            <a:normAutofit/>
          </a:bodyPr>
          <a:lstStyle/>
          <a:p>
            <a:pPr marL="0" indent="0">
              <a:buNone/>
            </a:pPr>
            <a:r>
              <a:rPr lang="tr-TR" sz="2400" dirty="0"/>
              <a:t>Mikrobiyolojik incelemelerde mikroorganizmanın türünün yanında sayısı da önemlidir. Mikroorganizma sayısı belirlenirken genel olarak numunede bulunan mikroorganizmaların canlı olanlarının sayısı anlaşılır ve bu işlem kültürel sayım yöntemleri ile belirlenir. Mikroorganizmaların sayımı için bir çok sayım yöntemleri geliştirilmiştir. Geliştirilen sayım yöntemlerinin hiçbirisi, numunedeki mikroorganizma sayısını tam ve kesin olarak belirlemeye imkan sağlayamamasının yanında her yöntemin birbirleri arasında avantajları ve dezavantajları bulunmaktadır. Kültürel sayım yöntemleri direk ve </a:t>
            </a:r>
            <a:r>
              <a:rPr lang="tr-TR" sz="2400" dirty="0" err="1"/>
              <a:t>indirek</a:t>
            </a:r>
            <a:r>
              <a:rPr lang="tr-TR" sz="2400" dirty="0"/>
              <a:t> sayım olmak üzere iki grup altında değerlendirilebilmektedir.</a:t>
            </a:r>
          </a:p>
        </p:txBody>
      </p:sp>
    </p:spTree>
    <p:extLst>
      <p:ext uri="{BB962C8B-B14F-4D97-AF65-F5344CB8AC3E}">
        <p14:creationId xmlns:p14="http://schemas.microsoft.com/office/powerpoint/2010/main" val="3278203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A711123-A066-4AFB-BB57-71AB845C02E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EF3FFCE-3EF3-4BE2-81CF-593B49F94F4A}"/>
              </a:ext>
            </a:extLst>
          </p:cNvPr>
          <p:cNvSpPr>
            <a:spLocks noGrp="1"/>
          </p:cNvSpPr>
          <p:nvPr>
            <p:ph idx="1"/>
          </p:nvPr>
        </p:nvSpPr>
        <p:spPr/>
        <p:txBody>
          <a:bodyPr>
            <a:normAutofit lnSpcReduction="10000"/>
          </a:bodyPr>
          <a:lstStyle/>
          <a:p>
            <a:r>
              <a:rPr lang="tr-TR" sz="2800" dirty="0">
                <a:solidFill>
                  <a:srgbClr val="FF0000"/>
                </a:solidFill>
              </a:rPr>
              <a:t>Direk </a:t>
            </a:r>
            <a:r>
              <a:rPr lang="tr-TR" sz="2800" dirty="0" err="1">
                <a:solidFill>
                  <a:srgbClr val="FF0000"/>
                </a:solidFill>
              </a:rPr>
              <a:t>Petri</a:t>
            </a:r>
            <a:r>
              <a:rPr lang="tr-TR" sz="2800" dirty="0">
                <a:solidFill>
                  <a:srgbClr val="FF0000"/>
                </a:solidFill>
              </a:rPr>
              <a:t> Sayımı Yöntemi; </a:t>
            </a:r>
            <a:r>
              <a:rPr lang="tr-TR" sz="2800" dirty="0"/>
              <a:t>Katı besi yerinde sayım, canlı hücrelerin koloni oluşturması ve bu kolonilerin sayılarak, her canlı hücre bir koloni oluşturur prensibi ile materyaldeki canlı hücre sayısının hesaplanması esasına dayanır. Bu amaçla sayım yapılacak materyalden belli bir miktar alınır ve besi yerine aktarılır.  Koloninin oluşması için gerekli </a:t>
            </a:r>
            <a:r>
              <a:rPr lang="tr-TR" sz="2800" dirty="0" err="1"/>
              <a:t>inkübasyon</a:t>
            </a:r>
            <a:r>
              <a:rPr lang="tr-TR" sz="2800" dirty="0"/>
              <a:t> süresinin sonunda </a:t>
            </a:r>
            <a:r>
              <a:rPr lang="tr-TR" sz="2800" dirty="0" err="1"/>
              <a:t>petri</a:t>
            </a:r>
            <a:r>
              <a:rPr lang="tr-TR" sz="2800" dirty="0"/>
              <a:t> kutusundaki koloniler sayılarak materyaldeki canlı hücre sayısı hesaplanır. Ölü hücreler üreyip koloni meydana getiremeyeceği için bu yöntemde sadece canlı hücreler sayılır.</a:t>
            </a:r>
          </a:p>
        </p:txBody>
      </p:sp>
    </p:spTree>
    <p:extLst>
      <p:ext uri="{BB962C8B-B14F-4D97-AF65-F5344CB8AC3E}">
        <p14:creationId xmlns:p14="http://schemas.microsoft.com/office/powerpoint/2010/main" val="1482796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83235EF-40D1-43F8-8AD2-A3DBD98D063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A1B97D00-2298-4211-8561-2965F0F7FBBC}"/>
              </a:ext>
            </a:extLst>
          </p:cNvPr>
          <p:cNvSpPr>
            <a:spLocks noGrp="1"/>
          </p:cNvSpPr>
          <p:nvPr>
            <p:ph idx="1"/>
          </p:nvPr>
        </p:nvSpPr>
        <p:spPr/>
        <p:txBody>
          <a:bodyPr>
            <a:noAutofit/>
          </a:bodyPr>
          <a:lstStyle/>
          <a:p>
            <a:r>
              <a:rPr lang="tr-TR" dirty="0" err="1">
                <a:solidFill>
                  <a:srgbClr val="FF0000"/>
                </a:solidFill>
              </a:rPr>
              <a:t>B.Seri</a:t>
            </a:r>
            <a:r>
              <a:rPr lang="tr-TR" dirty="0">
                <a:solidFill>
                  <a:srgbClr val="FF0000"/>
                </a:solidFill>
              </a:rPr>
              <a:t> Sulandırma ve Sayım Yöntemi; </a:t>
            </a:r>
            <a:r>
              <a:rPr lang="tr-TR" dirty="0"/>
              <a:t>İstatistiksel bir kural olarak dökme ve yayma kültürel sayım yöntemlerinde bir </a:t>
            </a:r>
            <a:r>
              <a:rPr lang="tr-TR" dirty="0" err="1"/>
              <a:t>petri</a:t>
            </a:r>
            <a:r>
              <a:rPr lang="tr-TR" dirty="0"/>
              <a:t> kutusundaki koloni sayısının 30-300, damla kültür yönteminde ise her damlada 10-30 arasında bulunması gerekir. Bu kadar fazla sayıda koloninin </a:t>
            </a:r>
            <a:r>
              <a:rPr lang="tr-TR" dirty="0" err="1"/>
              <a:t>petri</a:t>
            </a:r>
            <a:r>
              <a:rPr lang="tr-TR" dirty="0"/>
              <a:t> kutusunda sayılması olanaksızdır. Bu gibi canlı mikroorganizma sayısı yüksek olan örneklerde sayım, </a:t>
            </a:r>
            <a:r>
              <a:rPr lang="tr-TR" dirty="0" err="1"/>
              <a:t>dilüsyon</a:t>
            </a:r>
            <a:r>
              <a:rPr lang="tr-TR" dirty="0"/>
              <a:t>( seyreltme tekniği) ile yapılır. </a:t>
            </a:r>
            <a:r>
              <a:rPr lang="tr-TR" dirty="0" err="1"/>
              <a:t>Dilüsyon</a:t>
            </a:r>
            <a:r>
              <a:rPr lang="tr-TR" dirty="0"/>
              <a:t> tekniğinin esası, materyaldeki hücre sayısını seri seyreltme yaparak kademeli bir şekilde azaltmaktır. Bu amaçla genellikle 1:9 ( 10 misli) oranında seyretme yapılır. </a:t>
            </a:r>
            <a:r>
              <a:rPr lang="tr-TR" dirty="0" err="1"/>
              <a:t>Materyelin</a:t>
            </a:r>
            <a:r>
              <a:rPr lang="tr-TR" dirty="0"/>
              <a:t> 1 ml’sinde 30.000 canlı hücre olduğunu varsayalım. İçinde 9 ml steril fizyolojik tuzlu su bulunan bir </a:t>
            </a:r>
            <a:r>
              <a:rPr lang="tr-TR" dirty="0" err="1"/>
              <a:t>nolu</a:t>
            </a:r>
            <a:r>
              <a:rPr lang="tr-TR" dirty="0"/>
              <a:t> tüpe materyalden 1 ml aktarılır. Bu tüp içindeki fizyolojik tuzlusu, steril olduğu için canlı hücre sayısı sıfırdır. 1 ml materyal aktarıldığında bir </a:t>
            </a:r>
            <a:r>
              <a:rPr lang="tr-TR" dirty="0" err="1"/>
              <a:t>nolu</a:t>
            </a:r>
            <a:r>
              <a:rPr lang="tr-TR" dirty="0"/>
              <a:t> tüpteki toplam hacim 9 + 1 :10 ml olur. Materyalin her bir ml’sinde 30.000 canlı hücre olacaktır. </a:t>
            </a:r>
          </a:p>
        </p:txBody>
      </p:sp>
    </p:spTree>
    <p:extLst>
      <p:ext uri="{BB962C8B-B14F-4D97-AF65-F5344CB8AC3E}">
        <p14:creationId xmlns:p14="http://schemas.microsoft.com/office/powerpoint/2010/main" val="3498516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1E7882C-B661-4568-823C-E199CAE6E0C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B9BD0C0-DC41-4BCC-8856-F9B81E68AB78}"/>
              </a:ext>
            </a:extLst>
          </p:cNvPr>
          <p:cNvSpPr>
            <a:spLocks noGrp="1"/>
          </p:cNvSpPr>
          <p:nvPr>
            <p:ph idx="1"/>
          </p:nvPr>
        </p:nvSpPr>
        <p:spPr/>
        <p:txBody>
          <a:bodyPr>
            <a:normAutofit fontScale="92500"/>
          </a:bodyPr>
          <a:lstStyle/>
          <a:p>
            <a:r>
              <a:rPr lang="tr-TR" sz="2400" dirty="0"/>
              <a:t>İkinci aktarım sonunda bir </a:t>
            </a:r>
            <a:r>
              <a:rPr lang="tr-TR" sz="2400" dirty="0" err="1"/>
              <a:t>nolu</a:t>
            </a:r>
            <a:r>
              <a:rPr lang="tr-TR" sz="2400" dirty="0"/>
              <a:t> tüpteki 10 ml içinde 30.000 canlı hücre, bir diğer değişle bu tüpteki her ml içinde 30.000/10:3000 adet canlı hücre bulunacaktır. Görüldüğü gibi bir </a:t>
            </a:r>
            <a:r>
              <a:rPr lang="tr-TR" sz="2400" dirty="0" err="1"/>
              <a:t>nolu</a:t>
            </a:r>
            <a:r>
              <a:rPr lang="tr-TR" sz="2400" dirty="0"/>
              <a:t> </a:t>
            </a:r>
            <a:r>
              <a:rPr lang="tr-TR" sz="2400" dirty="0" err="1"/>
              <a:t>tüp.teki</a:t>
            </a:r>
            <a:r>
              <a:rPr lang="tr-TR" sz="2400" dirty="0"/>
              <a:t> canlı hücre sayısı materyale göre on kez azalmıştır. Bir </a:t>
            </a:r>
            <a:r>
              <a:rPr lang="tr-TR" sz="2400" dirty="0" err="1"/>
              <a:t>nolu</a:t>
            </a:r>
            <a:r>
              <a:rPr lang="tr-TR" sz="2400" dirty="0"/>
              <a:t> tüpün her ml’sinde 3000 adet canlı hücre bulunduğuna göre bu tüpten içinde yine steril 9 mil fizyolojik tuzlusu bulunan iki </a:t>
            </a:r>
            <a:r>
              <a:rPr lang="tr-TR" sz="2400" dirty="0" err="1"/>
              <a:t>nolu</a:t>
            </a:r>
            <a:r>
              <a:rPr lang="tr-TR" sz="2400" dirty="0"/>
              <a:t> tüpe bir ml aktarıldığında, bu kez iki </a:t>
            </a:r>
            <a:r>
              <a:rPr lang="tr-TR" sz="2400" dirty="0" err="1"/>
              <a:t>nolu</a:t>
            </a:r>
            <a:r>
              <a:rPr lang="tr-TR" sz="2400" dirty="0"/>
              <a:t> tüp içinde 9 + 1 = 10 ml; 3000/10 ml: 300 adet/ml canlı hücre olacaktır. iki </a:t>
            </a:r>
            <a:r>
              <a:rPr lang="tr-TR" sz="2400" dirty="0" err="1"/>
              <a:t>nolu</a:t>
            </a:r>
            <a:r>
              <a:rPr lang="tr-TR" sz="2400" dirty="0"/>
              <a:t> tüpten üç </a:t>
            </a:r>
            <a:r>
              <a:rPr lang="tr-TR" sz="2400" dirty="0" err="1"/>
              <a:t>nolu</a:t>
            </a:r>
            <a:r>
              <a:rPr lang="tr-TR" sz="2400" dirty="0"/>
              <a:t> tüpe yine 1 ml aktarıldığında, üç </a:t>
            </a:r>
            <a:r>
              <a:rPr lang="tr-TR" sz="2400" dirty="0" err="1"/>
              <a:t>nolu</a:t>
            </a:r>
            <a:r>
              <a:rPr lang="tr-TR" sz="2400" dirty="0"/>
              <a:t> tüpte 300/10 ml = 30 adet/ml canlı hücre bulunacaktır. Bu şekilde bir </a:t>
            </a:r>
            <a:r>
              <a:rPr lang="tr-TR" sz="2400" dirty="0" err="1"/>
              <a:t>nolu</a:t>
            </a:r>
            <a:r>
              <a:rPr lang="tr-TR" sz="2400" dirty="0"/>
              <a:t> tüp, materyale göre on kez, iki </a:t>
            </a:r>
            <a:r>
              <a:rPr lang="tr-TR" sz="2400" dirty="0" err="1"/>
              <a:t>nolu</a:t>
            </a:r>
            <a:r>
              <a:rPr lang="tr-TR" sz="2400" dirty="0"/>
              <a:t> tüp bir    </a:t>
            </a:r>
            <a:r>
              <a:rPr lang="tr-TR" sz="2400" dirty="0" err="1"/>
              <a:t>nolu</a:t>
            </a:r>
            <a:r>
              <a:rPr lang="tr-TR" sz="2400" dirty="0"/>
              <a:t> tüpe göre 10 kez, materyale göre 100 kez; 3 </a:t>
            </a:r>
            <a:r>
              <a:rPr lang="tr-TR" sz="2400" dirty="0" err="1"/>
              <a:t>nolu</a:t>
            </a:r>
            <a:r>
              <a:rPr lang="tr-TR" sz="2400" dirty="0"/>
              <a:t> tüp ise materyale göre 1000 kez daha az sayıda canlı ile içerecektir.</a:t>
            </a:r>
          </a:p>
        </p:txBody>
      </p:sp>
    </p:spTree>
    <p:extLst>
      <p:ext uri="{BB962C8B-B14F-4D97-AF65-F5344CB8AC3E}">
        <p14:creationId xmlns:p14="http://schemas.microsoft.com/office/powerpoint/2010/main" val="1109077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F6F0353-A0C2-4D8D-957D-7FFAFC60052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7152EF8-D626-4DE0-970A-1677BFB7B660}"/>
              </a:ext>
            </a:extLst>
          </p:cNvPr>
          <p:cNvSpPr>
            <a:spLocks noGrp="1"/>
          </p:cNvSpPr>
          <p:nvPr>
            <p:ph idx="1"/>
          </p:nvPr>
        </p:nvSpPr>
        <p:spPr/>
        <p:txBody>
          <a:bodyPr>
            <a:normAutofit/>
          </a:bodyPr>
          <a:lstStyle/>
          <a:p>
            <a:r>
              <a:rPr lang="tr-TR" sz="2400" dirty="0"/>
              <a:t>Görüleceği gibi </a:t>
            </a:r>
            <a:r>
              <a:rPr lang="tr-TR" sz="2400" dirty="0" err="1"/>
              <a:t>dilüsyon</a:t>
            </a:r>
            <a:r>
              <a:rPr lang="tr-TR" sz="2400" dirty="0"/>
              <a:t> tekniği ile bir seri tüp kullanılarak tüplerdeki canlı hücre sayısı giderek 10’ar misli seyreltilmekte ve yukarıdaki örnekte üç </a:t>
            </a:r>
            <a:r>
              <a:rPr lang="tr-TR" sz="2400" dirty="0" err="1"/>
              <a:t>nolu</a:t>
            </a:r>
            <a:r>
              <a:rPr lang="tr-TR" sz="2400" dirty="0"/>
              <a:t> tüpte sayılabilecek kadar azalmaktadır. Nitekim üç </a:t>
            </a:r>
            <a:r>
              <a:rPr lang="tr-TR" sz="2400" dirty="0" err="1"/>
              <a:t>nolu</a:t>
            </a:r>
            <a:r>
              <a:rPr lang="tr-TR" sz="2400" dirty="0"/>
              <a:t> tüpten dökme kültürel sayım yöntemi ile 1 ml alındığında, </a:t>
            </a:r>
            <a:r>
              <a:rPr lang="tr-TR" sz="2400" dirty="0" err="1"/>
              <a:t>petri</a:t>
            </a:r>
            <a:r>
              <a:rPr lang="tr-TR" sz="2400" dirty="0"/>
              <a:t> kutusunda </a:t>
            </a:r>
            <a:r>
              <a:rPr lang="tr-TR" sz="2400" dirty="0" err="1"/>
              <a:t>inkübasyon</a:t>
            </a:r>
            <a:r>
              <a:rPr lang="tr-TR" sz="2400" dirty="0"/>
              <a:t> sonunda 30 koloni oluşması beklenir. Benzer şekilde bir </a:t>
            </a:r>
            <a:r>
              <a:rPr lang="tr-TR" sz="2400" dirty="0" err="1"/>
              <a:t>nolu</a:t>
            </a:r>
            <a:r>
              <a:rPr lang="tr-TR" sz="2400" dirty="0"/>
              <a:t> tüpten yapılan bir ml ekim sonunda 3000, 2 </a:t>
            </a:r>
            <a:r>
              <a:rPr lang="tr-TR" sz="2400" dirty="0" err="1"/>
              <a:t>nolu</a:t>
            </a:r>
            <a:r>
              <a:rPr lang="tr-TR" sz="2400" dirty="0"/>
              <a:t> tüpten 300, 4 </a:t>
            </a:r>
            <a:r>
              <a:rPr lang="tr-TR" sz="2400" dirty="0" err="1"/>
              <a:t>nolu</a:t>
            </a:r>
            <a:r>
              <a:rPr lang="tr-TR" sz="2400" dirty="0"/>
              <a:t> tüpten üç koloni oluşması beklenir. Bir diğer değiş ile </a:t>
            </a:r>
            <a:r>
              <a:rPr lang="tr-TR" sz="2400" dirty="0" err="1"/>
              <a:t>dilüsyonun</a:t>
            </a:r>
            <a:r>
              <a:rPr lang="tr-TR" sz="2400" dirty="0"/>
              <a:t> amacı </a:t>
            </a:r>
            <a:r>
              <a:rPr lang="tr-TR" sz="2400" dirty="0" err="1"/>
              <a:t>petri</a:t>
            </a:r>
            <a:r>
              <a:rPr lang="tr-TR" sz="2400" dirty="0"/>
              <a:t> kutusunda 30-300 arasında koloni elde edecek şekilde ekimin yapılmasıdır.</a:t>
            </a:r>
          </a:p>
        </p:txBody>
      </p:sp>
    </p:spTree>
    <p:extLst>
      <p:ext uri="{BB962C8B-B14F-4D97-AF65-F5344CB8AC3E}">
        <p14:creationId xmlns:p14="http://schemas.microsoft.com/office/powerpoint/2010/main" val="383070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8DBA105-9FAA-46F3-A245-6A6FCA139F8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5D736D72-5675-4289-AFF7-60A9AFCF1022}"/>
              </a:ext>
            </a:extLst>
          </p:cNvPr>
          <p:cNvSpPr>
            <a:spLocks noGrp="1"/>
          </p:cNvSpPr>
          <p:nvPr>
            <p:ph idx="1"/>
          </p:nvPr>
        </p:nvSpPr>
        <p:spPr/>
        <p:txBody>
          <a:bodyPr>
            <a:normAutofit fontScale="62500" lnSpcReduction="20000"/>
          </a:bodyPr>
          <a:lstStyle/>
          <a:p>
            <a:r>
              <a:rPr lang="tr-TR" dirty="0">
                <a:solidFill>
                  <a:srgbClr val="FF0000"/>
                </a:solidFill>
              </a:rPr>
              <a:t>C. Dökme Plak ve Yayma Plak Yöntemi: </a:t>
            </a:r>
            <a:r>
              <a:rPr lang="tr-TR" dirty="0"/>
              <a:t>Canlı mikroorganizmalar veya bunların sporlarını saymayı amaçlayan bir yöntemdir. Kültür yaparak gerçekleştirilen bu sayımda, </a:t>
            </a:r>
            <a:r>
              <a:rPr lang="tr-TR" dirty="0" err="1"/>
              <a:t>inkübasyon</a:t>
            </a:r>
            <a:r>
              <a:rPr lang="tr-TR" dirty="0"/>
              <a:t> aerobik koşullarda yapılmışsa canlı aerobik mikroorganizma sayısından; anaerobik koşullarda gerçekleştirilmişse canlı anaerobik mikroorganizma sayısından bahsedilir. Dökme plak yöntemiyle bakteri, maya ve küfler ile sporlarını saymak mümkündür. Bu yöntemde steril </a:t>
            </a:r>
            <a:r>
              <a:rPr lang="tr-TR" dirty="0" err="1"/>
              <a:t>petri</a:t>
            </a:r>
            <a:r>
              <a:rPr lang="tr-TR" dirty="0"/>
              <a:t> kutularına numune veya uygun seyreltilerinden 1’er ml aktarılır. Üzerine45 C’e kadar soğutulmuş  </a:t>
            </a:r>
            <a:r>
              <a:rPr lang="tr-TR" dirty="0" err="1"/>
              <a:t>agarlı</a:t>
            </a:r>
            <a:r>
              <a:rPr lang="tr-TR" dirty="0"/>
              <a:t> besi yerinden yaklaşık 15’er ml dökülür ve karıştırılır. Besi yeri katılaştıktan sonra </a:t>
            </a:r>
            <a:r>
              <a:rPr lang="tr-TR" dirty="0" err="1"/>
              <a:t>inkübasyona</a:t>
            </a:r>
            <a:r>
              <a:rPr lang="tr-TR" dirty="0"/>
              <a:t> bırakılır. </a:t>
            </a:r>
            <a:r>
              <a:rPr lang="tr-TR" dirty="0" err="1"/>
              <a:t>İnkübasyon</a:t>
            </a:r>
            <a:r>
              <a:rPr lang="tr-TR" dirty="0"/>
              <a:t> süresi sonunda oluşan kolonilerin sayılması ile örnekteki canlı mikroorganizma sayısı belirlenir. </a:t>
            </a:r>
            <a:r>
              <a:rPr lang="tr-TR" dirty="0" err="1"/>
              <a:t>Besiyeri</a:t>
            </a:r>
            <a:r>
              <a:rPr lang="tr-TR" dirty="0"/>
              <a:t> çok sıcak iken numune üzerine dökülecek olursa bu kez mikroorganizmalar zarar görebilir. Bu nedenle dökme sıcaklığının iyi bir şekilde ayarlanması gerekir. Besi yeri, numunenin üzerine döküldükten sonra düz bir zeminde üç kez sekiz çizdirilerek besi yeri ile kültürün homojen bir şekilde karışması sağlanır. 45- 50°C’de dökülen ve </a:t>
            </a:r>
            <a:r>
              <a:rPr lang="tr-TR" dirty="0" err="1"/>
              <a:t>petri</a:t>
            </a:r>
            <a:r>
              <a:rPr lang="tr-TR" dirty="0"/>
              <a:t> kutusu ile temas sonunda hızla soğuyan besi yeri katılaşmadan önce karıştırma işlemi tamamlanmış olmalıdır.</a:t>
            </a:r>
          </a:p>
        </p:txBody>
      </p:sp>
    </p:spTree>
    <p:extLst>
      <p:ext uri="{BB962C8B-B14F-4D97-AF65-F5344CB8AC3E}">
        <p14:creationId xmlns:p14="http://schemas.microsoft.com/office/powerpoint/2010/main" val="2364302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F1D3BB4-1C59-4282-96A5-AABC39264ACA}"/>
              </a:ext>
            </a:extLst>
          </p:cNvPr>
          <p:cNvSpPr>
            <a:spLocks noGrp="1"/>
          </p:cNvSpPr>
          <p:nvPr>
            <p:ph type="title"/>
          </p:nvPr>
        </p:nvSpPr>
        <p:spPr/>
        <p:txBody>
          <a:bodyPr/>
          <a:lstStyle/>
          <a:p>
            <a:endParaRPr lang="tr-TR" dirty="0"/>
          </a:p>
        </p:txBody>
      </p:sp>
      <p:pic>
        <p:nvPicPr>
          <p:cNvPr id="4" name="İçerik Yer Tutucusu 3">
            <a:extLst>
              <a:ext uri="{FF2B5EF4-FFF2-40B4-BE49-F238E27FC236}">
                <a16:creationId xmlns:a16="http://schemas.microsoft.com/office/drawing/2014/main" xmlns="" id="{441F21DC-2564-434B-9564-9B95DCD02F65}"/>
              </a:ext>
            </a:extLst>
          </p:cNvPr>
          <p:cNvPicPr>
            <a:picLocks noGrp="1" noChangeAspect="1"/>
          </p:cNvPicPr>
          <p:nvPr>
            <p:ph idx="1"/>
          </p:nvPr>
        </p:nvPicPr>
        <p:blipFill>
          <a:blip r:embed="rId2"/>
          <a:stretch>
            <a:fillRect/>
          </a:stretch>
        </p:blipFill>
        <p:spPr>
          <a:xfrm rot="16200000">
            <a:off x="2387602" y="1811468"/>
            <a:ext cx="4501842" cy="4501844"/>
          </a:xfrm>
          <a:prstGeom prst="rect">
            <a:avLst/>
          </a:prstGeom>
        </p:spPr>
      </p:pic>
    </p:spTree>
    <p:extLst>
      <p:ext uri="{BB962C8B-B14F-4D97-AF65-F5344CB8AC3E}">
        <p14:creationId xmlns:p14="http://schemas.microsoft.com/office/powerpoint/2010/main" val="4194978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DD7C5FD-F2DD-4AB5-84A7-AA71DDA5163E}"/>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xmlns="" id="{FB9C7E27-2399-4B7B-8DB0-D31A2B830813}"/>
              </a:ext>
            </a:extLst>
          </p:cNvPr>
          <p:cNvSpPr>
            <a:spLocks noGrp="1"/>
          </p:cNvSpPr>
          <p:nvPr>
            <p:ph idx="1"/>
          </p:nvPr>
        </p:nvSpPr>
        <p:spPr/>
        <p:txBody>
          <a:bodyPr>
            <a:noAutofit/>
          </a:bodyPr>
          <a:lstStyle/>
          <a:p>
            <a:r>
              <a:rPr lang="tr-TR" sz="2400" dirty="0">
                <a:solidFill>
                  <a:srgbClr val="FF0000"/>
                </a:solidFill>
              </a:rPr>
              <a:t>D. </a:t>
            </a:r>
            <a:r>
              <a:rPr lang="tr-TR" sz="2400" dirty="0" err="1">
                <a:solidFill>
                  <a:srgbClr val="FF0000"/>
                </a:solidFill>
              </a:rPr>
              <a:t>Filtrasyon</a:t>
            </a:r>
            <a:r>
              <a:rPr lang="tr-TR" sz="2400" dirty="0">
                <a:solidFill>
                  <a:srgbClr val="FF0000"/>
                </a:solidFill>
              </a:rPr>
              <a:t> Yöntemi </a:t>
            </a:r>
            <a:r>
              <a:rPr lang="tr-TR" sz="2400" dirty="0" err="1">
                <a:solidFill>
                  <a:srgbClr val="FF0000"/>
                </a:solidFill>
              </a:rPr>
              <a:t>Membran</a:t>
            </a:r>
            <a:r>
              <a:rPr lang="tr-TR" sz="2400" dirty="0">
                <a:solidFill>
                  <a:srgbClr val="FF0000"/>
                </a:solidFill>
              </a:rPr>
              <a:t> Filtre Yöntemi</a:t>
            </a:r>
            <a:r>
              <a:rPr lang="tr-TR" sz="2400" dirty="0"/>
              <a:t>; Belli hacimdeki sıvı numune veya </a:t>
            </a:r>
            <a:r>
              <a:rPr lang="tr-TR" sz="2400" dirty="0" err="1"/>
              <a:t>dilüsyonun</a:t>
            </a:r>
            <a:r>
              <a:rPr lang="tr-TR" sz="2400" dirty="0"/>
              <a:t>, alanı belli bir filtre yüzeyinden süzülmesi, bu yöntemin prensibini oluşturur. Bu yöntem ile hem canlı+ cansız bakteri sayısı hem de sadece canlı bakteri sayısını belirlenmesi mümkündür. Süzme işlemi sonrası filtre yüzeyinin doğrudan mikroskopta incelenmesi ile toplam bakteri sayısı belirlenebilir veya filtre, uygun bir besi yeri üzerine yerleştirilip </a:t>
            </a:r>
            <a:r>
              <a:rPr lang="tr-TR" sz="2400" dirty="0" err="1"/>
              <a:t>inkübasyona</a:t>
            </a:r>
            <a:r>
              <a:rPr lang="tr-TR" sz="2400" dirty="0"/>
              <a:t> bırakılır ve oluşan kolonilerinin sayımı ile de canlı bakteri sayısı belirlenir. Bu yöntemde bakterilerin geçmesine izin vermeyecek ancak bunların içinde bulunduğu su veya </a:t>
            </a:r>
            <a:r>
              <a:rPr lang="tr-TR" sz="2400" dirty="0" err="1"/>
              <a:t>dilüenti</a:t>
            </a:r>
            <a:r>
              <a:rPr lang="tr-TR" sz="2400" dirty="0"/>
              <a:t> geçirecek gözenek çaplarına sahip özel </a:t>
            </a:r>
            <a:r>
              <a:rPr lang="tr-TR" sz="2400" dirty="0" err="1"/>
              <a:t>membran</a:t>
            </a:r>
            <a:r>
              <a:rPr lang="tr-TR" sz="2400" dirty="0"/>
              <a:t> filtreler kullanılmaktadır. Sıvı numune veya </a:t>
            </a:r>
            <a:r>
              <a:rPr lang="tr-TR" sz="2400" dirty="0" err="1"/>
              <a:t>dilüsyonun</a:t>
            </a:r>
            <a:r>
              <a:rPr lang="tr-TR" sz="2400" dirty="0"/>
              <a:t> belli bir hacmi aseptik koşullarda filtreden geçirilmektedir. Bu amaçla steril </a:t>
            </a:r>
            <a:r>
              <a:rPr lang="tr-TR" sz="2400" dirty="0" err="1"/>
              <a:t>membran</a:t>
            </a:r>
            <a:r>
              <a:rPr lang="tr-TR" sz="2400" dirty="0"/>
              <a:t> filtre, </a:t>
            </a:r>
            <a:r>
              <a:rPr lang="tr-TR" sz="2400" dirty="0" err="1"/>
              <a:t>filtrasyon</a:t>
            </a:r>
            <a:r>
              <a:rPr lang="tr-TR" sz="2400" dirty="0"/>
              <a:t> düzeneğine yerleştirilir ve numune filtreden geçirilir.</a:t>
            </a:r>
          </a:p>
        </p:txBody>
      </p:sp>
    </p:spTree>
    <p:extLst>
      <p:ext uri="{BB962C8B-B14F-4D97-AF65-F5344CB8AC3E}">
        <p14:creationId xmlns:p14="http://schemas.microsoft.com/office/powerpoint/2010/main" val="1160664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8560779-67DD-4BB0-BD60-1B478536D1F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F328539-3C62-4559-8128-4074407D4851}"/>
              </a:ext>
            </a:extLst>
          </p:cNvPr>
          <p:cNvSpPr>
            <a:spLocks noGrp="1"/>
          </p:cNvSpPr>
          <p:nvPr>
            <p:ph idx="1"/>
          </p:nvPr>
        </p:nvSpPr>
        <p:spPr/>
        <p:txBody>
          <a:bodyPr>
            <a:noAutofit/>
          </a:bodyPr>
          <a:lstStyle/>
          <a:p>
            <a:r>
              <a:rPr lang="tr-TR" sz="2400" dirty="0"/>
              <a:t>Filtrenin gözenek çapları çok küçük olduğundan süzme işlemini hızlandırmak amacıyla bir vakum pompası veya su trompu yardımı ile negatif basınç veya enjektör yardımı ile pozitif basınç oluşturulmalıdır. </a:t>
            </a:r>
            <a:r>
              <a:rPr lang="tr-TR" sz="2400" dirty="0" err="1"/>
              <a:t>Membran</a:t>
            </a:r>
            <a:r>
              <a:rPr lang="tr-TR" sz="2400" dirty="0"/>
              <a:t> filtre, steril bir pens ile kenarından tutularak </a:t>
            </a:r>
            <a:r>
              <a:rPr lang="tr-TR" sz="2400" dirty="0" err="1"/>
              <a:t>petri</a:t>
            </a:r>
            <a:r>
              <a:rPr lang="tr-TR" sz="2400" dirty="0"/>
              <a:t> kutusundaki uygun </a:t>
            </a:r>
            <a:r>
              <a:rPr lang="tr-TR" sz="2400" dirty="0" err="1"/>
              <a:t>agarlı</a:t>
            </a:r>
            <a:r>
              <a:rPr lang="tr-TR" sz="2400" dirty="0"/>
              <a:t> bir besi yeri üzerine aktarılır. Filtrenin besi yeri yüzeyine yedi tam temas sağlandıktan sonra </a:t>
            </a:r>
            <a:r>
              <a:rPr lang="tr-TR" sz="2400" dirty="0" err="1"/>
              <a:t>petri</a:t>
            </a:r>
            <a:r>
              <a:rPr lang="tr-TR" sz="2400" dirty="0"/>
              <a:t> kutuları ters çevirmeden etüve yerleştirilerek </a:t>
            </a:r>
            <a:r>
              <a:rPr lang="tr-TR" sz="2400" dirty="0" err="1"/>
              <a:t>inkubasyona</a:t>
            </a:r>
            <a:r>
              <a:rPr lang="tr-TR" sz="2400" dirty="0"/>
              <a:t> bırakılır. </a:t>
            </a:r>
            <a:r>
              <a:rPr lang="tr-TR" sz="2400" dirty="0" err="1"/>
              <a:t>İnkubasyon</a:t>
            </a:r>
            <a:r>
              <a:rPr lang="tr-TR" sz="2400" dirty="0"/>
              <a:t> sonunda yüzeyde oluşan ürünler sayılarak sonuç hesaplanır. </a:t>
            </a:r>
          </a:p>
          <a:p>
            <a:r>
              <a:rPr lang="tr-TR" sz="2400" dirty="0" err="1">
                <a:solidFill>
                  <a:srgbClr val="FF0000"/>
                </a:solidFill>
              </a:rPr>
              <a:t>E.Kuvvetle</a:t>
            </a:r>
            <a:r>
              <a:rPr lang="tr-TR" sz="2400" dirty="0">
                <a:solidFill>
                  <a:srgbClr val="FF0000"/>
                </a:solidFill>
              </a:rPr>
              <a:t> muhtemel sayı yöntemi: </a:t>
            </a:r>
            <a:r>
              <a:rPr lang="tr-TR" sz="2400" dirty="0"/>
              <a:t>Bu yöntem daha çok su ve gıda mikrobiyolojisi araştırmalarında kullanılır. Yöntemin prensibi ardışık üç seyreltiden sıvı besi yerlerine ekim yapıp </a:t>
            </a:r>
            <a:r>
              <a:rPr lang="tr-TR" sz="2400" dirty="0" err="1"/>
              <a:t>inkubasyon</a:t>
            </a:r>
            <a:r>
              <a:rPr lang="tr-TR" sz="2400" dirty="0"/>
              <a:t> sonunda gelişme olanları pozitif olarak değerlendirmek ve istatistik yöntemlerle elde edilmiş tablolardan yararlanılarak örnekteki sayıyı hesaplamaktır.</a:t>
            </a:r>
          </a:p>
        </p:txBody>
      </p:sp>
    </p:spTree>
    <p:extLst>
      <p:ext uri="{BB962C8B-B14F-4D97-AF65-F5344CB8AC3E}">
        <p14:creationId xmlns:p14="http://schemas.microsoft.com/office/powerpoint/2010/main" val="2766777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0D5D777-83C7-4D50-B008-4DAED9C341D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4D02CA7E-6B00-405C-B880-71BAED4FECEA}"/>
              </a:ext>
            </a:extLst>
          </p:cNvPr>
          <p:cNvSpPr>
            <a:spLocks noGrp="1"/>
          </p:cNvSpPr>
          <p:nvPr>
            <p:ph idx="1"/>
          </p:nvPr>
        </p:nvSpPr>
        <p:spPr/>
        <p:txBody>
          <a:bodyPr>
            <a:normAutofit fontScale="62500" lnSpcReduction="20000"/>
          </a:bodyPr>
          <a:lstStyle/>
          <a:p>
            <a:r>
              <a:rPr lang="tr-TR" dirty="0">
                <a:solidFill>
                  <a:srgbClr val="FF0000"/>
                </a:solidFill>
              </a:rPr>
              <a:t>F. Direk Mikroskobik Sayım Yöntemi: </a:t>
            </a:r>
            <a:r>
              <a:rPr lang="tr-TR" dirty="0"/>
              <a:t>Direk sayım yönteminde, canlı hücrelerin koloni oluşturması ve bu kolonilerin sayılarak ‘’Her canlı hücre bir koloni oluşturur’’ prensibi ile materyaldeki canlı hücre sayısının hesaplanması esasına dayanır. Bu amaçla sayım yapılacak numuneden bir miktar alınır ve besi yerine aktarılır. Koloni oluşması için gerekli </a:t>
            </a:r>
            <a:r>
              <a:rPr lang="tr-TR" dirty="0" err="1"/>
              <a:t>inkubasyon</a:t>
            </a:r>
            <a:r>
              <a:rPr lang="tr-TR" dirty="0"/>
              <a:t> süresinin sonunda </a:t>
            </a:r>
            <a:r>
              <a:rPr lang="tr-TR" dirty="0" err="1"/>
              <a:t>petri</a:t>
            </a:r>
            <a:r>
              <a:rPr lang="tr-TR" dirty="0"/>
              <a:t> kutusundaki koloniler sayılarak materyaldeki canlı hücre sayısı hesaplanır. Ölü hücreler üreyip koloni meydana getiremeyeceği için bu yöntemde sadece canlı hücreler sayılır. Direkt sayım yöntemleri içerisinde dökme plak, yüzeye yayma ve </a:t>
            </a:r>
            <a:r>
              <a:rPr lang="tr-TR" dirty="0" err="1"/>
              <a:t>membran</a:t>
            </a:r>
            <a:r>
              <a:rPr lang="tr-TR" dirty="0"/>
              <a:t> filtre yöntemleri sayılabilir. Bu sayımlarda sonuçlar ‘’sadece koloni oluşturabilenlerin sayıldığını göstermek üzere ‘’koloni oluşturan birim’’ adı verilmektedir. </a:t>
            </a:r>
            <a:r>
              <a:rPr lang="tr-TR" dirty="0" err="1"/>
              <a:t>İnkubasyon</a:t>
            </a:r>
            <a:r>
              <a:rPr lang="tr-TR" dirty="0"/>
              <a:t> sonunda </a:t>
            </a:r>
            <a:r>
              <a:rPr lang="tr-TR" dirty="0" err="1"/>
              <a:t>petri</a:t>
            </a:r>
            <a:r>
              <a:rPr lang="tr-TR" dirty="0"/>
              <a:t> kutularında sayım hızlı yapılmalıdır.  Herhangi bir nedenle </a:t>
            </a:r>
            <a:r>
              <a:rPr lang="tr-TR" dirty="0" err="1"/>
              <a:t>inkubasyon</a:t>
            </a:r>
            <a:r>
              <a:rPr lang="tr-TR" dirty="0"/>
              <a:t> sonrasında sayım yapılamayacak ise </a:t>
            </a:r>
            <a:r>
              <a:rPr lang="tr-TR" dirty="0" err="1"/>
              <a:t>petri</a:t>
            </a:r>
            <a:r>
              <a:rPr lang="tr-TR" dirty="0"/>
              <a:t> kutuları +4°C en fazla 24 saat bekletilebilir. Ardışık iki seyreltiden yapılan ekim sonuçlarının ağırlıklı aritmetik ortalaması alınarak numunedeki mikroorganizma sayısı hesaplanır.</a:t>
            </a:r>
          </a:p>
        </p:txBody>
      </p:sp>
    </p:spTree>
    <p:extLst>
      <p:ext uri="{BB962C8B-B14F-4D97-AF65-F5344CB8AC3E}">
        <p14:creationId xmlns:p14="http://schemas.microsoft.com/office/powerpoint/2010/main" val="418203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D23A5E2-3C62-47D9-99B1-69CCC601A38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5FA3537-BC8C-4275-9242-7748659B0290}"/>
              </a:ext>
            </a:extLst>
          </p:cNvPr>
          <p:cNvSpPr>
            <a:spLocks noGrp="1"/>
          </p:cNvSpPr>
          <p:nvPr>
            <p:ph idx="1"/>
          </p:nvPr>
        </p:nvSpPr>
        <p:spPr>
          <a:xfrm>
            <a:off x="822960" y="1845734"/>
            <a:ext cx="7543800" cy="4238977"/>
          </a:xfrm>
        </p:spPr>
        <p:txBody>
          <a:bodyPr>
            <a:noAutofit/>
          </a:bodyPr>
          <a:lstStyle/>
          <a:p>
            <a:r>
              <a:rPr lang="tr-TR" sz="2800" dirty="0" err="1">
                <a:solidFill>
                  <a:srgbClr val="FF0000"/>
                </a:solidFill>
              </a:rPr>
              <a:t>G.Bakteri</a:t>
            </a:r>
            <a:r>
              <a:rPr lang="tr-TR" sz="2800" dirty="0">
                <a:solidFill>
                  <a:srgbClr val="FF0000"/>
                </a:solidFill>
              </a:rPr>
              <a:t> Sayılarının </a:t>
            </a:r>
            <a:r>
              <a:rPr lang="tr-TR" sz="2800" dirty="0" err="1">
                <a:solidFill>
                  <a:srgbClr val="FF0000"/>
                </a:solidFill>
              </a:rPr>
              <a:t>İndirekt</a:t>
            </a:r>
            <a:r>
              <a:rPr lang="tr-TR" sz="2800" dirty="0">
                <a:solidFill>
                  <a:srgbClr val="FF0000"/>
                </a:solidFill>
              </a:rPr>
              <a:t> (dolaylı) Yöntemlerle Hesaplanması:</a:t>
            </a:r>
          </a:p>
          <a:p>
            <a:r>
              <a:rPr lang="tr-TR" sz="2800" dirty="0"/>
              <a:t> </a:t>
            </a:r>
            <a:r>
              <a:rPr lang="tr-TR" sz="2800" dirty="0" err="1"/>
              <a:t>İndirek</a:t>
            </a:r>
            <a:r>
              <a:rPr lang="tr-TR" sz="2800" dirty="0"/>
              <a:t> sayım yöntemlerinde ise; canlı hücrelerin üremeleri sonucu ortamda meydana getirdikleri değişikliklerin (bulanıklık, renk vb.) veya oluşturdukları bazı ürünlerin (gaz vb.) gözlemlenmesine bağlı olarak mikroorganizma sayılarının belirlenmesi veya tahmin edilmesine yönelik yöntemlerdir.</a:t>
            </a:r>
          </a:p>
          <a:p>
            <a:r>
              <a:rPr lang="tr-TR" sz="2800" dirty="0" err="1">
                <a:solidFill>
                  <a:srgbClr val="FF0000"/>
                </a:solidFill>
              </a:rPr>
              <a:t>H.Bulanıklık</a:t>
            </a:r>
            <a:r>
              <a:rPr lang="tr-TR" sz="2800" dirty="0">
                <a:solidFill>
                  <a:srgbClr val="FF0000"/>
                </a:solidFill>
              </a:rPr>
              <a:t> Ölçümü: </a:t>
            </a:r>
            <a:r>
              <a:rPr lang="tr-TR" sz="2800" dirty="0"/>
              <a:t>Belli miktardaki kültürlerde uygun süre </a:t>
            </a:r>
            <a:r>
              <a:rPr lang="tr-TR" sz="2800" dirty="0" err="1"/>
              <a:t>inkübe</a:t>
            </a:r>
            <a:r>
              <a:rPr lang="tr-TR" sz="2800" dirty="0"/>
              <a:t> edilmiş olan mikroorganizmaların üreme durumu, ya standart bulanıklık tüpleri ile karşılaştırılarak veya </a:t>
            </a:r>
            <a:r>
              <a:rPr lang="tr-TR" sz="2800" dirty="0" err="1"/>
              <a:t>spektrofotometrik</a:t>
            </a:r>
            <a:r>
              <a:rPr lang="tr-TR" sz="2800" dirty="0"/>
              <a:t> yöntemle tespit edilir.</a:t>
            </a:r>
          </a:p>
        </p:txBody>
      </p:sp>
    </p:spTree>
    <p:extLst>
      <p:ext uri="{BB962C8B-B14F-4D97-AF65-F5344CB8AC3E}">
        <p14:creationId xmlns:p14="http://schemas.microsoft.com/office/powerpoint/2010/main" val="416342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2F5DB97-19CC-462B-864F-40526173447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2D678CA-C249-471F-AB7D-62C43763608B}"/>
              </a:ext>
            </a:extLst>
          </p:cNvPr>
          <p:cNvSpPr>
            <a:spLocks noGrp="1"/>
          </p:cNvSpPr>
          <p:nvPr>
            <p:ph idx="1"/>
          </p:nvPr>
        </p:nvSpPr>
        <p:spPr/>
        <p:txBody>
          <a:bodyPr>
            <a:normAutofit lnSpcReduction="10000"/>
          </a:bodyPr>
          <a:lstStyle/>
          <a:p>
            <a:r>
              <a:rPr lang="tr-TR" sz="2800" dirty="0" err="1">
                <a:solidFill>
                  <a:srgbClr val="FF0000"/>
                </a:solidFill>
              </a:rPr>
              <a:t>İ.Metabolik</a:t>
            </a:r>
            <a:r>
              <a:rPr lang="tr-TR" sz="2800" dirty="0">
                <a:solidFill>
                  <a:srgbClr val="FF0000"/>
                </a:solidFill>
              </a:rPr>
              <a:t> Aktivitelerinin Belirlenmesi</a:t>
            </a:r>
          </a:p>
          <a:p>
            <a:r>
              <a:rPr lang="tr-TR" sz="2800" dirty="0" err="1">
                <a:solidFill>
                  <a:srgbClr val="FF0000"/>
                </a:solidFill>
              </a:rPr>
              <a:t>J.Kuru</a:t>
            </a:r>
            <a:r>
              <a:rPr lang="tr-TR" sz="2800" dirty="0">
                <a:solidFill>
                  <a:srgbClr val="FF0000"/>
                </a:solidFill>
              </a:rPr>
              <a:t> Ağırlık Hesaplanması:</a:t>
            </a:r>
          </a:p>
          <a:p>
            <a:r>
              <a:rPr lang="tr-TR" sz="2800" dirty="0"/>
              <a:t> Santrifüj yardımıyla çöktürülen ve </a:t>
            </a:r>
            <a:r>
              <a:rPr lang="tr-TR" sz="2800" dirty="0" err="1"/>
              <a:t>distile</a:t>
            </a:r>
            <a:r>
              <a:rPr lang="tr-TR" sz="2800" dirty="0"/>
              <a:t> su ile birkaç kez yıkanan belli miktardaki kültürde bulunan mikroorganizmalar, ısıya dayanıklı belli ağırlıktaki kaba konarak 120 C de 3 saat ısıtılır. Soğuduktan sonra tartılır. Ağırlığı sabit kalıncaya kadar ısıtma ve soğutma işlemine devam edilir. Böylece elde edilen ve değişmeyen ağırlık mikroorganizmaların kuru ağırlığını verir. Kuru ağırlığın miktarı, üremenin çokluğu veya popülasyonun miktarı ile ilişkilidir.</a:t>
            </a:r>
          </a:p>
        </p:txBody>
      </p:sp>
    </p:spTree>
    <p:extLst>
      <p:ext uri="{BB962C8B-B14F-4D97-AF65-F5344CB8AC3E}">
        <p14:creationId xmlns:p14="http://schemas.microsoft.com/office/powerpoint/2010/main" val="5886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58390C8-C9FB-4A0A-81E3-4468D14330D9}"/>
              </a:ext>
            </a:extLst>
          </p:cNvPr>
          <p:cNvSpPr>
            <a:spLocks noGrp="1"/>
          </p:cNvSpPr>
          <p:nvPr>
            <p:ph type="title"/>
          </p:nvPr>
        </p:nvSpPr>
        <p:spPr/>
        <p:txBody>
          <a:bodyPr>
            <a:normAutofit fontScale="90000"/>
          </a:bodyPr>
          <a:lstStyle/>
          <a:p>
            <a:r>
              <a:rPr lang="tr-TR" sz="3200" dirty="0">
                <a:solidFill>
                  <a:srgbClr val="FF0000"/>
                </a:solidFill>
              </a:rPr>
              <a:t>6.MİKROP-ORGANİZMA İLİŞKİLERİ, MİKROORGANİZMALARARASI ETKİLEŞİM MEKANİZMALARI</a:t>
            </a:r>
          </a:p>
        </p:txBody>
      </p:sp>
      <p:sp>
        <p:nvSpPr>
          <p:cNvPr id="3" name="İçerik Yer Tutucusu 2">
            <a:extLst>
              <a:ext uri="{FF2B5EF4-FFF2-40B4-BE49-F238E27FC236}">
                <a16:creationId xmlns:a16="http://schemas.microsoft.com/office/drawing/2014/main" xmlns="" id="{C108C5A7-5713-4092-9B58-42516AF459DB}"/>
              </a:ext>
            </a:extLst>
          </p:cNvPr>
          <p:cNvSpPr>
            <a:spLocks noGrp="1"/>
          </p:cNvSpPr>
          <p:nvPr>
            <p:ph idx="1"/>
          </p:nvPr>
        </p:nvSpPr>
        <p:spPr/>
        <p:txBody>
          <a:bodyPr>
            <a:normAutofit/>
          </a:bodyPr>
          <a:lstStyle/>
          <a:p>
            <a:pPr marL="0" indent="0">
              <a:buNone/>
            </a:pPr>
            <a:r>
              <a:rPr lang="tr-TR" sz="2400" dirty="0" err="1">
                <a:solidFill>
                  <a:srgbClr val="FF0000"/>
                </a:solidFill>
              </a:rPr>
              <a:t>A.Mikroorganizmalararası</a:t>
            </a:r>
            <a:r>
              <a:rPr lang="tr-TR" sz="2400" dirty="0">
                <a:solidFill>
                  <a:srgbClr val="FF0000"/>
                </a:solidFill>
              </a:rPr>
              <a:t> İlişkiler ve Çevresel Faktörler:</a:t>
            </a:r>
          </a:p>
          <a:p>
            <a:pPr marL="0" indent="0">
              <a:buNone/>
            </a:pPr>
            <a:r>
              <a:rPr lang="tr-TR" sz="2400" dirty="0">
                <a:solidFill>
                  <a:srgbClr val="FF0000"/>
                </a:solidFill>
              </a:rPr>
              <a:t>1.Flora ve </a:t>
            </a:r>
            <a:r>
              <a:rPr lang="tr-TR" sz="2400" dirty="0" err="1">
                <a:solidFill>
                  <a:srgbClr val="FF0000"/>
                </a:solidFill>
              </a:rPr>
              <a:t>Mikrobiata</a:t>
            </a:r>
            <a:r>
              <a:rPr lang="tr-TR" sz="2400" dirty="0">
                <a:solidFill>
                  <a:srgbClr val="FF0000"/>
                </a:solidFill>
              </a:rPr>
              <a:t>, </a:t>
            </a:r>
            <a:r>
              <a:rPr lang="tr-TR" sz="2400" dirty="0" err="1">
                <a:solidFill>
                  <a:srgbClr val="FF0000"/>
                </a:solidFill>
              </a:rPr>
              <a:t>Mikrobiom</a:t>
            </a:r>
            <a:r>
              <a:rPr lang="tr-TR" sz="2400" dirty="0">
                <a:solidFill>
                  <a:srgbClr val="FF0000"/>
                </a:solidFill>
              </a:rPr>
              <a:t> Kavramların Açıklanması;</a:t>
            </a:r>
          </a:p>
          <a:p>
            <a:pPr marL="0" indent="0">
              <a:buNone/>
            </a:pPr>
            <a:r>
              <a:rPr lang="tr-TR" sz="2400" dirty="0">
                <a:solidFill>
                  <a:srgbClr val="FF0000"/>
                </a:solidFill>
              </a:rPr>
              <a:t>Flora:</a:t>
            </a:r>
            <a:r>
              <a:rPr lang="tr-TR" sz="2400" dirty="0"/>
              <a:t> Vücudun belli bir bölgesinde doğal olarak bulunan mikroorganizmaların oluşturduğu fizyolojik ortamdır. İnsan vücudunun çeşitli bölgelerine göre floralar adlandırılır.  Vücudun iç boşlukları sağlıklı bu kişilerde sterildir.</a:t>
            </a:r>
          </a:p>
          <a:p>
            <a:pPr marL="0" indent="0">
              <a:buNone/>
            </a:pPr>
            <a:r>
              <a:rPr lang="tr-TR" sz="2400" dirty="0"/>
              <a:t>a. Deri florası                b. </a:t>
            </a:r>
            <a:r>
              <a:rPr lang="tr-TR" sz="2400" dirty="0" err="1"/>
              <a:t>İntestinal</a:t>
            </a:r>
            <a:r>
              <a:rPr lang="tr-TR" sz="2400" dirty="0"/>
              <a:t> flora            c. Oral flora                    d. Nazal flora</a:t>
            </a:r>
          </a:p>
          <a:p>
            <a:pPr marL="0" indent="0">
              <a:buNone/>
            </a:pPr>
            <a:r>
              <a:rPr lang="tr-TR" sz="2400" dirty="0"/>
              <a:t>e. Boğaz florası             f. </a:t>
            </a:r>
            <a:r>
              <a:rPr lang="tr-TR" sz="2400" dirty="0" err="1"/>
              <a:t>Konjuktival</a:t>
            </a:r>
            <a:r>
              <a:rPr lang="tr-TR" sz="2400" dirty="0"/>
              <a:t> flora           g. Vajinal flora </a:t>
            </a:r>
            <a:r>
              <a:rPr lang="tr-TR" sz="2400" dirty="0" err="1"/>
              <a:t>vs</a:t>
            </a:r>
            <a:endParaRPr lang="tr-TR" sz="2400" dirty="0"/>
          </a:p>
        </p:txBody>
      </p:sp>
    </p:spTree>
    <p:extLst>
      <p:ext uri="{BB962C8B-B14F-4D97-AF65-F5344CB8AC3E}">
        <p14:creationId xmlns:p14="http://schemas.microsoft.com/office/powerpoint/2010/main" val="3891724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3DB51FB-6D6E-4027-A7AC-BFE89685012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A4987F2-CA26-463C-A353-718EFD9F6B52}"/>
              </a:ext>
            </a:extLst>
          </p:cNvPr>
          <p:cNvSpPr>
            <a:spLocks noGrp="1"/>
          </p:cNvSpPr>
          <p:nvPr>
            <p:ph idx="1"/>
          </p:nvPr>
        </p:nvSpPr>
        <p:spPr/>
        <p:txBody>
          <a:bodyPr>
            <a:normAutofit/>
          </a:bodyPr>
          <a:lstStyle/>
          <a:p>
            <a:r>
              <a:rPr lang="tr-TR" sz="2800" dirty="0"/>
              <a:t>Flora teriminin çoğul şekli </a:t>
            </a:r>
            <a:r>
              <a:rPr lang="tr-TR" sz="2800" dirty="0" err="1"/>
              <a:t>Floras</a:t>
            </a:r>
            <a:r>
              <a:rPr lang="tr-TR" sz="2800" dirty="0"/>
              <a:t> veya </a:t>
            </a:r>
            <a:r>
              <a:rPr lang="tr-TR" sz="2800" dirty="0" err="1"/>
              <a:t>florae’dir</a:t>
            </a:r>
            <a:endParaRPr lang="tr-TR" sz="2800" dirty="0"/>
          </a:p>
          <a:p>
            <a:r>
              <a:rPr lang="tr-TR" sz="2800" dirty="0" err="1">
                <a:solidFill>
                  <a:srgbClr val="FF0000"/>
                </a:solidFill>
              </a:rPr>
              <a:t>Mikrobiata</a:t>
            </a:r>
            <a:r>
              <a:rPr lang="tr-TR" sz="2800" dirty="0">
                <a:solidFill>
                  <a:srgbClr val="FF0000"/>
                </a:solidFill>
              </a:rPr>
              <a:t>; </a:t>
            </a:r>
            <a:r>
              <a:rPr lang="tr-TR" sz="2800" dirty="0"/>
              <a:t>Karakteristik olarak bir bireyin vücudunda, organlarında veya bir kısmında yaşamakta olan mikroorganizmalar topluluğu, flora olarak adlandırılır.</a:t>
            </a:r>
          </a:p>
          <a:p>
            <a:r>
              <a:rPr lang="tr-TR" sz="2800" dirty="0" err="1">
                <a:solidFill>
                  <a:srgbClr val="FF0000"/>
                </a:solidFill>
              </a:rPr>
              <a:t>Mikrobiom</a:t>
            </a:r>
            <a:r>
              <a:rPr lang="tr-TR" sz="2800" dirty="0">
                <a:solidFill>
                  <a:srgbClr val="FF0000"/>
                </a:solidFill>
              </a:rPr>
              <a:t>;</a:t>
            </a:r>
            <a:r>
              <a:rPr lang="tr-TR" sz="2800" dirty="0"/>
              <a:t> Vücudumuzu kalıcı veya geçici şekilde </a:t>
            </a:r>
            <a:r>
              <a:rPr lang="tr-TR" sz="2800" dirty="0" err="1"/>
              <a:t>kolonize</a:t>
            </a:r>
            <a:r>
              <a:rPr lang="tr-TR" sz="2800" dirty="0"/>
              <a:t> eden bütün mikroplara verilen isimdir.</a:t>
            </a:r>
          </a:p>
        </p:txBody>
      </p:sp>
    </p:spTree>
    <p:extLst>
      <p:ext uri="{BB962C8B-B14F-4D97-AF65-F5344CB8AC3E}">
        <p14:creationId xmlns:p14="http://schemas.microsoft.com/office/powerpoint/2010/main" val="1155118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299B758-8065-44B8-BF97-50E30AE3BD4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C53A17D-BA46-472A-A4B9-9093BF2A9392}"/>
              </a:ext>
            </a:extLst>
          </p:cNvPr>
          <p:cNvSpPr>
            <a:spLocks noGrp="1"/>
          </p:cNvSpPr>
          <p:nvPr>
            <p:ph idx="1"/>
          </p:nvPr>
        </p:nvSpPr>
        <p:spPr/>
        <p:txBody>
          <a:bodyPr>
            <a:normAutofit fontScale="92500" lnSpcReduction="10000"/>
          </a:bodyPr>
          <a:lstStyle/>
          <a:p>
            <a:r>
              <a:rPr lang="tr-TR" sz="2800" dirty="0">
                <a:solidFill>
                  <a:srgbClr val="FF0000"/>
                </a:solidFill>
              </a:rPr>
              <a:t>Normal Flora: </a:t>
            </a:r>
            <a:r>
              <a:rPr lang="tr-TR" sz="2800" dirty="0"/>
              <a:t>İnsan vücudunun çeşitli bölgelerinde yerleşmiş, organizmaya zarar vermeksizin, bazen yarar sağlayarak üzerinde bulunduğu organizma ile birlikte yaşayan mikroorganizma topluluklarına vücudun normal florası denir. </a:t>
            </a:r>
            <a:r>
              <a:rPr lang="tr-TR" sz="2800" dirty="0" err="1"/>
              <a:t>İntrauterin</a:t>
            </a:r>
            <a:r>
              <a:rPr lang="tr-TR" sz="2800" dirty="0"/>
              <a:t> yaşamı boyunca normal koşullarda steril olan insan </a:t>
            </a:r>
            <a:r>
              <a:rPr lang="tr-TR" sz="2800" dirty="0" err="1"/>
              <a:t>fötüsü</a:t>
            </a:r>
            <a:r>
              <a:rPr lang="tr-TR" sz="2800" dirty="0"/>
              <a:t>, doğum sırasında veya sonrasında dış çevre ile ilişkiye geçer ve çevresindeki mikroorganizmalarla, </a:t>
            </a:r>
            <a:r>
              <a:rPr lang="tr-TR" sz="2800" dirty="0" err="1"/>
              <a:t>uterus</a:t>
            </a:r>
            <a:r>
              <a:rPr lang="tr-TR" sz="2800" dirty="0"/>
              <a:t> dışı ortamda tanışır. Doğum sonrasında dış ortam koşullarında yaşamaya başlayan bebeğin de vücudunun deri ve mukozalarına mikroorganizmalar yerleşerek zamanla normal mikro florası meydana gelir.</a:t>
            </a:r>
          </a:p>
        </p:txBody>
      </p:sp>
    </p:spTree>
    <p:extLst>
      <p:ext uri="{BB962C8B-B14F-4D97-AF65-F5344CB8AC3E}">
        <p14:creationId xmlns:p14="http://schemas.microsoft.com/office/powerpoint/2010/main" val="422571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BF2BD9E-DBAA-47F6-AEA7-84759A0F6EA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CB214596-F182-4744-9E93-B602F9EAD621}"/>
              </a:ext>
            </a:extLst>
          </p:cNvPr>
          <p:cNvSpPr>
            <a:spLocks noGrp="1"/>
          </p:cNvSpPr>
          <p:nvPr>
            <p:ph idx="1"/>
          </p:nvPr>
        </p:nvSpPr>
        <p:spPr>
          <a:xfrm>
            <a:off x="822960" y="1845734"/>
            <a:ext cx="7543800" cy="4487333"/>
          </a:xfrm>
        </p:spPr>
        <p:txBody>
          <a:bodyPr>
            <a:noAutofit/>
          </a:bodyPr>
          <a:lstStyle/>
          <a:p>
            <a:r>
              <a:rPr lang="tr-TR" sz="2400" dirty="0">
                <a:solidFill>
                  <a:srgbClr val="FF0000"/>
                </a:solidFill>
              </a:rPr>
              <a:t>Flora Çeşitleri</a:t>
            </a:r>
          </a:p>
          <a:p>
            <a:r>
              <a:rPr lang="tr-TR" sz="2400" dirty="0">
                <a:solidFill>
                  <a:srgbClr val="FF0000"/>
                </a:solidFill>
              </a:rPr>
              <a:t>A. Kalıcı (Sürekli) Flora; </a:t>
            </a:r>
            <a:r>
              <a:rPr lang="tr-TR" sz="2400" dirty="0"/>
              <a:t>vücudun belirli bir bölgesinde, belli yaşlarda genellikle değişmeyen, çeşitli nedenlerle zorla ortadan kaldırılsa bile, belirli süre sonunda yeniden kendi kendine oluşabilen floradır. Sağlıklı bireylerde kalıcı normal flora, normal koşullarda işlevini sürdürür.</a:t>
            </a:r>
          </a:p>
          <a:p>
            <a:r>
              <a:rPr lang="tr-TR" sz="2400" dirty="0">
                <a:solidFill>
                  <a:srgbClr val="FF0000"/>
                </a:solidFill>
              </a:rPr>
              <a:t>Kalıcı florayı bozan etmenler;</a:t>
            </a:r>
            <a:r>
              <a:rPr lang="tr-TR" sz="2400" dirty="0"/>
              <a:t> Bireylerin yaşı, fizyolojik durumu, yaşamsal stresler ve stres yapıcılar, dış çevresel faktörler- uzun yolculuk -antibiyotik kullanımı, bağışıklık sisteminin baskılaması sayılabilir.</a:t>
            </a:r>
          </a:p>
          <a:p>
            <a:r>
              <a:rPr lang="tr-TR" sz="2400" dirty="0" err="1">
                <a:solidFill>
                  <a:srgbClr val="FF0000"/>
                </a:solidFill>
              </a:rPr>
              <a:t>Oportünistik</a:t>
            </a:r>
            <a:r>
              <a:rPr lang="tr-TR" sz="2400" dirty="0">
                <a:solidFill>
                  <a:srgbClr val="FF0000"/>
                </a:solidFill>
              </a:rPr>
              <a:t>( Fırsatçı) patojenler</a:t>
            </a:r>
            <a:r>
              <a:rPr lang="tr-TR" sz="2400" dirty="0"/>
              <a:t>; Organizmanın (vücudun) kalıcı florasının bozulmasına yol açan bazı faktörler nedeniyle bireylerin normal flora dengesinin bozulması ile ortaya çıkan fırsatçı mikroplardır. Örneğin; </a:t>
            </a:r>
            <a:r>
              <a:rPr lang="tr-TR" sz="2400" dirty="0" err="1"/>
              <a:t>Bacteriodes</a:t>
            </a:r>
            <a:r>
              <a:rPr lang="tr-TR" sz="2400" dirty="0"/>
              <a:t> </a:t>
            </a:r>
            <a:r>
              <a:rPr lang="tr-TR" sz="2400" dirty="0" err="1"/>
              <a:t>spp</a:t>
            </a:r>
            <a:r>
              <a:rPr lang="tr-TR" sz="2400" dirty="0"/>
              <a:t>. Ve </a:t>
            </a:r>
            <a:r>
              <a:rPr lang="tr-TR" sz="2400" dirty="0" err="1"/>
              <a:t>Clostridium</a:t>
            </a:r>
            <a:r>
              <a:rPr lang="tr-TR" sz="2400" dirty="0"/>
              <a:t> </a:t>
            </a:r>
            <a:r>
              <a:rPr lang="tr-TR" sz="2400" dirty="0" err="1"/>
              <a:t>spp</a:t>
            </a:r>
            <a:r>
              <a:rPr lang="tr-TR" sz="2400" dirty="0"/>
              <a:t>. gibi.</a:t>
            </a:r>
          </a:p>
        </p:txBody>
      </p:sp>
    </p:spTree>
    <p:extLst>
      <p:ext uri="{BB962C8B-B14F-4D97-AF65-F5344CB8AC3E}">
        <p14:creationId xmlns:p14="http://schemas.microsoft.com/office/powerpoint/2010/main" val="3825189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E8C335E-6688-4DBA-AD02-FCA035AA076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B0D9302A-398A-4EAA-8159-0CCA16DCCBA4}"/>
              </a:ext>
            </a:extLst>
          </p:cNvPr>
          <p:cNvSpPr>
            <a:spLocks noGrp="1"/>
          </p:cNvSpPr>
          <p:nvPr>
            <p:ph idx="1"/>
          </p:nvPr>
        </p:nvSpPr>
        <p:spPr/>
        <p:txBody>
          <a:bodyPr>
            <a:normAutofit/>
          </a:bodyPr>
          <a:lstStyle/>
          <a:p>
            <a:r>
              <a:rPr lang="tr-TR" sz="2800" dirty="0" err="1">
                <a:solidFill>
                  <a:srgbClr val="FF0000"/>
                </a:solidFill>
              </a:rPr>
              <a:t>B.Geçici</a:t>
            </a:r>
            <a:r>
              <a:rPr lang="tr-TR" sz="2800" dirty="0">
                <a:solidFill>
                  <a:srgbClr val="FF0000"/>
                </a:solidFill>
              </a:rPr>
              <a:t> Flora; </a:t>
            </a:r>
            <a:r>
              <a:rPr lang="tr-TR" sz="2800" dirty="0"/>
              <a:t>Vücudun çeşitli bölgelerinde kalıcı floranın yanında çoğu </a:t>
            </a:r>
            <a:r>
              <a:rPr lang="tr-TR" sz="2800" dirty="0" err="1"/>
              <a:t>apatojen</a:t>
            </a:r>
            <a:r>
              <a:rPr lang="tr-TR" sz="2800" dirty="0"/>
              <a:t> ve bazen patojen mikroorganizmalardan oluşan deri ve mukozalarda belli sürelerde (birkaç gün, saat, gün, hafta) kaldıktan sonra değişen veya kaybolan/ortadan kalkan floradır. Geçici flora çeşitli nedenlerle ortadan kalkacak olursa yeniden oluşamaz. Kalıcı flora ile birlikte olduğu sürece bu bakteriler hastalık yapmazlar.</a:t>
            </a:r>
          </a:p>
        </p:txBody>
      </p:sp>
    </p:spTree>
    <p:extLst>
      <p:ext uri="{BB962C8B-B14F-4D97-AF65-F5344CB8AC3E}">
        <p14:creationId xmlns:p14="http://schemas.microsoft.com/office/powerpoint/2010/main" val="29802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0884406-EE3E-4DDA-B44E-8DA2D56F4676}"/>
              </a:ext>
            </a:extLst>
          </p:cNvPr>
          <p:cNvSpPr>
            <a:spLocks noGrp="1"/>
          </p:cNvSpPr>
          <p:nvPr>
            <p:ph type="title"/>
          </p:nvPr>
        </p:nvSpPr>
        <p:spPr/>
        <p:txBody>
          <a:bodyPr>
            <a:normAutofit fontScale="90000"/>
          </a:bodyPr>
          <a:lstStyle/>
          <a:p>
            <a:r>
              <a:rPr lang="tr-TR" dirty="0">
                <a:solidFill>
                  <a:srgbClr val="FF0000"/>
                </a:solidFill>
              </a:rPr>
              <a:t>2.Mikrop-Organizma( Konak) İlişkileri ve Ortak Yaşama Şekilleri</a:t>
            </a:r>
          </a:p>
        </p:txBody>
      </p:sp>
      <p:sp>
        <p:nvSpPr>
          <p:cNvPr id="3" name="İçerik Yer Tutucusu 2">
            <a:extLst>
              <a:ext uri="{FF2B5EF4-FFF2-40B4-BE49-F238E27FC236}">
                <a16:creationId xmlns:a16="http://schemas.microsoft.com/office/drawing/2014/main" xmlns="" id="{2B6E25A1-1101-4AE5-8827-6A64C8AA9677}"/>
              </a:ext>
            </a:extLst>
          </p:cNvPr>
          <p:cNvSpPr>
            <a:spLocks noGrp="1"/>
          </p:cNvSpPr>
          <p:nvPr>
            <p:ph idx="1"/>
          </p:nvPr>
        </p:nvSpPr>
        <p:spPr/>
        <p:txBody>
          <a:bodyPr>
            <a:normAutofit fontScale="70000" lnSpcReduction="20000"/>
          </a:bodyPr>
          <a:lstStyle/>
          <a:p>
            <a:r>
              <a:rPr lang="tr-TR" dirty="0"/>
              <a:t>İnsanlarda ve hayvanlarda yaşayan mikroorganizmalar ile içinde veya üzerinde yaşadıkları konak arasında üç çeşit ortak yaşama (</a:t>
            </a:r>
            <a:r>
              <a:rPr lang="tr-TR" dirty="0" err="1"/>
              <a:t>simbiyotik</a:t>
            </a:r>
            <a:r>
              <a:rPr lang="tr-TR" dirty="0"/>
              <a:t> yaşam) biçimi bulunmaktadır.</a:t>
            </a:r>
          </a:p>
          <a:p>
            <a:r>
              <a:rPr lang="tr-TR" dirty="0" err="1">
                <a:solidFill>
                  <a:srgbClr val="FF0000"/>
                </a:solidFill>
              </a:rPr>
              <a:t>Simbiyotik</a:t>
            </a:r>
            <a:r>
              <a:rPr lang="tr-TR" dirty="0">
                <a:solidFill>
                  <a:srgbClr val="FF0000"/>
                </a:solidFill>
              </a:rPr>
              <a:t> Yaşama Şekilleri:</a:t>
            </a:r>
          </a:p>
          <a:p>
            <a:r>
              <a:rPr lang="tr-TR" dirty="0"/>
              <a:t> </a:t>
            </a:r>
            <a:r>
              <a:rPr lang="tr-TR" dirty="0" err="1">
                <a:solidFill>
                  <a:srgbClr val="FF0000"/>
                </a:solidFill>
              </a:rPr>
              <a:t>a.Mutualizm</a:t>
            </a:r>
            <a:r>
              <a:rPr lang="tr-TR" dirty="0"/>
              <a:t>: Birlikte yaşayan iki organizma arasında karşılıklı yarar ilişkisine dayanır. (</a:t>
            </a:r>
            <a:r>
              <a:rPr lang="tr-TR" dirty="0" err="1"/>
              <a:t>Ruminantlarda</a:t>
            </a:r>
            <a:r>
              <a:rPr lang="tr-TR" dirty="0"/>
              <a:t> </a:t>
            </a:r>
            <a:r>
              <a:rPr lang="tr-TR" dirty="0" err="1"/>
              <a:t>protozoon</a:t>
            </a:r>
            <a:r>
              <a:rPr lang="tr-TR" dirty="0"/>
              <a:t> - konak ilişkisi)</a:t>
            </a:r>
          </a:p>
          <a:p>
            <a:r>
              <a:rPr lang="tr-TR" dirty="0" err="1">
                <a:solidFill>
                  <a:srgbClr val="FF0000"/>
                </a:solidFill>
              </a:rPr>
              <a:t>b.Kommensalizm</a:t>
            </a:r>
            <a:r>
              <a:rPr lang="tr-TR" dirty="0"/>
              <a:t>; Birlikte yaşama ilişkisi içinde olan türler veya canlılar arasında karşılıklı yararlı veya zararlı etki bulunmayan yaşama şeklidir.</a:t>
            </a:r>
          </a:p>
          <a:p>
            <a:r>
              <a:rPr lang="tr-TR" dirty="0">
                <a:solidFill>
                  <a:srgbClr val="FF0000"/>
                </a:solidFill>
              </a:rPr>
              <a:t>c. </a:t>
            </a:r>
            <a:r>
              <a:rPr lang="tr-TR" dirty="0" err="1">
                <a:solidFill>
                  <a:srgbClr val="FF0000"/>
                </a:solidFill>
              </a:rPr>
              <a:t>Parazitizm</a:t>
            </a:r>
            <a:r>
              <a:rPr lang="tr-TR" dirty="0"/>
              <a:t>; Birlikte yaşama ilişkisi içinde olan canlılardan biri, diğerinin yaşamından/ canlılığından yararlanır, sürekli ona konağa zarar verir. </a:t>
            </a:r>
          </a:p>
          <a:p>
            <a:r>
              <a:rPr lang="tr-TR" dirty="0"/>
              <a:t>Mikroorganizma ve </a:t>
            </a:r>
            <a:r>
              <a:rPr lang="tr-TR" dirty="0" err="1"/>
              <a:t>Makroorganizma</a:t>
            </a:r>
            <a:r>
              <a:rPr lang="tr-TR" dirty="0"/>
              <a:t> arasındaki parazitlik ilişkisi aslında vücutta mikroorganizmaların meydana getirdiği hastalıkların tamamıdır denilebilir.</a:t>
            </a:r>
          </a:p>
        </p:txBody>
      </p:sp>
    </p:spTree>
    <p:extLst>
      <p:ext uri="{BB962C8B-B14F-4D97-AF65-F5344CB8AC3E}">
        <p14:creationId xmlns:p14="http://schemas.microsoft.com/office/powerpoint/2010/main" val="4098849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F3C15BC-D2EB-4A29-99A1-BE432BD8A4D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6C78754-18D0-4765-89F2-7012D8732473}"/>
              </a:ext>
            </a:extLst>
          </p:cNvPr>
          <p:cNvSpPr>
            <a:spLocks noGrp="1"/>
          </p:cNvSpPr>
          <p:nvPr>
            <p:ph idx="1"/>
          </p:nvPr>
        </p:nvSpPr>
        <p:spPr/>
        <p:txBody>
          <a:bodyPr>
            <a:normAutofit/>
          </a:bodyPr>
          <a:lstStyle/>
          <a:p>
            <a:r>
              <a:rPr lang="tr-TR" sz="2400" dirty="0" err="1">
                <a:solidFill>
                  <a:srgbClr val="FF0000"/>
                </a:solidFill>
              </a:rPr>
              <a:t>Ruminantlarda</a:t>
            </a:r>
            <a:r>
              <a:rPr lang="tr-TR" sz="2400" dirty="0">
                <a:solidFill>
                  <a:srgbClr val="FF0000"/>
                </a:solidFill>
              </a:rPr>
              <a:t> </a:t>
            </a:r>
            <a:r>
              <a:rPr lang="tr-TR" sz="2400" dirty="0" err="1">
                <a:solidFill>
                  <a:srgbClr val="FF0000"/>
                </a:solidFill>
              </a:rPr>
              <a:t>Protozon</a:t>
            </a:r>
            <a:r>
              <a:rPr lang="tr-TR" sz="2400" dirty="0">
                <a:solidFill>
                  <a:srgbClr val="FF0000"/>
                </a:solidFill>
              </a:rPr>
              <a:t>-Konak İlişkisi</a:t>
            </a:r>
            <a:r>
              <a:rPr lang="tr-TR" sz="2400" dirty="0"/>
              <a:t>; </a:t>
            </a:r>
          </a:p>
          <a:p>
            <a:r>
              <a:rPr lang="tr-TR" sz="2400" dirty="0" err="1"/>
              <a:t>Ruminantlar</a:t>
            </a:r>
            <a:r>
              <a:rPr lang="tr-TR" sz="2400" dirty="0"/>
              <a:t> bitkisel selülozu ancak sindirim sistemlerinde- özellikle </a:t>
            </a:r>
            <a:r>
              <a:rPr lang="tr-TR" sz="2400" dirty="0" err="1"/>
              <a:t>Rumende</a:t>
            </a:r>
            <a:r>
              <a:rPr lang="tr-TR" sz="2400" dirty="0"/>
              <a:t>- barındırdıkları flora bakterileri ve </a:t>
            </a:r>
            <a:r>
              <a:rPr lang="tr-TR" sz="2400" dirty="0" err="1"/>
              <a:t>rumen</a:t>
            </a:r>
            <a:r>
              <a:rPr lang="tr-TR" sz="2400" dirty="0"/>
              <a:t> </a:t>
            </a:r>
            <a:r>
              <a:rPr lang="tr-TR" sz="2400" dirty="0" err="1"/>
              <a:t>protozoonlarının</a:t>
            </a:r>
            <a:r>
              <a:rPr lang="tr-TR" sz="2400" dirty="0"/>
              <a:t> sahip oldukları </a:t>
            </a:r>
            <a:r>
              <a:rPr lang="tr-TR" sz="2400" dirty="0" err="1"/>
              <a:t>Hemiselülaz</a:t>
            </a:r>
            <a:r>
              <a:rPr lang="tr-TR" sz="2400" dirty="0"/>
              <a:t> ve </a:t>
            </a:r>
            <a:r>
              <a:rPr lang="tr-TR" sz="2400" dirty="0" err="1"/>
              <a:t>Sellülaz</a:t>
            </a:r>
            <a:r>
              <a:rPr lang="tr-TR" sz="2400" dirty="0"/>
              <a:t> enzimleri sayesinde parçalayıp, sindirebilmektedirler. Geviş getiren hayvanların </a:t>
            </a:r>
            <a:r>
              <a:rPr lang="tr-TR" sz="2400" dirty="0" err="1"/>
              <a:t>rumeninde</a:t>
            </a:r>
            <a:r>
              <a:rPr lang="tr-TR" sz="2400" dirty="0"/>
              <a:t> selülozun sindirimi sonucunda asetat, </a:t>
            </a:r>
            <a:r>
              <a:rPr lang="tr-TR" sz="2400" dirty="0" err="1"/>
              <a:t>propionate</a:t>
            </a:r>
            <a:r>
              <a:rPr lang="tr-TR" sz="2400" dirty="0"/>
              <a:t>, </a:t>
            </a:r>
            <a:r>
              <a:rPr lang="tr-TR" sz="2400" dirty="0" err="1"/>
              <a:t>butyrate</a:t>
            </a:r>
            <a:r>
              <a:rPr lang="tr-TR" sz="2400" dirty="0"/>
              <a:t>, karbondioksit, CH4, H2O ve uçucu yağ asitleri gibi maddeler ortaya çıkmaktadır. Rumen de </a:t>
            </a:r>
            <a:r>
              <a:rPr lang="tr-TR" sz="2400" dirty="0" err="1"/>
              <a:t>propionate</a:t>
            </a:r>
            <a:r>
              <a:rPr lang="tr-TR" sz="2400" dirty="0"/>
              <a:t>-karbonhidrat sentezinde, </a:t>
            </a:r>
            <a:r>
              <a:rPr lang="tr-TR" sz="2400" dirty="0" err="1"/>
              <a:t>acetate</a:t>
            </a:r>
            <a:r>
              <a:rPr lang="tr-TR" sz="2400" dirty="0"/>
              <a:t>, </a:t>
            </a:r>
            <a:r>
              <a:rPr lang="tr-TR" sz="2400" dirty="0" err="1"/>
              <a:t>butyrate</a:t>
            </a:r>
            <a:r>
              <a:rPr lang="tr-TR" sz="2400" dirty="0"/>
              <a:t>-enerji sağlanmasında kullanılmaktadır.</a:t>
            </a:r>
          </a:p>
        </p:txBody>
      </p:sp>
    </p:spTree>
    <p:extLst>
      <p:ext uri="{BB962C8B-B14F-4D97-AF65-F5344CB8AC3E}">
        <p14:creationId xmlns:p14="http://schemas.microsoft.com/office/powerpoint/2010/main" val="3269775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8119D0A-D276-4275-A264-18F97A80688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E89A605A-10D2-42F5-95A6-89C751AD7E33}"/>
              </a:ext>
            </a:extLst>
          </p:cNvPr>
          <p:cNvSpPr>
            <a:spLocks noGrp="1"/>
          </p:cNvSpPr>
          <p:nvPr>
            <p:ph idx="1"/>
          </p:nvPr>
        </p:nvSpPr>
        <p:spPr>
          <a:xfrm>
            <a:off x="822960" y="1737360"/>
            <a:ext cx="7543800" cy="4189307"/>
          </a:xfrm>
        </p:spPr>
        <p:txBody>
          <a:bodyPr>
            <a:noAutofit/>
          </a:bodyPr>
          <a:lstStyle/>
          <a:p>
            <a:r>
              <a:rPr lang="tr-TR" sz="2400" dirty="0">
                <a:solidFill>
                  <a:srgbClr val="FF0000"/>
                </a:solidFill>
              </a:rPr>
              <a:t>Normal Bakteriyel Flora;</a:t>
            </a:r>
          </a:p>
          <a:p>
            <a:r>
              <a:rPr lang="tr-TR" sz="2400" dirty="0"/>
              <a:t> Normal koşullarda insanların iç organlarında mikroorganizmalar bulunmaz. Yani bu organ ve sıvılar steril olup herhangi bir patojen veya </a:t>
            </a:r>
            <a:r>
              <a:rPr lang="tr-TR" sz="2400" dirty="0" err="1"/>
              <a:t>apatojen</a:t>
            </a:r>
            <a:r>
              <a:rPr lang="tr-TR" sz="2400" dirty="0"/>
              <a:t> mikroorganizma içermezler. İnsan vücudunda normal florayı oluşturan faydalı bakteriler ve diğer mikroplar çoğunlukla vücudun </a:t>
            </a:r>
            <a:r>
              <a:rPr lang="tr-TR" sz="2400" dirty="0" err="1"/>
              <a:t>mukozal</a:t>
            </a:r>
            <a:r>
              <a:rPr lang="tr-TR" sz="2400" dirty="0"/>
              <a:t> yüzeylerinde bulunur. Florayı oluşturan bu mikroorganizma toplulukları vücudumuzun yüzeysel dokularında </a:t>
            </a:r>
            <a:r>
              <a:rPr lang="tr-TR" sz="2400" dirty="0" err="1"/>
              <a:t>kolonize</a:t>
            </a:r>
            <a:r>
              <a:rPr lang="tr-TR" sz="2400" dirty="0"/>
              <a:t> olurlar. </a:t>
            </a:r>
            <a:r>
              <a:rPr lang="tr-TR" sz="2400" dirty="0" err="1"/>
              <a:t>Kolonizasyon</a:t>
            </a:r>
            <a:r>
              <a:rPr lang="tr-TR" sz="2400" dirty="0"/>
              <a:t>; bakterilerin vücuda doğal deliklerden girmeleri, giriş yerinde yerleşmeleri ve çoğalmalarıdır. Eğer patojen mikroorganizmalar vücuda giriş yerinde çoğalır ve yayılarak hastalık oluşturabilir hale gelirse bu duruma </a:t>
            </a:r>
            <a:r>
              <a:rPr lang="tr-TR" sz="2400" dirty="0" err="1"/>
              <a:t>invasyon</a:t>
            </a:r>
            <a:r>
              <a:rPr lang="tr-TR" sz="2400" dirty="0"/>
              <a:t> denir. Son yıllarda yapılan araştırmalara göre insan vücudunun normal bağırsak florası 10</a:t>
            </a:r>
            <a:r>
              <a:rPr lang="tr-TR" sz="1400" dirty="0"/>
              <a:t>14</a:t>
            </a:r>
            <a:r>
              <a:rPr lang="tr-TR" sz="2400" dirty="0"/>
              <a:t> bakteriden oluşan ve 500-1000’den fazla tür içeren mikroorganizma bulundurmaktadır.</a:t>
            </a:r>
          </a:p>
        </p:txBody>
      </p:sp>
    </p:spTree>
    <p:extLst>
      <p:ext uri="{BB962C8B-B14F-4D97-AF65-F5344CB8AC3E}">
        <p14:creationId xmlns:p14="http://schemas.microsoft.com/office/powerpoint/2010/main" val="1981291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678A0F7-6824-49FC-9D53-D2E01719FCD6}"/>
              </a:ext>
            </a:extLst>
          </p:cNvPr>
          <p:cNvSpPr>
            <a:spLocks noGrp="1"/>
          </p:cNvSpPr>
          <p:nvPr>
            <p:ph type="title"/>
          </p:nvPr>
        </p:nvSpPr>
        <p:spPr/>
        <p:txBody>
          <a:bodyPr>
            <a:normAutofit fontScale="90000"/>
          </a:bodyPr>
          <a:lstStyle/>
          <a:p>
            <a:r>
              <a:rPr lang="tr-TR" sz="4400" dirty="0">
                <a:solidFill>
                  <a:srgbClr val="FF0000"/>
                </a:solidFill>
              </a:rPr>
              <a:t>3.İnsanın Normal Florasını Etkileyen Faktörler ve Flora Çeşitleri   </a:t>
            </a:r>
          </a:p>
        </p:txBody>
      </p:sp>
      <p:sp>
        <p:nvSpPr>
          <p:cNvPr id="3" name="İçerik Yer Tutucusu 2">
            <a:extLst>
              <a:ext uri="{FF2B5EF4-FFF2-40B4-BE49-F238E27FC236}">
                <a16:creationId xmlns:a16="http://schemas.microsoft.com/office/drawing/2014/main" xmlns="" id="{7A76A34A-4DDC-413E-BCCB-F94C546777B0}"/>
              </a:ext>
            </a:extLst>
          </p:cNvPr>
          <p:cNvSpPr>
            <a:spLocks noGrp="1"/>
          </p:cNvSpPr>
          <p:nvPr>
            <p:ph idx="1"/>
          </p:nvPr>
        </p:nvSpPr>
        <p:spPr/>
        <p:txBody>
          <a:bodyPr>
            <a:noAutofit/>
          </a:bodyPr>
          <a:lstStyle/>
          <a:p>
            <a:r>
              <a:rPr lang="tr-TR" sz="2400" dirty="0"/>
              <a:t>İç (genetik), dış (çevre, beslenme) ve sosyal (toplumsal yapı, okul, iş ortamları) çevresel faktörler insan yaşamını doğrudan etkilediği gibi, aynı zamanda bireylerin vücudunda flora oluşumunu da doğrudan etkilemektedir.</a:t>
            </a:r>
          </a:p>
          <a:p>
            <a:r>
              <a:rPr lang="tr-TR" sz="2400" dirty="0"/>
              <a:t>Genetik</a:t>
            </a:r>
          </a:p>
          <a:p>
            <a:r>
              <a:rPr lang="tr-TR" sz="2400" dirty="0"/>
              <a:t>Yaş </a:t>
            </a:r>
          </a:p>
          <a:p>
            <a:r>
              <a:rPr lang="tr-TR" sz="2400" dirty="0"/>
              <a:t>Cinsiyet</a:t>
            </a:r>
          </a:p>
          <a:p>
            <a:r>
              <a:rPr lang="tr-TR" sz="2400" dirty="0"/>
              <a:t>Beslenme Alışkanlıkları</a:t>
            </a:r>
          </a:p>
          <a:p>
            <a:r>
              <a:rPr lang="tr-TR" sz="2400" dirty="0"/>
              <a:t>Yaşanılan çevre</a:t>
            </a:r>
          </a:p>
          <a:p>
            <a:r>
              <a:rPr lang="tr-TR" sz="2400" dirty="0"/>
              <a:t>Yaşamsal stres vb.</a:t>
            </a:r>
          </a:p>
        </p:txBody>
      </p:sp>
    </p:spTree>
    <p:extLst>
      <p:ext uri="{BB962C8B-B14F-4D97-AF65-F5344CB8AC3E}">
        <p14:creationId xmlns:p14="http://schemas.microsoft.com/office/powerpoint/2010/main" val="423223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DD0F830-1317-4EA6-83AE-8AADBE53C80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57FAD8B-794A-40E2-8E42-8FF007952773}"/>
              </a:ext>
            </a:extLst>
          </p:cNvPr>
          <p:cNvSpPr>
            <a:spLocks noGrp="1"/>
          </p:cNvSpPr>
          <p:nvPr>
            <p:ph idx="1"/>
          </p:nvPr>
        </p:nvSpPr>
        <p:spPr/>
        <p:txBody>
          <a:bodyPr>
            <a:normAutofit lnSpcReduction="10000"/>
          </a:bodyPr>
          <a:lstStyle/>
          <a:p>
            <a:r>
              <a:rPr lang="tr-TR" dirty="0"/>
              <a:t> </a:t>
            </a:r>
            <a:r>
              <a:rPr lang="tr-TR" sz="2400" dirty="0"/>
              <a:t>İnsan flora oluşumunda </a:t>
            </a:r>
            <a:r>
              <a:rPr lang="tr-TR" sz="2400" dirty="0" err="1"/>
              <a:t>ökaryotik</a:t>
            </a:r>
            <a:r>
              <a:rPr lang="tr-TR" sz="2400" dirty="0"/>
              <a:t> mantarlar, bazı </a:t>
            </a:r>
            <a:r>
              <a:rPr lang="tr-TR" sz="2400" dirty="0" err="1"/>
              <a:t>protistalar</a:t>
            </a:r>
            <a:r>
              <a:rPr lang="tr-TR" sz="2400" dirty="0"/>
              <a:t> yer alsalar da en çok sayıyı bakteriler oluşturmaktadır. Bu sayının bazı araştırmacılar tarafından 10 üzeri 14 bakteri olduğu tahmin edilmektedir.</a:t>
            </a:r>
          </a:p>
          <a:p>
            <a:r>
              <a:rPr lang="tr-TR" sz="2400" dirty="0">
                <a:solidFill>
                  <a:srgbClr val="FF0000"/>
                </a:solidFill>
              </a:rPr>
              <a:t>Deri Florası</a:t>
            </a:r>
            <a:r>
              <a:rPr lang="tr-TR" sz="2400" dirty="0"/>
              <a:t>; deri devamlı dış çevre ile ilişki içindedir. Bu yüzden bir çok mikroorganizma geçici olarak deride bulunur. Derinin kalıcı florası;</a:t>
            </a:r>
          </a:p>
          <a:p>
            <a:r>
              <a:rPr lang="tr-TR" sz="2400" dirty="0"/>
              <a:t>Yaşanılan coğrafi bölge,</a:t>
            </a:r>
          </a:p>
          <a:p>
            <a:r>
              <a:rPr lang="tr-TR" sz="2400" dirty="0"/>
              <a:t>Giyilen elbiseler,</a:t>
            </a:r>
          </a:p>
          <a:p>
            <a:r>
              <a:rPr lang="tr-TR" sz="2400" dirty="0"/>
              <a:t>Temizlik alışkanlığı ve</a:t>
            </a:r>
          </a:p>
          <a:p>
            <a:r>
              <a:rPr lang="tr-TR" sz="2400" dirty="0"/>
              <a:t>Vücudun salgı durumuna göre bazı değişiklikler gösterebilir. </a:t>
            </a:r>
          </a:p>
        </p:txBody>
      </p:sp>
    </p:spTree>
    <p:extLst>
      <p:ext uri="{BB962C8B-B14F-4D97-AF65-F5344CB8AC3E}">
        <p14:creationId xmlns:p14="http://schemas.microsoft.com/office/powerpoint/2010/main" val="1101121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FA53E9D-D8A1-4B0C-ADAF-5CBF9CF78BA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CBBCC7E5-956C-442E-9166-1189B8C480B3}"/>
              </a:ext>
            </a:extLst>
          </p:cNvPr>
          <p:cNvSpPr>
            <a:spLocks noGrp="1"/>
          </p:cNvSpPr>
          <p:nvPr>
            <p:ph idx="1"/>
          </p:nvPr>
        </p:nvSpPr>
        <p:spPr/>
        <p:txBody>
          <a:bodyPr>
            <a:noAutofit/>
          </a:bodyPr>
          <a:lstStyle/>
          <a:p>
            <a:r>
              <a:rPr lang="tr-TR" sz="2400" dirty="0"/>
              <a:t>Deride en sık rastlanan flora üyeleri, </a:t>
            </a:r>
            <a:r>
              <a:rPr lang="tr-TR" sz="2400" dirty="0" err="1"/>
              <a:t>aneorobik</a:t>
            </a:r>
            <a:r>
              <a:rPr lang="tr-TR" sz="2400" dirty="0"/>
              <a:t> ve aerobik </a:t>
            </a:r>
            <a:r>
              <a:rPr lang="tr-TR" sz="2400" dirty="0" err="1"/>
              <a:t>difteroid</a:t>
            </a:r>
            <a:r>
              <a:rPr lang="tr-TR" sz="2400" dirty="0"/>
              <a:t> basiller, </a:t>
            </a:r>
            <a:r>
              <a:rPr lang="tr-TR" sz="2400" dirty="0" err="1"/>
              <a:t>non</a:t>
            </a:r>
            <a:r>
              <a:rPr lang="tr-TR" sz="2400" dirty="0"/>
              <a:t>- </a:t>
            </a:r>
            <a:r>
              <a:rPr lang="tr-TR" sz="2400" dirty="0" err="1"/>
              <a:t>hemolitik</a:t>
            </a:r>
            <a:r>
              <a:rPr lang="tr-TR" sz="2400" dirty="0"/>
              <a:t> Stafilokoklar ve streptokoklardır.</a:t>
            </a:r>
          </a:p>
          <a:p>
            <a:r>
              <a:rPr lang="tr-TR" sz="2400" dirty="0">
                <a:solidFill>
                  <a:srgbClr val="FF0000"/>
                </a:solidFill>
              </a:rPr>
              <a:t>Ağız Ve Üst Solunum Yollarının Florası</a:t>
            </a:r>
            <a:r>
              <a:rPr lang="tr-TR" sz="2400" dirty="0"/>
              <a:t>; Yeni doğan çocuklarda ağız ve üst solunum yollarında flora doğumdan yaklaşık 4-12 saat sonra oluşmaya başlar. Çocukluk döneminde dişler çıkmadan önce ağızda </a:t>
            </a:r>
            <a:r>
              <a:rPr lang="tr-TR" sz="2400" dirty="0" err="1"/>
              <a:t>stafilakoklar</a:t>
            </a:r>
            <a:r>
              <a:rPr lang="tr-TR" sz="2400" dirty="0"/>
              <a:t>, gram negatif </a:t>
            </a:r>
            <a:r>
              <a:rPr lang="tr-TR" sz="2400" dirty="0" err="1"/>
              <a:t>diplokoklar</a:t>
            </a:r>
            <a:r>
              <a:rPr lang="tr-TR" sz="2400" dirty="0"/>
              <a:t> ve </a:t>
            </a:r>
            <a:r>
              <a:rPr lang="tr-TR" sz="2400" dirty="0" err="1"/>
              <a:t>difteroidler</a:t>
            </a:r>
            <a:r>
              <a:rPr lang="tr-TR" sz="2400" dirty="0"/>
              <a:t> görülür. Dişler çıktıktan sonra, </a:t>
            </a:r>
            <a:r>
              <a:rPr lang="tr-TR" sz="2400" dirty="0" err="1"/>
              <a:t>Streptokokkus</a:t>
            </a:r>
            <a:r>
              <a:rPr lang="tr-TR" sz="2400" dirty="0"/>
              <a:t> </a:t>
            </a:r>
            <a:r>
              <a:rPr lang="tr-TR" sz="2400" dirty="0" err="1"/>
              <a:t>viridans</a:t>
            </a:r>
            <a:r>
              <a:rPr lang="tr-TR" sz="2400" dirty="0"/>
              <a:t> floranın temel üyesi durumuna gelir. Ağızda denge bozulmadığı sürece konağa koruma sağlarlar. </a:t>
            </a:r>
          </a:p>
          <a:p>
            <a:r>
              <a:rPr lang="tr-TR" sz="2400" dirty="0">
                <a:solidFill>
                  <a:srgbClr val="FF0000"/>
                </a:solidFill>
              </a:rPr>
              <a:t>Sindirim Sistemi Florası</a:t>
            </a:r>
            <a:r>
              <a:rPr lang="tr-TR" sz="2400" dirty="0"/>
              <a:t>: İnsanlarda sindirim yolu ağızda başlayıp, anüs ile sonlanan bir kanal sistemidir. Bu sistem de </a:t>
            </a:r>
            <a:r>
              <a:rPr lang="tr-TR" sz="2400" dirty="0" err="1"/>
              <a:t>yeralan</a:t>
            </a:r>
            <a:r>
              <a:rPr lang="tr-TR" sz="2400" dirty="0"/>
              <a:t> organları sırasıyla; ağızdan sonra, </a:t>
            </a:r>
            <a:r>
              <a:rPr lang="tr-TR" sz="2400" dirty="0" err="1"/>
              <a:t>özefagus</a:t>
            </a:r>
            <a:r>
              <a:rPr lang="tr-TR" sz="2400" dirty="0"/>
              <a:t>, mide, incebağırsak, kalın bağırsak, düz bağırsak ve anüstür.</a:t>
            </a:r>
          </a:p>
        </p:txBody>
      </p:sp>
    </p:spTree>
    <p:extLst>
      <p:ext uri="{BB962C8B-B14F-4D97-AF65-F5344CB8AC3E}">
        <p14:creationId xmlns:p14="http://schemas.microsoft.com/office/powerpoint/2010/main" val="4170318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1511EB9-4768-43D6-8A56-2B0CEDFCAB1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AEF7046D-E678-4160-800A-F7F2D2D3F839}"/>
              </a:ext>
            </a:extLst>
          </p:cNvPr>
          <p:cNvSpPr>
            <a:spLocks noGrp="1"/>
          </p:cNvSpPr>
          <p:nvPr>
            <p:ph idx="1"/>
          </p:nvPr>
        </p:nvSpPr>
        <p:spPr/>
        <p:txBody>
          <a:bodyPr>
            <a:normAutofit lnSpcReduction="10000"/>
          </a:bodyPr>
          <a:lstStyle/>
          <a:p>
            <a:r>
              <a:rPr lang="tr-TR" sz="2400" dirty="0">
                <a:solidFill>
                  <a:srgbClr val="FF0000"/>
                </a:solidFill>
              </a:rPr>
              <a:t>Bağırsak Florası ve Önemi:</a:t>
            </a:r>
          </a:p>
          <a:p>
            <a:r>
              <a:rPr lang="tr-TR" sz="2400" dirty="0"/>
              <a:t> İnsanlarda bağırsak mukozasının yüzey alanı yaklaşık 200 metre² olup, deri yüzeyinin 100 katıdır. Bu yüzey insan vücudunu yaklaşık olarak 10 üzeri 14 mikroorganizmadan ayırmaktadır. Diğer bir deyimle 200 metre karelik bir yüzey alanında 10 üzeri 14 mikroorganizma yaşamaktadır.</a:t>
            </a:r>
          </a:p>
          <a:p>
            <a:r>
              <a:rPr lang="tr-TR" sz="2400" dirty="0"/>
              <a:t>İnsanların bitkiler ve organizmalar olmaksızın yaşamaları düşünülemez. Bu nedenle bu vücut yüzey ve boşlukları bir organizma tabakası ile kaplı durumdadır. Kalın bağırsaklarda 1-2 kg, deri de 200 gr, ağız boşluğu, akciğerler ve vajinanın her birinde 20 şer gram, burunda 10 gram, gözde 1 gram mikroorganizma vardır.</a:t>
            </a:r>
          </a:p>
        </p:txBody>
      </p:sp>
    </p:spTree>
    <p:extLst>
      <p:ext uri="{BB962C8B-B14F-4D97-AF65-F5344CB8AC3E}">
        <p14:creationId xmlns:p14="http://schemas.microsoft.com/office/powerpoint/2010/main" val="1290060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58904AA-9DED-4901-BEC8-600E29B15D9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3536736-842E-4804-AEAA-F60B9A5A5DFC}"/>
              </a:ext>
            </a:extLst>
          </p:cNvPr>
          <p:cNvSpPr>
            <a:spLocks noGrp="1"/>
          </p:cNvSpPr>
          <p:nvPr>
            <p:ph idx="1"/>
          </p:nvPr>
        </p:nvSpPr>
        <p:spPr/>
        <p:txBody>
          <a:bodyPr>
            <a:normAutofit fontScale="62500" lnSpcReduction="20000"/>
          </a:bodyPr>
          <a:lstStyle/>
          <a:p>
            <a:r>
              <a:rPr lang="tr-TR" dirty="0">
                <a:solidFill>
                  <a:srgbClr val="FF0000"/>
                </a:solidFill>
              </a:rPr>
              <a:t>Göz Florası</a:t>
            </a:r>
            <a:r>
              <a:rPr lang="tr-TR" dirty="0"/>
              <a:t>: Gözün en dış yüzeyinde bulunan zarda </a:t>
            </a:r>
            <a:r>
              <a:rPr lang="tr-TR" dirty="0" err="1"/>
              <a:t>difteroidler</a:t>
            </a:r>
            <a:r>
              <a:rPr lang="tr-TR" dirty="0"/>
              <a:t>, </a:t>
            </a:r>
            <a:r>
              <a:rPr lang="tr-TR" dirty="0" err="1"/>
              <a:t>stafilakoklar</a:t>
            </a:r>
            <a:r>
              <a:rPr lang="tr-TR" dirty="0"/>
              <a:t> ve streptokoklar yer alır. Gözyaşı sıvısında bulunan </a:t>
            </a:r>
            <a:r>
              <a:rPr lang="tr-TR" dirty="0" err="1"/>
              <a:t>lizozomal</a:t>
            </a:r>
            <a:r>
              <a:rPr lang="tr-TR" dirty="0"/>
              <a:t> enzimler sayesinde bir çok mikroorganizmanın üremesi engellenmektedir. Göz yaşı iyi bir doğal savunma sıvısıdır. Bireyleri streslerden korur.</a:t>
            </a:r>
          </a:p>
          <a:p>
            <a:r>
              <a:rPr lang="tr-TR" dirty="0" err="1">
                <a:solidFill>
                  <a:srgbClr val="FF0000"/>
                </a:solidFill>
              </a:rPr>
              <a:t>Vajen</a:t>
            </a:r>
            <a:r>
              <a:rPr lang="tr-TR" dirty="0">
                <a:solidFill>
                  <a:srgbClr val="FF0000"/>
                </a:solidFill>
              </a:rPr>
              <a:t> Florası</a:t>
            </a:r>
            <a:r>
              <a:rPr lang="tr-TR" dirty="0"/>
              <a:t>: Kadınların </a:t>
            </a:r>
            <a:r>
              <a:rPr lang="tr-TR" dirty="0" err="1"/>
              <a:t>vajen</a:t>
            </a:r>
            <a:r>
              <a:rPr lang="tr-TR" dirty="0"/>
              <a:t> florası bireylerin yaşama ve fizyolojik durumlarına (gebelik, lohusalık durumlarına) bağlı olarak bazı farklılıklar gösterir.</a:t>
            </a:r>
          </a:p>
          <a:p>
            <a:r>
              <a:rPr lang="tr-TR" dirty="0">
                <a:solidFill>
                  <a:srgbClr val="FF0000"/>
                </a:solidFill>
              </a:rPr>
              <a:t>Doğurganlık</a:t>
            </a:r>
            <a:r>
              <a:rPr lang="tr-TR" dirty="0"/>
              <a:t> çağındaki kadınlarda temel flora üyesi, </a:t>
            </a:r>
            <a:r>
              <a:rPr lang="tr-TR" dirty="0" err="1"/>
              <a:t>aerop</a:t>
            </a:r>
            <a:r>
              <a:rPr lang="tr-TR" dirty="0"/>
              <a:t> </a:t>
            </a:r>
            <a:r>
              <a:rPr lang="tr-TR" dirty="0" err="1"/>
              <a:t>laktobasillerdir</a:t>
            </a:r>
            <a:r>
              <a:rPr lang="tr-TR" dirty="0"/>
              <a:t>.</a:t>
            </a:r>
          </a:p>
          <a:p>
            <a:r>
              <a:rPr lang="tr-TR" dirty="0" err="1">
                <a:solidFill>
                  <a:srgbClr val="FF0000"/>
                </a:solidFill>
              </a:rPr>
              <a:t>Yenidoğan</a:t>
            </a:r>
            <a:r>
              <a:rPr lang="tr-TR" dirty="0"/>
              <a:t> döneminde birkaç hafta süreyle </a:t>
            </a:r>
            <a:r>
              <a:rPr lang="tr-TR" dirty="0" err="1"/>
              <a:t>laktobasiller</a:t>
            </a:r>
            <a:r>
              <a:rPr lang="tr-TR" dirty="0"/>
              <a:t> bulunur.</a:t>
            </a:r>
          </a:p>
          <a:p>
            <a:r>
              <a:rPr lang="tr-TR" dirty="0">
                <a:solidFill>
                  <a:srgbClr val="FF0000"/>
                </a:solidFill>
              </a:rPr>
              <a:t>Ergenlik</a:t>
            </a:r>
            <a:r>
              <a:rPr lang="tr-TR" dirty="0"/>
              <a:t> dönemine kadar stafilokok ve </a:t>
            </a:r>
            <a:r>
              <a:rPr lang="tr-TR" dirty="0" err="1"/>
              <a:t>difteroid</a:t>
            </a:r>
            <a:r>
              <a:rPr lang="tr-TR" dirty="0"/>
              <a:t> basiller flora üyeleri iken,</a:t>
            </a:r>
          </a:p>
          <a:p>
            <a:r>
              <a:rPr lang="tr-TR" dirty="0">
                <a:solidFill>
                  <a:srgbClr val="FF0000"/>
                </a:solidFill>
              </a:rPr>
              <a:t>Cinsel aktif dönemde </a:t>
            </a:r>
            <a:r>
              <a:rPr lang="tr-TR" dirty="0" err="1"/>
              <a:t>vajen</a:t>
            </a:r>
            <a:r>
              <a:rPr lang="tr-TR" dirty="0"/>
              <a:t> mukozasının zengin glikojen yapısı ve </a:t>
            </a:r>
            <a:r>
              <a:rPr lang="tr-TR" dirty="0" err="1"/>
              <a:t>aerop</a:t>
            </a:r>
            <a:r>
              <a:rPr lang="tr-TR" dirty="0"/>
              <a:t>, </a:t>
            </a:r>
            <a:r>
              <a:rPr lang="tr-TR" dirty="0" err="1"/>
              <a:t>anaerop</a:t>
            </a:r>
            <a:r>
              <a:rPr lang="tr-TR" dirty="0"/>
              <a:t> </a:t>
            </a:r>
            <a:r>
              <a:rPr lang="tr-TR" dirty="0" err="1"/>
              <a:t>laktobasiller</a:t>
            </a:r>
            <a:r>
              <a:rPr lang="tr-TR" dirty="0"/>
              <a:t>, glikojenden laktik asit oluşturulması </a:t>
            </a:r>
            <a:r>
              <a:rPr lang="tr-TR" dirty="0" err="1"/>
              <a:t>pH’nın</a:t>
            </a:r>
            <a:r>
              <a:rPr lang="tr-TR" dirty="0"/>
              <a:t> aside kaymasına neden olur.</a:t>
            </a:r>
          </a:p>
          <a:p>
            <a:r>
              <a:rPr lang="tr-TR" dirty="0" err="1">
                <a:solidFill>
                  <a:srgbClr val="FF0000"/>
                </a:solidFill>
              </a:rPr>
              <a:t>Servikal</a:t>
            </a:r>
            <a:r>
              <a:rPr lang="tr-TR" dirty="0">
                <a:solidFill>
                  <a:srgbClr val="FF0000"/>
                </a:solidFill>
              </a:rPr>
              <a:t> salgıların </a:t>
            </a:r>
            <a:r>
              <a:rPr lang="tr-TR" dirty="0" err="1"/>
              <a:t>antibakteriyel</a:t>
            </a:r>
            <a:r>
              <a:rPr lang="tr-TR" dirty="0"/>
              <a:t> etkileri sayesinde bir çok patojen mikroorganizmanın </a:t>
            </a:r>
            <a:r>
              <a:rPr lang="tr-TR" dirty="0" err="1"/>
              <a:t>kolonizasyonu</a:t>
            </a:r>
            <a:r>
              <a:rPr lang="tr-TR" dirty="0"/>
              <a:t> engellenmiş olmaktadır.</a:t>
            </a:r>
          </a:p>
        </p:txBody>
      </p:sp>
    </p:spTree>
    <p:extLst>
      <p:ext uri="{BB962C8B-B14F-4D97-AF65-F5344CB8AC3E}">
        <p14:creationId xmlns:p14="http://schemas.microsoft.com/office/powerpoint/2010/main" val="2728476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348FE8C-9E57-4B41-90B5-1350E3757644}"/>
              </a:ext>
            </a:extLst>
          </p:cNvPr>
          <p:cNvSpPr>
            <a:spLocks noGrp="1"/>
          </p:cNvSpPr>
          <p:nvPr>
            <p:ph type="title"/>
          </p:nvPr>
        </p:nvSpPr>
        <p:spPr/>
        <p:txBody>
          <a:bodyPr>
            <a:normAutofit fontScale="90000"/>
          </a:bodyPr>
          <a:lstStyle/>
          <a:p>
            <a:r>
              <a:rPr lang="tr-TR" dirty="0">
                <a:solidFill>
                  <a:srgbClr val="FF0000"/>
                </a:solidFill>
              </a:rPr>
              <a:t>4.Normal Floranın Yararları ve Bireyin Vücut Direncine Katkıları</a:t>
            </a:r>
          </a:p>
        </p:txBody>
      </p:sp>
      <p:sp>
        <p:nvSpPr>
          <p:cNvPr id="3" name="İçerik Yer Tutucusu 2">
            <a:extLst>
              <a:ext uri="{FF2B5EF4-FFF2-40B4-BE49-F238E27FC236}">
                <a16:creationId xmlns:a16="http://schemas.microsoft.com/office/drawing/2014/main" xmlns="" id="{42472937-B294-45C9-B28D-B783555B797E}"/>
              </a:ext>
            </a:extLst>
          </p:cNvPr>
          <p:cNvSpPr>
            <a:spLocks noGrp="1"/>
          </p:cNvSpPr>
          <p:nvPr>
            <p:ph idx="1"/>
          </p:nvPr>
        </p:nvSpPr>
        <p:spPr/>
        <p:txBody>
          <a:bodyPr>
            <a:normAutofit fontScale="55000" lnSpcReduction="20000"/>
          </a:bodyPr>
          <a:lstStyle/>
          <a:p>
            <a:r>
              <a:rPr lang="tr-TR" dirty="0"/>
              <a:t>Normal florayı meydana getiren çoğunlukla bakteriler ve diğer mikroplar içinde bulunduğu </a:t>
            </a:r>
            <a:r>
              <a:rPr lang="tr-TR" dirty="0" err="1"/>
              <a:t>makroorganizmanın</a:t>
            </a:r>
            <a:r>
              <a:rPr lang="tr-TR" dirty="0"/>
              <a:t>( konağın) bütün vücut yapıları ve </a:t>
            </a:r>
            <a:r>
              <a:rPr lang="tr-TR" dirty="0" err="1"/>
              <a:t>mukozal</a:t>
            </a:r>
            <a:r>
              <a:rPr lang="tr-TR" dirty="0"/>
              <a:t> yüzeylerine adapte olmuş; varlığı ile konağa </a:t>
            </a:r>
            <a:r>
              <a:rPr lang="tr-TR" dirty="0" err="1"/>
              <a:t>immünobiyolojik</a:t>
            </a:r>
            <a:r>
              <a:rPr lang="tr-TR" dirty="0"/>
              <a:t> yaşamsal kalite kazandıran, eksikliği veya yokluğunda bir çok fizyolojik denge bozukluğunun ortaya çıkmasına neden olabilme potansiyelindeki yararlı mikroorganizma topluluğudur. Normal floranın yararlarını şöyle sıralayabiliriz;</a:t>
            </a:r>
          </a:p>
          <a:p>
            <a:r>
              <a:rPr lang="tr-TR" dirty="0"/>
              <a:t>1.Konakçı tarafından alınmış besinlerden vitamin sentezlenmesine ve salınımına yardımcı olurlar.</a:t>
            </a:r>
          </a:p>
          <a:p>
            <a:r>
              <a:rPr lang="tr-TR" dirty="0"/>
              <a:t>2.Vücudun </a:t>
            </a:r>
            <a:r>
              <a:rPr lang="tr-TR" dirty="0" err="1"/>
              <a:t>mukozal</a:t>
            </a:r>
            <a:r>
              <a:rPr lang="tr-TR" dirty="0"/>
              <a:t> yüzeylerinde konağı patojen bakterilerin </a:t>
            </a:r>
            <a:r>
              <a:rPr lang="tr-TR" dirty="0" err="1"/>
              <a:t>kolonizasyonundan</a:t>
            </a:r>
            <a:r>
              <a:rPr lang="tr-TR" dirty="0"/>
              <a:t> korur.</a:t>
            </a:r>
          </a:p>
          <a:p>
            <a:r>
              <a:rPr lang="tr-TR" dirty="0"/>
              <a:t>3.Patojen bakteriler ve/veya diğer bakteriler ile antagonizma oluşturarak onların bazı </a:t>
            </a:r>
            <a:r>
              <a:rPr lang="tr-TR" dirty="0" err="1"/>
              <a:t>virülens</a:t>
            </a:r>
            <a:r>
              <a:rPr lang="tr-TR" dirty="0"/>
              <a:t> faktörlerini (</a:t>
            </a:r>
            <a:r>
              <a:rPr lang="tr-TR" dirty="0" err="1"/>
              <a:t>bakteriyosinler</a:t>
            </a:r>
            <a:r>
              <a:rPr lang="tr-TR" dirty="0"/>
              <a:t>) sentezlenmesini önlerler veya öldürülmesine yardımcı olurlar.</a:t>
            </a:r>
          </a:p>
          <a:p>
            <a:r>
              <a:rPr lang="tr-TR" dirty="0"/>
              <a:t>4.Bazı dokuların gelişiminde uyarıcı etki gösterirler.</a:t>
            </a:r>
          </a:p>
          <a:p>
            <a:r>
              <a:rPr lang="tr-TR" dirty="0"/>
              <a:t>5.Son yıllarda </a:t>
            </a:r>
            <a:r>
              <a:rPr lang="tr-TR" dirty="0" err="1"/>
              <a:t>probiyotik</a:t>
            </a:r>
            <a:r>
              <a:rPr lang="tr-TR" dirty="0"/>
              <a:t> etkilerinden yararlanılarak, </a:t>
            </a:r>
            <a:r>
              <a:rPr lang="tr-TR" dirty="0" err="1"/>
              <a:t>immünostimülan</a:t>
            </a:r>
            <a:r>
              <a:rPr lang="tr-TR" dirty="0"/>
              <a:t> veya </a:t>
            </a:r>
            <a:r>
              <a:rPr lang="tr-TR" dirty="0" err="1"/>
              <a:t>immünostimülatör</a:t>
            </a:r>
            <a:r>
              <a:rPr lang="tr-TR" dirty="0"/>
              <a:t> olarak kullanmaktadırlar.</a:t>
            </a:r>
          </a:p>
          <a:p>
            <a:r>
              <a:rPr lang="tr-TR" dirty="0"/>
              <a:t>6.Özgür olmayan antikor üretiminde önemli etkileri bulunmaktadır.</a:t>
            </a:r>
          </a:p>
        </p:txBody>
      </p:sp>
    </p:spTree>
    <p:extLst>
      <p:ext uri="{BB962C8B-B14F-4D97-AF65-F5344CB8AC3E}">
        <p14:creationId xmlns:p14="http://schemas.microsoft.com/office/powerpoint/2010/main" val="809773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6CAF751-E645-411D-ADCC-73B7900CCDE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99346D3-6CD1-4C08-876B-737CE8CCC501}"/>
              </a:ext>
            </a:extLst>
          </p:cNvPr>
          <p:cNvSpPr>
            <a:spLocks noGrp="1"/>
          </p:cNvSpPr>
          <p:nvPr>
            <p:ph idx="1"/>
          </p:nvPr>
        </p:nvSpPr>
        <p:spPr/>
        <p:txBody>
          <a:bodyPr>
            <a:normAutofit fontScale="70000" lnSpcReduction="20000"/>
          </a:bodyPr>
          <a:lstStyle/>
          <a:p>
            <a:r>
              <a:rPr lang="tr-TR" dirty="0"/>
              <a:t> </a:t>
            </a:r>
            <a:r>
              <a:rPr lang="tr-TR" dirty="0" err="1"/>
              <a:t>Probiyotik</a:t>
            </a:r>
            <a:r>
              <a:rPr lang="tr-TR" dirty="0"/>
              <a:t>; ağız yoluyla alındığında veya diğer </a:t>
            </a:r>
            <a:r>
              <a:rPr lang="tr-TR" dirty="0" err="1"/>
              <a:t>mukozal</a:t>
            </a:r>
            <a:r>
              <a:rPr lang="tr-TR" dirty="0"/>
              <a:t> yüzeylere uygulandığında, </a:t>
            </a:r>
            <a:r>
              <a:rPr lang="tr-TR" dirty="0" err="1"/>
              <a:t>mukozal</a:t>
            </a:r>
            <a:r>
              <a:rPr lang="tr-TR" dirty="0"/>
              <a:t> yüzeylerde </a:t>
            </a:r>
            <a:r>
              <a:rPr lang="tr-TR" dirty="0" err="1"/>
              <a:t>mikrobiyal</a:t>
            </a:r>
            <a:r>
              <a:rPr lang="tr-TR" dirty="0"/>
              <a:t> veya </a:t>
            </a:r>
            <a:r>
              <a:rPr lang="tr-TR" dirty="0" err="1"/>
              <a:t>enzimatik</a:t>
            </a:r>
            <a:r>
              <a:rPr lang="tr-TR" dirty="0"/>
              <a:t> düzenlemeler yapan ya da özgül veya özgül olmayan bağışıklık mekanizmalarını uyaran canlı veya öldürülmüş bakteriler ve onların ürün parçalarını içeren </a:t>
            </a:r>
            <a:r>
              <a:rPr lang="tr-TR" dirty="0" err="1"/>
              <a:t>mikrobiyal</a:t>
            </a:r>
            <a:r>
              <a:rPr lang="tr-TR" dirty="0"/>
              <a:t> preparattır. </a:t>
            </a:r>
          </a:p>
          <a:p>
            <a:r>
              <a:rPr lang="tr-TR" dirty="0"/>
              <a:t>Mikroorganizmalara karşı savunma konuları immünoloji derslerinde işlenmekle birlikte kısaca bilgi vermek gerekirse, konağın göstereceği tepkimeleri şöyle sıralayabiliriz.</a:t>
            </a:r>
          </a:p>
          <a:p>
            <a:r>
              <a:rPr lang="tr-TR" dirty="0">
                <a:solidFill>
                  <a:srgbClr val="FF0000"/>
                </a:solidFill>
              </a:rPr>
              <a:t>Fiziksel ve Kimyasal Bariyerler</a:t>
            </a:r>
          </a:p>
          <a:p>
            <a:r>
              <a:rPr lang="tr-TR" dirty="0">
                <a:solidFill>
                  <a:schemeClr val="tx1"/>
                </a:solidFill>
              </a:rPr>
              <a:t>Deri ve </a:t>
            </a:r>
            <a:r>
              <a:rPr lang="tr-TR" dirty="0" err="1">
                <a:solidFill>
                  <a:schemeClr val="tx1"/>
                </a:solidFill>
              </a:rPr>
              <a:t>mukoz</a:t>
            </a:r>
            <a:r>
              <a:rPr lang="tr-TR" dirty="0">
                <a:solidFill>
                  <a:schemeClr val="tx1"/>
                </a:solidFill>
              </a:rPr>
              <a:t> </a:t>
            </a:r>
            <a:r>
              <a:rPr lang="tr-TR" dirty="0" err="1">
                <a:solidFill>
                  <a:schemeClr val="tx1"/>
                </a:solidFill>
              </a:rPr>
              <a:t>membranların</a:t>
            </a:r>
            <a:r>
              <a:rPr lang="tr-TR" dirty="0">
                <a:solidFill>
                  <a:schemeClr val="tx1"/>
                </a:solidFill>
              </a:rPr>
              <a:t> bütünlüğü,</a:t>
            </a:r>
          </a:p>
          <a:p>
            <a:r>
              <a:rPr lang="tr-TR" dirty="0">
                <a:solidFill>
                  <a:schemeClr val="tx1"/>
                </a:solidFill>
              </a:rPr>
              <a:t>Normal </a:t>
            </a:r>
            <a:r>
              <a:rPr lang="tr-TR" dirty="0" err="1">
                <a:solidFill>
                  <a:schemeClr val="tx1"/>
                </a:solidFill>
              </a:rPr>
              <a:t>sekretuvar</a:t>
            </a:r>
            <a:r>
              <a:rPr lang="tr-TR" dirty="0">
                <a:solidFill>
                  <a:schemeClr val="tx1"/>
                </a:solidFill>
              </a:rPr>
              <a:t> ve </a:t>
            </a:r>
            <a:r>
              <a:rPr lang="tr-TR" dirty="0" err="1">
                <a:solidFill>
                  <a:schemeClr val="tx1"/>
                </a:solidFill>
              </a:rPr>
              <a:t>ekskretuar</a:t>
            </a:r>
            <a:r>
              <a:rPr lang="tr-TR" dirty="0">
                <a:solidFill>
                  <a:schemeClr val="tx1"/>
                </a:solidFill>
              </a:rPr>
              <a:t> akıntılar,</a:t>
            </a:r>
          </a:p>
          <a:p>
            <a:r>
              <a:rPr lang="tr-TR" dirty="0" err="1">
                <a:solidFill>
                  <a:schemeClr val="tx1"/>
                </a:solidFill>
              </a:rPr>
              <a:t>Endojen</a:t>
            </a:r>
            <a:r>
              <a:rPr lang="tr-TR" dirty="0">
                <a:solidFill>
                  <a:schemeClr val="tx1"/>
                </a:solidFill>
              </a:rPr>
              <a:t> </a:t>
            </a:r>
            <a:r>
              <a:rPr lang="tr-TR" dirty="0" err="1">
                <a:solidFill>
                  <a:schemeClr val="tx1"/>
                </a:solidFill>
              </a:rPr>
              <a:t>mikrobiyal</a:t>
            </a:r>
            <a:r>
              <a:rPr lang="tr-TR" dirty="0">
                <a:solidFill>
                  <a:schemeClr val="tx1"/>
                </a:solidFill>
              </a:rPr>
              <a:t> flora,</a:t>
            </a:r>
          </a:p>
          <a:p>
            <a:r>
              <a:rPr lang="tr-TR" dirty="0" err="1">
                <a:solidFill>
                  <a:schemeClr val="tx1"/>
                </a:solidFill>
              </a:rPr>
              <a:t>Gastrik</a:t>
            </a:r>
            <a:r>
              <a:rPr lang="tr-TR" dirty="0">
                <a:solidFill>
                  <a:schemeClr val="tx1"/>
                </a:solidFill>
              </a:rPr>
              <a:t> </a:t>
            </a:r>
            <a:r>
              <a:rPr lang="tr-TR" dirty="0" err="1">
                <a:solidFill>
                  <a:schemeClr val="tx1"/>
                </a:solidFill>
              </a:rPr>
              <a:t>asidite</a:t>
            </a:r>
            <a:r>
              <a:rPr lang="tr-TR" dirty="0">
                <a:solidFill>
                  <a:schemeClr val="tx1"/>
                </a:solidFill>
              </a:rPr>
              <a:t>,</a:t>
            </a:r>
          </a:p>
          <a:p>
            <a:r>
              <a:rPr lang="tr-TR" dirty="0" err="1">
                <a:solidFill>
                  <a:schemeClr val="tx1"/>
                </a:solidFill>
              </a:rPr>
              <a:t>Genitoüriner</a:t>
            </a:r>
            <a:r>
              <a:rPr lang="tr-TR" dirty="0">
                <a:solidFill>
                  <a:schemeClr val="tx1"/>
                </a:solidFill>
              </a:rPr>
              <a:t> mukozalardaki yerel </a:t>
            </a:r>
            <a:r>
              <a:rPr lang="tr-TR" dirty="0" err="1">
                <a:solidFill>
                  <a:schemeClr val="tx1"/>
                </a:solidFill>
              </a:rPr>
              <a:t>sekresyonlar</a:t>
            </a:r>
            <a:r>
              <a:rPr lang="tr-TR" dirty="0">
                <a:solidFill>
                  <a:schemeClr val="tx1"/>
                </a:solidFill>
              </a:rPr>
              <a:t>,</a:t>
            </a:r>
          </a:p>
          <a:p>
            <a:endParaRPr lang="tr-TR" dirty="0">
              <a:solidFill>
                <a:schemeClr val="tx1"/>
              </a:solidFill>
            </a:endParaRPr>
          </a:p>
        </p:txBody>
      </p:sp>
    </p:spTree>
    <p:extLst>
      <p:ext uri="{BB962C8B-B14F-4D97-AF65-F5344CB8AC3E}">
        <p14:creationId xmlns:p14="http://schemas.microsoft.com/office/powerpoint/2010/main" val="1827258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5E8EABF-1935-4D5C-A2ED-B66F1F33BCF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43811600-FD6B-44A3-BCD4-110B1E604346}"/>
              </a:ext>
            </a:extLst>
          </p:cNvPr>
          <p:cNvSpPr>
            <a:spLocks noGrp="1"/>
          </p:cNvSpPr>
          <p:nvPr>
            <p:ph idx="1"/>
          </p:nvPr>
        </p:nvSpPr>
        <p:spPr/>
        <p:txBody>
          <a:bodyPr>
            <a:noAutofit/>
          </a:bodyPr>
          <a:lstStyle/>
          <a:p>
            <a:r>
              <a:rPr lang="tr-TR" sz="2800" dirty="0"/>
              <a:t>Yangısal yanıtlar</a:t>
            </a:r>
          </a:p>
          <a:p>
            <a:r>
              <a:rPr lang="tr-TR" sz="2800" dirty="0"/>
              <a:t>Dolaşımdaki fagositler</a:t>
            </a:r>
          </a:p>
          <a:p>
            <a:r>
              <a:rPr lang="tr-TR" sz="2800" dirty="0" err="1"/>
              <a:t>Kompleman</a:t>
            </a:r>
            <a:r>
              <a:rPr lang="tr-TR" sz="2800" dirty="0"/>
              <a:t> ve diğer </a:t>
            </a:r>
            <a:r>
              <a:rPr lang="tr-TR" sz="2800" dirty="0" err="1"/>
              <a:t>hümoral</a:t>
            </a:r>
            <a:r>
              <a:rPr lang="tr-TR" sz="2800" dirty="0"/>
              <a:t> </a:t>
            </a:r>
            <a:r>
              <a:rPr lang="tr-TR" sz="2800" dirty="0" err="1"/>
              <a:t>mediatörler</a:t>
            </a:r>
            <a:endParaRPr lang="tr-TR" sz="2800" dirty="0"/>
          </a:p>
          <a:p>
            <a:r>
              <a:rPr lang="tr-TR" sz="2800" dirty="0" err="1"/>
              <a:t>Retiküloendotelyal</a:t>
            </a:r>
            <a:r>
              <a:rPr lang="tr-TR" sz="2800" dirty="0"/>
              <a:t> sistemde mikroorganizmaların fagositozu ve </a:t>
            </a:r>
            <a:r>
              <a:rPr lang="tr-TR" sz="2800" dirty="0" err="1"/>
              <a:t>sellüler</a:t>
            </a:r>
            <a:r>
              <a:rPr lang="tr-TR" sz="2800" dirty="0"/>
              <a:t> </a:t>
            </a:r>
            <a:r>
              <a:rPr lang="tr-TR" sz="2800" dirty="0" err="1"/>
              <a:t>immunite</a:t>
            </a:r>
            <a:r>
              <a:rPr lang="tr-TR" sz="2800" dirty="0"/>
              <a:t> </a:t>
            </a:r>
            <a:r>
              <a:rPr lang="tr-TR" sz="2800" dirty="0" err="1"/>
              <a:t>vs</a:t>
            </a:r>
            <a:endParaRPr lang="tr-TR" sz="2800" dirty="0"/>
          </a:p>
          <a:p>
            <a:r>
              <a:rPr lang="tr-TR" sz="2800" dirty="0" err="1"/>
              <a:t>Sıvısal</a:t>
            </a:r>
            <a:r>
              <a:rPr lang="tr-TR" sz="2800" dirty="0"/>
              <a:t>(</a:t>
            </a:r>
            <a:r>
              <a:rPr lang="tr-TR" sz="2800" dirty="0" err="1"/>
              <a:t>Hümoral</a:t>
            </a:r>
            <a:r>
              <a:rPr lang="tr-TR" sz="2800" dirty="0"/>
              <a:t>) </a:t>
            </a:r>
            <a:r>
              <a:rPr lang="tr-TR" sz="2800" dirty="0" err="1"/>
              <a:t>İmmun</a:t>
            </a:r>
            <a:r>
              <a:rPr lang="tr-TR" sz="2800" dirty="0"/>
              <a:t> yanıt</a:t>
            </a:r>
          </a:p>
          <a:p>
            <a:r>
              <a:rPr lang="tr-TR" sz="2800" dirty="0"/>
              <a:t>T ve B-lenfositleri aktivasyonlarına bağlı özgün antikor reaksiyonları sayılabilir.</a:t>
            </a:r>
          </a:p>
        </p:txBody>
      </p:sp>
    </p:spTree>
    <p:extLst>
      <p:ext uri="{BB962C8B-B14F-4D97-AF65-F5344CB8AC3E}">
        <p14:creationId xmlns:p14="http://schemas.microsoft.com/office/powerpoint/2010/main" val="335225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97C10EF-26F0-40E2-A658-981D34AA3708}"/>
              </a:ext>
            </a:extLst>
          </p:cNvPr>
          <p:cNvSpPr>
            <a:spLocks noGrp="1"/>
          </p:cNvSpPr>
          <p:nvPr>
            <p:ph type="title"/>
          </p:nvPr>
        </p:nvSpPr>
        <p:spPr/>
        <p:txBody>
          <a:bodyPr>
            <a:normAutofit fontScale="90000"/>
          </a:bodyPr>
          <a:lstStyle/>
          <a:p>
            <a:r>
              <a:rPr lang="tr-TR" dirty="0">
                <a:solidFill>
                  <a:srgbClr val="C00000"/>
                </a:solidFill>
              </a:rPr>
              <a:t>B. Konak Savunma Mekanizmaları, </a:t>
            </a:r>
            <a:r>
              <a:rPr lang="tr-TR" dirty="0" err="1">
                <a:solidFill>
                  <a:srgbClr val="C00000"/>
                </a:solidFill>
              </a:rPr>
              <a:t>Probiyotikler</a:t>
            </a:r>
            <a:r>
              <a:rPr lang="tr-TR" dirty="0">
                <a:solidFill>
                  <a:srgbClr val="C00000"/>
                </a:solidFill>
              </a:rPr>
              <a:t> ve Sağlık İlişkileri</a:t>
            </a:r>
          </a:p>
        </p:txBody>
      </p:sp>
      <p:sp>
        <p:nvSpPr>
          <p:cNvPr id="3" name="İçerik Yer Tutucusu 2">
            <a:extLst>
              <a:ext uri="{FF2B5EF4-FFF2-40B4-BE49-F238E27FC236}">
                <a16:creationId xmlns:a16="http://schemas.microsoft.com/office/drawing/2014/main" xmlns="" id="{3B922F91-A590-4E21-BF1E-CEA223452E92}"/>
              </a:ext>
            </a:extLst>
          </p:cNvPr>
          <p:cNvSpPr>
            <a:spLocks noGrp="1"/>
          </p:cNvSpPr>
          <p:nvPr>
            <p:ph idx="1"/>
          </p:nvPr>
        </p:nvSpPr>
        <p:spPr/>
        <p:txBody>
          <a:bodyPr>
            <a:noAutofit/>
          </a:bodyPr>
          <a:lstStyle/>
          <a:p>
            <a:r>
              <a:rPr lang="tr-TR" sz="2400" dirty="0" err="1"/>
              <a:t>Probiyotik</a:t>
            </a:r>
            <a:r>
              <a:rPr lang="tr-TR" sz="2400" dirty="0"/>
              <a:t> bakteriler, gram pozitif ve sporsuz, </a:t>
            </a:r>
            <a:r>
              <a:rPr lang="tr-TR" sz="2400" dirty="0" err="1"/>
              <a:t>çomakcık</a:t>
            </a:r>
            <a:r>
              <a:rPr lang="tr-TR" sz="2400" dirty="0"/>
              <a:t> şeklindedir. </a:t>
            </a:r>
            <a:r>
              <a:rPr lang="tr-TR" sz="2400" dirty="0" err="1"/>
              <a:t>Probiyotikler</a:t>
            </a:r>
            <a:r>
              <a:rPr lang="tr-TR" sz="2400" dirty="0"/>
              <a:t> esas olarak laktik asit bakterileridir. Yoğurt yapımında kullanılan mikroorganizmalar dışında tüm laktik asit bakterileri bağırsak florası elemanlarıdır. Bir </a:t>
            </a:r>
            <a:r>
              <a:rPr lang="tr-TR" sz="2400" dirty="0" err="1"/>
              <a:t>probiyotik</a:t>
            </a:r>
            <a:r>
              <a:rPr lang="tr-TR" sz="2400" dirty="0"/>
              <a:t> ürün, bu mikroorganizmalardan birini ya da birkaçını içerebilir. İçerdiği mikroorganizma sayısı arttıkça </a:t>
            </a:r>
            <a:r>
              <a:rPr lang="tr-TR" sz="2400" dirty="0" err="1"/>
              <a:t>probiyotiğin</a:t>
            </a:r>
            <a:r>
              <a:rPr lang="tr-TR" sz="2400" dirty="0"/>
              <a:t> kullanım alanı genişlemektedir. </a:t>
            </a:r>
            <a:r>
              <a:rPr lang="tr-TR" sz="2400" dirty="0" err="1"/>
              <a:t>Probiyotikler</a:t>
            </a:r>
            <a:r>
              <a:rPr lang="tr-TR" sz="2400" dirty="0"/>
              <a:t>, genellikle yoğurt ve diğer fermente ürünlere ilave edilmektedir. Fakat son yıllarda bu bakteriler içeceklere katılarak tablet şeklinde, kapsül olarak ve dondurarak kurutma yöntemiyle marketlerde satılmaktadır. </a:t>
            </a:r>
            <a:r>
              <a:rPr lang="tr-TR" sz="2400" dirty="0" err="1"/>
              <a:t>Probiyotikler</a:t>
            </a:r>
            <a:r>
              <a:rPr lang="tr-TR" sz="2400" dirty="0"/>
              <a:t>, ince bağırsaklarda sindirilmeden direk olarak kalın bağırsağa geçen ve </a:t>
            </a:r>
            <a:r>
              <a:rPr lang="tr-TR" sz="2400" dirty="0" err="1"/>
              <a:t>probiyotiklerin</a:t>
            </a:r>
            <a:r>
              <a:rPr lang="tr-TR" sz="2400" dirty="0"/>
              <a:t> bağırsak sisteminde büyümesini ve aktivitelerinin artmasını sağlayan, dolayısıyla </a:t>
            </a:r>
            <a:r>
              <a:rPr lang="tr-TR" sz="2400" dirty="0" err="1"/>
              <a:t>probiyotikler</a:t>
            </a:r>
            <a:r>
              <a:rPr lang="tr-TR" sz="2400" dirty="0"/>
              <a:t> sağlık için yararlı etkileri arttıran besin ögeleridir. </a:t>
            </a:r>
          </a:p>
        </p:txBody>
      </p:sp>
    </p:spTree>
    <p:extLst>
      <p:ext uri="{BB962C8B-B14F-4D97-AF65-F5344CB8AC3E}">
        <p14:creationId xmlns:p14="http://schemas.microsoft.com/office/powerpoint/2010/main" val="109741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1058F3D-F6AE-4E29-855F-901AF93AD49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59FA495-C9C8-487F-B330-E35FBB324205}"/>
              </a:ext>
            </a:extLst>
          </p:cNvPr>
          <p:cNvSpPr>
            <a:spLocks noGrp="1"/>
          </p:cNvSpPr>
          <p:nvPr>
            <p:ph idx="1"/>
          </p:nvPr>
        </p:nvSpPr>
        <p:spPr/>
        <p:txBody>
          <a:bodyPr>
            <a:normAutofit fontScale="92500"/>
          </a:bodyPr>
          <a:lstStyle/>
          <a:p>
            <a:r>
              <a:rPr lang="tr-TR" sz="2400" dirty="0" err="1"/>
              <a:t>Probiyotik</a:t>
            </a:r>
            <a:r>
              <a:rPr lang="tr-TR" sz="2400" dirty="0"/>
              <a:t> bakterilerin sahip olması gereken bir takım özellikler vardır. Bu özelliklerin başında; hangi canlıda kullanılacaksa o kaynaklı olması, barsak </a:t>
            </a:r>
            <a:r>
              <a:rPr lang="tr-TR" sz="2400" dirty="0" err="1"/>
              <a:t>epiteline</a:t>
            </a:r>
            <a:r>
              <a:rPr lang="tr-TR" sz="2400" dirty="0"/>
              <a:t> tutunabilmesi, mukoza yüzeyindeki reseptörlere bağlanabilmesi, patojenlerin reseptörlere tutunmasına engel olması, </a:t>
            </a:r>
            <a:r>
              <a:rPr lang="tr-TR" sz="2400" dirty="0" err="1"/>
              <a:t>immünodülasyonun</a:t>
            </a:r>
            <a:r>
              <a:rPr lang="tr-TR" sz="2400" dirty="0"/>
              <a:t> sağlanması, </a:t>
            </a:r>
            <a:r>
              <a:rPr lang="tr-TR" sz="2400" dirty="0" err="1"/>
              <a:t>patojenik</a:t>
            </a:r>
            <a:r>
              <a:rPr lang="tr-TR" sz="2400" dirty="0"/>
              <a:t> ve </a:t>
            </a:r>
            <a:r>
              <a:rPr lang="tr-TR" sz="2400" dirty="0" err="1"/>
              <a:t>karsinojenik</a:t>
            </a:r>
            <a:r>
              <a:rPr lang="tr-TR" sz="2400" dirty="0"/>
              <a:t> olmaması, ağız yoluyla alındığında etkili olabilmesi, asit, </a:t>
            </a:r>
            <a:r>
              <a:rPr lang="tr-TR" sz="2400" dirty="0" err="1"/>
              <a:t>pH</a:t>
            </a:r>
            <a:r>
              <a:rPr lang="tr-TR" sz="2400" dirty="0"/>
              <a:t>, ve safra tuzunu </a:t>
            </a:r>
            <a:r>
              <a:rPr lang="tr-TR" sz="2400" dirty="0" err="1"/>
              <a:t>tolere</a:t>
            </a:r>
            <a:r>
              <a:rPr lang="tr-TR" sz="2400" dirty="0"/>
              <a:t> edebilmesi, insan ve/veya hayvan sağlığı üzerinde olumlu katkıda bulunması, hasar görmüş mukozanın iyileştirilmesi, uygulanan gıda işleme sırasında ve </a:t>
            </a:r>
            <a:r>
              <a:rPr lang="tr-TR" sz="2400" dirty="0" err="1"/>
              <a:t>barsaklara</a:t>
            </a:r>
            <a:r>
              <a:rPr lang="tr-TR" sz="2400" dirty="0"/>
              <a:t> ulaşıncaya kadar geçen süreçte canlılığını koruması, </a:t>
            </a:r>
            <a:r>
              <a:rPr lang="tr-TR" sz="2400" dirty="0" err="1"/>
              <a:t>barsaklarda</a:t>
            </a:r>
            <a:r>
              <a:rPr lang="tr-TR" sz="2400" dirty="0"/>
              <a:t> çoğalabilme özelliğine sahip olması ve bunların yanında antibiyotiklere dayanıklı olması gelmektedir.</a:t>
            </a:r>
          </a:p>
        </p:txBody>
      </p:sp>
    </p:spTree>
    <p:extLst>
      <p:ext uri="{BB962C8B-B14F-4D97-AF65-F5344CB8AC3E}">
        <p14:creationId xmlns:p14="http://schemas.microsoft.com/office/powerpoint/2010/main" val="340352282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2909</Words>
  <Application>Microsoft Office PowerPoint</Application>
  <PresentationFormat>Ekran Gösterisi (4:3)</PresentationFormat>
  <Paragraphs>95</Paragraphs>
  <Slides>30</Slides>
  <Notes>0</Notes>
  <HiddenSlides>0</HiddenSlides>
  <MMClips>0</MMClip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Ofis Teması</vt:lpstr>
      <vt:lpstr>3.MİKROBİYAL ÜREMENİN DİREK SAYIMI/ÖLÇÜMÜ YÖNTEMLERİ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6.MİKROP-ORGANİZMA İLİŞKİLERİ, MİKROORGANİZMALARARASI ETKİLEŞİM MEKANİZMALARI</vt:lpstr>
      <vt:lpstr>PowerPoint Sunusu</vt:lpstr>
      <vt:lpstr>PowerPoint Sunusu</vt:lpstr>
      <vt:lpstr>PowerPoint Sunusu</vt:lpstr>
      <vt:lpstr>PowerPoint Sunusu</vt:lpstr>
      <vt:lpstr>2.Mikrop-Organizma( Konak) İlişkileri ve Ortak Yaşama Şekilleri</vt:lpstr>
      <vt:lpstr>PowerPoint Sunusu</vt:lpstr>
      <vt:lpstr>PowerPoint Sunusu</vt:lpstr>
      <vt:lpstr>3.İnsanın Normal Florasını Etkileyen Faktörler ve Flora Çeşitleri   </vt:lpstr>
      <vt:lpstr>PowerPoint Sunusu</vt:lpstr>
      <vt:lpstr>PowerPoint Sunusu</vt:lpstr>
      <vt:lpstr>PowerPoint Sunusu</vt:lpstr>
      <vt:lpstr>PowerPoint Sunusu</vt:lpstr>
      <vt:lpstr>4.Normal Floranın Yararları ve Bireyin Vücut Direncine Katkıları</vt:lpstr>
      <vt:lpstr>PowerPoint Sunusu</vt:lpstr>
      <vt:lpstr>PowerPoint Sunusu</vt:lpstr>
      <vt:lpstr>B. Konak Savunma Mekanizmaları, Probiyotikler ve Sağlık İlişkileri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3.MİKROBİYAL ÜREMENİN DİREK SAYIMI/ÖLÇÜMÜ YÖNTEMLERİ   </dc:title>
  <dc:creator>ziraatfak</dc:creator>
  <cp:lastModifiedBy>ziraatfak</cp:lastModifiedBy>
  <cp:revision>1</cp:revision>
  <dcterms:created xsi:type="dcterms:W3CDTF">2021-04-21T12:37:55Z</dcterms:created>
  <dcterms:modified xsi:type="dcterms:W3CDTF">2021-04-21T12:38:10Z</dcterms:modified>
</cp:coreProperties>
</file>