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5" r:id="rId8"/>
    <p:sldId id="262" r:id="rId9"/>
    <p:sldId id="264" r:id="rId10"/>
    <p:sldId id="26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1" autoAdjust="0"/>
    <p:restoredTop sz="94660"/>
  </p:normalViewPr>
  <p:slideViewPr>
    <p:cSldViewPr snapToGrid="0">
      <p:cViewPr varScale="1">
        <p:scale>
          <a:sx n="150" d="100"/>
          <a:sy n="150" d="100"/>
        </p:scale>
        <p:origin x="46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2/4/2020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5622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83038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9873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22038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2/4/2020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45442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9317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7365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559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4623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2/4/2020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28144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2/4/2020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77592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2/4/2020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61048660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29" r:id="rId5"/>
    <p:sldLayoutId id="2147483735" r:id="rId6"/>
    <p:sldLayoutId id="2147483736" r:id="rId7"/>
    <p:sldLayoutId id="2147483726" r:id="rId8"/>
    <p:sldLayoutId id="2147483727" r:id="rId9"/>
    <p:sldLayoutId id="2147483728" r:id="rId10"/>
    <p:sldLayoutId id="2147483730" r:id="rId11"/>
  </p:sldLayoutIdLst>
  <p:hf sldNum="0" hdr="0" ftr="0" dt="0"/>
  <p:txStyles>
    <p:titleStyle>
      <a:lvl1pPr algn="l" defTabSz="914400" rtl="0" eaLnBrk="1" latinLnBrk="0" hangingPunct="1">
        <a:lnSpc>
          <a:spcPct val="90000"/>
        </a:lnSpc>
        <a:spcBef>
          <a:spcPct val="0"/>
        </a:spcBef>
        <a:buNone/>
        <a:defRPr lang="en-US" sz="44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3">
            <a:extLst>
              <a:ext uri="{FF2B5EF4-FFF2-40B4-BE49-F238E27FC236}">
                <a16:creationId xmlns:a16="http://schemas.microsoft.com/office/drawing/2014/main" id="{B7950D85-B38E-4FF4-8DA8-753B3E02C1BB}"/>
              </a:ext>
            </a:extLst>
          </p:cNvPr>
          <p:cNvPicPr>
            <a:picLocks noChangeAspect="1"/>
          </p:cNvPicPr>
          <p:nvPr/>
        </p:nvPicPr>
        <p:blipFill rotWithShape="1">
          <a:blip r:embed="rId2">
            <a:alphaModFix amt="90000"/>
          </a:blip>
          <a:srcRect t="6034" b="9380"/>
          <a:stretch/>
        </p:blipFill>
        <p:spPr>
          <a:xfrm>
            <a:off x="20" y="10"/>
            <a:ext cx="12191979" cy="6857990"/>
          </a:xfrm>
          <a:prstGeom prst="rect">
            <a:avLst/>
          </a:prstGeom>
        </p:spPr>
      </p:pic>
      <p:sp>
        <p:nvSpPr>
          <p:cNvPr id="18" name="Rectangle 17">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20" name="Rectangle 19">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Başlık 1">
            <a:extLst>
              <a:ext uri="{FF2B5EF4-FFF2-40B4-BE49-F238E27FC236}">
                <a16:creationId xmlns:a16="http://schemas.microsoft.com/office/drawing/2014/main" id="{0AB155B2-3EAC-494B-BF4A-9A7C3B79037E}"/>
              </a:ext>
            </a:extLst>
          </p:cNvPr>
          <p:cNvSpPr>
            <a:spLocks noGrp="1"/>
          </p:cNvSpPr>
          <p:nvPr>
            <p:ph type="ctrTitle"/>
          </p:nvPr>
        </p:nvSpPr>
        <p:spPr>
          <a:xfrm>
            <a:off x="1629103" y="2244830"/>
            <a:ext cx="8933796" cy="2437232"/>
          </a:xfrm>
        </p:spPr>
        <p:txBody>
          <a:bodyPr>
            <a:normAutofit/>
          </a:bodyPr>
          <a:lstStyle/>
          <a:p>
            <a:endParaRPr lang="tr-TR" dirty="0"/>
          </a:p>
          <a:p>
            <a:r>
              <a:rPr lang="tr-TR" dirty="0"/>
              <a:t>KURTUBÎ</a:t>
            </a:r>
          </a:p>
        </p:txBody>
      </p:sp>
      <p:sp>
        <p:nvSpPr>
          <p:cNvPr id="3" name="Alt Başlık 2">
            <a:extLst>
              <a:ext uri="{FF2B5EF4-FFF2-40B4-BE49-F238E27FC236}">
                <a16:creationId xmlns:a16="http://schemas.microsoft.com/office/drawing/2014/main" id="{559F74E1-7841-4572-A576-1A9B11CECEAC}"/>
              </a:ext>
            </a:extLst>
          </p:cNvPr>
          <p:cNvSpPr>
            <a:spLocks noGrp="1"/>
          </p:cNvSpPr>
          <p:nvPr>
            <p:ph type="subTitle" idx="1"/>
          </p:nvPr>
        </p:nvSpPr>
        <p:spPr>
          <a:xfrm>
            <a:off x="1629101" y="4682062"/>
            <a:ext cx="8936846" cy="457201"/>
          </a:xfrm>
        </p:spPr>
        <p:txBody>
          <a:bodyPr>
            <a:normAutofit/>
          </a:bodyPr>
          <a:lstStyle/>
          <a:p>
            <a:r>
              <a:rPr lang="tr-TR" dirty="0"/>
              <a:t>DR. ÖĞR.ÜYESİ MUHAMMET SACİT KURT</a:t>
            </a:r>
          </a:p>
        </p:txBody>
      </p:sp>
      <p:sp>
        <p:nvSpPr>
          <p:cNvPr id="22" name="Rectangle 21">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23">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92030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9C7BFC7-666F-47DE-9A45-C0039533DD97}"/>
              </a:ext>
            </a:extLst>
          </p:cNvPr>
          <p:cNvSpPr>
            <a:spLocks noGrp="1"/>
          </p:cNvSpPr>
          <p:nvPr>
            <p:ph idx="1"/>
          </p:nvPr>
        </p:nvSpPr>
        <p:spPr>
          <a:xfrm>
            <a:off x="744842" y="763009"/>
            <a:ext cx="10380358" cy="5583290"/>
          </a:xfrm>
        </p:spPr>
        <p:txBody>
          <a:bodyPr>
            <a:normAutofit fontScale="92500" lnSpcReduction="20000"/>
          </a:bodyPr>
          <a:lstStyle/>
          <a:p>
            <a:r>
              <a:rPr lang="tr-TR" dirty="0"/>
              <a:t>Tefsirde </a:t>
            </a:r>
          </a:p>
          <a:p>
            <a:pPr lvl="1"/>
            <a:r>
              <a:rPr lang="tr-TR" dirty="0" err="1"/>
              <a:t>Mukatil</a:t>
            </a:r>
            <a:r>
              <a:rPr lang="tr-TR" dirty="0"/>
              <a:t>, </a:t>
            </a:r>
          </a:p>
          <a:p>
            <a:pPr lvl="1"/>
            <a:r>
              <a:rPr lang="tr-TR" dirty="0" err="1"/>
              <a:t>Taberi</a:t>
            </a:r>
            <a:r>
              <a:rPr lang="tr-TR" dirty="0"/>
              <a:t>, </a:t>
            </a:r>
          </a:p>
          <a:p>
            <a:pPr lvl="1"/>
            <a:r>
              <a:rPr lang="tr-TR" dirty="0" err="1"/>
              <a:t>Tusterî</a:t>
            </a:r>
            <a:r>
              <a:rPr lang="tr-TR" dirty="0"/>
              <a:t>, (</a:t>
            </a:r>
            <a:r>
              <a:rPr lang="tr-TR" dirty="0" err="1"/>
              <a:t>Tefsîru’l</a:t>
            </a:r>
            <a:r>
              <a:rPr lang="tr-TR" dirty="0"/>
              <a:t>-</a:t>
            </a:r>
            <a:r>
              <a:rPr lang="tr-TR" dirty="0" err="1"/>
              <a:t>Kur’âni’l</a:t>
            </a:r>
            <a:r>
              <a:rPr lang="tr-TR" dirty="0"/>
              <a:t>-Azîm) </a:t>
            </a:r>
          </a:p>
          <a:p>
            <a:pPr lvl="1"/>
            <a:r>
              <a:rPr lang="tr-TR" dirty="0" err="1"/>
              <a:t>Nahhâs</a:t>
            </a:r>
            <a:r>
              <a:rPr lang="tr-TR" dirty="0"/>
              <a:t> (</a:t>
            </a:r>
            <a:r>
              <a:rPr lang="tr-TR" dirty="0" err="1"/>
              <a:t>Meâni’l-Kur’ân</a:t>
            </a:r>
            <a:r>
              <a:rPr lang="tr-TR" dirty="0"/>
              <a:t>), </a:t>
            </a:r>
          </a:p>
          <a:p>
            <a:pPr lvl="1"/>
            <a:r>
              <a:rPr lang="tr-TR" dirty="0" err="1"/>
              <a:t>Sa’lebî</a:t>
            </a:r>
            <a:r>
              <a:rPr lang="tr-TR" dirty="0"/>
              <a:t> (el-</a:t>
            </a:r>
            <a:r>
              <a:rPr lang="tr-TR" dirty="0" err="1"/>
              <a:t>Keşf</a:t>
            </a:r>
            <a:r>
              <a:rPr lang="tr-TR" dirty="0"/>
              <a:t> </a:t>
            </a:r>
            <a:r>
              <a:rPr lang="tr-TR" dirty="0" err="1"/>
              <a:t>ve’l-Beyân</a:t>
            </a:r>
            <a:r>
              <a:rPr lang="tr-TR" dirty="0"/>
              <a:t>), </a:t>
            </a:r>
          </a:p>
          <a:p>
            <a:pPr lvl="1"/>
            <a:r>
              <a:rPr lang="tr-TR" dirty="0" err="1"/>
              <a:t>Mâverdî</a:t>
            </a:r>
            <a:r>
              <a:rPr lang="tr-TR" dirty="0"/>
              <a:t>, </a:t>
            </a:r>
          </a:p>
          <a:p>
            <a:pPr lvl="1"/>
            <a:r>
              <a:rPr lang="tr-TR" dirty="0" err="1"/>
              <a:t>Zemahşerî</a:t>
            </a:r>
            <a:r>
              <a:rPr lang="tr-TR" dirty="0"/>
              <a:t>, </a:t>
            </a:r>
          </a:p>
          <a:p>
            <a:pPr lvl="1"/>
            <a:r>
              <a:rPr lang="tr-TR" dirty="0" err="1"/>
              <a:t>İbn</a:t>
            </a:r>
            <a:r>
              <a:rPr lang="tr-TR" dirty="0"/>
              <a:t> </a:t>
            </a:r>
            <a:r>
              <a:rPr lang="tr-TR" dirty="0" err="1"/>
              <a:t>Atıyye</a:t>
            </a:r>
            <a:r>
              <a:rPr lang="tr-TR" dirty="0"/>
              <a:t> (el-</a:t>
            </a:r>
            <a:r>
              <a:rPr lang="tr-TR" dirty="0" err="1"/>
              <a:t>Muharraru’l</a:t>
            </a:r>
            <a:r>
              <a:rPr lang="tr-TR" dirty="0"/>
              <a:t>-</a:t>
            </a:r>
            <a:r>
              <a:rPr lang="tr-TR" dirty="0" err="1"/>
              <a:t>Vecîz</a:t>
            </a:r>
            <a:r>
              <a:rPr lang="tr-TR" dirty="0"/>
              <a:t> fî Tefsîri’l-Kitâbi’l-‘</a:t>
            </a:r>
            <a:r>
              <a:rPr lang="tr-TR" dirty="0" err="1"/>
              <a:t>Azîz</a:t>
            </a:r>
            <a:r>
              <a:rPr lang="tr-TR" dirty="0"/>
              <a:t>)</a:t>
            </a:r>
          </a:p>
          <a:p>
            <a:r>
              <a:rPr lang="tr-TR" dirty="0"/>
              <a:t>Hadiste </a:t>
            </a:r>
            <a:r>
              <a:rPr lang="tr-TR" dirty="0" err="1"/>
              <a:t>Kütüb</a:t>
            </a:r>
            <a:r>
              <a:rPr lang="tr-TR" dirty="0"/>
              <a:t>-i Sitte ve diğer meşhur hadis kaynakları</a:t>
            </a:r>
          </a:p>
          <a:p>
            <a:r>
              <a:rPr lang="tr-TR" dirty="0"/>
              <a:t>Fıkıhta </a:t>
            </a:r>
            <a:r>
              <a:rPr lang="tr-TR" dirty="0" err="1"/>
              <a:t>Cessas</a:t>
            </a:r>
            <a:r>
              <a:rPr lang="tr-TR" dirty="0"/>
              <a:t>, </a:t>
            </a:r>
            <a:r>
              <a:rPr lang="tr-TR" dirty="0" err="1"/>
              <a:t>İbn</a:t>
            </a:r>
            <a:r>
              <a:rPr lang="tr-TR" dirty="0"/>
              <a:t> </a:t>
            </a:r>
            <a:r>
              <a:rPr lang="tr-TR" dirty="0" err="1"/>
              <a:t>Huveyzimendâd</a:t>
            </a:r>
            <a:r>
              <a:rPr lang="tr-TR" dirty="0"/>
              <a:t>, </a:t>
            </a:r>
            <a:r>
              <a:rPr lang="tr-TR" dirty="0" err="1"/>
              <a:t>İbnu’l</a:t>
            </a:r>
            <a:r>
              <a:rPr lang="tr-TR" dirty="0"/>
              <a:t>-Arabî’nin </a:t>
            </a:r>
            <a:r>
              <a:rPr lang="tr-TR" i="1" dirty="0" err="1"/>
              <a:t>Ahkamu’l</a:t>
            </a:r>
            <a:r>
              <a:rPr lang="tr-TR" i="1" dirty="0"/>
              <a:t>-Kur’an</a:t>
            </a:r>
            <a:r>
              <a:rPr lang="tr-TR" dirty="0"/>
              <a:t>’ları, </a:t>
            </a:r>
            <a:r>
              <a:rPr lang="tr-TR" dirty="0" err="1"/>
              <a:t>Muvatta</a:t>
            </a:r>
            <a:r>
              <a:rPr lang="tr-TR" dirty="0"/>
              <a:t>, </a:t>
            </a:r>
            <a:r>
              <a:rPr lang="tr-TR" dirty="0" err="1"/>
              <a:t>Bâcî’nin</a:t>
            </a:r>
            <a:r>
              <a:rPr lang="tr-TR" dirty="0"/>
              <a:t> </a:t>
            </a:r>
            <a:r>
              <a:rPr lang="tr-TR" i="1" dirty="0"/>
              <a:t>el-</a:t>
            </a:r>
            <a:r>
              <a:rPr lang="tr-TR" i="1" dirty="0" err="1"/>
              <a:t>Muntekâ’</a:t>
            </a:r>
            <a:r>
              <a:rPr lang="tr-TR" dirty="0" err="1"/>
              <a:t>sı</a:t>
            </a:r>
            <a:endParaRPr lang="tr-TR" dirty="0"/>
          </a:p>
          <a:p>
            <a:r>
              <a:rPr lang="tr-TR" dirty="0" err="1"/>
              <a:t>Akaidde</a:t>
            </a:r>
            <a:r>
              <a:rPr lang="tr-TR" dirty="0"/>
              <a:t>, </a:t>
            </a:r>
            <a:r>
              <a:rPr lang="tr-TR" dirty="0" err="1"/>
              <a:t>Maturidi’nin</a:t>
            </a:r>
            <a:r>
              <a:rPr lang="tr-TR" dirty="0"/>
              <a:t> </a:t>
            </a:r>
            <a:r>
              <a:rPr lang="tr-TR" i="1" dirty="0"/>
              <a:t>el-</a:t>
            </a:r>
            <a:r>
              <a:rPr lang="tr-TR" i="1" dirty="0" err="1"/>
              <a:t>Akîde’</a:t>
            </a:r>
            <a:r>
              <a:rPr lang="tr-TR" dirty="0" err="1"/>
              <a:t>si</a:t>
            </a:r>
            <a:r>
              <a:rPr lang="tr-TR" dirty="0"/>
              <a:t>, </a:t>
            </a:r>
            <a:r>
              <a:rPr lang="tr-TR" dirty="0" err="1"/>
              <a:t>İbn</a:t>
            </a:r>
            <a:r>
              <a:rPr lang="tr-TR" dirty="0"/>
              <a:t> </a:t>
            </a:r>
            <a:r>
              <a:rPr lang="tr-TR" dirty="0" err="1"/>
              <a:t>Mende’nin</a:t>
            </a:r>
            <a:r>
              <a:rPr lang="tr-TR" dirty="0"/>
              <a:t> </a:t>
            </a:r>
            <a:r>
              <a:rPr lang="tr-TR" i="1" dirty="0" err="1"/>
              <a:t>Kitabu’t-Tevhid’</a:t>
            </a:r>
            <a:r>
              <a:rPr lang="tr-TR" dirty="0" err="1"/>
              <a:t>i</a:t>
            </a:r>
            <a:r>
              <a:rPr lang="tr-TR" dirty="0"/>
              <a:t>, </a:t>
            </a:r>
            <a:r>
              <a:rPr lang="tr-TR" dirty="0" err="1"/>
              <a:t>İbnu’l</a:t>
            </a:r>
            <a:r>
              <a:rPr lang="tr-TR" dirty="0"/>
              <a:t>-Arabî’nin </a:t>
            </a:r>
            <a:r>
              <a:rPr lang="tr-TR" i="1" dirty="0"/>
              <a:t>et-</a:t>
            </a:r>
            <a:r>
              <a:rPr lang="tr-TR" i="1" dirty="0" err="1"/>
              <a:t>Temhîd</a:t>
            </a:r>
            <a:r>
              <a:rPr lang="tr-TR" i="1" dirty="0"/>
              <a:t> </a:t>
            </a:r>
            <a:r>
              <a:rPr lang="tr-TR" i="1" dirty="0" err="1"/>
              <a:t>fî’r-Redd</a:t>
            </a:r>
            <a:r>
              <a:rPr lang="tr-TR" i="1" dirty="0"/>
              <a:t> </a:t>
            </a:r>
            <a:r>
              <a:rPr lang="tr-TR" i="1" dirty="0" err="1"/>
              <a:t>ale’l-Melâhide’</a:t>
            </a:r>
            <a:r>
              <a:rPr lang="tr-TR" dirty="0" err="1"/>
              <a:t>si</a:t>
            </a:r>
            <a:r>
              <a:rPr lang="tr-TR" dirty="0"/>
              <a:t>, </a:t>
            </a:r>
            <a:r>
              <a:rPr lang="tr-TR" dirty="0" err="1"/>
              <a:t>Cuveynî’nin</a:t>
            </a:r>
            <a:r>
              <a:rPr lang="tr-TR" dirty="0"/>
              <a:t> el-</a:t>
            </a:r>
            <a:r>
              <a:rPr lang="tr-TR" dirty="0" err="1"/>
              <a:t>İrşâd</a:t>
            </a:r>
            <a:r>
              <a:rPr lang="tr-TR" i="1" dirty="0" err="1"/>
              <a:t>’</a:t>
            </a:r>
            <a:r>
              <a:rPr lang="tr-TR" dirty="0" err="1"/>
              <a:t>ı</a:t>
            </a:r>
            <a:r>
              <a:rPr lang="tr-TR" dirty="0"/>
              <a:t>, </a:t>
            </a:r>
            <a:r>
              <a:rPr lang="tr-TR" dirty="0" err="1"/>
              <a:t>Bâkıllânî’nin</a:t>
            </a:r>
            <a:r>
              <a:rPr lang="tr-TR" dirty="0"/>
              <a:t> </a:t>
            </a:r>
            <a:r>
              <a:rPr lang="tr-TR" dirty="0" err="1"/>
              <a:t>Temhîdu’l-Evâil</a:t>
            </a:r>
            <a:r>
              <a:rPr lang="tr-TR" dirty="0"/>
              <a:t> ve </a:t>
            </a:r>
            <a:r>
              <a:rPr lang="tr-TR" dirty="0" err="1"/>
              <a:t>Telhîsu’l-Delâil’inden</a:t>
            </a:r>
            <a:r>
              <a:rPr lang="tr-TR" dirty="0"/>
              <a:t> istifade etmiştir.</a:t>
            </a:r>
          </a:p>
          <a:p>
            <a:r>
              <a:rPr lang="tr-TR" dirty="0" err="1"/>
              <a:t>Semîn</a:t>
            </a:r>
            <a:r>
              <a:rPr lang="tr-TR" dirty="0"/>
              <a:t> el-Halebî (</a:t>
            </a:r>
            <a:r>
              <a:rPr lang="tr-TR" dirty="0" err="1"/>
              <a:t>ed-Durru’l-Masûn</a:t>
            </a:r>
            <a:r>
              <a:rPr lang="tr-TR" dirty="0"/>
              <a:t>) </a:t>
            </a:r>
          </a:p>
          <a:p>
            <a:r>
              <a:rPr lang="tr-TR" dirty="0"/>
              <a:t>Ebu </a:t>
            </a:r>
            <a:r>
              <a:rPr lang="tr-TR" dirty="0" err="1"/>
              <a:t>Hayyan</a:t>
            </a:r>
            <a:r>
              <a:rPr lang="tr-TR" dirty="0"/>
              <a:t> el-</a:t>
            </a:r>
            <a:r>
              <a:rPr lang="tr-TR" dirty="0" err="1"/>
              <a:t>Endelûsî</a:t>
            </a:r>
            <a:r>
              <a:rPr lang="tr-TR" dirty="0"/>
              <a:t>, (</a:t>
            </a:r>
            <a:r>
              <a:rPr lang="tr-TR" dirty="0" err="1"/>
              <a:t>Bahru’l-Muhît</a:t>
            </a:r>
            <a:r>
              <a:rPr lang="tr-TR" dirty="0"/>
              <a:t>) </a:t>
            </a:r>
          </a:p>
          <a:p>
            <a:r>
              <a:rPr lang="tr-TR" dirty="0" err="1"/>
              <a:t>İbn</a:t>
            </a:r>
            <a:r>
              <a:rPr lang="tr-TR" dirty="0"/>
              <a:t> </a:t>
            </a:r>
            <a:r>
              <a:rPr lang="tr-TR" dirty="0" err="1"/>
              <a:t>Kesîr</a:t>
            </a:r>
            <a:r>
              <a:rPr lang="tr-TR" dirty="0"/>
              <a:t>, (</a:t>
            </a:r>
            <a:r>
              <a:rPr lang="tr-TR" dirty="0" err="1"/>
              <a:t>Tefsîru’l</a:t>
            </a:r>
            <a:r>
              <a:rPr lang="tr-TR" dirty="0"/>
              <a:t>-</a:t>
            </a:r>
            <a:r>
              <a:rPr lang="tr-TR" dirty="0" err="1"/>
              <a:t>Kur’âni’l</a:t>
            </a:r>
            <a:r>
              <a:rPr lang="tr-TR" dirty="0"/>
              <a:t>-Azîm) </a:t>
            </a:r>
          </a:p>
          <a:p>
            <a:r>
              <a:rPr lang="tr-TR" dirty="0" err="1"/>
              <a:t>Bursevî</a:t>
            </a:r>
            <a:r>
              <a:rPr lang="tr-TR" dirty="0"/>
              <a:t>, (</a:t>
            </a:r>
            <a:r>
              <a:rPr lang="tr-TR" dirty="0" err="1"/>
              <a:t>Rûhu’l-Beyân</a:t>
            </a:r>
            <a:r>
              <a:rPr lang="tr-TR" dirty="0"/>
              <a:t>) </a:t>
            </a:r>
          </a:p>
          <a:p>
            <a:r>
              <a:rPr lang="tr-TR" dirty="0" err="1"/>
              <a:t>Âlûsî</a:t>
            </a:r>
            <a:r>
              <a:rPr lang="tr-TR" dirty="0"/>
              <a:t>, (</a:t>
            </a:r>
            <a:r>
              <a:rPr lang="tr-TR" dirty="0" err="1"/>
              <a:t>Rûhu’l-Me‘ânî</a:t>
            </a:r>
            <a:r>
              <a:rPr lang="tr-TR" dirty="0"/>
              <a:t>) </a:t>
            </a:r>
          </a:p>
          <a:p>
            <a:r>
              <a:rPr lang="tr-TR" dirty="0" err="1"/>
              <a:t>Şevkânî</a:t>
            </a:r>
            <a:r>
              <a:rPr lang="tr-TR" dirty="0"/>
              <a:t>, (</a:t>
            </a:r>
            <a:r>
              <a:rPr lang="tr-TR" dirty="0" err="1"/>
              <a:t>Fethu’l-Kadîr</a:t>
            </a:r>
            <a:r>
              <a:rPr lang="tr-TR" dirty="0"/>
              <a:t>) </a:t>
            </a:r>
          </a:p>
          <a:p>
            <a:r>
              <a:rPr lang="tr-TR" dirty="0" err="1"/>
              <a:t>Kâsımî</a:t>
            </a:r>
            <a:r>
              <a:rPr lang="tr-TR" dirty="0"/>
              <a:t> (</a:t>
            </a:r>
            <a:r>
              <a:rPr lang="tr-TR" dirty="0" err="1"/>
              <a:t>Mehasinu’t-Te’vîl</a:t>
            </a:r>
            <a:r>
              <a:rPr lang="tr-TR" dirty="0"/>
              <a:t>) </a:t>
            </a:r>
            <a:r>
              <a:rPr lang="tr-TR" dirty="0" err="1"/>
              <a:t>Kurtubîden</a:t>
            </a:r>
            <a:r>
              <a:rPr lang="tr-TR" dirty="0"/>
              <a:t> istifade eden tefsirlerdendir.</a:t>
            </a:r>
          </a:p>
        </p:txBody>
      </p:sp>
    </p:spTree>
    <p:extLst>
      <p:ext uri="{BB962C8B-B14F-4D97-AF65-F5344CB8AC3E}">
        <p14:creationId xmlns:p14="http://schemas.microsoft.com/office/powerpoint/2010/main" val="985775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DFFD7F-96BC-43DF-AB93-A1C5D4FA0EA9}"/>
              </a:ext>
            </a:extLst>
          </p:cNvPr>
          <p:cNvSpPr>
            <a:spLocks noGrp="1"/>
          </p:cNvSpPr>
          <p:nvPr>
            <p:ph type="title"/>
          </p:nvPr>
        </p:nvSpPr>
        <p:spPr>
          <a:xfrm>
            <a:off x="675341" y="642594"/>
            <a:ext cx="10449859" cy="899335"/>
          </a:xfrm>
        </p:spPr>
        <p:txBody>
          <a:bodyPr/>
          <a:lstStyle/>
          <a:p>
            <a:pPr algn="ctr"/>
            <a:r>
              <a:rPr lang="tr-TR" dirty="0"/>
              <a:t>HAYATI</a:t>
            </a:r>
          </a:p>
        </p:txBody>
      </p:sp>
      <p:sp>
        <p:nvSpPr>
          <p:cNvPr id="3" name="İçerik Yer Tutucusu 2">
            <a:extLst>
              <a:ext uri="{FF2B5EF4-FFF2-40B4-BE49-F238E27FC236}">
                <a16:creationId xmlns:a16="http://schemas.microsoft.com/office/drawing/2014/main" id="{60A01C84-7AF4-45E1-8182-87F8B4F545EB}"/>
              </a:ext>
            </a:extLst>
          </p:cNvPr>
          <p:cNvSpPr>
            <a:spLocks noGrp="1"/>
          </p:cNvSpPr>
          <p:nvPr>
            <p:ph idx="1"/>
          </p:nvPr>
        </p:nvSpPr>
        <p:spPr>
          <a:xfrm>
            <a:off x="675341" y="1834856"/>
            <a:ext cx="10449859" cy="4117888"/>
          </a:xfrm>
        </p:spPr>
        <p:txBody>
          <a:bodyPr/>
          <a:lstStyle/>
          <a:p>
            <a:r>
              <a:rPr lang="tr-TR" dirty="0"/>
              <a:t>Tam adı Muhammed b. </a:t>
            </a:r>
            <a:r>
              <a:rPr lang="tr-TR" dirty="0" err="1"/>
              <a:t>Ahmed</a:t>
            </a:r>
            <a:r>
              <a:rPr lang="tr-TR" dirty="0"/>
              <a:t> b. </a:t>
            </a:r>
            <a:r>
              <a:rPr lang="tr-TR" dirty="0" err="1"/>
              <a:t>Ebî</a:t>
            </a:r>
            <a:r>
              <a:rPr lang="tr-TR" dirty="0"/>
              <a:t> </a:t>
            </a:r>
            <a:r>
              <a:rPr lang="tr-TR" dirty="0" err="1"/>
              <a:t>Bekr</a:t>
            </a:r>
            <a:r>
              <a:rPr lang="tr-TR" dirty="0"/>
              <a:t> b. </a:t>
            </a:r>
            <a:r>
              <a:rPr lang="tr-TR" dirty="0" err="1"/>
              <a:t>Ferh</a:t>
            </a:r>
            <a:r>
              <a:rPr lang="tr-TR" dirty="0"/>
              <a:t> el-</a:t>
            </a:r>
            <a:r>
              <a:rPr lang="tr-TR" dirty="0" err="1"/>
              <a:t>Ensârî</a:t>
            </a:r>
            <a:r>
              <a:rPr lang="tr-TR" dirty="0"/>
              <a:t> el-</a:t>
            </a:r>
            <a:r>
              <a:rPr lang="tr-TR" dirty="0" err="1"/>
              <a:t>Hazrecî</a:t>
            </a:r>
            <a:r>
              <a:rPr lang="tr-TR" dirty="0"/>
              <a:t> el-</a:t>
            </a:r>
            <a:r>
              <a:rPr lang="tr-TR" dirty="0" err="1"/>
              <a:t>Endelûsî</a:t>
            </a:r>
            <a:r>
              <a:rPr lang="tr-TR" dirty="0"/>
              <a:t> el-</a:t>
            </a:r>
            <a:r>
              <a:rPr lang="tr-TR" dirty="0" err="1"/>
              <a:t>Kurtubî’dir</a:t>
            </a:r>
            <a:r>
              <a:rPr lang="tr-TR" dirty="0"/>
              <a:t>.</a:t>
            </a:r>
          </a:p>
          <a:p>
            <a:r>
              <a:rPr lang="tr-TR" dirty="0"/>
              <a:t>Künyesi </a:t>
            </a:r>
            <a:r>
              <a:rPr lang="tr-TR" dirty="0" err="1"/>
              <a:t>Ebû</a:t>
            </a:r>
            <a:r>
              <a:rPr lang="tr-TR" dirty="0"/>
              <a:t> </a:t>
            </a:r>
            <a:r>
              <a:rPr lang="tr-TR" dirty="0" err="1"/>
              <a:t>Abdillâh’dir</a:t>
            </a:r>
            <a:r>
              <a:rPr lang="tr-TR" dirty="0"/>
              <a:t>.</a:t>
            </a:r>
          </a:p>
          <a:p>
            <a:r>
              <a:rPr lang="tr-TR" dirty="0"/>
              <a:t>Doğum tarihi tam olarak bilinmemekle birlikte 6. yüzyılın sonları yahut 7. yüzyılın başlarında dünyaya geldiği tahmin edilmektedir. </a:t>
            </a:r>
          </a:p>
          <a:p>
            <a:r>
              <a:rPr lang="tr-TR" dirty="0"/>
              <a:t>Babası çiftçilikle geçinen bir kişidir ve Hıristiyan İspanyolların 3 Ramazan 627 tarihinde gerçekleştirdikleri bir saldırıda </a:t>
            </a:r>
            <a:r>
              <a:rPr lang="tr-TR" b="1" dirty="0"/>
              <a:t>vefat</a:t>
            </a:r>
            <a:r>
              <a:rPr lang="tr-TR" dirty="0"/>
              <a:t> etmiştir. </a:t>
            </a:r>
          </a:p>
          <a:p>
            <a:r>
              <a:rPr lang="tr-TR" dirty="0"/>
              <a:t>Gençlik yıllarında çömlek yapımında kullanılan «toprak taşımacılığı» işinde çalışmıştır. </a:t>
            </a:r>
          </a:p>
          <a:p>
            <a:r>
              <a:rPr lang="tr-TR" dirty="0"/>
              <a:t>İlk tahsilini doğduğu </a:t>
            </a:r>
            <a:r>
              <a:rPr lang="tr-TR" dirty="0" err="1"/>
              <a:t>Kurtuba’da</a:t>
            </a:r>
            <a:r>
              <a:rPr lang="tr-TR" dirty="0"/>
              <a:t> almıştır. </a:t>
            </a:r>
            <a:r>
              <a:rPr lang="tr-TR" dirty="0" err="1"/>
              <a:t>Kurtuba’nın</a:t>
            </a:r>
            <a:r>
              <a:rPr lang="tr-TR" dirty="0"/>
              <a:t> 633 yılında fethi sonrasında İskenderiye, </a:t>
            </a:r>
            <a:r>
              <a:rPr lang="tr-TR" dirty="0" err="1"/>
              <a:t>Feyyûm</a:t>
            </a:r>
            <a:r>
              <a:rPr lang="tr-TR" dirty="0"/>
              <a:t>, </a:t>
            </a:r>
            <a:r>
              <a:rPr lang="tr-TR" dirty="0" err="1"/>
              <a:t>Mansûra</a:t>
            </a:r>
            <a:r>
              <a:rPr lang="tr-TR" dirty="0"/>
              <a:t> ve </a:t>
            </a:r>
            <a:r>
              <a:rPr lang="tr-TR" dirty="0" err="1"/>
              <a:t>Kâhire’ye</a:t>
            </a:r>
            <a:r>
              <a:rPr lang="tr-TR" dirty="0"/>
              <a:t> </a:t>
            </a:r>
            <a:r>
              <a:rPr lang="tr-TR" dirty="0" err="1"/>
              <a:t>rihleler</a:t>
            </a:r>
            <a:r>
              <a:rPr lang="tr-TR" dirty="0"/>
              <a:t> yapmış son olarak Mısır’ın </a:t>
            </a:r>
            <a:r>
              <a:rPr lang="tr-TR" dirty="0" err="1"/>
              <a:t>Munyetu</a:t>
            </a:r>
            <a:r>
              <a:rPr lang="tr-TR" dirty="0"/>
              <a:t> Benî </a:t>
            </a:r>
            <a:r>
              <a:rPr lang="tr-TR" dirty="0" err="1"/>
              <a:t>Hasîb</a:t>
            </a:r>
            <a:r>
              <a:rPr lang="tr-TR" dirty="0"/>
              <a:t> adlı bölgesinde yerleşmiş ve hayatının sonuna kadar burada yaşamıştır.</a:t>
            </a:r>
          </a:p>
          <a:p>
            <a:r>
              <a:rPr lang="tr-TR" dirty="0"/>
              <a:t>9 Şevval 671 tarihinde vefat etmiştir. Kabri 1971 yılında adına inşa edilen </a:t>
            </a:r>
            <a:r>
              <a:rPr lang="tr-TR" dirty="0" err="1"/>
              <a:t>camiideki</a:t>
            </a:r>
            <a:r>
              <a:rPr lang="tr-TR" dirty="0"/>
              <a:t> türbesine taşınmıştır.</a:t>
            </a:r>
          </a:p>
        </p:txBody>
      </p:sp>
    </p:spTree>
    <p:extLst>
      <p:ext uri="{BB962C8B-B14F-4D97-AF65-F5344CB8AC3E}">
        <p14:creationId xmlns:p14="http://schemas.microsoft.com/office/powerpoint/2010/main" val="766828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398214-53A3-4BF5-B007-3AC1BCA7D086}"/>
              </a:ext>
            </a:extLst>
          </p:cNvPr>
          <p:cNvSpPr>
            <a:spLocks noGrp="1"/>
          </p:cNvSpPr>
          <p:nvPr>
            <p:ph idx="1"/>
          </p:nvPr>
        </p:nvSpPr>
        <p:spPr>
          <a:xfrm>
            <a:off x="811454" y="835677"/>
            <a:ext cx="10615518" cy="5401621"/>
          </a:xfrm>
        </p:spPr>
        <p:txBody>
          <a:bodyPr/>
          <a:lstStyle/>
          <a:p>
            <a:r>
              <a:rPr lang="tr-TR" dirty="0"/>
              <a:t>Hayatının çoğu Endülüs’ün </a:t>
            </a:r>
            <a:r>
              <a:rPr lang="tr-TR" dirty="0" err="1"/>
              <a:t>Muvahhidler</a:t>
            </a:r>
            <a:r>
              <a:rPr lang="tr-TR" dirty="0"/>
              <a:t> döneminde geçmiştir. Bu dönemden önce Murabıtlar dönemi yaşanmıştır. Bu dönemde;</a:t>
            </a:r>
          </a:p>
          <a:p>
            <a:r>
              <a:rPr lang="tr-TR" dirty="0"/>
              <a:t>Endülüs ve Fas ciddi siyasi ve dinî sorunlar yaşamaktadır. Bu sıkıntıların aşılması gayesiyle itikatta </a:t>
            </a:r>
            <a:r>
              <a:rPr lang="tr-TR" dirty="0" err="1"/>
              <a:t>selefîlik</a:t>
            </a:r>
            <a:r>
              <a:rPr lang="tr-TR" dirty="0"/>
              <a:t>, amelde ise </a:t>
            </a:r>
            <a:r>
              <a:rPr lang="tr-TR" dirty="0" err="1"/>
              <a:t>Mâlikîlik</a:t>
            </a:r>
            <a:r>
              <a:rPr lang="tr-TR" dirty="0"/>
              <a:t> benimsenmiş ve akide ve mezhep ittifakı yardımıyla siyasi bir birlik elde edilebilmiştir. Bu ittifak devletin cihadına ve fakihlere verdiği geniş yetki esaslarına dayanmaktadır.  Ancak bu durum siyasi birliği ve adaleti sağlayamamıştır. Fakihler mal toplamaya düşkünlük göstermiştir. Halk da ahlaksızlık ve içki alemlerine dalmış durumdadır. </a:t>
            </a:r>
          </a:p>
          <a:p>
            <a:r>
              <a:rPr lang="tr-TR" dirty="0"/>
              <a:t>İçeride bu sıkıntılar dışarıda da Hıristiyanların saldırıları </a:t>
            </a:r>
            <a:r>
              <a:rPr lang="tr-TR" dirty="0" err="1"/>
              <a:t>Muvahhidlerin</a:t>
            </a:r>
            <a:r>
              <a:rPr lang="tr-TR" dirty="0"/>
              <a:t> doğuşunu hazırlamıştır. </a:t>
            </a:r>
            <a:r>
              <a:rPr lang="tr-TR" dirty="0" err="1"/>
              <a:t>Muvahhidler</a:t>
            </a:r>
            <a:endParaRPr lang="tr-TR" dirty="0"/>
          </a:p>
          <a:p>
            <a:pPr lvl="1"/>
            <a:r>
              <a:rPr lang="tr-TR" dirty="0"/>
              <a:t>Aşırı mezhep taassubuna kapılmaları</a:t>
            </a:r>
          </a:p>
          <a:p>
            <a:pPr lvl="1"/>
            <a:r>
              <a:rPr lang="tr-TR" dirty="0"/>
              <a:t>Dikkatlerini Kur’an ve sünnetten ayırıp İmam Mâlik’in görüşlerini ezberlemeye teksif etmeleri</a:t>
            </a:r>
          </a:p>
          <a:p>
            <a:pPr lvl="1"/>
            <a:r>
              <a:rPr lang="tr-TR" dirty="0" err="1"/>
              <a:t>Haberî</a:t>
            </a:r>
            <a:r>
              <a:rPr lang="tr-TR" dirty="0"/>
              <a:t> sıfatları </a:t>
            </a:r>
            <a:r>
              <a:rPr lang="tr-TR" dirty="0" err="1"/>
              <a:t>mücessime</a:t>
            </a:r>
            <a:r>
              <a:rPr lang="tr-TR" dirty="0"/>
              <a:t> gibi anlamaları sebebiyle </a:t>
            </a:r>
            <a:r>
              <a:rPr lang="tr-TR" dirty="0" err="1"/>
              <a:t>Mâlikî</a:t>
            </a:r>
            <a:r>
              <a:rPr lang="tr-TR" dirty="0"/>
              <a:t> </a:t>
            </a:r>
            <a:r>
              <a:rPr lang="tr-TR" dirty="0" err="1"/>
              <a:t>fukahasına</a:t>
            </a:r>
            <a:r>
              <a:rPr lang="tr-TR" dirty="0"/>
              <a:t> çok sert eleştirilerde bulunmuşlar ve belli bir güce ulaştıktan sonra onları kafir sayıp savaş ilan etmişlerdir. </a:t>
            </a:r>
          </a:p>
          <a:p>
            <a:r>
              <a:rPr lang="tr-TR" dirty="0"/>
              <a:t>Tefsir, hadis, kıraat ve fıkıh alanında ön plana çıkmıştır. İtikatta </a:t>
            </a:r>
            <a:r>
              <a:rPr lang="tr-TR" dirty="0" err="1"/>
              <a:t>Eş’arî</a:t>
            </a:r>
            <a:r>
              <a:rPr lang="tr-TR" dirty="0"/>
              <a:t> amelde </a:t>
            </a:r>
            <a:r>
              <a:rPr lang="tr-TR" dirty="0" err="1"/>
              <a:t>Mâlikî</a:t>
            </a:r>
            <a:r>
              <a:rPr lang="tr-TR" dirty="0"/>
              <a:t> mezhebine müntesiptir. Ancak </a:t>
            </a:r>
            <a:r>
              <a:rPr lang="tr-TR" dirty="0" err="1"/>
              <a:t>Mâlikî</a:t>
            </a:r>
            <a:r>
              <a:rPr lang="tr-TR" dirty="0"/>
              <a:t> mezhebine bağlılıkta mutaassıp değildir. </a:t>
            </a:r>
          </a:p>
          <a:p>
            <a:r>
              <a:rPr lang="tr-TR" dirty="0"/>
              <a:t>Eserlerinde </a:t>
            </a:r>
            <a:r>
              <a:rPr lang="tr-TR" dirty="0" err="1"/>
              <a:t>Ehl</a:t>
            </a:r>
            <a:r>
              <a:rPr lang="tr-TR" dirty="0"/>
              <a:t>-i sünnet mezhebini savunduğu </a:t>
            </a:r>
            <a:r>
              <a:rPr lang="tr-TR" dirty="0" err="1"/>
              <a:t>Mu’tezile</a:t>
            </a:r>
            <a:r>
              <a:rPr lang="tr-TR" dirty="0"/>
              <a:t>, </a:t>
            </a:r>
            <a:r>
              <a:rPr lang="tr-TR" dirty="0" err="1"/>
              <a:t>İmâmiyye</a:t>
            </a:r>
            <a:r>
              <a:rPr lang="tr-TR" dirty="0"/>
              <a:t>, </a:t>
            </a:r>
            <a:r>
              <a:rPr lang="tr-TR" dirty="0" err="1"/>
              <a:t>Râfıziyye</a:t>
            </a:r>
            <a:r>
              <a:rPr lang="tr-TR" dirty="0"/>
              <a:t>, </a:t>
            </a:r>
            <a:r>
              <a:rPr lang="tr-TR" dirty="0" err="1"/>
              <a:t>Kerrâmiyye</a:t>
            </a:r>
            <a:r>
              <a:rPr lang="tr-TR" dirty="0"/>
              <a:t> gibi mezhepleri eleştirdiği ifade edilmektedir. </a:t>
            </a:r>
          </a:p>
          <a:p>
            <a:endParaRPr lang="tr-TR" dirty="0"/>
          </a:p>
        </p:txBody>
      </p:sp>
    </p:spTree>
    <p:extLst>
      <p:ext uri="{BB962C8B-B14F-4D97-AF65-F5344CB8AC3E}">
        <p14:creationId xmlns:p14="http://schemas.microsoft.com/office/powerpoint/2010/main" val="2646187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951F0E-EF15-486F-84C6-90F8D8BD49DB}"/>
              </a:ext>
            </a:extLst>
          </p:cNvPr>
          <p:cNvSpPr>
            <a:spLocks noGrp="1"/>
          </p:cNvSpPr>
          <p:nvPr>
            <p:ph idx="1"/>
          </p:nvPr>
        </p:nvSpPr>
        <p:spPr>
          <a:xfrm>
            <a:off x="714564" y="872011"/>
            <a:ext cx="10881966" cy="5207841"/>
          </a:xfrm>
        </p:spPr>
        <p:txBody>
          <a:bodyPr/>
          <a:lstStyle/>
          <a:p>
            <a:r>
              <a:rPr lang="tr-TR" dirty="0"/>
              <a:t>Bazı ayetlerin tefsirinde kendi döneminde yaşanan sıkıntılara işaret etmiştir. Örneğin</a:t>
            </a:r>
          </a:p>
          <a:p>
            <a:r>
              <a:rPr lang="ar-SA" b="1" dirty="0"/>
              <a:t> وَعَسَى أَنْ تَكْرَهُوا شَيْئًا وَهُوَ خَيْرٌ لَكُمْ</a:t>
            </a:r>
            <a:r>
              <a:rPr lang="tr-TR" dirty="0"/>
              <a:t>Bakara 2/216 ayetinin tefsirinde Sizler cihadı, sıkıntıları, zorlukları hoş görmeyebilirsiniz. Halbuki zafer kazanırsanız, ganimet alırsınız ve size ecir verilir. Ölenler de şehit olur. Bunun aksine rahatı sever, savaşı terk ederseniz mağlup olursunuz, elinizdeki imkanlar da yok olup gider. Bu durumu, daha sonra Endülüs </a:t>
            </a:r>
            <a:r>
              <a:rPr lang="tr-TR" dirty="0" err="1"/>
              <a:t>Muslümanlarının</a:t>
            </a:r>
            <a:r>
              <a:rPr lang="tr-TR" dirty="0"/>
              <a:t> hali ile irtibatlandıran müfessir bununla alakalı olarak şöyle der: "Bu doğrudur, bunda şüphe edilecek bir tarafta yoktur. Nitekim Endülüs'te de böyle olmuştur. O insanlar cihadı bıraktılar, savaşmaktan korktular, savaştan kaçtılar, düşman vatanı ele geçirdi, hangi vatan? Düşman bazı kimseleri esir aldı, öldürdü, köleleştirdi. Bunlar bizim kendi elimizle işlediğimiz ve yaptığımızdan dolayıdır. </a:t>
            </a:r>
            <a:r>
              <a:rPr lang="ar-SA" b="1" dirty="0"/>
              <a:t>إِنَّا لِلَّهِ وَإِنَّا إِلَيْهِ رَاجِعُونَ</a:t>
            </a:r>
            <a:endParaRPr lang="tr-TR" b="1" dirty="0"/>
          </a:p>
          <a:p>
            <a:endParaRPr lang="tr-TR" b="1" dirty="0"/>
          </a:p>
          <a:p>
            <a:pPr>
              <a:lnSpc>
                <a:spcPct val="150000"/>
              </a:lnSpc>
            </a:pPr>
            <a:r>
              <a:rPr lang="ar-SA" b="1" dirty="0"/>
              <a:t> قُلْ هُوَ الْقَادِرُ عَلَى أَنْ يَبْعَثَ عَلَيْكُمْ عَذَابًا مِنْ فَوْقِكُمْ أَوْ مِنْ تَحْتِ أَرْجُلِكُمْ أَوْ يَلْبِسَكُمْ شِيَعًا وَيُذِيقَ بَعْضَكُمْ بَأْسَ بَعْضٍ انْظُرْ كَيْفَ نُصَرِّفُ الْآيَاتِ لَعَلَّهُمْ يَفْقَهُونَ</a:t>
            </a:r>
            <a:endParaRPr lang="tr-TR" b="1" dirty="0"/>
          </a:p>
          <a:p>
            <a:r>
              <a:rPr lang="tr-TR" dirty="0"/>
              <a:t>el-</a:t>
            </a:r>
            <a:r>
              <a:rPr lang="tr-TR" dirty="0" err="1"/>
              <a:t>Hasen'den</a:t>
            </a:r>
            <a:r>
              <a:rPr lang="tr-TR" dirty="0"/>
              <a:t>, ayetin Müslümanların tefrikaya düşmesi ile ilgili olduğunu aktardıktan sonra, bu fitneye şöyle işaret eder: "Doğru olan da budur. Çünkü, zahiren </a:t>
            </a:r>
            <a:r>
              <a:rPr lang="tr-TR" dirty="0" err="1"/>
              <a:t>gorülen</a:t>
            </a:r>
            <a:r>
              <a:rPr lang="tr-TR" dirty="0"/>
              <a:t> de odur. Düşmanın memleketimizi istilası, mal ve nefislerimizi esir alma fitnesi yanında, birbirimizi öldürmek ve birbirimizin mallarını </a:t>
            </a:r>
            <a:r>
              <a:rPr lang="tr-TR" dirty="0" err="1"/>
              <a:t>yağmalamayi</a:t>
            </a:r>
            <a:r>
              <a:rPr lang="tr-TR" dirty="0"/>
              <a:t> mubah görme fitnesi de bizi istila etmiş durumdadır. Fitnenin açık ve gizlisinden Allah’a sığınırız"</a:t>
            </a:r>
          </a:p>
        </p:txBody>
      </p:sp>
    </p:spTree>
    <p:extLst>
      <p:ext uri="{BB962C8B-B14F-4D97-AF65-F5344CB8AC3E}">
        <p14:creationId xmlns:p14="http://schemas.microsoft.com/office/powerpoint/2010/main" val="1612391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D1DC33F-2FAD-4BE2-B6FF-EC1DB6ACAF0C}"/>
              </a:ext>
            </a:extLst>
          </p:cNvPr>
          <p:cNvSpPr>
            <a:spLocks noGrp="1"/>
          </p:cNvSpPr>
          <p:nvPr>
            <p:ph idx="1"/>
          </p:nvPr>
        </p:nvSpPr>
        <p:spPr>
          <a:xfrm>
            <a:off x="738787" y="859899"/>
            <a:ext cx="10651851" cy="5092845"/>
          </a:xfrm>
        </p:spPr>
        <p:txBody>
          <a:bodyPr>
            <a:normAutofit/>
          </a:bodyPr>
          <a:lstStyle/>
          <a:p>
            <a:r>
              <a:rPr lang="tr-TR" dirty="0"/>
              <a:t>Tefsirde sözü asrının haksız vergi uygulamalarına getirir ve insanların </a:t>
            </a:r>
            <a:r>
              <a:rPr lang="tr-TR" dirty="0" err="1"/>
              <a:t>şer’an</a:t>
            </a:r>
            <a:r>
              <a:rPr lang="tr-TR" dirty="0"/>
              <a:t> ödemekle zorunlu olmadıkları mali yükümlülükleri ödemeye mecbur kılarak, </a:t>
            </a:r>
            <a:r>
              <a:rPr lang="tr-TR" dirty="0" err="1"/>
              <a:t>cebr</a:t>
            </a:r>
            <a:r>
              <a:rPr lang="tr-TR" dirty="0"/>
              <a:t> ve baskı ile onlardan malları alanları yol kesici ve hırsızlara benzetir. Haksızca alınan vergilerin gasp, zulüm ve haksızlık olduğunu, bunu sürdürmenin </a:t>
            </a:r>
            <a:r>
              <a:rPr lang="tr-TR" dirty="0" err="1"/>
              <a:t>münkeri</a:t>
            </a:r>
            <a:r>
              <a:rPr lang="tr-TR" dirty="0"/>
              <a:t> yaygınlaştırmak, onu kabul etmek olduğunu söyler.  «Artık İslam’ın sadece resmi, dinin de ismi kalmıştır» diyerek bu uygulamanın İslâmî </a:t>
            </a:r>
            <a:r>
              <a:rPr lang="nn-NO" dirty="0"/>
              <a:t>olmad</a:t>
            </a:r>
            <a:r>
              <a:rPr lang="tr-TR" dirty="0" err="1"/>
              <a:t>ığın</a:t>
            </a:r>
            <a:r>
              <a:rPr lang="nn-NO" dirty="0"/>
              <a:t>a i</a:t>
            </a:r>
            <a:r>
              <a:rPr lang="tr-TR" dirty="0"/>
              <a:t>ş</a:t>
            </a:r>
            <a:r>
              <a:rPr lang="nn-NO" dirty="0"/>
              <a:t>aret eder</a:t>
            </a:r>
            <a:r>
              <a:rPr lang="tr-TR" dirty="0"/>
              <a:t>. </a:t>
            </a:r>
          </a:p>
          <a:p>
            <a:r>
              <a:rPr lang="tr-TR" dirty="0"/>
              <a:t>Yine, hakim ve yöneticilerin rüşvet almalarını yererek, tefsirinde şu değerlendirmeyi yapmaktadır. </a:t>
            </a:r>
          </a:p>
          <a:p>
            <a:r>
              <a:rPr lang="tr-TR" dirty="0"/>
              <a:t>«Zamanımız hakim ve idarecileri rüşvetçilerin ta kendileridir. Rüşvetçi zannedilenler değil. La havle </a:t>
            </a:r>
            <a:r>
              <a:rPr lang="tr-TR" dirty="0" err="1"/>
              <a:t>vela</a:t>
            </a:r>
            <a:r>
              <a:rPr lang="tr-TR" dirty="0"/>
              <a:t> kuvvete illa billah»</a:t>
            </a:r>
          </a:p>
          <a:p>
            <a:r>
              <a:rPr lang="tr-TR" dirty="0"/>
              <a:t>İnsanların birbirlerine eğilerek selam vermelerini ve birbirlerine ayağa kalkmalarını, cenaze arkasından yapılan bidatleri, kahinlerden ve müneccimlerden bilgi istemelerini zikretmekte ve bunların Mısır halkının adet ve geleneklerinden olduğunu bildirerek eleştirmektedir.</a:t>
            </a:r>
          </a:p>
          <a:p>
            <a:r>
              <a:rPr lang="tr-TR" dirty="0"/>
              <a:t>Tasavvuf ehlinden uygun olmayan davranışlar sergileyenleri de eleştirmektedir. Örneğin cahil </a:t>
            </a:r>
            <a:r>
              <a:rPr lang="nl-NL" dirty="0"/>
              <a:t>mutasa</a:t>
            </a:r>
            <a:r>
              <a:rPr lang="tr-TR" dirty="0" err="1"/>
              <a:t>vvıfların</a:t>
            </a:r>
            <a:r>
              <a:rPr lang="nl-NL" dirty="0"/>
              <a:t> </a:t>
            </a:r>
            <a:r>
              <a:rPr lang="tr-TR" dirty="0"/>
              <a:t>ş</a:t>
            </a:r>
            <a:r>
              <a:rPr lang="nl-NL" dirty="0"/>
              <a:t>eyhlerine, vec</a:t>
            </a:r>
            <a:r>
              <a:rPr lang="tr-TR" dirty="0"/>
              <a:t>d</a:t>
            </a:r>
            <a:r>
              <a:rPr lang="nl-NL" dirty="0"/>
              <a:t> halinde secde etmelerini tenkit ederek, onla</a:t>
            </a:r>
            <a:r>
              <a:rPr lang="tr-TR" dirty="0" err="1"/>
              <a:t>rı</a:t>
            </a:r>
            <a:r>
              <a:rPr lang="nl-NL" dirty="0"/>
              <a:t> </a:t>
            </a:r>
            <a:r>
              <a:rPr lang="tr-TR" dirty="0" err="1"/>
              <a:t>şö</a:t>
            </a:r>
            <a:r>
              <a:rPr lang="nl-NL" dirty="0"/>
              <a:t>yle</a:t>
            </a:r>
            <a:r>
              <a:rPr lang="tr-TR" dirty="0"/>
              <a:t> uyarmaktadır: </a:t>
            </a:r>
          </a:p>
          <a:p>
            <a:r>
              <a:rPr lang="tr-TR" dirty="0"/>
              <a:t>Caiz olmayan bu secdeyi cahil </a:t>
            </a:r>
            <a:r>
              <a:rPr lang="tr-TR" dirty="0" err="1"/>
              <a:t>sufiler</a:t>
            </a:r>
            <a:r>
              <a:rPr lang="tr-TR" dirty="0"/>
              <a:t> semalarında, şeyhlerinin yanına girerken ve istiğfar halinde yapmayı bir adet haline getirmişlerdir. İddialarına göre onlardan biri, kendinden geçtiğinde, cezbe halinde kıbleye dönü dönmediğine dikkat etmeden, kendisinden kıdemli olanın önünde cahilce secde eder. Onların bu amelleri bir sapıklıktır ve boşuna uğraştır.</a:t>
            </a:r>
          </a:p>
        </p:txBody>
      </p:sp>
    </p:spTree>
    <p:extLst>
      <p:ext uri="{BB962C8B-B14F-4D97-AF65-F5344CB8AC3E}">
        <p14:creationId xmlns:p14="http://schemas.microsoft.com/office/powerpoint/2010/main" val="3905780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7DB636-9D7B-4C82-A018-28C5B7DA56C2}"/>
              </a:ext>
            </a:extLst>
          </p:cNvPr>
          <p:cNvSpPr>
            <a:spLocks noGrp="1"/>
          </p:cNvSpPr>
          <p:nvPr>
            <p:ph type="title"/>
          </p:nvPr>
        </p:nvSpPr>
        <p:spPr>
          <a:xfrm>
            <a:off x="738787" y="642594"/>
            <a:ext cx="10748741" cy="1216484"/>
          </a:xfrm>
        </p:spPr>
        <p:txBody>
          <a:bodyPr>
            <a:noAutofit/>
          </a:bodyPr>
          <a:lstStyle/>
          <a:p>
            <a:r>
              <a:rPr lang="tr-TR" sz="3200" dirty="0"/>
              <a:t>El-</a:t>
            </a:r>
            <a:r>
              <a:rPr lang="tr-TR" sz="3200" dirty="0" err="1"/>
              <a:t>Câmi‘u</a:t>
            </a:r>
            <a:r>
              <a:rPr lang="tr-TR" sz="3200" dirty="0"/>
              <a:t> </a:t>
            </a:r>
            <a:r>
              <a:rPr lang="tr-TR" sz="3200" dirty="0" err="1"/>
              <a:t>li</a:t>
            </a:r>
            <a:r>
              <a:rPr lang="tr-TR" sz="3200" dirty="0"/>
              <a:t> </a:t>
            </a:r>
            <a:r>
              <a:rPr lang="tr-TR" sz="3200" dirty="0" err="1"/>
              <a:t>Ahkâmi’l-Kur’ân</a:t>
            </a:r>
            <a:r>
              <a:rPr lang="tr-TR" sz="3200" dirty="0"/>
              <a:t> </a:t>
            </a:r>
            <a:r>
              <a:rPr lang="tr-TR" sz="3200" dirty="0" err="1"/>
              <a:t>ve’l-Mubeyyinu</a:t>
            </a:r>
            <a:r>
              <a:rPr lang="tr-TR" sz="3200" dirty="0"/>
              <a:t> </a:t>
            </a:r>
            <a:r>
              <a:rPr lang="tr-TR" sz="3200" dirty="0" err="1"/>
              <a:t>limâ</a:t>
            </a:r>
            <a:r>
              <a:rPr lang="tr-TR" sz="3200" dirty="0"/>
              <a:t> </a:t>
            </a:r>
            <a:r>
              <a:rPr lang="tr-TR" sz="3200" dirty="0" err="1"/>
              <a:t>Tedammenehû</a:t>
            </a:r>
            <a:r>
              <a:rPr lang="tr-TR" sz="3200" dirty="0"/>
              <a:t> </a:t>
            </a:r>
            <a:r>
              <a:rPr lang="tr-TR" sz="3200" dirty="0" err="1"/>
              <a:t>min</a:t>
            </a:r>
            <a:r>
              <a:rPr lang="tr-TR" sz="3200" dirty="0"/>
              <a:t> es-</a:t>
            </a:r>
            <a:r>
              <a:rPr lang="tr-TR" sz="3200" dirty="0" err="1"/>
              <a:t>Sunneti</a:t>
            </a:r>
            <a:r>
              <a:rPr lang="tr-TR" sz="3200" dirty="0"/>
              <a:t> ve </a:t>
            </a:r>
            <a:r>
              <a:rPr lang="tr-TR" sz="3200" dirty="0" err="1"/>
              <a:t>Âyi’l-Kur’ân</a:t>
            </a:r>
            <a:r>
              <a:rPr lang="tr-TR" sz="3200" dirty="0"/>
              <a:t>/</a:t>
            </a:r>
            <a:r>
              <a:rPr lang="tr-TR" sz="3200" dirty="0" err="1"/>
              <a:t>Furkân</a:t>
            </a:r>
            <a:endParaRPr lang="tr-TR" sz="3200" dirty="0"/>
          </a:p>
        </p:txBody>
      </p:sp>
      <p:sp>
        <p:nvSpPr>
          <p:cNvPr id="3" name="İçerik Yer Tutucusu 2">
            <a:extLst>
              <a:ext uri="{FF2B5EF4-FFF2-40B4-BE49-F238E27FC236}">
                <a16:creationId xmlns:a16="http://schemas.microsoft.com/office/drawing/2014/main" id="{0106A17D-EF25-46BD-B3BB-5D1E9CC180F4}"/>
              </a:ext>
            </a:extLst>
          </p:cNvPr>
          <p:cNvSpPr>
            <a:spLocks noGrp="1"/>
          </p:cNvSpPr>
          <p:nvPr>
            <p:ph idx="1"/>
          </p:nvPr>
        </p:nvSpPr>
        <p:spPr>
          <a:xfrm>
            <a:off x="738787" y="1859078"/>
            <a:ext cx="10536794" cy="4356328"/>
          </a:xfrm>
        </p:spPr>
        <p:txBody>
          <a:bodyPr>
            <a:normAutofit fontScale="92500" lnSpcReduction="10000"/>
          </a:bodyPr>
          <a:lstStyle/>
          <a:p>
            <a:r>
              <a:rPr lang="tr-TR" dirty="0"/>
              <a:t>Tefsir diğer ahkam tefsirlerinden farklı bir nitelik arz etmektedir. </a:t>
            </a:r>
          </a:p>
          <a:p>
            <a:r>
              <a:rPr lang="tr-TR" dirty="0"/>
              <a:t>Yaklaşık 100 sayfayı bulan mukaddimede,</a:t>
            </a:r>
          </a:p>
          <a:p>
            <a:r>
              <a:rPr lang="tr-TR" dirty="0"/>
              <a:t>Kur’an’ın faziletleri, </a:t>
            </a:r>
          </a:p>
          <a:p>
            <a:r>
              <a:rPr lang="tr-TR" dirty="0"/>
              <a:t>okunmasının ve öğrenilmesinin teşviki, </a:t>
            </a:r>
          </a:p>
          <a:p>
            <a:r>
              <a:rPr lang="tr-TR" dirty="0"/>
              <a:t>tilavet adabı, </a:t>
            </a:r>
          </a:p>
          <a:p>
            <a:r>
              <a:rPr lang="tr-TR" dirty="0"/>
              <a:t>Kur’an’ı salt </a:t>
            </a:r>
            <a:r>
              <a:rPr lang="tr-TR" dirty="0" err="1"/>
              <a:t>re’y</a:t>
            </a:r>
            <a:r>
              <a:rPr lang="tr-TR" dirty="0"/>
              <a:t> ile tefsirin uygun olmaması (keyfilik ve salt Arap dili), </a:t>
            </a:r>
          </a:p>
          <a:p>
            <a:r>
              <a:rPr lang="tr-TR" dirty="0"/>
              <a:t>Kitabın sünnet ile izahı, </a:t>
            </a:r>
          </a:p>
          <a:p>
            <a:r>
              <a:rPr lang="tr-TR" dirty="0"/>
              <a:t>yedi harf meselesi, </a:t>
            </a:r>
          </a:p>
          <a:p>
            <a:r>
              <a:rPr lang="tr-TR" dirty="0"/>
              <a:t>Kur’an tarihi (toplanması, Mushafların yakılması,, sahabeden Kur’an’ı ezberleyenler, sure ve ayetlerin tertibi, </a:t>
            </a:r>
            <a:r>
              <a:rPr lang="tr-TR" dirty="0" err="1"/>
              <a:t>hizb</a:t>
            </a:r>
            <a:r>
              <a:rPr lang="tr-TR" dirty="0"/>
              <a:t> ve </a:t>
            </a:r>
            <a:r>
              <a:rPr lang="tr-TR" dirty="0" err="1"/>
              <a:t>ta’şire</a:t>
            </a:r>
            <a:r>
              <a:rPr lang="tr-TR" dirty="0"/>
              <a:t> ayırma), </a:t>
            </a:r>
          </a:p>
          <a:p>
            <a:r>
              <a:rPr lang="tr-TR" dirty="0"/>
              <a:t>Kur’an’da Arapça dışında kelime bulunup bulunmaması,  (yalnız özel isimler) </a:t>
            </a:r>
          </a:p>
          <a:p>
            <a:r>
              <a:rPr lang="tr-TR" dirty="0"/>
              <a:t>Kur’an’ın icazı, </a:t>
            </a:r>
          </a:p>
          <a:p>
            <a:r>
              <a:rPr lang="tr-TR" dirty="0" err="1"/>
              <a:t>istiaze</a:t>
            </a:r>
            <a:r>
              <a:rPr lang="tr-TR" dirty="0"/>
              <a:t>, besmele gibi konulara temas etmiştir. </a:t>
            </a:r>
          </a:p>
          <a:p>
            <a:endParaRPr lang="tr-TR" dirty="0"/>
          </a:p>
        </p:txBody>
      </p:sp>
    </p:spTree>
    <p:extLst>
      <p:ext uri="{BB962C8B-B14F-4D97-AF65-F5344CB8AC3E}">
        <p14:creationId xmlns:p14="http://schemas.microsoft.com/office/powerpoint/2010/main" val="4126240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A65FAF2-66FC-4985-8428-5E7FD209EAE8}"/>
              </a:ext>
            </a:extLst>
          </p:cNvPr>
          <p:cNvSpPr>
            <a:spLocks noGrp="1"/>
          </p:cNvSpPr>
          <p:nvPr>
            <p:ph idx="1"/>
          </p:nvPr>
        </p:nvSpPr>
        <p:spPr>
          <a:xfrm>
            <a:off x="579717" y="615575"/>
            <a:ext cx="10883153" cy="5749365"/>
          </a:xfrm>
        </p:spPr>
        <p:txBody>
          <a:bodyPr>
            <a:normAutofit lnSpcReduction="10000"/>
          </a:bodyPr>
          <a:lstStyle/>
          <a:p>
            <a:pPr algn="r" rtl="1">
              <a:lnSpc>
                <a:spcPct val="150000"/>
              </a:lnSpc>
            </a:pPr>
            <a:r>
              <a:rPr lang="ar-SA" b="1" dirty="0"/>
              <a:t>قلت : إمامة الصغير جائزة إذا كان قارئا. ثبت في صحيح البخاري عن عمرو بن سلمة قال : كنا بماء ممر الناس وكان يمر بنا الركبان فنسألهم ما للناس ؟ ما هذا الرجل ؟ فيقولون : يزعم أن الله أرسله أوحى إليه كذا أوحى إليه كذا فكنت أحفظ ذلك الكلام فكأنما يقر في صدري ، وكانت العرب تلوم بإسلامها فيقولون : اتركوه وقومه ، فإنه إن ظهر عليهم فهو نبي صادق فلما كانت وقعة الفتح بادر كل قوم بإسلامهم وبدر أبي قومي بإسلامهم فلما قدم قال : جئتكم والله من عند نبي الله حقا ، قال : "صلوا صلاة كذا في حين كذا فإذا حضرت الصلاة فليؤذن أحدكم </a:t>
            </a:r>
            <a:r>
              <a:rPr lang="ar-SA" b="1" dirty="0" err="1"/>
              <a:t>ولْيَؤُمَّكُم</a:t>
            </a:r>
            <a:r>
              <a:rPr lang="ar-SA" b="1" dirty="0"/>
              <a:t> أكثركم قرآنا" . فنظروا فلم يكن أحد أكثر مني قرآنا لما كنت أتلقى من الركبان فقدموني ببن أيديهم وأنا ابن ست أو سبع سنين ، وكانت علي بردة إذا سجدت تقلصت عني فقالت امرأة من الحي : ألا تُغَطُّون عنا استَ قارئكم فاشتروا فقطعوا لي قميصا فما فرحت بشيء فرحي بذلك القميص. وممن أجاز إمامة الصبي غير البالغ الحسن البصري وإسحاق بن راهويه واختاره ابن المنذر إذا عقل الصلاة وقام بها لدخوله في جملة قوله صلى الله عليه وسلم : "يؤم القوم أقرؤهم" ولم يستثن ، ولحديث عمرو بن سلمة وقال الشافعي في أحد قوليه يؤم في سائر الصلوات ولا يؤم في الجمعة وقد كان قبل يقول ومن أجزأت إمامته في المكتوبة أجزأت إمامته في الأعياد غير أني أكره فيها إمامة غير الوالي وقال الأوزاعي : لا يؤم الغلام في الصلاة المكتوبة حتى يحتلم إلا أن يكون قوم ليس معهم من القرآن شيء فإنه </a:t>
            </a:r>
            <a:r>
              <a:rPr lang="ar-SA" b="1" dirty="0" err="1"/>
              <a:t>يؤمهم</a:t>
            </a:r>
            <a:r>
              <a:rPr lang="ar-SA" b="1" dirty="0"/>
              <a:t> الغلام المراهق. وقال الزهري إن اضطروا إليه أمهم ومنع ذلك جملة مالك والثوري وأصحاب الرأي.</a:t>
            </a:r>
            <a:endParaRPr lang="tr-TR" dirty="0"/>
          </a:p>
        </p:txBody>
      </p:sp>
    </p:spTree>
    <p:extLst>
      <p:ext uri="{BB962C8B-B14F-4D97-AF65-F5344CB8AC3E}">
        <p14:creationId xmlns:p14="http://schemas.microsoft.com/office/powerpoint/2010/main" val="687726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2967ECFB-6B53-44FE-A8C2-DCB5E0BDD63B}"/>
              </a:ext>
            </a:extLst>
          </p:cNvPr>
          <p:cNvPicPr>
            <a:picLocks noGrp="1" noChangeAspect="1"/>
          </p:cNvPicPr>
          <p:nvPr>
            <p:ph idx="1"/>
          </p:nvPr>
        </p:nvPicPr>
        <p:blipFill>
          <a:blip r:embed="rId2"/>
          <a:stretch>
            <a:fillRect/>
          </a:stretch>
        </p:blipFill>
        <p:spPr>
          <a:xfrm>
            <a:off x="621072" y="385432"/>
            <a:ext cx="5340389" cy="1516036"/>
          </a:xfrm>
          <a:prstGeom prst="rect">
            <a:avLst/>
          </a:prstGeom>
        </p:spPr>
      </p:pic>
      <p:pic>
        <p:nvPicPr>
          <p:cNvPr id="5" name="Resim 4">
            <a:extLst>
              <a:ext uri="{FF2B5EF4-FFF2-40B4-BE49-F238E27FC236}">
                <a16:creationId xmlns:a16="http://schemas.microsoft.com/office/drawing/2014/main" id="{F0714818-7239-48FD-B6CA-AF49CE146CE7}"/>
              </a:ext>
            </a:extLst>
          </p:cNvPr>
          <p:cNvPicPr>
            <a:picLocks noChangeAspect="1"/>
          </p:cNvPicPr>
          <p:nvPr/>
        </p:nvPicPr>
        <p:blipFill>
          <a:blip r:embed="rId3"/>
          <a:stretch>
            <a:fillRect/>
          </a:stretch>
        </p:blipFill>
        <p:spPr>
          <a:xfrm>
            <a:off x="621072" y="1884815"/>
            <a:ext cx="5339251" cy="4587753"/>
          </a:xfrm>
          <a:prstGeom prst="rect">
            <a:avLst/>
          </a:prstGeom>
        </p:spPr>
      </p:pic>
      <p:pic>
        <p:nvPicPr>
          <p:cNvPr id="6" name="Resim 5">
            <a:extLst>
              <a:ext uri="{FF2B5EF4-FFF2-40B4-BE49-F238E27FC236}">
                <a16:creationId xmlns:a16="http://schemas.microsoft.com/office/drawing/2014/main" id="{F958BA57-6694-4CFA-931B-13F96798D39E}"/>
              </a:ext>
            </a:extLst>
          </p:cNvPr>
          <p:cNvPicPr>
            <a:picLocks noChangeAspect="1"/>
          </p:cNvPicPr>
          <p:nvPr/>
        </p:nvPicPr>
        <p:blipFill>
          <a:blip r:embed="rId4"/>
          <a:stretch>
            <a:fillRect/>
          </a:stretch>
        </p:blipFill>
        <p:spPr>
          <a:xfrm>
            <a:off x="5960323" y="385432"/>
            <a:ext cx="5681813" cy="1620450"/>
          </a:xfrm>
          <a:prstGeom prst="rect">
            <a:avLst/>
          </a:prstGeom>
        </p:spPr>
      </p:pic>
      <p:sp>
        <p:nvSpPr>
          <p:cNvPr id="7" name="Metin kutusu 6">
            <a:extLst>
              <a:ext uri="{FF2B5EF4-FFF2-40B4-BE49-F238E27FC236}">
                <a16:creationId xmlns:a16="http://schemas.microsoft.com/office/drawing/2014/main" id="{98C6A981-4FF3-4536-8C2F-757B4E660581}"/>
              </a:ext>
            </a:extLst>
          </p:cNvPr>
          <p:cNvSpPr txBox="1"/>
          <p:nvPr/>
        </p:nvSpPr>
        <p:spPr>
          <a:xfrm>
            <a:off x="5960323" y="2107359"/>
            <a:ext cx="5681813" cy="1754326"/>
          </a:xfrm>
          <a:prstGeom prst="rect">
            <a:avLst/>
          </a:prstGeom>
          <a:noFill/>
        </p:spPr>
        <p:txBody>
          <a:bodyPr wrap="square" rtlCol="0">
            <a:spAutoFit/>
          </a:bodyPr>
          <a:lstStyle/>
          <a:p>
            <a:pPr marL="285750" indent="-285750">
              <a:buFont typeface="Arial" panose="020B0604020202020204" pitchFamily="34" charset="0"/>
              <a:buChar char="•"/>
            </a:pPr>
            <a:r>
              <a:rPr lang="tr-TR" dirty="0" err="1"/>
              <a:t>Kurtubî</a:t>
            </a:r>
            <a:r>
              <a:rPr lang="tr-TR" dirty="0"/>
              <a:t>, zikrettiği yorumlarda -farklı görüşleri uzlaştırmak mümkünse- bütün görüşleri kapsayan bir görüş elde etmeye çalışır.  Aksi halde yorumlardan en kapsayıcı olanı tercih eder.</a:t>
            </a:r>
          </a:p>
          <a:p>
            <a:pPr marL="285750" indent="-285750">
              <a:buFont typeface="Arial" panose="020B0604020202020204" pitchFamily="34" charset="0"/>
              <a:buChar char="•"/>
            </a:pPr>
            <a:endParaRPr lang="tr-TR" dirty="0"/>
          </a:p>
          <a:p>
            <a:endParaRPr lang="tr-TR" dirty="0"/>
          </a:p>
        </p:txBody>
      </p:sp>
    </p:spTree>
    <p:extLst>
      <p:ext uri="{BB962C8B-B14F-4D97-AF65-F5344CB8AC3E}">
        <p14:creationId xmlns:p14="http://schemas.microsoft.com/office/powerpoint/2010/main" val="178417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D057B2-72A0-483D-9707-D04431207D2B}"/>
              </a:ext>
            </a:extLst>
          </p:cNvPr>
          <p:cNvSpPr>
            <a:spLocks noGrp="1"/>
          </p:cNvSpPr>
          <p:nvPr>
            <p:ph idx="1"/>
          </p:nvPr>
        </p:nvSpPr>
        <p:spPr>
          <a:xfrm>
            <a:off x="633506" y="699247"/>
            <a:ext cx="10877176" cy="5510306"/>
          </a:xfrm>
        </p:spPr>
        <p:txBody>
          <a:bodyPr>
            <a:normAutofit fontScale="92500" lnSpcReduction="20000"/>
          </a:bodyPr>
          <a:lstStyle/>
          <a:p>
            <a:r>
              <a:rPr lang="tr-TR" dirty="0"/>
              <a:t>“Allah'ın kitabı, farz ve sünnete ulaşan şer'i ilimlerin bütününü yüklenir (kefildir). </a:t>
            </a:r>
            <a:r>
              <a:rPr lang="tr-TR" dirty="0" err="1"/>
              <a:t>Semânın</a:t>
            </a:r>
            <a:r>
              <a:rPr lang="tr-TR" dirty="0"/>
              <a:t> emini, onu arzın eminine indirdi. Ömrüm boyunca onunla meşgul olmayı ve kuvvetimi ona sarf etmeyi uygun gördüm. Bunu da, tefsirdeki nükteleri tazammun edecek şekilde </a:t>
            </a:r>
            <a:r>
              <a:rPr lang="tr-TR" dirty="0" err="1"/>
              <a:t>lugatları</a:t>
            </a:r>
            <a:r>
              <a:rPr lang="tr-TR" dirty="0"/>
              <a:t>, </a:t>
            </a:r>
            <a:r>
              <a:rPr lang="tr-TR" dirty="0" err="1"/>
              <a:t>i'rabları</a:t>
            </a:r>
            <a:r>
              <a:rPr lang="tr-TR" dirty="0"/>
              <a:t>, kıraatleri ele alarak, kalpleri kayanları ve dalalet ehlini reddederek yaptım. Ahkâm ve </a:t>
            </a:r>
            <a:r>
              <a:rPr lang="tr-TR" dirty="0" err="1"/>
              <a:t>âyetlerin</a:t>
            </a:r>
            <a:r>
              <a:rPr lang="tr-TR" dirty="0"/>
              <a:t> nüzulü, </a:t>
            </a:r>
            <a:r>
              <a:rPr lang="tr-TR" dirty="0" err="1"/>
              <a:t>âyetler</a:t>
            </a:r>
            <a:r>
              <a:rPr lang="tr-TR" dirty="0"/>
              <a:t> arasındaki manayı cem eden ve </a:t>
            </a:r>
            <a:r>
              <a:rPr lang="tr-TR" dirty="0" err="1"/>
              <a:t>âyetler</a:t>
            </a:r>
            <a:r>
              <a:rPr lang="tr-TR" dirty="0"/>
              <a:t> arasındaki </a:t>
            </a:r>
            <a:r>
              <a:rPr lang="tr-TR" dirty="0" err="1"/>
              <a:t>müşkilleri</a:t>
            </a:r>
            <a:r>
              <a:rPr lang="tr-TR" dirty="0"/>
              <a:t> </a:t>
            </a:r>
            <a:r>
              <a:rPr lang="tr-TR" dirty="0" err="1"/>
              <a:t>beyân</a:t>
            </a:r>
            <a:r>
              <a:rPr lang="tr-TR" dirty="0"/>
              <a:t> eden selefin ve onlara tâbi olan halefin görüşlerine delalet eden pek çok hadisi, özlü bir şekilde yazmaya giriştim. Onu nefsim için bir şahadet (bir sefer varakası), defin günü için bir azık, ölümden sonrası için bir </a:t>
            </a:r>
            <a:r>
              <a:rPr lang="tr-TR" dirty="0" err="1"/>
              <a:t>sâlih</a:t>
            </a:r>
            <a:r>
              <a:rPr lang="tr-TR" dirty="0"/>
              <a:t> amel yaptım. </a:t>
            </a:r>
            <a:r>
              <a:rPr lang="tr-TR" dirty="0" err="1"/>
              <a:t>Cenâb</a:t>
            </a:r>
            <a:r>
              <a:rPr lang="tr-TR" dirty="0"/>
              <a:t>-ı Hak şöyle buyuruyor: </a:t>
            </a:r>
          </a:p>
          <a:p>
            <a:pPr lvl="1">
              <a:lnSpc>
                <a:spcPct val="170000"/>
              </a:lnSpc>
            </a:pPr>
            <a:r>
              <a:rPr lang="ar-SA" b="1" dirty="0"/>
              <a:t>يُنَبَّأُ الْإِنْسَانُ يَوْمَئِذٍ بِمَا قَدَّمَ وَأَخَّرَ</a:t>
            </a:r>
            <a:r>
              <a:rPr lang="tr-TR" b="1" dirty="0"/>
              <a:t> </a:t>
            </a:r>
            <a:r>
              <a:rPr lang="tr-TR" dirty="0"/>
              <a:t>“O gün insanoğluna, öncelediği ve ertelediği yaptığı ne varsa bildirilir.”</a:t>
            </a:r>
          </a:p>
          <a:p>
            <a:pPr lvl="1">
              <a:lnSpc>
                <a:spcPct val="170000"/>
              </a:lnSpc>
            </a:pPr>
            <a:r>
              <a:rPr lang="ar-SA" b="1" dirty="0"/>
              <a:t>عَلِمَتْ نَفْسٌ مَا قَدَّمَتْ وَأَخَّرَتْ</a:t>
            </a:r>
            <a:r>
              <a:rPr lang="tr-TR" b="1" dirty="0"/>
              <a:t> </a:t>
            </a:r>
            <a:r>
              <a:rPr lang="tr-TR" dirty="0"/>
              <a:t>“İnsanoğlu neyi öncelediği ve neyi tehir ettiğini bilir” Hz. Peygamber (</a:t>
            </a:r>
            <a:r>
              <a:rPr lang="tr-TR" dirty="0" err="1"/>
              <a:t>s.a.s</a:t>
            </a:r>
            <a:r>
              <a:rPr lang="tr-TR" dirty="0"/>
              <a:t>) de: </a:t>
            </a:r>
          </a:p>
          <a:p>
            <a:pPr lvl="1">
              <a:lnSpc>
                <a:spcPct val="170000"/>
              </a:lnSpc>
            </a:pPr>
            <a:r>
              <a:rPr lang="tr-TR" dirty="0"/>
              <a:t>“İnsan öldüğü zaman, üç şey müstesna ameli kesilir, sadakayı </a:t>
            </a:r>
            <a:r>
              <a:rPr lang="tr-TR" dirty="0" err="1"/>
              <a:t>câriye</a:t>
            </a:r>
            <a:r>
              <a:rPr lang="tr-TR" dirty="0"/>
              <a:t>, kendisinden yararlanılan ilim, kendisine hayır dua eden </a:t>
            </a:r>
            <a:r>
              <a:rPr lang="tr-TR" dirty="0" err="1"/>
              <a:t>sâlih</a:t>
            </a:r>
            <a:r>
              <a:rPr lang="tr-TR" dirty="0"/>
              <a:t> bir evlât”.</a:t>
            </a:r>
          </a:p>
          <a:p>
            <a:r>
              <a:rPr lang="tr-TR" dirty="0"/>
              <a:t>Bu kitapta bağlı kaldığım şart, sözleri söyleyenine, hadisleri de musanniflerine dayandırmaktır. Denilir ki: Sözü söyleyene izafe etmek ilmin bereketindendir. Fıkıh kitaplarında ve tefsirlerde zikredilen hadislerin çoğu müphemdir. Hadis kitaplarına muttali olunmadan, onların kimin tarafından çıkarıldığı bilinemez. Bu konuda ehil olmayan bir kimse bunların </a:t>
            </a:r>
            <a:r>
              <a:rPr lang="tr-TR" dirty="0" err="1"/>
              <a:t>sahîh</a:t>
            </a:r>
            <a:r>
              <a:rPr lang="tr-TR" dirty="0"/>
              <a:t> ve </a:t>
            </a:r>
            <a:r>
              <a:rPr lang="tr-TR" dirty="0" err="1"/>
              <a:t>sahîh</a:t>
            </a:r>
            <a:r>
              <a:rPr lang="tr-TR" dirty="0"/>
              <a:t> olmayanlarını bilmede şaşkınlık içinde kalır. Bunu bilmek büyük bir ilimdir.</a:t>
            </a:r>
          </a:p>
          <a:p>
            <a:r>
              <a:rPr lang="tr-TR" dirty="0"/>
              <a:t>Onlar, meşhur imamlardan, İslâm'ın meşhur sika âlimlerinden </a:t>
            </a:r>
            <a:r>
              <a:rPr lang="tr-TR" dirty="0" err="1"/>
              <a:t>tahrici</a:t>
            </a:r>
            <a:r>
              <a:rPr lang="tr-TR" dirty="0"/>
              <a:t> ortaya konulmadıkça delil ve hüccet getirilemez. Biz bu kitapta bunların bir kısmına işaret edeceğiz. Allah doğruya muvaffak kılsın. Müfessirlerin kıssalarından, tarihçilerin haberlerinden yüz çevirdim, ancak lüzumlu olanlar ve açıklama için müstağni kalınamayanlar müstesna. Bunun yerine </a:t>
            </a:r>
            <a:r>
              <a:rPr lang="tr-TR" dirty="0" err="1"/>
              <a:t>mes'ele</a:t>
            </a:r>
            <a:r>
              <a:rPr lang="tr-TR" dirty="0"/>
              <a:t> (adını verdiğim bahisler) ahkâm </a:t>
            </a:r>
            <a:r>
              <a:rPr lang="tr-TR" dirty="0" err="1"/>
              <a:t>âyetlerinin</a:t>
            </a:r>
            <a:r>
              <a:rPr lang="tr-TR" dirty="0"/>
              <a:t> açıklamasını koydum. Bu meseleler ahkâm </a:t>
            </a:r>
            <a:r>
              <a:rPr lang="tr-TR" dirty="0" err="1"/>
              <a:t>âyetlerinin</a:t>
            </a:r>
            <a:r>
              <a:rPr lang="tr-TR" dirty="0"/>
              <a:t> </a:t>
            </a:r>
            <a:r>
              <a:rPr lang="tr-TR" dirty="0" err="1"/>
              <a:t>mânâlarını</a:t>
            </a:r>
            <a:r>
              <a:rPr lang="tr-TR" dirty="0"/>
              <a:t> açıklamakta ve isteyeni gereklerine götürmektedir. Bir iki veya daha fazla hüküm ihtiva eden her </a:t>
            </a:r>
            <a:r>
              <a:rPr lang="tr-TR" dirty="0" err="1"/>
              <a:t>âyete</a:t>
            </a:r>
            <a:r>
              <a:rPr lang="tr-TR" dirty="0"/>
              <a:t> bazı meseleler ilâve ederek o me­seleler içinde </a:t>
            </a:r>
            <a:r>
              <a:rPr lang="tr-TR" dirty="0" err="1"/>
              <a:t>esbâb</a:t>
            </a:r>
            <a:r>
              <a:rPr lang="tr-TR" dirty="0"/>
              <a:t>-ı nüzulü, tefsiri, </a:t>
            </a:r>
            <a:r>
              <a:rPr lang="tr-TR" dirty="0" err="1"/>
              <a:t>garib</a:t>
            </a:r>
            <a:r>
              <a:rPr lang="tr-TR" dirty="0"/>
              <a:t> kelimeleri ve hükümleri açıkladım. Şayet </a:t>
            </a:r>
            <a:r>
              <a:rPr lang="tr-TR" dirty="0" err="1"/>
              <a:t>âyet</a:t>
            </a:r>
            <a:r>
              <a:rPr lang="tr-TR" dirty="0"/>
              <a:t> bir hüküm ihtiva etmiyorsa tefsir ve </a:t>
            </a:r>
            <a:r>
              <a:rPr lang="tr-TR" dirty="0" err="1"/>
              <a:t>te'vilini</a:t>
            </a:r>
            <a:r>
              <a:rPr lang="tr-TR" dirty="0"/>
              <a:t> zikretmekle yetindim. Kitabın sonuna kadar durum böyledir.</a:t>
            </a:r>
          </a:p>
          <a:p>
            <a:r>
              <a:rPr lang="tr-TR" dirty="0"/>
              <a:t>Ona “el-Câmi' </a:t>
            </a:r>
            <a:r>
              <a:rPr lang="tr-TR" dirty="0" err="1"/>
              <a:t>li</a:t>
            </a:r>
            <a:r>
              <a:rPr lang="tr-TR" dirty="0"/>
              <a:t> </a:t>
            </a:r>
            <a:r>
              <a:rPr lang="tr-TR" dirty="0" err="1"/>
              <a:t>Ahkâmi'l-Kur'ân</a:t>
            </a:r>
            <a:r>
              <a:rPr lang="tr-TR" dirty="0"/>
              <a:t> </a:t>
            </a:r>
            <a:r>
              <a:rPr lang="tr-TR" dirty="0" err="1"/>
              <a:t>ve'l-Mubeyyin</a:t>
            </a:r>
            <a:r>
              <a:rPr lang="tr-TR" dirty="0"/>
              <a:t> </a:t>
            </a:r>
            <a:r>
              <a:rPr lang="tr-TR" dirty="0" err="1"/>
              <a:t>lima</a:t>
            </a:r>
            <a:r>
              <a:rPr lang="tr-TR" dirty="0"/>
              <a:t> </a:t>
            </a:r>
            <a:r>
              <a:rPr lang="tr-TR" dirty="0" err="1"/>
              <a:t>Tazammanahu</a:t>
            </a:r>
            <a:r>
              <a:rPr lang="tr-TR" dirty="0"/>
              <a:t> </a:t>
            </a:r>
            <a:r>
              <a:rPr lang="tr-TR" dirty="0" err="1"/>
              <a:t>mine's</a:t>
            </a:r>
            <a:r>
              <a:rPr lang="tr-TR" dirty="0"/>
              <a:t>-Sünneti ve </a:t>
            </a:r>
            <a:r>
              <a:rPr lang="tr-TR" dirty="0" err="1"/>
              <a:t>Âyi'l-Furkân</a:t>
            </a:r>
            <a:r>
              <a:rPr lang="tr-TR" dirty="0"/>
              <a:t>” ismini verdim. Allah onu rızasına muvafık kılsın, beni, anamı ve babamı ve ondan </a:t>
            </a:r>
            <a:r>
              <a:rPr lang="tr-TR" dirty="0" err="1"/>
              <a:t>istifâde</a:t>
            </a:r>
            <a:r>
              <a:rPr lang="tr-TR" dirty="0"/>
              <a:t> etmek isteyenleri, onunla faydalandırsın. O (Allah) dualarını  yegane işiten ve onu yerine getirmeye en yakın olandır. Âmin</a:t>
            </a:r>
          </a:p>
          <a:p>
            <a:endParaRPr lang="tr-TR" dirty="0"/>
          </a:p>
        </p:txBody>
      </p:sp>
    </p:spTree>
    <p:extLst>
      <p:ext uri="{BB962C8B-B14F-4D97-AF65-F5344CB8AC3E}">
        <p14:creationId xmlns:p14="http://schemas.microsoft.com/office/powerpoint/2010/main" val="2416076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_2SEEDS">
      <a:dk1>
        <a:srgbClr val="000000"/>
      </a:dk1>
      <a:lt1>
        <a:srgbClr val="FFFFFF"/>
      </a:lt1>
      <a:dk2>
        <a:srgbClr val="2C3A21"/>
      </a:dk2>
      <a:lt2>
        <a:srgbClr val="E5E2E8"/>
      </a:lt2>
      <a:accent1>
        <a:srgbClr val="99A842"/>
      </a:accent1>
      <a:accent2>
        <a:srgbClr val="6EB13B"/>
      </a:accent2>
      <a:accent3>
        <a:srgbClr val="48B547"/>
      </a:accent3>
      <a:accent4>
        <a:srgbClr val="3BB164"/>
      </a:accent4>
      <a:accent5>
        <a:srgbClr val="46B198"/>
      </a:accent5>
      <a:accent6>
        <a:srgbClr val="3B9CB1"/>
      </a:accent6>
      <a:hlink>
        <a:srgbClr val="318D94"/>
      </a:hlink>
      <a:folHlink>
        <a:srgbClr val="7F7F7F"/>
      </a:folHlink>
    </a:clrScheme>
    <a:fontScheme name="Savon">
      <a:maj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1153</TotalTime>
  <Words>1747</Words>
  <Application>Microsoft Office PowerPoint</Application>
  <PresentationFormat>Geniş ekran</PresentationFormat>
  <Paragraphs>71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Garamond</vt:lpstr>
      <vt:lpstr>Gill Sans MT</vt:lpstr>
      <vt:lpstr>SavonVTI</vt:lpstr>
      <vt:lpstr> KURTUBÎ</vt:lpstr>
      <vt:lpstr>HAYATI</vt:lpstr>
      <vt:lpstr>PowerPoint Sunusu</vt:lpstr>
      <vt:lpstr>PowerPoint Sunusu</vt:lpstr>
      <vt:lpstr>PowerPoint Sunusu</vt:lpstr>
      <vt:lpstr>El-Câmi‘u li Ahkâmi’l-Kur’ân ve’l-Mubeyyinu limâ Tedammenehû min es-Sunneti ve Âyi’l-Kur’ân/Furkân</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KURTUBÎ</dc:title>
  <dc:creator>Muhammet Sacit Kurt</dc:creator>
  <cp:lastModifiedBy>Muhammet Sacit Kurt</cp:lastModifiedBy>
  <cp:revision>23</cp:revision>
  <dcterms:created xsi:type="dcterms:W3CDTF">2019-11-24T16:24:08Z</dcterms:created>
  <dcterms:modified xsi:type="dcterms:W3CDTF">2020-02-04T09:56:22Z</dcterms:modified>
</cp:coreProperties>
</file>