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511" r:id="rId2"/>
    <p:sldId id="817" r:id="rId3"/>
    <p:sldId id="818" r:id="rId4"/>
    <p:sldId id="819" r:id="rId5"/>
    <p:sldId id="836" r:id="rId6"/>
    <p:sldId id="820" r:id="rId7"/>
    <p:sldId id="821" r:id="rId8"/>
    <p:sldId id="822" r:id="rId9"/>
    <p:sldId id="823" r:id="rId10"/>
    <p:sldId id="824" r:id="rId11"/>
    <p:sldId id="838" r:id="rId12"/>
    <p:sldId id="837" r:id="rId13"/>
    <p:sldId id="825" r:id="rId14"/>
    <p:sldId id="826" r:id="rId15"/>
    <p:sldId id="827" r:id="rId16"/>
    <p:sldId id="828" r:id="rId17"/>
    <p:sldId id="829" r:id="rId18"/>
    <p:sldId id="830" r:id="rId19"/>
    <p:sldId id="831" r:id="rId20"/>
    <p:sldId id="832" r:id="rId21"/>
    <p:sldId id="833" r:id="rId22"/>
    <p:sldId id="834" r:id="rId23"/>
    <p:sldId id="835" r:id="rId24"/>
    <p:sldId id="804" r:id="rId25"/>
    <p:sldId id="805" r:id="rId26"/>
    <p:sldId id="806" r:id="rId27"/>
    <p:sldId id="807" r:id="rId28"/>
    <p:sldId id="839" r:id="rId29"/>
    <p:sldId id="840" r:id="rId30"/>
    <p:sldId id="841" r:id="rId31"/>
    <p:sldId id="842"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2E9A"/>
    <a:srgbClr val="5A2781"/>
    <a:srgbClr val="341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62" autoAdjust="0"/>
    <p:restoredTop sz="94660"/>
  </p:normalViewPr>
  <p:slideViewPr>
    <p:cSldViewPr>
      <p:cViewPr>
        <p:scale>
          <a:sx n="50" d="100"/>
          <a:sy n="50" d="100"/>
        </p:scale>
        <p:origin x="-1938" y="-51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21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CE23D7-7267-455B-8F38-17312A2F5347}" type="datetimeFigureOut">
              <a:rPr lang="tr-TR" smtClean="0"/>
              <a:pPr/>
              <a:t>11.09.2020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6B8847-CB41-452C-8F66-4420A8C29CBA}" type="slidenum">
              <a:rPr lang="tr-TR" smtClean="0"/>
              <a:pPr/>
              <a:t>‹#›</a:t>
            </a:fld>
            <a:endParaRPr lang="tr-TR"/>
          </a:p>
        </p:txBody>
      </p:sp>
    </p:spTree>
    <p:extLst>
      <p:ext uri="{BB962C8B-B14F-4D97-AF65-F5344CB8AC3E}">
        <p14:creationId xmlns:p14="http://schemas.microsoft.com/office/powerpoint/2010/main" val="85479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Slayt Görüntüsü Yer Tutucusu"/>
          <p:cNvSpPr>
            <a:spLocks noGrp="1" noRot="1" noChangeAspect="1" noTextEdit="1"/>
          </p:cNvSpPr>
          <p:nvPr>
            <p:ph type="sldImg"/>
          </p:nvPr>
        </p:nvSpPr>
        <p:spPr>
          <a:ln/>
        </p:spPr>
      </p:sp>
      <p:sp>
        <p:nvSpPr>
          <p:cNvPr id="5325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5325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878EDB-D58B-4D81-8E2D-8CDA62FB25FC}" type="slidenum">
              <a:rPr lang="en-US" smtClean="0"/>
              <a:pPr>
                <a:spcBef>
                  <a:spcPct val="0"/>
                </a:spcBef>
              </a:pPr>
              <a:t>2</a:t>
            </a:fld>
            <a:endParaRPr lang="en-US" smtClean="0"/>
          </a:p>
        </p:txBody>
      </p:sp>
    </p:spTree>
    <p:extLst>
      <p:ext uri="{BB962C8B-B14F-4D97-AF65-F5344CB8AC3E}">
        <p14:creationId xmlns:p14="http://schemas.microsoft.com/office/powerpoint/2010/main" val="479151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Slayt Görüntüsü Yer Tutucusu"/>
          <p:cNvSpPr>
            <a:spLocks noGrp="1" noRot="1" noChangeAspect="1" noTextEdit="1"/>
          </p:cNvSpPr>
          <p:nvPr>
            <p:ph type="sldImg"/>
          </p:nvPr>
        </p:nvSpPr>
        <p:spPr>
          <a:ln/>
        </p:spPr>
      </p:sp>
      <p:sp>
        <p:nvSpPr>
          <p:cNvPr id="5529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5530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33E16E-68F4-464B-93A6-1C3B5075B624}" type="slidenum">
              <a:rPr lang="en-US" smtClean="0"/>
              <a:pPr>
                <a:spcBef>
                  <a:spcPct val="0"/>
                </a:spcBef>
              </a:pPr>
              <a:t>3</a:t>
            </a:fld>
            <a:endParaRPr lang="en-US" smtClean="0"/>
          </a:p>
        </p:txBody>
      </p:sp>
    </p:spTree>
    <p:extLst>
      <p:ext uri="{BB962C8B-B14F-4D97-AF65-F5344CB8AC3E}">
        <p14:creationId xmlns:p14="http://schemas.microsoft.com/office/powerpoint/2010/main" val="1580486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Slayt Görüntüsü Yer Tutucusu"/>
          <p:cNvSpPr>
            <a:spLocks noGrp="1" noRot="1" noChangeAspect="1" noTextEdit="1"/>
          </p:cNvSpPr>
          <p:nvPr>
            <p:ph type="sldImg"/>
          </p:nvPr>
        </p:nvSpPr>
        <p:spPr>
          <a:ln/>
        </p:spPr>
      </p:sp>
      <p:sp>
        <p:nvSpPr>
          <p:cNvPr id="5734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5734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B4551A-EE02-4D75-8647-22AE485B7DEF}" type="slidenum">
              <a:rPr lang="en-US" smtClean="0"/>
              <a:pPr>
                <a:spcBef>
                  <a:spcPct val="0"/>
                </a:spcBef>
              </a:pPr>
              <a:t>4</a:t>
            </a:fld>
            <a:endParaRPr lang="en-US" smtClean="0"/>
          </a:p>
        </p:txBody>
      </p:sp>
    </p:spTree>
    <p:extLst>
      <p:ext uri="{BB962C8B-B14F-4D97-AF65-F5344CB8AC3E}">
        <p14:creationId xmlns:p14="http://schemas.microsoft.com/office/powerpoint/2010/main" val="4143016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Slayt Görüntüsü Yer Tutucusu"/>
          <p:cNvSpPr>
            <a:spLocks noGrp="1" noRot="1" noChangeAspect="1" noTextEdit="1"/>
          </p:cNvSpPr>
          <p:nvPr>
            <p:ph type="sldImg"/>
          </p:nvPr>
        </p:nvSpPr>
        <p:spPr>
          <a:ln/>
        </p:spPr>
      </p:sp>
      <p:sp>
        <p:nvSpPr>
          <p:cNvPr id="5734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5734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B4551A-EE02-4D75-8647-22AE485B7DEF}" type="slidenum">
              <a:rPr lang="en-US" smtClean="0"/>
              <a:pPr>
                <a:spcBef>
                  <a:spcPct val="0"/>
                </a:spcBef>
              </a:pPr>
              <a:t>5</a:t>
            </a:fld>
            <a:endParaRPr lang="en-US" smtClean="0"/>
          </a:p>
        </p:txBody>
      </p:sp>
    </p:spTree>
    <p:extLst>
      <p:ext uri="{BB962C8B-B14F-4D97-AF65-F5344CB8AC3E}">
        <p14:creationId xmlns:p14="http://schemas.microsoft.com/office/powerpoint/2010/main" val="825699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Slayt Görüntüsü Yer Tutucusu"/>
          <p:cNvSpPr>
            <a:spLocks noGrp="1" noRot="1" noChangeAspect="1" noTextEdit="1"/>
          </p:cNvSpPr>
          <p:nvPr>
            <p:ph type="sldImg"/>
          </p:nvPr>
        </p:nvSpPr>
        <p:spPr>
          <a:ln/>
        </p:spPr>
      </p:sp>
      <p:sp>
        <p:nvSpPr>
          <p:cNvPr id="5939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5939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31BBD3-23C1-48C6-B36F-5B576EA88432}" type="slidenum">
              <a:rPr lang="en-US" smtClean="0"/>
              <a:pPr>
                <a:spcBef>
                  <a:spcPct val="0"/>
                </a:spcBef>
              </a:pPr>
              <a:t>6</a:t>
            </a:fld>
            <a:endParaRPr lang="en-US" smtClean="0"/>
          </a:p>
        </p:txBody>
      </p:sp>
    </p:spTree>
    <p:extLst>
      <p:ext uri="{BB962C8B-B14F-4D97-AF65-F5344CB8AC3E}">
        <p14:creationId xmlns:p14="http://schemas.microsoft.com/office/powerpoint/2010/main" val="2884978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Slayt Görüntüsü Yer Tutucusu"/>
          <p:cNvSpPr>
            <a:spLocks noGrp="1" noRot="1" noChangeAspect="1" noTextEdit="1"/>
          </p:cNvSpPr>
          <p:nvPr>
            <p:ph type="sldImg"/>
          </p:nvPr>
        </p:nvSpPr>
        <p:spPr>
          <a:ln/>
        </p:spPr>
      </p:sp>
      <p:sp>
        <p:nvSpPr>
          <p:cNvPr id="6144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144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6EACC-1F99-4685-847D-F420B42D3495}" type="slidenum">
              <a:rPr lang="en-US" smtClean="0"/>
              <a:pPr>
                <a:spcBef>
                  <a:spcPct val="0"/>
                </a:spcBef>
              </a:pPr>
              <a:t>7</a:t>
            </a:fld>
            <a:endParaRPr lang="en-US" smtClean="0"/>
          </a:p>
        </p:txBody>
      </p:sp>
    </p:spTree>
    <p:extLst>
      <p:ext uri="{BB962C8B-B14F-4D97-AF65-F5344CB8AC3E}">
        <p14:creationId xmlns:p14="http://schemas.microsoft.com/office/powerpoint/2010/main" val="85966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Slayt Görüntüsü Yer Tutucusu"/>
          <p:cNvSpPr>
            <a:spLocks noGrp="1" noRot="1" noChangeAspect="1" noTextEdit="1"/>
          </p:cNvSpPr>
          <p:nvPr>
            <p:ph type="sldImg"/>
          </p:nvPr>
        </p:nvSpPr>
        <p:spPr>
          <a:ln/>
        </p:spPr>
      </p:sp>
      <p:sp>
        <p:nvSpPr>
          <p:cNvPr id="6349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349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8AE2E1-F2F3-4A5C-9307-C0E804CC884F}" type="slidenum">
              <a:rPr lang="en-US" smtClean="0"/>
              <a:pPr>
                <a:spcBef>
                  <a:spcPct val="0"/>
                </a:spcBef>
              </a:pPr>
              <a:t>8</a:t>
            </a:fld>
            <a:endParaRPr lang="en-US" smtClean="0"/>
          </a:p>
        </p:txBody>
      </p:sp>
    </p:spTree>
    <p:extLst>
      <p:ext uri="{BB962C8B-B14F-4D97-AF65-F5344CB8AC3E}">
        <p14:creationId xmlns:p14="http://schemas.microsoft.com/office/powerpoint/2010/main" val="1079854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Slayt Görüntüsü Yer Tutucusu"/>
          <p:cNvSpPr>
            <a:spLocks noGrp="1" noRot="1" noChangeAspect="1" noTextEdit="1"/>
          </p:cNvSpPr>
          <p:nvPr>
            <p:ph type="sldImg"/>
          </p:nvPr>
        </p:nvSpPr>
        <p:spPr>
          <a:ln/>
        </p:spPr>
      </p:sp>
      <p:sp>
        <p:nvSpPr>
          <p:cNvPr id="6553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554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7424D9-DA96-4BA3-91D4-4D096E693B80}" type="slidenum">
              <a:rPr lang="en-US" smtClean="0"/>
              <a:pPr>
                <a:spcBef>
                  <a:spcPct val="0"/>
                </a:spcBef>
              </a:pPr>
              <a:t>9</a:t>
            </a:fld>
            <a:endParaRPr lang="en-US" smtClean="0"/>
          </a:p>
        </p:txBody>
      </p:sp>
    </p:spTree>
    <p:extLst>
      <p:ext uri="{BB962C8B-B14F-4D97-AF65-F5344CB8AC3E}">
        <p14:creationId xmlns:p14="http://schemas.microsoft.com/office/powerpoint/2010/main" val="290826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Slayt Görüntüsü Yer Tutucusu"/>
          <p:cNvSpPr>
            <a:spLocks noGrp="1" noRot="1" noChangeAspect="1" noTextEdit="1"/>
          </p:cNvSpPr>
          <p:nvPr>
            <p:ph type="sldImg"/>
          </p:nvPr>
        </p:nvSpPr>
        <p:spPr>
          <a:ln/>
        </p:spPr>
      </p:sp>
      <p:sp>
        <p:nvSpPr>
          <p:cNvPr id="6758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758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7FC63A-6485-4E1F-BAFC-02FCE78AD309}" type="slidenum">
              <a:rPr lang="en-US" smtClean="0"/>
              <a:pPr>
                <a:spcBef>
                  <a:spcPct val="0"/>
                </a:spcBef>
              </a:pPr>
              <a:t>10</a:t>
            </a:fld>
            <a:endParaRPr lang="en-US" smtClean="0"/>
          </a:p>
        </p:txBody>
      </p:sp>
    </p:spTree>
    <p:extLst>
      <p:ext uri="{BB962C8B-B14F-4D97-AF65-F5344CB8AC3E}">
        <p14:creationId xmlns:p14="http://schemas.microsoft.com/office/powerpoint/2010/main" val="2680980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Slayt Görüntüsü Yer Tutucusu"/>
          <p:cNvSpPr>
            <a:spLocks noGrp="1" noRot="1" noChangeAspect="1" noTextEdit="1"/>
          </p:cNvSpPr>
          <p:nvPr>
            <p:ph type="sldImg"/>
          </p:nvPr>
        </p:nvSpPr>
        <p:spPr>
          <a:ln/>
        </p:spPr>
      </p:sp>
      <p:sp>
        <p:nvSpPr>
          <p:cNvPr id="6963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963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D78A0-F060-4120-93A0-20EDCE8837C2}" type="slidenum">
              <a:rPr lang="en-US" smtClean="0"/>
              <a:pPr>
                <a:spcBef>
                  <a:spcPct val="0"/>
                </a:spcBef>
              </a:pPr>
              <a:t>11</a:t>
            </a:fld>
            <a:endParaRPr lang="en-US" smtClean="0"/>
          </a:p>
        </p:txBody>
      </p:sp>
    </p:spTree>
    <p:extLst>
      <p:ext uri="{BB962C8B-B14F-4D97-AF65-F5344CB8AC3E}">
        <p14:creationId xmlns:p14="http://schemas.microsoft.com/office/powerpoint/2010/main" val="1215093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Slayt Görüntüsü Yer Tutucusu"/>
          <p:cNvSpPr>
            <a:spLocks noGrp="1" noRot="1" noChangeAspect="1" noTextEdit="1"/>
          </p:cNvSpPr>
          <p:nvPr>
            <p:ph type="sldImg"/>
          </p:nvPr>
        </p:nvSpPr>
        <p:spPr>
          <a:ln/>
        </p:spPr>
      </p:sp>
      <p:sp>
        <p:nvSpPr>
          <p:cNvPr id="6963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963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D78A0-F060-4120-93A0-20EDCE8837C2}" type="slidenum">
              <a:rPr lang="en-US" smtClean="0"/>
              <a:pPr>
                <a:spcBef>
                  <a:spcPct val="0"/>
                </a:spcBef>
              </a:pPr>
              <a:t>12</a:t>
            </a:fld>
            <a:endParaRPr lang="en-US" smtClean="0"/>
          </a:p>
        </p:txBody>
      </p:sp>
    </p:spTree>
    <p:extLst>
      <p:ext uri="{BB962C8B-B14F-4D97-AF65-F5344CB8AC3E}">
        <p14:creationId xmlns:p14="http://schemas.microsoft.com/office/powerpoint/2010/main" val="1846155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Slayt Görüntüsü Yer Tutucusu"/>
          <p:cNvSpPr>
            <a:spLocks noGrp="1" noRot="1" noChangeAspect="1" noTextEdit="1"/>
          </p:cNvSpPr>
          <p:nvPr>
            <p:ph type="sldImg"/>
          </p:nvPr>
        </p:nvSpPr>
        <p:spPr>
          <a:ln/>
        </p:spPr>
      </p:sp>
      <p:sp>
        <p:nvSpPr>
          <p:cNvPr id="6963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6963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D78A0-F060-4120-93A0-20EDCE8837C2}" type="slidenum">
              <a:rPr lang="en-US" smtClean="0"/>
              <a:pPr>
                <a:spcBef>
                  <a:spcPct val="0"/>
                </a:spcBef>
              </a:pPr>
              <a:t>13</a:t>
            </a:fld>
            <a:endParaRPr lang="en-US" smtClean="0"/>
          </a:p>
        </p:txBody>
      </p:sp>
    </p:spTree>
    <p:extLst>
      <p:ext uri="{BB962C8B-B14F-4D97-AF65-F5344CB8AC3E}">
        <p14:creationId xmlns:p14="http://schemas.microsoft.com/office/powerpoint/2010/main" val="2461271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Slayt Görüntüsü Yer Tutucusu"/>
          <p:cNvSpPr>
            <a:spLocks noGrp="1" noRot="1" noChangeAspect="1" noTextEdit="1"/>
          </p:cNvSpPr>
          <p:nvPr>
            <p:ph type="sldImg"/>
          </p:nvPr>
        </p:nvSpPr>
        <p:spPr>
          <a:ln/>
        </p:spPr>
      </p:sp>
      <p:sp>
        <p:nvSpPr>
          <p:cNvPr id="7168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7168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DA1F8F-4EF1-4A7C-9CC4-27BEE0047391}" type="slidenum">
              <a:rPr lang="en-US" smtClean="0"/>
              <a:pPr>
                <a:spcBef>
                  <a:spcPct val="0"/>
                </a:spcBef>
              </a:pPr>
              <a:t>14</a:t>
            </a:fld>
            <a:endParaRPr lang="en-US" smtClean="0"/>
          </a:p>
        </p:txBody>
      </p:sp>
    </p:spTree>
    <p:extLst>
      <p:ext uri="{BB962C8B-B14F-4D97-AF65-F5344CB8AC3E}">
        <p14:creationId xmlns:p14="http://schemas.microsoft.com/office/powerpoint/2010/main" val="673264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Slayt Görüntüsü Yer Tutucusu"/>
          <p:cNvSpPr>
            <a:spLocks noGrp="1" noRot="1" noChangeAspect="1" noTextEdit="1"/>
          </p:cNvSpPr>
          <p:nvPr>
            <p:ph type="sldImg"/>
          </p:nvPr>
        </p:nvSpPr>
        <p:spPr>
          <a:ln/>
        </p:spPr>
      </p:sp>
      <p:sp>
        <p:nvSpPr>
          <p:cNvPr id="7373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smtClean="0">
              <a:latin typeface="Arial" panose="020B0604020202020204" pitchFamily="34" charset="0"/>
            </a:endParaRPr>
          </a:p>
        </p:txBody>
      </p:sp>
      <p:sp>
        <p:nvSpPr>
          <p:cNvPr id="7373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38B3EA-8E29-4814-AB3C-57C56423DA44}" type="slidenum">
              <a:rPr lang="en-US" smtClean="0"/>
              <a:pPr>
                <a:spcBef>
                  <a:spcPct val="0"/>
                </a:spcBef>
              </a:pPr>
              <a:t>15</a:t>
            </a:fld>
            <a:endParaRPr lang="en-US" smtClean="0"/>
          </a:p>
        </p:txBody>
      </p:sp>
    </p:spTree>
    <p:extLst>
      <p:ext uri="{BB962C8B-B14F-4D97-AF65-F5344CB8AC3E}">
        <p14:creationId xmlns:p14="http://schemas.microsoft.com/office/powerpoint/2010/main" val="2608134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11.09.2020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11.09.2020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0" y="333375"/>
            <a:ext cx="9144000" cy="6119813"/>
          </a:xfrm>
          <a:solidFill>
            <a:schemeClr val="bg2">
              <a:lumMod val="75000"/>
            </a:schemeClr>
          </a:solidFill>
        </p:spPr>
        <p:style>
          <a:lnRef idx="1">
            <a:schemeClr val="accent2"/>
          </a:lnRef>
          <a:fillRef idx="3">
            <a:schemeClr val="accent2"/>
          </a:fillRef>
          <a:effectRef idx="2">
            <a:schemeClr val="accent2"/>
          </a:effectRef>
          <a:fontRef idx="minor">
            <a:schemeClr val="lt1"/>
          </a:fontRef>
        </p:style>
        <p:txBody>
          <a:bodyPr>
            <a:noAutofit/>
          </a:bodyPr>
          <a:lstStyle/>
          <a:p>
            <a:r>
              <a:rPr lang="tr-TR" sz="8000" b="1" dirty="0" smtClean="0">
                <a:solidFill>
                  <a:srgbClr val="C00000"/>
                </a:solidFill>
                <a:latin typeface="Bradley Hand ITC" panose="03070402050302030203" pitchFamily="66" charset="0"/>
              </a:rPr>
              <a:t>ALINTI YAPMA</a:t>
            </a:r>
            <a:br>
              <a:rPr lang="tr-TR" sz="8000" b="1" dirty="0" smtClean="0">
                <a:solidFill>
                  <a:srgbClr val="C00000"/>
                </a:solidFill>
                <a:latin typeface="Bradley Hand ITC" panose="03070402050302030203" pitchFamily="66" charset="0"/>
              </a:rPr>
            </a:br>
            <a:r>
              <a:rPr lang="tr-TR" sz="8000" b="1" dirty="0" smtClean="0">
                <a:solidFill>
                  <a:srgbClr val="C00000"/>
                </a:solidFill>
                <a:latin typeface="Bradley Hand ITC" panose="03070402050302030203" pitchFamily="66" charset="0"/>
              </a:rPr>
              <a:t>VE</a:t>
            </a:r>
            <a:br>
              <a:rPr lang="tr-TR" sz="8000" b="1" dirty="0" smtClean="0">
                <a:solidFill>
                  <a:srgbClr val="C00000"/>
                </a:solidFill>
                <a:latin typeface="Bradley Hand ITC" panose="03070402050302030203" pitchFamily="66" charset="0"/>
              </a:rPr>
            </a:br>
            <a:r>
              <a:rPr lang="tr-TR" sz="8000" b="1" dirty="0" smtClean="0">
                <a:solidFill>
                  <a:srgbClr val="C00000"/>
                </a:solidFill>
                <a:latin typeface="Bradley Hand ITC" panose="03070402050302030203" pitchFamily="66" charset="0"/>
              </a:rPr>
              <a:t>KAYNAK GÖSTERME</a:t>
            </a:r>
            <a:br>
              <a:rPr lang="tr-TR" sz="8000" b="1" dirty="0" smtClean="0">
                <a:solidFill>
                  <a:srgbClr val="C00000"/>
                </a:solidFill>
                <a:latin typeface="Bradley Hand ITC" panose="03070402050302030203" pitchFamily="66" charset="0"/>
              </a:rPr>
            </a:br>
            <a:r>
              <a:rPr lang="tr-TR" sz="8000" b="1" dirty="0" smtClean="0">
                <a:solidFill>
                  <a:srgbClr val="C00000"/>
                </a:solidFill>
                <a:latin typeface="Bradley Hand ITC" panose="03070402050302030203" pitchFamily="66" charset="0"/>
              </a:rPr>
              <a:t>TEKNİKLERİ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4294967295"/>
          </p:nvPr>
        </p:nvSpPr>
        <p:spPr>
          <a:xfrm>
            <a:off x="0" y="2205038"/>
            <a:ext cx="9144000" cy="4392612"/>
          </a:xfrm>
        </p:spPr>
        <p:txBody>
          <a:bodyPr/>
          <a:lstStyle/>
          <a:p>
            <a:pPr marL="0" indent="12700" eaLnBrk="1" hangingPunct="1"/>
            <a:r>
              <a:rPr lang="tr-TR" dirty="0" smtClean="0"/>
              <a:t> Alıntı Yapılırken Dikkat Edilecek Hususlar</a:t>
            </a:r>
          </a:p>
          <a:p>
            <a:pPr marL="0" indent="12700" eaLnBrk="1" hangingPunct="1"/>
            <a:r>
              <a:rPr lang="tr-TR" dirty="0" smtClean="0"/>
              <a:t> Kaynak Göstermenin Zorunlu Olduğu/Olmadığı Durumlar</a:t>
            </a:r>
          </a:p>
          <a:p>
            <a:pPr marL="0" indent="12700" eaLnBrk="1" hangingPunct="1"/>
            <a:r>
              <a:rPr lang="tr-TR" dirty="0" smtClean="0"/>
              <a:t> Metin İçerisinde Kaynak Gösterme </a:t>
            </a:r>
          </a:p>
          <a:p>
            <a:pPr marL="0" indent="12700" eaLnBrk="1" hangingPunct="1"/>
            <a:r>
              <a:rPr lang="tr-TR" dirty="0" smtClean="0"/>
              <a:t> Kaynakça Listesini Sıralama veya Gruplama</a:t>
            </a:r>
          </a:p>
          <a:p>
            <a:pPr marL="0" indent="12700" eaLnBrk="1" hangingPunct="1"/>
            <a:r>
              <a:rPr lang="tr-TR" dirty="0" smtClean="0"/>
              <a:t> </a:t>
            </a:r>
            <a:r>
              <a:rPr lang="en-US" dirty="0" err="1" smtClean="0"/>
              <a:t>Kaynakça</a:t>
            </a:r>
            <a:r>
              <a:rPr lang="en-US" dirty="0" smtClean="0"/>
              <a:t> </a:t>
            </a:r>
            <a:r>
              <a:rPr lang="en-US" dirty="0" err="1" smtClean="0"/>
              <a:t>Gösterme</a:t>
            </a:r>
            <a:r>
              <a:rPr lang="en-US" dirty="0" smtClean="0"/>
              <a:t> </a:t>
            </a:r>
            <a:r>
              <a:rPr lang="en-US" dirty="0" err="1" smtClean="0"/>
              <a:t>Yöntemleri</a:t>
            </a:r>
            <a:endParaRPr lang="tr-TR" dirty="0" smtClean="0"/>
          </a:p>
        </p:txBody>
      </p:sp>
    </p:spTree>
    <p:extLst>
      <p:ext uri="{BB962C8B-B14F-4D97-AF65-F5344CB8AC3E}">
        <p14:creationId xmlns:p14="http://schemas.microsoft.com/office/powerpoint/2010/main" val="152199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4294967295"/>
          </p:nvPr>
        </p:nvSpPr>
        <p:spPr>
          <a:xfrm>
            <a:off x="1" y="2205038"/>
            <a:ext cx="9144000" cy="3744242"/>
          </a:xfrm>
        </p:spPr>
        <p:txBody>
          <a:bodyPr>
            <a:normAutofit/>
          </a:bodyPr>
          <a:lstStyle/>
          <a:p>
            <a:pPr marL="0" indent="0" algn="ctr" eaLnBrk="1" hangingPunct="1">
              <a:buNone/>
            </a:pPr>
            <a:r>
              <a:rPr lang="tr-TR" sz="4000" b="1" dirty="0" smtClean="0">
                <a:solidFill>
                  <a:srgbClr val="00B0F0"/>
                </a:solidFill>
              </a:rPr>
              <a:t>NİÇİN KAYNAK GÖSTERİLMELİ?</a:t>
            </a:r>
          </a:p>
          <a:p>
            <a:pPr marL="0" indent="0" algn="ctr" eaLnBrk="1" hangingPunct="1">
              <a:buNone/>
            </a:pPr>
            <a:endParaRPr lang="tr-TR" sz="4000" b="1" dirty="0" smtClean="0">
              <a:solidFill>
                <a:srgbClr val="00B0F0"/>
              </a:solidFill>
            </a:endParaRPr>
          </a:p>
          <a:p>
            <a:pPr lvl="1" eaLnBrk="1" hangingPunct="1">
              <a:buFontTx/>
              <a:buChar char="–"/>
            </a:pPr>
            <a:r>
              <a:rPr lang="tr-TR" dirty="0" smtClean="0"/>
              <a:t>Başkalarının emeğine saygı</a:t>
            </a:r>
          </a:p>
          <a:p>
            <a:pPr lvl="1" eaLnBrk="1" hangingPunct="1">
              <a:buFontTx/>
              <a:buChar char="–"/>
            </a:pPr>
            <a:r>
              <a:rPr lang="tr-TR" dirty="0" smtClean="0"/>
              <a:t>Atıfta bulunacak diğer araştırmacıları yanlış yönlendirmeme</a:t>
            </a:r>
          </a:p>
          <a:p>
            <a:pPr lvl="1" eaLnBrk="1" hangingPunct="1">
              <a:buFontTx/>
              <a:buChar char="–"/>
            </a:pPr>
            <a:r>
              <a:rPr lang="tr-TR" dirty="0" smtClean="0"/>
              <a:t>Yasal zorunluluklar</a:t>
            </a:r>
          </a:p>
        </p:txBody>
      </p:sp>
    </p:spTree>
    <p:extLst>
      <p:ext uri="{BB962C8B-B14F-4D97-AF65-F5344CB8AC3E}">
        <p14:creationId xmlns:p14="http://schemas.microsoft.com/office/powerpoint/2010/main" val="4018291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4294967295"/>
          </p:nvPr>
        </p:nvSpPr>
        <p:spPr>
          <a:xfrm>
            <a:off x="0" y="188640"/>
            <a:ext cx="9144000" cy="6193110"/>
          </a:xfrm>
        </p:spPr>
        <p:txBody>
          <a:bodyPr>
            <a:normAutofit/>
          </a:bodyPr>
          <a:lstStyle/>
          <a:p>
            <a:pPr marL="0" indent="0" algn="ctr" eaLnBrk="1" hangingPunct="1">
              <a:buNone/>
            </a:pPr>
            <a:r>
              <a:rPr lang="tr-TR" sz="4300" b="1" dirty="0" smtClean="0">
                <a:solidFill>
                  <a:srgbClr val="00B0F0"/>
                </a:solidFill>
              </a:rPr>
              <a:t>ALINTI </a:t>
            </a:r>
            <a:r>
              <a:rPr lang="tr-TR" sz="4300" b="1" dirty="0">
                <a:solidFill>
                  <a:srgbClr val="00B0F0"/>
                </a:solidFill>
              </a:rPr>
              <a:t>YAPILIRKEN DİKKAT EDİLECEK HUSUSLAR</a:t>
            </a:r>
            <a:r>
              <a:rPr lang="tr-TR" sz="2800" b="1" dirty="0"/>
              <a:t> </a:t>
            </a:r>
            <a:endParaRPr lang="tr-TR" sz="2800" b="1" dirty="0" smtClean="0"/>
          </a:p>
          <a:p>
            <a:pPr marL="0" indent="0" algn="ctr" eaLnBrk="1" hangingPunct="1">
              <a:buNone/>
            </a:pPr>
            <a:endParaRPr lang="tr-TR" sz="2800" b="1" dirty="0" smtClean="0"/>
          </a:p>
          <a:p>
            <a:pPr marL="0" indent="12700"/>
            <a:r>
              <a:rPr lang="tr-TR" sz="2800" b="1" u="sng" dirty="0" smtClean="0"/>
              <a:t>Doğrudan Alıntılar</a:t>
            </a:r>
          </a:p>
          <a:p>
            <a:pPr lvl="1" eaLnBrk="1" hangingPunct="1"/>
            <a:r>
              <a:rPr lang="tr-TR" dirty="0" smtClean="0"/>
              <a:t>Kelimesi kelimesine </a:t>
            </a:r>
            <a:r>
              <a:rPr lang="tr-TR" dirty="0" smtClean="0">
                <a:solidFill>
                  <a:srgbClr val="C00000"/>
                </a:solidFill>
              </a:rPr>
              <a:t>aynen yapılan alıntılardır ve </a:t>
            </a:r>
            <a:r>
              <a:rPr lang="tr-TR" b="1" dirty="0" smtClean="0">
                <a:solidFill>
                  <a:srgbClr val="C00000"/>
                </a:solidFill>
              </a:rPr>
              <a:t>çift tırnak ( “......” ) işareti içerisine metin yazılır</a:t>
            </a:r>
            <a:r>
              <a:rPr lang="tr-TR" b="1" dirty="0" smtClean="0"/>
              <a:t>.</a:t>
            </a:r>
          </a:p>
          <a:p>
            <a:pPr lvl="1" eaLnBrk="1" hangingPunct="1"/>
            <a:r>
              <a:rPr lang="tr-TR" dirty="0" smtClean="0"/>
              <a:t>Örnek: Yıldırım (1966, 21)’a göre, hipotez “araştırmacıya bir nevi ışık tutma niteliği taşıyorsa değerli sayılmalıdır.” </a:t>
            </a:r>
          </a:p>
          <a:p>
            <a:pPr marL="457200" lvl="1" indent="0" eaLnBrk="1" hangingPunct="1">
              <a:buNone/>
            </a:pPr>
            <a:endParaRPr lang="tr-TR" dirty="0" smtClean="0"/>
          </a:p>
        </p:txBody>
      </p:sp>
    </p:spTree>
    <p:extLst>
      <p:ext uri="{BB962C8B-B14F-4D97-AF65-F5344CB8AC3E}">
        <p14:creationId xmlns:p14="http://schemas.microsoft.com/office/powerpoint/2010/main" val="2146997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4294967295"/>
          </p:nvPr>
        </p:nvSpPr>
        <p:spPr>
          <a:xfrm>
            <a:off x="0" y="188640"/>
            <a:ext cx="9144000" cy="6193110"/>
          </a:xfrm>
        </p:spPr>
        <p:txBody>
          <a:bodyPr>
            <a:normAutofit/>
          </a:bodyPr>
          <a:lstStyle/>
          <a:p>
            <a:pPr marL="457200" lvl="1" indent="0" eaLnBrk="1" hangingPunct="1">
              <a:buNone/>
            </a:pPr>
            <a:endParaRPr lang="tr-TR" dirty="0" smtClean="0"/>
          </a:p>
          <a:p>
            <a:pPr marL="0" indent="12700" eaLnBrk="1" hangingPunct="1"/>
            <a:r>
              <a:rPr lang="tr-TR" sz="2800" b="1" u="sng" dirty="0" smtClean="0"/>
              <a:t>Dolaylı Alıntılar</a:t>
            </a:r>
          </a:p>
          <a:p>
            <a:pPr lvl="1" eaLnBrk="1" hangingPunct="1"/>
            <a:r>
              <a:rPr lang="tr-TR" dirty="0" smtClean="0"/>
              <a:t>Alıntı yapılan metin eğer birebir kaynakla aynı değilse, yazar kendi cümleleriyle ifade ediyorsa, </a:t>
            </a:r>
            <a:r>
              <a:rPr lang="tr-TR" dirty="0" smtClean="0">
                <a:solidFill>
                  <a:srgbClr val="C00000"/>
                </a:solidFill>
              </a:rPr>
              <a:t>alıntı yapılan kısım tırnak içine alınmaz ya da sıkıştırılmış paragraf gibi özel biçimler kullanılmaz</a:t>
            </a:r>
            <a:r>
              <a:rPr lang="tr-TR" dirty="0" smtClean="0"/>
              <a:t>; ancak kaynak göstermek zorunludur. </a:t>
            </a:r>
          </a:p>
        </p:txBody>
      </p:sp>
    </p:spTree>
    <p:extLst>
      <p:ext uri="{BB962C8B-B14F-4D97-AF65-F5344CB8AC3E}">
        <p14:creationId xmlns:p14="http://schemas.microsoft.com/office/powerpoint/2010/main" val="1140873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4294967295"/>
          </p:nvPr>
        </p:nvSpPr>
        <p:spPr>
          <a:xfrm>
            <a:off x="0" y="620688"/>
            <a:ext cx="9144000" cy="5505475"/>
          </a:xfrm>
        </p:spPr>
        <p:txBody>
          <a:bodyPr/>
          <a:lstStyle/>
          <a:p>
            <a:pPr marL="12700" indent="0" algn="ctr">
              <a:lnSpc>
                <a:spcPct val="80000"/>
              </a:lnSpc>
              <a:buNone/>
            </a:pPr>
            <a:r>
              <a:rPr lang="tr-TR" sz="4000" b="1" dirty="0">
                <a:solidFill>
                  <a:srgbClr val="00B0F0"/>
                </a:solidFill>
              </a:rPr>
              <a:t>KAYNAK GÖSTERMENİN ZORUNLU OLDUĞU </a:t>
            </a:r>
            <a:r>
              <a:rPr lang="tr-TR" sz="4000" b="1" dirty="0" smtClean="0">
                <a:solidFill>
                  <a:srgbClr val="00B0F0"/>
                </a:solidFill>
              </a:rPr>
              <a:t>DURUMLAR</a:t>
            </a:r>
          </a:p>
          <a:p>
            <a:pPr marL="609600" indent="-596900">
              <a:lnSpc>
                <a:spcPct val="80000"/>
              </a:lnSpc>
            </a:pPr>
            <a:endParaRPr lang="tr-TR" sz="2400" dirty="0"/>
          </a:p>
          <a:p>
            <a:pPr marL="609600" indent="-596900">
              <a:lnSpc>
                <a:spcPct val="80000"/>
              </a:lnSpc>
            </a:pPr>
            <a:r>
              <a:rPr lang="tr-TR" sz="2800" dirty="0" smtClean="0"/>
              <a:t>Başkasının eserinden bir aktarma yapılmış ise,</a:t>
            </a:r>
            <a:endParaRPr lang="en-US" sz="2800" dirty="0" smtClean="0"/>
          </a:p>
          <a:p>
            <a:pPr marL="609600" indent="-596900" eaLnBrk="1" hangingPunct="1">
              <a:lnSpc>
                <a:spcPct val="80000"/>
              </a:lnSpc>
            </a:pPr>
            <a:r>
              <a:rPr lang="tr-TR" sz="2800" dirty="0" smtClean="0"/>
              <a:t>Başkasının bulduğu yöntem, sonuç veya amaçtan faydalanılmış ise,</a:t>
            </a:r>
            <a:endParaRPr lang="en-US" sz="2800" dirty="0" smtClean="0"/>
          </a:p>
          <a:p>
            <a:pPr marL="609600" indent="-596900" eaLnBrk="1" hangingPunct="1">
              <a:lnSpc>
                <a:spcPct val="80000"/>
              </a:lnSpc>
            </a:pPr>
            <a:r>
              <a:rPr lang="tr-TR" sz="2800" dirty="0" smtClean="0"/>
              <a:t>Başkasının eserinden rakam, katsayı, şekil, grafik, resim vb. alınarak kullanılmış ise,</a:t>
            </a:r>
            <a:endParaRPr lang="en-US" sz="2800" dirty="0" smtClean="0"/>
          </a:p>
          <a:p>
            <a:pPr marL="609600" indent="-596900" eaLnBrk="1" hangingPunct="1">
              <a:lnSpc>
                <a:spcPct val="80000"/>
              </a:lnSpc>
            </a:pPr>
            <a:r>
              <a:rPr lang="tr-TR" sz="2800" dirty="0" smtClean="0"/>
              <a:t>Az veya çok başkasının eserinden esinlenilmiş ise,</a:t>
            </a:r>
            <a:endParaRPr lang="en-US" sz="2800" dirty="0" smtClean="0"/>
          </a:p>
          <a:p>
            <a:pPr marL="609600" indent="-596900" eaLnBrk="1" hangingPunct="1">
              <a:lnSpc>
                <a:spcPct val="80000"/>
              </a:lnSpc>
            </a:pPr>
            <a:r>
              <a:rPr lang="tr-TR" sz="2800" dirty="0" smtClean="0"/>
              <a:t>Yukarıdakilerin dışında başkasının eserinden doğrudan ve dolaylı olarak faydalanılmış ise yararlanılan kaynakların bildirilmesi zorunludur.</a:t>
            </a:r>
          </a:p>
          <a:p>
            <a:pPr marL="609600" indent="-596900" eaLnBrk="1" hangingPunct="1">
              <a:lnSpc>
                <a:spcPct val="80000"/>
              </a:lnSpc>
            </a:pPr>
            <a:endParaRPr lang="tr-TR" sz="2400" dirty="0" smtClean="0"/>
          </a:p>
        </p:txBody>
      </p:sp>
    </p:spTree>
    <p:extLst>
      <p:ext uri="{BB962C8B-B14F-4D97-AF65-F5344CB8AC3E}">
        <p14:creationId xmlns:p14="http://schemas.microsoft.com/office/powerpoint/2010/main" val="2845107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4294967295"/>
          </p:nvPr>
        </p:nvSpPr>
        <p:spPr>
          <a:xfrm>
            <a:off x="0" y="255165"/>
            <a:ext cx="9144000" cy="6602835"/>
          </a:xfrm>
        </p:spPr>
        <p:txBody>
          <a:bodyPr>
            <a:normAutofit/>
          </a:bodyPr>
          <a:lstStyle/>
          <a:p>
            <a:pPr marL="0" indent="0" algn="ctr">
              <a:buNone/>
            </a:pPr>
            <a:r>
              <a:rPr lang="tr-TR" sz="4000" b="1" dirty="0">
                <a:solidFill>
                  <a:srgbClr val="00B0F0"/>
                </a:solidFill>
              </a:rPr>
              <a:t>KAYNAK GÖSTERMEYİ </a:t>
            </a:r>
            <a:br>
              <a:rPr lang="tr-TR" sz="4000" b="1" dirty="0">
                <a:solidFill>
                  <a:srgbClr val="00B0F0"/>
                </a:solidFill>
              </a:rPr>
            </a:br>
            <a:r>
              <a:rPr lang="tr-TR" sz="4000" b="1" dirty="0">
                <a:solidFill>
                  <a:srgbClr val="00B0F0"/>
                </a:solidFill>
              </a:rPr>
              <a:t>GEREKTİRMEYEN </a:t>
            </a:r>
            <a:r>
              <a:rPr lang="tr-TR" sz="4000" b="1" dirty="0" smtClean="0">
                <a:solidFill>
                  <a:srgbClr val="00B0F0"/>
                </a:solidFill>
              </a:rPr>
              <a:t>DURUMLAR</a:t>
            </a:r>
          </a:p>
          <a:p>
            <a:pPr marL="0" indent="0" algn="ctr">
              <a:buNone/>
            </a:pPr>
            <a:endParaRPr lang="tr-TR" sz="4000" dirty="0" smtClean="0"/>
          </a:p>
          <a:p>
            <a:pPr marL="0" indent="12700"/>
            <a:r>
              <a:rPr lang="tr-TR" sz="2800" dirty="0" smtClean="0"/>
              <a:t>Genel kurallar, prensipler veya uygulamalar konusunda kaynak göstermeye gerek yoktur. </a:t>
            </a:r>
          </a:p>
          <a:p>
            <a:pPr lvl="1" eaLnBrk="1" hangingPunct="1"/>
            <a:r>
              <a:rPr lang="tr-TR" sz="2400" dirty="0" smtClean="0"/>
              <a:t>Örneğin, “yardımseverlik bir erdemdir” ifadesinde kaynak göstermeye gerek yoktur. </a:t>
            </a:r>
          </a:p>
          <a:p>
            <a:pPr lvl="1" eaLnBrk="1" hangingPunct="1"/>
            <a:endParaRPr lang="tr-TR" sz="2400" dirty="0" smtClean="0"/>
          </a:p>
          <a:p>
            <a:pPr marL="0" indent="12700" eaLnBrk="1" hangingPunct="1"/>
            <a:r>
              <a:rPr lang="tr-TR" sz="2800" dirty="0" smtClean="0"/>
              <a:t>Herkesin bildiği, açık ve seçik olarak fark edilen bilgiler için kaynak göstermeye gerek yoktur. </a:t>
            </a:r>
          </a:p>
          <a:p>
            <a:pPr lvl="1" eaLnBrk="1" hangingPunct="1"/>
            <a:r>
              <a:rPr lang="tr-TR" sz="2400" dirty="0" smtClean="0"/>
              <a:t>Örneğin, “Almanya Avrupa Birliğinin en güçlü ekonomisine sahip ülkelerinden biridir” ifadesinde kaynak göstermeye gerek yoktur. </a:t>
            </a:r>
          </a:p>
        </p:txBody>
      </p:sp>
    </p:spTree>
    <p:extLst>
      <p:ext uri="{BB962C8B-B14F-4D97-AF65-F5344CB8AC3E}">
        <p14:creationId xmlns:p14="http://schemas.microsoft.com/office/powerpoint/2010/main" val="3855443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4294967295"/>
          </p:nvPr>
        </p:nvSpPr>
        <p:spPr>
          <a:xfrm>
            <a:off x="0" y="404664"/>
            <a:ext cx="9144000" cy="6408712"/>
          </a:xfrm>
        </p:spPr>
        <p:txBody>
          <a:bodyPr/>
          <a:lstStyle/>
          <a:p>
            <a:pPr marL="12700" indent="0" algn="ctr">
              <a:buNone/>
            </a:pPr>
            <a:r>
              <a:rPr lang="tr-TR" sz="4000" b="1" dirty="0">
                <a:solidFill>
                  <a:srgbClr val="00B0F0"/>
                </a:solidFill>
              </a:rPr>
              <a:t>KAYNAK NEREDE GÖSTERİLİR</a:t>
            </a:r>
            <a:r>
              <a:rPr lang="tr-TR" sz="4000" b="1" dirty="0" smtClean="0">
                <a:solidFill>
                  <a:srgbClr val="00B0F0"/>
                </a:solidFill>
              </a:rPr>
              <a:t>?</a:t>
            </a:r>
          </a:p>
          <a:p>
            <a:pPr marL="12700" indent="0" algn="ctr">
              <a:buNone/>
            </a:pPr>
            <a:endParaRPr lang="tr-TR" sz="4000" b="1" dirty="0" smtClean="0">
              <a:solidFill>
                <a:srgbClr val="00B0F0"/>
              </a:solidFill>
            </a:endParaRPr>
          </a:p>
          <a:p>
            <a:pPr marL="609600" indent="-596900"/>
            <a:r>
              <a:rPr lang="tr-TR" sz="2800" dirty="0" smtClean="0"/>
              <a:t>DİPNOTU şeklinde aynı sayfanın sonunda</a:t>
            </a:r>
            <a:endParaRPr lang="en-US" sz="2800" dirty="0" smtClean="0"/>
          </a:p>
          <a:p>
            <a:pPr marL="609600" indent="-596900" eaLnBrk="1" hangingPunct="1"/>
            <a:r>
              <a:rPr lang="tr-TR" sz="2800" dirty="0" smtClean="0"/>
              <a:t>Cümle içerisinde veya cümle sonunda</a:t>
            </a:r>
            <a:endParaRPr lang="en-US" sz="2800" dirty="0" smtClean="0"/>
          </a:p>
          <a:p>
            <a:pPr marL="609600" indent="-596900" eaLnBrk="1" hangingPunct="1"/>
            <a:r>
              <a:rPr lang="tr-TR" sz="2800" dirty="0" smtClean="0"/>
              <a:t>Kitap veya makalenin sonunda </a:t>
            </a:r>
            <a:endParaRPr lang="en-US" sz="2800" dirty="0" smtClean="0"/>
          </a:p>
          <a:p>
            <a:pPr marL="609600" indent="-596900" eaLnBrk="1" hangingPunct="1"/>
            <a:r>
              <a:rPr lang="tr-TR" sz="2800" dirty="0" smtClean="0"/>
              <a:t>Bölüm sonlarında Kaynakça Listesi</a:t>
            </a:r>
            <a:endParaRPr lang="en-US" sz="2800" dirty="0" smtClean="0"/>
          </a:p>
          <a:p>
            <a:pPr marL="609600" indent="-596900" eaLnBrk="1" hangingPunct="1"/>
            <a:r>
              <a:rPr lang="tr-TR" sz="2800" dirty="0" smtClean="0"/>
              <a:t>Kitap veya makalenin sonunda Kaynakça Listesi</a:t>
            </a:r>
          </a:p>
          <a:p>
            <a:pPr marL="609600" indent="-596900" eaLnBrk="1" hangingPunct="1">
              <a:buFont typeface="Wingdings" panose="05000000000000000000" pitchFamily="2" charset="2"/>
              <a:buNone/>
            </a:pPr>
            <a:endParaRPr lang="tr-TR" sz="2800" dirty="0" smtClean="0"/>
          </a:p>
          <a:p>
            <a:pPr marL="609600" indent="-596900" eaLnBrk="1" hangingPunct="1">
              <a:buFont typeface="Wingdings" panose="05000000000000000000" pitchFamily="2" charset="2"/>
              <a:buNone/>
            </a:pPr>
            <a:r>
              <a:rPr lang="tr-TR" sz="2800" dirty="0" smtClean="0"/>
              <a:t>	</a:t>
            </a:r>
            <a:r>
              <a:rPr lang="tr-TR" sz="2800" dirty="0" smtClean="0">
                <a:solidFill>
                  <a:srgbClr val="C00000"/>
                </a:solidFill>
              </a:rPr>
              <a:t>Bu alternatiflerden bir veya bir kaçı yazının yayınlanacağı derginin veya kitabın yayın politikalarına; veya ödevlerde ise öğretmenin tercihleri doğrultusunda yapılır.</a:t>
            </a:r>
          </a:p>
        </p:txBody>
      </p:sp>
    </p:spTree>
    <p:extLst>
      <p:ext uri="{BB962C8B-B14F-4D97-AF65-F5344CB8AC3E}">
        <p14:creationId xmlns:p14="http://schemas.microsoft.com/office/powerpoint/2010/main" val="586827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4294967295"/>
          </p:nvPr>
        </p:nvSpPr>
        <p:spPr>
          <a:xfrm>
            <a:off x="0" y="1600200"/>
            <a:ext cx="9144000" cy="4525963"/>
          </a:xfrm>
        </p:spPr>
        <p:txBody>
          <a:bodyPr>
            <a:normAutofit lnSpcReduction="10000"/>
          </a:bodyPr>
          <a:lstStyle/>
          <a:p>
            <a:pPr marL="0" indent="12700"/>
            <a:endParaRPr lang="tr-TR" dirty="0" smtClean="0"/>
          </a:p>
          <a:p>
            <a:pPr marL="0" indent="0" algn="ctr">
              <a:buNone/>
            </a:pPr>
            <a:r>
              <a:rPr lang="tr-TR" sz="4000" b="1" dirty="0" smtClean="0">
                <a:solidFill>
                  <a:srgbClr val="00B0F0"/>
                </a:solidFill>
              </a:rPr>
              <a:t>METİN </a:t>
            </a:r>
            <a:r>
              <a:rPr lang="tr-TR" sz="4000" b="1" dirty="0">
                <a:solidFill>
                  <a:srgbClr val="00B0F0"/>
                </a:solidFill>
              </a:rPr>
              <a:t>İÇERİSİNDE KAYNAK GÖSTERME </a:t>
            </a:r>
            <a:r>
              <a:rPr lang="tr-TR" sz="4000" b="1" dirty="0" smtClean="0">
                <a:solidFill>
                  <a:srgbClr val="00B0F0"/>
                </a:solidFill>
              </a:rPr>
              <a:t>ŞEKİLLERİ</a:t>
            </a:r>
          </a:p>
          <a:p>
            <a:pPr marL="0" indent="0" algn="ctr">
              <a:buNone/>
            </a:pPr>
            <a:endParaRPr lang="tr-TR" b="1" dirty="0" smtClean="0"/>
          </a:p>
          <a:p>
            <a:pPr marL="0" indent="12700"/>
            <a:r>
              <a:rPr lang="tr-TR" dirty="0" smtClean="0"/>
              <a:t>Dipnotu Yöntemi</a:t>
            </a:r>
          </a:p>
          <a:p>
            <a:pPr marL="0" indent="12700" eaLnBrk="1" hangingPunct="1"/>
            <a:r>
              <a:rPr lang="tr-TR" dirty="0" smtClean="0"/>
              <a:t>Soyadı, Tarih ve Sayfa Yöntemi</a:t>
            </a:r>
          </a:p>
          <a:p>
            <a:pPr marL="0" indent="12700" eaLnBrk="1" hangingPunct="1"/>
            <a:r>
              <a:rPr lang="tr-TR" dirty="0" smtClean="0"/>
              <a:t>Soyadı ve Tarih Yöntemi</a:t>
            </a:r>
          </a:p>
          <a:p>
            <a:pPr marL="0" indent="12700" eaLnBrk="1" hangingPunct="1"/>
            <a:r>
              <a:rPr lang="tr-TR" dirty="0" smtClean="0"/>
              <a:t>Numaralama Yöntemi</a:t>
            </a:r>
          </a:p>
        </p:txBody>
      </p:sp>
    </p:spTree>
    <p:extLst>
      <p:ext uri="{BB962C8B-B14F-4D97-AF65-F5344CB8AC3E}">
        <p14:creationId xmlns:p14="http://schemas.microsoft.com/office/powerpoint/2010/main" val="913696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4294967295"/>
          </p:nvPr>
        </p:nvSpPr>
        <p:spPr>
          <a:xfrm>
            <a:off x="0" y="188640"/>
            <a:ext cx="9144000" cy="6293296"/>
          </a:xfrm>
        </p:spPr>
        <p:txBody>
          <a:bodyPr>
            <a:normAutofit lnSpcReduction="10000"/>
          </a:bodyPr>
          <a:lstStyle/>
          <a:p>
            <a:pPr marL="88900" indent="177800" eaLnBrk="1" hangingPunct="1">
              <a:buFont typeface="Wingdings" panose="05000000000000000000" pitchFamily="2" charset="2"/>
              <a:buNone/>
            </a:pPr>
            <a:endParaRPr lang="tr-TR" dirty="0" smtClean="0"/>
          </a:p>
          <a:p>
            <a:pPr marL="88900" indent="177800" algn="ctr">
              <a:buNone/>
            </a:pPr>
            <a:r>
              <a:rPr lang="tr-TR" sz="4000" b="1" dirty="0" smtClean="0">
                <a:solidFill>
                  <a:schemeClr val="accent4">
                    <a:lumMod val="75000"/>
                  </a:schemeClr>
                </a:solidFill>
              </a:rPr>
              <a:t>DİPNOTU HALİNDE KAYNAK GÖSTERME YÖNTEMİ</a:t>
            </a:r>
          </a:p>
          <a:p>
            <a:pPr marL="88900" indent="177800">
              <a:buNone/>
            </a:pPr>
            <a:endParaRPr lang="tr-TR" b="1" dirty="0"/>
          </a:p>
          <a:p>
            <a:pPr marL="88900" indent="177800">
              <a:buNone/>
            </a:pPr>
            <a:r>
              <a:rPr lang="tr-TR" sz="2800" dirty="0" smtClean="0"/>
              <a:t>Dipnotu halinde kaynak gösterirken, ilgili kısma veya cümle sonuna parantez içerisinde bir rakam yazılır ve aşağıda sayfanın en altına çizgi ile ayrılmış bölgeye metinde verilen numaranın aynısı eklenerek yazarın soyadı, adı, kitap/makale başlığı, yayıncı, yayın yeri, yayın tarihi ve sayfa numarası gibi tüm bilgiler verilir</a:t>
            </a:r>
            <a:r>
              <a:rPr lang="tr-TR" sz="2800" baseline="30000" dirty="0" smtClean="0"/>
              <a:t>1</a:t>
            </a:r>
            <a:r>
              <a:rPr lang="tr-TR" sz="2800" dirty="0" smtClean="0"/>
              <a:t>. </a:t>
            </a:r>
          </a:p>
          <a:p>
            <a:pPr marL="88900" indent="177800" eaLnBrk="1" hangingPunct="1">
              <a:buFont typeface="Wingdings" panose="05000000000000000000" pitchFamily="2" charset="2"/>
              <a:buNone/>
            </a:pPr>
            <a:endParaRPr lang="tr-TR" sz="2000" dirty="0" smtClean="0"/>
          </a:p>
          <a:p>
            <a:pPr marL="88900" indent="177800" eaLnBrk="1" hangingPunct="1">
              <a:buFont typeface="Wingdings" panose="05000000000000000000" pitchFamily="2" charset="2"/>
              <a:buNone/>
            </a:pPr>
            <a:r>
              <a:rPr lang="tr-TR" sz="2400" dirty="0" smtClean="0"/>
              <a:t>Örnek: </a:t>
            </a:r>
            <a:r>
              <a:rPr lang="en-US" sz="2400" dirty="0" smtClean="0"/>
              <a:t>[1] </a:t>
            </a:r>
            <a:r>
              <a:rPr lang="tr-TR" sz="2400" dirty="0" smtClean="0"/>
              <a:t>Arıkan, Rauf, (2005), Araştırma Teknikleri ve Rapor Hazırlama, Asil Yayın Dağıtım, 5. Baskı, Ankara.</a:t>
            </a:r>
          </a:p>
        </p:txBody>
      </p:sp>
    </p:spTree>
    <p:extLst>
      <p:ext uri="{BB962C8B-B14F-4D97-AF65-F5344CB8AC3E}">
        <p14:creationId xmlns:p14="http://schemas.microsoft.com/office/powerpoint/2010/main" val="4254796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a:xfrm>
            <a:off x="19050" y="188640"/>
            <a:ext cx="9144001" cy="6669360"/>
          </a:xfrm>
        </p:spPr>
        <p:txBody>
          <a:bodyPr>
            <a:normAutofit/>
          </a:bodyPr>
          <a:lstStyle/>
          <a:p>
            <a:pPr marL="609600" indent="-596900" algn="just" eaLnBrk="1" hangingPunct="1"/>
            <a:endParaRPr lang="tr-TR" sz="2400" b="1" dirty="0" smtClean="0"/>
          </a:p>
          <a:p>
            <a:pPr marL="12700" indent="0" algn="ctr" eaLnBrk="1" hangingPunct="1">
              <a:buNone/>
            </a:pPr>
            <a:r>
              <a:rPr lang="tr-TR" sz="4000" b="1" dirty="0" smtClean="0">
                <a:solidFill>
                  <a:schemeClr val="accent4">
                    <a:lumMod val="75000"/>
                  </a:schemeClr>
                </a:solidFill>
              </a:rPr>
              <a:t>SOYADI, TARİH VE SAYFA YÖNTEMİ</a:t>
            </a:r>
          </a:p>
          <a:p>
            <a:pPr marL="12700" indent="0" algn="ctr" eaLnBrk="1" hangingPunct="1">
              <a:buNone/>
            </a:pPr>
            <a:endParaRPr lang="tr-TR" sz="4000" b="1" dirty="0" smtClean="0">
              <a:solidFill>
                <a:srgbClr val="00B0F0"/>
              </a:solidFill>
            </a:endParaRPr>
          </a:p>
          <a:p>
            <a:pPr marL="990600" lvl="1" indent="-442913" eaLnBrk="1" hangingPunct="1"/>
            <a:r>
              <a:rPr lang="tr-TR" dirty="0" smtClean="0"/>
              <a:t>Örnek: Hipotez “araştırmacıya bir nevi ışık tutma niteliği taşıyorsa değerli </a:t>
            </a:r>
            <a:r>
              <a:rPr lang="en-US" dirty="0" err="1" smtClean="0"/>
              <a:t>sayılmalıdır</a:t>
            </a:r>
            <a:r>
              <a:rPr lang="en-US" dirty="0" smtClean="0"/>
              <a:t>” (Yıldırım,1966,21). </a:t>
            </a:r>
            <a:endParaRPr lang="tr-TR" dirty="0" smtClean="0"/>
          </a:p>
          <a:p>
            <a:pPr marL="12700" indent="0" algn="just" eaLnBrk="1" hangingPunct="1">
              <a:buNone/>
            </a:pPr>
            <a:endParaRPr lang="tr-TR" sz="2400" b="1" dirty="0" smtClean="0"/>
          </a:p>
        </p:txBody>
      </p:sp>
    </p:spTree>
    <p:extLst>
      <p:ext uri="{BB962C8B-B14F-4D97-AF65-F5344CB8AC3E}">
        <p14:creationId xmlns:p14="http://schemas.microsoft.com/office/powerpoint/2010/main" val="1748014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a:xfrm>
            <a:off x="19050" y="188640"/>
            <a:ext cx="9144001" cy="6669360"/>
          </a:xfrm>
        </p:spPr>
        <p:txBody>
          <a:bodyPr>
            <a:normAutofit/>
          </a:bodyPr>
          <a:lstStyle/>
          <a:p>
            <a:pPr marL="609600" indent="-596900" algn="just" eaLnBrk="1" hangingPunct="1"/>
            <a:endParaRPr lang="tr-TR" sz="2400" b="1" dirty="0" smtClean="0"/>
          </a:p>
          <a:p>
            <a:pPr marL="12700" indent="0" algn="just" eaLnBrk="1" hangingPunct="1">
              <a:buNone/>
            </a:pPr>
            <a:endParaRPr lang="tr-TR" sz="2400" b="1" dirty="0" smtClean="0"/>
          </a:p>
          <a:p>
            <a:pPr marL="12700" indent="0" algn="ctr" eaLnBrk="1" hangingPunct="1">
              <a:buNone/>
            </a:pPr>
            <a:r>
              <a:rPr lang="tr-TR" sz="4000" b="1" dirty="0" smtClean="0">
                <a:solidFill>
                  <a:schemeClr val="accent4">
                    <a:lumMod val="75000"/>
                  </a:schemeClr>
                </a:solidFill>
              </a:rPr>
              <a:t>SOYADI VE TARİH YÖNTEMİ</a:t>
            </a:r>
          </a:p>
          <a:p>
            <a:pPr marL="12700" indent="0" algn="ctr" eaLnBrk="1" hangingPunct="1">
              <a:buNone/>
            </a:pPr>
            <a:endParaRPr lang="tr-TR" sz="4000" b="1" dirty="0" smtClean="0">
              <a:solidFill>
                <a:srgbClr val="00B0F0"/>
              </a:solidFill>
            </a:endParaRPr>
          </a:p>
          <a:p>
            <a:pPr marL="990600" lvl="1" indent="-442913" eaLnBrk="1" hangingPunct="1"/>
            <a:r>
              <a:rPr lang="tr-TR" dirty="0" smtClean="0"/>
              <a:t>Örnek: Hipotez “araştırmacıya bir nevi ışık tutma niteliği taşıyorsa değerli </a:t>
            </a:r>
            <a:r>
              <a:rPr lang="en-US" dirty="0" err="1" smtClean="0"/>
              <a:t>sayılmalıdır</a:t>
            </a:r>
            <a:r>
              <a:rPr lang="en-US" dirty="0" smtClean="0"/>
              <a:t>” (</a:t>
            </a:r>
            <a:r>
              <a:rPr lang="en-US" dirty="0" err="1" smtClean="0"/>
              <a:t>Yıldırım</a:t>
            </a:r>
            <a:r>
              <a:rPr lang="en-US" dirty="0" smtClean="0"/>
              <a:t>,</a:t>
            </a:r>
            <a:r>
              <a:rPr lang="tr-TR" dirty="0" smtClean="0"/>
              <a:t>1966</a:t>
            </a:r>
            <a:r>
              <a:rPr lang="en-US" dirty="0" smtClean="0"/>
              <a:t>). </a:t>
            </a:r>
            <a:endParaRPr lang="tr-TR" dirty="0" smtClean="0"/>
          </a:p>
          <a:p>
            <a:pPr marL="12700" indent="0" eaLnBrk="1" hangingPunct="1">
              <a:buNone/>
            </a:pPr>
            <a:endParaRPr lang="tr-TR" sz="2400" b="1" dirty="0" smtClean="0"/>
          </a:p>
        </p:txBody>
      </p:sp>
    </p:spTree>
    <p:extLst>
      <p:ext uri="{BB962C8B-B14F-4D97-AF65-F5344CB8AC3E}">
        <p14:creationId xmlns:p14="http://schemas.microsoft.com/office/powerpoint/2010/main" val="3973398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a:xfrm>
            <a:off x="19050" y="188640"/>
            <a:ext cx="9144001" cy="6669360"/>
          </a:xfrm>
        </p:spPr>
        <p:txBody>
          <a:bodyPr>
            <a:normAutofit/>
          </a:bodyPr>
          <a:lstStyle/>
          <a:p>
            <a:pPr marL="609600" indent="-596900" algn="just" eaLnBrk="1" hangingPunct="1"/>
            <a:endParaRPr lang="tr-TR" sz="2400" b="1" dirty="0" smtClean="0"/>
          </a:p>
          <a:p>
            <a:pPr marL="12700" indent="0" eaLnBrk="1" hangingPunct="1">
              <a:buNone/>
            </a:pPr>
            <a:endParaRPr lang="tr-TR" sz="2400" b="1" dirty="0" smtClean="0"/>
          </a:p>
          <a:p>
            <a:pPr marL="12700" indent="0" algn="ctr" eaLnBrk="1" hangingPunct="1">
              <a:buNone/>
            </a:pPr>
            <a:r>
              <a:rPr lang="tr-TR" sz="4000" b="1" dirty="0" smtClean="0">
                <a:solidFill>
                  <a:schemeClr val="accent4">
                    <a:lumMod val="75000"/>
                  </a:schemeClr>
                </a:solidFill>
              </a:rPr>
              <a:t>NUMARALAMA YÖNTEMİ</a:t>
            </a:r>
          </a:p>
          <a:p>
            <a:pPr marL="12700" indent="0" algn="ctr" eaLnBrk="1" hangingPunct="1">
              <a:buNone/>
            </a:pPr>
            <a:endParaRPr lang="tr-TR" sz="4000" b="1" dirty="0" smtClean="0">
              <a:solidFill>
                <a:schemeClr val="accent4">
                  <a:lumMod val="75000"/>
                </a:schemeClr>
              </a:solidFill>
            </a:endParaRPr>
          </a:p>
          <a:p>
            <a:pPr marL="990600" lvl="1" indent="-442913" eaLnBrk="1" hangingPunct="1"/>
            <a:r>
              <a:rPr lang="tr-TR" dirty="0" smtClean="0"/>
              <a:t>Örnek: Anket sorularının düzenlenmesinde soru sayısı kadar soru sırası da önemlidir (34)</a:t>
            </a:r>
          </a:p>
        </p:txBody>
      </p:sp>
    </p:spTree>
    <p:extLst>
      <p:ext uri="{BB962C8B-B14F-4D97-AF65-F5344CB8AC3E}">
        <p14:creationId xmlns:p14="http://schemas.microsoft.com/office/powerpoint/2010/main" val="2365216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type="body" idx="4294967295"/>
          </p:nvPr>
        </p:nvSpPr>
        <p:spPr>
          <a:xfrm>
            <a:off x="0" y="1600200"/>
            <a:ext cx="9144000" cy="4525963"/>
          </a:xfrm>
        </p:spPr>
        <p:txBody>
          <a:bodyPr/>
          <a:lstStyle/>
          <a:p>
            <a:pPr marL="609600" indent="-596900" algn="just" eaLnBrk="1" hangingPunct="1">
              <a:buFont typeface="Arial" panose="020B0604020202020204" pitchFamily="34" charset="0"/>
              <a:buAutoNum type="arabicPeriod"/>
            </a:pPr>
            <a:endParaRPr lang="tr-TR" dirty="0" smtClean="0"/>
          </a:p>
          <a:p>
            <a:pPr marL="12700" indent="0" algn="ctr">
              <a:buNone/>
            </a:pPr>
            <a:r>
              <a:rPr lang="tr-TR" sz="4000" b="1" dirty="0">
                <a:solidFill>
                  <a:srgbClr val="00B0F0"/>
                </a:solidFill>
              </a:rPr>
              <a:t>KAYNAKÇA LİSTESİNİ SIRALAMA VEYA GRUPLAMA </a:t>
            </a:r>
            <a:endParaRPr lang="tr-TR" sz="4000" b="1" dirty="0" smtClean="0">
              <a:solidFill>
                <a:srgbClr val="00B0F0"/>
              </a:solidFill>
            </a:endParaRPr>
          </a:p>
          <a:p>
            <a:pPr marL="12700" indent="0" algn="ctr">
              <a:buNone/>
            </a:pPr>
            <a:endParaRPr lang="tr-TR" sz="4000" b="1" dirty="0" smtClean="0"/>
          </a:p>
          <a:p>
            <a:pPr marL="609600" indent="-596900" algn="just">
              <a:buFont typeface="Arial" panose="020B0604020202020204" pitchFamily="34" charset="0"/>
              <a:buAutoNum type="arabicPeriod"/>
            </a:pPr>
            <a:r>
              <a:rPr lang="tr-TR" dirty="0" smtClean="0"/>
              <a:t>Yazarın Soyadına Göre Sıralama </a:t>
            </a:r>
          </a:p>
          <a:p>
            <a:pPr marL="609600" indent="-596900" algn="just" eaLnBrk="1" hangingPunct="1">
              <a:buFont typeface="Arial" panose="020B0604020202020204" pitchFamily="34" charset="0"/>
              <a:buAutoNum type="arabicPeriod"/>
            </a:pPr>
            <a:r>
              <a:rPr lang="tr-TR" dirty="0" smtClean="0"/>
              <a:t>Kaynak Türlerine Göre Sıralama (Kitaplar, Dergiler, Tezler vb. şeklinde)</a:t>
            </a:r>
          </a:p>
        </p:txBody>
      </p:sp>
    </p:spTree>
    <p:extLst>
      <p:ext uri="{BB962C8B-B14F-4D97-AF65-F5344CB8AC3E}">
        <p14:creationId xmlns:p14="http://schemas.microsoft.com/office/powerpoint/2010/main" val="822178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0" y="1600200"/>
            <a:ext cx="9144000" cy="4525963"/>
          </a:xfrm>
        </p:spPr>
        <p:txBody>
          <a:bodyPr/>
          <a:lstStyle/>
          <a:p>
            <a:pPr marL="0" indent="0" algn="ctr">
              <a:buNone/>
            </a:pPr>
            <a:r>
              <a:rPr lang="en-US" sz="4000" b="1" dirty="0">
                <a:solidFill>
                  <a:srgbClr val="00B0F0"/>
                </a:solidFill>
              </a:rPr>
              <a:t>KAYNAKÇA </a:t>
            </a:r>
            <a:r>
              <a:rPr lang="tr-TR" sz="4000" b="1" dirty="0" smtClean="0">
                <a:solidFill>
                  <a:srgbClr val="00B0F0"/>
                </a:solidFill>
              </a:rPr>
              <a:t>LİSTESİ</a:t>
            </a:r>
          </a:p>
          <a:p>
            <a:pPr marL="0" indent="12700"/>
            <a:r>
              <a:rPr lang="tr-TR" dirty="0" smtClean="0"/>
              <a:t>Nerede yer alır? </a:t>
            </a:r>
          </a:p>
          <a:p>
            <a:pPr lvl="1" eaLnBrk="1" hangingPunct="1"/>
            <a:r>
              <a:rPr lang="tr-TR" dirty="0" smtClean="0"/>
              <a:t>Yazının metin kısmından hemen sonra Ekler kısmından hemen önce yer alır.</a:t>
            </a:r>
          </a:p>
          <a:p>
            <a:pPr marL="0" indent="12700" eaLnBrk="1" hangingPunct="1"/>
            <a:r>
              <a:rPr lang="tr-TR" dirty="0" smtClean="0"/>
              <a:t>Kaynağın türüne göre bir gösterim şekli vardır. </a:t>
            </a:r>
          </a:p>
          <a:p>
            <a:pPr marL="0" indent="0" eaLnBrk="1" hangingPunct="1">
              <a:buNone/>
            </a:pPr>
            <a:endParaRPr lang="tr-TR" sz="2800" dirty="0" smtClean="0"/>
          </a:p>
          <a:p>
            <a:pPr marL="0" indent="0" eaLnBrk="1" hangingPunct="1">
              <a:buNone/>
            </a:pPr>
            <a:r>
              <a:rPr lang="tr-TR" sz="2800" dirty="0" smtClean="0"/>
              <a:t>Ancak bazı yayıncı kuruluşlar Kaynakça Listesinde ayrı bir gösterim şekli isteyebilir.</a:t>
            </a:r>
          </a:p>
        </p:txBody>
      </p:sp>
    </p:spTree>
    <p:extLst>
      <p:ext uri="{BB962C8B-B14F-4D97-AF65-F5344CB8AC3E}">
        <p14:creationId xmlns:p14="http://schemas.microsoft.com/office/powerpoint/2010/main" val="3190515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Resim" descr="ScreenHu_0.t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2638" y="3143250"/>
            <a:ext cx="50387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1 Resim" descr="ScreenHu_1.tm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113" y="4292600"/>
            <a:ext cx="2667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605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Resim" descr="ScreenHu_2.t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60675"/>
            <a:ext cx="91440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885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Resim" descr="ScreenHu_3.t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7463" y="3200400"/>
            <a:ext cx="4029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928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Resim" descr="ScreenHu_5.t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960563"/>
            <a:ext cx="914400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555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F:\SAMİ\DERSLER\7-BİLİMSEL ARAŞTIRMA KAZI\ScreenHunter_04 Nov. 05 15.23.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900"/>
            <a:ext cx="9078913" cy="57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53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3" descr="F:\SAMİ\DERSLER\7-BİLİMSEL ARAŞTIRMA KAZI\ScreenHunter_02 Nov. 05 15.2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213" y="1557338"/>
            <a:ext cx="8932862"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153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SAMİ\DERSLER\7-BİLİMSEL ARAŞTIRMA KAZI\ScreenHunter_01 Nov. 05 15.2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138"/>
            <a:ext cx="9144000"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587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Resim" descr="ScreenHu_4.t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71688"/>
            <a:ext cx="91440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615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847727"/>
            <a:ext cx="9144000" cy="310854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  </a:t>
            </a:r>
            <a:r>
              <a:rPr lang="tr-TR" sz="2800" b="1" dirty="0"/>
              <a:t>DİPNOT KOYMA</a:t>
            </a:r>
          </a:p>
          <a:p>
            <a:r>
              <a:rPr lang="tr-TR" sz="2800" dirty="0"/>
              <a:t>Yazıda geçen herhangi bir söz ya da sözcükle ilgili olarak sayfa altına konan aydınlatıcı veya kaynak belirten açıklamaya dipnot denir.</a:t>
            </a:r>
          </a:p>
          <a:p>
            <a:endParaRPr lang="tr-TR" sz="2800" dirty="0" smtClean="0"/>
          </a:p>
          <a:p>
            <a:pPr lvl="0"/>
            <a:r>
              <a:rPr lang="tr-TR" sz="2800" dirty="0" smtClean="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201396"/>
            <a:ext cx="9144000" cy="440120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  </a:t>
            </a:r>
            <a:r>
              <a:rPr lang="tr-TR" sz="2800" b="1" dirty="0"/>
              <a:t>Dipnot koyarken şu noktalara dikkat edilir</a:t>
            </a:r>
            <a:r>
              <a:rPr lang="tr-TR" sz="2800" b="1" dirty="0" smtClean="0"/>
              <a:t>:</a:t>
            </a:r>
          </a:p>
          <a:p>
            <a:endParaRPr lang="tr-TR" sz="2800" dirty="0"/>
          </a:p>
          <a:p>
            <a:pPr marL="514350" indent="-514350">
              <a:buAutoNum type="alphaUcPeriod"/>
            </a:pPr>
            <a:r>
              <a:rPr lang="tr-TR" sz="2800" dirty="0" smtClean="0"/>
              <a:t>Yazıda </a:t>
            </a:r>
            <a:r>
              <a:rPr lang="tr-TR" sz="2800" dirty="0"/>
              <a:t>dipnot gereken cümlenin sonuna, parantez içinde kaçıncı dipnot olduğunu gösteren numara konur. Sonra aynı sayfanın sonuna çekilen dipnot çizgisinin altına dipnot numarası yazılarak kaynağın adı belirtilir veya açıklama yapılır. Dipnot, bazı yazılarda, parantez içinde yıldız işaretiyle de gösterilir</a:t>
            </a:r>
            <a:r>
              <a:rPr lang="tr-TR" sz="2800" dirty="0" smtClean="0"/>
              <a:t>.</a:t>
            </a:r>
          </a:p>
          <a:p>
            <a:endParaRPr lang="tr-TR"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632284"/>
            <a:ext cx="9144000" cy="35394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  </a:t>
            </a:r>
            <a:r>
              <a:rPr lang="tr-TR" sz="2800" dirty="0"/>
              <a:t>B. Dipnot, bir kaynak eserse, yazarın adı, kitabın ya da yazının başlığı, varsa cilt numarası, basımevinin adı, kitabın basıldığı yer, basım tarihi ve sayfa numarası yazılır.</a:t>
            </a:r>
          </a:p>
          <a:p>
            <a:r>
              <a:rPr lang="tr-TR" sz="2800" dirty="0"/>
              <a:t>Örnek:</a:t>
            </a:r>
            <a:br>
              <a:rPr lang="tr-TR" sz="2800" dirty="0"/>
            </a:br>
            <a:r>
              <a:rPr lang="tr-TR" sz="2800" dirty="0"/>
              <a:t>(1) Muharrem Ergin, Orhun Abideleri, Boğaziçi Yayınları, 21. Baskı, İstanbul </a:t>
            </a:r>
            <a:r>
              <a:rPr lang="tr-TR" sz="2800" dirty="0" smtClean="0"/>
              <a:t>1997</a:t>
            </a:r>
          </a:p>
          <a:p>
            <a:endParaRPr lang="tr-TR"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2278613"/>
            <a:ext cx="9144000" cy="224676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  </a:t>
            </a:r>
            <a:r>
              <a:rPr lang="tr-TR" sz="2800" dirty="0"/>
              <a:t>C. Aynı kaynak tekrar verilirse ve araya başka yayın girmemişse, "adı geçen eser" ifadesinin kısaltması olan (</a:t>
            </a:r>
            <a:r>
              <a:rPr lang="tr-TR" sz="2800" dirty="0" err="1"/>
              <a:t>a.g.e</a:t>
            </a:r>
            <a:r>
              <a:rPr lang="tr-TR" sz="2800" dirty="0"/>
              <a:t>.) yazılır ve hangi sayfadan yararlanılmışsa, o belirtilir</a:t>
            </a:r>
            <a:r>
              <a:rPr lang="tr-TR" sz="2800" dirty="0" smtClean="0"/>
              <a:t>.</a:t>
            </a:r>
          </a:p>
          <a:p>
            <a:endParaRPr lang="tr-TR" sz="28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632285"/>
            <a:ext cx="9144000" cy="35394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E</a:t>
            </a:r>
            <a:r>
              <a:rPr lang="tr-TR" sz="2800" dirty="0"/>
              <a:t>. Dipnota konu olan eserde birden fazla yazar adı varsa, hepsi arka arkaya yazılır. Eğer yazar adı üçten fazlaysa, ilk sıradaki yazarın adı belirtilir ve arkasından "ve diğerleri" sözü eklenir.</a:t>
            </a:r>
          </a:p>
          <a:p>
            <a:r>
              <a:rPr lang="tr-TR" sz="2800" dirty="0"/>
              <a:t>Örnek:</a:t>
            </a:r>
            <a:br>
              <a:rPr lang="tr-TR" sz="2800" dirty="0"/>
            </a:br>
            <a:r>
              <a:rPr lang="tr-TR" sz="2800" dirty="0"/>
              <a:t>İzzettin Önder ve Diğerleri, Türkiye'de Kamu Maliyesi, Türk Tarih Vakfı Yurt Yayınları, İstanbul 1933, s. </a:t>
            </a:r>
            <a:r>
              <a:rPr lang="tr-TR" sz="2800" dirty="0" smtClean="0"/>
              <a:t>12.</a:t>
            </a:r>
          </a:p>
          <a:p>
            <a:endParaRPr lang="tr-TR" sz="2800" dirty="0"/>
          </a:p>
        </p:txBody>
      </p:sp>
    </p:spTree>
    <p:extLst>
      <p:ext uri="{BB962C8B-B14F-4D97-AF65-F5344CB8AC3E}">
        <p14:creationId xmlns:p14="http://schemas.microsoft.com/office/powerpoint/2010/main" val="2602623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632285"/>
            <a:ext cx="9144000" cy="35394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F</a:t>
            </a:r>
            <a:r>
              <a:rPr lang="tr-TR" sz="2800" dirty="0"/>
              <a:t>. Dipnotta konu olan eser çeviriyse sırasıyla yazar adı, eser adı, çevirmen adı, yayınlayan yayın evinin adı, numarası, basıldığı yer ve yıl ile sayfa belirtilir.</a:t>
            </a:r>
          </a:p>
          <a:p>
            <a:r>
              <a:rPr lang="tr-TR" sz="2800" dirty="0"/>
              <a:t>Örnek:</a:t>
            </a:r>
            <a:br>
              <a:rPr lang="tr-TR" sz="2800" dirty="0"/>
            </a:br>
            <a:r>
              <a:rPr lang="tr-TR" sz="2800" dirty="0"/>
              <a:t>Peter F. </a:t>
            </a:r>
            <a:r>
              <a:rPr lang="tr-TR" sz="2800" dirty="0" err="1"/>
              <a:t>Drucker</a:t>
            </a:r>
            <a:r>
              <a:rPr lang="tr-TR" sz="2800" dirty="0"/>
              <a:t>, Değişim Çağı Yönetimi, Çev. Zülfü Dicleli, Türk Henkel Dergisi Yayınları, No:4, İstanbul 1995, s. </a:t>
            </a:r>
            <a:r>
              <a:rPr lang="tr-TR" sz="2800" dirty="0" smtClean="0"/>
              <a:t>25.</a:t>
            </a:r>
          </a:p>
          <a:p>
            <a:endParaRPr lang="tr-TR" sz="2800" dirty="0"/>
          </a:p>
        </p:txBody>
      </p:sp>
    </p:spTree>
    <p:extLst>
      <p:ext uri="{BB962C8B-B14F-4D97-AF65-F5344CB8AC3E}">
        <p14:creationId xmlns:p14="http://schemas.microsoft.com/office/powerpoint/2010/main" val="40391923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985954"/>
            <a:ext cx="9144000" cy="483209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Bu </a:t>
            </a:r>
            <a:r>
              <a:rPr lang="tr-TR" sz="2800" dirty="0"/>
              <a:t>alıntılarda faydalanılan eser ve yazar isimleri sonda "kaynakça" bölümünde yazarların soyadlarına göre alfabetik sıralanarak verilir.</a:t>
            </a:r>
          </a:p>
          <a:p>
            <a:endParaRPr lang="tr-TR" sz="2800" dirty="0" smtClean="0"/>
          </a:p>
          <a:p>
            <a:r>
              <a:rPr lang="tr-TR" sz="2800" dirty="0" smtClean="0"/>
              <a:t>Bilimsel </a:t>
            </a:r>
            <a:r>
              <a:rPr lang="tr-TR" sz="2800" dirty="0"/>
              <a:t>makalelerin tartışma ve sonuç bölümlerinde araştırma sonucu elde edilen bulgular açık ve anlaşılır bir şekilde ortaya konur, tartışılıp genelleştirilir, başka çalışmalarla ilişkilendirilir. Ayrıca yapılan çalışmanın günlük hayattaki yeri ve önemi üzerinde durulur</a:t>
            </a:r>
            <a:r>
              <a:rPr lang="tr-TR" sz="2800" dirty="0" smtClean="0"/>
              <a:t>.</a:t>
            </a:r>
          </a:p>
          <a:p>
            <a:endParaRPr lang="tr-TR" sz="2800" dirty="0"/>
          </a:p>
        </p:txBody>
      </p:sp>
    </p:spTree>
    <p:extLst>
      <p:ext uri="{BB962C8B-B14F-4D97-AF65-F5344CB8AC3E}">
        <p14:creationId xmlns:p14="http://schemas.microsoft.com/office/powerpoint/2010/main" val="3445853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1416840"/>
            <a:ext cx="9144000" cy="397031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endParaRPr lang="tr-TR" sz="2800" dirty="0" smtClean="0"/>
          </a:p>
          <a:p>
            <a:r>
              <a:rPr lang="tr-TR" sz="2800" dirty="0" smtClean="0"/>
              <a:t>Tarama </a:t>
            </a:r>
            <a:r>
              <a:rPr lang="tr-TR" sz="2800" dirty="0"/>
              <a:t>ve değerlendirme makaleleri daha önce yayımlanmış yazıları veya eserleri değerlendirmek, eleştirmek amacıyla yazılırlar. Bu tarz makaleler sınırlandırılmış bir konu üzerine yazılırlar. Bu tür makaleler, birçok eserin tarama ve değerlendirmesi olduğu için araştırma yapmak isteyenler için faydalı olur. Tarama-değerlendirme makalelerinde hangi eserlerin hangi bakımlardan ele alınacağı belirtilmelidir</a:t>
            </a:r>
            <a:r>
              <a:rPr lang="tr-TR" sz="2800" dirty="0" smtClean="0"/>
              <a:t>.</a:t>
            </a:r>
          </a:p>
          <a:p>
            <a:endParaRPr lang="tr-TR" sz="2800" dirty="0" smtClean="0">
              <a:solidFill>
                <a:prstClr val="black"/>
              </a:solidFill>
            </a:endParaRPr>
          </a:p>
        </p:txBody>
      </p:sp>
    </p:spTree>
    <p:extLst>
      <p:ext uri="{BB962C8B-B14F-4D97-AF65-F5344CB8AC3E}">
        <p14:creationId xmlns:p14="http://schemas.microsoft.com/office/powerpoint/2010/main" val="4069551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Özel 22">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C00000"/>
      </a:hlink>
      <a:folHlink>
        <a:srgbClr val="7F6F6F"/>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882</TotalTime>
  <Words>642</Words>
  <Application>Microsoft Office PowerPoint</Application>
  <PresentationFormat>Ekran Gösterisi (4:3)</PresentationFormat>
  <Paragraphs>120</Paragraphs>
  <Slides>31</Slides>
  <Notes>14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31</vt:i4>
      </vt:variant>
    </vt:vector>
  </HeadingPairs>
  <TitlesOfParts>
    <vt:vector size="36" baseType="lpstr">
      <vt:lpstr>Arial</vt:lpstr>
      <vt:lpstr>Bradley Hand ITC</vt:lpstr>
      <vt:lpstr>Calibri</vt:lpstr>
      <vt:lpstr>Wingdings</vt:lpstr>
      <vt:lpstr>Ofis Teması</vt:lpstr>
      <vt:lpstr>ALINTI YAPMA VE KAYNAK GÖSTERME TEKNİKLERİ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BAYRAKTAR</dc:creator>
  <cp:lastModifiedBy>user</cp:lastModifiedBy>
  <cp:revision>81</cp:revision>
  <dcterms:created xsi:type="dcterms:W3CDTF">2012-12-21T18:39:13Z</dcterms:created>
  <dcterms:modified xsi:type="dcterms:W3CDTF">2020-09-11T07:44:19Z</dcterms:modified>
</cp:coreProperties>
</file>