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4" r:id="rId3"/>
    <p:sldId id="275" r:id="rId4"/>
    <p:sldId id="276" r:id="rId5"/>
    <p:sldId id="277" r:id="rId6"/>
    <p:sldId id="278" r:id="rId7"/>
    <p:sldId id="280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279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1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022BE-7873-4DF7-8F70-0FB8BA533B7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AA212E-3517-4A47-98B6-85FCAA6F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32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67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4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5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22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8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51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1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02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12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99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9A930-E3D6-4616-81A6-D6EA5B475122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0285C-8801-4B7D-BF68-6660288D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com/s/103-5950517-2719000?ie=UTF8&amp;index=books&amp;rank=-relevance,+availability,-daterank&amp;field-author-exact=Timothy%20J.%20Parkinson" TargetMode="External"/><Relationship Id="rId2" Type="http://schemas.openxmlformats.org/officeDocument/2006/relationships/hyperlink" Target="http://www.amazon.com/s/103-5950517-2719000?ie=UTF8&amp;index=books&amp;rank=-relevance,+availability,-daterank&amp;field-author-exact=David%20E.%20Noake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mazon.com/s/103-5950517-2719000?ie=UTF8&amp;index=books&amp;rank=-relevance,+availability,-daterank&amp;field-author-exact=Geoffrey%20H.%20Arthur" TargetMode="External"/><Relationship Id="rId4" Type="http://schemas.openxmlformats.org/officeDocument/2006/relationships/hyperlink" Target="http://www.amazon.com/s/103-5950517-2719000?ie=UTF8&amp;index=books&amp;rank=-relevance,+availability,-daterank&amp;field-author-exact=Gary%20C.%20W.%20England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47851" y="765175"/>
            <a:ext cx="8640763" cy="2935288"/>
          </a:xfrm>
          <a:solidFill>
            <a:schemeClr val="hlink"/>
          </a:solidFill>
        </p:spPr>
        <p:txBody>
          <a:bodyPr>
            <a:normAutofit fontScale="90000"/>
          </a:bodyPr>
          <a:lstStyle/>
          <a:p>
            <a:pPr eaLnBrk="1" hangingPunct="1">
              <a:lnSpc>
                <a:spcPct val="150000"/>
              </a:lnSpc>
            </a:pPr>
            <a:r>
              <a:rPr lang="tr-TR" sz="4800" b="1" dirty="0">
                <a:solidFill>
                  <a:srgbClr val="FF0000"/>
                </a:solidFill>
                <a:latin typeface="Albertus Extra Bold" pitchFamily="34" charset="0"/>
              </a:rPr>
              <a:t>DİŞİLERDE REPRODÜKTİF ANATOMİ, FİZYOLOJİ VE </a:t>
            </a:r>
            <a:br>
              <a:rPr lang="tr-TR" sz="4800" b="1" dirty="0">
                <a:solidFill>
                  <a:srgbClr val="FF0000"/>
                </a:solidFill>
                <a:latin typeface="Albertus Extra Bold" pitchFamily="34" charset="0"/>
              </a:rPr>
            </a:br>
            <a:r>
              <a:rPr lang="tr-TR" sz="4800" b="1" dirty="0">
                <a:solidFill>
                  <a:srgbClr val="FF0000"/>
                </a:solidFill>
                <a:latin typeface="Albertus Extra Bold" pitchFamily="34" charset="0"/>
              </a:rPr>
              <a:t>ENDOKRİNOLOJİ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67832" y="4754563"/>
            <a:ext cx="6400800" cy="1752600"/>
          </a:xfrm>
          <a:solidFill>
            <a:schemeClr val="hlink"/>
          </a:solidFill>
        </p:spPr>
        <p:txBody>
          <a:bodyPr/>
          <a:lstStyle/>
          <a:p>
            <a:pPr eaLnBrk="1" hangingPunct="1"/>
            <a:r>
              <a:rPr lang="tr-TR" sz="4000" b="1" i="1" dirty="0">
                <a:solidFill>
                  <a:srgbClr val="FF0000"/>
                </a:solidFill>
              </a:rPr>
              <a:t>Prof. Dr. MESUT ÇEVİK</a:t>
            </a:r>
          </a:p>
          <a:p>
            <a:pPr eaLnBrk="1" hangingPunct="1"/>
            <a:r>
              <a:rPr lang="tr-TR" sz="2800" dirty="0">
                <a:solidFill>
                  <a:srgbClr val="FF0000"/>
                </a:solidFill>
              </a:rPr>
              <a:t>DÖLERME VE SUNİ TOHUMLAMA </a:t>
            </a:r>
          </a:p>
          <a:p>
            <a:pPr eaLnBrk="1" hangingPunct="1"/>
            <a:r>
              <a:rPr lang="tr-TR" sz="2800" dirty="0">
                <a:solidFill>
                  <a:srgbClr val="FF0000"/>
                </a:solidFill>
              </a:rPr>
              <a:t>ANABİLİM DALI</a:t>
            </a:r>
          </a:p>
        </p:txBody>
      </p:sp>
    </p:spTree>
    <p:extLst>
      <p:ext uri="{BB962C8B-B14F-4D97-AF65-F5344CB8AC3E}">
        <p14:creationId xmlns:p14="http://schemas.microsoft.com/office/powerpoint/2010/main" val="212327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328613" y="514350"/>
            <a:ext cx="11025187" cy="566261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Memeli dişi çiftlik </a:t>
            </a:r>
            <a:r>
              <a:rPr lang="en-US" b="1" dirty="0" err="1"/>
              <a:t>hayvanlarında</a:t>
            </a:r>
            <a:r>
              <a:rPr lang="en-US" b="1" dirty="0"/>
              <a:t> üreme </a:t>
            </a:r>
            <a:r>
              <a:rPr lang="en-US" b="1" dirty="0" smtClean="0"/>
              <a:t>organları</a:t>
            </a:r>
            <a:endParaRPr lang="tr-TR" b="1" dirty="0" smtClean="0"/>
          </a:p>
          <a:p>
            <a:pPr marL="0" indent="0" algn="ctr">
              <a:buNone/>
            </a:pPr>
            <a:r>
              <a:rPr lang="en-US" b="1" dirty="0" smtClean="0"/>
              <a:t>(</a:t>
            </a:r>
            <a:r>
              <a:rPr lang="en-US" b="1" dirty="0" err="1"/>
              <a:t>Organa</a:t>
            </a:r>
            <a:r>
              <a:rPr lang="en-US" b="1" dirty="0"/>
              <a:t> </a:t>
            </a:r>
            <a:r>
              <a:rPr lang="en-US" b="1" dirty="0" err="1" smtClean="0"/>
              <a:t>genitale</a:t>
            </a:r>
            <a:r>
              <a:rPr lang="tr-TR" b="1" dirty="0" smtClean="0"/>
              <a:t> </a:t>
            </a:r>
            <a:r>
              <a:rPr lang="en-US" b="1" dirty="0" err="1" smtClean="0"/>
              <a:t>feminina</a:t>
            </a:r>
            <a:r>
              <a:rPr lang="en-US" b="1" dirty="0"/>
              <a:t>)</a:t>
            </a:r>
            <a:endParaRPr lang="en-US" dirty="0"/>
          </a:p>
          <a:p>
            <a:r>
              <a:rPr lang="en-US" dirty="0"/>
              <a:t>Memeli dişi </a:t>
            </a:r>
            <a:r>
              <a:rPr lang="en-US" dirty="0" err="1"/>
              <a:t>hayvanlarında</a:t>
            </a:r>
            <a:r>
              <a:rPr lang="en-US" dirty="0"/>
              <a:t> üreme organları </a:t>
            </a:r>
            <a:r>
              <a:rPr lang="en-US" dirty="0" err="1"/>
              <a:t>cranialden</a:t>
            </a:r>
            <a:r>
              <a:rPr lang="en-US" dirty="0"/>
              <a:t>, </a:t>
            </a:r>
            <a:r>
              <a:rPr lang="en-US" dirty="0" err="1" smtClean="0"/>
              <a:t>caudale</a:t>
            </a:r>
            <a:r>
              <a:rPr lang="tr-TR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</a:t>
            </a:r>
            <a:r>
              <a:rPr lang="en-US" dirty="0" err="1"/>
              <a:t>sırasıyla</a:t>
            </a:r>
            <a:r>
              <a:rPr lang="en-US" dirty="0"/>
              <a:t>; </a:t>
            </a:r>
          </a:p>
          <a:p>
            <a:pPr lvl="1"/>
            <a:r>
              <a:rPr lang="en-US" dirty="0" smtClean="0"/>
              <a:t>-</a:t>
            </a:r>
            <a:r>
              <a:rPr lang="en-US" sz="2800" b="1" dirty="0" err="1" smtClean="0">
                <a:solidFill>
                  <a:srgbClr val="FF0000"/>
                </a:solidFill>
              </a:rPr>
              <a:t>yumurtalık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</a:t>
            </a:r>
            <a:r>
              <a:rPr lang="en-US" sz="2800" b="1" dirty="0" err="1" smtClean="0">
                <a:solidFill>
                  <a:srgbClr val="FF0000"/>
                </a:solidFill>
              </a:rPr>
              <a:t>ovaryum</a:t>
            </a:r>
            <a:r>
              <a:rPr lang="en-US" sz="2800" b="1" dirty="0" smtClean="0">
                <a:solidFill>
                  <a:srgbClr val="FF0000"/>
                </a:solidFill>
              </a:rPr>
              <a:t>)</a:t>
            </a:r>
            <a:endParaRPr lang="en-US" sz="2800" b="1" dirty="0">
              <a:solidFill>
                <a:srgbClr val="FF0000"/>
              </a:solidFill>
            </a:endParaRPr>
          </a:p>
          <a:p>
            <a:pPr lvl="1"/>
            <a:r>
              <a:rPr lang="en-US" sz="2800" b="1" dirty="0" smtClean="0"/>
              <a:t>-</a:t>
            </a:r>
            <a:r>
              <a:rPr lang="en-US" sz="2800" b="1" dirty="0" err="1" smtClean="0">
                <a:solidFill>
                  <a:srgbClr val="FF0000"/>
                </a:solidFill>
              </a:rPr>
              <a:t>yumurta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yolu</a:t>
            </a:r>
            <a:r>
              <a:rPr lang="en-US" sz="2800" b="1" dirty="0">
                <a:solidFill>
                  <a:srgbClr val="FF0000"/>
                </a:solidFill>
              </a:rPr>
              <a:t> (</a:t>
            </a:r>
            <a:r>
              <a:rPr lang="en-US" sz="2800" b="1" dirty="0" err="1">
                <a:solidFill>
                  <a:srgbClr val="FF0000"/>
                </a:solidFill>
              </a:rPr>
              <a:t>ovidukt:tuba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uterina</a:t>
            </a:r>
            <a:r>
              <a:rPr lang="en-US" sz="2800" b="1" dirty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en-US" sz="2800" b="1" dirty="0"/>
              <a:t>-</a:t>
            </a:r>
            <a:r>
              <a:rPr lang="en-US" sz="2800" b="1" dirty="0">
                <a:solidFill>
                  <a:srgbClr val="FF0000"/>
                </a:solidFill>
              </a:rPr>
              <a:t>Döl </a:t>
            </a:r>
            <a:r>
              <a:rPr lang="en-US" sz="2800" b="1" dirty="0" err="1">
                <a:solidFill>
                  <a:srgbClr val="FF0000"/>
                </a:solidFill>
              </a:rPr>
              <a:t>yatağı</a:t>
            </a:r>
            <a:r>
              <a:rPr lang="en-US" sz="2800" b="1" dirty="0">
                <a:solidFill>
                  <a:srgbClr val="FF0000"/>
                </a:solidFill>
              </a:rPr>
              <a:t> (uterus)</a:t>
            </a:r>
          </a:p>
          <a:p>
            <a:pPr lvl="1"/>
            <a:r>
              <a:rPr lang="en-US" sz="2800" b="1" dirty="0"/>
              <a:t>-</a:t>
            </a:r>
            <a:r>
              <a:rPr lang="en-US" sz="2800" b="1" dirty="0">
                <a:solidFill>
                  <a:srgbClr val="FF0000"/>
                </a:solidFill>
              </a:rPr>
              <a:t>Vajina</a:t>
            </a:r>
          </a:p>
          <a:p>
            <a:pPr lvl="1"/>
            <a:r>
              <a:rPr lang="en-US" sz="2800" b="1" dirty="0"/>
              <a:t>-</a:t>
            </a:r>
            <a:r>
              <a:rPr lang="en-US" sz="2800" b="1" dirty="0" smtClean="0">
                <a:solidFill>
                  <a:srgbClr val="FF0000"/>
                </a:solidFill>
              </a:rPr>
              <a:t>Vestibulum</a:t>
            </a:r>
            <a:r>
              <a:rPr lang="tr-TR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ve</a:t>
            </a:r>
            <a:endParaRPr lang="en-US" sz="2800" b="1" dirty="0">
              <a:solidFill>
                <a:srgbClr val="FF0000"/>
              </a:solidFill>
            </a:endParaRPr>
          </a:p>
          <a:p>
            <a:pPr lvl="1"/>
            <a:r>
              <a:rPr lang="en-US" sz="2800" b="1" dirty="0"/>
              <a:t>-</a:t>
            </a:r>
            <a:r>
              <a:rPr lang="en-US" sz="2800" b="1" dirty="0">
                <a:solidFill>
                  <a:srgbClr val="FF0000"/>
                </a:solidFill>
              </a:rPr>
              <a:t>Vulva’ </a:t>
            </a:r>
            <a:r>
              <a:rPr lang="en-US" sz="2800" b="1" dirty="0" err="1">
                <a:solidFill>
                  <a:srgbClr val="FF0000"/>
                </a:solidFill>
              </a:rPr>
              <a:t>dan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oluşur</a:t>
            </a:r>
            <a:r>
              <a:rPr lang="tr-TR" sz="2800" b="1" dirty="0" smtClean="0">
                <a:solidFill>
                  <a:srgbClr val="FF0000"/>
                </a:solidFill>
              </a:rPr>
              <a:t>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69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8136" y="582612"/>
            <a:ext cx="11391901" cy="57038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/>
              <a:t>Dişi </a:t>
            </a:r>
            <a:r>
              <a:rPr lang="en-US" sz="3600" b="1" dirty="0"/>
              <a:t>üreme </a:t>
            </a:r>
            <a:r>
              <a:rPr lang="en-US" sz="3600" b="1" dirty="0" err="1"/>
              <a:t>kanalının</a:t>
            </a:r>
            <a:r>
              <a:rPr lang="en-US" sz="3600" b="1" dirty="0"/>
              <a:t> </a:t>
            </a:r>
            <a:r>
              <a:rPr lang="en-US" sz="3600" b="1" dirty="0" err="1"/>
              <a:t>genel</a:t>
            </a:r>
            <a:r>
              <a:rPr lang="en-US" sz="3600" b="1" dirty="0"/>
              <a:t> fonksiyonları </a:t>
            </a:r>
            <a:r>
              <a:rPr lang="en-US" sz="3600" b="1" dirty="0" err="1"/>
              <a:t>nedir</a:t>
            </a:r>
            <a:r>
              <a:rPr lang="en-US" sz="3600" b="1" dirty="0"/>
              <a:t> </a:t>
            </a:r>
            <a:r>
              <a:rPr lang="en-US" sz="3600" b="1" dirty="0" smtClean="0"/>
              <a:t>?</a:t>
            </a:r>
            <a:endParaRPr lang="tr-TR" sz="3600" b="1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a)</a:t>
            </a:r>
            <a:r>
              <a:rPr lang="tr-TR" b="1" dirty="0" smtClean="0"/>
              <a:t> </a:t>
            </a:r>
            <a:r>
              <a:rPr lang="en-US" dirty="0" err="1" smtClean="0"/>
              <a:t>Üremenin</a:t>
            </a:r>
            <a:r>
              <a:rPr lang="en-US" dirty="0" smtClean="0"/>
              <a:t> </a:t>
            </a:r>
            <a:r>
              <a:rPr lang="en-US" dirty="0" err="1"/>
              <a:t>gerçekleşmesinde</a:t>
            </a:r>
            <a:r>
              <a:rPr lang="en-US" dirty="0"/>
              <a:t> </a:t>
            </a:r>
            <a:r>
              <a:rPr lang="en-US" dirty="0" err="1"/>
              <a:t>görevli</a:t>
            </a:r>
            <a:r>
              <a:rPr lang="en-US" dirty="0"/>
              <a:t> </a:t>
            </a:r>
            <a:r>
              <a:rPr lang="en-US" dirty="0" err="1"/>
              <a:t>organların</a:t>
            </a:r>
            <a:r>
              <a:rPr lang="en-US" dirty="0"/>
              <a:t> (</a:t>
            </a:r>
            <a:r>
              <a:rPr lang="en-US" dirty="0" err="1" smtClean="0"/>
              <a:t>ovaryum,ovidukt</a:t>
            </a:r>
            <a:r>
              <a:rPr lang="tr-TR" dirty="0" smtClean="0"/>
              <a:t> </a:t>
            </a:r>
            <a:r>
              <a:rPr lang="en-US" dirty="0" smtClean="0"/>
              <a:t>ve </a:t>
            </a:r>
            <a:r>
              <a:rPr lang="en-US" dirty="0" err="1" smtClean="0"/>
              <a:t>hipo</a:t>
            </a:r>
            <a:r>
              <a:rPr lang="tr-TR" dirty="0" err="1" smtClean="0"/>
              <a:t>fiz</a:t>
            </a:r>
            <a:r>
              <a:rPr lang="tr-TR" dirty="0" smtClean="0"/>
              <a:t> </a:t>
            </a:r>
            <a:r>
              <a:rPr lang="en-US" dirty="0" err="1" smtClean="0"/>
              <a:t>gibi</a:t>
            </a:r>
            <a:r>
              <a:rPr lang="en-US" dirty="0"/>
              <a:t>) </a:t>
            </a:r>
            <a:r>
              <a:rPr lang="en-US" dirty="0" err="1">
                <a:solidFill>
                  <a:srgbClr val="FF0000"/>
                </a:solidFill>
              </a:rPr>
              <a:t>aktivitelerinin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hormonal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kontrolü</a:t>
            </a:r>
            <a:r>
              <a:rPr lang="en-US" dirty="0"/>
              <a:t>. </a:t>
            </a:r>
            <a:r>
              <a:rPr lang="en-US" dirty="0" err="1" smtClean="0"/>
              <a:t>Örnek</a:t>
            </a:r>
            <a:r>
              <a:rPr lang="en-US" dirty="0" smtClean="0"/>
              <a:t>:</a:t>
            </a:r>
            <a:r>
              <a:rPr lang="tr-TR" dirty="0" smtClean="0"/>
              <a:t> </a:t>
            </a:r>
            <a:r>
              <a:rPr lang="en-US" dirty="0" err="1" smtClean="0"/>
              <a:t>Kızgınlık</a:t>
            </a:r>
            <a:r>
              <a:rPr lang="en-US" dirty="0"/>
              <a:t>.</a:t>
            </a:r>
          </a:p>
          <a:p>
            <a:pPr>
              <a:lnSpc>
                <a:spcPct val="150000"/>
              </a:lnSpc>
            </a:pPr>
            <a:r>
              <a:rPr lang="en-US" b="1" dirty="0"/>
              <a:t>b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dirty="0" smtClean="0"/>
              <a:t>Dişi genital</a:t>
            </a:r>
            <a:r>
              <a:rPr lang="tr-TR" dirty="0" smtClean="0"/>
              <a:t> </a:t>
            </a:r>
            <a:r>
              <a:rPr lang="en-US" dirty="0" smtClean="0"/>
              <a:t>kanalında </a:t>
            </a:r>
            <a:r>
              <a:rPr lang="en-US" dirty="0">
                <a:solidFill>
                  <a:srgbClr val="FF0000"/>
                </a:solidFill>
              </a:rPr>
              <a:t>sperm </a:t>
            </a:r>
            <a:r>
              <a:rPr lang="en-US" dirty="0" err="1" smtClean="0">
                <a:solidFill>
                  <a:srgbClr val="FF0000"/>
                </a:solidFill>
              </a:rPr>
              <a:t>nakli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</a:t>
            </a:r>
            <a:r>
              <a:rPr lang="en-US" dirty="0" err="1" smtClean="0"/>
              <a:t>miyometriyal</a:t>
            </a:r>
            <a:r>
              <a:rPr lang="tr-TR" dirty="0" smtClean="0"/>
              <a:t> </a:t>
            </a:r>
            <a:r>
              <a:rPr lang="en-US" dirty="0" err="1" smtClean="0"/>
              <a:t>kasılmaların</a:t>
            </a:r>
            <a:r>
              <a:rPr lang="en-US" dirty="0" smtClean="0"/>
              <a:t> </a:t>
            </a:r>
            <a:r>
              <a:rPr lang="en-US" dirty="0" err="1"/>
              <a:t>uyarılması</a:t>
            </a:r>
            <a:r>
              <a:rPr lang="en-US" dirty="0"/>
              <a:t>)</a:t>
            </a:r>
          </a:p>
          <a:p>
            <a:pPr>
              <a:lnSpc>
                <a:spcPct val="150000"/>
              </a:lnSpc>
            </a:pPr>
            <a:r>
              <a:rPr lang="en-US" b="1" dirty="0"/>
              <a:t>c) </a:t>
            </a:r>
            <a:r>
              <a:rPr lang="en-US" dirty="0">
                <a:solidFill>
                  <a:srgbClr val="FF0000"/>
                </a:solidFill>
              </a:rPr>
              <a:t>Dişi </a:t>
            </a:r>
            <a:r>
              <a:rPr lang="en-US" dirty="0" err="1" smtClean="0">
                <a:solidFill>
                  <a:srgbClr val="FF0000"/>
                </a:solidFill>
              </a:rPr>
              <a:t>gamet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oosit</a:t>
            </a:r>
            <a:r>
              <a:rPr lang="en-US" dirty="0">
                <a:solidFill>
                  <a:srgbClr val="FF0000"/>
                </a:solidFill>
              </a:rPr>
              <a:t>/ovum) </a:t>
            </a:r>
            <a:r>
              <a:rPr lang="en-US" dirty="0" err="1">
                <a:solidFill>
                  <a:srgbClr val="FF0000"/>
                </a:solidFill>
              </a:rPr>
              <a:t>üretimi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1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8138" y="525461"/>
            <a:ext cx="11263312" cy="5689601"/>
          </a:xfrm>
        </p:spPr>
        <p:txBody>
          <a:bodyPr/>
          <a:lstStyle/>
          <a:p>
            <a:endParaRPr lang="tr-TR" b="1" dirty="0" smtClean="0"/>
          </a:p>
          <a:p>
            <a:r>
              <a:rPr lang="en-US" b="1" dirty="0"/>
              <a:t>d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Döllenmenin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gerçekleşmesine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yardım</a:t>
            </a:r>
            <a:r>
              <a:rPr lang="en-US" dirty="0" smtClean="0"/>
              <a:t>:</a:t>
            </a:r>
            <a:r>
              <a:rPr lang="tr-TR" dirty="0" smtClean="0"/>
              <a:t> </a:t>
            </a:r>
            <a:r>
              <a:rPr lang="en-US" dirty="0" smtClean="0"/>
              <a:t>Uterus</a:t>
            </a:r>
            <a:r>
              <a:rPr lang="en-US" dirty="0"/>
              <a:t>’ tan </a:t>
            </a:r>
            <a:r>
              <a:rPr lang="en-US" dirty="0" err="1"/>
              <a:t>ovidukt</a:t>
            </a:r>
            <a:r>
              <a:rPr lang="en-US" dirty="0"/>
              <a:t>’ ta sperm </a:t>
            </a:r>
            <a:r>
              <a:rPr lang="en-US" dirty="0" err="1"/>
              <a:t>geçişi</a:t>
            </a:r>
            <a:r>
              <a:rPr lang="en-US" dirty="0"/>
              <a:t>.</a:t>
            </a:r>
          </a:p>
          <a:p>
            <a:r>
              <a:rPr lang="en-US" b="1" dirty="0"/>
              <a:t>e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dirty="0" smtClean="0"/>
              <a:t>Gebelik </a:t>
            </a:r>
            <a:r>
              <a:rPr lang="en-US" dirty="0" err="1"/>
              <a:t>döneminde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embriyo ve </a:t>
            </a:r>
            <a:r>
              <a:rPr lang="en-US" dirty="0" err="1" smtClean="0">
                <a:solidFill>
                  <a:srgbClr val="FF0000"/>
                </a:solidFill>
              </a:rPr>
              <a:t>fetüs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için </a:t>
            </a:r>
            <a:r>
              <a:rPr lang="en-US" dirty="0">
                <a:solidFill>
                  <a:srgbClr val="FF0000"/>
                </a:solidFill>
              </a:rPr>
              <a:t>uygun </a:t>
            </a:r>
            <a:r>
              <a:rPr lang="en-US" dirty="0" err="1">
                <a:solidFill>
                  <a:srgbClr val="FF0000"/>
                </a:solidFill>
              </a:rPr>
              <a:t>çevre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sağlama</a:t>
            </a:r>
            <a:r>
              <a:rPr lang="en-US" dirty="0" smtClean="0"/>
              <a:t>:</a:t>
            </a:r>
            <a:r>
              <a:rPr lang="tr-TR" dirty="0" smtClean="0"/>
              <a:t> </a:t>
            </a:r>
            <a:r>
              <a:rPr lang="en-US" dirty="0" err="1" smtClean="0"/>
              <a:t>Besleme</a:t>
            </a:r>
            <a:r>
              <a:rPr lang="en-US" dirty="0"/>
              <a:t>, koruma vs)</a:t>
            </a:r>
          </a:p>
          <a:p>
            <a:r>
              <a:rPr lang="en-US" b="1" dirty="0"/>
              <a:t>f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Doğumun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gerçekleşmesi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b="1" dirty="0"/>
              <a:t>g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Hayvanın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tekrar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gebe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kalması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</a:t>
            </a:r>
            <a:r>
              <a:rPr lang="en-US" dirty="0"/>
              <a:t>Uterus </a:t>
            </a:r>
            <a:r>
              <a:rPr lang="en-US" dirty="0" err="1"/>
              <a:t>involusyonu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smtClean="0"/>
              <a:t>ve</a:t>
            </a:r>
            <a:r>
              <a:rPr lang="tr-TR" dirty="0" smtClean="0"/>
              <a:t> </a:t>
            </a:r>
            <a:r>
              <a:rPr lang="en-US" dirty="0" err="1" smtClean="0"/>
              <a:t>pozitif</a:t>
            </a:r>
            <a:r>
              <a:rPr lang="en-US" dirty="0" smtClean="0"/>
              <a:t> </a:t>
            </a:r>
            <a:r>
              <a:rPr lang="en-US" dirty="0" err="1"/>
              <a:t>enerji</a:t>
            </a:r>
            <a:r>
              <a:rPr lang="en-US" dirty="0"/>
              <a:t> </a:t>
            </a:r>
            <a:r>
              <a:rPr lang="en-US" dirty="0" err="1"/>
              <a:t>dengesine</a:t>
            </a:r>
            <a:r>
              <a:rPr lang="en-US" dirty="0"/>
              <a:t> </a:t>
            </a:r>
            <a:r>
              <a:rPr lang="en-US" dirty="0" err="1"/>
              <a:t>dönüş</a:t>
            </a:r>
            <a:r>
              <a:rPr lang="en-US" dirty="0"/>
              <a:t>)</a:t>
            </a:r>
          </a:p>
          <a:p>
            <a:r>
              <a:rPr lang="en-US" b="1" dirty="0"/>
              <a:t>h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b="1" dirty="0" err="1" smtClean="0"/>
              <a:t>Doğan</a:t>
            </a:r>
            <a:r>
              <a:rPr lang="en-US" b="1" dirty="0" smtClean="0"/>
              <a:t> </a:t>
            </a:r>
            <a:r>
              <a:rPr lang="en-US" b="1" dirty="0" err="1">
                <a:solidFill>
                  <a:srgbClr val="FF0000"/>
                </a:solidFill>
              </a:rPr>
              <a:t>yavrunun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beslenmesi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/>
              <a:t>(</a:t>
            </a:r>
            <a:r>
              <a:rPr lang="en-US" b="1" dirty="0"/>
              <a:t>meme </a:t>
            </a:r>
            <a:r>
              <a:rPr lang="en-US" b="1" dirty="0" err="1"/>
              <a:t>bezi</a:t>
            </a:r>
            <a:r>
              <a:rPr lang="en-US" b="1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3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2424" y="568325"/>
            <a:ext cx="11263313" cy="58181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 smtClean="0">
                <a:solidFill>
                  <a:srgbClr val="FF0000"/>
                </a:solidFill>
              </a:rPr>
              <a:t>Oyaryumlar-Dokusal</a:t>
            </a:r>
            <a:r>
              <a:rPr lang="en-US" sz="3600" b="1" dirty="0" smtClean="0">
                <a:solidFill>
                  <a:srgbClr val="FF0000"/>
                </a:solidFill>
              </a:rPr>
              <a:t> Özellikleri</a:t>
            </a:r>
            <a:endParaRPr lang="en-US" sz="36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/>
              <a:t>Her </a:t>
            </a:r>
            <a:r>
              <a:rPr lang="en-US" b="1" dirty="0" err="1"/>
              <a:t>bir</a:t>
            </a:r>
            <a:r>
              <a:rPr lang="en-US" b="1" dirty="0"/>
              <a:t> </a:t>
            </a:r>
            <a:r>
              <a:rPr lang="en-US" b="1" dirty="0" err="1" smtClean="0"/>
              <a:t>ovaryum</a:t>
            </a:r>
            <a:r>
              <a:rPr lang="tr-TR" b="1" dirty="0" smtClean="0"/>
              <a:t> </a:t>
            </a:r>
            <a:r>
              <a:rPr lang="en-US" b="1" dirty="0" err="1" smtClean="0"/>
              <a:t>dokusal</a:t>
            </a:r>
            <a:r>
              <a:rPr lang="en-US" b="1" dirty="0" smtClean="0"/>
              <a:t> </a:t>
            </a:r>
            <a:r>
              <a:rPr lang="en-US" b="1" dirty="0"/>
              <a:t>olarak </a:t>
            </a:r>
            <a:r>
              <a:rPr lang="en-US" b="1" u="sng" dirty="0">
                <a:solidFill>
                  <a:srgbClr val="FF0000"/>
                </a:solidFill>
              </a:rPr>
              <a:t>4 </a:t>
            </a:r>
            <a:r>
              <a:rPr lang="en-US" b="1" u="sng" dirty="0" err="1">
                <a:solidFill>
                  <a:srgbClr val="FF0000"/>
                </a:solidFill>
              </a:rPr>
              <a:t>ana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kattan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dirty="0" err="1"/>
              <a:t>oluşmaktadır</a:t>
            </a:r>
            <a:r>
              <a:rPr lang="en-US" b="1" dirty="0"/>
              <a:t>: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a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Germinal Epithelium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 err="1">
                <a:solidFill>
                  <a:srgbClr val="FF0000"/>
                </a:solidFill>
              </a:rPr>
              <a:t>Yüzey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epiteli</a:t>
            </a:r>
            <a:r>
              <a:rPr lang="en-US" b="1" dirty="0" smtClean="0">
                <a:solidFill>
                  <a:srgbClr val="FF0000"/>
                </a:solidFill>
              </a:rPr>
              <a:t>):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Peritonla</a:t>
            </a:r>
            <a:r>
              <a:rPr lang="en-US" dirty="0" smtClean="0"/>
              <a:t> </a:t>
            </a:r>
            <a:r>
              <a:rPr lang="en-US" dirty="0" err="1"/>
              <a:t>bağlantı</a:t>
            </a:r>
            <a:r>
              <a:rPr lang="en-US" dirty="0"/>
              <a:t> </a:t>
            </a:r>
            <a:r>
              <a:rPr lang="en-US" dirty="0" err="1"/>
              <a:t>kurar</a:t>
            </a:r>
            <a:r>
              <a:rPr lang="en-US" dirty="0" smtClean="0"/>
              <a:t>;</a:t>
            </a:r>
            <a:r>
              <a:rPr lang="tr-TR" dirty="0" smtClean="0"/>
              <a:t> </a:t>
            </a:r>
            <a:r>
              <a:rPr lang="en-US" dirty="0" err="1" smtClean="0"/>
              <a:t>kübik</a:t>
            </a:r>
            <a:r>
              <a:rPr lang="en-US" dirty="0" smtClean="0"/>
              <a:t> </a:t>
            </a:r>
            <a:r>
              <a:rPr lang="en-US" dirty="0" err="1"/>
              <a:t>hücrelerden</a:t>
            </a:r>
            <a:r>
              <a:rPr lang="en-US" dirty="0"/>
              <a:t> </a:t>
            </a:r>
            <a:r>
              <a:rPr lang="en-US" dirty="0" err="1"/>
              <a:t>oluşmuştur</a:t>
            </a:r>
            <a:r>
              <a:rPr lang="en-US" dirty="0"/>
              <a:t> -</a:t>
            </a:r>
            <a:r>
              <a:rPr lang="en-US" dirty="0" err="1"/>
              <a:t>yapışmayı</a:t>
            </a:r>
            <a:r>
              <a:rPr lang="en-US" dirty="0"/>
              <a:t> </a:t>
            </a:r>
            <a:r>
              <a:rPr lang="en-US" dirty="0" err="1"/>
              <a:t>önler</a:t>
            </a:r>
            <a:r>
              <a:rPr lang="en-US" dirty="0" smtClean="0"/>
              <a:t>;</a:t>
            </a:r>
            <a:r>
              <a:rPr lang="tr-TR" dirty="0" smtClean="0"/>
              <a:t> </a:t>
            </a:r>
            <a:r>
              <a:rPr lang="en-US" dirty="0" err="1" smtClean="0"/>
              <a:t>gerçek</a:t>
            </a:r>
            <a:r>
              <a:rPr lang="en-US" dirty="0" smtClean="0"/>
              <a:t> germ</a:t>
            </a:r>
            <a:r>
              <a:rPr lang="tr-TR" dirty="0" smtClean="0"/>
              <a:t> </a:t>
            </a:r>
            <a:r>
              <a:rPr lang="en-US" dirty="0" smtClean="0"/>
              <a:t>hücreleri </a:t>
            </a:r>
            <a:r>
              <a:rPr lang="en-US" dirty="0" err="1"/>
              <a:t>değildirler</a:t>
            </a:r>
            <a:r>
              <a:rPr lang="en-US" dirty="0" smtClean="0"/>
              <a:t>;</a:t>
            </a:r>
            <a:r>
              <a:rPr lang="tr-TR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/>
              <a:t>bölgede</a:t>
            </a:r>
            <a:r>
              <a:rPr lang="en-US" dirty="0"/>
              <a:t> </a:t>
            </a:r>
            <a:r>
              <a:rPr lang="en-US" dirty="0" err="1" smtClean="0"/>
              <a:t>ovulasyon</a:t>
            </a:r>
            <a:r>
              <a:rPr lang="tr-TR" dirty="0" smtClean="0"/>
              <a:t> </a:t>
            </a:r>
            <a:r>
              <a:rPr lang="en-US" dirty="0" err="1" smtClean="0"/>
              <a:t>esnasında</a:t>
            </a:r>
            <a:r>
              <a:rPr lang="en-US" dirty="0" smtClean="0"/>
              <a:t> </a:t>
            </a:r>
            <a:r>
              <a:rPr lang="en-US" dirty="0" err="1"/>
              <a:t>yırtılma</a:t>
            </a:r>
            <a:r>
              <a:rPr lang="en-US" dirty="0"/>
              <a:t> </a:t>
            </a:r>
            <a:r>
              <a:rPr lang="en-US" dirty="0" err="1" smtClean="0"/>
              <a:t>olur</a:t>
            </a:r>
            <a:r>
              <a:rPr lang="tr-TR" dirty="0" smtClean="0"/>
              <a:t>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b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Tunika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Albuginea</a:t>
            </a:r>
            <a:r>
              <a:rPr lang="en-US" dirty="0" smtClean="0"/>
              <a:t>:</a:t>
            </a:r>
            <a:r>
              <a:rPr lang="tr-TR" dirty="0" smtClean="0"/>
              <a:t> </a:t>
            </a:r>
            <a:r>
              <a:rPr lang="en-US" dirty="0" smtClean="0"/>
              <a:t>Bağlayıcı </a:t>
            </a:r>
            <a:r>
              <a:rPr lang="en-US" dirty="0" err="1"/>
              <a:t>doku</a:t>
            </a:r>
            <a:r>
              <a:rPr lang="en-US" dirty="0"/>
              <a:t> </a:t>
            </a:r>
            <a:r>
              <a:rPr lang="en-US" dirty="0" err="1"/>
              <a:t>katıdır</a:t>
            </a:r>
            <a:r>
              <a:rPr lang="en-US" dirty="0" smtClean="0"/>
              <a:t>;</a:t>
            </a:r>
            <a:r>
              <a:rPr lang="tr-TR" dirty="0" smtClean="0"/>
              <a:t> </a:t>
            </a:r>
            <a:r>
              <a:rPr lang="en-US" dirty="0" err="1" smtClean="0"/>
              <a:t>ovaryuma</a:t>
            </a:r>
            <a:r>
              <a:rPr lang="tr-TR" dirty="0" smtClean="0"/>
              <a:t> </a:t>
            </a:r>
            <a:r>
              <a:rPr lang="en-US" dirty="0" smtClean="0"/>
              <a:t>yapı </a:t>
            </a:r>
            <a:r>
              <a:rPr lang="en-US" dirty="0" err="1" smtClean="0"/>
              <a:t>sağlar</a:t>
            </a:r>
            <a:r>
              <a:rPr lang="tr-TR" dirty="0" smtClean="0"/>
              <a:t>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c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Korteks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Gerçek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dişi</a:t>
            </a:r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germ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hücrelerinden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oluşur</a:t>
            </a:r>
            <a:r>
              <a:rPr lang="en-US" dirty="0" smtClean="0"/>
              <a:t>;</a:t>
            </a:r>
            <a:r>
              <a:rPr lang="tr-TR" dirty="0" smtClean="0"/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foliküller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oositler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ve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korpusluteum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(lar)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katta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bulunurlar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b="1" dirty="0"/>
              <a:t>d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Medulla: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Bağlayıcı </a:t>
            </a:r>
            <a:r>
              <a:rPr lang="en-US" dirty="0" err="1"/>
              <a:t>doku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err="1" smtClean="0">
                <a:solidFill>
                  <a:srgbClr val="0070C0"/>
                </a:solidFill>
              </a:rPr>
              <a:t>kan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damarları</a:t>
            </a:r>
            <a:r>
              <a:rPr lang="en-US" b="1" dirty="0" smtClean="0">
                <a:solidFill>
                  <a:srgbClr val="0070C0"/>
                </a:solidFill>
              </a:rPr>
              <a:t>,</a:t>
            </a:r>
            <a:r>
              <a:rPr lang="tr-TR" b="1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lenfatikler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ve </a:t>
            </a:r>
            <a:r>
              <a:rPr lang="en-US" dirty="0" err="1">
                <a:solidFill>
                  <a:srgbClr val="0070C0"/>
                </a:solidFill>
              </a:rPr>
              <a:t>sinirler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katta</a:t>
            </a:r>
            <a:r>
              <a:rPr lang="en-US" dirty="0"/>
              <a:t> </a:t>
            </a:r>
            <a:r>
              <a:rPr lang="en-US" dirty="0" err="1" smtClean="0"/>
              <a:t>bulunur</a:t>
            </a:r>
            <a:r>
              <a:rPr lang="tr-T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7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9575" y="911480"/>
            <a:ext cx="6144872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err="1" smtClean="0"/>
              <a:t>Oyaryumun</a:t>
            </a:r>
            <a:r>
              <a:rPr lang="tr-TR" b="1" dirty="0" smtClean="0"/>
              <a:t> </a:t>
            </a:r>
            <a:r>
              <a:rPr lang="en-US" b="1" dirty="0" smtClean="0"/>
              <a:t>fonksiyonları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a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b="1" dirty="0" err="1" smtClean="0"/>
              <a:t>Hormon</a:t>
            </a:r>
            <a:r>
              <a:rPr lang="en-US" b="1" dirty="0" smtClean="0"/>
              <a:t>(</a:t>
            </a:r>
            <a:r>
              <a:rPr lang="en-US" b="1" dirty="0" err="1" smtClean="0"/>
              <a:t>lar</a:t>
            </a:r>
            <a:r>
              <a:rPr lang="en-US" b="1" dirty="0"/>
              <a:t>) </a:t>
            </a:r>
            <a:r>
              <a:rPr lang="en-US" b="1" dirty="0" err="1"/>
              <a:t>üretimi</a:t>
            </a:r>
            <a:r>
              <a:rPr lang="en-US" dirty="0" smtClean="0"/>
              <a:t>:</a:t>
            </a:r>
            <a:r>
              <a:rPr lang="tr-TR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Estrogen</a:t>
            </a:r>
            <a:r>
              <a:rPr lang="en-US" dirty="0">
                <a:solidFill>
                  <a:srgbClr val="FF0000"/>
                </a:solidFill>
              </a:rPr>
              <a:t>, progesteron, inhibin, </a:t>
            </a:r>
            <a:r>
              <a:rPr lang="en-US" dirty="0" err="1" smtClean="0">
                <a:solidFill>
                  <a:srgbClr val="FF0000"/>
                </a:solidFill>
              </a:rPr>
              <a:t>relaksin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smtClean="0"/>
              <a:t>b)</a:t>
            </a:r>
            <a:r>
              <a:rPr lang="tr-TR" b="1" dirty="0" smtClean="0"/>
              <a:t> </a:t>
            </a:r>
            <a:r>
              <a:rPr lang="en-US" b="1" dirty="0" smtClean="0"/>
              <a:t>Folikül</a:t>
            </a:r>
            <a:r>
              <a:rPr lang="tr-TR" b="1" dirty="0" smtClean="0"/>
              <a:t> </a:t>
            </a:r>
            <a:r>
              <a:rPr lang="en-US" b="1" dirty="0" err="1" smtClean="0"/>
              <a:t>gelişimi</a:t>
            </a:r>
            <a:r>
              <a:rPr lang="en-US" b="1" dirty="0" smtClean="0"/>
              <a:t> </a:t>
            </a: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Folikülogenezis</a:t>
            </a:r>
            <a:r>
              <a:rPr lang="en-US" dirty="0"/>
              <a:t>)</a:t>
            </a:r>
          </a:p>
          <a:p>
            <a:pPr>
              <a:lnSpc>
                <a:spcPct val="150000"/>
              </a:lnSpc>
            </a:pPr>
            <a:r>
              <a:rPr lang="en-US" b="1" dirty="0"/>
              <a:t>c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b="1" dirty="0" err="1" smtClean="0"/>
              <a:t>Oosit</a:t>
            </a:r>
            <a:r>
              <a:rPr lang="en-US" b="1" dirty="0" smtClean="0"/>
              <a:t>(</a:t>
            </a:r>
            <a:r>
              <a:rPr lang="en-US" b="1" dirty="0" err="1" smtClean="0"/>
              <a:t>ler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b="1" dirty="0" smtClean="0"/>
              <a:t>üretimi </a:t>
            </a:r>
            <a:r>
              <a:rPr lang="en-US" b="1" dirty="0"/>
              <a:t>(</a:t>
            </a:r>
            <a:r>
              <a:rPr lang="en-US" dirty="0" err="1">
                <a:solidFill>
                  <a:srgbClr val="FF0000"/>
                </a:solidFill>
              </a:rPr>
              <a:t>Ogenezis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8008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439738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tr-TR" sz="4000" b="1" dirty="0" smtClean="0">
                <a:solidFill>
                  <a:srgbClr val="FF0000"/>
                </a:solidFill>
              </a:rPr>
              <a:t>KAYNAKLAR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125538"/>
            <a:ext cx="11384280" cy="55038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b="1" dirty="0"/>
              <a:t>1-Reproduction in Farm Animals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dirty="0"/>
              <a:t>    </a:t>
            </a:r>
            <a:r>
              <a:rPr lang="en-US" sz="2000" dirty="0"/>
              <a:t>Editor: E.S.E. Hafez (2000)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b="1" dirty="0"/>
              <a:t>2-</a:t>
            </a:r>
            <a:r>
              <a:rPr lang="en-US" sz="2400" dirty="0"/>
              <a:t> </a:t>
            </a:r>
            <a:r>
              <a:rPr lang="en-US" b="1" dirty="0"/>
              <a:t>Applied Animal Reproduction</a:t>
            </a:r>
            <a:r>
              <a:rPr lang="en-US" sz="2400" dirty="0"/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b="1" dirty="0"/>
              <a:t>    </a:t>
            </a:r>
            <a:r>
              <a:rPr lang="en-US" sz="2000" b="1" dirty="0"/>
              <a:t>Bearden, H. Joe</a:t>
            </a:r>
            <a:r>
              <a:rPr lang="en-US" sz="2000" dirty="0"/>
              <a:t> (</a:t>
            </a:r>
            <a:r>
              <a:rPr lang="en-US" sz="2000" b="1" dirty="0"/>
              <a:t>2003)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b="1" dirty="0"/>
              <a:t>3- </a:t>
            </a:r>
            <a:r>
              <a:rPr lang="en-US" dirty="0"/>
              <a:t> </a:t>
            </a:r>
            <a:r>
              <a:rPr lang="en-US" b="1" dirty="0"/>
              <a:t>Arthur's Veterinary Reproduction and Obstetrics</a:t>
            </a:r>
            <a:r>
              <a:rPr lang="en-US" sz="2400" b="1" dirty="0"/>
              <a:t> </a:t>
            </a:r>
            <a:r>
              <a:rPr lang="en-US" sz="2000" b="1" dirty="0"/>
              <a:t>(Hardcover)</a:t>
            </a:r>
            <a:r>
              <a:rPr lang="en-US" sz="2000" dirty="0"/>
              <a:t> by </a:t>
            </a:r>
            <a:r>
              <a:rPr lang="en-US" sz="2000" b="1" dirty="0">
                <a:hlinkClick r:id="rId2"/>
              </a:rPr>
              <a:t>David E. </a:t>
            </a:r>
            <a:r>
              <a:rPr lang="en-US" sz="2000" b="1" dirty="0" err="1">
                <a:hlinkClick r:id="rId2"/>
              </a:rPr>
              <a:t>Noakes</a:t>
            </a:r>
            <a:r>
              <a:rPr lang="en-US" sz="2000" b="1" dirty="0"/>
              <a:t>, </a:t>
            </a:r>
            <a:r>
              <a:rPr lang="en-US" sz="2000" b="1" dirty="0">
                <a:hlinkClick r:id="rId3"/>
              </a:rPr>
              <a:t>Timothy J. Parkinson</a:t>
            </a:r>
            <a:r>
              <a:rPr lang="en-US" sz="2000" b="1" dirty="0"/>
              <a:t>, </a:t>
            </a:r>
            <a:r>
              <a:rPr lang="en-US" sz="2000" b="1" dirty="0">
                <a:hlinkClick r:id="rId4"/>
              </a:rPr>
              <a:t>Gary C. W. England</a:t>
            </a:r>
            <a:r>
              <a:rPr lang="en-US" sz="2000" b="1" dirty="0"/>
              <a:t>, </a:t>
            </a:r>
            <a:r>
              <a:rPr lang="en-US" sz="2000" b="1" dirty="0">
                <a:hlinkClick r:id="rId5"/>
              </a:rPr>
              <a:t>Geoffrey H. Arthur</a:t>
            </a:r>
            <a:r>
              <a:rPr lang="en-US" sz="2400" b="1" dirty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b="1" dirty="0">
                <a:solidFill>
                  <a:schemeClr val="tx2"/>
                </a:solidFill>
              </a:rPr>
              <a:t>4-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b="1" dirty="0"/>
              <a:t>Comparative Reproductive Biology,</a:t>
            </a:r>
            <a:r>
              <a:rPr lang="en-US" sz="2400" dirty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400" b="1" dirty="0"/>
              <a:t>       </a:t>
            </a:r>
            <a:r>
              <a:rPr lang="en-US" sz="2000" b="1" dirty="0"/>
              <a:t>Edited by </a:t>
            </a:r>
            <a:r>
              <a:rPr lang="en-US" sz="2000" b="1" dirty="0" err="1"/>
              <a:t>Heide</a:t>
            </a:r>
            <a:r>
              <a:rPr lang="en-US" sz="2000" b="1" dirty="0"/>
              <a:t> </a:t>
            </a:r>
            <a:r>
              <a:rPr lang="en-US" sz="2000" b="1" dirty="0" err="1"/>
              <a:t>Schatten</a:t>
            </a:r>
            <a:r>
              <a:rPr lang="en-US" sz="2000" b="1" dirty="0"/>
              <a:t>, Gheorghe M. Constantinescu</a:t>
            </a:r>
            <a:endParaRPr lang="en-US" sz="2000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tr-TR" b="1" dirty="0">
                <a:solidFill>
                  <a:schemeClr val="tx2"/>
                </a:solidFill>
              </a:rPr>
              <a:t>5- </a:t>
            </a:r>
            <a:r>
              <a:rPr lang="en-US" sz="2700" b="1" dirty="0"/>
              <a:t>Current Therapy in Large Animal </a:t>
            </a:r>
            <a:r>
              <a:rPr lang="tr-TR" sz="2700" b="1" dirty="0"/>
              <a:t>T</a:t>
            </a:r>
            <a:r>
              <a:rPr lang="en-US" sz="2700" b="1" dirty="0" err="1"/>
              <a:t>heriogenology</a:t>
            </a:r>
            <a:r>
              <a:rPr lang="tr-TR" sz="2700" b="1" dirty="0"/>
              <a:t>,</a:t>
            </a:r>
            <a:r>
              <a:rPr lang="tr-TR" sz="2400" dirty="0"/>
              <a:t> </a:t>
            </a:r>
            <a:r>
              <a:rPr lang="en-US" sz="2000" b="1" dirty="0"/>
              <a:t>Copyright </a:t>
            </a:r>
            <a:r>
              <a:rPr lang="en-US" sz="2000" dirty="0"/>
              <a:t>© </a:t>
            </a:r>
            <a:r>
              <a:rPr lang="en-US" sz="2000" b="1" dirty="0"/>
              <a:t>2007, 1997 by Saunders, an imprint of Elsevier Inc.</a:t>
            </a:r>
          </a:p>
        </p:txBody>
      </p:sp>
    </p:spTree>
    <p:extLst>
      <p:ext uri="{BB962C8B-B14F-4D97-AF65-F5344CB8AC3E}">
        <p14:creationId xmlns:p14="http://schemas.microsoft.com/office/powerpoint/2010/main" val="1644061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0040" y="381000"/>
            <a:ext cx="8540750" cy="685800"/>
          </a:xfrm>
        </p:spPr>
        <p:txBody>
          <a:bodyPr/>
          <a:lstStyle/>
          <a:p>
            <a:pPr eaLnBrk="1" hangingPunct="1">
              <a:defRPr/>
            </a:pPr>
            <a:r>
              <a:rPr lang="tr-TR" sz="4000" b="1" dirty="0" smtClean="0">
                <a:solidFill>
                  <a:srgbClr val="FF0000"/>
                </a:solidFill>
              </a:rPr>
              <a:t>KAYNAKLAR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0040" y="1066800"/>
            <a:ext cx="115824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tr-TR" dirty="0"/>
              <a:t>1- </a:t>
            </a:r>
            <a:r>
              <a:rPr lang="tr-TR" b="1" dirty="0"/>
              <a:t>Evcil Hayvanlarda Reprodüksiyon, Suni Tohumlama, Doğum ve İnfertilite</a:t>
            </a:r>
            <a:r>
              <a:rPr lang="tr-TR" dirty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tr-TR" dirty="0"/>
              <a:t>    Editör: Prof. Erol ALAÇAM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tr-TR" dirty="0"/>
              <a:t>2- </a:t>
            </a:r>
            <a:r>
              <a:rPr lang="tr-TR" b="1" dirty="0"/>
              <a:t>Hormonlar ve Üreme Fizyolojisi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tr-TR" b="1" dirty="0"/>
              <a:t>    </a:t>
            </a:r>
            <a:r>
              <a:rPr lang="tr-TR" dirty="0"/>
              <a:t>Prof. Dr. Baki YILMAZ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tr-TR" dirty="0"/>
              <a:t>3- </a:t>
            </a:r>
            <a:r>
              <a:rPr lang="tr-TR" b="1" dirty="0"/>
              <a:t>İneklerde Uygulamalı Suni Tohumlama</a:t>
            </a:r>
            <a:r>
              <a:rPr lang="tr-TR" dirty="0"/>
              <a:t> 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tr-TR" dirty="0"/>
              <a:t>    Prof. Dr. Ali DAŞKIN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tr-TR" b="1" dirty="0"/>
              <a:t>4-Sığırcılık İşletmelerinde Reprodüksiyon Yönetimi ve Suni Tohumlama</a:t>
            </a:r>
            <a:r>
              <a:rPr lang="tr-TR" dirty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tr-TR" dirty="0"/>
              <a:t>    Prof. Dr. Ali </a:t>
            </a:r>
            <a:r>
              <a:rPr lang="tr-TR" dirty="0" smtClean="0"/>
              <a:t>DAŞKIN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tr-TR" dirty="0" smtClean="0"/>
              <a:t>5- </a:t>
            </a:r>
            <a:r>
              <a:rPr lang="tr-TR" b="1" dirty="0" smtClean="0"/>
              <a:t>Reprodüksiyon, Suni Tohumlama ve Androloji Ders Notları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tr-TR" dirty="0"/>
              <a:t>	</a:t>
            </a:r>
            <a:r>
              <a:rPr lang="tr-TR" dirty="0" smtClean="0"/>
              <a:t>	Prof. Dr. MUSTAFA SÖNMEZ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97987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463</Words>
  <Application>Microsoft Office PowerPoint</Application>
  <PresentationFormat>Özel</PresentationFormat>
  <Paragraphs>53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Office Teması</vt:lpstr>
      <vt:lpstr>DİŞİLERDE REPRODÜKTİF ANATOMİ, FİZYOLOJİ VE  ENDOKRİNOLOJİ</vt:lpstr>
      <vt:lpstr>PowerPoint Sunusu</vt:lpstr>
      <vt:lpstr>PowerPoint Sunusu</vt:lpstr>
      <vt:lpstr>PowerPoint Sunusu</vt:lpstr>
      <vt:lpstr>PowerPoint Sunusu</vt:lpstr>
      <vt:lpstr>PowerPoint Sunusu</vt:lpstr>
      <vt:lpstr>KAYNAKLAR</vt:lpstr>
      <vt:lpstr>KAYNAKLAR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DİŞİLERDE REPRODÜKTİF ANATOMİ, FİZYOLOJİ VE  ENDOKRİNOLOJİ</dc:title>
  <dc:creator>User</dc:creator>
  <cp:lastModifiedBy>Lenovo</cp:lastModifiedBy>
  <cp:revision>83</cp:revision>
  <dcterms:created xsi:type="dcterms:W3CDTF">2019-09-03T12:24:34Z</dcterms:created>
  <dcterms:modified xsi:type="dcterms:W3CDTF">2020-01-13T07:53:00Z</dcterms:modified>
</cp:coreProperties>
</file>