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2 w 1722"/>
                <a:gd name="T1" fmla="*/ 61 h 66"/>
                <a:gd name="T2" fmla="*/ 1712 w 1722"/>
                <a:gd name="T3" fmla="*/ 55 h 66"/>
                <a:gd name="T4" fmla="*/ 0 w 1722"/>
                <a:gd name="T5" fmla="*/ 0 h 66"/>
                <a:gd name="T6" fmla="*/ 0 w 1722"/>
                <a:gd name="T7" fmla="*/ 43 h 66"/>
                <a:gd name="T8" fmla="*/ 1712 w 1722"/>
                <a:gd name="T9" fmla="*/ 61 h 66"/>
                <a:gd name="T10" fmla="*/ 1712 w 1722"/>
                <a:gd name="T11" fmla="*/ 61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0 w 975"/>
                <a:gd name="T1" fmla="*/ 48 h 101"/>
                <a:gd name="T2" fmla="*/ 970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0 w 975"/>
                <a:gd name="T9" fmla="*/ 48 h 101"/>
                <a:gd name="T10" fmla="*/ 970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1 w 2141"/>
                <a:gd name="T7" fmla="*/ 0 h 198"/>
                <a:gd name="T8" fmla="*/ 2131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67 w 2517"/>
                <a:gd name="T1" fmla="*/ 276 h 276"/>
                <a:gd name="T2" fmla="*/ 2502 w 2517"/>
                <a:gd name="T3" fmla="*/ 204 h 276"/>
                <a:gd name="T4" fmla="*/ 2245 w 2517"/>
                <a:gd name="T5" fmla="*/ 0 h 276"/>
                <a:gd name="T6" fmla="*/ 0 w 2517"/>
                <a:gd name="T7" fmla="*/ 276 h 276"/>
                <a:gd name="T8" fmla="*/ 2167 w 2517"/>
                <a:gd name="T9" fmla="*/ 276 h 276"/>
                <a:gd name="T10" fmla="*/ 2167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4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4 w 729"/>
                <a:gd name="T7" fmla="*/ 240 h 240"/>
                <a:gd name="T8" fmla="*/ 724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4 w 729"/>
                <a:gd name="T1" fmla="*/ 318 h 318"/>
                <a:gd name="T2" fmla="*/ 724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4 w 729"/>
                <a:gd name="T9" fmla="*/ 318 h 318"/>
                <a:gd name="T10" fmla="*/ 724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7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30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1130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2909A-323B-4642-8D09-2DC7D1A288DB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06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8FCF0-44B4-4256-8D67-6EA42F873B1D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76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8A269-1C5F-429A-B5BA-B9EC138BDF9A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4CC38-19C4-46F8-BAC7-7D2D3D97B233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8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84BA3-BEA9-4257-9E2E-A6F9E420AE99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074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7BB98-42F2-4B57-80D5-D04C5BC24330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853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DDB94-29E8-4BD8-B0E4-FE76C853103C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8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004AB-E0C0-401E-87B5-A0B1EF630097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15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6D393-D0F3-4FE5-AE50-E43CFA4D6248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2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6658A-F891-450A-BE78-20F33956D710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53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B6985-30C7-4BF4-9E9F-CFB148FBD800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237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959E3-5BAA-442A-8AB1-9B338582234D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5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DFF37-834A-46FD-80D5-5D2B85DCEB7D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986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FEAF8-615D-467B-A976-04036D9C0C74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18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Grafik Yer Tutucusu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39B73-3330-4342-8B1F-6A07605B11E4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72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00674-80DC-4DD4-84CE-3023C1A83E1D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685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262AA-AFEB-41FF-8173-812C53F83122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353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65CBA-F14C-4B4F-A860-F38888BEA98C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106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55D6D-1CD9-4009-B8D6-3AA3FFB13FD5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0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4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59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2 w 1722"/>
                <a:gd name="T1" fmla="*/ 61 h 66"/>
                <a:gd name="T2" fmla="*/ 1712 w 1722"/>
                <a:gd name="T3" fmla="*/ 55 h 66"/>
                <a:gd name="T4" fmla="*/ 0 w 1722"/>
                <a:gd name="T5" fmla="*/ 0 h 66"/>
                <a:gd name="T6" fmla="*/ 0 w 1722"/>
                <a:gd name="T7" fmla="*/ 43 h 66"/>
                <a:gd name="T8" fmla="*/ 1712 w 1722"/>
                <a:gd name="T9" fmla="*/ 61 h 66"/>
                <a:gd name="T10" fmla="*/ 1712 w 1722"/>
                <a:gd name="T11" fmla="*/ 61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61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0 w 975"/>
                <a:gd name="T1" fmla="*/ 48 h 101"/>
                <a:gd name="T2" fmla="*/ 970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0 w 975"/>
                <a:gd name="T9" fmla="*/ 48 h 101"/>
                <a:gd name="T10" fmla="*/ 970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62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1 w 2141"/>
                <a:gd name="T7" fmla="*/ 0 h 198"/>
                <a:gd name="T8" fmla="*/ 2131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64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67 w 2517"/>
                <a:gd name="T1" fmla="*/ 276 h 276"/>
                <a:gd name="T2" fmla="*/ 2502 w 2517"/>
                <a:gd name="T3" fmla="*/ 204 h 276"/>
                <a:gd name="T4" fmla="*/ 2245 w 2517"/>
                <a:gd name="T5" fmla="*/ 0 h 276"/>
                <a:gd name="T6" fmla="*/ 0 w 2517"/>
                <a:gd name="T7" fmla="*/ 276 h 276"/>
                <a:gd name="T8" fmla="*/ 2167 w 2517"/>
                <a:gd name="T9" fmla="*/ 276 h 276"/>
                <a:gd name="T10" fmla="*/ 2167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66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4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4 w 729"/>
                <a:gd name="T7" fmla="*/ 240 h 240"/>
                <a:gd name="T8" fmla="*/ 724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68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4 w 729"/>
                <a:gd name="T1" fmla="*/ 318 h 318"/>
                <a:gd name="T2" fmla="*/ 724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4 w 729"/>
                <a:gd name="T9" fmla="*/ 318 h 318"/>
                <a:gd name="T10" fmla="*/ 724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72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6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74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6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6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78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6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6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81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7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6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2083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sp>
          <p:nvSpPr>
            <p:cNvPr id="1027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>
                <a:solidFill>
                  <a:srgbClr val="FFFFFF"/>
                </a:solidFill>
              </a:endParaRPr>
            </a:p>
          </p:txBody>
        </p:sp>
        <p:grpSp>
          <p:nvGrpSpPr>
            <p:cNvPr id="2092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028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28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028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8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028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028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47BF72-EF57-4B0D-B044-E04C3DD3DAD4}" type="slidenum">
              <a:rPr 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9402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21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22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963613"/>
            <a:ext cx="8229600" cy="692150"/>
          </a:xfrm>
        </p:spPr>
        <p:txBody>
          <a:bodyPr/>
          <a:lstStyle/>
          <a:p>
            <a:pPr>
              <a:defRPr/>
            </a:pPr>
            <a:endParaRPr lang="tr-TR" sz="2500" b="1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00063"/>
            <a:ext cx="9144000" cy="59055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1500" b="1" dirty="0"/>
              <a:t>		</a:t>
            </a:r>
            <a:r>
              <a:rPr lang="tr-TR" sz="2400" b="1" dirty="0">
                <a:solidFill>
                  <a:srgbClr val="FFFF00"/>
                </a:solidFill>
              </a:rPr>
              <a:t>BUZAĞILARIN BAKIMI VE BÜYÜTÜLMESİ</a:t>
            </a:r>
            <a:endParaRPr lang="tr-TR" sz="2400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tr-TR" sz="2100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tr-TR" sz="2100" dirty="0">
                <a:solidFill>
                  <a:srgbClr val="FFFF00"/>
                </a:solidFill>
              </a:rPr>
              <a:t>Sağlıklı buzağılar başarılı yetiştiriciliğin temelidir.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/>
              <a:t>Karlı bir yetiştiricilik için verimliliğin artması  ve üretim maliyetlerinin kontrol altına alınması gerekir.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/>
              <a:t>Ancak uygun bakılan ve beslenen buzağılar ileride beklenen verimleri verebilir.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>
                <a:solidFill>
                  <a:srgbClr val="FFFF00"/>
                </a:solidFill>
              </a:rPr>
              <a:t>Buzağılar hijyenik ortamlarda barındırılmalıdır.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/>
              <a:t>Buzağı kayıpları iyi yönetilen işletmelerde % 1-2 seviyesinde kalırken kötü yönetilenlerde % 20’ler seviyesine çıkar.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>
                <a:solidFill>
                  <a:srgbClr val="FFFF00"/>
                </a:solidFill>
              </a:rPr>
              <a:t>Solunum ve sindirim yolu enfeksiyonları önemli ekonomik kayıplara yol açar. Büyüme durur ve tedavi masrafları artar.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/>
              <a:t>Çok fazla süt içirmek besleme maliyetini artırırken, </a:t>
            </a:r>
            <a:r>
              <a:rPr lang="tr-TR" sz="2100" dirty="0" err="1"/>
              <a:t>rumen</a:t>
            </a:r>
            <a:r>
              <a:rPr lang="tr-TR" sz="2100" dirty="0"/>
              <a:t> gelişimini de geciktirir.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>
                <a:solidFill>
                  <a:srgbClr val="FFFF00"/>
                </a:solidFill>
              </a:rPr>
              <a:t>Uygun şartlarda buzağı yetiştirme maliyetleri 150 </a:t>
            </a:r>
            <a:r>
              <a:rPr lang="tr-TR" sz="2100" dirty="0" err="1">
                <a:solidFill>
                  <a:srgbClr val="FFFF00"/>
                </a:solidFill>
              </a:rPr>
              <a:t>lt</a:t>
            </a:r>
            <a:r>
              <a:rPr lang="tr-TR" sz="2100" dirty="0">
                <a:solidFill>
                  <a:srgbClr val="FFFF00"/>
                </a:solidFill>
              </a:rPr>
              <a:t> süt kadar düşebilmektedir.</a:t>
            </a:r>
          </a:p>
        </p:txBody>
      </p:sp>
    </p:spTree>
    <p:extLst>
      <p:ext uri="{BB962C8B-B14F-4D97-AF65-F5344CB8AC3E}">
        <p14:creationId xmlns:p14="http://schemas.microsoft.com/office/powerpoint/2010/main" val="28738384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61658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sz="2100" dirty="0">
                <a:solidFill>
                  <a:srgbClr val="FFFF00"/>
                </a:solidFill>
              </a:rPr>
              <a:t>Normal bir doğumdan sonra inek buzağısını yalamaya başlar.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/>
              <a:t>Bu işlem sadece ana-yavru arasındaki ilişkiyi güçlendirmez, buzağının kurumasını sağlayarak buharlaşma yoluyla aşırı ısı kaybını da önler.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>
                <a:solidFill>
                  <a:srgbClr val="FFFF00"/>
                </a:solidFill>
              </a:rPr>
              <a:t>Kan dolaşımını ve solunumunu kolaylaştırır.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/>
              <a:t>İnek yalama işlemini yapamıyorsa, bakıcının buzağının ağız ve burun etrafındaki zarları temizlemesi, buzağıyı  sap, ot, çuval veya havlu ile kurulaması gerekir.</a:t>
            </a:r>
          </a:p>
          <a:p>
            <a:pPr>
              <a:lnSpc>
                <a:spcPct val="90000"/>
              </a:lnSpc>
              <a:defRPr/>
            </a:pPr>
            <a:r>
              <a:rPr lang="tr-TR" sz="2100" dirty="0">
                <a:solidFill>
                  <a:srgbClr val="FFFF00"/>
                </a:solidFill>
              </a:rPr>
              <a:t>Bazen buzağının solunuma başlayabilmesi için suni solunum gerekebilir.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100" dirty="0"/>
              <a:t>    - </a:t>
            </a:r>
            <a:r>
              <a:rPr lang="tr-TR" sz="2100" dirty="0" err="1"/>
              <a:t>Kostalara</a:t>
            </a:r>
            <a:r>
              <a:rPr lang="tr-TR" sz="2100" dirty="0"/>
              <a:t> avuç içi ile birkaç defa kuvvetle vurulabilir.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100" dirty="0"/>
              <a:t>    - Başına soğuk su dökülebilir.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100" dirty="0"/>
              <a:t>    - Burun deliğinin dip kısmı irkiltilerek, aksırması sağlanabilir.</a:t>
            </a:r>
          </a:p>
          <a:p>
            <a:pPr>
              <a:lnSpc>
                <a:spcPct val="90000"/>
              </a:lnSpc>
              <a:buClr>
                <a:schemeClr val="tx1"/>
              </a:buClr>
              <a:defRPr/>
            </a:pPr>
            <a:r>
              <a:rPr lang="tr-TR" sz="2100" dirty="0">
                <a:solidFill>
                  <a:srgbClr val="FFFF00"/>
                </a:solidFill>
              </a:rPr>
              <a:t>Bundan sonra yapılacak ilk iş göbek kordonunun bakımıdır. Kordon kanalıyla </a:t>
            </a:r>
            <a:r>
              <a:rPr lang="tr-TR" sz="2100" dirty="0" err="1">
                <a:solidFill>
                  <a:srgbClr val="FFFF00"/>
                </a:solidFill>
              </a:rPr>
              <a:t>enfeksiyöz</a:t>
            </a:r>
            <a:r>
              <a:rPr lang="tr-TR" sz="2100" dirty="0">
                <a:solidFill>
                  <a:srgbClr val="FFFF00"/>
                </a:solidFill>
              </a:rPr>
              <a:t> etkenler kolay bir şekilde vücuda girebilirler.</a:t>
            </a:r>
          </a:p>
          <a:p>
            <a:pPr>
              <a:lnSpc>
                <a:spcPct val="90000"/>
              </a:lnSpc>
              <a:buClr>
                <a:schemeClr val="tx1"/>
              </a:buClr>
              <a:defRPr/>
            </a:pPr>
            <a:r>
              <a:rPr lang="tr-TR" sz="2100" dirty="0"/>
              <a:t>Göbek kordonu 20 cm uzunlukta kesilir, içi sıvazlanır ve % 20’lik </a:t>
            </a:r>
            <a:r>
              <a:rPr lang="tr-TR" sz="2100" dirty="0" err="1"/>
              <a:t>iyod</a:t>
            </a:r>
            <a:r>
              <a:rPr lang="tr-TR" sz="2100" dirty="0"/>
              <a:t> </a:t>
            </a:r>
            <a:r>
              <a:rPr lang="tr-TR" sz="2100" dirty="0" err="1"/>
              <a:t>solusyonu</a:t>
            </a:r>
            <a:r>
              <a:rPr lang="tr-TR" sz="2100" dirty="0"/>
              <a:t> ile dezenfekte edilir. Bu işleme birkaç gün devam edilir.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100" dirty="0"/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100" dirty="0"/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100" dirty="0"/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100" dirty="0"/>
          </a:p>
          <a:p>
            <a:pPr>
              <a:lnSpc>
                <a:spcPct val="90000"/>
              </a:lnSpc>
              <a:defRPr/>
            </a:pPr>
            <a:endParaRPr lang="tr-TR" sz="2100" dirty="0"/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2771775" y="620713"/>
            <a:ext cx="32400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sz="3000" b="1">
                <a:solidFill>
                  <a:srgbClr val="FFFFFF"/>
                </a:solidFill>
              </a:rPr>
              <a:t>Doğumda Bakım</a:t>
            </a:r>
          </a:p>
        </p:txBody>
      </p:sp>
    </p:spTree>
    <p:extLst>
      <p:ext uri="{BB962C8B-B14F-4D97-AF65-F5344CB8AC3E}">
        <p14:creationId xmlns:p14="http://schemas.microsoft.com/office/powerpoint/2010/main" val="261076126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YENİ DOĞMUŞ BUZAĞI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237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1958975" y="6040438"/>
            <a:ext cx="741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43364" name="Text Box 4"/>
          <p:cNvSpPr txBox="1">
            <a:spLocks noChangeArrowheads="1"/>
          </p:cNvSpPr>
          <p:nvPr/>
        </p:nvSpPr>
        <p:spPr bwMode="auto">
          <a:xfrm>
            <a:off x="395288" y="6237288"/>
            <a:ext cx="8748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sz="2400" b="1">
                <a:solidFill>
                  <a:srgbClr val="FF3399"/>
                </a:solidFill>
              </a:rPr>
              <a:t>Doğum sonrası şok geçiren buzağıya soğuk su uygulaması</a:t>
            </a:r>
          </a:p>
        </p:txBody>
      </p:sp>
    </p:spTree>
    <p:extLst>
      <p:ext uri="{BB962C8B-B14F-4D97-AF65-F5344CB8AC3E}">
        <p14:creationId xmlns:p14="http://schemas.microsoft.com/office/powerpoint/2010/main" val="33308007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göbek tend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14438"/>
            <a:ext cx="914400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1571625" y="5715000"/>
            <a:ext cx="5583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sz="2400" b="1">
                <a:solidFill>
                  <a:srgbClr val="FF3300"/>
                </a:solidFill>
              </a:rPr>
              <a:t> Göbek Kordonunun Dezenfeksiyonu</a:t>
            </a:r>
          </a:p>
        </p:txBody>
      </p:sp>
    </p:spTree>
    <p:extLst>
      <p:ext uri="{BB962C8B-B14F-4D97-AF65-F5344CB8AC3E}">
        <p14:creationId xmlns:p14="http://schemas.microsoft.com/office/powerpoint/2010/main" val="7115965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571500"/>
            <a:ext cx="8750300" cy="59055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000" b="1" dirty="0"/>
              <a:t>			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>
                <a:solidFill>
                  <a:srgbClr val="3366FF"/>
                </a:solidFill>
              </a:rPr>
              <a:t>				</a:t>
            </a:r>
            <a:r>
              <a:rPr lang="tr-TR" sz="2000" b="1" dirty="0">
                <a:solidFill>
                  <a:srgbClr val="FFFF00"/>
                </a:solidFill>
              </a:rPr>
              <a:t>Kolostrumla Besleme</a:t>
            </a:r>
            <a:endParaRPr lang="tr-TR" sz="200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tr-TR" sz="1800" b="1" dirty="0">
              <a:solidFill>
                <a:srgbClr val="FF3300"/>
              </a:solidFill>
            </a:endParaRP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>
                <a:solidFill>
                  <a:srgbClr val="FFFF00"/>
                </a:solidFill>
              </a:rPr>
              <a:t>Yeni doğan bir buzağı 1(bir) saat içinde ayağa kalkar ve anasını emmeye çalışır.</a:t>
            </a: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/>
              <a:t>Annenin ürettiği ilk süt kolostrum olarak adlandırılır ve hem besin maddeleri hem de bağışıklık maddeleri yönünden normal sütten çok daha zengindir.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800" b="1" dirty="0"/>
              <a:t>      </a:t>
            </a:r>
            <a:r>
              <a:rPr lang="tr-TR" sz="1800" b="1" dirty="0">
                <a:solidFill>
                  <a:srgbClr val="FF3300"/>
                </a:solidFill>
              </a:rPr>
              <a:t>-</a:t>
            </a:r>
            <a:r>
              <a:rPr lang="tr-TR" sz="1800" b="1" dirty="0"/>
              <a:t> </a:t>
            </a:r>
            <a:r>
              <a:rPr lang="tr-TR" sz="1800" b="1" dirty="0">
                <a:solidFill>
                  <a:srgbClr val="FFFF00"/>
                </a:solidFill>
              </a:rPr>
              <a:t>Enerji (yağ) miktarı yüksektir. Enerji yaşamın başlangıcında proteinden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800" b="1" dirty="0">
                <a:solidFill>
                  <a:srgbClr val="FFFF00"/>
                </a:solidFill>
              </a:rPr>
              <a:t>       önemlidir.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800" b="1" dirty="0">
                <a:solidFill>
                  <a:srgbClr val="FFFF00"/>
                </a:solidFill>
              </a:rPr>
              <a:t>      - Lenf sisteminin ve </a:t>
            </a:r>
            <a:r>
              <a:rPr lang="tr-TR" sz="1800" b="1" dirty="0" err="1">
                <a:solidFill>
                  <a:srgbClr val="FFFF00"/>
                </a:solidFill>
              </a:rPr>
              <a:t>epitel</a:t>
            </a:r>
            <a:r>
              <a:rPr lang="tr-TR" sz="1800" b="1" dirty="0">
                <a:solidFill>
                  <a:srgbClr val="FFFF00"/>
                </a:solidFill>
              </a:rPr>
              <a:t> doku gelişiminde önemli olan </a:t>
            </a:r>
            <a:r>
              <a:rPr lang="tr-TR" sz="1800" b="1" dirty="0" err="1">
                <a:solidFill>
                  <a:srgbClr val="FFFF00"/>
                </a:solidFill>
              </a:rPr>
              <a:t>Vit</a:t>
            </a:r>
            <a:r>
              <a:rPr lang="tr-TR" sz="1800" b="1" dirty="0">
                <a:solidFill>
                  <a:srgbClr val="FFFF00"/>
                </a:solidFill>
              </a:rPr>
              <a:t>-A yüksektir.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800" b="1" dirty="0">
                <a:solidFill>
                  <a:srgbClr val="FFFF00"/>
                </a:solidFill>
              </a:rPr>
              <a:t>      - Sindirimi kolaydır.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800" b="1" dirty="0">
                <a:solidFill>
                  <a:srgbClr val="FFFF00"/>
                </a:solidFill>
              </a:rPr>
              <a:t>      - </a:t>
            </a:r>
            <a:r>
              <a:rPr lang="tr-TR" sz="1800" b="1" dirty="0" err="1">
                <a:solidFill>
                  <a:srgbClr val="FFFF00"/>
                </a:solidFill>
              </a:rPr>
              <a:t>Laksatif</a:t>
            </a:r>
            <a:r>
              <a:rPr lang="tr-TR" sz="1800" b="1" dirty="0">
                <a:solidFill>
                  <a:srgbClr val="FFFF00"/>
                </a:solidFill>
              </a:rPr>
              <a:t> etkilidir. Birkaç saat içinde sindirim kanalını temizler.</a:t>
            </a: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/>
              <a:t>Buzağı doğduğunda hastalıklara karşı çok korumasızdır. Bu nedenle ilk bir saat içinde 40 ml/kg kolostrum alması çok önemlidir.</a:t>
            </a: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>
                <a:solidFill>
                  <a:srgbClr val="FFFF00"/>
                </a:solidFill>
              </a:rPr>
              <a:t>Ağız sütündeki antikor miktarı ve emilimi ilk 6 saatte en yüksektir.</a:t>
            </a: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/>
              <a:t>Kolostrumun yapısı hızla normal süte dönüşür. 4.-5. günlerde tamamen normalleşir.</a:t>
            </a: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>
                <a:solidFill>
                  <a:srgbClr val="FFFF00"/>
                </a:solidFill>
              </a:rPr>
              <a:t>Anasını ememeyecek durumda ise ağız sütü biberon vb yolla buzağıya verilmelidir.</a:t>
            </a: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/>
              <a:t>Buzağı 2-3 gün süreyle kolostrum almaya devam etmelidir.</a:t>
            </a:r>
          </a:p>
          <a:p>
            <a:pPr algn="just">
              <a:lnSpc>
                <a:spcPct val="80000"/>
              </a:lnSpc>
              <a:defRPr/>
            </a:pPr>
            <a:r>
              <a:rPr lang="tr-TR" sz="1800" b="1" dirty="0">
                <a:solidFill>
                  <a:srgbClr val="FFFF00"/>
                </a:solidFill>
              </a:rPr>
              <a:t>Üretilen fazla kolostrum dondurularak veya fermente edilerek grup buzağıların beslenmesinde kullanılır (2:1 oranında sulandırılarak).</a:t>
            </a:r>
          </a:p>
        </p:txBody>
      </p:sp>
    </p:spTree>
    <p:extLst>
      <p:ext uri="{BB962C8B-B14F-4D97-AF65-F5344CB8AC3E}">
        <p14:creationId xmlns:p14="http://schemas.microsoft.com/office/powerpoint/2010/main" val="299659884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434" name="Object 2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3" imgW="9600000" imgH="7111111" progId="Photoshop.Image.7">
                  <p:embed/>
                </p:oleObj>
              </mc:Choice>
              <mc:Fallback>
                <p:oleObj name="Image" r:id="rId3" imgW="9600000" imgH="7111111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66012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1143000"/>
            <a:ext cx="8229600" cy="1143000"/>
          </a:xfrm>
        </p:spPr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147459" name="Picture 3" descr="PICT0262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785813"/>
            <a:ext cx="8280400" cy="6210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55102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BİBERON İLE EMZİRME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8163" y="1846263"/>
            <a:ext cx="6124575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3786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492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tr-TR" sz="2400" b="1" dirty="0">
                <a:solidFill>
                  <a:srgbClr val="FF0066"/>
                </a:solidFill>
              </a:rPr>
              <a:t>	</a:t>
            </a:r>
            <a:r>
              <a:rPr lang="tr-TR" sz="2400" b="1" dirty="0">
                <a:solidFill>
                  <a:srgbClr val="FFFF00"/>
                </a:solidFill>
              </a:rPr>
              <a:t>Doğumdan itibaren zamana bağlı olarak 	kolostrumun yapısındaki değişim</a:t>
            </a:r>
          </a:p>
        </p:txBody>
      </p:sp>
      <p:graphicFrame>
        <p:nvGraphicFramePr>
          <p:cNvPr id="85021" name="Group 29"/>
          <p:cNvGraphicFramePr>
            <a:graphicFrameLocks noGrp="1"/>
          </p:cNvGraphicFramePr>
          <p:nvPr>
            <p:ph idx="1"/>
          </p:nvPr>
        </p:nvGraphicFramePr>
        <p:xfrm>
          <a:off x="250825" y="2133600"/>
          <a:ext cx="8424863" cy="2560638"/>
        </p:xfrm>
        <a:graphic>
          <a:graphicData uri="http://schemas.openxmlformats.org/drawingml/2006/table">
            <a:tbl>
              <a:tblPr/>
              <a:tblGrid>
                <a:gridCol w="1427163"/>
                <a:gridCol w="1141412"/>
                <a:gridCol w="1042988"/>
                <a:gridCol w="1243012"/>
                <a:gridCol w="1214438"/>
                <a:gridCol w="1150937"/>
                <a:gridCol w="1204913"/>
              </a:tblGrid>
              <a:tr h="7011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Zaman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KM %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Yağ %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Protein %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Laktoz %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Kül %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Vit-A  I.U.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59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Doğum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12. saat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24. saat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48. saat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5. gün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20.9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15.6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12.8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7.1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4.9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3.5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4.8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12 000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8 000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4 000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3 000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700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33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85875"/>
            <a:ext cx="9144000" cy="414337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3366FF"/>
              </a:buClr>
              <a:defRPr/>
            </a:pPr>
            <a:r>
              <a:rPr lang="tr-TR" sz="2100" dirty="0" smtClean="0">
                <a:solidFill>
                  <a:srgbClr val="FFFF00"/>
                </a:solidFill>
              </a:rPr>
              <a:t>Bakıcı </a:t>
            </a:r>
            <a:r>
              <a:rPr lang="tr-TR" sz="2100" dirty="0">
                <a:solidFill>
                  <a:srgbClr val="FFFF00"/>
                </a:solidFill>
              </a:rPr>
              <a:t>8 saat içinde buzağının yeterli düzeyde kolostrum aldığından emin olmalıdır. Almayanlarda yaşama gücü düşer.</a:t>
            </a:r>
          </a:p>
          <a:p>
            <a:pPr>
              <a:lnSpc>
                <a:spcPct val="90000"/>
              </a:lnSpc>
              <a:buClr>
                <a:srgbClr val="3366FF"/>
              </a:buClr>
              <a:defRPr/>
            </a:pPr>
            <a:r>
              <a:rPr lang="tr-TR" sz="2100" dirty="0" err="1"/>
              <a:t>Mekonyum</a:t>
            </a:r>
            <a:r>
              <a:rPr lang="tr-TR" sz="2100" dirty="0"/>
              <a:t> görülmesi buzağının ağız sütü aldığına işarettir.</a:t>
            </a:r>
          </a:p>
          <a:p>
            <a:pPr>
              <a:lnSpc>
                <a:spcPct val="90000"/>
              </a:lnSpc>
              <a:buClr>
                <a:srgbClr val="3366FF"/>
              </a:buClr>
              <a:defRPr/>
            </a:pPr>
            <a:r>
              <a:rPr lang="tr-TR" sz="2100" dirty="0">
                <a:solidFill>
                  <a:srgbClr val="FFFF00"/>
                </a:solidFill>
              </a:rPr>
              <a:t>Gebe olarak işletmeye yeni gelmiş ineklerden doğan buzağılara ve ağız sütü üretemeyen ineklerin buzağılarına aynı zamanda doğum yapmış ineklerin veya işletmede dondurulmuş ağız sütü verilmesi etkili bir yoldur.</a:t>
            </a:r>
          </a:p>
          <a:p>
            <a:pPr>
              <a:lnSpc>
                <a:spcPct val="90000"/>
              </a:lnSpc>
              <a:buClr>
                <a:srgbClr val="3366FF"/>
              </a:buClr>
              <a:defRPr/>
            </a:pPr>
            <a:r>
              <a:rPr lang="tr-TR" sz="2100" dirty="0"/>
              <a:t>Kolostrum ilk gün 1’er litre porsiyonlarla 4 seferde verilmelidir. </a:t>
            </a:r>
            <a:r>
              <a:rPr lang="tr-TR" sz="2100" dirty="0" err="1"/>
              <a:t>Abomasum</a:t>
            </a:r>
            <a:r>
              <a:rPr lang="tr-TR" sz="2100" dirty="0"/>
              <a:t> kapasitesi 1.5 </a:t>
            </a:r>
            <a:r>
              <a:rPr lang="tr-TR" sz="2100" dirty="0" err="1"/>
              <a:t>lt</a:t>
            </a:r>
            <a:r>
              <a:rPr lang="tr-TR" sz="2100" dirty="0"/>
              <a:t> kadar olduğu için verilen fazla süt gelişmemiş olan </a:t>
            </a:r>
            <a:r>
              <a:rPr lang="tr-TR" sz="2100" dirty="0" err="1"/>
              <a:t>rumene</a:t>
            </a:r>
            <a:r>
              <a:rPr lang="tr-TR" sz="2100" dirty="0"/>
              <a:t> geçerek ishallere sebep olur.</a:t>
            </a:r>
          </a:p>
          <a:p>
            <a:pPr>
              <a:lnSpc>
                <a:spcPct val="90000"/>
              </a:lnSpc>
              <a:buClr>
                <a:srgbClr val="3366FF"/>
              </a:buClr>
              <a:defRPr/>
            </a:pPr>
            <a:r>
              <a:rPr lang="tr-TR" sz="2100" dirty="0">
                <a:solidFill>
                  <a:srgbClr val="FFFF00"/>
                </a:solidFill>
              </a:rPr>
              <a:t>Ağız sütü bulunamadığı taktirde 0.3 </a:t>
            </a:r>
            <a:r>
              <a:rPr lang="tr-TR" sz="2100" dirty="0" err="1">
                <a:solidFill>
                  <a:srgbClr val="FFFF00"/>
                </a:solidFill>
              </a:rPr>
              <a:t>lt</a:t>
            </a:r>
            <a:r>
              <a:rPr lang="tr-TR" sz="2100" dirty="0">
                <a:solidFill>
                  <a:srgbClr val="FFFF00"/>
                </a:solidFill>
              </a:rPr>
              <a:t> su, 0.6 </a:t>
            </a:r>
            <a:r>
              <a:rPr lang="tr-TR" sz="2100" dirty="0" err="1">
                <a:solidFill>
                  <a:srgbClr val="FFFF00"/>
                </a:solidFill>
              </a:rPr>
              <a:t>lt</a:t>
            </a:r>
            <a:r>
              <a:rPr lang="tr-TR" sz="2100" dirty="0">
                <a:solidFill>
                  <a:srgbClr val="FFFF00"/>
                </a:solidFill>
              </a:rPr>
              <a:t> inek sütü, 0.25 ml balık yağı, bir yumurta karıştırılarak günde 3 kez olmak üzere 4 gün süreyle buzağıya verilmelidir. </a:t>
            </a:r>
          </a:p>
          <a:p>
            <a:pPr>
              <a:lnSpc>
                <a:spcPct val="90000"/>
              </a:lnSpc>
              <a:buClr>
                <a:srgbClr val="3366FF"/>
              </a:buClr>
              <a:defRPr/>
            </a:pPr>
            <a:r>
              <a:rPr lang="tr-TR" sz="2100" dirty="0"/>
              <a:t>A-vitamini ve antibiyotik enjeksiyonları buzağı ölümlerini azaltmaktadır</a:t>
            </a:r>
            <a:r>
              <a:rPr lang="tr-TR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958741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108075"/>
            <a:ext cx="9144000" cy="476250"/>
          </a:xfrm>
        </p:spPr>
        <p:txBody>
          <a:bodyPr/>
          <a:lstStyle/>
          <a:p>
            <a:pPr>
              <a:buFontTx/>
              <a:buChar char="•"/>
              <a:defRPr/>
            </a:pPr>
            <a:endParaRPr lang="tr-TR" sz="2100" b="1"/>
          </a:p>
        </p:txBody>
      </p:sp>
      <p:pic>
        <p:nvPicPr>
          <p:cNvPr id="151555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58788"/>
            <a:ext cx="9144000" cy="6399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323850" y="836613"/>
            <a:ext cx="8618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sz="2400" b="1">
                <a:solidFill>
                  <a:srgbClr val="FF3300"/>
                </a:solidFill>
              </a:rPr>
              <a:t>Etçi ırklarda buzağı 6 aylık yaşa kadar anasıyla beraberdir.</a:t>
            </a:r>
          </a:p>
        </p:txBody>
      </p:sp>
    </p:spTree>
    <p:extLst>
      <p:ext uri="{BB962C8B-B14F-4D97-AF65-F5344CB8AC3E}">
        <p14:creationId xmlns:p14="http://schemas.microsoft.com/office/powerpoint/2010/main" val="405874019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57188"/>
            <a:ext cx="9144000" cy="6143625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tr-TR" sz="2100" b="1" dirty="0"/>
              <a:t>	</a:t>
            </a:r>
            <a:r>
              <a:rPr lang="tr-TR" sz="2100" b="1" dirty="0" smtClean="0"/>
              <a:t>                                 </a:t>
            </a:r>
            <a:r>
              <a:rPr lang="tr-TR" sz="2600" b="1" dirty="0" smtClean="0">
                <a:solidFill>
                  <a:srgbClr val="FFFF00"/>
                </a:solidFill>
              </a:rPr>
              <a:t>Sütle Besleme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600" b="1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tr-TR" sz="2000" b="1" dirty="0">
                <a:solidFill>
                  <a:srgbClr val="FFFF00"/>
                </a:solidFill>
              </a:rPr>
              <a:t>İlk üç gün kolostrumla beslemeden sonra buzağılar süt, ikame süt veya bunların karışımıyla beslenir.</a:t>
            </a:r>
          </a:p>
          <a:p>
            <a:pPr>
              <a:lnSpc>
                <a:spcPct val="90000"/>
              </a:lnSpc>
              <a:defRPr/>
            </a:pPr>
            <a:r>
              <a:rPr lang="tr-TR" sz="2000" b="1" dirty="0"/>
              <a:t>Süt, ikame süt veya karışımın seçiminde yapılarının uygunluğu, ekonomik olma durumu ve kişisel tercihler rol oynar.</a:t>
            </a:r>
          </a:p>
          <a:p>
            <a:pPr>
              <a:lnSpc>
                <a:spcPct val="90000"/>
              </a:lnSpc>
              <a:defRPr/>
            </a:pPr>
            <a:r>
              <a:rPr lang="tr-TR" sz="2000" b="1" dirty="0">
                <a:solidFill>
                  <a:srgbClr val="FFFF00"/>
                </a:solidFill>
              </a:rPr>
              <a:t>Süt, buzağıların beslenmesinde mükemmel bir besindir. Sütten kesim yaşına kadar (35-56 gün) sadece sütle beslenebilirler. </a:t>
            </a:r>
          </a:p>
          <a:p>
            <a:pPr>
              <a:lnSpc>
                <a:spcPct val="90000"/>
              </a:lnSpc>
              <a:defRPr/>
            </a:pPr>
            <a:r>
              <a:rPr lang="tr-TR" sz="2000" b="1" dirty="0"/>
              <a:t>Erken sütten kesilmesi isteniyorsa kuru yemlere erken alıştırılmalıdır.</a:t>
            </a:r>
          </a:p>
          <a:p>
            <a:pPr>
              <a:lnSpc>
                <a:spcPct val="90000"/>
              </a:lnSpc>
              <a:defRPr/>
            </a:pPr>
            <a:r>
              <a:rPr lang="tr-TR" sz="2000" b="1" dirty="0">
                <a:solidFill>
                  <a:srgbClr val="FFFF00"/>
                </a:solidFill>
              </a:rPr>
              <a:t>Süt sınırlı verildiğinde veya kuru madde oranı yüksek buzağı mamaları kullanıldığında ihtiyacı olan sıvıyı yeterince alamayacağı için su serbest verilmelidir.</a:t>
            </a:r>
          </a:p>
          <a:p>
            <a:pPr>
              <a:lnSpc>
                <a:spcPct val="90000"/>
              </a:lnSpc>
              <a:defRPr/>
            </a:pPr>
            <a:r>
              <a:rPr lang="tr-TR" sz="2000" b="1" dirty="0"/>
              <a:t>Süt veya ikame ile besleme yaparken ve sonrasında 0,5 saat kadar önlerindeki konsantre yem ve suyun uzaklaştırılması </a:t>
            </a:r>
            <a:r>
              <a:rPr lang="tr-TR" sz="2000" b="1" dirty="0" err="1"/>
              <a:t>Timpani’yi</a:t>
            </a:r>
            <a:r>
              <a:rPr lang="tr-TR" sz="2000" b="1" dirty="0"/>
              <a:t> önler.</a:t>
            </a:r>
          </a:p>
          <a:p>
            <a:pPr>
              <a:lnSpc>
                <a:spcPct val="90000"/>
              </a:lnSpc>
              <a:defRPr/>
            </a:pPr>
            <a:r>
              <a:rPr lang="tr-TR" sz="2000" b="1" dirty="0">
                <a:solidFill>
                  <a:srgbClr val="FFFF00"/>
                </a:solidFill>
              </a:rPr>
              <a:t>Ergin bir hayvanda </a:t>
            </a:r>
            <a:r>
              <a:rPr lang="tr-TR" sz="2000" b="1" dirty="0" err="1">
                <a:solidFill>
                  <a:srgbClr val="FFFF00"/>
                </a:solidFill>
              </a:rPr>
              <a:t>abomazumun</a:t>
            </a:r>
            <a:r>
              <a:rPr lang="tr-TR" sz="2000" b="1" dirty="0">
                <a:solidFill>
                  <a:srgbClr val="FFFF00"/>
                </a:solidFill>
              </a:rPr>
              <a:t> toplam mide içindeki hacmi %8 iken yeni doğanlarda % 70 kadardır. </a:t>
            </a:r>
          </a:p>
          <a:p>
            <a:pPr>
              <a:lnSpc>
                <a:spcPct val="90000"/>
              </a:lnSpc>
              <a:defRPr/>
            </a:pPr>
            <a:r>
              <a:rPr lang="tr-TR" sz="2000" b="1" dirty="0"/>
              <a:t>Emme refleksi ile şekillenen </a:t>
            </a:r>
            <a:r>
              <a:rPr lang="tr-TR" sz="2000" b="1" dirty="0" err="1"/>
              <a:t>Sulcus</a:t>
            </a:r>
            <a:r>
              <a:rPr lang="tr-TR" sz="2000" b="1" dirty="0"/>
              <a:t> </a:t>
            </a:r>
            <a:r>
              <a:rPr lang="tr-TR" sz="2000" b="1" dirty="0" err="1"/>
              <a:t>Reticulo</a:t>
            </a:r>
            <a:r>
              <a:rPr lang="tr-TR" sz="2000" b="1" dirty="0"/>
              <a:t>-</a:t>
            </a:r>
            <a:r>
              <a:rPr lang="tr-TR" sz="2000" b="1" dirty="0" err="1"/>
              <a:t>abomasum</a:t>
            </a:r>
            <a:r>
              <a:rPr lang="tr-TR" sz="2000" b="1" dirty="0"/>
              <a:t> vasıtasıyla emilen süt direkt </a:t>
            </a:r>
            <a:r>
              <a:rPr lang="tr-TR" sz="2000" b="1" dirty="0" err="1"/>
              <a:t>abomasuma</a:t>
            </a:r>
            <a:r>
              <a:rPr lang="tr-TR" sz="2000" b="1" dirty="0"/>
              <a:t> gider. Burada </a:t>
            </a:r>
            <a:r>
              <a:rPr lang="tr-TR" sz="2000" b="1" dirty="0" err="1"/>
              <a:t>Rennin</a:t>
            </a:r>
            <a:r>
              <a:rPr lang="tr-TR" sz="2000" b="1" dirty="0"/>
              <a:t> enzimi sütü pıhtılaştırır, kazeine ayrışan süt tek midelilerdeki gibi sindirilir.</a:t>
            </a:r>
          </a:p>
          <a:p>
            <a:pPr>
              <a:lnSpc>
                <a:spcPct val="90000"/>
              </a:lnSpc>
              <a:defRPr/>
            </a:pP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131258554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571500"/>
            <a:ext cx="8964612" cy="59055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b="1" dirty="0">
                <a:solidFill>
                  <a:srgbClr val="3366FF"/>
                </a:solidFill>
              </a:rPr>
              <a:t>           </a:t>
            </a:r>
            <a:r>
              <a:rPr lang="tr-TR" sz="2400" b="1" dirty="0">
                <a:solidFill>
                  <a:srgbClr val="FFFF00"/>
                </a:solidFill>
              </a:rPr>
              <a:t>Sütle Beslemede Dikkat Edilecek Hususlar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tr-TR" sz="2400" b="1" dirty="0">
              <a:solidFill>
                <a:srgbClr val="3366FF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/>
              <a:t>1- </a:t>
            </a:r>
            <a:r>
              <a:rPr lang="tr-TR" sz="2000" b="1" dirty="0">
                <a:solidFill>
                  <a:srgbClr val="FFFF00"/>
                </a:solidFill>
              </a:rPr>
              <a:t>Özellikle doğumdan sonraki ilk 3 haftada aşırı beslememeye(ishal nedeniyle) dikkat edilmelidir.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/>
              <a:t>2- Günlük süt miktarı buzağının canlı ağırlığının % 8-10’u kadar olmalıdır.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>
                <a:solidFill>
                  <a:srgbClr val="FFFF00"/>
                </a:solidFill>
              </a:rPr>
              <a:t>3- Günlük öğün miktarının 2 olması en idealidir. Öğünler her zaman aynı saatlerde verilmelidir. Öğün sayısı bire indirildiğinde </a:t>
            </a:r>
            <a:r>
              <a:rPr lang="tr-TR" sz="2000" b="1" dirty="0" err="1">
                <a:solidFill>
                  <a:srgbClr val="FFFF00"/>
                </a:solidFill>
              </a:rPr>
              <a:t>timpani</a:t>
            </a:r>
            <a:r>
              <a:rPr lang="tr-TR" sz="2000" b="1" dirty="0">
                <a:solidFill>
                  <a:srgbClr val="FFFF00"/>
                </a:solidFill>
              </a:rPr>
              <a:t> görülme ihtimali artar.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/>
              <a:t>4- Verilecek süt ideal olarak vücut sıcaklığında (37 </a:t>
            </a:r>
            <a:r>
              <a:rPr lang="tr-TR" sz="2000" b="1" baseline="30000" dirty="0"/>
              <a:t>0</a:t>
            </a:r>
            <a:r>
              <a:rPr lang="tr-TR" sz="2000" b="1" dirty="0"/>
              <a:t>C) olmalı, mümkün değilse her zaman sabit sıcaklıkta olmalıdır.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>
                <a:solidFill>
                  <a:srgbClr val="FFFF00"/>
                </a:solidFill>
              </a:rPr>
              <a:t>5- Fizyolojik olarak sütün emzirerek verilmesi daha uygundur. Ancak bu her zaman pratik olarak uygulanamayabilir. Bu nedenle emzikli sitemler yerine kovalı sistemler kolay temizlenmesi ve dezenfekte edilebilmeleri dolayısıyla tercih edilmektedir.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/>
              <a:t>6- Sütün hızlı içilmesi bazı sindirim bozukluklarına yol açar.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>
                <a:solidFill>
                  <a:srgbClr val="FFFF00"/>
                </a:solidFill>
              </a:rPr>
              <a:t>7-  Süt kovası ve emzikler beslemeden sonra yıkanıp temizlenmeli ve dezenfekte edilmelidir.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/>
              <a:t>8- Buzağı, erken sütten kesilmek isteniyorsa konsantre yeme erken başlanılmalıdır.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000" b="1" dirty="0">
                <a:solidFill>
                  <a:srgbClr val="FFFF00"/>
                </a:solidFill>
              </a:rPr>
              <a:t>9- Kültür ırkı buzağılar analarıyla beraber tutulmamalıdır.</a:t>
            </a:r>
          </a:p>
        </p:txBody>
      </p:sp>
    </p:spTree>
    <p:extLst>
      <p:ext uri="{BB962C8B-B14F-4D97-AF65-F5344CB8AC3E}">
        <p14:creationId xmlns:p14="http://schemas.microsoft.com/office/powerpoint/2010/main" val="303623896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1466850"/>
            <a:ext cx="9144000" cy="620712"/>
          </a:xfrm>
        </p:spPr>
        <p:txBody>
          <a:bodyPr/>
          <a:lstStyle/>
          <a:p>
            <a:pPr>
              <a:defRPr/>
            </a:pPr>
            <a:endParaRPr lang="tr-TR" sz="2900" b="1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00063"/>
            <a:ext cx="8893175" cy="59055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endParaRPr lang="tr-TR" sz="2000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400" b="1" dirty="0">
                <a:solidFill>
                  <a:srgbClr val="3366FF"/>
                </a:solidFill>
              </a:rPr>
              <a:t>			</a:t>
            </a:r>
            <a:r>
              <a:rPr lang="tr-TR" sz="2400" b="1" dirty="0" smtClean="0">
                <a:solidFill>
                  <a:srgbClr val="3366FF"/>
                </a:solidFill>
              </a:rPr>
              <a:t>            </a:t>
            </a:r>
            <a:r>
              <a:rPr lang="tr-TR" sz="2400" b="1" dirty="0" smtClean="0">
                <a:solidFill>
                  <a:srgbClr val="FFFF00"/>
                </a:solidFill>
              </a:rPr>
              <a:t>Sütle </a:t>
            </a:r>
            <a:r>
              <a:rPr lang="tr-TR" sz="2400" b="1" dirty="0">
                <a:solidFill>
                  <a:srgbClr val="FFFF00"/>
                </a:solidFill>
              </a:rPr>
              <a:t>Besleme Metotları</a:t>
            </a:r>
            <a:endParaRPr lang="tr-TR" sz="2400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Sütle büyütmede amaç, buzağının normal gelişimini engellemeyecek şekilde en az miktarda sütün en kısa sürede verilmesidir.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/>
              <a:t>Erken sütten kesmek besleme masrafını düşürür. Bunun için buzağıların konsantre yeme alıştırılması gerekir.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Bunun için buzağının bir an önce </a:t>
            </a:r>
            <a:r>
              <a:rPr lang="tr-TR" sz="2000" dirty="0" err="1">
                <a:solidFill>
                  <a:srgbClr val="FFFF00"/>
                </a:solidFill>
              </a:rPr>
              <a:t>pre</a:t>
            </a:r>
            <a:r>
              <a:rPr lang="tr-TR" sz="2000" dirty="0">
                <a:solidFill>
                  <a:srgbClr val="FFFF00"/>
                </a:solidFill>
              </a:rPr>
              <a:t>-</a:t>
            </a:r>
            <a:r>
              <a:rPr lang="tr-TR" sz="2000" dirty="0" err="1">
                <a:solidFill>
                  <a:srgbClr val="FFFF00"/>
                </a:solidFill>
              </a:rPr>
              <a:t>ruminantlıktan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 err="1">
                <a:solidFill>
                  <a:srgbClr val="FFFF00"/>
                </a:solidFill>
              </a:rPr>
              <a:t>ruminantlığa</a:t>
            </a:r>
            <a:r>
              <a:rPr lang="tr-TR" sz="2000" dirty="0">
                <a:solidFill>
                  <a:srgbClr val="FFFF00"/>
                </a:solidFill>
              </a:rPr>
              <a:t> geçmesi gerekir.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/>
              <a:t>İlk haftadan itibaren buzağının önünde kaliteli başlangıç yemi, kuru ot ve su bulundurulmalıdır.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Sütle besleme süresi ülkelere göre farklılık göstermekle birlikte genelde sütçü sürülerde 60 gün kadardır. 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/>
              <a:t>Türkiye’de bu süre önceleri 3-4 ay iken günümüzde 2,5 kadardır.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Sürenin uzaması işgücünü ve süt tüketimini artırmaktadır.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/>
              <a:t>Yapılan çalışmalarda daha erken yaşta sütten kesmenin mümkün olabileceği ispatlanmıştır.</a:t>
            </a:r>
          </a:p>
          <a:p>
            <a:pPr>
              <a:lnSpc>
                <a:spcPct val="9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İyi </a:t>
            </a:r>
            <a:r>
              <a:rPr lang="tr-TR" sz="2000" dirty="0" err="1">
                <a:solidFill>
                  <a:srgbClr val="FFFF00"/>
                </a:solidFill>
              </a:rPr>
              <a:t>management</a:t>
            </a:r>
            <a:r>
              <a:rPr lang="tr-TR" sz="2000" dirty="0">
                <a:solidFill>
                  <a:srgbClr val="FFFF00"/>
                </a:solidFill>
              </a:rPr>
              <a:t> şartlarında erken sütten kesmenin buzağıya herhangi bir olumsuz etkisi olmamaktadır.</a:t>
            </a:r>
          </a:p>
          <a:p>
            <a:pPr>
              <a:lnSpc>
                <a:spcPct val="90000"/>
              </a:lnSpc>
              <a:defRPr/>
            </a:pPr>
            <a:endParaRPr lang="tr-TR" sz="20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23996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155651" name="Picture 3" descr="buzağı emzirme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981075"/>
            <a:ext cx="7272338" cy="4775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18508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kovadan süt içen buzağı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0"/>
            <a:ext cx="49180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15311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5076825" cy="58769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1800" b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1800" b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1800" b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000" dirty="0">
                <a:solidFill>
                  <a:schemeClr val="tx2"/>
                </a:solidFill>
              </a:rPr>
              <a:t>	</a:t>
            </a:r>
            <a:r>
              <a:rPr lang="tr-TR" sz="2000" b="1" dirty="0">
                <a:solidFill>
                  <a:srgbClr val="FFFF00"/>
                </a:solidFill>
              </a:rPr>
              <a:t>Dünyada süt beslemede genellikle iki metot uygulanmaktadır.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000" b="1" dirty="0">
              <a:solidFill>
                <a:srgbClr val="3366FF"/>
              </a:solidFill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000" dirty="0">
                <a:solidFill>
                  <a:srgbClr val="FFFF00"/>
                </a:solidFill>
              </a:rPr>
              <a:t>1- Geleneksel metot (8 Haftalık yaşta sütten kesme)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defRPr/>
            </a:pPr>
            <a:r>
              <a:rPr lang="tr-TR" sz="2000" dirty="0"/>
              <a:t>Bu metotta buzağılar canlı ağırlıklarının % 8-10’ u arasında süt ile beslenirler.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defRPr/>
            </a:pPr>
            <a:r>
              <a:rPr lang="tr-TR" sz="2000" dirty="0"/>
              <a:t>4.haftadan itibaren kademeli olarak süt miktarı düşürülür. 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defRPr/>
            </a:pPr>
            <a:r>
              <a:rPr lang="tr-TR" sz="2000" dirty="0"/>
              <a:t>Buzağı başlangıç yemi % 19 HP, 12.6 MJ/kg KM enerji içermelidir.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defRPr/>
            </a:pPr>
            <a:r>
              <a:rPr lang="tr-TR" sz="2000" dirty="0"/>
              <a:t>İlk haftadan sonra kaliteli kaba yem ve su önünde bulundurulur.</a:t>
            </a:r>
          </a:p>
        </p:txBody>
      </p:sp>
      <p:pic>
        <p:nvPicPr>
          <p:cNvPr id="157699" name="Picture 3" descr="BUZAĞI SÜT KOVASI VE EMZİK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1916113"/>
            <a:ext cx="3851275" cy="3560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45055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1">
              <a:buFont typeface="Wingdings" pitchFamily="2" charset="2"/>
              <a:buNone/>
              <a:defRPr/>
            </a:pPr>
            <a:endParaRPr lang="tr-TR" sz="2200" b="1" dirty="0">
              <a:solidFill>
                <a:srgbClr val="FF3300"/>
              </a:solidFill>
            </a:endParaRPr>
          </a:p>
          <a:p>
            <a:pPr lvl="1">
              <a:buFont typeface="Wingdings" pitchFamily="2" charset="2"/>
              <a:buNone/>
              <a:defRPr/>
            </a:pPr>
            <a:endParaRPr lang="tr-TR" sz="2200" b="1" dirty="0">
              <a:solidFill>
                <a:srgbClr val="FF3300"/>
              </a:solidFill>
            </a:endParaRPr>
          </a:p>
          <a:p>
            <a:pPr lvl="1">
              <a:buFont typeface="Wingdings" pitchFamily="2" charset="2"/>
              <a:buNone/>
              <a:defRPr/>
            </a:pPr>
            <a:endParaRPr lang="tr-TR" sz="2200" b="1" dirty="0">
              <a:solidFill>
                <a:srgbClr val="FF3300"/>
              </a:solidFill>
            </a:endParaRPr>
          </a:p>
          <a:p>
            <a:pPr lvl="1">
              <a:buFont typeface="Wingdings" pitchFamily="2" charset="2"/>
              <a:buNone/>
              <a:defRPr/>
            </a:pPr>
            <a:endParaRPr lang="tr-TR" sz="2200" b="1" dirty="0">
              <a:solidFill>
                <a:srgbClr val="FF3300"/>
              </a:solidFill>
            </a:endParaRPr>
          </a:p>
          <a:p>
            <a:pPr lvl="1">
              <a:buFont typeface="Wingdings" pitchFamily="2" charset="2"/>
              <a:buNone/>
              <a:defRPr/>
            </a:pPr>
            <a:r>
              <a:rPr lang="tr-TR" sz="2200" b="1" dirty="0">
                <a:solidFill>
                  <a:srgbClr val="FFFF00"/>
                </a:solidFill>
              </a:rPr>
              <a:t>2- Erken sütten kesme metodu (5 haftalık yaşta)</a:t>
            </a:r>
          </a:p>
          <a:p>
            <a:pPr lvl="1">
              <a:buFont typeface="Wingdings" pitchFamily="2" charset="2"/>
              <a:buNone/>
              <a:defRPr/>
            </a:pPr>
            <a:endParaRPr lang="tr-TR" sz="2200" b="1" dirty="0">
              <a:solidFill>
                <a:srgbClr val="FF3300"/>
              </a:solidFill>
            </a:endParaRPr>
          </a:p>
          <a:p>
            <a:pPr lvl="2">
              <a:buClr>
                <a:schemeClr val="tx1"/>
              </a:buClr>
              <a:defRPr/>
            </a:pPr>
            <a:r>
              <a:rPr lang="tr-TR" sz="2000" dirty="0"/>
              <a:t>Süt miktarı doğum ağırlığının %6-7’si oranında sınırlandırılır.</a:t>
            </a:r>
          </a:p>
          <a:p>
            <a:pPr lvl="2">
              <a:buClr>
                <a:schemeClr val="tx1"/>
              </a:buClr>
              <a:defRPr/>
            </a:pPr>
            <a:r>
              <a:rPr lang="tr-TR" sz="2000" dirty="0"/>
              <a:t>Sütün az verilmesi kuru yem tüketimini teşvik eder. </a:t>
            </a:r>
          </a:p>
          <a:p>
            <a:pPr lvl="2">
              <a:buClr>
                <a:schemeClr val="tx1"/>
              </a:buClr>
              <a:defRPr/>
            </a:pPr>
            <a:r>
              <a:rPr lang="tr-TR" sz="2000" dirty="0"/>
              <a:t>Buzağı başlangıç yemi lezzetli olmalı ve günlük olarak verilir.</a:t>
            </a:r>
          </a:p>
          <a:p>
            <a:pPr lvl="2">
              <a:buClr>
                <a:schemeClr val="tx1"/>
              </a:buClr>
              <a:defRPr/>
            </a:pPr>
            <a:r>
              <a:rPr lang="tr-TR" sz="2000" dirty="0"/>
              <a:t>İlk haftadan sonra kaba yem ve su verilir.</a:t>
            </a:r>
          </a:p>
          <a:p>
            <a:pPr lvl="2">
              <a:buClr>
                <a:schemeClr val="tx1"/>
              </a:buClr>
              <a:defRPr/>
            </a:pPr>
            <a:r>
              <a:rPr lang="tr-TR" sz="2000" dirty="0"/>
              <a:t>Günlük konsantre yem tüketimi 500 g olunca süt miktarı iyice azaltılır.</a:t>
            </a:r>
          </a:p>
          <a:p>
            <a:pPr>
              <a:defRPr/>
            </a:pP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92649900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642938"/>
            <a:ext cx="8643938" cy="59055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b="1" dirty="0">
                <a:solidFill>
                  <a:srgbClr val="3366FF"/>
                </a:solidFill>
              </a:rPr>
              <a:t>		</a:t>
            </a:r>
            <a:r>
              <a:rPr lang="tr-TR" sz="2400" b="1" dirty="0">
                <a:solidFill>
                  <a:srgbClr val="FFFF00"/>
                </a:solidFill>
              </a:rPr>
              <a:t>İkame Süt (Buzağı Maması, </a:t>
            </a:r>
            <a:r>
              <a:rPr lang="tr-TR" sz="2400" b="1" dirty="0" err="1">
                <a:solidFill>
                  <a:srgbClr val="FFFF00"/>
                </a:solidFill>
              </a:rPr>
              <a:t>Milk</a:t>
            </a:r>
            <a:r>
              <a:rPr lang="tr-TR" sz="2400" b="1" dirty="0">
                <a:solidFill>
                  <a:srgbClr val="FFFF00"/>
                </a:solidFill>
              </a:rPr>
              <a:t> </a:t>
            </a:r>
            <a:r>
              <a:rPr lang="tr-TR" sz="2400" b="1" dirty="0" err="1">
                <a:solidFill>
                  <a:srgbClr val="FFFF00"/>
                </a:solidFill>
              </a:rPr>
              <a:t>Replacer</a:t>
            </a:r>
            <a:r>
              <a:rPr lang="tr-TR" sz="2400" b="1" dirty="0">
                <a:solidFill>
                  <a:srgbClr val="FFFF00"/>
                </a:solidFill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tr-TR" sz="2400" dirty="0">
              <a:solidFill>
                <a:srgbClr val="3366FF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Sütçü sığır buzağılarını büyütmede ve süt danası eti üretiminde buzağı mamaları yaygın olarak kullanılmaktadır.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/>
              <a:t>İkame süt, normal sütten daha ucuzdur. Zira süt tozu, süt yan ürünleri, bitkisel ve hayvansal yağ, KH ve proteinler kullanılır.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Buzağı mamalarının kaliteleri çok değişkendir. Kronik ishallere neden olarak büyümenin geri kalmasına ve ölüm oranlarının artmasına neden olabilir.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/>
              <a:t>3 haftalık yaşa kadar olan buzağılar için ideal ikame süt inek sütüne yakın değerde olmalıdır. </a:t>
            </a:r>
          </a:p>
          <a:p>
            <a:pPr lvl="1">
              <a:lnSpc>
                <a:spcPct val="80000"/>
              </a:lnSpc>
              <a:defRPr/>
            </a:pPr>
            <a:r>
              <a:rPr lang="tr-TR" sz="2200" b="1" dirty="0"/>
              <a:t>Pastörize edilerek kurutulan normal süt tozu ikame sütün %75-80’ini oluşturmalıdır.</a:t>
            </a:r>
          </a:p>
          <a:p>
            <a:pPr lvl="1">
              <a:lnSpc>
                <a:spcPct val="80000"/>
              </a:lnSpc>
              <a:defRPr/>
            </a:pPr>
            <a:r>
              <a:rPr lang="tr-TR" sz="2200" b="1" dirty="0"/>
              <a:t>Süt kurutulmadan önce sindirilebilir yağ kaynağı %15-20 oranında karıştırılarak </a:t>
            </a:r>
            <a:r>
              <a:rPr lang="tr-TR" sz="2200" b="1" dirty="0" err="1"/>
              <a:t>homojenize</a:t>
            </a:r>
            <a:r>
              <a:rPr lang="tr-TR" sz="2200" b="1" dirty="0"/>
              <a:t> edilmelidir.</a:t>
            </a:r>
          </a:p>
          <a:p>
            <a:pPr lvl="1">
              <a:lnSpc>
                <a:spcPct val="80000"/>
              </a:lnSpc>
              <a:defRPr/>
            </a:pPr>
            <a:r>
              <a:rPr lang="tr-TR" sz="2200" b="1" dirty="0"/>
              <a:t>A, D, E ve B Kompleks vitaminleri ilave edilmelidir.</a:t>
            </a:r>
          </a:p>
          <a:p>
            <a:pPr lvl="1">
              <a:lnSpc>
                <a:spcPct val="80000"/>
              </a:lnSpc>
              <a:defRPr/>
            </a:pPr>
            <a:r>
              <a:rPr lang="tr-TR" sz="2200" b="1" dirty="0"/>
              <a:t> Mineraller ve İz elementler ilave edilmelidir.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>
                <a:solidFill>
                  <a:srgbClr val="FFFF00"/>
                </a:solidFill>
              </a:rPr>
              <a:t>Bazı buzağı mamaları yüksek kuru madde içerdiği için buzağıların önünde temiz su bulundurulmalıdır.</a:t>
            </a:r>
          </a:p>
        </p:txBody>
      </p:sp>
    </p:spTree>
    <p:extLst>
      <p:ext uri="{BB962C8B-B14F-4D97-AF65-F5344CB8AC3E}">
        <p14:creationId xmlns:p14="http://schemas.microsoft.com/office/powerpoint/2010/main" val="155415052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5175"/>
            <a:ext cx="8229600" cy="549275"/>
          </a:xfrm>
        </p:spPr>
        <p:txBody>
          <a:bodyPr/>
          <a:lstStyle/>
          <a:p>
            <a:pPr>
              <a:defRPr/>
            </a:pPr>
            <a:r>
              <a:rPr lang="tr-TR" sz="2400" b="1" dirty="0">
                <a:solidFill>
                  <a:srgbClr val="FFFF00"/>
                </a:solidFill>
              </a:rPr>
              <a:t>Buzağıların Sütten Kesilmesi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41438"/>
            <a:ext cx="8964612" cy="4016375"/>
          </a:xfrm>
        </p:spPr>
        <p:txBody>
          <a:bodyPr/>
          <a:lstStyle/>
          <a:p>
            <a:pPr>
              <a:defRPr/>
            </a:pPr>
            <a:r>
              <a:rPr lang="tr-TR" sz="2300" dirty="0"/>
              <a:t>Buzağıların sütten kesilmesinde </a:t>
            </a:r>
            <a:r>
              <a:rPr lang="tr-TR" sz="2300" b="1" dirty="0"/>
              <a:t>yaş, günlük konsantre yem tüketimi veya canlı ağırlık</a:t>
            </a:r>
            <a:r>
              <a:rPr lang="tr-TR" sz="2300" dirty="0"/>
              <a:t> dikkate alınabilir.</a:t>
            </a:r>
          </a:p>
          <a:p>
            <a:pPr>
              <a:defRPr/>
            </a:pPr>
            <a:r>
              <a:rPr lang="tr-TR" sz="2300" dirty="0">
                <a:solidFill>
                  <a:srgbClr val="FFFF00"/>
                </a:solidFill>
              </a:rPr>
              <a:t>Buzağılar süt kesimine hazır olduklarında ancak sütten kesilebilir.</a:t>
            </a:r>
          </a:p>
          <a:p>
            <a:pPr>
              <a:defRPr/>
            </a:pPr>
            <a:r>
              <a:rPr lang="tr-TR" sz="2300" dirty="0"/>
              <a:t>Günde ortalama </a:t>
            </a:r>
            <a:r>
              <a:rPr lang="tr-TR" sz="2300" b="1" dirty="0"/>
              <a:t>700 gram kesif yem</a:t>
            </a:r>
            <a:r>
              <a:rPr lang="tr-TR" sz="2300" dirty="0"/>
              <a:t> tüketen buzağı sütten kesilebilir.</a:t>
            </a:r>
          </a:p>
          <a:p>
            <a:pPr>
              <a:defRPr/>
            </a:pPr>
            <a:r>
              <a:rPr lang="tr-TR" sz="2300" dirty="0">
                <a:solidFill>
                  <a:srgbClr val="FFFF00"/>
                </a:solidFill>
              </a:rPr>
              <a:t>Kesif yem, </a:t>
            </a:r>
            <a:r>
              <a:rPr lang="tr-TR" sz="2300" b="1" dirty="0">
                <a:solidFill>
                  <a:srgbClr val="FFFF00"/>
                </a:solidFill>
              </a:rPr>
              <a:t>yüksek protein</a:t>
            </a:r>
            <a:r>
              <a:rPr lang="tr-TR" sz="2300" dirty="0">
                <a:solidFill>
                  <a:srgbClr val="FFFF00"/>
                </a:solidFill>
              </a:rPr>
              <a:t> içeren buzağı başlangıç yemi olmalıdır.</a:t>
            </a:r>
          </a:p>
          <a:p>
            <a:pPr>
              <a:defRPr/>
            </a:pPr>
            <a:r>
              <a:rPr lang="tr-TR" sz="2300" dirty="0"/>
              <a:t>Sütten kesilmeden önce buzağılar </a:t>
            </a:r>
            <a:r>
              <a:rPr lang="tr-TR" sz="2300" b="1" dirty="0" err="1"/>
              <a:t>ruminant</a:t>
            </a:r>
            <a:r>
              <a:rPr lang="tr-TR" sz="2300" dirty="0"/>
              <a:t> hale gelmelidir.</a:t>
            </a:r>
          </a:p>
          <a:p>
            <a:pPr>
              <a:defRPr/>
            </a:pPr>
            <a:r>
              <a:rPr lang="tr-TR" sz="2300" b="1" dirty="0">
                <a:solidFill>
                  <a:srgbClr val="FFFF00"/>
                </a:solidFill>
              </a:rPr>
              <a:t>3-4 haftalık yaşta</a:t>
            </a:r>
            <a:r>
              <a:rPr lang="tr-TR" sz="2300" dirty="0">
                <a:solidFill>
                  <a:srgbClr val="FFFF00"/>
                </a:solidFill>
              </a:rPr>
              <a:t> sütten kesmek için </a:t>
            </a:r>
            <a:r>
              <a:rPr lang="tr-TR" sz="2300" dirty="0" err="1">
                <a:solidFill>
                  <a:srgbClr val="FFFF00"/>
                </a:solidFill>
              </a:rPr>
              <a:t>management</a:t>
            </a:r>
            <a:r>
              <a:rPr lang="tr-TR" sz="2300" dirty="0">
                <a:solidFill>
                  <a:srgbClr val="FFFF00"/>
                </a:solidFill>
              </a:rPr>
              <a:t> şartlarının çok iyi olması gerekir.</a:t>
            </a:r>
          </a:p>
        </p:txBody>
      </p:sp>
    </p:spTree>
    <p:extLst>
      <p:ext uri="{BB962C8B-B14F-4D97-AF65-F5344CB8AC3E}">
        <p14:creationId xmlns:p14="http://schemas.microsoft.com/office/powerpoint/2010/main" val="168191340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1466850"/>
            <a:ext cx="8229600" cy="692150"/>
          </a:xfrm>
        </p:spPr>
        <p:txBody>
          <a:bodyPr/>
          <a:lstStyle/>
          <a:p>
            <a:pPr>
              <a:defRPr/>
            </a:pPr>
            <a:endParaRPr lang="tr-TR" sz="2900" b="1">
              <a:solidFill>
                <a:srgbClr val="FF3300"/>
              </a:solidFill>
            </a:endParaRPr>
          </a:p>
        </p:txBody>
      </p:sp>
      <p:sp>
        <p:nvSpPr>
          <p:cNvPr id="161795" name="Text Box 3"/>
          <p:cNvSpPr txBox="1">
            <a:spLocks noChangeArrowheads="1"/>
          </p:cNvSpPr>
          <p:nvPr/>
        </p:nvSpPr>
        <p:spPr bwMode="auto">
          <a:xfrm>
            <a:off x="395288" y="260350"/>
            <a:ext cx="8748712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sz="2000">
                <a:solidFill>
                  <a:srgbClr val="FFFFFF"/>
                </a:solidFill>
              </a:rPr>
              <a:t>                     </a:t>
            </a:r>
            <a:r>
              <a:rPr lang="tr-TR" sz="2000" b="1">
                <a:solidFill>
                  <a:srgbClr val="FFFF00"/>
                </a:solidFill>
              </a:rPr>
              <a:t>Buzağıların Kesif Yemle beslenmesi</a:t>
            </a:r>
            <a:endParaRPr lang="tr-TR" sz="2000">
              <a:solidFill>
                <a:srgbClr val="FFFF00"/>
              </a:solidFill>
            </a:endParaRP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>
                <a:solidFill>
                  <a:srgbClr val="FFFFFF"/>
                </a:solidFill>
              </a:rPr>
              <a:t>       Buzağı başlangıç yemi;</a:t>
            </a:r>
          </a:p>
          <a:p>
            <a:pPr lvl="2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tr-TR">
                <a:solidFill>
                  <a:srgbClr val="FFFFFF"/>
                </a:solidFill>
              </a:rPr>
              <a:t>Taze, lezzetli ve kaliteli olmalı,</a:t>
            </a:r>
          </a:p>
          <a:p>
            <a:pPr lvl="2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tr-TR">
                <a:solidFill>
                  <a:srgbClr val="FFFFFF"/>
                </a:solidFill>
              </a:rPr>
              <a:t>Tahıllar ezilmeli,</a:t>
            </a:r>
          </a:p>
          <a:p>
            <a:pPr lvl="2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tr-TR">
                <a:solidFill>
                  <a:srgbClr val="FFFFFF"/>
                </a:solidFill>
              </a:rPr>
              <a:t>Toz halinde olmamalı, </a:t>
            </a:r>
          </a:p>
          <a:p>
            <a:pPr lvl="2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tr-TR">
                <a:solidFill>
                  <a:srgbClr val="FFFFFF"/>
                </a:solidFill>
              </a:rPr>
              <a:t>Toplam sindirilebilir besin madde değeri %70’ den düşük olmamalı,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graphicFrame>
        <p:nvGraphicFramePr>
          <p:cNvPr id="98364" name="Group 60"/>
          <p:cNvGraphicFramePr>
            <a:graphicFrameLocks noGrp="1"/>
          </p:cNvGraphicFramePr>
          <p:nvPr>
            <p:ph idx="1"/>
          </p:nvPr>
        </p:nvGraphicFramePr>
        <p:xfrm>
          <a:off x="179388" y="2346325"/>
          <a:ext cx="8229600" cy="4206876"/>
        </p:xfrm>
        <a:graphic>
          <a:graphicData uri="http://schemas.openxmlformats.org/drawingml/2006/table">
            <a:tbl>
              <a:tblPr/>
              <a:tblGrid>
                <a:gridCol w="3132137"/>
                <a:gridCol w="2549525"/>
                <a:gridCol w="2547938"/>
              </a:tblGrid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Besin Maddeleri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Rasyonu (%)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 Rasyonu (%)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Mısır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Yulaf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Arpa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Buğday Kepeği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Soya Fas. Küspesi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DCP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İz mineraller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Vit A (IU)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400 000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400 000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Vit D (IU)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Protein (% KM)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Selüloz (% KM)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88026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260350"/>
            <a:ext cx="8820150" cy="5905500"/>
          </a:xfrm>
        </p:spPr>
        <p:txBody>
          <a:bodyPr/>
          <a:lstStyle/>
          <a:p>
            <a:pPr algn="just">
              <a:defRPr/>
            </a:pPr>
            <a:r>
              <a:rPr lang="tr-TR" sz="2200" b="1" dirty="0"/>
              <a:t>Kovadan veya yemlikten yem tüketen buzağılar yemleri sık sık ıslattıkları için günde 3-4 kez yemlerin değiştirilmesi gerekir.</a:t>
            </a:r>
          </a:p>
          <a:p>
            <a:pPr algn="just">
              <a:defRPr/>
            </a:pPr>
            <a:r>
              <a:rPr lang="tr-TR" sz="2200" b="1" dirty="0">
                <a:solidFill>
                  <a:srgbClr val="FFFF00"/>
                </a:solidFill>
              </a:rPr>
              <a:t>Buzağılar ıslak yemleri tüketmede isteksizdirler. Ve yemlerde kızışma olabilir.</a:t>
            </a:r>
          </a:p>
          <a:p>
            <a:pPr algn="just">
              <a:defRPr/>
            </a:pPr>
            <a:r>
              <a:rPr lang="tr-TR" sz="2200" b="1" dirty="0"/>
              <a:t>Ayrıca yemlerin değiştirilmesi çok zaman ve emek ister bu yüzdende sıklıkla ihmal edilir.</a:t>
            </a:r>
          </a:p>
          <a:p>
            <a:pPr algn="just">
              <a:defRPr/>
            </a:pPr>
            <a:r>
              <a:rPr lang="tr-TR" sz="2200" b="1" dirty="0">
                <a:solidFill>
                  <a:srgbClr val="FFFF00"/>
                </a:solidFill>
              </a:rPr>
              <a:t>Yeterli kesif yem tüketimini ve işkembe gelişimini sağlamak için buzağıların emme refleksini de dikkate alarak emzikli yemlikler geliştirilmiştir.</a:t>
            </a:r>
          </a:p>
          <a:p>
            <a:pPr algn="just">
              <a:defRPr/>
            </a:pPr>
            <a:r>
              <a:rPr lang="tr-TR" sz="2200" b="1" dirty="0"/>
              <a:t>Bu yemliklerden daha çok yem tüketilmekte, yemler ıslanmamakta, tüketilen yem miktarı izlenebilmekte ve işgücü de çok azalmaktadır. </a:t>
            </a:r>
          </a:p>
          <a:p>
            <a:pPr algn="just">
              <a:defRPr/>
            </a:pPr>
            <a:r>
              <a:rPr lang="tr-TR" sz="2200" b="1" dirty="0">
                <a:solidFill>
                  <a:srgbClr val="FFFF00"/>
                </a:solidFill>
              </a:rPr>
              <a:t>Emzikli yemliklerde yemler, </a:t>
            </a:r>
            <a:r>
              <a:rPr lang="tr-TR" sz="2200" b="1" dirty="0" err="1">
                <a:solidFill>
                  <a:srgbClr val="FFFF00"/>
                </a:solidFill>
              </a:rPr>
              <a:t>pelet</a:t>
            </a:r>
            <a:r>
              <a:rPr lang="tr-TR" sz="2200" b="1" dirty="0">
                <a:solidFill>
                  <a:srgbClr val="FFFF00"/>
                </a:solidFill>
              </a:rPr>
              <a:t> veya melas karıştırılmış toz halinde veya ezilmiş tahıllar şeklinde verilebilir.</a:t>
            </a:r>
          </a:p>
          <a:p>
            <a:pPr algn="just">
              <a:defRPr/>
            </a:pPr>
            <a:r>
              <a:rPr lang="tr-TR" sz="2200" b="1" dirty="0"/>
              <a:t>Yemliklerin emzikleri soğuk havalarda bile sertleşmediği için buzağıya inek memesini çağrıştırmaktadır.</a:t>
            </a:r>
          </a:p>
          <a:p>
            <a:pPr>
              <a:defRPr/>
            </a:pPr>
            <a:endParaRPr lang="tr-TR" sz="2200" b="1" dirty="0"/>
          </a:p>
        </p:txBody>
      </p:sp>
    </p:spTree>
    <p:extLst>
      <p:ext uri="{BB962C8B-B14F-4D97-AF65-F5344CB8AC3E}">
        <p14:creationId xmlns:p14="http://schemas.microsoft.com/office/powerpoint/2010/main" val="184578523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emzikli yemlik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0"/>
            <a:ext cx="365125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43" name="Text Box 3"/>
          <p:cNvSpPr txBox="1">
            <a:spLocks noChangeArrowheads="1"/>
          </p:cNvSpPr>
          <p:nvPr/>
        </p:nvSpPr>
        <p:spPr bwMode="auto">
          <a:xfrm>
            <a:off x="0" y="2708275"/>
            <a:ext cx="266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Emzikli Buzağı Yemliği</a:t>
            </a:r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6227763" y="1484313"/>
            <a:ext cx="2916237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Sürekli taze yem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Yem israfının olmaması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Hızlı yem tüketimi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Hızlı büyüme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Erken sütten kesim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tr-TR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9646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b="1">
                <a:solidFill>
                  <a:schemeClr val="tx1"/>
                </a:solidFill>
              </a:rPr>
              <a:t>Emzikli Yemlik</a:t>
            </a:r>
          </a:p>
        </p:txBody>
      </p:sp>
      <p:pic>
        <p:nvPicPr>
          <p:cNvPr id="164867" name="Picture 3" descr="emzikli yemlik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566863"/>
            <a:ext cx="7561262" cy="5291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68955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sığ7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628775"/>
            <a:ext cx="4427538" cy="296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0" y="4724400"/>
            <a:ext cx="3698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sz="2000" b="1">
                <a:solidFill>
                  <a:srgbClr val="FFFFFF"/>
                </a:solidFill>
              </a:rPr>
              <a:t>Kovadan Yem Alan Buzağılar</a:t>
            </a:r>
          </a:p>
        </p:txBody>
      </p:sp>
      <p:pic>
        <p:nvPicPr>
          <p:cNvPr id="165892" name="Picture 4" descr="emzikli yemlik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628775"/>
            <a:ext cx="4716462" cy="2962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4618038" y="4724400"/>
            <a:ext cx="4525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tr-TR" sz="2000" b="1">
                <a:solidFill>
                  <a:srgbClr val="FFFFFF"/>
                </a:solidFill>
              </a:rPr>
              <a:t>Emzikli Yemlikten Yem Alan Buzağı </a:t>
            </a:r>
          </a:p>
        </p:txBody>
      </p:sp>
    </p:spTree>
    <p:extLst>
      <p:ext uri="{BB962C8B-B14F-4D97-AF65-F5344CB8AC3E}">
        <p14:creationId xmlns:p14="http://schemas.microsoft.com/office/powerpoint/2010/main" val="2973381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675687" cy="504825"/>
          </a:xfrm>
        </p:spPr>
        <p:txBody>
          <a:bodyPr/>
          <a:lstStyle/>
          <a:p>
            <a:pPr>
              <a:defRPr/>
            </a:pPr>
            <a:r>
              <a:rPr lang="tr-TR" sz="2900" b="1" dirty="0">
                <a:solidFill>
                  <a:srgbClr val="FFFF00"/>
                </a:solidFill>
              </a:rPr>
              <a:t>Sütten Kesimde Dikkat Edilecek Hususlar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7250"/>
            <a:ext cx="9144000" cy="6000750"/>
          </a:xfrm>
        </p:spPr>
        <p:txBody>
          <a:bodyPr/>
          <a:lstStyle/>
          <a:p>
            <a:pPr>
              <a:defRPr/>
            </a:pPr>
            <a:r>
              <a:rPr lang="tr-TR" sz="1800" dirty="0"/>
              <a:t>Süt kesimi aniden veya yavaş yavaş olabilir.</a:t>
            </a:r>
          </a:p>
          <a:p>
            <a:pPr>
              <a:defRPr/>
            </a:pPr>
            <a:r>
              <a:rPr lang="tr-TR" sz="1800" dirty="0">
                <a:solidFill>
                  <a:srgbClr val="FFFF00"/>
                </a:solidFill>
              </a:rPr>
              <a:t>Ani olarak süt kesimi</a:t>
            </a:r>
            <a:r>
              <a:rPr lang="tr-TR" sz="1800" dirty="0">
                <a:solidFill>
                  <a:srgbClr val="FF3300"/>
                </a:solidFill>
              </a:rPr>
              <a:t>,</a:t>
            </a:r>
            <a:r>
              <a:rPr lang="tr-TR" sz="1800" dirty="0"/>
              <a:t> belirli bir zamanda buzağıya süt vermeyi bırakmaktır.</a:t>
            </a:r>
          </a:p>
          <a:p>
            <a:pPr>
              <a:defRPr/>
            </a:pPr>
            <a:r>
              <a:rPr lang="tr-TR" sz="1800" dirty="0"/>
              <a:t>Ani sütten kesmek, işgücünü azalttığı için tercih edilir.</a:t>
            </a:r>
          </a:p>
          <a:p>
            <a:pPr>
              <a:defRPr/>
            </a:pPr>
            <a:r>
              <a:rPr lang="tr-TR" sz="1800" dirty="0">
                <a:solidFill>
                  <a:srgbClr val="FFFF00"/>
                </a:solidFill>
              </a:rPr>
              <a:t>Yavaş yavaş sütten kesmek ise </a:t>
            </a:r>
            <a:r>
              <a:rPr lang="tr-TR" sz="1800" dirty="0"/>
              <a:t>süt veya buzağı mamasının miktarını ve öğün sayısını azaltarak sıvı gıda alımını kesmektir. </a:t>
            </a:r>
          </a:p>
          <a:p>
            <a:pPr>
              <a:defRPr/>
            </a:pPr>
            <a:r>
              <a:rPr lang="tr-TR" sz="1800" dirty="0"/>
              <a:t>Bu metot buzağının konsantre yem alımını artırmakta ve ani sütten kesmenin oluşturduğu stresi azaltmaktadır.</a:t>
            </a:r>
          </a:p>
          <a:p>
            <a:pPr>
              <a:defRPr/>
            </a:pPr>
            <a:r>
              <a:rPr lang="tr-TR" sz="1800" dirty="0"/>
              <a:t>Süt kesiminde enerji alımının azalması ve sıvı gıda alımının kesilmesiyle birlikte buzağılar sütten kesme stresine girmektedir.</a:t>
            </a:r>
          </a:p>
          <a:p>
            <a:pPr>
              <a:defRPr/>
            </a:pPr>
            <a:r>
              <a:rPr lang="tr-TR" sz="1800" dirty="0"/>
              <a:t>Boynuz kesme, fazla meme başlarının alınması ve toplu barındırmaya geçilmesi gibi bazı işlemlerin aynı zamana denk getirilmesi stresi artırır.</a:t>
            </a:r>
          </a:p>
          <a:p>
            <a:pPr>
              <a:defRPr/>
            </a:pPr>
            <a:r>
              <a:rPr lang="tr-TR" sz="1800" dirty="0"/>
              <a:t>Süt kesim stresini azaltmak için;</a:t>
            </a:r>
          </a:p>
          <a:p>
            <a:pPr lvl="1">
              <a:defRPr/>
            </a:pPr>
            <a:r>
              <a:rPr lang="tr-TR" sz="1800" dirty="0"/>
              <a:t>Buzağının yeri 1-2 hafta değiştirilmemeli,</a:t>
            </a:r>
          </a:p>
          <a:p>
            <a:pPr lvl="1">
              <a:defRPr/>
            </a:pPr>
            <a:r>
              <a:rPr lang="tr-TR" sz="1800" dirty="0"/>
              <a:t>Ani iklim değişikliklerinde süt kesimi yapılmamalı,</a:t>
            </a:r>
          </a:p>
          <a:p>
            <a:pPr lvl="1">
              <a:defRPr/>
            </a:pPr>
            <a:r>
              <a:rPr lang="tr-TR" sz="1800" dirty="0"/>
              <a:t>Sütten kesildikten sonra buzağı başlangıç yemine 1 hafta daha devam edilmeli,</a:t>
            </a:r>
          </a:p>
          <a:p>
            <a:pPr lvl="1">
              <a:defRPr/>
            </a:pPr>
            <a:r>
              <a:rPr lang="tr-TR" sz="1800" dirty="0"/>
              <a:t>Buzağı başlangıç yemlerine antibiyotik ve </a:t>
            </a:r>
            <a:r>
              <a:rPr lang="tr-TR" sz="1800" dirty="0" err="1"/>
              <a:t>koksidiyostat</a:t>
            </a:r>
            <a:r>
              <a:rPr lang="tr-TR" sz="1800" dirty="0"/>
              <a:t> katılmalı,</a:t>
            </a:r>
          </a:p>
          <a:p>
            <a:pPr lvl="1">
              <a:defRPr/>
            </a:pPr>
            <a:r>
              <a:rPr lang="tr-TR" sz="1800" dirty="0"/>
              <a:t>Bazı teknik işler süt kesim zamanında yapılmamalıdır.</a:t>
            </a:r>
          </a:p>
        </p:txBody>
      </p:sp>
    </p:spTree>
    <p:extLst>
      <p:ext uri="{BB962C8B-B14F-4D97-AF65-F5344CB8AC3E}">
        <p14:creationId xmlns:p14="http://schemas.microsoft.com/office/powerpoint/2010/main" val="3065417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285750"/>
            <a:ext cx="8229600" cy="692150"/>
          </a:xfrm>
        </p:spPr>
        <p:txBody>
          <a:bodyPr/>
          <a:lstStyle/>
          <a:p>
            <a:pPr>
              <a:defRPr/>
            </a:pPr>
            <a:r>
              <a:rPr lang="tr-TR" sz="2900" b="1" dirty="0">
                <a:solidFill>
                  <a:srgbClr val="FF3300"/>
                </a:solidFill>
              </a:rPr>
              <a:t>	</a:t>
            </a:r>
            <a:r>
              <a:rPr lang="tr-TR" sz="2900" b="1" dirty="0">
                <a:solidFill>
                  <a:srgbClr val="FFFF00"/>
                </a:solidFill>
              </a:rPr>
              <a:t>Sütten Kesme ve Kaba Yem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4737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r-TR" sz="2000" dirty="0"/>
              <a:t>Buzağılarda Rumen gelişimi için önceleri kuru-kaba yemlerle beslenmeleri teşvik edilmekteydi.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 err="1"/>
              <a:t>Rumende</a:t>
            </a:r>
            <a:r>
              <a:rPr lang="tr-TR" sz="2000" dirty="0"/>
              <a:t> yemleri tutan ve sindirimi artıran </a:t>
            </a:r>
            <a:r>
              <a:rPr lang="tr-TR" sz="2000" b="1" dirty="0" err="1"/>
              <a:t>Papillalar</a:t>
            </a:r>
            <a:r>
              <a:rPr lang="tr-TR" sz="2000" b="1" dirty="0"/>
              <a:t>, </a:t>
            </a:r>
            <a:r>
              <a:rPr lang="tr-TR" sz="2000" dirty="0"/>
              <a:t>buzağı doğduğunda gelişmiş değildir.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 err="1"/>
              <a:t>Rumenin</a:t>
            </a:r>
            <a:r>
              <a:rPr lang="tr-TR" sz="2000" dirty="0"/>
              <a:t> gelişmesinde yemlerin etkilerinin farklı olduğu son yıllarda ortaya konmuştur. 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/>
              <a:t>Rumen gelişmesinde mekanik etki yerine kimyasal etkinin yani uçucu yağ asitlerinin etkisinin olduğu bildirilmektedir. </a:t>
            </a:r>
          </a:p>
          <a:p>
            <a:pPr>
              <a:lnSpc>
                <a:spcPct val="80000"/>
              </a:lnSpc>
              <a:defRPr/>
            </a:pPr>
            <a:r>
              <a:rPr lang="tr-TR" sz="2000" b="1" dirty="0" err="1"/>
              <a:t>Propiyonik</a:t>
            </a:r>
            <a:r>
              <a:rPr lang="tr-TR" sz="2000" b="1" dirty="0"/>
              <a:t> ve </a:t>
            </a:r>
            <a:r>
              <a:rPr lang="tr-TR" sz="2000" b="1" dirty="0" err="1"/>
              <a:t>Bütirik</a:t>
            </a:r>
            <a:r>
              <a:rPr lang="tr-TR" sz="2000" b="1" dirty="0"/>
              <a:t> asit</a:t>
            </a:r>
            <a:r>
              <a:rPr lang="tr-TR" sz="2000" dirty="0"/>
              <a:t> </a:t>
            </a:r>
            <a:r>
              <a:rPr lang="tr-TR" sz="2000" dirty="0" err="1"/>
              <a:t>rumen</a:t>
            </a:r>
            <a:r>
              <a:rPr lang="tr-TR" sz="2000" dirty="0"/>
              <a:t> </a:t>
            </a:r>
            <a:r>
              <a:rPr lang="tr-TR" sz="2000" dirty="0" err="1"/>
              <a:t>papillaları</a:t>
            </a:r>
            <a:r>
              <a:rPr lang="tr-TR" sz="2000" dirty="0"/>
              <a:t> ve mukozasının gelişiminde daha etkilidir.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/>
              <a:t>Bu asitlerde konsantre yemlerin </a:t>
            </a:r>
            <a:r>
              <a:rPr lang="tr-TR" sz="2000" dirty="0" err="1"/>
              <a:t>fermentasyonu</a:t>
            </a:r>
            <a:r>
              <a:rPr lang="tr-TR" sz="2000" dirty="0"/>
              <a:t> sonucu açığa çıkar.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/>
              <a:t>Kaba yemler her ne kadar </a:t>
            </a:r>
            <a:r>
              <a:rPr lang="tr-TR" sz="2000" dirty="0" err="1"/>
              <a:t>rumen</a:t>
            </a:r>
            <a:r>
              <a:rPr lang="tr-TR" sz="2000" dirty="0"/>
              <a:t> hacmini artırsa da </a:t>
            </a:r>
            <a:r>
              <a:rPr lang="tr-TR" sz="2000" dirty="0" err="1"/>
              <a:t>papilla</a:t>
            </a:r>
            <a:r>
              <a:rPr lang="tr-TR" sz="2000" dirty="0"/>
              <a:t> gelişiminde etkisi azdır.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/>
              <a:t>İlk zamanlarda buzağının enerji ihtiyacının yüksek olması da kaba yem tüketimini sınırlandırır.   </a:t>
            </a:r>
          </a:p>
          <a:p>
            <a:pPr>
              <a:lnSpc>
                <a:spcPct val="80000"/>
              </a:lnSpc>
              <a:defRPr/>
            </a:pPr>
            <a:r>
              <a:rPr lang="tr-TR" sz="2000" dirty="0"/>
              <a:t>Bu nedenlerle kuru kaba yemlerin sütten kesme tarihinden 1-2 hafta önce buzağılara verilmesi tavsiye edilmektedir.</a:t>
            </a:r>
          </a:p>
          <a:p>
            <a:pPr>
              <a:lnSpc>
                <a:spcPct val="80000"/>
              </a:lnSpc>
              <a:defRPr/>
            </a:pPr>
            <a:r>
              <a:rPr lang="tr-TR" sz="2000" b="1" dirty="0"/>
              <a:t>Ancak 6.haftadan sonra kuru-kaba yemler Rumen kas dokusunun büyümesi ve Rumen </a:t>
            </a:r>
            <a:r>
              <a:rPr lang="tr-TR" sz="2000" b="1" dirty="0" err="1"/>
              <a:t>epitelinin</a:t>
            </a:r>
            <a:r>
              <a:rPr lang="tr-TR" sz="2000" b="1" dirty="0"/>
              <a:t> sağlığı açısından çok önemlidir.</a:t>
            </a:r>
          </a:p>
        </p:txBody>
      </p:sp>
    </p:spTree>
    <p:extLst>
      <p:ext uri="{BB962C8B-B14F-4D97-AF65-F5344CB8AC3E}">
        <p14:creationId xmlns:p14="http://schemas.microsoft.com/office/powerpoint/2010/main" val="6838453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811213"/>
          </a:xfrm>
        </p:spPr>
        <p:txBody>
          <a:bodyPr/>
          <a:lstStyle/>
          <a:p>
            <a:pPr>
              <a:defRPr/>
            </a:pPr>
            <a:r>
              <a:rPr lang="tr-TR" sz="2900" b="1" dirty="0"/>
              <a:t>       </a:t>
            </a:r>
            <a:r>
              <a:rPr lang="tr-TR" sz="2900" b="1" dirty="0">
                <a:solidFill>
                  <a:srgbClr val="FFFF00"/>
                </a:solidFill>
              </a:rPr>
              <a:t>8 HAFTALIK BUZAĞIDA İŞKEMBENİN YAPISI</a:t>
            </a:r>
          </a:p>
        </p:txBody>
      </p:sp>
      <p:pic>
        <p:nvPicPr>
          <p:cNvPr id="168963" name="Picture 3" descr="8 haftalık işkembe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96975"/>
            <a:ext cx="9144000" cy="3875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4" name="Text Box 4"/>
          <p:cNvSpPr txBox="1">
            <a:spLocks noChangeArrowheads="1"/>
          </p:cNvSpPr>
          <p:nvPr/>
        </p:nvSpPr>
        <p:spPr bwMode="auto">
          <a:xfrm>
            <a:off x="323850" y="5157788"/>
            <a:ext cx="1949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Süt ile Beslenen</a:t>
            </a:r>
          </a:p>
        </p:txBody>
      </p:sp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3348038" y="5157788"/>
            <a:ext cx="2355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Süt ve Kesif Yem ile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          Beslenen</a:t>
            </a:r>
          </a:p>
        </p:txBody>
      </p:sp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6443663" y="5157788"/>
            <a:ext cx="2419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Süt ve Kaba Yem İle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b="1">
                <a:solidFill>
                  <a:srgbClr val="FFFFFF"/>
                </a:solidFill>
              </a:rPr>
              <a:t>          Beslenen</a:t>
            </a:r>
          </a:p>
        </p:txBody>
      </p:sp>
    </p:spTree>
    <p:extLst>
      <p:ext uri="{BB962C8B-B14F-4D97-AF65-F5344CB8AC3E}">
        <p14:creationId xmlns:p14="http://schemas.microsoft.com/office/powerpoint/2010/main" val="366938338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Huzme">
  <a:themeElements>
    <a:clrScheme name="Huzme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Huz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uzme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uzm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1192</Words>
  <Application>Microsoft Office PowerPoint</Application>
  <PresentationFormat>Ekran Gösterisi (4:3)</PresentationFormat>
  <Paragraphs>252</Paragraphs>
  <Slides>28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0" baseType="lpstr">
      <vt:lpstr>Huzme</vt:lpstr>
      <vt:lpstr>Adobe Photoshop Image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Doğumdan itibaren zamana bağlı olarak  kolostrumun yapısındaki değişim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Buzağıların Sütten Kesilmesi</vt:lpstr>
      <vt:lpstr>PowerPoint Sunusu</vt:lpstr>
      <vt:lpstr>PowerPoint Sunusu</vt:lpstr>
      <vt:lpstr>PowerPoint Sunusu</vt:lpstr>
      <vt:lpstr>Emzikli Yemlik</vt:lpstr>
      <vt:lpstr>PowerPoint Sunusu</vt:lpstr>
      <vt:lpstr>Sütten Kesimde Dikkat Edilecek Hususlar</vt:lpstr>
      <vt:lpstr> Sütten Kesme ve Kaba Yem</vt:lpstr>
      <vt:lpstr>       8 HAFTALIK BUZAĞIDA İŞKEMBENİN YAPISI</vt:lpstr>
    </vt:vector>
  </TitlesOfParts>
  <Company>-==-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1</cp:revision>
  <dcterms:created xsi:type="dcterms:W3CDTF">2020-03-19T10:13:08Z</dcterms:created>
  <dcterms:modified xsi:type="dcterms:W3CDTF">2020-03-19T10:13:29Z</dcterms:modified>
</cp:coreProperties>
</file>