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993AB-F904-4B16-864F-250C6335F4F1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35D85-5610-4FC2-82E1-9788BF35C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378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156D5AD-FE77-4BC2-9868-3C2FAFB4781D}" type="slidenum">
              <a:rPr lang="tr-TR" smtClean="0">
                <a:latin typeface="Times New Roman" pitchFamily="18" charset="0"/>
              </a:rPr>
              <a:pPr eaLnBrk="1" hangingPunct="1"/>
              <a:t>11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5109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10C54AE-271A-41BF-8FC1-7FCE40B3AEF6}" type="slidenum">
              <a:rPr lang="tr-TR" smtClean="0">
                <a:latin typeface="Times New Roman" pitchFamily="18" charset="0"/>
              </a:rPr>
              <a:pPr eaLnBrk="1" hangingPunct="1"/>
              <a:t>17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5120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50933710-E650-4D05-91A4-D87F8F321E0A}" type="slidenum">
              <a:rPr lang="tr-TR" smtClean="0">
                <a:latin typeface="Times New Roman" pitchFamily="18" charset="0"/>
              </a:rPr>
              <a:pPr eaLnBrk="1" hangingPunct="1"/>
              <a:t>20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5130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3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044B436E-DCDD-48EB-9E17-69D081048BE6}" type="slidenum">
              <a:rPr lang="tr-TR" smtClean="0">
                <a:latin typeface="Times New Roman" pitchFamily="18" charset="0"/>
              </a:rPr>
              <a:pPr eaLnBrk="1" hangingPunct="1"/>
              <a:t>21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5140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4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75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54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05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351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254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12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68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96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86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1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534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18297-7675-4C6D-8471-622875BAC07C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A649E-A569-4959-8BA0-41AEA0E048C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At Barınakları</a:t>
            </a:r>
          </a:p>
        </p:txBody>
      </p:sp>
      <p:sp>
        <p:nvSpPr>
          <p:cNvPr id="30720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At barınakları </a:t>
            </a:r>
            <a:r>
              <a:rPr lang="tr-TR" sz="2400" b="1" smtClean="0">
                <a:solidFill>
                  <a:srgbClr val="F85810"/>
                </a:solidFill>
              </a:rPr>
              <a:t>“tavla”</a:t>
            </a:r>
            <a:r>
              <a:rPr lang="tr-TR" sz="2400" b="1" smtClean="0"/>
              <a:t> olarak isimlendirilir.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Geleneksel olarak tavlaların </a:t>
            </a:r>
            <a:r>
              <a:rPr lang="tr-TR" sz="2400" b="1" smtClean="0">
                <a:solidFill>
                  <a:srgbClr val="E2021D"/>
                </a:solidFill>
              </a:rPr>
              <a:t>tamamen kapalı</a:t>
            </a:r>
            <a:r>
              <a:rPr lang="tr-TR" sz="2400" b="1" smtClean="0"/>
              <a:t> inşa edilmesi yönünde bir eğilim vardır.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400" b="1" smtClean="0"/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Dışarıda barındırma, </a:t>
            </a:r>
            <a:r>
              <a:rPr lang="tr-TR" sz="2400" b="1" smtClean="0">
                <a:solidFill>
                  <a:srgbClr val="F85810"/>
                </a:solidFill>
              </a:rPr>
              <a:t>atın sağlığı</a:t>
            </a:r>
            <a:r>
              <a:rPr lang="tr-TR" sz="2400" b="1" smtClean="0"/>
              <a:t> açısından daha elverişlidir.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400" b="1" smtClean="0"/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Rasyonlar dengeli olursa, at mevsimsel değişimlere kıl örtüsünü geliştirerek cevap verir ve kolayca </a:t>
            </a:r>
            <a:r>
              <a:rPr lang="tr-TR" sz="2400" b="1" smtClean="0">
                <a:solidFill>
                  <a:srgbClr val="F85810"/>
                </a:solidFill>
              </a:rPr>
              <a:t>iklim değişikliklerine adapte</a:t>
            </a:r>
            <a:r>
              <a:rPr lang="tr-TR" sz="2400" b="1" smtClean="0"/>
              <a:t> olur.</a:t>
            </a:r>
          </a:p>
        </p:txBody>
      </p:sp>
    </p:spTree>
    <p:extLst>
      <p:ext uri="{BB962C8B-B14F-4D97-AF65-F5344CB8AC3E}">
        <p14:creationId xmlns:p14="http://schemas.microsoft.com/office/powerpoint/2010/main" val="34533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tr-TR" sz="2200" b="1" smtClean="0">
                <a:latin typeface="Arial" charset="0"/>
              </a:rPr>
              <a:t>Bununla beraber, atları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tavlada barındırmak</a:t>
            </a:r>
            <a:r>
              <a:rPr lang="tr-TR" sz="2200" b="1" smtClean="0">
                <a:latin typeface="Arial" charset="0"/>
              </a:rPr>
              <a:t> daha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avantajlı</a:t>
            </a:r>
            <a:r>
              <a:rPr lang="tr-TR" sz="2200" b="1" smtClean="0">
                <a:solidFill>
                  <a:srgbClr val="646406"/>
                </a:solidFill>
                <a:latin typeface="Arial" charset="0"/>
              </a:rPr>
              <a:t> </a:t>
            </a:r>
            <a:r>
              <a:rPr lang="tr-TR" sz="2200" b="1" smtClean="0">
                <a:latin typeface="Arial" charset="0"/>
              </a:rPr>
              <a:t>görünmektedir.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200" b="1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tr-TR" sz="2200" b="1" smtClean="0">
                <a:latin typeface="Arial" charset="0"/>
              </a:rPr>
              <a:t>Atlar,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smtClean="0">
                <a:solidFill>
                  <a:srgbClr val="7F00FE"/>
                </a:solidFill>
                <a:latin typeface="Arial" charset="0"/>
              </a:rPr>
              <a:t>       tımar edilmeli,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     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tırnak bakımları yapılmalı,</a:t>
            </a:r>
            <a:r>
              <a:rPr lang="tr-TR" sz="22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      </a:t>
            </a:r>
            <a:r>
              <a:rPr lang="tr-TR" sz="2200" b="1" smtClean="0">
                <a:solidFill>
                  <a:srgbClr val="080808"/>
                </a:solidFill>
                <a:latin typeface="Arial" charset="0"/>
              </a:rPr>
              <a:t>ortam temiz, hijyenik olmalıdır.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smtClean="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sz="2200" b="1" smtClean="0">
                <a:latin typeface="Arial" charset="0"/>
              </a:rPr>
              <a:t>Bunlar sağlanması iyi bir tavlanın bulunmasıyla mümkündür.</a:t>
            </a:r>
          </a:p>
          <a:p>
            <a:pPr algn="just" eaLnBrk="1" hangingPunct="1">
              <a:lnSpc>
                <a:spcPct val="80000"/>
              </a:lnSpc>
            </a:pPr>
            <a:endParaRPr lang="tr-TR" sz="2200" b="1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solidFill>
                  <a:srgbClr val="080808"/>
                </a:solidFill>
                <a:latin typeface="Arial" charset="0"/>
              </a:rPr>
              <a:t>Atlar çevresel strese aşırı duyarlıdırlar. Çevresel stres altında solunum hastalıklarının görülme olasılığı artmaktadır.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sz="2200" b="1" smtClean="0">
                <a:latin typeface="Arial" charset="0"/>
              </a:rPr>
              <a:t>İyi bir tavlada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bazı özellikler</a:t>
            </a:r>
            <a:r>
              <a:rPr lang="tr-TR" sz="2200" b="1" smtClean="0">
                <a:latin typeface="Arial" charset="0"/>
              </a:rPr>
              <a:t> olması gerekir. </a:t>
            </a:r>
          </a:p>
        </p:txBody>
      </p:sp>
    </p:spTree>
    <p:extLst>
      <p:ext uri="{BB962C8B-B14F-4D97-AF65-F5344CB8AC3E}">
        <p14:creationId xmlns:p14="http://schemas.microsoft.com/office/powerpoint/2010/main" val="1828214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5" name="Rectangle 5"/>
          <p:cNvSpPr>
            <a:spLocks noGrp="1" noChangeArrowheads="1"/>
          </p:cNvSpPr>
          <p:nvPr>
            <p:ph type="title"/>
          </p:nvPr>
        </p:nvSpPr>
        <p:spPr>
          <a:xfrm>
            <a:off x="323850" y="908050"/>
            <a:ext cx="8243888" cy="7254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b="1" smtClean="0"/>
              <a:t>Bunlar;</a:t>
            </a:r>
          </a:p>
        </p:txBody>
      </p:sp>
      <p:sp>
        <p:nvSpPr>
          <p:cNvPr id="30925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95288" y="1916113"/>
            <a:ext cx="8229600" cy="42481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F85810"/>
                </a:solidFill>
              </a:rPr>
              <a:t>Sıcaklık bir örnek ve uygun aralıklarda olmalıdır.   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080808"/>
                </a:solidFill>
              </a:rPr>
              <a:t>Havalandırma,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F85810"/>
                </a:solidFill>
              </a:rPr>
              <a:t>Hava cereyanı,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080808"/>
                </a:solidFill>
              </a:rPr>
              <a:t>Nem yoğunlaşması,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F85810"/>
                </a:solidFill>
              </a:rPr>
              <a:t>Zemin kuru ve ayaklar için zararlı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F85810"/>
                </a:solidFill>
              </a:rPr>
              <a:t>    özellikler taşımamalıdır. </a:t>
            </a:r>
          </a:p>
          <a:p>
            <a:pPr algn="just" eaLnBrk="1" hangingPunct="1">
              <a:lnSpc>
                <a:spcPct val="90000"/>
              </a:lnSpc>
              <a:buClr>
                <a:srgbClr val="080808"/>
              </a:buClr>
            </a:pPr>
            <a:r>
              <a:rPr lang="tr-TR" sz="2000" b="1" smtClean="0">
                <a:solidFill>
                  <a:srgbClr val="080808"/>
                </a:solidFill>
              </a:rPr>
              <a:t>Gübre ve idrar birikmemeli, </a:t>
            </a:r>
          </a:p>
          <a:p>
            <a:pPr algn="just" eaLnBrk="1" hangingPunct="1">
              <a:lnSpc>
                <a:spcPct val="90000"/>
              </a:lnSpc>
              <a:buClr>
                <a:srgbClr val="F85810"/>
              </a:buClr>
            </a:pPr>
            <a:r>
              <a:rPr lang="tr-TR" sz="2000" b="1" smtClean="0">
                <a:solidFill>
                  <a:srgbClr val="F85810"/>
                </a:solidFill>
              </a:rPr>
              <a:t>Aydınlatma uygun bir seviyede olmalıdır.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080808"/>
                </a:solidFill>
              </a:rPr>
              <a:t>Yemleme ve sulama idaresi iyi olmalıdır.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000" b="1" smtClean="0">
                <a:solidFill>
                  <a:srgbClr val="F85810"/>
                </a:solidFill>
              </a:rPr>
              <a:t>Tüm çıkıntılı kısımlar yuvarlaklaştırılmalıdır.</a:t>
            </a:r>
          </a:p>
        </p:txBody>
      </p:sp>
      <p:sp>
        <p:nvSpPr>
          <p:cNvPr id="309252" name="Rectangle 7"/>
          <p:cNvSpPr>
            <a:spLocks noChangeArrowheads="1"/>
          </p:cNvSpPr>
          <p:nvPr/>
        </p:nvSpPr>
        <p:spPr bwMode="auto">
          <a:xfrm>
            <a:off x="0" y="5373688"/>
            <a:ext cx="91440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tr-TR" sz="2000" b="1"/>
          </a:p>
        </p:txBody>
      </p:sp>
    </p:spTree>
    <p:extLst>
      <p:ext uri="{BB962C8B-B14F-4D97-AF65-F5344CB8AC3E}">
        <p14:creationId xmlns:p14="http://schemas.microsoft.com/office/powerpoint/2010/main" val="422182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92" name="Rectangle 8"/>
          <p:cNvSpPr>
            <a:spLocks noGrp="1" noChangeArrowheads="1"/>
          </p:cNvSpPr>
          <p:nvPr>
            <p:ph type="title"/>
          </p:nvPr>
        </p:nvSpPr>
        <p:spPr>
          <a:xfrm>
            <a:off x="442913" y="530225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b="1" i="1" smtClean="0"/>
              <a:t>Tavladaki atların iklimsel çevre ihtiyaçları aşağıda verilmiştir.</a:t>
            </a:r>
          </a:p>
        </p:txBody>
      </p:sp>
      <p:sp>
        <p:nvSpPr>
          <p:cNvPr id="31027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4561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r-TR" b="1" u="sng" smtClean="0"/>
          </a:p>
          <a:p>
            <a:pPr eaLnBrk="1" hangingPunct="1">
              <a:buFontTx/>
              <a:buNone/>
            </a:pPr>
            <a:r>
              <a:rPr lang="tr-TR" b="1" smtClean="0"/>
              <a:t>		</a:t>
            </a:r>
            <a:r>
              <a:rPr lang="tr-TR" sz="2400" b="1" smtClean="0">
                <a:solidFill>
                  <a:srgbClr val="E2021D"/>
                </a:solidFill>
              </a:rPr>
              <a:t>Özellik			</a:t>
            </a:r>
            <a:r>
              <a:rPr lang="tr-TR" sz="2400" smtClean="0">
                <a:solidFill>
                  <a:srgbClr val="E2021D"/>
                </a:solidFill>
              </a:rPr>
              <a:t>	</a:t>
            </a:r>
            <a:r>
              <a:rPr lang="tr-TR" sz="2400" b="1" smtClean="0">
                <a:solidFill>
                  <a:srgbClr val="E2021D"/>
                </a:solidFill>
              </a:rPr>
              <a:t>Değer</a:t>
            </a:r>
            <a:endParaRPr lang="tr-TR" sz="2400" smtClean="0">
              <a:solidFill>
                <a:srgbClr val="E2021D"/>
              </a:solidFill>
            </a:endParaRPr>
          </a:p>
          <a:p>
            <a:pPr eaLnBrk="1" hangingPunct="1">
              <a:buFontTx/>
              <a:buNone/>
            </a:pPr>
            <a:r>
              <a:rPr lang="tr-TR" sz="2400" smtClean="0"/>
              <a:t>		</a:t>
            </a:r>
            <a:r>
              <a:rPr lang="tr-TR" sz="2400" b="1" smtClean="0">
                <a:solidFill>
                  <a:srgbClr val="080808"/>
                </a:solidFill>
              </a:rPr>
              <a:t>Sıcaklık				5 –27 º C</a:t>
            </a:r>
          </a:p>
          <a:p>
            <a:pPr eaLnBrk="1" hangingPunct="1">
              <a:buFontTx/>
              <a:buNone/>
            </a:pPr>
            <a:r>
              <a:rPr lang="tr-TR" sz="2400" b="1" smtClean="0">
                <a:solidFill>
                  <a:srgbClr val="080808"/>
                </a:solidFill>
              </a:rPr>
              <a:t>      Nispi nem	                     % 30 - 70</a:t>
            </a:r>
          </a:p>
          <a:p>
            <a:pPr eaLnBrk="1" hangingPunct="1">
              <a:buFontTx/>
              <a:buNone/>
            </a:pPr>
            <a:r>
              <a:rPr lang="tr-TR" sz="2400" b="1" smtClean="0">
                <a:solidFill>
                  <a:srgbClr val="080808"/>
                </a:solidFill>
              </a:rPr>
              <a:t>Hava hareket hızı                0,15–0,5 m/dk</a:t>
            </a:r>
          </a:p>
          <a:p>
            <a:pPr eaLnBrk="1" hangingPunct="1">
              <a:buFontTx/>
              <a:buNone/>
            </a:pPr>
            <a:r>
              <a:rPr lang="tr-TR" sz="2400" b="1" smtClean="0">
                <a:solidFill>
                  <a:srgbClr val="080808"/>
                </a:solidFill>
              </a:rPr>
              <a:t>Havalandırma oranı   0,20–2,0 m³/saat/kg CA</a:t>
            </a:r>
          </a:p>
          <a:p>
            <a:pPr eaLnBrk="1" hangingPunct="1">
              <a:buFontTx/>
              <a:buNone/>
            </a:pPr>
            <a:r>
              <a:rPr lang="tr-TR" sz="2400" b="1" smtClean="0">
                <a:solidFill>
                  <a:srgbClr val="080808"/>
                </a:solidFill>
              </a:rPr>
              <a:t>Havalandırma girişi               0,1 m² / at</a:t>
            </a:r>
          </a:p>
          <a:p>
            <a:pPr eaLnBrk="1" hangingPunct="1">
              <a:buFontTx/>
              <a:buNone/>
            </a:pPr>
            <a:r>
              <a:rPr lang="tr-TR" sz="2400" b="1" smtClean="0">
                <a:solidFill>
                  <a:srgbClr val="080808"/>
                </a:solidFill>
              </a:rPr>
              <a:t>Havalandırma çıkışı               0,3 m² / at</a:t>
            </a:r>
          </a:p>
        </p:txBody>
      </p:sp>
    </p:spTree>
    <p:extLst>
      <p:ext uri="{BB962C8B-B14F-4D97-AF65-F5344CB8AC3E}">
        <p14:creationId xmlns:p14="http://schemas.microsoft.com/office/powerpoint/2010/main" val="200081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algn="just" eaLnBrk="1" hangingPunct="1"/>
            <a:r>
              <a:rPr lang="tr-TR" sz="2800" b="1" smtClean="0"/>
              <a:t>Atlar </a:t>
            </a:r>
            <a:r>
              <a:rPr lang="tr-TR" sz="2800" b="1" smtClean="0">
                <a:solidFill>
                  <a:srgbClr val="7F00FE"/>
                </a:solidFill>
              </a:rPr>
              <a:t>bireysel barınaklarda</a:t>
            </a:r>
            <a:r>
              <a:rPr lang="tr-TR" sz="2800" b="1" smtClean="0"/>
              <a:t>  veya </a:t>
            </a:r>
            <a:r>
              <a:rPr lang="tr-TR" sz="2800" b="1" smtClean="0">
                <a:solidFill>
                  <a:srgbClr val="7F00FE"/>
                </a:solidFill>
              </a:rPr>
              <a:t>küçük gruplar</a:t>
            </a:r>
            <a:r>
              <a:rPr lang="tr-TR" sz="2800" b="1" smtClean="0"/>
              <a:t> halinde ise </a:t>
            </a:r>
            <a:r>
              <a:rPr lang="tr-TR" sz="2800" b="1" smtClean="0">
                <a:solidFill>
                  <a:srgbClr val="7F00FE"/>
                </a:solidFill>
              </a:rPr>
              <a:t>bakım nispeten kolaydır. </a:t>
            </a:r>
          </a:p>
          <a:p>
            <a:pPr algn="just" eaLnBrk="1" hangingPunct="1">
              <a:buFontTx/>
              <a:buNone/>
            </a:pPr>
            <a:endParaRPr lang="tr-TR" sz="2800" b="1" smtClean="0">
              <a:solidFill>
                <a:srgbClr val="7F00FE"/>
              </a:solidFill>
            </a:endParaRPr>
          </a:p>
          <a:p>
            <a:pPr algn="just" eaLnBrk="1" hangingPunct="1"/>
            <a:r>
              <a:rPr lang="tr-TR" sz="2800" b="1" smtClean="0"/>
              <a:t>Ancak </a:t>
            </a:r>
            <a:r>
              <a:rPr lang="tr-TR" sz="2800" b="1" smtClean="0">
                <a:solidFill>
                  <a:srgbClr val="E2021D"/>
                </a:solidFill>
              </a:rPr>
              <a:t>gruplar büyüdükçe</a:t>
            </a:r>
            <a:r>
              <a:rPr lang="tr-TR" sz="2800" b="1" smtClean="0"/>
              <a:t> iklimsel çevrenin kontrolü zorlaşmakta, </a:t>
            </a:r>
            <a:r>
              <a:rPr lang="tr-TR" sz="2800" b="1" smtClean="0">
                <a:solidFill>
                  <a:srgbClr val="E2021D"/>
                </a:solidFill>
              </a:rPr>
              <a:t>enfeksiyonlar yayılmakta</a:t>
            </a:r>
            <a:r>
              <a:rPr lang="tr-TR" sz="2800" b="1" smtClean="0"/>
              <a:t> ve toz, mantar vb. faktörlere bağlı </a:t>
            </a:r>
            <a:r>
              <a:rPr lang="tr-TR" sz="2800" b="1" smtClean="0">
                <a:solidFill>
                  <a:srgbClr val="E2021D"/>
                </a:solidFill>
              </a:rPr>
              <a:t>alerjik reaksiyonlar</a:t>
            </a:r>
            <a:r>
              <a:rPr lang="tr-TR" sz="2800" b="1" smtClean="0"/>
              <a:t> ortaya çıkabilmektedir.</a:t>
            </a:r>
          </a:p>
        </p:txBody>
      </p:sp>
    </p:spTree>
    <p:extLst>
      <p:ext uri="{BB962C8B-B14F-4D97-AF65-F5344CB8AC3E}">
        <p14:creationId xmlns:p14="http://schemas.microsoft.com/office/powerpoint/2010/main" val="2173407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03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Tavlalar </a:t>
            </a:r>
            <a:r>
              <a:rPr lang="tr-TR" sz="2400" b="1" smtClean="0">
                <a:solidFill>
                  <a:srgbClr val="E2021D"/>
                </a:solidFill>
              </a:rPr>
              <a:t>tamamen açık</a:t>
            </a:r>
            <a:r>
              <a:rPr lang="tr-TR" sz="2400" b="1" smtClean="0"/>
              <a:t> olabildiği gibi </a:t>
            </a:r>
            <a:r>
              <a:rPr lang="tr-TR" sz="2400" b="1" smtClean="0">
                <a:solidFill>
                  <a:srgbClr val="E2021D"/>
                </a:solidFill>
              </a:rPr>
              <a:t>kapalı </a:t>
            </a:r>
            <a:r>
              <a:rPr lang="tr-TR" sz="2400" b="1" smtClean="0"/>
              <a:t>da olabilir.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solidFill>
                  <a:srgbClr val="E2021D"/>
                </a:solidFill>
              </a:rPr>
              <a:t>Kapalı tavlalar</a:t>
            </a:r>
            <a:r>
              <a:rPr lang="tr-TR" sz="2400" b="1" smtClean="0"/>
              <a:t> için tavlaya birleşik </a:t>
            </a:r>
            <a:r>
              <a:rPr lang="tr-TR" sz="2400" b="1" smtClean="0">
                <a:solidFill>
                  <a:srgbClr val="E2021D"/>
                </a:solidFill>
              </a:rPr>
              <a:t>gezinti alanı</a:t>
            </a:r>
            <a:r>
              <a:rPr lang="tr-TR" sz="2400" b="1" smtClean="0"/>
              <a:t> yapılmalıdır.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Kapalı tavlalar </a:t>
            </a:r>
            <a:r>
              <a:rPr lang="tr-TR" sz="2400" b="1" smtClean="0">
                <a:solidFill>
                  <a:srgbClr val="646406"/>
                </a:solidFill>
              </a:rPr>
              <a:t>sabit bağlamalı duraklı</a:t>
            </a:r>
            <a:r>
              <a:rPr lang="tr-TR" sz="2400" b="1" smtClean="0"/>
              <a:t> veya </a:t>
            </a:r>
            <a:r>
              <a:rPr lang="tr-TR" sz="2400" b="1" smtClean="0">
                <a:solidFill>
                  <a:srgbClr val="646406"/>
                </a:solidFill>
              </a:rPr>
              <a:t>çok sayıda bokslardan</a:t>
            </a:r>
            <a:r>
              <a:rPr lang="tr-TR" sz="2400" b="1" smtClean="0"/>
              <a:t> oluşabilir.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/>
              <a:t>Bunların haricinde </a:t>
            </a:r>
            <a:r>
              <a:rPr lang="tr-TR" sz="2400" b="1" smtClean="0">
                <a:solidFill>
                  <a:srgbClr val="7F00FE"/>
                </a:solidFill>
              </a:rPr>
              <a:t>hasta hayvanlar</a:t>
            </a:r>
            <a:r>
              <a:rPr lang="tr-TR" sz="2400" b="1" smtClean="0"/>
              <a:t> için ayrı bir boks, </a:t>
            </a:r>
            <a:r>
              <a:rPr lang="tr-TR" sz="2400" b="1" smtClean="0">
                <a:solidFill>
                  <a:srgbClr val="7F00FE"/>
                </a:solidFill>
              </a:rPr>
              <a:t>doğum bölmesi</a:t>
            </a:r>
            <a:r>
              <a:rPr lang="tr-TR" sz="2400" b="1" smtClean="0"/>
              <a:t>, </a:t>
            </a:r>
            <a:r>
              <a:rPr lang="tr-TR" sz="2400" b="1" smtClean="0">
                <a:solidFill>
                  <a:srgbClr val="7F00FE"/>
                </a:solidFill>
              </a:rPr>
              <a:t>yem deposu, yem hazırlama odası, servis odası, ofis,</a:t>
            </a:r>
            <a:r>
              <a:rPr lang="tr-TR" sz="2400" b="1" smtClean="0"/>
              <a:t> bakıcılar için kalacak yerler de bulunmalıdır. </a:t>
            </a:r>
          </a:p>
        </p:txBody>
      </p:sp>
    </p:spTree>
    <p:extLst>
      <p:ext uri="{BB962C8B-B14F-4D97-AF65-F5344CB8AC3E}">
        <p14:creationId xmlns:p14="http://schemas.microsoft.com/office/powerpoint/2010/main" val="3642848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>
                <a:solidFill>
                  <a:srgbClr val="646406"/>
                </a:solidFill>
              </a:rPr>
              <a:t>Kapalı Bağlı Tavlalar</a:t>
            </a:r>
          </a:p>
        </p:txBody>
      </p:sp>
      <p:sp>
        <p:nvSpPr>
          <p:cNvPr id="313347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sz="2200" b="1" smtClean="0">
                <a:latin typeface="Arial" charset="0"/>
              </a:rPr>
              <a:t>Bu tavlalar </a:t>
            </a:r>
            <a:r>
              <a:rPr lang="tr-TR" sz="2200" b="1" smtClean="0">
                <a:solidFill>
                  <a:srgbClr val="7F00FE"/>
                </a:solidFill>
                <a:latin typeface="Arial" charset="0"/>
              </a:rPr>
              <a:t>bir </a:t>
            </a:r>
            <a:r>
              <a:rPr lang="tr-TR" sz="2200" b="1" smtClean="0">
                <a:latin typeface="Arial" charset="0"/>
              </a:rPr>
              <a:t>veya </a:t>
            </a:r>
            <a:r>
              <a:rPr lang="tr-TR" sz="2200" b="1" smtClean="0">
                <a:solidFill>
                  <a:srgbClr val="7F00FE"/>
                </a:solidFill>
                <a:latin typeface="Arial" charset="0"/>
              </a:rPr>
              <a:t>iki sıralı</a:t>
            </a:r>
            <a:r>
              <a:rPr lang="tr-TR" sz="2200" b="1" smtClean="0">
                <a:latin typeface="Arial" charset="0"/>
              </a:rPr>
              <a:t> yapılabilir. </a:t>
            </a:r>
          </a:p>
          <a:p>
            <a:pPr algn="just" eaLnBrk="1" hangingPunct="1"/>
            <a:r>
              <a:rPr lang="tr-TR" sz="2200" b="1" smtClean="0">
                <a:latin typeface="Arial" charset="0"/>
              </a:rPr>
              <a:t>Genellikle </a:t>
            </a:r>
            <a:r>
              <a:rPr lang="tr-TR" sz="2200" b="1" smtClean="0">
                <a:solidFill>
                  <a:srgbClr val="E2021D"/>
                </a:solidFill>
                <a:latin typeface="Arial" charset="0"/>
              </a:rPr>
              <a:t>başlar duvara gelecek</a:t>
            </a:r>
            <a:r>
              <a:rPr lang="tr-TR" sz="2200" b="1" smtClean="0">
                <a:latin typeface="Arial" charset="0"/>
              </a:rPr>
              <a:t> şekilde yapılır. </a:t>
            </a:r>
          </a:p>
          <a:p>
            <a:pPr algn="just" eaLnBrk="1" hangingPunct="1"/>
            <a:r>
              <a:rPr lang="tr-TR" sz="2200" b="1" smtClean="0">
                <a:latin typeface="Arial" charset="0"/>
              </a:rPr>
              <a:t>Dolayısıyla, </a:t>
            </a:r>
            <a:r>
              <a:rPr lang="tr-TR" sz="2200" b="1" smtClean="0">
                <a:solidFill>
                  <a:srgbClr val="7F00FE"/>
                </a:solidFill>
                <a:latin typeface="Arial" charset="0"/>
              </a:rPr>
              <a:t>yemlikler iki duvar</a:t>
            </a:r>
            <a:r>
              <a:rPr lang="tr-TR" sz="2200" b="1" smtClean="0">
                <a:latin typeface="Arial" charset="0"/>
              </a:rPr>
              <a:t> kenarına boydan boya yapılır. </a:t>
            </a:r>
          </a:p>
          <a:p>
            <a:pPr algn="just" eaLnBrk="1" hangingPunct="1"/>
            <a:r>
              <a:rPr lang="tr-TR" sz="2200" b="1" smtClean="0">
                <a:latin typeface="Arial" charset="0"/>
              </a:rPr>
              <a:t>İki sıra arasında da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servis yolu</a:t>
            </a:r>
            <a:r>
              <a:rPr lang="tr-TR" sz="2200" b="1" smtClean="0">
                <a:latin typeface="Arial" charset="0"/>
              </a:rPr>
              <a:t> yapılır. </a:t>
            </a:r>
          </a:p>
          <a:p>
            <a:pPr algn="just" eaLnBrk="1" hangingPunct="1"/>
            <a:r>
              <a:rPr lang="tr-TR" sz="2200" b="1" smtClean="0">
                <a:latin typeface="Arial" charset="0"/>
              </a:rPr>
              <a:t>Bağlı duraklı bu sistemde duraklar arasında atların birbirini </a:t>
            </a:r>
            <a:r>
              <a:rPr lang="tr-TR" sz="2200" b="1" smtClean="0">
                <a:solidFill>
                  <a:srgbClr val="140763"/>
                </a:solidFill>
                <a:latin typeface="Arial" charset="0"/>
              </a:rPr>
              <a:t>rahatsız etmesini önleyecek bölmelerin</a:t>
            </a:r>
            <a:r>
              <a:rPr lang="tr-TR" sz="2200" b="1" smtClean="0">
                <a:latin typeface="Arial" charset="0"/>
              </a:rPr>
              <a:t> yapılması önerilir. </a:t>
            </a:r>
          </a:p>
          <a:p>
            <a:pPr algn="just" eaLnBrk="1" hangingPunct="1"/>
            <a:r>
              <a:rPr lang="tr-TR" sz="2200" b="1" smtClean="0">
                <a:solidFill>
                  <a:srgbClr val="E2021D"/>
                </a:solidFill>
                <a:latin typeface="Arial" charset="0"/>
              </a:rPr>
              <a:t>Bu tip tavlalar sürü yetiştiriciliği yapıldığında kullanılır. </a:t>
            </a:r>
          </a:p>
          <a:p>
            <a:pPr algn="just" eaLnBrk="1" hangingPunct="1"/>
            <a:r>
              <a:rPr lang="tr-TR" sz="2200" b="1" smtClean="0">
                <a:latin typeface="Arial" charset="0"/>
              </a:rPr>
              <a:t>Bağlı duraklar yarış atları için önerilmez.</a:t>
            </a:r>
            <a:r>
              <a:rPr lang="tr-TR" sz="2800" b="1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6290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880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latin typeface="Arial" charset="0"/>
              </a:rPr>
              <a:t>Genel bir kural olarak tavla tabanı </a:t>
            </a:r>
            <a:r>
              <a:rPr lang="tr-TR" sz="2200" b="1" smtClean="0">
                <a:solidFill>
                  <a:srgbClr val="E2021D"/>
                </a:solidFill>
                <a:latin typeface="Arial" charset="0"/>
              </a:rPr>
              <a:t>kuru ve düz</a:t>
            </a:r>
            <a:r>
              <a:rPr lang="tr-TR" sz="2200" b="1" smtClean="0">
                <a:latin typeface="Arial" charset="0"/>
              </a:rPr>
              <a:t> olmalıdır. Durakların tabanı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kil</a:t>
            </a:r>
            <a:r>
              <a:rPr lang="tr-TR" sz="2200" b="1" smtClean="0">
                <a:latin typeface="Arial" charset="0"/>
              </a:rPr>
              <a:t> ile sıkıştırılabilir.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Kum</a:t>
            </a:r>
            <a:r>
              <a:rPr lang="tr-TR" sz="2200" b="1" smtClean="0">
                <a:solidFill>
                  <a:srgbClr val="646406"/>
                </a:solidFill>
                <a:latin typeface="Arial" charset="0"/>
              </a:rPr>
              <a:t> </a:t>
            </a:r>
            <a:r>
              <a:rPr lang="tr-TR" sz="2200" b="1" smtClean="0">
                <a:latin typeface="Arial" charset="0"/>
              </a:rPr>
              <a:t>da oldukça iyi bir altlıktır.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solidFill>
                  <a:srgbClr val="7F00FE"/>
                </a:solidFill>
                <a:latin typeface="Arial" charset="0"/>
              </a:rPr>
              <a:t>Altlık kullanılacaksa taban;</a:t>
            </a:r>
            <a:r>
              <a:rPr lang="tr-TR" sz="2200" b="1" smtClean="0">
                <a:latin typeface="Arial" charset="0"/>
              </a:rPr>
              <a:t> tahta, beton, fırınlanmış tuğla veya sıkıştırılmış topraktan yapılabilir.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2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solidFill>
                  <a:schemeClr val="tx2"/>
                </a:solidFill>
                <a:latin typeface="Arial" charset="0"/>
              </a:rPr>
              <a:t>Altlık kullanılmayacak ise beton üzerine</a:t>
            </a:r>
            <a:r>
              <a:rPr lang="tr-TR" sz="2200" b="1" smtClean="0">
                <a:solidFill>
                  <a:srgbClr val="646406"/>
                </a:solidFill>
                <a:latin typeface="Arial" charset="0"/>
              </a:rPr>
              <a:t>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lastik</a:t>
            </a:r>
            <a:r>
              <a:rPr lang="tr-TR" sz="2200" b="1" smtClean="0">
                <a:solidFill>
                  <a:srgbClr val="646406"/>
                </a:solidFill>
                <a:latin typeface="Arial" charset="0"/>
              </a:rPr>
              <a:t> </a:t>
            </a:r>
            <a:r>
              <a:rPr lang="tr-TR" sz="2200" b="1" smtClean="0">
                <a:solidFill>
                  <a:schemeClr val="tx2"/>
                </a:solidFill>
                <a:latin typeface="Arial" charset="0"/>
              </a:rPr>
              <a:t>döşenebilir.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200" b="1" smtClean="0">
              <a:solidFill>
                <a:schemeClr val="tx2"/>
              </a:solidFill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latin typeface="Arial" charset="0"/>
              </a:rPr>
              <a:t>Duraklı veya bokslu tavlalarda </a:t>
            </a:r>
            <a:r>
              <a:rPr lang="tr-TR" sz="2200" b="1" smtClean="0">
                <a:solidFill>
                  <a:srgbClr val="140763"/>
                </a:solidFill>
                <a:latin typeface="Arial" charset="0"/>
              </a:rPr>
              <a:t>en çok kullanılan altlık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sap veya kuru ottur.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200" b="1" smtClean="0">
              <a:solidFill>
                <a:srgbClr val="F85810"/>
              </a:solidFill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200" b="1" smtClean="0">
                <a:latin typeface="Arial" charset="0"/>
              </a:rPr>
              <a:t>Kaba traşlanmış </a:t>
            </a:r>
            <a:r>
              <a:rPr lang="tr-TR" sz="2200" b="1" smtClean="0">
                <a:solidFill>
                  <a:srgbClr val="F85810"/>
                </a:solidFill>
                <a:latin typeface="Arial" charset="0"/>
              </a:rPr>
              <a:t>talaş</a:t>
            </a:r>
            <a:r>
              <a:rPr lang="tr-TR" sz="2200" b="1" smtClean="0">
                <a:latin typeface="Arial" charset="0"/>
              </a:rPr>
              <a:t> da kullanılabilir. </a:t>
            </a:r>
          </a:p>
        </p:txBody>
      </p:sp>
    </p:spTree>
    <p:extLst>
      <p:ext uri="{BB962C8B-B14F-4D97-AF65-F5344CB8AC3E}">
        <p14:creationId xmlns:p14="http://schemas.microsoft.com/office/powerpoint/2010/main" val="2912475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229600" cy="576103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latin typeface="Arial" charset="0"/>
              </a:rPr>
              <a:t>Atların kolayca tavlaya girip çıkabilmeleri için kapı yüksekliği en az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2.0 m,</a:t>
            </a:r>
            <a:r>
              <a:rPr lang="tr-TR" sz="2400" b="1" smtClean="0">
                <a:latin typeface="Arial" charset="0"/>
              </a:rPr>
              <a:t> genişliği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1.55 m</a:t>
            </a:r>
            <a:r>
              <a:rPr lang="tr-TR" sz="2400" b="1" smtClean="0">
                <a:latin typeface="Arial" charset="0"/>
              </a:rPr>
              <a:t> olmalıdır.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latin typeface="Arial" charset="0"/>
              </a:rPr>
              <a:t>En ideali yaklaşık </a:t>
            </a:r>
            <a:r>
              <a:rPr lang="tr-TR" sz="2400" b="1" smtClean="0">
                <a:solidFill>
                  <a:srgbClr val="7F00FE"/>
                </a:solidFill>
                <a:latin typeface="Arial" charset="0"/>
              </a:rPr>
              <a:t>3.0 m</a:t>
            </a:r>
            <a:r>
              <a:rPr lang="tr-TR" sz="2400" b="1" smtClean="0">
                <a:latin typeface="Arial" charset="0"/>
              </a:rPr>
              <a:t> genişlikte yapılmalıdır.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400" b="1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latin typeface="Arial" charset="0"/>
              </a:rPr>
              <a:t>Pencereler, atların zarar görmesinin engellenmesi ve güneş ışığının tavlaya rahat girebilmesi için </a:t>
            </a:r>
            <a:r>
              <a:rPr lang="tr-TR" sz="2400" b="1" smtClean="0">
                <a:solidFill>
                  <a:srgbClr val="7F00FE"/>
                </a:solidFill>
                <a:latin typeface="Arial" charset="0"/>
              </a:rPr>
              <a:t>belli bir yükseklikte </a:t>
            </a:r>
            <a:r>
              <a:rPr lang="tr-TR" sz="2400" b="1" smtClean="0">
                <a:latin typeface="Arial" charset="0"/>
              </a:rPr>
              <a:t>olması gerekir.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latin typeface="Arial" charset="0"/>
              </a:rPr>
              <a:t>Pencereler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tabandan 2.0 m</a:t>
            </a:r>
            <a:r>
              <a:rPr lang="tr-TR" sz="2400" b="1" smtClean="0">
                <a:latin typeface="Arial" charset="0"/>
              </a:rPr>
              <a:t> yükseklikte yapılmalı ve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taban alanının yaklaşık 1/10’i kadar</a:t>
            </a:r>
            <a:r>
              <a:rPr lang="tr-TR" sz="2400" b="1" smtClean="0">
                <a:latin typeface="Arial" charset="0"/>
              </a:rPr>
              <a:t> olmalıdır.</a:t>
            </a:r>
          </a:p>
          <a:p>
            <a:pPr algn="just" eaLnBrk="1" hangingPunct="1">
              <a:lnSpc>
                <a:spcPct val="90000"/>
              </a:lnSpc>
            </a:pPr>
            <a:endParaRPr lang="tr-TR" sz="2400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0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3990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solidFill>
                  <a:srgbClr val="9933FF"/>
                </a:solidFill>
                <a:latin typeface="Arial" charset="0"/>
              </a:rPr>
              <a:t>Yemlik;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yüksekliği zeminden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80-90 cm,</a:t>
            </a:r>
            <a:r>
              <a:rPr lang="tr-TR" sz="24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genişliği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50-60 cm,</a:t>
            </a:r>
            <a:r>
              <a:rPr lang="tr-TR" sz="2400" b="1" smtClean="0"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derinliği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kesif yemde 30,</a:t>
            </a:r>
            <a:r>
              <a:rPr lang="tr-TR" sz="2400" b="1" smtClean="0">
                <a:latin typeface="Arial" charset="0"/>
              </a:rPr>
              <a:t>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kaba yemde 50 cm,</a:t>
            </a:r>
            <a:r>
              <a:rPr lang="tr-TR" sz="2400" b="1" smtClean="0">
                <a:latin typeface="Arial" charset="0"/>
              </a:rPr>
              <a:t>   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uzunluğu durak genişliği kadar,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yemlik altındaki boşluk doldurulmalıdır.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solidFill>
                  <a:srgbClr val="9933FF"/>
                </a:solidFill>
                <a:latin typeface="Arial" charset="0"/>
              </a:rPr>
              <a:t>Hafif ırklarda, sıcak kanlı ırklarda;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</a:t>
            </a:r>
            <a:r>
              <a:rPr lang="tr-TR" sz="2400" b="1" smtClean="0">
                <a:solidFill>
                  <a:srgbClr val="608F9E"/>
                </a:solidFill>
                <a:latin typeface="Arial" charset="0"/>
              </a:rPr>
              <a:t>durak genişliği</a:t>
            </a:r>
            <a:r>
              <a:rPr lang="tr-TR" sz="2400" b="1" smtClean="0">
                <a:solidFill>
                  <a:srgbClr val="7F00FE"/>
                </a:solidFill>
                <a:latin typeface="Arial" charset="0"/>
              </a:rPr>
              <a:t>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150 cm,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solidFill>
                  <a:srgbClr val="7F00FE"/>
                </a:solidFill>
                <a:latin typeface="Arial" charset="0"/>
              </a:rPr>
              <a:t>      </a:t>
            </a:r>
            <a:r>
              <a:rPr lang="tr-TR" sz="2400" b="1" smtClean="0">
                <a:solidFill>
                  <a:srgbClr val="608F9E"/>
                </a:solidFill>
                <a:latin typeface="Arial" charset="0"/>
              </a:rPr>
              <a:t>uzunluğu</a:t>
            </a:r>
            <a:r>
              <a:rPr lang="tr-TR" sz="2400" b="1" smtClean="0">
                <a:solidFill>
                  <a:srgbClr val="7F00FE"/>
                </a:solidFill>
                <a:latin typeface="Arial" charset="0"/>
              </a:rPr>
              <a:t>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300 cm,</a:t>
            </a:r>
            <a:endParaRPr lang="tr-TR" sz="2400" b="1" smtClean="0">
              <a:solidFill>
                <a:srgbClr val="7F00FE"/>
              </a:solidFill>
              <a:latin typeface="Arial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400" b="1" smtClean="0">
                <a:latin typeface="Arial" charset="0"/>
              </a:rPr>
              <a:t>      duraklar arkaya doğru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% 2 eğimli</a:t>
            </a:r>
            <a:r>
              <a:rPr lang="tr-TR" sz="2400" b="1" smtClean="0">
                <a:latin typeface="Arial" charset="0"/>
              </a:rPr>
              <a:t> olmalıdır.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solidFill>
                  <a:srgbClr val="9933FF"/>
                </a:solidFill>
                <a:latin typeface="Arial" charset="0"/>
              </a:rPr>
              <a:t>300 cm genişliğinde servis yolu bulunmalıdır.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400" b="1" smtClean="0">
                <a:solidFill>
                  <a:srgbClr val="608F9E"/>
                </a:solidFill>
                <a:latin typeface="Arial" charset="0"/>
              </a:rPr>
              <a:t>Saçakla yer arası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3 m,</a:t>
            </a:r>
            <a:r>
              <a:rPr lang="tr-TR" sz="2400" b="1" smtClean="0">
                <a:solidFill>
                  <a:srgbClr val="608F9E"/>
                </a:solidFill>
                <a:latin typeface="Arial" charset="0"/>
              </a:rPr>
              <a:t> çatının tepesi ile yer arası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8 m,</a:t>
            </a:r>
            <a:endParaRPr lang="tr-TR" sz="2400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487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7" descr="bo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423545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9491" name="Rectangle 8"/>
          <p:cNvSpPr>
            <a:spLocks noChangeArrowheads="1"/>
          </p:cNvSpPr>
          <p:nvPr/>
        </p:nvSpPr>
        <p:spPr bwMode="auto">
          <a:xfrm>
            <a:off x="250825" y="5840413"/>
            <a:ext cx="3741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000" b="1"/>
              <a:t>Kapalı bağlı duraklı tavla</a:t>
            </a:r>
          </a:p>
        </p:txBody>
      </p:sp>
      <p:pic>
        <p:nvPicPr>
          <p:cNvPr id="319492" name="Picture 9" descr="box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8907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9493" name="Rectangle 10"/>
          <p:cNvSpPr>
            <a:spLocks noChangeArrowheads="1"/>
          </p:cNvSpPr>
          <p:nvPr/>
        </p:nvSpPr>
        <p:spPr bwMode="auto">
          <a:xfrm>
            <a:off x="5076825" y="5876925"/>
            <a:ext cx="3457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000" b="1"/>
              <a:t>Açık bağlı duraklı tavla</a:t>
            </a:r>
          </a:p>
        </p:txBody>
      </p:sp>
    </p:spTree>
    <p:extLst>
      <p:ext uri="{BB962C8B-B14F-4D97-AF65-F5344CB8AC3E}">
        <p14:creationId xmlns:p14="http://schemas.microsoft.com/office/powerpoint/2010/main" val="2553152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5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43887" cy="1314451"/>
          </a:xfrm>
        </p:spPr>
        <p:txBody>
          <a:bodyPr/>
          <a:lstStyle/>
          <a:p>
            <a:pPr eaLnBrk="1" hangingPunct="1">
              <a:defRPr/>
            </a:pPr>
            <a:r>
              <a:rPr lang="tr-TR" sz="3600" b="1" smtClean="0">
                <a:solidFill>
                  <a:srgbClr val="E2021D"/>
                </a:solidFill>
              </a:rPr>
              <a:t>Kapalı  Bokslu  Tavlalar</a:t>
            </a:r>
          </a:p>
        </p:txBody>
      </p:sp>
      <p:sp>
        <p:nvSpPr>
          <p:cNvPr id="32051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256212"/>
          </a:xfrm>
        </p:spPr>
        <p:txBody>
          <a:bodyPr/>
          <a:lstStyle/>
          <a:p>
            <a:pPr algn="just" eaLnBrk="1" hangingPunct="1"/>
            <a:r>
              <a:rPr lang="tr-TR" sz="2400" b="1" smtClean="0">
                <a:latin typeface="Arial" charset="0"/>
              </a:rPr>
              <a:t>Günümüzde atlar genellikle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bireysel bokslarda</a:t>
            </a:r>
            <a:r>
              <a:rPr lang="tr-TR" sz="2400" b="1" smtClean="0">
                <a:latin typeface="Arial" charset="0"/>
              </a:rPr>
              <a:t> barındırılmaktadır. </a:t>
            </a:r>
          </a:p>
          <a:p>
            <a:pPr algn="just" eaLnBrk="1" hangingPunct="1"/>
            <a:r>
              <a:rPr lang="tr-TR" sz="2400" b="1" smtClean="0">
                <a:latin typeface="Arial" charset="0"/>
              </a:rPr>
              <a:t>Hayvan sayısına ve amaca göre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bir, iki, üç veya dört sıralı</a:t>
            </a:r>
            <a:r>
              <a:rPr lang="tr-TR" sz="2400" b="1" smtClean="0">
                <a:latin typeface="Arial" charset="0"/>
              </a:rPr>
              <a:t> olabilir.</a:t>
            </a:r>
          </a:p>
          <a:p>
            <a:pPr algn="just" eaLnBrk="1" hangingPunct="1"/>
            <a:r>
              <a:rPr lang="tr-TR" sz="2400" b="1" smtClean="0">
                <a:latin typeface="Arial" charset="0"/>
              </a:rPr>
              <a:t>Atların büyük çoğunluğu için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4 x 4 m</a:t>
            </a:r>
            <a:r>
              <a:rPr lang="tr-TR" sz="2400" b="1" smtClean="0">
                <a:latin typeface="Arial" charset="0"/>
              </a:rPr>
              <a:t> büyüklüğünde, poniler için daha küçük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3 x 3</a:t>
            </a:r>
            <a:r>
              <a:rPr lang="tr-TR" sz="2400" b="1" smtClean="0">
                <a:latin typeface="Arial" charset="0"/>
              </a:rPr>
              <a:t> veya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3 x 2 m</a:t>
            </a:r>
            <a:r>
              <a:rPr lang="tr-TR" sz="2400" b="1" smtClean="0">
                <a:latin typeface="Arial" charset="0"/>
              </a:rPr>
              <a:t> ebadındaki bokslar yeterlidir. </a:t>
            </a:r>
          </a:p>
          <a:p>
            <a:pPr algn="just" eaLnBrk="1" hangingPunct="1"/>
            <a:r>
              <a:rPr lang="tr-TR" sz="2400" b="1" smtClean="0">
                <a:latin typeface="Arial" charset="0"/>
              </a:rPr>
              <a:t>Doğum boksları biraz daha büyük, yaklaşık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4 x 5 m</a:t>
            </a:r>
            <a:r>
              <a:rPr lang="tr-TR" sz="2400" b="1" smtClean="0">
                <a:latin typeface="Arial" charset="0"/>
              </a:rPr>
              <a:t> ebatlarındadır. </a:t>
            </a:r>
          </a:p>
          <a:p>
            <a:pPr algn="just" eaLnBrk="1" hangingPunct="1"/>
            <a:r>
              <a:rPr lang="tr-TR" sz="2400" b="1" smtClean="0">
                <a:latin typeface="Arial" charset="0"/>
              </a:rPr>
              <a:t>Bokslar arasında </a:t>
            </a:r>
            <a:r>
              <a:rPr lang="tr-TR" sz="2400" b="1" smtClean="0">
                <a:solidFill>
                  <a:srgbClr val="F85810"/>
                </a:solidFill>
                <a:latin typeface="Arial" charset="0"/>
              </a:rPr>
              <a:t>4 m</a:t>
            </a:r>
            <a:r>
              <a:rPr lang="tr-TR" sz="2400" b="1" smtClean="0">
                <a:latin typeface="Arial" charset="0"/>
              </a:rPr>
              <a:t> genişliğinde servis yolları bulunur. Boksların kapıları raylı olabildiği gibi tamamen duvara yaslanacak biçimde de olabilir, </a:t>
            </a:r>
            <a:r>
              <a:rPr lang="tr-TR" sz="2400" b="1" smtClean="0">
                <a:solidFill>
                  <a:srgbClr val="E2021D"/>
                </a:solidFill>
                <a:latin typeface="Arial" charset="0"/>
              </a:rPr>
              <a:t>genişliği 150 cm civarında</a:t>
            </a:r>
            <a:r>
              <a:rPr lang="tr-TR" sz="2400" b="1" smtClean="0">
                <a:latin typeface="Arial" charset="0"/>
              </a:rPr>
              <a:t> olmalıdır.</a:t>
            </a:r>
          </a:p>
          <a:p>
            <a:pPr algn="just" eaLnBrk="1" hangingPunct="1"/>
            <a:endParaRPr lang="tr-TR" sz="2400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38" name="Picture 4" descr="2005-12-30-1612-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52513"/>
            <a:ext cx="7993062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539" name="Text Box 5"/>
          <p:cNvSpPr txBox="1">
            <a:spLocks noChangeArrowheads="1"/>
          </p:cNvSpPr>
          <p:nvPr/>
        </p:nvSpPr>
        <p:spPr bwMode="auto">
          <a:xfrm>
            <a:off x="1403350" y="333375"/>
            <a:ext cx="6457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TJK Karacabey Pansiyon Harası</a:t>
            </a:r>
          </a:p>
        </p:txBody>
      </p:sp>
    </p:spTree>
    <p:extLst>
      <p:ext uri="{BB962C8B-B14F-4D97-AF65-F5344CB8AC3E}">
        <p14:creationId xmlns:p14="http://schemas.microsoft.com/office/powerpoint/2010/main" val="509514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2" name="Picture 4" descr="2005-12-30-1614-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561262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2563" name="Text Box 5"/>
          <p:cNvSpPr txBox="1">
            <a:spLocks noChangeArrowheads="1"/>
          </p:cNvSpPr>
          <p:nvPr/>
        </p:nvSpPr>
        <p:spPr bwMode="auto">
          <a:xfrm>
            <a:off x="1258888" y="692150"/>
            <a:ext cx="68103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TJK Pansiyon Harasında Tavlanın</a:t>
            </a:r>
          </a:p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 		İçten Görünüşü </a:t>
            </a:r>
          </a:p>
        </p:txBody>
      </p:sp>
    </p:spTree>
    <p:extLst>
      <p:ext uri="{BB962C8B-B14F-4D97-AF65-F5344CB8AC3E}">
        <p14:creationId xmlns:p14="http://schemas.microsoft.com/office/powerpoint/2010/main" val="285598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586" name="Picture 4" descr="2005-12-30-1615-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7705725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3587" name="Text Box 6"/>
          <p:cNvSpPr txBox="1">
            <a:spLocks noChangeArrowheads="1"/>
          </p:cNvSpPr>
          <p:nvPr/>
        </p:nvSpPr>
        <p:spPr bwMode="auto">
          <a:xfrm>
            <a:off x="755650" y="836613"/>
            <a:ext cx="7851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TJK Pansiyon Harası Karantina Tavlası</a:t>
            </a:r>
          </a:p>
        </p:txBody>
      </p:sp>
    </p:spTree>
    <p:extLst>
      <p:ext uri="{BB962C8B-B14F-4D97-AF65-F5344CB8AC3E}">
        <p14:creationId xmlns:p14="http://schemas.microsoft.com/office/powerpoint/2010/main" val="2417276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4" descr="2005-12-30-1613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313"/>
            <a:ext cx="7343775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1" name="Text Box 5"/>
          <p:cNvSpPr txBox="1">
            <a:spLocks noChangeArrowheads="1"/>
          </p:cNvSpPr>
          <p:nvPr/>
        </p:nvSpPr>
        <p:spPr bwMode="auto">
          <a:xfrm>
            <a:off x="827088" y="836613"/>
            <a:ext cx="7112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Karacabey TİM M. Ali Kiper Tavlası</a:t>
            </a:r>
          </a:p>
        </p:txBody>
      </p:sp>
    </p:spTree>
    <p:extLst>
      <p:ext uri="{BB962C8B-B14F-4D97-AF65-F5344CB8AC3E}">
        <p14:creationId xmlns:p14="http://schemas.microsoft.com/office/powerpoint/2010/main" val="3960836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ChangeArrowheads="1"/>
          </p:cNvSpPr>
          <p:nvPr>
            <p:ph type="body" idx="1"/>
          </p:nvPr>
        </p:nvSpPr>
        <p:spPr>
          <a:xfrm>
            <a:off x="152400" y="304800"/>
            <a:ext cx="8153400" cy="59436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lvl="1" eaLnBrk="1" hangingPunct="1">
              <a:buFontTx/>
              <a:buNone/>
            </a:pPr>
            <a:endParaRPr lang="tr-TR" b="1" smtClean="0">
              <a:latin typeface="Arial" charset="0"/>
            </a:endParaRPr>
          </a:p>
          <a:p>
            <a:pPr lvl="1" eaLnBrk="1" hangingPunct="1">
              <a:buFontTx/>
              <a:buNone/>
            </a:pPr>
            <a:endParaRPr lang="tr-TR" b="1" smtClean="0">
              <a:latin typeface="Arial" charset="0"/>
            </a:endParaRPr>
          </a:p>
          <a:p>
            <a:pPr lvl="1" algn="just" eaLnBrk="1" hangingPunct="1">
              <a:buFontTx/>
              <a:buNone/>
            </a:pPr>
            <a:r>
              <a:rPr lang="tr-TR" b="1" smtClean="0">
                <a:latin typeface="Arial" charset="0"/>
              </a:rPr>
              <a:t>     </a:t>
            </a:r>
            <a:endParaRPr lang="tr-TR" b="1" smtClean="0">
              <a:cs typeface="Times New Roman" pitchFamily="18" charset="0"/>
            </a:endParaRPr>
          </a:p>
        </p:txBody>
      </p:sp>
      <p:sp>
        <p:nvSpPr>
          <p:cNvPr id="8878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648200"/>
            <a:ext cx="82296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tr-TR" b="1" smtClean="0">
                <a:solidFill>
                  <a:schemeClr val="tx1"/>
                </a:solidFill>
              </a:rPr>
              <a:t>              </a:t>
            </a:r>
            <a:br>
              <a:rPr lang="tr-TR" b="1" smtClean="0">
                <a:solidFill>
                  <a:schemeClr val="tx1"/>
                </a:solidFill>
              </a:rPr>
            </a:br>
            <a:r>
              <a:rPr lang="tr-TR" b="1" smtClean="0">
                <a:solidFill>
                  <a:schemeClr val="tx1"/>
                </a:solidFill>
              </a:rPr>
              <a:t/>
            </a:r>
            <a:br>
              <a:rPr lang="tr-TR" b="1" smtClean="0">
                <a:solidFill>
                  <a:schemeClr val="tx1"/>
                </a:solidFill>
              </a:rPr>
            </a:br>
            <a:endParaRPr lang="tr-TR" b="1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87812" name="Rectangle 4"/>
          <p:cNvSpPr>
            <a:spLocks noChangeArrowheads="1"/>
          </p:cNvSpPr>
          <p:nvPr/>
        </p:nvSpPr>
        <p:spPr bwMode="auto">
          <a:xfrm>
            <a:off x="533400" y="457200"/>
            <a:ext cx="8229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/>
          <a:lstStyle/>
          <a:p>
            <a:pPr algn="ctr" eaLnBrk="0" hangingPunct="0"/>
            <a:r>
              <a:rPr kumimoji="1" lang="tr-TR" sz="2400" b="1">
                <a:latin typeface="Times New Roman" pitchFamily="18" charset="0"/>
              </a:rPr>
              <a:t> </a:t>
            </a:r>
            <a:br>
              <a:rPr kumimoji="1" lang="tr-TR" sz="2400" b="1">
                <a:latin typeface="Times New Roman" pitchFamily="18" charset="0"/>
              </a:rPr>
            </a:br>
            <a:r>
              <a:rPr kumimoji="1" lang="tr-TR" sz="2400" b="1">
                <a:latin typeface="Times New Roman" pitchFamily="18" charset="0"/>
              </a:rPr>
              <a:t/>
            </a:r>
            <a:br>
              <a:rPr kumimoji="1" lang="tr-TR" sz="2400" b="1">
                <a:latin typeface="Times New Roman" pitchFamily="18" charset="0"/>
              </a:rPr>
            </a:br>
            <a:endParaRPr kumimoji="1" lang="tr-TR" sz="2400" b="1">
              <a:latin typeface="Arial" charset="0"/>
            </a:endParaRPr>
          </a:p>
        </p:txBody>
      </p:sp>
      <p:graphicFrame>
        <p:nvGraphicFramePr>
          <p:cNvPr id="325637" name="Object 5"/>
          <p:cNvGraphicFramePr>
            <a:graphicFrameLocks noChangeAspect="1"/>
          </p:cNvGraphicFramePr>
          <p:nvPr/>
        </p:nvGraphicFramePr>
        <p:xfrm>
          <a:off x="152400" y="179388"/>
          <a:ext cx="8839200" cy="649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4" imgW="5371429" imgH="3949206" progId="Photoshop.Image.7">
                  <p:embed/>
                </p:oleObj>
              </mc:Choice>
              <mc:Fallback>
                <p:oleObj name="Image" r:id="rId4" imgW="5371429" imgH="3949206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79388"/>
                        <a:ext cx="8839200" cy="649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19264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7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8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7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7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7810" grpId="0" build="p" autoUpdateAnimBg="0" advAuto="0"/>
      <p:bldP spid="887811" grpId="0" autoUpdateAnimBg="0"/>
      <p:bldP spid="88781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658" name="Picture 4" descr="2005-12-30-1609-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777716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659" name="Text Box 5"/>
          <p:cNvSpPr txBox="1">
            <a:spLocks noChangeArrowheads="1"/>
          </p:cNvSpPr>
          <p:nvPr/>
        </p:nvSpPr>
        <p:spPr bwMode="auto">
          <a:xfrm>
            <a:off x="755650" y="620713"/>
            <a:ext cx="7783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E2021D"/>
                </a:solidFill>
              </a:rPr>
              <a:t>Karacabey Tavlasından İçten Görünüş</a:t>
            </a:r>
          </a:p>
        </p:txBody>
      </p:sp>
    </p:spTree>
    <p:extLst>
      <p:ext uri="{BB962C8B-B14F-4D97-AF65-F5344CB8AC3E}">
        <p14:creationId xmlns:p14="http://schemas.microsoft.com/office/powerpoint/2010/main" val="434421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2" name="Picture 7" descr="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0227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3" name="Picture 8" descr="box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8" y="1484313"/>
            <a:ext cx="4583112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4" name="Picture 9" descr="box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437063"/>
            <a:ext cx="47593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5" name="Picture 10" descr="box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401637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686" name="Rectangle 11"/>
          <p:cNvSpPr>
            <a:spLocks noChangeArrowheads="1"/>
          </p:cNvSpPr>
          <p:nvPr/>
        </p:nvSpPr>
        <p:spPr bwMode="auto">
          <a:xfrm>
            <a:off x="3635375" y="461963"/>
            <a:ext cx="5400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E2021D"/>
                </a:solidFill>
              </a:rPr>
              <a:t>Kapalı tavla (dış görünüş)</a:t>
            </a:r>
          </a:p>
        </p:txBody>
      </p:sp>
    </p:spTree>
    <p:extLst>
      <p:ext uri="{BB962C8B-B14F-4D97-AF65-F5344CB8AC3E}">
        <p14:creationId xmlns:p14="http://schemas.microsoft.com/office/powerpoint/2010/main" val="1711131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6" name="Picture 10" descr="box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" b="14549"/>
          <a:stretch>
            <a:fillRect/>
          </a:stretch>
        </p:blipFill>
        <p:spPr bwMode="auto">
          <a:xfrm>
            <a:off x="323850" y="476250"/>
            <a:ext cx="442753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707" name="Picture 7" descr="box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860800"/>
            <a:ext cx="43561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708" name="Picture 8" descr="box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4"/>
          <a:stretch>
            <a:fillRect/>
          </a:stretch>
        </p:blipFill>
        <p:spPr bwMode="auto">
          <a:xfrm>
            <a:off x="5580063" y="0"/>
            <a:ext cx="32639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709" name="Picture 9" descr="box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581525"/>
            <a:ext cx="32766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710" name="Rectangle 11"/>
          <p:cNvSpPr>
            <a:spLocks noChangeArrowheads="1"/>
          </p:cNvSpPr>
          <p:nvPr/>
        </p:nvSpPr>
        <p:spPr bwMode="auto">
          <a:xfrm rot="5400000">
            <a:off x="3169444" y="3391694"/>
            <a:ext cx="3983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E2021D"/>
                </a:solidFill>
              </a:rPr>
              <a:t>Kapalı Bokslu Tavlalar</a:t>
            </a:r>
          </a:p>
        </p:txBody>
      </p:sp>
    </p:spTree>
    <p:extLst>
      <p:ext uri="{BB962C8B-B14F-4D97-AF65-F5344CB8AC3E}">
        <p14:creationId xmlns:p14="http://schemas.microsoft.com/office/powerpoint/2010/main" val="1557338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7" descr="box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454400"/>
            <a:ext cx="4067175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1" name="Picture 8" descr="box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03188"/>
            <a:ext cx="4067175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2" name="Picture 9" descr="box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2844800"/>
            <a:ext cx="4932363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733" name="Rectangle 10"/>
          <p:cNvSpPr>
            <a:spLocks noChangeArrowheads="1"/>
          </p:cNvSpPr>
          <p:nvPr/>
        </p:nvSpPr>
        <p:spPr bwMode="auto">
          <a:xfrm>
            <a:off x="323850" y="1685925"/>
            <a:ext cx="4210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800" b="1"/>
              <a:t>Nakil sırasında atlar</a:t>
            </a:r>
          </a:p>
        </p:txBody>
      </p:sp>
    </p:spTree>
    <p:extLst>
      <p:ext uri="{BB962C8B-B14F-4D97-AF65-F5344CB8AC3E}">
        <p14:creationId xmlns:p14="http://schemas.microsoft.com/office/powerpoint/2010/main" val="106367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692</Words>
  <Application>Microsoft Office PowerPoint</Application>
  <PresentationFormat>Ekran Gösterisi (4:3)</PresentationFormat>
  <Paragraphs>114</Paragraphs>
  <Slides>21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3" baseType="lpstr">
      <vt:lpstr>Ofis Teması</vt:lpstr>
      <vt:lpstr>Adobe Photoshop Image</vt:lpstr>
      <vt:lpstr>At Barınakları</vt:lpstr>
      <vt:lpstr>PowerPoint Sunusu</vt:lpstr>
      <vt:lpstr>Bunlar;</vt:lpstr>
      <vt:lpstr>Tavladaki atların iklimsel çevre ihtiyaçları aşağıda verilmiştir.</vt:lpstr>
      <vt:lpstr>PowerPoint Sunusu</vt:lpstr>
      <vt:lpstr>PowerPoint Sunusu</vt:lpstr>
      <vt:lpstr>Kapalı Bağlı Tavlalar</vt:lpstr>
      <vt:lpstr>PowerPoint Sunusu</vt:lpstr>
      <vt:lpstr>PowerPoint Sunusu</vt:lpstr>
      <vt:lpstr>PowerPoint Sunusu</vt:lpstr>
      <vt:lpstr>PowerPoint Sunusu</vt:lpstr>
      <vt:lpstr>Kapalı  Bokslu  Tavlalar</vt:lpstr>
      <vt:lpstr>PowerPoint Sunusu</vt:lpstr>
      <vt:lpstr>PowerPoint Sunusu</vt:lpstr>
      <vt:lpstr>PowerPoint Sunusu</vt:lpstr>
      <vt:lpstr>PowerPoint Sunusu</vt:lpstr>
      <vt:lpstr>                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Barınakları</dc:title>
  <dc:creator>X</dc:creator>
  <cp:lastModifiedBy>X</cp:lastModifiedBy>
  <cp:revision>1</cp:revision>
  <dcterms:created xsi:type="dcterms:W3CDTF">2020-03-19T07:25:03Z</dcterms:created>
  <dcterms:modified xsi:type="dcterms:W3CDTF">2020-03-19T07:26:10Z</dcterms:modified>
</cp:coreProperties>
</file>