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068C8-7A3D-473F-9554-189AB3A5E599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6D020-E65A-4DE6-AC74-2D659FF108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9771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633DDCF5-ACE2-405B-9A8D-65A52A980C20}" type="slidenum">
              <a:rPr lang="tr-TR" smtClean="0">
                <a:latin typeface="Times New Roman" pitchFamily="18" charset="0"/>
              </a:rPr>
              <a:pPr eaLnBrk="1" hangingPunct="1"/>
              <a:t>6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48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30675672-0E8C-4F2E-BABF-47B7A60A0001}" type="slidenum">
              <a:rPr lang="tr-TR" smtClean="0">
                <a:latin typeface="Times New Roman" pitchFamily="18" charset="0"/>
              </a:rPr>
              <a:pPr eaLnBrk="1" hangingPunct="1"/>
              <a:t>9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49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92B11D67-D672-47C0-8ACA-8F59A7FEAC83}" type="slidenum">
              <a:rPr lang="tr-TR" smtClean="0">
                <a:latin typeface="Times New Roman" pitchFamily="18" charset="0"/>
              </a:rPr>
              <a:pPr eaLnBrk="1" hangingPunct="1"/>
              <a:t>10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50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2F554D82-4AFC-46D1-88DB-F2FF74771929}" type="slidenum">
              <a:rPr lang="tr-TR" smtClean="0">
                <a:latin typeface="Times New Roman" pitchFamily="18" charset="0"/>
              </a:rPr>
              <a:pPr eaLnBrk="1" hangingPunct="1"/>
              <a:t>19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51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DD2FB054-4564-4294-A88F-976FCCBAF89B}" type="slidenum">
              <a:rPr lang="tr-TR" smtClean="0">
                <a:latin typeface="Times New Roman" pitchFamily="18" charset="0"/>
              </a:rPr>
              <a:pPr eaLnBrk="1" hangingPunct="1"/>
              <a:t>21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52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02DB880-2BDC-4E4A-A221-B4816953F2DE}" type="slidenum">
              <a:rPr lang="tr-TR" smtClean="0">
                <a:latin typeface="Times New Roman" pitchFamily="18" charset="0"/>
              </a:rPr>
              <a:pPr eaLnBrk="1" hangingPunct="1"/>
              <a:t>23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53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FD4CF00-8DC7-4981-AA9D-00CE7FE1F0DB}" type="slidenum">
              <a:rPr lang="tr-TR" smtClean="0">
                <a:latin typeface="Times New Roman" pitchFamily="18" charset="0"/>
              </a:rPr>
              <a:pPr eaLnBrk="1" hangingPunct="1"/>
              <a:t>24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54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DDB8E9F9-1DDB-43B5-85F8-5F971D69B8EB}" type="slidenum">
              <a:rPr lang="tr-TR" smtClean="0">
                <a:latin typeface="Times New Roman" pitchFamily="18" charset="0"/>
              </a:rPr>
              <a:pPr eaLnBrk="1" hangingPunct="1"/>
              <a:t>26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556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952E3561-70AC-4687-BC2F-F5607C1F4109}" type="slidenum">
              <a:rPr lang="tr-TR" smtClean="0">
                <a:latin typeface="Times New Roman" pitchFamily="18" charset="0"/>
              </a:rPr>
              <a:pPr eaLnBrk="1" hangingPunct="1"/>
              <a:t>27</a:t>
            </a:fld>
            <a:endParaRPr lang="tr-TR" smtClean="0">
              <a:latin typeface="Times New Roman" pitchFamily="18" charset="0"/>
            </a:endParaRPr>
          </a:p>
        </p:txBody>
      </p:sp>
      <p:sp>
        <p:nvSpPr>
          <p:cNvPr id="456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600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407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705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883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606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41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942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1119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147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7596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4764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047A7-2BC1-4FD6-A93C-E55C46AEA8D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4169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68953-6099-4F7C-A58B-BBCCEBBB86A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6156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BE22C-86BE-4F68-AD73-A994B88B130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078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C1CF8-2DCD-4722-972E-BF8E9F0876C3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1C765-0338-41D3-BAEB-6FBECCCC2DA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40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tr/imgres?imgurl=http://www.petoftheday.com/archive/2004/August/26.jpg&amp;imgrefurl=http://www.petoftheday.com/archive/2004/August/26.html&amp;h=326&amp;w=390&amp;sz=58&amp;tbnid=vrh1FuF638wJ:&amp;tbnh=100&amp;tbnw=120&amp;hl=tr&amp;start=3&amp;prev=/images%3Fq%3Dfive%2Byears%2Bold%2Bhorse%26svnum%3D10%26hl%3Dtr%26lr%3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tr/imgres?imgurl=http://www.straightegyptians.com/barn/images/mw02_andrus.jpg&amp;imgrefurl=http://www.straightegyptians.com/barn/international/mw02.htm&amp;h=330&amp;w=462&amp;sz=36&amp;tbnid=jeNlZg9FsowJ:&amp;tbnh=89&amp;tbnw=125&amp;hl=tr&amp;start=25&amp;prev=/images%3Fq%3Dseven%2Byears%2Bold%2Bhorse%26start%3D20%26svnum%3D10%26hl%3Dtr%26lr%3D%26sa%3D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tr/imgres?imgurl=http://www.petoftheday.com/archive/2005/March/31.jpg&amp;imgrefurl=http://www.petoftheday.com/archive/2005/March/31.html&amp;h=319&amp;w=390&amp;sz=54&amp;tbnid=kRaoG9TK-S4J:&amp;tbnh=98&amp;tbnw=120&amp;hl=tr&amp;start=4&amp;prev=/images%3Fq%3Dten%2Byears%2Bold%2Bhorse%26svnum%3D10%26hl%3Dtr%26lr%3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tr/imgres?imgurl=http://www.petoftheday.com/archive/2003/January/26.jpg&amp;imgrefurl=http://www.petoftheday.com/archive/2003/January/26.html&amp;h=391&amp;w=274&amp;sz=51&amp;tbnid=7sLwEkE0Wx8J:&amp;tbnh=120&amp;tbnw=84&amp;hl=tr&amp;start=3&amp;prev=/images%3Fq%3Dthirty%2Byears%2Bold%2Bhorse%26svnum%3D10%26hl%3Dtr%26lr%3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tr/imgres?imgurl=http://www.petoftheday.com/archive/2000/February/20.jpg&amp;imgrefurl=http://www.petoftheday.com/archive/2000/February/20.html&amp;h=346&amp;w=355&amp;sz=56&amp;tbnid=ZZbinK7cmNYJ:&amp;tbnh=114&amp;tbnw=117&amp;hl=tr&amp;start=4&amp;prev=/images%3Fq%3Dtwenty%2Byears%2Bold%2Bhorse%26svnum%3D10%26hl%3Dtr%26lr%3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tr/imgres?imgurl=http://www.drafthorsejournal.com/daysbeforeyesterday/spring01/25yearsago/gifs/photo1.gif&amp;imgrefurl=http://www.drafthorsejournal.com/daysbeforeyesterday/spring01/25yearsago/25yearsago.htm&amp;h=172&amp;w=175&amp;sz=35&amp;tbnid=GXYRn8UPaR0J:&amp;tbnh=93&amp;tbnw=95&amp;hl=tr&amp;start=1&amp;prev=/images%3Fq%3Dtwenty%2Bfive%2Byears%2Bold%2Bhorse%26svnum%3D10%26hl%3Dtr%26lr%3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404813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>
                <a:solidFill>
                  <a:srgbClr val="FD1944"/>
                </a:solidFill>
                <a:latin typeface="Arial Black" pitchFamily="34" charset="0"/>
              </a:rPr>
              <a:t>Atlarda Yaş Tayini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28775"/>
            <a:ext cx="4572000" cy="496887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000" smtClean="0">
                <a:solidFill>
                  <a:srgbClr val="120763"/>
                </a:solidFill>
                <a:latin typeface="Arial Black" pitchFamily="34" charset="0"/>
              </a:rPr>
              <a:t>Yaş tayinini yaparken kullanılan en önemli kriter</a:t>
            </a:r>
            <a:r>
              <a:rPr lang="tr-TR" sz="2000" smtClean="0">
                <a:latin typeface="Arial Black" pitchFamily="34" charset="0"/>
              </a:rPr>
              <a:t> DİŞ</a:t>
            </a:r>
            <a:r>
              <a:rPr lang="tr-TR" sz="2000" smtClean="0">
                <a:solidFill>
                  <a:srgbClr val="120763"/>
                </a:solidFill>
                <a:latin typeface="Arial Black" pitchFamily="34" charset="0"/>
              </a:rPr>
              <a:t>’lerdir.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000" smtClean="0">
                <a:solidFill>
                  <a:srgbClr val="120763"/>
                </a:solidFill>
                <a:latin typeface="Arial Black" pitchFamily="34" charset="0"/>
              </a:rPr>
              <a:t>Diş, </a:t>
            </a:r>
            <a:r>
              <a:rPr lang="tr-TR" sz="2000" smtClean="0">
                <a:solidFill>
                  <a:srgbClr val="A09C00"/>
                </a:solidFill>
                <a:latin typeface="Arial Black" pitchFamily="34" charset="0"/>
              </a:rPr>
              <a:t>cement, mina,  dentin</a:t>
            </a:r>
            <a:r>
              <a:rPr lang="tr-TR" sz="2000" smtClean="0">
                <a:solidFill>
                  <a:srgbClr val="120763"/>
                </a:solidFill>
                <a:latin typeface="Arial Black" pitchFamily="34" charset="0"/>
              </a:rPr>
              <a:t> ve </a:t>
            </a:r>
            <a:r>
              <a:rPr lang="tr-TR" sz="2000" smtClean="0">
                <a:solidFill>
                  <a:srgbClr val="A09C00"/>
                </a:solidFill>
                <a:latin typeface="Arial Black" pitchFamily="34" charset="0"/>
              </a:rPr>
              <a:t>diş pulpası</a:t>
            </a:r>
            <a:r>
              <a:rPr lang="tr-TR" sz="2000" smtClean="0">
                <a:solidFill>
                  <a:srgbClr val="120763"/>
                </a:solidFill>
                <a:latin typeface="Arial Black" pitchFamily="34" charset="0"/>
              </a:rPr>
              <a:t> tabakalarından oluşur.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000" smtClean="0">
                <a:solidFill>
                  <a:srgbClr val="120763"/>
                </a:solidFill>
                <a:latin typeface="Arial Black" pitchFamily="34" charset="0"/>
              </a:rPr>
              <a:t>Cement tabakası dişlerin birbirine sürtünmesi sonucu zamanla aşınıp kaybolmaktadır.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000" smtClean="0">
                <a:solidFill>
                  <a:srgbClr val="120763"/>
                </a:solidFill>
                <a:latin typeface="Arial Black" pitchFamily="34" charset="0"/>
              </a:rPr>
              <a:t>Bu nedenle dişlere bakarak yaş tayininde diğer diş tabakalarının durumu önemlidir. </a:t>
            </a:r>
          </a:p>
        </p:txBody>
      </p:sp>
      <p:pic>
        <p:nvPicPr>
          <p:cNvPr id="45060" name="Picture 7" descr="too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00213"/>
            <a:ext cx="4075112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24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33600"/>
            <a:ext cx="9144000" cy="647700"/>
          </a:xfrm>
        </p:spPr>
        <p:txBody>
          <a:bodyPr/>
          <a:lstStyle/>
          <a:p>
            <a:pPr eaLnBrk="1" hangingPunct="1">
              <a:defRPr/>
            </a:pPr>
            <a:r>
              <a:rPr lang="tr-TR" sz="3600" b="1" smtClean="0">
                <a:solidFill>
                  <a:srgbClr val="120763"/>
                </a:solidFill>
                <a:latin typeface="Arial Black" pitchFamily="34" charset="0"/>
              </a:rPr>
              <a:t>Yaş tayininde </a:t>
            </a:r>
            <a:r>
              <a:rPr lang="tr-TR" sz="3600" b="1" smtClean="0">
                <a:solidFill>
                  <a:srgbClr val="FD1944"/>
                </a:solidFill>
                <a:latin typeface="Arial Black" pitchFamily="34" charset="0"/>
              </a:rPr>
              <a:t>4 önemli safha</a:t>
            </a:r>
            <a:r>
              <a:rPr lang="tr-TR" sz="3600" b="1" smtClean="0">
                <a:solidFill>
                  <a:srgbClr val="120763"/>
                </a:solidFill>
                <a:latin typeface="Arial Black" pitchFamily="34" charset="0"/>
              </a:rPr>
              <a:t> vardır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3068638"/>
            <a:ext cx="8964612" cy="3538537"/>
          </a:xfrm>
        </p:spPr>
        <p:txBody>
          <a:bodyPr/>
          <a:lstStyle/>
          <a:p>
            <a:pPr algn="just" eaLnBrk="1" hangingPunct="1">
              <a:lnSpc>
                <a:spcPct val="105000"/>
              </a:lnSpc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0 - 2,5 Yaş Arası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400" smtClean="0">
                <a:solidFill>
                  <a:srgbClr val="0000CC"/>
                </a:solidFill>
                <a:latin typeface="Franklin Gothic Medium" pitchFamily="34" charset="0"/>
              </a:rPr>
              <a:t>Süt dişlerinin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çıkması ve </a:t>
            </a:r>
            <a:r>
              <a:rPr lang="tr-TR" sz="2400" smtClean="0">
                <a:solidFill>
                  <a:srgbClr val="0000CC"/>
                </a:solidFill>
                <a:latin typeface="Franklin Gothic Medium" pitchFamily="34" charset="0"/>
              </a:rPr>
              <a:t>süt dişlerindeki arpacık çukurluğunun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aşınmaya başlaması</a:t>
            </a:r>
          </a:p>
          <a:p>
            <a:pPr algn="just" eaLnBrk="1" hangingPunct="1">
              <a:lnSpc>
                <a:spcPct val="105000"/>
              </a:lnSpc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2,5 – 5 Yaş Arası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 </a:t>
            </a:r>
            <a:r>
              <a:rPr lang="tr-TR" sz="2400" smtClean="0">
                <a:solidFill>
                  <a:srgbClr val="0000CC"/>
                </a:solidFill>
                <a:latin typeface="Franklin Gothic Medium" pitchFamily="34" charset="0"/>
              </a:rPr>
              <a:t>Süt dişlerinin düşmesi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ve </a:t>
            </a:r>
            <a:r>
              <a:rPr lang="tr-TR" sz="2400" smtClean="0">
                <a:solidFill>
                  <a:srgbClr val="0000CC"/>
                </a:solidFill>
                <a:latin typeface="Franklin Gothic Medium" pitchFamily="34" charset="0"/>
              </a:rPr>
              <a:t>yerine kalıcı dişlerin çıkması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. Alt kalıcı kesicilerde süt dişlerinin </a:t>
            </a:r>
            <a:r>
              <a:rPr lang="tr-TR" sz="2400" smtClean="0">
                <a:solidFill>
                  <a:srgbClr val="0000CC"/>
                </a:solidFill>
                <a:latin typeface="Franklin Gothic Medium" pitchFamily="34" charset="0"/>
              </a:rPr>
              <a:t>değişmesi</a:t>
            </a:r>
          </a:p>
          <a:p>
            <a:pPr algn="just" eaLnBrk="1" hangingPunct="1">
              <a:lnSpc>
                <a:spcPct val="105000"/>
              </a:lnSpc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5 - 8  Yaş Arası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Alt kesici dişlerde </a:t>
            </a:r>
            <a:r>
              <a:rPr lang="tr-TR" sz="2400" smtClean="0">
                <a:solidFill>
                  <a:srgbClr val="0000CC"/>
                </a:solidFill>
                <a:latin typeface="Franklin Gothic Medium" pitchFamily="34" charset="0"/>
              </a:rPr>
              <a:t>arpacık çukurluğunun silinmesi</a:t>
            </a:r>
          </a:p>
          <a:p>
            <a:pPr algn="just" eaLnBrk="1" hangingPunct="1">
              <a:lnSpc>
                <a:spcPct val="105000"/>
              </a:lnSpc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8 Yaşından Yukarı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 :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Kesici dişlerde </a:t>
            </a:r>
            <a:r>
              <a:rPr lang="tr-TR" sz="2400" smtClean="0">
                <a:solidFill>
                  <a:srgbClr val="0000CC"/>
                </a:solidFill>
                <a:latin typeface="Franklin Gothic Medium" pitchFamily="34" charset="0"/>
              </a:rPr>
              <a:t>aşınma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sonucu meydana gelen değişiklikler.</a:t>
            </a:r>
          </a:p>
        </p:txBody>
      </p:sp>
      <p:pic>
        <p:nvPicPr>
          <p:cNvPr id="46084" name="Picture 10" descr="Horse's Mou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38100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28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242888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>
                <a:solidFill>
                  <a:srgbClr val="FD1944"/>
                </a:solidFill>
                <a:latin typeface="Arial Black" pitchFamily="34" charset="0"/>
              </a:rPr>
              <a:t>Atın  Diş Formülü</a:t>
            </a:r>
          </a:p>
        </p:txBody>
      </p:sp>
      <p:graphicFrame>
        <p:nvGraphicFramePr>
          <p:cNvPr id="24934" name="Group 358"/>
          <p:cNvGraphicFramePr>
            <a:graphicFrameLocks noGrp="1"/>
          </p:cNvGraphicFramePr>
          <p:nvPr>
            <p:ph sz="half" idx="1"/>
          </p:nvPr>
        </p:nvGraphicFramePr>
        <p:xfrm>
          <a:off x="755650" y="1747838"/>
          <a:ext cx="7704138" cy="1465261"/>
        </p:xfrm>
        <a:graphic>
          <a:graphicData uri="http://schemas.openxmlformats.org/drawingml/2006/table">
            <a:tbl>
              <a:tblPr/>
              <a:tblGrid>
                <a:gridCol w="606425"/>
                <a:gridCol w="603250"/>
                <a:gridCol w="606425"/>
                <a:gridCol w="604838"/>
                <a:gridCol w="606425"/>
                <a:gridCol w="606425"/>
                <a:gridCol w="603250"/>
                <a:gridCol w="606425"/>
                <a:gridCol w="2860675"/>
              </a:tblGrid>
              <a:tr h="4873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 Black" pitchFamily="34" charset="0"/>
                        <a:buChar char=" "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Franklin Gothic Medium" pitchFamily="34" charset="0"/>
                          <a:cs typeface="Times New Roman" pitchFamily="18" charset="0"/>
                        </a:rPr>
                        <a:t> Aygır (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Franklin Gothic Medium" pitchFamily="34" charset="0"/>
                          <a:cs typeface="Times New Roman" pitchFamily="18" charset="0"/>
                        </a:rPr>
                        <a:t>40 Diş</a:t>
                      </a: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Franklin Gothic Medium" pitchFamily="34" charset="0"/>
                          <a:cs typeface="Times New Roman" pitchFamily="18" charset="0"/>
                        </a:rPr>
                        <a:t>)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Franklin Gothic Medium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M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M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936" name="Group 360"/>
          <p:cNvGraphicFramePr>
            <a:graphicFrameLocks noGrp="1"/>
          </p:cNvGraphicFramePr>
          <p:nvPr>
            <p:ph sz="quarter" idx="2"/>
          </p:nvPr>
        </p:nvGraphicFramePr>
        <p:xfrm>
          <a:off x="684213" y="4581525"/>
          <a:ext cx="7848600" cy="1511301"/>
        </p:xfrm>
        <a:graphic>
          <a:graphicData uri="http://schemas.openxmlformats.org/drawingml/2006/table">
            <a:tbl>
              <a:tblPr/>
              <a:tblGrid>
                <a:gridCol w="611187"/>
                <a:gridCol w="612775"/>
                <a:gridCol w="611188"/>
                <a:gridCol w="611187"/>
                <a:gridCol w="612775"/>
                <a:gridCol w="609600"/>
                <a:gridCol w="611188"/>
                <a:gridCol w="611187"/>
                <a:gridCol w="2957513"/>
              </a:tblGrid>
              <a:tr h="5032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Franklin Gothic Medium" pitchFamily="34" charset="0"/>
                          <a:cs typeface="Times New Roman" pitchFamily="18" charset="0"/>
                        </a:rPr>
                        <a:t>Kısrak (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Franklin Gothic Medium" pitchFamily="34" charset="0"/>
                          <a:cs typeface="Times New Roman" pitchFamily="18" charset="0"/>
                        </a:rPr>
                        <a:t>36 Diş</a:t>
                      </a:r>
                      <a:r>
                        <a:rPr kumimoji="0" 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Franklin Gothic Medium" pitchFamily="34" charset="0"/>
                          <a:cs typeface="Times New Roman" pitchFamily="18" charset="0"/>
                        </a:rPr>
                        <a:t>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Franklin Gothic Medium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M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M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20763"/>
                          </a:solidFill>
                          <a:effectLst/>
                          <a:latin typeface="Arial Black" pitchFamily="34" charset="0"/>
                          <a:cs typeface="Times New Roman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20763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201" name="Rectangle 350"/>
          <p:cNvSpPr>
            <a:spLocks noChangeArrowheads="1"/>
          </p:cNvSpPr>
          <p:nvPr/>
        </p:nvSpPr>
        <p:spPr bwMode="auto">
          <a:xfrm>
            <a:off x="539750" y="3716338"/>
            <a:ext cx="7561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000">
                <a:solidFill>
                  <a:srgbClr val="120763"/>
                </a:solidFill>
                <a:latin typeface="Franklin Gothic Medium" pitchFamily="34" charset="0"/>
              </a:rPr>
              <a:t>Dişilerde, </a:t>
            </a:r>
            <a:r>
              <a:rPr lang="en-US" sz="2000" b="1">
                <a:solidFill>
                  <a:srgbClr val="FD1944"/>
                </a:solidFill>
                <a:latin typeface="Franklin Gothic Medium" pitchFamily="34" charset="0"/>
              </a:rPr>
              <a:t>canin </a:t>
            </a:r>
            <a:r>
              <a:rPr lang="en-US" sz="2000">
                <a:solidFill>
                  <a:srgbClr val="FD1944"/>
                </a:solidFill>
                <a:latin typeface="Franklin Gothic Medium" pitchFamily="34" charset="0"/>
              </a:rPr>
              <a:t>(köpek) dişler</a:t>
            </a:r>
            <a:r>
              <a:rPr lang="en-US" sz="2000">
                <a:solidFill>
                  <a:srgbClr val="120763"/>
                </a:solidFill>
                <a:latin typeface="Franklin Gothic Medium" pitchFamily="34" charset="0"/>
              </a:rPr>
              <a:t> yoktur. </a:t>
            </a:r>
            <a:endParaRPr lang="tr-TR" sz="2000">
              <a:solidFill>
                <a:srgbClr val="120763"/>
              </a:solidFill>
              <a:latin typeface="Franklin Gothic Medium" pitchFamily="34" charset="0"/>
            </a:endParaRPr>
          </a:p>
          <a:p>
            <a:r>
              <a:rPr lang="tr-TR" sz="2000">
                <a:solidFill>
                  <a:srgbClr val="120763"/>
                </a:solidFill>
                <a:latin typeface="Franklin Gothic Medium" pitchFamily="34" charset="0"/>
              </a:rPr>
              <a:t>Ancak k</a:t>
            </a:r>
            <a:r>
              <a:rPr lang="en-US" sz="2000">
                <a:solidFill>
                  <a:srgbClr val="120763"/>
                </a:solidFill>
                <a:latin typeface="Franklin Gothic Medium" pitchFamily="34" charset="0"/>
              </a:rPr>
              <a:t>ısraklarda nadiren rudimenter olarak görülebilir. </a:t>
            </a:r>
          </a:p>
        </p:txBody>
      </p:sp>
    </p:spTree>
    <p:extLst>
      <p:ext uri="{BB962C8B-B14F-4D97-AF65-F5344CB8AC3E}">
        <p14:creationId xmlns:p14="http://schemas.microsoft.com/office/powerpoint/2010/main" val="9350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765175"/>
            <a:ext cx="8243887" cy="86360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A09C00"/>
                </a:solidFill>
                <a:latin typeface="Arial Black" pitchFamily="34" charset="0"/>
              </a:rPr>
              <a:t>Süt Dişleri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81200"/>
            <a:ext cx="8569325" cy="3679825"/>
          </a:xfrm>
        </p:spPr>
        <p:txBody>
          <a:bodyPr/>
          <a:lstStyle/>
          <a:p>
            <a:pPr algn="just" eaLnBrk="1" hangingPunct="1"/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Kesici süt dişleri daha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küçük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ve rengi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beyazımsıdır. </a:t>
            </a:r>
          </a:p>
          <a:p>
            <a:pPr algn="just" eaLnBrk="1" hangingPunct="1"/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Dişin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taç kısmı kürek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şeklindedir. </a:t>
            </a:r>
          </a:p>
          <a:p>
            <a:pPr algn="just" eaLnBrk="1" hangingPunct="1"/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Diş kökünden bir </a:t>
            </a:r>
            <a:r>
              <a:rPr lang="tr-TR" sz="2800" smtClean="0">
                <a:solidFill>
                  <a:srgbClr val="E2021D"/>
                </a:solidFill>
                <a:latin typeface="Franklin Gothic Medium" pitchFamily="34" charset="0"/>
              </a:rPr>
              <a:t>boyun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ile ayrılmıştır ve </a:t>
            </a:r>
            <a:r>
              <a:rPr lang="tr-TR" sz="2800" smtClean="0">
                <a:solidFill>
                  <a:srgbClr val="E2021D"/>
                </a:solidFill>
                <a:latin typeface="Franklin Gothic Medium" pitchFamily="34" charset="0"/>
              </a:rPr>
              <a:t>ön yüzü düzdür</a:t>
            </a:r>
            <a:r>
              <a:rPr lang="tr-TR" sz="2800" smtClean="0">
                <a:solidFill>
                  <a:schemeClr val="tx2"/>
                </a:solidFill>
                <a:latin typeface="Franklin Gothic Medium" pitchFamily="34" charset="0"/>
              </a:rPr>
              <a:t>. </a:t>
            </a:r>
          </a:p>
          <a:p>
            <a:pPr algn="just" eaLnBrk="1" hangingPunct="1"/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Dişler elle oynatıldığında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sallanırlar. </a:t>
            </a:r>
          </a:p>
          <a:p>
            <a:pPr algn="just" eaLnBrk="1" hangingPunct="1"/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2,5 yaşına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kadar atın ağzındaki dişlerin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tamamı süt dişidir.</a:t>
            </a:r>
          </a:p>
        </p:txBody>
      </p:sp>
    </p:spTree>
    <p:extLst>
      <p:ext uri="{BB962C8B-B14F-4D97-AF65-F5344CB8AC3E}">
        <p14:creationId xmlns:p14="http://schemas.microsoft.com/office/powerpoint/2010/main" val="67803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341438"/>
            <a:ext cx="8243887" cy="792162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Kalıcı dişler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636838"/>
            <a:ext cx="8062913" cy="245586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Kalıcı dişler daha </a:t>
            </a:r>
            <a:r>
              <a:rPr lang="tr-TR" sz="2800" smtClean="0">
                <a:solidFill>
                  <a:srgbClr val="A50021"/>
                </a:solidFill>
                <a:latin typeface="Franklin Gothic Medium" pitchFamily="34" charset="0"/>
              </a:rPr>
              <a:t>sarımtırak renktedir</a:t>
            </a:r>
            <a:r>
              <a:rPr lang="tr-TR" sz="2800" smtClean="0">
                <a:solidFill>
                  <a:schemeClr val="tx2"/>
                </a:solidFill>
                <a:latin typeface="Franklin Gothic Medium" pitchFamily="34" charset="0"/>
              </a:rPr>
              <a:t>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A50021"/>
                </a:solidFill>
                <a:latin typeface="Franklin Gothic Medium" pitchFamily="34" charset="0"/>
              </a:rPr>
              <a:t>öne doğru hafif kamburdur</a:t>
            </a: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A50021"/>
                </a:solidFill>
                <a:latin typeface="Franklin Gothic Medium" pitchFamily="34" charset="0"/>
              </a:rPr>
              <a:t>taç ile boyun birleşmiştir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ve ön yüzünde diş boyunca bir </a:t>
            </a:r>
            <a:r>
              <a:rPr lang="tr-TR" sz="2800" smtClean="0">
                <a:solidFill>
                  <a:srgbClr val="E2021D"/>
                </a:solidFill>
                <a:latin typeface="Franklin Gothic Medium" pitchFamily="34" charset="0"/>
              </a:rPr>
              <a:t>oluk</a:t>
            </a:r>
            <a:r>
              <a:rPr lang="tr-TR" sz="2800" smtClean="0">
                <a:solidFill>
                  <a:schemeClr val="tx2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000000"/>
                </a:solidFill>
                <a:latin typeface="Franklin Gothic Medium" pitchFamily="34" charset="0"/>
              </a:rPr>
              <a:t>bulunur.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Süt dişlerine göre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daha büyüktür.</a:t>
            </a:r>
          </a:p>
        </p:txBody>
      </p:sp>
    </p:spTree>
    <p:extLst>
      <p:ext uri="{BB962C8B-B14F-4D97-AF65-F5344CB8AC3E}">
        <p14:creationId xmlns:p14="http://schemas.microsoft.com/office/powerpoint/2010/main" val="71390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süt ve kalıcı diş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0"/>
            <a:ext cx="6788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1908175" y="5805488"/>
            <a:ext cx="1752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chemeClr val="bg1"/>
                </a:solidFill>
              </a:rPr>
              <a:t>Süt diş</a:t>
            </a:r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5580063" y="6089650"/>
            <a:ext cx="22320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chemeClr val="bg1"/>
                </a:solidFill>
              </a:rPr>
              <a:t>Kalıcı diş</a:t>
            </a:r>
          </a:p>
        </p:txBody>
      </p:sp>
      <p:sp>
        <p:nvSpPr>
          <p:cNvPr id="50181" name="Line 10"/>
          <p:cNvSpPr>
            <a:spLocks noChangeShapeType="1"/>
          </p:cNvSpPr>
          <p:nvPr/>
        </p:nvSpPr>
        <p:spPr bwMode="auto">
          <a:xfrm flipH="1" flipV="1">
            <a:off x="6011863" y="4868863"/>
            <a:ext cx="647700" cy="1223962"/>
          </a:xfrm>
          <a:prstGeom prst="line">
            <a:avLst/>
          </a:prstGeom>
          <a:noFill/>
          <a:ln w="63500">
            <a:solidFill>
              <a:srgbClr val="E202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0182" name="Line 11"/>
          <p:cNvSpPr>
            <a:spLocks noChangeShapeType="1"/>
          </p:cNvSpPr>
          <p:nvPr/>
        </p:nvSpPr>
        <p:spPr bwMode="auto">
          <a:xfrm flipV="1">
            <a:off x="3060700" y="4654550"/>
            <a:ext cx="1655763" cy="1079500"/>
          </a:xfrm>
          <a:prstGeom prst="line">
            <a:avLst/>
          </a:prstGeom>
          <a:noFill/>
          <a:ln w="63500">
            <a:solidFill>
              <a:srgbClr val="E202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0183" name="Line 12"/>
          <p:cNvSpPr>
            <a:spLocks noChangeShapeType="1"/>
          </p:cNvSpPr>
          <p:nvPr/>
        </p:nvSpPr>
        <p:spPr bwMode="auto">
          <a:xfrm flipH="1" flipV="1">
            <a:off x="5364163" y="5300663"/>
            <a:ext cx="1295400" cy="792162"/>
          </a:xfrm>
          <a:prstGeom prst="line">
            <a:avLst/>
          </a:prstGeom>
          <a:noFill/>
          <a:ln w="63500">
            <a:solidFill>
              <a:srgbClr val="E202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0184" name="Line 13"/>
          <p:cNvSpPr>
            <a:spLocks noChangeShapeType="1"/>
          </p:cNvSpPr>
          <p:nvPr/>
        </p:nvSpPr>
        <p:spPr bwMode="auto">
          <a:xfrm flipV="1">
            <a:off x="3059113" y="3644900"/>
            <a:ext cx="2160587" cy="2089150"/>
          </a:xfrm>
          <a:prstGeom prst="line">
            <a:avLst/>
          </a:prstGeom>
          <a:noFill/>
          <a:ln w="63500">
            <a:solidFill>
              <a:srgbClr val="E202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52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43887" cy="936625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Arpacık Çukurluğu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57338"/>
            <a:ext cx="5076825" cy="511175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Hem kesici süt hem de kalıcı süt dişlerin  aşınma yüzeyinde </a:t>
            </a:r>
            <a:r>
              <a:rPr lang="tr-TR" sz="1900" smtClean="0">
                <a:solidFill>
                  <a:srgbClr val="A09C00"/>
                </a:solidFill>
                <a:latin typeface="Franklin Gothic Medium" pitchFamily="34" charset="0"/>
              </a:rPr>
              <a:t>siyah</a:t>
            </a: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 bir </a:t>
            </a:r>
            <a:r>
              <a:rPr lang="tr-TR" sz="1900" smtClean="0">
                <a:latin typeface="Franklin Gothic Medium" pitchFamily="34" charset="0"/>
              </a:rPr>
              <a:t>leke halinde ve arpa tanesi sığacak kadardır.</a:t>
            </a:r>
            <a:endParaRPr lang="tr-TR" sz="1900" smtClean="0">
              <a:solidFill>
                <a:srgbClr val="FD1944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Alt kesicilerde  </a:t>
            </a:r>
            <a:r>
              <a:rPr lang="tr-TR" sz="1900" smtClean="0">
                <a:solidFill>
                  <a:srgbClr val="FD1944"/>
                </a:solidFill>
                <a:latin typeface="Franklin Gothic Medium" pitchFamily="34" charset="0"/>
              </a:rPr>
              <a:t>6 mm</a:t>
            </a: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 derinliğindedir ve </a:t>
            </a:r>
            <a:r>
              <a:rPr lang="tr-TR" sz="1900" smtClean="0">
                <a:solidFill>
                  <a:srgbClr val="FD1944"/>
                </a:solidFill>
                <a:latin typeface="Franklin Gothic Medium" pitchFamily="34" charset="0"/>
              </a:rPr>
              <a:t>3 senede</a:t>
            </a: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 kaybolur. Çünkü Arpacık çukurluğu </a:t>
            </a:r>
            <a:r>
              <a:rPr lang="tr-TR" sz="1900" smtClean="0">
                <a:solidFill>
                  <a:srgbClr val="FD1944"/>
                </a:solidFill>
                <a:latin typeface="Franklin Gothic Medium" pitchFamily="34" charset="0"/>
              </a:rPr>
              <a:t>her yıl 2 mm</a:t>
            </a: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 kadar </a:t>
            </a:r>
            <a:r>
              <a:rPr lang="tr-TR" sz="1900" smtClean="0">
                <a:solidFill>
                  <a:srgbClr val="FD1944"/>
                </a:solidFill>
                <a:latin typeface="Franklin Gothic Medium" pitchFamily="34" charset="0"/>
              </a:rPr>
              <a:t>aşınır.</a:t>
            </a: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Kesicilerin çıkış süresine </a:t>
            </a:r>
            <a:r>
              <a:rPr lang="tr-TR" sz="1900" smtClean="0">
                <a:solidFill>
                  <a:srgbClr val="A4A4E8"/>
                </a:solidFill>
                <a:latin typeface="Franklin Gothic Medium" pitchFamily="34" charset="0"/>
              </a:rPr>
              <a:t>3 sene ilave</a:t>
            </a:r>
            <a:r>
              <a:rPr lang="tr-TR" sz="1900" smtClean="0">
                <a:solidFill>
                  <a:srgbClr val="120763"/>
                </a:solidFill>
                <a:latin typeface="Franklin Gothic Medium" pitchFamily="34" charset="0"/>
              </a:rPr>
              <a:t> edilerek, arpacık çukurluğuna göre </a:t>
            </a:r>
            <a:r>
              <a:rPr lang="tr-TR" sz="1900" smtClean="0">
                <a:solidFill>
                  <a:srgbClr val="FD1944"/>
                </a:solidFill>
                <a:latin typeface="Franklin Gothic Medium" pitchFamily="34" charset="0"/>
              </a:rPr>
              <a:t>yaş tespiti yapılabilir.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1900" smtClean="0">
                <a:solidFill>
                  <a:srgbClr val="0000CC"/>
                </a:solidFill>
                <a:latin typeface="Franklin Gothic Medium" pitchFamily="34" charset="0"/>
              </a:rPr>
              <a:t>Üst kesicilerde ise arpacık çukurluğu </a:t>
            </a:r>
            <a:r>
              <a:rPr lang="tr-TR" sz="1900" smtClean="0">
                <a:solidFill>
                  <a:srgbClr val="E2021D"/>
                </a:solidFill>
                <a:latin typeface="Franklin Gothic Medium" pitchFamily="34" charset="0"/>
              </a:rPr>
              <a:t>12 mm</a:t>
            </a:r>
            <a:r>
              <a:rPr lang="tr-TR" sz="1900" smtClean="0">
                <a:solidFill>
                  <a:srgbClr val="0000CC"/>
                </a:solidFill>
                <a:latin typeface="Franklin Gothic Medium" pitchFamily="34" charset="0"/>
              </a:rPr>
              <a:t> dir. Üst kesicilerde aşınma, alt kesicilere göre daha </a:t>
            </a:r>
            <a:r>
              <a:rPr lang="tr-TR" sz="1900" smtClean="0">
                <a:solidFill>
                  <a:srgbClr val="E2021D"/>
                </a:solidFill>
                <a:latin typeface="Franklin Gothic Medium" pitchFamily="34" charset="0"/>
              </a:rPr>
              <a:t>düzensizdir.</a:t>
            </a:r>
            <a:r>
              <a:rPr lang="tr-TR" sz="1900" smtClean="0">
                <a:solidFill>
                  <a:srgbClr val="0000CC"/>
                </a:solidFill>
                <a:latin typeface="Franklin Gothic Medium" pitchFamily="34" charset="0"/>
              </a:rPr>
              <a:t> Ancak üst kesiciler de her yıl 2 mm aşındığı için diğer bulgularla beraber yaş tayininde kullanılabilir. </a:t>
            </a:r>
          </a:p>
        </p:txBody>
      </p:sp>
      <p:pic>
        <p:nvPicPr>
          <p:cNvPr id="51204" name="Picture 4" descr="Dis4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2636838"/>
            <a:ext cx="4067175" cy="256063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06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314325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Aşınma Şekli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981200"/>
            <a:ext cx="7989887" cy="375285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Kalıcı kesici dişlerin aşınma yüzeyleri yaş ilerledikçe değişiklik gösterir.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Yeni çıkmış dişte, aşınma yüzeyi </a:t>
            </a:r>
            <a:r>
              <a:rPr lang="tr-TR" sz="2800" smtClean="0">
                <a:solidFill>
                  <a:srgbClr val="A4A4E8"/>
                </a:solidFill>
                <a:latin typeface="Franklin Gothic Medium" pitchFamily="34" charset="0"/>
              </a:rPr>
              <a:t>enine dar oval,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altı yaşında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oval,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dokuz-on iki yaşlar arası </a:t>
            </a: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yuvarlak,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on dört- on yedi yaşlar arası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eşkenar üçgen,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yirmi ve yukarı yaşlarda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vertikal oval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görünür.</a:t>
            </a:r>
          </a:p>
        </p:txBody>
      </p:sp>
    </p:spTree>
    <p:extLst>
      <p:ext uri="{BB962C8B-B14F-4D97-AF65-F5344CB8AC3E}">
        <p14:creationId xmlns:p14="http://schemas.microsoft.com/office/powerpoint/2010/main" val="41972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4413250" y="2509838"/>
            <a:ext cx="42624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sz="2000">
                <a:solidFill>
                  <a:srgbClr val="120763"/>
                </a:solidFill>
                <a:latin typeface="Arial Black" pitchFamily="34" charset="0"/>
              </a:rPr>
              <a:t>Kesici dişlerde yaşa göre </a:t>
            </a:r>
          </a:p>
          <a:p>
            <a:r>
              <a:rPr lang="tr-TR" sz="2000">
                <a:solidFill>
                  <a:srgbClr val="120763"/>
                </a:solidFill>
                <a:latin typeface="Arial Black" pitchFamily="34" charset="0"/>
              </a:rPr>
              <a:t>aşınma yüzeyinin değişimi</a:t>
            </a:r>
          </a:p>
        </p:txBody>
      </p:sp>
    </p:spTree>
    <p:extLst>
      <p:ext uri="{BB962C8B-B14F-4D97-AF65-F5344CB8AC3E}">
        <p14:creationId xmlns:p14="http://schemas.microsoft.com/office/powerpoint/2010/main" val="292766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aşınma yüzeyi üç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65" name="Line 5"/>
          <p:cNvSpPr>
            <a:spLocks noChangeShapeType="1"/>
          </p:cNvSpPr>
          <p:nvPr/>
        </p:nvSpPr>
        <p:spPr bwMode="auto">
          <a:xfrm flipV="1">
            <a:off x="2627313" y="3933825"/>
            <a:ext cx="2376487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57766" name="Line 6"/>
          <p:cNvSpPr>
            <a:spLocks noChangeShapeType="1"/>
          </p:cNvSpPr>
          <p:nvPr/>
        </p:nvSpPr>
        <p:spPr bwMode="auto">
          <a:xfrm flipH="1" flipV="1">
            <a:off x="5867400" y="3860800"/>
            <a:ext cx="2449513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28398" dir="9206097">
              <a:schemeClr val="tx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4277" name="Rectangle 7"/>
          <p:cNvSpPr>
            <a:spLocks noChangeArrowheads="1"/>
          </p:cNvSpPr>
          <p:nvPr/>
        </p:nvSpPr>
        <p:spPr bwMode="auto">
          <a:xfrm>
            <a:off x="1331913" y="5945188"/>
            <a:ext cx="70643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chemeClr val="bg1"/>
                </a:solidFill>
              </a:rPr>
              <a:t>Üçgenleşmiş aşınma yüzeyleri</a:t>
            </a:r>
          </a:p>
        </p:txBody>
      </p:sp>
    </p:spTree>
    <p:extLst>
      <p:ext uri="{BB962C8B-B14F-4D97-AF65-F5344CB8AC3E}">
        <p14:creationId xmlns:p14="http://schemas.microsoft.com/office/powerpoint/2010/main" val="122973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314325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A09C00"/>
                </a:solidFill>
                <a:latin typeface="Arial Black" pitchFamily="34" charset="0"/>
              </a:rPr>
              <a:t>İç Mine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81200"/>
            <a:ext cx="8642350" cy="3463925"/>
          </a:xfrm>
        </p:spPr>
        <p:txBody>
          <a:bodyPr/>
          <a:lstStyle/>
          <a:p>
            <a:pPr algn="just" eaLnBrk="1" hangingPunct="1">
              <a:lnSpc>
                <a:spcPct val="105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Arpacık çukurluğu silindikten sonra önce oval olarak, daha sonra aşınma ilerledikçe yuvarlaklaşan ve nokta haline dönüşerek kaybolan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sedef renkte mine tabakasının devamıdır.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</a:p>
          <a:p>
            <a:pPr algn="just" eaLnBrk="1" hangingPunct="1">
              <a:lnSpc>
                <a:spcPct val="105000"/>
              </a:lnSpc>
            </a:pP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İç mine,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arpacık çukurluğu silindikten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yedi sene sonra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kaybolur.</a:t>
            </a:r>
            <a:endParaRPr lang="tr-TR" sz="2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05000"/>
              </a:lnSpc>
            </a:pPr>
            <a:endParaRPr lang="tr-TR" sz="2800" b="1" smtClean="0">
              <a:solidFill>
                <a:srgbClr val="120763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88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314325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Diş Yıldızı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2205038"/>
            <a:ext cx="8277225" cy="23844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Kalıcı kesici dişlerde iç minenin önünde çizgi şeklinde beliren </a:t>
            </a: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esmer bir lekedir.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Yaş arttıkça bu çizgi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kısalır ve kalınlaşır,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sonra </a:t>
            </a:r>
            <a:r>
              <a:rPr lang="tr-TR" sz="2800" smtClean="0">
                <a:solidFill>
                  <a:schemeClr val="hlink"/>
                </a:solidFill>
                <a:latin typeface="Franklin Gothic Medium" pitchFamily="34" charset="0"/>
              </a:rPr>
              <a:t>ovalleşir,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daha sonrada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kare şeklini alır.</a:t>
            </a:r>
          </a:p>
        </p:txBody>
      </p:sp>
    </p:spTree>
    <p:extLst>
      <p:ext uri="{BB962C8B-B14F-4D97-AF65-F5344CB8AC3E}">
        <p14:creationId xmlns:p14="http://schemas.microsoft.com/office/powerpoint/2010/main" val="161351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242888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chemeClr val="hlink"/>
                </a:solidFill>
                <a:latin typeface="Arial Black" pitchFamily="34" charset="0"/>
              </a:rPr>
              <a:t>Kırlangıç Kuyruğu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28775"/>
            <a:ext cx="8496300" cy="22320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Dişler aşındıkça diş taçları daralır.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Alt son kesicilerde daralma daha fazla olduğu için üst son kesicileri tam örtemez. </a:t>
            </a:r>
          </a:p>
          <a:p>
            <a:pPr algn="just" eaLnBrk="1" hangingPunct="1">
              <a:lnSpc>
                <a:spcPct val="110000"/>
              </a:lnSpc>
            </a:pP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Üst son kesicilerin dış kenarı aşınmadığı için aşağıya doğru uzar, bu uzantıya </a:t>
            </a:r>
            <a:r>
              <a:rPr lang="tr-TR" sz="2200" smtClean="0">
                <a:solidFill>
                  <a:srgbClr val="FD1944"/>
                </a:solidFill>
                <a:latin typeface="Franklin Gothic Medium" pitchFamily="34" charset="0"/>
              </a:rPr>
              <a:t>kırlangıç kuyruğu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adı verilir.</a:t>
            </a:r>
          </a:p>
        </p:txBody>
      </p:sp>
      <p:pic>
        <p:nvPicPr>
          <p:cNvPr id="57348" name="Picture 4" descr="Dis3"/>
          <p:cNvPicPr>
            <a:picLocks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" t="4234" r="-1744" b="65321"/>
          <a:stretch>
            <a:fillRect/>
          </a:stretch>
        </p:blipFill>
        <p:spPr>
          <a:xfrm>
            <a:off x="1403350" y="3875088"/>
            <a:ext cx="6913563" cy="27082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349" name="Line 8"/>
          <p:cNvSpPr>
            <a:spLocks noChangeShapeType="1"/>
          </p:cNvSpPr>
          <p:nvPr/>
        </p:nvSpPr>
        <p:spPr bwMode="auto">
          <a:xfrm flipH="1">
            <a:off x="4067175" y="4724400"/>
            <a:ext cx="26638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947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71775" y="765175"/>
            <a:ext cx="3960813" cy="738188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rgbClr val="FD1944"/>
                </a:solidFill>
                <a:latin typeface="Arial Black" pitchFamily="34" charset="0"/>
              </a:rPr>
              <a:t>Diş Oluğu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57338"/>
            <a:ext cx="9144000" cy="13684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400" smtClean="0">
                <a:latin typeface="Franklin Gothic Medium" pitchFamily="34" charset="0"/>
              </a:rPr>
              <a:t>Onuncu yaştan sonra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üst son kalıcı dişlerde,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dış taraftan ve diş dibinden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beliren, zamanla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dişin tamamını kaplayan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ve daha sonra diş dibinden başlayarak </a:t>
            </a: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yavaş yavaş kaybolan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bir oluktur.</a:t>
            </a:r>
          </a:p>
          <a:p>
            <a:pPr algn="just" eaLnBrk="1" hangingPunct="1">
              <a:lnSpc>
                <a:spcPct val="110000"/>
              </a:lnSpc>
            </a:pPr>
            <a:endParaRPr lang="tr-TR" sz="2400" smtClean="0">
              <a:solidFill>
                <a:srgbClr val="120763"/>
              </a:solidFill>
              <a:latin typeface="Franklin Gothic Medium" pitchFamily="34" charset="0"/>
            </a:endParaRPr>
          </a:p>
        </p:txBody>
      </p:sp>
      <p:pic>
        <p:nvPicPr>
          <p:cNvPr id="58372" name="Picture 8" descr="diş oluğ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155950"/>
            <a:ext cx="5322887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51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765175"/>
            <a:ext cx="8207375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smtClean="0">
                <a:solidFill>
                  <a:srgbClr val="E2021D"/>
                </a:solidFill>
                <a:latin typeface="Arial Black" pitchFamily="34" charset="0"/>
              </a:rPr>
              <a:t>Belirli yaşlarda dişlerin durumu ve dişlerde meydana gelen değişimler</a:t>
            </a:r>
            <a:endParaRPr lang="tr-TR" sz="3200" b="1" smtClean="0">
              <a:solidFill>
                <a:srgbClr val="E2021D"/>
              </a:solidFill>
              <a:latin typeface="Arial Black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8775" y="3284538"/>
            <a:ext cx="8785225" cy="3240087"/>
          </a:xfrm>
        </p:spPr>
        <p:txBody>
          <a:bodyPr/>
          <a:lstStyle/>
          <a:p>
            <a:pPr algn="just" eaLnBrk="1" hangingPunct="1">
              <a:lnSpc>
                <a:spcPct val="115000"/>
              </a:lnSpc>
            </a:pPr>
            <a:r>
              <a:rPr lang="tr-TR" sz="2600" b="1" smtClean="0">
                <a:latin typeface="Franklin Gothic Medium" pitchFamily="34" charset="0"/>
              </a:rPr>
              <a:t>1 - 2 Haftalık</a:t>
            </a:r>
            <a:r>
              <a:rPr lang="tr-TR" sz="2600" smtClean="0">
                <a:latin typeface="Franklin Gothic Medium" pitchFamily="34" charset="0"/>
              </a:rPr>
              <a:t>:</a:t>
            </a:r>
            <a:r>
              <a:rPr lang="tr-TR" sz="2600" smtClean="0">
                <a:solidFill>
                  <a:srgbClr val="120763"/>
                </a:solidFill>
                <a:latin typeface="Franklin Gothic Medium" pitchFamily="34" charset="0"/>
              </a:rPr>
              <a:t> Alt ve üst çenede süt ön incissivler çıkar. </a:t>
            </a:r>
            <a:endParaRPr lang="tr-TR" sz="26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tr-TR" sz="2600" b="1" smtClean="0">
                <a:solidFill>
                  <a:srgbClr val="A09C00"/>
                </a:solidFill>
                <a:latin typeface="Franklin Gothic Medium" pitchFamily="34" charset="0"/>
              </a:rPr>
              <a:t>1 Aylık</a:t>
            </a:r>
            <a:r>
              <a:rPr lang="tr-TR" sz="2600" smtClean="0">
                <a:solidFill>
                  <a:srgbClr val="A09C00"/>
                </a:solidFill>
                <a:latin typeface="Franklin Gothic Medium" pitchFamily="34" charset="0"/>
              </a:rPr>
              <a:t> :</a:t>
            </a:r>
            <a:r>
              <a:rPr lang="tr-TR" sz="2600" smtClean="0">
                <a:solidFill>
                  <a:srgbClr val="120763"/>
                </a:solidFill>
                <a:latin typeface="Franklin Gothic Medium" pitchFamily="34" charset="0"/>
              </a:rPr>
              <a:t> Alt ve üst çenede süt orta incissivler çıkar.</a:t>
            </a:r>
            <a:endParaRPr lang="tr-TR" sz="26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tr-TR" sz="2600" b="1" smtClean="0">
                <a:solidFill>
                  <a:schemeClr val="hlink"/>
                </a:solidFill>
                <a:latin typeface="Franklin Gothic Medium" pitchFamily="34" charset="0"/>
              </a:rPr>
              <a:t>6 - 8 Aylık</a:t>
            </a:r>
            <a:r>
              <a:rPr lang="tr-TR" sz="2600" smtClean="0">
                <a:solidFill>
                  <a:schemeClr val="hlink"/>
                </a:solidFill>
                <a:latin typeface="Franklin Gothic Medium" pitchFamily="34" charset="0"/>
              </a:rPr>
              <a:t>:</a:t>
            </a:r>
            <a:r>
              <a:rPr lang="tr-TR" sz="2600" smtClean="0">
                <a:solidFill>
                  <a:srgbClr val="120763"/>
                </a:solidFill>
                <a:latin typeface="Franklin Gothic Medium" pitchFamily="34" charset="0"/>
              </a:rPr>
              <a:t> Alt ve üst çenede süt son incissivler çıkar.</a:t>
            </a:r>
            <a:endParaRPr lang="tr-TR" sz="26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tr-TR" sz="2600" b="1" smtClean="0">
                <a:solidFill>
                  <a:srgbClr val="FD1944"/>
                </a:solidFill>
                <a:latin typeface="Franklin Gothic Medium" pitchFamily="34" charset="0"/>
              </a:rPr>
              <a:t>9 Aylık</a:t>
            </a:r>
            <a:r>
              <a:rPr lang="tr-TR" sz="26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600" smtClean="0">
                <a:solidFill>
                  <a:srgbClr val="120763"/>
                </a:solidFill>
                <a:latin typeface="Franklin Gothic Medium" pitchFamily="34" charset="0"/>
              </a:rPr>
              <a:t> Bütün süt incissivlerde arpacık çukurluğu görülür.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339975" y="2276475"/>
            <a:ext cx="39608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>
              <a:lnSpc>
                <a:spcPct val="90000"/>
              </a:lnSpc>
              <a:defRPr/>
            </a:pPr>
            <a:r>
              <a:rPr lang="tr-TR" sz="4400" b="1">
                <a:solidFill>
                  <a:srgbClr val="FD19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0 – 2.5 Yaş</a:t>
            </a:r>
          </a:p>
        </p:txBody>
      </p:sp>
    </p:spTree>
    <p:extLst>
      <p:ext uri="{BB962C8B-B14F-4D97-AF65-F5344CB8AC3E}">
        <p14:creationId xmlns:p14="http://schemas.microsoft.com/office/powerpoint/2010/main" val="88086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DIS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Rectangle 7"/>
          <p:cNvSpPr>
            <a:spLocks noChangeArrowheads="1"/>
          </p:cNvSpPr>
          <p:nvPr/>
        </p:nvSpPr>
        <p:spPr bwMode="auto">
          <a:xfrm>
            <a:off x="827088" y="4652963"/>
            <a:ext cx="56165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28600" algn="just"/>
            <a:r>
              <a:rPr lang="en-US" sz="2400" b="1">
                <a:latin typeface="Arial Black" pitchFamily="34" charset="0"/>
                <a:cs typeface="Times New Roman" pitchFamily="18" charset="0"/>
              </a:rPr>
              <a:t>Süt dişlerinin çıkması</a:t>
            </a:r>
            <a:endParaRPr lang="en-US" sz="2400">
              <a:latin typeface="Arial Black" pitchFamily="34" charset="0"/>
            </a:endParaRPr>
          </a:p>
          <a:p>
            <a:pPr indent="228600" algn="just" eaLnBrk="0" hangingPunct="0"/>
            <a:r>
              <a:rPr lang="en-US" sz="2400">
                <a:solidFill>
                  <a:srgbClr val="F50914"/>
                </a:solidFill>
                <a:latin typeface="Arial Black" pitchFamily="34" charset="0"/>
                <a:cs typeface="Times New Roman" pitchFamily="18" charset="0"/>
              </a:rPr>
              <a:t>Önler :</a:t>
            </a:r>
            <a:r>
              <a:rPr lang="en-US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 1</a:t>
            </a:r>
            <a:r>
              <a:rPr lang="tr-TR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-2.</a:t>
            </a:r>
            <a:r>
              <a:rPr lang="en-US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 haftada çıkar.</a:t>
            </a:r>
            <a:endParaRPr lang="en-US" sz="2400">
              <a:solidFill>
                <a:srgbClr val="120763"/>
              </a:solidFill>
              <a:latin typeface="Arial Black" pitchFamily="34" charset="0"/>
            </a:endParaRPr>
          </a:p>
          <a:p>
            <a:pPr indent="228600" algn="just" eaLnBrk="0" hangingPunct="0"/>
            <a:r>
              <a:rPr lang="en-US" sz="2400">
                <a:solidFill>
                  <a:srgbClr val="F50914"/>
                </a:solidFill>
                <a:latin typeface="Arial Black" pitchFamily="34" charset="0"/>
                <a:cs typeface="Times New Roman" pitchFamily="18" charset="0"/>
              </a:rPr>
              <a:t>Ortalar :</a:t>
            </a:r>
            <a:r>
              <a:rPr lang="en-US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 30</a:t>
            </a:r>
            <a:r>
              <a:rPr lang="tr-TR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.</a:t>
            </a:r>
            <a:r>
              <a:rPr lang="en-US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 günde çıkar.</a:t>
            </a:r>
            <a:endParaRPr lang="en-US" sz="2400">
              <a:solidFill>
                <a:srgbClr val="120763"/>
              </a:solidFill>
              <a:latin typeface="Arial Black" pitchFamily="34" charset="0"/>
            </a:endParaRPr>
          </a:p>
          <a:p>
            <a:pPr indent="228600" algn="just" eaLnBrk="0" hangingPunct="0"/>
            <a:r>
              <a:rPr lang="en-US" sz="2400">
                <a:solidFill>
                  <a:srgbClr val="F50914"/>
                </a:solidFill>
                <a:latin typeface="Arial Black" pitchFamily="34" charset="0"/>
                <a:cs typeface="Times New Roman" pitchFamily="18" charset="0"/>
              </a:rPr>
              <a:t>Sonlar :</a:t>
            </a:r>
            <a:r>
              <a:rPr lang="en-US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tr-TR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6-8</a:t>
            </a:r>
            <a:r>
              <a:rPr lang="en-US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. ay</a:t>
            </a:r>
            <a:r>
              <a:rPr lang="tr-TR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d</a:t>
            </a:r>
            <a:r>
              <a:rPr lang="en-US" sz="2400">
                <a:solidFill>
                  <a:srgbClr val="120763"/>
                </a:solidFill>
                <a:latin typeface="Arial Black" pitchFamily="34" charset="0"/>
                <a:cs typeface="Times New Roman" pitchFamily="18" charset="0"/>
              </a:rPr>
              <a:t>a çıkar.</a:t>
            </a:r>
            <a:endParaRPr lang="en-US" sz="2400">
              <a:solidFill>
                <a:srgbClr val="120763"/>
              </a:solidFill>
              <a:latin typeface="Arial Black" pitchFamily="34" charset="0"/>
            </a:endParaRPr>
          </a:p>
        </p:txBody>
      </p:sp>
      <p:sp>
        <p:nvSpPr>
          <p:cNvPr id="60420" name="Text Box 10"/>
          <p:cNvSpPr txBox="1">
            <a:spLocks noChangeArrowheads="1"/>
          </p:cNvSpPr>
          <p:nvPr/>
        </p:nvSpPr>
        <p:spPr bwMode="auto">
          <a:xfrm>
            <a:off x="4427538" y="3644900"/>
            <a:ext cx="1816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800000"/>
                </a:solidFill>
              </a:rPr>
              <a:t>6 – 8 Ay</a:t>
            </a:r>
          </a:p>
        </p:txBody>
      </p:sp>
      <p:sp>
        <p:nvSpPr>
          <p:cNvPr id="60421" name="Text Box 11"/>
          <p:cNvSpPr txBox="1">
            <a:spLocks noChangeArrowheads="1"/>
          </p:cNvSpPr>
          <p:nvPr/>
        </p:nvSpPr>
        <p:spPr bwMode="auto">
          <a:xfrm>
            <a:off x="7524750" y="3644900"/>
            <a:ext cx="1195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800000"/>
                </a:solidFill>
              </a:rPr>
              <a:t>9. Ay</a:t>
            </a:r>
          </a:p>
        </p:txBody>
      </p:sp>
    </p:spTree>
    <p:extLst>
      <p:ext uri="{BB962C8B-B14F-4D97-AF65-F5344CB8AC3E}">
        <p14:creationId xmlns:p14="http://schemas.microsoft.com/office/powerpoint/2010/main" val="198277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288" y="2276475"/>
            <a:ext cx="8424862" cy="338455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1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Alt çenede süt ön incissivlerde arpacık çukurluğu silinir.</a:t>
            </a:r>
            <a:endParaRPr lang="tr-TR" sz="2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1,5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646406"/>
                </a:solidFill>
                <a:latin typeface="Franklin Gothic Medium" pitchFamily="34" charset="0"/>
              </a:rPr>
              <a:t>Alt çenede süt orta incissivlerde arpacık çukurluğu silinir.</a:t>
            </a:r>
            <a:endParaRPr lang="tr-TR" sz="2800" b="1" smtClean="0">
              <a:solidFill>
                <a:srgbClr val="646406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2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 Alt çenede süt son incissivlerde arpacık çukurluğu silinir.</a:t>
            </a: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2339975" y="908050"/>
            <a:ext cx="39608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>
              <a:lnSpc>
                <a:spcPct val="90000"/>
              </a:lnSpc>
              <a:defRPr/>
            </a:pPr>
            <a:r>
              <a:rPr lang="tr-TR" sz="4400" b="1">
                <a:solidFill>
                  <a:srgbClr val="FD19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0 – 2.5 Yaş</a:t>
            </a:r>
          </a:p>
        </p:txBody>
      </p:sp>
    </p:spTree>
    <p:extLst>
      <p:ext uri="{BB962C8B-B14F-4D97-AF65-F5344CB8AC3E}">
        <p14:creationId xmlns:p14="http://schemas.microsoft.com/office/powerpoint/2010/main" val="217076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/>
          <p:cNvSpPr>
            <a:spLocks noChangeArrowheads="1"/>
          </p:cNvSpPr>
          <p:nvPr/>
        </p:nvSpPr>
        <p:spPr bwMode="auto">
          <a:xfrm>
            <a:off x="0" y="1428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r-TR"/>
          </a:p>
        </p:txBody>
      </p:sp>
      <p:pic>
        <p:nvPicPr>
          <p:cNvPr id="62467" name="Picture 4" descr="DIS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/>
          <a:stretch>
            <a:fillRect/>
          </a:stretch>
        </p:blipFill>
        <p:spPr bwMode="auto">
          <a:xfrm>
            <a:off x="0" y="1265238"/>
            <a:ext cx="91440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Rectangle 6"/>
          <p:cNvSpPr>
            <a:spLocks noChangeArrowheads="1"/>
          </p:cNvSpPr>
          <p:nvPr/>
        </p:nvSpPr>
        <p:spPr bwMode="auto">
          <a:xfrm>
            <a:off x="1403350" y="4724400"/>
            <a:ext cx="518477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28600" algn="just"/>
            <a:r>
              <a:rPr lang="en-US" sz="2400" b="1">
                <a:solidFill>
                  <a:srgbClr val="A09C00"/>
                </a:solidFill>
                <a:latin typeface="Franklin Gothic Medium" pitchFamily="34" charset="0"/>
                <a:cs typeface="Times New Roman" pitchFamily="18" charset="0"/>
              </a:rPr>
              <a:t>Süt dişlerinin aşınması</a:t>
            </a:r>
            <a:endParaRPr lang="en-US" sz="2400">
              <a:solidFill>
                <a:srgbClr val="A09C00"/>
              </a:solidFill>
              <a:latin typeface="Franklin Gothic Medium" pitchFamily="34" charset="0"/>
            </a:endParaRPr>
          </a:p>
          <a:p>
            <a:pPr indent="228600" algn="just" eaLnBrk="0" hangingPunct="0"/>
            <a:r>
              <a:rPr lang="en-US" sz="2400">
                <a:solidFill>
                  <a:srgbClr val="A09C00"/>
                </a:solidFill>
                <a:latin typeface="Franklin Gothic Medium" pitchFamily="34" charset="0"/>
                <a:cs typeface="Times New Roman" pitchFamily="18" charset="0"/>
              </a:rPr>
              <a:t>(Arpacık çukurluğunun kaybolması)</a:t>
            </a:r>
            <a:endParaRPr lang="en-US" sz="2400">
              <a:solidFill>
                <a:srgbClr val="A09C00"/>
              </a:solidFill>
              <a:latin typeface="Franklin Gothic Medium" pitchFamily="34" charset="0"/>
            </a:endParaRPr>
          </a:p>
          <a:p>
            <a:pPr indent="228600" algn="just" eaLnBrk="0" hangingPunct="0"/>
            <a:r>
              <a:rPr lang="en-US" sz="2400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Önler :</a:t>
            </a:r>
            <a:r>
              <a:rPr lang="en-US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12</a:t>
            </a:r>
            <a:r>
              <a:rPr lang="tr-TR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.</a:t>
            </a:r>
            <a:r>
              <a:rPr lang="en-US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ayda silinir (1 yaş)</a:t>
            </a:r>
            <a:endParaRPr lang="en-US" sz="2400">
              <a:solidFill>
                <a:srgbClr val="120763"/>
              </a:solidFill>
              <a:latin typeface="Franklin Gothic Medium" pitchFamily="34" charset="0"/>
            </a:endParaRPr>
          </a:p>
          <a:p>
            <a:pPr indent="228600" algn="just" eaLnBrk="0" hangingPunct="0"/>
            <a:r>
              <a:rPr lang="en-US" sz="2400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Ortalar :</a:t>
            </a:r>
            <a:r>
              <a:rPr lang="en-US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18</a:t>
            </a:r>
            <a:r>
              <a:rPr lang="tr-TR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.</a:t>
            </a:r>
            <a:r>
              <a:rPr lang="en-US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ayda silinir (1,5 yaş)</a:t>
            </a:r>
            <a:endParaRPr lang="en-US" sz="2400">
              <a:solidFill>
                <a:srgbClr val="120763"/>
              </a:solidFill>
              <a:latin typeface="Franklin Gothic Medium" pitchFamily="34" charset="0"/>
            </a:endParaRPr>
          </a:p>
          <a:p>
            <a:pPr indent="228600" algn="just" eaLnBrk="0" hangingPunct="0"/>
            <a:r>
              <a:rPr lang="en-US" sz="2400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Sonlar :</a:t>
            </a:r>
            <a:r>
              <a:rPr lang="en-US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2</a:t>
            </a:r>
            <a:r>
              <a:rPr lang="tr-TR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4.</a:t>
            </a:r>
            <a:r>
              <a:rPr lang="en-US" sz="2400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ayda silinir (2 yaş)</a:t>
            </a:r>
            <a:endParaRPr lang="en-US" sz="2400">
              <a:solidFill>
                <a:srgbClr val="120763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25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341438"/>
            <a:ext cx="5867400" cy="55165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2,5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 </a:t>
            </a:r>
            <a:r>
              <a:rPr lang="tr-TR" sz="2800" smtClean="0">
                <a:solidFill>
                  <a:srgbClr val="0000CC"/>
                </a:solidFill>
                <a:latin typeface="Franklin Gothic Medium" pitchFamily="34" charset="0"/>
              </a:rPr>
              <a:t>Alt çenede süt ön  incissivler düşer.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3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 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Alt çenede kalıcı ön incissivler çıkar.</a:t>
            </a:r>
            <a:endParaRPr lang="tr-TR" sz="2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3,5 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 </a:t>
            </a:r>
            <a:r>
              <a:rPr lang="tr-TR" sz="2800" smtClean="0">
                <a:solidFill>
                  <a:schemeClr val="hlink"/>
                </a:solidFill>
                <a:latin typeface="Franklin Gothic Medium" pitchFamily="34" charset="0"/>
              </a:rPr>
              <a:t>Alt çenede süt orta incissivler düşer.</a:t>
            </a:r>
            <a:endParaRPr lang="tr-TR" sz="2800" b="1" smtClean="0">
              <a:solidFill>
                <a:schemeClr val="hlink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4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 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Alt çenede kalıcı orta incissivler çıkar.</a:t>
            </a:r>
            <a:endParaRPr lang="tr-TR" sz="28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4,5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 </a:t>
            </a:r>
            <a:r>
              <a:rPr lang="tr-TR" sz="2800" smtClean="0">
                <a:latin typeface="Franklin Gothic Medium" pitchFamily="34" charset="0"/>
              </a:rPr>
              <a:t>Alt çenede süt son incissivler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latin typeface="Franklin Gothic Medium" pitchFamily="34" charset="0"/>
              </a:rPr>
              <a:t>düşer.</a:t>
            </a:r>
            <a:endParaRPr lang="tr-TR" sz="2800" b="1" smtClean="0">
              <a:latin typeface="Franklin Gothic Medium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5 Yaşında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 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Alt çenede kalıcı son incissivler çıkar.</a:t>
            </a:r>
          </a:p>
        </p:txBody>
      </p:sp>
      <p:pic>
        <p:nvPicPr>
          <p:cNvPr id="63491" name="Picture 8" descr="2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628775"/>
            <a:ext cx="3203575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Rectangle 9"/>
          <p:cNvSpPr>
            <a:spLocks noChangeArrowheads="1"/>
          </p:cNvSpPr>
          <p:nvPr/>
        </p:nvSpPr>
        <p:spPr bwMode="auto">
          <a:xfrm>
            <a:off x="6227763" y="4365625"/>
            <a:ext cx="2738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000" b="1"/>
              <a:t>Beş yaşında bir at</a:t>
            </a: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2484438" y="476250"/>
            <a:ext cx="39608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>
              <a:lnSpc>
                <a:spcPct val="90000"/>
              </a:lnSpc>
              <a:defRPr/>
            </a:pPr>
            <a:r>
              <a:rPr lang="tr-TR" sz="4400" b="1">
                <a:solidFill>
                  <a:srgbClr val="FD19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2.5 – 5 Yaş</a:t>
            </a:r>
          </a:p>
        </p:txBody>
      </p:sp>
    </p:spTree>
    <p:extLst>
      <p:ext uri="{BB962C8B-B14F-4D97-AF65-F5344CB8AC3E}">
        <p14:creationId xmlns:p14="http://schemas.microsoft.com/office/powerpoint/2010/main" val="122949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DIS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404813"/>
            <a:ext cx="5056188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0" y="2794000"/>
            <a:ext cx="3708400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28600" algn="just">
              <a:lnSpc>
                <a:spcPct val="110000"/>
              </a:lnSpc>
            </a:pP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Ön süt dişleri:</a:t>
            </a:r>
            <a:r>
              <a:rPr lang="en-US" b="1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en-US" b="1">
                <a:latin typeface="Franklin Gothic Medium" pitchFamily="34" charset="0"/>
                <a:cs typeface="Times New Roman" pitchFamily="18" charset="0"/>
              </a:rPr>
              <a:t>2,5 yaşında düşer.</a:t>
            </a:r>
            <a:endParaRPr lang="en-US" b="1">
              <a:latin typeface="Franklin Gothic Medium" pitchFamily="34" charset="0"/>
            </a:endParaRPr>
          </a:p>
          <a:p>
            <a:pPr indent="228600" algn="just" eaLnBrk="0" hangingPunct="0">
              <a:lnSpc>
                <a:spcPct val="110000"/>
              </a:lnSpc>
            </a:pP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Ön </a:t>
            </a:r>
            <a:r>
              <a:rPr lang="tr-TR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kalıcılar</a:t>
            </a: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:</a:t>
            </a:r>
            <a:r>
              <a:rPr lang="en-US" b="1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3 yaşında çıkar.</a:t>
            </a:r>
            <a:endParaRPr lang="en-US" b="1">
              <a:solidFill>
                <a:srgbClr val="120763"/>
              </a:solidFill>
              <a:latin typeface="Franklin Gothic Medium" pitchFamily="34" charset="0"/>
            </a:endParaRPr>
          </a:p>
          <a:p>
            <a:pPr indent="228600" algn="just" eaLnBrk="0" hangingPunct="0">
              <a:lnSpc>
                <a:spcPct val="110000"/>
              </a:lnSpc>
            </a:pP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Orta süt dişleri:</a:t>
            </a:r>
            <a:r>
              <a:rPr lang="en-US" b="1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en-US" b="1">
                <a:solidFill>
                  <a:srgbClr val="A09C00"/>
                </a:solidFill>
                <a:latin typeface="Franklin Gothic Medium" pitchFamily="34" charset="0"/>
                <a:cs typeface="Times New Roman" pitchFamily="18" charset="0"/>
              </a:rPr>
              <a:t>3,5 yaşta düşer.</a:t>
            </a:r>
            <a:endParaRPr lang="en-US" b="1">
              <a:solidFill>
                <a:srgbClr val="A09C00"/>
              </a:solidFill>
              <a:latin typeface="Franklin Gothic Medium" pitchFamily="34" charset="0"/>
            </a:endParaRPr>
          </a:p>
          <a:p>
            <a:pPr indent="228600" algn="just" eaLnBrk="0" hangingPunct="0">
              <a:lnSpc>
                <a:spcPct val="110000"/>
              </a:lnSpc>
            </a:pP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Orta </a:t>
            </a:r>
            <a:r>
              <a:rPr lang="tr-TR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kalıcılar</a:t>
            </a: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:</a:t>
            </a:r>
            <a:r>
              <a:rPr lang="en-US" b="1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en-US" b="1">
                <a:solidFill>
                  <a:srgbClr val="000000"/>
                </a:solidFill>
                <a:latin typeface="Franklin Gothic Medium" pitchFamily="34" charset="0"/>
                <a:cs typeface="Times New Roman" pitchFamily="18" charset="0"/>
              </a:rPr>
              <a:t>4 yaşında çıkar.</a:t>
            </a:r>
            <a:endParaRPr lang="en-US" b="1">
              <a:solidFill>
                <a:srgbClr val="000000"/>
              </a:solidFill>
              <a:latin typeface="Franklin Gothic Medium" pitchFamily="34" charset="0"/>
            </a:endParaRPr>
          </a:p>
          <a:p>
            <a:pPr indent="228600" algn="just" eaLnBrk="0" hangingPunct="0">
              <a:lnSpc>
                <a:spcPct val="110000"/>
              </a:lnSpc>
            </a:pP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Son süt dişleri:</a:t>
            </a:r>
            <a:r>
              <a:rPr lang="en-US" b="1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4,5 yaşında düşer.</a:t>
            </a:r>
            <a:endParaRPr lang="en-US" b="1">
              <a:solidFill>
                <a:srgbClr val="120763"/>
              </a:solidFill>
              <a:latin typeface="Franklin Gothic Medium" pitchFamily="34" charset="0"/>
            </a:endParaRPr>
          </a:p>
          <a:p>
            <a:pPr indent="228600" algn="just" eaLnBrk="0" hangingPunct="0">
              <a:lnSpc>
                <a:spcPct val="110000"/>
              </a:lnSpc>
            </a:pP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Son </a:t>
            </a:r>
            <a:r>
              <a:rPr lang="tr-TR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kalıcılar</a:t>
            </a:r>
            <a:r>
              <a:rPr lang="en-US" b="1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:</a:t>
            </a:r>
            <a:r>
              <a:rPr lang="en-US" b="1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5 yaşında çıkar.</a:t>
            </a:r>
            <a:endParaRPr lang="en-US" b="1">
              <a:solidFill>
                <a:srgbClr val="120763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25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1700213"/>
            <a:ext cx="8569325" cy="15843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200" b="1" smtClean="0">
                <a:solidFill>
                  <a:srgbClr val="FD1944"/>
                </a:solidFill>
                <a:latin typeface="Franklin Gothic Medium" pitchFamily="34" charset="0"/>
              </a:rPr>
              <a:t>6 Yaş</a:t>
            </a:r>
            <a:r>
              <a:rPr lang="tr-TR" sz="22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 Alt çenede kalıcı ön incissivlerde arpacık çukurluğu silinir.</a:t>
            </a:r>
            <a:endParaRPr lang="tr-TR" sz="22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tr-TR" sz="2200" b="1" smtClean="0">
                <a:latin typeface="Franklin Gothic Medium" pitchFamily="34" charset="0"/>
              </a:rPr>
              <a:t>7 Yaş</a:t>
            </a:r>
            <a:r>
              <a:rPr lang="tr-TR" sz="2200" smtClean="0">
                <a:latin typeface="Franklin Gothic Medium" pitchFamily="34" charset="0"/>
              </a:rPr>
              <a:t>: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 Alt çenede kalıcı orta incissivlerde arpacık çukurluğu silinir.</a:t>
            </a:r>
            <a:endParaRPr lang="tr-TR" sz="2200" b="1" smtClean="0">
              <a:solidFill>
                <a:srgbClr val="120763"/>
              </a:solidFill>
              <a:latin typeface="Franklin Gothic Medium" pitchFamily="34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tr-TR" sz="2200" b="1" smtClean="0">
                <a:solidFill>
                  <a:srgbClr val="FD1944"/>
                </a:solidFill>
                <a:latin typeface="Franklin Gothic Medium" pitchFamily="34" charset="0"/>
              </a:rPr>
              <a:t>8</a:t>
            </a:r>
            <a:r>
              <a:rPr lang="tr-TR" sz="2200" smtClean="0">
                <a:solidFill>
                  <a:srgbClr val="FD1944"/>
                </a:solidFill>
                <a:latin typeface="Franklin Gothic Medium" pitchFamily="34" charset="0"/>
              </a:rPr>
              <a:t> </a:t>
            </a:r>
            <a:r>
              <a:rPr lang="tr-TR" sz="2200" b="1" smtClean="0">
                <a:solidFill>
                  <a:srgbClr val="FD1944"/>
                </a:solidFill>
                <a:latin typeface="Franklin Gothic Medium" pitchFamily="34" charset="0"/>
              </a:rPr>
              <a:t>Yaş</a:t>
            </a:r>
            <a:r>
              <a:rPr lang="tr-TR" sz="22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200" smtClean="0">
                <a:solidFill>
                  <a:srgbClr val="120763"/>
                </a:solidFill>
                <a:latin typeface="Franklin Gothic Medium" pitchFamily="34" charset="0"/>
              </a:rPr>
              <a:t>  </a:t>
            </a:r>
            <a:r>
              <a:rPr lang="tr-TR" sz="2200" smtClean="0">
                <a:solidFill>
                  <a:srgbClr val="000000"/>
                </a:solidFill>
                <a:latin typeface="Franklin Gothic Medium" pitchFamily="34" charset="0"/>
              </a:rPr>
              <a:t>Alt çenede kalıcı son incissivlerde arpacık çukurluğu silinir.</a:t>
            </a:r>
          </a:p>
        </p:txBody>
      </p:sp>
      <p:pic>
        <p:nvPicPr>
          <p:cNvPr id="65539" name="Picture 8" descr="mw02_andru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284538"/>
            <a:ext cx="4176712" cy="297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Rectangle 9"/>
          <p:cNvSpPr>
            <a:spLocks noChangeArrowheads="1"/>
          </p:cNvSpPr>
          <p:nvPr/>
        </p:nvSpPr>
        <p:spPr bwMode="auto">
          <a:xfrm>
            <a:off x="2484438" y="6237288"/>
            <a:ext cx="3373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000000"/>
                </a:solidFill>
              </a:rPr>
              <a:t>Yedi yaşında bir at</a:t>
            </a: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2484438" y="765175"/>
            <a:ext cx="39608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>
              <a:lnSpc>
                <a:spcPct val="90000"/>
              </a:lnSpc>
              <a:defRPr/>
            </a:pPr>
            <a:r>
              <a:rPr lang="tr-TR" sz="4400" b="1">
                <a:solidFill>
                  <a:srgbClr val="FD19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5 – 8 Yaş</a:t>
            </a:r>
          </a:p>
        </p:txBody>
      </p:sp>
    </p:spTree>
    <p:extLst>
      <p:ext uri="{BB962C8B-B14F-4D97-AF65-F5344CB8AC3E}">
        <p14:creationId xmlns:p14="http://schemas.microsoft.com/office/powerpoint/2010/main" val="418826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Dis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18" b="36478"/>
          <a:stretch>
            <a:fillRect/>
          </a:stretch>
        </p:blipFill>
        <p:spPr bwMode="auto">
          <a:xfrm>
            <a:off x="2916238" y="1397000"/>
            <a:ext cx="6227762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6"/>
          <p:cNvSpPr>
            <a:spLocks noChangeArrowheads="1"/>
          </p:cNvSpPr>
          <p:nvPr/>
        </p:nvSpPr>
        <p:spPr bwMode="auto">
          <a:xfrm>
            <a:off x="0" y="2997200"/>
            <a:ext cx="3203575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28600" algn="just">
              <a:lnSpc>
                <a:spcPct val="110000"/>
              </a:lnSpc>
            </a:pP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Ön </a:t>
            </a:r>
            <a:r>
              <a:rPr lang="tr-TR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kalıcılar:</a:t>
            </a: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en-US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6 yaşta</a:t>
            </a: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silinir</a:t>
            </a:r>
            <a:endParaRPr lang="en-US">
              <a:solidFill>
                <a:srgbClr val="120763"/>
              </a:solidFill>
              <a:latin typeface="Franklin Gothic Medium" pitchFamily="34" charset="0"/>
            </a:endParaRPr>
          </a:p>
          <a:p>
            <a:pPr indent="228600" algn="just" eaLnBrk="0" hangingPunct="0">
              <a:lnSpc>
                <a:spcPct val="110000"/>
              </a:lnSpc>
            </a:pP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Orta </a:t>
            </a:r>
            <a:r>
              <a:rPr lang="tr-TR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kalıcılar: </a:t>
            </a:r>
            <a:r>
              <a:rPr lang="en-US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7 yaşta</a:t>
            </a: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silinir</a:t>
            </a:r>
            <a:endParaRPr lang="en-US">
              <a:solidFill>
                <a:srgbClr val="120763"/>
              </a:solidFill>
              <a:latin typeface="Franklin Gothic Medium" pitchFamily="34" charset="0"/>
            </a:endParaRPr>
          </a:p>
          <a:p>
            <a:pPr indent="228600" algn="just" eaLnBrk="0" hangingPunct="0">
              <a:lnSpc>
                <a:spcPct val="110000"/>
              </a:lnSpc>
            </a:pP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Son </a:t>
            </a:r>
            <a:r>
              <a:rPr lang="tr-TR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kalıcılar:</a:t>
            </a: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en-US">
                <a:solidFill>
                  <a:srgbClr val="F50914"/>
                </a:solidFill>
                <a:latin typeface="Franklin Gothic Medium" pitchFamily="34" charset="0"/>
                <a:cs typeface="Times New Roman" pitchFamily="18" charset="0"/>
              </a:rPr>
              <a:t>8 yaşta</a:t>
            </a:r>
            <a:r>
              <a:rPr lang="en-US">
                <a:solidFill>
                  <a:srgbClr val="120763"/>
                </a:solidFill>
                <a:latin typeface="Franklin Gothic Medium" pitchFamily="34" charset="0"/>
                <a:cs typeface="Times New Roman" pitchFamily="18" charset="0"/>
              </a:rPr>
              <a:t> silinir</a:t>
            </a:r>
            <a:endParaRPr lang="en-US">
              <a:solidFill>
                <a:srgbClr val="120763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14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125538"/>
            <a:ext cx="4606925" cy="417512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tr-TR" sz="2000" b="1" smtClean="0">
                <a:solidFill>
                  <a:srgbClr val="A09C00"/>
                </a:solidFill>
                <a:latin typeface="Franklin Gothic Medium" pitchFamily="34" charset="0"/>
              </a:rPr>
              <a:t>9 Yaş</a:t>
            </a:r>
            <a:r>
              <a:rPr lang="tr-TR" sz="2000" smtClean="0">
                <a:solidFill>
                  <a:srgbClr val="A09C00"/>
                </a:solidFill>
                <a:latin typeface="Franklin Gothic Medium" pitchFamily="34" charset="0"/>
              </a:rPr>
              <a:t>: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 8. yaştan sonraki yaşlarda diş yüzlerindeki aşınmalara bakılarak  yaş tayini yapılabilir. 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Üst 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kesicilerdeki 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arpacık çukurluğunun</a:t>
            </a:r>
            <a:r>
              <a:rPr lang="tr-TR" sz="2000" smtClean="0">
                <a:solidFill>
                  <a:srgbClr val="120763"/>
                </a:solidFill>
                <a:latin typeface="Franklin Gothic Medium" pitchFamily="34" charset="0"/>
              </a:rPr>
              <a:t> kaybolma durumuna göre de 9-11 yaşlar arasında yaş tahmini yapılabilir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. </a:t>
            </a:r>
            <a:r>
              <a:rPr lang="tr-TR" sz="2000" smtClean="0">
                <a:solidFill>
                  <a:schemeClr val="tx2"/>
                </a:solidFill>
                <a:latin typeface="Franklin Gothic Medium" pitchFamily="34" charset="0"/>
              </a:rPr>
              <a:t>Ön üst kesicilerde arpacık çukurluğu silinmişse at 9 yaşında, </a:t>
            </a:r>
            <a:r>
              <a:rPr lang="tr-TR" sz="2000" smtClean="0">
                <a:solidFill>
                  <a:srgbClr val="E2021D"/>
                </a:solidFill>
                <a:latin typeface="Franklin Gothic Medium" pitchFamily="34" charset="0"/>
              </a:rPr>
              <a:t>orta kesicilerde silinmişse 10 yaşında</a:t>
            </a:r>
            <a:r>
              <a:rPr lang="tr-TR" sz="2000" smtClean="0">
                <a:solidFill>
                  <a:srgbClr val="FD1944"/>
                </a:solidFill>
                <a:latin typeface="Franklin Gothic Medium" pitchFamily="34" charset="0"/>
              </a:rPr>
              <a:t>, </a:t>
            </a:r>
            <a:r>
              <a:rPr lang="tr-TR" sz="2000" smtClean="0">
                <a:solidFill>
                  <a:srgbClr val="A4A4E8"/>
                </a:solidFill>
                <a:latin typeface="Franklin Gothic Medium" pitchFamily="34" charset="0"/>
              </a:rPr>
              <a:t>son kesicilerde silinmişse 11 yaşındadır. </a:t>
            </a:r>
          </a:p>
        </p:txBody>
      </p:sp>
      <p:pic>
        <p:nvPicPr>
          <p:cNvPr id="67587" name="Picture 8" descr="3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268413"/>
            <a:ext cx="4356100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tangle 9"/>
          <p:cNvSpPr>
            <a:spLocks noChangeArrowheads="1"/>
          </p:cNvSpPr>
          <p:nvPr/>
        </p:nvSpPr>
        <p:spPr bwMode="auto">
          <a:xfrm>
            <a:off x="5292725" y="4945063"/>
            <a:ext cx="310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/>
              <a:t>On yaşında bir at</a:t>
            </a: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2484438" y="333375"/>
            <a:ext cx="54737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>
              <a:lnSpc>
                <a:spcPct val="90000"/>
              </a:lnSpc>
              <a:defRPr/>
            </a:pPr>
            <a:r>
              <a:rPr lang="tr-TR" sz="4400" b="1">
                <a:solidFill>
                  <a:srgbClr val="FD19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9 Yaş ve sonrası</a:t>
            </a:r>
          </a:p>
        </p:txBody>
      </p:sp>
    </p:spTree>
    <p:extLst>
      <p:ext uri="{BB962C8B-B14F-4D97-AF65-F5344CB8AC3E}">
        <p14:creationId xmlns:p14="http://schemas.microsoft.com/office/powerpoint/2010/main" val="281749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08050"/>
            <a:ext cx="4643438" cy="594995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tr-TR" sz="2400" b="1" smtClean="0">
                <a:solidFill>
                  <a:srgbClr val="FD1944"/>
                </a:solidFill>
                <a:latin typeface="Franklin Gothic Medium" pitchFamily="34" charset="0"/>
              </a:rPr>
              <a:t>9 yaş’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 da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üst son kesicilerde dişin kenarında </a:t>
            </a:r>
            <a:r>
              <a:rPr lang="tr-TR" sz="2400" smtClean="0">
                <a:solidFill>
                  <a:srgbClr val="A09C00"/>
                </a:solidFill>
                <a:latin typeface="Franklin Gothic Medium" pitchFamily="34" charset="0"/>
              </a:rPr>
              <a:t>kırlangıç kuyruğu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görülür. Alt ve üst  kesicilerde diş yönü dikey bir durumdadır (kerpeten şekil) . Diş yayı yarımay şeklindedir. Ön alt incissivlerden başlamak üzere  sırayla orta ve son incissivlerde iç mine önünde </a:t>
            </a:r>
            <a:r>
              <a:rPr lang="tr-TR" sz="2400" smtClean="0">
                <a:solidFill>
                  <a:srgbClr val="FD1944"/>
                </a:solidFill>
                <a:latin typeface="Franklin Gothic Medium" pitchFamily="34" charset="0"/>
              </a:rPr>
              <a:t>diş yıldızı görülür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ve diş yıldızı </a:t>
            </a:r>
            <a:r>
              <a:rPr lang="tr-TR" sz="2400" smtClean="0">
                <a:latin typeface="Franklin Gothic Medium" pitchFamily="34" charset="0"/>
              </a:rPr>
              <a:t>15 yaşına kadar yuvarlak bir şekilden oval bir şekle</a:t>
            </a:r>
            <a:r>
              <a:rPr lang="tr-TR" sz="2400" smtClean="0">
                <a:solidFill>
                  <a:srgbClr val="120763"/>
                </a:solidFill>
                <a:latin typeface="Franklin Gothic Medium" pitchFamily="34" charset="0"/>
              </a:rPr>
              <a:t> dönüşür.</a:t>
            </a:r>
          </a:p>
        </p:txBody>
      </p:sp>
      <p:pic>
        <p:nvPicPr>
          <p:cNvPr id="68611" name="Picture 6" descr="2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620713"/>
            <a:ext cx="3862388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7"/>
          <p:cNvSpPr>
            <a:spLocks noChangeArrowheads="1"/>
          </p:cNvSpPr>
          <p:nvPr/>
        </p:nvSpPr>
        <p:spPr bwMode="auto">
          <a:xfrm>
            <a:off x="4926013" y="6149975"/>
            <a:ext cx="360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/>
              <a:t>On üç yaşında bir at</a:t>
            </a:r>
          </a:p>
        </p:txBody>
      </p:sp>
    </p:spTree>
    <p:extLst>
      <p:ext uri="{BB962C8B-B14F-4D97-AF65-F5344CB8AC3E}">
        <p14:creationId xmlns:p14="http://schemas.microsoft.com/office/powerpoint/2010/main" val="232423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5538"/>
            <a:ext cx="7772400" cy="4970462"/>
          </a:xfrm>
        </p:spPr>
        <p:txBody>
          <a:bodyPr/>
          <a:lstStyle/>
          <a:p>
            <a:pPr algn="just" eaLnBrk="1" hangingPunct="1"/>
            <a:r>
              <a:rPr lang="tr-TR" b="1" smtClean="0">
                <a:latin typeface="Franklin Gothic Medium" pitchFamily="34" charset="0"/>
              </a:rPr>
              <a:t>15 yaşından</a:t>
            </a:r>
            <a:r>
              <a:rPr lang="tr-TR" smtClean="0">
                <a:latin typeface="Franklin Gothic Medium" pitchFamily="34" charset="0"/>
              </a:rPr>
              <a:t> sonra</a:t>
            </a:r>
            <a:r>
              <a:rPr lang="tr-TR" smtClean="0">
                <a:solidFill>
                  <a:srgbClr val="120763"/>
                </a:solidFill>
                <a:latin typeface="Franklin Gothic Medium" pitchFamily="34" charset="0"/>
              </a:rPr>
              <a:t> bütün alt incissivlerde dişlerin aşınma yüzeyi </a:t>
            </a:r>
            <a:r>
              <a:rPr lang="tr-TR" smtClean="0">
                <a:solidFill>
                  <a:srgbClr val="FD1944"/>
                </a:solidFill>
                <a:latin typeface="Franklin Gothic Medium" pitchFamily="34" charset="0"/>
              </a:rPr>
              <a:t>üçgen şekline</a:t>
            </a:r>
            <a:r>
              <a:rPr lang="tr-TR" smtClean="0">
                <a:solidFill>
                  <a:srgbClr val="120763"/>
                </a:solidFill>
                <a:latin typeface="Franklin Gothic Medium" pitchFamily="34" charset="0"/>
              </a:rPr>
              <a:t> dönüşmeye başlamıştır. </a:t>
            </a:r>
          </a:p>
          <a:p>
            <a:pPr algn="just" eaLnBrk="1" hangingPunct="1"/>
            <a:r>
              <a:rPr lang="tr-TR" smtClean="0">
                <a:solidFill>
                  <a:srgbClr val="A09C00"/>
                </a:solidFill>
                <a:latin typeface="Franklin Gothic Medium" pitchFamily="34" charset="0"/>
              </a:rPr>
              <a:t>Alt ve üst incissivlerde dişlerin yönü yataylaşmış yani ileri doğru uzamıştır (yarı kerpeten görünüşü). </a:t>
            </a:r>
          </a:p>
          <a:p>
            <a:pPr algn="just" eaLnBrk="1" hangingPunct="1"/>
            <a:r>
              <a:rPr lang="tr-TR" smtClean="0">
                <a:solidFill>
                  <a:srgbClr val="FD1944"/>
                </a:solidFill>
                <a:latin typeface="Franklin Gothic Medium" pitchFamily="34" charset="0"/>
              </a:rPr>
              <a:t>Diş oluğu</a:t>
            </a:r>
            <a:r>
              <a:rPr lang="tr-TR" smtClean="0">
                <a:solidFill>
                  <a:srgbClr val="120763"/>
                </a:solidFill>
                <a:latin typeface="Franklin Gothic Medium" pitchFamily="34" charset="0"/>
              </a:rPr>
              <a:t> dişin </a:t>
            </a:r>
            <a:r>
              <a:rPr lang="tr-TR" smtClean="0">
                <a:solidFill>
                  <a:srgbClr val="FD1944"/>
                </a:solidFill>
                <a:latin typeface="Franklin Gothic Medium" pitchFamily="34" charset="0"/>
              </a:rPr>
              <a:t>yarısına</a:t>
            </a:r>
            <a:r>
              <a:rPr lang="tr-TR" smtClean="0">
                <a:solidFill>
                  <a:srgbClr val="120763"/>
                </a:solidFill>
                <a:latin typeface="Franklin Gothic Medium" pitchFamily="34" charset="0"/>
              </a:rPr>
              <a:t> ulaşmıştır. </a:t>
            </a:r>
          </a:p>
          <a:p>
            <a:pPr algn="just" eaLnBrk="1" hangingPunct="1"/>
            <a:r>
              <a:rPr lang="tr-TR" smtClean="0">
                <a:latin typeface="Franklin Gothic Medium" pitchFamily="34" charset="0"/>
              </a:rPr>
              <a:t>Diş yıldızı</a:t>
            </a:r>
            <a:r>
              <a:rPr lang="tr-TR" smtClean="0">
                <a:solidFill>
                  <a:srgbClr val="120763"/>
                </a:solidFill>
                <a:latin typeface="Franklin Gothic Medium" pitchFamily="34" charset="0"/>
              </a:rPr>
              <a:t>  alt kesicilerde tamamen </a:t>
            </a:r>
            <a:r>
              <a:rPr lang="tr-TR" smtClean="0">
                <a:latin typeface="Franklin Gothic Medium" pitchFamily="34" charset="0"/>
              </a:rPr>
              <a:t>ovaldir.</a:t>
            </a:r>
          </a:p>
        </p:txBody>
      </p:sp>
    </p:spTree>
    <p:extLst>
      <p:ext uri="{BB962C8B-B14F-4D97-AF65-F5344CB8AC3E}">
        <p14:creationId xmlns:p14="http://schemas.microsoft.com/office/powerpoint/2010/main" val="269505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836613"/>
            <a:ext cx="8642350" cy="2232025"/>
          </a:xfrm>
        </p:spPr>
        <p:txBody>
          <a:bodyPr/>
          <a:lstStyle/>
          <a:p>
            <a:pPr algn="just" eaLnBrk="1" hangingPunct="1"/>
            <a:r>
              <a:rPr lang="tr-TR" sz="2800" b="1" smtClean="0">
                <a:latin typeface="Franklin Gothic Medium" pitchFamily="34" charset="0"/>
              </a:rPr>
              <a:t>18 yaş</a:t>
            </a:r>
            <a:r>
              <a:rPr lang="tr-TR" sz="2800" smtClean="0">
                <a:latin typeface="Franklin Gothic Medium" pitchFamily="34" charset="0"/>
              </a:rPr>
              <a:t> :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Bütün alt  incissivlerde dişlerin yüzü </a:t>
            </a: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21 yaşına kadar üçgen bir şekilden ikizkenar üçgen şekline girer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F50914"/>
                </a:solidFill>
                <a:latin typeface="Franklin Gothic Medium" pitchFamily="34" charset="0"/>
              </a:rPr>
              <a:t>ve dişler ileri doğru tamamen uzamış, ağız köşeli ve açılı bir hal almaya başlamıştır.</a:t>
            </a:r>
          </a:p>
        </p:txBody>
      </p:sp>
      <p:pic>
        <p:nvPicPr>
          <p:cNvPr id="70659" name="Picture 8" descr="2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573463"/>
            <a:ext cx="2663825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5573713" y="6237288"/>
            <a:ext cx="3535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/>
              <a:t>Yirmi yaşında bir at</a:t>
            </a:r>
          </a:p>
        </p:txBody>
      </p:sp>
      <p:pic>
        <p:nvPicPr>
          <p:cNvPr id="70661" name="Picture 11" descr="diagram showing horse's profi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573463"/>
            <a:ext cx="23637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2" name="Rectangle 12"/>
          <p:cNvSpPr>
            <a:spLocks noChangeArrowheads="1"/>
          </p:cNvSpPr>
          <p:nvPr/>
        </p:nvSpPr>
        <p:spPr bwMode="auto">
          <a:xfrm>
            <a:off x="107950" y="6161088"/>
            <a:ext cx="4471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/>
              <a:t>Ağızın açılı bir hal alması</a:t>
            </a:r>
          </a:p>
        </p:txBody>
      </p:sp>
    </p:spTree>
    <p:extLst>
      <p:ext uri="{BB962C8B-B14F-4D97-AF65-F5344CB8AC3E}">
        <p14:creationId xmlns:p14="http://schemas.microsoft.com/office/powerpoint/2010/main" val="41889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125538"/>
            <a:ext cx="9144000" cy="2520950"/>
          </a:xfrm>
        </p:spPr>
        <p:txBody>
          <a:bodyPr/>
          <a:lstStyle/>
          <a:p>
            <a:pPr algn="just" eaLnBrk="1" hangingPunct="1"/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20 yaş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Alt orta kesicilerin aşınma yüzü dikine ovalleşir,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diş yıldızı ise kare şeklindedir.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Diş oluğu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dişin 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boyuna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latin typeface="Franklin Gothic Medium" pitchFamily="34" charset="0"/>
              </a:rPr>
              <a:t>ulaşmıştır. Diş açısı tamamen daralmıştır.</a:t>
            </a:r>
            <a:endParaRPr lang="tr-TR" sz="2800" b="1" smtClean="0">
              <a:latin typeface="Franklin Gothic Medium" pitchFamily="34" charset="0"/>
            </a:endParaRPr>
          </a:p>
          <a:p>
            <a:pPr algn="just" eaLnBrk="1" hangingPunct="1"/>
            <a:r>
              <a:rPr lang="tr-TR" sz="2800" b="1" smtClean="0">
                <a:solidFill>
                  <a:srgbClr val="FD1944"/>
                </a:solidFill>
                <a:latin typeface="Franklin Gothic Medium" pitchFamily="34" charset="0"/>
              </a:rPr>
              <a:t>25 yaş</a:t>
            </a:r>
            <a:r>
              <a:rPr lang="tr-TR" sz="2800" smtClean="0">
                <a:solidFill>
                  <a:srgbClr val="FD1944"/>
                </a:solidFill>
                <a:latin typeface="Franklin Gothic Medium" pitchFamily="34" charset="0"/>
              </a:rPr>
              <a:t>: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</a:t>
            </a:r>
            <a:r>
              <a:rPr lang="tr-TR" sz="2800" smtClean="0">
                <a:solidFill>
                  <a:srgbClr val="A09C00"/>
                </a:solidFill>
                <a:latin typeface="Franklin Gothic Medium" pitchFamily="34" charset="0"/>
              </a:rPr>
              <a:t>Diş oluğunda 21 yaşında</a:t>
            </a:r>
            <a:r>
              <a:rPr lang="tr-TR" sz="2800" smtClean="0">
                <a:solidFill>
                  <a:srgbClr val="120763"/>
                </a:solidFill>
                <a:latin typeface="Franklin Gothic Medium" pitchFamily="34" charset="0"/>
              </a:rPr>
              <a:t> başlayan silinme, dişin son çeyreğine gelmiştir.</a:t>
            </a:r>
          </a:p>
        </p:txBody>
      </p:sp>
      <p:pic>
        <p:nvPicPr>
          <p:cNvPr id="71683" name="Picture 8" descr="photo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078288"/>
            <a:ext cx="2663825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9"/>
          <p:cNvSpPr>
            <a:spLocks noChangeArrowheads="1"/>
          </p:cNvSpPr>
          <p:nvPr/>
        </p:nvSpPr>
        <p:spPr bwMode="auto">
          <a:xfrm>
            <a:off x="2627313" y="6356350"/>
            <a:ext cx="4122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50914"/>
                </a:solidFill>
              </a:rPr>
              <a:t>Yirmi beş yaşında atlar</a:t>
            </a:r>
          </a:p>
        </p:txBody>
      </p:sp>
    </p:spTree>
    <p:extLst>
      <p:ext uri="{BB962C8B-B14F-4D97-AF65-F5344CB8AC3E}">
        <p14:creationId xmlns:p14="http://schemas.microsoft.com/office/powerpoint/2010/main" val="400523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1188</Words>
  <Application>Microsoft Office PowerPoint</Application>
  <PresentationFormat>Ekran Gösterisi (4:3)</PresentationFormat>
  <Paragraphs>168</Paragraphs>
  <Slides>27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Atlarda Yaş Tayini</vt:lpstr>
      <vt:lpstr>Yaş tayininde 4 önemli safha vardır</vt:lpstr>
      <vt:lpstr>Atın  Diş Formülü</vt:lpstr>
      <vt:lpstr>Süt Dişleri</vt:lpstr>
      <vt:lpstr>Kalıcı dişler</vt:lpstr>
      <vt:lpstr>PowerPoint Sunusu</vt:lpstr>
      <vt:lpstr>Arpacık Çukurluğu</vt:lpstr>
      <vt:lpstr>Aşınma Şekli</vt:lpstr>
      <vt:lpstr>PowerPoint Sunusu</vt:lpstr>
      <vt:lpstr>PowerPoint Sunusu</vt:lpstr>
      <vt:lpstr>İç Mine</vt:lpstr>
      <vt:lpstr>Diş Yıldızı</vt:lpstr>
      <vt:lpstr>Kırlangıç Kuyruğu</vt:lpstr>
      <vt:lpstr>Diş Oluğu</vt:lpstr>
      <vt:lpstr>Belirli yaşlarda dişlerin durumu ve dişlerde meydana gelen değişimler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Atlarda Yaş Tayini</dc:title>
  <dc:creator>X</dc:creator>
  <cp:lastModifiedBy>X</cp:lastModifiedBy>
  <cp:revision>1</cp:revision>
  <dcterms:created xsi:type="dcterms:W3CDTF">2020-03-19T07:01:04Z</dcterms:created>
  <dcterms:modified xsi:type="dcterms:W3CDTF">2020-03-19T07:01:15Z</dcterms:modified>
</cp:coreProperties>
</file>