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7C5-833B-4159-AEE1-3AF8863B2677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62E-3986-4BE1-9D75-6AA520A9CF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4179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7C5-833B-4159-AEE1-3AF8863B2677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62E-3986-4BE1-9D75-6AA520A9CF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3868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7C5-833B-4159-AEE1-3AF8863B2677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62E-3986-4BE1-9D75-6AA520A9CF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1503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7C5-833B-4159-AEE1-3AF8863B2677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62E-3986-4BE1-9D75-6AA520A9CF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3359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7C5-833B-4159-AEE1-3AF8863B2677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62E-3986-4BE1-9D75-6AA520A9CF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8939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7C5-833B-4159-AEE1-3AF8863B2677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62E-3986-4BE1-9D75-6AA520A9CF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410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7C5-833B-4159-AEE1-3AF8863B2677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62E-3986-4BE1-9D75-6AA520A9CF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9344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7C5-833B-4159-AEE1-3AF8863B2677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62E-3986-4BE1-9D75-6AA520A9CF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138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7C5-833B-4159-AEE1-3AF8863B2677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62E-3986-4BE1-9D75-6AA520A9CF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9700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7C5-833B-4159-AEE1-3AF8863B2677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62E-3986-4BE1-9D75-6AA520A9CF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2098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7C5-833B-4159-AEE1-3AF8863B2677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62E-3986-4BE1-9D75-6AA520A9CF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5250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68953-6099-4F7C-A58B-BBCCEBBB86A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91630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510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648200" y="3903663"/>
            <a:ext cx="4038600" cy="215265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BE22C-86BE-4F68-AD73-A994B88B130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1440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A7C5-833B-4159-AEE1-3AF8863B2677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9A62E-3986-4BE1-9D75-6AA520A9CF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973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8243887" cy="882650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>
                <a:solidFill>
                  <a:srgbClr val="FD1944"/>
                </a:solidFill>
                <a:latin typeface="Arial Black" pitchFamily="34" charset="0"/>
              </a:rPr>
              <a:t>At Donları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989138"/>
            <a:ext cx="8785225" cy="4114800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Kılların  hep birlikte gösterdiği renge </a:t>
            </a:r>
            <a:r>
              <a:rPr lang="tr-TR" sz="2400" b="1" smtClean="0">
                <a:solidFill>
                  <a:srgbClr val="EE2510"/>
                </a:solidFill>
                <a:latin typeface="Franklin Gothic Medium" pitchFamily="34" charset="0"/>
              </a:rPr>
              <a:t>DON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denir.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Üzerinde belli olarak görülen açık renkli lekelere de </a:t>
            </a:r>
            <a:r>
              <a:rPr lang="tr-TR" sz="2400" b="1" smtClean="0">
                <a:solidFill>
                  <a:srgbClr val="118F38"/>
                </a:solidFill>
                <a:latin typeface="Franklin Gothic Medium" pitchFamily="34" charset="0"/>
              </a:rPr>
              <a:t>NİŞANE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 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adı verilir.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Deri ve kılın renkli oluşuna </a:t>
            </a:r>
            <a:r>
              <a:rPr lang="tr-TR" sz="2400" smtClean="0">
                <a:solidFill>
                  <a:srgbClr val="000000"/>
                </a:solidFill>
                <a:latin typeface="Franklin Gothic Medium" pitchFamily="34" charset="0"/>
              </a:rPr>
              <a:t>melanin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denen kimyasal bir madde sebep olur.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Pigmentsizliğe ise </a:t>
            </a:r>
            <a:r>
              <a:rPr lang="tr-TR" sz="2400" b="1" smtClean="0">
                <a:solidFill>
                  <a:schemeClr val="hlink"/>
                </a:solidFill>
                <a:latin typeface="Franklin Gothic Medium" pitchFamily="34" charset="0"/>
              </a:rPr>
              <a:t>Albino</a:t>
            </a:r>
            <a:r>
              <a:rPr lang="tr-TR" sz="2400" smtClean="0">
                <a:solidFill>
                  <a:schemeClr val="hlink"/>
                </a:solidFill>
                <a:latin typeface="Franklin Gothic Medium" pitchFamily="34" charset="0"/>
              </a:rPr>
              <a:t> 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denir.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Don atlarda bir ırk özelliği olmamakla birlikte 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Haflinger ve Noriker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ırklarında 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Akkanat Al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donu görülür.</a:t>
            </a:r>
          </a:p>
        </p:txBody>
      </p:sp>
    </p:spTree>
    <p:extLst>
      <p:ext uri="{BB962C8B-B14F-4D97-AF65-F5344CB8AC3E}">
        <p14:creationId xmlns:p14="http://schemas.microsoft.com/office/powerpoint/2010/main" val="112737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92150"/>
            <a:ext cx="8243887" cy="811213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rgbClr val="A09C00"/>
                </a:solidFill>
                <a:latin typeface="Arial Black" pitchFamily="34" charset="0"/>
              </a:rPr>
              <a:t>Donlar 3’ e ayrılır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628775"/>
            <a:ext cx="7524750" cy="18716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tr-TR" b="1" smtClean="0">
                <a:solidFill>
                  <a:srgbClr val="A50021"/>
                </a:solidFill>
                <a:latin typeface="Franklin Gothic Medium" pitchFamily="34" charset="0"/>
              </a:rPr>
              <a:t>I. Esas Donlar</a:t>
            </a:r>
            <a:r>
              <a:rPr lang="tr-TR" sz="2800" b="1" smtClean="0">
                <a:solidFill>
                  <a:schemeClr val="hlink"/>
                </a:solidFill>
                <a:latin typeface="Franklin Gothic Medium" pitchFamily="34" charset="0"/>
              </a:rPr>
              <a:t> </a:t>
            </a:r>
          </a:p>
          <a:p>
            <a:pPr algn="just" eaLnBrk="1" hangingPunct="1">
              <a:buFontTx/>
              <a:buNone/>
            </a:pPr>
            <a:r>
              <a:rPr lang="tr-TR" sz="2000" b="1" smtClean="0">
                <a:solidFill>
                  <a:srgbClr val="080808"/>
                </a:solidFill>
                <a:latin typeface="Franklin Gothic Medium" pitchFamily="34" charset="0"/>
              </a:rPr>
              <a:t>	A) Basit:</a:t>
            </a:r>
            <a:r>
              <a:rPr lang="tr-TR" sz="2000" b="1" smtClean="0">
                <a:solidFill>
                  <a:schemeClr val="hlink"/>
                </a:solidFill>
                <a:latin typeface="Franklin Gothic Medium" pitchFamily="34" charset="0"/>
              </a:rPr>
              <a:t> </a:t>
            </a:r>
            <a:r>
              <a:rPr lang="tr-TR" sz="2000" b="1" smtClean="0">
                <a:solidFill>
                  <a:srgbClr val="0000CC"/>
                </a:solidFill>
                <a:latin typeface="Franklin Gothic Medium" pitchFamily="34" charset="0"/>
              </a:rPr>
              <a:t>Al, Yağız, İzabel</a:t>
            </a:r>
          </a:p>
          <a:p>
            <a:pPr algn="just" eaLnBrk="1" hangingPunct="1">
              <a:buFontTx/>
              <a:buNone/>
            </a:pPr>
            <a:r>
              <a:rPr lang="tr-TR" sz="2000" b="1" smtClean="0">
                <a:solidFill>
                  <a:srgbClr val="080808"/>
                </a:solidFill>
                <a:latin typeface="Franklin Gothic Medium" pitchFamily="34" charset="0"/>
              </a:rPr>
              <a:t>	B) Birleşik:</a:t>
            </a:r>
            <a:r>
              <a:rPr lang="tr-TR" sz="2000" b="1" smtClean="0">
                <a:solidFill>
                  <a:schemeClr val="hlink"/>
                </a:solidFill>
                <a:latin typeface="Franklin Gothic Medium" pitchFamily="34" charset="0"/>
              </a:rPr>
              <a:t> </a:t>
            </a:r>
            <a:r>
              <a:rPr lang="tr-TR" sz="2000" b="1" smtClean="0">
                <a:solidFill>
                  <a:srgbClr val="0000CC"/>
                </a:solidFill>
                <a:latin typeface="Franklin Gothic Medium" pitchFamily="34" charset="0"/>
              </a:rPr>
              <a:t>Doru, Kula, Sincabi, Akkanat Al</a:t>
            </a:r>
          </a:p>
          <a:p>
            <a:pPr algn="just" eaLnBrk="1" hangingPunct="1">
              <a:buFontTx/>
              <a:buNone/>
            </a:pPr>
            <a:r>
              <a:rPr lang="tr-TR" sz="2000" b="1" smtClean="0">
                <a:solidFill>
                  <a:srgbClr val="080808"/>
                </a:solidFill>
                <a:latin typeface="Franklin Gothic Medium" pitchFamily="34" charset="0"/>
              </a:rPr>
              <a:t>	C) Karışık:</a:t>
            </a:r>
            <a:r>
              <a:rPr lang="tr-TR" sz="2000" b="1" smtClean="0">
                <a:solidFill>
                  <a:schemeClr val="hlink"/>
                </a:solidFill>
                <a:latin typeface="Franklin Gothic Medium" pitchFamily="34" charset="0"/>
              </a:rPr>
              <a:t> </a:t>
            </a:r>
            <a:r>
              <a:rPr lang="tr-TR" sz="2000" b="1" smtClean="0">
                <a:solidFill>
                  <a:srgbClr val="0000CC"/>
                </a:solidFill>
                <a:latin typeface="Franklin Gothic Medium" pitchFamily="34" charset="0"/>
              </a:rPr>
              <a:t>Kurt Kulası</a:t>
            </a:r>
          </a:p>
        </p:txBody>
      </p:sp>
      <p:sp>
        <p:nvSpPr>
          <p:cNvPr id="73732" name="Rectangle 7"/>
          <p:cNvSpPr>
            <a:spLocks noChangeArrowheads="1"/>
          </p:cNvSpPr>
          <p:nvPr/>
        </p:nvSpPr>
        <p:spPr bwMode="auto">
          <a:xfrm>
            <a:off x="395288" y="3789363"/>
            <a:ext cx="7380287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r>
              <a:rPr lang="tr-TR" sz="3200" b="1">
                <a:solidFill>
                  <a:srgbClr val="A50021"/>
                </a:solidFill>
                <a:latin typeface="Franklin Gothic Medium" pitchFamily="34" charset="0"/>
              </a:rPr>
              <a:t>II. Türev Donlar</a:t>
            </a:r>
            <a:r>
              <a:rPr lang="tr-TR" sz="2800" b="1">
                <a:solidFill>
                  <a:schemeClr val="hlink"/>
                </a:solidFill>
                <a:latin typeface="Franklin Gothic Medium" pitchFamily="34" charset="0"/>
              </a:rPr>
              <a:t> </a:t>
            </a:r>
          </a:p>
          <a:p>
            <a:pPr marL="342900" indent="-342900" algn="just">
              <a:spcBef>
                <a:spcPct val="20000"/>
              </a:spcBef>
            </a:pPr>
            <a:r>
              <a:rPr lang="tr-TR" sz="2000" b="1">
                <a:solidFill>
                  <a:srgbClr val="080808"/>
                </a:solidFill>
                <a:latin typeface="Franklin Gothic Medium" pitchFamily="34" charset="0"/>
              </a:rPr>
              <a:t>	A) Bir Renkli Türev Donlar:</a:t>
            </a:r>
            <a:r>
              <a:rPr lang="tr-TR" sz="2000" b="1">
                <a:solidFill>
                  <a:schemeClr val="hlink"/>
                </a:solidFill>
                <a:latin typeface="Franklin Gothic Medium" pitchFamily="34" charset="0"/>
              </a:rPr>
              <a:t> </a:t>
            </a:r>
            <a:r>
              <a:rPr lang="tr-TR" sz="2000" b="1">
                <a:solidFill>
                  <a:srgbClr val="0000CC"/>
                </a:solidFill>
                <a:latin typeface="Franklin Gothic Medium" pitchFamily="34" charset="0"/>
              </a:rPr>
              <a:t>Beyaz</a:t>
            </a:r>
          </a:p>
          <a:p>
            <a:pPr marL="342900" indent="-342900" algn="just">
              <a:spcBef>
                <a:spcPct val="20000"/>
              </a:spcBef>
            </a:pPr>
            <a:r>
              <a:rPr lang="tr-TR" sz="2000" b="1">
                <a:solidFill>
                  <a:srgbClr val="080808"/>
                </a:solidFill>
                <a:latin typeface="Franklin Gothic Medium" pitchFamily="34" charset="0"/>
              </a:rPr>
              <a:t>	B) İki Renkli Türev Donlar:</a:t>
            </a:r>
            <a:r>
              <a:rPr lang="tr-TR" sz="2000" b="1">
                <a:solidFill>
                  <a:schemeClr val="hlink"/>
                </a:solidFill>
                <a:latin typeface="Franklin Gothic Medium" pitchFamily="34" charset="0"/>
              </a:rPr>
              <a:t> </a:t>
            </a:r>
            <a:r>
              <a:rPr lang="tr-TR" sz="2000" b="1">
                <a:solidFill>
                  <a:srgbClr val="0000CC"/>
                </a:solidFill>
                <a:latin typeface="Franklin Gothic Medium" pitchFamily="34" charset="0"/>
              </a:rPr>
              <a:t>Kır Don, Boz Don</a:t>
            </a:r>
          </a:p>
          <a:p>
            <a:pPr marL="342900" indent="-342900" algn="just">
              <a:spcBef>
                <a:spcPct val="20000"/>
              </a:spcBef>
            </a:pPr>
            <a:r>
              <a:rPr lang="tr-TR" sz="2000" b="1">
                <a:solidFill>
                  <a:srgbClr val="080808"/>
                </a:solidFill>
                <a:latin typeface="Franklin Gothic Medium" pitchFamily="34" charset="0"/>
              </a:rPr>
              <a:t>	C) Üç Renkli Türev Donlar:</a:t>
            </a:r>
            <a:r>
              <a:rPr lang="tr-TR" sz="2000" b="1">
                <a:solidFill>
                  <a:schemeClr val="hlink"/>
                </a:solidFill>
                <a:latin typeface="Franklin Gothic Medium" pitchFamily="34" charset="0"/>
              </a:rPr>
              <a:t> </a:t>
            </a:r>
            <a:r>
              <a:rPr lang="tr-TR" sz="2000" b="1">
                <a:solidFill>
                  <a:srgbClr val="0000CC"/>
                </a:solidFill>
                <a:latin typeface="Franklin Gothic Medium" pitchFamily="34" charset="0"/>
              </a:rPr>
              <a:t>Ahreç, Kızıl Kır</a:t>
            </a:r>
          </a:p>
        </p:txBody>
      </p:sp>
      <p:sp>
        <p:nvSpPr>
          <p:cNvPr id="73733" name="Rectangle 8"/>
          <p:cNvSpPr>
            <a:spLocks noChangeArrowheads="1"/>
          </p:cNvSpPr>
          <p:nvPr/>
        </p:nvSpPr>
        <p:spPr bwMode="auto">
          <a:xfrm>
            <a:off x="468313" y="5661025"/>
            <a:ext cx="8027987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</a:pPr>
            <a:r>
              <a:rPr lang="tr-TR" sz="3200" b="1">
                <a:solidFill>
                  <a:srgbClr val="A50021"/>
                </a:solidFill>
                <a:latin typeface="Franklin Gothic Medium" pitchFamily="34" charset="0"/>
              </a:rPr>
              <a:t>III. Alaca Donlar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</a:pPr>
            <a:r>
              <a:rPr lang="tr-TR" sz="3200" b="1">
                <a:solidFill>
                  <a:srgbClr val="A50021"/>
                </a:solidFill>
                <a:latin typeface="Franklin Gothic Medium" pitchFamily="34" charset="0"/>
              </a:rPr>
              <a:t>	</a:t>
            </a:r>
            <a:r>
              <a:rPr lang="tr-TR" sz="2000" b="1">
                <a:solidFill>
                  <a:srgbClr val="080808"/>
                </a:solidFill>
                <a:latin typeface="Franklin Gothic Medium" pitchFamily="34" charset="0"/>
              </a:rPr>
              <a:t>Örnek:</a:t>
            </a:r>
            <a:r>
              <a:rPr lang="tr-TR" sz="2000" b="1">
                <a:solidFill>
                  <a:srgbClr val="0000CC"/>
                </a:solidFill>
                <a:latin typeface="Franklin Gothic Medium" pitchFamily="34" charset="0"/>
              </a:rPr>
              <a:t> Alaca Koyu Al, Koyu Al Alaca, Alaca Yağız, Alaca Kula</a:t>
            </a:r>
          </a:p>
        </p:txBody>
      </p:sp>
    </p:spTree>
    <p:extLst>
      <p:ext uri="{BB962C8B-B14F-4D97-AF65-F5344CB8AC3E}">
        <p14:creationId xmlns:p14="http://schemas.microsoft.com/office/powerpoint/2010/main" val="339662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908050"/>
            <a:ext cx="8243887" cy="936625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rgbClr val="120763"/>
                </a:solidFill>
                <a:latin typeface="Arial Black" pitchFamily="34" charset="0"/>
              </a:rPr>
              <a:t>I. Esas  Donlar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2205038"/>
            <a:ext cx="8424863" cy="3557587"/>
          </a:xfrm>
        </p:spPr>
        <p:txBody>
          <a:bodyPr/>
          <a:lstStyle/>
          <a:p>
            <a:pPr algn="just" eaLnBrk="1" hangingPunct="1"/>
            <a:r>
              <a:rPr lang="tr-TR" sz="2800" smtClean="0">
                <a:solidFill>
                  <a:srgbClr val="120763"/>
                </a:solidFill>
                <a:latin typeface="Arial Black" pitchFamily="34" charset="0"/>
              </a:rPr>
              <a:t>Tay doğduğunda sahip olduğu ve yaşamı boyunca </a:t>
            </a:r>
            <a:r>
              <a:rPr lang="tr-TR" sz="2800" smtClean="0">
                <a:solidFill>
                  <a:srgbClr val="FD1944"/>
                </a:solidFill>
                <a:latin typeface="Arial Black" pitchFamily="34" charset="0"/>
              </a:rPr>
              <a:t>hiç değişmeyen donlardır. </a:t>
            </a:r>
          </a:p>
          <a:p>
            <a:pPr algn="just" eaLnBrk="1" hangingPunct="1"/>
            <a:r>
              <a:rPr lang="tr-TR" sz="2800" smtClean="0">
                <a:solidFill>
                  <a:srgbClr val="A09C00"/>
                </a:solidFill>
                <a:latin typeface="Arial Black" pitchFamily="34" charset="0"/>
              </a:rPr>
              <a:t>Üç alt grupta incelenir.</a:t>
            </a:r>
            <a:r>
              <a:rPr lang="tr-TR" sz="2800" smtClean="0">
                <a:solidFill>
                  <a:srgbClr val="120763"/>
                </a:solidFill>
                <a:latin typeface="Arial Black" pitchFamily="34" charset="0"/>
              </a:rPr>
              <a:t> </a:t>
            </a:r>
          </a:p>
          <a:p>
            <a:pPr algn="just" eaLnBrk="1" hangingPunct="1">
              <a:buFontTx/>
              <a:buNone/>
            </a:pPr>
            <a:r>
              <a:rPr lang="tr-TR" sz="2800" smtClean="0">
                <a:solidFill>
                  <a:srgbClr val="120763"/>
                </a:solidFill>
                <a:latin typeface="Arial Black" pitchFamily="34" charset="0"/>
              </a:rPr>
              <a:t>		- Basit </a:t>
            </a:r>
          </a:p>
          <a:p>
            <a:pPr algn="just" eaLnBrk="1" hangingPunct="1">
              <a:buFontTx/>
              <a:buNone/>
            </a:pPr>
            <a:r>
              <a:rPr lang="tr-TR" sz="2800" smtClean="0">
                <a:solidFill>
                  <a:srgbClr val="120763"/>
                </a:solidFill>
                <a:latin typeface="Arial Black" pitchFamily="34" charset="0"/>
              </a:rPr>
              <a:t>		- Birleşik</a:t>
            </a:r>
          </a:p>
          <a:p>
            <a:pPr algn="just" eaLnBrk="1" hangingPunct="1">
              <a:buFontTx/>
              <a:buNone/>
            </a:pPr>
            <a:r>
              <a:rPr lang="tr-TR" sz="2800" smtClean="0">
                <a:solidFill>
                  <a:srgbClr val="120763"/>
                </a:solidFill>
                <a:latin typeface="Arial Black" pitchFamily="34" charset="0"/>
              </a:rPr>
              <a:t>		- Karışık</a:t>
            </a:r>
          </a:p>
        </p:txBody>
      </p:sp>
    </p:spTree>
    <p:extLst>
      <p:ext uri="{BB962C8B-B14F-4D97-AF65-F5344CB8AC3E}">
        <p14:creationId xmlns:p14="http://schemas.microsoft.com/office/powerpoint/2010/main" val="114676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620713"/>
            <a:ext cx="8243888" cy="863600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rgbClr val="FD1944"/>
                </a:solidFill>
                <a:latin typeface="Arial Black" pitchFamily="34" charset="0"/>
              </a:rPr>
              <a:t>A - Basit Donlar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484313"/>
            <a:ext cx="8893175" cy="5373687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Vücut, bacaklar, yele ve kuyruğu örten kılların hepsi aynı renktedir.</a:t>
            </a:r>
            <a:endParaRPr lang="tr-TR" sz="24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tr-TR" sz="24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400" b="1" smtClean="0">
                <a:solidFill>
                  <a:srgbClr val="FD1944"/>
                </a:solidFill>
                <a:latin typeface="Franklin Gothic Medium" pitchFamily="34" charset="0"/>
              </a:rPr>
              <a:t>1- Yağız don: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Beden, bacak, yele ve kuyruk kılları siyahtır.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000" smtClean="0">
                <a:solidFill>
                  <a:srgbClr val="080808"/>
                </a:solidFill>
                <a:latin typeface="Franklin Gothic Medium" pitchFamily="34" charset="0"/>
              </a:rPr>
              <a:t>a- Kuzguni (parlak) Yağız:</a:t>
            </a:r>
            <a:r>
              <a:rPr lang="tr-TR" sz="2000" smtClean="0">
                <a:latin typeface="Franklin Gothic Medium" pitchFamily="34" charset="0"/>
              </a:rPr>
              <a:t> Kıllar koyu siyah, parlak ve yansımalıdır.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000" smtClean="0">
                <a:solidFill>
                  <a:srgbClr val="080808"/>
                </a:solidFill>
                <a:latin typeface="Franklin Gothic Medium" pitchFamily="34" charset="0"/>
              </a:rPr>
              <a:t>b- Donuk  (mat) Yağız:</a:t>
            </a:r>
            <a:r>
              <a:rPr lang="tr-TR" sz="2000" smtClean="0">
                <a:latin typeface="Franklin Gothic Medium" pitchFamily="34" charset="0"/>
              </a:rPr>
              <a:t> Kıllar koyu siyah olup parlak değildir.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000" smtClean="0">
                <a:solidFill>
                  <a:srgbClr val="080808"/>
                </a:solidFill>
                <a:latin typeface="Franklin Gothic Medium" pitchFamily="34" charset="0"/>
              </a:rPr>
              <a:t>c- Kirli Yağız (kirli siyah):</a:t>
            </a:r>
            <a:r>
              <a:rPr lang="tr-TR" sz="2000" smtClean="0">
                <a:latin typeface="Franklin Gothic Medium" pitchFamily="34" charset="0"/>
              </a:rPr>
              <a:t> Siyahlık koyu değildir.</a:t>
            </a:r>
            <a:endParaRPr lang="tr-TR" sz="2000" b="1" smtClean="0">
              <a:latin typeface="Franklin Gothic Medium" pitchFamily="34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tr-TR" sz="2400" b="1" smtClean="0">
              <a:latin typeface="Franklin Gothic Medium" pitchFamily="34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400" b="1" smtClean="0">
                <a:solidFill>
                  <a:srgbClr val="FD1944"/>
                </a:solidFill>
                <a:latin typeface="Franklin Gothic Medium" pitchFamily="34" charset="0"/>
              </a:rPr>
              <a:t>2- Al Don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 </a:t>
            </a:r>
            <a:r>
              <a:rPr lang="tr-TR" sz="2400" b="1" smtClean="0">
                <a:solidFill>
                  <a:srgbClr val="FD1944"/>
                </a:solidFill>
                <a:latin typeface="Franklin Gothic Medium" pitchFamily="34" charset="0"/>
              </a:rPr>
              <a:t>: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Vücut, bacak, yele ve kuyruk kılları tarçıni kırmızıdır.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000" smtClean="0">
                <a:latin typeface="Franklin Gothic Medium" pitchFamily="34" charset="0"/>
              </a:rPr>
              <a:t>a- Sütlü Kahve Al 	b- Açık Al 	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000" smtClean="0">
                <a:latin typeface="Franklin Gothic Medium" pitchFamily="34" charset="0"/>
              </a:rPr>
              <a:t>c- Altuni Al		d- Adi Al	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000" smtClean="0">
                <a:latin typeface="Franklin Gothic Medium" pitchFamily="34" charset="0"/>
              </a:rPr>
              <a:t>e- Koyu Al 		f- Kiraz Al: Parlak kiraz kırmızısıdır.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000" smtClean="0">
                <a:latin typeface="Franklin Gothic Medium" pitchFamily="34" charset="0"/>
              </a:rPr>
              <a:t>g- Kestane Al		h- Yanık Al: Kavrulmuş kahve rengindedir. </a:t>
            </a:r>
            <a:endParaRPr lang="tr-TR" sz="2000" b="1" smtClean="0">
              <a:latin typeface="Franklin Gothic Medium" pitchFamily="34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tr-TR" sz="2000" b="1" smtClean="0">
              <a:latin typeface="Franklin Gothic Medium" pitchFamily="34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tr-TR" sz="2400" b="1" smtClean="0">
                <a:solidFill>
                  <a:srgbClr val="FD1944"/>
                </a:solidFill>
                <a:latin typeface="Franklin Gothic Medium" pitchFamily="34" charset="0"/>
              </a:rPr>
              <a:t>3- İsabel Don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 </a:t>
            </a:r>
            <a:r>
              <a:rPr lang="tr-TR" sz="2400" b="1" smtClean="0">
                <a:solidFill>
                  <a:srgbClr val="FD1944"/>
                </a:solidFill>
                <a:latin typeface="Franklin Gothic Medium" pitchFamily="34" charset="0"/>
              </a:rPr>
              <a:t>: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Vücut, bacak, yele ve kuyruğun hepsi saman sarısı rengindedir.</a:t>
            </a:r>
          </a:p>
        </p:txBody>
      </p:sp>
    </p:spTree>
    <p:extLst>
      <p:ext uri="{BB962C8B-B14F-4D97-AF65-F5344CB8AC3E}">
        <p14:creationId xmlns:p14="http://schemas.microsoft.com/office/powerpoint/2010/main" val="401990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765175"/>
            <a:ext cx="8243888" cy="7191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b="1" smtClean="0">
                <a:solidFill>
                  <a:srgbClr val="FD1944"/>
                </a:solidFill>
                <a:latin typeface="Arial Black" pitchFamily="34" charset="0"/>
              </a:rPr>
              <a:t>B- Birleşik Donlar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557338"/>
            <a:ext cx="8964612" cy="5300662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	Vücudu örten kıllar bir renkte (koyu kırmızı, sarı veya kurşuni); bacak, yele ve kuyruk başka bir renktedir.</a:t>
            </a:r>
            <a:endParaRPr lang="tr-TR" sz="18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1800" b="1" smtClean="0">
                <a:solidFill>
                  <a:srgbClr val="FD1944"/>
                </a:solidFill>
                <a:latin typeface="Franklin Gothic Medium" pitchFamily="34" charset="0"/>
              </a:rPr>
              <a:t>1- Doru:</a:t>
            </a: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 Vücudu örten kıllar kırmızı; yele, kuyruk ve bacakların distali siyahtır.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1800" smtClean="0">
                <a:latin typeface="Franklin Gothic Medium" pitchFamily="34" charset="0"/>
              </a:rPr>
              <a:t>a- Açık Doru 	  b- Adi Doru	   c- Koyu Doru 		d- Kirazi Doru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1800" smtClean="0">
                <a:latin typeface="Franklin Gothic Medium" pitchFamily="34" charset="0"/>
              </a:rPr>
              <a:t>e- Kestane Doru: </a:t>
            </a:r>
            <a:r>
              <a:rPr lang="tr-TR" sz="1800" smtClean="0">
                <a:solidFill>
                  <a:srgbClr val="080808"/>
                </a:solidFill>
                <a:latin typeface="Franklin Gothic Medium" pitchFamily="34" charset="0"/>
              </a:rPr>
              <a:t>Kıllar kahverengine çalar.</a:t>
            </a:r>
            <a:r>
              <a:rPr lang="tr-TR" sz="1800" smtClean="0">
                <a:latin typeface="Franklin Gothic Medium" pitchFamily="34" charset="0"/>
              </a:rPr>
              <a:t>		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1800" smtClean="0">
                <a:latin typeface="Franklin Gothic Medium" pitchFamily="34" charset="0"/>
              </a:rPr>
              <a:t>f- Yanık Kestane Doru: </a:t>
            </a:r>
            <a:r>
              <a:rPr lang="tr-TR" sz="1800" smtClean="0">
                <a:solidFill>
                  <a:srgbClr val="080808"/>
                </a:solidFill>
                <a:latin typeface="Franklin Gothic Medium" pitchFamily="34" charset="0"/>
              </a:rPr>
              <a:t>Kılların rengi</a:t>
            </a:r>
            <a:r>
              <a:rPr lang="tr-TR" sz="1800" smtClean="0">
                <a:latin typeface="Franklin Gothic Medium" pitchFamily="34" charset="0"/>
              </a:rPr>
              <a:t> </a:t>
            </a:r>
            <a:r>
              <a:rPr lang="tr-TR" sz="1800" smtClean="0">
                <a:solidFill>
                  <a:schemeClr val="hlink"/>
                </a:solidFill>
                <a:latin typeface="Franklin Gothic Medium" pitchFamily="34" charset="0"/>
              </a:rPr>
              <a:t>yanmış kestane</a:t>
            </a: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 kabuğuna benzer. Yağız donla karışabilir. Güneş ışığı altında özellikle sağrı, baş ve burun ucundaki kırmızı kılların yansımalı olarak görülmesiyle yağız dondan ayrılır.</a:t>
            </a:r>
            <a:endParaRPr lang="tr-TR" sz="18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1800" b="1" smtClean="0">
                <a:solidFill>
                  <a:srgbClr val="FD1944"/>
                </a:solidFill>
                <a:latin typeface="Franklin Gothic Medium" pitchFamily="34" charset="0"/>
              </a:rPr>
              <a:t>2- Kula:</a:t>
            </a: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 Vücut kılları sarı veya kırmızımtırak sarıdır; yele, bacakların distali ve kuyruk siyahtır.  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1800" smtClean="0">
                <a:latin typeface="Franklin Gothic Medium" pitchFamily="34" charset="0"/>
              </a:rPr>
              <a:t>a- Açık Kula	 b- Adi Kula	 c- Koyu Kula</a:t>
            </a:r>
            <a:endParaRPr lang="tr-TR" sz="1800" b="1" smtClean="0">
              <a:latin typeface="Franklin Gothic Medium" pitchFamily="34" charset="0"/>
            </a:endParaRP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1800" b="1" smtClean="0">
                <a:solidFill>
                  <a:srgbClr val="FD1944"/>
                </a:solidFill>
                <a:latin typeface="Franklin Gothic Medium" pitchFamily="34" charset="0"/>
              </a:rPr>
              <a:t>3- Sincabi don: </a:t>
            </a: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Atlarda nadiren görülen bu donda, vücut, yele, kuyruk fare rengini andırır, ayak uçları siyaha kaçar.</a:t>
            </a:r>
            <a:endParaRPr lang="tr-TR" sz="18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1800" b="1" smtClean="0">
                <a:solidFill>
                  <a:srgbClr val="FD1944"/>
                </a:solidFill>
                <a:latin typeface="Franklin Gothic Medium" pitchFamily="34" charset="0"/>
              </a:rPr>
              <a:t>4- Akkanat Al: </a:t>
            </a: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Yele, kuyruk ve bacakların distali yıkanmış saman sarısı renginde; beden tamamen kırmızı renktedir.</a:t>
            </a:r>
          </a:p>
        </p:txBody>
      </p:sp>
    </p:spTree>
    <p:extLst>
      <p:ext uri="{BB962C8B-B14F-4D97-AF65-F5344CB8AC3E}">
        <p14:creationId xmlns:p14="http://schemas.microsoft.com/office/powerpoint/2010/main" val="360200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314325"/>
            <a:ext cx="8243887" cy="1314450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rgbClr val="FD1944"/>
                </a:solidFill>
                <a:latin typeface="Arial Black" pitchFamily="34" charset="0"/>
              </a:rPr>
              <a:t>C- Karışık Donlar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Vücut kılları aynı rengi göstermez. Kılların dipleri ile  uçları ayrı  iki renktedir. 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Bu grupta sadece  kurt kulası donu vardır. Nadiren görülür.</a:t>
            </a:r>
            <a:endParaRPr lang="tr-TR" sz="28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800" b="1" smtClean="0">
                <a:solidFill>
                  <a:srgbClr val="FD1944"/>
                </a:solidFill>
                <a:latin typeface="Franklin Gothic Medium" pitchFamily="34" charset="0"/>
              </a:rPr>
              <a:t>Kurt Kulası:</a:t>
            </a:r>
            <a:r>
              <a:rPr lang="tr-TR" sz="2800" b="1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Bu donda kılların dipleri sarı, uçları siyahtır. Don esmere kaçan sarımtıraktır.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		</a:t>
            </a:r>
            <a:r>
              <a:rPr lang="tr-TR" sz="2800" smtClean="0">
                <a:solidFill>
                  <a:srgbClr val="A09C00"/>
                </a:solidFill>
                <a:latin typeface="Franklin Gothic Medium" pitchFamily="34" charset="0"/>
              </a:rPr>
              <a:t>a- Açık kurt kulası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800" smtClean="0">
                <a:solidFill>
                  <a:srgbClr val="A09C00"/>
                </a:solidFill>
                <a:latin typeface="Franklin Gothic Medium" pitchFamily="34" charset="0"/>
              </a:rPr>
              <a:t>		b- Adi kurt kulası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800" smtClean="0">
                <a:solidFill>
                  <a:srgbClr val="A09C00"/>
                </a:solidFill>
                <a:latin typeface="Franklin Gothic Medium" pitchFamily="34" charset="0"/>
              </a:rPr>
              <a:t>		c- Koyu kurt kulası </a:t>
            </a:r>
          </a:p>
        </p:txBody>
      </p:sp>
    </p:spTree>
    <p:extLst>
      <p:ext uri="{BB962C8B-B14F-4D97-AF65-F5344CB8AC3E}">
        <p14:creationId xmlns:p14="http://schemas.microsoft.com/office/powerpoint/2010/main" val="39938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125538"/>
            <a:ext cx="8243887" cy="792162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rgbClr val="FD1944"/>
                </a:solidFill>
                <a:latin typeface="Arial Black" pitchFamily="34" charset="0"/>
              </a:rPr>
              <a:t>II. Türev Donlar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2420938"/>
            <a:ext cx="8785225" cy="2887662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Esas dona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sonradan 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beyaz kılların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girmesiyle meydana gelir.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Esas donlarda doğan taylar büyüdükçe kırmızı veya siyah kılların arasına beyaz kıllar girmeye başlar.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Tay </a:t>
            </a:r>
            <a:r>
              <a:rPr lang="tr-TR" sz="2400" smtClean="0">
                <a:solidFill>
                  <a:srgbClr val="A09C00"/>
                </a:solidFill>
                <a:latin typeface="Franklin Gothic Medium" pitchFamily="34" charset="0"/>
              </a:rPr>
              <a:t>1-1.5 yaşına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geldiğinde </a:t>
            </a:r>
            <a:r>
              <a:rPr lang="tr-TR" sz="2400" smtClean="0">
                <a:solidFill>
                  <a:srgbClr val="A09C00"/>
                </a:solidFill>
                <a:latin typeface="Franklin Gothic Medium" pitchFamily="34" charset="0"/>
              </a:rPr>
              <a:t>gerçek donu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ortaya çıkar.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Bu nedenle tayların </a:t>
            </a:r>
            <a:r>
              <a:rPr lang="tr-TR" sz="2400" smtClean="0">
                <a:solidFill>
                  <a:schemeClr val="hlink"/>
                </a:solidFill>
                <a:latin typeface="Franklin Gothic Medium" pitchFamily="34" charset="0"/>
              </a:rPr>
              <a:t>pedigrilerinde 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düzeltmeler yapılır.</a:t>
            </a:r>
          </a:p>
        </p:txBody>
      </p:sp>
    </p:spTree>
    <p:extLst>
      <p:ext uri="{BB962C8B-B14F-4D97-AF65-F5344CB8AC3E}">
        <p14:creationId xmlns:p14="http://schemas.microsoft.com/office/powerpoint/2010/main" val="186101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5"/>
          <p:cNvSpPr>
            <a:spLocks noGrp="1" noChangeArrowheads="1"/>
          </p:cNvSpPr>
          <p:nvPr>
            <p:ph type="title"/>
          </p:nvPr>
        </p:nvSpPr>
        <p:spPr>
          <a:xfrm>
            <a:off x="442913" y="981075"/>
            <a:ext cx="8243887" cy="719138"/>
          </a:xfrm>
        </p:spPr>
        <p:txBody>
          <a:bodyPr/>
          <a:lstStyle/>
          <a:p>
            <a:pPr algn="just" eaLnBrk="1" hangingPunct="1">
              <a:defRPr/>
            </a:pPr>
            <a:r>
              <a:rPr lang="tr-TR" sz="4000" b="1" smtClean="0">
                <a:solidFill>
                  <a:srgbClr val="FD1944"/>
                </a:solidFill>
                <a:latin typeface="Arial Black" pitchFamily="34" charset="0"/>
              </a:rPr>
              <a:t>A - Bir renkli türev donlar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773238"/>
            <a:ext cx="9144000" cy="43227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800" b="1" smtClean="0">
                <a:solidFill>
                  <a:srgbClr val="FD1944"/>
                </a:solidFill>
                <a:latin typeface="Arial Black" pitchFamily="34" charset="0"/>
              </a:rPr>
              <a:t>a - Beyaz Donlar:</a:t>
            </a:r>
            <a:r>
              <a:rPr lang="tr-TR" sz="2800" b="1" smtClean="0">
                <a:solidFill>
                  <a:srgbClr val="120763"/>
                </a:solidFill>
                <a:latin typeface="Arial Black" pitchFamily="34" charset="0"/>
              </a:rPr>
              <a:t> </a:t>
            </a:r>
            <a:r>
              <a:rPr lang="tr-TR" sz="2800" smtClean="0">
                <a:solidFill>
                  <a:srgbClr val="120763"/>
                </a:solidFill>
                <a:latin typeface="Arial Black" pitchFamily="34" charset="0"/>
              </a:rPr>
              <a:t>Hayvanın doğduğu zamanki koyu esas dona sonradan beyaz kılların girmesiyle ve bedeni tümüyle kaplamasıyla meydana gelir.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800" smtClean="0">
                <a:solidFill>
                  <a:srgbClr val="120763"/>
                </a:solidFill>
                <a:latin typeface="Arial Black" pitchFamily="34" charset="0"/>
              </a:rPr>
              <a:t>		</a:t>
            </a:r>
            <a:r>
              <a:rPr lang="tr-TR" sz="2800" smtClean="0">
                <a:solidFill>
                  <a:srgbClr val="A09C00"/>
                </a:solidFill>
                <a:latin typeface="Arial Black" pitchFamily="34" charset="0"/>
              </a:rPr>
              <a:t>1-Donuk beyaz  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800" smtClean="0">
                <a:solidFill>
                  <a:srgbClr val="A09C00"/>
                </a:solidFill>
                <a:latin typeface="Arial Black" pitchFamily="34" charset="0"/>
              </a:rPr>
              <a:t>		2-Süt beyaz    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800" smtClean="0">
                <a:solidFill>
                  <a:srgbClr val="A09C00"/>
                </a:solidFill>
                <a:latin typeface="Arial Black" pitchFamily="34" charset="0"/>
              </a:rPr>
              <a:t>		3-Porselen beyaz  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800" smtClean="0">
                <a:solidFill>
                  <a:srgbClr val="A09C00"/>
                </a:solidFill>
                <a:latin typeface="Arial Black" pitchFamily="34" charset="0"/>
              </a:rPr>
              <a:t>		4-Pembe (gülguni )beyaz		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800" smtClean="0">
                <a:solidFill>
                  <a:srgbClr val="A09C00"/>
                </a:solidFill>
                <a:latin typeface="Arial Black" pitchFamily="34" charset="0"/>
              </a:rPr>
              <a:t>		5-Kirli beyaz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tr-TR" sz="2800" b="1" smtClean="0">
              <a:solidFill>
                <a:srgbClr val="A09C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79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43887" cy="863600"/>
          </a:xfrm>
        </p:spPr>
        <p:txBody>
          <a:bodyPr/>
          <a:lstStyle/>
          <a:p>
            <a:pPr eaLnBrk="1" hangingPunct="1">
              <a:defRPr/>
            </a:pPr>
            <a:r>
              <a:rPr lang="tr-TR" sz="4000" b="1" smtClean="0">
                <a:solidFill>
                  <a:srgbClr val="FD1944"/>
                </a:solidFill>
                <a:latin typeface="Arial Black" pitchFamily="34" charset="0"/>
              </a:rPr>
              <a:t>B- İki renkli türev donlar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700213"/>
            <a:ext cx="8893175" cy="489743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Bütün vücudu örten kıllar </a:t>
            </a:r>
            <a:r>
              <a:rPr lang="tr-TR" sz="1800" smtClean="0">
                <a:solidFill>
                  <a:srgbClr val="FD1944"/>
                </a:solidFill>
                <a:latin typeface="Franklin Gothic Medium" pitchFamily="34" charset="0"/>
              </a:rPr>
              <a:t>iki renktedir.</a:t>
            </a: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 Bu grupta kır ve boz donlar vardır.</a:t>
            </a:r>
            <a:endParaRPr lang="tr-TR" sz="18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tr-TR" sz="18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1800" b="1" smtClean="0">
                <a:solidFill>
                  <a:srgbClr val="FD1944"/>
                </a:solidFill>
                <a:latin typeface="Franklin Gothic Medium" pitchFamily="34" charset="0"/>
              </a:rPr>
              <a:t>1- Kır don:</a:t>
            </a:r>
            <a:r>
              <a:rPr lang="tr-TR" sz="1800" b="1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Beyaz ve siyahın karışmasından meydana gelir. Beyaz renk çokluk teşkil ederse </a:t>
            </a:r>
            <a:r>
              <a:rPr lang="tr-TR" sz="1800" b="1" smtClean="0">
                <a:solidFill>
                  <a:srgbClr val="120763"/>
                </a:solidFill>
                <a:latin typeface="Franklin Gothic Medium" pitchFamily="34" charset="0"/>
              </a:rPr>
              <a:t>GÖK KIR</a:t>
            </a: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 adını alır. </a:t>
            </a:r>
            <a:r>
              <a:rPr lang="tr-TR" sz="1800" u="sng" smtClean="0">
                <a:solidFill>
                  <a:srgbClr val="120763"/>
                </a:solidFill>
                <a:latin typeface="Franklin Gothic Medium" pitchFamily="34" charset="0"/>
              </a:rPr>
              <a:t>Yağız dona beyaz kıllar karışır.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1800" smtClean="0">
                <a:latin typeface="Franklin Gothic Medium" pitchFamily="34" charset="0"/>
              </a:rPr>
              <a:t>1. Pamuk Kır: Siyah kıllar çok zor seçilir.	2. Açık kır	3. Adi kır		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1800" smtClean="0">
                <a:latin typeface="Franklin Gothic Medium" pitchFamily="34" charset="0"/>
              </a:rPr>
              <a:t>4. Koyu kır            5. Demiri kır: Koyu kıllar yeni kırılmış demir rengindedir.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1800" smtClean="0">
                <a:latin typeface="Franklin Gothic Medium" pitchFamily="34" charset="0"/>
              </a:rPr>
              <a:t>6. Çilli kır	              7. Benekli kır 	8. Bakla kır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tr-TR" sz="1800" b="1" smtClean="0">
              <a:latin typeface="Franklin Gothic Medium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1800" b="1" smtClean="0">
                <a:solidFill>
                  <a:srgbClr val="FD1944"/>
                </a:solidFill>
                <a:latin typeface="Franklin Gothic Medium" pitchFamily="34" charset="0"/>
              </a:rPr>
              <a:t>2- Boz don:</a:t>
            </a: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 Beyaz ve kırmızı kılların karışmasıyla olur. </a:t>
            </a:r>
            <a:r>
              <a:rPr lang="tr-TR" sz="1800" u="sng" smtClean="0">
                <a:solidFill>
                  <a:srgbClr val="120763"/>
                </a:solidFill>
                <a:latin typeface="Franklin Gothic Medium" pitchFamily="34" charset="0"/>
              </a:rPr>
              <a:t>Al donun beyaz kıllarla istila edilmiş şeklidir.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1800" smtClean="0">
                <a:latin typeface="Franklin Gothic Medium" pitchFamily="34" charset="0"/>
              </a:rPr>
              <a:t>1. Açık boz don		2. Adi boz don		3. Koyu boz don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1800" smtClean="0">
                <a:latin typeface="Franklin Gothic Medium" pitchFamily="34" charset="0"/>
              </a:rPr>
              <a:t>4. Mercani (üveyik) don: Beyaz kılların arasında kırmızı kıllardan oluşan çillerin olmasıdır.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tr-TR" sz="1800" smtClean="0">
              <a:latin typeface="Franklin Gothic Medium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Kırmızı kılların üzerinde beyaz demetlerin bulunmasıyla </a:t>
            </a:r>
            <a:r>
              <a:rPr lang="tr-TR" sz="1800" b="1" smtClean="0">
                <a:solidFill>
                  <a:srgbClr val="EE2510"/>
                </a:solidFill>
                <a:latin typeface="Franklin Gothic Medium" pitchFamily="34" charset="0"/>
              </a:rPr>
              <a:t>Karyağdı </a:t>
            </a: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donu meydana gelir.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Bunun aksi olursa yani beyaz kılların üzerinde kırmızı kıllar demetler oluşturuyorsa </a:t>
            </a:r>
            <a:r>
              <a:rPr lang="tr-TR" sz="1800" b="1" smtClean="0">
                <a:solidFill>
                  <a:srgbClr val="EE2510"/>
                </a:solidFill>
                <a:latin typeface="Franklin Gothic Medium" pitchFamily="34" charset="0"/>
              </a:rPr>
              <a:t>çilli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1800" b="1" smtClean="0">
                <a:solidFill>
                  <a:srgbClr val="EE2510"/>
                </a:solidFill>
                <a:latin typeface="Franklin Gothic Medium" pitchFamily="34" charset="0"/>
              </a:rPr>
              <a:t>boz (kaplan lekeli boz)</a:t>
            </a: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 adı verilir.</a:t>
            </a:r>
            <a:endParaRPr lang="tr-TR" sz="1800" b="1" smtClean="0">
              <a:solidFill>
                <a:srgbClr val="120763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0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765175"/>
            <a:ext cx="8243887" cy="719138"/>
          </a:xfrm>
        </p:spPr>
        <p:txBody>
          <a:bodyPr/>
          <a:lstStyle/>
          <a:p>
            <a:pPr eaLnBrk="1" hangingPunct="1">
              <a:defRPr/>
            </a:pPr>
            <a:r>
              <a:rPr lang="tr-TR" sz="4000" b="1" smtClean="0">
                <a:solidFill>
                  <a:srgbClr val="FD1944"/>
                </a:solidFill>
                <a:latin typeface="Arial Black" pitchFamily="34" charset="0"/>
              </a:rPr>
              <a:t>C. Üç renkli türev donlar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81200"/>
            <a:ext cx="9144000" cy="3824288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2200" b="1" smtClean="0">
                <a:solidFill>
                  <a:srgbClr val="FD1944"/>
                </a:solidFill>
                <a:latin typeface="Franklin Gothic Medium" pitchFamily="34" charset="0"/>
              </a:rPr>
              <a:t>1. Ahreç Don:</a:t>
            </a:r>
            <a:r>
              <a:rPr lang="tr-TR" sz="2200" b="1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Beyaz, kırmızı ve siyah kılların şekillendirdiği dondur. Bedende kırmızı ve beyaz kıllar; yele, kuyruk ve bacakların distalinde siyah kıllar bulunur. </a:t>
            </a:r>
            <a:r>
              <a:rPr lang="tr-TR" sz="2200" u="sng" smtClean="0">
                <a:solidFill>
                  <a:srgbClr val="120763"/>
                </a:solidFill>
                <a:latin typeface="Franklin Gothic Medium" pitchFamily="34" charset="0"/>
              </a:rPr>
              <a:t>Doru donun beyaz kıllarla istila edilmiş şeklidir.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		</a:t>
            </a:r>
            <a:r>
              <a:rPr lang="tr-TR" sz="2200" smtClean="0">
                <a:latin typeface="Franklin Gothic Medium" pitchFamily="34" charset="0"/>
              </a:rPr>
              <a:t>a. Açık ahreç don	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2200" smtClean="0">
                <a:latin typeface="Franklin Gothic Medium" pitchFamily="34" charset="0"/>
              </a:rPr>
              <a:t>		b. Adi ahreç don	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2200" smtClean="0">
                <a:latin typeface="Franklin Gothic Medium" pitchFamily="34" charset="0"/>
              </a:rPr>
              <a:t>		c. Koyu ahreç don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2200" b="1" smtClean="0">
                <a:solidFill>
                  <a:srgbClr val="FD1944"/>
                </a:solidFill>
                <a:latin typeface="Franklin Gothic Medium" pitchFamily="34" charset="0"/>
              </a:rPr>
              <a:t>2.Kızıl Kır:</a:t>
            </a:r>
            <a:r>
              <a:rPr lang="tr-TR" sz="2200" b="1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Beyaz ve siyah kıllardan başka bedende kırmızı kıllar  bulunur ve dona kızıllık verir. Boz dondan farkı bedende kırmızı ve beyaz kıllardan başka siyah kılların da bulunmasıdır.</a:t>
            </a:r>
          </a:p>
        </p:txBody>
      </p:sp>
    </p:spTree>
    <p:extLst>
      <p:ext uri="{BB962C8B-B14F-4D97-AF65-F5344CB8AC3E}">
        <p14:creationId xmlns:p14="http://schemas.microsoft.com/office/powerpoint/2010/main" val="221059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836613"/>
            <a:ext cx="8243887" cy="792162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chemeClr val="hlink"/>
                </a:solidFill>
                <a:latin typeface="Arial Black" pitchFamily="34" charset="0"/>
              </a:rPr>
              <a:t>III. Alaca  Donlar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44675"/>
            <a:ext cx="9144000" cy="4608513"/>
          </a:xfrm>
        </p:spPr>
        <p:txBody>
          <a:bodyPr/>
          <a:lstStyle/>
          <a:p>
            <a:pPr algn="just" eaLnBrk="1" hangingPunct="1"/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Vücutta iki ayrı donun parçalar halinde bulunmasını </a:t>
            </a:r>
            <a:r>
              <a:rPr lang="tr-TR" sz="2400" b="1" smtClean="0">
                <a:solidFill>
                  <a:srgbClr val="120763"/>
                </a:solidFill>
                <a:latin typeface="Franklin Gothic Medium" pitchFamily="34" charset="0"/>
              </a:rPr>
              <a:t>alaca don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denir </a:t>
            </a:r>
            <a:endParaRPr lang="tr-TR" sz="24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/>
            <a:r>
              <a:rPr lang="tr-TR" sz="2400" b="1" smtClean="0">
                <a:solidFill>
                  <a:srgbClr val="FD1944"/>
                </a:solidFill>
                <a:latin typeface="Franklin Gothic Medium" pitchFamily="34" charset="0"/>
              </a:rPr>
              <a:t>Saksağan donu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 :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Beyaz renk ile kırmızı ve siyah donun birleşmesi söz konusudur. </a:t>
            </a:r>
          </a:p>
          <a:p>
            <a:pPr algn="just" eaLnBrk="1" hangingPunct="1"/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Beyaz renk diğer renklerden fazla olursa </a:t>
            </a:r>
            <a:r>
              <a:rPr lang="tr-TR" sz="2400" b="1" smtClean="0">
                <a:solidFill>
                  <a:srgbClr val="FD1944"/>
                </a:solidFill>
                <a:latin typeface="Franklin Gothic Medium" pitchFamily="34" charset="0"/>
              </a:rPr>
              <a:t>ALACA</a:t>
            </a:r>
            <a:r>
              <a:rPr lang="tr-TR" sz="2400" b="1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kelimesi bu parçaların görüldüğü donun önüne 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(alaca doru);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 aksi olursa arkasına 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(doru alaca)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yazılır. </a:t>
            </a:r>
          </a:p>
          <a:p>
            <a:pPr algn="just" eaLnBrk="1" hangingPunct="1"/>
            <a:r>
              <a:rPr lang="tr-TR" sz="2400" b="1" smtClean="0">
                <a:solidFill>
                  <a:srgbClr val="120763"/>
                </a:solidFill>
                <a:latin typeface="Franklin Gothic Medium" pitchFamily="34" charset="0"/>
              </a:rPr>
              <a:t>ÖRNEK</a:t>
            </a:r>
          </a:p>
          <a:p>
            <a:pPr lvl="1" algn="just" eaLnBrk="1" hangingPunct="1"/>
            <a:r>
              <a:rPr lang="tr-TR" sz="2000" b="1" smtClean="0">
                <a:solidFill>
                  <a:srgbClr val="FD1944"/>
                </a:solidFill>
                <a:latin typeface="Franklin Gothic Medium" pitchFamily="34" charset="0"/>
              </a:rPr>
              <a:t>Alaca koyu al</a:t>
            </a:r>
            <a:r>
              <a:rPr lang="tr-TR" sz="2000" smtClean="0">
                <a:solidFill>
                  <a:srgbClr val="FD1944"/>
                </a:solidFill>
                <a:latin typeface="Franklin Gothic Medium" pitchFamily="34" charset="0"/>
              </a:rPr>
              <a:t> :</a:t>
            </a:r>
            <a:r>
              <a:rPr lang="tr-TR" sz="2000" smtClean="0">
                <a:solidFill>
                  <a:srgbClr val="120763"/>
                </a:solidFill>
                <a:latin typeface="Franklin Gothic Medium" pitchFamily="34" charset="0"/>
              </a:rPr>
              <a:t> Beyaz parçalar koyu al parçalarından büyüktür. </a:t>
            </a:r>
            <a:endParaRPr lang="tr-TR" sz="20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lvl="1" algn="just" eaLnBrk="1" hangingPunct="1"/>
            <a:r>
              <a:rPr lang="tr-TR" sz="2000" b="1" smtClean="0">
                <a:solidFill>
                  <a:srgbClr val="FD1944"/>
                </a:solidFill>
                <a:latin typeface="Franklin Gothic Medium" pitchFamily="34" charset="0"/>
              </a:rPr>
              <a:t>Koyu al alaca</a:t>
            </a:r>
            <a:r>
              <a:rPr lang="tr-TR" sz="2000" smtClean="0">
                <a:solidFill>
                  <a:srgbClr val="FD1944"/>
                </a:solidFill>
                <a:latin typeface="Franklin Gothic Medium" pitchFamily="34" charset="0"/>
              </a:rPr>
              <a:t> :</a:t>
            </a:r>
            <a:r>
              <a:rPr lang="tr-TR" sz="2000" smtClean="0">
                <a:solidFill>
                  <a:srgbClr val="120763"/>
                </a:solidFill>
                <a:latin typeface="Franklin Gothic Medium" pitchFamily="34" charset="0"/>
              </a:rPr>
              <a:t> Al parçalar beyaz parçalardan fazladır.</a:t>
            </a:r>
            <a:endParaRPr lang="tr-TR" sz="20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lvl="1" algn="just" eaLnBrk="1" hangingPunct="1"/>
            <a:r>
              <a:rPr lang="tr-TR" sz="2000" b="1" smtClean="0">
                <a:solidFill>
                  <a:srgbClr val="FD1944"/>
                </a:solidFill>
                <a:latin typeface="Franklin Gothic Medium" pitchFamily="34" charset="0"/>
              </a:rPr>
              <a:t>Doru alaca</a:t>
            </a:r>
            <a:r>
              <a:rPr lang="tr-TR" sz="2000" smtClean="0">
                <a:solidFill>
                  <a:srgbClr val="FD1944"/>
                </a:solidFill>
                <a:latin typeface="Franklin Gothic Medium" pitchFamily="34" charset="0"/>
              </a:rPr>
              <a:t> :</a:t>
            </a:r>
            <a:r>
              <a:rPr lang="tr-TR" sz="2000" smtClean="0">
                <a:solidFill>
                  <a:srgbClr val="120763"/>
                </a:solidFill>
                <a:latin typeface="Franklin Gothic Medium" pitchFamily="34" charset="0"/>
              </a:rPr>
              <a:t> Doru donda, kırmızı parçalar beyaz parçalardan büyüktür.</a:t>
            </a:r>
          </a:p>
        </p:txBody>
      </p:sp>
    </p:spTree>
    <p:extLst>
      <p:ext uri="{BB962C8B-B14F-4D97-AF65-F5344CB8AC3E}">
        <p14:creationId xmlns:p14="http://schemas.microsoft.com/office/powerpoint/2010/main" val="81004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836613"/>
            <a:ext cx="8243887" cy="792162"/>
          </a:xfrm>
        </p:spPr>
        <p:txBody>
          <a:bodyPr/>
          <a:lstStyle/>
          <a:p>
            <a:pPr eaLnBrk="1" hangingPunct="1">
              <a:defRPr/>
            </a:pPr>
            <a:r>
              <a:rPr lang="tr-TR" smtClean="0">
                <a:solidFill>
                  <a:schemeClr val="tx1"/>
                </a:solidFill>
                <a:latin typeface="Arial Black" pitchFamily="34" charset="0"/>
              </a:rPr>
              <a:t>Nişaneler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Atlarda koyu donlarda </a:t>
            </a:r>
            <a:r>
              <a:rPr lang="tr-TR" sz="2200" smtClean="0">
                <a:solidFill>
                  <a:srgbClr val="FD1944"/>
                </a:solidFill>
                <a:latin typeface="Franklin Gothic Medium" pitchFamily="34" charset="0"/>
              </a:rPr>
              <a:t>başta</a:t>
            </a: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200" smtClean="0">
                <a:solidFill>
                  <a:srgbClr val="FF0000"/>
                </a:solidFill>
                <a:latin typeface="Franklin Gothic Medium" pitchFamily="34" charset="0"/>
              </a:rPr>
              <a:t>(alında,</a:t>
            </a: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200" smtClean="0">
                <a:solidFill>
                  <a:srgbClr val="FD1944"/>
                </a:solidFill>
                <a:latin typeface="Franklin Gothic Medium" pitchFamily="34" charset="0"/>
              </a:rPr>
              <a:t>burun üstünde, burun ucunda),</a:t>
            </a: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 bedende ve bacaklarda görülen beyazlıklara nişane denir.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Açık donlu atlarda görülen koyu renkliliğe de nişane denir.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Atlarda  görülen nişaneler;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		</a:t>
            </a:r>
            <a:r>
              <a:rPr lang="tr-TR" sz="2200" smtClean="0">
                <a:solidFill>
                  <a:srgbClr val="000000"/>
                </a:solidFill>
                <a:latin typeface="Franklin Gothic Medium" pitchFamily="34" charset="0"/>
              </a:rPr>
              <a:t>baş nişaneleri, 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2200" smtClean="0">
                <a:solidFill>
                  <a:srgbClr val="000000"/>
                </a:solidFill>
                <a:latin typeface="Franklin Gothic Medium" pitchFamily="34" charset="0"/>
              </a:rPr>
              <a:t>		alın nişaneleri, 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2200" smtClean="0">
                <a:solidFill>
                  <a:srgbClr val="000000"/>
                </a:solidFill>
                <a:latin typeface="Franklin Gothic Medium" pitchFamily="34" charset="0"/>
              </a:rPr>
              <a:t>		burun nişaneleri, 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2200" smtClean="0">
                <a:solidFill>
                  <a:srgbClr val="000000"/>
                </a:solidFill>
                <a:latin typeface="Franklin Gothic Medium" pitchFamily="34" charset="0"/>
              </a:rPr>
              <a:t>		beden nişaneleri 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2200" smtClean="0">
                <a:solidFill>
                  <a:srgbClr val="000000"/>
                </a:solidFill>
                <a:latin typeface="Franklin Gothic Medium" pitchFamily="34" charset="0"/>
              </a:rPr>
              <a:t>		bacak nişaneleri</a:t>
            </a:r>
            <a:r>
              <a:rPr lang="tr-TR" sz="2200" smtClean="0">
                <a:solidFill>
                  <a:srgbClr val="FD1944"/>
                </a:solidFill>
                <a:latin typeface="Franklin Gothic Medium" pitchFamily="34" charset="0"/>
              </a:rPr>
              <a:t> 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	olmak üzere </a:t>
            </a:r>
            <a:r>
              <a:rPr lang="tr-TR" sz="2200" smtClean="0">
                <a:solidFill>
                  <a:srgbClr val="EE2510"/>
                </a:solidFill>
                <a:latin typeface="Franklin Gothic Medium" pitchFamily="34" charset="0"/>
              </a:rPr>
              <a:t>beş grupta</a:t>
            </a: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 incelenir.</a:t>
            </a:r>
          </a:p>
        </p:txBody>
      </p:sp>
    </p:spTree>
    <p:extLst>
      <p:ext uri="{BB962C8B-B14F-4D97-AF65-F5344CB8AC3E}">
        <p14:creationId xmlns:p14="http://schemas.microsoft.com/office/powerpoint/2010/main" val="235358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81075"/>
            <a:ext cx="9144000" cy="3095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sz="2000" smtClean="0">
                <a:solidFill>
                  <a:srgbClr val="FD1944"/>
                </a:solidFill>
                <a:latin typeface="Franklin Gothic Medium" pitchFamily="34" charset="0"/>
              </a:rPr>
              <a:t>Baş nişaneleri:</a:t>
            </a:r>
            <a:r>
              <a:rPr lang="tr-TR" sz="2000" smtClean="0">
                <a:solidFill>
                  <a:srgbClr val="120763"/>
                </a:solidFill>
                <a:latin typeface="Franklin Gothic Medium" pitchFamily="34" charset="0"/>
              </a:rPr>
              <a:t> Hayvanlarda baş tamamen siyah olursa </a:t>
            </a:r>
            <a:r>
              <a:rPr lang="tr-TR" sz="2000" smtClean="0">
                <a:solidFill>
                  <a:srgbClr val="FD1944"/>
                </a:solidFill>
                <a:latin typeface="Franklin Gothic Medium" pitchFamily="34" charset="0"/>
              </a:rPr>
              <a:t>karabaş </a:t>
            </a:r>
            <a:r>
              <a:rPr lang="tr-TR" sz="2000" smtClean="0">
                <a:solidFill>
                  <a:srgbClr val="120763"/>
                </a:solidFill>
                <a:latin typeface="Franklin Gothic Medium" pitchFamily="34" charset="0"/>
              </a:rPr>
              <a:t>denir. </a:t>
            </a:r>
          </a:p>
          <a:p>
            <a:pPr eaLnBrk="1" hangingPunct="1">
              <a:lnSpc>
                <a:spcPct val="90000"/>
              </a:lnSpc>
            </a:pPr>
            <a:r>
              <a:rPr lang="tr-TR" sz="2000" smtClean="0">
                <a:solidFill>
                  <a:srgbClr val="FF0000"/>
                </a:solidFill>
                <a:latin typeface="Franklin Gothic Medium" pitchFamily="34" charset="0"/>
              </a:rPr>
              <a:t>Alın nişaneleri</a:t>
            </a:r>
            <a:r>
              <a:rPr lang="tr-TR" sz="2000" smtClean="0">
                <a:solidFill>
                  <a:srgbClr val="120763"/>
                </a:solidFill>
                <a:latin typeface="Franklin Gothic Medium" pitchFamily="34" charset="0"/>
              </a:rPr>
              <a:t>: Bulunuş şekillerine göre;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sz="2000" smtClean="0">
                <a:solidFill>
                  <a:srgbClr val="120763"/>
                </a:solidFill>
                <a:latin typeface="Franklin Gothic Medium" pitchFamily="34" charset="0"/>
              </a:rPr>
              <a:t>	</a:t>
            </a:r>
            <a:r>
              <a:rPr lang="tr-TR" sz="2000" smtClean="0">
                <a:solidFill>
                  <a:srgbClr val="0000CC"/>
                </a:solidFill>
                <a:latin typeface="Franklin Gothic Medium" pitchFamily="34" charset="0"/>
              </a:rPr>
              <a:t>alında birkaç beyaz kıl 			alında beyaz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sz="2000" smtClean="0">
                <a:solidFill>
                  <a:srgbClr val="0000CC"/>
                </a:solidFill>
                <a:latin typeface="Franklin Gothic Medium" pitchFamily="34" charset="0"/>
              </a:rPr>
              <a:t>	alında kartopu				alında yıldız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sz="2000" smtClean="0">
                <a:solidFill>
                  <a:srgbClr val="0000CC"/>
                </a:solidFill>
                <a:latin typeface="Franklin Gothic Medium" pitchFamily="34" charset="0"/>
              </a:rPr>
              <a:t>	alnı kalp şeklinde beyaz			alnı akıtmalı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sz="2000" smtClean="0">
                <a:solidFill>
                  <a:srgbClr val="0000CC"/>
                </a:solidFill>
                <a:latin typeface="Franklin Gothic Medium" pitchFamily="34" charset="0"/>
              </a:rPr>
              <a:t>	alnı beyaz veya alnı çok beyaz 			alnı benekli beyaz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sz="2000" smtClean="0">
                <a:solidFill>
                  <a:srgbClr val="0000CC"/>
                </a:solidFill>
                <a:latin typeface="Franklin Gothic Medium" pitchFamily="34" charset="0"/>
              </a:rPr>
              <a:t>	alnı mercani beyaz 				alında karışık yıldız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sz="2000" smtClean="0">
                <a:solidFill>
                  <a:srgbClr val="0000CC"/>
                </a:solidFill>
                <a:latin typeface="Franklin Gothic Medium" pitchFamily="34" charset="0"/>
              </a:rPr>
              <a:t>	alında köşeli beyazlık 				alında sınırlı kartopu </a:t>
            </a:r>
            <a:endParaRPr lang="tr-TR" sz="2000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sz="2000" smtClean="0">
                <a:solidFill>
                  <a:srgbClr val="120763"/>
                </a:solidFill>
                <a:latin typeface="Franklin Gothic Medium" pitchFamily="34" charset="0"/>
              </a:rPr>
              <a:t>gibi isimler ile anılırlar.</a:t>
            </a:r>
          </a:p>
        </p:txBody>
      </p:sp>
      <p:pic>
        <p:nvPicPr>
          <p:cNvPr id="104451" name="Picture 4" descr="alin"/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268788"/>
            <a:ext cx="9144000" cy="25114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929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836613"/>
            <a:ext cx="8243887" cy="6477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4000" smtClean="0">
                <a:solidFill>
                  <a:srgbClr val="FD1944"/>
                </a:solidFill>
                <a:latin typeface="Arial Black" pitchFamily="34" charset="0"/>
              </a:rPr>
              <a:t>Burun nişaneleri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28775"/>
            <a:ext cx="9144000" cy="28162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tr-TR" sz="2000" smtClean="0">
                <a:solidFill>
                  <a:srgbClr val="120763"/>
                </a:solidFill>
                <a:latin typeface="Franklin Gothic Medium" pitchFamily="34" charset="0"/>
              </a:rPr>
              <a:t>Burun üstündeki uzun beyaz lekelere </a:t>
            </a:r>
            <a:r>
              <a:rPr lang="tr-TR" sz="2000" b="1" smtClean="0">
                <a:solidFill>
                  <a:srgbClr val="FD1944"/>
                </a:solidFill>
                <a:latin typeface="Franklin Gothic Medium" pitchFamily="34" charset="0"/>
              </a:rPr>
              <a:t>akıtma</a:t>
            </a:r>
            <a:r>
              <a:rPr lang="tr-TR" sz="2000" b="1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000" smtClean="0">
                <a:solidFill>
                  <a:srgbClr val="120763"/>
                </a:solidFill>
                <a:latin typeface="Franklin Gothic Medium" pitchFamily="34" charset="0"/>
              </a:rPr>
              <a:t>denir. Bulunuş şekillerine göre;</a:t>
            </a:r>
            <a:endParaRPr lang="tr-TR" sz="20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000" b="1" smtClean="0">
                <a:solidFill>
                  <a:srgbClr val="120763"/>
                </a:solidFill>
                <a:latin typeface="Franklin Gothic Medium" pitchFamily="34" charset="0"/>
              </a:rPr>
              <a:t>		</a:t>
            </a:r>
            <a:r>
              <a:rPr lang="tr-TR" sz="2000" b="1" smtClean="0">
                <a:solidFill>
                  <a:srgbClr val="0000CC"/>
                </a:solidFill>
                <a:latin typeface="Franklin Gothic Medium" pitchFamily="34" charset="0"/>
              </a:rPr>
              <a:t>yarım akıtma				tam akıtma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000" b="1" smtClean="0">
                <a:solidFill>
                  <a:srgbClr val="0000CC"/>
                </a:solidFill>
                <a:latin typeface="Franklin Gothic Medium" pitchFamily="34" charset="0"/>
              </a:rPr>
              <a:t>		yüzü güzel</a:t>
            </a:r>
            <a:r>
              <a:rPr lang="tr-TR" sz="2000" smtClean="0">
                <a:solidFill>
                  <a:srgbClr val="0000CC"/>
                </a:solidFill>
                <a:latin typeface="Franklin Gothic Medium" pitchFamily="34" charset="0"/>
              </a:rPr>
              <a:t> (sağ veya sol olabilir)		</a:t>
            </a:r>
            <a:r>
              <a:rPr lang="tr-TR" sz="2000" b="1" smtClean="0">
                <a:solidFill>
                  <a:srgbClr val="0000CC"/>
                </a:solidFill>
                <a:latin typeface="Franklin Gothic Medium" pitchFamily="34" charset="0"/>
              </a:rPr>
              <a:t>kesik akıtma</a:t>
            </a:r>
            <a:r>
              <a:rPr lang="tr-TR" sz="2000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endParaRPr lang="tr-TR" sz="2000" b="1" smtClean="0">
              <a:solidFill>
                <a:srgbClr val="0000CC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000" b="1" smtClean="0">
                <a:solidFill>
                  <a:srgbClr val="0000CC"/>
                </a:solidFill>
                <a:latin typeface="Franklin Gothic Medium" pitchFamily="34" charset="0"/>
              </a:rPr>
              <a:t>		karışık akıtma				benekli akıtma			mercani akıtma</a:t>
            </a:r>
            <a:r>
              <a:rPr lang="tr-TR" sz="2000" smtClean="0">
                <a:solidFill>
                  <a:srgbClr val="0000CC"/>
                </a:solidFill>
                <a:latin typeface="Franklin Gothic Medium" pitchFamily="34" charset="0"/>
              </a:rPr>
              <a:t> 				</a:t>
            </a:r>
            <a:r>
              <a:rPr lang="tr-TR" sz="2000" b="1" smtClean="0">
                <a:solidFill>
                  <a:srgbClr val="0000CC"/>
                </a:solidFill>
                <a:latin typeface="Franklin Gothic Medium" pitchFamily="34" charset="0"/>
              </a:rPr>
              <a:t>gümüş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000" b="1" smtClean="0">
                <a:solidFill>
                  <a:srgbClr val="0000CC"/>
                </a:solidFill>
                <a:latin typeface="Franklin Gothic Medium" pitchFamily="34" charset="0"/>
              </a:rPr>
              <a:t>		geçik</a:t>
            </a:r>
            <a:r>
              <a:rPr lang="tr-TR" sz="2000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r>
              <a:rPr lang="tr-TR" sz="2000" b="1" smtClean="0">
                <a:solidFill>
                  <a:srgbClr val="0000CC"/>
                </a:solidFill>
                <a:latin typeface="Franklin Gothic Medium" pitchFamily="34" charset="0"/>
              </a:rPr>
              <a:t>akıtma				ağzı kilitli</a:t>
            </a:r>
            <a:r>
              <a:rPr lang="tr-TR" sz="2000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endParaRPr lang="tr-TR" sz="2000" b="1" smtClean="0">
              <a:solidFill>
                <a:srgbClr val="0000CC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000" b="1" smtClean="0">
                <a:solidFill>
                  <a:srgbClr val="0000CC"/>
                </a:solidFill>
                <a:latin typeface="Franklin Gothic Medium" pitchFamily="34" charset="0"/>
              </a:rPr>
              <a:t>		abraş (burun ucu abraş nişaneli, burun ucu abraş)</a:t>
            </a:r>
            <a:endParaRPr lang="tr-TR" sz="2000" smtClean="0">
              <a:solidFill>
                <a:srgbClr val="0000CC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sz="2000" smtClean="0">
                <a:solidFill>
                  <a:srgbClr val="120763"/>
                </a:solidFill>
                <a:latin typeface="Franklin Gothic Medium" pitchFamily="34" charset="0"/>
              </a:rPr>
              <a:t>	gibi isimlerle anılırlar.</a:t>
            </a:r>
          </a:p>
        </p:txBody>
      </p:sp>
      <p:pic>
        <p:nvPicPr>
          <p:cNvPr id="106500" name="Picture 4" descr="burun"/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414838"/>
            <a:ext cx="9144000" cy="24272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102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981075"/>
            <a:ext cx="8243887" cy="6477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4000" smtClean="0">
                <a:solidFill>
                  <a:srgbClr val="F50914"/>
                </a:solidFill>
                <a:latin typeface="Arial Black" pitchFamily="34" charset="0"/>
              </a:rPr>
              <a:t>Beden nişaneleri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89138"/>
            <a:ext cx="9144000" cy="4471987"/>
          </a:xfrm>
        </p:spPr>
        <p:txBody>
          <a:bodyPr/>
          <a:lstStyle/>
          <a:p>
            <a:pPr algn="just" eaLnBrk="1" hangingPunct="1"/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Doru, kula ve sincabi donlu atlarda sırt boyunca görülen çizgiye </a:t>
            </a:r>
            <a:r>
              <a:rPr lang="tr-TR" sz="2400" smtClean="0">
                <a:solidFill>
                  <a:srgbClr val="F50914"/>
                </a:solidFill>
                <a:latin typeface="Franklin Gothic Medium" pitchFamily="34" charset="0"/>
              </a:rPr>
              <a:t>Ester Çizgisi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denir.</a:t>
            </a:r>
          </a:p>
          <a:p>
            <a:pPr algn="just" eaLnBrk="1" hangingPunct="1"/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Beden nişanelerinin bulunuş şekillerine göre;</a:t>
            </a:r>
          </a:p>
          <a:p>
            <a:pPr algn="just" eaLnBrk="1" hangingPunct="1">
              <a:buFontTx/>
              <a:buNone/>
            </a:pP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		</a:t>
            </a:r>
            <a:r>
              <a:rPr lang="tr-TR" sz="2400" smtClean="0">
                <a:solidFill>
                  <a:srgbClr val="A09C00"/>
                </a:solidFill>
                <a:latin typeface="Franklin Gothic Medium" pitchFamily="34" charset="0"/>
              </a:rPr>
              <a:t>haçlı ester çizgili</a:t>
            </a:r>
          </a:p>
          <a:p>
            <a:pPr algn="just" eaLnBrk="1" hangingPunct="1">
              <a:buFontTx/>
              <a:buNone/>
            </a:pPr>
            <a:r>
              <a:rPr lang="tr-TR" sz="2400" smtClean="0">
                <a:solidFill>
                  <a:srgbClr val="A09C00"/>
                </a:solidFill>
                <a:latin typeface="Franklin Gothic Medium" pitchFamily="34" charset="0"/>
              </a:rPr>
              <a:t>		yarım haçlı ester çizgili</a:t>
            </a:r>
          </a:p>
          <a:p>
            <a:pPr algn="just" eaLnBrk="1" hangingPunct="1">
              <a:buFontTx/>
              <a:buNone/>
            </a:pPr>
            <a:r>
              <a:rPr lang="tr-TR" sz="2400" smtClean="0">
                <a:solidFill>
                  <a:srgbClr val="A09C00"/>
                </a:solidFill>
                <a:latin typeface="Franklin Gothic Medium" pitchFamily="34" charset="0"/>
              </a:rPr>
              <a:t>		karnı beyaz</a:t>
            </a:r>
          </a:p>
          <a:p>
            <a:pPr algn="just" eaLnBrk="1" hangingPunct="1">
              <a:buFontTx/>
              <a:buNone/>
            </a:pPr>
            <a:r>
              <a:rPr lang="tr-TR" sz="2400" smtClean="0">
                <a:solidFill>
                  <a:srgbClr val="A09C00"/>
                </a:solidFill>
                <a:latin typeface="Franklin Gothic Medium" pitchFamily="34" charset="0"/>
              </a:rPr>
              <a:t>		ak kanat</a:t>
            </a:r>
          </a:p>
          <a:p>
            <a:pPr algn="just" eaLnBrk="1" hangingPunct="1">
              <a:buFontTx/>
              <a:buNone/>
            </a:pPr>
            <a:r>
              <a:rPr lang="tr-TR" sz="2400" smtClean="0">
                <a:solidFill>
                  <a:srgbClr val="A09C00"/>
                </a:solidFill>
                <a:latin typeface="Franklin Gothic Medium" pitchFamily="34" charset="0"/>
              </a:rPr>
              <a:t>		çubuklu</a:t>
            </a:r>
          </a:p>
          <a:p>
            <a:pPr algn="just" eaLnBrk="1" hangingPunct="1">
              <a:buFontTx/>
              <a:buNone/>
            </a:pP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	gibi isimler ile anılırlar.</a:t>
            </a:r>
          </a:p>
          <a:p>
            <a:pPr algn="just" eaLnBrk="1" hangingPunct="1">
              <a:buFontTx/>
              <a:buNone/>
            </a:pP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374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43887" cy="792163"/>
          </a:xfrm>
        </p:spPr>
        <p:txBody>
          <a:bodyPr/>
          <a:lstStyle/>
          <a:p>
            <a:pPr eaLnBrk="1" hangingPunct="1">
              <a:defRPr/>
            </a:pPr>
            <a:r>
              <a:rPr lang="tr-TR" smtClean="0">
                <a:solidFill>
                  <a:srgbClr val="FD1944"/>
                </a:solidFill>
                <a:latin typeface="Arial Black" pitchFamily="34" charset="0"/>
              </a:rPr>
              <a:t>Bacak nişaneleri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algn="just" eaLnBrk="1" hangingPunct="1"/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Bacak ucunda görülen beyaz lekelere </a:t>
            </a:r>
            <a:r>
              <a:rPr lang="tr-TR" sz="1800" smtClean="0">
                <a:solidFill>
                  <a:srgbClr val="FD1944"/>
                </a:solidFill>
                <a:latin typeface="Franklin Gothic Medium" pitchFamily="34" charset="0"/>
              </a:rPr>
              <a:t>Seki </a:t>
            </a: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denir. Seki bir, iki, üç ve dört ayakta olabilir. </a:t>
            </a:r>
          </a:p>
          <a:p>
            <a:pPr algn="just" eaLnBrk="1" hangingPunct="1"/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Seki bulunuş şekline göre;</a:t>
            </a:r>
          </a:p>
          <a:p>
            <a:pPr algn="just" eaLnBrk="1" hangingPunct="1">
              <a:buFontTx/>
              <a:buNone/>
            </a:pP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		</a:t>
            </a:r>
            <a:r>
              <a:rPr lang="tr-TR" sz="1800" b="1" smtClean="0">
                <a:solidFill>
                  <a:srgbClr val="CC0000"/>
                </a:solidFill>
                <a:latin typeface="Franklin Gothic Medium" pitchFamily="34" charset="0"/>
              </a:rPr>
              <a:t>Seki eseri:</a:t>
            </a: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r>
              <a:rPr lang="tr-TR" sz="1800" smtClean="0">
                <a:solidFill>
                  <a:srgbClr val="0000CC"/>
                </a:solidFill>
                <a:latin typeface="Franklin Gothic Medium" pitchFamily="34" charset="0"/>
              </a:rPr>
              <a:t>Tırnağın üzerinde az miktarda beyazlığın olması</a:t>
            </a:r>
            <a:endParaRPr lang="tr-TR" sz="1800" b="1" smtClean="0">
              <a:solidFill>
                <a:srgbClr val="0000CC"/>
              </a:solidFill>
              <a:latin typeface="Franklin Gothic Medium" pitchFamily="34" charset="0"/>
            </a:endParaRPr>
          </a:p>
          <a:p>
            <a:pPr algn="just" eaLnBrk="1" hangingPunct="1">
              <a:buFontTx/>
              <a:buNone/>
            </a:pP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		</a:t>
            </a:r>
            <a:r>
              <a:rPr lang="tr-TR" sz="1800" b="1" smtClean="0">
                <a:solidFill>
                  <a:srgbClr val="CC0000"/>
                </a:solidFill>
                <a:latin typeface="Franklin Gothic Medium" pitchFamily="34" charset="0"/>
              </a:rPr>
              <a:t>Seki nişanesi:</a:t>
            </a: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r>
              <a:rPr lang="tr-TR" sz="1800" smtClean="0">
                <a:solidFill>
                  <a:srgbClr val="0000CC"/>
                </a:solidFill>
                <a:latin typeface="Franklin Gothic Medium" pitchFamily="34" charset="0"/>
              </a:rPr>
              <a:t>Beyazlığın tırnağı ince bir şekilde tamamen sarması</a:t>
            </a:r>
            <a:endParaRPr lang="tr-TR" sz="1800" b="1" smtClean="0">
              <a:solidFill>
                <a:srgbClr val="0000CC"/>
              </a:solidFill>
              <a:latin typeface="Franklin Gothic Medium" pitchFamily="34" charset="0"/>
            </a:endParaRPr>
          </a:p>
          <a:p>
            <a:pPr algn="just" eaLnBrk="1" hangingPunct="1">
              <a:buFontTx/>
              <a:buNone/>
            </a:pP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		</a:t>
            </a:r>
            <a:r>
              <a:rPr lang="tr-TR" sz="1800" b="1" smtClean="0">
                <a:solidFill>
                  <a:srgbClr val="CC0000"/>
                </a:solidFill>
                <a:latin typeface="Franklin Gothic Medium" pitchFamily="34" charset="0"/>
              </a:rPr>
              <a:t>Alçak seki:</a:t>
            </a: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r>
              <a:rPr lang="tr-TR" sz="1800" smtClean="0">
                <a:solidFill>
                  <a:srgbClr val="0000CC"/>
                </a:solidFill>
                <a:latin typeface="Franklin Gothic Medium" pitchFamily="34" charset="0"/>
              </a:rPr>
              <a:t>Beyazlığın bukağılık üzerine geçmesi</a:t>
            </a:r>
          </a:p>
          <a:p>
            <a:pPr algn="just" eaLnBrk="1" hangingPunct="1">
              <a:buFontTx/>
              <a:buNone/>
            </a:pP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		</a:t>
            </a:r>
            <a:r>
              <a:rPr lang="tr-TR" sz="1800" b="1" smtClean="0">
                <a:solidFill>
                  <a:srgbClr val="CC0000"/>
                </a:solidFill>
                <a:latin typeface="Franklin Gothic Medium" pitchFamily="34" charset="0"/>
              </a:rPr>
              <a:t>Tam seki:</a:t>
            </a: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r>
              <a:rPr lang="tr-TR" sz="1800" smtClean="0">
                <a:solidFill>
                  <a:srgbClr val="0000CC"/>
                </a:solidFill>
                <a:latin typeface="Franklin Gothic Medium" pitchFamily="34" charset="0"/>
              </a:rPr>
              <a:t>Beyazlığın topuğa kadar bileği sarması</a:t>
            </a:r>
          </a:p>
          <a:p>
            <a:pPr algn="just" eaLnBrk="1" hangingPunct="1">
              <a:buFontTx/>
              <a:buNone/>
            </a:pP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		</a:t>
            </a:r>
            <a:r>
              <a:rPr lang="tr-TR" sz="1800" b="1" smtClean="0">
                <a:solidFill>
                  <a:srgbClr val="CC0000"/>
                </a:solidFill>
                <a:latin typeface="Franklin Gothic Medium" pitchFamily="34" charset="0"/>
              </a:rPr>
              <a:t>Tam olmayan seki:</a:t>
            </a: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r>
              <a:rPr lang="tr-TR" sz="1800" smtClean="0">
                <a:solidFill>
                  <a:srgbClr val="0000CC"/>
                </a:solidFill>
                <a:latin typeface="Franklin Gothic Medium" pitchFamily="34" charset="0"/>
              </a:rPr>
              <a:t>Beyazlığın topuğa kadar bileği tam olarak sarmaması</a:t>
            </a:r>
            <a:endParaRPr lang="tr-TR" sz="1800" b="1" smtClean="0">
              <a:solidFill>
                <a:srgbClr val="0000CC"/>
              </a:solidFill>
              <a:latin typeface="Franklin Gothic Medium" pitchFamily="34" charset="0"/>
            </a:endParaRPr>
          </a:p>
          <a:p>
            <a:pPr lvl="1" algn="just" eaLnBrk="1" hangingPunct="1">
              <a:buFontTx/>
              <a:buNone/>
            </a:pP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		</a:t>
            </a:r>
            <a:r>
              <a:rPr lang="tr-TR" sz="1800" b="1" smtClean="0">
                <a:solidFill>
                  <a:srgbClr val="CC0000"/>
                </a:solidFill>
                <a:latin typeface="Franklin Gothic Medium" pitchFamily="34" charset="0"/>
              </a:rPr>
              <a:t>Geçik veya yüksek seki:</a:t>
            </a: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r>
              <a:rPr lang="tr-TR" sz="1800" smtClean="0">
                <a:solidFill>
                  <a:srgbClr val="0000CC"/>
                </a:solidFill>
                <a:latin typeface="Franklin Gothic Medium" pitchFamily="34" charset="0"/>
              </a:rPr>
              <a:t>Beyazlığın topuğu geçmesi</a:t>
            </a:r>
          </a:p>
          <a:p>
            <a:pPr lvl="1" algn="just" eaLnBrk="1" hangingPunct="1">
              <a:buFontTx/>
              <a:buNone/>
            </a:pP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		</a:t>
            </a:r>
            <a:r>
              <a:rPr lang="tr-TR" sz="1800" b="1" smtClean="0">
                <a:solidFill>
                  <a:srgbClr val="CC0000"/>
                </a:solidFill>
                <a:latin typeface="Franklin Gothic Medium" pitchFamily="34" charset="0"/>
              </a:rPr>
              <a:t>Çizme Seki:</a:t>
            </a: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r>
              <a:rPr lang="tr-TR" sz="1800" smtClean="0">
                <a:solidFill>
                  <a:srgbClr val="0000CC"/>
                </a:solidFill>
                <a:latin typeface="Franklin Gothic Medium" pitchFamily="34" charset="0"/>
              </a:rPr>
              <a:t>Beyazlığın carpal veya tarsal ekleme kadar çıkması</a:t>
            </a:r>
            <a:endParaRPr lang="tr-TR" sz="1800" b="1" smtClean="0">
              <a:solidFill>
                <a:srgbClr val="0000CC"/>
              </a:solidFill>
              <a:latin typeface="Franklin Gothic Medium" pitchFamily="34" charset="0"/>
            </a:endParaRPr>
          </a:p>
          <a:p>
            <a:pPr algn="just" eaLnBrk="1" hangingPunct="1">
              <a:buFontTx/>
              <a:buNone/>
            </a:pP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		</a:t>
            </a:r>
            <a:r>
              <a:rPr lang="tr-TR" sz="1800" b="1" smtClean="0">
                <a:solidFill>
                  <a:srgbClr val="CC0000"/>
                </a:solidFill>
                <a:latin typeface="Franklin Gothic Medium" pitchFamily="34" charset="0"/>
              </a:rPr>
              <a:t>Çok yüksek seki:</a:t>
            </a: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r>
              <a:rPr lang="tr-TR" sz="1800" smtClean="0">
                <a:solidFill>
                  <a:srgbClr val="0000CC"/>
                </a:solidFill>
                <a:latin typeface="Franklin Gothic Medium" pitchFamily="34" charset="0"/>
              </a:rPr>
              <a:t>Beyazlığın carpal veya tarsal eklemi geçmesi</a:t>
            </a:r>
          </a:p>
          <a:p>
            <a:pPr algn="just" eaLnBrk="1" hangingPunct="1">
              <a:buFontTx/>
              <a:buNone/>
            </a:pP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		</a:t>
            </a:r>
            <a:r>
              <a:rPr lang="tr-TR" sz="1800" b="1" smtClean="0">
                <a:solidFill>
                  <a:srgbClr val="CC0000"/>
                </a:solidFill>
                <a:latin typeface="Franklin Gothic Medium" pitchFamily="34" charset="0"/>
              </a:rPr>
              <a:t>Benekli seki:</a:t>
            </a: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r>
              <a:rPr lang="tr-TR" sz="1800" smtClean="0">
                <a:solidFill>
                  <a:srgbClr val="0000CC"/>
                </a:solidFill>
                <a:latin typeface="Franklin Gothic Medium" pitchFamily="34" charset="0"/>
              </a:rPr>
              <a:t>Seki içinde koyu kıllardan lekeler olması</a:t>
            </a:r>
          </a:p>
          <a:p>
            <a:pPr algn="just" eaLnBrk="1" hangingPunct="1">
              <a:buFontTx/>
              <a:buNone/>
            </a:pP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		</a:t>
            </a:r>
            <a:r>
              <a:rPr lang="tr-TR" sz="1800" b="1" smtClean="0">
                <a:solidFill>
                  <a:srgbClr val="CC0000"/>
                </a:solidFill>
                <a:latin typeface="Franklin Gothic Medium" pitchFamily="34" charset="0"/>
              </a:rPr>
              <a:t>Mercani seki:</a:t>
            </a: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r>
              <a:rPr lang="tr-TR" sz="1800" smtClean="0">
                <a:solidFill>
                  <a:srgbClr val="0000CC"/>
                </a:solidFill>
                <a:latin typeface="Franklin Gothic Medium" pitchFamily="34" charset="0"/>
              </a:rPr>
              <a:t>Lekelerin kırmızı kıllardan meydana gelmesi</a:t>
            </a:r>
          </a:p>
          <a:p>
            <a:pPr algn="just" eaLnBrk="1" hangingPunct="1">
              <a:buFontTx/>
              <a:buNone/>
            </a:pP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		</a:t>
            </a:r>
            <a:r>
              <a:rPr lang="tr-TR" sz="1800" b="1" smtClean="0">
                <a:solidFill>
                  <a:srgbClr val="CC0000"/>
                </a:solidFill>
                <a:latin typeface="Franklin Gothic Medium" pitchFamily="34" charset="0"/>
              </a:rPr>
              <a:t>Karışık seki:</a:t>
            </a: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r>
              <a:rPr lang="tr-TR" sz="1800" smtClean="0">
                <a:solidFill>
                  <a:srgbClr val="0000CC"/>
                </a:solidFill>
                <a:latin typeface="Franklin Gothic Medium" pitchFamily="34" charset="0"/>
              </a:rPr>
              <a:t>Sekide beyaz kılların koyu kıllarla karışık olması</a:t>
            </a:r>
          </a:p>
          <a:p>
            <a:pPr algn="just" eaLnBrk="1" hangingPunct="1">
              <a:buFontTx/>
              <a:buNone/>
            </a:pP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		</a:t>
            </a:r>
            <a:r>
              <a:rPr lang="tr-TR" sz="1800" b="1" smtClean="0">
                <a:solidFill>
                  <a:srgbClr val="CC0000"/>
                </a:solidFill>
                <a:latin typeface="Franklin Gothic Medium" pitchFamily="34" charset="0"/>
              </a:rPr>
              <a:t>Sınırlı seki:</a:t>
            </a: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r>
              <a:rPr lang="tr-TR" sz="1800" smtClean="0">
                <a:solidFill>
                  <a:srgbClr val="0000CC"/>
                </a:solidFill>
                <a:latin typeface="Franklin Gothic Medium" pitchFamily="34" charset="0"/>
              </a:rPr>
              <a:t>Sekinin kenarının koyu ve beyaz kıllarla sınırlanmış olması</a:t>
            </a:r>
            <a:r>
              <a:rPr lang="tr-TR" sz="1800" b="1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endParaRPr lang="tr-TR" sz="1800" smtClean="0">
              <a:solidFill>
                <a:srgbClr val="0000CC"/>
              </a:solidFill>
              <a:latin typeface="Franklin Gothic Medium" pitchFamily="34" charset="0"/>
            </a:endParaRPr>
          </a:p>
          <a:p>
            <a:pPr algn="just" eaLnBrk="1" hangingPunct="1">
              <a:buFontTx/>
              <a:buNone/>
            </a:pPr>
            <a:r>
              <a:rPr lang="tr-TR" sz="1800" smtClean="0">
                <a:solidFill>
                  <a:srgbClr val="120763"/>
                </a:solidFill>
                <a:latin typeface="Franklin Gothic Medium" pitchFamily="34" charset="0"/>
              </a:rPr>
              <a:t>	gibi isimler ile anılır.</a:t>
            </a:r>
          </a:p>
        </p:txBody>
      </p:sp>
    </p:spTree>
    <p:extLst>
      <p:ext uri="{BB962C8B-B14F-4D97-AF65-F5344CB8AC3E}">
        <p14:creationId xmlns:p14="http://schemas.microsoft.com/office/powerpoint/2010/main" val="346190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4" descr="se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6425"/>
            <a:ext cx="914400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88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6"/>
          <p:cNvSpPr>
            <a:spLocks noChangeArrowheads="1"/>
          </p:cNvSpPr>
          <p:nvPr>
            <p:ph type="body" idx="4294967295"/>
          </p:nvPr>
        </p:nvSpPr>
        <p:spPr>
          <a:xfrm>
            <a:off x="468313" y="1916113"/>
            <a:ext cx="8229600" cy="316706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sz="2800" b="1" smtClean="0"/>
              <a:t>Bedenin bazı bölgelerinde bulunan kılların komşu kılların yönüne ters durumda bulunmalarına </a:t>
            </a:r>
            <a:r>
              <a:rPr lang="tr-TR" sz="2800" b="1" smtClean="0"/>
              <a:t> </a:t>
            </a:r>
            <a:r>
              <a:rPr lang="en-US" sz="2800" b="1" i="1" smtClean="0">
                <a:solidFill>
                  <a:srgbClr val="E2021D"/>
                </a:solidFill>
              </a:rPr>
              <a:t>servi</a:t>
            </a:r>
            <a:r>
              <a:rPr lang="en-US" sz="2800" b="1" smtClean="0"/>
              <a:t> </a:t>
            </a:r>
            <a:r>
              <a:rPr lang="tr-TR" sz="2800" b="1" smtClean="0"/>
              <a:t>  </a:t>
            </a:r>
            <a:r>
              <a:rPr lang="en-US" sz="2800" b="1" smtClean="0"/>
              <a:t>denir.</a:t>
            </a:r>
            <a:endParaRPr lang="tr-TR" sz="2800" b="1" smtClean="0"/>
          </a:p>
          <a:p>
            <a:pPr algn="just" eaLnBrk="1" hangingPunct="1">
              <a:lnSpc>
                <a:spcPct val="90000"/>
              </a:lnSpc>
            </a:pPr>
            <a:r>
              <a:rPr lang="tr-TR" sz="2800" b="1" smtClean="0"/>
              <a:t>Trichoglips adı da verilir. Yunanca kökenlidir.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800" b="1" smtClean="0"/>
              <a:t>Baş bölgesinde bulunanlar, her atta farklılık gösterir. Parmak izi gibidir.</a:t>
            </a:r>
            <a:r>
              <a:rPr lang="en-US" sz="2800" b="1" smtClean="0"/>
              <a:t> </a:t>
            </a:r>
            <a:endParaRPr lang="tr-TR" sz="2800" b="1" smtClean="0"/>
          </a:p>
        </p:txBody>
      </p:sp>
    </p:spTree>
    <p:extLst>
      <p:ext uri="{BB962C8B-B14F-4D97-AF65-F5344CB8AC3E}">
        <p14:creationId xmlns:p14="http://schemas.microsoft.com/office/powerpoint/2010/main" val="220580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645</Words>
  <Application>Microsoft Office PowerPoint</Application>
  <PresentationFormat>Ekran Gösterisi (4:3)</PresentationFormat>
  <Paragraphs>152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19" baseType="lpstr">
      <vt:lpstr>Ofis Teması</vt:lpstr>
      <vt:lpstr>At Donları</vt:lpstr>
      <vt:lpstr>Donlar 3’ e ayrılır</vt:lpstr>
      <vt:lpstr>I. Esas  Donlar</vt:lpstr>
      <vt:lpstr>A - Basit Donlar</vt:lpstr>
      <vt:lpstr>B- Birleşik Donlar</vt:lpstr>
      <vt:lpstr>C- Karışık Donlar</vt:lpstr>
      <vt:lpstr>II. Türev Donlar</vt:lpstr>
      <vt:lpstr>A - Bir renkli türev donlar</vt:lpstr>
      <vt:lpstr>B- İki renkli türev donlar</vt:lpstr>
      <vt:lpstr>C. Üç renkli türev donlar</vt:lpstr>
      <vt:lpstr>III. Alaca  Donlar</vt:lpstr>
      <vt:lpstr>Nişaneler</vt:lpstr>
      <vt:lpstr>PowerPoint Sunusu</vt:lpstr>
      <vt:lpstr>Burun nişaneleri</vt:lpstr>
      <vt:lpstr>Beden nişaneleri</vt:lpstr>
      <vt:lpstr>Bacak nişaneleri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Donları</dc:title>
  <dc:creator>X</dc:creator>
  <cp:lastModifiedBy>X</cp:lastModifiedBy>
  <cp:revision>1</cp:revision>
  <dcterms:created xsi:type="dcterms:W3CDTF">2020-03-19T07:03:35Z</dcterms:created>
  <dcterms:modified xsi:type="dcterms:W3CDTF">2020-03-19T07:04:02Z</dcterms:modified>
</cp:coreProperties>
</file>