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sldIdLst>
    <p:sldId id="257" r:id="rId2"/>
    <p:sldId id="258" r:id="rId3"/>
    <p:sldId id="259" r:id="rId4"/>
    <p:sldId id="260" r:id="rId5"/>
    <p:sldId id="261" r:id="rId6"/>
    <p:sldId id="262" r:id="rId7"/>
    <p:sldId id="263" r:id="rId8"/>
    <p:sldId id="264" r:id="rId9"/>
    <p:sldId id="265" r:id="rId10"/>
    <p:sldId id="267" r:id="rId11"/>
    <p:sldId id="269" r:id="rId12"/>
    <p:sldId id="270" r:id="rId13"/>
    <p:sldId id="272" r:id="rId14"/>
    <p:sldId id="273" r:id="rId15"/>
    <p:sldId id="276" r:id="rId16"/>
    <p:sldId id="277" r:id="rId17"/>
    <p:sldId id="278" r:id="rId18"/>
    <p:sldId id="279" r:id="rId19"/>
    <p:sldId id="280" r:id="rId20"/>
    <p:sldId id="282" r:id="rId21"/>
    <p:sldId id="284" r:id="rId22"/>
    <p:sldId id="285" r:id="rId23"/>
    <p:sldId id="286" r:id="rId24"/>
    <p:sldId id="288" r:id="rId25"/>
    <p:sldId id="289" r:id="rId26"/>
    <p:sldId id="290" r:id="rId27"/>
    <p:sldId id="291" r:id="rId28"/>
    <p:sldId id="293" r:id="rId29"/>
    <p:sldId id="294" r:id="rId30"/>
    <p:sldId id="296" r:id="rId31"/>
    <p:sldId id="298" r:id="rId32"/>
    <p:sldId id="300" r:id="rId33"/>
    <p:sldId id="302" r:id="rId34"/>
    <p:sldId id="303" r:id="rId35"/>
    <p:sldId id="304" r:id="rId36"/>
    <p:sldId id="306" r:id="rId37"/>
    <p:sldId id="309" r:id="rId38"/>
    <p:sldId id="310" r:id="rId39"/>
    <p:sldId id="311" r:id="rId40"/>
    <p:sldId id="313" r:id="rId41"/>
    <p:sldId id="314" r:id="rId42"/>
    <p:sldId id="316" r:id="rId43"/>
    <p:sldId id="317" r:id="rId44"/>
    <p:sldId id="319" r:id="rId45"/>
    <p:sldId id="320" r:id="rId46"/>
    <p:sldId id="322" r:id="rId47"/>
    <p:sldId id="323" r:id="rId48"/>
    <p:sldId id="324" r:id="rId49"/>
    <p:sldId id="325" r:id="rId50"/>
    <p:sldId id="327" r:id="rId51"/>
    <p:sldId id="329" r:id="rId52"/>
    <p:sldId id="330" r:id="rId53"/>
    <p:sldId id="331" r:id="rId54"/>
    <p:sldId id="333" r:id="rId55"/>
    <p:sldId id="335" r:id="rId56"/>
    <p:sldId id="337" r:id="rId57"/>
    <p:sldId id="338" r:id="rId58"/>
    <p:sldId id="339" r:id="rId59"/>
    <p:sldId id="340" r:id="rId60"/>
    <p:sldId id="341" r:id="rId61"/>
    <p:sldId id="342" r:id="rId62"/>
    <p:sldId id="343" r:id="rId63"/>
    <p:sldId id="362" r:id="rId64"/>
    <p:sldId id="363" r:id="rId65"/>
    <p:sldId id="364" r:id="rId66"/>
    <p:sldId id="365" r:id="rId67"/>
    <p:sldId id="366" r:id="rId68"/>
    <p:sldId id="367" r:id="rId69"/>
    <p:sldId id="368" r:id="rId70"/>
    <p:sldId id="370" r:id="rId71"/>
    <p:sldId id="371" r:id="rId72"/>
    <p:sldId id="372" r:id="rId73"/>
    <p:sldId id="373" r:id="rId74"/>
    <p:sldId id="374" r:id="rId75"/>
    <p:sldId id="375" r:id="rId76"/>
    <p:sldId id="376" r:id="rId77"/>
    <p:sldId id="377" r:id="rId78"/>
    <p:sldId id="378" r:id="rId79"/>
    <p:sldId id="379" r:id="rId8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098"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0368EA-26CF-4DBE-A5F8-6C22347176B3}" type="datetimeFigureOut">
              <a:rPr lang="tr-TR" smtClean="0"/>
              <a:t>19.03.2020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BF99C5-0372-4CFD-BCAB-0DAE93C29F99}" type="slidenum">
              <a:rPr lang="tr-TR" smtClean="0"/>
              <a:t>‹#›</a:t>
            </a:fld>
            <a:endParaRPr lang="tr-TR"/>
          </a:p>
        </p:txBody>
      </p:sp>
    </p:spTree>
    <p:extLst>
      <p:ext uri="{BB962C8B-B14F-4D97-AF65-F5344CB8AC3E}">
        <p14:creationId xmlns:p14="http://schemas.microsoft.com/office/powerpoint/2010/main" val="3776351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ECDF2C00-E805-43D5-B7B8-7973AC0BBA4F}" type="datetimeFigureOut">
              <a:rPr lang="tr-TR" smtClean="0"/>
              <a:t>19.03.2020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7D0FA17-78C1-44C2-B287-CAB41BE7A0F1}" type="slidenum">
              <a:rPr lang="tr-TR" smtClean="0"/>
              <a:t>‹#›</a:t>
            </a:fld>
            <a:endParaRPr lang="tr-TR"/>
          </a:p>
        </p:txBody>
      </p:sp>
    </p:spTree>
    <p:extLst>
      <p:ext uri="{BB962C8B-B14F-4D97-AF65-F5344CB8AC3E}">
        <p14:creationId xmlns:p14="http://schemas.microsoft.com/office/powerpoint/2010/main" val="2366195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CDF2C00-E805-43D5-B7B8-7973AC0BBA4F}" type="datetimeFigureOut">
              <a:rPr lang="tr-TR" smtClean="0"/>
              <a:t>19.03.2020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7D0FA17-78C1-44C2-B287-CAB41BE7A0F1}" type="slidenum">
              <a:rPr lang="tr-TR" smtClean="0"/>
              <a:t>‹#›</a:t>
            </a:fld>
            <a:endParaRPr lang="tr-TR"/>
          </a:p>
        </p:txBody>
      </p:sp>
    </p:spTree>
    <p:extLst>
      <p:ext uri="{BB962C8B-B14F-4D97-AF65-F5344CB8AC3E}">
        <p14:creationId xmlns:p14="http://schemas.microsoft.com/office/powerpoint/2010/main" val="1473914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ECDF2C00-E805-43D5-B7B8-7973AC0BBA4F}" type="datetimeFigureOut">
              <a:rPr lang="tr-TR" smtClean="0"/>
              <a:t>19.03.2020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7D0FA17-78C1-44C2-B287-CAB41BE7A0F1}" type="slidenum">
              <a:rPr lang="tr-TR" smtClean="0"/>
              <a:t>‹#›</a:t>
            </a:fld>
            <a:endParaRPr lang="tr-TR"/>
          </a:p>
        </p:txBody>
      </p:sp>
    </p:spTree>
    <p:extLst>
      <p:ext uri="{BB962C8B-B14F-4D97-AF65-F5344CB8AC3E}">
        <p14:creationId xmlns:p14="http://schemas.microsoft.com/office/powerpoint/2010/main" val="2801018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ECDF2C00-E805-43D5-B7B8-7973AC0BBA4F}" type="datetimeFigureOut">
              <a:rPr lang="tr-TR" smtClean="0"/>
              <a:t>19.03.2020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7D0FA17-78C1-44C2-B287-CAB41BE7A0F1}" type="slidenum">
              <a:rPr lang="tr-TR" smtClean="0"/>
              <a:t>‹#›</a:t>
            </a:fld>
            <a:endParaRPr lang="tr-TR"/>
          </a:p>
        </p:txBody>
      </p:sp>
    </p:spTree>
    <p:extLst>
      <p:ext uri="{BB962C8B-B14F-4D97-AF65-F5344CB8AC3E}">
        <p14:creationId xmlns:p14="http://schemas.microsoft.com/office/powerpoint/2010/main" val="3464132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ECDF2C00-E805-43D5-B7B8-7973AC0BBA4F}" type="datetimeFigureOut">
              <a:rPr lang="tr-TR" smtClean="0"/>
              <a:t>19.03.2020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07D0FA17-78C1-44C2-B287-CAB41BE7A0F1}" type="slidenum">
              <a:rPr lang="tr-TR" smtClean="0"/>
              <a:t>‹#›</a:t>
            </a:fld>
            <a:endParaRPr lang="tr-TR"/>
          </a:p>
        </p:txBody>
      </p:sp>
    </p:spTree>
    <p:extLst>
      <p:ext uri="{BB962C8B-B14F-4D97-AF65-F5344CB8AC3E}">
        <p14:creationId xmlns:p14="http://schemas.microsoft.com/office/powerpoint/2010/main" val="1212202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ECDF2C00-E805-43D5-B7B8-7973AC0BBA4F}" type="datetimeFigureOut">
              <a:rPr lang="tr-TR" smtClean="0"/>
              <a:t>19.03.2020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07D0FA17-78C1-44C2-B287-CAB41BE7A0F1}" type="slidenum">
              <a:rPr lang="tr-TR" smtClean="0"/>
              <a:t>‹#›</a:t>
            </a:fld>
            <a:endParaRPr lang="tr-TR"/>
          </a:p>
        </p:txBody>
      </p:sp>
    </p:spTree>
    <p:extLst>
      <p:ext uri="{BB962C8B-B14F-4D97-AF65-F5344CB8AC3E}">
        <p14:creationId xmlns:p14="http://schemas.microsoft.com/office/powerpoint/2010/main" val="1725004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CDF2C00-E805-43D5-B7B8-7973AC0BBA4F}" type="datetimeFigureOut">
              <a:rPr lang="tr-TR" smtClean="0"/>
              <a:t>19.03.2020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07D0FA17-78C1-44C2-B287-CAB41BE7A0F1}" type="slidenum">
              <a:rPr lang="tr-TR" smtClean="0"/>
              <a:t>‹#›</a:t>
            </a:fld>
            <a:endParaRPr lang="tr-TR"/>
          </a:p>
        </p:txBody>
      </p:sp>
    </p:spTree>
    <p:extLst>
      <p:ext uri="{BB962C8B-B14F-4D97-AF65-F5344CB8AC3E}">
        <p14:creationId xmlns:p14="http://schemas.microsoft.com/office/powerpoint/2010/main" val="687317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ECDF2C00-E805-43D5-B7B8-7973AC0BBA4F}" type="datetimeFigureOut">
              <a:rPr lang="tr-TR" smtClean="0"/>
              <a:t>19.03.2020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7D0FA17-78C1-44C2-B287-CAB41BE7A0F1}" type="slidenum">
              <a:rPr lang="tr-TR" smtClean="0"/>
              <a:t>‹#›</a:t>
            </a:fld>
            <a:endParaRPr lang="tr-TR"/>
          </a:p>
        </p:txBody>
      </p:sp>
    </p:spTree>
    <p:extLst>
      <p:ext uri="{BB962C8B-B14F-4D97-AF65-F5344CB8AC3E}">
        <p14:creationId xmlns:p14="http://schemas.microsoft.com/office/powerpoint/2010/main" val="1815613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ECDF2C00-E805-43D5-B7B8-7973AC0BBA4F}" type="datetimeFigureOut">
              <a:rPr lang="tr-TR" smtClean="0"/>
              <a:t>19.03.2020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7D0FA17-78C1-44C2-B287-CAB41BE7A0F1}" type="slidenum">
              <a:rPr lang="tr-TR" smtClean="0"/>
              <a:t>‹#›</a:t>
            </a:fld>
            <a:endParaRPr lang="tr-TR"/>
          </a:p>
        </p:txBody>
      </p:sp>
    </p:spTree>
    <p:extLst>
      <p:ext uri="{BB962C8B-B14F-4D97-AF65-F5344CB8AC3E}">
        <p14:creationId xmlns:p14="http://schemas.microsoft.com/office/powerpoint/2010/main" val="1062881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CDF2C00-E805-43D5-B7B8-7973AC0BBA4F}" type="datetimeFigureOut">
              <a:rPr lang="tr-TR" smtClean="0"/>
              <a:t>19.03.2020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7D0FA17-78C1-44C2-B287-CAB41BE7A0F1}" type="slidenum">
              <a:rPr lang="tr-TR" smtClean="0"/>
              <a:t>‹#›</a:t>
            </a:fld>
            <a:endParaRPr lang="tr-TR"/>
          </a:p>
        </p:txBody>
      </p:sp>
    </p:spTree>
    <p:extLst>
      <p:ext uri="{BB962C8B-B14F-4D97-AF65-F5344CB8AC3E}">
        <p14:creationId xmlns:p14="http://schemas.microsoft.com/office/powerpoint/2010/main" val="2690914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CDF2C00-E805-43D5-B7B8-7973AC0BBA4F}" type="datetimeFigureOut">
              <a:rPr lang="tr-TR" smtClean="0"/>
              <a:t>19.03.2020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7D0FA17-78C1-44C2-B287-CAB41BE7A0F1}" type="slidenum">
              <a:rPr lang="tr-TR" smtClean="0"/>
              <a:t>‹#›</a:t>
            </a:fld>
            <a:endParaRPr lang="tr-TR"/>
          </a:p>
        </p:txBody>
      </p:sp>
    </p:spTree>
    <p:extLst>
      <p:ext uri="{BB962C8B-B14F-4D97-AF65-F5344CB8AC3E}">
        <p14:creationId xmlns:p14="http://schemas.microsoft.com/office/powerpoint/2010/main" val="3000050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442913" y="103188"/>
            <a:ext cx="8243887" cy="59531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7"/>
          <p:cNvSpPr>
            <a:spLocks noGrp="1" noChangeArrowheads="1"/>
          </p:cNvSpPr>
          <p:nvPr>
            <p:ph type="dt" sz="half" idx="10"/>
          </p:nvPr>
        </p:nvSpPr>
        <p:spPr>
          <a:ln/>
        </p:spPr>
        <p:txBody>
          <a:bodyPr/>
          <a:lstStyle>
            <a:lvl1pPr>
              <a:defRPr/>
            </a:lvl1pPr>
          </a:lstStyle>
          <a:p>
            <a:pPr>
              <a:defRPr/>
            </a:pPr>
            <a:endParaRPr lang="tr-TR"/>
          </a:p>
        </p:txBody>
      </p:sp>
      <p:sp>
        <p:nvSpPr>
          <p:cNvPr id="4" name="Rectangle 48"/>
          <p:cNvSpPr>
            <a:spLocks noGrp="1" noChangeArrowheads="1"/>
          </p:cNvSpPr>
          <p:nvPr>
            <p:ph type="ftr" sz="quarter" idx="11"/>
          </p:nvPr>
        </p:nvSpPr>
        <p:spPr>
          <a:ln/>
        </p:spPr>
        <p:txBody>
          <a:bodyPr/>
          <a:lstStyle>
            <a:lvl1pPr>
              <a:defRPr/>
            </a:lvl1pPr>
          </a:lstStyle>
          <a:p>
            <a:pPr>
              <a:defRPr/>
            </a:pPr>
            <a:endParaRPr lang="tr-TR"/>
          </a:p>
        </p:txBody>
      </p:sp>
      <p:sp>
        <p:nvSpPr>
          <p:cNvPr id="5" name="Rectangle 49"/>
          <p:cNvSpPr>
            <a:spLocks noGrp="1" noChangeArrowheads="1"/>
          </p:cNvSpPr>
          <p:nvPr>
            <p:ph type="sldNum" sz="quarter" idx="12"/>
          </p:nvPr>
        </p:nvSpPr>
        <p:spPr>
          <a:ln/>
        </p:spPr>
        <p:txBody>
          <a:bodyPr/>
          <a:lstStyle>
            <a:lvl1pPr>
              <a:defRPr/>
            </a:lvl1pPr>
          </a:lstStyle>
          <a:p>
            <a:pPr>
              <a:defRPr/>
            </a:pPr>
            <a:fld id="{C2BC488C-9F33-4F48-BDCD-8F064DE51B05}" type="slidenum">
              <a:rPr lang="tr-TR"/>
              <a:pPr>
                <a:defRPr/>
              </a:pPr>
              <a:t>‹#›</a:t>
            </a:fld>
            <a:endParaRPr lang="tr-TR"/>
          </a:p>
        </p:txBody>
      </p:sp>
    </p:spTree>
    <p:extLst>
      <p:ext uri="{BB962C8B-B14F-4D97-AF65-F5344CB8AC3E}">
        <p14:creationId xmlns:p14="http://schemas.microsoft.com/office/powerpoint/2010/main" val="364845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DF2C00-E805-43D5-B7B8-7973AC0BBA4F}" type="datetimeFigureOut">
              <a:rPr lang="tr-TR" smtClean="0"/>
              <a:t>19.03.2020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D0FA17-78C1-44C2-B287-CAB41BE7A0F1}" type="slidenum">
              <a:rPr lang="tr-TR" smtClean="0"/>
              <a:t>‹#›</a:t>
            </a:fld>
            <a:endParaRPr lang="tr-TR"/>
          </a:p>
        </p:txBody>
      </p:sp>
    </p:spTree>
    <p:extLst>
      <p:ext uri="{BB962C8B-B14F-4D97-AF65-F5344CB8AC3E}">
        <p14:creationId xmlns:p14="http://schemas.microsoft.com/office/powerpoint/2010/main" val="35447715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images.google.com.tr/imgres?imgurl=http://www.geocities.com/onesmartequus2004/race.jpg&amp;imgrefurl=http://www.geocities.com/onesmartequus2004/racingtype.html&amp;h=232&amp;w=320&amp;sz=14&amp;tbnid=w6kM3jBG-E0J:&amp;tbnh=81&amp;tbnw=113&amp;hl=tr&amp;start=7&amp;prev=/images%3Fq%3Dthroughbred%2Brace%26svnum%3D10%26hl%3Dtr%26lr%3D"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2.xml"/><Relationship Id="rId4" Type="http://schemas.openxmlformats.org/officeDocument/2006/relationships/image" Target="../media/image20.jpeg"/></Relationships>
</file>

<file path=ppt/slides/_rels/slide5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2.xml"/><Relationship Id="rId4" Type="http://schemas.openxmlformats.org/officeDocument/2006/relationships/image" Target="../media/image23.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5" name="Rectangle 5"/>
          <p:cNvSpPr>
            <a:spLocks noGrp="1" noChangeArrowheads="1"/>
          </p:cNvSpPr>
          <p:nvPr>
            <p:ph type="title"/>
          </p:nvPr>
        </p:nvSpPr>
        <p:spPr>
          <a:xfrm>
            <a:off x="395288" y="1052513"/>
            <a:ext cx="8243887" cy="881062"/>
          </a:xfrm>
        </p:spPr>
        <p:txBody>
          <a:bodyPr/>
          <a:lstStyle/>
          <a:p>
            <a:pPr eaLnBrk="1" hangingPunct="1">
              <a:defRPr/>
            </a:pPr>
            <a:r>
              <a:rPr lang="tr-TR" b="1" smtClean="0">
                <a:solidFill>
                  <a:srgbClr val="E2021D"/>
                </a:solidFill>
                <a:latin typeface="Arial Black" pitchFamily="34" charset="0"/>
              </a:rPr>
              <a:t>AT IRKLARI</a:t>
            </a:r>
          </a:p>
        </p:txBody>
      </p:sp>
      <p:sp>
        <p:nvSpPr>
          <p:cNvPr id="180227" name="Rectangle 6"/>
          <p:cNvSpPr>
            <a:spLocks noGrp="1" noChangeArrowheads="1"/>
          </p:cNvSpPr>
          <p:nvPr>
            <p:ph type="body" idx="1"/>
          </p:nvPr>
        </p:nvSpPr>
        <p:spPr>
          <a:xfrm>
            <a:off x="0" y="2636838"/>
            <a:ext cx="9144000" cy="2735262"/>
          </a:xfrm>
        </p:spPr>
        <p:txBody>
          <a:bodyPr/>
          <a:lstStyle/>
          <a:p>
            <a:pPr algn="just" eaLnBrk="1" hangingPunct="1"/>
            <a:r>
              <a:rPr lang="tr-TR" sz="2800" smtClean="0">
                <a:solidFill>
                  <a:srgbClr val="120763"/>
                </a:solidFill>
                <a:latin typeface="Arial Black" pitchFamily="34" charset="0"/>
              </a:rPr>
              <a:t>Bugünkü at ırkları meydana gelişlerine ve kullanım şekillerine göre, </a:t>
            </a:r>
          </a:p>
          <a:p>
            <a:pPr algn="just" eaLnBrk="1" hangingPunct="1">
              <a:buFontTx/>
              <a:buNone/>
            </a:pPr>
            <a:r>
              <a:rPr lang="tr-TR" sz="2800" smtClean="0">
                <a:solidFill>
                  <a:srgbClr val="120763"/>
                </a:solidFill>
                <a:latin typeface="Arial Black" pitchFamily="34" charset="0"/>
              </a:rPr>
              <a:t>		</a:t>
            </a:r>
            <a:r>
              <a:rPr lang="tr-TR" sz="2800" b="1" smtClean="0">
                <a:solidFill>
                  <a:srgbClr val="F85810"/>
                </a:solidFill>
                <a:latin typeface="Arial Black" pitchFamily="34" charset="0"/>
              </a:rPr>
              <a:t>sıcak kanlı</a:t>
            </a:r>
          </a:p>
          <a:p>
            <a:pPr algn="just" eaLnBrk="1" hangingPunct="1">
              <a:buFontTx/>
              <a:buNone/>
            </a:pPr>
            <a:r>
              <a:rPr lang="tr-TR" sz="2800" b="1" smtClean="0">
                <a:solidFill>
                  <a:srgbClr val="F85810"/>
                </a:solidFill>
                <a:latin typeface="Arial Black" pitchFamily="34" charset="0"/>
              </a:rPr>
              <a:t>		soğuk kanlı</a:t>
            </a:r>
            <a:r>
              <a:rPr lang="tr-TR" sz="2800" smtClean="0">
                <a:solidFill>
                  <a:srgbClr val="120763"/>
                </a:solidFill>
                <a:latin typeface="Arial Black" pitchFamily="34" charset="0"/>
              </a:rPr>
              <a:t> </a:t>
            </a:r>
          </a:p>
          <a:p>
            <a:pPr algn="just" eaLnBrk="1" hangingPunct="1">
              <a:buFontTx/>
              <a:buNone/>
            </a:pPr>
            <a:r>
              <a:rPr lang="tr-TR" sz="2800" smtClean="0">
                <a:solidFill>
                  <a:srgbClr val="120763"/>
                </a:solidFill>
                <a:latin typeface="Arial Black" pitchFamily="34" charset="0"/>
              </a:rPr>
              <a:t>	olmak üzere iki grupta incelenmektedir.</a:t>
            </a:r>
          </a:p>
        </p:txBody>
      </p:sp>
    </p:spTree>
    <p:extLst>
      <p:ext uri="{BB962C8B-B14F-4D97-AF65-F5344CB8AC3E}">
        <p14:creationId xmlns:p14="http://schemas.microsoft.com/office/powerpoint/2010/main" val="21770933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ext Box 2"/>
          <p:cNvSpPr txBox="1">
            <a:spLocks noChangeArrowheads="1"/>
          </p:cNvSpPr>
          <p:nvPr/>
        </p:nvSpPr>
        <p:spPr bwMode="auto">
          <a:xfrm>
            <a:off x="2411413" y="260350"/>
            <a:ext cx="3709987"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5400" b="1">
                <a:solidFill>
                  <a:srgbClr val="CC0000"/>
                </a:solidFill>
              </a:rPr>
              <a:t>At Irkları</a:t>
            </a:r>
          </a:p>
        </p:txBody>
      </p:sp>
      <p:sp>
        <p:nvSpPr>
          <p:cNvPr id="867331" name="AutoShape 3"/>
          <p:cNvSpPr>
            <a:spLocks noChangeArrowheads="1"/>
          </p:cNvSpPr>
          <p:nvPr/>
        </p:nvSpPr>
        <p:spPr bwMode="auto">
          <a:xfrm>
            <a:off x="1692275" y="2997200"/>
            <a:ext cx="503238" cy="1008063"/>
          </a:xfrm>
          <a:prstGeom prst="curvedRightArrow">
            <a:avLst>
              <a:gd name="adj1" fmla="val 40063"/>
              <a:gd name="adj2" fmla="val 80126"/>
              <a:gd name="adj3" fmla="val 33333"/>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867332" name="AutoShape 4"/>
          <p:cNvSpPr>
            <a:spLocks noChangeArrowheads="1"/>
          </p:cNvSpPr>
          <p:nvPr/>
        </p:nvSpPr>
        <p:spPr bwMode="auto">
          <a:xfrm>
            <a:off x="6588125" y="2997200"/>
            <a:ext cx="431800" cy="1008063"/>
          </a:xfrm>
          <a:prstGeom prst="curvedLeftArrow">
            <a:avLst>
              <a:gd name="adj1" fmla="val 46691"/>
              <a:gd name="adj2" fmla="val 93382"/>
              <a:gd name="adj3" fmla="val 33333"/>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867333" name="AutoShape 5"/>
          <p:cNvSpPr>
            <a:spLocks noChangeArrowheads="1"/>
          </p:cNvSpPr>
          <p:nvPr/>
        </p:nvSpPr>
        <p:spPr bwMode="auto">
          <a:xfrm>
            <a:off x="250825" y="1268413"/>
            <a:ext cx="8713788" cy="1584325"/>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120000"/>
              </a:lnSpc>
              <a:buFontTx/>
              <a:buChar char="•"/>
            </a:pPr>
            <a:r>
              <a:rPr lang="tr-TR" sz="1700">
                <a:solidFill>
                  <a:srgbClr val="0000CC"/>
                </a:solidFill>
                <a:latin typeface="Tahoma" pitchFamily="34" charset="0"/>
              </a:rPr>
              <a:t> Dünyanın değişik bölgelerinde çevre şartlarının etkisi ve farklı amaçlarla uygulanan </a:t>
            </a:r>
          </a:p>
          <a:p>
            <a:pPr>
              <a:lnSpc>
                <a:spcPct val="120000"/>
              </a:lnSpc>
            </a:pPr>
            <a:r>
              <a:rPr lang="tr-TR" sz="1700">
                <a:solidFill>
                  <a:srgbClr val="0000CC"/>
                </a:solidFill>
                <a:latin typeface="Tahoma" pitchFamily="34" charset="0"/>
              </a:rPr>
              <a:t>ıslah çalışmaları sonunda farklı özelliklere sahip at ırkları ortaya çıkmıştır. </a:t>
            </a:r>
          </a:p>
          <a:p>
            <a:pPr>
              <a:lnSpc>
                <a:spcPct val="120000"/>
              </a:lnSpc>
            </a:pPr>
            <a:r>
              <a:rPr lang="tr-TR" sz="1700">
                <a:solidFill>
                  <a:srgbClr val="0000CC"/>
                </a:solidFill>
                <a:latin typeface="Tahoma" pitchFamily="34" charset="0"/>
              </a:rPr>
              <a:t>Dünya’da 170 at ırkı bulunmaktadır.</a:t>
            </a:r>
          </a:p>
          <a:p>
            <a:pPr>
              <a:lnSpc>
                <a:spcPct val="120000"/>
              </a:lnSpc>
              <a:buFontTx/>
              <a:buChar char="•"/>
            </a:pPr>
            <a:r>
              <a:rPr lang="tr-TR" sz="1700">
                <a:solidFill>
                  <a:srgbClr val="0000CC"/>
                </a:solidFill>
                <a:latin typeface="Tahoma" pitchFamily="34" charset="0"/>
              </a:rPr>
              <a:t> At ırkları çeşitli şekillerde sınıflandırılabilir. Ancak en kullanışlı olanı </a:t>
            </a:r>
            <a:r>
              <a:rPr lang="tr-TR" sz="1700">
                <a:solidFill>
                  <a:srgbClr val="F85810"/>
                </a:solidFill>
                <a:latin typeface="Tahoma" pitchFamily="34" charset="0"/>
              </a:rPr>
              <a:t>Sıcak Kanlı</a:t>
            </a:r>
            <a:r>
              <a:rPr lang="tr-TR" sz="1700">
                <a:solidFill>
                  <a:srgbClr val="0000CC"/>
                </a:solidFill>
                <a:latin typeface="Tahoma" pitchFamily="34" charset="0"/>
              </a:rPr>
              <a:t> ve </a:t>
            </a:r>
          </a:p>
          <a:p>
            <a:pPr>
              <a:lnSpc>
                <a:spcPct val="120000"/>
              </a:lnSpc>
            </a:pPr>
            <a:r>
              <a:rPr lang="tr-TR" sz="1700">
                <a:solidFill>
                  <a:srgbClr val="F85810"/>
                </a:solidFill>
                <a:latin typeface="Tahoma" pitchFamily="34" charset="0"/>
              </a:rPr>
              <a:t>Soğuk Kanlı</a:t>
            </a:r>
            <a:r>
              <a:rPr lang="tr-TR" sz="1700">
                <a:solidFill>
                  <a:srgbClr val="0000CC"/>
                </a:solidFill>
                <a:latin typeface="Tahoma" pitchFamily="34" charset="0"/>
              </a:rPr>
              <a:t> ırklar olarak yapılan sınıflandırmadır. </a:t>
            </a:r>
          </a:p>
        </p:txBody>
      </p:sp>
      <p:sp>
        <p:nvSpPr>
          <p:cNvPr id="867334" name="AutoShape 6"/>
          <p:cNvSpPr>
            <a:spLocks noChangeArrowheads="1"/>
          </p:cNvSpPr>
          <p:nvPr/>
        </p:nvSpPr>
        <p:spPr bwMode="auto">
          <a:xfrm>
            <a:off x="179388" y="4076700"/>
            <a:ext cx="3960812" cy="2519363"/>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r>
              <a:rPr lang="tr-TR" sz="2000">
                <a:solidFill>
                  <a:srgbClr val="CC0000"/>
                </a:solidFill>
                <a:latin typeface="Tahoma" pitchFamily="34" charset="0"/>
              </a:rPr>
              <a:t>I. Sıcak Kanlı Irklar</a:t>
            </a:r>
          </a:p>
          <a:p>
            <a:pPr algn="just">
              <a:lnSpc>
                <a:spcPct val="120000"/>
              </a:lnSpc>
              <a:buFontTx/>
              <a:buChar char="•"/>
            </a:pPr>
            <a:r>
              <a:rPr lang="tr-TR" sz="1700">
                <a:solidFill>
                  <a:srgbClr val="0000CC"/>
                </a:solidFill>
                <a:latin typeface="Tahoma" pitchFamily="34" charset="0"/>
              </a:rPr>
              <a:t> Vücut orta irilikte, hafif ve ince yapılı,</a:t>
            </a:r>
          </a:p>
          <a:p>
            <a:pPr algn="just">
              <a:lnSpc>
                <a:spcPct val="120000"/>
              </a:lnSpc>
            </a:pPr>
            <a:r>
              <a:rPr lang="tr-TR" sz="1700">
                <a:solidFill>
                  <a:srgbClr val="0000CC"/>
                </a:solidFill>
                <a:latin typeface="Tahoma" pitchFamily="34" charset="0"/>
              </a:rPr>
              <a:t>kaslar az gelişmiş,</a:t>
            </a:r>
          </a:p>
          <a:p>
            <a:pPr algn="just">
              <a:lnSpc>
                <a:spcPct val="120000"/>
              </a:lnSpc>
              <a:buFontTx/>
              <a:buChar char="•"/>
            </a:pPr>
            <a:r>
              <a:rPr lang="tr-TR" sz="1700">
                <a:solidFill>
                  <a:srgbClr val="0000CC"/>
                </a:solidFill>
                <a:latin typeface="Tahoma" pitchFamily="34" charset="0"/>
              </a:rPr>
              <a:t> Vücudu örten kıllar kısa,</a:t>
            </a:r>
          </a:p>
          <a:p>
            <a:pPr algn="just">
              <a:lnSpc>
                <a:spcPct val="120000"/>
              </a:lnSpc>
              <a:buFontTx/>
              <a:buChar char="•"/>
            </a:pPr>
            <a:r>
              <a:rPr lang="tr-TR" sz="1700">
                <a:solidFill>
                  <a:srgbClr val="0000CC"/>
                </a:solidFill>
                <a:latin typeface="Tahoma" pitchFamily="34" charset="0"/>
              </a:rPr>
              <a:t> Canlı mizaçlı ve süratli yürüyüş,</a:t>
            </a:r>
          </a:p>
          <a:p>
            <a:pPr algn="just">
              <a:lnSpc>
                <a:spcPct val="120000"/>
              </a:lnSpc>
              <a:buFontTx/>
              <a:buChar char="•"/>
            </a:pPr>
            <a:r>
              <a:rPr lang="tr-TR" sz="1700">
                <a:solidFill>
                  <a:srgbClr val="0000CC"/>
                </a:solidFill>
                <a:latin typeface="Tahoma" pitchFamily="34" charset="0"/>
              </a:rPr>
              <a:t> Binek, hafif çekim (tarım), koşum, </a:t>
            </a:r>
          </a:p>
          <a:p>
            <a:pPr algn="just">
              <a:lnSpc>
                <a:spcPct val="120000"/>
              </a:lnSpc>
            </a:pPr>
            <a:r>
              <a:rPr lang="tr-TR" sz="1700">
                <a:solidFill>
                  <a:srgbClr val="0000CC"/>
                </a:solidFill>
                <a:latin typeface="Tahoma" pitchFamily="34" charset="0"/>
              </a:rPr>
              <a:t>taşıma ve spor işlerinde</a:t>
            </a:r>
          </a:p>
        </p:txBody>
      </p:sp>
      <p:sp>
        <p:nvSpPr>
          <p:cNvPr id="867335" name="AutoShape 7"/>
          <p:cNvSpPr>
            <a:spLocks noChangeArrowheads="1"/>
          </p:cNvSpPr>
          <p:nvPr/>
        </p:nvSpPr>
        <p:spPr bwMode="auto">
          <a:xfrm>
            <a:off x="4643438" y="4076700"/>
            <a:ext cx="4105275" cy="2519363"/>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r>
              <a:rPr lang="tr-TR" sz="2000">
                <a:solidFill>
                  <a:srgbClr val="CC0000"/>
                </a:solidFill>
                <a:latin typeface="Tahoma" pitchFamily="34" charset="0"/>
              </a:rPr>
              <a:t>II. Soğuk Kanlı Irklar</a:t>
            </a:r>
          </a:p>
          <a:p>
            <a:pPr algn="just">
              <a:lnSpc>
                <a:spcPct val="120000"/>
              </a:lnSpc>
              <a:buFontTx/>
              <a:buChar char="•"/>
            </a:pPr>
            <a:r>
              <a:rPr lang="tr-TR" sz="1700">
                <a:solidFill>
                  <a:srgbClr val="0000CC"/>
                </a:solidFill>
                <a:latin typeface="Tahoma" pitchFamily="34" charset="0"/>
              </a:rPr>
              <a:t> Vücut iri ve ağır yapılı, kalın ve kaba</a:t>
            </a:r>
          </a:p>
          <a:p>
            <a:pPr algn="just">
              <a:lnSpc>
                <a:spcPct val="120000"/>
              </a:lnSpc>
            </a:pPr>
            <a:r>
              <a:rPr lang="tr-TR" sz="1700">
                <a:solidFill>
                  <a:srgbClr val="0000CC"/>
                </a:solidFill>
                <a:latin typeface="Tahoma" pitchFamily="34" charset="0"/>
              </a:rPr>
              <a:t>görünüşlü, kaslar iyi gelişmiş,</a:t>
            </a:r>
          </a:p>
          <a:p>
            <a:pPr algn="just">
              <a:lnSpc>
                <a:spcPct val="120000"/>
              </a:lnSpc>
              <a:buFontTx/>
              <a:buChar char="•"/>
            </a:pPr>
            <a:r>
              <a:rPr lang="tr-TR" sz="1700">
                <a:solidFill>
                  <a:srgbClr val="0000CC"/>
                </a:solidFill>
                <a:latin typeface="Tahoma" pitchFamily="34" charset="0"/>
              </a:rPr>
              <a:t> Sağrı gelişkin ve kuvvetli (çifte sağrı)</a:t>
            </a:r>
          </a:p>
          <a:p>
            <a:pPr algn="just">
              <a:lnSpc>
                <a:spcPct val="120000"/>
              </a:lnSpc>
              <a:buFontTx/>
              <a:buChar char="•"/>
            </a:pPr>
            <a:r>
              <a:rPr lang="tr-TR" sz="1700">
                <a:solidFill>
                  <a:srgbClr val="0000CC"/>
                </a:solidFill>
                <a:latin typeface="Tahoma" pitchFamily="34" charset="0"/>
              </a:rPr>
              <a:t> Vücudu örten kıllar uzun,</a:t>
            </a:r>
          </a:p>
          <a:p>
            <a:pPr algn="just">
              <a:lnSpc>
                <a:spcPct val="120000"/>
              </a:lnSpc>
              <a:buFontTx/>
              <a:buChar char="•"/>
            </a:pPr>
            <a:r>
              <a:rPr lang="tr-TR" sz="1700">
                <a:solidFill>
                  <a:srgbClr val="0000CC"/>
                </a:solidFill>
                <a:latin typeface="Tahoma" pitchFamily="34" charset="0"/>
              </a:rPr>
              <a:t> Lenfatik mizaçlı ve yavaş yürüyüş</a:t>
            </a:r>
          </a:p>
          <a:p>
            <a:pPr algn="just">
              <a:lnSpc>
                <a:spcPct val="120000"/>
              </a:lnSpc>
              <a:buFontTx/>
              <a:buChar char="•"/>
            </a:pPr>
            <a:r>
              <a:rPr lang="tr-TR" sz="1700">
                <a:solidFill>
                  <a:srgbClr val="0000CC"/>
                </a:solidFill>
                <a:latin typeface="Tahoma" pitchFamily="34" charset="0"/>
              </a:rPr>
              <a:t> Ağır çekim işlerinde</a:t>
            </a:r>
          </a:p>
        </p:txBody>
      </p:sp>
    </p:spTree>
    <p:extLst>
      <p:ext uri="{BB962C8B-B14F-4D97-AF65-F5344CB8AC3E}">
        <p14:creationId xmlns:p14="http://schemas.microsoft.com/office/powerpoint/2010/main" val="16268244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67333"/>
                                        </p:tgtEl>
                                        <p:attrNameLst>
                                          <p:attrName>style.visibility</p:attrName>
                                        </p:attrNameLst>
                                      </p:cBhvr>
                                      <p:to>
                                        <p:strVal val="visible"/>
                                      </p:to>
                                    </p:set>
                                    <p:animEffect transition="in" filter="checkerboard(across)">
                                      <p:cBhvr>
                                        <p:cTn id="7" dur="500"/>
                                        <p:tgtEl>
                                          <p:spTgt spid="86733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67331"/>
                                        </p:tgtEl>
                                        <p:attrNameLst>
                                          <p:attrName>style.visibility</p:attrName>
                                        </p:attrNameLst>
                                      </p:cBhvr>
                                      <p:to>
                                        <p:strVal val="visible"/>
                                      </p:to>
                                    </p:set>
                                    <p:animEffect transition="in" filter="checkerboard(across)">
                                      <p:cBhvr>
                                        <p:cTn id="12" dur="500"/>
                                        <p:tgtEl>
                                          <p:spTgt spid="86733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67334"/>
                                        </p:tgtEl>
                                        <p:attrNameLst>
                                          <p:attrName>style.visibility</p:attrName>
                                        </p:attrNameLst>
                                      </p:cBhvr>
                                      <p:to>
                                        <p:strVal val="visible"/>
                                      </p:to>
                                    </p:set>
                                    <p:animEffect transition="in" filter="checkerboard(across)">
                                      <p:cBhvr>
                                        <p:cTn id="17" dur="500"/>
                                        <p:tgtEl>
                                          <p:spTgt spid="8673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67332"/>
                                        </p:tgtEl>
                                        <p:attrNameLst>
                                          <p:attrName>style.visibility</p:attrName>
                                        </p:attrNameLst>
                                      </p:cBhvr>
                                      <p:to>
                                        <p:strVal val="visible"/>
                                      </p:to>
                                    </p:set>
                                    <p:animEffect transition="in" filter="checkerboard(across)">
                                      <p:cBhvr>
                                        <p:cTn id="22" dur="500"/>
                                        <p:tgtEl>
                                          <p:spTgt spid="86733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867335"/>
                                        </p:tgtEl>
                                        <p:attrNameLst>
                                          <p:attrName>style.visibility</p:attrName>
                                        </p:attrNameLst>
                                      </p:cBhvr>
                                      <p:to>
                                        <p:strVal val="visible"/>
                                      </p:to>
                                    </p:set>
                                    <p:animEffect transition="in" filter="checkerboard(across)">
                                      <p:cBhvr>
                                        <p:cTn id="27" dur="500"/>
                                        <p:tgtEl>
                                          <p:spTgt spid="8673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7331" grpId="0" animBg="1"/>
      <p:bldP spid="867332" grpId="0" animBg="1"/>
      <p:bldP spid="867333" grpId="0" animBg="1"/>
      <p:bldP spid="867334" grpId="0" animBg="1"/>
      <p:bldP spid="8673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9" name="Rectangle 5"/>
          <p:cNvSpPr>
            <a:spLocks noGrp="1" noChangeArrowheads="1"/>
          </p:cNvSpPr>
          <p:nvPr>
            <p:ph type="title" idx="4294967295"/>
          </p:nvPr>
        </p:nvSpPr>
        <p:spPr>
          <a:xfrm>
            <a:off x="827088" y="1196975"/>
            <a:ext cx="7772400" cy="682625"/>
          </a:xfrm>
        </p:spPr>
        <p:txBody>
          <a:bodyPr>
            <a:normAutofit fontScale="90000"/>
          </a:bodyPr>
          <a:lstStyle/>
          <a:p>
            <a:pPr eaLnBrk="1" hangingPunct="1">
              <a:defRPr/>
            </a:pPr>
            <a:r>
              <a:rPr lang="tr-TR" sz="4000" smtClean="0">
                <a:solidFill>
                  <a:srgbClr val="7F00FE"/>
                </a:solidFill>
                <a:latin typeface="Arial Black" pitchFamily="34" charset="0"/>
              </a:rPr>
              <a:t>Sıcak Kanlı Irklar</a:t>
            </a:r>
          </a:p>
        </p:txBody>
      </p:sp>
      <p:sp>
        <p:nvSpPr>
          <p:cNvPr id="182275" name="Rectangle 6"/>
          <p:cNvSpPr>
            <a:spLocks noGrp="1" noChangeArrowheads="1"/>
          </p:cNvSpPr>
          <p:nvPr>
            <p:ph type="body" idx="4294967295"/>
          </p:nvPr>
        </p:nvSpPr>
        <p:spPr>
          <a:xfrm>
            <a:off x="0" y="2349500"/>
            <a:ext cx="9144000" cy="3067050"/>
          </a:xfrm>
        </p:spPr>
        <p:txBody>
          <a:bodyPr/>
          <a:lstStyle/>
          <a:p>
            <a:pPr algn="just" eaLnBrk="1" hangingPunct="1"/>
            <a:r>
              <a:rPr lang="tr-TR" sz="2200" smtClean="0">
                <a:solidFill>
                  <a:srgbClr val="120763"/>
                </a:solidFill>
                <a:latin typeface="Franklin Gothic Medium" pitchFamily="34" charset="0"/>
              </a:rPr>
              <a:t>Bu gruptaki at ırklarında; </a:t>
            </a:r>
            <a:r>
              <a:rPr lang="tr-TR" sz="2200" smtClean="0">
                <a:solidFill>
                  <a:srgbClr val="E2021D"/>
                </a:solidFill>
                <a:latin typeface="Franklin Gothic Medium" pitchFamily="34" charset="0"/>
              </a:rPr>
              <a:t>vücut </a:t>
            </a:r>
            <a:r>
              <a:rPr lang="tr-TR" sz="2200" smtClean="0">
                <a:solidFill>
                  <a:srgbClr val="120763"/>
                </a:solidFill>
                <a:latin typeface="Franklin Gothic Medium" pitchFamily="34" charset="0"/>
              </a:rPr>
              <a:t>orta irilikte, hafif ve ince yapılı, kaslar az gelişmiş (kuru), bedeni ve bacakları örten kıllar kısadır. </a:t>
            </a:r>
          </a:p>
          <a:p>
            <a:pPr algn="just" eaLnBrk="1" hangingPunct="1"/>
            <a:r>
              <a:rPr lang="tr-TR" sz="2200" smtClean="0">
                <a:solidFill>
                  <a:srgbClr val="E2021D"/>
                </a:solidFill>
                <a:latin typeface="Franklin Gothic Medium" pitchFamily="34" charset="0"/>
              </a:rPr>
              <a:t>Canlı mizaçlı</a:t>
            </a:r>
            <a:r>
              <a:rPr lang="tr-TR" sz="2200" smtClean="0">
                <a:solidFill>
                  <a:srgbClr val="120763"/>
                </a:solidFill>
                <a:latin typeface="Franklin Gothic Medium" pitchFamily="34" charset="0"/>
              </a:rPr>
              <a:t> ve süratli yürüyüşe sahiptirler. </a:t>
            </a:r>
          </a:p>
          <a:p>
            <a:pPr algn="just" eaLnBrk="1" hangingPunct="1"/>
            <a:r>
              <a:rPr lang="tr-TR" sz="2200" smtClean="0">
                <a:solidFill>
                  <a:srgbClr val="E2021D"/>
                </a:solidFill>
                <a:latin typeface="Franklin Gothic Medium" pitchFamily="34" charset="0"/>
              </a:rPr>
              <a:t>Binek, hafif çekim</a:t>
            </a:r>
            <a:r>
              <a:rPr lang="tr-TR" sz="2200" smtClean="0">
                <a:solidFill>
                  <a:srgbClr val="120763"/>
                </a:solidFill>
                <a:latin typeface="Franklin Gothic Medium" pitchFamily="34" charset="0"/>
              </a:rPr>
              <a:t> (tarım), </a:t>
            </a:r>
            <a:r>
              <a:rPr lang="tr-TR" sz="2200" smtClean="0">
                <a:solidFill>
                  <a:srgbClr val="E2021D"/>
                </a:solidFill>
                <a:latin typeface="Franklin Gothic Medium" pitchFamily="34" charset="0"/>
              </a:rPr>
              <a:t>koşum </a:t>
            </a:r>
            <a:r>
              <a:rPr lang="tr-TR" sz="2200" smtClean="0">
                <a:solidFill>
                  <a:srgbClr val="120763"/>
                </a:solidFill>
                <a:latin typeface="Franklin Gothic Medium" pitchFamily="34" charset="0"/>
              </a:rPr>
              <a:t>(araba vb.), </a:t>
            </a:r>
            <a:r>
              <a:rPr lang="tr-TR" sz="2200" smtClean="0">
                <a:solidFill>
                  <a:srgbClr val="E2021D"/>
                </a:solidFill>
                <a:latin typeface="Franklin Gothic Medium" pitchFamily="34" charset="0"/>
              </a:rPr>
              <a:t>taşıma ve spor</a:t>
            </a:r>
            <a:r>
              <a:rPr lang="tr-TR" sz="2200" smtClean="0">
                <a:solidFill>
                  <a:srgbClr val="120763"/>
                </a:solidFill>
                <a:latin typeface="Franklin Gothic Medium" pitchFamily="34" charset="0"/>
              </a:rPr>
              <a:t> işlerinde kullanılırlar. </a:t>
            </a:r>
          </a:p>
          <a:p>
            <a:pPr algn="just" eaLnBrk="1" hangingPunct="1"/>
            <a:r>
              <a:rPr lang="tr-TR" sz="2200" smtClean="0">
                <a:solidFill>
                  <a:srgbClr val="120763"/>
                </a:solidFill>
                <a:latin typeface="Franklin Gothic Medium" pitchFamily="34" charset="0"/>
              </a:rPr>
              <a:t>Soğuk kanlı at ırklarına göre </a:t>
            </a:r>
            <a:r>
              <a:rPr lang="tr-TR" sz="2200" smtClean="0">
                <a:solidFill>
                  <a:srgbClr val="E2021D"/>
                </a:solidFill>
                <a:latin typeface="Franklin Gothic Medium" pitchFamily="34" charset="0"/>
              </a:rPr>
              <a:t>biraz geç gelişirler. </a:t>
            </a:r>
          </a:p>
          <a:p>
            <a:pPr algn="just" eaLnBrk="1" hangingPunct="1"/>
            <a:r>
              <a:rPr lang="tr-TR" sz="2200" smtClean="0">
                <a:solidFill>
                  <a:srgbClr val="120763"/>
                </a:solidFill>
                <a:latin typeface="Franklin Gothic Medium" pitchFamily="34" charset="0"/>
              </a:rPr>
              <a:t>Doğu ülkelerinde, yani sıcak ve ılık iklime sahip bölgelerde yaygın olarak yetiştirilirler. </a:t>
            </a:r>
          </a:p>
        </p:txBody>
      </p:sp>
    </p:spTree>
    <p:extLst>
      <p:ext uri="{BB962C8B-B14F-4D97-AF65-F5344CB8AC3E}">
        <p14:creationId xmlns:p14="http://schemas.microsoft.com/office/powerpoint/2010/main" val="2710046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6"/>
          <p:cNvSpPr>
            <a:spLocks noGrp="1" noChangeArrowheads="1"/>
          </p:cNvSpPr>
          <p:nvPr>
            <p:ph type="body" idx="1"/>
          </p:nvPr>
        </p:nvSpPr>
        <p:spPr>
          <a:xfrm>
            <a:off x="0" y="1700213"/>
            <a:ext cx="9144000" cy="3673475"/>
          </a:xfrm>
        </p:spPr>
        <p:txBody>
          <a:bodyPr/>
          <a:lstStyle/>
          <a:p>
            <a:pPr algn="just" eaLnBrk="1" hangingPunct="1">
              <a:lnSpc>
                <a:spcPct val="110000"/>
              </a:lnSpc>
            </a:pPr>
            <a:r>
              <a:rPr lang="tr-TR" sz="2000" smtClean="0">
                <a:solidFill>
                  <a:srgbClr val="7F00FE"/>
                </a:solidFill>
                <a:latin typeface="Franklin Gothic Medium" pitchFamily="34" charset="0"/>
              </a:rPr>
              <a:t>18. yy ortalarında</a:t>
            </a:r>
            <a:r>
              <a:rPr lang="tr-TR" sz="2000" smtClean="0">
                <a:solidFill>
                  <a:srgbClr val="120763"/>
                </a:solidFill>
                <a:latin typeface="Franklin Gothic Medium" pitchFamily="34" charset="0"/>
              </a:rPr>
              <a:t> hem binek hem de arabalarda kullanılmak üzere; süratli, kuvvetli, dayanıklı, yarışçı ve koşuma </a:t>
            </a:r>
            <a:r>
              <a:rPr lang="tr-TR" sz="2000" smtClean="0">
                <a:solidFill>
                  <a:srgbClr val="7F00FE"/>
                </a:solidFill>
                <a:latin typeface="Franklin Gothic Medium" pitchFamily="34" charset="0"/>
              </a:rPr>
              <a:t>uygun kültür ırkları elde edilmiştir.</a:t>
            </a:r>
            <a:r>
              <a:rPr lang="tr-TR" sz="2000" smtClean="0">
                <a:solidFill>
                  <a:srgbClr val="120763"/>
                </a:solidFill>
                <a:latin typeface="Franklin Gothic Medium" pitchFamily="34" charset="0"/>
              </a:rPr>
              <a:t> </a:t>
            </a:r>
          </a:p>
          <a:p>
            <a:pPr algn="just" eaLnBrk="1" hangingPunct="1">
              <a:lnSpc>
                <a:spcPct val="110000"/>
              </a:lnSpc>
              <a:buFontTx/>
              <a:buNone/>
            </a:pPr>
            <a:endParaRPr lang="tr-TR" sz="2000" smtClean="0">
              <a:solidFill>
                <a:srgbClr val="120763"/>
              </a:solidFill>
              <a:latin typeface="Franklin Gothic Medium" pitchFamily="34" charset="0"/>
            </a:endParaRPr>
          </a:p>
          <a:p>
            <a:pPr algn="just" eaLnBrk="1" hangingPunct="1">
              <a:lnSpc>
                <a:spcPct val="110000"/>
              </a:lnSpc>
            </a:pPr>
            <a:r>
              <a:rPr lang="tr-TR" sz="2000" smtClean="0">
                <a:solidFill>
                  <a:srgbClr val="120763"/>
                </a:solidFill>
                <a:latin typeface="Franklin Gothic Medium" pitchFamily="34" charset="0"/>
              </a:rPr>
              <a:t>Daha sonraları da </a:t>
            </a:r>
            <a:r>
              <a:rPr lang="tr-TR" sz="2000" smtClean="0">
                <a:solidFill>
                  <a:srgbClr val="9933FF"/>
                </a:solidFill>
                <a:latin typeface="Franklin Gothic Medium" pitchFamily="34" charset="0"/>
              </a:rPr>
              <a:t>19. yy başlarından</a:t>
            </a:r>
            <a:r>
              <a:rPr lang="tr-TR" sz="2000" smtClean="0">
                <a:solidFill>
                  <a:srgbClr val="120763"/>
                </a:solidFill>
                <a:latin typeface="Franklin Gothic Medium" pitchFamily="34" charset="0"/>
              </a:rPr>
              <a:t> itibaren hem tarım işlerine, hem de binek ve koşum işlerine uygun ağır yapılı  ve süratli, yani hem ağır işleri, hem de hareket ve sürat isteyen işleri yapabilecek özelliklere sahip asil, kuvvetli, iyi mizaçlı, kanaatkar ve sıcak kanlı atlar elde etmek amacıyla, soğuk kanlı ırklarla sıcak kanlı ırklar arasında yapılan melezlemelerle </a:t>
            </a:r>
            <a:r>
              <a:rPr lang="tr-TR" sz="2000" smtClean="0">
                <a:solidFill>
                  <a:srgbClr val="9933FF"/>
                </a:solidFill>
                <a:latin typeface="Franklin Gothic Medium" pitchFamily="34" charset="0"/>
              </a:rPr>
              <a:t>yarım kan atlar</a:t>
            </a:r>
            <a:r>
              <a:rPr lang="tr-TR" sz="2000" smtClean="0">
                <a:solidFill>
                  <a:srgbClr val="646406"/>
                </a:solidFill>
                <a:latin typeface="Franklin Gothic Medium" pitchFamily="34" charset="0"/>
              </a:rPr>
              <a:t> </a:t>
            </a:r>
            <a:r>
              <a:rPr lang="tr-TR" sz="2000" smtClean="0">
                <a:solidFill>
                  <a:srgbClr val="080808"/>
                </a:solidFill>
                <a:latin typeface="Franklin Gothic Medium" pitchFamily="34" charset="0"/>
              </a:rPr>
              <a:t>elde edilmiştir. </a:t>
            </a:r>
          </a:p>
        </p:txBody>
      </p:sp>
    </p:spTree>
    <p:extLst>
      <p:ext uri="{BB962C8B-B14F-4D97-AF65-F5344CB8AC3E}">
        <p14:creationId xmlns:p14="http://schemas.microsoft.com/office/powerpoint/2010/main" val="30515633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7" name="Rectangle 5"/>
          <p:cNvSpPr>
            <a:spLocks noGrp="1" noChangeArrowheads="1"/>
          </p:cNvSpPr>
          <p:nvPr>
            <p:ph type="title"/>
          </p:nvPr>
        </p:nvSpPr>
        <p:spPr>
          <a:xfrm>
            <a:off x="36513" y="630238"/>
            <a:ext cx="9144000" cy="1143000"/>
          </a:xfrm>
        </p:spPr>
        <p:txBody>
          <a:bodyPr/>
          <a:lstStyle/>
          <a:p>
            <a:pPr algn="l" eaLnBrk="1" hangingPunct="1">
              <a:defRPr/>
            </a:pPr>
            <a:r>
              <a:rPr lang="tr-TR" sz="2800" smtClean="0">
                <a:solidFill>
                  <a:srgbClr val="7F00FE"/>
                </a:solidFill>
                <a:latin typeface="Arial Black" pitchFamily="34" charset="0"/>
              </a:rPr>
              <a:t>Sıcak kanlı at ırkları dört alt grupta incelenir;</a:t>
            </a:r>
          </a:p>
        </p:txBody>
      </p:sp>
      <p:sp>
        <p:nvSpPr>
          <p:cNvPr id="184323" name="Rectangle 6"/>
          <p:cNvSpPr>
            <a:spLocks noGrp="1" noChangeArrowheads="1"/>
          </p:cNvSpPr>
          <p:nvPr>
            <p:ph type="body" idx="1"/>
          </p:nvPr>
        </p:nvSpPr>
        <p:spPr>
          <a:xfrm>
            <a:off x="0" y="2349500"/>
            <a:ext cx="9144000" cy="3463925"/>
          </a:xfrm>
        </p:spPr>
        <p:txBody>
          <a:bodyPr/>
          <a:lstStyle/>
          <a:p>
            <a:pPr algn="just" eaLnBrk="1" hangingPunct="1">
              <a:lnSpc>
                <a:spcPct val="120000"/>
              </a:lnSpc>
              <a:buFontTx/>
              <a:buNone/>
            </a:pPr>
            <a:r>
              <a:rPr lang="tr-TR" sz="2200" b="1" smtClean="0">
                <a:solidFill>
                  <a:srgbClr val="F85810"/>
                </a:solidFill>
                <a:latin typeface="Franklin Gothic Medium" pitchFamily="34" charset="0"/>
              </a:rPr>
              <a:t>a- Yerli ırklar :</a:t>
            </a:r>
            <a:r>
              <a:rPr lang="tr-TR" sz="2200" smtClean="0">
                <a:solidFill>
                  <a:srgbClr val="120763"/>
                </a:solidFill>
                <a:latin typeface="Franklin Gothic Medium" pitchFamily="34" charset="0"/>
              </a:rPr>
              <a:t> Arap atı, Berber atı, Kafkas atı, Nonius atı (Macar), Gidran atı, Konik atı (Polonya), Don atı, Türkmen atı, Türk atları, 	  </a:t>
            </a:r>
          </a:p>
          <a:p>
            <a:pPr algn="just" eaLnBrk="1" hangingPunct="1">
              <a:lnSpc>
                <a:spcPct val="120000"/>
              </a:lnSpc>
              <a:buFontTx/>
              <a:buNone/>
            </a:pPr>
            <a:r>
              <a:rPr lang="tr-TR" sz="2200" b="1" smtClean="0">
                <a:solidFill>
                  <a:srgbClr val="F85810"/>
                </a:solidFill>
                <a:latin typeface="Franklin Gothic Medium" pitchFamily="34" charset="0"/>
              </a:rPr>
              <a:t>b- Kültür ırkları :</a:t>
            </a:r>
            <a:r>
              <a:rPr lang="tr-TR" sz="2200" smtClean="0">
                <a:solidFill>
                  <a:srgbClr val="120763"/>
                </a:solidFill>
                <a:latin typeface="Franklin Gothic Medium" pitchFamily="34" charset="0"/>
              </a:rPr>
              <a:t> İngiliz atı, Lipizza atı, Kladrup atı, Orlof tırıscısı,  Amerikan tırıscısı, Haflinger atı </a:t>
            </a:r>
          </a:p>
          <a:p>
            <a:pPr algn="just" eaLnBrk="1" hangingPunct="1">
              <a:lnSpc>
                <a:spcPct val="120000"/>
              </a:lnSpc>
              <a:buFontTx/>
              <a:buNone/>
            </a:pPr>
            <a:r>
              <a:rPr lang="tr-TR" sz="2200" b="1" smtClean="0">
                <a:solidFill>
                  <a:srgbClr val="F85810"/>
                </a:solidFill>
                <a:latin typeface="Franklin Gothic Medium" pitchFamily="34" charset="0"/>
              </a:rPr>
              <a:t>c- Yarım kan atlar:</a:t>
            </a:r>
            <a:r>
              <a:rPr lang="tr-TR" sz="2200" smtClean="0">
                <a:solidFill>
                  <a:srgbClr val="120763"/>
                </a:solidFill>
                <a:latin typeface="Franklin Gothic Medium" pitchFamily="34" charset="0"/>
              </a:rPr>
              <a:t> Hannover atı, Doğu Prusya atı, Holştayn atı, Doğu Frizya atı, Oldenburg atı,  Anglo-Norman atı, Hackney atı, Cleveland atı,</a:t>
            </a:r>
          </a:p>
          <a:p>
            <a:pPr algn="just" eaLnBrk="1" hangingPunct="1">
              <a:lnSpc>
                <a:spcPct val="120000"/>
              </a:lnSpc>
              <a:buFontTx/>
              <a:buNone/>
            </a:pPr>
            <a:r>
              <a:rPr lang="tr-TR" sz="2200" b="1" smtClean="0">
                <a:solidFill>
                  <a:srgbClr val="F85810"/>
                </a:solidFill>
                <a:latin typeface="Franklin Gothic Medium" pitchFamily="34" charset="0"/>
              </a:rPr>
              <a:t>d- Poniler :</a:t>
            </a:r>
            <a:r>
              <a:rPr lang="tr-TR" sz="2200" smtClean="0">
                <a:solidFill>
                  <a:srgbClr val="120763"/>
                </a:solidFill>
                <a:latin typeface="Franklin Gothic Medium" pitchFamily="34" charset="0"/>
              </a:rPr>
              <a:t> Shetland, İzlanda vb.</a:t>
            </a:r>
          </a:p>
        </p:txBody>
      </p:sp>
    </p:spTree>
    <p:extLst>
      <p:ext uri="{BB962C8B-B14F-4D97-AF65-F5344CB8AC3E}">
        <p14:creationId xmlns:p14="http://schemas.microsoft.com/office/powerpoint/2010/main" val="33696583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Text Box 2"/>
          <p:cNvSpPr txBox="1">
            <a:spLocks noChangeArrowheads="1"/>
          </p:cNvSpPr>
          <p:nvPr/>
        </p:nvSpPr>
        <p:spPr bwMode="auto">
          <a:xfrm>
            <a:off x="1187450" y="692150"/>
            <a:ext cx="6856413"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5400" b="1">
                <a:solidFill>
                  <a:srgbClr val="CC0000"/>
                </a:solidFill>
              </a:rPr>
              <a:t>Sıcak Kanlı Irklar</a:t>
            </a:r>
          </a:p>
        </p:txBody>
      </p:sp>
      <p:sp>
        <p:nvSpPr>
          <p:cNvPr id="869379" name="AutoShape 3"/>
          <p:cNvSpPr>
            <a:spLocks noChangeArrowheads="1"/>
          </p:cNvSpPr>
          <p:nvPr/>
        </p:nvSpPr>
        <p:spPr bwMode="auto">
          <a:xfrm>
            <a:off x="684213" y="2133600"/>
            <a:ext cx="3455987" cy="2087563"/>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r>
              <a:rPr lang="tr-TR" sz="2000">
                <a:solidFill>
                  <a:srgbClr val="CC0000"/>
                </a:solidFill>
                <a:latin typeface="Tahoma" pitchFamily="34" charset="0"/>
              </a:rPr>
              <a:t>A. Yerli Irklar</a:t>
            </a:r>
          </a:p>
          <a:p>
            <a:pPr lvl="1" algn="just">
              <a:lnSpc>
                <a:spcPct val="120000"/>
              </a:lnSpc>
              <a:buFontTx/>
              <a:buChar char="•"/>
            </a:pPr>
            <a:r>
              <a:rPr lang="tr-TR" sz="1700">
                <a:solidFill>
                  <a:srgbClr val="0000CC"/>
                </a:solidFill>
                <a:latin typeface="Tahoma" pitchFamily="34" charset="0"/>
              </a:rPr>
              <a:t> Arap Atı</a:t>
            </a:r>
          </a:p>
          <a:p>
            <a:pPr lvl="1" algn="just">
              <a:lnSpc>
                <a:spcPct val="120000"/>
              </a:lnSpc>
              <a:buFontTx/>
              <a:buChar char="•"/>
            </a:pPr>
            <a:r>
              <a:rPr lang="tr-TR" sz="1700">
                <a:solidFill>
                  <a:srgbClr val="0000CC"/>
                </a:solidFill>
                <a:latin typeface="Tahoma" pitchFamily="34" charset="0"/>
              </a:rPr>
              <a:t> Kafkas Atı</a:t>
            </a:r>
          </a:p>
          <a:p>
            <a:pPr lvl="1" algn="just">
              <a:lnSpc>
                <a:spcPct val="120000"/>
              </a:lnSpc>
              <a:buFontTx/>
              <a:buChar char="•"/>
            </a:pPr>
            <a:r>
              <a:rPr lang="tr-TR" sz="1700">
                <a:solidFill>
                  <a:srgbClr val="0000CC"/>
                </a:solidFill>
                <a:latin typeface="Tahoma" pitchFamily="34" charset="0"/>
              </a:rPr>
              <a:t> Nonius</a:t>
            </a:r>
          </a:p>
          <a:p>
            <a:pPr lvl="1" algn="just">
              <a:lnSpc>
                <a:spcPct val="120000"/>
              </a:lnSpc>
              <a:buFontTx/>
              <a:buChar char="•"/>
            </a:pPr>
            <a:r>
              <a:rPr lang="tr-TR" sz="1700">
                <a:solidFill>
                  <a:srgbClr val="0000CC"/>
                </a:solidFill>
                <a:latin typeface="Tahoma" pitchFamily="34" charset="0"/>
              </a:rPr>
              <a:t> Akhal Teke</a:t>
            </a:r>
          </a:p>
          <a:p>
            <a:pPr lvl="1" algn="just">
              <a:lnSpc>
                <a:spcPct val="120000"/>
              </a:lnSpc>
              <a:buFontTx/>
              <a:buChar char="•"/>
            </a:pPr>
            <a:r>
              <a:rPr lang="tr-TR" sz="1700">
                <a:solidFill>
                  <a:srgbClr val="0000CC"/>
                </a:solidFill>
                <a:latin typeface="Tahoma" pitchFamily="34" charset="0"/>
              </a:rPr>
              <a:t> Türkiye Yerli Irkları</a:t>
            </a:r>
          </a:p>
        </p:txBody>
      </p:sp>
      <p:sp>
        <p:nvSpPr>
          <p:cNvPr id="869380" name="AutoShape 4"/>
          <p:cNvSpPr>
            <a:spLocks noChangeArrowheads="1"/>
          </p:cNvSpPr>
          <p:nvPr/>
        </p:nvSpPr>
        <p:spPr bwMode="auto">
          <a:xfrm>
            <a:off x="4859338" y="2133600"/>
            <a:ext cx="3455987" cy="2087563"/>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r>
              <a:rPr lang="tr-TR" sz="2000">
                <a:solidFill>
                  <a:srgbClr val="CC0000"/>
                </a:solidFill>
                <a:latin typeface="Tahoma" pitchFamily="34" charset="0"/>
              </a:rPr>
              <a:t>B. Kültür Irkları</a:t>
            </a:r>
          </a:p>
          <a:p>
            <a:pPr lvl="1" algn="just">
              <a:lnSpc>
                <a:spcPct val="120000"/>
              </a:lnSpc>
              <a:buFontTx/>
              <a:buChar char="•"/>
            </a:pPr>
            <a:r>
              <a:rPr lang="tr-TR" sz="1700">
                <a:solidFill>
                  <a:srgbClr val="0000CC"/>
                </a:solidFill>
                <a:latin typeface="Tahoma" pitchFamily="34" charset="0"/>
              </a:rPr>
              <a:t> İngiliz Atı</a:t>
            </a:r>
          </a:p>
          <a:p>
            <a:pPr lvl="1" algn="just">
              <a:lnSpc>
                <a:spcPct val="120000"/>
              </a:lnSpc>
              <a:buFontTx/>
              <a:buChar char="•"/>
            </a:pPr>
            <a:r>
              <a:rPr lang="tr-TR" sz="1700">
                <a:solidFill>
                  <a:srgbClr val="0000CC"/>
                </a:solidFill>
                <a:latin typeface="Tahoma" pitchFamily="34" charset="0"/>
              </a:rPr>
              <a:t> Haflinger Atı</a:t>
            </a:r>
          </a:p>
          <a:p>
            <a:pPr lvl="1" algn="just">
              <a:lnSpc>
                <a:spcPct val="120000"/>
              </a:lnSpc>
              <a:buFontTx/>
              <a:buChar char="•"/>
            </a:pPr>
            <a:r>
              <a:rPr lang="tr-TR" sz="1700">
                <a:solidFill>
                  <a:srgbClr val="0000CC"/>
                </a:solidFill>
                <a:latin typeface="Tahoma" pitchFamily="34" charset="0"/>
              </a:rPr>
              <a:t> Anglo – Arap Atı </a:t>
            </a:r>
          </a:p>
          <a:p>
            <a:pPr lvl="1" algn="just">
              <a:lnSpc>
                <a:spcPct val="120000"/>
              </a:lnSpc>
              <a:buFontTx/>
              <a:buChar char="•"/>
            </a:pPr>
            <a:r>
              <a:rPr lang="tr-TR" sz="1700">
                <a:solidFill>
                  <a:srgbClr val="0000CC"/>
                </a:solidFill>
                <a:latin typeface="Tahoma" pitchFamily="34" charset="0"/>
              </a:rPr>
              <a:t> Tırıscı ırklar</a:t>
            </a:r>
          </a:p>
          <a:p>
            <a:pPr lvl="2" algn="just">
              <a:lnSpc>
                <a:spcPct val="120000"/>
              </a:lnSpc>
              <a:buFontTx/>
              <a:buChar char="•"/>
            </a:pPr>
            <a:r>
              <a:rPr lang="tr-TR" sz="1400">
                <a:solidFill>
                  <a:srgbClr val="0000CC"/>
                </a:solidFill>
                <a:latin typeface="Tahoma" pitchFamily="34" charset="0"/>
              </a:rPr>
              <a:t> Amerkan Tırıscışı</a:t>
            </a:r>
          </a:p>
          <a:p>
            <a:pPr lvl="2" algn="just">
              <a:lnSpc>
                <a:spcPct val="120000"/>
              </a:lnSpc>
              <a:buFontTx/>
              <a:buChar char="•"/>
            </a:pPr>
            <a:r>
              <a:rPr lang="tr-TR" sz="1400">
                <a:solidFill>
                  <a:srgbClr val="0000CC"/>
                </a:solidFill>
                <a:latin typeface="Tahoma" pitchFamily="34" charset="0"/>
              </a:rPr>
              <a:t> Orlof Tırıscışı</a:t>
            </a:r>
          </a:p>
        </p:txBody>
      </p:sp>
      <p:sp>
        <p:nvSpPr>
          <p:cNvPr id="869381" name="AutoShape 5"/>
          <p:cNvSpPr>
            <a:spLocks noChangeArrowheads="1"/>
          </p:cNvSpPr>
          <p:nvPr/>
        </p:nvSpPr>
        <p:spPr bwMode="auto">
          <a:xfrm>
            <a:off x="684213" y="4581525"/>
            <a:ext cx="3455987" cy="2016125"/>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r>
              <a:rPr lang="tr-TR" sz="2000">
                <a:solidFill>
                  <a:srgbClr val="CC0000"/>
                </a:solidFill>
                <a:latin typeface="Tahoma" pitchFamily="34" charset="0"/>
              </a:rPr>
              <a:t>C. Yarım Kan Atlar</a:t>
            </a:r>
          </a:p>
          <a:p>
            <a:pPr lvl="1" algn="just">
              <a:lnSpc>
                <a:spcPct val="120000"/>
              </a:lnSpc>
              <a:buFontTx/>
              <a:buChar char="•"/>
            </a:pPr>
            <a:r>
              <a:rPr lang="tr-TR" sz="1700">
                <a:solidFill>
                  <a:srgbClr val="0000CC"/>
                </a:solidFill>
                <a:latin typeface="Tahoma" pitchFamily="34" charset="0"/>
              </a:rPr>
              <a:t> Hannover Atı</a:t>
            </a:r>
          </a:p>
          <a:p>
            <a:pPr lvl="1" algn="just">
              <a:lnSpc>
                <a:spcPct val="120000"/>
              </a:lnSpc>
              <a:buFontTx/>
              <a:buChar char="•"/>
            </a:pPr>
            <a:r>
              <a:rPr lang="tr-TR" sz="1700">
                <a:solidFill>
                  <a:srgbClr val="0000CC"/>
                </a:solidFill>
                <a:latin typeface="Tahoma" pitchFamily="34" charset="0"/>
              </a:rPr>
              <a:t> Holstein Atı</a:t>
            </a:r>
          </a:p>
          <a:p>
            <a:pPr lvl="1" algn="just">
              <a:lnSpc>
                <a:spcPct val="120000"/>
              </a:lnSpc>
              <a:buFontTx/>
              <a:buChar char="•"/>
            </a:pPr>
            <a:r>
              <a:rPr lang="tr-TR" sz="1700">
                <a:solidFill>
                  <a:srgbClr val="0000CC"/>
                </a:solidFill>
                <a:latin typeface="Tahoma" pitchFamily="34" charset="0"/>
              </a:rPr>
              <a:t> Oldenburg Atı</a:t>
            </a:r>
          </a:p>
        </p:txBody>
      </p:sp>
      <p:sp>
        <p:nvSpPr>
          <p:cNvPr id="869382" name="AutoShape 6"/>
          <p:cNvSpPr>
            <a:spLocks noChangeArrowheads="1"/>
          </p:cNvSpPr>
          <p:nvPr/>
        </p:nvSpPr>
        <p:spPr bwMode="auto">
          <a:xfrm>
            <a:off x="4859338" y="4581525"/>
            <a:ext cx="3457575" cy="2016125"/>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r>
              <a:rPr lang="tr-TR" sz="2000">
                <a:solidFill>
                  <a:srgbClr val="CC0000"/>
                </a:solidFill>
                <a:latin typeface="Tahoma" pitchFamily="34" charset="0"/>
              </a:rPr>
              <a:t>D. Poniler</a:t>
            </a:r>
          </a:p>
          <a:p>
            <a:pPr lvl="1" algn="just">
              <a:lnSpc>
                <a:spcPct val="120000"/>
              </a:lnSpc>
              <a:buFontTx/>
              <a:buChar char="•"/>
            </a:pPr>
            <a:r>
              <a:rPr lang="tr-TR" sz="1700">
                <a:solidFill>
                  <a:srgbClr val="0000CC"/>
                </a:solidFill>
                <a:latin typeface="Tahoma" pitchFamily="34" charset="0"/>
              </a:rPr>
              <a:t> Shetland</a:t>
            </a:r>
          </a:p>
          <a:p>
            <a:pPr lvl="1" algn="just">
              <a:lnSpc>
                <a:spcPct val="120000"/>
              </a:lnSpc>
              <a:buFontTx/>
              <a:buChar char="•"/>
            </a:pPr>
            <a:r>
              <a:rPr lang="tr-TR" sz="1700">
                <a:solidFill>
                  <a:srgbClr val="0000CC"/>
                </a:solidFill>
                <a:latin typeface="Tahoma" pitchFamily="34" charset="0"/>
              </a:rPr>
              <a:t> İzlanda</a:t>
            </a:r>
          </a:p>
        </p:txBody>
      </p:sp>
    </p:spTree>
    <p:extLst>
      <p:ext uri="{BB962C8B-B14F-4D97-AF65-F5344CB8AC3E}">
        <p14:creationId xmlns:p14="http://schemas.microsoft.com/office/powerpoint/2010/main" val="42730972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69379"/>
                                        </p:tgtEl>
                                        <p:attrNameLst>
                                          <p:attrName>style.visibility</p:attrName>
                                        </p:attrNameLst>
                                      </p:cBhvr>
                                      <p:to>
                                        <p:strVal val="visible"/>
                                      </p:to>
                                    </p:set>
                                    <p:animEffect transition="in" filter="checkerboard(across)">
                                      <p:cBhvr>
                                        <p:cTn id="7" dur="500"/>
                                        <p:tgtEl>
                                          <p:spTgt spid="8693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69380"/>
                                        </p:tgtEl>
                                        <p:attrNameLst>
                                          <p:attrName>style.visibility</p:attrName>
                                        </p:attrNameLst>
                                      </p:cBhvr>
                                      <p:to>
                                        <p:strVal val="visible"/>
                                      </p:to>
                                    </p:set>
                                    <p:animEffect transition="in" filter="checkerboard(across)">
                                      <p:cBhvr>
                                        <p:cTn id="12" dur="500"/>
                                        <p:tgtEl>
                                          <p:spTgt spid="86938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69381"/>
                                        </p:tgtEl>
                                        <p:attrNameLst>
                                          <p:attrName>style.visibility</p:attrName>
                                        </p:attrNameLst>
                                      </p:cBhvr>
                                      <p:to>
                                        <p:strVal val="visible"/>
                                      </p:to>
                                    </p:set>
                                    <p:animEffect transition="in" filter="checkerboard(across)">
                                      <p:cBhvr>
                                        <p:cTn id="17" dur="500"/>
                                        <p:tgtEl>
                                          <p:spTgt spid="86938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69382"/>
                                        </p:tgtEl>
                                        <p:attrNameLst>
                                          <p:attrName>style.visibility</p:attrName>
                                        </p:attrNameLst>
                                      </p:cBhvr>
                                      <p:to>
                                        <p:strVal val="visible"/>
                                      </p:to>
                                    </p:set>
                                    <p:animEffect transition="in" filter="checkerboard(across)">
                                      <p:cBhvr>
                                        <p:cTn id="22" dur="500"/>
                                        <p:tgtEl>
                                          <p:spTgt spid="8693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9379" grpId="0" animBg="1"/>
      <p:bldP spid="869380" grpId="0" animBg="1"/>
      <p:bldP spid="869381" grpId="0" animBg="1"/>
      <p:bldP spid="86938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81" name="Rectangle 5"/>
          <p:cNvSpPr>
            <a:spLocks noGrp="1" noChangeArrowheads="1"/>
          </p:cNvSpPr>
          <p:nvPr>
            <p:ph type="title"/>
          </p:nvPr>
        </p:nvSpPr>
        <p:spPr>
          <a:xfrm>
            <a:off x="442913" y="620713"/>
            <a:ext cx="8243887" cy="796925"/>
          </a:xfrm>
        </p:spPr>
        <p:txBody>
          <a:bodyPr/>
          <a:lstStyle/>
          <a:p>
            <a:pPr eaLnBrk="1" hangingPunct="1">
              <a:defRPr/>
            </a:pPr>
            <a:r>
              <a:rPr lang="tr-TR" smtClean="0">
                <a:solidFill>
                  <a:srgbClr val="E2021D"/>
                </a:solidFill>
                <a:latin typeface="Arial Black" pitchFamily="34" charset="0"/>
              </a:rPr>
              <a:t>Soğuk  Kanlı  Irklar</a:t>
            </a:r>
          </a:p>
        </p:txBody>
      </p:sp>
      <p:sp>
        <p:nvSpPr>
          <p:cNvPr id="186371" name="Rectangle 6"/>
          <p:cNvSpPr>
            <a:spLocks noGrp="1" noChangeArrowheads="1"/>
          </p:cNvSpPr>
          <p:nvPr>
            <p:ph type="body" idx="1"/>
          </p:nvPr>
        </p:nvSpPr>
        <p:spPr>
          <a:xfrm>
            <a:off x="0" y="1647825"/>
            <a:ext cx="9144000" cy="4876800"/>
          </a:xfrm>
        </p:spPr>
        <p:txBody>
          <a:bodyPr/>
          <a:lstStyle/>
          <a:p>
            <a:pPr algn="just" eaLnBrk="1" hangingPunct="1">
              <a:lnSpc>
                <a:spcPct val="110000"/>
              </a:lnSpc>
            </a:pPr>
            <a:r>
              <a:rPr lang="tr-TR" sz="2200" smtClean="0">
                <a:solidFill>
                  <a:srgbClr val="120763"/>
                </a:solidFill>
                <a:latin typeface="Franklin Gothic Medium" pitchFamily="34" charset="0"/>
              </a:rPr>
              <a:t>Bu gruptaki at ırklarında; </a:t>
            </a:r>
            <a:r>
              <a:rPr lang="tr-TR" sz="2200" smtClean="0">
                <a:solidFill>
                  <a:srgbClr val="F85810"/>
                </a:solidFill>
                <a:latin typeface="Franklin Gothic Medium" pitchFamily="34" charset="0"/>
              </a:rPr>
              <a:t>vücut </a:t>
            </a:r>
            <a:r>
              <a:rPr lang="tr-TR" sz="2200" smtClean="0">
                <a:solidFill>
                  <a:srgbClr val="120763"/>
                </a:solidFill>
                <a:latin typeface="Franklin Gothic Medium" pitchFamily="34" charset="0"/>
              </a:rPr>
              <a:t>genellikle iri ve ağır yapılı, kalın ve kaba görünüşlü, kaslar iyi gelişmiş (etli), bedeni örten </a:t>
            </a:r>
            <a:r>
              <a:rPr lang="tr-TR" sz="2200" smtClean="0">
                <a:solidFill>
                  <a:srgbClr val="F85810"/>
                </a:solidFill>
                <a:latin typeface="Franklin Gothic Medium" pitchFamily="34" charset="0"/>
              </a:rPr>
              <a:t>kıllar</a:t>
            </a:r>
            <a:r>
              <a:rPr lang="tr-TR" sz="2200" smtClean="0">
                <a:solidFill>
                  <a:srgbClr val="120763"/>
                </a:solidFill>
                <a:latin typeface="Franklin Gothic Medium" pitchFamily="34" charset="0"/>
              </a:rPr>
              <a:t> sık ve biraz uzundur, özellikle kışın çok uzar ve bacakların alt ucunu örten kıllar uzundur. </a:t>
            </a:r>
            <a:r>
              <a:rPr lang="tr-TR" sz="2200" smtClean="0">
                <a:solidFill>
                  <a:srgbClr val="F85810"/>
                </a:solidFill>
                <a:latin typeface="Franklin Gothic Medium" pitchFamily="34" charset="0"/>
              </a:rPr>
              <a:t>Yani paçalıdırlar</a:t>
            </a:r>
            <a:r>
              <a:rPr lang="tr-TR" sz="2200" smtClean="0">
                <a:solidFill>
                  <a:srgbClr val="646406"/>
                </a:solidFill>
                <a:latin typeface="Franklin Gothic Medium" pitchFamily="34" charset="0"/>
              </a:rPr>
              <a:t>.</a:t>
            </a:r>
            <a:r>
              <a:rPr lang="tr-TR" sz="2200" smtClean="0">
                <a:solidFill>
                  <a:srgbClr val="120763"/>
                </a:solidFill>
                <a:latin typeface="Franklin Gothic Medium" pitchFamily="34" charset="0"/>
              </a:rPr>
              <a:t> </a:t>
            </a:r>
          </a:p>
          <a:p>
            <a:pPr algn="just" eaLnBrk="1" hangingPunct="1">
              <a:lnSpc>
                <a:spcPct val="110000"/>
              </a:lnSpc>
            </a:pPr>
            <a:r>
              <a:rPr lang="tr-TR" sz="2200" smtClean="0">
                <a:solidFill>
                  <a:srgbClr val="120763"/>
                </a:solidFill>
                <a:latin typeface="Franklin Gothic Medium" pitchFamily="34" charset="0"/>
              </a:rPr>
              <a:t>Bu gruptaki atlarda </a:t>
            </a:r>
            <a:r>
              <a:rPr lang="tr-TR" sz="2200" smtClean="0">
                <a:solidFill>
                  <a:srgbClr val="7F00FE"/>
                </a:solidFill>
                <a:latin typeface="Franklin Gothic Medium" pitchFamily="34" charset="0"/>
              </a:rPr>
              <a:t>baş</a:t>
            </a:r>
            <a:r>
              <a:rPr lang="tr-TR" sz="2200" smtClean="0">
                <a:solidFill>
                  <a:srgbClr val="120763"/>
                </a:solidFill>
                <a:latin typeface="Franklin Gothic Medium" pitchFamily="34" charset="0"/>
              </a:rPr>
              <a:t>   büyük,   </a:t>
            </a:r>
            <a:r>
              <a:rPr lang="tr-TR" sz="2200" smtClean="0">
                <a:solidFill>
                  <a:srgbClr val="7F00FE"/>
                </a:solidFill>
                <a:latin typeface="Franklin Gothic Medium" pitchFamily="34" charset="0"/>
              </a:rPr>
              <a:t>boyun</a:t>
            </a:r>
            <a:r>
              <a:rPr lang="tr-TR" sz="2200" smtClean="0">
                <a:solidFill>
                  <a:srgbClr val="120763"/>
                </a:solidFill>
                <a:latin typeface="Franklin Gothic Medium" pitchFamily="34" charset="0"/>
              </a:rPr>
              <a:t>  kısa  kalın,  </a:t>
            </a:r>
            <a:r>
              <a:rPr lang="tr-TR" sz="2200" smtClean="0">
                <a:solidFill>
                  <a:srgbClr val="7F00FE"/>
                </a:solidFill>
                <a:latin typeface="Franklin Gothic Medium" pitchFamily="34" charset="0"/>
              </a:rPr>
              <a:t>omuzlar</a:t>
            </a:r>
            <a:r>
              <a:rPr lang="tr-TR" sz="2200" smtClean="0">
                <a:solidFill>
                  <a:srgbClr val="120763"/>
                </a:solidFill>
                <a:latin typeface="Franklin Gothic Medium" pitchFamily="34" charset="0"/>
              </a:rPr>
              <a:t>  gelişkin, </a:t>
            </a:r>
            <a:r>
              <a:rPr lang="tr-TR" sz="2200" smtClean="0">
                <a:solidFill>
                  <a:srgbClr val="7F00FE"/>
                </a:solidFill>
                <a:latin typeface="Franklin Gothic Medium" pitchFamily="34" charset="0"/>
              </a:rPr>
              <a:t>sağrı</a:t>
            </a:r>
            <a:r>
              <a:rPr lang="tr-TR" sz="2200" smtClean="0">
                <a:solidFill>
                  <a:srgbClr val="120763"/>
                </a:solidFill>
                <a:latin typeface="Franklin Gothic Medium" pitchFamily="34" charset="0"/>
              </a:rPr>
              <a:t> gelişkin ve kuvvetlidir (veya çifte sağrı). </a:t>
            </a:r>
          </a:p>
          <a:p>
            <a:pPr algn="just" eaLnBrk="1" hangingPunct="1">
              <a:lnSpc>
                <a:spcPct val="110000"/>
              </a:lnSpc>
            </a:pPr>
            <a:r>
              <a:rPr lang="tr-TR" sz="2200" smtClean="0">
                <a:solidFill>
                  <a:srgbClr val="F85810"/>
                </a:solidFill>
                <a:latin typeface="Franklin Gothic Medium" pitchFamily="34" charset="0"/>
              </a:rPr>
              <a:t>Lenfatik</a:t>
            </a:r>
            <a:r>
              <a:rPr lang="tr-TR" sz="2200" smtClean="0">
                <a:solidFill>
                  <a:srgbClr val="120763"/>
                </a:solidFill>
                <a:latin typeface="Franklin Gothic Medium" pitchFamily="34" charset="0"/>
              </a:rPr>
              <a:t> (sakin)   mizaçlı ve  yavaş   yürüyüşlüdür.</a:t>
            </a:r>
          </a:p>
          <a:p>
            <a:pPr algn="just" eaLnBrk="1" hangingPunct="1">
              <a:lnSpc>
                <a:spcPct val="110000"/>
              </a:lnSpc>
            </a:pPr>
            <a:r>
              <a:rPr lang="tr-TR" sz="2200" smtClean="0">
                <a:solidFill>
                  <a:srgbClr val="9933FF"/>
                </a:solidFill>
                <a:latin typeface="Franklin Gothic Medium" pitchFamily="34" charset="0"/>
              </a:rPr>
              <a:t>Ağır çekim</a:t>
            </a:r>
            <a:r>
              <a:rPr lang="tr-TR" sz="2200" smtClean="0">
                <a:solidFill>
                  <a:srgbClr val="120763"/>
                </a:solidFill>
                <a:latin typeface="Franklin Gothic Medium" pitchFamily="34" charset="0"/>
              </a:rPr>
              <a:t> işlerine uygundur. </a:t>
            </a:r>
          </a:p>
          <a:p>
            <a:pPr algn="just" eaLnBrk="1" hangingPunct="1">
              <a:lnSpc>
                <a:spcPct val="110000"/>
              </a:lnSpc>
            </a:pPr>
            <a:r>
              <a:rPr lang="tr-TR" sz="2200" smtClean="0">
                <a:solidFill>
                  <a:srgbClr val="120763"/>
                </a:solidFill>
                <a:latin typeface="Franklin Gothic Medium" pitchFamily="34" charset="0"/>
              </a:rPr>
              <a:t>Ağır tarım işlerinde ve askeriyede ağır topların çekiminde kullanılmışlardır. </a:t>
            </a:r>
          </a:p>
          <a:p>
            <a:pPr algn="just" eaLnBrk="1" hangingPunct="1">
              <a:lnSpc>
                <a:spcPct val="110000"/>
              </a:lnSpc>
            </a:pPr>
            <a:r>
              <a:rPr lang="tr-TR" sz="2200" smtClean="0">
                <a:solidFill>
                  <a:srgbClr val="E2021D"/>
                </a:solidFill>
                <a:latin typeface="Franklin Gothic Medium" pitchFamily="34" charset="0"/>
              </a:rPr>
              <a:t>İklime uyma</a:t>
            </a:r>
            <a:r>
              <a:rPr lang="tr-TR" sz="2200" smtClean="0">
                <a:solidFill>
                  <a:srgbClr val="120763"/>
                </a:solidFill>
                <a:latin typeface="Franklin Gothic Medium" pitchFamily="34" charset="0"/>
              </a:rPr>
              <a:t> kabiliyetleri </a:t>
            </a:r>
            <a:r>
              <a:rPr lang="tr-TR" sz="2200" smtClean="0">
                <a:solidFill>
                  <a:srgbClr val="E2021D"/>
                </a:solidFill>
                <a:latin typeface="Franklin Gothic Medium" pitchFamily="34" charset="0"/>
              </a:rPr>
              <a:t>düşük</a:t>
            </a:r>
            <a:r>
              <a:rPr lang="tr-TR" sz="2200" smtClean="0">
                <a:solidFill>
                  <a:srgbClr val="120763"/>
                </a:solidFill>
                <a:latin typeface="Franklin Gothic Medium" pitchFamily="34" charset="0"/>
              </a:rPr>
              <a:t> olduğundan yayılım alanları sınırlı olmuştur. </a:t>
            </a:r>
          </a:p>
        </p:txBody>
      </p:sp>
    </p:spTree>
    <p:extLst>
      <p:ext uri="{BB962C8B-B14F-4D97-AF65-F5344CB8AC3E}">
        <p14:creationId xmlns:p14="http://schemas.microsoft.com/office/powerpoint/2010/main" val="35185740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6"/>
          <p:cNvSpPr>
            <a:spLocks noGrp="1" noChangeArrowheads="1"/>
          </p:cNvSpPr>
          <p:nvPr>
            <p:ph type="body" idx="4294967295"/>
          </p:nvPr>
        </p:nvSpPr>
        <p:spPr>
          <a:xfrm>
            <a:off x="0" y="1266825"/>
            <a:ext cx="7772400" cy="5114925"/>
          </a:xfrm>
        </p:spPr>
        <p:txBody>
          <a:bodyPr/>
          <a:lstStyle/>
          <a:p>
            <a:pPr eaLnBrk="1" hangingPunct="1">
              <a:lnSpc>
                <a:spcPct val="90000"/>
              </a:lnSpc>
            </a:pPr>
            <a:r>
              <a:rPr lang="tr-TR" sz="2800" b="1" smtClean="0">
                <a:solidFill>
                  <a:srgbClr val="120763"/>
                </a:solidFill>
                <a:latin typeface="Arial" charset="0"/>
              </a:rPr>
              <a:t>Günümüzde önemleri azaldığı için sayıları azalmıştır. </a:t>
            </a:r>
          </a:p>
          <a:p>
            <a:pPr eaLnBrk="1" hangingPunct="1">
              <a:lnSpc>
                <a:spcPct val="90000"/>
              </a:lnSpc>
            </a:pPr>
            <a:r>
              <a:rPr lang="tr-TR" sz="2800" b="1" smtClean="0">
                <a:solidFill>
                  <a:srgbClr val="120763"/>
                </a:solidFill>
                <a:latin typeface="Arial" charset="0"/>
              </a:rPr>
              <a:t>Bu grubun önemli ırkları; </a:t>
            </a:r>
          </a:p>
          <a:p>
            <a:pPr eaLnBrk="1" hangingPunct="1">
              <a:lnSpc>
                <a:spcPct val="90000"/>
              </a:lnSpc>
              <a:buFontTx/>
              <a:buNone/>
            </a:pPr>
            <a:r>
              <a:rPr lang="tr-TR" sz="2800" b="1" smtClean="0">
                <a:solidFill>
                  <a:srgbClr val="120763"/>
                </a:solidFill>
                <a:latin typeface="Arial" charset="0"/>
              </a:rPr>
              <a:t>		</a:t>
            </a:r>
            <a:r>
              <a:rPr lang="tr-TR" sz="2800" b="1" smtClean="0">
                <a:solidFill>
                  <a:srgbClr val="E2021D"/>
                </a:solidFill>
                <a:latin typeface="Arial" charset="0"/>
              </a:rPr>
              <a:t>Ardene			Brabant 	Percheron			Boulonnais 	</a:t>
            </a:r>
          </a:p>
          <a:p>
            <a:pPr eaLnBrk="1" hangingPunct="1">
              <a:lnSpc>
                <a:spcPct val="90000"/>
              </a:lnSpc>
              <a:buFontTx/>
              <a:buNone/>
            </a:pPr>
            <a:r>
              <a:rPr lang="tr-TR" sz="2800" b="1" smtClean="0">
                <a:solidFill>
                  <a:srgbClr val="E2021D"/>
                </a:solidFill>
                <a:latin typeface="Arial" charset="0"/>
              </a:rPr>
              <a:t>		Bretone (Bretegna)	Ren</a:t>
            </a:r>
          </a:p>
          <a:p>
            <a:pPr eaLnBrk="1" hangingPunct="1">
              <a:lnSpc>
                <a:spcPct val="90000"/>
              </a:lnSpc>
              <a:buFontTx/>
              <a:buNone/>
            </a:pPr>
            <a:r>
              <a:rPr lang="tr-TR" sz="2800" b="1" smtClean="0">
                <a:solidFill>
                  <a:srgbClr val="E2021D"/>
                </a:solidFill>
                <a:latin typeface="Arial" charset="0"/>
              </a:rPr>
              <a:t>		Noriker (Pinzgauer)	Schleswig</a:t>
            </a:r>
          </a:p>
          <a:p>
            <a:pPr eaLnBrk="1" hangingPunct="1">
              <a:lnSpc>
                <a:spcPct val="90000"/>
              </a:lnSpc>
              <a:buFontTx/>
              <a:buNone/>
            </a:pPr>
            <a:r>
              <a:rPr lang="tr-TR" sz="2800" b="1" smtClean="0">
                <a:solidFill>
                  <a:srgbClr val="E2021D"/>
                </a:solidFill>
                <a:latin typeface="Arial" charset="0"/>
              </a:rPr>
              <a:t>		Shire				Clydesdale</a:t>
            </a:r>
          </a:p>
          <a:p>
            <a:pPr eaLnBrk="1" hangingPunct="1">
              <a:lnSpc>
                <a:spcPct val="90000"/>
              </a:lnSpc>
              <a:buFontTx/>
              <a:buNone/>
            </a:pPr>
            <a:r>
              <a:rPr lang="tr-TR" sz="2800" b="1" smtClean="0">
                <a:solidFill>
                  <a:srgbClr val="E2021D"/>
                </a:solidFill>
                <a:latin typeface="Arial" charset="0"/>
              </a:rPr>
              <a:t>		Suffolk			Ostland	</a:t>
            </a:r>
          </a:p>
          <a:p>
            <a:pPr eaLnBrk="1" hangingPunct="1">
              <a:lnSpc>
                <a:spcPct val="90000"/>
              </a:lnSpc>
              <a:buFontTx/>
              <a:buNone/>
            </a:pPr>
            <a:r>
              <a:rPr lang="tr-TR" sz="2800" b="1" smtClean="0">
                <a:solidFill>
                  <a:srgbClr val="E2021D"/>
                </a:solidFill>
                <a:latin typeface="Arial" charset="0"/>
              </a:rPr>
              <a:t>		Freiberg </a:t>
            </a:r>
          </a:p>
          <a:p>
            <a:pPr eaLnBrk="1" hangingPunct="1">
              <a:lnSpc>
                <a:spcPct val="90000"/>
              </a:lnSpc>
              <a:buFontTx/>
              <a:buNone/>
            </a:pPr>
            <a:r>
              <a:rPr lang="tr-TR" sz="2800" b="1" smtClean="0">
                <a:solidFill>
                  <a:srgbClr val="120763"/>
                </a:solidFill>
                <a:latin typeface="Arial" charset="0"/>
              </a:rPr>
              <a:t>	atlarıdır.</a:t>
            </a:r>
          </a:p>
        </p:txBody>
      </p:sp>
      <p:pic>
        <p:nvPicPr>
          <p:cNvPr id="187395" name="Picture 10" descr="troy"/>
          <p:cNvPicPr>
            <a:picLocks noChangeAspect="1" noChangeArrowheads="1"/>
          </p:cNvPicPr>
          <p:nvPr/>
        </p:nvPicPr>
        <p:blipFill>
          <a:blip r:embed="rId2">
            <a:extLst>
              <a:ext uri="{28A0092B-C50C-407E-A947-70E740481C1C}">
                <a14:useLocalDpi xmlns:a14="http://schemas.microsoft.com/office/drawing/2010/main" val="0"/>
              </a:ext>
            </a:extLst>
          </a:blip>
          <a:srcRect l="14435" r="21049"/>
          <a:stretch>
            <a:fillRect/>
          </a:stretch>
        </p:blipFill>
        <p:spPr bwMode="auto">
          <a:xfrm>
            <a:off x="6659563" y="1773238"/>
            <a:ext cx="2471737" cy="475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314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9" name="Rectangle 5"/>
          <p:cNvSpPr>
            <a:spLocks noGrp="1" noChangeArrowheads="1"/>
          </p:cNvSpPr>
          <p:nvPr>
            <p:ph type="title"/>
          </p:nvPr>
        </p:nvSpPr>
        <p:spPr>
          <a:xfrm>
            <a:off x="468313" y="620713"/>
            <a:ext cx="8243887" cy="936625"/>
          </a:xfrm>
        </p:spPr>
        <p:txBody>
          <a:bodyPr/>
          <a:lstStyle/>
          <a:p>
            <a:pPr eaLnBrk="1" hangingPunct="1">
              <a:defRPr/>
            </a:pPr>
            <a:r>
              <a:rPr lang="tr-TR" sz="4800" b="1" smtClean="0">
                <a:solidFill>
                  <a:srgbClr val="7F00FE"/>
                </a:solidFill>
                <a:latin typeface="Arial Black" pitchFamily="34" charset="0"/>
              </a:rPr>
              <a:t>Arap Atı</a:t>
            </a:r>
          </a:p>
        </p:txBody>
      </p:sp>
      <p:sp>
        <p:nvSpPr>
          <p:cNvPr id="188419" name="Rectangle 6"/>
          <p:cNvSpPr>
            <a:spLocks noGrp="1" noChangeArrowheads="1"/>
          </p:cNvSpPr>
          <p:nvPr>
            <p:ph type="body" idx="1"/>
          </p:nvPr>
        </p:nvSpPr>
        <p:spPr>
          <a:xfrm>
            <a:off x="0" y="1628775"/>
            <a:ext cx="9144000" cy="3960813"/>
          </a:xfrm>
        </p:spPr>
        <p:txBody>
          <a:bodyPr/>
          <a:lstStyle/>
          <a:p>
            <a:pPr algn="just" eaLnBrk="1" hangingPunct="1">
              <a:buFontTx/>
              <a:buNone/>
            </a:pPr>
            <a:r>
              <a:rPr lang="tr-TR" sz="2400" b="1" smtClean="0">
                <a:solidFill>
                  <a:srgbClr val="F85810"/>
                </a:solidFill>
              </a:rPr>
              <a:t>Genel Bilgi</a:t>
            </a:r>
          </a:p>
          <a:p>
            <a:pPr algn="just" eaLnBrk="1" hangingPunct="1">
              <a:buFontTx/>
              <a:buNone/>
            </a:pPr>
            <a:endParaRPr lang="tr-TR" sz="2400" b="1" smtClean="0">
              <a:solidFill>
                <a:srgbClr val="F85810"/>
              </a:solidFill>
            </a:endParaRPr>
          </a:p>
          <a:p>
            <a:pPr algn="just" eaLnBrk="1" hangingPunct="1"/>
            <a:r>
              <a:rPr lang="tr-TR" sz="2400" b="1" smtClean="0">
                <a:solidFill>
                  <a:srgbClr val="120763"/>
                </a:solidFill>
              </a:rPr>
              <a:t>Arap atı, çok eski bir at olup tarihi M.Ö. iki binli yıllara kadar ulaşmaktadır.</a:t>
            </a:r>
          </a:p>
          <a:p>
            <a:pPr algn="just" eaLnBrk="1" hangingPunct="1">
              <a:buFontTx/>
              <a:buNone/>
            </a:pPr>
            <a:endParaRPr lang="tr-TR" sz="2400" b="1" smtClean="0">
              <a:solidFill>
                <a:srgbClr val="120763"/>
              </a:solidFill>
            </a:endParaRPr>
          </a:p>
          <a:p>
            <a:pPr algn="just" eaLnBrk="1" hangingPunct="1"/>
            <a:r>
              <a:rPr lang="tr-TR" sz="2400" b="1" smtClean="0">
                <a:solidFill>
                  <a:srgbClr val="E2021D"/>
                </a:solidFill>
              </a:rPr>
              <a:t>Dünyada bilinen en eski saf ırktır. </a:t>
            </a:r>
          </a:p>
          <a:p>
            <a:pPr algn="just" eaLnBrk="1" hangingPunct="1">
              <a:buFontTx/>
              <a:buNone/>
            </a:pPr>
            <a:endParaRPr lang="tr-TR" sz="2400" b="1" smtClean="0">
              <a:solidFill>
                <a:srgbClr val="E2021D"/>
              </a:solidFill>
            </a:endParaRPr>
          </a:p>
          <a:p>
            <a:pPr algn="just" eaLnBrk="1" hangingPunct="1"/>
            <a:r>
              <a:rPr lang="tr-TR" sz="2400" b="1" smtClean="0">
                <a:solidFill>
                  <a:srgbClr val="9933FF"/>
                </a:solidFill>
              </a:rPr>
              <a:t>İngiliz,  Quarter  ve Morgan</a:t>
            </a:r>
            <a:r>
              <a:rPr lang="tr-TR" sz="2400" b="1" smtClean="0">
                <a:solidFill>
                  <a:srgbClr val="120763"/>
                </a:solidFill>
              </a:rPr>
              <a:t> atı gibi    popüler ırklara köken teşkil etmiştir.</a:t>
            </a:r>
          </a:p>
        </p:txBody>
      </p:sp>
    </p:spTree>
    <p:extLst>
      <p:ext uri="{BB962C8B-B14F-4D97-AF65-F5344CB8AC3E}">
        <p14:creationId xmlns:p14="http://schemas.microsoft.com/office/powerpoint/2010/main" val="27084318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6"/>
          <p:cNvSpPr>
            <a:spLocks noGrp="1" noChangeArrowheads="1"/>
          </p:cNvSpPr>
          <p:nvPr>
            <p:ph type="body" idx="1"/>
          </p:nvPr>
        </p:nvSpPr>
        <p:spPr>
          <a:xfrm>
            <a:off x="0" y="981075"/>
            <a:ext cx="9144000" cy="5616575"/>
          </a:xfrm>
        </p:spPr>
        <p:txBody>
          <a:bodyPr/>
          <a:lstStyle/>
          <a:p>
            <a:pPr algn="just" eaLnBrk="1" hangingPunct="1"/>
            <a:r>
              <a:rPr lang="tr-TR" sz="2800" smtClean="0">
                <a:solidFill>
                  <a:srgbClr val="120763"/>
                </a:solidFill>
                <a:latin typeface="Franklin Gothic Medium" pitchFamily="34" charset="0"/>
              </a:rPr>
              <a:t>Arap atının da </a:t>
            </a:r>
            <a:r>
              <a:rPr lang="tr-TR" sz="2800" smtClean="0">
                <a:solidFill>
                  <a:srgbClr val="F85810"/>
                </a:solidFill>
                <a:latin typeface="Franklin Gothic Medium" pitchFamily="34" charset="0"/>
              </a:rPr>
              <a:t>Tarpan’dan kök aldığı</a:t>
            </a:r>
            <a:r>
              <a:rPr lang="tr-TR" sz="2800" smtClean="0">
                <a:solidFill>
                  <a:srgbClr val="120763"/>
                </a:solidFill>
                <a:latin typeface="Franklin Gothic Medium" pitchFamily="34" charset="0"/>
              </a:rPr>
              <a:t> kabul edilmektedir. </a:t>
            </a:r>
          </a:p>
          <a:p>
            <a:pPr algn="just" eaLnBrk="1" hangingPunct="1"/>
            <a:r>
              <a:rPr lang="tr-TR" sz="2800" smtClean="0">
                <a:solidFill>
                  <a:srgbClr val="120763"/>
                </a:solidFill>
                <a:latin typeface="Franklin Gothic Medium" pitchFamily="34" charset="0"/>
              </a:rPr>
              <a:t>Türkiye’de Arap atı yetiştiriciliği tarihi çok eskidir. </a:t>
            </a:r>
          </a:p>
          <a:p>
            <a:pPr algn="just" eaLnBrk="1" hangingPunct="1"/>
            <a:r>
              <a:rPr lang="tr-TR" sz="2800" smtClean="0">
                <a:solidFill>
                  <a:srgbClr val="E2021D"/>
                </a:solidFill>
                <a:latin typeface="Franklin Gothic Medium" pitchFamily="34" charset="0"/>
              </a:rPr>
              <a:t>Haralarda at yetiştiriciliğine</a:t>
            </a:r>
            <a:r>
              <a:rPr lang="tr-TR" sz="2800" smtClean="0">
                <a:solidFill>
                  <a:srgbClr val="120763"/>
                </a:solidFill>
                <a:latin typeface="Franklin Gothic Medium" pitchFamily="34" charset="0"/>
              </a:rPr>
              <a:t> gerekli önem verilirken, Arap atı yetiştiriciliğine özel bir ilgi gösterilerek saf kan Arap atı yetiştiriciliği devam ettirilmiş ve halen önemle üzerinde durulmaktadır. </a:t>
            </a:r>
          </a:p>
          <a:p>
            <a:pPr algn="just" eaLnBrk="1" hangingPunct="1"/>
            <a:r>
              <a:rPr lang="tr-TR" sz="2800" smtClean="0">
                <a:solidFill>
                  <a:srgbClr val="120763"/>
                </a:solidFill>
                <a:latin typeface="Franklin Gothic Medium" pitchFamily="34" charset="0"/>
              </a:rPr>
              <a:t>Türkiye iyi Arap atlarına sahip ülkelerden birisi durumundadır. </a:t>
            </a:r>
          </a:p>
          <a:p>
            <a:pPr algn="just" eaLnBrk="1" hangingPunct="1"/>
            <a:r>
              <a:rPr lang="tr-TR" sz="2800" smtClean="0">
                <a:solidFill>
                  <a:srgbClr val="120763"/>
                </a:solidFill>
                <a:latin typeface="Franklin Gothic Medium" pitchFamily="34" charset="0"/>
              </a:rPr>
              <a:t>Arap ile İngiliz atları arasında yapılan melezlemeler çok populerdir ve elde edilen bu melezler  </a:t>
            </a:r>
            <a:r>
              <a:rPr lang="tr-TR" sz="2800" smtClean="0">
                <a:solidFill>
                  <a:srgbClr val="F85810"/>
                </a:solidFill>
                <a:latin typeface="Franklin Gothic Medium" pitchFamily="34" charset="0"/>
              </a:rPr>
              <a:t>“</a:t>
            </a:r>
            <a:r>
              <a:rPr lang="tr-TR" sz="2800" b="1" smtClean="0">
                <a:solidFill>
                  <a:srgbClr val="F85810"/>
                </a:solidFill>
                <a:latin typeface="Franklin Gothic Medium" pitchFamily="34" charset="0"/>
              </a:rPr>
              <a:t>Anglo-Arabian ırkı</a:t>
            </a:r>
            <a:r>
              <a:rPr lang="tr-TR" sz="2800" smtClean="0">
                <a:solidFill>
                  <a:srgbClr val="F85810"/>
                </a:solidFill>
                <a:latin typeface="Franklin Gothic Medium" pitchFamily="34" charset="0"/>
              </a:rPr>
              <a:t>”</a:t>
            </a:r>
            <a:r>
              <a:rPr lang="tr-TR" sz="2800" smtClean="0">
                <a:solidFill>
                  <a:srgbClr val="120763"/>
                </a:solidFill>
                <a:latin typeface="Franklin Gothic Medium" pitchFamily="34" charset="0"/>
              </a:rPr>
              <a:t> olarak tanınmaktadır.</a:t>
            </a:r>
          </a:p>
        </p:txBody>
      </p:sp>
    </p:spTree>
    <p:extLst>
      <p:ext uri="{BB962C8B-B14F-4D97-AF65-F5344CB8AC3E}">
        <p14:creationId xmlns:p14="http://schemas.microsoft.com/office/powerpoint/2010/main" val="5510805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5" name="Rectangle 5"/>
          <p:cNvSpPr>
            <a:spLocks noGrp="1" noChangeArrowheads="1"/>
          </p:cNvSpPr>
          <p:nvPr>
            <p:ph type="title"/>
          </p:nvPr>
        </p:nvSpPr>
        <p:spPr>
          <a:xfrm>
            <a:off x="468313" y="549275"/>
            <a:ext cx="8243887" cy="796925"/>
          </a:xfrm>
        </p:spPr>
        <p:txBody>
          <a:bodyPr/>
          <a:lstStyle/>
          <a:p>
            <a:pPr eaLnBrk="1" hangingPunct="1">
              <a:defRPr/>
            </a:pPr>
            <a:r>
              <a:rPr lang="tr-TR" b="1" smtClean="0">
                <a:solidFill>
                  <a:srgbClr val="120763"/>
                </a:solidFill>
                <a:latin typeface="Arial Black" pitchFamily="34" charset="0"/>
              </a:rPr>
              <a:t>Irk  Özellikleri</a:t>
            </a:r>
          </a:p>
        </p:txBody>
      </p:sp>
      <p:sp>
        <p:nvSpPr>
          <p:cNvPr id="192515" name="Rectangle 6"/>
          <p:cNvSpPr>
            <a:spLocks noGrp="1" noChangeArrowheads="1"/>
          </p:cNvSpPr>
          <p:nvPr>
            <p:ph type="body" idx="1"/>
          </p:nvPr>
        </p:nvSpPr>
        <p:spPr>
          <a:xfrm>
            <a:off x="0" y="1628775"/>
            <a:ext cx="9144000" cy="4968875"/>
          </a:xfrm>
        </p:spPr>
        <p:txBody>
          <a:bodyPr/>
          <a:lstStyle/>
          <a:p>
            <a:pPr algn="just" eaLnBrk="1" hangingPunct="1">
              <a:lnSpc>
                <a:spcPct val="80000"/>
              </a:lnSpc>
            </a:pPr>
            <a:r>
              <a:rPr lang="tr-TR" sz="2600" smtClean="0">
                <a:solidFill>
                  <a:srgbClr val="120763"/>
                </a:solidFill>
                <a:latin typeface="Franklin Gothic Medium" pitchFamily="34" charset="0"/>
              </a:rPr>
              <a:t>Vücut bölümleri arasındaki uygunluk ve uyum olarak tarif edilen tenasüp yönünden en üstün at ırkı Arap atı olup  </a:t>
            </a:r>
            <a:r>
              <a:rPr lang="tr-TR" sz="2600" b="1" smtClean="0">
                <a:solidFill>
                  <a:srgbClr val="E2021D"/>
                </a:solidFill>
                <a:latin typeface="Franklin Gothic Medium" pitchFamily="34" charset="0"/>
              </a:rPr>
              <a:t>dikkat çekici  bazı özellikleri aşağıda özetlenmiştir</a:t>
            </a:r>
            <a:r>
              <a:rPr lang="tr-TR" sz="2600" smtClean="0">
                <a:solidFill>
                  <a:srgbClr val="E2021D"/>
                </a:solidFill>
                <a:latin typeface="Franklin Gothic Medium" pitchFamily="34" charset="0"/>
              </a:rPr>
              <a:t>:</a:t>
            </a:r>
          </a:p>
          <a:p>
            <a:pPr algn="just" eaLnBrk="1" hangingPunct="1">
              <a:lnSpc>
                <a:spcPct val="80000"/>
              </a:lnSpc>
              <a:buFontTx/>
              <a:buNone/>
            </a:pPr>
            <a:r>
              <a:rPr lang="tr-TR" sz="2600" smtClean="0">
                <a:solidFill>
                  <a:srgbClr val="120763"/>
                </a:solidFill>
                <a:latin typeface="Franklin Gothic Medium" pitchFamily="34" charset="0"/>
              </a:rPr>
              <a:t>	- </a:t>
            </a:r>
            <a:r>
              <a:rPr lang="tr-TR" sz="2600" smtClean="0">
                <a:solidFill>
                  <a:srgbClr val="E2021D"/>
                </a:solidFill>
                <a:latin typeface="Franklin Gothic Medium" pitchFamily="34" charset="0"/>
              </a:rPr>
              <a:t>Başın </a:t>
            </a:r>
            <a:r>
              <a:rPr lang="tr-TR" sz="2600" smtClean="0">
                <a:solidFill>
                  <a:srgbClr val="120763"/>
                </a:solidFill>
                <a:latin typeface="Franklin Gothic Medium" pitchFamily="34" charset="0"/>
              </a:rPr>
              <a:t>kısa ve düz olması ve burun deliğinin çok açılabilmesi maksimum oksijen alımına imkan verir.</a:t>
            </a:r>
          </a:p>
          <a:p>
            <a:pPr algn="just" eaLnBrk="1" hangingPunct="1">
              <a:lnSpc>
                <a:spcPct val="80000"/>
              </a:lnSpc>
              <a:buFontTx/>
              <a:buNone/>
            </a:pPr>
            <a:r>
              <a:rPr lang="tr-TR" sz="2600" smtClean="0">
                <a:solidFill>
                  <a:srgbClr val="120763"/>
                </a:solidFill>
                <a:latin typeface="Franklin Gothic Medium" pitchFamily="34" charset="0"/>
              </a:rPr>
              <a:t>	- </a:t>
            </a:r>
            <a:r>
              <a:rPr lang="tr-TR" sz="2600" smtClean="0">
                <a:solidFill>
                  <a:srgbClr val="E2021D"/>
                </a:solidFill>
                <a:latin typeface="Franklin Gothic Medium" pitchFamily="34" charset="0"/>
              </a:rPr>
              <a:t>Boynun</a:t>
            </a:r>
            <a:r>
              <a:rPr lang="tr-TR" sz="2600" smtClean="0">
                <a:solidFill>
                  <a:srgbClr val="120763"/>
                </a:solidFill>
                <a:latin typeface="Franklin Gothic Medium" pitchFamily="34" charset="0"/>
              </a:rPr>
              <a:t> yay şeklinde olması, trehadan havanın akciğerlere taşınmasında kolaylık sağlar.</a:t>
            </a:r>
          </a:p>
          <a:p>
            <a:pPr algn="just" eaLnBrk="1" hangingPunct="1">
              <a:lnSpc>
                <a:spcPct val="80000"/>
              </a:lnSpc>
              <a:buFontTx/>
              <a:buNone/>
            </a:pPr>
            <a:r>
              <a:rPr lang="tr-TR" sz="2600" smtClean="0">
                <a:solidFill>
                  <a:srgbClr val="120763"/>
                </a:solidFill>
                <a:latin typeface="Franklin Gothic Medium" pitchFamily="34" charset="0"/>
              </a:rPr>
              <a:t>	- </a:t>
            </a:r>
            <a:r>
              <a:rPr lang="tr-TR" sz="2600" smtClean="0">
                <a:solidFill>
                  <a:srgbClr val="E2021D"/>
                </a:solidFill>
                <a:latin typeface="Franklin Gothic Medium" pitchFamily="34" charset="0"/>
              </a:rPr>
              <a:t>Kostaların </a:t>
            </a:r>
            <a:r>
              <a:rPr lang="tr-TR" sz="2600" smtClean="0">
                <a:solidFill>
                  <a:srgbClr val="120763"/>
                </a:solidFill>
                <a:latin typeface="Franklin Gothic Medium" pitchFamily="34" charset="0"/>
              </a:rPr>
              <a:t>yapısı ve göğüs boşluğunun derin olması nedeniyle akciğerin genişlemesi için gerekli boşluk mevcuttur.</a:t>
            </a:r>
          </a:p>
          <a:p>
            <a:pPr algn="just" eaLnBrk="1" hangingPunct="1">
              <a:lnSpc>
                <a:spcPct val="80000"/>
              </a:lnSpc>
              <a:buFontTx/>
              <a:buNone/>
            </a:pPr>
            <a:r>
              <a:rPr lang="tr-TR" sz="2600" smtClean="0">
                <a:solidFill>
                  <a:srgbClr val="120763"/>
                </a:solidFill>
                <a:latin typeface="Franklin Gothic Medium" pitchFamily="34" charset="0"/>
              </a:rPr>
              <a:t>	- Arap atlarının </a:t>
            </a:r>
            <a:r>
              <a:rPr lang="tr-TR" sz="2600" smtClean="0">
                <a:solidFill>
                  <a:srgbClr val="E2021D"/>
                </a:solidFill>
                <a:latin typeface="Franklin Gothic Medium" pitchFamily="34" charset="0"/>
              </a:rPr>
              <a:t>bacakları </a:t>
            </a:r>
            <a:r>
              <a:rPr lang="tr-TR" sz="2600" smtClean="0">
                <a:solidFill>
                  <a:srgbClr val="120763"/>
                </a:solidFill>
                <a:latin typeface="Franklin Gothic Medium" pitchFamily="34" charset="0"/>
              </a:rPr>
              <a:t>güçlü ve esnektir, </a:t>
            </a:r>
            <a:r>
              <a:rPr lang="tr-TR" sz="2600" smtClean="0">
                <a:solidFill>
                  <a:srgbClr val="E2021D"/>
                </a:solidFill>
                <a:latin typeface="Franklin Gothic Medium" pitchFamily="34" charset="0"/>
              </a:rPr>
              <a:t>tırnakla </a:t>
            </a:r>
            <a:r>
              <a:rPr lang="tr-TR" sz="2600" smtClean="0">
                <a:solidFill>
                  <a:srgbClr val="120763"/>
                </a:solidFill>
                <a:latin typeface="Franklin Gothic Medium" pitchFamily="34" charset="0"/>
              </a:rPr>
              <a:t>ilgili hastalıklar pek görülmez.</a:t>
            </a:r>
          </a:p>
          <a:p>
            <a:pPr algn="just" eaLnBrk="1" hangingPunct="1">
              <a:lnSpc>
                <a:spcPct val="80000"/>
              </a:lnSpc>
              <a:buFontTx/>
              <a:buNone/>
            </a:pPr>
            <a:r>
              <a:rPr lang="tr-TR" sz="2600" smtClean="0">
                <a:solidFill>
                  <a:srgbClr val="120763"/>
                </a:solidFill>
                <a:latin typeface="Franklin Gothic Medium" pitchFamily="34" charset="0"/>
              </a:rPr>
              <a:t>	- Arap atları güçlü bir </a:t>
            </a:r>
            <a:r>
              <a:rPr lang="tr-TR" sz="2600" smtClean="0">
                <a:solidFill>
                  <a:srgbClr val="E2021D"/>
                </a:solidFill>
                <a:latin typeface="Franklin Gothic Medium" pitchFamily="34" charset="0"/>
              </a:rPr>
              <a:t>hafızaya</a:t>
            </a:r>
            <a:r>
              <a:rPr lang="tr-TR" sz="2600" smtClean="0">
                <a:solidFill>
                  <a:srgbClr val="120763"/>
                </a:solidFill>
                <a:latin typeface="Franklin Gothic Medium" pitchFamily="34" charset="0"/>
              </a:rPr>
              <a:t> sahiptir, kolay anlarlar, dikkatli ve beceriklidir.</a:t>
            </a:r>
          </a:p>
        </p:txBody>
      </p:sp>
    </p:spTree>
    <p:extLst>
      <p:ext uri="{BB962C8B-B14F-4D97-AF65-F5344CB8AC3E}">
        <p14:creationId xmlns:p14="http://schemas.microsoft.com/office/powerpoint/2010/main" val="3577460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6"/>
          <p:cNvSpPr>
            <a:spLocks noGrp="1" noChangeArrowheads="1"/>
          </p:cNvSpPr>
          <p:nvPr>
            <p:ph type="body" idx="1"/>
          </p:nvPr>
        </p:nvSpPr>
        <p:spPr>
          <a:xfrm>
            <a:off x="0" y="981075"/>
            <a:ext cx="9144000" cy="5545138"/>
          </a:xfrm>
        </p:spPr>
        <p:txBody>
          <a:bodyPr/>
          <a:lstStyle/>
          <a:p>
            <a:pPr algn="just" eaLnBrk="1" hangingPunct="1">
              <a:lnSpc>
                <a:spcPct val="90000"/>
              </a:lnSpc>
              <a:buFontTx/>
              <a:buNone/>
            </a:pPr>
            <a:r>
              <a:rPr lang="tr-TR" sz="2800" b="1" smtClean="0">
                <a:solidFill>
                  <a:srgbClr val="7F00FE"/>
                </a:solidFill>
                <a:latin typeface="Franklin Gothic Medium" pitchFamily="34" charset="0"/>
              </a:rPr>
              <a:t>Baş:</a:t>
            </a:r>
          </a:p>
          <a:p>
            <a:pPr algn="just" eaLnBrk="1" hangingPunct="1">
              <a:lnSpc>
                <a:spcPct val="90000"/>
              </a:lnSpc>
            </a:pPr>
            <a:r>
              <a:rPr lang="tr-TR" sz="2800" smtClean="0">
                <a:solidFill>
                  <a:srgbClr val="120763"/>
                </a:solidFill>
                <a:latin typeface="Franklin Gothic Medium" pitchFamily="34" charset="0"/>
              </a:rPr>
              <a:t>Küçük, kuru ve zariftir. Arap atının asaleti başın genel yapısında en iyi şekilde kendini gösterir. </a:t>
            </a:r>
            <a:r>
              <a:rPr lang="tr-TR" sz="2800" u="sng" smtClean="0">
                <a:solidFill>
                  <a:srgbClr val="120763"/>
                </a:solidFill>
                <a:latin typeface="Franklin Gothic Medium" pitchFamily="34" charset="0"/>
              </a:rPr>
              <a:t>Profil bazen düz, çoğu zaman da burun üstünde hafif çukurluk görülebilir.</a:t>
            </a:r>
            <a:r>
              <a:rPr lang="tr-TR" sz="2800" smtClean="0">
                <a:solidFill>
                  <a:srgbClr val="120763"/>
                </a:solidFill>
                <a:latin typeface="Franklin Gothic Medium" pitchFamily="34" charset="0"/>
              </a:rPr>
              <a:t> Alın geniştir. </a:t>
            </a:r>
          </a:p>
          <a:p>
            <a:pPr algn="just" eaLnBrk="1" hangingPunct="1">
              <a:lnSpc>
                <a:spcPct val="90000"/>
              </a:lnSpc>
            </a:pPr>
            <a:r>
              <a:rPr lang="tr-TR" sz="2800" b="1" smtClean="0">
                <a:solidFill>
                  <a:srgbClr val="F85810"/>
                </a:solidFill>
                <a:latin typeface="Franklin Gothic Medium" pitchFamily="34" charset="0"/>
              </a:rPr>
              <a:t>Gözler:</a:t>
            </a:r>
            <a:r>
              <a:rPr lang="tr-TR" sz="2800" smtClean="0">
                <a:solidFill>
                  <a:srgbClr val="120763"/>
                </a:solidFill>
                <a:latin typeface="Franklin Gothic Medium" pitchFamily="34" charset="0"/>
              </a:rPr>
              <a:t> iri ve belirgin, bakışları munistir. Arap atında asalet, özellikle gözlerinde ve bakışlarında kendini gösterir. </a:t>
            </a:r>
          </a:p>
          <a:p>
            <a:pPr algn="just" eaLnBrk="1" hangingPunct="1">
              <a:lnSpc>
                <a:spcPct val="90000"/>
              </a:lnSpc>
            </a:pPr>
            <a:r>
              <a:rPr lang="tr-TR" sz="2800" b="1" smtClean="0">
                <a:solidFill>
                  <a:srgbClr val="9933FF"/>
                </a:solidFill>
                <a:latin typeface="Franklin Gothic Medium" pitchFamily="34" charset="0"/>
              </a:rPr>
              <a:t>Burun delikleri</a:t>
            </a:r>
            <a:r>
              <a:rPr lang="tr-TR" sz="2800" smtClean="0">
                <a:solidFill>
                  <a:srgbClr val="120763"/>
                </a:solidFill>
                <a:latin typeface="Franklin Gothic Medium" pitchFamily="34" charset="0"/>
              </a:rPr>
              <a:t> geniştir. Çöllerde kum fırtınalarında düz bir hat veya yarık şeklinde kapanır. </a:t>
            </a:r>
            <a:endParaRPr lang="tr-TR" sz="2800" b="1" smtClean="0">
              <a:solidFill>
                <a:srgbClr val="120763"/>
              </a:solidFill>
              <a:latin typeface="Franklin Gothic Medium" pitchFamily="34" charset="0"/>
            </a:endParaRPr>
          </a:p>
          <a:p>
            <a:pPr algn="just" eaLnBrk="1" hangingPunct="1">
              <a:lnSpc>
                <a:spcPct val="90000"/>
              </a:lnSpc>
            </a:pPr>
            <a:r>
              <a:rPr lang="tr-TR" sz="2800" b="1" smtClean="0">
                <a:solidFill>
                  <a:srgbClr val="E2021D"/>
                </a:solidFill>
                <a:latin typeface="Franklin Gothic Medium" pitchFamily="34" charset="0"/>
              </a:rPr>
              <a:t>Dudaklar</a:t>
            </a:r>
            <a:r>
              <a:rPr lang="tr-TR" sz="2800" smtClean="0">
                <a:solidFill>
                  <a:srgbClr val="120763"/>
                </a:solidFill>
                <a:latin typeface="Franklin Gothic Medium" pitchFamily="34" charset="0"/>
              </a:rPr>
              <a:t> ince ve zariftir. Üst dudak alt dudağı biraz taşar. Ağız toplam olarak küçük ve sivridir. </a:t>
            </a:r>
          </a:p>
          <a:p>
            <a:pPr algn="just" eaLnBrk="1" hangingPunct="1">
              <a:lnSpc>
                <a:spcPct val="90000"/>
              </a:lnSpc>
            </a:pPr>
            <a:r>
              <a:rPr lang="tr-TR" sz="2800" b="1" smtClean="0">
                <a:solidFill>
                  <a:srgbClr val="9933FF"/>
                </a:solidFill>
                <a:latin typeface="Franklin Gothic Medium" pitchFamily="34" charset="0"/>
              </a:rPr>
              <a:t>Kulaklar</a:t>
            </a:r>
            <a:r>
              <a:rPr lang="tr-TR" sz="2800" smtClean="0">
                <a:solidFill>
                  <a:srgbClr val="9933FF"/>
                </a:solidFill>
                <a:latin typeface="Franklin Gothic Medium" pitchFamily="34" charset="0"/>
              </a:rPr>
              <a:t> </a:t>
            </a:r>
            <a:r>
              <a:rPr lang="tr-TR" sz="2800" smtClean="0">
                <a:solidFill>
                  <a:srgbClr val="120763"/>
                </a:solidFill>
                <a:latin typeface="Franklin Gothic Medium" pitchFamily="34" charset="0"/>
              </a:rPr>
              <a:t>küçük, sivri, dik ve hareketlidir. </a:t>
            </a:r>
          </a:p>
        </p:txBody>
      </p:sp>
    </p:spTree>
    <p:extLst>
      <p:ext uri="{BB962C8B-B14F-4D97-AF65-F5344CB8AC3E}">
        <p14:creationId xmlns:p14="http://schemas.microsoft.com/office/powerpoint/2010/main" val="33293993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6"/>
          <p:cNvSpPr>
            <a:spLocks noGrp="1" noChangeArrowheads="1"/>
          </p:cNvSpPr>
          <p:nvPr>
            <p:ph type="body" idx="1"/>
          </p:nvPr>
        </p:nvSpPr>
        <p:spPr>
          <a:xfrm>
            <a:off x="0" y="981075"/>
            <a:ext cx="9144000" cy="5472113"/>
          </a:xfrm>
        </p:spPr>
        <p:txBody>
          <a:bodyPr/>
          <a:lstStyle/>
          <a:p>
            <a:pPr algn="just" eaLnBrk="1" hangingPunct="1">
              <a:lnSpc>
                <a:spcPct val="90000"/>
              </a:lnSpc>
              <a:buFontTx/>
              <a:buNone/>
            </a:pPr>
            <a:r>
              <a:rPr lang="tr-TR" sz="2800" b="1" smtClean="0">
                <a:latin typeface="Franklin Gothic Medium" pitchFamily="34" charset="0"/>
              </a:rPr>
              <a:t>Boyun:</a:t>
            </a:r>
            <a:r>
              <a:rPr lang="tr-TR" sz="2800" smtClean="0">
                <a:solidFill>
                  <a:srgbClr val="120763"/>
                </a:solidFill>
                <a:latin typeface="Franklin Gothic Medium" pitchFamily="34" charset="0"/>
              </a:rPr>
              <a:t> </a:t>
            </a:r>
          </a:p>
          <a:p>
            <a:pPr algn="just" eaLnBrk="1" hangingPunct="1">
              <a:lnSpc>
                <a:spcPct val="90000"/>
              </a:lnSpc>
            </a:pPr>
            <a:r>
              <a:rPr lang="tr-TR" sz="2800" smtClean="0">
                <a:solidFill>
                  <a:srgbClr val="120763"/>
                </a:solidFill>
                <a:latin typeface="Franklin Gothic Medium" pitchFamily="34" charset="0"/>
              </a:rPr>
              <a:t>Normal uzunlukta ve inceliktedir. Baş ve bedenle olan bağlantıları gayet iyi  olup cidagodan önce, boyunda hafif bir çukurluk vardır. Boyun yay şeklinde bir kemer yapar.Yele ince ve yumuşaktır.</a:t>
            </a:r>
            <a:endParaRPr lang="tr-TR" sz="2800" b="1" smtClean="0">
              <a:solidFill>
                <a:srgbClr val="120763"/>
              </a:solidFill>
              <a:latin typeface="Franklin Gothic Medium" pitchFamily="34" charset="0"/>
            </a:endParaRPr>
          </a:p>
          <a:p>
            <a:pPr algn="just" eaLnBrk="1" hangingPunct="1">
              <a:lnSpc>
                <a:spcPct val="90000"/>
              </a:lnSpc>
              <a:buFontTx/>
              <a:buNone/>
            </a:pPr>
            <a:r>
              <a:rPr lang="tr-TR" sz="2800" b="1" smtClean="0">
                <a:solidFill>
                  <a:srgbClr val="E2021D"/>
                </a:solidFill>
                <a:latin typeface="Franklin Gothic Medium" pitchFamily="34" charset="0"/>
              </a:rPr>
              <a:t>Beden</a:t>
            </a:r>
            <a:r>
              <a:rPr lang="tr-TR" sz="2800" smtClean="0">
                <a:solidFill>
                  <a:srgbClr val="120763"/>
                </a:solidFill>
                <a:latin typeface="Franklin Gothic Medium" pitchFamily="34" charset="0"/>
              </a:rPr>
              <a:t>:</a:t>
            </a:r>
          </a:p>
          <a:p>
            <a:pPr algn="just" eaLnBrk="1" hangingPunct="1">
              <a:lnSpc>
                <a:spcPct val="90000"/>
              </a:lnSpc>
            </a:pPr>
            <a:r>
              <a:rPr lang="tr-TR" sz="2800" smtClean="0">
                <a:solidFill>
                  <a:srgbClr val="120763"/>
                </a:solidFill>
                <a:latin typeface="Franklin Gothic Medium" pitchFamily="34" charset="0"/>
              </a:rPr>
              <a:t>Derin, geniş ve yandan dikey dörtgen şeklindedir. Yani cidago yüksekliği beden uzunluğundan biraz fazladır. </a:t>
            </a:r>
          </a:p>
          <a:p>
            <a:pPr algn="just" eaLnBrk="1" hangingPunct="1">
              <a:lnSpc>
                <a:spcPct val="90000"/>
              </a:lnSpc>
              <a:buFontTx/>
              <a:buNone/>
            </a:pPr>
            <a:r>
              <a:rPr lang="tr-TR" sz="2800" b="1" smtClean="0">
                <a:solidFill>
                  <a:srgbClr val="7F00FE"/>
                </a:solidFill>
                <a:latin typeface="Franklin Gothic Medium" pitchFamily="34" charset="0"/>
              </a:rPr>
              <a:t>Cidago:</a:t>
            </a:r>
          </a:p>
          <a:p>
            <a:pPr eaLnBrk="1" hangingPunct="1">
              <a:lnSpc>
                <a:spcPct val="90000"/>
              </a:lnSpc>
            </a:pPr>
            <a:r>
              <a:rPr lang="tr-TR" sz="2800" u="sng" smtClean="0">
                <a:solidFill>
                  <a:srgbClr val="120763"/>
                </a:solidFill>
                <a:latin typeface="Franklin Gothic Medium" pitchFamily="34" charset="0"/>
              </a:rPr>
              <a:t>Genelde kısa ve hafif belirgindir</a:t>
            </a:r>
            <a:r>
              <a:rPr lang="tr-TR" sz="2800" smtClean="0">
                <a:solidFill>
                  <a:srgbClr val="120763"/>
                </a:solidFill>
                <a:latin typeface="Franklin Gothic Medium" pitchFamily="34" charset="0"/>
              </a:rPr>
              <a:t>. </a:t>
            </a:r>
            <a:r>
              <a:rPr lang="tr-TR" sz="2800" u="sng" smtClean="0">
                <a:solidFill>
                  <a:srgbClr val="120763"/>
                </a:solidFill>
                <a:latin typeface="Franklin Gothic Medium" pitchFamily="34" charset="0"/>
              </a:rPr>
              <a:t>Cidago yüksekliği </a:t>
            </a:r>
            <a:r>
              <a:rPr lang="tr-TR" sz="2800" u="sng" smtClean="0">
                <a:solidFill>
                  <a:srgbClr val="7F00FE"/>
                </a:solidFill>
                <a:latin typeface="Franklin Gothic Medium" pitchFamily="34" charset="0"/>
              </a:rPr>
              <a:t>145-155 cm</a:t>
            </a:r>
            <a:r>
              <a:rPr lang="tr-TR" sz="2800" u="sng" smtClean="0">
                <a:solidFill>
                  <a:srgbClr val="120763"/>
                </a:solidFill>
                <a:latin typeface="Franklin Gothic Medium" pitchFamily="34" charset="0"/>
              </a:rPr>
              <a:t> arasındadır. </a:t>
            </a:r>
            <a:r>
              <a:rPr lang="tr-TR" sz="2800" u="sng" smtClean="0">
                <a:solidFill>
                  <a:srgbClr val="0000CC"/>
                </a:solidFill>
                <a:latin typeface="Franklin Gothic Medium" pitchFamily="34" charset="0"/>
              </a:rPr>
              <a:t>Haralarda yetiştirilenlerde 158-160 cm çıkabilmektedir.</a:t>
            </a:r>
            <a:r>
              <a:rPr lang="tr-TR" sz="2800" u="sng" smtClean="0"/>
              <a:t> </a:t>
            </a:r>
          </a:p>
        </p:txBody>
      </p:sp>
    </p:spTree>
    <p:extLst>
      <p:ext uri="{BB962C8B-B14F-4D97-AF65-F5344CB8AC3E}">
        <p14:creationId xmlns:p14="http://schemas.microsoft.com/office/powerpoint/2010/main" val="12414719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6"/>
          <p:cNvSpPr>
            <a:spLocks noGrp="1" noChangeArrowheads="1"/>
          </p:cNvSpPr>
          <p:nvPr>
            <p:ph type="body" idx="1"/>
          </p:nvPr>
        </p:nvSpPr>
        <p:spPr>
          <a:xfrm>
            <a:off x="0" y="1052513"/>
            <a:ext cx="9144000" cy="5689600"/>
          </a:xfrm>
        </p:spPr>
        <p:txBody>
          <a:bodyPr/>
          <a:lstStyle/>
          <a:p>
            <a:pPr algn="just" eaLnBrk="1" hangingPunct="1">
              <a:lnSpc>
                <a:spcPct val="80000"/>
              </a:lnSpc>
              <a:buFontTx/>
              <a:buNone/>
            </a:pPr>
            <a:r>
              <a:rPr lang="tr-TR" sz="2800" b="1" smtClean="0">
                <a:solidFill>
                  <a:srgbClr val="7F00FE"/>
                </a:solidFill>
                <a:latin typeface="Franklin Gothic Medium" pitchFamily="34" charset="0"/>
              </a:rPr>
              <a:t>Omuzla</a:t>
            </a:r>
            <a:r>
              <a:rPr lang="tr-TR" sz="2800" smtClean="0">
                <a:solidFill>
                  <a:srgbClr val="7F00FE"/>
                </a:solidFill>
                <a:latin typeface="Franklin Gothic Medium" pitchFamily="34" charset="0"/>
              </a:rPr>
              <a:t>r</a:t>
            </a:r>
            <a:r>
              <a:rPr lang="tr-TR" sz="2800" smtClean="0">
                <a:solidFill>
                  <a:srgbClr val="120763"/>
                </a:solidFill>
                <a:latin typeface="Franklin Gothic Medium" pitchFamily="34" charset="0"/>
              </a:rPr>
              <a:t> </a:t>
            </a:r>
          </a:p>
          <a:p>
            <a:pPr algn="just" eaLnBrk="1" hangingPunct="1">
              <a:lnSpc>
                <a:spcPct val="80000"/>
              </a:lnSpc>
            </a:pPr>
            <a:r>
              <a:rPr lang="tr-TR" sz="2800" smtClean="0">
                <a:solidFill>
                  <a:srgbClr val="120763"/>
                </a:solidFill>
                <a:latin typeface="Franklin Gothic Medium" pitchFamily="34" charset="0"/>
              </a:rPr>
              <a:t>Yeteri derecede uzun ve az eğimli, göğüs derin, geniş ve uzundur.</a:t>
            </a:r>
          </a:p>
          <a:p>
            <a:pPr algn="just" eaLnBrk="1" hangingPunct="1">
              <a:lnSpc>
                <a:spcPct val="80000"/>
              </a:lnSpc>
            </a:pPr>
            <a:r>
              <a:rPr lang="tr-TR" sz="2800" b="1" smtClean="0">
                <a:solidFill>
                  <a:srgbClr val="646406"/>
                </a:solidFill>
                <a:latin typeface="Franklin Gothic Medium" pitchFamily="34" charset="0"/>
              </a:rPr>
              <a:t>Karın</a:t>
            </a:r>
            <a:r>
              <a:rPr lang="tr-TR" sz="2800" smtClean="0">
                <a:solidFill>
                  <a:srgbClr val="120763"/>
                </a:solidFill>
                <a:latin typeface="Franklin Gothic Medium" pitchFamily="34" charset="0"/>
              </a:rPr>
              <a:t> yuvarlak </a:t>
            </a:r>
          </a:p>
          <a:p>
            <a:pPr algn="just" eaLnBrk="1" hangingPunct="1">
              <a:lnSpc>
                <a:spcPct val="80000"/>
              </a:lnSpc>
            </a:pPr>
            <a:r>
              <a:rPr lang="tr-TR" sz="2800" b="1" smtClean="0">
                <a:solidFill>
                  <a:srgbClr val="E2021D"/>
                </a:solidFill>
                <a:latin typeface="Franklin Gothic Medium" pitchFamily="34" charset="0"/>
              </a:rPr>
              <a:t>Böğürler</a:t>
            </a:r>
            <a:r>
              <a:rPr lang="tr-TR" sz="2800" b="1" smtClean="0">
                <a:solidFill>
                  <a:srgbClr val="120763"/>
                </a:solidFill>
                <a:latin typeface="Franklin Gothic Medium" pitchFamily="34" charset="0"/>
              </a:rPr>
              <a:t> </a:t>
            </a:r>
            <a:r>
              <a:rPr lang="tr-TR" sz="2800" smtClean="0">
                <a:solidFill>
                  <a:srgbClr val="120763"/>
                </a:solidFill>
                <a:latin typeface="Franklin Gothic Medium" pitchFamily="34" charset="0"/>
              </a:rPr>
              <a:t>kapalı </a:t>
            </a:r>
          </a:p>
          <a:p>
            <a:pPr algn="just" eaLnBrk="1" hangingPunct="1">
              <a:lnSpc>
                <a:spcPct val="80000"/>
              </a:lnSpc>
            </a:pPr>
            <a:r>
              <a:rPr lang="tr-TR" sz="2800" b="1" smtClean="0">
                <a:solidFill>
                  <a:srgbClr val="A4A4E8"/>
                </a:solidFill>
                <a:latin typeface="Franklin Gothic Medium" pitchFamily="34" charset="0"/>
              </a:rPr>
              <a:t>Sırt-bel</a:t>
            </a:r>
            <a:r>
              <a:rPr lang="tr-TR" sz="2800" smtClean="0">
                <a:solidFill>
                  <a:srgbClr val="120763"/>
                </a:solidFill>
                <a:latin typeface="Franklin Gothic Medium" pitchFamily="34" charset="0"/>
              </a:rPr>
              <a:t> düz, kısa ve sağlam </a:t>
            </a:r>
          </a:p>
          <a:p>
            <a:pPr algn="just" eaLnBrk="1" hangingPunct="1">
              <a:lnSpc>
                <a:spcPct val="80000"/>
              </a:lnSpc>
              <a:buFontTx/>
              <a:buNone/>
            </a:pPr>
            <a:r>
              <a:rPr lang="tr-TR" sz="2800" b="1" smtClean="0">
                <a:latin typeface="Franklin Gothic Medium" pitchFamily="34" charset="0"/>
              </a:rPr>
              <a:t>Sağrı</a:t>
            </a:r>
          </a:p>
          <a:p>
            <a:pPr algn="just" eaLnBrk="1" hangingPunct="1">
              <a:lnSpc>
                <a:spcPct val="80000"/>
              </a:lnSpc>
              <a:buFontTx/>
              <a:buNone/>
            </a:pPr>
            <a:r>
              <a:rPr lang="tr-TR" sz="2800" smtClean="0">
                <a:solidFill>
                  <a:srgbClr val="120763"/>
                </a:solidFill>
                <a:latin typeface="Franklin Gothic Medium" pitchFamily="34" charset="0"/>
              </a:rPr>
              <a:t>	</a:t>
            </a:r>
            <a:r>
              <a:rPr lang="tr-TR" sz="2800" u="sng" smtClean="0">
                <a:solidFill>
                  <a:srgbClr val="120763"/>
                </a:solidFill>
                <a:latin typeface="Franklin Gothic Medium" pitchFamily="34" charset="0"/>
              </a:rPr>
              <a:t>kısa ve düz veya az eğimli</a:t>
            </a:r>
            <a:r>
              <a:rPr lang="tr-TR" sz="2800" smtClean="0">
                <a:solidFill>
                  <a:srgbClr val="120763"/>
                </a:solidFill>
                <a:latin typeface="Franklin Gothic Medium" pitchFamily="34" charset="0"/>
              </a:rPr>
              <a:t>, </a:t>
            </a:r>
            <a:r>
              <a:rPr lang="tr-TR" sz="2800" b="1" u="sng" smtClean="0">
                <a:solidFill>
                  <a:srgbClr val="E2021D"/>
                </a:solidFill>
                <a:latin typeface="Franklin Gothic Medium" pitchFamily="34" charset="0"/>
              </a:rPr>
              <a:t>kuyruk bağlantısı</a:t>
            </a:r>
            <a:r>
              <a:rPr lang="tr-TR" sz="2800" u="sng" smtClean="0">
                <a:solidFill>
                  <a:srgbClr val="120763"/>
                </a:solidFill>
                <a:latin typeface="Franklin Gothic Medium" pitchFamily="34" charset="0"/>
              </a:rPr>
              <a:t> yukarıdan</a:t>
            </a:r>
            <a:r>
              <a:rPr lang="tr-TR" sz="2800" smtClean="0">
                <a:solidFill>
                  <a:srgbClr val="120763"/>
                </a:solidFill>
                <a:latin typeface="Franklin Gothic Medium" pitchFamily="34" charset="0"/>
              </a:rPr>
              <a:t> ve kılları incedir. </a:t>
            </a:r>
            <a:r>
              <a:rPr lang="tr-TR" sz="2800" u="sng" smtClean="0">
                <a:solidFill>
                  <a:srgbClr val="120763"/>
                </a:solidFill>
                <a:latin typeface="Franklin Gothic Medium" pitchFamily="34" charset="0"/>
              </a:rPr>
              <a:t>Koşarken kuyruk yukarı kalkar ve havada kavis yapar. Buna </a:t>
            </a:r>
            <a:r>
              <a:rPr lang="tr-TR" sz="2800" b="1" i="1" u="sng" smtClean="0">
                <a:solidFill>
                  <a:srgbClr val="E2021D"/>
                </a:solidFill>
                <a:latin typeface="Franklin Gothic Medium" pitchFamily="34" charset="0"/>
              </a:rPr>
              <a:t>kuyruk tutma</a:t>
            </a:r>
            <a:r>
              <a:rPr lang="tr-TR" sz="2800" u="sng" smtClean="0">
                <a:solidFill>
                  <a:srgbClr val="120763"/>
                </a:solidFill>
                <a:latin typeface="Franklin Gothic Medium" pitchFamily="34" charset="0"/>
              </a:rPr>
              <a:t> denir.</a:t>
            </a:r>
            <a:endParaRPr lang="tr-TR" sz="2800" b="1" u="sng" smtClean="0">
              <a:solidFill>
                <a:srgbClr val="120763"/>
              </a:solidFill>
              <a:latin typeface="Franklin Gothic Medium" pitchFamily="34" charset="0"/>
            </a:endParaRPr>
          </a:p>
          <a:p>
            <a:pPr algn="just" eaLnBrk="1" hangingPunct="1">
              <a:lnSpc>
                <a:spcPct val="80000"/>
              </a:lnSpc>
              <a:buFontTx/>
              <a:buNone/>
            </a:pPr>
            <a:r>
              <a:rPr lang="tr-TR" sz="2800" b="1" smtClean="0">
                <a:solidFill>
                  <a:srgbClr val="646406"/>
                </a:solidFill>
                <a:latin typeface="Franklin Gothic Medium" pitchFamily="34" charset="0"/>
              </a:rPr>
              <a:t>Bacaklar:</a:t>
            </a:r>
          </a:p>
          <a:p>
            <a:pPr algn="just" eaLnBrk="1" hangingPunct="1">
              <a:lnSpc>
                <a:spcPct val="80000"/>
              </a:lnSpc>
            </a:pPr>
            <a:r>
              <a:rPr lang="tr-TR" sz="2800" smtClean="0">
                <a:solidFill>
                  <a:srgbClr val="120763"/>
                </a:solidFill>
                <a:latin typeface="Franklin Gothic Medium" pitchFamily="34" charset="0"/>
              </a:rPr>
              <a:t>İnce, sağlam ve kuru, kemikler sağlam, eklemler geniş, tendolar belirgin, tırnaklar küçük ve sağlamdır.</a:t>
            </a:r>
          </a:p>
        </p:txBody>
      </p:sp>
    </p:spTree>
    <p:extLst>
      <p:ext uri="{BB962C8B-B14F-4D97-AF65-F5344CB8AC3E}">
        <p14:creationId xmlns:p14="http://schemas.microsoft.com/office/powerpoint/2010/main" val="10157650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6"/>
          <p:cNvSpPr>
            <a:spLocks noGrp="1" noChangeArrowheads="1"/>
          </p:cNvSpPr>
          <p:nvPr>
            <p:ph type="body" idx="1"/>
          </p:nvPr>
        </p:nvSpPr>
        <p:spPr>
          <a:xfrm>
            <a:off x="0" y="1125538"/>
            <a:ext cx="8999538" cy="5616575"/>
          </a:xfrm>
        </p:spPr>
        <p:txBody>
          <a:bodyPr/>
          <a:lstStyle/>
          <a:p>
            <a:pPr algn="just" eaLnBrk="1" hangingPunct="1">
              <a:lnSpc>
                <a:spcPct val="90000"/>
              </a:lnSpc>
            </a:pPr>
            <a:r>
              <a:rPr lang="tr-TR" sz="2800" b="1" smtClean="0">
                <a:solidFill>
                  <a:srgbClr val="F85810"/>
                </a:solidFill>
                <a:latin typeface="Franklin Gothic Medium" pitchFamily="34" charset="0"/>
              </a:rPr>
              <a:t>Deri</a:t>
            </a:r>
            <a:r>
              <a:rPr lang="tr-TR" sz="2800" smtClean="0">
                <a:solidFill>
                  <a:srgbClr val="646406"/>
                </a:solidFill>
                <a:latin typeface="Franklin Gothic Medium" pitchFamily="34" charset="0"/>
              </a:rPr>
              <a:t> </a:t>
            </a:r>
            <a:r>
              <a:rPr lang="tr-TR" sz="2800" smtClean="0">
                <a:solidFill>
                  <a:srgbClr val="120763"/>
                </a:solidFill>
                <a:latin typeface="Franklin Gothic Medium" pitchFamily="34" charset="0"/>
              </a:rPr>
              <a:t>ince</a:t>
            </a:r>
          </a:p>
          <a:p>
            <a:pPr algn="just" eaLnBrk="1" hangingPunct="1">
              <a:lnSpc>
                <a:spcPct val="90000"/>
              </a:lnSpc>
            </a:pPr>
            <a:r>
              <a:rPr lang="tr-TR" sz="2800" b="1" smtClean="0">
                <a:solidFill>
                  <a:srgbClr val="9933FF"/>
                </a:solidFill>
                <a:latin typeface="Franklin Gothic Medium" pitchFamily="34" charset="0"/>
              </a:rPr>
              <a:t>Kaslar, tendolar</a:t>
            </a:r>
            <a:r>
              <a:rPr lang="tr-TR" sz="2800" smtClean="0">
                <a:solidFill>
                  <a:srgbClr val="9933FF"/>
                </a:solidFill>
                <a:latin typeface="Franklin Gothic Medium" pitchFamily="34" charset="0"/>
              </a:rPr>
              <a:t> ve </a:t>
            </a:r>
            <a:r>
              <a:rPr lang="tr-TR" sz="2800" b="1" smtClean="0">
                <a:solidFill>
                  <a:srgbClr val="9933FF"/>
                </a:solidFill>
                <a:latin typeface="Franklin Gothic Medium" pitchFamily="34" charset="0"/>
              </a:rPr>
              <a:t>damarlar</a:t>
            </a:r>
            <a:r>
              <a:rPr lang="tr-TR" sz="2800" smtClean="0">
                <a:solidFill>
                  <a:srgbClr val="120763"/>
                </a:solidFill>
                <a:latin typeface="Franklin Gothic Medium" pitchFamily="34" charset="0"/>
              </a:rPr>
              <a:t> deri altında kendini belirtir. </a:t>
            </a:r>
          </a:p>
          <a:p>
            <a:pPr algn="just" eaLnBrk="1" hangingPunct="1">
              <a:lnSpc>
                <a:spcPct val="90000"/>
              </a:lnSpc>
            </a:pPr>
            <a:r>
              <a:rPr lang="tr-TR" sz="2800" b="1" smtClean="0">
                <a:solidFill>
                  <a:srgbClr val="F85810"/>
                </a:solidFill>
                <a:latin typeface="Franklin Gothic Medium" pitchFamily="34" charset="0"/>
              </a:rPr>
              <a:t>Yürüyüş</a:t>
            </a:r>
            <a:r>
              <a:rPr lang="tr-TR" sz="2800" smtClean="0">
                <a:solidFill>
                  <a:srgbClr val="F85810"/>
                </a:solidFill>
                <a:latin typeface="Franklin Gothic Medium" pitchFamily="34" charset="0"/>
              </a:rPr>
              <a:t> </a:t>
            </a:r>
            <a:r>
              <a:rPr lang="tr-TR" sz="2800" smtClean="0">
                <a:solidFill>
                  <a:srgbClr val="120763"/>
                </a:solidFill>
                <a:latin typeface="Franklin Gothic Medium" pitchFamily="34" charset="0"/>
              </a:rPr>
              <a:t>hafif ve elastikidir. </a:t>
            </a:r>
            <a:r>
              <a:rPr lang="tr-TR" sz="2800" b="1" smtClean="0">
                <a:solidFill>
                  <a:srgbClr val="F85810"/>
                </a:solidFill>
                <a:latin typeface="Franklin Gothic Medium" pitchFamily="34" charset="0"/>
              </a:rPr>
              <a:t>Normal yürüyüşte</a:t>
            </a:r>
            <a:r>
              <a:rPr lang="tr-TR" sz="2800" smtClean="0">
                <a:solidFill>
                  <a:srgbClr val="120763"/>
                </a:solidFill>
                <a:latin typeface="Franklin Gothic Medium" pitchFamily="34" charset="0"/>
              </a:rPr>
              <a:t> adımlar dar (kısa) olup </a:t>
            </a:r>
            <a:r>
              <a:rPr lang="tr-TR" sz="2800" b="1" smtClean="0">
                <a:solidFill>
                  <a:srgbClr val="646406"/>
                </a:solidFill>
                <a:latin typeface="Franklin Gothic Medium" pitchFamily="34" charset="0"/>
              </a:rPr>
              <a:t>rahvan yürüyüşe</a:t>
            </a:r>
            <a:r>
              <a:rPr lang="tr-TR" sz="2800" smtClean="0">
                <a:solidFill>
                  <a:srgbClr val="120763"/>
                </a:solidFill>
                <a:latin typeface="Franklin Gothic Medium" pitchFamily="34" charset="0"/>
              </a:rPr>
              <a:t> eğilim gösterir. </a:t>
            </a:r>
            <a:r>
              <a:rPr lang="tr-TR" sz="2800" b="1" smtClean="0">
                <a:solidFill>
                  <a:srgbClr val="F85810"/>
                </a:solidFill>
                <a:latin typeface="Franklin Gothic Medium" pitchFamily="34" charset="0"/>
              </a:rPr>
              <a:t>Koşarken</a:t>
            </a:r>
            <a:r>
              <a:rPr lang="tr-TR" sz="2800" smtClean="0">
                <a:solidFill>
                  <a:srgbClr val="120763"/>
                </a:solidFill>
                <a:latin typeface="Franklin Gothic Medium" pitchFamily="34" charset="0"/>
              </a:rPr>
              <a:t> adımlar alçaktandır. </a:t>
            </a:r>
            <a:r>
              <a:rPr lang="tr-TR" sz="2800" b="1" smtClean="0">
                <a:solidFill>
                  <a:srgbClr val="F85810"/>
                </a:solidFill>
                <a:latin typeface="Franklin Gothic Medium" pitchFamily="34" charset="0"/>
              </a:rPr>
              <a:t>Dört nal koşması</a:t>
            </a:r>
            <a:r>
              <a:rPr lang="tr-TR" sz="2800" smtClean="0">
                <a:solidFill>
                  <a:srgbClr val="120763"/>
                </a:solidFill>
                <a:latin typeface="Franklin Gothic Medium" pitchFamily="34" charset="0"/>
              </a:rPr>
              <a:t> gayet iyidir. </a:t>
            </a:r>
          </a:p>
          <a:p>
            <a:pPr algn="just" eaLnBrk="1" hangingPunct="1">
              <a:lnSpc>
                <a:spcPct val="90000"/>
              </a:lnSpc>
            </a:pPr>
            <a:r>
              <a:rPr lang="tr-TR" sz="2800" smtClean="0">
                <a:solidFill>
                  <a:srgbClr val="E2021D"/>
                </a:solidFill>
                <a:latin typeface="Franklin Gothic Medium" pitchFamily="34" charset="0"/>
              </a:rPr>
              <a:t>En çok görülen donlar;</a:t>
            </a:r>
            <a:r>
              <a:rPr lang="tr-TR" sz="2800" smtClean="0">
                <a:solidFill>
                  <a:srgbClr val="120763"/>
                </a:solidFill>
                <a:latin typeface="Franklin Gothic Medium" pitchFamily="34" charset="0"/>
              </a:rPr>
              <a:t> doru, al ve kır donlardır. Yağız don nadir görülür.</a:t>
            </a:r>
          </a:p>
          <a:p>
            <a:pPr algn="just" eaLnBrk="1" hangingPunct="1">
              <a:lnSpc>
                <a:spcPct val="90000"/>
              </a:lnSpc>
            </a:pPr>
            <a:r>
              <a:rPr lang="tr-TR" sz="2800" smtClean="0">
                <a:solidFill>
                  <a:srgbClr val="120763"/>
                </a:solidFill>
                <a:latin typeface="Franklin Gothic Medium" pitchFamily="34" charset="0"/>
              </a:rPr>
              <a:t>Gebelik süresi </a:t>
            </a:r>
            <a:r>
              <a:rPr lang="tr-TR" sz="2800" smtClean="0">
                <a:solidFill>
                  <a:srgbClr val="E2021D"/>
                </a:solidFill>
                <a:latin typeface="Franklin Gothic Medium" pitchFamily="34" charset="0"/>
              </a:rPr>
              <a:t>334-342 gün,</a:t>
            </a:r>
            <a:r>
              <a:rPr lang="tr-TR" sz="2800" smtClean="0">
                <a:solidFill>
                  <a:srgbClr val="120763"/>
                </a:solidFill>
                <a:latin typeface="Franklin Gothic Medium" pitchFamily="34" charset="0"/>
              </a:rPr>
              <a:t> taylarda doğum ağırlığı </a:t>
            </a:r>
            <a:r>
              <a:rPr lang="tr-TR" sz="2800" smtClean="0">
                <a:solidFill>
                  <a:srgbClr val="E2021D"/>
                </a:solidFill>
                <a:latin typeface="Franklin Gothic Medium" pitchFamily="34" charset="0"/>
              </a:rPr>
              <a:t>42-47 kg,</a:t>
            </a:r>
            <a:r>
              <a:rPr lang="tr-TR" sz="2800" smtClean="0">
                <a:solidFill>
                  <a:srgbClr val="120763"/>
                </a:solidFill>
                <a:latin typeface="Franklin Gothic Medium" pitchFamily="34" charset="0"/>
              </a:rPr>
              <a:t> ergin canlı ağırlık </a:t>
            </a:r>
            <a:r>
              <a:rPr lang="tr-TR" sz="2800" smtClean="0">
                <a:solidFill>
                  <a:srgbClr val="E2021D"/>
                </a:solidFill>
                <a:latin typeface="Franklin Gothic Medium" pitchFamily="34" charset="0"/>
              </a:rPr>
              <a:t>350-450 kg</a:t>
            </a:r>
            <a:r>
              <a:rPr lang="tr-TR" sz="2800" smtClean="0">
                <a:solidFill>
                  <a:srgbClr val="120763"/>
                </a:solidFill>
                <a:latin typeface="Franklin Gothic Medium" pitchFamily="34" charset="0"/>
              </a:rPr>
              <a:t> dır. Büyüme normal düzeyde olup gelişmesini üç yaşta tamamlar ve dört yaşta damızlıkta kullanılmaya başlanır.</a:t>
            </a:r>
          </a:p>
        </p:txBody>
      </p:sp>
    </p:spTree>
    <p:extLst>
      <p:ext uri="{BB962C8B-B14F-4D97-AF65-F5344CB8AC3E}">
        <p14:creationId xmlns:p14="http://schemas.microsoft.com/office/powerpoint/2010/main" val="2372693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6"/>
          <p:cNvSpPr>
            <a:spLocks noGrp="1" noChangeArrowheads="1"/>
          </p:cNvSpPr>
          <p:nvPr>
            <p:ph type="body" idx="1"/>
          </p:nvPr>
        </p:nvSpPr>
        <p:spPr>
          <a:xfrm>
            <a:off x="0" y="981075"/>
            <a:ext cx="8964613" cy="5876925"/>
          </a:xfrm>
        </p:spPr>
        <p:txBody>
          <a:bodyPr/>
          <a:lstStyle/>
          <a:p>
            <a:pPr algn="just" eaLnBrk="1" hangingPunct="1">
              <a:lnSpc>
                <a:spcPct val="90000"/>
              </a:lnSpc>
            </a:pPr>
            <a:r>
              <a:rPr lang="tr-TR" sz="2600" smtClean="0">
                <a:solidFill>
                  <a:srgbClr val="120763"/>
                </a:solidFill>
                <a:latin typeface="Franklin Gothic Medium" pitchFamily="34" charset="0"/>
              </a:rPr>
              <a:t>Arap atı </a:t>
            </a:r>
            <a:r>
              <a:rPr lang="tr-TR" sz="2600" smtClean="0">
                <a:solidFill>
                  <a:srgbClr val="E2021D"/>
                </a:solidFill>
                <a:latin typeface="Franklin Gothic Medium" pitchFamily="34" charset="0"/>
              </a:rPr>
              <a:t>kombine verimli</a:t>
            </a:r>
            <a:r>
              <a:rPr lang="tr-TR" sz="2600" smtClean="0">
                <a:solidFill>
                  <a:srgbClr val="120763"/>
                </a:solidFill>
                <a:latin typeface="Franklin Gothic Medium" pitchFamily="34" charset="0"/>
              </a:rPr>
              <a:t> bir ırktır. </a:t>
            </a:r>
          </a:p>
          <a:p>
            <a:pPr algn="just" eaLnBrk="1" hangingPunct="1">
              <a:lnSpc>
                <a:spcPct val="90000"/>
              </a:lnSpc>
            </a:pPr>
            <a:r>
              <a:rPr lang="tr-TR" sz="2600" smtClean="0">
                <a:solidFill>
                  <a:srgbClr val="120763"/>
                </a:solidFill>
                <a:latin typeface="Franklin Gothic Medium" pitchFamily="34" charset="0"/>
              </a:rPr>
              <a:t>Canlı mizaçlı,  </a:t>
            </a:r>
            <a:r>
              <a:rPr lang="tr-TR" sz="2600" smtClean="0">
                <a:solidFill>
                  <a:srgbClr val="646406"/>
                </a:solidFill>
                <a:latin typeface="Franklin Gothic Medium" pitchFamily="34" charset="0"/>
              </a:rPr>
              <a:t>sağlam konstitüsyonlu</a:t>
            </a:r>
            <a:r>
              <a:rPr lang="tr-TR" sz="2600" smtClean="0">
                <a:solidFill>
                  <a:srgbClr val="120763"/>
                </a:solidFill>
                <a:latin typeface="Franklin Gothic Medium" pitchFamily="34" charset="0"/>
              </a:rPr>
              <a:t> ve dayanıklı olduğu için açlığa, susuzluğa, hastalıklara dayanıklı bir hayvandır. </a:t>
            </a:r>
          </a:p>
          <a:p>
            <a:pPr algn="just" eaLnBrk="1" hangingPunct="1">
              <a:lnSpc>
                <a:spcPct val="90000"/>
              </a:lnSpc>
            </a:pPr>
            <a:r>
              <a:rPr lang="tr-TR" sz="2600" smtClean="0">
                <a:solidFill>
                  <a:srgbClr val="7F00FE"/>
                </a:solidFill>
                <a:latin typeface="Franklin Gothic Medium" pitchFamily="34" charset="0"/>
              </a:rPr>
              <a:t>Günlük 70-80 km</a:t>
            </a:r>
            <a:r>
              <a:rPr lang="tr-TR" sz="2600" smtClean="0">
                <a:solidFill>
                  <a:srgbClr val="120763"/>
                </a:solidFill>
                <a:latin typeface="Franklin Gothic Medium" pitchFamily="34" charset="0"/>
              </a:rPr>
              <a:t> gitmek şartıyla günlerce, hatta </a:t>
            </a:r>
            <a:r>
              <a:rPr lang="tr-TR" sz="2600" smtClean="0">
                <a:solidFill>
                  <a:srgbClr val="7F00FE"/>
                </a:solidFill>
                <a:latin typeface="Franklin Gothic Medium" pitchFamily="34" charset="0"/>
              </a:rPr>
              <a:t>aylarca yürümeye</a:t>
            </a:r>
            <a:r>
              <a:rPr lang="tr-TR" sz="2600" smtClean="0">
                <a:solidFill>
                  <a:srgbClr val="120763"/>
                </a:solidFill>
                <a:latin typeface="Franklin Gothic Medium" pitchFamily="34" charset="0"/>
              </a:rPr>
              <a:t> dayanabilen Arap atları görüldüğü bildirilmektedir. </a:t>
            </a:r>
          </a:p>
          <a:p>
            <a:pPr algn="just" eaLnBrk="1" hangingPunct="1">
              <a:lnSpc>
                <a:spcPct val="90000"/>
              </a:lnSpc>
            </a:pPr>
            <a:r>
              <a:rPr lang="tr-TR" sz="2600" smtClean="0">
                <a:solidFill>
                  <a:srgbClr val="120763"/>
                </a:solidFill>
                <a:latin typeface="Franklin Gothic Medium" pitchFamily="34" charset="0"/>
              </a:rPr>
              <a:t>Arap atları 100 millik bir mesafeyi 10 saatten daha az bir sürede  gidebilmektedir. </a:t>
            </a:r>
          </a:p>
          <a:p>
            <a:pPr algn="just" eaLnBrk="1" hangingPunct="1">
              <a:lnSpc>
                <a:spcPct val="90000"/>
              </a:lnSpc>
            </a:pPr>
            <a:r>
              <a:rPr lang="tr-TR" sz="2600" smtClean="0">
                <a:solidFill>
                  <a:srgbClr val="E2021D"/>
                </a:solidFill>
                <a:latin typeface="Franklin Gothic Medium" pitchFamily="34" charset="0"/>
              </a:rPr>
              <a:t>Uzun mesafeli yarışlarda (endurance racing) çok iyidir.</a:t>
            </a:r>
            <a:r>
              <a:rPr lang="tr-TR" sz="2600" smtClean="0">
                <a:solidFill>
                  <a:srgbClr val="120763"/>
                </a:solidFill>
                <a:latin typeface="Franklin Gothic Medium" pitchFamily="34" charset="0"/>
              </a:rPr>
              <a:t> </a:t>
            </a:r>
            <a:r>
              <a:rPr lang="tr-TR" sz="2600" smtClean="0">
                <a:solidFill>
                  <a:srgbClr val="9933FF"/>
                </a:solidFill>
                <a:latin typeface="Franklin Gothic Medium" pitchFamily="34" charset="0"/>
              </a:rPr>
              <a:t>Çünkü;  Sırt daha kısa ve daha güçlüdür,</a:t>
            </a:r>
            <a:r>
              <a:rPr lang="tr-TR" sz="2600" smtClean="0">
                <a:solidFill>
                  <a:srgbClr val="120763"/>
                </a:solidFill>
                <a:latin typeface="Franklin Gothic Medium" pitchFamily="34" charset="0"/>
              </a:rPr>
              <a:t> bu da önemli bir ağırlığı rahat bir şekilde uzun süre taşımaya imkan verir. </a:t>
            </a:r>
          </a:p>
          <a:p>
            <a:pPr algn="just" eaLnBrk="1" hangingPunct="1">
              <a:lnSpc>
                <a:spcPct val="90000"/>
              </a:lnSpc>
            </a:pPr>
            <a:r>
              <a:rPr lang="tr-TR" sz="2600" smtClean="0">
                <a:solidFill>
                  <a:srgbClr val="120763"/>
                </a:solidFill>
                <a:latin typeface="Franklin Gothic Medium" pitchFamily="34" charset="0"/>
              </a:rPr>
              <a:t>Günümüzde  Arap atı yarış atı olarak değerlendirilmektedir. </a:t>
            </a:r>
            <a:r>
              <a:rPr lang="tr-TR" sz="2600" smtClean="0">
                <a:solidFill>
                  <a:srgbClr val="0000CC"/>
                </a:solidFill>
                <a:latin typeface="Franklin Gothic Medium" pitchFamily="34" charset="0"/>
              </a:rPr>
              <a:t>Türkiye de, Arap atını yarış atı olarak değerlendiren ülkelerin başında gelmektedir.</a:t>
            </a:r>
          </a:p>
        </p:txBody>
      </p:sp>
    </p:spTree>
    <p:extLst>
      <p:ext uri="{BB962C8B-B14F-4D97-AF65-F5344CB8AC3E}">
        <p14:creationId xmlns:p14="http://schemas.microsoft.com/office/powerpoint/2010/main" val="21594073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ext Box 2"/>
          <p:cNvSpPr txBox="1">
            <a:spLocks noChangeArrowheads="1"/>
          </p:cNvSpPr>
          <p:nvPr/>
        </p:nvSpPr>
        <p:spPr bwMode="auto">
          <a:xfrm>
            <a:off x="1619250" y="260350"/>
            <a:ext cx="4892675"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5400" b="1">
                <a:solidFill>
                  <a:srgbClr val="CC0000"/>
                </a:solidFill>
              </a:rPr>
              <a:t> Arap Atı </a:t>
            </a:r>
            <a:r>
              <a:rPr lang="tr-TR" sz="2400" b="1">
                <a:solidFill>
                  <a:srgbClr val="CC0000"/>
                </a:solidFill>
              </a:rPr>
              <a:t>(Özet)</a:t>
            </a:r>
          </a:p>
        </p:txBody>
      </p:sp>
      <p:sp>
        <p:nvSpPr>
          <p:cNvPr id="928771" name="AutoShape 3"/>
          <p:cNvSpPr>
            <a:spLocks noChangeArrowheads="1"/>
          </p:cNvSpPr>
          <p:nvPr/>
        </p:nvSpPr>
        <p:spPr bwMode="auto">
          <a:xfrm>
            <a:off x="4643438" y="1341438"/>
            <a:ext cx="4284662" cy="4895850"/>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lnSpc>
                <a:spcPct val="115000"/>
              </a:lnSpc>
            </a:pPr>
            <a:endParaRPr lang="tr-TR" sz="1400">
              <a:solidFill>
                <a:srgbClr val="CC0000"/>
              </a:solidFill>
              <a:latin typeface="Tahoma" pitchFamily="34" charset="0"/>
            </a:endParaRPr>
          </a:p>
          <a:p>
            <a:pPr algn="just">
              <a:lnSpc>
                <a:spcPct val="115000"/>
              </a:lnSpc>
            </a:pPr>
            <a:r>
              <a:rPr lang="tr-TR" sz="1400">
                <a:solidFill>
                  <a:srgbClr val="0000CC"/>
                </a:solidFill>
                <a:latin typeface="Tahoma" pitchFamily="34" charset="0"/>
              </a:rPr>
              <a:t> M. Ö. 2000 yıllarından beri yetiştirilmektedir.</a:t>
            </a:r>
          </a:p>
          <a:p>
            <a:pPr algn="just">
              <a:lnSpc>
                <a:spcPct val="115000"/>
              </a:lnSpc>
              <a:buFontTx/>
              <a:buChar char="•"/>
            </a:pPr>
            <a:r>
              <a:rPr lang="tr-TR" sz="1400">
                <a:solidFill>
                  <a:srgbClr val="0000CC"/>
                </a:solidFill>
                <a:latin typeface="Tahoma" pitchFamily="34" charset="0"/>
              </a:rPr>
              <a:t> Bilinen en eski saf ırktır.</a:t>
            </a:r>
          </a:p>
          <a:p>
            <a:pPr algn="just">
              <a:lnSpc>
                <a:spcPct val="115000"/>
              </a:lnSpc>
              <a:buFontTx/>
              <a:buChar char="•"/>
            </a:pPr>
            <a:r>
              <a:rPr lang="tr-TR" sz="1400">
                <a:solidFill>
                  <a:srgbClr val="0000CC"/>
                </a:solidFill>
                <a:latin typeface="Tahoma" pitchFamily="34" charset="0"/>
              </a:rPr>
              <a:t> Binek, koşum, çekim ve yarış gibi verimlerinden </a:t>
            </a:r>
          </a:p>
          <a:p>
            <a:pPr algn="just">
              <a:lnSpc>
                <a:spcPct val="115000"/>
              </a:lnSpc>
            </a:pPr>
            <a:r>
              <a:rPr lang="tr-TR" sz="1400">
                <a:solidFill>
                  <a:srgbClr val="0000CC"/>
                </a:solidFill>
                <a:latin typeface="Tahoma" pitchFamily="34" charset="0"/>
              </a:rPr>
              <a:t>yararlanılabilen kombine verimli bir ırktır.</a:t>
            </a:r>
          </a:p>
          <a:p>
            <a:pPr algn="just">
              <a:lnSpc>
                <a:spcPct val="115000"/>
              </a:lnSpc>
            </a:pPr>
            <a:r>
              <a:rPr lang="tr-TR" sz="1400">
                <a:solidFill>
                  <a:srgbClr val="0000CC"/>
                </a:solidFill>
                <a:latin typeface="Tahoma" pitchFamily="34" charset="0"/>
              </a:rPr>
              <a:t>Canlı mizaçlı ve sağlam konstitüsyonludur. </a:t>
            </a:r>
          </a:p>
          <a:p>
            <a:pPr algn="just">
              <a:lnSpc>
                <a:spcPct val="115000"/>
              </a:lnSpc>
              <a:buFontTx/>
              <a:buChar char="•"/>
            </a:pPr>
            <a:r>
              <a:rPr lang="tr-TR" sz="1400">
                <a:solidFill>
                  <a:srgbClr val="0000CC"/>
                </a:solidFill>
                <a:latin typeface="Tahoma" pitchFamily="34" charset="0"/>
              </a:rPr>
              <a:t> Morfolojik özellikleri:</a:t>
            </a:r>
          </a:p>
          <a:p>
            <a:pPr algn="just">
              <a:lnSpc>
                <a:spcPct val="115000"/>
              </a:lnSpc>
            </a:pPr>
            <a:r>
              <a:rPr lang="tr-TR" sz="1400">
                <a:solidFill>
                  <a:srgbClr val="080808"/>
                </a:solidFill>
                <a:latin typeface="Tahoma" pitchFamily="34" charset="0"/>
              </a:rPr>
              <a:t>- Baş</a:t>
            </a:r>
            <a:r>
              <a:rPr lang="tr-TR" sz="1400">
                <a:solidFill>
                  <a:srgbClr val="0000CC"/>
                </a:solidFill>
                <a:latin typeface="Tahoma" pitchFamily="34" charset="0"/>
              </a:rPr>
              <a:t>ın profili düz, bazen hafif iç bükeydir. </a:t>
            </a:r>
            <a:r>
              <a:rPr lang="tr-TR" sz="1400">
                <a:solidFill>
                  <a:srgbClr val="080808"/>
                </a:solidFill>
                <a:latin typeface="Tahoma" pitchFamily="34" charset="0"/>
              </a:rPr>
              <a:t>Cidago,</a:t>
            </a:r>
          </a:p>
          <a:p>
            <a:pPr algn="just">
              <a:lnSpc>
                <a:spcPct val="115000"/>
              </a:lnSpc>
            </a:pPr>
            <a:r>
              <a:rPr lang="tr-TR" sz="1400">
                <a:solidFill>
                  <a:srgbClr val="0000CC"/>
                </a:solidFill>
                <a:latin typeface="Tahoma" pitchFamily="34" charset="0"/>
              </a:rPr>
              <a:t>kısa, kuvvetli ve hafif belirgindir. </a:t>
            </a:r>
            <a:r>
              <a:rPr lang="tr-TR" sz="1400">
                <a:solidFill>
                  <a:srgbClr val="080808"/>
                </a:solidFill>
                <a:latin typeface="Tahoma" pitchFamily="34" charset="0"/>
              </a:rPr>
              <a:t>Cidago yüksekliği</a:t>
            </a:r>
            <a:r>
              <a:rPr lang="tr-TR" sz="1400">
                <a:solidFill>
                  <a:srgbClr val="0000CC"/>
                </a:solidFill>
                <a:latin typeface="Tahoma" pitchFamily="34" charset="0"/>
              </a:rPr>
              <a:t> </a:t>
            </a:r>
          </a:p>
          <a:p>
            <a:pPr algn="just">
              <a:lnSpc>
                <a:spcPct val="115000"/>
              </a:lnSpc>
            </a:pPr>
            <a:r>
              <a:rPr lang="tr-TR" sz="1400">
                <a:solidFill>
                  <a:srgbClr val="0000CC"/>
                </a:solidFill>
                <a:latin typeface="Tahoma" pitchFamily="34" charset="0"/>
              </a:rPr>
              <a:t>145-155 cm; haralarda yetiştirilenlerde 158-160 </a:t>
            </a:r>
          </a:p>
          <a:p>
            <a:pPr algn="just">
              <a:lnSpc>
                <a:spcPct val="115000"/>
              </a:lnSpc>
            </a:pPr>
            <a:r>
              <a:rPr lang="tr-TR" sz="1400">
                <a:solidFill>
                  <a:srgbClr val="0000CC"/>
                </a:solidFill>
                <a:latin typeface="Tahoma" pitchFamily="34" charset="0"/>
              </a:rPr>
              <a:t>cm çıkabilmektedir. Cidago yüksekliği beden </a:t>
            </a:r>
          </a:p>
          <a:p>
            <a:pPr algn="just">
              <a:lnSpc>
                <a:spcPct val="115000"/>
              </a:lnSpc>
            </a:pPr>
            <a:r>
              <a:rPr lang="tr-TR" sz="1400">
                <a:solidFill>
                  <a:srgbClr val="0000CC"/>
                </a:solidFill>
                <a:latin typeface="Tahoma" pitchFamily="34" charset="0"/>
              </a:rPr>
              <a:t>uzunluğundan biraz fazladır. </a:t>
            </a:r>
            <a:r>
              <a:rPr lang="tr-TR" sz="1400">
                <a:solidFill>
                  <a:srgbClr val="080808"/>
                </a:solidFill>
                <a:latin typeface="Tahoma" pitchFamily="34" charset="0"/>
              </a:rPr>
              <a:t>Sağrı</a:t>
            </a:r>
            <a:r>
              <a:rPr lang="tr-TR" sz="1400">
                <a:solidFill>
                  <a:srgbClr val="0000CC"/>
                </a:solidFill>
                <a:latin typeface="Tahoma" pitchFamily="34" charset="0"/>
              </a:rPr>
              <a:t>,</a:t>
            </a:r>
            <a:r>
              <a:rPr lang="tr-TR" sz="1400">
                <a:solidFill>
                  <a:srgbClr val="080808"/>
                </a:solidFill>
                <a:latin typeface="Tahoma" pitchFamily="34" charset="0"/>
              </a:rPr>
              <a:t> k</a:t>
            </a:r>
            <a:r>
              <a:rPr lang="tr-TR" sz="1400">
                <a:solidFill>
                  <a:srgbClr val="0000CC"/>
                </a:solidFill>
                <a:latin typeface="Tahoma" pitchFamily="34" charset="0"/>
              </a:rPr>
              <a:t>ısa, düz veya </a:t>
            </a:r>
          </a:p>
          <a:p>
            <a:pPr algn="just">
              <a:lnSpc>
                <a:spcPct val="115000"/>
              </a:lnSpc>
            </a:pPr>
            <a:r>
              <a:rPr lang="tr-TR" sz="1400">
                <a:solidFill>
                  <a:srgbClr val="0000CC"/>
                </a:solidFill>
                <a:latin typeface="Tahoma" pitchFamily="34" charset="0"/>
              </a:rPr>
              <a:t>az eğimlidir. Kuyruk bağlantısı yukarıdandır. </a:t>
            </a:r>
          </a:p>
          <a:p>
            <a:pPr algn="just">
              <a:lnSpc>
                <a:spcPct val="115000"/>
              </a:lnSpc>
            </a:pPr>
            <a:r>
              <a:rPr lang="tr-TR" sz="1400">
                <a:solidFill>
                  <a:srgbClr val="0000CC"/>
                </a:solidFill>
                <a:latin typeface="Tahoma" pitchFamily="34" charset="0"/>
              </a:rPr>
              <a:t>Koşarken </a:t>
            </a:r>
            <a:r>
              <a:rPr lang="tr-TR" sz="1400">
                <a:solidFill>
                  <a:srgbClr val="080808"/>
                </a:solidFill>
                <a:latin typeface="Tahoma" pitchFamily="34" charset="0"/>
              </a:rPr>
              <a:t>kuyruk tutma</a:t>
            </a:r>
            <a:r>
              <a:rPr lang="tr-TR" sz="1400">
                <a:solidFill>
                  <a:srgbClr val="0000CC"/>
                </a:solidFill>
                <a:latin typeface="Tahoma" pitchFamily="34" charset="0"/>
              </a:rPr>
              <a:t> gösterir.</a:t>
            </a:r>
          </a:p>
          <a:p>
            <a:pPr algn="just">
              <a:lnSpc>
                <a:spcPct val="115000"/>
              </a:lnSpc>
            </a:pPr>
            <a:endParaRPr lang="tr-TR" sz="1400">
              <a:solidFill>
                <a:srgbClr val="0000CC"/>
              </a:solidFill>
              <a:latin typeface="Tahoma" pitchFamily="34" charset="0"/>
            </a:endParaRPr>
          </a:p>
          <a:p>
            <a:pPr algn="just">
              <a:lnSpc>
                <a:spcPct val="115000"/>
              </a:lnSpc>
            </a:pPr>
            <a:r>
              <a:rPr lang="tr-TR" sz="1400">
                <a:solidFill>
                  <a:srgbClr val="0000CC"/>
                </a:solidFill>
                <a:latin typeface="Tahoma" pitchFamily="34" charset="0"/>
              </a:rPr>
              <a:t>- En çok doru, al ve kır don görülür. Yağız don </a:t>
            </a:r>
          </a:p>
          <a:p>
            <a:pPr algn="just">
              <a:lnSpc>
                <a:spcPct val="115000"/>
              </a:lnSpc>
            </a:pPr>
            <a:r>
              <a:rPr lang="tr-TR" sz="1400">
                <a:solidFill>
                  <a:srgbClr val="0000CC"/>
                </a:solidFill>
                <a:latin typeface="Tahoma" pitchFamily="34" charset="0"/>
              </a:rPr>
              <a:t>nadiren görülür.</a:t>
            </a:r>
          </a:p>
          <a:p>
            <a:pPr algn="just">
              <a:lnSpc>
                <a:spcPct val="115000"/>
              </a:lnSpc>
            </a:pPr>
            <a:endParaRPr lang="tr-TR" sz="1400">
              <a:solidFill>
                <a:srgbClr val="0000CC"/>
              </a:solidFill>
              <a:latin typeface="Tahoma" pitchFamily="34" charset="0"/>
            </a:endParaRPr>
          </a:p>
          <a:p>
            <a:pPr algn="just">
              <a:lnSpc>
                <a:spcPct val="115000"/>
              </a:lnSpc>
            </a:pPr>
            <a:endParaRPr lang="tr-TR" sz="1400">
              <a:solidFill>
                <a:srgbClr val="0000CC"/>
              </a:solidFill>
              <a:latin typeface="Tahoma" pitchFamily="34" charset="0"/>
            </a:endParaRPr>
          </a:p>
        </p:txBody>
      </p:sp>
      <p:pic>
        <p:nvPicPr>
          <p:cNvPr id="928772" name="Picture 4" descr="arap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2133600"/>
            <a:ext cx="4392612" cy="329723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76657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928772"/>
                                        </p:tgtEl>
                                        <p:attrNameLst>
                                          <p:attrName>style.visibility</p:attrName>
                                        </p:attrNameLst>
                                      </p:cBhvr>
                                      <p:to>
                                        <p:strVal val="visible"/>
                                      </p:to>
                                    </p:set>
                                    <p:animEffect transition="in" filter="checkerboard(across)">
                                      <p:cBhvr>
                                        <p:cTn id="7" dur="500"/>
                                        <p:tgtEl>
                                          <p:spTgt spid="92877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28771"/>
                                        </p:tgtEl>
                                        <p:attrNameLst>
                                          <p:attrName>style.visibility</p:attrName>
                                        </p:attrNameLst>
                                      </p:cBhvr>
                                      <p:to>
                                        <p:strVal val="visible"/>
                                      </p:to>
                                    </p:set>
                                    <p:animEffect transition="in" filter="checkerboard(across)">
                                      <p:cBhvr>
                                        <p:cTn id="12" dur="500"/>
                                        <p:tgtEl>
                                          <p:spTgt spid="9287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877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3" name="Rectangle 5"/>
          <p:cNvSpPr>
            <a:spLocks noGrp="1" noChangeArrowheads="1"/>
          </p:cNvSpPr>
          <p:nvPr>
            <p:ph type="title"/>
          </p:nvPr>
        </p:nvSpPr>
        <p:spPr>
          <a:xfrm>
            <a:off x="442913" y="620713"/>
            <a:ext cx="8243887" cy="796925"/>
          </a:xfrm>
        </p:spPr>
        <p:txBody>
          <a:bodyPr/>
          <a:lstStyle/>
          <a:p>
            <a:pPr eaLnBrk="1" hangingPunct="1">
              <a:defRPr/>
            </a:pPr>
            <a:r>
              <a:rPr lang="tr-TR" b="1" smtClean="0">
                <a:solidFill>
                  <a:srgbClr val="E2021D"/>
                </a:solidFill>
                <a:latin typeface="Arial Black" pitchFamily="34" charset="0"/>
              </a:rPr>
              <a:t> İngiliz  Atı</a:t>
            </a:r>
          </a:p>
        </p:txBody>
      </p:sp>
      <p:sp>
        <p:nvSpPr>
          <p:cNvPr id="202755" name="Rectangle 6"/>
          <p:cNvSpPr>
            <a:spLocks noGrp="1" noChangeArrowheads="1"/>
          </p:cNvSpPr>
          <p:nvPr>
            <p:ph type="body" idx="1"/>
          </p:nvPr>
        </p:nvSpPr>
        <p:spPr>
          <a:xfrm>
            <a:off x="0" y="1981200"/>
            <a:ext cx="9144000" cy="4327525"/>
          </a:xfrm>
        </p:spPr>
        <p:txBody>
          <a:bodyPr/>
          <a:lstStyle/>
          <a:p>
            <a:pPr algn="just" eaLnBrk="1" hangingPunct="1">
              <a:lnSpc>
                <a:spcPct val="90000"/>
              </a:lnSpc>
              <a:buFontTx/>
              <a:buNone/>
            </a:pPr>
            <a:r>
              <a:rPr lang="tr-TR" sz="2400" b="1" smtClean="0">
                <a:solidFill>
                  <a:srgbClr val="9933FF"/>
                </a:solidFill>
                <a:latin typeface="Franklin Gothic Medium" pitchFamily="34" charset="0"/>
              </a:rPr>
              <a:t>Genel Bilgi</a:t>
            </a:r>
          </a:p>
          <a:p>
            <a:pPr algn="just" eaLnBrk="1" hangingPunct="1">
              <a:lnSpc>
                <a:spcPct val="90000"/>
              </a:lnSpc>
            </a:pPr>
            <a:r>
              <a:rPr lang="tr-TR" sz="2400" b="1" smtClean="0">
                <a:solidFill>
                  <a:srgbClr val="F85810"/>
                </a:solidFill>
                <a:latin typeface="Franklin Gothic Medium" pitchFamily="34" charset="0"/>
              </a:rPr>
              <a:t>Safkan İngiliz Atı</a:t>
            </a:r>
            <a:r>
              <a:rPr lang="tr-TR" sz="2400" b="1" smtClean="0">
                <a:solidFill>
                  <a:srgbClr val="646406"/>
                </a:solidFill>
                <a:latin typeface="Franklin Gothic Medium" pitchFamily="34" charset="0"/>
              </a:rPr>
              <a:t> olarak da bilinir.</a:t>
            </a:r>
          </a:p>
          <a:p>
            <a:pPr algn="just" eaLnBrk="1" hangingPunct="1">
              <a:lnSpc>
                <a:spcPct val="90000"/>
              </a:lnSpc>
            </a:pPr>
            <a:r>
              <a:rPr lang="tr-TR" sz="2400" smtClean="0">
                <a:solidFill>
                  <a:srgbClr val="120763"/>
                </a:solidFill>
                <a:latin typeface="Franklin Gothic Medium" pitchFamily="34" charset="0"/>
              </a:rPr>
              <a:t>Türk, Arap, İspanya ve Berber atlarından üç tanesi </a:t>
            </a:r>
            <a:r>
              <a:rPr lang="tr-TR" sz="2400" smtClean="0">
                <a:solidFill>
                  <a:srgbClr val="7F00FE"/>
                </a:solidFill>
                <a:latin typeface="Franklin Gothic Medium" pitchFamily="34" charset="0"/>
              </a:rPr>
              <a:t>(Byerley Turk, Darley Arabian, Godolphin Arabian)</a:t>
            </a:r>
            <a:r>
              <a:rPr lang="tr-TR" sz="2400" smtClean="0">
                <a:solidFill>
                  <a:srgbClr val="120763"/>
                </a:solidFill>
                <a:latin typeface="Franklin Gothic Medium" pitchFamily="34" charset="0"/>
              </a:rPr>
              <a:t> bugünkü saf kan İngiliz atına köken teşkil etmiştir.</a:t>
            </a:r>
          </a:p>
          <a:p>
            <a:pPr algn="just" eaLnBrk="1" hangingPunct="1">
              <a:lnSpc>
                <a:spcPct val="90000"/>
              </a:lnSpc>
            </a:pPr>
            <a:r>
              <a:rPr lang="tr-TR" sz="2400" smtClean="0">
                <a:solidFill>
                  <a:srgbClr val="120763"/>
                </a:solidFill>
                <a:latin typeface="Franklin Gothic Medium" pitchFamily="34" charset="0"/>
              </a:rPr>
              <a:t>Saf kan İngiliz at ırkının oluşmasında esas rol oynayan Byerley Turk’un neslinden  </a:t>
            </a:r>
            <a:r>
              <a:rPr lang="tr-TR" sz="2400" b="1" smtClean="0">
                <a:solidFill>
                  <a:srgbClr val="F85810"/>
                </a:solidFill>
                <a:latin typeface="Franklin Gothic Medium" pitchFamily="34" charset="0"/>
              </a:rPr>
              <a:t>Herod</a:t>
            </a:r>
            <a:r>
              <a:rPr lang="tr-TR" sz="2400" smtClean="0">
                <a:solidFill>
                  <a:srgbClr val="F85810"/>
                </a:solidFill>
                <a:latin typeface="Franklin Gothic Medium" pitchFamily="34" charset="0"/>
              </a:rPr>
              <a:t>;</a:t>
            </a:r>
            <a:r>
              <a:rPr lang="tr-TR" sz="2400" smtClean="0">
                <a:solidFill>
                  <a:srgbClr val="120763"/>
                </a:solidFill>
                <a:latin typeface="Franklin Gothic Medium" pitchFamily="34" charset="0"/>
              </a:rPr>
              <a:t> Darley Arabian’ın neslinden </a:t>
            </a:r>
            <a:r>
              <a:rPr lang="tr-TR" sz="2400" smtClean="0">
                <a:latin typeface="Franklin Gothic Medium" pitchFamily="34" charset="0"/>
              </a:rPr>
              <a:t> </a:t>
            </a:r>
            <a:r>
              <a:rPr lang="tr-TR" sz="2400" b="1" smtClean="0">
                <a:solidFill>
                  <a:srgbClr val="F85810"/>
                </a:solidFill>
                <a:latin typeface="Franklin Gothic Medium" pitchFamily="34" charset="0"/>
              </a:rPr>
              <a:t>Eclipse</a:t>
            </a:r>
            <a:r>
              <a:rPr lang="tr-TR" sz="2400" smtClean="0">
                <a:latin typeface="Franklin Gothic Medium" pitchFamily="34" charset="0"/>
              </a:rPr>
              <a:t> </a:t>
            </a:r>
            <a:r>
              <a:rPr lang="tr-TR" sz="2400" smtClean="0">
                <a:solidFill>
                  <a:srgbClr val="120763"/>
                </a:solidFill>
                <a:latin typeface="Franklin Gothic Medium" pitchFamily="34" charset="0"/>
              </a:rPr>
              <a:t>ile Godolphin’in neslinden </a:t>
            </a:r>
            <a:r>
              <a:rPr lang="tr-TR" sz="2400" b="1" smtClean="0">
                <a:solidFill>
                  <a:srgbClr val="F85810"/>
                </a:solidFill>
                <a:latin typeface="Franklin Gothic Medium" pitchFamily="34" charset="0"/>
              </a:rPr>
              <a:t>Matchem</a:t>
            </a:r>
            <a:r>
              <a:rPr lang="tr-TR" sz="2400" smtClean="0">
                <a:solidFill>
                  <a:srgbClr val="120763"/>
                </a:solidFill>
                <a:latin typeface="Franklin Gothic Medium" pitchFamily="34" charset="0"/>
              </a:rPr>
              <a:t> adlı atlardır. </a:t>
            </a:r>
            <a:br>
              <a:rPr lang="tr-TR" sz="2400" smtClean="0">
                <a:solidFill>
                  <a:srgbClr val="120763"/>
                </a:solidFill>
                <a:latin typeface="Franklin Gothic Medium" pitchFamily="34" charset="0"/>
              </a:rPr>
            </a:br>
            <a:r>
              <a:rPr lang="tr-TR" sz="2400" smtClean="0">
                <a:solidFill>
                  <a:srgbClr val="120763"/>
                </a:solidFill>
                <a:latin typeface="Franklin Gothic Medium" pitchFamily="34" charset="0"/>
              </a:rPr>
              <a:t>İngiltere’ de İngiliz atlarının secerelerinin tesbit edildiği </a:t>
            </a:r>
            <a:r>
              <a:rPr lang="tr-TR" sz="2400" smtClean="0">
                <a:solidFill>
                  <a:srgbClr val="E2021D"/>
                </a:solidFill>
                <a:latin typeface="Franklin Gothic Medium" pitchFamily="34" charset="0"/>
              </a:rPr>
              <a:t>soy kütüğü (General Stud-Book) 1793 yılında neşredilmiştir.  </a:t>
            </a:r>
          </a:p>
        </p:txBody>
      </p:sp>
    </p:spTree>
    <p:extLst>
      <p:ext uri="{BB962C8B-B14F-4D97-AF65-F5344CB8AC3E}">
        <p14:creationId xmlns:p14="http://schemas.microsoft.com/office/powerpoint/2010/main" val="37811731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7" name="Rectangle 5"/>
          <p:cNvSpPr>
            <a:spLocks noGrp="1" noChangeArrowheads="1"/>
          </p:cNvSpPr>
          <p:nvPr>
            <p:ph type="title"/>
          </p:nvPr>
        </p:nvSpPr>
        <p:spPr/>
        <p:txBody>
          <a:bodyPr/>
          <a:lstStyle/>
          <a:p>
            <a:pPr eaLnBrk="1" hangingPunct="1">
              <a:defRPr/>
            </a:pPr>
            <a:r>
              <a:rPr lang="tr-TR" smtClean="0">
                <a:solidFill>
                  <a:srgbClr val="646406"/>
                </a:solidFill>
                <a:latin typeface="Arial Black" pitchFamily="34" charset="0"/>
              </a:rPr>
              <a:t>Irk Özellikleri</a:t>
            </a:r>
          </a:p>
        </p:txBody>
      </p:sp>
      <p:sp>
        <p:nvSpPr>
          <p:cNvPr id="203779" name="Rectangle 6"/>
          <p:cNvSpPr>
            <a:spLocks noGrp="1" noChangeArrowheads="1"/>
          </p:cNvSpPr>
          <p:nvPr>
            <p:ph type="body" idx="1"/>
          </p:nvPr>
        </p:nvSpPr>
        <p:spPr>
          <a:xfrm>
            <a:off x="0" y="1981200"/>
            <a:ext cx="9144000" cy="4616450"/>
          </a:xfrm>
        </p:spPr>
        <p:txBody>
          <a:bodyPr/>
          <a:lstStyle/>
          <a:p>
            <a:pPr algn="just" eaLnBrk="1" hangingPunct="1">
              <a:lnSpc>
                <a:spcPct val="80000"/>
              </a:lnSpc>
              <a:buFontTx/>
              <a:buNone/>
            </a:pPr>
            <a:r>
              <a:rPr lang="tr-TR" sz="2800" b="1" smtClean="0">
                <a:solidFill>
                  <a:srgbClr val="E2021D"/>
                </a:solidFill>
                <a:latin typeface="Franklin Gothic Medium" pitchFamily="34" charset="0"/>
              </a:rPr>
              <a:t>Baş:</a:t>
            </a:r>
          </a:p>
          <a:p>
            <a:pPr algn="just" eaLnBrk="1" hangingPunct="1">
              <a:lnSpc>
                <a:spcPct val="80000"/>
              </a:lnSpc>
            </a:pPr>
            <a:r>
              <a:rPr lang="tr-TR" sz="2800" smtClean="0">
                <a:solidFill>
                  <a:srgbClr val="120763"/>
                </a:solidFill>
                <a:latin typeface="Franklin Gothic Medium" pitchFamily="34" charset="0"/>
              </a:rPr>
              <a:t>heterojen ve biraz büyük, fakat kuru ve zariftir. </a:t>
            </a:r>
          </a:p>
          <a:p>
            <a:pPr algn="just" eaLnBrk="1" hangingPunct="1">
              <a:lnSpc>
                <a:spcPct val="80000"/>
              </a:lnSpc>
            </a:pPr>
            <a:r>
              <a:rPr lang="tr-TR" sz="2800" b="1" smtClean="0">
                <a:solidFill>
                  <a:srgbClr val="E2021D"/>
                </a:solidFill>
                <a:latin typeface="Franklin Gothic Medium" pitchFamily="34" charset="0"/>
              </a:rPr>
              <a:t>Gözler</a:t>
            </a:r>
            <a:r>
              <a:rPr lang="tr-TR" sz="2800" smtClean="0">
                <a:solidFill>
                  <a:srgbClr val="E2021D"/>
                </a:solidFill>
                <a:latin typeface="Franklin Gothic Medium" pitchFamily="34" charset="0"/>
              </a:rPr>
              <a:t> </a:t>
            </a:r>
            <a:r>
              <a:rPr lang="tr-TR" sz="2800" smtClean="0">
                <a:solidFill>
                  <a:srgbClr val="120763"/>
                </a:solidFill>
                <a:latin typeface="Franklin Gothic Medium" pitchFamily="34" charset="0"/>
              </a:rPr>
              <a:t>Arap atına göre küçük ve canlıdır. </a:t>
            </a:r>
          </a:p>
          <a:p>
            <a:pPr algn="just" eaLnBrk="1" hangingPunct="1">
              <a:lnSpc>
                <a:spcPct val="80000"/>
              </a:lnSpc>
            </a:pPr>
            <a:r>
              <a:rPr lang="tr-TR" sz="2800" b="1" smtClean="0">
                <a:solidFill>
                  <a:srgbClr val="E2021D"/>
                </a:solidFill>
                <a:latin typeface="Franklin Gothic Medium" pitchFamily="34" charset="0"/>
              </a:rPr>
              <a:t>Burun delikleri</a:t>
            </a:r>
            <a:r>
              <a:rPr lang="tr-TR" sz="2800" smtClean="0">
                <a:solidFill>
                  <a:srgbClr val="120763"/>
                </a:solidFill>
                <a:latin typeface="Franklin Gothic Medium" pitchFamily="34" charset="0"/>
              </a:rPr>
              <a:t> büyüktür. </a:t>
            </a:r>
          </a:p>
          <a:p>
            <a:pPr algn="just" eaLnBrk="1" hangingPunct="1">
              <a:lnSpc>
                <a:spcPct val="80000"/>
              </a:lnSpc>
            </a:pPr>
            <a:r>
              <a:rPr lang="tr-TR" sz="2800" b="1" smtClean="0">
                <a:solidFill>
                  <a:srgbClr val="E2021D"/>
                </a:solidFill>
                <a:latin typeface="Franklin Gothic Medium" pitchFamily="34" charset="0"/>
              </a:rPr>
              <a:t>Ganaşlar </a:t>
            </a:r>
            <a:r>
              <a:rPr lang="tr-TR" sz="2800" b="1" smtClean="0">
                <a:solidFill>
                  <a:srgbClr val="120763"/>
                </a:solidFill>
                <a:latin typeface="Franklin Gothic Medium" pitchFamily="34" charset="0"/>
              </a:rPr>
              <a:t>(</a:t>
            </a:r>
            <a:r>
              <a:rPr lang="tr-TR" sz="2800" smtClean="0">
                <a:solidFill>
                  <a:srgbClr val="120763"/>
                </a:solidFill>
                <a:latin typeface="Franklin Gothic Medium" pitchFamily="34" charset="0"/>
              </a:rPr>
              <a:t>masseterler) geniştir. </a:t>
            </a:r>
          </a:p>
          <a:p>
            <a:pPr algn="just" eaLnBrk="1" hangingPunct="1">
              <a:lnSpc>
                <a:spcPct val="80000"/>
              </a:lnSpc>
            </a:pPr>
            <a:r>
              <a:rPr lang="tr-TR" sz="2800" b="1" smtClean="0">
                <a:solidFill>
                  <a:srgbClr val="E2021D"/>
                </a:solidFill>
                <a:latin typeface="Franklin Gothic Medium" pitchFamily="34" charset="0"/>
              </a:rPr>
              <a:t>Kulaklar</a:t>
            </a:r>
            <a:r>
              <a:rPr lang="tr-TR" sz="2800" smtClean="0">
                <a:solidFill>
                  <a:srgbClr val="120763"/>
                </a:solidFill>
                <a:latin typeface="Franklin Gothic Medium" pitchFamily="34" charset="0"/>
              </a:rPr>
              <a:t> uzun, sivri ve az hareketlidir. </a:t>
            </a:r>
          </a:p>
          <a:p>
            <a:pPr algn="just" eaLnBrk="1" hangingPunct="1">
              <a:lnSpc>
                <a:spcPct val="80000"/>
              </a:lnSpc>
            </a:pPr>
            <a:r>
              <a:rPr lang="tr-TR" sz="2800" b="1" smtClean="0">
                <a:solidFill>
                  <a:srgbClr val="E2021D"/>
                </a:solidFill>
                <a:latin typeface="Franklin Gothic Medium" pitchFamily="34" charset="0"/>
              </a:rPr>
              <a:t>Alın</a:t>
            </a:r>
            <a:r>
              <a:rPr lang="tr-TR" sz="2800" b="1" smtClean="0">
                <a:solidFill>
                  <a:srgbClr val="120763"/>
                </a:solidFill>
                <a:latin typeface="Franklin Gothic Medium" pitchFamily="34" charset="0"/>
              </a:rPr>
              <a:t> </a:t>
            </a:r>
            <a:r>
              <a:rPr lang="tr-TR" sz="2800" smtClean="0">
                <a:solidFill>
                  <a:srgbClr val="120763"/>
                </a:solidFill>
                <a:latin typeface="Franklin Gothic Medium" pitchFamily="34" charset="0"/>
              </a:rPr>
              <a:t>dardır. </a:t>
            </a:r>
          </a:p>
          <a:p>
            <a:pPr algn="just" eaLnBrk="1" hangingPunct="1">
              <a:lnSpc>
                <a:spcPct val="80000"/>
              </a:lnSpc>
              <a:buFontTx/>
              <a:buNone/>
            </a:pPr>
            <a:r>
              <a:rPr lang="tr-TR" sz="2800" b="1" smtClean="0">
                <a:solidFill>
                  <a:srgbClr val="E2021D"/>
                </a:solidFill>
                <a:latin typeface="Franklin Gothic Medium" pitchFamily="34" charset="0"/>
              </a:rPr>
              <a:t>Boyun:</a:t>
            </a:r>
          </a:p>
          <a:p>
            <a:pPr algn="just" eaLnBrk="1" hangingPunct="1">
              <a:lnSpc>
                <a:spcPct val="80000"/>
              </a:lnSpc>
            </a:pPr>
            <a:r>
              <a:rPr lang="tr-TR" sz="2800" smtClean="0">
                <a:solidFill>
                  <a:srgbClr val="120763"/>
                </a:solidFill>
                <a:latin typeface="Franklin Gothic Medium" pitchFamily="34" charset="0"/>
              </a:rPr>
              <a:t>uzun, adaleli ve kuvvetli, baş’a ve vücuda bağlantıları iyidir. </a:t>
            </a:r>
          </a:p>
        </p:txBody>
      </p:sp>
    </p:spTree>
    <p:extLst>
      <p:ext uri="{BB962C8B-B14F-4D97-AF65-F5344CB8AC3E}">
        <p14:creationId xmlns:p14="http://schemas.microsoft.com/office/powerpoint/2010/main" val="41426603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6"/>
          <p:cNvSpPr>
            <a:spLocks noGrp="1" noChangeArrowheads="1"/>
          </p:cNvSpPr>
          <p:nvPr>
            <p:ph type="body" idx="1"/>
          </p:nvPr>
        </p:nvSpPr>
        <p:spPr>
          <a:xfrm>
            <a:off x="0" y="981075"/>
            <a:ext cx="9144000" cy="5876925"/>
          </a:xfrm>
        </p:spPr>
        <p:txBody>
          <a:bodyPr/>
          <a:lstStyle/>
          <a:p>
            <a:pPr algn="just" eaLnBrk="1" hangingPunct="1">
              <a:lnSpc>
                <a:spcPct val="80000"/>
              </a:lnSpc>
            </a:pPr>
            <a:r>
              <a:rPr lang="tr-TR" sz="2200" b="1" smtClean="0">
                <a:solidFill>
                  <a:srgbClr val="9933FF"/>
                </a:solidFill>
                <a:latin typeface="Franklin Gothic Medium" pitchFamily="34" charset="0"/>
              </a:rPr>
              <a:t>Normal yürüyüşte</a:t>
            </a:r>
            <a:r>
              <a:rPr lang="tr-TR" sz="2200" smtClean="0">
                <a:solidFill>
                  <a:srgbClr val="120763"/>
                </a:solidFill>
                <a:latin typeface="Franklin Gothic Medium" pitchFamily="34" charset="0"/>
              </a:rPr>
              <a:t> adımlar geniş (uzun), </a:t>
            </a:r>
            <a:r>
              <a:rPr lang="tr-TR" sz="2200" b="1" smtClean="0">
                <a:solidFill>
                  <a:srgbClr val="9933FF"/>
                </a:solidFill>
                <a:latin typeface="Franklin Gothic Medium" pitchFamily="34" charset="0"/>
              </a:rPr>
              <a:t>koşarken</a:t>
            </a:r>
            <a:r>
              <a:rPr lang="tr-TR" sz="2200" smtClean="0">
                <a:solidFill>
                  <a:srgbClr val="120763"/>
                </a:solidFill>
                <a:latin typeface="Franklin Gothic Medium" pitchFamily="34" charset="0"/>
              </a:rPr>
              <a:t> adımlar yüksek ve geniştir. </a:t>
            </a:r>
            <a:endParaRPr lang="tr-TR" sz="2200" b="1" smtClean="0">
              <a:solidFill>
                <a:srgbClr val="120763"/>
              </a:solidFill>
              <a:latin typeface="Franklin Gothic Medium" pitchFamily="34" charset="0"/>
            </a:endParaRPr>
          </a:p>
          <a:p>
            <a:pPr algn="just" eaLnBrk="1" hangingPunct="1">
              <a:lnSpc>
                <a:spcPct val="80000"/>
              </a:lnSpc>
              <a:buFontTx/>
              <a:buNone/>
            </a:pPr>
            <a:r>
              <a:rPr lang="tr-TR" sz="2200" b="1" smtClean="0">
                <a:solidFill>
                  <a:srgbClr val="F85810"/>
                </a:solidFill>
                <a:latin typeface="Franklin Gothic Medium" pitchFamily="34" charset="0"/>
              </a:rPr>
              <a:t>Beden:</a:t>
            </a:r>
          </a:p>
          <a:p>
            <a:pPr algn="just" eaLnBrk="1" hangingPunct="1">
              <a:lnSpc>
                <a:spcPct val="80000"/>
              </a:lnSpc>
            </a:pPr>
            <a:r>
              <a:rPr lang="tr-TR" sz="2200" smtClean="0">
                <a:solidFill>
                  <a:srgbClr val="120763"/>
                </a:solidFill>
                <a:latin typeface="Franklin Gothic Medium" pitchFamily="34" charset="0"/>
              </a:rPr>
              <a:t>derin, geniş ve uzun olup yandan dikdörtgen şeklindedir. </a:t>
            </a:r>
          </a:p>
          <a:p>
            <a:pPr algn="just" eaLnBrk="1" hangingPunct="1">
              <a:lnSpc>
                <a:spcPct val="80000"/>
              </a:lnSpc>
            </a:pPr>
            <a:r>
              <a:rPr lang="tr-TR" sz="2200" b="1" smtClean="0">
                <a:solidFill>
                  <a:srgbClr val="9933FF"/>
                </a:solidFill>
                <a:latin typeface="Franklin Gothic Medium" pitchFamily="34" charset="0"/>
              </a:rPr>
              <a:t>Kaburgalar</a:t>
            </a:r>
            <a:r>
              <a:rPr lang="tr-TR" sz="2200" smtClean="0">
                <a:solidFill>
                  <a:srgbClr val="120763"/>
                </a:solidFill>
                <a:latin typeface="Franklin Gothic Medium" pitchFamily="34" charset="0"/>
              </a:rPr>
              <a:t> yassı, kemikler incedir. </a:t>
            </a:r>
          </a:p>
          <a:p>
            <a:pPr algn="just" eaLnBrk="1" hangingPunct="1">
              <a:lnSpc>
                <a:spcPct val="80000"/>
              </a:lnSpc>
            </a:pPr>
            <a:r>
              <a:rPr lang="tr-TR" sz="2200" b="1" smtClean="0">
                <a:solidFill>
                  <a:srgbClr val="9933FF"/>
                </a:solidFill>
                <a:latin typeface="Franklin Gothic Medium" pitchFamily="34" charset="0"/>
              </a:rPr>
              <a:t>Omuzlar</a:t>
            </a:r>
            <a:r>
              <a:rPr lang="tr-TR" sz="2200" smtClean="0">
                <a:solidFill>
                  <a:srgbClr val="646406"/>
                </a:solidFill>
                <a:latin typeface="Franklin Gothic Medium" pitchFamily="34" charset="0"/>
              </a:rPr>
              <a:t> </a:t>
            </a:r>
            <a:r>
              <a:rPr lang="tr-TR" sz="2200" smtClean="0">
                <a:solidFill>
                  <a:srgbClr val="120763"/>
                </a:solidFill>
                <a:latin typeface="Franklin Gothic Medium" pitchFamily="34" charset="0"/>
              </a:rPr>
              <a:t>uzun ve eğimlidir. </a:t>
            </a:r>
          </a:p>
          <a:p>
            <a:pPr algn="just" eaLnBrk="1" hangingPunct="1">
              <a:lnSpc>
                <a:spcPct val="80000"/>
              </a:lnSpc>
            </a:pPr>
            <a:r>
              <a:rPr lang="tr-TR" sz="2200" b="1" smtClean="0">
                <a:solidFill>
                  <a:srgbClr val="9933FF"/>
                </a:solidFill>
                <a:latin typeface="Franklin Gothic Medium" pitchFamily="34" charset="0"/>
              </a:rPr>
              <a:t>Göğüs</a:t>
            </a:r>
            <a:r>
              <a:rPr lang="tr-TR" sz="2200" smtClean="0">
                <a:solidFill>
                  <a:srgbClr val="120763"/>
                </a:solidFill>
                <a:latin typeface="Franklin Gothic Medium" pitchFamily="34" charset="0"/>
              </a:rPr>
              <a:t> derin, geniş, uzun;  </a:t>
            </a:r>
          </a:p>
          <a:p>
            <a:pPr algn="just" eaLnBrk="1" hangingPunct="1">
              <a:lnSpc>
                <a:spcPct val="80000"/>
              </a:lnSpc>
            </a:pPr>
            <a:r>
              <a:rPr lang="tr-TR" sz="2200" b="1" smtClean="0">
                <a:solidFill>
                  <a:srgbClr val="E2021D"/>
                </a:solidFill>
                <a:latin typeface="Franklin Gothic Medium" pitchFamily="34" charset="0"/>
              </a:rPr>
              <a:t>Karın</a:t>
            </a:r>
            <a:r>
              <a:rPr lang="tr-TR" sz="2200" smtClean="0">
                <a:solidFill>
                  <a:srgbClr val="120763"/>
                </a:solidFill>
                <a:latin typeface="Franklin Gothic Medium" pitchFamily="34" charset="0"/>
              </a:rPr>
              <a:t> yuvarlak, böğürler geniştir. </a:t>
            </a:r>
          </a:p>
          <a:p>
            <a:pPr algn="just" eaLnBrk="1" hangingPunct="1">
              <a:lnSpc>
                <a:spcPct val="80000"/>
              </a:lnSpc>
            </a:pPr>
            <a:r>
              <a:rPr lang="tr-TR" sz="2200" b="1" smtClean="0">
                <a:solidFill>
                  <a:srgbClr val="E2021D"/>
                </a:solidFill>
                <a:latin typeface="Franklin Gothic Medium" pitchFamily="34" charset="0"/>
              </a:rPr>
              <a:t>Sırt ve bel</a:t>
            </a:r>
            <a:r>
              <a:rPr lang="tr-TR" sz="2200" smtClean="0">
                <a:solidFill>
                  <a:srgbClr val="120763"/>
                </a:solidFill>
                <a:latin typeface="Franklin Gothic Medium" pitchFamily="34" charset="0"/>
              </a:rPr>
              <a:t> uzun, geniş, düz ve sağlamdır</a:t>
            </a:r>
            <a:r>
              <a:rPr lang="tr-TR" sz="2200" b="1" smtClean="0">
                <a:solidFill>
                  <a:srgbClr val="646406"/>
                </a:solidFill>
                <a:latin typeface="Franklin Gothic Medium" pitchFamily="34" charset="0"/>
              </a:rPr>
              <a:t> </a:t>
            </a:r>
          </a:p>
          <a:p>
            <a:pPr algn="just" eaLnBrk="1" hangingPunct="1">
              <a:lnSpc>
                <a:spcPct val="80000"/>
              </a:lnSpc>
              <a:buFontTx/>
              <a:buNone/>
            </a:pPr>
            <a:r>
              <a:rPr lang="tr-TR" sz="2200" b="1" smtClean="0">
                <a:solidFill>
                  <a:srgbClr val="F85810"/>
                </a:solidFill>
                <a:latin typeface="Franklin Gothic Medium" pitchFamily="34" charset="0"/>
              </a:rPr>
              <a:t>Cidago:</a:t>
            </a:r>
          </a:p>
          <a:p>
            <a:pPr algn="just" eaLnBrk="1" hangingPunct="1">
              <a:lnSpc>
                <a:spcPct val="80000"/>
              </a:lnSpc>
            </a:pPr>
            <a:r>
              <a:rPr lang="tr-TR" sz="2200" b="1" smtClean="0">
                <a:solidFill>
                  <a:srgbClr val="120763"/>
                </a:solidFill>
                <a:latin typeface="Franklin Gothic Medium" pitchFamily="34" charset="0"/>
              </a:rPr>
              <a:t> </a:t>
            </a:r>
            <a:r>
              <a:rPr lang="tr-TR" sz="2200" u="sng" smtClean="0">
                <a:solidFill>
                  <a:srgbClr val="120763"/>
                </a:solidFill>
                <a:latin typeface="Franklin Gothic Medium" pitchFamily="34" charset="0"/>
              </a:rPr>
              <a:t>yüksek, uzun ve belirgindir. Cidago yüksekliği 165-170 cm arasındadır.</a:t>
            </a:r>
            <a:r>
              <a:rPr lang="tr-TR" sz="2200" smtClean="0">
                <a:solidFill>
                  <a:srgbClr val="120763"/>
                </a:solidFill>
                <a:latin typeface="Franklin Gothic Medium" pitchFamily="34" charset="0"/>
              </a:rPr>
              <a:t> </a:t>
            </a:r>
          </a:p>
          <a:p>
            <a:pPr algn="just" eaLnBrk="1" hangingPunct="1">
              <a:lnSpc>
                <a:spcPct val="80000"/>
              </a:lnSpc>
              <a:buFontTx/>
              <a:buNone/>
            </a:pPr>
            <a:r>
              <a:rPr lang="tr-TR" sz="2200" b="1" smtClean="0">
                <a:solidFill>
                  <a:srgbClr val="E2021D"/>
                </a:solidFill>
                <a:latin typeface="Franklin Gothic Medium" pitchFamily="34" charset="0"/>
              </a:rPr>
              <a:t>Sağrı:</a:t>
            </a:r>
          </a:p>
          <a:p>
            <a:pPr algn="just" eaLnBrk="1" hangingPunct="1">
              <a:lnSpc>
                <a:spcPct val="80000"/>
              </a:lnSpc>
            </a:pPr>
            <a:r>
              <a:rPr lang="tr-TR" sz="2200" smtClean="0">
                <a:solidFill>
                  <a:srgbClr val="120763"/>
                </a:solidFill>
                <a:latin typeface="Franklin Gothic Medium" pitchFamily="34" charset="0"/>
              </a:rPr>
              <a:t> </a:t>
            </a:r>
            <a:r>
              <a:rPr lang="tr-TR" sz="2200" u="sng" smtClean="0">
                <a:solidFill>
                  <a:srgbClr val="120763"/>
                </a:solidFill>
                <a:latin typeface="Franklin Gothic Medium" pitchFamily="34" charset="0"/>
              </a:rPr>
              <a:t>uzun ve eğimlidir. </a:t>
            </a:r>
            <a:r>
              <a:rPr lang="tr-TR" sz="2200" b="1" u="sng" smtClean="0">
                <a:solidFill>
                  <a:srgbClr val="E2021D"/>
                </a:solidFill>
                <a:latin typeface="Franklin Gothic Medium" pitchFamily="34" charset="0"/>
              </a:rPr>
              <a:t>Kuyruk bağlantısı</a:t>
            </a:r>
            <a:r>
              <a:rPr lang="tr-TR" sz="2200" u="sng" smtClean="0">
                <a:solidFill>
                  <a:srgbClr val="120763"/>
                </a:solidFill>
                <a:latin typeface="Franklin Gothic Medium" pitchFamily="34" charset="0"/>
              </a:rPr>
              <a:t> aşağıdandır. </a:t>
            </a:r>
          </a:p>
          <a:p>
            <a:pPr algn="just" eaLnBrk="1" hangingPunct="1">
              <a:lnSpc>
                <a:spcPct val="80000"/>
              </a:lnSpc>
              <a:buFontTx/>
              <a:buNone/>
            </a:pPr>
            <a:r>
              <a:rPr lang="tr-TR" sz="2200" b="1" smtClean="0">
                <a:solidFill>
                  <a:srgbClr val="E2021D"/>
                </a:solidFill>
                <a:latin typeface="Franklin Gothic Medium" pitchFamily="34" charset="0"/>
              </a:rPr>
              <a:t>Bacaklar:</a:t>
            </a:r>
          </a:p>
          <a:p>
            <a:pPr algn="just" eaLnBrk="1" hangingPunct="1">
              <a:lnSpc>
                <a:spcPct val="80000"/>
              </a:lnSpc>
            </a:pPr>
            <a:r>
              <a:rPr lang="tr-TR" sz="2200" smtClean="0">
                <a:solidFill>
                  <a:srgbClr val="120763"/>
                </a:solidFill>
                <a:latin typeface="Franklin Gothic Medium" pitchFamily="34" charset="0"/>
              </a:rPr>
              <a:t>kuru, açıları kapalı, kasları ve tendoları gelişkin ve kuvvetli, </a:t>
            </a:r>
            <a:r>
              <a:rPr lang="tr-TR" sz="2200" b="1" smtClean="0">
                <a:solidFill>
                  <a:srgbClr val="E2021D"/>
                </a:solidFill>
                <a:latin typeface="Franklin Gothic Medium" pitchFamily="34" charset="0"/>
              </a:rPr>
              <a:t>eklemler</a:t>
            </a:r>
            <a:r>
              <a:rPr lang="tr-TR" sz="2200" b="1" smtClean="0">
                <a:solidFill>
                  <a:srgbClr val="120763"/>
                </a:solidFill>
                <a:latin typeface="Franklin Gothic Medium" pitchFamily="34" charset="0"/>
              </a:rPr>
              <a:t> </a:t>
            </a:r>
            <a:r>
              <a:rPr lang="tr-TR" sz="2200" smtClean="0">
                <a:solidFill>
                  <a:srgbClr val="120763"/>
                </a:solidFill>
                <a:latin typeface="Franklin Gothic Medium" pitchFamily="34" charset="0"/>
              </a:rPr>
              <a:t>kuvvetli ve belirgindir. </a:t>
            </a:r>
          </a:p>
          <a:p>
            <a:pPr algn="just" eaLnBrk="1" hangingPunct="1">
              <a:lnSpc>
                <a:spcPct val="80000"/>
              </a:lnSpc>
            </a:pPr>
            <a:r>
              <a:rPr lang="tr-TR" sz="2200" b="1" smtClean="0">
                <a:solidFill>
                  <a:srgbClr val="E2021D"/>
                </a:solidFill>
                <a:latin typeface="Franklin Gothic Medium" pitchFamily="34" charset="0"/>
              </a:rPr>
              <a:t>Tırnaklar</a:t>
            </a:r>
            <a:r>
              <a:rPr lang="tr-TR" sz="2200" smtClean="0">
                <a:solidFill>
                  <a:srgbClr val="E2021D"/>
                </a:solidFill>
                <a:latin typeface="Franklin Gothic Medium" pitchFamily="34" charset="0"/>
              </a:rPr>
              <a:t> </a:t>
            </a:r>
            <a:r>
              <a:rPr lang="tr-TR" sz="2200" smtClean="0">
                <a:solidFill>
                  <a:srgbClr val="120763"/>
                </a:solidFill>
                <a:latin typeface="Franklin Gothic Medium" pitchFamily="34" charset="0"/>
              </a:rPr>
              <a:t>büyük ve sağlamdır. </a:t>
            </a:r>
          </a:p>
        </p:txBody>
      </p:sp>
    </p:spTree>
    <p:extLst>
      <p:ext uri="{BB962C8B-B14F-4D97-AF65-F5344CB8AC3E}">
        <p14:creationId xmlns:p14="http://schemas.microsoft.com/office/powerpoint/2010/main" val="10380563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6"/>
          <p:cNvSpPr>
            <a:spLocks noGrp="1" noChangeArrowheads="1"/>
          </p:cNvSpPr>
          <p:nvPr>
            <p:ph type="body" idx="4294967295"/>
          </p:nvPr>
        </p:nvSpPr>
        <p:spPr>
          <a:xfrm>
            <a:off x="179388" y="836613"/>
            <a:ext cx="8677275" cy="4827587"/>
          </a:xfrm>
        </p:spPr>
        <p:txBody>
          <a:bodyPr/>
          <a:lstStyle/>
          <a:p>
            <a:pPr algn="just" eaLnBrk="1" hangingPunct="1"/>
            <a:r>
              <a:rPr lang="tr-TR" smtClean="0">
                <a:solidFill>
                  <a:srgbClr val="120763"/>
                </a:solidFill>
                <a:latin typeface="Arial Black" pitchFamily="34" charset="0"/>
              </a:rPr>
              <a:t>İngiliz atında; </a:t>
            </a:r>
          </a:p>
          <a:p>
            <a:pPr algn="just" eaLnBrk="1" hangingPunct="1">
              <a:buFontTx/>
              <a:buNone/>
            </a:pPr>
            <a:r>
              <a:rPr lang="tr-TR" smtClean="0">
                <a:solidFill>
                  <a:srgbClr val="120763"/>
                </a:solidFill>
                <a:latin typeface="Arial Black" pitchFamily="34" charset="0"/>
              </a:rPr>
              <a:t>		</a:t>
            </a:r>
            <a:r>
              <a:rPr lang="tr-TR" sz="2800" smtClean="0">
                <a:solidFill>
                  <a:srgbClr val="E2021D"/>
                </a:solidFill>
                <a:latin typeface="Arial Black" pitchFamily="34" charset="0"/>
              </a:rPr>
              <a:t>gebelik süresi 330-340 gün, </a:t>
            </a:r>
          </a:p>
          <a:p>
            <a:pPr algn="just" eaLnBrk="1" hangingPunct="1">
              <a:buFontTx/>
              <a:buNone/>
            </a:pPr>
            <a:r>
              <a:rPr lang="tr-TR" sz="2800" smtClean="0">
                <a:solidFill>
                  <a:srgbClr val="E2021D"/>
                </a:solidFill>
                <a:latin typeface="Arial Black" pitchFamily="34" charset="0"/>
              </a:rPr>
              <a:t>		taylarda 	doğum ağırlığı 40-45 kg, </a:t>
            </a:r>
          </a:p>
          <a:p>
            <a:pPr algn="just" eaLnBrk="1" hangingPunct="1">
              <a:buFontTx/>
              <a:buNone/>
            </a:pPr>
            <a:r>
              <a:rPr lang="tr-TR" sz="2800" smtClean="0">
                <a:solidFill>
                  <a:srgbClr val="E2021D"/>
                </a:solidFill>
                <a:latin typeface="Arial Black" pitchFamily="34" charset="0"/>
              </a:rPr>
              <a:t>		ergin canlı ağırlık 400-500 kg dır.</a:t>
            </a:r>
            <a:r>
              <a:rPr lang="tr-TR" sz="2800" smtClean="0">
                <a:solidFill>
                  <a:srgbClr val="120763"/>
                </a:solidFill>
                <a:latin typeface="Arial Black" pitchFamily="34" charset="0"/>
              </a:rPr>
              <a:t> </a:t>
            </a:r>
          </a:p>
          <a:p>
            <a:pPr algn="just" eaLnBrk="1" hangingPunct="1"/>
            <a:r>
              <a:rPr lang="tr-TR" smtClean="0">
                <a:solidFill>
                  <a:srgbClr val="120763"/>
                </a:solidFill>
                <a:latin typeface="Arial Black" pitchFamily="34" charset="0"/>
              </a:rPr>
              <a:t>İngiliz atında </a:t>
            </a:r>
            <a:r>
              <a:rPr lang="tr-TR" smtClean="0">
                <a:solidFill>
                  <a:srgbClr val="7F00FE"/>
                </a:solidFill>
                <a:latin typeface="Arial Black" pitchFamily="34" charset="0"/>
              </a:rPr>
              <a:t>büyüme ve gelişme</a:t>
            </a:r>
            <a:r>
              <a:rPr lang="tr-TR" smtClean="0">
                <a:solidFill>
                  <a:srgbClr val="120763"/>
                </a:solidFill>
                <a:latin typeface="Arial Black" pitchFamily="34" charset="0"/>
              </a:rPr>
              <a:t> Arap atına göre </a:t>
            </a:r>
            <a:r>
              <a:rPr lang="tr-TR" smtClean="0">
                <a:solidFill>
                  <a:srgbClr val="7F00FE"/>
                </a:solidFill>
                <a:latin typeface="Arial Black" pitchFamily="34" charset="0"/>
              </a:rPr>
              <a:t>daha hızlıdır.</a:t>
            </a:r>
          </a:p>
          <a:p>
            <a:pPr algn="just" eaLnBrk="1" hangingPunct="1"/>
            <a:r>
              <a:rPr lang="tr-TR" smtClean="0">
                <a:solidFill>
                  <a:srgbClr val="120763"/>
                </a:solidFill>
                <a:latin typeface="Arial Black" pitchFamily="34" charset="0"/>
              </a:rPr>
              <a:t>İngiliz atı genellikle </a:t>
            </a:r>
            <a:r>
              <a:rPr lang="tr-TR" smtClean="0">
                <a:solidFill>
                  <a:srgbClr val="F85810"/>
                </a:solidFill>
                <a:latin typeface="Arial Black" pitchFamily="34" charset="0"/>
              </a:rPr>
              <a:t>yarış atı</a:t>
            </a:r>
            <a:r>
              <a:rPr lang="tr-TR" smtClean="0">
                <a:solidFill>
                  <a:srgbClr val="120763"/>
                </a:solidFill>
                <a:latin typeface="Arial Black" pitchFamily="34" charset="0"/>
              </a:rPr>
              <a:t> olarak değerlendirilmektedir. </a:t>
            </a:r>
          </a:p>
        </p:txBody>
      </p:sp>
      <p:pic>
        <p:nvPicPr>
          <p:cNvPr id="207875" name="Picture 12" descr="rac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2525" y="4783138"/>
            <a:ext cx="2732088" cy="195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43240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Text Box 2"/>
          <p:cNvSpPr txBox="1">
            <a:spLocks noChangeArrowheads="1"/>
          </p:cNvSpPr>
          <p:nvPr/>
        </p:nvSpPr>
        <p:spPr bwMode="auto">
          <a:xfrm>
            <a:off x="1331913" y="260350"/>
            <a:ext cx="59118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5400" b="1">
                <a:solidFill>
                  <a:srgbClr val="CC0000"/>
                </a:solidFill>
              </a:rPr>
              <a:t> İngiliz Atı </a:t>
            </a:r>
            <a:r>
              <a:rPr lang="tr-TR" sz="3200" b="1">
                <a:solidFill>
                  <a:srgbClr val="CC0000"/>
                </a:solidFill>
              </a:rPr>
              <a:t>(Özet)</a:t>
            </a:r>
          </a:p>
        </p:txBody>
      </p:sp>
      <p:sp>
        <p:nvSpPr>
          <p:cNvPr id="929795" name="AutoShape 3"/>
          <p:cNvSpPr>
            <a:spLocks noChangeArrowheads="1"/>
          </p:cNvSpPr>
          <p:nvPr/>
        </p:nvSpPr>
        <p:spPr bwMode="auto">
          <a:xfrm>
            <a:off x="4572000" y="1268413"/>
            <a:ext cx="4392613" cy="5183187"/>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endParaRPr lang="tr-TR" sz="1400">
              <a:solidFill>
                <a:srgbClr val="0000CC"/>
              </a:solidFill>
              <a:latin typeface="Tahoma" pitchFamily="34" charset="0"/>
            </a:endParaRPr>
          </a:p>
          <a:p>
            <a:pPr algn="just">
              <a:lnSpc>
                <a:spcPct val="120000"/>
              </a:lnSpc>
              <a:buFontTx/>
              <a:buChar char="•"/>
            </a:pPr>
            <a:r>
              <a:rPr lang="tr-TR" sz="1400">
                <a:solidFill>
                  <a:srgbClr val="0000CC"/>
                </a:solidFill>
                <a:latin typeface="Tahoma" pitchFamily="34" charset="0"/>
              </a:rPr>
              <a:t> Kombinasyon melezlemesi ile yarış kabiliyeti ve </a:t>
            </a:r>
          </a:p>
          <a:p>
            <a:pPr algn="just">
              <a:lnSpc>
                <a:spcPct val="120000"/>
              </a:lnSpc>
            </a:pPr>
            <a:r>
              <a:rPr lang="tr-TR" sz="1400">
                <a:solidFill>
                  <a:srgbClr val="0000CC"/>
                </a:solidFill>
                <a:latin typeface="Tahoma" pitchFamily="34" charset="0"/>
              </a:rPr>
              <a:t>hız yönünden yoğun bir seleksiyonla elde edilmiştir. </a:t>
            </a:r>
          </a:p>
          <a:p>
            <a:pPr algn="just">
              <a:lnSpc>
                <a:spcPct val="120000"/>
              </a:lnSpc>
              <a:buFontTx/>
              <a:buChar char="•"/>
            </a:pPr>
            <a:r>
              <a:rPr lang="tr-TR" sz="1400">
                <a:solidFill>
                  <a:srgbClr val="0000CC"/>
                </a:solidFill>
                <a:latin typeface="Tahoma" pitchFamily="34" charset="0"/>
              </a:rPr>
              <a:t> Irkın elde edilmesinde Arap atlarından </a:t>
            </a:r>
          </a:p>
          <a:p>
            <a:pPr algn="just">
              <a:lnSpc>
                <a:spcPct val="120000"/>
              </a:lnSpc>
            </a:pPr>
            <a:r>
              <a:rPr lang="tr-TR" sz="1400">
                <a:solidFill>
                  <a:srgbClr val="0000CC"/>
                </a:solidFill>
                <a:latin typeface="Tahoma" pitchFamily="34" charset="0"/>
              </a:rPr>
              <a:t>yararlanılmıştır.</a:t>
            </a:r>
          </a:p>
          <a:p>
            <a:pPr algn="just">
              <a:lnSpc>
                <a:spcPct val="120000"/>
              </a:lnSpc>
              <a:buFontTx/>
              <a:buChar char="•"/>
            </a:pPr>
            <a:r>
              <a:rPr lang="tr-TR" sz="1400">
                <a:solidFill>
                  <a:srgbClr val="0000CC"/>
                </a:solidFill>
                <a:latin typeface="Tahoma" pitchFamily="34" charset="0"/>
              </a:rPr>
              <a:t> Irkın 250-300 yıllık bir geçmişi vardır.</a:t>
            </a:r>
          </a:p>
          <a:p>
            <a:pPr algn="just">
              <a:lnSpc>
                <a:spcPct val="120000"/>
              </a:lnSpc>
              <a:buFontTx/>
              <a:buChar char="•"/>
            </a:pPr>
            <a:r>
              <a:rPr lang="tr-TR" sz="1400">
                <a:solidFill>
                  <a:srgbClr val="0000CC"/>
                </a:solidFill>
                <a:latin typeface="Tahoma" pitchFamily="34" charset="0"/>
              </a:rPr>
              <a:t> Yarış ve spor atıdır. Tarım işlerine uygun değildir.</a:t>
            </a:r>
          </a:p>
          <a:p>
            <a:pPr algn="just">
              <a:lnSpc>
                <a:spcPct val="120000"/>
              </a:lnSpc>
              <a:buFontTx/>
              <a:buChar char="•"/>
            </a:pPr>
            <a:r>
              <a:rPr lang="tr-TR" sz="1400">
                <a:solidFill>
                  <a:srgbClr val="0000CC"/>
                </a:solidFill>
                <a:latin typeface="Tahoma" pitchFamily="34" charset="0"/>
              </a:rPr>
              <a:t> En hızlı koşan at ırkıdır.</a:t>
            </a:r>
          </a:p>
          <a:p>
            <a:pPr algn="just">
              <a:lnSpc>
                <a:spcPct val="120000"/>
              </a:lnSpc>
              <a:buFontTx/>
              <a:buChar char="•"/>
            </a:pPr>
            <a:r>
              <a:rPr lang="tr-TR" sz="1400">
                <a:solidFill>
                  <a:srgbClr val="0000CC"/>
                </a:solidFill>
                <a:latin typeface="Tahoma" pitchFamily="34" charset="0"/>
              </a:rPr>
              <a:t> İklime uyma kabiliyeti iyidir. Çok sayıda ülkede </a:t>
            </a:r>
          </a:p>
          <a:p>
            <a:pPr algn="just">
              <a:lnSpc>
                <a:spcPct val="120000"/>
              </a:lnSpc>
            </a:pPr>
            <a:r>
              <a:rPr lang="tr-TR" sz="1400">
                <a:solidFill>
                  <a:srgbClr val="0000CC"/>
                </a:solidFill>
                <a:latin typeface="Tahoma" pitchFamily="34" charset="0"/>
              </a:rPr>
              <a:t>yetiştirilmektedir.</a:t>
            </a:r>
          </a:p>
          <a:p>
            <a:pPr algn="just">
              <a:lnSpc>
                <a:spcPct val="120000"/>
              </a:lnSpc>
              <a:buFontTx/>
              <a:buChar char="•"/>
            </a:pPr>
            <a:r>
              <a:rPr lang="tr-TR" sz="1400">
                <a:solidFill>
                  <a:srgbClr val="0000CC"/>
                </a:solidFill>
                <a:latin typeface="Tahoma" pitchFamily="34" charset="0"/>
              </a:rPr>
              <a:t> Morfolojik özellikleri:</a:t>
            </a:r>
          </a:p>
          <a:p>
            <a:pPr algn="just">
              <a:lnSpc>
                <a:spcPct val="120000"/>
              </a:lnSpc>
            </a:pPr>
            <a:r>
              <a:rPr lang="tr-TR" sz="1400">
                <a:solidFill>
                  <a:srgbClr val="080808"/>
                </a:solidFill>
                <a:latin typeface="Tahoma" pitchFamily="34" charset="0"/>
              </a:rPr>
              <a:t>- Baş,</a:t>
            </a:r>
            <a:r>
              <a:rPr lang="tr-TR" sz="1400">
                <a:solidFill>
                  <a:srgbClr val="0000CC"/>
                </a:solidFill>
                <a:latin typeface="Tahoma" pitchFamily="34" charset="0"/>
              </a:rPr>
              <a:t> biraz büyük ve uzundur. </a:t>
            </a:r>
            <a:r>
              <a:rPr lang="tr-TR" sz="1400">
                <a:solidFill>
                  <a:srgbClr val="080808"/>
                </a:solidFill>
                <a:latin typeface="Tahoma" pitchFamily="34" charset="0"/>
              </a:rPr>
              <a:t>Cidago,</a:t>
            </a:r>
            <a:r>
              <a:rPr lang="tr-TR" sz="1400">
                <a:solidFill>
                  <a:srgbClr val="0000CC"/>
                </a:solidFill>
                <a:latin typeface="Tahoma" pitchFamily="34" charset="0"/>
              </a:rPr>
              <a:t> yüksek, uzun </a:t>
            </a:r>
          </a:p>
          <a:p>
            <a:pPr algn="just">
              <a:lnSpc>
                <a:spcPct val="120000"/>
              </a:lnSpc>
            </a:pPr>
            <a:r>
              <a:rPr lang="tr-TR" sz="1400">
                <a:solidFill>
                  <a:srgbClr val="0000CC"/>
                </a:solidFill>
                <a:latin typeface="Tahoma" pitchFamily="34" charset="0"/>
              </a:rPr>
              <a:t>ve belirgindir. Cidago yüksekliği 165-170 cm </a:t>
            </a:r>
          </a:p>
          <a:p>
            <a:pPr algn="just">
              <a:lnSpc>
                <a:spcPct val="120000"/>
              </a:lnSpc>
            </a:pPr>
            <a:r>
              <a:rPr lang="tr-TR" sz="1400">
                <a:solidFill>
                  <a:srgbClr val="0000CC"/>
                </a:solidFill>
                <a:latin typeface="Tahoma" pitchFamily="34" charset="0"/>
              </a:rPr>
              <a:t>arasındadır. </a:t>
            </a:r>
            <a:r>
              <a:rPr lang="tr-TR" sz="1400">
                <a:solidFill>
                  <a:srgbClr val="080808"/>
                </a:solidFill>
                <a:latin typeface="Tahoma" pitchFamily="34" charset="0"/>
              </a:rPr>
              <a:t>Beden </a:t>
            </a:r>
            <a:r>
              <a:rPr lang="tr-TR" sz="1400">
                <a:solidFill>
                  <a:srgbClr val="0000CC"/>
                </a:solidFill>
                <a:latin typeface="Tahoma" pitchFamily="34" charset="0"/>
              </a:rPr>
              <a:t>yandan dikdörtgen şeklindedir. </a:t>
            </a:r>
          </a:p>
          <a:p>
            <a:pPr algn="just">
              <a:lnSpc>
                <a:spcPct val="120000"/>
              </a:lnSpc>
            </a:pPr>
            <a:r>
              <a:rPr lang="tr-TR" sz="1400">
                <a:solidFill>
                  <a:srgbClr val="080808"/>
                </a:solidFill>
                <a:latin typeface="Tahoma" pitchFamily="34" charset="0"/>
              </a:rPr>
              <a:t>Sağrı,</a:t>
            </a:r>
            <a:r>
              <a:rPr lang="tr-TR" sz="1400">
                <a:solidFill>
                  <a:srgbClr val="0000CC"/>
                </a:solidFill>
                <a:latin typeface="Tahoma" pitchFamily="34" charset="0"/>
              </a:rPr>
              <a:t> uzun ve eğimlidir. Kuyruk bağlantısı </a:t>
            </a:r>
          </a:p>
          <a:p>
            <a:pPr algn="just">
              <a:lnSpc>
                <a:spcPct val="120000"/>
              </a:lnSpc>
            </a:pPr>
            <a:r>
              <a:rPr lang="tr-TR" sz="1400">
                <a:solidFill>
                  <a:srgbClr val="0000CC"/>
                </a:solidFill>
                <a:latin typeface="Tahoma" pitchFamily="34" charset="0"/>
              </a:rPr>
              <a:t>aşağıdandır. </a:t>
            </a:r>
          </a:p>
          <a:p>
            <a:pPr algn="just"/>
            <a:r>
              <a:rPr lang="tr-TR" sz="1400">
                <a:solidFill>
                  <a:srgbClr val="0000CC"/>
                </a:solidFill>
                <a:latin typeface="Tahoma" pitchFamily="34" charset="0"/>
              </a:rPr>
              <a:t>- En çok al ve doru don görülür. Kır ve yağız don az </a:t>
            </a:r>
          </a:p>
          <a:p>
            <a:pPr algn="just"/>
            <a:r>
              <a:rPr lang="tr-TR" sz="1400">
                <a:solidFill>
                  <a:srgbClr val="0000CC"/>
                </a:solidFill>
                <a:latin typeface="Tahoma" pitchFamily="34" charset="0"/>
              </a:rPr>
              <a:t>görülür.</a:t>
            </a:r>
          </a:p>
          <a:p>
            <a:pPr algn="just">
              <a:lnSpc>
                <a:spcPct val="120000"/>
              </a:lnSpc>
            </a:pPr>
            <a:endParaRPr lang="tr-TR" sz="1400">
              <a:solidFill>
                <a:srgbClr val="0000CC"/>
              </a:solidFill>
              <a:latin typeface="Tahoma" pitchFamily="34" charset="0"/>
            </a:endParaRPr>
          </a:p>
        </p:txBody>
      </p:sp>
      <p:pic>
        <p:nvPicPr>
          <p:cNvPr id="929796" name="Picture 4" descr="ingiliz at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2276475"/>
            <a:ext cx="4105275" cy="328136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38976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929796"/>
                                        </p:tgtEl>
                                        <p:attrNameLst>
                                          <p:attrName>style.visibility</p:attrName>
                                        </p:attrNameLst>
                                      </p:cBhvr>
                                      <p:to>
                                        <p:strVal val="visible"/>
                                      </p:to>
                                    </p:set>
                                    <p:animEffect transition="in" filter="checkerboard(across)">
                                      <p:cBhvr>
                                        <p:cTn id="7" dur="500"/>
                                        <p:tgtEl>
                                          <p:spTgt spid="9297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29795"/>
                                        </p:tgtEl>
                                        <p:attrNameLst>
                                          <p:attrName>style.visibility</p:attrName>
                                        </p:attrNameLst>
                                      </p:cBhvr>
                                      <p:to>
                                        <p:strVal val="visible"/>
                                      </p:to>
                                    </p:set>
                                    <p:animEffect transition="in" filter="checkerboard(across)">
                                      <p:cBhvr>
                                        <p:cTn id="12" dur="500"/>
                                        <p:tgtEl>
                                          <p:spTgt spid="929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979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7" name="Rectangle 5"/>
          <p:cNvSpPr>
            <a:spLocks noGrp="1" noChangeArrowheads="1"/>
          </p:cNvSpPr>
          <p:nvPr>
            <p:ph type="title"/>
          </p:nvPr>
        </p:nvSpPr>
        <p:spPr>
          <a:xfrm>
            <a:off x="685800" y="485775"/>
            <a:ext cx="7772400" cy="1143000"/>
          </a:xfrm>
        </p:spPr>
        <p:txBody>
          <a:bodyPr/>
          <a:lstStyle/>
          <a:p>
            <a:pPr eaLnBrk="1" hangingPunct="1">
              <a:defRPr/>
            </a:pPr>
            <a:r>
              <a:rPr lang="tr-TR" sz="3600" smtClean="0">
                <a:solidFill>
                  <a:srgbClr val="646406"/>
                </a:solidFill>
                <a:latin typeface="Arial Black" pitchFamily="34" charset="0"/>
              </a:rPr>
              <a:t>Haflinger  Atı</a:t>
            </a:r>
          </a:p>
        </p:txBody>
      </p:sp>
      <p:sp>
        <p:nvSpPr>
          <p:cNvPr id="209923" name="Rectangle 6"/>
          <p:cNvSpPr>
            <a:spLocks noGrp="1" noChangeArrowheads="1"/>
          </p:cNvSpPr>
          <p:nvPr>
            <p:ph type="body" idx="1"/>
          </p:nvPr>
        </p:nvSpPr>
        <p:spPr>
          <a:xfrm>
            <a:off x="0" y="1871663"/>
            <a:ext cx="9144000" cy="4652962"/>
          </a:xfrm>
        </p:spPr>
        <p:txBody>
          <a:bodyPr/>
          <a:lstStyle/>
          <a:p>
            <a:pPr algn="just" eaLnBrk="1" hangingPunct="1">
              <a:lnSpc>
                <a:spcPct val="90000"/>
              </a:lnSpc>
              <a:buFontTx/>
              <a:buNone/>
            </a:pPr>
            <a:r>
              <a:rPr lang="tr-TR" sz="2000" b="1" smtClean="0">
                <a:solidFill>
                  <a:srgbClr val="E2021D"/>
                </a:solidFill>
                <a:latin typeface="Arial" charset="0"/>
              </a:rPr>
              <a:t>Genel Bilgi</a:t>
            </a:r>
          </a:p>
          <a:p>
            <a:pPr algn="just" eaLnBrk="1" hangingPunct="1">
              <a:lnSpc>
                <a:spcPct val="90000"/>
              </a:lnSpc>
              <a:buFontTx/>
              <a:buNone/>
            </a:pPr>
            <a:endParaRPr lang="tr-TR" sz="2000" b="1" smtClean="0">
              <a:solidFill>
                <a:srgbClr val="E2021D"/>
              </a:solidFill>
              <a:latin typeface="Arial" charset="0"/>
            </a:endParaRPr>
          </a:p>
          <a:p>
            <a:pPr algn="just" eaLnBrk="1" hangingPunct="1">
              <a:lnSpc>
                <a:spcPct val="90000"/>
              </a:lnSpc>
            </a:pPr>
            <a:r>
              <a:rPr lang="tr-TR" sz="2000" b="1" smtClean="0">
                <a:solidFill>
                  <a:srgbClr val="120763"/>
                </a:solidFill>
                <a:latin typeface="Arial" charset="0"/>
              </a:rPr>
              <a:t>Haflinger atı, </a:t>
            </a:r>
            <a:r>
              <a:rPr lang="tr-TR" sz="2000" b="1" smtClean="0">
                <a:solidFill>
                  <a:srgbClr val="7F00FE"/>
                </a:solidFill>
                <a:latin typeface="Arial" charset="0"/>
              </a:rPr>
              <a:t>dağ atları ile çöl atlarının</a:t>
            </a:r>
            <a:r>
              <a:rPr lang="tr-TR" sz="2000" b="1" smtClean="0">
                <a:solidFill>
                  <a:srgbClr val="120763"/>
                </a:solidFill>
                <a:latin typeface="Arial" charset="0"/>
              </a:rPr>
              <a:t>  iyi özelliklerinin kombine edilmesi sayesinde, çok yüksek bölgelerin sert şartlarına kolay uyum sağlayabilecek yapıdadır.</a:t>
            </a:r>
          </a:p>
          <a:p>
            <a:pPr algn="just" eaLnBrk="1" hangingPunct="1">
              <a:lnSpc>
                <a:spcPct val="90000"/>
              </a:lnSpc>
              <a:buFontTx/>
              <a:buNone/>
            </a:pPr>
            <a:r>
              <a:rPr lang="tr-TR" sz="2000" b="1" smtClean="0">
                <a:solidFill>
                  <a:srgbClr val="120763"/>
                </a:solidFill>
                <a:latin typeface="Arial" charset="0"/>
              </a:rPr>
              <a:t> </a:t>
            </a:r>
          </a:p>
          <a:p>
            <a:pPr algn="just" eaLnBrk="1" hangingPunct="1">
              <a:lnSpc>
                <a:spcPct val="90000"/>
              </a:lnSpc>
            </a:pPr>
            <a:r>
              <a:rPr lang="tr-TR" sz="2000" b="1" smtClean="0">
                <a:solidFill>
                  <a:srgbClr val="F85810"/>
                </a:solidFill>
                <a:latin typeface="Arial" charset="0"/>
              </a:rPr>
              <a:t>Sağlam konstitüsyonlu,</a:t>
            </a:r>
            <a:r>
              <a:rPr lang="tr-TR" sz="2000" b="1" smtClean="0">
                <a:solidFill>
                  <a:srgbClr val="120763"/>
                </a:solidFill>
                <a:latin typeface="Arial" charset="0"/>
              </a:rPr>
              <a:t> iklime uyma kabiliyeti iyi, </a:t>
            </a:r>
            <a:r>
              <a:rPr lang="tr-TR" sz="2000" b="1" smtClean="0">
                <a:solidFill>
                  <a:srgbClr val="F85810"/>
                </a:solidFill>
                <a:latin typeface="Arial" charset="0"/>
              </a:rPr>
              <a:t>kaba yemleri iyi</a:t>
            </a:r>
            <a:r>
              <a:rPr lang="tr-TR" sz="2000" b="1" smtClean="0">
                <a:solidFill>
                  <a:srgbClr val="120763"/>
                </a:solidFill>
                <a:latin typeface="Arial" charset="0"/>
              </a:rPr>
              <a:t> değerlendirilebilen, beslenmesi kolay ve kanaatkar, </a:t>
            </a:r>
            <a:r>
              <a:rPr lang="tr-TR" sz="2000" b="1" smtClean="0">
                <a:solidFill>
                  <a:srgbClr val="F85810"/>
                </a:solidFill>
                <a:latin typeface="Arial" charset="0"/>
              </a:rPr>
              <a:t>hastalıklara dayanıklı</a:t>
            </a:r>
            <a:r>
              <a:rPr lang="tr-TR" sz="2000" b="1" smtClean="0">
                <a:solidFill>
                  <a:srgbClr val="120763"/>
                </a:solidFill>
                <a:latin typeface="Arial" charset="0"/>
              </a:rPr>
              <a:t> ve aynı zamanda canlı mizaçlı, fakat </a:t>
            </a:r>
            <a:r>
              <a:rPr lang="tr-TR" sz="2000" b="1" smtClean="0">
                <a:solidFill>
                  <a:srgbClr val="F85810"/>
                </a:solidFill>
                <a:latin typeface="Arial" charset="0"/>
              </a:rPr>
              <a:t>idaresi kolay</a:t>
            </a:r>
            <a:r>
              <a:rPr lang="tr-TR" sz="2000" b="1" smtClean="0">
                <a:solidFill>
                  <a:srgbClr val="120763"/>
                </a:solidFill>
                <a:latin typeface="Arial" charset="0"/>
              </a:rPr>
              <a:t> olan bir attır. </a:t>
            </a:r>
          </a:p>
          <a:p>
            <a:pPr algn="just" eaLnBrk="1" hangingPunct="1">
              <a:lnSpc>
                <a:spcPct val="90000"/>
              </a:lnSpc>
              <a:buFontTx/>
              <a:buNone/>
            </a:pPr>
            <a:endParaRPr lang="tr-TR" sz="2000" b="1" smtClean="0">
              <a:solidFill>
                <a:srgbClr val="120763"/>
              </a:solidFill>
              <a:latin typeface="Arial" charset="0"/>
            </a:endParaRPr>
          </a:p>
          <a:p>
            <a:pPr algn="just" eaLnBrk="1" hangingPunct="1">
              <a:lnSpc>
                <a:spcPct val="90000"/>
              </a:lnSpc>
            </a:pPr>
            <a:r>
              <a:rPr lang="tr-TR" sz="2000" b="1" smtClean="0">
                <a:solidFill>
                  <a:srgbClr val="9933FF"/>
                </a:solidFill>
                <a:latin typeface="Arial" charset="0"/>
              </a:rPr>
              <a:t>Nallanması çok kolaydır. </a:t>
            </a:r>
          </a:p>
          <a:p>
            <a:pPr algn="just" eaLnBrk="1" hangingPunct="1">
              <a:lnSpc>
                <a:spcPct val="90000"/>
              </a:lnSpc>
              <a:buFontTx/>
              <a:buNone/>
            </a:pPr>
            <a:endParaRPr lang="tr-TR" sz="2000" b="1" smtClean="0">
              <a:solidFill>
                <a:srgbClr val="9933FF"/>
              </a:solidFill>
              <a:latin typeface="Arial" charset="0"/>
            </a:endParaRPr>
          </a:p>
          <a:p>
            <a:pPr algn="just" eaLnBrk="1" hangingPunct="1">
              <a:lnSpc>
                <a:spcPct val="90000"/>
              </a:lnSpc>
            </a:pPr>
            <a:r>
              <a:rPr lang="tr-TR" sz="2000" b="1" smtClean="0">
                <a:solidFill>
                  <a:srgbClr val="120763"/>
                </a:solidFill>
                <a:latin typeface="Arial" charset="0"/>
              </a:rPr>
              <a:t>Çok yönlü (amaçlı) kullanılabilen bir attır. </a:t>
            </a:r>
          </a:p>
          <a:p>
            <a:pPr algn="just" eaLnBrk="1" hangingPunct="1">
              <a:lnSpc>
                <a:spcPct val="90000"/>
              </a:lnSpc>
              <a:buFontTx/>
              <a:buNone/>
            </a:pPr>
            <a:endParaRPr lang="tr-TR" sz="2000" b="1" smtClean="0">
              <a:solidFill>
                <a:srgbClr val="120763"/>
              </a:solidFill>
              <a:latin typeface="Arial" charset="0"/>
            </a:endParaRPr>
          </a:p>
        </p:txBody>
      </p:sp>
    </p:spTree>
    <p:extLst>
      <p:ext uri="{BB962C8B-B14F-4D97-AF65-F5344CB8AC3E}">
        <p14:creationId xmlns:p14="http://schemas.microsoft.com/office/powerpoint/2010/main" val="14753253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5" name="Rectangle 5"/>
          <p:cNvSpPr>
            <a:spLocks noGrp="1" noChangeArrowheads="1"/>
          </p:cNvSpPr>
          <p:nvPr>
            <p:ph type="title"/>
          </p:nvPr>
        </p:nvSpPr>
        <p:spPr>
          <a:xfrm>
            <a:off x="900113" y="0"/>
            <a:ext cx="8243887" cy="725488"/>
          </a:xfrm>
        </p:spPr>
        <p:txBody>
          <a:bodyPr>
            <a:normAutofit fontScale="90000"/>
          </a:bodyPr>
          <a:lstStyle/>
          <a:p>
            <a:pPr eaLnBrk="1" hangingPunct="1">
              <a:defRPr/>
            </a:pPr>
            <a:r>
              <a:rPr lang="tr-TR" b="1" smtClean="0">
                <a:solidFill>
                  <a:srgbClr val="E2021D"/>
                </a:solidFill>
                <a:latin typeface="Arial Black" pitchFamily="34" charset="0"/>
              </a:rPr>
              <a:t>Irk Özellikleri</a:t>
            </a:r>
          </a:p>
        </p:txBody>
      </p:sp>
      <p:sp>
        <p:nvSpPr>
          <p:cNvPr id="211971" name="Rectangle 6"/>
          <p:cNvSpPr>
            <a:spLocks noGrp="1" noChangeArrowheads="1"/>
          </p:cNvSpPr>
          <p:nvPr>
            <p:ph type="body" idx="1"/>
          </p:nvPr>
        </p:nvSpPr>
        <p:spPr>
          <a:xfrm>
            <a:off x="0" y="620713"/>
            <a:ext cx="9144000" cy="5184775"/>
          </a:xfrm>
        </p:spPr>
        <p:txBody>
          <a:bodyPr/>
          <a:lstStyle/>
          <a:p>
            <a:pPr algn="just" eaLnBrk="1" hangingPunct="1">
              <a:lnSpc>
                <a:spcPct val="90000"/>
              </a:lnSpc>
              <a:buFontTx/>
              <a:buNone/>
            </a:pPr>
            <a:r>
              <a:rPr lang="tr-TR" sz="2200" b="1" smtClean="0">
                <a:solidFill>
                  <a:srgbClr val="F85810"/>
                </a:solidFill>
                <a:latin typeface="Franklin Gothic Medium" pitchFamily="34" charset="0"/>
              </a:rPr>
              <a:t>Baş:</a:t>
            </a:r>
          </a:p>
          <a:p>
            <a:pPr algn="just" eaLnBrk="1" hangingPunct="1">
              <a:lnSpc>
                <a:spcPct val="90000"/>
              </a:lnSpc>
            </a:pPr>
            <a:r>
              <a:rPr lang="tr-TR" sz="2200" smtClean="0">
                <a:solidFill>
                  <a:srgbClr val="120763"/>
                </a:solidFill>
                <a:latin typeface="Franklin Gothic Medium" pitchFamily="34" charset="0"/>
              </a:rPr>
              <a:t>küçük (kısa), kuru ve asil, burun ile alın arasında hafif çukurluk vardır. </a:t>
            </a:r>
          </a:p>
          <a:p>
            <a:pPr algn="just" eaLnBrk="1" hangingPunct="1">
              <a:lnSpc>
                <a:spcPct val="90000"/>
              </a:lnSpc>
            </a:pPr>
            <a:r>
              <a:rPr lang="tr-TR" sz="2200" b="1" smtClean="0">
                <a:solidFill>
                  <a:srgbClr val="F85810"/>
                </a:solidFill>
                <a:latin typeface="Franklin Gothic Medium" pitchFamily="34" charset="0"/>
              </a:rPr>
              <a:t>Gözler</a:t>
            </a:r>
            <a:r>
              <a:rPr lang="tr-TR" sz="2200" smtClean="0">
                <a:latin typeface="Franklin Gothic Medium" pitchFamily="34" charset="0"/>
              </a:rPr>
              <a:t> </a:t>
            </a:r>
            <a:r>
              <a:rPr lang="tr-TR" sz="2200" smtClean="0">
                <a:solidFill>
                  <a:srgbClr val="120763"/>
                </a:solidFill>
                <a:latin typeface="Franklin Gothic Medium" pitchFamily="34" charset="0"/>
              </a:rPr>
              <a:t>büyük, canlı ve koyu renkte </a:t>
            </a:r>
          </a:p>
          <a:p>
            <a:pPr algn="just" eaLnBrk="1" hangingPunct="1">
              <a:lnSpc>
                <a:spcPct val="90000"/>
              </a:lnSpc>
            </a:pPr>
            <a:r>
              <a:rPr lang="tr-TR" sz="2200" b="1" smtClean="0">
                <a:solidFill>
                  <a:srgbClr val="F85810"/>
                </a:solidFill>
                <a:latin typeface="Franklin Gothic Medium" pitchFamily="34" charset="0"/>
              </a:rPr>
              <a:t>Kakül </a:t>
            </a:r>
            <a:r>
              <a:rPr lang="tr-TR" sz="2200" smtClean="0">
                <a:solidFill>
                  <a:srgbClr val="120763"/>
                </a:solidFill>
                <a:latin typeface="Franklin Gothic Medium" pitchFamily="34" charset="0"/>
              </a:rPr>
              <a:t>alnı örtecek kadar uzun  </a:t>
            </a:r>
          </a:p>
          <a:p>
            <a:pPr algn="just" eaLnBrk="1" hangingPunct="1">
              <a:lnSpc>
                <a:spcPct val="90000"/>
              </a:lnSpc>
            </a:pPr>
            <a:r>
              <a:rPr lang="tr-TR" sz="2200" b="1" smtClean="0">
                <a:solidFill>
                  <a:srgbClr val="F85810"/>
                </a:solidFill>
                <a:latin typeface="Franklin Gothic Medium" pitchFamily="34" charset="0"/>
              </a:rPr>
              <a:t>Kulaklar</a:t>
            </a:r>
            <a:r>
              <a:rPr lang="tr-TR" sz="2200" smtClean="0">
                <a:solidFill>
                  <a:srgbClr val="F85810"/>
                </a:solidFill>
                <a:latin typeface="Franklin Gothic Medium" pitchFamily="34" charset="0"/>
              </a:rPr>
              <a:t> </a:t>
            </a:r>
            <a:r>
              <a:rPr lang="tr-TR" sz="2200" smtClean="0">
                <a:solidFill>
                  <a:srgbClr val="120763"/>
                </a:solidFill>
                <a:latin typeface="Franklin Gothic Medium" pitchFamily="34" charset="0"/>
              </a:rPr>
              <a:t>kısa ve hareketli </a:t>
            </a:r>
          </a:p>
          <a:p>
            <a:pPr algn="just" eaLnBrk="1" hangingPunct="1">
              <a:lnSpc>
                <a:spcPct val="90000"/>
              </a:lnSpc>
            </a:pPr>
            <a:r>
              <a:rPr lang="tr-TR" sz="2200" b="1" smtClean="0">
                <a:solidFill>
                  <a:srgbClr val="F85810"/>
                </a:solidFill>
                <a:latin typeface="Franklin Gothic Medium" pitchFamily="34" charset="0"/>
              </a:rPr>
              <a:t>Burun delikleri</a:t>
            </a:r>
            <a:r>
              <a:rPr lang="tr-TR" sz="2200" smtClean="0">
                <a:solidFill>
                  <a:srgbClr val="120763"/>
                </a:solidFill>
                <a:latin typeface="Franklin Gothic Medium" pitchFamily="34" charset="0"/>
              </a:rPr>
              <a:t> büyük, geniş ve ince kenarlıdır.</a:t>
            </a:r>
            <a:endParaRPr lang="tr-TR" sz="2200" b="1" smtClean="0">
              <a:solidFill>
                <a:srgbClr val="120763"/>
              </a:solidFill>
              <a:latin typeface="Franklin Gothic Medium" pitchFamily="34" charset="0"/>
            </a:endParaRPr>
          </a:p>
          <a:p>
            <a:pPr algn="just" eaLnBrk="1" hangingPunct="1">
              <a:lnSpc>
                <a:spcPct val="90000"/>
              </a:lnSpc>
            </a:pPr>
            <a:r>
              <a:rPr lang="tr-TR" sz="2200" b="1" smtClean="0">
                <a:solidFill>
                  <a:srgbClr val="F85810"/>
                </a:solidFill>
                <a:latin typeface="Franklin Gothic Medium" pitchFamily="34" charset="0"/>
              </a:rPr>
              <a:t>Boyun</a:t>
            </a:r>
            <a:r>
              <a:rPr lang="tr-TR" sz="2200" b="1" smtClean="0">
                <a:solidFill>
                  <a:srgbClr val="120763"/>
                </a:solidFill>
                <a:latin typeface="Franklin Gothic Medium" pitchFamily="34" charset="0"/>
              </a:rPr>
              <a:t> </a:t>
            </a:r>
            <a:r>
              <a:rPr lang="tr-TR" sz="2200" smtClean="0">
                <a:solidFill>
                  <a:srgbClr val="120763"/>
                </a:solidFill>
                <a:latin typeface="Franklin Gothic Medium" pitchFamily="34" charset="0"/>
              </a:rPr>
              <a:t>normal uzunlukta, kalın ve kuvvetli, baş ve vücut ile bağlantıları iyidir.</a:t>
            </a:r>
            <a:r>
              <a:rPr lang="tr-TR" sz="2200" smtClean="0">
                <a:solidFill>
                  <a:srgbClr val="F85810"/>
                </a:solidFill>
                <a:latin typeface="Franklin Gothic Medium" pitchFamily="34" charset="0"/>
              </a:rPr>
              <a:t> Yele</a:t>
            </a:r>
            <a:r>
              <a:rPr lang="tr-TR" sz="2200" smtClean="0">
                <a:latin typeface="Franklin Gothic Medium" pitchFamily="34" charset="0"/>
              </a:rPr>
              <a:t> </a:t>
            </a:r>
            <a:r>
              <a:rPr lang="tr-TR" sz="2200" smtClean="0">
                <a:solidFill>
                  <a:srgbClr val="120763"/>
                </a:solidFill>
                <a:latin typeface="Franklin Gothic Medium" pitchFamily="34" charset="0"/>
              </a:rPr>
              <a:t>kılları sık ve uzundur.</a:t>
            </a:r>
          </a:p>
        </p:txBody>
      </p:sp>
      <p:sp>
        <p:nvSpPr>
          <p:cNvPr id="211972" name="Rectangle 7"/>
          <p:cNvSpPr>
            <a:spLocks noChangeArrowheads="1"/>
          </p:cNvSpPr>
          <p:nvPr/>
        </p:nvSpPr>
        <p:spPr bwMode="auto">
          <a:xfrm>
            <a:off x="0" y="3644900"/>
            <a:ext cx="9144000"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just">
              <a:lnSpc>
                <a:spcPct val="90000"/>
              </a:lnSpc>
              <a:spcBef>
                <a:spcPct val="20000"/>
              </a:spcBef>
            </a:pPr>
            <a:r>
              <a:rPr lang="tr-TR" sz="2200" b="1">
                <a:solidFill>
                  <a:srgbClr val="E2021D"/>
                </a:solidFill>
                <a:latin typeface="Franklin Gothic Medium" pitchFamily="34" charset="0"/>
              </a:rPr>
              <a:t>Beden:</a:t>
            </a:r>
          </a:p>
          <a:p>
            <a:pPr marL="342900" indent="-342900" algn="just">
              <a:lnSpc>
                <a:spcPct val="90000"/>
              </a:lnSpc>
              <a:spcBef>
                <a:spcPct val="20000"/>
              </a:spcBef>
              <a:buFontTx/>
              <a:buChar char="•"/>
            </a:pPr>
            <a:r>
              <a:rPr lang="tr-TR" sz="2200">
                <a:solidFill>
                  <a:srgbClr val="120763"/>
                </a:solidFill>
                <a:latin typeface="Franklin Gothic Medium" pitchFamily="34" charset="0"/>
              </a:rPr>
              <a:t>iyi gelişmiş, derin, geniş olup erginlerde bedenin yandan görünüşü kare şeklindedir. Ancak yeni doğan taylarda dikey dikdörtgen şeklindedir. Yani </a:t>
            </a:r>
            <a:r>
              <a:rPr lang="tr-TR" sz="2200">
                <a:solidFill>
                  <a:srgbClr val="E2021D"/>
                </a:solidFill>
                <a:latin typeface="Franklin Gothic Medium" pitchFamily="34" charset="0"/>
              </a:rPr>
              <a:t>vücudun uzunluğu</a:t>
            </a:r>
            <a:r>
              <a:rPr lang="tr-TR" sz="2200">
                <a:solidFill>
                  <a:srgbClr val="120763"/>
                </a:solidFill>
                <a:latin typeface="Franklin Gothic Medium" pitchFamily="34" charset="0"/>
              </a:rPr>
              <a:t> ile yüksekliği arasında oransızlık vardır (vücut kısa ve yüksektir). Bu da  </a:t>
            </a:r>
            <a:r>
              <a:rPr lang="tr-TR" sz="2200">
                <a:solidFill>
                  <a:srgbClr val="E2021D"/>
                </a:solidFill>
                <a:latin typeface="Franklin Gothic Medium" pitchFamily="34" charset="0"/>
              </a:rPr>
              <a:t>fötal dönemde</a:t>
            </a:r>
            <a:r>
              <a:rPr lang="tr-TR" sz="2200">
                <a:solidFill>
                  <a:srgbClr val="120763"/>
                </a:solidFill>
                <a:latin typeface="Franklin Gothic Medium" pitchFamily="34" charset="0"/>
              </a:rPr>
              <a:t> tayların iskelet yapısında vücut bölümleri arasındaki oransız gelişmeden kaynaklanmaktadır. </a:t>
            </a:r>
          </a:p>
          <a:p>
            <a:pPr marL="342900" indent="-342900" algn="just">
              <a:lnSpc>
                <a:spcPct val="90000"/>
              </a:lnSpc>
              <a:spcBef>
                <a:spcPct val="20000"/>
              </a:spcBef>
              <a:buFontTx/>
              <a:buChar char="•"/>
            </a:pPr>
            <a:r>
              <a:rPr lang="tr-TR" sz="2200">
                <a:solidFill>
                  <a:srgbClr val="E2021D"/>
                </a:solidFill>
                <a:latin typeface="Franklin Gothic Medium" pitchFamily="34" charset="0"/>
              </a:rPr>
              <a:t>Büyüme hızı</a:t>
            </a:r>
            <a:r>
              <a:rPr lang="tr-TR" sz="2200">
                <a:solidFill>
                  <a:srgbClr val="120763"/>
                </a:solidFill>
                <a:latin typeface="Franklin Gothic Medium" pitchFamily="34" charset="0"/>
              </a:rPr>
              <a:t>, uzun kemiklerde doğumdan önce; sırt, bel ve diğer kısımların kemiklerinde ise doğumdan sonra daha hızlı olmaktadır </a:t>
            </a:r>
            <a:r>
              <a:rPr lang="tr-TR" sz="1600">
                <a:solidFill>
                  <a:srgbClr val="7F00FE"/>
                </a:solidFill>
                <a:latin typeface="Franklin Gothic Medium" pitchFamily="34" charset="0"/>
              </a:rPr>
              <a:t>(Bu durum at türüne özgü bir özelliktir). </a:t>
            </a:r>
          </a:p>
          <a:p>
            <a:pPr marL="342900" indent="-342900" algn="just">
              <a:spcBef>
                <a:spcPct val="20000"/>
              </a:spcBef>
              <a:buFontTx/>
              <a:buChar char="•"/>
            </a:pPr>
            <a:r>
              <a:rPr lang="tr-TR" sz="2200" b="1">
                <a:solidFill>
                  <a:srgbClr val="7F00FE"/>
                </a:solidFill>
                <a:latin typeface="Franklin Gothic Medium" pitchFamily="34" charset="0"/>
              </a:rPr>
              <a:t>Göğüs </a:t>
            </a:r>
            <a:r>
              <a:rPr lang="tr-TR" sz="2200">
                <a:solidFill>
                  <a:srgbClr val="120763"/>
                </a:solidFill>
                <a:latin typeface="Franklin Gothic Medium" pitchFamily="34" charset="0"/>
              </a:rPr>
              <a:t>derin ve geniştir.</a:t>
            </a:r>
            <a:endParaRPr lang="tr-TR" sz="2200">
              <a:solidFill>
                <a:srgbClr val="7F00FE"/>
              </a:solidFill>
              <a:latin typeface="Franklin Gothic Medium" pitchFamily="34" charset="0"/>
            </a:endParaRPr>
          </a:p>
        </p:txBody>
      </p:sp>
    </p:spTree>
    <p:extLst>
      <p:ext uri="{BB962C8B-B14F-4D97-AF65-F5344CB8AC3E}">
        <p14:creationId xmlns:p14="http://schemas.microsoft.com/office/powerpoint/2010/main" val="31282335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6"/>
          <p:cNvSpPr>
            <a:spLocks noGrp="1" noChangeArrowheads="1"/>
          </p:cNvSpPr>
          <p:nvPr>
            <p:ph type="body" idx="1"/>
          </p:nvPr>
        </p:nvSpPr>
        <p:spPr>
          <a:xfrm>
            <a:off x="0" y="1412875"/>
            <a:ext cx="9144000" cy="4824413"/>
          </a:xfrm>
        </p:spPr>
        <p:txBody>
          <a:bodyPr/>
          <a:lstStyle/>
          <a:p>
            <a:pPr algn="just" eaLnBrk="1" hangingPunct="1">
              <a:lnSpc>
                <a:spcPct val="80000"/>
              </a:lnSpc>
              <a:buFontTx/>
              <a:buNone/>
            </a:pPr>
            <a:r>
              <a:rPr lang="tr-TR" sz="2200" b="1" smtClean="0">
                <a:solidFill>
                  <a:srgbClr val="7F00FE"/>
                </a:solidFill>
                <a:latin typeface="Franklin Gothic Medium" pitchFamily="34" charset="0"/>
              </a:rPr>
              <a:t>Cidago:</a:t>
            </a:r>
          </a:p>
          <a:p>
            <a:pPr algn="just" eaLnBrk="1" hangingPunct="1">
              <a:lnSpc>
                <a:spcPct val="80000"/>
              </a:lnSpc>
            </a:pPr>
            <a:r>
              <a:rPr lang="tr-TR" sz="2200" smtClean="0">
                <a:solidFill>
                  <a:srgbClr val="120763"/>
                </a:solidFill>
                <a:latin typeface="Franklin Gothic Medium" pitchFamily="34" charset="0"/>
              </a:rPr>
              <a:t>kısa ve hafif belirgindir. Erginlerde cidago yüksekliği 125-140 cm dir. </a:t>
            </a:r>
          </a:p>
          <a:p>
            <a:pPr algn="just" eaLnBrk="1" hangingPunct="1">
              <a:lnSpc>
                <a:spcPct val="80000"/>
              </a:lnSpc>
              <a:buFontTx/>
              <a:buNone/>
            </a:pPr>
            <a:r>
              <a:rPr lang="tr-TR" sz="2200" b="1" smtClean="0">
                <a:solidFill>
                  <a:srgbClr val="7F00FE"/>
                </a:solidFill>
                <a:latin typeface="Franklin Gothic Medium" pitchFamily="34" charset="0"/>
              </a:rPr>
              <a:t>Sırt ve bel:</a:t>
            </a:r>
          </a:p>
          <a:p>
            <a:pPr algn="just" eaLnBrk="1" hangingPunct="1">
              <a:lnSpc>
                <a:spcPct val="80000"/>
              </a:lnSpc>
            </a:pPr>
            <a:r>
              <a:rPr lang="tr-TR" sz="2200" smtClean="0">
                <a:solidFill>
                  <a:srgbClr val="120763"/>
                </a:solidFill>
                <a:latin typeface="Franklin Gothic Medium" pitchFamily="34" charset="0"/>
              </a:rPr>
              <a:t>düz, geniş ve orta uzunlukta, </a:t>
            </a:r>
            <a:r>
              <a:rPr lang="tr-TR" sz="2200" b="1" smtClean="0">
                <a:solidFill>
                  <a:srgbClr val="120763"/>
                </a:solidFill>
                <a:latin typeface="Franklin Gothic Medium" pitchFamily="34" charset="0"/>
              </a:rPr>
              <a:t>bel ve sağrı</a:t>
            </a:r>
            <a:r>
              <a:rPr lang="tr-TR" sz="2200" smtClean="0">
                <a:solidFill>
                  <a:srgbClr val="120763"/>
                </a:solidFill>
                <a:latin typeface="Franklin Gothic Medium" pitchFamily="34" charset="0"/>
              </a:rPr>
              <a:t> bağlantısı iyidir (sağlam).</a:t>
            </a:r>
          </a:p>
          <a:p>
            <a:pPr algn="just" eaLnBrk="1" hangingPunct="1">
              <a:lnSpc>
                <a:spcPct val="80000"/>
              </a:lnSpc>
              <a:buFontTx/>
              <a:buNone/>
            </a:pPr>
            <a:r>
              <a:rPr lang="tr-TR" sz="2200" b="1" smtClean="0">
                <a:solidFill>
                  <a:srgbClr val="9933FF"/>
                </a:solidFill>
                <a:latin typeface="Franklin Gothic Medium" pitchFamily="34" charset="0"/>
              </a:rPr>
              <a:t>Sağrı:</a:t>
            </a:r>
          </a:p>
          <a:p>
            <a:pPr algn="just" eaLnBrk="1" hangingPunct="1">
              <a:lnSpc>
                <a:spcPct val="80000"/>
              </a:lnSpc>
            </a:pPr>
            <a:r>
              <a:rPr lang="tr-TR" sz="2200" smtClean="0">
                <a:solidFill>
                  <a:srgbClr val="120763"/>
                </a:solidFill>
                <a:latin typeface="Franklin Gothic Medium" pitchFamily="34" charset="0"/>
              </a:rPr>
              <a:t>hafif oluklu, iyi gelişmiş, eğimli ve kuyruk bağlantısı normaldir. </a:t>
            </a:r>
            <a:r>
              <a:rPr lang="tr-TR" sz="2200" b="1" smtClean="0">
                <a:solidFill>
                  <a:srgbClr val="7F00FE"/>
                </a:solidFill>
                <a:latin typeface="Franklin Gothic Medium" pitchFamily="34" charset="0"/>
              </a:rPr>
              <a:t>Çift sağrı</a:t>
            </a:r>
            <a:r>
              <a:rPr lang="tr-TR" sz="2200" smtClean="0">
                <a:solidFill>
                  <a:srgbClr val="120763"/>
                </a:solidFill>
                <a:latin typeface="Franklin Gothic Medium" pitchFamily="34" charset="0"/>
              </a:rPr>
              <a:t> şekli çok görülür.               </a:t>
            </a:r>
            <a:endParaRPr lang="tr-TR" sz="2200" b="1" smtClean="0">
              <a:solidFill>
                <a:srgbClr val="120763"/>
              </a:solidFill>
              <a:latin typeface="Franklin Gothic Medium" pitchFamily="34" charset="0"/>
            </a:endParaRPr>
          </a:p>
          <a:p>
            <a:pPr algn="just" eaLnBrk="1" hangingPunct="1">
              <a:lnSpc>
                <a:spcPct val="80000"/>
              </a:lnSpc>
              <a:buFontTx/>
              <a:buNone/>
            </a:pPr>
            <a:r>
              <a:rPr lang="tr-TR" sz="2200" b="1" smtClean="0">
                <a:solidFill>
                  <a:srgbClr val="E2021D"/>
                </a:solidFill>
                <a:latin typeface="Franklin Gothic Medium" pitchFamily="34" charset="0"/>
              </a:rPr>
              <a:t>Bacaklar:</a:t>
            </a:r>
          </a:p>
          <a:p>
            <a:pPr algn="just" eaLnBrk="1" hangingPunct="1">
              <a:lnSpc>
                <a:spcPct val="80000"/>
              </a:lnSpc>
            </a:pPr>
            <a:r>
              <a:rPr lang="tr-TR" sz="2200" smtClean="0">
                <a:solidFill>
                  <a:srgbClr val="120763"/>
                </a:solidFill>
                <a:latin typeface="Franklin Gothic Medium" pitchFamily="34" charset="0"/>
              </a:rPr>
              <a:t>iyi teşekkül etmiş </a:t>
            </a:r>
          </a:p>
          <a:p>
            <a:pPr algn="just" eaLnBrk="1" hangingPunct="1">
              <a:lnSpc>
                <a:spcPct val="80000"/>
              </a:lnSpc>
            </a:pPr>
            <a:r>
              <a:rPr lang="tr-TR" sz="2200" b="1" smtClean="0">
                <a:solidFill>
                  <a:srgbClr val="E2021D"/>
                </a:solidFill>
                <a:latin typeface="Franklin Gothic Medium" pitchFamily="34" charset="0"/>
              </a:rPr>
              <a:t>Omuzlar </a:t>
            </a:r>
            <a:r>
              <a:rPr lang="tr-TR" sz="2200" smtClean="0">
                <a:solidFill>
                  <a:srgbClr val="120763"/>
                </a:solidFill>
                <a:latin typeface="Franklin Gothic Medium" pitchFamily="34" charset="0"/>
              </a:rPr>
              <a:t>uzun, eğimli, kasları gelişkin</a:t>
            </a:r>
          </a:p>
          <a:p>
            <a:pPr algn="just" eaLnBrk="1" hangingPunct="1">
              <a:lnSpc>
                <a:spcPct val="80000"/>
              </a:lnSpc>
            </a:pPr>
            <a:r>
              <a:rPr lang="tr-TR" sz="2200" b="1" smtClean="0">
                <a:solidFill>
                  <a:srgbClr val="E2021D"/>
                </a:solidFill>
                <a:latin typeface="Franklin Gothic Medium" pitchFamily="34" charset="0"/>
              </a:rPr>
              <a:t>İncikler</a:t>
            </a:r>
            <a:r>
              <a:rPr lang="tr-TR" sz="2200" smtClean="0">
                <a:solidFill>
                  <a:srgbClr val="E2021D"/>
                </a:solidFill>
                <a:latin typeface="Franklin Gothic Medium" pitchFamily="34" charset="0"/>
              </a:rPr>
              <a:t> </a:t>
            </a:r>
            <a:r>
              <a:rPr lang="tr-TR" sz="2200" smtClean="0">
                <a:solidFill>
                  <a:srgbClr val="120763"/>
                </a:solidFill>
                <a:latin typeface="Franklin Gothic Medium" pitchFamily="34" charset="0"/>
              </a:rPr>
              <a:t>kuvvetli</a:t>
            </a:r>
          </a:p>
          <a:p>
            <a:pPr algn="just" eaLnBrk="1" hangingPunct="1">
              <a:lnSpc>
                <a:spcPct val="80000"/>
              </a:lnSpc>
            </a:pPr>
            <a:r>
              <a:rPr lang="tr-TR" sz="2200" b="1" smtClean="0">
                <a:solidFill>
                  <a:srgbClr val="E2021D"/>
                </a:solidFill>
                <a:latin typeface="Franklin Gothic Medium" pitchFamily="34" charset="0"/>
              </a:rPr>
              <a:t>Bilekler</a:t>
            </a:r>
            <a:r>
              <a:rPr lang="tr-TR" sz="2200" smtClean="0">
                <a:solidFill>
                  <a:srgbClr val="120763"/>
                </a:solidFill>
                <a:latin typeface="Franklin Gothic Medium" pitchFamily="34" charset="0"/>
              </a:rPr>
              <a:t> kısa ve sağlam,</a:t>
            </a:r>
            <a:r>
              <a:rPr lang="tr-TR" sz="2200" smtClean="0">
                <a:solidFill>
                  <a:srgbClr val="E2021D"/>
                </a:solidFill>
                <a:latin typeface="Franklin Gothic Medium" pitchFamily="34" charset="0"/>
              </a:rPr>
              <a:t> </a:t>
            </a:r>
            <a:r>
              <a:rPr lang="tr-TR" sz="2200" b="1" smtClean="0">
                <a:solidFill>
                  <a:srgbClr val="E2021D"/>
                </a:solidFill>
                <a:latin typeface="Franklin Gothic Medium" pitchFamily="34" charset="0"/>
              </a:rPr>
              <a:t>tırnaklar</a:t>
            </a:r>
            <a:r>
              <a:rPr lang="tr-TR" sz="2200" smtClean="0">
                <a:solidFill>
                  <a:srgbClr val="E2021D"/>
                </a:solidFill>
                <a:latin typeface="Franklin Gothic Medium" pitchFamily="34" charset="0"/>
              </a:rPr>
              <a:t> </a:t>
            </a:r>
            <a:r>
              <a:rPr lang="tr-TR" sz="2200" smtClean="0">
                <a:solidFill>
                  <a:srgbClr val="120763"/>
                </a:solidFill>
                <a:latin typeface="Franklin Gothic Medium" pitchFamily="34" charset="0"/>
              </a:rPr>
              <a:t>sağlamdır.</a:t>
            </a:r>
          </a:p>
          <a:p>
            <a:pPr algn="just" eaLnBrk="1" hangingPunct="1">
              <a:lnSpc>
                <a:spcPct val="80000"/>
              </a:lnSpc>
            </a:pPr>
            <a:r>
              <a:rPr lang="tr-TR" sz="2200" smtClean="0">
                <a:solidFill>
                  <a:srgbClr val="120763"/>
                </a:solidFill>
                <a:latin typeface="Franklin Gothic Medium" pitchFamily="34" charset="0"/>
              </a:rPr>
              <a:t>Sadece </a:t>
            </a:r>
            <a:r>
              <a:rPr lang="tr-TR" sz="2200" u="sng" smtClean="0">
                <a:solidFill>
                  <a:srgbClr val="E2021D"/>
                </a:solidFill>
                <a:latin typeface="Franklin Gothic Medium" pitchFamily="34" charset="0"/>
              </a:rPr>
              <a:t>Akkanat Al</a:t>
            </a:r>
            <a:r>
              <a:rPr lang="tr-TR" sz="2200" smtClean="0">
                <a:solidFill>
                  <a:srgbClr val="120763"/>
                </a:solidFill>
                <a:latin typeface="Franklin Gothic Medium" pitchFamily="34" charset="0"/>
              </a:rPr>
              <a:t> donu görülür.</a:t>
            </a:r>
          </a:p>
        </p:txBody>
      </p:sp>
    </p:spTree>
    <p:extLst>
      <p:ext uri="{BB962C8B-B14F-4D97-AF65-F5344CB8AC3E}">
        <p14:creationId xmlns:p14="http://schemas.microsoft.com/office/powerpoint/2010/main" val="7110714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Text Box 2"/>
          <p:cNvSpPr txBox="1">
            <a:spLocks noChangeArrowheads="1"/>
          </p:cNvSpPr>
          <p:nvPr/>
        </p:nvSpPr>
        <p:spPr bwMode="auto">
          <a:xfrm>
            <a:off x="1331913" y="476250"/>
            <a:ext cx="6638925"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5400" b="1">
                <a:solidFill>
                  <a:srgbClr val="CC0000"/>
                </a:solidFill>
              </a:rPr>
              <a:t> Haflinger Atı </a:t>
            </a:r>
            <a:r>
              <a:rPr lang="tr-TR" sz="2400" b="1">
                <a:solidFill>
                  <a:srgbClr val="CC0000"/>
                </a:solidFill>
              </a:rPr>
              <a:t>(Özet)</a:t>
            </a:r>
          </a:p>
        </p:txBody>
      </p:sp>
      <p:sp>
        <p:nvSpPr>
          <p:cNvPr id="930819" name="AutoShape 3"/>
          <p:cNvSpPr>
            <a:spLocks noChangeArrowheads="1"/>
          </p:cNvSpPr>
          <p:nvPr/>
        </p:nvSpPr>
        <p:spPr bwMode="auto">
          <a:xfrm>
            <a:off x="4427538" y="2060575"/>
            <a:ext cx="4537075" cy="3817938"/>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120000"/>
              </a:lnSpc>
            </a:pPr>
            <a:endParaRPr lang="tr-TR" sz="2000">
              <a:solidFill>
                <a:srgbClr val="0000CC"/>
              </a:solidFill>
              <a:latin typeface="Tahoma" pitchFamily="34" charset="0"/>
            </a:endParaRPr>
          </a:p>
          <a:p>
            <a:pPr>
              <a:lnSpc>
                <a:spcPct val="120000"/>
              </a:lnSpc>
            </a:pPr>
            <a:r>
              <a:rPr lang="tr-TR" sz="2000">
                <a:solidFill>
                  <a:srgbClr val="CC0000"/>
                </a:solidFill>
                <a:latin typeface="Tahoma" pitchFamily="34" charset="0"/>
              </a:rPr>
              <a:t>HAFLİNGER ATI</a:t>
            </a:r>
          </a:p>
          <a:p>
            <a:pPr>
              <a:lnSpc>
                <a:spcPct val="120000"/>
              </a:lnSpc>
              <a:buFontTx/>
              <a:buChar char="•"/>
            </a:pPr>
            <a:r>
              <a:rPr lang="tr-TR" sz="1400">
                <a:solidFill>
                  <a:srgbClr val="0000CC"/>
                </a:solidFill>
                <a:latin typeface="Tahoma" pitchFamily="34" charset="0"/>
              </a:rPr>
              <a:t> Anavatanı Avusturya’dır. </a:t>
            </a:r>
          </a:p>
          <a:p>
            <a:pPr>
              <a:lnSpc>
                <a:spcPct val="120000"/>
              </a:lnSpc>
              <a:buFontTx/>
              <a:buChar char="•"/>
            </a:pPr>
            <a:r>
              <a:rPr lang="tr-TR" sz="1400">
                <a:solidFill>
                  <a:srgbClr val="0000CC"/>
                </a:solidFill>
                <a:latin typeface="Tahoma" pitchFamily="34" charset="0"/>
              </a:rPr>
              <a:t> Binek, çekim ve taşıma işlerine uygundur.</a:t>
            </a:r>
          </a:p>
          <a:p>
            <a:pPr>
              <a:lnSpc>
                <a:spcPct val="120000"/>
              </a:lnSpc>
              <a:buFontTx/>
              <a:buChar char="•"/>
            </a:pPr>
            <a:r>
              <a:rPr lang="tr-TR" sz="1400">
                <a:solidFill>
                  <a:srgbClr val="0000CC"/>
                </a:solidFill>
                <a:latin typeface="Tahoma" pitchFamily="34" charset="0"/>
              </a:rPr>
              <a:t> Dağlık ve engebeli arazide iş verimi çok yüksektir. </a:t>
            </a:r>
          </a:p>
          <a:p>
            <a:pPr>
              <a:lnSpc>
                <a:spcPct val="120000"/>
              </a:lnSpc>
              <a:buFontTx/>
              <a:buChar char="•"/>
            </a:pPr>
            <a:r>
              <a:rPr lang="tr-TR" sz="1400">
                <a:solidFill>
                  <a:srgbClr val="0000CC"/>
                </a:solidFill>
                <a:latin typeface="Tahoma" pitchFamily="34" charset="0"/>
              </a:rPr>
              <a:t> Çok sayıda ülkede yetiştirilmektedir.</a:t>
            </a:r>
          </a:p>
          <a:p>
            <a:pPr>
              <a:lnSpc>
                <a:spcPct val="120000"/>
              </a:lnSpc>
              <a:buFontTx/>
              <a:buChar char="•"/>
            </a:pPr>
            <a:r>
              <a:rPr lang="tr-TR" sz="1400">
                <a:solidFill>
                  <a:srgbClr val="0000CC"/>
                </a:solidFill>
                <a:latin typeface="Tahoma" pitchFamily="34" charset="0"/>
              </a:rPr>
              <a:t> 1961 yılında Türkiye’ye getirilmiştir. Saf ve melez </a:t>
            </a:r>
          </a:p>
          <a:p>
            <a:pPr>
              <a:lnSpc>
                <a:spcPct val="120000"/>
              </a:lnSpc>
            </a:pPr>
            <a:r>
              <a:rPr lang="tr-TR" sz="1400">
                <a:solidFill>
                  <a:srgbClr val="0000CC"/>
                </a:solidFill>
                <a:latin typeface="Tahoma" pitchFamily="34" charset="0"/>
              </a:rPr>
              <a:t>Haflingerler, Türkiye şartlarına iyi uyum sağlamışlardır. </a:t>
            </a:r>
          </a:p>
          <a:p>
            <a:pPr>
              <a:lnSpc>
                <a:spcPct val="120000"/>
              </a:lnSpc>
              <a:buFontTx/>
              <a:buChar char="•"/>
            </a:pPr>
            <a:r>
              <a:rPr lang="tr-TR" sz="1400">
                <a:solidFill>
                  <a:srgbClr val="0000CC"/>
                </a:solidFill>
                <a:latin typeface="Tahoma" pitchFamily="34" charset="0"/>
              </a:rPr>
              <a:t> Morfolojik Özellikleri:</a:t>
            </a:r>
          </a:p>
          <a:p>
            <a:pPr>
              <a:lnSpc>
                <a:spcPct val="120000"/>
              </a:lnSpc>
            </a:pPr>
            <a:r>
              <a:rPr lang="tr-TR" sz="1400">
                <a:solidFill>
                  <a:srgbClr val="080808"/>
                </a:solidFill>
                <a:latin typeface="Tahoma" pitchFamily="34" charset="0"/>
              </a:rPr>
              <a:t>- Baş,</a:t>
            </a:r>
            <a:r>
              <a:rPr lang="tr-TR" sz="1400">
                <a:solidFill>
                  <a:srgbClr val="0000CC"/>
                </a:solidFill>
                <a:latin typeface="Tahoma" pitchFamily="34" charset="0"/>
              </a:rPr>
              <a:t> küçük ve alın geniştir. Yele bol ve uzundur. </a:t>
            </a:r>
          </a:p>
          <a:p>
            <a:pPr>
              <a:lnSpc>
                <a:spcPct val="120000"/>
              </a:lnSpc>
            </a:pPr>
            <a:r>
              <a:rPr lang="tr-TR" sz="1400">
                <a:solidFill>
                  <a:srgbClr val="080808"/>
                </a:solidFill>
                <a:latin typeface="Tahoma" pitchFamily="34" charset="0"/>
              </a:rPr>
              <a:t>Cidago yüksekliği</a:t>
            </a:r>
            <a:r>
              <a:rPr lang="tr-TR" sz="1400">
                <a:solidFill>
                  <a:srgbClr val="0000CC"/>
                </a:solidFill>
                <a:latin typeface="Tahoma" pitchFamily="34" charset="0"/>
              </a:rPr>
              <a:t> 125-140 cm arasındadır. Oluklu </a:t>
            </a:r>
          </a:p>
          <a:p>
            <a:pPr>
              <a:lnSpc>
                <a:spcPct val="120000"/>
              </a:lnSpc>
            </a:pPr>
            <a:r>
              <a:rPr lang="tr-TR" sz="1400">
                <a:solidFill>
                  <a:srgbClr val="0000CC"/>
                </a:solidFill>
                <a:latin typeface="Tahoma" pitchFamily="34" charset="0"/>
              </a:rPr>
              <a:t>(çifte sağrı) sağrı görülür.</a:t>
            </a:r>
          </a:p>
          <a:p>
            <a:pPr>
              <a:lnSpc>
                <a:spcPct val="120000"/>
              </a:lnSpc>
            </a:pPr>
            <a:r>
              <a:rPr lang="tr-TR" sz="1400">
                <a:solidFill>
                  <a:srgbClr val="0000CC"/>
                </a:solidFill>
                <a:latin typeface="Tahoma" pitchFamily="34" charset="0"/>
              </a:rPr>
              <a:t>- Bu ırkta sadece akkanat al don bulunur.</a:t>
            </a:r>
          </a:p>
        </p:txBody>
      </p:sp>
      <p:pic>
        <p:nvPicPr>
          <p:cNvPr id="930820" name="Picture 4" descr="hafling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2276475"/>
            <a:ext cx="4070350" cy="33035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91995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930820"/>
                                        </p:tgtEl>
                                        <p:attrNameLst>
                                          <p:attrName>style.visibility</p:attrName>
                                        </p:attrNameLst>
                                      </p:cBhvr>
                                      <p:to>
                                        <p:strVal val="visible"/>
                                      </p:to>
                                    </p:set>
                                    <p:animEffect transition="in" filter="checkerboard(across)">
                                      <p:cBhvr>
                                        <p:cTn id="7" dur="500"/>
                                        <p:tgtEl>
                                          <p:spTgt spid="9308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30819"/>
                                        </p:tgtEl>
                                        <p:attrNameLst>
                                          <p:attrName>style.visibility</p:attrName>
                                        </p:attrNameLst>
                                      </p:cBhvr>
                                      <p:to>
                                        <p:strVal val="visible"/>
                                      </p:to>
                                    </p:set>
                                    <p:animEffect transition="in" filter="checkerboard(across)">
                                      <p:cBhvr>
                                        <p:cTn id="12" dur="500"/>
                                        <p:tgtEl>
                                          <p:spTgt spid="930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08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4914" name="AutoShape 2"/>
          <p:cNvSpPr>
            <a:spLocks noChangeArrowheads="1"/>
          </p:cNvSpPr>
          <p:nvPr/>
        </p:nvSpPr>
        <p:spPr bwMode="auto">
          <a:xfrm>
            <a:off x="4211638" y="2924175"/>
            <a:ext cx="4321175" cy="1871663"/>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endParaRPr lang="tr-TR" sz="2000">
              <a:solidFill>
                <a:srgbClr val="CC0000"/>
              </a:solidFill>
              <a:latin typeface="Tahoma" pitchFamily="34" charset="0"/>
            </a:endParaRPr>
          </a:p>
          <a:p>
            <a:pPr algn="just"/>
            <a:r>
              <a:rPr lang="tr-TR" sz="1400">
                <a:solidFill>
                  <a:srgbClr val="0000CC"/>
                </a:solidFill>
                <a:latin typeface="Tahoma" pitchFamily="34" charset="0"/>
              </a:rPr>
              <a:t>İngiltere, Fransa, Polonya ve bir çok ülkede Arap-</a:t>
            </a:r>
          </a:p>
          <a:p>
            <a:pPr algn="just">
              <a:lnSpc>
                <a:spcPct val="120000"/>
              </a:lnSpc>
            </a:pPr>
            <a:r>
              <a:rPr lang="tr-TR" sz="1400">
                <a:solidFill>
                  <a:srgbClr val="0000CC"/>
                </a:solidFill>
                <a:latin typeface="Tahoma" pitchFamily="34" charset="0"/>
              </a:rPr>
              <a:t>İngiliz atlarının melezlemesiyle elde edilmiştir. </a:t>
            </a:r>
          </a:p>
          <a:p>
            <a:pPr algn="just">
              <a:lnSpc>
                <a:spcPct val="120000"/>
              </a:lnSpc>
              <a:buFontTx/>
              <a:buChar char="•"/>
            </a:pPr>
            <a:r>
              <a:rPr lang="tr-TR" sz="1400">
                <a:solidFill>
                  <a:srgbClr val="0000CC"/>
                </a:solidFill>
                <a:latin typeface="Tahoma" pitchFamily="34" charset="0"/>
              </a:rPr>
              <a:t> Çok iyi binek ve spor atıdır.</a:t>
            </a:r>
          </a:p>
          <a:p>
            <a:pPr algn="just">
              <a:lnSpc>
                <a:spcPct val="120000"/>
              </a:lnSpc>
              <a:buFontTx/>
              <a:buChar char="•"/>
            </a:pPr>
            <a:r>
              <a:rPr lang="tr-TR" sz="1400">
                <a:solidFill>
                  <a:srgbClr val="0000CC"/>
                </a:solidFill>
                <a:latin typeface="Tahoma" pitchFamily="34" charset="0"/>
              </a:rPr>
              <a:t> Sıçrama ve yüksek atlama yeteneği çok iyidir.</a:t>
            </a:r>
          </a:p>
          <a:p>
            <a:pPr algn="just">
              <a:lnSpc>
                <a:spcPct val="120000"/>
              </a:lnSpc>
              <a:buFontTx/>
              <a:buChar char="•"/>
            </a:pPr>
            <a:r>
              <a:rPr lang="tr-TR" sz="1400">
                <a:solidFill>
                  <a:srgbClr val="0000CC"/>
                </a:solidFill>
                <a:latin typeface="Tahoma" pitchFamily="34" charset="0"/>
              </a:rPr>
              <a:t> Doru don çok görülür.</a:t>
            </a:r>
          </a:p>
          <a:p>
            <a:pPr algn="just">
              <a:lnSpc>
                <a:spcPct val="120000"/>
              </a:lnSpc>
            </a:pPr>
            <a:endParaRPr lang="tr-TR" sz="1400">
              <a:solidFill>
                <a:srgbClr val="0000CC"/>
              </a:solidFill>
              <a:latin typeface="Tahoma" pitchFamily="34" charset="0"/>
            </a:endParaRPr>
          </a:p>
        </p:txBody>
      </p:sp>
      <p:pic>
        <p:nvPicPr>
          <p:cNvPr id="934915" name="Picture 3" descr="anglo-arabia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708275"/>
            <a:ext cx="3024187" cy="24018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5044" name="Text Box 4"/>
          <p:cNvSpPr txBox="1">
            <a:spLocks noChangeArrowheads="1"/>
          </p:cNvSpPr>
          <p:nvPr/>
        </p:nvSpPr>
        <p:spPr bwMode="auto">
          <a:xfrm>
            <a:off x="1476375" y="333375"/>
            <a:ext cx="6708775"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5400" b="1">
                <a:solidFill>
                  <a:srgbClr val="CC0000"/>
                </a:solidFill>
              </a:rPr>
              <a:t> Anglo – Arap Atı</a:t>
            </a:r>
          </a:p>
        </p:txBody>
      </p:sp>
    </p:spTree>
    <p:extLst>
      <p:ext uri="{BB962C8B-B14F-4D97-AF65-F5344CB8AC3E}">
        <p14:creationId xmlns:p14="http://schemas.microsoft.com/office/powerpoint/2010/main" val="15677404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934915"/>
                                        </p:tgtEl>
                                        <p:attrNameLst>
                                          <p:attrName>style.visibility</p:attrName>
                                        </p:attrNameLst>
                                      </p:cBhvr>
                                      <p:to>
                                        <p:strVal val="visible"/>
                                      </p:to>
                                    </p:set>
                                    <p:animEffect transition="in" filter="checkerboard(across)">
                                      <p:cBhvr>
                                        <p:cTn id="7" dur="500"/>
                                        <p:tgtEl>
                                          <p:spTgt spid="9349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34914"/>
                                        </p:tgtEl>
                                        <p:attrNameLst>
                                          <p:attrName>style.visibility</p:attrName>
                                        </p:attrNameLst>
                                      </p:cBhvr>
                                      <p:to>
                                        <p:strVal val="visible"/>
                                      </p:to>
                                    </p:set>
                                    <p:animEffect transition="in" filter="checkerboard(across)">
                                      <p:cBhvr>
                                        <p:cTn id="12" dur="500"/>
                                        <p:tgtEl>
                                          <p:spTgt spid="934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49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7" name="Rectangle 5"/>
          <p:cNvSpPr>
            <a:spLocks noGrp="1" noChangeArrowheads="1"/>
          </p:cNvSpPr>
          <p:nvPr>
            <p:ph type="title"/>
          </p:nvPr>
        </p:nvSpPr>
        <p:spPr/>
        <p:txBody>
          <a:bodyPr/>
          <a:lstStyle/>
          <a:p>
            <a:pPr eaLnBrk="1" hangingPunct="1">
              <a:defRPr/>
            </a:pPr>
            <a:r>
              <a:rPr lang="tr-TR" sz="3600" smtClean="0">
                <a:solidFill>
                  <a:srgbClr val="646406"/>
                </a:solidFill>
                <a:latin typeface="Arial Black" pitchFamily="34" charset="0"/>
              </a:rPr>
              <a:t>Berber Atı</a:t>
            </a:r>
          </a:p>
        </p:txBody>
      </p:sp>
      <p:sp>
        <p:nvSpPr>
          <p:cNvPr id="217091" name="Rectangle 6"/>
          <p:cNvSpPr>
            <a:spLocks noGrp="1" noChangeArrowheads="1"/>
          </p:cNvSpPr>
          <p:nvPr>
            <p:ph type="body" idx="1"/>
          </p:nvPr>
        </p:nvSpPr>
        <p:spPr>
          <a:xfrm>
            <a:off x="250825" y="1412875"/>
            <a:ext cx="8207375" cy="5256213"/>
          </a:xfrm>
        </p:spPr>
        <p:txBody>
          <a:bodyPr/>
          <a:lstStyle/>
          <a:p>
            <a:pPr algn="just" eaLnBrk="1" hangingPunct="1">
              <a:lnSpc>
                <a:spcPct val="90000"/>
              </a:lnSpc>
            </a:pPr>
            <a:r>
              <a:rPr lang="tr-TR" sz="2200" smtClean="0">
                <a:solidFill>
                  <a:srgbClr val="9933FF"/>
                </a:solidFill>
              </a:rPr>
              <a:t>Sıcak kanlı</a:t>
            </a:r>
            <a:r>
              <a:rPr lang="tr-TR" sz="2200" smtClean="0">
                <a:solidFill>
                  <a:srgbClr val="120763"/>
                </a:solidFill>
              </a:rPr>
              <a:t> bir at olan Berber atı Tunus, Cezayir ve Fas’ta yetiştirilir.</a:t>
            </a:r>
          </a:p>
          <a:p>
            <a:pPr algn="just" eaLnBrk="1" hangingPunct="1">
              <a:lnSpc>
                <a:spcPct val="90000"/>
              </a:lnSpc>
              <a:buFontTx/>
              <a:buNone/>
            </a:pPr>
            <a:endParaRPr lang="tr-TR" sz="2200" smtClean="0">
              <a:solidFill>
                <a:srgbClr val="120763"/>
              </a:solidFill>
            </a:endParaRPr>
          </a:p>
          <a:p>
            <a:pPr algn="just" eaLnBrk="1" hangingPunct="1">
              <a:lnSpc>
                <a:spcPct val="90000"/>
              </a:lnSpc>
            </a:pPr>
            <a:r>
              <a:rPr lang="tr-TR" sz="2200" smtClean="0">
                <a:solidFill>
                  <a:srgbClr val="120763"/>
                </a:solidFill>
              </a:rPr>
              <a:t>Berber atı </a:t>
            </a:r>
            <a:r>
              <a:rPr lang="tr-TR" sz="2200" smtClean="0">
                <a:solidFill>
                  <a:srgbClr val="9933FF"/>
                </a:solidFill>
              </a:rPr>
              <a:t>binek ve hafif  çekim</a:t>
            </a:r>
            <a:r>
              <a:rPr lang="tr-TR" sz="2200" smtClean="0">
                <a:solidFill>
                  <a:srgbClr val="120763"/>
                </a:solidFill>
              </a:rPr>
              <a:t> (tarım, ulaşım, askeriye) için uygun bir attır.</a:t>
            </a:r>
          </a:p>
          <a:p>
            <a:pPr algn="just" eaLnBrk="1" hangingPunct="1">
              <a:lnSpc>
                <a:spcPct val="90000"/>
              </a:lnSpc>
              <a:buFontTx/>
              <a:buNone/>
            </a:pPr>
            <a:r>
              <a:rPr lang="tr-TR" sz="2200" smtClean="0">
                <a:solidFill>
                  <a:srgbClr val="120763"/>
                </a:solidFill>
              </a:rPr>
              <a:t> </a:t>
            </a:r>
          </a:p>
          <a:p>
            <a:pPr algn="just" eaLnBrk="1" hangingPunct="1">
              <a:lnSpc>
                <a:spcPct val="90000"/>
              </a:lnSpc>
            </a:pPr>
            <a:r>
              <a:rPr lang="tr-TR" sz="2200" smtClean="0">
                <a:solidFill>
                  <a:srgbClr val="120763"/>
                </a:solidFill>
              </a:rPr>
              <a:t>Yapı olarak </a:t>
            </a:r>
            <a:r>
              <a:rPr lang="tr-TR" sz="2200" smtClean="0">
                <a:solidFill>
                  <a:srgbClr val="E2021D"/>
                </a:solidFill>
              </a:rPr>
              <a:t>Arap atını andırır</a:t>
            </a:r>
            <a:r>
              <a:rPr lang="tr-TR" sz="2200" smtClean="0">
                <a:solidFill>
                  <a:srgbClr val="120763"/>
                </a:solidFill>
              </a:rPr>
              <a:t> fakat saf Arap atından önemli derecede farklıdır. </a:t>
            </a:r>
          </a:p>
          <a:p>
            <a:pPr algn="just" eaLnBrk="1" hangingPunct="1">
              <a:lnSpc>
                <a:spcPct val="90000"/>
              </a:lnSpc>
              <a:buFontTx/>
              <a:buNone/>
            </a:pPr>
            <a:endParaRPr lang="tr-TR" sz="2200" smtClean="0">
              <a:solidFill>
                <a:srgbClr val="120763"/>
              </a:solidFill>
            </a:endParaRPr>
          </a:p>
          <a:p>
            <a:pPr algn="just" eaLnBrk="1" hangingPunct="1">
              <a:lnSpc>
                <a:spcPct val="90000"/>
              </a:lnSpc>
            </a:pPr>
            <a:r>
              <a:rPr lang="tr-TR" sz="2200" smtClean="0">
                <a:solidFill>
                  <a:srgbClr val="120763"/>
                </a:solidFill>
              </a:rPr>
              <a:t>Kemik yapısı </a:t>
            </a:r>
            <a:r>
              <a:rPr lang="tr-TR" sz="2200" smtClean="0">
                <a:solidFill>
                  <a:srgbClr val="7F00FE"/>
                </a:solidFill>
              </a:rPr>
              <a:t>Arap atından</a:t>
            </a:r>
            <a:r>
              <a:rPr lang="tr-TR" sz="2200" smtClean="0">
                <a:solidFill>
                  <a:srgbClr val="120763"/>
                </a:solidFill>
              </a:rPr>
              <a:t> iyidir ve </a:t>
            </a:r>
            <a:r>
              <a:rPr lang="tr-TR" sz="2200" smtClean="0">
                <a:solidFill>
                  <a:srgbClr val="7F00FE"/>
                </a:solidFill>
              </a:rPr>
              <a:t>daha kuvvetlidir.</a:t>
            </a:r>
            <a:r>
              <a:rPr lang="tr-TR" sz="2200" smtClean="0">
                <a:solidFill>
                  <a:srgbClr val="120763"/>
                </a:solidFill>
              </a:rPr>
              <a:t> </a:t>
            </a:r>
          </a:p>
          <a:p>
            <a:pPr algn="just" eaLnBrk="1" hangingPunct="1">
              <a:lnSpc>
                <a:spcPct val="90000"/>
              </a:lnSpc>
              <a:buFontTx/>
              <a:buNone/>
            </a:pPr>
            <a:endParaRPr lang="tr-TR" sz="2200" smtClean="0">
              <a:solidFill>
                <a:srgbClr val="120763"/>
              </a:solidFill>
            </a:endParaRPr>
          </a:p>
          <a:p>
            <a:pPr algn="just" eaLnBrk="1" hangingPunct="1">
              <a:lnSpc>
                <a:spcPct val="90000"/>
              </a:lnSpc>
            </a:pPr>
            <a:r>
              <a:rPr lang="tr-TR" sz="2200" smtClean="0">
                <a:solidFill>
                  <a:srgbClr val="120763"/>
                </a:solidFill>
              </a:rPr>
              <a:t>Eklemler ise Arap atı kadar belirgin değildir. </a:t>
            </a:r>
          </a:p>
          <a:p>
            <a:pPr algn="just" eaLnBrk="1" hangingPunct="1">
              <a:lnSpc>
                <a:spcPct val="90000"/>
              </a:lnSpc>
              <a:buFontTx/>
              <a:buNone/>
            </a:pPr>
            <a:endParaRPr lang="tr-TR" sz="2200" smtClean="0">
              <a:solidFill>
                <a:srgbClr val="120763"/>
              </a:solidFill>
            </a:endParaRPr>
          </a:p>
          <a:p>
            <a:pPr algn="just" eaLnBrk="1" hangingPunct="1">
              <a:lnSpc>
                <a:spcPct val="90000"/>
              </a:lnSpc>
            </a:pPr>
            <a:r>
              <a:rPr lang="tr-TR" sz="2200" smtClean="0">
                <a:solidFill>
                  <a:srgbClr val="120763"/>
                </a:solidFill>
              </a:rPr>
              <a:t>Arap atının </a:t>
            </a:r>
            <a:r>
              <a:rPr lang="tr-TR" sz="2200" smtClean="0">
                <a:solidFill>
                  <a:srgbClr val="9933FF"/>
                </a:solidFill>
              </a:rPr>
              <a:t>ince ve asil hatları</a:t>
            </a:r>
            <a:r>
              <a:rPr lang="tr-TR" sz="2200" smtClean="0">
                <a:solidFill>
                  <a:srgbClr val="120763"/>
                </a:solidFill>
              </a:rPr>
              <a:t> Berber atında </a:t>
            </a:r>
            <a:r>
              <a:rPr lang="tr-TR" sz="2200" smtClean="0">
                <a:solidFill>
                  <a:srgbClr val="080808"/>
                </a:solidFill>
              </a:rPr>
              <a:t>görülmez. </a:t>
            </a:r>
          </a:p>
        </p:txBody>
      </p:sp>
    </p:spTree>
    <p:extLst>
      <p:ext uri="{BB962C8B-B14F-4D97-AF65-F5344CB8AC3E}">
        <p14:creationId xmlns:p14="http://schemas.microsoft.com/office/powerpoint/2010/main" val="32217430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6"/>
          <p:cNvSpPr>
            <a:spLocks noGrp="1" noChangeArrowheads="1"/>
          </p:cNvSpPr>
          <p:nvPr>
            <p:ph type="body" idx="1"/>
          </p:nvPr>
        </p:nvSpPr>
        <p:spPr>
          <a:xfrm>
            <a:off x="323850" y="908050"/>
            <a:ext cx="8459788" cy="5732463"/>
          </a:xfrm>
        </p:spPr>
        <p:txBody>
          <a:bodyPr/>
          <a:lstStyle/>
          <a:p>
            <a:pPr algn="just" eaLnBrk="1" hangingPunct="1">
              <a:lnSpc>
                <a:spcPct val="80000"/>
              </a:lnSpc>
            </a:pPr>
            <a:r>
              <a:rPr lang="tr-TR" sz="2400" smtClean="0">
                <a:solidFill>
                  <a:srgbClr val="120763"/>
                </a:solidFill>
              </a:rPr>
              <a:t>Berber atında en çok görülen </a:t>
            </a:r>
            <a:r>
              <a:rPr lang="tr-TR" sz="2400" smtClean="0">
                <a:solidFill>
                  <a:srgbClr val="9933FF"/>
                </a:solidFill>
              </a:rPr>
              <a:t>don kır</a:t>
            </a:r>
            <a:r>
              <a:rPr lang="tr-TR" sz="2400" smtClean="0">
                <a:solidFill>
                  <a:srgbClr val="120763"/>
                </a:solidFill>
              </a:rPr>
              <a:t> (beyaz) dondur. </a:t>
            </a:r>
            <a:endParaRPr lang="tr-TR" sz="2400" b="1" smtClean="0">
              <a:solidFill>
                <a:srgbClr val="120763"/>
              </a:solidFill>
            </a:endParaRPr>
          </a:p>
          <a:p>
            <a:pPr algn="just" eaLnBrk="1" hangingPunct="1">
              <a:lnSpc>
                <a:spcPct val="80000"/>
              </a:lnSpc>
            </a:pPr>
            <a:r>
              <a:rPr lang="tr-TR" sz="2400" b="1" smtClean="0">
                <a:solidFill>
                  <a:srgbClr val="608F9E"/>
                </a:solidFill>
              </a:rPr>
              <a:t>Baş,</a:t>
            </a:r>
            <a:r>
              <a:rPr lang="tr-TR" sz="2400" smtClean="0">
                <a:solidFill>
                  <a:srgbClr val="120763"/>
                </a:solidFill>
              </a:rPr>
              <a:t> büyük, kaba ve profil aşağı uçta dış bükeydir. </a:t>
            </a:r>
          </a:p>
          <a:p>
            <a:pPr algn="just" eaLnBrk="1" hangingPunct="1">
              <a:lnSpc>
                <a:spcPct val="80000"/>
              </a:lnSpc>
            </a:pPr>
            <a:r>
              <a:rPr lang="tr-TR" sz="2400" b="1" smtClean="0">
                <a:solidFill>
                  <a:srgbClr val="608F9E"/>
                </a:solidFill>
              </a:rPr>
              <a:t>Gözler</a:t>
            </a:r>
            <a:r>
              <a:rPr lang="tr-TR" sz="2400" smtClean="0">
                <a:solidFill>
                  <a:srgbClr val="646406"/>
                </a:solidFill>
              </a:rPr>
              <a:t> </a:t>
            </a:r>
            <a:r>
              <a:rPr lang="tr-TR" sz="2400" smtClean="0">
                <a:solidFill>
                  <a:srgbClr val="120763"/>
                </a:solidFill>
              </a:rPr>
              <a:t>küçük, kulaklar küçük ve diktir. </a:t>
            </a:r>
          </a:p>
          <a:p>
            <a:pPr algn="just" eaLnBrk="1" hangingPunct="1">
              <a:lnSpc>
                <a:spcPct val="80000"/>
              </a:lnSpc>
            </a:pPr>
            <a:r>
              <a:rPr lang="tr-TR" sz="2400" b="1" smtClean="0">
                <a:solidFill>
                  <a:srgbClr val="608F9E"/>
                </a:solidFill>
              </a:rPr>
              <a:t>Boyun</a:t>
            </a:r>
            <a:r>
              <a:rPr lang="tr-TR" sz="2400" smtClean="0">
                <a:solidFill>
                  <a:srgbClr val="120763"/>
                </a:solidFill>
              </a:rPr>
              <a:t> kısa ve kuvvetli olup bağlantıları iyidir. Yele sık ve uzundur.</a:t>
            </a:r>
            <a:endParaRPr lang="tr-TR" sz="2400" b="1" smtClean="0">
              <a:solidFill>
                <a:srgbClr val="120763"/>
              </a:solidFill>
            </a:endParaRPr>
          </a:p>
          <a:p>
            <a:pPr algn="just" eaLnBrk="1" hangingPunct="1">
              <a:lnSpc>
                <a:spcPct val="80000"/>
              </a:lnSpc>
            </a:pPr>
            <a:r>
              <a:rPr lang="tr-TR" sz="2400" b="1" smtClean="0">
                <a:solidFill>
                  <a:srgbClr val="608F9E"/>
                </a:solidFill>
              </a:rPr>
              <a:t>Beden</a:t>
            </a:r>
            <a:r>
              <a:rPr lang="tr-TR" sz="2400" smtClean="0">
                <a:solidFill>
                  <a:srgbClr val="608F9E"/>
                </a:solidFill>
              </a:rPr>
              <a:t>,</a:t>
            </a:r>
            <a:r>
              <a:rPr lang="tr-TR" sz="2400" smtClean="0">
                <a:solidFill>
                  <a:srgbClr val="120763"/>
                </a:solidFill>
              </a:rPr>
              <a:t> Arap atına göre biraz yüksek ve uzun olup yandan görünüş kare şeklindedir</a:t>
            </a:r>
            <a:r>
              <a:rPr lang="tr-TR" sz="2400" b="1" smtClean="0">
                <a:solidFill>
                  <a:srgbClr val="120763"/>
                </a:solidFill>
              </a:rPr>
              <a:t>. </a:t>
            </a:r>
          </a:p>
          <a:p>
            <a:pPr algn="just" eaLnBrk="1" hangingPunct="1">
              <a:lnSpc>
                <a:spcPct val="80000"/>
              </a:lnSpc>
            </a:pPr>
            <a:r>
              <a:rPr lang="tr-TR" sz="2400" b="1" smtClean="0"/>
              <a:t>Cidago</a:t>
            </a:r>
            <a:r>
              <a:rPr lang="tr-TR" sz="2400" smtClean="0"/>
              <a:t> </a:t>
            </a:r>
            <a:r>
              <a:rPr lang="tr-TR" sz="2400" smtClean="0">
                <a:solidFill>
                  <a:srgbClr val="120763"/>
                </a:solidFill>
              </a:rPr>
              <a:t>iyi teşekkül etmiştir. Sırt kısa ve sağlamdır. </a:t>
            </a:r>
          </a:p>
          <a:p>
            <a:pPr algn="just" eaLnBrk="1" hangingPunct="1">
              <a:lnSpc>
                <a:spcPct val="80000"/>
              </a:lnSpc>
            </a:pPr>
            <a:r>
              <a:rPr lang="tr-TR" sz="2400" b="1" smtClean="0"/>
              <a:t>Sağrı</a:t>
            </a:r>
            <a:r>
              <a:rPr lang="tr-TR" sz="2400" smtClean="0"/>
              <a:t> </a:t>
            </a:r>
            <a:r>
              <a:rPr lang="tr-TR" sz="2400" smtClean="0">
                <a:solidFill>
                  <a:srgbClr val="120763"/>
                </a:solidFill>
              </a:rPr>
              <a:t>kısa ve hafif eğimli (düşük) dir. </a:t>
            </a:r>
          </a:p>
          <a:p>
            <a:pPr algn="just" eaLnBrk="1" hangingPunct="1">
              <a:lnSpc>
                <a:spcPct val="80000"/>
              </a:lnSpc>
            </a:pPr>
            <a:r>
              <a:rPr lang="tr-TR" sz="2400" b="1" smtClean="0"/>
              <a:t>Kuyruk</a:t>
            </a:r>
            <a:r>
              <a:rPr lang="tr-TR" sz="2400" smtClean="0">
                <a:solidFill>
                  <a:srgbClr val="120763"/>
                </a:solidFill>
              </a:rPr>
              <a:t> bağlantısı aşağıdandır. </a:t>
            </a:r>
          </a:p>
          <a:p>
            <a:pPr algn="just" eaLnBrk="1" hangingPunct="1">
              <a:lnSpc>
                <a:spcPct val="80000"/>
              </a:lnSpc>
            </a:pPr>
            <a:r>
              <a:rPr lang="tr-TR" sz="2400" b="1" smtClean="0"/>
              <a:t>Bacaklarda</a:t>
            </a:r>
            <a:r>
              <a:rPr lang="tr-TR" sz="2400" smtClean="0">
                <a:solidFill>
                  <a:srgbClr val="120763"/>
                </a:solidFill>
              </a:rPr>
              <a:t> özellikle ardlarda amudiyet bozuktur. Ayak bileklerinin düzgün yapısı atın verim kabiliyetini önemli derecede etkiler, ileri yaşlara kadar kullanımı sağlar. </a:t>
            </a:r>
          </a:p>
        </p:txBody>
      </p:sp>
    </p:spTree>
    <p:extLst>
      <p:ext uri="{BB962C8B-B14F-4D97-AF65-F5344CB8AC3E}">
        <p14:creationId xmlns:p14="http://schemas.microsoft.com/office/powerpoint/2010/main" val="30500388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6"/>
          <p:cNvSpPr>
            <a:spLocks noGrp="1" noChangeArrowheads="1"/>
          </p:cNvSpPr>
          <p:nvPr>
            <p:ph type="body" idx="1"/>
          </p:nvPr>
        </p:nvSpPr>
        <p:spPr>
          <a:xfrm>
            <a:off x="395288" y="908050"/>
            <a:ext cx="8458200" cy="5616575"/>
          </a:xfrm>
        </p:spPr>
        <p:txBody>
          <a:bodyPr/>
          <a:lstStyle/>
          <a:p>
            <a:pPr algn="just" eaLnBrk="1" hangingPunct="1">
              <a:buFontTx/>
              <a:buNone/>
            </a:pPr>
            <a:r>
              <a:rPr lang="tr-TR" sz="2800" b="1" smtClean="0">
                <a:solidFill>
                  <a:srgbClr val="E2021D"/>
                </a:solidFill>
                <a:latin typeface="Arial" charset="0"/>
              </a:rPr>
              <a:t>Kafkas  Atı</a:t>
            </a:r>
          </a:p>
          <a:p>
            <a:pPr algn="just" eaLnBrk="1" hangingPunct="1"/>
            <a:r>
              <a:rPr lang="tr-TR" sz="2800" b="1" smtClean="0">
                <a:solidFill>
                  <a:schemeClr val="tx2"/>
                </a:solidFill>
                <a:latin typeface="Arial" charset="0"/>
              </a:rPr>
              <a:t>Vücut yapısı ve şekli bakımından Arap atına benzerlik göstermektedirler. </a:t>
            </a:r>
          </a:p>
          <a:p>
            <a:pPr algn="just" eaLnBrk="1" hangingPunct="1"/>
            <a:r>
              <a:rPr lang="tr-TR" sz="2800" b="1" smtClean="0">
                <a:solidFill>
                  <a:schemeClr val="tx2"/>
                </a:solidFill>
                <a:latin typeface="Arial" charset="0"/>
              </a:rPr>
              <a:t>Yürüme, atlama ve sıçrama kabiliyetleri çok iyidir.</a:t>
            </a:r>
          </a:p>
          <a:p>
            <a:pPr algn="just" eaLnBrk="1" hangingPunct="1">
              <a:buFontTx/>
              <a:buNone/>
            </a:pPr>
            <a:r>
              <a:rPr lang="tr-TR" sz="2800" b="1" smtClean="0">
                <a:solidFill>
                  <a:srgbClr val="7F00FE"/>
                </a:solidFill>
                <a:latin typeface="Arial" charset="0"/>
              </a:rPr>
              <a:t>Konik  Atı</a:t>
            </a:r>
          </a:p>
          <a:p>
            <a:pPr algn="just" eaLnBrk="1" hangingPunct="1"/>
            <a:r>
              <a:rPr lang="tr-TR" sz="2800" b="1" smtClean="0">
                <a:solidFill>
                  <a:srgbClr val="646406"/>
                </a:solidFill>
                <a:latin typeface="Arial" charset="0"/>
              </a:rPr>
              <a:t>Konik atının yetiştirildiği bölge Polonya’ dır. </a:t>
            </a:r>
          </a:p>
          <a:p>
            <a:pPr algn="just" eaLnBrk="1" hangingPunct="1"/>
            <a:r>
              <a:rPr lang="tr-TR" sz="2800" b="1" smtClean="0">
                <a:solidFill>
                  <a:srgbClr val="646406"/>
                </a:solidFill>
                <a:latin typeface="Arial" charset="0"/>
              </a:rPr>
              <a:t>Küçük ve sağlam yapılı, kanaatkar bir attır. </a:t>
            </a:r>
          </a:p>
          <a:p>
            <a:pPr algn="just" eaLnBrk="1" hangingPunct="1"/>
            <a:r>
              <a:rPr lang="tr-TR" sz="2800" b="1" smtClean="0">
                <a:solidFill>
                  <a:srgbClr val="646406"/>
                </a:solidFill>
                <a:latin typeface="Arial" charset="0"/>
              </a:rPr>
              <a:t>Baş ve bacakların yapısı Arap atının etkisi ile meydana getirildiğine işaret etmektedir. </a:t>
            </a:r>
          </a:p>
        </p:txBody>
      </p:sp>
    </p:spTree>
    <p:extLst>
      <p:ext uri="{BB962C8B-B14F-4D97-AF65-F5344CB8AC3E}">
        <p14:creationId xmlns:p14="http://schemas.microsoft.com/office/powerpoint/2010/main" val="18102827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7" name="Rectangle 5"/>
          <p:cNvSpPr>
            <a:spLocks noGrp="1" noChangeArrowheads="1"/>
          </p:cNvSpPr>
          <p:nvPr>
            <p:ph type="title"/>
          </p:nvPr>
        </p:nvSpPr>
        <p:spPr/>
        <p:txBody>
          <a:bodyPr/>
          <a:lstStyle/>
          <a:p>
            <a:pPr eaLnBrk="1" hangingPunct="1">
              <a:defRPr/>
            </a:pPr>
            <a:r>
              <a:rPr lang="tr-TR" sz="3600" b="1" smtClean="0">
                <a:solidFill>
                  <a:srgbClr val="646406"/>
                </a:solidFill>
                <a:latin typeface="Arial Black" pitchFamily="34" charset="0"/>
              </a:rPr>
              <a:t>Lipizza  Atı</a:t>
            </a:r>
            <a:endParaRPr lang="tr-TR" sz="3600" smtClean="0">
              <a:solidFill>
                <a:srgbClr val="646406"/>
              </a:solidFill>
              <a:latin typeface="Arial Black" pitchFamily="34" charset="0"/>
            </a:endParaRPr>
          </a:p>
        </p:txBody>
      </p:sp>
      <p:sp>
        <p:nvSpPr>
          <p:cNvPr id="222211" name="Rectangle 6"/>
          <p:cNvSpPr>
            <a:spLocks noGrp="1" noChangeArrowheads="1"/>
          </p:cNvSpPr>
          <p:nvPr>
            <p:ph type="body" idx="1"/>
          </p:nvPr>
        </p:nvSpPr>
        <p:spPr>
          <a:xfrm>
            <a:off x="179388" y="1557338"/>
            <a:ext cx="8782050" cy="5157787"/>
          </a:xfrm>
        </p:spPr>
        <p:txBody>
          <a:bodyPr/>
          <a:lstStyle/>
          <a:p>
            <a:pPr algn="just" eaLnBrk="1" hangingPunct="1">
              <a:lnSpc>
                <a:spcPct val="90000"/>
              </a:lnSpc>
            </a:pPr>
            <a:r>
              <a:rPr lang="tr-TR" sz="2200" b="1" smtClean="0">
                <a:solidFill>
                  <a:srgbClr val="120763"/>
                </a:solidFill>
                <a:latin typeface="Arial" charset="0"/>
              </a:rPr>
              <a:t>16. yy’ın sonlarında eski</a:t>
            </a:r>
            <a:r>
              <a:rPr lang="tr-TR" sz="2200" b="1" smtClean="0">
                <a:solidFill>
                  <a:srgbClr val="E2021D"/>
                </a:solidFill>
                <a:latin typeface="Arial" charset="0"/>
              </a:rPr>
              <a:t> İspanya</a:t>
            </a:r>
            <a:r>
              <a:rPr lang="tr-TR" sz="2200" b="1" smtClean="0">
                <a:solidFill>
                  <a:srgbClr val="120763"/>
                </a:solidFill>
                <a:latin typeface="Arial" charset="0"/>
              </a:rPr>
              <a:t> ve </a:t>
            </a:r>
            <a:r>
              <a:rPr lang="tr-TR" sz="2200" b="1" smtClean="0">
                <a:solidFill>
                  <a:srgbClr val="E2021D"/>
                </a:solidFill>
                <a:latin typeface="Arial" charset="0"/>
              </a:rPr>
              <a:t>İtalya atları</a:t>
            </a:r>
            <a:r>
              <a:rPr lang="tr-TR" sz="2200" b="1" smtClean="0">
                <a:solidFill>
                  <a:srgbClr val="120763"/>
                </a:solidFill>
                <a:latin typeface="Arial" charset="0"/>
              </a:rPr>
              <a:t> (aygırları) kullanılarak elde edilmiştir. Daha sonra da </a:t>
            </a:r>
            <a:r>
              <a:rPr lang="tr-TR" sz="2200" b="1" smtClean="0">
                <a:solidFill>
                  <a:srgbClr val="E2021D"/>
                </a:solidFill>
                <a:latin typeface="Arial" charset="0"/>
              </a:rPr>
              <a:t>Arap atı</a:t>
            </a:r>
            <a:r>
              <a:rPr lang="tr-TR" sz="2200" b="1" smtClean="0">
                <a:solidFill>
                  <a:srgbClr val="120763"/>
                </a:solidFill>
                <a:latin typeface="Arial" charset="0"/>
              </a:rPr>
              <a:t> kanı da </a:t>
            </a:r>
            <a:r>
              <a:rPr lang="tr-TR" sz="2200" b="1" smtClean="0">
                <a:solidFill>
                  <a:srgbClr val="E2021D"/>
                </a:solidFill>
                <a:latin typeface="Arial" charset="0"/>
              </a:rPr>
              <a:t>katılmıştır.</a:t>
            </a:r>
          </a:p>
          <a:p>
            <a:pPr algn="just" eaLnBrk="1" hangingPunct="1">
              <a:lnSpc>
                <a:spcPct val="90000"/>
              </a:lnSpc>
              <a:buFontTx/>
              <a:buNone/>
            </a:pPr>
            <a:endParaRPr lang="tr-TR" sz="2200" b="1" smtClean="0">
              <a:solidFill>
                <a:srgbClr val="E2021D"/>
              </a:solidFill>
              <a:latin typeface="Arial" charset="0"/>
            </a:endParaRPr>
          </a:p>
          <a:p>
            <a:pPr algn="just" eaLnBrk="1" hangingPunct="1">
              <a:lnSpc>
                <a:spcPct val="90000"/>
              </a:lnSpc>
            </a:pPr>
            <a:r>
              <a:rPr lang="tr-TR" sz="2200" b="1" smtClean="0">
                <a:solidFill>
                  <a:srgbClr val="120763"/>
                </a:solidFill>
                <a:latin typeface="Arial" charset="0"/>
              </a:rPr>
              <a:t>Vücut şekli Avrupa atları tipine benzer.</a:t>
            </a:r>
          </a:p>
          <a:p>
            <a:pPr algn="just" eaLnBrk="1" hangingPunct="1">
              <a:lnSpc>
                <a:spcPct val="90000"/>
              </a:lnSpc>
              <a:buFontTx/>
              <a:buNone/>
            </a:pPr>
            <a:endParaRPr lang="tr-TR" sz="2200" b="1" smtClean="0">
              <a:solidFill>
                <a:srgbClr val="120763"/>
              </a:solidFill>
              <a:latin typeface="Arial" charset="0"/>
            </a:endParaRPr>
          </a:p>
          <a:p>
            <a:pPr algn="just" eaLnBrk="1" hangingPunct="1">
              <a:lnSpc>
                <a:spcPct val="90000"/>
              </a:lnSpc>
            </a:pPr>
            <a:r>
              <a:rPr lang="tr-TR" sz="2200" b="1" smtClean="0">
                <a:solidFill>
                  <a:srgbClr val="120763"/>
                </a:solidFill>
                <a:latin typeface="Arial" charset="0"/>
              </a:rPr>
              <a:t>Bu at </a:t>
            </a:r>
            <a:r>
              <a:rPr lang="tr-TR" sz="2200" b="1" smtClean="0">
                <a:solidFill>
                  <a:srgbClr val="7F00FE"/>
                </a:solidFill>
                <a:latin typeface="Arial" charset="0"/>
              </a:rPr>
              <a:t>dayanıklı,</a:t>
            </a:r>
            <a:r>
              <a:rPr lang="tr-TR" sz="2200" b="1" smtClean="0">
                <a:solidFill>
                  <a:srgbClr val="120763"/>
                </a:solidFill>
                <a:latin typeface="Arial" charset="0"/>
              </a:rPr>
              <a:t> binek ve hafif çekim işlerine uygun kabiliyete sahiptir. </a:t>
            </a:r>
          </a:p>
          <a:p>
            <a:pPr algn="just" eaLnBrk="1" hangingPunct="1">
              <a:lnSpc>
                <a:spcPct val="90000"/>
              </a:lnSpc>
              <a:buFontTx/>
              <a:buNone/>
            </a:pPr>
            <a:endParaRPr lang="tr-TR" sz="2200" b="1" smtClean="0">
              <a:solidFill>
                <a:srgbClr val="120763"/>
              </a:solidFill>
              <a:latin typeface="Arial" charset="0"/>
            </a:endParaRPr>
          </a:p>
          <a:p>
            <a:pPr algn="just" eaLnBrk="1" hangingPunct="1">
              <a:lnSpc>
                <a:spcPct val="90000"/>
              </a:lnSpc>
            </a:pPr>
            <a:r>
              <a:rPr lang="tr-TR" sz="2200" b="1" smtClean="0">
                <a:solidFill>
                  <a:srgbClr val="9933FF"/>
                </a:solidFill>
                <a:latin typeface="Arial" charset="0"/>
              </a:rPr>
              <a:t>Dağlık, engebeli ve taşlık</a:t>
            </a:r>
            <a:r>
              <a:rPr lang="tr-TR" sz="2200" b="1" smtClean="0">
                <a:solidFill>
                  <a:srgbClr val="120763"/>
                </a:solidFill>
                <a:latin typeface="Arial" charset="0"/>
              </a:rPr>
              <a:t> arazilerde kullanılmaya elverişlidir. </a:t>
            </a:r>
          </a:p>
          <a:p>
            <a:pPr algn="just" eaLnBrk="1" hangingPunct="1">
              <a:lnSpc>
                <a:spcPct val="90000"/>
              </a:lnSpc>
              <a:buFontTx/>
              <a:buNone/>
            </a:pPr>
            <a:endParaRPr lang="tr-TR" sz="2200" b="1" smtClean="0">
              <a:solidFill>
                <a:srgbClr val="120763"/>
              </a:solidFill>
              <a:latin typeface="Arial" charset="0"/>
            </a:endParaRPr>
          </a:p>
          <a:p>
            <a:pPr algn="just" eaLnBrk="1" hangingPunct="1">
              <a:lnSpc>
                <a:spcPct val="90000"/>
              </a:lnSpc>
            </a:pPr>
            <a:r>
              <a:rPr lang="tr-TR" sz="2200" b="1" smtClean="0">
                <a:solidFill>
                  <a:srgbClr val="120763"/>
                </a:solidFill>
                <a:latin typeface="Arial" charset="0"/>
              </a:rPr>
              <a:t>Lipizza atında en fazla </a:t>
            </a:r>
            <a:r>
              <a:rPr lang="tr-TR" sz="2200" b="1" smtClean="0">
                <a:solidFill>
                  <a:srgbClr val="9933FF"/>
                </a:solidFill>
                <a:latin typeface="Arial" charset="0"/>
              </a:rPr>
              <a:t>kır don</a:t>
            </a:r>
            <a:r>
              <a:rPr lang="tr-TR" sz="2200" b="1" smtClean="0">
                <a:solidFill>
                  <a:srgbClr val="120763"/>
                </a:solidFill>
                <a:latin typeface="Arial" charset="0"/>
              </a:rPr>
              <a:t> görülür, al ve yağız don azdır.</a:t>
            </a:r>
          </a:p>
          <a:p>
            <a:pPr algn="just" eaLnBrk="1" hangingPunct="1">
              <a:lnSpc>
                <a:spcPct val="90000"/>
              </a:lnSpc>
            </a:pPr>
            <a:endParaRPr lang="tr-TR" sz="2200" b="1" smtClean="0">
              <a:solidFill>
                <a:srgbClr val="120763"/>
              </a:solidFill>
              <a:latin typeface="Arial" charset="0"/>
            </a:endParaRPr>
          </a:p>
        </p:txBody>
      </p:sp>
    </p:spTree>
    <p:extLst>
      <p:ext uri="{BB962C8B-B14F-4D97-AF65-F5344CB8AC3E}">
        <p14:creationId xmlns:p14="http://schemas.microsoft.com/office/powerpoint/2010/main" val="2186945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5" name="Rectangle 5"/>
          <p:cNvSpPr>
            <a:spLocks noGrp="1" noChangeArrowheads="1"/>
          </p:cNvSpPr>
          <p:nvPr>
            <p:ph type="title"/>
          </p:nvPr>
        </p:nvSpPr>
        <p:spPr/>
        <p:txBody>
          <a:bodyPr/>
          <a:lstStyle/>
          <a:p>
            <a:pPr eaLnBrk="1" hangingPunct="1">
              <a:defRPr/>
            </a:pPr>
            <a:r>
              <a:rPr lang="tr-TR" sz="3600" b="1" smtClean="0">
                <a:solidFill>
                  <a:schemeClr val="tx1"/>
                </a:solidFill>
                <a:latin typeface="Arial Black" pitchFamily="34" charset="0"/>
              </a:rPr>
              <a:t>Don  Atı</a:t>
            </a:r>
            <a:endParaRPr lang="tr-TR" sz="3600" smtClean="0">
              <a:solidFill>
                <a:schemeClr val="tx1"/>
              </a:solidFill>
              <a:latin typeface="Arial Black" pitchFamily="34" charset="0"/>
            </a:endParaRPr>
          </a:p>
        </p:txBody>
      </p:sp>
      <p:sp>
        <p:nvSpPr>
          <p:cNvPr id="224259" name="Rectangle 6"/>
          <p:cNvSpPr>
            <a:spLocks noGrp="1" noChangeArrowheads="1"/>
          </p:cNvSpPr>
          <p:nvPr>
            <p:ph type="body" idx="1"/>
          </p:nvPr>
        </p:nvSpPr>
        <p:spPr>
          <a:xfrm>
            <a:off x="323850" y="1700213"/>
            <a:ext cx="8458200" cy="5157787"/>
          </a:xfrm>
        </p:spPr>
        <p:txBody>
          <a:bodyPr/>
          <a:lstStyle/>
          <a:p>
            <a:pPr algn="just" eaLnBrk="1" hangingPunct="1">
              <a:lnSpc>
                <a:spcPct val="80000"/>
              </a:lnSpc>
            </a:pPr>
            <a:r>
              <a:rPr lang="tr-TR" sz="2300" b="1" smtClean="0">
                <a:solidFill>
                  <a:srgbClr val="120763"/>
                </a:solidFill>
                <a:latin typeface="Arial" charset="0"/>
              </a:rPr>
              <a:t>Don kazaklarının yerli atları ile 19. yy’ın sonları ve 20. yy’ın başlarında </a:t>
            </a:r>
            <a:r>
              <a:rPr lang="tr-TR" sz="2300" b="1" smtClean="0">
                <a:solidFill>
                  <a:srgbClr val="7F00FE"/>
                </a:solidFill>
                <a:latin typeface="Arial" charset="0"/>
              </a:rPr>
              <a:t>İngiliz atlarının  melezlenmesi</a:t>
            </a:r>
            <a:r>
              <a:rPr lang="tr-TR" sz="2300" b="1" smtClean="0">
                <a:solidFill>
                  <a:srgbClr val="120763"/>
                </a:solidFill>
                <a:latin typeface="Arial" charset="0"/>
              </a:rPr>
              <a:t> sonucu elde edilen </a:t>
            </a:r>
            <a:r>
              <a:rPr lang="tr-TR" sz="2300" b="1" smtClean="0">
                <a:solidFill>
                  <a:srgbClr val="7F00FE"/>
                </a:solidFill>
                <a:latin typeface="Arial" charset="0"/>
              </a:rPr>
              <a:t>melezlerin ıslahı ile geliştirilmiştir.</a:t>
            </a:r>
          </a:p>
          <a:p>
            <a:pPr algn="just" eaLnBrk="1" hangingPunct="1">
              <a:lnSpc>
                <a:spcPct val="80000"/>
              </a:lnSpc>
              <a:buFontTx/>
              <a:buNone/>
            </a:pPr>
            <a:r>
              <a:rPr lang="tr-TR" sz="2300" b="1" smtClean="0">
                <a:solidFill>
                  <a:srgbClr val="7F00FE"/>
                </a:solidFill>
                <a:latin typeface="Arial" charset="0"/>
              </a:rPr>
              <a:t> </a:t>
            </a:r>
          </a:p>
          <a:p>
            <a:pPr algn="just" eaLnBrk="1" hangingPunct="1">
              <a:lnSpc>
                <a:spcPct val="80000"/>
              </a:lnSpc>
            </a:pPr>
            <a:r>
              <a:rPr lang="tr-TR" sz="2300" b="1" smtClean="0">
                <a:solidFill>
                  <a:srgbClr val="120763"/>
                </a:solidFill>
                <a:latin typeface="Arial" charset="0"/>
              </a:rPr>
              <a:t>Sağlam, dayanıklı, kanaatkar ve </a:t>
            </a:r>
            <a:r>
              <a:rPr lang="tr-TR" sz="2300" b="1" smtClean="0">
                <a:solidFill>
                  <a:srgbClr val="E2021D"/>
                </a:solidFill>
                <a:latin typeface="Arial" charset="0"/>
              </a:rPr>
              <a:t>sürü halinde meralarda yetiştirilmesi</a:t>
            </a:r>
            <a:r>
              <a:rPr lang="tr-TR" sz="2300" b="1" smtClean="0">
                <a:solidFill>
                  <a:srgbClr val="120763"/>
                </a:solidFill>
                <a:latin typeface="Arial" charset="0"/>
              </a:rPr>
              <a:t> önemli özelliğidir. </a:t>
            </a:r>
          </a:p>
          <a:p>
            <a:pPr algn="just" eaLnBrk="1" hangingPunct="1">
              <a:lnSpc>
                <a:spcPct val="80000"/>
              </a:lnSpc>
              <a:buFontTx/>
              <a:buNone/>
            </a:pPr>
            <a:endParaRPr lang="tr-TR" sz="2300" b="1" smtClean="0">
              <a:solidFill>
                <a:srgbClr val="120763"/>
              </a:solidFill>
              <a:latin typeface="Arial" charset="0"/>
            </a:endParaRPr>
          </a:p>
          <a:p>
            <a:pPr algn="just" eaLnBrk="1" hangingPunct="1">
              <a:lnSpc>
                <a:spcPct val="80000"/>
              </a:lnSpc>
            </a:pPr>
            <a:r>
              <a:rPr lang="tr-TR" sz="2300" b="1" smtClean="0">
                <a:solidFill>
                  <a:srgbClr val="120763"/>
                </a:solidFill>
                <a:latin typeface="Arial" charset="0"/>
              </a:rPr>
              <a:t>Binek, yarış ve hafif çekim işlerine uygundur. </a:t>
            </a:r>
          </a:p>
          <a:p>
            <a:pPr algn="just" eaLnBrk="1" hangingPunct="1">
              <a:lnSpc>
                <a:spcPct val="80000"/>
              </a:lnSpc>
              <a:buFontTx/>
              <a:buNone/>
            </a:pPr>
            <a:endParaRPr lang="tr-TR" sz="2300" b="1" smtClean="0">
              <a:solidFill>
                <a:srgbClr val="120763"/>
              </a:solidFill>
              <a:latin typeface="Arial" charset="0"/>
            </a:endParaRPr>
          </a:p>
          <a:p>
            <a:pPr algn="just" eaLnBrk="1" hangingPunct="1">
              <a:lnSpc>
                <a:spcPct val="80000"/>
              </a:lnSpc>
            </a:pPr>
            <a:r>
              <a:rPr lang="tr-TR" sz="2300" b="1" smtClean="0">
                <a:solidFill>
                  <a:srgbClr val="120763"/>
                </a:solidFill>
                <a:latin typeface="Arial" charset="0"/>
              </a:rPr>
              <a:t>Arka bacaklarda </a:t>
            </a:r>
            <a:r>
              <a:rPr lang="tr-TR" sz="2300" b="1" smtClean="0">
                <a:solidFill>
                  <a:srgbClr val="9933FF"/>
                </a:solidFill>
                <a:latin typeface="Arial" charset="0"/>
              </a:rPr>
              <a:t>kılıç bacaklılık</a:t>
            </a:r>
            <a:r>
              <a:rPr lang="tr-TR" sz="2300" b="1" smtClean="0">
                <a:solidFill>
                  <a:srgbClr val="120763"/>
                </a:solidFill>
                <a:latin typeface="Arial" charset="0"/>
              </a:rPr>
              <a:t> sık görülür.</a:t>
            </a:r>
          </a:p>
          <a:p>
            <a:pPr algn="just" eaLnBrk="1" hangingPunct="1">
              <a:lnSpc>
                <a:spcPct val="80000"/>
              </a:lnSpc>
              <a:buFontTx/>
              <a:buNone/>
            </a:pPr>
            <a:r>
              <a:rPr lang="tr-TR" sz="2300" b="1" smtClean="0">
                <a:solidFill>
                  <a:srgbClr val="120763"/>
                </a:solidFill>
                <a:latin typeface="Arial" charset="0"/>
              </a:rPr>
              <a:t> </a:t>
            </a:r>
          </a:p>
          <a:p>
            <a:pPr algn="just" eaLnBrk="1" hangingPunct="1">
              <a:lnSpc>
                <a:spcPct val="80000"/>
              </a:lnSpc>
            </a:pPr>
            <a:r>
              <a:rPr lang="tr-TR" sz="2300" b="1" smtClean="0">
                <a:solidFill>
                  <a:srgbClr val="120763"/>
                </a:solidFill>
                <a:latin typeface="Arial" charset="0"/>
              </a:rPr>
              <a:t>Don atında en çok </a:t>
            </a:r>
            <a:r>
              <a:rPr lang="tr-TR" sz="2300" b="1" smtClean="0">
                <a:solidFill>
                  <a:srgbClr val="9933FF"/>
                </a:solidFill>
                <a:latin typeface="Arial" charset="0"/>
              </a:rPr>
              <a:t>kula don</a:t>
            </a:r>
            <a:r>
              <a:rPr lang="tr-TR" sz="2300" b="1" smtClean="0">
                <a:solidFill>
                  <a:srgbClr val="120763"/>
                </a:solidFill>
                <a:latin typeface="Arial" charset="0"/>
              </a:rPr>
              <a:t>, az miktarda Al veya kır don görülür.</a:t>
            </a:r>
          </a:p>
        </p:txBody>
      </p:sp>
    </p:spTree>
    <p:extLst>
      <p:ext uri="{BB962C8B-B14F-4D97-AF65-F5344CB8AC3E}">
        <p14:creationId xmlns:p14="http://schemas.microsoft.com/office/powerpoint/2010/main" val="602421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Text Box 2"/>
          <p:cNvSpPr txBox="1">
            <a:spLocks noChangeArrowheads="1"/>
          </p:cNvSpPr>
          <p:nvPr/>
        </p:nvSpPr>
        <p:spPr bwMode="auto">
          <a:xfrm>
            <a:off x="2555875" y="0"/>
            <a:ext cx="282416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3200" b="1">
                <a:solidFill>
                  <a:srgbClr val="CC0000"/>
                </a:solidFill>
              </a:rPr>
              <a:t> Yerli Irklar</a:t>
            </a:r>
          </a:p>
        </p:txBody>
      </p:sp>
      <p:sp>
        <p:nvSpPr>
          <p:cNvPr id="873475" name="AutoShape 3"/>
          <p:cNvSpPr>
            <a:spLocks noChangeArrowheads="1"/>
          </p:cNvSpPr>
          <p:nvPr/>
        </p:nvSpPr>
        <p:spPr bwMode="auto">
          <a:xfrm>
            <a:off x="4356100" y="765175"/>
            <a:ext cx="4319588" cy="1871663"/>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endParaRPr lang="tr-TR" sz="2000">
              <a:solidFill>
                <a:srgbClr val="CC0000"/>
              </a:solidFill>
              <a:latin typeface="Tahoma" pitchFamily="34" charset="0"/>
            </a:endParaRPr>
          </a:p>
          <a:p>
            <a:pPr algn="just"/>
            <a:r>
              <a:rPr lang="tr-TR" sz="2000">
                <a:solidFill>
                  <a:srgbClr val="CC0000"/>
                </a:solidFill>
                <a:latin typeface="Tahoma" pitchFamily="34" charset="0"/>
              </a:rPr>
              <a:t>KAFKAS (KABARDİN) ATI</a:t>
            </a:r>
          </a:p>
          <a:p>
            <a:pPr algn="just">
              <a:lnSpc>
                <a:spcPct val="120000"/>
              </a:lnSpc>
              <a:buFontTx/>
              <a:buChar char="•"/>
            </a:pPr>
            <a:r>
              <a:rPr lang="tr-TR" sz="1400">
                <a:solidFill>
                  <a:srgbClr val="0000CC"/>
                </a:solidFill>
                <a:latin typeface="Tahoma" pitchFamily="34" charset="0"/>
              </a:rPr>
              <a:t> İyi bir dağ ırkıdır.</a:t>
            </a:r>
          </a:p>
          <a:p>
            <a:pPr algn="just">
              <a:lnSpc>
                <a:spcPct val="120000"/>
              </a:lnSpc>
              <a:buFontTx/>
              <a:buChar char="•"/>
            </a:pPr>
            <a:r>
              <a:rPr lang="tr-TR" sz="1400">
                <a:solidFill>
                  <a:srgbClr val="0000CC"/>
                </a:solidFill>
                <a:latin typeface="Tahoma" pitchFamily="34" charset="0"/>
              </a:rPr>
              <a:t> Diğer atlara göre daha uzun yaşarlar.</a:t>
            </a:r>
          </a:p>
          <a:p>
            <a:pPr algn="just">
              <a:lnSpc>
                <a:spcPct val="120000"/>
              </a:lnSpc>
              <a:buFontTx/>
              <a:buChar char="•"/>
            </a:pPr>
            <a:r>
              <a:rPr lang="tr-TR" sz="1400">
                <a:solidFill>
                  <a:srgbClr val="0000CC"/>
                </a:solidFill>
                <a:latin typeface="Tahoma" pitchFamily="34" charset="0"/>
              </a:rPr>
              <a:t> Binek ve yük taşıma işlerinde kullanılırlar.</a:t>
            </a:r>
          </a:p>
          <a:p>
            <a:pPr algn="just">
              <a:lnSpc>
                <a:spcPct val="120000"/>
              </a:lnSpc>
            </a:pPr>
            <a:endParaRPr lang="tr-TR" sz="1400">
              <a:solidFill>
                <a:srgbClr val="0000CC"/>
              </a:solidFill>
              <a:latin typeface="Tahoma" pitchFamily="34" charset="0"/>
            </a:endParaRPr>
          </a:p>
        </p:txBody>
      </p:sp>
      <p:pic>
        <p:nvPicPr>
          <p:cNvPr id="873476" name="Picture 4" descr="kabard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620713"/>
            <a:ext cx="2520950" cy="21558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73477" name="AutoShape 5"/>
          <p:cNvSpPr>
            <a:spLocks noChangeArrowheads="1"/>
          </p:cNvSpPr>
          <p:nvPr/>
        </p:nvSpPr>
        <p:spPr bwMode="auto">
          <a:xfrm>
            <a:off x="4354513" y="2776538"/>
            <a:ext cx="4321175" cy="1871662"/>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endParaRPr lang="tr-TR" sz="2000">
              <a:solidFill>
                <a:srgbClr val="CC0000"/>
              </a:solidFill>
              <a:latin typeface="Tahoma" pitchFamily="34" charset="0"/>
            </a:endParaRPr>
          </a:p>
          <a:p>
            <a:pPr algn="just"/>
            <a:r>
              <a:rPr lang="tr-TR" sz="2000">
                <a:solidFill>
                  <a:srgbClr val="CC0000"/>
                </a:solidFill>
                <a:latin typeface="Tahoma" pitchFamily="34" charset="0"/>
              </a:rPr>
              <a:t>NONİUS ATI</a:t>
            </a:r>
          </a:p>
          <a:p>
            <a:pPr algn="just">
              <a:lnSpc>
                <a:spcPct val="120000"/>
              </a:lnSpc>
              <a:buFontTx/>
              <a:buChar char="•"/>
            </a:pPr>
            <a:r>
              <a:rPr lang="tr-TR" sz="1400">
                <a:solidFill>
                  <a:srgbClr val="0000CC"/>
                </a:solidFill>
                <a:latin typeface="Tahoma" pitchFamily="34" charset="0"/>
              </a:rPr>
              <a:t> Macaristan kökenlidir.</a:t>
            </a:r>
          </a:p>
          <a:p>
            <a:pPr algn="just">
              <a:lnSpc>
                <a:spcPct val="120000"/>
              </a:lnSpc>
              <a:buFontTx/>
              <a:buChar char="•"/>
            </a:pPr>
            <a:r>
              <a:rPr lang="tr-TR" sz="1400">
                <a:solidFill>
                  <a:srgbClr val="0000CC"/>
                </a:solidFill>
                <a:latin typeface="Tahoma" pitchFamily="34" charset="0"/>
              </a:rPr>
              <a:t> Yerli atların ıslahı amacıyla Türkiye’ye</a:t>
            </a:r>
          </a:p>
          <a:p>
            <a:pPr algn="just">
              <a:lnSpc>
                <a:spcPct val="120000"/>
              </a:lnSpc>
            </a:pPr>
            <a:r>
              <a:rPr lang="tr-TR" sz="1400">
                <a:solidFill>
                  <a:srgbClr val="0000CC"/>
                </a:solidFill>
                <a:latin typeface="Tahoma" pitchFamily="34" charset="0"/>
              </a:rPr>
              <a:t>getirilmiştir. Beklenen sonuçlar elde edilememiştir.</a:t>
            </a:r>
          </a:p>
          <a:p>
            <a:pPr algn="just">
              <a:lnSpc>
                <a:spcPct val="120000"/>
              </a:lnSpc>
            </a:pPr>
            <a:endParaRPr lang="tr-TR" sz="1400">
              <a:solidFill>
                <a:srgbClr val="0000CC"/>
              </a:solidFill>
              <a:latin typeface="Tahoma" pitchFamily="34" charset="0"/>
            </a:endParaRPr>
          </a:p>
        </p:txBody>
      </p:sp>
      <p:pic>
        <p:nvPicPr>
          <p:cNvPr id="873478" name="Picture 6" descr="Akhal Tek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5208588"/>
            <a:ext cx="2520950" cy="160496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73479" name="AutoShape 7"/>
          <p:cNvSpPr>
            <a:spLocks noChangeArrowheads="1"/>
          </p:cNvSpPr>
          <p:nvPr/>
        </p:nvSpPr>
        <p:spPr bwMode="auto">
          <a:xfrm>
            <a:off x="4356100" y="4797425"/>
            <a:ext cx="4321175" cy="1871663"/>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endParaRPr lang="tr-TR" sz="2000">
              <a:solidFill>
                <a:srgbClr val="CC0000"/>
              </a:solidFill>
              <a:latin typeface="Tahoma" pitchFamily="34" charset="0"/>
            </a:endParaRPr>
          </a:p>
          <a:p>
            <a:pPr algn="just"/>
            <a:r>
              <a:rPr lang="tr-TR" sz="2000">
                <a:solidFill>
                  <a:srgbClr val="CC0000"/>
                </a:solidFill>
                <a:latin typeface="Tahoma" pitchFamily="34" charset="0"/>
              </a:rPr>
              <a:t>AKHAL TEKE (TÜRKMEN ATI)</a:t>
            </a:r>
          </a:p>
          <a:p>
            <a:pPr algn="just">
              <a:lnSpc>
                <a:spcPct val="120000"/>
              </a:lnSpc>
              <a:buFontTx/>
              <a:buChar char="•"/>
            </a:pPr>
            <a:r>
              <a:rPr lang="tr-TR" sz="1400">
                <a:solidFill>
                  <a:srgbClr val="0000CC"/>
                </a:solidFill>
                <a:latin typeface="Tahoma" pitchFamily="34" charset="0"/>
              </a:rPr>
              <a:t> Anavatanı Türkmenistan’dır.</a:t>
            </a:r>
          </a:p>
          <a:p>
            <a:pPr algn="just">
              <a:lnSpc>
                <a:spcPct val="120000"/>
              </a:lnSpc>
              <a:buFontTx/>
              <a:buChar char="•"/>
            </a:pPr>
            <a:r>
              <a:rPr lang="tr-TR" sz="1400">
                <a:solidFill>
                  <a:srgbClr val="0000CC"/>
                </a:solidFill>
                <a:latin typeface="Tahoma" pitchFamily="34" charset="0"/>
              </a:rPr>
              <a:t> İyi bir konkur, eğitim ve spor atıdır.</a:t>
            </a:r>
          </a:p>
          <a:p>
            <a:pPr algn="just">
              <a:lnSpc>
                <a:spcPct val="120000"/>
              </a:lnSpc>
              <a:buFontTx/>
              <a:buChar char="•"/>
            </a:pPr>
            <a:r>
              <a:rPr lang="tr-TR" sz="1400">
                <a:solidFill>
                  <a:srgbClr val="0000CC"/>
                </a:solidFill>
                <a:latin typeface="Tahoma" pitchFamily="34" charset="0"/>
              </a:rPr>
              <a:t> Cesur ve olumsuz çevre şartlarına dayanıklıdır.</a:t>
            </a:r>
          </a:p>
          <a:p>
            <a:pPr algn="just">
              <a:lnSpc>
                <a:spcPct val="120000"/>
              </a:lnSpc>
              <a:buFontTx/>
              <a:buChar char="•"/>
            </a:pPr>
            <a:r>
              <a:rPr lang="tr-TR" sz="1400">
                <a:solidFill>
                  <a:srgbClr val="0000CC"/>
                </a:solidFill>
                <a:latin typeface="Tahoma" pitchFamily="34" charset="0"/>
              </a:rPr>
              <a:t> İnatçı ve kötü bir temperamente sahiptir.</a:t>
            </a:r>
          </a:p>
          <a:p>
            <a:pPr algn="just">
              <a:lnSpc>
                <a:spcPct val="120000"/>
              </a:lnSpc>
            </a:pPr>
            <a:endParaRPr lang="tr-TR" sz="1400">
              <a:solidFill>
                <a:srgbClr val="0000CC"/>
              </a:solidFill>
              <a:latin typeface="Tahoma" pitchFamily="34" charset="0"/>
            </a:endParaRPr>
          </a:p>
        </p:txBody>
      </p:sp>
      <p:pic>
        <p:nvPicPr>
          <p:cNvPr id="873480" name="Picture 8" descr="Re-exposure of nonius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2852738"/>
            <a:ext cx="2520950" cy="222408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27259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873476"/>
                                        </p:tgtEl>
                                        <p:attrNameLst>
                                          <p:attrName>style.visibility</p:attrName>
                                        </p:attrNameLst>
                                      </p:cBhvr>
                                      <p:to>
                                        <p:strVal val="visible"/>
                                      </p:to>
                                    </p:set>
                                    <p:animEffect transition="in" filter="checkerboard(across)">
                                      <p:cBhvr>
                                        <p:cTn id="7" dur="500"/>
                                        <p:tgtEl>
                                          <p:spTgt spid="8734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73475"/>
                                        </p:tgtEl>
                                        <p:attrNameLst>
                                          <p:attrName>style.visibility</p:attrName>
                                        </p:attrNameLst>
                                      </p:cBhvr>
                                      <p:to>
                                        <p:strVal val="visible"/>
                                      </p:to>
                                    </p:set>
                                    <p:animEffect transition="in" filter="checkerboard(across)">
                                      <p:cBhvr>
                                        <p:cTn id="12" dur="500"/>
                                        <p:tgtEl>
                                          <p:spTgt spid="87347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873480"/>
                                        </p:tgtEl>
                                        <p:attrNameLst>
                                          <p:attrName>style.visibility</p:attrName>
                                        </p:attrNameLst>
                                      </p:cBhvr>
                                      <p:to>
                                        <p:strVal val="visible"/>
                                      </p:to>
                                    </p:set>
                                    <p:animEffect transition="in" filter="checkerboard(across)">
                                      <p:cBhvr>
                                        <p:cTn id="17" dur="500"/>
                                        <p:tgtEl>
                                          <p:spTgt spid="87348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73477"/>
                                        </p:tgtEl>
                                        <p:attrNameLst>
                                          <p:attrName>style.visibility</p:attrName>
                                        </p:attrNameLst>
                                      </p:cBhvr>
                                      <p:to>
                                        <p:strVal val="visible"/>
                                      </p:to>
                                    </p:set>
                                    <p:animEffect transition="in" filter="checkerboard(across)">
                                      <p:cBhvr>
                                        <p:cTn id="22" dur="500"/>
                                        <p:tgtEl>
                                          <p:spTgt spid="87347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nodeType="clickEffect">
                                  <p:stCondLst>
                                    <p:cond delay="0"/>
                                  </p:stCondLst>
                                  <p:childTnLst>
                                    <p:set>
                                      <p:cBhvr>
                                        <p:cTn id="26" dur="1" fill="hold">
                                          <p:stCondLst>
                                            <p:cond delay="0"/>
                                          </p:stCondLst>
                                        </p:cTn>
                                        <p:tgtEl>
                                          <p:spTgt spid="873478"/>
                                        </p:tgtEl>
                                        <p:attrNameLst>
                                          <p:attrName>style.visibility</p:attrName>
                                        </p:attrNameLst>
                                      </p:cBhvr>
                                      <p:to>
                                        <p:strVal val="visible"/>
                                      </p:to>
                                    </p:set>
                                    <p:animEffect transition="in" filter="checkerboard(across)">
                                      <p:cBhvr>
                                        <p:cTn id="27" dur="500"/>
                                        <p:tgtEl>
                                          <p:spTgt spid="87347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873479"/>
                                        </p:tgtEl>
                                        <p:attrNameLst>
                                          <p:attrName>style.visibility</p:attrName>
                                        </p:attrNameLst>
                                      </p:cBhvr>
                                      <p:to>
                                        <p:strVal val="visible"/>
                                      </p:to>
                                    </p:set>
                                    <p:animEffect transition="in" filter="checkerboard(across)">
                                      <p:cBhvr>
                                        <p:cTn id="32" dur="500"/>
                                        <p:tgtEl>
                                          <p:spTgt spid="8734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3475" grpId="0" animBg="1"/>
      <p:bldP spid="873477" grpId="0" animBg="1"/>
      <p:bldP spid="87347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3" name="Rectangle 5"/>
          <p:cNvSpPr>
            <a:spLocks noGrp="1" noChangeArrowheads="1"/>
          </p:cNvSpPr>
          <p:nvPr>
            <p:ph type="title"/>
          </p:nvPr>
        </p:nvSpPr>
        <p:spPr>
          <a:xfrm>
            <a:off x="468313" y="854075"/>
            <a:ext cx="8243887" cy="725488"/>
          </a:xfrm>
        </p:spPr>
        <p:txBody>
          <a:bodyPr>
            <a:normAutofit fontScale="90000"/>
          </a:bodyPr>
          <a:lstStyle/>
          <a:p>
            <a:pPr eaLnBrk="1" hangingPunct="1">
              <a:defRPr/>
            </a:pPr>
            <a:r>
              <a:rPr lang="tr-TR" b="1" dirty="0" smtClean="0">
                <a:solidFill>
                  <a:srgbClr val="E2021D"/>
                </a:solidFill>
                <a:latin typeface="Arial Black" pitchFamily="34" charset="0"/>
              </a:rPr>
              <a:t>TIRISCI  IRKLAR</a:t>
            </a:r>
          </a:p>
        </p:txBody>
      </p:sp>
      <p:sp>
        <p:nvSpPr>
          <p:cNvPr id="227331" name="Rectangle 6"/>
          <p:cNvSpPr>
            <a:spLocks noGrp="1" noChangeArrowheads="1"/>
          </p:cNvSpPr>
          <p:nvPr>
            <p:ph type="body" idx="1"/>
          </p:nvPr>
        </p:nvSpPr>
        <p:spPr>
          <a:xfrm>
            <a:off x="179388" y="1700213"/>
            <a:ext cx="8785225" cy="4824412"/>
          </a:xfrm>
        </p:spPr>
        <p:txBody>
          <a:bodyPr/>
          <a:lstStyle/>
          <a:p>
            <a:pPr algn="just" eaLnBrk="1" hangingPunct="1">
              <a:lnSpc>
                <a:spcPct val="90000"/>
              </a:lnSpc>
            </a:pPr>
            <a:r>
              <a:rPr lang="tr-TR" sz="2400" b="1" smtClean="0">
                <a:solidFill>
                  <a:srgbClr val="E2021D"/>
                </a:solidFill>
              </a:rPr>
              <a:t>Tırıs yürüyüş atların en az enerji sarfederek, dolayısıyla en az yorularak, en kısa zamanda, en uzun mesafeyi aşabildiği bir yürüyüş şeklidir. </a:t>
            </a:r>
          </a:p>
          <a:p>
            <a:pPr algn="just" eaLnBrk="1" hangingPunct="1">
              <a:lnSpc>
                <a:spcPct val="90000"/>
              </a:lnSpc>
              <a:buFontTx/>
              <a:buNone/>
            </a:pPr>
            <a:endParaRPr lang="tr-TR" sz="2400" b="1" smtClean="0">
              <a:solidFill>
                <a:srgbClr val="E2021D"/>
              </a:solidFill>
            </a:endParaRPr>
          </a:p>
          <a:p>
            <a:pPr algn="just" eaLnBrk="1" hangingPunct="1">
              <a:lnSpc>
                <a:spcPct val="90000"/>
              </a:lnSpc>
            </a:pPr>
            <a:r>
              <a:rPr lang="tr-TR" sz="2400" b="1" smtClean="0">
                <a:solidFill>
                  <a:srgbClr val="9933FF"/>
                </a:solidFill>
              </a:rPr>
              <a:t>Bunlarda vücut daha uzun, adımlar daha geniş (uzun) ve yürüyüşler (adımlar) daha yukarıdandır. </a:t>
            </a:r>
          </a:p>
          <a:p>
            <a:pPr algn="just" eaLnBrk="1" hangingPunct="1">
              <a:lnSpc>
                <a:spcPct val="90000"/>
              </a:lnSpc>
              <a:buFontTx/>
              <a:buNone/>
            </a:pPr>
            <a:endParaRPr lang="tr-TR" sz="2400" b="1" smtClean="0">
              <a:solidFill>
                <a:srgbClr val="9933FF"/>
              </a:solidFill>
            </a:endParaRPr>
          </a:p>
          <a:p>
            <a:pPr algn="just" eaLnBrk="1" hangingPunct="1">
              <a:lnSpc>
                <a:spcPct val="90000"/>
              </a:lnSpc>
            </a:pPr>
            <a:r>
              <a:rPr lang="tr-TR" sz="2400" b="1" smtClean="0">
                <a:solidFill>
                  <a:srgbClr val="F85810"/>
                </a:solidFill>
              </a:rPr>
              <a:t>Bu ırklar melezlemelerle elde edilmiştir. </a:t>
            </a:r>
          </a:p>
          <a:p>
            <a:pPr algn="just" eaLnBrk="1" hangingPunct="1">
              <a:lnSpc>
                <a:spcPct val="90000"/>
              </a:lnSpc>
              <a:buFontTx/>
              <a:buNone/>
            </a:pPr>
            <a:endParaRPr lang="tr-TR" sz="2400" b="1" smtClean="0">
              <a:solidFill>
                <a:srgbClr val="F85810"/>
              </a:solidFill>
            </a:endParaRPr>
          </a:p>
          <a:p>
            <a:pPr algn="just" eaLnBrk="1" hangingPunct="1">
              <a:lnSpc>
                <a:spcPct val="90000"/>
              </a:lnSpc>
            </a:pPr>
            <a:r>
              <a:rPr lang="tr-TR" sz="2400" b="1" smtClean="0">
                <a:solidFill>
                  <a:srgbClr val="120763"/>
                </a:solidFill>
              </a:rPr>
              <a:t>En meşhurları </a:t>
            </a:r>
            <a:r>
              <a:rPr lang="tr-TR" sz="2400" b="1" smtClean="0">
                <a:solidFill>
                  <a:srgbClr val="7F00FE"/>
                </a:solidFill>
              </a:rPr>
              <a:t>Amerikan Tırısçısı</a:t>
            </a:r>
            <a:r>
              <a:rPr lang="tr-TR" sz="2400" b="1" smtClean="0">
                <a:solidFill>
                  <a:srgbClr val="120763"/>
                </a:solidFill>
              </a:rPr>
              <a:t> ve </a:t>
            </a:r>
            <a:r>
              <a:rPr lang="tr-TR" sz="2400" b="1" smtClean="0">
                <a:solidFill>
                  <a:srgbClr val="7F00FE"/>
                </a:solidFill>
              </a:rPr>
              <a:t>Orlof Tırısçısı</a:t>
            </a:r>
            <a:r>
              <a:rPr lang="tr-TR" sz="2400" b="1" smtClean="0">
                <a:solidFill>
                  <a:srgbClr val="120763"/>
                </a:solidFill>
              </a:rPr>
              <a:t>’dır.</a:t>
            </a:r>
          </a:p>
        </p:txBody>
      </p:sp>
    </p:spTree>
    <p:extLst>
      <p:ext uri="{BB962C8B-B14F-4D97-AF65-F5344CB8AC3E}">
        <p14:creationId xmlns:p14="http://schemas.microsoft.com/office/powerpoint/2010/main" val="22090065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7" name="Rectangle 5"/>
          <p:cNvSpPr>
            <a:spLocks noGrp="1" noChangeArrowheads="1"/>
          </p:cNvSpPr>
          <p:nvPr>
            <p:ph type="title"/>
          </p:nvPr>
        </p:nvSpPr>
        <p:spPr/>
        <p:txBody>
          <a:bodyPr/>
          <a:lstStyle/>
          <a:p>
            <a:pPr eaLnBrk="1" hangingPunct="1">
              <a:defRPr/>
            </a:pPr>
            <a:r>
              <a:rPr lang="tr-TR" smtClean="0">
                <a:solidFill>
                  <a:srgbClr val="646406"/>
                </a:solidFill>
                <a:latin typeface="Arial Black" pitchFamily="34" charset="0"/>
              </a:rPr>
              <a:t>Amerikan Tırısçısı</a:t>
            </a:r>
          </a:p>
        </p:txBody>
      </p:sp>
      <p:sp>
        <p:nvSpPr>
          <p:cNvPr id="228355" name="Rectangle 6"/>
          <p:cNvSpPr>
            <a:spLocks noGrp="1" noChangeArrowheads="1"/>
          </p:cNvSpPr>
          <p:nvPr>
            <p:ph type="body" idx="1"/>
          </p:nvPr>
        </p:nvSpPr>
        <p:spPr>
          <a:xfrm>
            <a:off x="0" y="1628775"/>
            <a:ext cx="9144000" cy="4968875"/>
          </a:xfrm>
        </p:spPr>
        <p:txBody>
          <a:bodyPr/>
          <a:lstStyle/>
          <a:p>
            <a:pPr algn="just" eaLnBrk="1" hangingPunct="1">
              <a:lnSpc>
                <a:spcPct val="80000"/>
              </a:lnSpc>
            </a:pPr>
            <a:r>
              <a:rPr lang="tr-TR" sz="2800" smtClean="0">
                <a:solidFill>
                  <a:srgbClr val="120763"/>
                </a:solidFill>
                <a:latin typeface="Franklin Gothic Medium" pitchFamily="34" charset="0"/>
              </a:rPr>
              <a:t>ABD’ de iri fakat ince yapılı atlar ile safkan İngiliz atı kullanılarak elde edilmiştir. </a:t>
            </a:r>
          </a:p>
          <a:p>
            <a:pPr algn="just" eaLnBrk="1" hangingPunct="1">
              <a:lnSpc>
                <a:spcPct val="80000"/>
              </a:lnSpc>
            </a:pPr>
            <a:r>
              <a:rPr lang="tr-TR" sz="2800" smtClean="0">
                <a:solidFill>
                  <a:srgbClr val="120763"/>
                </a:solidFill>
                <a:latin typeface="Franklin Gothic Medium" pitchFamily="34" charset="0"/>
              </a:rPr>
              <a:t>Cidago yüksekliği </a:t>
            </a:r>
            <a:r>
              <a:rPr lang="tr-TR" sz="2800" smtClean="0">
                <a:solidFill>
                  <a:srgbClr val="7F00FE"/>
                </a:solidFill>
                <a:latin typeface="Franklin Gothic Medium" pitchFamily="34" charset="0"/>
              </a:rPr>
              <a:t>165-170 cm’dir.</a:t>
            </a:r>
            <a:r>
              <a:rPr lang="tr-TR" sz="2800" smtClean="0">
                <a:solidFill>
                  <a:srgbClr val="120763"/>
                </a:solidFill>
                <a:latin typeface="Franklin Gothic Medium" pitchFamily="34" charset="0"/>
              </a:rPr>
              <a:t> Vücut uzundur, boyun uzun olup </a:t>
            </a:r>
            <a:r>
              <a:rPr lang="tr-TR" sz="2800" smtClean="0">
                <a:solidFill>
                  <a:srgbClr val="7F00FE"/>
                </a:solidFill>
                <a:latin typeface="Franklin Gothic Medium" pitchFamily="34" charset="0"/>
              </a:rPr>
              <a:t>kuğu boynu</a:t>
            </a:r>
            <a:r>
              <a:rPr lang="tr-TR" sz="2800" smtClean="0">
                <a:solidFill>
                  <a:srgbClr val="120763"/>
                </a:solidFill>
                <a:latin typeface="Franklin Gothic Medium" pitchFamily="34" charset="0"/>
              </a:rPr>
              <a:t> şekli çok görülür. </a:t>
            </a:r>
          </a:p>
          <a:p>
            <a:pPr algn="just" eaLnBrk="1" hangingPunct="1">
              <a:lnSpc>
                <a:spcPct val="80000"/>
              </a:lnSpc>
            </a:pPr>
            <a:r>
              <a:rPr lang="tr-TR" sz="2800" smtClean="0">
                <a:solidFill>
                  <a:srgbClr val="E2021D"/>
                </a:solidFill>
                <a:latin typeface="Franklin Gothic Medium" pitchFamily="34" charset="0"/>
              </a:rPr>
              <a:t>Baş </a:t>
            </a:r>
            <a:r>
              <a:rPr lang="tr-TR" sz="2800" smtClean="0">
                <a:solidFill>
                  <a:srgbClr val="120763"/>
                </a:solidFill>
                <a:latin typeface="Franklin Gothic Medium" pitchFamily="34" charset="0"/>
              </a:rPr>
              <a:t>büyük ve kaba görünüşlüdür. </a:t>
            </a:r>
          </a:p>
          <a:p>
            <a:pPr algn="just" eaLnBrk="1" hangingPunct="1">
              <a:lnSpc>
                <a:spcPct val="80000"/>
              </a:lnSpc>
            </a:pPr>
            <a:r>
              <a:rPr lang="tr-TR" sz="2800" smtClean="0">
                <a:solidFill>
                  <a:srgbClr val="E2021D"/>
                </a:solidFill>
                <a:latin typeface="Franklin Gothic Medium" pitchFamily="34" charset="0"/>
              </a:rPr>
              <a:t>Sırt-bel</a:t>
            </a:r>
            <a:r>
              <a:rPr lang="tr-TR" sz="2800" smtClean="0">
                <a:solidFill>
                  <a:srgbClr val="120763"/>
                </a:solidFill>
                <a:latin typeface="Franklin Gothic Medium" pitchFamily="34" charset="0"/>
              </a:rPr>
              <a:t> uzun ve kuvvetlidir. </a:t>
            </a:r>
          </a:p>
          <a:p>
            <a:pPr algn="just" eaLnBrk="1" hangingPunct="1">
              <a:lnSpc>
                <a:spcPct val="80000"/>
              </a:lnSpc>
            </a:pPr>
            <a:r>
              <a:rPr lang="tr-TR" sz="2800" smtClean="0">
                <a:solidFill>
                  <a:srgbClr val="E2021D"/>
                </a:solidFill>
                <a:latin typeface="Franklin Gothic Medium" pitchFamily="34" charset="0"/>
              </a:rPr>
              <a:t>Sağrı</a:t>
            </a:r>
            <a:r>
              <a:rPr lang="tr-TR" sz="2800" smtClean="0">
                <a:solidFill>
                  <a:srgbClr val="120763"/>
                </a:solidFill>
                <a:latin typeface="Franklin Gothic Medium" pitchFamily="34" charset="0"/>
              </a:rPr>
              <a:t> uzun ve çok düşüktür. Sağrı yüksekliği cidago yüksekliğinden  fazladır.</a:t>
            </a:r>
          </a:p>
          <a:p>
            <a:pPr algn="just" eaLnBrk="1" hangingPunct="1">
              <a:lnSpc>
                <a:spcPct val="80000"/>
              </a:lnSpc>
            </a:pPr>
            <a:r>
              <a:rPr lang="tr-TR" sz="2800" smtClean="0">
                <a:solidFill>
                  <a:srgbClr val="E2021D"/>
                </a:solidFill>
                <a:latin typeface="Franklin Gothic Medium" pitchFamily="34" charset="0"/>
              </a:rPr>
              <a:t>Mizaçları</a:t>
            </a:r>
            <a:r>
              <a:rPr lang="tr-TR" sz="2800" smtClean="0">
                <a:solidFill>
                  <a:srgbClr val="120763"/>
                </a:solidFill>
                <a:latin typeface="Franklin Gothic Medium" pitchFamily="34" charset="0"/>
              </a:rPr>
              <a:t> uysaldır ve işte kolay kullanılırlar. </a:t>
            </a:r>
          </a:p>
          <a:p>
            <a:pPr algn="just" eaLnBrk="1" hangingPunct="1">
              <a:lnSpc>
                <a:spcPct val="80000"/>
              </a:lnSpc>
            </a:pPr>
            <a:r>
              <a:rPr lang="tr-TR" sz="2800" smtClean="0">
                <a:solidFill>
                  <a:srgbClr val="E2021D"/>
                </a:solidFill>
                <a:latin typeface="Franklin Gothic Medium" pitchFamily="34" charset="0"/>
              </a:rPr>
              <a:t>Tırıs</a:t>
            </a:r>
            <a:r>
              <a:rPr lang="tr-TR" sz="2800" smtClean="0">
                <a:solidFill>
                  <a:srgbClr val="120763"/>
                </a:solidFill>
                <a:latin typeface="Franklin Gothic Medium" pitchFamily="34" charset="0"/>
              </a:rPr>
              <a:t> yürüme  kabiliyetlerinin ölçüsü olarak </a:t>
            </a:r>
            <a:r>
              <a:rPr lang="tr-TR" sz="2800" smtClean="0">
                <a:solidFill>
                  <a:srgbClr val="E2021D"/>
                </a:solidFill>
                <a:latin typeface="Franklin Gothic Medium" pitchFamily="34" charset="0"/>
              </a:rPr>
              <a:t>168 km’ yi 10 saatte</a:t>
            </a:r>
            <a:r>
              <a:rPr lang="tr-TR" sz="2800" smtClean="0">
                <a:solidFill>
                  <a:srgbClr val="120763"/>
                </a:solidFill>
                <a:latin typeface="Franklin Gothic Medium" pitchFamily="34" charset="0"/>
              </a:rPr>
              <a:t>, </a:t>
            </a:r>
            <a:r>
              <a:rPr lang="tr-TR" sz="2800" smtClean="0">
                <a:solidFill>
                  <a:srgbClr val="E2021D"/>
                </a:solidFill>
                <a:latin typeface="Franklin Gothic Medium" pitchFamily="34" charset="0"/>
              </a:rPr>
              <a:t>34 km’ lik mesafeyi 1 saatte</a:t>
            </a:r>
            <a:r>
              <a:rPr lang="tr-TR" sz="2800" smtClean="0">
                <a:solidFill>
                  <a:srgbClr val="120763"/>
                </a:solidFill>
                <a:latin typeface="Franklin Gothic Medium" pitchFamily="34" charset="0"/>
              </a:rPr>
              <a:t>, </a:t>
            </a:r>
            <a:r>
              <a:rPr lang="tr-TR" sz="2800" smtClean="0">
                <a:solidFill>
                  <a:srgbClr val="E2021D"/>
                </a:solidFill>
                <a:latin typeface="Franklin Gothic Medium" pitchFamily="34" charset="0"/>
              </a:rPr>
              <a:t>1700-1800 metreyi 3 dakikada</a:t>
            </a:r>
            <a:r>
              <a:rPr lang="tr-TR" sz="2800" smtClean="0">
                <a:solidFill>
                  <a:srgbClr val="120763"/>
                </a:solidFill>
                <a:latin typeface="Franklin Gothic Medium" pitchFamily="34" charset="0"/>
              </a:rPr>
              <a:t> aldıkları bildirilmektedir.</a:t>
            </a:r>
          </a:p>
        </p:txBody>
      </p:sp>
    </p:spTree>
    <p:extLst>
      <p:ext uri="{BB962C8B-B14F-4D97-AF65-F5344CB8AC3E}">
        <p14:creationId xmlns:p14="http://schemas.microsoft.com/office/powerpoint/2010/main" val="15820124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5" name="Rectangle 5"/>
          <p:cNvSpPr>
            <a:spLocks noGrp="1" noChangeArrowheads="1"/>
          </p:cNvSpPr>
          <p:nvPr>
            <p:ph type="title"/>
          </p:nvPr>
        </p:nvSpPr>
        <p:spPr/>
        <p:txBody>
          <a:bodyPr/>
          <a:lstStyle/>
          <a:p>
            <a:pPr eaLnBrk="1" hangingPunct="1">
              <a:defRPr/>
            </a:pPr>
            <a:r>
              <a:rPr lang="tr-TR" smtClean="0">
                <a:solidFill>
                  <a:srgbClr val="E2021D"/>
                </a:solidFill>
                <a:latin typeface="Arial Black" pitchFamily="34" charset="0"/>
              </a:rPr>
              <a:t>Orlof Tırsçısı</a:t>
            </a:r>
          </a:p>
        </p:txBody>
      </p:sp>
      <p:sp>
        <p:nvSpPr>
          <p:cNvPr id="230403" name="Rectangle 6"/>
          <p:cNvSpPr>
            <a:spLocks noGrp="1" noChangeArrowheads="1"/>
          </p:cNvSpPr>
          <p:nvPr>
            <p:ph type="body" idx="1"/>
          </p:nvPr>
        </p:nvSpPr>
        <p:spPr>
          <a:xfrm>
            <a:off x="468313" y="2205038"/>
            <a:ext cx="8229600" cy="2665412"/>
          </a:xfrm>
        </p:spPr>
        <p:txBody>
          <a:bodyPr/>
          <a:lstStyle/>
          <a:p>
            <a:pPr algn="just" eaLnBrk="1" hangingPunct="1">
              <a:lnSpc>
                <a:spcPct val="90000"/>
              </a:lnSpc>
            </a:pPr>
            <a:r>
              <a:rPr lang="tr-TR" smtClean="0">
                <a:solidFill>
                  <a:srgbClr val="F85810"/>
                </a:solidFill>
                <a:latin typeface="Franklin Gothic Medium" pitchFamily="34" charset="0"/>
              </a:rPr>
              <a:t>Rusya’ da geliştirilmiş bir ırktır.</a:t>
            </a:r>
          </a:p>
          <a:p>
            <a:pPr algn="just" eaLnBrk="1" hangingPunct="1">
              <a:lnSpc>
                <a:spcPct val="90000"/>
              </a:lnSpc>
              <a:buFontTx/>
              <a:buNone/>
            </a:pPr>
            <a:r>
              <a:rPr lang="tr-TR" smtClean="0">
                <a:solidFill>
                  <a:srgbClr val="F85810"/>
                </a:solidFill>
                <a:latin typeface="Franklin Gothic Medium" pitchFamily="34" charset="0"/>
              </a:rPr>
              <a:t> </a:t>
            </a:r>
          </a:p>
          <a:p>
            <a:pPr algn="just" eaLnBrk="1" hangingPunct="1">
              <a:lnSpc>
                <a:spcPct val="90000"/>
              </a:lnSpc>
            </a:pPr>
            <a:r>
              <a:rPr lang="tr-TR" smtClean="0">
                <a:solidFill>
                  <a:srgbClr val="9933FF"/>
                </a:solidFill>
                <a:latin typeface="Franklin Gothic Medium" pitchFamily="34" charset="0"/>
              </a:rPr>
              <a:t>Danimarka ve Hollanda</a:t>
            </a:r>
            <a:r>
              <a:rPr lang="tr-TR" smtClean="0">
                <a:solidFill>
                  <a:srgbClr val="120763"/>
                </a:solidFill>
                <a:latin typeface="Franklin Gothic Medium" pitchFamily="34" charset="0"/>
              </a:rPr>
              <a:t> atlarının safkan </a:t>
            </a:r>
            <a:r>
              <a:rPr lang="tr-TR" smtClean="0">
                <a:solidFill>
                  <a:srgbClr val="9933FF"/>
                </a:solidFill>
                <a:latin typeface="Franklin Gothic Medium" pitchFamily="34" charset="0"/>
              </a:rPr>
              <a:t>Arap atıyla ıslah</a:t>
            </a:r>
            <a:r>
              <a:rPr lang="tr-TR" smtClean="0">
                <a:solidFill>
                  <a:srgbClr val="120763"/>
                </a:solidFill>
                <a:latin typeface="Franklin Gothic Medium" pitchFamily="34" charset="0"/>
              </a:rPr>
              <a:t> edilmesi sonucu elde edilmiştir. </a:t>
            </a:r>
          </a:p>
        </p:txBody>
      </p:sp>
    </p:spTree>
    <p:extLst>
      <p:ext uri="{BB962C8B-B14F-4D97-AF65-F5344CB8AC3E}">
        <p14:creationId xmlns:p14="http://schemas.microsoft.com/office/powerpoint/2010/main" val="36459205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4498" name="AutoShape 2"/>
          <p:cNvSpPr>
            <a:spLocks noChangeArrowheads="1"/>
          </p:cNvSpPr>
          <p:nvPr/>
        </p:nvSpPr>
        <p:spPr bwMode="auto">
          <a:xfrm>
            <a:off x="4067175" y="2852738"/>
            <a:ext cx="4321175" cy="1223962"/>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endParaRPr lang="tr-TR" sz="2000">
              <a:solidFill>
                <a:srgbClr val="CC0000"/>
              </a:solidFill>
              <a:latin typeface="Tahoma" pitchFamily="34" charset="0"/>
            </a:endParaRPr>
          </a:p>
          <a:p>
            <a:pPr algn="just"/>
            <a:r>
              <a:rPr lang="tr-TR" sz="2000">
                <a:solidFill>
                  <a:srgbClr val="CC0000"/>
                </a:solidFill>
                <a:latin typeface="Tahoma" pitchFamily="34" charset="0"/>
              </a:rPr>
              <a:t>AMERİKAN TIRISÇISI</a:t>
            </a:r>
          </a:p>
          <a:p>
            <a:pPr algn="just">
              <a:lnSpc>
                <a:spcPct val="120000"/>
              </a:lnSpc>
              <a:buFontTx/>
              <a:buChar char="•"/>
            </a:pPr>
            <a:r>
              <a:rPr lang="tr-TR" sz="1400">
                <a:solidFill>
                  <a:srgbClr val="0000CC"/>
                </a:solidFill>
                <a:latin typeface="Tahoma" pitchFamily="34" charset="0"/>
              </a:rPr>
              <a:t> ABD kökenlidir.</a:t>
            </a:r>
          </a:p>
          <a:p>
            <a:pPr algn="just">
              <a:lnSpc>
                <a:spcPct val="120000"/>
              </a:lnSpc>
              <a:buFontTx/>
              <a:buChar char="•"/>
            </a:pPr>
            <a:r>
              <a:rPr lang="tr-TR" sz="1400">
                <a:solidFill>
                  <a:srgbClr val="0000CC"/>
                </a:solidFill>
                <a:latin typeface="Tahoma" pitchFamily="34" charset="0"/>
              </a:rPr>
              <a:t> Uysal mizaçlı ve işte kullanımları kolaydır.</a:t>
            </a:r>
          </a:p>
        </p:txBody>
      </p:sp>
      <p:sp>
        <p:nvSpPr>
          <p:cNvPr id="874499" name="AutoShape 3"/>
          <p:cNvSpPr>
            <a:spLocks noChangeArrowheads="1"/>
          </p:cNvSpPr>
          <p:nvPr/>
        </p:nvSpPr>
        <p:spPr bwMode="auto">
          <a:xfrm>
            <a:off x="4067175" y="4797425"/>
            <a:ext cx="4321175" cy="1871663"/>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endParaRPr lang="tr-TR" sz="2000">
              <a:solidFill>
                <a:srgbClr val="CC0000"/>
              </a:solidFill>
              <a:latin typeface="Tahoma" pitchFamily="34" charset="0"/>
            </a:endParaRPr>
          </a:p>
          <a:p>
            <a:pPr algn="just"/>
            <a:r>
              <a:rPr lang="tr-TR" sz="2000">
                <a:solidFill>
                  <a:srgbClr val="CC0000"/>
                </a:solidFill>
                <a:latin typeface="Tahoma" pitchFamily="34" charset="0"/>
              </a:rPr>
              <a:t>ORLOF TIRISÇISI</a:t>
            </a:r>
          </a:p>
          <a:p>
            <a:pPr algn="just">
              <a:lnSpc>
                <a:spcPct val="120000"/>
              </a:lnSpc>
              <a:buFontTx/>
              <a:buChar char="•"/>
            </a:pPr>
            <a:r>
              <a:rPr lang="tr-TR" sz="1400">
                <a:solidFill>
                  <a:srgbClr val="0000CC"/>
                </a:solidFill>
                <a:latin typeface="Tahoma" pitchFamily="34" charset="0"/>
              </a:rPr>
              <a:t> Rusya kökenlidir.</a:t>
            </a:r>
          </a:p>
          <a:p>
            <a:pPr algn="just">
              <a:lnSpc>
                <a:spcPct val="120000"/>
              </a:lnSpc>
              <a:buFontTx/>
              <a:buChar char="•"/>
            </a:pPr>
            <a:r>
              <a:rPr lang="tr-TR" sz="1400">
                <a:solidFill>
                  <a:srgbClr val="0000CC"/>
                </a:solidFill>
                <a:latin typeface="Tahoma" pitchFamily="34" charset="0"/>
              </a:rPr>
              <a:t> Farklı çevre şartlarına uyumu iyidir.</a:t>
            </a:r>
          </a:p>
          <a:p>
            <a:pPr algn="just">
              <a:lnSpc>
                <a:spcPct val="120000"/>
              </a:lnSpc>
              <a:buFontTx/>
              <a:buChar char="•"/>
            </a:pPr>
            <a:r>
              <a:rPr lang="tr-TR" sz="1400">
                <a:solidFill>
                  <a:srgbClr val="0000CC"/>
                </a:solidFill>
                <a:latin typeface="Tahoma" pitchFamily="34" charset="0"/>
              </a:rPr>
              <a:t> Çok sayıda ırkın elde edilmesinde bu ırktan </a:t>
            </a:r>
          </a:p>
          <a:p>
            <a:pPr algn="just">
              <a:lnSpc>
                <a:spcPct val="120000"/>
              </a:lnSpc>
            </a:pPr>
            <a:r>
              <a:rPr lang="tr-TR" sz="1400">
                <a:solidFill>
                  <a:srgbClr val="0000CC"/>
                </a:solidFill>
                <a:latin typeface="Tahoma" pitchFamily="34" charset="0"/>
              </a:rPr>
              <a:t>yararlanılmıştır</a:t>
            </a:r>
          </a:p>
          <a:p>
            <a:pPr algn="just">
              <a:lnSpc>
                <a:spcPct val="120000"/>
              </a:lnSpc>
            </a:pPr>
            <a:endParaRPr lang="tr-TR" sz="1400">
              <a:solidFill>
                <a:srgbClr val="0000CC"/>
              </a:solidFill>
              <a:latin typeface="Tahoma" pitchFamily="34" charset="0"/>
            </a:endParaRPr>
          </a:p>
        </p:txBody>
      </p:sp>
      <p:sp>
        <p:nvSpPr>
          <p:cNvPr id="233476" name="Text Box 5"/>
          <p:cNvSpPr txBox="1">
            <a:spLocks noChangeArrowheads="1"/>
          </p:cNvSpPr>
          <p:nvPr/>
        </p:nvSpPr>
        <p:spPr bwMode="auto">
          <a:xfrm>
            <a:off x="2555875" y="620713"/>
            <a:ext cx="43148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3200" b="1">
                <a:solidFill>
                  <a:srgbClr val="CC0000"/>
                </a:solidFill>
              </a:rPr>
              <a:t> Tırıscı Irklar </a:t>
            </a:r>
            <a:r>
              <a:rPr lang="tr-TR" sz="2200" b="1">
                <a:solidFill>
                  <a:srgbClr val="CC0000"/>
                </a:solidFill>
              </a:rPr>
              <a:t>(Özet)</a:t>
            </a:r>
          </a:p>
        </p:txBody>
      </p:sp>
      <p:sp>
        <p:nvSpPr>
          <p:cNvPr id="874502" name="Text Box 6"/>
          <p:cNvSpPr txBox="1">
            <a:spLocks noChangeArrowheads="1"/>
          </p:cNvSpPr>
          <p:nvPr/>
        </p:nvSpPr>
        <p:spPr bwMode="auto">
          <a:xfrm>
            <a:off x="501650" y="1700213"/>
            <a:ext cx="8642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just" eaLnBrk="1" hangingPunct="1">
              <a:lnSpc>
                <a:spcPct val="120000"/>
              </a:lnSpc>
              <a:buFont typeface="Wingdings" pitchFamily="2" charset="2"/>
              <a:buChar char="q"/>
            </a:pPr>
            <a:r>
              <a:rPr lang="tr-TR" sz="1500">
                <a:solidFill>
                  <a:srgbClr val="0000CC"/>
                </a:solidFill>
              </a:rPr>
              <a:t> </a:t>
            </a:r>
            <a:r>
              <a:rPr lang="tr-TR" sz="1500">
                <a:solidFill>
                  <a:srgbClr val="080808"/>
                </a:solidFill>
              </a:rPr>
              <a:t>Tırıs yürüyüş</a:t>
            </a:r>
            <a:r>
              <a:rPr lang="tr-TR" sz="1500">
                <a:solidFill>
                  <a:srgbClr val="0000CC"/>
                </a:solidFill>
              </a:rPr>
              <a:t>, atların en az enerji harcayarak, dolayısıyla en az yorularak en kısa zamanda en uzun mesafeyi alabildiği bir yürüyüş şeklidir. </a:t>
            </a:r>
          </a:p>
        </p:txBody>
      </p:sp>
      <p:pic>
        <p:nvPicPr>
          <p:cNvPr id="874503" name="Picture 7" descr="American trotter (Morg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2492375"/>
            <a:ext cx="2952750" cy="196691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74504" name="Picture 8" descr="orlov trot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4549775"/>
            <a:ext cx="2954338" cy="23082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53894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74502"/>
                                        </p:tgtEl>
                                        <p:attrNameLst>
                                          <p:attrName>style.visibility</p:attrName>
                                        </p:attrNameLst>
                                      </p:cBhvr>
                                      <p:to>
                                        <p:strVal val="visible"/>
                                      </p:to>
                                    </p:set>
                                    <p:animEffect transition="in" filter="checkerboard(across)">
                                      <p:cBhvr>
                                        <p:cTn id="7" dur="500"/>
                                        <p:tgtEl>
                                          <p:spTgt spid="8745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874503"/>
                                        </p:tgtEl>
                                        <p:attrNameLst>
                                          <p:attrName>style.visibility</p:attrName>
                                        </p:attrNameLst>
                                      </p:cBhvr>
                                      <p:to>
                                        <p:strVal val="visible"/>
                                      </p:to>
                                    </p:set>
                                    <p:animEffect transition="in" filter="checkerboard(across)">
                                      <p:cBhvr>
                                        <p:cTn id="12" dur="500"/>
                                        <p:tgtEl>
                                          <p:spTgt spid="87450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74498"/>
                                        </p:tgtEl>
                                        <p:attrNameLst>
                                          <p:attrName>style.visibility</p:attrName>
                                        </p:attrNameLst>
                                      </p:cBhvr>
                                      <p:to>
                                        <p:strVal val="visible"/>
                                      </p:to>
                                    </p:set>
                                    <p:animEffect transition="in" filter="checkerboard(across)">
                                      <p:cBhvr>
                                        <p:cTn id="17" dur="500"/>
                                        <p:tgtEl>
                                          <p:spTgt spid="87449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874504"/>
                                        </p:tgtEl>
                                        <p:attrNameLst>
                                          <p:attrName>style.visibility</p:attrName>
                                        </p:attrNameLst>
                                      </p:cBhvr>
                                      <p:to>
                                        <p:strVal val="visible"/>
                                      </p:to>
                                    </p:set>
                                    <p:animEffect transition="in" filter="checkerboard(across)">
                                      <p:cBhvr>
                                        <p:cTn id="22" dur="500"/>
                                        <p:tgtEl>
                                          <p:spTgt spid="87450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874499"/>
                                        </p:tgtEl>
                                        <p:attrNameLst>
                                          <p:attrName>style.visibility</p:attrName>
                                        </p:attrNameLst>
                                      </p:cBhvr>
                                      <p:to>
                                        <p:strVal val="visible"/>
                                      </p:to>
                                    </p:set>
                                    <p:animEffect transition="in" filter="checkerboard(across)">
                                      <p:cBhvr>
                                        <p:cTn id="27" dur="500"/>
                                        <p:tgtEl>
                                          <p:spTgt spid="8744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4498" grpId="0" animBg="1"/>
      <p:bldP spid="874499" grpId="0" animBg="1"/>
      <p:bldP spid="87450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3" name="Rectangle 5"/>
          <p:cNvSpPr>
            <a:spLocks noGrp="1" noChangeArrowheads="1"/>
          </p:cNvSpPr>
          <p:nvPr>
            <p:ph type="title"/>
          </p:nvPr>
        </p:nvSpPr>
        <p:spPr>
          <a:xfrm>
            <a:off x="442913" y="314325"/>
            <a:ext cx="8243887" cy="1314450"/>
          </a:xfrm>
        </p:spPr>
        <p:txBody>
          <a:bodyPr/>
          <a:lstStyle/>
          <a:p>
            <a:pPr eaLnBrk="1" hangingPunct="1">
              <a:defRPr/>
            </a:pPr>
            <a:r>
              <a:rPr lang="tr-TR" sz="3600" b="1" smtClean="0">
                <a:solidFill>
                  <a:srgbClr val="646406"/>
                </a:solidFill>
              </a:rPr>
              <a:t>YARIM KAN AT IRKLARI</a:t>
            </a:r>
          </a:p>
        </p:txBody>
      </p:sp>
      <p:sp>
        <p:nvSpPr>
          <p:cNvPr id="234499" name="Rectangle 6"/>
          <p:cNvSpPr>
            <a:spLocks noGrp="1" noChangeArrowheads="1"/>
          </p:cNvSpPr>
          <p:nvPr>
            <p:ph type="body" idx="1"/>
          </p:nvPr>
        </p:nvSpPr>
        <p:spPr>
          <a:xfrm>
            <a:off x="395288" y="1989138"/>
            <a:ext cx="8229600" cy="3889375"/>
          </a:xfrm>
        </p:spPr>
        <p:txBody>
          <a:bodyPr/>
          <a:lstStyle/>
          <a:p>
            <a:pPr algn="just" eaLnBrk="1" hangingPunct="1">
              <a:lnSpc>
                <a:spcPct val="80000"/>
              </a:lnSpc>
            </a:pPr>
            <a:endParaRPr lang="tr-TR" sz="2200" b="1" smtClean="0">
              <a:latin typeface="Franklin Gothic Medium" pitchFamily="34" charset="0"/>
            </a:endParaRPr>
          </a:p>
          <a:p>
            <a:pPr algn="just" eaLnBrk="1" hangingPunct="1">
              <a:spcBef>
                <a:spcPct val="0"/>
              </a:spcBef>
            </a:pPr>
            <a:r>
              <a:rPr lang="tr-TR" sz="2200" b="1" smtClean="0">
                <a:solidFill>
                  <a:srgbClr val="0000CC"/>
                </a:solidFill>
                <a:latin typeface="Arial" charset="0"/>
              </a:rPr>
              <a:t>Hem tarım hem de binek ve koşum işlerine uygun ve süratli işleri yapabilecek özelliklere sahip atlar elde etmek amacıyla </a:t>
            </a:r>
            <a:r>
              <a:rPr lang="tr-TR" sz="2200" b="1" smtClean="0">
                <a:solidFill>
                  <a:srgbClr val="F85810"/>
                </a:solidFill>
                <a:latin typeface="Arial" charset="0"/>
              </a:rPr>
              <a:t>sıcak ve soğuk kanlı</a:t>
            </a:r>
            <a:r>
              <a:rPr lang="tr-TR" sz="2200" b="1" smtClean="0">
                <a:solidFill>
                  <a:srgbClr val="0000CC"/>
                </a:solidFill>
                <a:latin typeface="Arial" charset="0"/>
              </a:rPr>
              <a:t> ırklar arasında yapılan melezlemeler ile elde edilmişlerdir. </a:t>
            </a:r>
          </a:p>
          <a:p>
            <a:pPr algn="just" eaLnBrk="1" hangingPunct="1">
              <a:lnSpc>
                <a:spcPct val="80000"/>
              </a:lnSpc>
            </a:pPr>
            <a:endParaRPr lang="tr-TR" sz="2200" b="1" smtClean="0">
              <a:latin typeface="Arial" charset="0"/>
            </a:endParaRPr>
          </a:p>
          <a:p>
            <a:pPr algn="just" eaLnBrk="1" hangingPunct="1">
              <a:lnSpc>
                <a:spcPct val="80000"/>
              </a:lnSpc>
            </a:pPr>
            <a:endParaRPr lang="tr-TR" sz="2200" b="1" smtClean="0">
              <a:latin typeface="Arial" charset="0"/>
            </a:endParaRPr>
          </a:p>
          <a:p>
            <a:pPr algn="just" eaLnBrk="1" hangingPunct="1">
              <a:lnSpc>
                <a:spcPct val="80000"/>
              </a:lnSpc>
            </a:pPr>
            <a:r>
              <a:rPr lang="tr-TR" sz="2200" b="1" smtClean="0">
                <a:latin typeface="Arial" charset="0"/>
              </a:rPr>
              <a:t>Bu amaçla Avrupa’da 19. yy’da  </a:t>
            </a:r>
            <a:r>
              <a:rPr lang="tr-TR" sz="2200" b="1" smtClean="0">
                <a:solidFill>
                  <a:srgbClr val="E2021D"/>
                </a:solidFill>
                <a:latin typeface="Arial" charset="0"/>
              </a:rPr>
              <a:t>binek, koşum</a:t>
            </a:r>
            <a:r>
              <a:rPr lang="tr-TR" sz="2200" b="1" smtClean="0">
                <a:latin typeface="Arial" charset="0"/>
              </a:rPr>
              <a:t> (araba) ve </a:t>
            </a:r>
            <a:r>
              <a:rPr lang="tr-TR" sz="2200" b="1" smtClean="0">
                <a:solidFill>
                  <a:srgbClr val="E2021D"/>
                </a:solidFill>
                <a:latin typeface="Arial" charset="0"/>
              </a:rPr>
              <a:t>tarım işlerine</a:t>
            </a:r>
            <a:r>
              <a:rPr lang="tr-TR" sz="2200" b="1" smtClean="0">
                <a:latin typeface="Arial" charset="0"/>
              </a:rPr>
              <a:t> elverişli ve  ırk karakterleri  sabit hale gelmiş </a:t>
            </a:r>
            <a:r>
              <a:rPr lang="tr-TR" sz="2200" b="1" smtClean="0">
                <a:solidFill>
                  <a:srgbClr val="7F00FE"/>
                </a:solidFill>
                <a:latin typeface="Arial" charset="0"/>
              </a:rPr>
              <a:t>(Hannover, Holstein, Doğu Frizya ve Oldenburg gibi)</a:t>
            </a:r>
            <a:r>
              <a:rPr lang="tr-TR" sz="2200" b="1" smtClean="0">
                <a:latin typeface="Arial" charset="0"/>
              </a:rPr>
              <a:t> yarım kan at ırkları elde edildiği görülmektedir. </a:t>
            </a:r>
          </a:p>
        </p:txBody>
      </p:sp>
    </p:spTree>
    <p:extLst>
      <p:ext uri="{BB962C8B-B14F-4D97-AF65-F5344CB8AC3E}">
        <p14:creationId xmlns:p14="http://schemas.microsoft.com/office/powerpoint/2010/main" val="399070914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7" name="Rectangle 5"/>
          <p:cNvSpPr>
            <a:spLocks noGrp="1" noChangeArrowheads="1"/>
          </p:cNvSpPr>
          <p:nvPr>
            <p:ph type="title"/>
          </p:nvPr>
        </p:nvSpPr>
        <p:spPr>
          <a:xfrm>
            <a:off x="539750" y="0"/>
            <a:ext cx="8243888" cy="652463"/>
          </a:xfrm>
        </p:spPr>
        <p:txBody>
          <a:bodyPr>
            <a:normAutofit fontScale="90000"/>
          </a:bodyPr>
          <a:lstStyle/>
          <a:p>
            <a:pPr eaLnBrk="1" hangingPunct="1">
              <a:defRPr/>
            </a:pPr>
            <a:r>
              <a:rPr lang="tr-TR" sz="4000" b="1" smtClean="0">
                <a:solidFill>
                  <a:srgbClr val="140763"/>
                </a:solidFill>
              </a:rPr>
              <a:t>Hannover</a:t>
            </a:r>
          </a:p>
        </p:txBody>
      </p:sp>
      <p:sp>
        <p:nvSpPr>
          <p:cNvPr id="235523" name="Rectangle 6"/>
          <p:cNvSpPr>
            <a:spLocks noGrp="1" noChangeArrowheads="1"/>
          </p:cNvSpPr>
          <p:nvPr>
            <p:ph type="body" idx="1"/>
          </p:nvPr>
        </p:nvSpPr>
        <p:spPr>
          <a:xfrm>
            <a:off x="0" y="620713"/>
            <a:ext cx="9144000" cy="3197225"/>
          </a:xfrm>
        </p:spPr>
        <p:txBody>
          <a:bodyPr/>
          <a:lstStyle/>
          <a:p>
            <a:pPr algn="just" eaLnBrk="1" hangingPunct="1"/>
            <a:r>
              <a:rPr lang="tr-TR" sz="2200" smtClean="0">
                <a:latin typeface="Franklin Gothic Medium" pitchFamily="34" charset="0"/>
              </a:rPr>
              <a:t>Sıcak kanlı at ırklarındandır. Almanya’da yetiştirilmekte olan ağır, iri yapılı ve az asil </a:t>
            </a:r>
            <a:r>
              <a:rPr lang="tr-TR" sz="2200" smtClean="0">
                <a:solidFill>
                  <a:srgbClr val="E2021D"/>
                </a:solidFill>
                <a:latin typeface="Franklin Gothic Medium" pitchFamily="34" charset="0"/>
              </a:rPr>
              <a:t>yerli atların Arap ve İspanya atları</a:t>
            </a:r>
            <a:r>
              <a:rPr lang="tr-TR" sz="2200" smtClean="0">
                <a:latin typeface="Franklin Gothic Medium" pitchFamily="34" charset="0"/>
              </a:rPr>
              <a:t> ile ıslahıyla 18. yy ortalarında ağır yapılı, iyi yürüyüşlü hafif </a:t>
            </a:r>
            <a:r>
              <a:rPr lang="tr-TR" sz="2200" smtClean="0">
                <a:solidFill>
                  <a:srgbClr val="E2021D"/>
                </a:solidFill>
                <a:latin typeface="Franklin Gothic Medium" pitchFamily="34" charset="0"/>
              </a:rPr>
              <a:t>binek atları</a:t>
            </a:r>
            <a:r>
              <a:rPr lang="tr-TR" sz="2200" smtClean="0">
                <a:latin typeface="Franklin Gothic Medium" pitchFamily="34" charset="0"/>
              </a:rPr>
              <a:t> elde edilmiştir. </a:t>
            </a:r>
          </a:p>
          <a:p>
            <a:pPr algn="just" eaLnBrk="1" hangingPunct="1"/>
            <a:r>
              <a:rPr lang="tr-TR" sz="2200" smtClean="0">
                <a:solidFill>
                  <a:srgbClr val="F85810"/>
                </a:solidFill>
                <a:latin typeface="Franklin Gothic Medium" pitchFamily="34" charset="0"/>
              </a:rPr>
              <a:t>Daha sonra İngiliz atı ile ıslah edilerek</a:t>
            </a:r>
            <a:r>
              <a:rPr lang="tr-TR" sz="2200" smtClean="0">
                <a:latin typeface="Franklin Gothic Medium" pitchFamily="34" charset="0"/>
              </a:rPr>
              <a:t> tarım ve koşum işlerine elverişli ağır yapılı, asil ve yeterince kuvvetli, sıcak kanlı bir at ortaya konmuştur. </a:t>
            </a:r>
          </a:p>
          <a:p>
            <a:pPr algn="just" eaLnBrk="1" hangingPunct="1"/>
            <a:r>
              <a:rPr lang="tr-TR" sz="2200" smtClean="0">
                <a:solidFill>
                  <a:srgbClr val="F85810"/>
                </a:solidFill>
                <a:latin typeface="Franklin Gothic Medium" pitchFamily="34" charset="0"/>
              </a:rPr>
              <a:t>Konkur için uygun</a:t>
            </a:r>
            <a:r>
              <a:rPr lang="tr-TR" sz="2200" smtClean="0">
                <a:latin typeface="Franklin Gothic Medium" pitchFamily="34" charset="0"/>
              </a:rPr>
              <a:t> kabiliyette olup bu verim yönünde çok ünlü bir attır. </a:t>
            </a:r>
          </a:p>
          <a:p>
            <a:pPr algn="just" eaLnBrk="1" hangingPunct="1"/>
            <a:r>
              <a:rPr lang="tr-TR" sz="2200" smtClean="0">
                <a:latin typeface="Franklin Gothic Medium" pitchFamily="34" charset="0"/>
              </a:rPr>
              <a:t>Hannover atında genelde </a:t>
            </a:r>
            <a:r>
              <a:rPr lang="tr-TR" sz="2200" smtClean="0">
                <a:solidFill>
                  <a:srgbClr val="F85810"/>
                </a:solidFill>
                <a:latin typeface="Franklin Gothic Medium" pitchFamily="34" charset="0"/>
              </a:rPr>
              <a:t>doru ve kula</a:t>
            </a:r>
            <a:r>
              <a:rPr lang="tr-TR" sz="2200" smtClean="0">
                <a:latin typeface="Franklin Gothic Medium" pitchFamily="34" charset="0"/>
              </a:rPr>
              <a:t> donu tipiktir.</a:t>
            </a:r>
          </a:p>
        </p:txBody>
      </p:sp>
      <p:sp>
        <p:nvSpPr>
          <p:cNvPr id="235524" name="Rectangle 7"/>
          <p:cNvSpPr>
            <a:spLocks noChangeArrowheads="1"/>
          </p:cNvSpPr>
          <p:nvPr/>
        </p:nvSpPr>
        <p:spPr bwMode="auto">
          <a:xfrm>
            <a:off x="179388" y="3438525"/>
            <a:ext cx="8713787" cy="330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just">
              <a:lnSpc>
                <a:spcPct val="90000"/>
              </a:lnSpc>
              <a:spcBef>
                <a:spcPct val="20000"/>
              </a:spcBef>
              <a:buFontTx/>
              <a:buChar char="•"/>
            </a:pPr>
            <a:r>
              <a:rPr lang="tr-TR" sz="2200" b="1">
                <a:solidFill>
                  <a:srgbClr val="646406"/>
                </a:solidFill>
                <a:latin typeface="Franklin Gothic Medium" pitchFamily="34" charset="0"/>
              </a:rPr>
              <a:t>Baş</a:t>
            </a:r>
            <a:r>
              <a:rPr lang="tr-TR" sz="2200" b="1">
                <a:latin typeface="Franklin Gothic Medium" pitchFamily="34" charset="0"/>
              </a:rPr>
              <a:t> burun üstünde kemerli (yarım koç baş), </a:t>
            </a:r>
          </a:p>
          <a:p>
            <a:pPr marL="342900" indent="-342900" algn="just">
              <a:lnSpc>
                <a:spcPct val="90000"/>
              </a:lnSpc>
              <a:spcBef>
                <a:spcPct val="20000"/>
              </a:spcBef>
              <a:buFontTx/>
              <a:buChar char="•"/>
            </a:pPr>
            <a:r>
              <a:rPr lang="tr-TR" sz="2200" b="1">
                <a:solidFill>
                  <a:srgbClr val="646406"/>
                </a:solidFill>
                <a:latin typeface="Franklin Gothic Medium" pitchFamily="34" charset="0"/>
              </a:rPr>
              <a:t>Alın</a:t>
            </a:r>
            <a:r>
              <a:rPr lang="tr-TR" sz="2200" b="1">
                <a:latin typeface="Franklin Gothic Medium" pitchFamily="34" charset="0"/>
              </a:rPr>
              <a:t> düz,  </a:t>
            </a:r>
          </a:p>
          <a:p>
            <a:pPr marL="342900" indent="-342900" algn="just">
              <a:lnSpc>
                <a:spcPct val="90000"/>
              </a:lnSpc>
              <a:spcBef>
                <a:spcPct val="20000"/>
              </a:spcBef>
              <a:buFontTx/>
              <a:buChar char="•"/>
            </a:pPr>
            <a:r>
              <a:rPr lang="tr-TR" sz="2200" b="1">
                <a:solidFill>
                  <a:srgbClr val="646406"/>
                </a:solidFill>
                <a:latin typeface="Franklin Gothic Medium" pitchFamily="34" charset="0"/>
              </a:rPr>
              <a:t>Boyun</a:t>
            </a:r>
            <a:r>
              <a:rPr lang="tr-TR" sz="2200" b="1">
                <a:latin typeface="Franklin Gothic Medium" pitchFamily="34" charset="0"/>
              </a:rPr>
              <a:t> uzun ve kuvvetli, </a:t>
            </a:r>
          </a:p>
          <a:p>
            <a:pPr marL="342900" indent="-342900" algn="just">
              <a:lnSpc>
                <a:spcPct val="90000"/>
              </a:lnSpc>
              <a:spcBef>
                <a:spcPct val="20000"/>
              </a:spcBef>
              <a:buFontTx/>
              <a:buChar char="•"/>
            </a:pPr>
            <a:r>
              <a:rPr lang="tr-TR" sz="2200" b="1">
                <a:solidFill>
                  <a:srgbClr val="646406"/>
                </a:solidFill>
                <a:latin typeface="Franklin Gothic Medium" pitchFamily="34" charset="0"/>
              </a:rPr>
              <a:t>Cidago</a:t>
            </a:r>
            <a:r>
              <a:rPr lang="tr-TR" sz="2200" b="1">
                <a:latin typeface="Franklin Gothic Medium" pitchFamily="34" charset="0"/>
              </a:rPr>
              <a:t> uzun ve belirgin, </a:t>
            </a:r>
          </a:p>
          <a:p>
            <a:pPr marL="342900" indent="-342900" algn="just">
              <a:lnSpc>
                <a:spcPct val="90000"/>
              </a:lnSpc>
              <a:spcBef>
                <a:spcPct val="20000"/>
              </a:spcBef>
              <a:buFontTx/>
              <a:buChar char="•"/>
            </a:pPr>
            <a:r>
              <a:rPr lang="tr-TR" sz="2200" b="1">
                <a:solidFill>
                  <a:srgbClr val="646406"/>
                </a:solidFill>
                <a:latin typeface="Franklin Gothic Medium" pitchFamily="34" charset="0"/>
              </a:rPr>
              <a:t>Göğüs </a:t>
            </a:r>
            <a:r>
              <a:rPr lang="tr-TR" sz="2200" b="1">
                <a:latin typeface="Franklin Gothic Medium" pitchFamily="34" charset="0"/>
              </a:rPr>
              <a:t>geniş ve derin, </a:t>
            </a:r>
          </a:p>
          <a:p>
            <a:pPr marL="342900" indent="-342900" algn="just">
              <a:lnSpc>
                <a:spcPct val="90000"/>
              </a:lnSpc>
              <a:spcBef>
                <a:spcPct val="20000"/>
              </a:spcBef>
              <a:buFontTx/>
              <a:buChar char="•"/>
            </a:pPr>
            <a:r>
              <a:rPr lang="tr-TR" sz="2200" b="1">
                <a:solidFill>
                  <a:srgbClr val="646406"/>
                </a:solidFill>
                <a:latin typeface="Franklin Gothic Medium" pitchFamily="34" charset="0"/>
              </a:rPr>
              <a:t>Sırt ve bel</a:t>
            </a:r>
            <a:r>
              <a:rPr lang="tr-TR" sz="2200" b="1">
                <a:latin typeface="Franklin Gothic Medium" pitchFamily="34" charset="0"/>
              </a:rPr>
              <a:t> uzun ve adaleli, </a:t>
            </a:r>
          </a:p>
          <a:p>
            <a:pPr marL="342900" indent="-342900" algn="just">
              <a:lnSpc>
                <a:spcPct val="90000"/>
              </a:lnSpc>
              <a:spcBef>
                <a:spcPct val="20000"/>
              </a:spcBef>
              <a:buFontTx/>
              <a:buChar char="•"/>
            </a:pPr>
            <a:r>
              <a:rPr lang="tr-TR" sz="2200" b="1">
                <a:solidFill>
                  <a:srgbClr val="646406"/>
                </a:solidFill>
                <a:latin typeface="Franklin Gothic Medium" pitchFamily="34" charset="0"/>
              </a:rPr>
              <a:t>Omuzlar</a:t>
            </a:r>
            <a:r>
              <a:rPr lang="tr-TR" sz="2200" b="1">
                <a:latin typeface="Franklin Gothic Medium" pitchFamily="34" charset="0"/>
              </a:rPr>
              <a:t> iyi teşekkül etmiş, </a:t>
            </a:r>
          </a:p>
          <a:p>
            <a:pPr marL="342900" indent="-342900" algn="just">
              <a:lnSpc>
                <a:spcPct val="90000"/>
              </a:lnSpc>
              <a:spcBef>
                <a:spcPct val="20000"/>
              </a:spcBef>
              <a:buFontTx/>
              <a:buChar char="•"/>
            </a:pPr>
            <a:r>
              <a:rPr lang="tr-TR" sz="2200" b="1">
                <a:solidFill>
                  <a:srgbClr val="646406"/>
                </a:solidFill>
                <a:latin typeface="Franklin Gothic Medium" pitchFamily="34" charset="0"/>
              </a:rPr>
              <a:t>Sağrı ve but</a:t>
            </a:r>
            <a:r>
              <a:rPr lang="tr-TR" sz="2200" b="1">
                <a:latin typeface="Franklin Gothic Medium" pitchFamily="34" charset="0"/>
              </a:rPr>
              <a:t> kasları gelişkin, </a:t>
            </a:r>
          </a:p>
          <a:p>
            <a:pPr marL="342900" indent="-342900" algn="just">
              <a:lnSpc>
                <a:spcPct val="90000"/>
              </a:lnSpc>
              <a:spcBef>
                <a:spcPct val="20000"/>
              </a:spcBef>
              <a:buFontTx/>
              <a:buChar char="•"/>
            </a:pPr>
            <a:r>
              <a:rPr lang="tr-TR" sz="2200" b="1">
                <a:solidFill>
                  <a:srgbClr val="646406"/>
                </a:solidFill>
                <a:latin typeface="Franklin Gothic Medium" pitchFamily="34" charset="0"/>
              </a:rPr>
              <a:t>Bacaklar</a:t>
            </a:r>
            <a:r>
              <a:rPr lang="tr-TR" sz="2200" b="1">
                <a:latin typeface="Franklin Gothic Medium" pitchFamily="34" charset="0"/>
              </a:rPr>
              <a:t> uzun ve kuvvetlidir.</a:t>
            </a:r>
          </a:p>
          <a:p>
            <a:pPr marL="342900" indent="-342900" algn="just">
              <a:lnSpc>
                <a:spcPct val="90000"/>
              </a:lnSpc>
              <a:spcBef>
                <a:spcPct val="20000"/>
              </a:spcBef>
              <a:buFontTx/>
              <a:buChar char="•"/>
            </a:pPr>
            <a:endParaRPr lang="tr-TR" sz="2200" b="1">
              <a:latin typeface="Franklin Gothic Medium" pitchFamily="34" charset="0"/>
            </a:endParaRPr>
          </a:p>
        </p:txBody>
      </p:sp>
    </p:spTree>
    <p:extLst>
      <p:ext uri="{BB962C8B-B14F-4D97-AF65-F5344CB8AC3E}">
        <p14:creationId xmlns:p14="http://schemas.microsoft.com/office/powerpoint/2010/main" val="328053685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Text Box 2"/>
          <p:cNvSpPr txBox="1">
            <a:spLocks noChangeArrowheads="1"/>
          </p:cNvSpPr>
          <p:nvPr/>
        </p:nvSpPr>
        <p:spPr bwMode="auto">
          <a:xfrm>
            <a:off x="1908175" y="765175"/>
            <a:ext cx="47767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3600" b="1">
                <a:solidFill>
                  <a:srgbClr val="CC0000"/>
                </a:solidFill>
              </a:rPr>
              <a:t> Hannover Atı </a:t>
            </a:r>
            <a:r>
              <a:rPr lang="tr-TR" sz="2000" b="1">
                <a:solidFill>
                  <a:srgbClr val="CC0000"/>
                </a:solidFill>
              </a:rPr>
              <a:t>(Özet)</a:t>
            </a:r>
          </a:p>
        </p:txBody>
      </p:sp>
      <p:pic>
        <p:nvPicPr>
          <p:cNvPr id="935940" name="Picture 4" descr="hanove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2420938"/>
            <a:ext cx="2879725" cy="226218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35941" name="AutoShape 5"/>
          <p:cNvSpPr>
            <a:spLocks noChangeArrowheads="1"/>
          </p:cNvSpPr>
          <p:nvPr/>
        </p:nvSpPr>
        <p:spPr bwMode="auto">
          <a:xfrm>
            <a:off x="4500563" y="2636838"/>
            <a:ext cx="4319587" cy="1871662"/>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endParaRPr lang="tr-TR" sz="2000">
              <a:solidFill>
                <a:srgbClr val="CC0000"/>
              </a:solidFill>
              <a:latin typeface="Tahoma" pitchFamily="34" charset="0"/>
            </a:endParaRPr>
          </a:p>
          <a:p>
            <a:pPr algn="just"/>
            <a:r>
              <a:rPr lang="tr-TR" sz="2000">
                <a:solidFill>
                  <a:srgbClr val="CC0000"/>
                </a:solidFill>
                <a:latin typeface="Tahoma" pitchFamily="34" charset="0"/>
              </a:rPr>
              <a:t>HANNOVER ATI</a:t>
            </a:r>
          </a:p>
          <a:p>
            <a:pPr algn="just">
              <a:lnSpc>
                <a:spcPct val="120000"/>
              </a:lnSpc>
              <a:buFontTx/>
              <a:buChar char="•"/>
            </a:pPr>
            <a:r>
              <a:rPr lang="tr-TR" sz="1400">
                <a:solidFill>
                  <a:srgbClr val="0000CC"/>
                </a:solidFill>
                <a:latin typeface="Tahoma" pitchFamily="34" charset="0"/>
              </a:rPr>
              <a:t> Almanya kökenlidir.</a:t>
            </a:r>
          </a:p>
          <a:p>
            <a:pPr algn="just">
              <a:lnSpc>
                <a:spcPct val="120000"/>
              </a:lnSpc>
              <a:buFontTx/>
              <a:buChar char="•"/>
            </a:pPr>
            <a:r>
              <a:rPr lang="tr-TR" sz="1400">
                <a:solidFill>
                  <a:srgbClr val="0000CC"/>
                </a:solidFill>
                <a:latin typeface="Tahoma" pitchFamily="34" charset="0"/>
              </a:rPr>
              <a:t> Konkur özelliği ile ünlüdür. </a:t>
            </a:r>
          </a:p>
          <a:p>
            <a:pPr algn="just">
              <a:lnSpc>
                <a:spcPct val="120000"/>
              </a:lnSpc>
              <a:buFontTx/>
              <a:buChar char="•"/>
            </a:pPr>
            <a:r>
              <a:rPr lang="tr-TR" sz="1400">
                <a:solidFill>
                  <a:srgbClr val="0000CC"/>
                </a:solidFill>
                <a:latin typeface="Tahoma" pitchFamily="34" charset="0"/>
              </a:rPr>
              <a:t> Eğitime en yatkın at ırkıdır.</a:t>
            </a:r>
          </a:p>
          <a:p>
            <a:pPr algn="just">
              <a:lnSpc>
                <a:spcPct val="120000"/>
              </a:lnSpc>
              <a:buFontTx/>
              <a:buChar char="•"/>
            </a:pPr>
            <a:r>
              <a:rPr lang="tr-TR" sz="1400">
                <a:solidFill>
                  <a:srgbClr val="0000CC"/>
                </a:solidFill>
                <a:latin typeface="Tahoma" pitchFamily="34" charset="0"/>
              </a:rPr>
              <a:t> Sakin mizaçlı olup doru ve kula donlar çok görülür.</a:t>
            </a:r>
          </a:p>
          <a:p>
            <a:pPr algn="just">
              <a:lnSpc>
                <a:spcPct val="120000"/>
              </a:lnSpc>
            </a:pPr>
            <a:endParaRPr lang="tr-TR" sz="1400">
              <a:solidFill>
                <a:srgbClr val="0000CC"/>
              </a:solidFill>
              <a:latin typeface="Tahoma" pitchFamily="34" charset="0"/>
            </a:endParaRPr>
          </a:p>
        </p:txBody>
      </p:sp>
    </p:spTree>
    <p:extLst>
      <p:ext uri="{BB962C8B-B14F-4D97-AF65-F5344CB8AC3E}">
        <p14:creationId xmlns:p14="http://schemas.microsoft.com/office/powerpoint/2010/main" val="18988968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935940"/>
                                        </p:tgtEl>
                                        <p:attrNameLst>
                                          <p:attrName>style.visibility</p:attrName>
                                        </p:attrNameLst>
                                      </p:cBhvr>
                                      <p:to>
                                        <p:strVal val="visible"/>
                                      </p:to>
                                    </p:set>
                                    <p:animEffect transition="in" filter="checkerboard(across)">
                                      <p:cBhvr>
                                        <p:cTn id="7" dur="500"/>
                                        <p:tgtEl>
                                          <p:spTgt spid="9359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35941"/>
                                        </p:tgtEl>
                                        <p:attrNameLst>
                                          <p:attrName>style.visibility</p:attrName>
                                        </p:attrNameLst>
                                      </p:cBhvr>
                                      <p:to>
                                        <p:strVal val="visible"/>
                                      </p:to>
                                    </p:set>
                                    <p:animEffect transition="in" filter="checkerboard(across)">
                                      <p:cBhvr>
                                        <p:cTn id="12" dur="500"/>
                                        <p:tgtEl>
                                          <p:spTgt spid="935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594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5" name="Rectangle 5"/>
          <p:cNvSpPr>
            <a:spLocks noGrp="1" noChangeArrowheads="1"/>
          </p:cNvSpPr>
          <p:nvPr>
            <p:ph type="title"/>
          </p:nvPr>
        </p:nvSpPr>
        <p:spPr>
          <a:xfrm>
            <a:off x="468313" y="404813"/>
            <a:ext cx="8243887" cy="868362"/>
          </a:xfrm>
        </p:spPr>
        <p:txBody>
          <a:bodyPr/>
          <a:lstStyle/>
          <a:p>
            <a:pPr eaLnBrk="1" hangingPunct="1">
              <a:defRPr/>
            </a:pPr>
            <a:r>
              <a:rPr lang="tr-TR" b="1" smtClean="0"/>
              <a:t>Holstein Atı</a:t>
            </a:r>
          </a:p>
        </p:txBody>
      </p:sp>
      <p:sp>
        <p:nvSpPr>
          <p:cNvPr id="238595" name="Rectangle 6"/>
          <p:cNvSpPr>
            <a:spLocks noGrp="1" noChangeArrowheads="1"/>
          </p:cNvSpPr>
          <p:nvPr>
            <p:ph type="body" idx="1"/>
          </p:nvPr>
        </p:nvSpPr>
        <p:spPr>
          <a:xfrm>
            <a:off x="0" y="1557338"/>
            <a:ext cx="9144000" cy="1223962"/>
          </a:xfrm>
        </p:spPr>
        <p:txBody>
          <a:bodyPr/>
          <a:lstStyle/>
          <a:p>
            <a:pPr algn="just" eaLnBrk="1" hangingPunct="1"/>
            <a:r>
              <a:rPr lang="tr-TR" sz="2200" smtClean="0">
                <a:solidFill>
                  <a:srgbClr val="E2021D"/>
                </a:solidFill>
                <a:latin typeface="Franklin Gothic Medium" pitchFamily="34" charset="0"/>
              </a:rPr>
              <a:t>Sıcak kanlı</a:t>
            </a:r>
            <a:r>
              <a:rPr lang="tr-TR" sz="2200" smtClean="0">
                <a:latin typeface="Franklin Gothic Medium" pitchFamily="34" charset="0"/>
              </a:rPr>
              <a:t> at ırklarındandır. </a:t>
            </a:r>
          </a:p>
          <a:p>
            <a:pPr algn="just" eaLnBrk="1" hangingPunct="1"/>
            <a:r>
              <a:rPr lang="tr-TR" sz="2200" smtClean="0">
                <a:latin typeface="Franklin Gothic Medium" pitchFamily="34" charset="0"/>
              </a:rPr>
              <a:t>Önce </a:t>
            </a:r>
            <a:r>
              <a:rPr lang="tr-TR" sz="2200" smtClean="0">
                <a:solidFill>
                  <a:srgbClr val="646406"/>
                </a:solidFill>
                <a:latin typeface="Franklin Gothic Medium" pitchFamily="34" charset="0"/>
              </a:rPr>
              <a:t>ağır yapılı Frizya</a:t>
            </a:r>
            <a:r>
              <a:rPr lang="tr-TR" sz="2200" smtClean="0">
                <a:latin typeface="Franklin Gothic Medium" pitchFamily="34" charset="0"/>
              </a:rPr>
              <a:t> atları, </a:t>
            </a:r>
            <a:r>
              <a:rPr lang="tr-TR" sz="2200" smtClean="0">
                <a:solidFill>
                  <a:srgbClr val="646406"/>
                </a:solidFill>
                <a:latin typeface="Franklin Gothic Medium" pitchFamily="34" charset="0"/>
              </a:rPr>
              <a:t>İspanya </a:t>
            </a:r>
            <a:r>
              <a:rPr lang="tr-TR" sz="2200" smtClean="0">
                <a:latin typeface="Franklin Gothic Medium" pitchFamily="34" charset="0"/>
              </a:rPr>
              <a:t>ve </a:t>
            </a:r>
            <a:r>
              <a:rPr lang="tr-TR" sz="2200" smtClean="0">
                <a:solidFill>
                  <a:srgbClr val="646406"/>
                </a:solidFill>
                <a:latin typeface="Franklin Gothic Medium" pitchFamily="34" charset="0"/>
              </a:rPr>
              <a:t>Neopolitanya</a:t>
            </a:r>
            <a:r>
              <a:rPr lang="tr-TR" sz="2200" smtClean="0">
                <a:latin typeface="Franklin Gothic Medium" pitchFamily="34" charset="0"/>
              </a:rPr>
              <a:t> atları ile daha sonra İngiliz ırklarından </a:t>
            </a:r>
            <a:r>
              <a:rPr lang="tr-TR" sz="2200" smtClean="0">
                <a:solidFill>
                  <a:srgbClr val="646406"/>
                </a:solidFill>
                <a:latin typeface="Franklin Gothic Medium" pitchFamily="34" charset="0"/>
              </a:rPr>
              <a:t>Yorkshire</a:t>
            </a:r>
            <a:r>
              <a:rPr lang="tr-TR" sz="2200" smtClean="0">
                <a:latin typeface="Franklin Gothic Medium" pitchFamily="34" charset="0"/>
              </a:rPr>
              <a:t> ile melezlenerek elde edilmiştir. </a:t>
            </a:r>
          </a:p>
        </p:txBody>
      </p:sp>
      <p:sp>
        <p:nvSpPr>
          <p:cNvPr id="238596" name="Rectangle 7"/>
          <p:cNvSpPr>
            <a:spLocks noChangeArrowheads="1"/>
          </p:cNvSpPr>
          <p:nvPr/>
        </p:nvSpPr>
        <p:spPr bwMode="auto">
          <a:xfrm>
            <a:off x="0" y="3213100"/>
            <a:ext cx="9144000" cy="287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just">
              <a:spcBef>
                <a:spcPct val="20000"/>
              </a:spcBef>
              <a:buFontTx/>
              <a:buChar char="•"/>
            </a:pPr>
            <a:r>
              <a:rPr lang="tr-TR" sz="2200">
                <a:solidFill>
                  <a:srgbClr val="E2021D"/>
                </a:solidFill>
                <a:latin typeface="Franklin Gothic Medium" pitchFamily="34" charset="0"/>
              </a:rPr>
              <a:t>Vücut</a:t>
            </a:r>
            <a:r>
              <a:rPr lang="tr-TR" sz="2200">
                <a:latin typeface="Franklin Gothic Medium" pitchFamily="34" charset="0"/>
              </a:rPr>
              <a:t> iri ve gelişkin, asil ve sağlam yapılı ve kuvvetli; </a:t>
            </a:r>
          </a:p>
          <a:p>
            <a:pPr marL="342900" indent="-342900" algn="just">
              <a:spcBef>
                <a:spcPct val="20000"/>
              </a:spcBef>
              <a:buFontTx/>
              <a:buChar char="•"/>
            </a:pPr>
            <a:r>
              <a:rPr lang="tr-TR" sz="2200">
                <a:solidFill>
                  <a:srgbClr val="7F00FE"/>
                </a:solidFill>
                <a:latin typeface="Franklin Gothic Medium" pitchFamily="34" charset="0"/>
              </a:rPr>
              <a:t>Kemik</a:t>
            </a:r>
            <a:r>
              <a:rPr lang="tr-TR" sz="2200">
                <a:latin typeface="Franklin Gothic Medium" pitchFamily="34" charset="0"/>
              </a:rPr>
              <a:t> teşekkülü iyi, vücut </a:t>
            </a:r>
            <a:r>
              <a:rPr lang="tr-TR" sz="2200">
                <a:solidFill>
                  <a:srgbClr val="7F00FE"/>
                </a:solidFill>
                <a:latin typeface="Franklin Gothic Medium" pitchFamily="34" charset="0"/>
              </a:rPr>
              <a:t>tenasübü</a:t>
            </a:r>
            <a:r>
              <a:rPr lang="tr-TR" sz="2200">
                <a:latin typeface="Franklin Gothic Medium" pitchFamily="34" charset="0"/>
              </a:rPr>
              <a:t> ve </a:t>
            </a:r>
            <a:r>
              <a:rPr lang="tr-TR" sz="2200">
                <a:solidFill>
                  <a:srgbClr val="7F00FE"/>
                </a:solidFill>
                <a:latin typeface="Franklin Gothic Medium" pitchFamily="34" charset="0"/>
              </a:rPr>
              <a:t>boyun</a:t>
            </a:r>
            <a:r>
              <a:rPr lang="tr-TR" sz="2200">
                <a:latin typeface="Franklin Gothic Medium" pitchFamily="34" charset="0"/>
              </a:rPr>
              <a:t> bağlantısı çok iyi; </a:t>
            </a:r>
          </a:p>
          <a:p>
            <a:pPr marL="342900" indent="-342900" algn="just">
              <a:spcBef>
                <a:spcPct val="20000"/>
              </a:spcBef>
              <a:buFontTx/>
              <a:buChar char="•"/>
            </a:pPr>
            <a:r>
              <a:rPr lang="tr-TR" sz="2200">
                <a:solidFill>
                  <a:srgbClr val="646406"/>
                </a:solidFill>
                <a:latin typeface="Franklin Gothic Medium" pitchFamily="34" charset="0"/>
              </a:rPr>
              <a:t>Bacaklar</a:t>
            </a:r>
            <a:r>
              <a:rPr lang="tr-TR" sz="2200">
                <a:latin typeface="Franklin Gothic Medium" pitchFamily="34" charset="0"/>
              </a:rPr>
              <a:t> düzgün ve sağlam, yürüyüş düzgün; adımlar geniş ve yüksektir. </a:t>
            </a:r>
          </a:p>
          <a:p>
            <a:pPr marL="342900" indent="-342900" algn="just">
              <a:spcBef>
                <a:spcPct val="20000"/>
              </a:spcBef>
              <a:buFontTx/>
              <a:buChar char="•"/>
            </a:pPr>
            <a:r>
              <a:rPr lang="tr-TR" sz="2200">
                <a:solidFill>
                  <a:srgbClr val="140763"/>
                </a:solidFill>
                <a:latin typeface="Franklin Gothic Medium" pitchFamily="34" charset="0"/>
              </a:rPr>
              <a:t>Mizacı </a:t>
            </a:r>
            <a:r>
              <a:rPr lang="tr-TR" sz="2200">
                <a:latin typeface="Franklin Gothic Medium" pitchFamily="34" charset="0"/>
              </a:rPr>
              <a:t>sakin ve vücut yapısı binek, koşum (araba) ve tarım işlerine elverişlidir. </a:t>
            </a:r>
          </a:p>
          <a:p>
            <a:pPr marL="342900" indent="-342900" algn="just">
              <a:spcBef>
                <a:spcPct val="20000"/>
              </a:spcBef>
              <a:buFontTx/>
              <a:buChar char="•"/>
            </a:pPr>
            <a:r>
              <a:rPr lang="tr-TR" sz="2200">
                <a:latin typeface="Franklin Gothic Medium" pitchFamily="34" charset="0"/>
              </a:rPr>
              <a:t>Genelde </a:t>
            </a:r>
            <a:r>
              <a:rPr lang="tr-TR" sz="2200">
                <a:solidFill>
                  <a:srgbClr val="F85810"/>
                </a:solidFill>
                <a:latin typeface="Franklin Gothic Medium" pitchFamily="34" charset="0"/>
              </a:rPr>
              <a:t>doru</a:t>
            </a:r>
            <a:r>
              <a:rPr lang="tr-TR" sz="2200">
                <a:solidFill>
                  <a:schemeClr val="hlink"/>
                </a:solidFill>
                <a:latin typeface="Franklin Gothic Medium" pitchFamily="34" charset="0"/>
              </a:rPr>
              <a:t> </a:t>
            </a:r>
            <a:r>
              <a:rPr lang="tr-TR" sz="2200">
                <a:latin typeface="Franklin Gothic Medium" pitchFamily="34" charset="0"/>
              </a:rPr>
              <a:t>don görülür.</a:t>
            </a:r>
          </a:p>
        </p:txBody>
      </p:sp>
    </p:spTree>
    <p:extLst>
      <p:ext uri="{BB962C8B-B14F-4D97-AF65-F5344CB8AC3E}">
        <p14:creationId xmlns:p14="http://schemas.microsoft.com/office/powerpoint/2010/main" val="33383808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Text Box 2"/>
          <p:cNvSpPr txBox="1">
            <a:spLocks noChangeArrowheads="1"/>
          </p:cNvSpPr>
          <p:nvPr/>
        </p:nvSpPr>
        <p:spPr bwMode="auto">
          <a:xfrm>
            <a:off x="2339975" y="765175"/>
            <a:ext cx="4413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3600" b="1">
                <a:solidFill>
                  <a:srgbClr val="CC0000"/>
                </a:solidFill>
              </a:rPr>
              <a:t> Holstein Atı </a:t>
            </a:r>
            <a:r>
              <a:rPr lang="tr-TR" sz="2000" b="1">
                <a:solidFill>
                  <a:srgbClr val="CC0000"/>
                </a:solidFill>
              </a:rPr>
              <a:t>(Özet)</a:t>
            </a:r>
          </a:p>
        </p:txBody>
      </p:sp>
      <p:sp>
        <p:nvSpPr>
          <p:cNvPr id="936963" name="AutoShape 3"/>
          <p:cNvSpPr>
            <a:spLocks noChangeArrowheads="1"/>
          </p:cNvSpPr>
          <p:nvPr/>
        </p:nvSpPr>
        <p:spPr bwMode="auto">
          <a:xfrm>
            <a:off x="4284663" y="2565400"/>
            <a:ext cx="4392612" cy="1871663"/>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endParaRPr lang="tr-TR" sz="2000">
              <a:solidFill>
                <a:srgbClr val="CC0000"/>
              </a:solidFill>
              <a:latin typeface="Tahoma" pitchFamily="34" charset="0"/>
            </a:endParaRPr>
          </a:p>
          <a:p>
            <a:pPr algn="just"/>
            <a:r>
              <a:rPr lang="tr-TR" sz="2000">
                <a:solidFill>
                  <a:srgbClr val="CC0000"/>
                </a:solidFill>
                <a:latin typeface="Tahoma" pitchFamily="34" charset="0"/>
              </a:rPr>
              <a:t>HOLSTEIN ATI</a:t>
            </a:r>
          </a:p>
          <a:p>
            <a:pPr algn="just">
              <a:lnSpc>
                <a:spcPct val="120000"/>
              </a:lnSpc>
              <a:buFontTx/>
              <a:buChar char="•"/>
            </a:pPr>
            <a:r>
              <a:rPr lang="tr-TR" sz="1400">
                <a:solidFill>
                  <a:srgbClr val="0000CC"/>
                </a:solidFill>
                <a:latin typeface="Tahoma" pitchFamily="34" charset="0"/>
              </a:rPr>
              <a:t> Almanya kökenlidir.</a:t>
            </a:r>
          </a:p>
          <a:p>
            <a:pPr algn="just">
              <a:lnSpc>
                <a:spcPct val="120000"/>
              </a:lnSpc>
              <a:buFontTx/>
              <a:buChar char="•"/>
            </a:pPr>
            <a:r>
              <a:rPr lang="tr-TR" sz="1400">
                <a:solidFill>
                  <a:srgbClr val="0000CC"/>
                </a:solidFill>
                <a:latin typeface="Tahoma" pitchFamily="34" charset="0"/>
              </a:rPr>
              <a:t> Konkur özelliği ile ünlüdür.</a:t>
            </a:r>
          </a:p>
          <a:p>
            <a:pPr algn="just">
              <a:lnSpc>
                <a:spcPct val="120000"/>
              </a:lnSpc>
              <a:buFontTx/>
              <a:buChar char="•"/>
            </a:pPr>
            <a:r>
              <a:rPr lang="tr-TR" sz="1400">
                <a:solidFill>
                  <a:srgbClr val="0000CC"/>
                </a:solidFill>
                <a:latin typeface="Tahoma" pitchFamily="34" charset="0"/>
              </a:rPr>
              <a:t> Binek, koşum ve tarım işlerine de elverişlidir.</a:t>
            </a:r>
          </a:p>
          <a:p>
            <a:pPr algn="just">
              <a:lnSpc>
                <a:spcPct val="120000"/>
              </a:lnSpc>
              <a:buFontTx/>
              <a:buChar char="•"/>
            </a:pPr>
            <a:r>
              <a:rPr lang="tr-TR" sz="1400">
                <a:solidFill>
                  <a:srgbClr val="0000CC"/>
                </a:solidFill>
                <a:latin typeface="Tahoma" pitchFamily="34" charset="0"/>
              </a:rPr>
              <a:t> Sakin mizaçlı olup doru ve yağız donlar çok görülür.</a:t>
            </a:r>
          </a:p>
          <a:p>
            <a:pPr algn="just">
              <a:lnSpc>
                <a:spcPct val="120000"/>
              </a:lnSpc>
            </a:pPr>
            <a:endParaRPr lang="tr-TR" sz="1400">
              <a:solidFill>
                <a:srgbClr val="0000CC"/>
              </a:solidFill>
              <a:latin typeface="Tahoma" pitchFamily="34" charset="0"/>
            </a:endParaRPr>
          </a:p>
        </p:txBody>
      </p:sp>
      <p:pic>
        <p:nvPicPr>
          <p:cNvPr id="936964" name="Picture 4" descr="holstein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492375"/>
            <a:ext cx="2952750" cy="21336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88219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936964"/>
                                        </p:tgtEl>
                                        <p:attrNameLst>
                                          <p:attrName>style.visibility</p:attrName>
                                        </p:attrNameLst>
                                      </p:cBhvr>
                                      <p:to>
                                        <p:strVal val="visible"/>
                                      </p:to>
                                    </p:set>
                                    <p:animEffect transition="in" filter="checkerboard(across)">
                                      <p:cBhvr>
                                        <p:cTn id="7" dur="500"/>
                                        <p:tgtEl>
                                          <p:spTgt spid="9369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36963"/>
                                        </p:tgtEl>
                                        <p:attrNameLst>
                                          <p:attrName>style.visibility</p:attrName>
                                        </p:attrNameLst>
                                      </p:cBhvr>
                                      <p:to>
                                        <p:strVal val="visible"/>
                                      </p:to>
                                    </p:set>
                                    <p:animEffect transition="in" filter="checkerboard(across)">
                                      <p:cBhvr>
                                        <p:cTn id="12" dur="500"/>
                                        <p:tgtEl>
                                          <p:spTgt spid="9369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696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7" name="Rectangle 5"/>
          <p:cNvSpPr>
            <a:spLocks noGrp="1" noChangeArrowheads="1"/>
          </p:cNvSpPr>
          <p:nvPr>
            <p:ph type="title"/>
          </p:nvPr>
        </p:nvSpPr>
        <p:spPr>
          <a:xfrm>
            <a:off x="611188" y="1125538"/>
            <a:ext cx="8243887" cy="738187"/>
          </a:xfrm>
        </p:spPr>
        <p:txBody>
          <a:bodyPr>
            <a:normAutofit fontScale="90000"/>
          </a:bodyPr>
          <a:lstStyle/>
          <a:p>
            <a:pPr eaLnBrk="1" hangingPunct="1">
              <a:defRPr/>
            </a:pPr>
            <a:r>
              <a:rPr lang="tr-TR" b="1" smtClean="0">
                <a:solidFill>
                  <a:srgbClr val="646406"/>
                </a:solidFill>
              </a:rPr>
              <a:t>Doğu Frizya Atı</a:t>
            </a:r>
          </a:p>
        </p:txBody>
      </p:sp>
      <p:sp>
        <p:nvSpPr>
          <p:cNvPr id="241667" name="Rectangle 6"/>
          <p:cNvSpPr>
            <a:spLocks noGrp="1" noChangeArrowheads="1"/>
          </p:cNvSpPr>
          <p:nvPr>
            <p:ph type="body" idx="1"/>
          </p:nvPr>
        </p:nvSpPr>
        <p:spPr>
          <a:xfrm>
            <a:off x="0" y="2420938"/>
            <a:ext cx="9144000" cy="2692400"/>
          </a:xfrm>
        </p:spPr>
        <p:txBody>
          <a:bodyPr>
            <a:normAutofit lnSpcReduction="10000"/>
          </a:bodyPr>
          <a:lstStyle/>
          <a:p>
            <a:pPr algn="just" eaLnBrk="1" hangingPunct="1">
              <a:lnSpc>
                <a:spcPct val="80000"/>
              </a:lnSpc>
            </a:pPr>
            <a:r>
              <a:rPr lang="tr-TR" sz="2200" smtClean="0">
                <a:solidFill>
                  <a:srgbClr val="7F00FE"/>
                </a:solidFill>
                <a:latin typeface="Franklin Gothic Medium" pitchFamily="34" charset="0"/>
              </a:rPr>
              <a:t>Sıcak kanlı</a:t>
            </a:r>
            <a:r>
              <a:rPr lang="tr-TR" sz="2200" smtClean="0">
                <a:latin typeface="Franklin Gothic Medium" pitchFamily="34" charset="0"/>
              </a:rPr>
              <a:t> at ırklarındandır. </a:t>
            </a:r>
          </a:p>
          <a:p>
            <a:pPr algn="just" eaLnBrk="1" hangingPunct="1">
              <a:lnSpc>
                <a:spcPct val="80000"/>
              </a:lnSpc>
            </a:pPr>
            <a:r>
              <a:rPr lang="tr-TR" sz="2200" smtClean="0">
                <a:latin typeface="Franklin Gothic Medium" pitchFamily="34" charset="0"/>
              </a:rPr>
              <a:t>Ağır yapılı </a:t>
            </a:r>
            <a:r>
              <a:rPr lang="tr-TR" sz="2200" smtClean="0">
                <a:solidFill>
                  <a:srgbClr val="140763"/>
                </a:solidFill>
                <a:latin typeface="Franklin Gothic Medium" pitchFamily="34" charset="0"/>
              </a:rPr>
              <a:t>yerli Frizya</a:t>
            </a:r>
            <a:r>
              <a:rPr lang="tr-TR" sz="2200" smtClean="0">
                <a:latin typeface="Franklin Gothic Medium" pitchFamily="34" charset="0"/>
              </a:rPr>
              <a:t> atının ıslahı ile geliştirilmiştir. </a:t>
            </a:r>
          </a:p>
          <a:p>
            <a:pPr algn="just" eaLnBrk="1" hangingPunct="1">
              <a:lnSpc>
                <a:spcPct val="80000"/>
              </a:lnSpc>
            </a:pPr>
            <a:r>
              <a:rPr lang="tr-TR" sz="2200" smtClean="0">
                <a:solidFill>
                  <a:srgbClr val="E2021D"/>
                </a:solidFill>
                <a:latin typeface="Franklin Gothic Medium" pitchFamily="34" charset="0"/>
              </a:rPr>
              <a:t>Vücut </a:t>
            </a:r>
            <a:r>
              <a:rPr lang="tr-TR" sz="2200" smtClean="0">
                <a:latin typeface="Franklin Gothic Medium" pitchFamily="34" charset="0"/>
              </a:rPr>
              <a:t>iri uzun, asil ve kuvvetli yapıda olup, bacaklar düzgün ve kuvvetli;</a:t>
            </a:r>
          </a:p>
          <a:p>
            <a:pPr algn="just" eaLnBrk="1" hangingPunct="1">
              <a:lnSpc>
                <a:spcPct val="80000"/>
              </a:lnSpc>
            </a:pPr>
            <a:r>
              <a:rPr lang="tr-TR" sz="2200" smtClean="0">
                <a:solidFill>
                  <a:srgbClr val="E2021D"/>
                </a:solidFill>
                <a:latin typeface="Franklin Gothic Medium" pitchFamily="34" charset="0"/>
              </a:rPr>
              <a:t>Yürüyüşü </a:t>
            </a:r>
            <a:r>
              <a:rPr lang="tr-TR" sz="2200" smtClean="0">
                <a:latin typeface="Franklin Gothic Medium" pitchFamily="34" charset="0"/>
              </a:rPr>
              <a:t>düzgün, adımları geniştir. </a:t>
            </a:r>
          </a:p>
          <a:p>
            <a:pPr algn="just" eaLnBrk="1" hangingPunct="1">
              <a:lnSpc>
                <a:spcPct val="80000"/>
              </a:lnSpc>
            </a:pPr>
            <a:r>
              <a:rPr lang="tr-TR" sz="2200" smtClean="0">
                <a:solidFill>
                  <a:srgbClr val="E2021D"/>
                </a:solidFill>
                <a:latin typeface="Franklin Gothic Medium" pitchFamily="34" charset="0"/>
              </a:rPr>
              <a:t>Mizacı </a:t>
            </a:r>
            <a:r>
              <a:rPr lang="tr-TR" sz="2200" smtClean="0">
                <a:latin typeface="Franklin Gothic Medium" pitchFamily="34" charset="0"/>
              </a:rPr>
              <a:t>sakin ve her işe elverişlidir. </a:t>
            </a:r>
          </a:p>
          <a:p>
            <a:pPr algn="just" eaLnBrk="1" hangingPunct="1">
              <a:lnSpc>
                <a:spcPct val="80000"/>
              </a:lnSpc>
            </a:pPr>
            <a:r>
              <a:rPr lang="tr-TR" sz="2200" smtClean="0">
                <a:solidFill>
                  <a:srgbClr val="E2021D"/>
                </a:solidFill>
                <a:latin typeface="Franklin Gothic Medium" pitchFamily="34" charset="0"/>
              </a:rPr>
              <a:t>Koşum ve tarım</a:t>
            </a:r>
            <a:r>
              <a:rPr lang="tr-TR" sz="2200" smtClean="0">
                <a:latin typeface="Franklin Gothic Medium" pitchFamily="34" charset="0"/>
              </a:rPr>
              <a:t> işlerine çok elverişlidir. </a:t>
            </a:r>
          </a:p>
          <a:p>
            <a:pPr algn="just" eaLnBrk="1" hangingPunct="1">
              <a:lnSpc>
                <a:spcPct val="80000"/>
              </a:lnSpc>
            </a:pPr>
            <a:r>
              <a:rPr lang="tr-TR" sz="2200" smtClean="0">
                <a:solidFill>
                  <a:srgbClr val="E2021D"/>
                </a:solidFill>
                <a:latin typeface="Franklin Gothic Medium" pitchFamily="34" charset="0"/>
              </a:rPr>
              <a:t>Doru, yağız ve al</a:t>
            </a:r>
            <a:r>
              <a:rPr lang="tr-TR" sz="2200" smtClean="0">
                <a:latin typeface="Franklin Gothic Medium" pitchFamily="34" charset="0"/>
              </a:rPr>
              <a:t> don görülür.  </a:t>
            </a:r>
          </a:p>
          <a:p>
            <a:pPr algn="just" eaLnBrk="1" hangingPunct="1">
              <a:lnSpc>
                <a:spcPct val="80000"/>
              </a:lnSpc>
            </a:pPr>
            <a:r>
              <a:rPr lang="tr-TR" sz="2200" smtClean="0">
                <a:solidFill>
                  <a:srgbClr val="E2021D"/>
                </a:solidFill>
                <a:latin typeface="Franklin Gothic Medium" pitchFamily="34" charset="0"/>
              </a:rPr>
              <a:t>Kır</a:t>
            </a:r>
            <a:r>
              <a:rPr lang="tr-TR" sz="2200" smtClean="0">
                <a:latin typeface="Franklin Gothic Medium" pitchFamily="34" charset="0"/>
              </a:rPr>
              <a:t> don </a:t>
            </a:r>
            <a:r>
              <a:rPr lang="tr-TR" sz="2200" smtClean="0">
                <a:solidFill>
                  <a:srgbClr val="E2021D"/>
                </a:solidFill>
                <a:latin typeface="Franklin Gothic Medium" pitchFamily="34" charset="0"/>
              </a:rPr>
              <a:t>nadirdir.</a:t>
            </a:r>
            <a:r>
              <a:rPr lang="tr-TR" sz="2200" smtClean="0">
                <a:latin typeface="Franklin Gothic Medium" pitchFamily="34" charset="0"/>
              </a:rPr>
              <a:t> </a:t>
            </a:r>
          </a:p>
        </p:txBody>
      </p:sp>
    </p:spTree>
    <p:extLst>
      <p:ext uri="{BB962C8B-B14F-4D97-AF65-F5344CB8AC3E}">
        <p14:creationId xmlns:p14="http://schemas.microsoft.com/office/powerpoint/2010/main" val="376549053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5" name="Rectangle 5"/>
          <p:cNvSpPr>
            <a:spLocks noGrp="1" noChangeArrowheads="1"/>
          </p:cNvSpPr>
          <p:nvPr>
            <p:ph type="title"/>
          </p:nvPr>
        </p:nvSpPr>
        <p:spPr>
          <a:xfrm>
            <a:off x="395288" y="836613"/>
            <a:ext cx="8243887" cy="1314450"/>
          </a:xfrm>
        </p:spPr>
        <p:txBody>
          <a:bodyPr/>
          <a:lstStyle/>
          <a:p>
            <a:pPr eaLnBrk="1" hangingPunct="1">
              <a:defRPr/>
            </a:pPr>
            <a:r>
              <a:rPr lang="tr-TR" b="1" smtClean="0">
                <a:solidFill>
                  <a:srgbClr val="E2021D"/>
                </a:solidFill>
              </a:rPr>
              <a:t>Doğu Prusya</a:t>
            </a:r>
          </a:p>
        </p:txBody>
      </p:sp>
      <p:sp>
        <p:nvSpPr>
          <p:cNvPr id="243715" name="Rectangle 6"/>
          <p:cNvSpPr>
            <a:spLocks noGrp="1" noChangeArrowheads="1"/>
          </p:cNvSpPr>
          <p:nvPr>
            <p:ph type="body" idx="1"/>
          </p:nvPr>
        </p:nvSpPr>
        <p:spPr>
          <a:xfrm>
            <a:off x="0" y="2924175"/>
            <a:ext cx="9144000" cy="2520950"/>
          </a:xfrm>
        </p:spPr>
        <p:txBody>
          <a:bodyPr/>
          <a:lstStyle/>
          <a:p>
            <a:pPr algn="just" eaLnBrk="1" hangingPunct="1"/>
            <a:r>
              <a:rPr lang="tr-TR" sz="2200" smtClean="0">
                <a:latin typeface="Franklin Gothic Medium" pitchFamily="34" charset="0"/>
              </a:rPr>
              <a:t>Prusya’daki yerli atların, önce doğu atları ile daha sonra da İngiliz atı ile ıslah edilmesiyle geliştirilmiştir. </a:t>
            </a:r>
          </a:p>
          <a:p>
            <a:pPr algn="just" eaLnBrk="1" hangingPunct="1"/>
            <a:r>
              <a:rPr lang="tr-TR" sz="2200" smtClean="0">
                <a:solidFill>
                  <a:srgbClr val="646406"/>
                </a:solidFill>
                <a:latin typeface="Franklin Gothic Medium" pitchFamily="34" charset="0"/>
              </a:rPr>
              <a:t>Vücut</a:t>
            </a:r>
            <a:r>
              <a:rPr lang="tr-TR" sz="2200" smtClean="0">
                <a:latin typeface="Franklin Gothic Medium" pitchFamily="34" charset="0"/>
              </a:rPr>
              <a:t> orta iri ve derin; </a:t>
            </a:r>
          </a:p>
          <a:p>
            <a:pPr algn="just" eaLnBrk="1" hangingPunct="1"/>
            <a:r>
              <a:rPr lang="tr-TR" sz="2200" smtClean="0">
                <a:solidFill>
                  <a:srgbClr val="140763"/>
                </a:solidFill>
                <a:latin typeface="Franklin Gothic Medium" pitchFamily="34" charset="0"/>
              </a:rPr>
              <a:t>Bacaklar</a:t>
            </a:r>
            <a:r>
              <a:rPr lang="tr-TR" sz="2200" smtClean="0">
                <a:latin typeface="Franklin Gothic Medium" pitchFamily="34" charset="0"/>
              </a:rPr>
              <a:t> sağlam, dörtnal ve tırıs yürüme kabiliyeti iyi, </a:t>
            </a:r>
          </a:p>
          <a:p>
            <a:pPr algn="just" eaLnBrk="1" hangingPunct="1"/>
            <a:r>
              <a:rPr lang="tr-TR" sz="2200" smtClean="0">
                <a:solidFill>
                  <a:schemeClr val="hlink"/>
                </a:solidFill>
                <a:latin typeface="Franklin Gothic Medium" pitchFamily="34" charset="0"/>
              </a:rPr>
              <a:t>Mizacı </a:t>
            </a:r>
            <a:r>
              <a:rPr lang="tr-TR" sz="2200" smtClean="0">
                <a:latin typeface="Franklin Gothic Medium" pitchFamily="34" charset="0"/>
              </a:rPr>
              <a:t>sakin ve asil olup sağlam, kanaatkar  ve dayanıklıdır.</a:t>
            </a:r>
          </a:p>
        </p:txBody>
      </p:sp>
    </p:spTree>
    <p:extLst>
      <p:ext uri="{BB962C8B-B14F-4D97-AF65-F5344CB8AC3E}">
        <p14:creationId xmlns:p14="http://schemas.microsoft.com/office/powerpoint/2010/main" val="313220848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9" name="Rectangle 5"/>
          <p:cNvSpPr>
            <a:spLocks noGrp="1" noChangeArrowheads="1"/>
          </p:cNvSpPr>
          <p:nvPr>
            <p:ph type="title"/>
          </p:nvPr>
        </p:nvSpPr>
        <p:spPr>
          <a:xfrm>
            <a:off x="468313" y="765175"/>
            <a:ext cx="8243887" cy="1314450"/>
          </a:xfrm>
        </p:spPr>
        <p:txBody>
          <a:bodyPr/>
          <a:lstStyle/>
          <a:p>
            <a:pPr eaLnBrk="1" hangingPunct="1">
              <a:defRPr/>
            </a:pPr>
            <a:r>
              <a:rPr lang="tr-TR" b="1" smtClean="0">
                <a:solidFill>
                  <a:schemeClr val="hlink"/>
                </a:solidFill>
              </a:rPr>
              <a:t>Oldenburg atı</a:t>
            </a:r>
          </a:p>
        </p:txBody>
      </p:sp>
      <p:sp>
        <p:nvSpPr>
          <p:cNvPr id="244739" name="Rectangle 6"/>
          <p:cNvSpPr>
            <a:spLocks noGrp="1" noChangeArrowheads="1"/>
          </p:cNvSpPr>
          <p:nvPr>
            <p:ph type="body" idx="1"/>
          </p:nvPr>
        </p:nvSpPr>
        <p:spPr>
          <a:xfrm>
            <a:off x="0" y="2565400"/>
            <a:ext cx="9144000" cy="2333625"/>
          </a:xfrm>
        </p:spPr>
        <p:txBody>
          <a:bodyPr/>
          <a:lstStyle/>
          <a:p>
            <a:pPr algn="just" eaLnBrk="1" hangingPunct="1">
              <a:lnSpc>
                <a:spcPct val="90000"/>
              </a:lnSpc>
            </a:pPr>
            <a:r>
              <a:rPr lang="tr-TR" sz="2200" smtClean="0">
                <a:latin typeface="Franklin Gothic Medium" pitchFamily="34" charset="0"/>
              </a:rPr>
              <a:t>Frizya atlarının önce, Endülüs, Berber ve Neopolitanya atları ile daha sonra Hannover ve Nordan ırkları ile </a:t>
            </a:r>
            <a:r>
              <a:rPr lang="tr-TR" sz="2200" smtClean="0">
                <a:solidFill>
                  <a:srgbClr val="E2021D"/>
                </a:solidFill>
                <a:latin typeface="Franklin Gothic Medium" pitchFamily="34" charset="0"/>
              </a:rPr>
              <a:t>ıslah edilmesi ile geliştirilmiştir. </a:t>
            </a:r>
          </a:p>
          <a:p>
            <a:pPr algn="just" eaLnBrk="1" hangingPunct="1">
              <a:lnSpc>
                <a:spcPct val="90000"/>
              </a:lnSpc>
            </a:pPr>
            <a:r>
              <a:rPr lang="tr-TR" sz="2200" smtClean="0">
                <a:solidFill>
                  <a:srgbClr val="646406"/>
                </a:solidFill>
                <a:latin typeface="Franklin Gothic Medium" pitchFamily="34" charset="0"/>
              </a:rPr>
              <a:t>Koşum işlerine</a:t>
            </a:r>
            <a:r>
              <a:rPr lang="tr-TR" sz="2200" smtClean="0">
                <a:latin typeface="Franklin Gothic Medium" pitchFamily="34" charset="0"/>
              </a:rPr>
              <a:t> (yük ve binek arabaları) ve </a:t>
            </a:r>
            <a:r>
              <a:rPr lang="tr-TR" sz="2200" smtClean="0">
                <a:solidFill>
                  <a:srgbClr val="646406"/>
                </a:solidFill>
                <a:latin typeface="Franklin Gothic Medium" pitchFamily="34" charset="0"/>
              </a:rPr>
              <a:t>ağır tarım</a:t>
            </a:r>
            <a:r>
              <a:rPr lang="tr-TR" sz="2200" smtClean="0">
                <a:latin typeface="Franklin Gothic Medium" pitchFamily="34" charset="0"/>
              </a:rPr>
              <a:t> işlerine elverişlidir.</a:t>
            </a:r>
          </a:p>
          <a:p>
            <a:pPr algn="just" eaLnBrk="1" hangingPunct="1">
              <a:lnSpc>
                <a:spcPct val="90000"/>
              </a:lnSpc>
            </a:pPr>
            <a:r>
              <a:rPr lang="tr-TR" sz="2200" smtClean="0">
                <a:solidFill>
                  <a:srgbClr val="140763"/>
                </a:solidFill>
                <a:latin typeface="Franklin Gothic Medium" pitchFamily="34" charset="0"/>
              </a:rPr>
              <a:t>Tırıs koşma</a:t>
            </a:r>
            <a:r>
              <a:rPr lang="tr-TR" sz="2200" smtClean="0">
                <a:latin typeface="Franklin Gothic Medium" pitchFamily="34" charset="0"/>
              </a:rPr>
              <a:t> özelliği iyidir. </a:t>
            </a:r>
          </a:p>
          <a:p>
            <a:pPr algn="just" eaLnBrk="1" hangingPunct="1">
              <a:lnSpc>
                <a:spcPct val="90000"/>
              </a:lnSpc>
            </a:pPr>
            <a:r>
              <a:rPr lang="tr-TR" sz="2200" smtClean="0">
                <a:latin typeface="Franklin Gothic Medium" pitchFamily="34" charset="0"/>
              </a:rPr>
              <a:t>Oldenburg atında don genellikle </a:t>
            </a:r>
            <a:r>
              <a:rPr lang="tr-TR" sz="2200" smtClean="0">
                <a:solidFill>
                  <a:srgbClr val="7F00FE"/>
                </a:solidFill>
                <a:latin typeface="Franklin Gothic Medium" pitchFamily="34" charset="0"/>
              </a:rPr>
              <a:t>doru ve yağızdır. </a:t>
            </a:r>
          </a:p>
        </p:txBody>
      </p:sp>
    </p:spTree>
    <p:extLst>
      <p:ext uri="{BB962C8B-B14F-4D97-AF65-F5344CB8AC3E}">
        <p14:creationId xmlns:p14="http://schemas.microsoft.com/office/powerpoint/2010/main" val="243491394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Text Box 2"/>
          <p:cNvSpPr txBox="1">
            <a:spLocks noChangeArrowheads="1"/>
          </p:cNvSpPr>
          <p:nvPr/>
        </p:nvSpPr>
        <p:spPr bwMode="auto">
          <a:xfrm>
            <a:off x="2051050" y="981075"/>
            <a:ext cx="49799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3600" b="1">
                <a:solidFill>
                  <a:srgbClr val="CC0000"/>
                </a:solidFill>
              </a:rPr>
              <a:t> Oldenburg Atı </a:t>
            </a:r>
            <a:r>
              <a:rPr lang="tr-TR" sz="2000" b="1">
                <a:solidFill>
                  <a:srgbClr val="CC0000"/>
                </a:solidFill>
              </a:rPr>
              <a:t>(Özet)</a:t>
            </a:r>
          </a:p>
        </p:txBody>
      </p:sp>
      <p:pic>
        <p:nvPicPr>
          <p:cNvPr id="937989" name="Picture 5" descr="oldenbur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133600"/>
            <a:ext cx="2952750" cy="26924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37990" name="AutoShape 6"/>
          <p:cNvSpPr>
            <a:spLocks noChangeArrowheads="1"/>
          </p:cNvSpPr>
          <p:nvPr/>
        </p:nvSpPr>
        <p:spPr bwMode="auto">
          <a:xfrm>
            <a:off x="4356100" y="2636838"/>
            <a:ext cx="4319588" cy="1871662"/>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endParaRPr lang="tr-TR" sz="2000">
              <a:solidFill>
                <a:srgbClr val="CC0000"/>
              </a:solidFill>
              <a:latin typeface="Tahoma" pitchFamily="34" charset="0"/>
            </a:endParaRPr>
          </a:p>
          <a:p>
            <a:pPr algn="just"/>
            <a:r>
              <a:rPr lang="tr-TR" sz="2000">
                <a:solidFill>
                  <a:srgbClr val="CC0000"/>
                </a:solidFill>
                <a:latin typeface="Tahoma" pitchFamily="34" charset="0"/>
              </a:rPr>
              <a:t>OLDENBURG ATI</a:t>
            </a:r>
          </a:p>
          <a:p>
            <a:pPr algn="just">
              <a:lnSpc>
                <a:spcPct val="120000"/>
              </a:lnSpc>
              <a:buFontTx/>
              <a:buChar char="•"/>
            </a:pPr>
            <a:r>
              <a:rPr lang="tr-TR" sz="1400">
                <a:solidFill>
                  <a:srgbClr val="0000CC"/>
                </a:solidFill>
                <a:latin typeface="Tahoma" pitchFamily="34" charset="0"/>
              </a:rPr>
              <a:t> Almanya kökenlidir.</a:t>
            </a:r>
          </a:p>
          <a:p>
            <a:pPr algn="just">
              <a:lnSpc>
                <a:spcPct val="120000"/>
              </a:lnSpc>
              <a:buFontTx/>
              <a:buChar char="•"/>
            </a:pPr>
            <a:r>
              <a:rPr lang="tr-TR" sz="1400">
                <a:solidFill>
                  <a:srgbClr val="0000CC"/>
                </a:solidFill>
                <a:latin typeface="Tahoma" pitchFamily="34" charset="0"/>
              </a:rPr>
              <a:t> Konkur, dresaj ve üç gün yarışlarında </a:t>
            </a:r>
          </a:p>
          <a:p>
            <a:pPr algn="just">
              <a:lnSpc>
                <a:spcPct val="120000"/>
              </a:lnSpc>
            </a:pPr>
            <a:r>
              <a:rPr lang="tr-TR" sz="1400">
                <a:solidFill>
                  <a:srgbClr val="0000CC"/>
                </a:solidFill>
                <a:latin typeface="Tahoma" pitchFamily="34" charset="0"/>
              </a:rPr>
              <a:t>kullanılmaktadır. </a:t>
            </a:r>
          </a:p>
          <a:p>
            <a:pPr algn="just">
              <a:lnSpc>
                <a:spcPct val="120000"/>
              </a:lnSpc>
              <a:buFontTx/>
              <a:buChar char="•"/>
            </a:pPr>
            <a:r>
              <a:rPr lang="tr-TR" sz="1400">
                <a:solidFill>
                  <a:srgbClr val="0000CC"/>
                </a:solidFill>
                <a:latin typeface="Tahoma" pitchFamily="34" charset="0"/>
              </a:rPr>
              <a:t> Koşum ve ağır taşıma işlerine elverişlidir.</a:t>
            </a:r>
          </a:p>
          <a:p>
            <a:pPr algn="just">
              <a:lnSpc>
                <a:spcPct val="120000"/>
              </a:lnSpc>
              <a:buFontTx/>
              <a:buChar char="•"/>
            </a:pPr>
            <a:r>
              <a:rPr lang="tr-TR" sz="1400">
                <a:solidFill>
                  <a:srgbClr val="0000CC"/>
                </a:solidFill>
                <a:latin typeface="Tahoma" pitchFamily="34" charset="0"/>
              </a:rPr>
              <a:t> Doru ve yağız donlar çok görülür.</a:t>
            </a:r>
          </a:p>
          <a:p>
            <a:pPr algn="just">
              <a:lnSpc>
                <a:spcPct val="120000"/>
              </a:lnSpc>
            </a:pPr>
            <a:endParaRPr lang="tr-TR" sz="1400">
              <a:solidFill>
                <a:srgbClr val="0000CC"/>
              </a:solidFill>
              <a:latin typeface="Tahoma" pitchFamily="34" charset="0"/>
            </a:endParaRPr>
          </a:p>
        </p:txBody>
      </p:sp>
    </p:spTree>
    <p:extLst>
      <p:ext uri="{BB962C8B-B14F-4D97-AF65-F5344CB8AC3E}">
        <p14:creationId xmlns:p14="http://schemas.microsoft.com/office/powerpoint/2010/main" val="36309666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937989"/>
                                        </p:tgtEl>
                                        <p:attrNameLst>
                                          <p:attrName>style.visibility</p:attrName>
                                        </p:attrNameLst>
                                      </p:cBhvr>
                                      <p:to>
                                        <p:strVal val="visible"/>
                                      </p:to>
                                    </p:set>
                                    <p:animEffect transition="in" filter="checkerboard(across)">
                                      <p:cBhvr>
                                        <p:cTn id="7" dur="500"/>
                                        <p:tgtEl>
                                          <p:spTgt spid="93798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37990"/>
                                        </p:tgtEl>
                                        <p:attrNameLst>
                                          <p:attrName>style.visibility</p:attrName>
                                        </p:attrNameLst>
                                      </p:cBhvr>
                                      <p:to>
                                        <p:strVal val="visible"/>
                                      </p:to>
                                    </p:set>
                                    <p:animEffect transition="in" filter="checkerboard(across)">
                                      <p:cBhvr>
                                        <p:cTn id="12" dur="500"/>
                                        <p:tgtEl>
                                          <p:spTgt spid="9379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799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Text Box 2"/>
          <p:cNvSpPr txBox="1">
            <a:spLocks noChangeArrowheads="1"/>
          </p:cNvSpPr>
          <p:nvPr/>
        </p:nvSpPr>
        <p:spPr bwMode="auto">
          <a:xfrm>
            <a:off x="2987675" y="260350"/>
            <a:ext cx="2000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3600" b="1">
                <a:solidFill>
                  <a:srgbClr val="CC0000"/>
                </a:solidFill>
              </a:rPr>
              <a:t>Poniler</a:t>
            </a:r>
          </a:p>
        </p:txBody>
      </p:sp>
      <p:sp>
        <p:nvSpPr>
          <p:cNvPr id="247811" name="Text Box 3"/>
          <p:cNvSpPr txBox="1">
            <a:spLocks noChangeArrowheads="1"/>
          </p:cNvSpPr>
          <p:nvPr/>
        </p:nvSpPr>
        <p:spPr bwMode="auto">
          <a:xfrm>
            <a:off x="179388" y="1052513"/>
            <a:ext cx="8785225" cy="275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lnSpc>
                <a:spcPct val="125000"/>
              </a:lnSpc>
              <a:buFont typeface="Wingdings" pitchFamily="2" charset="2"/>
              <a:buChar char="q"/>
            </a:pPr>
            <a:r>
              <a:rPr lang="tr-TR" sz="1600">
                <a:solidFill>
                  <a:srgbClr val="0000CC"/>
                </a:solidFill>
              </a:rPr>
              <a:t> </a:t>
            </a:r>
            <a:r>
              <a:rPr lang="tr-TR" sz="2000">
                <a:solidFill>
                  <a:srgbClr val="0000CC"/>
                </a:solidFill>
                <a:latin typeface="Arial" charset="0"/>
              </a:rPr>
              <a:t>Küçük yapılı, cidago yüksekliği 110-120 cm dir. </a:t>
            </a:r>
          </a:p>
          <a:p>
            <a:pPr eaLnBrk="1" hangingPunct="1">
              <a:lnSpc>
                <a:spcPct val="125000"/>
              </a:lnSpc>
              <a:buFont typeface="Wingdings" pitchFamily="2" charset="2"/>
              <a:buChar char="q"/>
            </a:pPr>
            <a:r>
              <a:rPr lang="tr-TR" sz="2000">
                <a:solidFill>
                  <a:srgbClr val="F85810"/>
                </a:solidFill>
                <a:latin typeface="Arial" charset="0"/>
              </a:rPr>
              <a:t> Bir çok ülkede özellikle İngiltere ve Kuzey Avrupa ülkelerinde çok yetiştirilirler.</a:t>
            </a:r>
          </a:p>
          <a:p>
            <a:pPr eaLnBrk="1" hangingPunct="1">
              <a:lnSpc>
                <a:spcPct val="125000"/>
              </a:lnSpc>
              <a:buFont typeface="Wingdings" pitchFamily="2" charset="2"/>
              <a:buChar char="q"/>
            </a:pPr>
            <a:r>
              <a:rPr lang="tr-TR" sz="2000">
                <a:solidFill>
                  <a:srgbClr val="0000CC"/>
                </a:solidFill>
                <a:latin typeface="Arial" charset="0"/>
              </a:rPr>
              <a:t> Çok küçük olanları spor ve zevk için, biraz büyük olanları hafif binek ve yük hayvanı olarak kullanılırlar. </a:t>
            </a:r>
          </a:p>
          <a:p>
            <a:pPr eaLnBrk="1" hangingPunct="1">
              <a:lnSpc>
                <a:spcPct val="125000"/>
              </a:lnSpc>
              <a:buFont typeface="Wingdings" pitchFamily="2" charset="2"/>
              <a:buChar char="q"/>
            </a:pPr>
            <a:r>
              <a:rPr lang="tr-TR" sz="2000">
                <a:solidFill>
                  <a:srgbClr val="F85810"/>
                </a:solidFill>
                <a:latin typeface="Arial" charset="0"/>
              </a:rPr>
              <a:t> Sağlam yapılı, dayanıklı ve uysal hayvanlardır.</a:t>
            </a:r>
          </a:p>
          <a:p>
            <a:pPr eaLnBrk="1" hangingPunct="1">
              <a:lnSpc>
                <a:spcPct val="125000"/>
              </a:lnSpc>
              <a:buFont typeface="Wingdings" pitchFamily="2" charset="2"/>
              <a:buChar char="q"/>
            </a:pPr>
            <a:r>
              <a:rPr lang="tr-TR" sz="2000">
                <a:solidFill>
                  <a:srgbClr val="0000CC"/>
                </a:solidFill>
                <a:latin typeface="Arial" charset="0"/>
              </a:rPr>
              <a:t> Köken aldıkları ülkelerin ve bölgelerin adları ile anılırlar.</a:t>
            </a:r>
          </a:p>
        </p:txBody>
      </p:sp>
      <p:pic>
        <p:nvPicPr>
          <p:cNvPr id="247812" name="Picture 4" descr="pony (shetl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0338" y="4005263"/>
            <a:ext cx="2881312" cy="242093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7813" name="Text Box 5"/>
          <p:cNvSpPr txBox="1">
            <a:spLocks noChangeArrowheads="1"/>
          </p:cNvSpPr>
          <p:nvPr/>
        </p:nvSpPr>
        <p:spPr bwMode="auto">
          <a:xfrm>
            <a:off x="3492500" y="6491288"/>
            <a:ext cx="11985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a:t>Shetland</a:t>
            </a:r>
          </a:p>
        </p:txBody>
      </p:sp>
    </p:spTree>
    <p:extLst>
      <p:ext uri="{BB962C8B-B14F-4D97-AF65-F5344CB8AC3E}">
        <p14:creationId xmlns:p14="http://schemas.microsoft.com/office/powerpoint/2010/main" val="350236298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7" name="Rectangle 5"/>
          <p:cNvSpPr>
            <a:spLocks noGrp="1" noChangeArrowheads="1"/>
          </p:cNvSpPr>
          <p:nvPr>
            <p:ph type="title"/>
          </p:nvPr>
        </p:nvSpPr>
        <p:spPr/>
        <p:txBody>
          <a:bodyPr/>
          <a:lstStyle/>
          <a:p>
            <a:pPr eaLnBrk="1" hangingPunct="1">
              <a:defRPr/>
            </a:pPr>
            <a:r>
              <a:rPr lang="tr-TR" b="1" smtClean="0">
                <a:solidFill>
                  <a:srgbClr val="140763"/>
                </a:solidFill>
              </a:rPr>
              <a:t>Soğuk Kanlı At Irkları</a:t>
            </a:r>
          </a:p>
        </p:txBody>
      </p:sp>
      <p:sp>
        <p:nvSpPr>
          <p:cNvPr id="248835" name="Rectangle 6"/>
          <p:cNvSpPr>
            <a:spLocks noGrp="1" noChangeArrowheads="1"/>
          </p:cNvSpPr>
          <p:nvPr>
            <p:ph type="body" idx="1"/>
          </p:nvPr>
        </p:nvSpPr>
        <p:spPr>
          <a:xfrm>
            <a:off x="0" y="2060575"/>
            <a:ext cx="9144000" cy="3197225"/>
          </a:xfrm>
        </p:spPr>
        <p:txBody>
          <a:bodyPr/>
          <a:lstStyle/>
          <a:p>
            <a:pPr algn="just" eaLnBrk="1" hangingPunct="1"/>
            <a:r>
              <a:rPr lang="tr-TR" sz="2200" smtClean="0">
                <a:solidFill>
                  <a:srgbClr val="E2021D"/>
                </a:solidFill>
                <a:latin typeface="Franklin Gothic Medium" pitchFamily="34" charset="0"/>
              </a:rPr>
              <a:t>Belçika at ırkları</a:t>
            </a:r>
          </a:p>
          <a:p>
            <a:pPr algn="just" eaLnBrk="1" hangingPunct="1"/>
            <a:r>
              <a:rPr lang="tr-TR" sz="2200" smtClean="0">
                <a:latin typeface="Franklin Gothic Medium" pitchFamily="34" charset="0"/>
              </a:rPr>
              <a:t>Belçika soğuk kanlı at ırklarını </a:t>
            </a:r>
            <a:r>
              <a:rPr lang="tr-TR" sz="2200" smtClean="0">
                <a:solidFill>
                  <a:srgbClr val="7F00FE"/>
                </a:solidFill>
                <a:latin typeface="Franklin Gothic Medium" pitchFamily="34" charset="0"/>
              </a:rPr>
              <a:t>Brabant, Flaman ve Ardene</a:t>
            </a:r>
            <a:r>
              <a:rPr lang="tr-TR" sz="2200" smtClean="0">
                <a:latin typeface="Franklin Gothic Medium" pitchFamily="34" charset="0"/>
              </a:rPr>
              <a:t> olmak üzere üç ırk oluşturmuştur. </a:t>
            </a:r>
          </a:p>
          <a:p>
            <a:pPr algn="just" eaLnBrk="1" hangingPunct="1"/>
            <a:r>
              <a:rPr lang="tr-TR" sz="2200" smtClean="0">
                <a:latin typeface="Franklin Gothic Medium" pitchFamily="34" charset="0"/>
              </a:rPr>
              <a:t>Şimdilerde Belçika soğuk kanlı at ırklarını Brabant ve Ardene olmak üzere iki ırk oluşturmaktadır. </a:t>
            </a:r>
          </a:p>
          <a:p>
            <a:pPr algn="just" eaLnBrk="1" hangingPunct="1"/>
            <a:r>
              <a:rPr lang="tr-TR" sz="2200" smtClean="0">
                <a:latin typeface="Franklin Gothic Medium" pitchFamily="34" charset="0"/>
              </a:rPr>
              <a:t>Belçika’ da at yetiştiriciliği sistemli olarak </a:t>
            </a:r>
            <a:r>
              <a:rPr lang="tr-TR" sz="2200" smtClean="0">
                <a:solidFill>
                  <a:srgbClr val="646406"/>
                </a:solidFill>
                <a:latin typeface="Franklin Gothic Medium" pitchFamily="34" charset="0"/>
              </a:rPr>
              <a:t>19. yy’ da başlamış</a:t>
            </a:r>
            <a:r>
              <a:rPr lang="tr-TR" sz="2200" smtClean="0">
                <a:latin typeface="Franklin Gothic Medium" pitchFamily="34" charset="0"/>
              </a:rPr>
              <a:t> ve yüzyıl boyu diğer soğuk ve sıcak kanlı atlarla </a:t>
            </a:r>
            <a:r>
              <a:rPr lang="tr-TR" sz="2200" smtClean="0">
                <a:solidFill>
                  <a:srgbClr val="646406"/>
                </a:solidFill>
                <a:latin typeface="Franklin Gothic Medium" pitchFamily="34" charset="0"/>
              </a:rPr>
              <a:t>melezlenmiş </a:t>
            </a:r>
            <a:r>
              <a:rPr lang="tr-TR" sz="2200" smtClean="0">
                <a:latin typeface="Franklin Gothic Medium" pitchFamily="34" charset="0"/>
              </a:rPr>
              <a:t>ve </a:t>
            </a:r>
            <a:r>
              <a:rPr lang="tr-TR" sz="2200" smtClean="0">
                <a:solidFill>
                  <a:srgbClr val="646406"/>
                </a:solidFill>
                <a:latin typeface="Franklin Gothic Medium" pitchFamily="34" charset="0"/>
              </a:rPr>
              <a:t>sıkı seleksiyonla</a:t>
            </a:r>
            <a:r>
              <a:rPr lang="tr-TR" sz="2200" smtClean="0">
                <a:latin typeface="Franklin Gothic Medium" pitchFamily="34" charset="0"/>
              </a:rPr>
              <a:t> sabitlenerek tipik Belçika atı oluşturulmuştur. </a:t>
            </a:r>
          </a:p>
        </p:txBody>
      </p:sp>
    </p:spTree>
    <p:extLst>
      <p:ext uri="{BB962C8B-B14F-4D97-AF65-F5344CB8AC3E}">
        <p14:creationId xmlns:p14="http://schemas.microsoft.com/office/powerpoint/2010/main" val="34304605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81" name="Rectangle 5"/>
          <p:cNvSpPr>
            <a:spLocks noGrp="1" noChangeArrowheads="1"/>
          </p:cNvSpPr>
          <p:nvPr>
            <p:ph type="title"/>
          </p:nvPr>
        </p:nvSpPr>
        <p:spPr/>
        <p:txBody>
          <a:bodyPr/>
          <a:lstStyle/>
          <a:p>
            <a:pPr eaLnBrk="1" hangingPunct="1">
              <a:defRPr/>
            </a:pPr>
            <a:r>
              <a:rPr lang="tr-TR" b="1" smtClean="0"/>
              <a:t>Brabant  atı</a:t>
            </a:r>
          </a:p>
        </p:txBody>
      </p:sp>
      <p:sp>
        <p:nvSpPr>
          <p:cNvPr id="249859" name="Rectangle 6"/>
          <p:cNvSpPr>
            <a:spLocks noGrp="1" noChangeArrowheads="1"/>
          </p:cNvSpPr>
          <p:nvPr>
            <p:ph type="body" idx="1"/>
          </p:nvPr>
        </p:nvSpPr>
        <p:spPr>
          <a:xfrm>
            <a:off x="0" y="1600200"/>
            <a:ext cx="9144000" cy="4456113"/>
          </a:xfrm>
        </p:spPr>
        <p:txBody>
          <a:bodyPr/>
          <a:lstStyle/>
          <a:p>
            <a:pPr algn="just" eaLnBrk="1" hangingPunct="1">
              <a:lnSpc>
                <a:spcPct val="90000"/>
              </a:lnSpc>
            </a:pPr>
            <a:r>
              <a:rPr lang="tr-TR" smtClean="0">
                <a:solidFill>
                  <a:srgbClr val="E2021D"/>
                </a:solidFill>
                <a:latin typeface="Franklin Gothic Medium" pitchFamily="34" charset="0"/>
              </a:rPr>
              <a:t>İri yapılı, adaleli, tenasübü iyi, baş iri, boyun kısa ve kalın, sırt ve bel kısa, göğüs geniş ve derin, sağrı geniş, eğimli ve kas teşekkülü gayet iyi ve çoğunluk çifte sağrılıdır.</a:t>
            </a:r>
            <a:r>
              <a:rPr lang="tr-TR" smtClean="0">
                <a:latin typeface="Franklin Gothic Medium" pitchFamily="34" charset="0"/>
              </a:rPr>
              <a:t> </a:t>
            </a:r>
          </a:p>
          <a:p>
            <a:pPr algn="just" eaLnBrk="1" hangingPunct="1">
              <a:lnSpc>
                <a:spcPct val="90000"/>
              </a:lnSpc>
            </a:pPr>
            <a:r>
              <a:rPr lang="tr-TR" smtClean="0">
                <a:solidFill>
                  <a:srgbClr val="646406"/>
                </a:solidFill>
                <a:latin typeface="Franklin Gothic Medium" pitchFamily="34" charset="0"/>
              </a:rPr>
              <a:t>Yürüyüş </a:t>
            </a:r>
            <a:r>
              <a:rPr lang="tr-TR" smtClean="0">
                <a:latin typeface="Franklin Gothic Medium" pitchFamily="34" charset="0"/>
              </a:rPr>
              <a:t>canlı ve düzgün, tırıs kabiliyeti iyidir. </a:t>
            </a:r>
          </a:p>
          <a:p>
            <a:pPr algn="just" eaLnBrk="1" hangingPunct="1">
              <a:lnSpc>
                <a:spcPct val="90000"/>
              </a:lnSpc>
            </a:pPr>
            <a:r>
              <a:rPr lang="tr-TR" smtClean="0">
                <a:latin typeface="Franklin Gothic Medium" pitchFamily="34" charset="0"/>
              </a:rPr>
              <a:t>Don olarak en çok </a:t>
            </a:r>
            <a:r>
              <a:rPr lang="tr-TR" smtClean="0">
                <a:solidFill>
                  <a:srgbClr val="7F00FE"/>
                </a:solidFill>
                <a:latin typeface="Franklin Gothic Medium" pitchFamily="34" charset="0"/>
              </a:rPr>
              <a:t>doru ve al</a:t>
            </a:r>
            <a:r>
              <a:rPr lang="tr-TR" smtClean="0">
                <a:latin typeface="Franklin Gothic Medium" pitchFamily="34" charset="0"/>
              </a:rPr>
              <a:t> görülür. </a:t>
            </a:r>
          </a:p>
          <a:p>
            <a:pPr algn="just" eaLnBrk="1" hangingPunct="1">
              <a:lnSpc>
                <a:spcPct val="90000"/>
              </a:lnSpc>
            </a:pPr>
            <a:r>
              <a:rPr lang="tr-TR" smtClean="0">
                <a:solidFill>
                  <a:srgbClr val="140763"/>
                </a:solidFill>
                <a:latin typeface="Franklin Gothic Medium" pitchFamily="34" charset="0"/>
              </a:rPr>
              <a:t>Çok verimli</a:t>
            </a:r>
            <a:r>
              <a:rPr lang="tr-TR" smtClean="0">
                <a:latin typeface="Franklin Gothic Medium" pitchFamily="34" charset="0"/>
              </a:rPr>
              <a:t> iyi huylu, </a:t>
            </a:r>
            <a:r>
              <a:rPr lang="tr-TR" smtClean="0">
                <a:solidFill>
                  <a:srgbClr val="140763"/>
                </a:solidFill>
                <a:latin typeface="Franklin Gothic Medium" pitchFamily="34" charset="0"/>
              </a:rPr>
              <a:t>sakin mizaçlı</a:t>
            </a:r>
            <a:r>
              <a:rPr lang="tr-TR" smtClean="0">
                <a:latin typeface="Franklin Gothic Medium" pitchFamily="34" charset="0"/>
              </a:rPr>
              <a:t>, dayanıklı, bakımı kolay ancak kuru ağıl şartları ve tırnak bakımı önem taşır.</a:t>
            </a:r>
          </a:p>
        </p:txBody>
      </p:sp>
    </p:spTree>
    <p:extLst>
      <p:ext uri="{BB962C8B-B14F-4D97-AF65-F5344CB8AC3E}">
        <p14:creationId xmlns:p14="http://schemas.microsoft.com/office/powerpoint/2010/main" val="406514284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9" name="Rectangle 5"/>
          <p:cNvSpPr>
            <a:spLocks noGrp="1" noChangeArrowheads="1"/>
          </p:cNvSpPr>
          <p:nvPr>
            <p:ph type="title"/>
          </p:nvPr>
        </p:nvSpPr>
        <p:spPr>
          <a:xfrm>
            <a:off x="611188" y="981075"/>
            <a:ext cx="8243887" cy="882650"/>
          </a:xfrm>
        </p:spPr>
        <p:txBody>
          <a:bodyPr/>
          <a:lstStyle/>
          <a:p>
            <a:pPr eaLnBrk="1" hangingPunct="1">
              <a:defRPr/>
            </a:pPr>
            <a:r>
              <a:rPr lang="tr-TR" b="1" smtClean="0">
                <a:solidFill>
                  <a:srgbClr val="7F00FE"/>
                </a:solidFill>
              </a:rPr>
              <a:t>Ardene</a:t>
            </a:r>
          </a:p>
        </p:txBody>
      </p:sp>
      <p:sp>
        <p:nvSpPr>
          <p:cNvPr id="251907" name="Rectangle 6"/>
          <p:cNvSpPr>
            <a:spLocks noGrp="1" noChangeArrowheads="1"/>
          </p:cNvSpPr>
          <p:nvPr>
            <p:ph type="body" idx="1"/>
          </p:nvPr>
        </p:nvSpPr>
        <p:spPr>
          <a:xfrm>
            <a:off x="0" y="2708275"/>
            <a:ext cx="9144000" cy="1973263"/>
          </a:xfrm>
        </p:spPr>
        <p:txBody>
          <a:bodyPr/>
          <a:lstStyle/>
          <a:p>
            <a:pPr algn="just" eaLnBrk="1" hangingPunct="1"/>
            <a:r>
              <a:rPr lang="tr-TR" sz="2200" smtClean="0">
                <a:latin typeface="Franklin Gothic Medium" pitchFamily="34" charset="0"/>
              </a:rPr>
              <a:t>Orta irilikte, adaleli, tenasübü iyi, baş iri, boyun kısa ve kalın, beden geniş ve derin, sağrı eğimli ve geniş, kalçalar adaleli ve yüksek, bacaklar kuru, tırnaklar sağlam, cidago yüksekliği </a:t>
            </a:r>
            <a:r>
              <a:rPr lang="tr-TR" sz="2200" smtClean="0">
                <a:solidFill>
                  <a:srgbClr val="E2021D"/>
                </a:solidFill>
                <a:latin typeface="Franklin Gothic Medium" pitchFamily="34" charset="0"/>
              </a:rPr>
              <a:t>148-160 cm,</a:t>
            </a:r>
            <a:r>
              <a:rPr lang="tr-TR" sz="2200" smtClean="0">
                <a:latin typeface="Franklin Gothic Medium" pitchFamily="34" charset="0"/>
              </a:rPr>
              <a:t> incik çevresi </a:t>
            </a:r>
            <a:r>
              <a:rPr lang="tr-TR" sz="2200" smtClean="0">
                <a:solidFill>
                  <a:srgbClr val="E2021D"/>
                </a:solidFill>
                <a:latin typeface="Franklin Gothic Medium" pitchFamily="34" charset="0"/>
              </a:rPr>
              <a:t>21-24 cm,</a:t>
            </a:r>
            <a:r>
              <a:rPr lang="tr-TR" sz="2200" smtClean="0">
                <a:latin typeface="Franklin Gothic Medium" pitchFamily="34" charset="0"/>
              </a:rPr>
              <a:t> canlı ağırlık </a:t>
            </a:r>
            <a:r>
              <a:rPr lang="tr-TR" sz="2200" smtClean="0">
                <a:solidFill>
                  <a:srgbClr val="E2021D"/>
                </a:solidFill>
                <a:latin typeface="Franklin Gothic Medium" pitchFamily="34" charset="0"/>
              </a:rPr>
              <a:t>550-700 kg’dır. </a:t>
            </a:r>
          </a:p>
        </p:txBody>
      </p:sp>
    </p:spTree>
    <p:extLst>
      <p:ext uri="{BB962C8B-B14F-4D97-AF65-F5344CB8AC3E}">
        <p14:creationId xmlns:p14="http://schemas.microsoft.com/office/powerpoint/2010/main" val="238608681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9010" name="AutoShape 2"/>
          <p:cNvSpPr>
            <a:spLocks noChangeArrowheads="1"/>
          </p:cNvSpPr>
          <p:nvPr/>
        </p:nvSpPr>
        <p:spPr bwMode="auto">
          <a:xfrm>
            <a:off x="4427538" y="1989138"/>
            <a:ext cx="4321175" cy="2303462"/>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r>
              <a:rPr lang="tr-TR" sz="2000">
                <a:solidFill>
                  <a:srgbClr val="CC0000"/>
                </a:solidFill>
                <a:latin typeface="Tahoma" pitchFamily="34" charset="0"/>
              </a:rPr>
              <a:t>Brabant Atı (Ağır Belçika Atı)</a:t>
            </a:r>
          </a:p>
          <a:p>
            <a:pPr algn="just">
              <a:lnSpc>
                <a:spcPct val="120000"/>
              </a:lnSpc>
              <a:buFontTx/>
              <a:buChar char="•"/>
            </a:pPr>
            <a:r>
              <a:rPr lang="tr-TR" sz="1400">
                <a:solidFill>
                  <a:srgbClr val="0000CC"/>
                </a:solidFill>
                <a:latin typeface="Tahoma" pitchFamily="34" charset="0"/>
              </a:rPr>
              <a:t> Cidago yüksekliği 160-180 cm dir.</a:t>
            </a:r>
          </a:p>
          <a:p>
            <a:pPr algn="just">
              <a:lnSpc>
                <a:spcPct val="120000"/>
              </a:lnSpc>
              <a:buFontTx/>
              <a:buChar char="•"/>
            </a:pPr>
            <a:r>
              <a:rPr lang="tr-TR" sz="1400">
                <a:solidFill>
                  <a:srgbClr val="0000CC"/>
                </a:solidFill>
                <a:latin typeface="Tahoma" pitchFamily="34" charset="0"/>
              </a:rPr>
              <a:t> Canlı ağırlığı 800-1100 kg dır.</a:t>
            </a:r>
          </a:p>
        </p:txBody>
      </p:sp>
      <p:sp>
        <p:nvSpPr>
          <p:cNvPr id="253955" name="Text Box 3"/>
          <p:cNvSpPr txBox="1">
            <a:spLocks noChangeArrowheads="1"/>
          </p:cNvSpPr>
          <p:nvPr/>
        </p:nvSpPr>
        <p:spPr bwMode="auto">
          <a:xfrm>
            <a:off x="1042988" y="188913"/>
            <a:ext cx="7199312"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5400" b="1">
                <a:solidFill>
                  <a:srgbClr val="CC0000"/>
                </a:solidFill>
              </a:rPr>
              <a:t>Soğuk Kanlı Irklar</a:t>
            </a:r>
          </a:p>
        </p:txBody>
      </p:sp>
      <p:sp>
        <p:nvSpPr>
          <p:cNvPr id="253956" name="Text Box 4"/>
          <p:cNvSpPr txBox="1">
            <a:spLocks noChangeArrowheads="1"/>
          </p:cNvSpPr>
          <p:nvPr/>
        </p:nvSpPr>
        <p:spPr bwMode="auto">
          <a:xfrm>
            <a:off x="1403350" y="1268413"/>
            <a:ext cx="75533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2800" b="1">
                <a:solidFill>
                  <a:srgbClr val="CC0000"/>
                </a:solidFill>
              </a:rPr>
              <a:t> Belçika Soğuk Kanlı At Irkları (özet)</a:t>
            </a:r>
          </a:p>
        </p:txBody>
      </p:sp>
      <p:sp>
        <p:nvSpPr>
          <p:cNvPr id="939013" name="AutoShape 5"/>
          <p:cNvSpPr>
            <a:spLocks noChangeArrowheads="1"/>
          </p:cNvSpPr>
          <p:nvPr/>
        </p:nvSpPr>
        <p:spPr bwMode="auto">
          <a:xfrm>
            <a:off x="4427538" y="4724400"/>
            <a:ext cx="4321175" cy="2133600"/>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r>
              <a:rPr lang="tr-TR" sz="2000">
                <a:solidFill>
                  <a:srgbClr val="CC0000"/>
                </a:solidFill>
                <a:latin typeface="Tahoma" pitchFamily="34" charset="0"/>
              </a:rPr>
              <a:t>Ardene Atı </a:t>
            </a:r>
          </a:p>
          <a:p>
            <a:pPr algn="just">
              <a:lnSpc>
                <a:spcPct val="120000"/>
              </a:lnSpc>
              <a:buFontTx/>
              <a:buChar char="•"/>
            </a:pPr>
            <a:r>
              <a:rPr lang="tr-TR" sz="1400">
                <a:solidFill>
                  <a:srgbClr val="0000CC"/>
                </a:solidFill>
                <a:latin typeface="Tahoma" pitchFamily="34" charset="0"/>
              </a:rPr>
              <a:t> Cidago yüksekliği 148-160 cm dir.</a:t>
            </a:r>
          </a:p>
          <a:p>
            <a:pPr algn="just">
              <a:lnSpc>
                <a:spcPct val="120000"/>
              </a:lnSpc>
              <a:buFontTx/>
              <a:buChar char="•"/>
            </a:pPr>
            <a:r>
              <a:rPr lang="tr-TR" sz="1400">
                <a:solidFill>
                  <a:srgbClr val="0000CC"/>
                </a:solidFill>
                <a:latin typeface="Tahoma" pitchFamily="34" charset="0"/>
              </a:rPr>
              <a:t> Canlı ağırlığı 550-750 kg dır.</a:t>
            </a:r>
          </a:p>
          <a:p>
            <a:pPr algn="just">
              <a:lnSpc>
                <a:spcPct val="120000"/>
              </a:lnSpc>
              <a:buFontTx/>
              <a:buChar char="•"/>
            </a:pPr>
            <a:r>
              <a:rPr lang="tr-TR" sz="1400">
                <a:solidFill>
                  <a:srgbClr val="0000CC"/>
                </a:solidFill>
                <a:latin typeface="Tahoma" pitchFamily="34" charset="0"/>
              </a:rPr>
              <a:t> Belçika’dan başka Fransa ve Macaristan’da da </a:t>
            </a:r>
          </a:p>
          <a:p>
            <a:pPr algn="just">
              <a:lnSpc>
                <a:spcPct val="120000"/>
              </a:lnSpc>
            </a:pPr>
            <a:r>
              <a:rPr lang="tr-TR" sz="1400">
                <a:solidFill>
                  <a:srgbClr val="0000CC"/>
                </a:solidFill>
                <a:latin typeface="Tahoma" pitchFamily="34" charset="0"/>
              </a:rPr>
              <a:t>yetiştirilir.</a:t>
            </a:r>
          </a:p>
        </p:txBody>
      </p:sp>
      <p:pic>
        <p:nvPicPr>
          <p:cNvPr id="939014" name="Picture 6" descr="arde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4797425"/>
            <a:ext cx="2808288" cy="192246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39015" name="Picture 7" descr="belçik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773238"/>
            <a:ext cx="2822575" cy="28797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44009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939015"/>
                                        </p:tgtEl>
                                        <p:attrNameLst>
                                          <p:attrName>style.visibility</p:attrName>
                                        </p:attrNameLst>
                                      </p:cBhvr>
                                      <p:to>
                                        <p:strVal val="visible"/>
                                      </p:to>
                                    </p:set>
                                    <p:animEffect transition="in" filter="checkerboard(across)">
                                      <p:cBhvr>
                                        <p:cTn id="7" dur="500"/>
                                        <p:tgtEl>
                                          <p:spTgt spid="9390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39010"/>
                                        </p:tgtEl>
                                        <p:attrNameLst>
                                          <p:attrName>style.visibility</p:attrName>
                                        </p:attrNameLst>
                                      </p:cBhvr>
                                      <p:to>
                                        <p:strVal val="visible"/>
                                      </p:to>
                                    </p:set>
                                    <p:animEffect transition="in" filter="checkerboard(across)">
                                      <p:cBhvr>
                                        <p:cTn id="12" dur="500"/>
                                        <p:tgtEl>
                                          <p:spTgt spid="9390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939014"/>
                                        </p:tgtEl>
                                        <p:attrNameLst>
                                          <p:attrName>style.visibility</p:attrName>
                                        </p:attrNameLst>
                                      </p:cBhvr>
                                      <p:to>
                                        <p:strVal val="visible"/>
                                      </p:to>
                                    </p:set>
                                    <p:animEffect transition="in" filter="checkerboard(across)">
                                      <p:cBhvr>
                                        <p:cTn id="17" dur="500"/>
                                        <p:tgtEl>
                                          <p:spTgt spid="9390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939013"/>
                                        </p:tgtEl>
                                        <p:attrNameLst>
                                          <p:attrName>style.visibility</p:attrName>
                                        </p:attrNameLst>
                                      </p:cBhvr>
                                      <p:to>
                                        <p:strVal val="visible"/>
                                      </p:to>
                                    </p:set>
                                    <p:animEffect transition="in" filter="checkerboard(across)">
                                      <p:cBhvr>
                                        <p:cTn id="22" dur="500"/>
                                        <p:tgtEl>
                                          <p:spTgt spid="939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9010" grpId="0" animBg="1"/>
      <p:bldP spid="93901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7" name="Rectangle 5"/>
          <p:cNvSpPr>
            <a:spLocks noGrp="1" noChangeArrowheads="1"/>
          </p:cNvSpPr>
          <p:nvPr>
            <p:ph type="title"/>
          </p:nvPr>
        </p:nvSpPr>
        <p:spPr>
          <a:xfrm>
            <a:off x="395288" y="836613"/>
            <a:ext cx="8243887" cy="1314450"/>
          </a:xfrm>
        </p:spPr>
        <p:txBody>
          <a:bodyPr/>
          <a:lstStyle/>
          <a:p>
            <a:pPr eaLnBrk="1" hangingPunct="1">
              <a:defRPr/>
            </a:pPr>
            <a:r>
              <a:rPr lang="tr-TR" sz="4000" b="1" smtClean="0">
                <a:solidFill>
                  <a:srgbClr val="646406"/>
                </a:solidFill>
              </a:rPr>
              <a:t>İngiliz Soğuk Kanlı At Irkları</a:t>
            </a:r>
            <a:endParaRPr lang="tr-TR" sz="4000" smtClean="0">
              <a:solidFill>
                <a:srgbClr val="646406"/>
              </a:solidFill>
            </a:endParaRPr>
          </a:p>
        </p:txBody>
      </p:sp>
      <p:sp>
        <p:nvSpPr>
          <p:cNvPr id="254979" name="Rectangle 6"/>
          <p:cNvSpPr>
            <a:spLocks noGrp="1" noChangeArrowheads="1"/>
          </p:cNvSpPr>
          <p:nvPr>
            <p:ph type="body" idx="1"/>
          </p:nvPr>
        </p:nvSpPr>
        <p:spPr>
          <a:xfrm>
            <a:off x="468313" y="2492375"/>
            <a:ext cx="8229600" cy="3629025"/>
          </a:xfrm>
        </p:spPr>
        <p:txBody>
          <a:bodyPr/>
          <a:lstStyle/>
          <a:p>
            <a:pPr algn="just" eaLnBrk="1" hangingPunct="1"/>
            <a:r>
              <a:rPr lang="tr-TR" b="1" smtClean="0"/>
              <a:t>İngiltere’de soğuk kanlı üç at ırkı vardır. </a:t>
            </a:r>
          </a:p>
          <a:p>
            <a:pPr algn="just" eaLnBrk="1" hangingPunct="1"/>
            <a:r>
              <a:rPr lang="tr-TR" b="1" smtClean="0"/>
              <a:t>Bunlar; </a:t>
            </a:r>
          </a:p>
          <a:p>
            <a:pPr algn="just" eaLnBrk="1" hangingPunct="1">
              <a:buFontTx/>
              <a:buNone/>
            </a:pPr>
            <a:r>
              <a:rPr lang="tr-TR" b="1" smtClean="0"/>
              <a:t>			</a:t>
            </a:r>
            <a:r>
              <a:rPr lang="tr-TR" b="1" smtClean="0">
                <a:solidFill>
                  <a:srgbClr val="E2021D"/>
                </a:solidFill>
              </a:rPr>
              <a:t>Shire</a:t>
            </a:r>
          </a:p>
          <a:p>
            <a:pPr algn="just" eaLnBrk="1" hangingPunct="1">
              <a:buFontTx/>
              <a:buNone/>
            </a:pPr>
            <a:r>
              <a:rPr lang="tr-TR" b="1" smtClean="0">
                <a:solidFill>
                  <a:srgbClr val="E2021D"/>
                </a:solidFill>
              </a:rPr>
              <a:t>			Clydesdale</a:t>
            </a:r>
          </a:p>
          <a:p>
            <a:pPr algn="just" eaLnBrk="1" hangingPunct="1">
              <a:buFontTx/>
              <a:buNone/>
            </a:pPr>
            <a:r>
              <a:rPr lang="tr-TR" b="1" smtClean="0">
                <a:solidFill>
                  <a:srgbClr val="E2021D"/>
                </a:solidFill>
              </a:rPr>
              <a:t>			Suffolk</a:t>
            </a:r>
            <a:r>
              <a:rPr lang="tr-TR" b="1" smtClean="0"/>
              <a:t>’dur.</a:t>
            </a:r>
          </a:p>
        </p:txBody>
      </p:sp>
    </p:spTree>
    <p:extLst>
      <p:ext uri="{BB962C8B-B14F-4D97-AF65-F5344CB8AC3E}">
        <p14:creationId xmlns:p14="http://schemas.microsoft.com/office/powerpoint/2010/main" val="390704141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701" name="Rectangle 5"/>
          <p:cNvSpPr>
            <a:spLocks noGrp="1" noChangeArrowheads="1"/>
          </p:cNvSpPr>
          <p:nvPr>
            <p:ph type="title"/>
          </p:nvPr>
        </p:nvSpPr>
        <p:spPr>
          <a:xfrm>
            <a:off x="395288" y="476250"/>
            <a:ext cx="8243887" cy="1314450"/>
          </a:xfrm>
        </p:spPr>
        <p:txBody>
          <a:bodyPr/>
          <a:lstStyle/>
          <a:p>
            <a:pPr eaLnBrk="1" hangingPunct="1">
              <a:defRPr/>
            </a:pPr>
            <a:r>
              <a:rPr lang="tr-TR" b="1" smtClean="0"/>
              <a:t>Shire</a:t>
            </a:r>
          </a:p>
        </p:txBody>
      </p:sp>
      <p:sp>
        <p:nvSpPr>
          <p:cNvPr id="256003" name="Rectangle 6"/>
          <p:cNvSpPr>
            <a:spLocks noGrp="1" noChangeArrowheads="1"/>
          </p:cNvSpPr>
          <p:nvPr>
            <p:ph type="body" idx="1"/>
          </p:nvPr>
        </p:nvSpPr>
        <p:spPr>
          <a:xfrm>
            <a:off x="0" y="2060575"/>
            <a:ext cx="9144000" cy="2908300"/>
          </a:xfrm>
        </p:spPr>
        <p:txBody>
          <a:bodyPr/>
          <a:lstStyle/>
          <a:p>
            <a:pPr algn="just" eaLnBrk="1" hangingPunct="1"/>
            <a:r>
              <a:rPr lang="tr-TR" sz="2200" smtClean="0">
                <a:solidFill>
                  <a:srgbClr val="646406"/>
                </a:solidFill>
                <a:latin typeface="Franklin Gothic Medium" pitchFamily="34" charset="0"/>
              </a:rPr>
              <a:t>Dünyanın en kuvvetli atı</a:t>
            </a:r>
            <a:r>
              <a:rPr lang="tr-TR" sz="2200" smtClean="0">
                <a:latin typeface="Franklin Gothic Medium" pitchFamily="34" charset="0"/>
              </a:rPr>
              <a:t> olarak bilinen Shire atı İngiliz soğuk kanlı ırkları içinde en yaygın olanıdır. </a:t>
            </a:r>
          </a:p>
          <a:p>
            <a:pPr algn="just" eaLnBrk="1" hangingPunct="1"/>
            <a:r>
              <a:rPr lang="tr-TR" sz="2200" smtClean="0">
                <a:latin typeface="Franklin Gothic Medium" pitchFamily="34" charset="0"/>
              </a:rPr>
              <a:t>Shire atı çok kuvvetli, verim kabiliyeti iyi ve </a:t>
            </a:r>
            <a:r>
              <a:rPr lang="tr-TR" sz="2200" smtClean="0">
                <a:solidFill>
                  <a:srgbClr val="E2021D"/>
                </a:solidFill>
                <a:latin typeface="Franklin Gothic Medium" pitchFamily="34" charset="0"/>
              </a:rPr>
              <a:t>ağır işlere elverişlidir.</a:t>
            </a:r>
            <a:r>
              <a:rPr lang="tr-TR" sz="2200" smtClean="0">
                <a:latin typeface="Franklin Gothic Medium" pitchFamily="34" charset="0"/>
              </a:rPr>
              <a:t> </a:t>
            </a:r>
          </a:p>
          <a:p>
            <a:pPr algn="just" eaLnBrk="1" hangingPunct="1"/>
            <a:r>
              <a:rPr lang="tr-TR" sz="2200" smtClean="0">
                <a:solidFill>
                  <a:srgbClr val="7F00FE"/>
                </a:solidFill>
                <a:latin typeface="Franklin Gothic Medium" pitchFamily="34" charset="0"/>
              </a:rPr>
              <a:t>Bedeni iri</a:t>
            </a:r>
            <a:r>
              <a:rPr lang="tr-TR" sz="2200" smtClean="0">
                <a:latin typeface="Franklin Gothic Medium" pitchFamily="34" charset="0"/>
              </a:rPr>
              <a:t> ve yüksek yapılıdır.</a:t>
            </a:r>
          </a:p>
          <a:p>
            <a:pPr algn="just" eaLnBrk="1" hangingPunct="1"/>
            <a:r>
              <a:rPr lang="tr-TR" sz="2200" smtClean="0">
                <a:solidFill>
                  <a:srgbClr val="140763"/>
                </a:solidFill>
                <a:latin typeface="Franklin Gothic Medium" pitchFamily="34" charset="0"/>
              </a:rPr>
              <a:t>Bacaklar</a:t>
            </a:r>
            <a:r>
              <a:rPr lang="tr-TR" sz="2200" smtClean="0">
                <a:latin typeface="Franklin Gothic Medium" pitchFamily="34" charset="0"/>
              </a:rPr>
              <a:t> kuvvetli ve uçları </a:t>
            </a:r>
            <a:r>
              <a:rPr lang="tr-TR" sz="2200" smtClean="0">
                <a:solidFill>
                  <a:srgbClr val="140763"/>
                </a:solidFill>
                <a:latin typeface="Franklin Gothic Medium" pitchFamily="34" charset="0"/>
              </a:rPr>
              <a:t>uzun ve sık kıllarla örtülüdür. </a:t>
            </a:r>
          </a:p>
          <a:p>
            <a:pPr algn="just" eaLnBrk="1" hangingPunct="1"/>
            <a:r>
              <a:rPr lang="tr-TR" sz="2200" smtClean="0">
                <a:latin typeface="Franklin Gothic Medium" pitchFamily="34" charset="0"/>
              </a:rPr>
              <a:t>Don olarak ekseriya </a:t>
            </a:r>
            <a:r>
              <a:rPr lang="tr-TR" sz="2200" smtClean="0">
                <a:solidFill>
                  <a:srgbClr val="646406"/>
                </a:solidFill>
                <a:latin typeface="Franklin Gothic Medium" pitchFamily="34" charset="0"/>
              </a:rPr>
              <a:t>doru veya yağız</a:t>
            </a:r>
            <a:r>
              <a:rPr lang="tr-TR" sz="2200" smtClean="0">
                <a:latin typeface="Franklin Gothic Medium" pitchFamily="34" charset="0"/>
              </a:rPr>
              <a:t> don görülür. </a:t>
            </a:r>
          </a:p>
          <a:p>
            <a:pPr algn="just" eaLnBrk="1" hangingPunct="1"/>
            <a:r>
              <a:rPr lang="tr-TR" sz="2200" smtClean="0">
                <a:latin typeface="Franklin Gothic Medium" pitchFamily="34" charset="0"/>
              </a:rPr>
              <a:t>Al ve kır don da görülür.</a:t>
            </a:r>
          </a:p>
        </p:txBody>
      </p:sp>
    </p:spTree>
    <p:extLst>
      <p:ext uri="{BB962C8B-B14F-4D97-AF65-F5344CB8AC3E}">
        <p14:creationId xmlns:p14="http://schemas.microsoft.com/office/powerpoint/2010/main" val="424363053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9" name="Rectangle 5"/>
          <p:cNvSpPr>
            <a:spLocks noGrp="1" noChangeArrowheads="1"/>
          </p:cNvSpPr>
          <p:nvPr>
            <p:ph type="title"/>
          </p:nvPr>
        </p:nvSpPr>
        <p:spPr>
          <a:xfrm>
            <a:off x="468313" y="1196975"/>
            <a:ext cx="8243887" cy="809625"/>
          </a:xfrm>
        </p:spPr>
        <p:txBody>
          <a:bodyPr/>
          <a:lstStyle/>
          <a:p>
            <a:pPr eaLnBrk="1" hangingPunct="1">
              <a:defRPr/>
            </a:pPr>
            <a:r>
              <a:rPr lang="tr-TR" b="1" smtClean="0">
                <a:solidFill>
                  <a:srgbClr val="E2021D"/>
                </a:solidFill>
              </a:rPr>
              <a:t>Clydesdale</a:t>
            </a:r>
          </a:p>
        </p:txBody>
      </p:sp>
      <p:sp>
        <p:nvSpPr>
          <p:cNvPr id="258051" name="Rectangle 6"/>
          <p:cNvSpPr>
            <a:spLocks noGrp="1" noChangeArrowheads="1"/>
          </p:cNvSpPr>
          <p:nvPr>
            <p:ph type="body" idx="1"/>
          </p:nvPr>
        </p:nvSpPr>
        <p:spPr>
          <a:xfrm>
            <a:off x="0" y="2349500"/>
            <a:ext cx="9144000" cy="2836863"/>
          </a:xfrm>
        </p:spPr>
        <p:txBody>
          <a:bodyPr/>
          <a:lstStyle/>
          <a:p>
            <a:pPr algn="just" eaLnBrk="1" hangingPunct="1"/>
            <a:r>
              <a:rPr lang="tr-TR" sz="2200" smtClean="0">
                <a:latin typeface="Franklin Gothic Medium" pitchFamily="34" charset="0"/>
              </a:rPr>
              <a:t>Shire gibi iri yapılı fakat biraz daha hafif, fakat vücut </a:t>
            </a:r>
            <a:r>
              <a:rPr lang="tr-TR" sz="2200" smtClean="0">
                <a:solidFill>
                  <a:srgbClr val="646406"/>
                </a:solidFill>
                <a:latin typeface="Franklin Gothic Medium" pitchFamily="34" charset="0"/>
              </a:rPr>
              <a:t>tenasübü iyi ve asil</a:t>
            </a:r>
            <a:r>
              <a:rPr lang="tr-TR" sz="2200" smtClean="0">
                <a:latin typeface="Franklin Gothic Medium" pitchFamily="34" charset="0"/>
              </a:rPr>
              <a:t> bir attır. </a:t>
            </a:r>
          </a:p>
          <a:p>
            <a:pPr algn="just" eaLnBrk="1" hangingPunct="1"/>
            <a:r>
              <a:rPr lang="tr-TR" sz="2200" smtClean="0">
                <a:solidFill>
                  <a:srgbClr val="7F00FE"/>
                </a:solidFill>
                <a:latin typeface="Franklin Gothic Medium" pitchFamily="34" charset="0"/>
              </a:rPr>
              <a:t>Baş büyük</a:t>
            </a:r>
            <a:r>
              <a:rPr lang="tr-TR" sz="2200" smtClean="0">
                <a:latin typeface="Franklin Gothic Medium" pitchFamily="34" charset="0"/>
              </a:rPr>
              <a:t>, beden uzun, omuzlar uzun ve eğimli, bel kısa, </a:t>
            </a:r>
            <a:r>
              <a:rPr lang="tr-TR" sz="2200" smtClean="0">
                <a:solidFill>
                  <a:srgbClr val="7F00FE"/>
                </a:solidFill>
                <a:latin typeface="Franklin Gothic Medium" pitchFamily="34" charset="0"/>
              </a:rPr>
              <a:t>sağrı eğimli ve adalelidir.</a:t>
            </a:r>
            <a:r>
              <a:rPr lang="tr-TR" sz="2200" smtClean="0">
                <a:latin typeface="Franklin Gothic Medium" pitchFamily="34" charset="0"/>
              </a:rPr>
              <a:t> </a:t>
            </a:r>
          </a:p>
          <a:p>
            <a:pPr algn="just" eaLnBrk="1" hangingPunct="1"/>
            <a:r>
              <a:rPr lang="tr-TR" sz="2200" smtClean="0">
                <a:solidFill>
                  <a:srgbClr val="646406"/>
                </a:solidFill>
                <a:latin typeface="Franklin Gothic Medium" pitchFamily="34" charset="0"/>
              </a:rPr>
              <a:t>Bacak uçları uzun kıllarla örtülüdür.</a:t>
            </a:r>
            <a:r>
              <a:rPr lang="tr-TR" sz="2200" smtClean="0">
                <a:latin typeface="Franklin Gothic Medium" pitchFamily="34" charset="0"/>
              </a:rPr>
              <a:t> </a:t>
            </a:r>
          </a:p>
          <a:p>
            <a:pPr algn="just" eaLnBrk="1" hangingPunct="1"/>
            <a:r>
              <a:rPr lang="tr-TR" sz="2200" smtClean="0">
                <a:latin typeface="Franklin Gothic Medium" pitchFamily="34" charset="0"/>
              </a:rPr>
              <a:t>İyi huylu ve yürüyüşü canlı, </a:t>
            </a:r>
            <a:r>
              <a:rPr lang="tr-TR" sz="2200" smtClean="0">
                <a:solidFill>
                  <a:srgbClr val="140763"/>
                </a:solidFill>
                <a:latin typeface="Franklin Gothic Medium" pitchFamily="34" charset="0"/>
              </a:rPr>
              <a:t>tırıs kabiliyeti iyi</a:t>
            </a:r>
            <a:r>
              <a:rPr lang="tr-TR" sz="2200" smtClean="0">
                <a:latin typeface="Franklin Gothic Medium" pitchFamily="34" charset="0"/>
              </a:rPr>
              <a:t> bir attır.</a:t>
            </a:r>
          </a:p>
        </p:txBody>
      </p:sp>
    </p:spTree>
    <p:extLst>
      <p:ext uri="{BB962C8B-B14F-4D97-AF65-F5344CB8AC3E}">
        <p14:creationId xmlns:p14="http://schemas.microsoft.com/office/powerpoint/2010/main" val="389686449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7" name="Rectangle 5"/>
          <p:cNvSpPr>
            <a:spLocks noGrp="1" noChangeArrowheads="1"/>
          </p:cNvSpPr>
          <p:nvPr>
            <p:ph type="title"/>
          </p:nvPr>
        </p:nvSpPr>
        <p:spPr>
          <a:xfrm>
            <a:off x="468313" y="908050"/>
            <a:ext cx="8243887" cy="1314450"/>
          </a:xfrm>
        </p:spPr>
        <p:txBody>
          <a:bodyPr/>
          <a:lstStyle/>
          <a:p>
            <a:pPr eaLnBrk="1" hangingPunct="1">
              <a:defRPr/>
            </a:pPr>
            <a:r>
              <a:rPr lang="tr-TR" b="1" smtClean="0">
                <a:solidFill>
                  <a:srgbClr val="7F00FE"/>
                </a:solidFill>
              </a:rPr>
              <a:t>Suffolk</a:t>
            </a:r>
          </a:p>
        </p:txBody>
      </p:sp>
      <p:sp>
        <p:nvSpPr>
          <p:cNvPr id="260099" name="Rectangle 6"/>
          <p:cNvSpPr>
            <a:spLocks noGrp="1" noChangeArrowheads="1"/>
          </p:cNvSpPr>
          <p:nvPr>
            <p:ph type="body" idx="1"/>
          </p:nvPr>
        </p:nvSpPr>
        <p:spPr>
          <a:xfrm>
            <a:off x="0" y="2924175"/>
            <a:ext cx="9144000" cy="1441450"/>
          </a:xfrm>
        </p:spPr>
        <p:txBody>
          <a:bodyPr/>
          <a:lstStyle/>
          <a:p>
            <a:pPr algn="just" eaLnBrk="1" hangingPunct="1"/>
            <a:r>
              <a:rPr lang="tr-TR" sz="2200" smtClean="0">
                <a:latin typeface="Franklin Gothic Medium" pitchFamily="34" charset="0"/>
              </a:rPr>
              <a:t>Dış görünüşü, soğuk kanlı ırklarla akraba olduğunu gösterir. </a:t>
            </a:r>
          </a:p>
          <a:p>
            <a:pPr algn="just" eaLnBrk="1" hangingPunct="1"/>
            <a:r>
              <a:rPr lang="tr-TR" sz="2200" smtClean="0">
                <a:latin typeface="Franklin Gothic Medium" pitchFamily="34" charset="0"/>
              </a:rPr>
              <a:t>Ancak </a:t>
            </a:r>
            <a:r>
              <a:rPr lang="tr-TR" sz="2200" smtClean="0">
                <a:solidFill>
                  <a:srgbClr val="E2021D"/>
                </a:solidFill>
                <a:latin typeface="Franklin Gothic Medium" pitchFamily="34" charset="0"/>
              </a:rPr>
              <a:t>zarif vücut yapısı</a:t>
            </a:r>
            <a:r>
              <a:rPr lang="tr-TR" sz="2200" smtClean="0">
                <a:latin typeface="Franklin Gothic Medium" pitchFamily="34" charset="0"/>
              </a:rPr>
              <a:t> ile de </a:t>
            </a:r>
            <a:r>
              <a:rPr lang="tr-TR" sz="2200" smtClean="0">
                <a:solidFill>
                  <a:srgbClr val="E2021D"/>
                </a:solidFill>
                <a:latin typeface="Franklin Gothic Medium" pitchFamily="34" charset="0"/>
              </a:rPr>
              <a:t>sıcak kanlı özelliğine sahiptir. </a:t>
            </a:r>
          </a:p>
          <a:p>
            <a:pPr algn="just" eaLnBrk="1" hangingPunct="1"/>
            <a:r>
              <a:rPr lang="tr-TR" sz="2200" smtClean="0">
                <a:latin typeface="Franklin Gothic Medium" pitchFamily="34" charset="0"/>
              </a:rPr>
              <a:t>Hareketli, dayanıklı, kanaatkar, </a:t>
            </a:r>
            <a:r>
              <a:rPr lang="tr-TR" sz="2200" smtClean="0">
                <a:solidFill>
                  <a:srgbClr val="646406"/>
                </a:solidFill>
                <a:latin typeface="Franklin Gothic Medium" pitchFamily="34" charset="0"/>
              </a:rPr>
              <a:t>sağlam konstitüsyonlu</a:t>
            </a:r>
            <a:r>
              <a:rPr lang="tr-TR" sz="2200" smtClean="0">
                <a:latin typeface="Franklin Gothic Medium" pitchFamily="34" charset="0"/>
              </a:rPr>
              <a:t> bir ırktır. </a:t>
            </a:r>
          </a:p>
        </p:txBody>
      </p:sp>
    </p:spTree>
    <p:extLst>
      <p:ext uri="{BB962C8B-B14F-4D97-AF65-F5344CB8AC3E}">
        <p14:creationId xmlns:p14="http://schemas.microsoft.com/office/powerpoint/2010/main" val="346251693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Text Box 2"/>
          <p:cNvSpPr txBox="1">
            <a:spLocks noChangeArrowheads="1"/>
          </p:cNvSpPr>
          <p:nvPr/>
        </p:nvSpPr>
        <p:spPr bwMode="auto">
          <a:xfrm>
            <a:off x="1763713" y="0"/>
            <a:ext cx="6565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2400" b="1">
                <a:solidFill>
                  <a:srgbClr val="CC0000"/>
                </a:solidFill>
              </a:rPr>
              <a:t> İngiltere Soğuk Kanlı At ırkları </a:t>
            </a:r>
            <a:r>
              <a:rPr lang="tr-TR" sz="2000" b="1">
                <a:solidFill>
                  <a:srgbClr val="CC0000"/>
                </a:solidFill>
              </a:rPr>
              <a:t>(Özet)</a:t>
            </a:r>
          </a:p>
        </p:txBody>
      </p:sp>
      <p:sp>
        <p:nvSpPr>
          <p:cNvPr id="885763" name="AutoShape 3"/>
          <p:cNvSpPr>
            <a:spLocks noChangeArrowheads="1"/>
          </p:cNvSpPr>
          <p:nvPr/>
        </p:nvSpPr>
        <p:spPr bwMode="auto">
          <a:xfrm>
            <a:off x="4356100" y="836613"/>
            <a:ext cx="4319588" cy="1871662"/>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endParaRPr lang="tr-TR" sz="2000">
              <a:solidFill>
                <a:srgbClr val="CC0000"/>
              </a:solidFill>
              <a:latin typeface="Tahoma" pitchFamily="34" charset="0"/>
            </a:endParaRPr>
          </a:p>
          <a:p>
            <a:pPr algn="just"/>
            <a:r>
              <a:rPr lang="tr-TR" sz="2000">
                <a:solidFill>
                  <a:srgbClr val="CC0000"/>
                </a:solidFill>
                <a:latin typeface="Tahoma" pitchFamily="34" charset="0"/>
              </a:rPr>
              <a:t>Shire Atı</a:t>
            </a:r>
          </a:p>
          <a:p>
            <a:pPr algn="just">
              <a:lnSpc>
                <a:spcPct val="120000"/>
              </a:lnSpc>
              <a:buFontTx/>
              <a:buChar char="•"/>
            </a:pPr>
            <a:r>
              <a:rPr lang="tr-TR" sz="1400">
                <a:solidFill>
                  <a:srgbClr val="0000CC"/>
                </a:solidFill>
                <a:latin typeface="Tahoma" pitchFamily="34" charset="0"/>
              </a:rPr>
              <a:t> Dünyanın en güçlü atı olarak bilinirler.</a:t>
            </a:r>
          </a:p>
          <a:p>
            <a:pPr algn="just">
              <a:lnSpc>
                <a:spcPct val="120000"/>
              </a:lnSpc>
              <a:buFontTx/>
              <a:buChar char="•"/>
            </a:pPr>
            <a:r>
              <a:rPr lang="tr-TR" sz="1400">
                <a:solidFill>
                  <a:srgbClr val="0000CC"/>
                </a:solidFill>
                <a:latin typeface="Tahoma" pitchFamily="34" charset="0"/>
              </a:rPr>
              <a:t> Cidago yüksekliği 175 cm, canlı ağırlığı 800-</a:t>
            </a:r>
          </a:p>
          <a:p>
            <a:pPr algn="just">
              <a:lnSpc>
                <a:spcPct val="120000"/>
              </a:lnSpc>
            </a:pPr>
            <a:r>
              <a:rPr lang="tr-TR" sz="1400">
                <a:solidFill>
                  <a:srgbClr val="0000CC"/>
                </a:solidFill>
                <a:latin typeface="Tahoma" pitchFamily="34" charset="0"/>
              </a:rPr>
              <a:t>900 kg dır.</a:t>
            </a:r>
          </a:p>
          <a:p>
            <a:pPr algn="just">
              <a:lnSpc>
                <a:spcPct val="120000"/>
              </a:lnSpc>
              <a:buFontTx/>
              <a:buChar char="•"/>
            </a:pPr>
            <a:r>
              <a:rPr lang="tr-TR" sz="1400">
                <a:solidFill>
                  <a:srgbClr val="0000CC"/>
                </a:solidFill>
                <a:latin typeface="Tahoma" pitchFamily="34" charset="0"/>
              </a:rPr>
              <a:t> Binek ve yük taşıma işlerinde kullanılırlar.</a:t>
            </a:r>
          </a:p>
          <a:p>
            <a:pPr algn="just">
              <a:lnSpc>
                <a:spcPct val="120000"/>
              </a:lnSpc>
            </a:pPr>
            <a:endParaRPr lang="tr-TR" sz="1400">
              <a:solidFill>
                <a:srgbClr val="0000CC"/>
              </a:solidFill>
              <a:latin typeface="Tahoma" pitchFamily="34" charset="0"/>
            </a:endParaRPr>
          </a:p>
        </p:txBody>
      </p:sp>
      <p:sp>
        <p:nvSpPr>
          <p:cNvPr id="885764" name="AutoShape 4"/>
          <p:cNvSpPr>
            <a:spLocks noChangeArrowheads="1"/>
          </p:cNvSpPr>
          <p:nvPr/>
        </p:nvSpPr>
        <p:spPr bwMode="auto">
          <a:xfrm>
            <a:off x="4356100" y="2924175"/>
            <a:ext cx="4321175" cy="1584325"/>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r>
              <a:rPr lang="tr-TR" sz="2000">
                <a:solidFill>
                  <a:srgbClr val="CC0000"/>
                </a:solidFill>
                <a:latin typeface="Tahoma" pitchFamily="34" charset="0"/>
              </a:rPr>
              <a:t>Clydesdale Atı</a:t>
            </a:r>
          </a:p>
          <a:p>
            <a:pPr algn="just">
              <a:lnSpc>
                <a:spcPct val="120000"/>
              </a:lnSpc>
              <a:buFontTx/>
              <a:buChar char="•"/>
            </a:pPr>
            <a:r>
              <a:rPr lang="tr-TR" sz="1400">
                <a:solidFill>
                  <a:srgbClr val="0000CC"/>
                </a:solidFill>
                <a:latin typeface="Tahoma" pitchFamily="34" charset="0"/>
              </a:rPr>
              <a:t> İskoçya’da yetiştirilirler.</a:t>
            </a:r>
          </a:p>
          <a:p>
            <a:pPr algn="just">
              <a:lnSpc>
                <a:spcPct val="120000"/>
              </a:lnSpc>
              <a:buFontTx/>
              <a:buChar char="•"/>
            </a:pPr>
            <a:r>
              <a:rPr lang="tr-TR" sz="1400">
                <a:solidFill>
                  <a:srgbClr val="0000CC"/>
                </a:solidFill>
                <a:latin typeface="Tahoma" pitchFamily="34" charset="0"/>
              </a:rPr>
              <a:t> Cidago yüksekliği 165-175 cm dir.</a:t>
            </a:r>
          </a:p>
          <a:p>
            <a:pPr algn="just">
              <a:lnSpc>
                <a:spcPct val="120000"/>
              </a:lnSpc>
              <a:buFontTx/>
              <a:buChar char="•"/>
            </a:pPr>
            <a:r>
              <a:rPr lang="tr-TR" sz="1400">
                <a:solidFill>
                  <a:srgbClr val="0000CC"/>
                </a:solidFill>
                <a:latin typeface="Tahoma" pitchFamily="34" charset="0"/>
              </a:rPr>
              <a:t> Canlı ağırlığı 550-800 kg’dır.</a:t>
            </a:r>
          </a:p>
          <a:p>
            <a:pPr algn="just">
              <a:lnSpc>
                <a:spcPct val="120000"/>
              </a:lnSpc>
            </a:pPr>
            <a:endParaRPr lang="tr-TR" sz="1400">
              <a:solidFill>
                <a:srgbClr val="0000CC"/>
              </a:solidFill>
              <a:latin typeface="Tahoma" pitchFamily="34" charset="0"/>
            </a:endParaRPr>
          </a:p>
        </p:txBody>
      </p:sp>
      <p:sp>
        <p:nvSpPr>
          <p:cNvPr id="885765" name="AutoShape 5"/>
          <p:cNvSpPr>
            <a:spLocks noChangeArrowheads="1"/>
          </p:cNvSpPr>
          <p:nvPr/>
        </p:nvSpPr>
        <p:spPr bwMode="auto">
          <a:xfrm>
            <a:off x="4427538" y="4797425"/>
            <a:ext cx="4321175" cy="1871663"/>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r>
              <a:rPr lang="tr-TR" sz="2000">
                <a:solidFill>
                  <a:srgbClr val="CC0000"/>
                </a:solidFill>
                <a:latin typeface="Tahoma" pitchFamily="34" charset="0"/>
              </a:rPr>
              <a:t>Suffolk Atı</a:t>
            </a:r>
          </a:p>
          <a:p>
            <a:pPr algn="just">
              <a:lnSpc>
                <a:spcPct val="120000"/>
              </a:lnSpc>
              <a:buFontTx/>
              <a:buChar char="•"/>
            </a:pPr>
            <a:r>
              <a:rPr lang="tr-TR" sz="1400">
                <a:solidFill>
                  <a:srgbClr val="0000CC"/>
                </a:solidFill>
                <a:latin typeface="Tahoma" pitchFamily="34" charset="0"/>
              </a:rPr>
              <a:t> İngiltere’nin güneyinde yetiştirilir.</a:t>
            </a:r>
          </a:p>
          <a:p>
            <a:pPr algn="just">
              <a:lnSpc>
                <a:spcPct val="120000"/>
              </a:lnSpc>
              <a:buFontTx/>
              <a:buChar char="•"/>
            </a:pPr>
            <a:r>
              <a:rPr lang="tr-TR" sz="1400">
                <a:solidFill>
                  <a:srgbClr val="0000CC"/>
                </a:solidFill>
                <a:latin typeface="Tahoma" pitchFamily="34" charset="0"/>
              </a:rPr>
              <a:t> Tarım işlerine çok elverişlidir.</a:t>
            </a:r>
          </a:p>
          <a:p>
            <a:pPr algn="just">
              <a:lnSpc>
                <a:spcPct val="120000"/>
              </a:lnSpc>
              <a:buFontTx/>
              <a:buChar char="•"/>
            </a:pPr>
            <a:r>
              <a:rPr lang="tr-TR" sz="1400">
                <a:solidFill>
                  <a:srgbClr val="0000CC"/>
                </a:solidFill>
                <a:latin typeface="Tahoma" pitchFamily="34" charset="0"/>
              </a:rPr>
              <a:t> Cidago yüksekliği 165 cm, canlı ağırlığı 600-700 </a:t>
            </a:r>
          </a:p>
          <a:p>
            <a:pPr algn="just">
              <a:lnSpc>
                <a:spcPct val="120000"/>
              </a:lnSpc>
            </a:pPr>
            <a:r>
              <a:rPr lang="tr-TR" sz="1400">
                <a:solidFill>
                  <a:srgbClr val="0000CC"/>
                </a:solidFill>
                <a:latin typeface="Tahoma" pitchFamily="34" charset="0"/>
              </a:rPr>
              <a:t>kg’dır. </a:t>
            </a:r>
          </a:p>
        </p:txBody>
      </p:sp>
      <p:pic>
        <p:nvPicPr>
          <p:cNvPr id="885766" name="Picture 6" descr="shir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620713"/>
            <a:ext cx="2376488" cy="190023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85767" name="Picture 7" descr="clydestal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2636838"/>
            <a:ext cx="2376488" cy="200818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85768" name="Picture 8" descr="suffolk_hor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4783138"/>
            <a:ext cx="2376488" cy="189388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74563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885766"/>
                                        </p:tgtEl>
                                        <p:attrNameLst>
                                          <p:attrName>style.visibility</p:attrName>
                                        </p:attrNameLst>
                                      </p:cBhvr>
                                      <p:to>
                                        <p:strVal val="visible"/>
                                      </p:to>
                                    </p:set>
                                    <p:animEffect transition="in" filter="checkerboard(across)">
                                      <p:cBhvr>
                                        <p:cTn id="7" dur="500"/>
                                        <p:tgtEl>
                                          <p:spTgt spid="8857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85763"/>
                                        </p:tgtEl>
                                        <p:attrNameLst>
                                          <p:attrName>style.visibility</p:attrName>
                                        </p:attrNameLst>
                                      </p:cBhvr>
                                      <p:to>
                                        <p:strVal val="visible"/>
                                      </p:to>
                                    </p:set>
                                    <p:animEffect transition="in" filter="checkerboard(across)">
                                      <p:cBhvr>
                                        <p:cTn id="12" dur="500"/>
                                        <p:tgtEl>
                                          <p:spTgt spid="88576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885767"/>
                                        </p:tgtEl>
                                        <p:attrNameLst>
                                          <p:attrName>style.visibility</p:attrName>
                                        </p:attrNameLst>
                                      </p:cBhvr>
                                      <p:to>
                                        <p:strVal val="visible"/>
                                      </p:to>
                                    </p:set>
                                    <p:animEffect transition="in" filter="checkerboard(across)">
                                      <p:cBhvr>
                                        <p:cTn id="17" dur="500"/>
                                        <p:tgtEl>
                                          <p:spTgt spid="88576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85764"/>
                                        </p:tgtEl>
                                        <p:attrNameLst>
                                          <p:attrName>style.visibility</p:attrName>
                                        </p:attrNameLst>
                                      </p:cBhvr>
                                      <p:to>
                                        <p:strVal val="visible"/>
                                      </p:to>
                                    </p:set>
                                    <p:animEffect transition="in" filter="checkerboard(across)">
                                      <p:cBhvr>
                                        <p:cTn id="22" dur="500"/>
                                        <p:tgtEl>
                                          <p:spTgt spid="88576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nodeType="clickEffect">
                                  <p:stCondLst>
                                    <p:cond delay="0"/>
                                  </p:stCondLst>
                                  <p:childTnLst>
                                    <p:set>
                                      <p:cBhvr>
                                        <p:cTn id="26" dur="1" fill="hold">
                                          <p:stCondLst>
                                            <p:cond delay="0"/>
                                          </p:stCondLst>
                                        </p:cTn>
                                        <p:tgtEl>
                                          <p:spTgt spid="885768"/>
                                        </p:tgtEl>
                                        <p:attrNameLst>
                                          <p:attrName>style.visibility</p:attrName>
                                        </p:attrNameLst>
                                      </p:cBhvr>
                                      <p:to>
                                        <p:strVal val="visible"/>
                                      </p:to>
                                    </p:set>
                                    <p:animEffect transition="in" filter="checkerboard(across)">
                                      <p:cBhvr>
                                        <p:cTn id="27" dur="500"/>
                                        <p:tgtEl>
                                          <p:spTgt spid="88576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885765"/>
                                        </p:tgtEl>
                                        <p:attrNameLst>
                                          <p:attrName>style.visibility</p:attrName>
                                        </p:attrNameLst>
                                      </p:cBhvr>
                                      <p:to>
                                        <p:strVal val="visible"/>
                                      </p:to>
                                    </p:set>
                                    <p:animEffect transition="in" filter="checkerboard(across)">
                                      <p:cBhvr>
                                        <p:cTn id="32" dur="500"/>
                                        <p:tgtEl>
                                          <p:spTgt spid="8857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5763" grpId="0" animBg="1"/>
      <p:bldP spid="885764" grpId="0" animBg="1"/>
      <p:bldP spid="88576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Text Box 2"/>
          <p:cNvSpPr txBox="1">
            <a:spLocks noChangeArrowheads="1"/>
          </p:cNvSpPr>
          <p:nvPr/>
        </p:nvSpPr>
        <p:spPr bwMode="auto">
          <a:xfrm>
            <a:off x="1979613" y="0"/>
            <a:ext cx="51863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2400" b="1">
                <a:solidFill>
                  <a:srgbClr val="CC0000"/>
                </a:solidFill>
              </a:rPr>
              <a:t> Fransa Soğuk Kanlı At ırkları</a:t>
            </a:r>
          </a:p>
        </p:txBody>
      </p:sp>
      <p:sp>
        <p:nvSpPr>
          <p:cNvPr id="886787" name="AutoShape 3"/>
          <p:cNvSpPr>
            <a:spLocks noChangeArrowheads="1"/>
          </p:cNvSpPr>
          <p:nvPr/>
        </p:nvSpPr>
        <p:spPr bwMode="auto">
          <a:xfrm>
            <a:off x="4284663" y="1052513"/>
            <a:ext cx="4319587" cy="1295400"/>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endParaRPr lang="tr-TR" sz="2000">
              <a:solidFill>
                <a:srgbClr val="CC0000"/>
              </a:solidFill>
              <a:latin typeface="Tahoma" pitchFamily="34" charset="0"/>
            </a:endParaRPr>
          </a:p>
          <a:p>
            <a:pPr algn="just"/>
            <a:r>
              <a:rPr lang="tr-TR" sz="2000">
                <a:solidFill>
                  <a:srgbClr val="CC0000"/>
                </a:solidFill>
                <a:latin typeface="Tahoma" pitchFamily="34" charset="0"/>
              </a:rPr>
              <a:t>Percheron Atı</a:t>
            </a:r>
          </a:p>
          <a:p>
            <a:pPr algn="just">
              <a:lnSpc>
                <a:spcPct val="120000"/>
              </a:lnSpc>
              <a:buFontTx/>
              <a:buChar char="•"/>
            </a:pPr>
            <a:r>
              <a:rPr lang="tr-TR" sz="1400">
                <a:solidFill>
                  <a:srgbClr val="0000CC"/>
                </a:solidFill>
                <a:latin typeface="Tahoma" pitchFamily="34" charset="0"/>
              </a:rPr>
              <a:t> Olumsuz çevre şartlarına dayanaklıdır.</a:t>
            </a:r>
          </a:p>
          <a:p>
            <a:pPr algn="just">
              <a:lnSpc>
                <a:spcPct val="120000"/>
              </a:lnSpc>
              <a:buFontTx/>
              <a:buChar char="•"/>
            </a:pPr>
            <a:r>
              <a:rPr lang="tr-TR" sz="1400">
                <a:solidFill>
                  <a:srgbClr val="0000CC"/>
                </a:solidFill>
                <a:latin typeface="Tahoma" pitchFamily="34" charset="0"/>
              </a:rPr>
              <a:t> Çok iyi bir koşum hayvanıdır.</a:t>
            </a:r>
          </a:p>
          <a:p>
            <a:pPr algn="just">
              <a:lnSpc>
                <a:spcPct val="120000"/>
              </a:lnSpc>
            </a:pPr>
            <a:endParaRPr lang="tr-TR" sz="1400">
              <a:solidFill>
                <a:srgbClr val="0000CC"/>
              </a:solidFill>
              <a:latin typeface="Tahoma" pitchFamily="34" charset="0"/>
            </a:endParaRPr>
          </a:p>
        </p:txBody>
      </p:sp>
      <p:sp>
        <p:nvSpPr>
          <p:cNvPr id="886788" name="AutoShape 4"/>
          <p:cNvSpPr>
            <a:spLocks noChangeArrowheads="1"/>
          </p:cNvSpPr>
          <p:nvPr/>
        </p:nvSpPr>
        <p:spPr bwMode="auto">
          <a:xfrm>
            <a:off x="4284663" y="2852738"/>
            <a:ext cx="4321175" cy="1439862"/>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r>
              <a:rPr lang="tr-TR" sz="2000">
                <a:solidFill>
                  <a:srgbClr val="CC0000"/>
                </a:solidFill>
                <a:latin typeface="Tahoma" pitchFamily="34" charset="0"/>
              </a:rPr>
              <a:t>Boulonnais Atı</a:t>
            </a:r>
          </a:p>
          <a:p>
            <a:pPr algn="just">
              <a:lnSpc>
                <a:spcPct val="120000"/>
              </a:lnSpc>
              <a:buFontTx/>
              <a:buChar char="•"/>
            </a:pPr>
            <a:r>
              <a:rPr lang="tr-TR" sz="1400">
                <a:solidFill>
                  <a:srgbClr val="0000CC"/>
                </a:solidFill>
                <a:latin typeface="Tahoma" pitchFamily="34" charset="0"/>
              </a:rPr>
              <a:t> Ağır yük taşıma ve çiftlik işlerinde kullanılırlar.</a:t>
            </a:r>
          </a:p>
        </p:txBody>
      </p:sp>
      <p:sp>
        <p:nvSpPr>
          <p:cNvPr id="886789" name="AutoShape 5"/>
          <p:cNvSpPr>
            <a:spLocks noChangeArrowheads="1"/>
          </p:cNvSpPr>
          <p:nvPr/>
        </p:nvSpPr>
        <p:spPr bwMode="auto">
          <a:xfrm>
            <a:off x="4356100" y="4868863"/>
            <a:ext cx="4321175" cy="1727200"/>
          </a:xfrm>
          <a:prstGeom prst="roundRect">
            <a:avLst>
              <a:gd name="adj" fmla="val 16667"/>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r>
              <a:rPr lang="tr-TR" sz="2000">
                <a:solidFill>
                  <a:srgbClr val="CC0000"/>
                </a:solidFill>
                <a:latin typeface="Tahoma" pitchFamily="34" charset="0"/>
              </a:rPr>
              <a:t>Breton Atı</a:t>
            </a:r>
          </a:p>
          <a:p>
            <a:pPr algn="just">
              <a:lnSpc>
                <a:spcPct val="120000"/>
              </a:lnSpc>
              <a:buFontTx/>
              <a:buChar char="•"/>
            </a:pPr>
            <a:r>
              <a:rPr lang="tr-TR" sz="1400">
                <a:solidFill>
                  <a:srgbClr val="0000CC"/>
                </a:solidFill>
                <a:latin typeface="Tahoma" pitchFamily="34" charset="0"/>
              </a:rPr>
              <a:t> Ağır yük taşıma ve çiftlik işlerinde kullanılırlar.</a:t>
            </a:r>
          </a:p>
          <a:p>
            <a:pPr algn="just">
              <a:lnSpc>
                <a:spcPct val="120000"/>
              </a:lnSpc>
              <a:buFontTx/>
              <a:buChar char="•"/>
            </a:pPr>
            <a:r>
              <a:rPr lang="tr-TR" sz="1400">
                <a:solidFill>
                  <a:srgbClr val="0000CC"/>
                </a:solidFill>
                <a:latin typeface="Tahoma" pitchFamily="34" charset="0"/>
              </a:rPr>
              <a:t> Günümüzde daha çok et üretimi amacıyla </a:t>
            </a:r>
          </a:p>
          <a:p>
            <a:pPr algn="just">
              <a:lnSpc>
                <a:spcPct val="120000"/>
              </a:lnSpc>
            </a:pPr>
            <a:r>
              <a:rPr lang="tr-TR" sz="1400">
                <a:solidFill>
                  <a:srgbClr val="0000CC"/>
                </a:solidFill>
                <a:latin typeface="Tahoma" pitchFamily="34" charset="0"/>
              </a:rPr>
              <a:t>yetiştirilir.</a:t>
            </a:r>
          </a:p>
        </p:txBody>
      </p:sp>
      <p:pic>
        <p:nvPicPr>
          <p:cNvPr id="886790" name="Picture 6" descr="percher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692150"/>
            <a:ext cx="2447925" cy="190023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86791" name="Picture 7" descr="Breton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4868863"/>
            <a:ext cx="2376488" cy="186213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86792" name="Picture 8" descr="Boulonnais_hor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2708275"/>
            <a:ext cx="2447925" cy="199866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9258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886790"/>
                                        </p:tgtEl>
                                        <p:attrNameLst>
                                          <p:attrName>style.visibility</p:attrName>
                                        </p:attrNameLst>
                                      </p:cBhvr>
                                      <p:to>
                                        <p:strVal val="visible"/>
                                      </p:to>
                                    </p:set>
                                    <p:animEffect transition="in" filter="checkerboard(across)">
                                      <p:cBhvr>
                                        <p:cTn id="7" dur="500"/>
                                        <p:tgtEl>
                                          <p:spTgt spid="8867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86787"/>
                                        </p:tgtEl>
                                        <p:attrNameLst>
                                          <p:attrName>style.visibility</p:attrName>
                                        </p:attrNameLst>
                                      </p:cBhvr>
                                      <p:to>
                                        <p:strVal val="visible"/>
                                      </p:to>
                                    </p:set>
                                    <p:animEffect transition="in" filter="checkerboard(across)">
                                      <p:cBhvr>
                                        <p:cTn id="12" dur="500"/>
                                        <p:tgtEl>
                                          <p:spTgt spid="88678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886792"/>
                                        </p:tgtEl>
                                        <p:attrNameLst>
                                          <p:attrName>style.visibility</p:attrName>
                                        </p:attrNameLst>
                                      </p:cBhvr>
                                      <p:to>
                                        <p:strVal val="visible"/>
                                      </p:to>
                                    </p:set>
                                    <p:animEffect transition="in" filter="checkerboard(across)">
                                      <p:cBhvr>
                                        <p:cTn id="17" dur="500"/>
                                        <p:tgtEl>
                                          <p:spTgt spid="88679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86788"/>
                                        </p:tgtEl>
                                        <p:attrNameLst>
                                          <p:attrName>style.visibility</p:attrName>
                                        </p:attrNameLst>
                                      </p:cBhvr>
                                      <p:to>
                                        <p:strVal val="visible"/>
                                      </p:to>
                                    </p:set>
                                    <p:animEffect transition="in" filter="checkerboard(across)">
                                      <p:cBhvr>
                                        <p:cTn id="22" dur="500"/>
                                        <p:tgtEl>
                                          <p:spTgt spid="88678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nodeType="clickEffect">
                                  <p:stCondLst>
                                    <p:cond delay="0"/>
                                  </p:stCondLst>
                                  <p:childTnLst>
                                    <p:set>
                                      <p:cBhvr>
                                        <p:cTn id="26" dur="1" fill="hold">
                                          <p:stCondLst>
                                            <p:cond delay="0"/>
                                          </p:stCondLst>
                                        </p:cTn>
                                        <p:tgtEl>
                                          <p:spTgt spid="886791"/>
                                        </p:tgtEl>
                                        <p:attrNameLst>
                                          <p:attrName>style.visibility</p:attrName>
                                        </p:attrNameLst>
                                      </p:cBhvr>
                                      <p:to>
                                        <p:strVal val="visible"/>
                                      </p:to>
                                    </p:set>
                                    <p:animEffect transition="in" filter="checkerboard(across)">
                                      <p:cBhvr>
                                        <p:cTn id="27" dur="500"/>
                                        <p:tgtEl>
                                          <p:spTgt spid="88679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886789"/>
                                        </p:tgtEl>
                                        <p:attrNameLst>
                                          <p:attrName>style.visibility</p:attrName>
                                        </p:attrNameLst>
                                      </p:cBhvr>
                                      <p:to>
                                        <p:strVal val="visible"/>
                                      </p:to>
                                    </p:set>
                                    <p:animEffect transition="in" filter="checkerboard(across)">
                                      <p:cBhvr>
                                        <p:cTn id="32" dur="500"/>
                                        <p:tgtEl>
                                          <p:spTgt spid="8867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6787" grpId="0" animBg="1"/>
      <p:bldP spid="886788" grpId="0" animBg="1"/>
      <p:bldP spid="886789"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71" name="Rectangle 7"/>
          <p:cNvSpPr>
            <a:spLocks noChangeArrowheads="1"/>
          </p:cNvSpPr>
          <p:nvPr/>
        </p:nvSpPr>
        <p:spPr bwMode="auto">
          <a:xfrm>
            <a:off x="4572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lnSpc>
                <a:spcPct val="90000"/>
              </a:lnSpc>
              <a:defRPr/>
            </a:pPr>
            <a:r>
              <a:rPr lang="tr-TR" sz="3600" b="1">
                <a:solidFill>
                  <a:srgbClr val="00FF00"/>
                </a:solidFill>
                <a:effectLst>
                  <a:outerShdw blurRad="38100" dist="38100" dir="2700000" algn="tl">
                    <a:srgbClr val="000000"/>
                  </a:outerShdw>
                </a:effectLst>
              </a:rPr>
              <a:t>Türkiye Yerli Atları</a:t>
            </a:r>
          </a:p>
        </p:txBody>
      </p:sp>
      <p:sp>
        <p:nvSpPr>
          <p:cNvPr id="264195" name="Rectangle 8"/>
          <p:cNvSpPr>
            <a:spLocks noChangeArrowheads="1"/>
          </p:cNvSpPr>
          <p:nvPr/>
        </p:nvSpPr>
        <p:spPr bwMode="auto">
          <a:xfrm>
            <a:off x="0" y="1125538"/>
            <a:ext cx="8820150" cy="540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a:lnSpc>
                <a:spcPct val="80000"/>
              </a:lnSpc>
              <a:spcBef>
                <a:spcPct val="20000"/>
              </a:spcBef>
              <a:buClr>
                <a:srgbClr val="00FF00"/>
              </a:buClr>
              <a:buFontTx/>
              <a:buChar char="•"/>
            </a:pPr>
            <a:r>
              <a:rPr lang="tr-TR" sz="2000" b="1"/>
              <a:t>Türkiye’ de yerli ismi altında farklı çeşitli tipler  bulunmaktadır.</a:t>
            </a:r>
          </a:p>
          <a:p>
            <a:pPr marL="342900" indent="-342900" algn="just">
              <a:lnSpc>
                <a:spcPct val="80000"/>
              </a:lnSpc>
              <a:spcBef>
                <a:spcPct val="20000"/>
              </a:spcBef>
              <a:buClr>
                <a:srgbClr val="00FF00"/>
              </a:buClr>
              <a:buFontTx/>
              <a:buChar char="•"/>
            </a:pPr>
            <a:r>
              <a:rPr lang="tr-TR" sz="2000" b="1"/>
              <a:t>Bunların belli morfolojik vasıflarla tespit edilerek birbirinden ayrılması çok güçtür. </a:t>
            </a:r>
          </a:p>
          <a:p>
            <a:pPr marL="342900" indent="-342900" algn="just">
              <a:lnSpc>
                <a:spcPct val="80000"/>
              </a:lnSpc>
              <a:spcBef>
                <a:spcPct val="20000"/>
              </a:spcBef>
              <a:buClr>
                <a:srgbClr val="00FF00"/>
              </a:buClr>
              <a:buFontTx/>
              <a:buChar char="•"/>
            </a:pPr>
            <a:r>
              <a:rPr lang="tr-TR" sz="2000" b="1"/>
              <a:t>Türkiye’deki  atlar, soğuk ve sıcak kanlı yurtdışından getirilmiş yabancı atlarla melezlemeler sonucu oldukça karışmış durumdadır. </a:t>
            </a:r>
          </a:p>
          <a:p>
            <a:pPr marL="342900" indent="-342900" algn="just">
              <a:lnSpc>
                <a:spcPct val="80000"/>
              </a:lnSpc>
              <a:spcBef>
                <a:spcPct val="20000"/>
              </a:spcBef>
              <a:buClr>
                <a:srgbClr val="00FF00"/>
              </a:buClr>
              <a:buFontTx/>
              <a:buChar char="•"/>
            </a:pPr>
            <a:r>
              <a:rPr lang="tr-TR" sz="2000" b="1"/>
              <a:t>Dolayısıyla Türkiye’deki at ırklarını birbirinin içine girmiş büyük gruplara ayırmak daha doğru bir sınıflandırma olur. </a:t>
            </a:r>
          </a:p>
          <a:p>
            <a:pPr marL="342900" indent="-342900" algn="just">
              <a:lnSpc>
                <a:spcPct val="80000"/>
              </a:lnSpc>
              <a:spcBef>
                <a:spcPct val="20000"/>
              </a:spcBef>
              <a:buClr>
                <a:srgbClr val="00FF00"/>
              </a:buClr>
              <a:buFontTx/>
              <a:buChar char="•"/>
            </a:pPr>
            <a:r>
              <a:rPr lang="tr-TR" sz="2000" b="1"/>
              <a:t>Yapılan araştırmalarda  Türkiye’ de bulunan yerli atları;</a:t>
            </a:r>
            <a:r>
              <a:rPr lang="tr-TR" sz="2000" b="1">
                <a:solidFill>
                  <a:srgbClr val="00FF00"/>
                </a:solidFill>
              </a:rPr>
              <a:t>	   </a:t>
            </a:r>
          </a:p>
          <a:p>
            <a:pPr marL="342900" indent="-342900" algn="just">
              <a:lnSpc>
                <a:spcPct val="80000"/>
              </a:lnSpc>
              <a:spcBef>
                <a:spcPct val="20000"/>
              </a:spcBef>
              <a:buClr>
                <a:srgbClr val="FFFF66"/>
              </a:buClr>
              <a:buFont typeface="Wingdings" pitchFamily="2" charset="2"/>
              <a:buChar char="§"/>
            </a:pPr>
            <a:r>
              <a:rPr lang="tr-TR" sz="2000" b="1">
                <a:solidFill>
                  <a:srgbClr val="E2021D"/>
                </a:solidFill>
              </a:rPr>
              <a:t>Anadolu Yerli Tipleri</a:t>
            </a:r>
          </a:p>
          <a:p>
            <a:pPr marL="342900" indent="-342900" algn="just">
              <a:lnSpc>
                <a:spcPct val="80000"/>
              </a:lnSpc>
              <a:spcBef>
                <a:spcPct val="20000"/>
              </a:spcBef>
              <a:buClr>
                <a:srgbClr val="FFFF66"/>
              </a:buClr>
              <a:buFont typeface="Wingdings" pitchFamily="2" charset="2"/>
              <a:buChar char="§"/>
            </a:pPr>
            <a:r>
              <a:rPr lang="tr-TR" sz="2000" b="1">
                <a:solidFill>
                  <a:srgbClr val="E2021D"/>
                </a:solidFill>
              </a:rPr>
              <a:t>Uzun Yayla Tipleri</a:t>
            </a:r>
          </a:p>
          <a:p>
            <a:pPr marL="342900" indent="-342900" algn="just">
              <a:lnSpc>
                <a:spcPct val="80000"/>
              </a:lnSpc>
              <a:spcBef>
                <a:spcPct val="20000"/>
              </a:spcBef>
              <a:buClr>
                <a:srgbClr val="FFFF66"/>
              </a:buClr>
              <a:buFont typeface="Wingdings" pitchFamily="2" charset="2"/>
              <a:buChar char="§"/>
            </a:pPr>
            <a:r>
              <a:rPr lang="tr-TR" sz="2000" b="1">
                <a:solidFill>
                  <a:srgbClr val="E2021D"/>
                </a:solidFill>
              </a:rPr>
              <a:t>Malakan Atları</a:t>
            </a:r>
          </a:p>
          <a:p>
            <a:pPr marL="342900" indent="-342900" algn="just">
              <a:lnSpc>
                <a:spcPct val="80000"/>
              </a:lnSpc>
              <a:spcBef>
                <a:spcPct val="20000"/>
              </a:spcBef>
              <a:buClr>
                <a:srgbClr val="FFFF66"/>
              </a:buClr>
              <a:buFont typeface="Wingdings" pitchFamily="2" charset="2"/>
              <a:buChar char="§"/>
            </a:pPr>
            <a:r>
              <a:rPr lang="tr-TR" sz="2000" b="1">
                <a:solidFill>
                  <a:srgbClr val="E2021D"/>
                </a:solidFill>
              </a:rPr>
              <a:t>Midilliler ve diğer bölgesel tipler</a:t>
            </a:r>
            <a:r>
              <a:rPr lang="tr-TR" sz="2000" b="1"/>
              <a:t> diye dört ana grupta toplanabilir.</a:t>
            </a:r>
          </a:p>
        </p:txBody>
      </p:sp>
    </p:spTree>
    <p:extLst>
      <p:ext uri="{BB962C8B-B14F-4D97-AF65-F5344CB8AC3E}">
        <p14:creationId xmlns:p14="http://schemas.microsoft.com/office/powerpoint/2010/main" val="150530677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body" idx="4294967295"/>
          </p:nvPr>
        </p:nvSpPr>
        <p:spPr>
          <a:xfrm>
            <a:off x="0" y="982663"/>
            <a:ext cx="9144000" cy="5759450"/>
          </a:xfrm>
        </p:spPr>
        <p:txBody>
          <a:bodyPr/>
          <a:lstStyle/>
          <a:p>
            <a:pPr eaLnBrk="1" hangingPunct="1">
              <a:lnSpc>
                <a:spcPct val="80000"/>
              </a:lnSpc>
              <a:buFontTx/>
              <a:buNone/>
            </a:pPr>
            <a:r>
              <a:rPr lang="tr-TR" sz="1800" b="1" smtClean="0">
                <a:solidFill>
                  <a:srgbClr val="E2021D"/>
                </a:solidFill>
              </a:rPr>
              <a:t>	</a:t>
            </a:r>
            <a:r>
              <a:rPr lang="tr-TR" sz="2000" b="1" smtClean="0">
                <a:solidFill>
                  <a:srgbClr val="E2021D"/>
                </a:solidFill>
              </a:rPr>
              <a:t>1-Anadolu Yerli Tipleri</a:t>
            </a:r>
          </a:p>
          <a:p>
            <a:pPr eaLnBrk="1" hangingPunct="1">
              <a:lnSpc>
                <a:spcPct val="80000"/>
              </a:lnSpc>
              <a:buFontTx/>
              <a:buNone/>
            </a:pPr>
            <a:r>
              <a:rPr lang="tr-TR" sz="1800" b="1" smtClean="0"/>
              <a:t>	  Anadolu Yerli Tipleri  kendi içinde;</a:t>
            </a:r>
          </a:p>
          <a:p>
            <a:pPr eaLnBrk="1" hangingPunct="1">
              <a:lnSpc>
                <a:spcPct val="80000"/>
              </a:lnSpc>
              <a:buFontTx/>
              <a:buNone/>
            </a:pPr>
            <a:endParaRPr lang="tr-TR" sz="1800" b="1" smtClean="0"/>
          </a:p>
          <a:p>
            <a:pPr eaLnBrk="1" hangingPunct="1">
              <a:lnSpc>
                <a:spcPct val="80000"/>
              </a:lnSpc>
              <a:buFontTx/>
              <a:buNone/>
            </a:pPr>
            <a:r>
              <a:rPr lang="tr-TR" sz="1800" b="1" smtClean="0"/>
              <a:t>	</a:t>
            </a:r>
            <a:r>
              <a:rPr lang="tr-TR" sz="2000" b="1" smtClean="0">
                <a:solidFill>
                  <a:srgbClr val="E2021D"/>
                </a:solidFill>
              </a:rPr>
              <a:t>a- Asil Yerli Tip</a:t>
            </a:r>
            <a:r>
              <a:rPr lang="tr-TR" sz="1800" b="1" smtClean="0">
                <a:solidFill>
                  <a:srgbClr val="E2021D"/>
                </a:solidFill>
              </a:rPr>
              <a:t> </a:t>
            </a:r>
          </a:p>
          <a:p>
            <a:pPr algn="just" eaLnBrk="1" hangingPunct="1">
              <a:lnSpc>
                <a:spcPct val="80000"/>
              </a:lnSpc>
              <a:buClr>
                <a:srgbClr val="00FF00"/>
              </a:buClr>
            </a:pPr>
            <a:r>
              <a:rPr lang="tr-TR" sz="1800" b="1" smtClean="0"/>
              <a:t>Anadolu’ nun otokton yerli tipini teşkil eden bir attır. </a:t>
            </a:r>
          </a:p>
          <a:p>
            <a:pPr algn="just" eaLnBrk="1" hangingPunct="1">
              <a:lnSpc>
                <a:spcPct val="80000"/>
              </a:lnSpc>
              <a:buClr>
                <a:srgbClr val="00FF00"/>
              </a:buClr>
            </a:pPr>
            <a:r>
              <a:rPr lang="tr-TR" sz="1800" b="1" smtClean="0"/>
              <a:t>Ortalama 135 cm cidago yüksekliğiyle, harmonisi iyi zarif bir attır. </a:t>
            </a:r>
          </a:p>
          <a:p>
            <a:pPr algn="just" eaLnBrk="1" hangingPunct="1">
              <a:lnSpc>
                <a:spcPct val="80000"/>
              </a:lnSpc>
              <a:buClr>
                <a:srgbClr val="00FF00"/>
              </a:buClr>
            </a:pPr>
            <a:r>
              <a:rPr lang="tr-TR" sz="1800" b="1" smtClean="0"/>
              <a:t>Anadolu’ nun gerek iklim gerekse bakım ve beslenme şartlarına iyi uymuştur.</a:t>
            </a:r>
          </a:p>
          <a:p>
            <a:pPr algn="just" eaLnBrk="1" hangingPunct="1">
              <a:lnSpc>
                <a:spcPct val="80000"/>
              </a:lnSpc>
              <a:buClr>
                <a:srgbClr val="00FF00"/>
              </a:buClr>
            </a:pPr>
            <a:r>
              <a:rPr lang="tr-TR" sz="1800" b="1" smtClean="0"/>
              <a:t>Türk köylüsünün asırlardır kullandığı tiptir.</a:t>
            </a:r>
          </a:p>
          <a:p>
            <a:pPr algn="just" eaLnBrk="1" hangingPunct="1">
              <a:lnSpc>
                <a:spcPct val="80000"/>
              </a:lnSpc>
              <a:buFontTx/>
              <a:buNone/>
            </a:pPr>
            <a:endParaRPr lang="tr-TR" sz="1800" b="1" smtClean="0"/>
          </a:p>
          <a:p>
            <a:pPr algn="just" eaLnBrk="1" hangingPunct="1">
              <a:lnSpc>
                <a:spcPct val="80000"/>
              </a:lnSpc>
              <a:buFontTx/>
              <a:buNone/>
            </a:pPr>
            <a:r>
              <a:rPr lang="tr-TR" sz="1800" b="1" smtClean="0">
                <a:solidFill>
                  <a:srgbClr val="E2021D"/>
                </a:solidFill>
              </a:rPr>
              <a:t>	</a:t>
            </a:r>
            <a:r>
              <a:rPr lang="tr-TR" sz="2000" b="1" smtClean="0">
                <a:solidFill>
                  <a:srgbClr val="E2021D"/>
                </a:solidFill>
              </a:rPr>
              <a:t>b- Çukurova tipi yerli atlar</a:t>
            </a:r>
          </a:p>
          <a:p>
            <a:pPr algn="just" eaLnBrk="1" hangingPunct="1">
              <a:lnSpc>
                <a:spcPct val="80000"/>
              </a:lnSpc>
              <a:buClr>
                <a:srgbClr val="00FF00"/>
              </a:buClr>
            </a:pPr>
            <a:r>
              <a:rPr lang="tr-TR" sz="1800" b="1" smtClean="0"/>
              <a:t>Asil yerli tipe göre daha yüksek cidagoya sahiptir. </a:t>
            </a:r>
          </a:p>
          <a:p>
            <a:pPr algn="just" eaLnBrk="1" hangingPunct="1">
              <a:lnSpc>
                <a:spcPct val="80000"/>
              </a:lnSpc>
              <a:buClr>
                <a:srgbClr val="00FF00"/>
              </a:buClr>
            </a:pPr>
            <a:r>
              <a:rPr lang="tr-TR" sz="1800" b="1" smtClean="0"/>
              <a:t>Hatları biraz daha uzundur.</a:t>
            </a:r>
          </a:p>
          <a:p>
            <a:pPr algn="just" eaLnBrk="1" hangingPunct="1">
              <a:lnSpc>
                <a:spcPct val="80000"/>
              </a:lnSpc>
              <a:buClr>
                <a:srgbClr val="00FF00"/>
              </a:buClr>
            </a:pPr>
            <a:r>
              <a:rPr lang="tr-TR" sz="1800" b="1" smtClean="0"/>
              <a:t>Beden bölgeleri arasındaki uyum iyi değildir.</a:t>
            </a:r>
          </a:p>
          <a:p>
            <a:pPr algn="just" eaLnBrk="1" hangingPunct="1">
              <a:lnSpc>
                <a:spcPct val="80000"/>
              </a:lnSpc>
              <a:buFontTx/>
              <a:buNone/>
            </a:pPr>
            <a:endParaRPr lang="tr-TR" sz="1800" b="1" smtClean="0"/>
          </a:p>
          <a:p>
            <a:pPr algn="just" eaLnBrk="1" hangingPunct="1">
              <a:lnSpc>
                <a:spcPct val="80000"/>
              </a:lnSpc>
              <a:buFontTx/>
              <a:buNone/>
            </a:pPr>
            <a:r>
              <a:rPr lang="tr-TR" sz="2000" b="1" smtClean="0">
                <a:solidFill>
                  <a:srgbClr val="FFFF66"/>
                </a:solidFill>
              </a:rPr>
              <a:t>	</a:t>
            </a:r>
            <a:r>
              <a:rPr lang="tr-TR" sz="2000" b="1" smtClean="0">
                <a:solidFill>
                  <a:srgbClr val="E2021D"/>
                </a:solidFill>
              </a:rPr>
              <a:t>c- Arap atının etkisinde kalan yerli tip</a:t>
            </a:r>
            <a:r>
              <a:rPr lang="tr-TR" sz="1800" b="1" smtClean="0">
                <a:solidFill>
                  <a:srgbClr val="00FF00"/>
                </a:solidFill>
              </a:rPr>
              <a:t> </a:t>
            </a:r>
          </a:p>
          <a:p>
            <a:pPr algn="just" eaLnBrk="1" hangingPunct="1">
              <a:lnSpc>
                <a:spcPct val="80000"/>
              </a:lnSpc>
              <a:buClr>
                <a:srgbClr val="00FF00"/>
              </a:buClr>
            </a:pPr>
            <a:r>
              <a:rPr lang="tr-TR" sz="1800" b="1" smtClean="0"/>
              <a:t>Asil tipe nazaran biraz daha yüksek yapılıdır.</a:t>
            </a:r>
          </a:p>
          <a:p>
            <a:pPr algn="just" eaLnBrk="1" hangingPunct="1">
              <a:lnSpc>
                <a:spcPct val="80000"/>
              </a:lnSpc>
              <a:buClr>
                <a:srgbClr val="00FF00"/>
              </a:buClr>
            </a:pPr>
            <a:r>
              <a:rPr lang="tr-TR" sz="1800" b="1" smtClean="0"/>
              <a:t>Yerli atın genel karakterleriyle beraber Arap atına da benzerlik gösterir.</a:t>
            </a:r>
          </a:p>
          <a:p>
            <a:pPr algn="just" eaLnBrk="1" hangingPunct="1">
              <a:lnSpc>
                <a:spcPct val="80000"/>
              </a:lnSpc>
              <a:buClr>
                <a:srgbClr val="00FF00"/>
              </a:buClr>
            </a:pPr>
            <a:r>
              <a:rPr lang="tr-TR" sz="1800" b="1" smtClean="0"/>
              <a:t>Yurdumuzda en çok rastlanan yerli at tipi budur.</a:t>
            </a:r>
          </a:p>
        </p:txBody>
      </p:sp>
    </p:spTree>
    <p:extLst>
      <p:ext uri="{BB962C8B-B14F-4D97-AF65-F5344CB8AC3E}">
        <p14:creationId xmlns:p14="http://schemas.microsoft.com/office/powerpoint/2010/main" val="1828670027"/>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body" idx="4294967295"/>
          </p:nvPr>
        </p:nvSpPr>
        <p:spPr>
          <a:xfrm>
            <a:off x="0" y="965200"/>
            <a:ext cx="9144000" cy="5487988"/>
          </a:xfrm>
        </p:spPr>
        <p:txBody>
          <a:bodyPr/>
          <a:lstStyle/>
          <a:p>
            <a:pPr eaLnBrk="1" hangingPunct="1">
              <a:buFontTx/>
              <a:buNone/>
            </a:pPr>
            <a:r>
              <a:rPr lang="tr-TR" sz="2400" b="1" smtClean="0"/>
              <a:t>	</a:t>
            </a:r>
            <a:r>
              <a:rPr lang="tr-TR" sz="2400" b="1" smtClean="0">
                <a:solidFill>
                  <a:srgbClr val="F85810"/>
                </a:solidFill>
              </a:rPr>
              <a:t>2- Uzun Yayla Tipi Atlar</a:t>
            </a:r>
          </a:p>
          <a:p>
            <a:pPr eaLnBrk="1" hangingPunct="1">
              <a:buFontTx/>
              <a:buNone/>
            </a:pPr>
            <a:r>
              <a:rPr lang="tr-TR" sz="2400" b="1" smtClean="0">
                <a:solidFill>
                  <a:schemeClr val="tx2"/>
                </a:solidFill>
              </a:rPr>
              <a:t> </a:t>
            </a:r>
          </a:p>
          <a:p>
            <a:pPr algn="just" eaLnBrk="1" hangingPunct="1">
              <a:buClr>
                <a:srgbClr val="00FF00"/>
              </a:buClr>
            </a:pPr>
            <a:r>
              <a:rPr lang="tr-TR" sz="2400" b="1" smtClean="0">
                <a:latin typeface="Arial" charset="0"/>
              </a:rPr>
              <a:t>Bu atlar Sivas’ tan Kayseri’ ye kadar uzanan ve </a:t>
            </a:r>
            <a:r>
              <a:rPr lang="tr-TR" sz="2400" b="1" smtClean="0">
                <a:solidFill>
                  <a:srgbClr val="F85810"/>
                </a:solidFill>
                <a:latin typeface="Arial" charset="0"/>
              </a:rPr>
              <a:t>Uzun Yayla</a:t>
            </a:r>
            <a:r>
              <a:rPr lang="tr-TR" sz="2400" b="1" smtClean="0">
                <a:latin typeface="Arial" charset="0"/>
              </a:rPr>
              <a:t> ismiyle anılan yörede bulunmaktadır. </a:t>
            </a:r>
          </a:p>
          <a:p>
            <a:pPr algn="just" eaLnBrk="1" hangingPunct="1">
              <a:buClr>
                <a:srgbClr val="00FF00"/>
              </a:buClr>
            </a:pPr>
            <a:r>
              <a:rPr lang="tr-TR" sz="2400" b="1" smtClean="0">
                <a:latin typeface="Arial" charset="0"/>
              </a:rPr>
              <a:t>Oldukça iri yapılıdırlar.</a:t>
            </a:r>
          </a:p>
          <a:p>
            <a:pPr algn="just" eaLnBrk="1" hangingPunct="1">
              <a:buClr>
                <a:srgbClr val="00FF00"/>
              </a:buClr>
            </a:pPr>
            <a:r>
              <a:rPr lang="tr-TR" sz="2400" b="1" smtClean="0">
                <a:latin typeface="Arial" charset="0"/>
              </a:rPr>
              <a:t>Bu atların kökenini, Kafkaslar’ dan buraya getirilmiş </a:t>
            </a:r>
            <a:r>
              <a:rPr lang="tr-TR" sz="2400" b="1" smtClean="0">
                <a:solidFill>
                  <a:srgbClr val="F85810"/>
                </a:solidFill>
                <a:latin typeface="Arial" charset="0"/>
              </a:rPr>
              <a:t>Macar ve Çerkez atları</a:t>
            </a:r>
            <a:r>
              <a:rPr lang="tr-TR" sz="2400" b="1" smtClean="0">
                <a:latin typeface="Arial" charset="0"/>
              </a:rPr>
              <a:t> gibi yabancı atlar teşkil etmektedir. </a:t>
            </a:r>
          </a:p>
          <a:p>
            <a:pPr algn="just" eaLnBrk="1" hangingPunct="1">
              <a:buClr>
                <a:srgbClr val="00FF00"/>
              </a:buClr>
            </a:pPr>
            <a:r>
              <a:rPr lang="tr-TR" sz="2400" b="1" smtClean="0">
                <a:latin typeface="Arial" charset="0"/>
              </a:rPr>
              <a:t>Başları iri, alın düz, </a:t>
            </a:r>
            <a:r>
              <a:rPr lang="tr-TR" sz="2400" b="1" smtClean="0">
                <a:solidFill>
                  <a:srgbClr val="F85810"/>
                </a:solidFill>
                <a:latin typeface="Arial" charset="0"/>
              </a:rPr>
              <a:t>burun üstü koç baş</a:t>
            </a:r>
            <a:r>
              <a:rPr lang="tr-TR" sz="2400" b="1" smtClean="0">
                <a:latin typeface="Arial" charset="0"/>
              </a:rPr>
              <a:t> tipindedir.</a:t>
            </a:r>
          </a:p>
          <a:p>
            <a:pPr algn="just" eaLnBrk="1" hangingPunct="1">
              <a:buClr>
                <a:srgbClr val="00FF00"/>
              </a:buClr>
            </a:pPr>
            <a:r>
              <a:rPr lang="tr-TR" sz="2400" b="1" smtClean="0">
                <a:latin typeface="Arial" charset="0"/>
              </a:rPr>
              <a:t>Oldukça kaba ve heterojen görünümdedir. </a:t>
            </a:r>
          </a:p>
          <a:p>
            <a:pPr algn="just" eaLnBrk="1" hangingPunct="1">
              <a:buClr>
                <a:srgbClr val="00FF00"/>
              </a:buClr>
            </a:pPr>
            <a:r>
              <a:rPr lang="tr-TR" sz="2400" b="1" smtClean="0">
                <a:latin typeface="Arial" charset="0"/>
              </a:rPr>
              <a:t>Türkiye’de iri yapılı at yetiştirilmek maksadıyla getirilen </a:t>
            </a:r>
            <a:r>
              <a:rPr lang="tr-TR" sz="2400" b="1" smtClean="0">
                <a:solidFill>
                  <a:srgbClr val="F85810"/>
                </a:solidFill>
                <a:latin typeface="Arial" charset="0"/>
              </a:rPr>
              <a:t>Nonius </a:t>
            </a:r>
            <a:r>
              <a:rPr lang="tr-TR" sz="2400" b="1" smtClean="0">
                <a:latin typeface="Arial" charset="0"/>
              </a:rPr>
              <a:t>ve çok az sayıda da </a:t>
            </a:r>
            <a:r>
              <a:rPr lang="tr-TR" sz="2400" b="1" smtClean="0">
                <a:solidFill>
                  <a:srgbClr val="F85810"/>
                </a:solidFill>
                <a:latin typeface="Arial" charset="0"/>
              </a:rPr>
              <a:t>İngiliz atıyla</a:t>
            </a:r>
            <a:r>
              <a:rPr lang="tr-TR" sz="2400" b="1" smtClean="0">
                <a:latin typeface="Arial" charset="0"/>
              </a:rPr>
              <a:t> yapılmak istenen melezlemelerde, ana tarafını bu atlar teşkil etmişlerdir.</a:t>
            </a:r>
          </a:p>
        </p:txBody>
      </p:sp>
    </p:spTree>
    <p:extLst>
      <p:ext uri="{BB962C8B-B14F-4D97-AF65-F5344CB8AC3E}">
        <p14:creationId xmlns:p14="http://schemas.microsoft.com/office/powerpoint/2010/main" val="1478579019"/>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body" idx="4294967295"/>
          </p:nvPr>
        </p:nvSpPr>
        <p:spPr>
          <a:xfrm>
            <a:off x="0" y="476250"/>
            <a:ext cx="9144000" cy="5876925"/>
          </a:xfrm>
        </p:spPr>
        <p:txBody>
          <a:bodyPr>
            <a:normAutofit lnSpcReduction="10000"/>
          </a:bodyPr>
          <a:lstStyle/>
          <a:p>
            <a:pPr eaLnBrk="1" hangingPunct="1">
              <a:lnSpc>
                <a:spcPct val="80000"/>
              </a:lnSpc>
              <a:buFontTx/>
              <a:buNone/>
            </a:pPr>
            <a:endParaRPr lang="tr-TR" sz="2000" b="1" smtClean="0"/>
          </a:p>
          <a:p>
            <a:pPr eaLnBrk="1" hangingPunct="1">
              <a:lnSpc>
                <a:spcPct val="80000"/>
              </a:lnSpc>
              <a:buFontTx/>
              <a:buNone/>
            </a:pPr>
            <a:r>
              <a:rPr lang="tr-TR" sz="2000" b="1" smtClean="0"/>
              <a:t>	</a:t>
            </a:r>
          </a:p>
          <a:p>
            <a:pPr algn="just" eaLnBrk="1" hangingPunct="1">
              <a:lnSpc>
                <a:spcPct val="80000"/>
              </a:lnSpc>
              <a:buFontTx/>
              <a:buNone/>
            </a:pPr>
            <a:r>
              <a:rPr lang="tr-TR" sz="2000" b="1" smtClean="0">
                <a:solidFill>
                  <a:schemeClr val="tx2"/>
                </a:solidFill>
              </a:rPr>
              <a:t>	</a:t>
            </a:r>
            <a:r>
              <a:rPr lang="tr-TR" sz="2000" b="1" smtClean="0">
                <a:solidFill>
                  <a:srgbClr val="7F00FE"/>
                </a:solidFill>
              </a:rPr>
              <a:t>3- Malakan  Atları</a:t>
            </a:r>
            <a:r>
              <a:rPr lang="tr-TR" sz="2000" b="1" smtClean="0">
                <a:solidFill>
                  <a:schemeClr val="tx2"/>
                </a:solidFill>
              </a:rPr>
              <a:t> </a:t>
            </a:r>
          </a:p>
          <a:p>
            <a:pPr algn="just" eaLnBrk="1" hangingPunct="1">
              <a:lnSpc>
                <a:spcPct val="80000"/>
              </a:lnSpc>
              <a:buFontTx/>
              <a:buNone/>
            </a:pPr>
            <a:endParaRPr lang="tr-TR" sz="2000" b="1" smtClean="0">
              <a:solidFill>
                <a:schemeClr val="tx2"/>
              </a:solidFill>
            </a:endParaRPr>
          </a:p>
          <a:p>
            <a:pPr algn="just" eaLnBrk="1" hangingPunct="1">
              <a:lnSpc>
                <a:spcPct val="80000"/>
              </a:lnSpc>
              <a:buClr>
                <a:srgbClr val="00FF00"/>
              </a:buClr>
            </a:pPr>
            <a:r>
              <a:rPr lang="tr-TR" sz="2000" b="1" smtClean="0">
                <a:solidFill>
                  <a:srgbClr val="140763"/>
                </a:solidFill>
              </a:rPr>
              <a:t>Kuzey Doğu Anadolu</a:t>
            </a:r>
            <a:r>
              <a:rPr lang="tr-TR" sz="2000" b="1" smtClean="0"/>
              <a:t> bölgesinde bulunduğu bildirilmektedir.</a:t>
            </a:r>
          </a:p>
          <a:p>
            <a:pPr algn="just" eaLnBrk="1" hangingPunct="1">
              <a:lnSpc>
                <a:spcPct val="80000"/>
              </a:lnSpc>
              <a:buClr>
                <a:srgbClr val="00FF00"/>
              </a:buClr>
            </a:pPr>
            <a:r>
              <a:rPr lang="tr-TR" sz="2000" b="1" smtClean="0"/>
              <a:t>Bu atlar, Rusya’ dan gelen göçmenlerle buraya getirilmiştir.</a:t>
            </a:r>
          </a:p>
          <a:p>
            <a:pPr algn="just" eaLnBrk="1" hangingPunct="1">
              <a:lnSpc>
                <a:spcPct val="80000"/>
              </a:lnSpc>
              <a:buClr>
                <a:srgbClr val="00FF00"/>
              </a:buClr>
            </a:pPr>
            <a:r>
              <a:rPr lang="tr-TR" sz="2000" b="1" smtClean="0"/>
              <a:t>Kısmen  soğuk kanlı atların kanını taşımaktadırlar.</a:t>
            </a:r>
          </a:p>
          <a:p>
            <a:pPr algn="just" eaLnBrk="1" hangingPunct="1">
              <a:lnSpc>
                <a:spcPct val="80000"/>
              </a:lnSpc>
              <a:buClr>
                <a:srgbClr val="00FF00"/>
              </a:buClr>
            </a:pPr>
            <a:r>
              <a:rPr lang="tr-TR" sz="2000" b="1" smtClean="0"/>
              <a:t>Yerli atlarla  karışmalar ve değişikliğe uğramalar sonucu, bu tipte bir atı görmek hemen hemen imkansızdır. </a:t>
            </a:r>
          </a:p>
          <a:p>
            <a:pPr algn="just" eaLnBrk="1" hangingPunct="1">
              <a:lnSpc>
                <a:spcPct val="80000"/>
              </a:lnSpc>
              <a:buFontTx/>
              <a:buNone/>
            </a:pPr>
            <a:endParaRPr lang="tr-TR" sz="2000" b="1" smtClean="0"/>
          </a:p>
          <a:p>
            <a:pPr algn="just" eaLnBrk="1" hangingPunct="1">
              <a:lnSpc>
                <a:spcPct val="80000"/>
              </a:lnSpc>
              <a:buFontTx/>
              <a:buNone/>
            </a:pPr>
            <a:r>
              <a:rPr lang="tr-TR" sz="2000" b="1" smtClean="0"/>
              <a:t>	</a:t>
            </a:r>
            <a:r>
              <a:rPr lang="tr-TR" sz="2000" b="1" smtClean="0">
                <a:solidFill>
                  <a:srgbClr val="7F00FE"/>
                </a:solidFill>
              </a:rPr>
              <a:t>4-Midilliler ve diğer bölgesel  tipler</a:t>
            </a:r>
          </a:p>
          <a:p>
            <a:pPr algn="just" eaLnBrk="1" hangingPunct="1">
              <a:lnSpc>
                <a:spcPct val="80000"/>
              </a:lnSpc>
              <a:buFontTx/>
              <a:buNone/>
            </a:pPr>
            <a:endParaRPr lang="tr-TR" sz="2000" b="1" smtClean="0">
              <a:solidFill>
                <a:srgbClr val="7F00FE"/>
              </a:solidFill>
            </a:endParaRPr>
          </a:p>
          <a:p>
            <a:pPr algn="just" eaLnBrk="1" hangingPunct="1">
              <a:lnSpc>
                <a:spcPct val="80000"/>
              </a:lnSpc>
              <a:buClr>
                <a:srgbClr val="00FF00"/>
              </a:buClr>
            </a:pPr>
            <a:r>
              <a:rPr lang="tr-TR" sz="2000" b="1" smtClean="0"/>
              <a:t>Batı Anadolu’nun dağlık sahil kesimlerinde ve adalarda yetiştirilen küçük yapılı atlardır.</a:t>
            </a:r>
          </a:p>
          <a:p>
            <a:pPr algn="just" eaLnBrk="1" hangingPunct="1">
              <a:lnSpc>
                <a:spcPct val="80000"/>
              </a:lnSpc>
              <a:buClr>
                <a:srgbClr val="00FF00"/>
              </a:buClr>
            </a:pPr>
            <a:r>
              <a:rPr lang="tr-TR" sz="2000" b="1" smtClean="0"/>
              <a:t>Dünyada poni olarak tanınırlar.</a:t>
            </a:r>
          </a:p>
          <a:p>
            <a:pPr algn="just" eaLnBrk="1" hangingPunct="1">
              <a:lnSpc>
                <a:spcPct val="80000"/>
              </a:lnSpc>
              <a:buClr>
                <a:srgbClr val="00FF00"/>
              </a:buClr>
            </a:pPr>
            <a:r>
              <a:rPr lang="tr-TR" sz="2000" b="1" smtClean="0"/>
              <a:t>Ortalama </a:t>
            </a:r>
            <a:r>
              <a:rPr lang="tr-TR" sz="2000" b="1" smtClean="0">
                <a:solidFill>
                  <a:srgbClr val="140763"/>
                </a:solidFill>
              </a:rPr>
              <a:t>110 cm</a:t>
            </a:r>
            <a:r>
              <a:rPr lang="tr-TR" sz="2000" b="1" smtClean="0"/>
              <a:t> cidago yüksekliğine sahiptir. </a:t>
            </a:r>
          </a:p>
          <a:p>
            <a:pPr algn="just" eaLnBrk="1" hangingPunct="1">
              <a:lnSpc>
                <a:spcPct val="80000"/>
              </a:lnSpc>
              <a:buClr>
                <a:srgbClr val="00FF00"/>
              </a:buClr>
            </a:pPr>
            <a:r>
              <a:rPr lang="tr-TR" sz="2000" b="1" smtClean="0"/>
              <a:t>Hafif binek ve taşıma hizmetlerinde kullanılırlar.</a:t>
            </a:r>
          </a:p>
          <a:p>
            <a:pPr algn="just" eaLnBrk="1" hangingPunct="1">
              <a:lnSpc>
                <a:spcPct val="80000"/>
              </a:lnSpc>
              <a:buClr>
                <a:srgbClr val="00FF00"/>
              </a:buClr>
            </a:pPr>
            <a:r>
              <a:rPr lang="tr-TR" sz="2000" b="1" smtClean="0"/>
              <a:t>Genellikle yürüyüşleri rahvan olduğundan halk tarafından çok sevilir. </a:t>
            </a:r>
          </a:p>
          <a:p>
            <a:pPr algn="just" eaLnBrk="1" hangingPunct="1">
              <a:lnSpc>
                <a:spcPct val="80000"/>
              </a:lnSpc>
              <a:buFont typeface="Wingdings" pitchFamily="2" charset="2"/>
              <a:buChar char="ü"/>
            </a:pPr>
            <a:endParaRPr lang="tr-TR" sz="2000" b="1" smtClean="0"/>
          </a:p>
          <a:p>
            <a:pPr eaLnBrk="1" hangingPunct="1">
              <a:lnSpc>
                <a:spcPct val="80000"/>
              </a:lnSpc>
              <a:buFontTx/>
              <a:buNone/>
            </a:pPr>
            <a:r>
              <a:rPr lang="tr-TR" sz="2000" b="1" smtClean="0"/>
              <a:t>	</a:t>
            </a:r>
          </a:p>
        </p:txBody>
      </p:sp>
    </p:spTree>
    <p:extLst>
      <p:ext uri="{BB962C8B-B14F-4D97-AF65-F5344CB8AC3E}">
        <p14:creationId xmlns:p14="http://schemas.microsoft.com/office/powerpoint/2010/main" val="4027822890"/>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body" idx="4294967295"/>
          </p:nvPr>
        </p:nvSpPr>
        <p:spPr>
          <a:xfrm>
            <a:off x="250825" y="936625"/>
            <a:ext cx="8686800" cy="5661025"/>
          </a:xfrm>
        </p:spPr>
        <p:txBody>
          <a:bodyPr/>
          <a:lstStyle/>
          <a:p>
            <a:pPr eaLnBrk="1" hangingPunct="1">
              <a:lnSpc>
                <a:spcPct val="80000"/>
              </a:lnSpc>
              <a:buFontTx/>
              <a:buNone/>
            </a:pPr>
            <a:endParaRPr lang="tr-TR" sz="2400" b="1" smtClean="0">
              <a:solidFill>
                <a:schemeClr val="tx2"/>
              </a:solidFill>
            </a:endParaRPr>
          </a:p>
          <a:p>
            <a:pPr eaLnBrk="1" hangingPunct="1">
              <a:lnSpc>
                <a:spcPct val="80000"/>
              </a:lnSpc>
              <a:buFontTx/>
              <a:buNone/>
            </a:pPr>
            <a:r>
              <a:rPr lang="tr-TR" sz="2400" b="1" smtClean="0">
                <a:solidFill>
                  <a:schemeClr val="tx2"/>
                </a:solidFill>
              </a:rPr>
              <a:t>				</a:t>
            </a:r>
            <a:r>
              <a:rPr lang="tr-TR" b="1" smtClean="0">
                <a:solidFill>
                  <a:srgbClr val="00FF00"/>
                </a:solidFill>
              </a:rPr>
              <a:t>Canik Atı</a:t>
            </a:r>
          </a:p>
          <a:p>
            <a:pPr eaLnBrk="1" hangingPunct="1">
              <a:lnSpc>
                <a:spcPct val="80000"/>
              </a:lnSpc>
              <a:buFontTx/>
              <a:buNone/>
            </a:pPr>
            <a:r>
              <a:rPr lang="tr-TR" sz="2400" b="1" smtClean="0">
                <a:solidFill>
                  <a:schemeClr val="tx2"/>
                </a:solidFill>
              </a:rPr>
              <a:t> </a:t>
            </a:r>
          </a:p>
          <a:p>
            <a:pPr algn="just" eaLnBrk="1" hangingPunct="1">
              <a:lnSpc>
                <a:spcPct val="80000"/>
              </a:lnSpc>
              <a:buClr>
                <a:srgbClr val="00FF00"/>
              </a:buClr>
            </a:pPr>
            <a:r>
              <a:rPr lang="tr-TR" sz="2400" b="1" smtClean="0"/>
              <a:t>Bölgesel tiplerden en önemlisi Karadeniz sahil şeridinde bulunan </a:t>
            </a:r>
            <a:r>
              <a:rPr lang="tr-TR" sz="2400" b="1" smtClean="0">
                <a:solidFill>
                  <a:srgbClr val="00FF00"/>
                </a:solidFill>
              </a:rPr>
              <a:t>Canik Atıdır</a:t>
            </a:r>
            <a:r>
              <a:rPr lang="tr-TR" sz="2400" b="1" smtClean="0"/>
              <a:t>.</a:t>
            </a:r>
          </a:p>
          <a:p>
            <a:pPr algn="just" eaLnBrk="1" hangingPunct="1">
              <a:lnSpc>
                <a:spcPct val="80000"/>
              </a:lnSpc>
              <a:buClr>
                <a:srgbClr val="00FF00"/>
              </a:buClr>
            </a:pPr>
            <a:r>
              <a:rPr lang="tr-TR" sz="2400" b="1" smtClean="0"/>
              <a:t>Samsun ve özellikle Çarşamba yöresinde yetiştirilir.</a:t>
            </a:r>
          </a:p>
          <a:p>
            <a:pPr algn="just" eaLnBrk="1" hangingPunct="1">
              <a:lnSpc>
                <a:spcPct val="80000"/>
              </a:lnSpc>
              <a:buClr>
                <a:srgbClr val="00FF00"/>
              </a:buClr>
            </a:pPr>
            <a:r>
              <a:rPr lang="tr-TR" sz="2400" b="1" smtClean="0"/>
              <a:t>Kafkaslardan, çerkezlerin birlikte getirdiği bildirilmektedir.</a:t>
            </a:r>
          </a:p>
          <a:p>
            <a:pPr algn="just" eaLnBrk="1" hangingPunct="1">
              <a:lnSpc>
                <a:spcPct val="80000"/>
              </a:lnSpc>
              <a:buClr>
                <a:srgbClr val="00FF00"/>
              </a:buClr>
            </a:pPr>
            <a:r>
              <a:rPr lang="tr-TR" sz="2400" b="1" smtClean="0"/>
              <a:t>Bu atlar Uzunyayla atlarından oldukça farklıdır. </a:t>
            </a:r>
          </a:p>
          <a:p>
            <a:pPr algn="just" eaLnBrk="1" hangingPunct="1">
              <a:lnSpc>
                <a:spcPct val="80000"/>
              </a:lnSpc>
              <a:buClr>
                <a:srgbClr val="00FF00"/>
              </a:buClr>
            </a:pPr>
            <a:r>
              <a:rPr lang="tr-TR" sz="2400" b="1" smtClean="0"/>
              <a:t>Asabi mizaçlı ve  çeviktir. </a:t>
            </a:r>
          </a:p>
          <a:p>
            <a:pPr algn="just" eaLnBrk="1" hangingPunct="1">
              <a:lnSpc>
                <a:spcPct val="80000"/>
              </a:lnSpc>
              <a:buClr>
                <a:srgbClr val="00FF00"/>
              </a:buClr>
            </a:pPr>
            <a:r>
              <a:rPr lang="tr-TR" sz="2400" b="1" smtClean="0"/>
              <a:t>Bacaklar kuvvetli, amudiyetleri iyidir.</a:t>
            </a:r>
          </a:p>
          <a:p>
            <a:pPr algn="just" eaLnBrk="1" hangingPunct="1">
              <a:lnSpc>
                <a:spcPct val="80000"/>
              </a:lnSpc>
              <a:buClr>
                <a:srgbClr val="00FF00"/>
              </a:buClr>
            </a:pPr>
            <a:r>
              <a:rPr lang="tr-TR" sz="2400" b="1" smtClean="0"/>
              <a:t>Yürüyüşleri rahvan olduğu için uzun yıllar İstanbul’da arabacılar tarafından aranan bir at olmuştur.</a:t>
            </a:r>
          </a:p>
          <a:p>
            <a:pPr eaLnBrk="1" hangingPunct="1">
              <a:lnSpc>
                <a:spcPct val="80000"/>
              </a:lnSpc>
            </a:pPr>
            <a:endParaRPr lang="tr-TR" sz="2400" smtClean="0"/>
          </a:p>
        </p:txBody>
      </p:sp>
    </p:spTree>
    <p:extLst>
      <p:ext uri="{BB962C8B-B14F-4D97-AF65-F5344CB8AC3E}">
        <p14:creationId xmlns:p14="http://schemas.microsoft.com/office/powerpoint/2010/main" val="3704281445"/>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body" idx="4294967295"/>
          </p:nvPr>
        </p:nvSpPr>
        <p:spPr>
          <a:xfrm>
            <a:off x="0" y="936625"/>
            <a:ext cx="9144000" cy="5876925"/>
          </a:xfrm>
        </p:spPr>
        <p:txBody>
          <a:bodyPr/>
          <a:lstStyle/>
          <a:p>
            <a:pPr eaLnBrk="1" hangingPunct="1">
              <a:buFontTx/>
              <a:buNone/>
            </a:pPr>
            <a:r>
              <a:rPr lang="tr-TR" sz="2000" b="1" smtClean="0">
                <a:solidFill>
                  <a:srgbClr val="00FF00"/>
                </a:solidFill>
              </a:rPr>
              <a:t>	</a:t>
            </a:r>
            <a:r>
              <a:rPr lang="tr-TR" sz="2800" b="1" smtClean="0">
                <a:solidFill>
                  <a:srgbClr val="140763"/>
                </a:solidFill>
                <a:latin typeface="Arial" charset="0"/>
              </a:rPr>
              <a:t>Irkların Korunmasının Önemi</a:t>
            </a:r>
          </a:p>
          <a:p>
            <a:pPr algn="just" eaLnBrk="1" hangingPunct="1">
              <a:buClr>
                <a:srgbClr val="00FF00"/>
              </a:buClr>
            </a:pPr>
            <a:r>
              <a:rPr lang="tr-TR" sz="2000" b="1" smtClean="0"/>
              <a:t>Dünyada ırkları korumanın </a:t>
            </a:r>
            <a:r>
              <a:rPr lang="tr-TR" sz="2000" b="1" smtClean="0">
                <a:solidFill>
                  <a:srgbClr val="E2021D"/>
                </a:solidFill>
              </a:rPr>
              <a:t>genel amacı;</a:t>
            </a:r>
            <a:r>
              <a:rPr lang="tr-TR" sz="2000" b="1" smtClean="0"/>
              <a:t> karakterleri ve kalıtsal faktörleri kontrol eden genleri geleceğe taşımaktır.</a:t>
            </a:r>
          </a:p>
          <a:p>
            <a:pPr algn="just" eaLnBrk="1" hangingPunct="1">
              <a:buClr>
                <a:srgbClr val="00FF00"/>
              </a:buClr>
            </a:pPr>
            <a:r>
              <a:rPr lang="tr-TR" sz="2000" b="1" smtClean="0"/>
              <a:t>Sanayi devrimi atın; tarım ve ulaşımındaki etkisini neredeyse ortadan kaldırmıştır.</a:t>
            </a:r>
          </a:p>
          <a:p>
            <a:pPr algn="just" eaLnBrk="1" hangingPunct="1">
              <a:buClr>
                <a:srgbClr val="00FF00"/>
              </a:buClr>
            </a:pPr>
            <a:r>
              <a:rPr lang="tr-TR" sz="2000" b="1" smtClean="0"/>
              <a:t>Bu nedenle de geçmişte çok önemli fonksiyonları olan at ırkları yok olma tehdidiyle karşı karşıyadır.</a:t>
            </a:r>
          </a:p>
          <a:p>
            <a:pPr algn="just" eaLnBrk="1" hangingPunct="1">
              <a:buClr>
                <a:srgbClr val="00FF00"/>
              </a:buClr>
            </a:pPr>
            <a:r>
              <a:rPr lang="tr-TR" sz="2000" b="1" smtClean="0"/>
              <a:t>Az sayıdaki hayvanın yetiştirmede kullanılması, at ırkları içerisinde </a:t>
            </a:r>
            <a:r>
              <a:rPr lang="tr-TR" sz="2000" b="1" smtClean="0">
                <a:solidFill>
                  <a:srgbClr val="E2021D"/>
                </a:solidFill>
              </a:rPr>
              <a:t>genetik varyasyonu</a:t>
            </a:r>
            <a:r>
              <a:rPr lang="tr-TR" sz="2000" b="1" smtClean="0"/>
              <a:t> azaltmaktadır. </a:t>
            </a:r>
          </a:p>
          <a:p>
            <a:pPr algn="just" eaLnBrk="1" hangingPunct="1">
              <a:buClr>
                <a:srgbClr val="00FF00"/>
              </a:buClr>
            </a:pPr>
            <a:r>
              <a:rPr lang="tr-TR" sz="2000" b="1" smtClean="0"/>
              <a:t>Bu da ırk içerisinde</a:t>
            </a:r>
            <a:r>
              <a:rPr lang="tr-TR" sz="2000" b="1" smtClean="0">
                <a:solidFill>
                  <a:schemeClr val="hlink"/>
                </a:solidFill>
              </a:rPr>
              <a:t> </a:t>
            </a:r>
            <a:r>
              <a:rPr lang="tr-TR" sz="2000" b="1" smtClean="0">
                <a:solidFill>
                  <a:srgbClr val="E2021D"/>
                </a:solidFill>
              </a:rPr>
              <a:t>homojenitenin </a:t>
            </a:r>
            <a:r>
              <a:rPr lang="tr-TR" sz="2000" b="1" smtClean="0"/>
              <a:t>yükselmesine neden olmaktadır. </a:t>
            </a:r>
          </a:p>
          <a:p>
            <a:pPr algn="just" eaLnBrk="1" hangingPunct="1">
              <a:buClr>
                <a:srgbClr val="00FF00"/>
              </a:buClr>
            </a:pPr>
            <a:r>
              <a:rPr lang="tr-TR" sz="2000" b="1" smtClean="0"/>
              <a:t>Bu durum ırkın herhangi bir seleksiyon baskısına, çevresel veya insan kaynaklı etkilere çok zor adapte olmasına yol açmaktadır. </a:t>
            </a:r>
          </a:p>
          <a:p>
            <a:pPr algn="just" eaLnBrk="1" hangingPunct="1">
              <a:buClr>
                <a:srgbClr val="00FF00"/>
              </a:buClr>
            </a:pPr>
            <a:r>
              <a:rPr lang="tr-TR" sz="2000" b="1" smtClean="0">
                <a:solidFill>
                  <a:srgbClr val="E2021D"/>
                </a:solidFill>
              </a:rPr>
              <a:t>Örneğin;</a:t>
            </a:r>
            <a:r>
              <a:rPr lang="tr-TR" sz="2000" b="1" smtClean="0"/>
              <a:t> genetik varyasyonun azalması bir hastalığın yeni bir suşuna karşı daha az dirençli olmak demektir.</a:t>
            </a:r>
          </a:p>
          <a:p>
            <a:pPr algn="just" eaLnBrk="1" hangingPunct="1">
              <a:buClr>
                <a:srgbClr val="00FF00"/>
              </a:buClr>
            </a:pPr>
            <a:r>
              <a:rPr lang="tr-TR" sz="2000" b="1" smtClean="0">
                <a:solidFill>
                  <a:srgbClr val="E2021D"/>
                </a:solidFill>
              </a:rPr>
              <a:t>Çünkü hastalıklara direnç sağlayan genler yok olmaktadır.</a:t>
            </a:r>
          </a:p>
        </p:txBody>
      </p:sp>
    </p:spTree>
    <p:extLst>
      <p:ext uri="{BB962C8B-B14F-4D97-AF65-F5344CB8AC3E}">
        <p14:creationId xmlns:p14="http://schemas.microsoft.com/office/powerpoint/2010/main" val="1968483052"/>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body" idx="4294967295"/>
          </p:nvPr>
        </p:nvSpPr>
        <p:spPr>
          <a:xfrm>
            <a:off x="217488" y="936625"/>
            <a:ext cx="8926512" cy="5921375"/>
          </a:xfrm>
        </p:spPr>
        <p:txBody>
          <a:bodyPr/>
          <a:lstStyle/>
          <a:p>
            <a:pPr algn="just" eaLnBrk="1" hangingPunct="1">
              <a:lnSpc>
                <a:spcPct val="80000"/>
              </a:lnSpc>
              <a:buClr>
                <a:srgbClr val="00FF00"/>
              </a:buClr>
            </a:pPr>
            <a:r>
              <a:rPr lang="tr-TR" sz="2600" b="1" smtClean="0">
                <a:latin typeface="Arial" charset="0"/>
              </a:rPr>
              <a:t>Diğer bir sonuçta </a:t>
            </a:r>
            <a:r>
              <a:rPr lang="tr-TR" sz="2600" b="1" smtClean="0">
                <a:solidFill>
                  <a:srgbClr val="7F00FE"/>
                </a:solidFill>
                <a:latin typeface="Arial" charset="0"/>
              </a:rPr>
              <a:t>Akrabalı Yetiştirmenin</a:t>
            </a:r>
            <a:r>
              <a:rPr lang="tr-TR" sz="2600" b="1" smtClean="0">
                <a:latin typeface="Arial" charset="0"/>
              </a:rPr>
              <a:t> artmasıdır.</a:t>
            </a:r>
          </a:p>
          <a:p>
            <a:pPr algn="just" eaLnBrk="1" hangingPunct="1">
              <a:lnSpc>
                <a:spcPct val="80000"/>
              </a:lnSpc>
              <a:buClr>
                <a:srgbClr val="00FF00"/>
              </a:buClr>
              <a:buFontTx/>
              <a:buNone/>
            </a:pPr>
            <a:endParaRPr lang="tr-TR" sz="2600" b="1" smtClean="0">
              <a:latin typeface="Arial" charset="0"/>
            </a:endParaRPr>
          </a:p>
          <a:p>
            <a:pPr algn="just" eaLnBrk="1" hangingPunct="1">
              <a:lnSpc>
                <a:spcPct val="80000"/>
              </a:lnSpc>
              <a:buClr>
                <a:srgbClr val="00FF00"/>
              </a:buClr>
            </a:pPr>
            <a:r>
              <a:rPr lang="tr-TR" sz="2600" b="1" smtClean="0">
                <a:latin typeface="Arial" charset="0"/>
              </a:rPr>
              <a:t>Kan Yakınlığının artması homozigotluğun artmasına ve </a:t>
            </a:r>
            <a:r>
              <a:rPr lang="tr-TR" sz="2600" b="1" smtClean="0">
                <a:solidFill>
                  <a:schemeClr val="hlink"/>
                </a:solidFill>
                <a:latin typeface="Arial" charset="0"/>
              </a:rPr>
              <a:t>resesif allellerin homozigot</a:t>
            </a:r>
            <a:r>
              <a:rPr lang="tr-TR" sz="2600" b="1" smtClean="0">
                <a:latin typeface="Arial" charset="0"/>
              </a:rPr>
              <a:t> olmasına neden olur.</a:t>
            </a:r>
          </a:p>
          <a:p>
            <a:pPr algn="just" eaLnBrk="1" hangingPunct="1">
              <a:lnSpc>
                <a:spcPct val="80000"/>
              </a:lnSpc>
              <a:buClr>
                <a:srgbClr val="00FF00"/>
              </a:buClr>
              <a:buFontTx/>
              <a:buNone/>
            </a:pPr>
            <a:r>
              <a:rPr lang="tr-TR" sz="2600" b="1" smtClean="0">
                <a:latin typeface="Arial" charset="0"/>
              </a:rPr>
              <a:t> </a:t>
            </a:r>
          </a:p>
          <a:p>
            <a:pPr algn="just" eaLnBrk="1" hangingPunct="1">
              <a:lnSpc>
                <a:spcPct val="80000"/>
              </a:lnSpc>
              <a:buClr>
                <a:srgbClr val="00FF00"/>
              </a:buClr>
            </a:pPr>
            <a:r>
              <a:rPr lang="tr-TR" sz="2600" b="1" smtClean="0">
                <a:solidFill>
                  <a:srgbClr val="E2021D"/>
                </a:solidFill>
                <a:latin typeface="Arial" charset="0"/>
              </a:rPr>
              <a:t>Kan Yakınlığı sonucu kalıtsal hastalıklar artar, dölverimi ve çevre şartlarına dayanıklılık düşer. </a:t>
            </a:r>
          </a:p>
          <a:p>
            <a:pPr algn="just" eaLnBrk="1" hangingPunct="1">
              <a:lnSpc>
                <a:spcPct val="80000"/>
              </a:lnSpc>
              <a:buClr>
                <a:srgbClr val="00FF00"/>
              </a:buClr>
              <a:buFontTx/>
              <a:buNone/>
            </a:pPr>
            <a:endParaRPr lang="tr-TR" sz="2600" b="1" smtClean="0">
              <a:solidFill>
                <a:srgbClr val="E2021D"/>
              </a:solidFill>
              <a:latin typeface="Arial" charset="0"/>
            </a:endParaRPr>
          </a:p>
          <a:p>
            <a:pPr algn="just" eaLnBrk="1" hangingPunct="1">
              <a:lnSpc>
                <a:spcPct val="80000"/>
              </a:lnSpc>
              <a:buClr>
                <a:srgbClr val="00FF00"/>
              </a:buClr>
            </a:pPr>
            <a:r>
              <a:rPr lang="tr-TR" sz="2600" b="1" smtClean="0">
                <a:solidFill>
                  <a:srgbClr val="080808"/>
                </a:solidFill>
                <a:latin typeface="Arial" charset="0"/>
              </a:rPr>
              <a:t>Örneğin;</a:t>
            </a:r>
            <a:r>
              <a:rPr lang="tr-TR" sz="2600" b="1" smtClean="0">
                <a:latin typeface="Arial" charset="0"/>
              </a:rPr>
              <a:t> Arap atlarında </a:t>
            </a:r>
            <a:r>
              <a:rPr lang="tr-TR" sz="2600" b="1" smtClean="0">
                <a:solidFill>
                  <a:srgbClr val="FF0000"/>
                </a:solidFill>
                <a:latin typeface="Arial" charset="0"/>
              </a:rPr>
              <a:t>Bileşik İmmun Yetersizlik</a:t>
            </a:r>
            <a:r>
              <a:rPr lang="tr-TR" sz="2600" b="1" smtClean="0">
                <a:latin typeface="Arial" charset="0"/>
              </a:rPr>
              <a:t> resesif karakterdedir, etkilenen taylar infeksiyonlarla savaşamazlar ve doğumdan birkaç ay sonra ölürler.</a:t>
            </a:r>
          </a:p>
          <a:p>
            <a:pPr algn="just" eaLnBrk="1" hangingPunct="1">
              <a:lnSpc>
                <a:spcPct val="80000"/>
              </a:lnSpc>
              <a:buClr>
                <a:srgbClr val="00FF00"/>
              </a:buClr>
              <a:buFontTx/>
              <a:buNone/>
            </a:pPr>
            <a:endParaRPr lang="tr-TR" sz="2600" b="1" smtClean="0">
              <a:latin typeface="Arial" charset="0"/>
            </a:endParaRPr>
          </a:p>
          <a:p>
            <a:pPr algn="just" eaLnBrk="1" hangingPunct="1">
              <a:lnSpc>
                <a:spcPct val="80000"/>
              </a:lnSpc>
              <a:buClr>
                <a:srgbClr val="00FF00"/>
              </a:buClr>
            </a:pPr>
            <a:r>
              <a:rPr lang="tr-TR" sz="2600" b="1" smtClean="0">
                <a:latin typeface="Arial" charset="0"/>
              </a:rPr>
              <a:t>Genetik varyasyonun azalıp azalmadığı ve ırklar arasındaki genetik ilişkiler  </a:t>
            </a:r>
            <a:r>
              <a:rPr lang="tr-TR" sz="2600" b="1" smtClean="0">
                <a:solidFill>
                  <a:srgbClr val="FF0000"/>
                </a:solidFill>
                <a:latin typeface="Arial" charset="0"/>
              </a:rPr>
              <a:t>DNA markerları</a:t>
            </a:r>
            <a:r>
              <a:rPr lang="tr-TR" sz="2600" b="1" smtClean="0">
                <a:latin typeface="Arial" charset="0"/>
              </a:rPr>
              <a:t>   sayesinde tespit edilebilmektedir</a:t>
            </a:r>
            <a:r>
              <a:rPr lang="tr-TR" sz="2600" b="1" smtClean="0"/>
              <a:t>. </a:t>
            </a:r>
          </a:p>
        </p:txBody>
      </p:sp>
    </p:spTree>
    <p:extLst>
      <p:ext uri="{BB962C8B-B14F-4D97-AF65-F5344CB8AC3E}">
        <p14:creationId xmlns:p14="http://schemas.microsoft.com/office/powerpoint/2010/main" val="1835348308"/>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3"/>
          <p:cNvSpPr>
            <a:spLocks noGrp="1" noChangeArrowheads="1"/>
          </p:cNvSpPr>
          <p:nvPr>
            <p:ph type="body" idx="4294967295"/>
          </p:nvPr>
        </p:nvSpPr>
        <p:spPr>
          <a:xfrm>
            <a:off x="0" y="1225550"/>
            <a:ext cx="9144000" cy="5732463"/>
          </a:xfrm>
        </p:spPr>
        <p:txBody>
          <a:bodyPr/>
          <a:lstStyle/>
          <a:p>
            <a:pPr algn="just" eaLnBrk="1" hangingPunct="1">
              <a:lnSpc>
                <a:spcPct val="80000"/>
              </a:lnSpc>
              <a:buClr>
                <a:srgbClr val="FF0000"/>
              </a:buClr>
            </a:pPr>
            <a:r>
              <a:rPr lang="tr-TR" sz="2800" b="1" smtClean="0">
                <a:solidFill>
                  <a:srgbClr val="FF0000"/>
                </a:solidFill>
                <a:latin typeface="Arial" charset="0"/>
              </a:rPr>
              <a:t>Kanada’da</a:t>
            </a:r>
            <a:r>
              <a:rPr lang="tr-TR" sz="2800" b="1" smtClean="0">
                <a:latin typeface="Arial" charset="0"/>
              </a:rPr>
              <a:t> yapılan bir çalışmada 11 ırkın DNA’sı analiz edilmiştir. </a:t>
            </a:r>
          </a:p>
          <a:p>
            <a:pPr algn="just" eaLnBrk="1" hangingPunct="1">
              <a:lnSpc>
                <a:spcPct val="80000"/>
              </a:lnSpc>
              <a:buClr>
                <a:srgbClr val="00FF00"/>
              </a:buClr>
              <a:buFontTx/>
              <a:buNone/>
            </a:pPr>
            <a:endParaRPr lang="tr-TR" sz="2800" b="1" smtClean="0">
              <a:latin typeface="Arial" charset="0"/>
            </a:endParaRPr>
          </a:p>
          <a:p>
            <a:pPr algn="just" eaLnBrk="1" hangingPunct="1">
              <a:lnSpc>
                <a:spcPct val="80000"/>
              </a:lnSpc>
              <a:buClr>
                <a:srgbClr val="FF0000"/>
              </a:buClr>
            </a:pPr>
            <a:r>
              <a:rPr lang="tr-TR" sz="2800" b="1" smtClean="0">
                <a:latin typeface="Arial" charset="0"/>
              </a:rPr>
              <a:t>Genetik Varyasyonun orta düzeyde olduğu, Kanada yerli ırklarında kan yakınlığının popüler ırklardan daha az olduğu belirlenmiştir.</a:t>
            </a:r>
          </a:p>
          <a:p>
            <a:pPr algn="just" eaLnBrk="1" hangingPunct="1">
              <a:lnSpc>
                <a:spcPct val="80000"/>
              </a:lnSpc>
              <a:buClr>
                <a:srgbClr val="FF0000"/>
              </a:buClr>
              <a:buFontTx/>
              <a:buNone/>
            </a:pPr>
            <a:r>
              <a:rPr lang="tr-TR" sz="2800" b="1" smtClean="0">
                <a:latin typeface="Arial" charset="0"/>
              </a:rPr>
              <a:t> </a:t>
            </a:r>
          </a:p>
          <a:p>
            <a:pPr algn="just" eaLnBrk="1" hangingPunct="1">
              <a:lnSpc>
                <a:spcPct val="80000"/>
              </a:lnSpc>
              <a:buClr>
                <a:srgbClr val="FF3399"/>
              </a:buClr>
            </a:pPr>
            <a:r>
              <a:rPr lang="tr-TR" sz="2800" b="1" smtClean="0">
                <a:latin typeface="Arial" charset="0"/>
              </a:rPr>
              <a:t>Arap atlarında ise kan yakınlığı daha fazla bulunmuştur. </a:t>
            </a:r>
          </a:p>
          <a:p>
            <a:pPr algn="just" eaLnBrk="1" hangingPunct="1">
              <a:lnSpc>
                <a:spcPct val="80000"/>
              </a:lnSpc>
              <a:buClr>
                <a:srgbClr val="FF3399"/>
              </a:buClr>
              <a:buFontTx/>
              <a:buNone/>
            </a:pPr>
            <a:endParaRPr lang="tr-TR" sz="2800" b="1" smtClean="0">
              <a:latin typeface="Arial" charset="0"/>
            </a:endParaRPr>
          </a:p>
          <a:p>
            <a:pPr algn="just" eaLnBrk="1" hangingPunct="1">
              <a:lnSpc>
                <a:spcPct val="80000"/>
              </a:lnSpc>
              <a:buClr>
                <a:srgbClr val="FF0000"/>
              </a:buClr>
            </a:pPr>
            <a:r>
              <a:rPr lang="tr-TR" sz="2800" b="1" smtClean="0">
                <a:latin typeface="Arial" charset="0"/>
              </a:rPr>
              <a:t>Aynı çalışmada Kanada yarış ve binek atlarının </a:t>
            </a:r>
            <a:r>
              <a:rPr lang="tr-TR" sz="2800" b="1" smtClean="0">
                <a:solidFill>
                  <a:srgbClr val="FF0000"/>
                </a:solidFill>
                <a:latin typeface="Arial" charset="0"/>
              </a:rPr>
              <a:t>(Belçika, Minyatür, Kanada)</a:t>
            </a:r>
            <a:r>
              <a:rPr lang="tr-TR" sz="2800" b="1" smtClean="0">
                <a:latin typeface="Arial" charset="0"/>
              </a:rPr>
              <a:t> genetik olarak hala diğerlerinden farklı olduğu ve öncelikli olarak korunmaya alınmaları gerektiği bildirilmiştir</a:t>
            </a:r>
            <a:r>
              <a:rPr lang="tr-TR" sz="2800" b="1" smtClean="0"/>
              <a:t>.</a:t>
            </a:r>
          </a:p>
          <a:p>
            <a:pPr eaLnBrk="1" hangingPunct="1">
              <a:lnSpc>
                <a:spcPct val="80000"/>
              </a:lnSpc>
              <a:buFontTx/>
              <a:buNone/>
            </a:pPr>
            <a:endParaRPr lang="tr-TR" sz="2800" smtClean="0"/>
          </a:p>
        </p:txBody>
      </p:sp>
    </p:spTree>
    <p:extLst>
      <p:ext uri="{BB962C8B-B14F-4D97-AF65-F5344CB8AC3E}">
        <p14:creationId xmlns:p14="http://schemas.microsoft.com/office/powerpoint/2010/main" val="40696393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818" name="Rectangle 2"/>
          <p:cNvSpPr>
            <a:spLocks noGrp="1" noChangeArrowheads="1"/>
          </p:cNvSpPr>
          <p:nvPr>
            <p:ph type="title" idx="4294967295"/>
          </p:nvPr>
        </p:nvSpPr>
        <p:spPr>
          <a:xfrm>
            <a:off x="900113" y="890588"/>
            <a:ext cx="8243887" cy="1314450"/>
          </a:xfrm>
        </p:spPr>
        <p:txBody>
          <a:bodyPr/>
          <a:lstStyle/>
          <a:p>
            <a:pPr eaLnBrk="1" hangingPunct="1">
              <a:defRPr/>
            </a:pPr>
            <a:r>
              <a:rPr lang="tr-TR" sz="4000" smtClean="0">
                <a:solidFill>
                  <a:srgbClr val="00FF00"/>
                </a:solidFill>
              </a:rPr>
              <a:t>Bazı at ırkları arasındaki genetik ilişkiler</a:t>
            </a:r>
          </a:p>
        </p:txBody>
      </p:sp>
      <p:pic>
        <p:nvPicPr>
          <p:cNvPr id="290819" name="Picture 3" descr="Figure 2"/>
          <p:cNvPicPr>
            <a:picLocks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654175" y="2509838"/>
            <a:ext cx="6518275" cy="3798887"/>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80853062"/>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ChangeArrowheads="1"/>
          </p:cNvSpPr>
          <p:nvPr>
            <p:ph type="body" idx="4294967295"/>
          </p:nvPr>
        </p:nvSpPr>
        <p:spPr>
          <a:xfrm>
            <a:off x="0" y="765175"/>
            <a:ext cx="9144000" cy="6092825"/>
          </a:xfrm>
        </p:spPr>
        <p:txBody>
          <a:bodyPr/>
          <a:lstStyle/>
          <a:p>
            <a:pPr algn="just" eaLnBrk="1" hangingPunct="1">
              <a:lnSpc>
                <a:spcPct val="90000"/>
              </a:lnSpc>
              <a:buClr>
                <a:srgbClr val="00FF00"/>
              </a:buClr>
            </a:pPr>
            <a:r>
              <a:rPr lang="tr-TR" sz="2400" b="1" smtClean="0">
                <a:latin typeface="Arial" charset="0"/>
              </a:rPr>
              <a:t>Çiftlik hayvanları içerisinde birçok </a:t>
            </a:r>
            <a:r>
              <a:rPr lang="tr-TR" sz="2400" b="1" smtClean="0">
                <a:solidFill>
                  <a:srgbClr val="FF0000"/>
                </a:solidFill>
                <a:latin typeface="Arial" charset="0"/>
              </a:rPr>
              <a:t>tür</a:t>
            </a:r>
            <a:r>
              <a:rPr lang="tr-TR" sz="2400" b="1" smtClean="0">
                <a:solidFill>
                  <a:srgbClr val="0000CC"/>
                </a:solidFill>
                <a:latin typeface="Arial" charset="0"/>
              </a:rPr>
              <a:t> </a:t>
            </a:r>
            <a:r>
              <a:rPr lang="tr-TR" sz="2400" b="1" smtClean="0">
                <a:latin typeface="Arial" charset="0"/>
              </a:rPr>
              <a:t>yer almaktadır.</a:t>
            </a:r>
            <a:r>
              <a:rPr lang="tr-TR" sz="2400" smtClean="0">
                <a:latin typeface="Arial" charset="0"/>
              </a:rPr>
              <a:t> </a:t>
            </a:r>
          </a:p>
          <a:p>
            <a:pPr algn="just" eaLnBrk="1" hangingPunct="1">
              <a:lnSpc>
                <a:spcPct val="90000"/>
              </a:lnSpc>
              <a:buClr>
                <a:srgbClr val="00FF00"/>
              </a:buClr>
              <a:buFontTx/>
              <a:buNone/>
            </a:pPr>
            <a:endParaRPr lang="tr-TR" sz="2400" smtClean="0">
              <a:latin typeface="Arial" charset="0"/>
            </a:endParaRPr>
          </a:p>
          <a:p>
            <a:pPr algn="just" eaLnBrk="1" hangingPunct="1">
              <a:lnSpc>
                <a:spcPct val="90000"/>
              </a:lnSpc>
              <a:buClr>
                <a:srgbClr val="00FF00"/>
              </a:buClr>
            </a:pPr>
            <a:r>
              <a:rPr lang="tr-TR" sz="2400" b="1" smtClean="0">
                <a:latin typeface="Arial" charset="0"/>
              </a:rPr>
              <a:t>Bu türlerin içinde belli karakterler yönünden bir örnek hale gelmiş </a:t>
            </a:r>
            <a:r>
              <a:rPr lang="tr-TR" sz="2400" b="1" smtClean="0">
                <a:solidFill>
                  <a:srgbClr val="E2021D"/>
                </a:solidFill>
                <a:latin typeface="Arial" charset="0"/>
              </a:rPr>
              <a:t>ırk</a:t>
            </a:r>
            <a:r>
              <a:rPr lang="tr-TR" sz="2400" b="1" smtClean="0">
                <a:latin typeface="Arial" charset="0"/>
              </a:rPr>
              <a:t> adı verilen gruplar bulunmaktadır. </a:t>
            </a:r>
          </a:p>
          <a:p>
            <a:pPr algn="just" eaLnBrk="1" hangingPunct="1">
              <a:lnSpc>
                <a:spcPct val="90000"/>
              </a:lnSpc>
              <a:buClr>
                <a:srgbClr val="00FF00"/>
              </a:buClr>
              <a:buFontTx/>
              <a:buNone/>
            </a:pPr>
            <a:endParaRPr lang="tr-TR" sz="2400" b="1" smtClean="0">
              <a:latin typeface="Arial" charset="0"/>
            </a:endParaRPr>
          </a:p>
          <a:p>
            <a:pPr algn="just" eaLnBrk="1" hangingPunct="1">
              <a:lnSpc>
                <a:spcPct val="90000"/>
              </a:lnSpc>
              <a:buClr>
                <a:srgbClr val="00FF00"/>
              </a:buClr>
            </a:pPr>
            <a:r>
              <a:rPr lang="tr-TR" sz="2400" b="1" smtClean="0">
                <a:solidFill>
                  <a:srgbClr val="FF0000"/>
                </a:solidFill>
                <a:latin typeface="Arial" charset="0"/>
              </a:rPr>
              <a:t>Çevresel etkilerle</a:t>
            </a:r>
            <a:r>
              <a:rPr lang="tr-TR" sz="2400" b="1" smtClean="0">
                <a:latin typeface="Arial" charset="0"/>
              </a:rPr>
              <a:t> ve insanların uyguladığı </a:t>
            </a:r>
            <a:r>
              <a:rPr lang="tr-TR" sz="2400" b="1" smtClean="0">
                <a:solidFill>
                  <a:srgbClr val="FF0000"/>
                </a:solidFill>
                <a:latin typeface="Arial" charset="0"/>
              </a:rPr>
              <a:t>sistemli ıslah</a:t>
            </a:r>
            <a:r>
              <a:rPr lang="tr-TR" sz="2400" b="1" smtClean="0">
                <a:latin typeface="Arial" charset="0"/>
              </a:rPr>
              <a:t> çalışmalarıyla uzun zaman sürecinde oluşmuş ırkların, belli özellikler yönünden kendilerine </a:t>
            </a:r>
            <a:r>
              <a:rPr lang="tr-TR" sz="2400" b="1" smtClean="0">
                <a:solidFill>
                  <a:srgbClr val="FF0000"/>
                </a:solidFill>
                <a:latin typeface="Arial" charset="0"/>
              </a:rPr>
              <a:t>has gen kombinasyonları</a:t>
            </a:r>
            <a:r>
              <a:rPr lang="tr-TR" sz="2400" b="1" smtClean="0">
                <a:latin typeface="Arial" charset="0"/>
              </a:rPr>
              <a:t> mevcuttur. </a:t>
            </a:r>
          </a:p>
          <a:p>
            <a:pPr algn="just" eaLnBrk="1" hangingPunct="1">
              <a:lnSpc>
                <a:spcPct val="90000"/>
              </a:lnSpc>
              <a:buClr>
                <a:srgbClr val="00FF00"/>
              </a:buClr>
              <a:buFontTx/>
              <a:buNone/>
            </a:pPr>
            <a:endParaRPr lang="tr-TR" sz="2400" b="1" smtClean="0">
              <a:latin typeface="Arial" charset="0"/>
            </a:endParaRPr>
          </a:p>
          <a:p>
            <a:pPr algn="just" eaLnBrk="1" hangingPunct="1">
              <a:lnSpc>
                <a:spcPct val="90000"/>
              </a:lnSpc>
              <a:buClr>
                <a:srgbClr val="00FF00"/>
              </a:buClr>
            </a:pPr>
            <a:r>
              <a:rPr lang="tr-TR" sz="2400" b="1" smtClean="0">
                <a:latin typeface="Arial" charset="0"/>
              </a:rPr>
              <a:t>Zaman zaman bunlara yeni kombinasyonlar eklenebildiği gibi mevcut genlerin kaybolması da mümkündür.</a:t>
            </a:r>
          </a:p>
          <a:p>
            <a:pPr algn="just" eaLnBrk="1" hangingPunct="1">
              <a:lnSpc>
                <a:spcPct val="90000"/>
              </a:lnSpc>
              <a:buClr>
                <a:srgbClr val="00FF00"/>
              </a:buClr>
              <a:buFontTx/>
              <a:buNone/>
            </a:pPr>
            <a:endParaRPr lang="tr-TR" sz="2400" b="1" smtClean="0">
              <a:latin typeface="Arial" charset="0"/>
            </a:endParaRPr>
          </a:p>
          <a:p>
            <a:pPr algn="just" eaLnBrk="1" hangingPunct="1">
              <a:lnSpc>
                <a:spcPct val="90000"/>
              </a:lnSpc>
              <a:buClr>
                <a:srgbClr val="00FF00"/>
              </a:buClr>
            </a:pPr>
            <a:r>
              <a:rPr lang="tr-TR" sz="2400" b="1" smtClean="0">
                <a:latin typeface="Arial" charset="0"/>
              </a:rPr>
              <a:t>Bu genlerin </a:t>
            </a:r>
            <a:r>
              <a:rPr lang="tr-TR" sz="2400" b="1" smtClean="0">
                <a:solidFill>
                  <a:srgbClr val="FF0000"/>
                </a:solidFill>
                <a:latin typeface="Arial" charset="0"/>
              </a:rPr>
              <a:t>genetik sürüklenme</a:t>
            </a:r>
            <a:r>
              <a:rPr lang="tr-TR" sz="2400" b="1" smtClean="0">
                <a:latin typeface="Arial" charset="0"/>
              </a:rPr>
              <a:t> ve diğer nedenlerle kaybolmaması için </a:t>
            </a:r>
            <a:r>
              <a:rPr lang="tr-TR" sz="2400" b="1" smtClean="0">
                <a:solidFill>
                  <a:srgbClr val="FF0000"/>
                </a:solidFill>
                <a:latin typeface="Arial" charset="0"/>
              </a:rPr>
              <a:t>FAO ve Birleşmiş Milletler Çevre örgütü 1980</a:t>
            </a:r>
            <a:r>
              <a:rPr lang="tr-TR" sz="2400" b="1" smtClean="0">
                <a:solidFill>
                  <a:srgbClr val="00FF00"/>
                </a:solidFill>
                <a:latin typeface="Arial" charset="0"/>
              </a:rPr>
              <a:t>’</a:t>
            </a:r>
            <a:r>
              <a:rPr lang="tr-TR" sz="2400" b="1" smtClean="0">
                <a:latin typeface="Arial" charset="0"/>
              </a:rPr>
              <a:t> de çalışmalar</a:t>
            </a:r>
            <a:r>
              <a:rPr lang="tr-TR" sz="2800" b="1" smtClean="0">
                <a:latin typeface="Arial" charset="0"/>
              </a:rPr>
              <a:t> başlatmıştır. </a:t>
            </a:r>
          </a:p>
        </p:txBody>
      </p:sp>
    </p:spTree>
    <p:extLst>
      <p:ext uri="{BB962C8B-B14F-4D97-AF65-F5344CB8AC3E}">
        <p14:creationId xmlns:p14="http://schemas.microsoft.com/office/powerpoint/2010/main" val="1845822760"/>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3"/>
          <p:cNvSpPr>
            <a:spLocks noGrp="1" noChangeArrowheads="1"/>
          </p:cNvSpPr>
          <p:nvPr>
            <p:ph type="body" idx="4294967295"/>
          </p:nvPr>
        </p:nvSpPr>
        <p:spPr>
          <a:xfrm>
            <a:off x="0" y="1125538"/>
            <a:ext cx="9144000" cy="5732462"/>
          </a:xfrm>
        </p:spPr>
        <p:txBody>
          <a:bodyPr/>
          <a:lstStyle/>
          <a:p>
            <a:pPr algn="just" eaLnBrk="1" hangingPunct="1">
              <a:lnSpc>
                <a:spcPct val="90000"/>
              </a:lnSpc>
              <a:buClr>
                <a:srgbClr val="00FF00"/>
              </a:buClr>
            </a:pPr>
            <a:r>
              <a:rPr lang="tr-TR" sz="2400" b="1" smtClean="0">
                <a:latin typeface="Arial" charset="0"/>
              </a:rPr>
              <a:t>Dünya’ da olduğu gibi </a:t>
            </a:r>
            <a:r>
              <a:rPr lang="tr-TR" sz="2400" b="1" smtClean="0">
                <a:solidFill>
                  <a:srgbClr val="E2021D"/>
                </a:solidFill>
                <a:latin typeface="Arial" charset="0"/>
              </a:rPr>
              <a:t>Türkiye’ de</a:t>
            </a:r>
            <a:r>
              <a:rPr lang="tr-TR" sz="2400" b="1" smtClean="0">
                <a:latin typeface="Arial" charset="0"/>
              </a:rPr>
              <a:t> de belli türlerin korunması için projeler geliştirilmiştir. </a:t>
            </a:r>
          </a:p>
          <a:p>
            <a:pPr algn="just" eaLnBrk="1" hangingPunct="1">
              <a:lnSpc>
                <a:spcPct val="90000"/>
              </a:lnSpc>
              <a:buClr>
                <a:srgbClr val="00FF00"/>
              </a:buClr>
              <a:buFontTx/>
              <a:buNone/>
            </a:pPr>
            <a:endParaRPr lang="tr-TR" sz="2400" b="1" smtClean="0">
              <a:latin typeface="Arial" charset="0"/>
            </a:endParaRPr>
          </a:p>
          <a:p>
            <a:pPr algn="just" eaLnBrk="1" hangingPunct="1">
              <a:lnSpc>
                <a:spcPct val="90000"/>
              </a:lnSpc>
              <a:buClr>
                <a:srgbClr val="00FF00"/>
              </a:buClr>
            </a:pPr>
            <a:r>
              <a:rPr lang="tr-TR" sz="2400" b="1" smtClean="0">
                <a:latin typeface="Arial" charset="0"/>
              </a:rPr>
              <a:t>Yerli sığır, keçi ve tavuk ırklarının canlı muhafazası yapılmaktadır. </a:t>
            </a:r>
          </a:p>
          <a:p>
            <a:pPr algn="just" eaLnBrk="1" hangingPunct="1">
              <a:lnSpc>
                <a:spcPct val="90000"/>
              </a:lnSpc>
              <a:buClr>
                <a:srgbClr val="00FF00"/>
              </a:buClr>
              <a:buFontTx/>
              <a:buNone/>
            </a:pPr>
            <a:endParaRPr lang="tr-TR" sz="2400" b="1" smtClean="0">
              <a:latin typeface="Arial" charset="0"/>
            </a:endParaRPr>
          </a:p>
          <a:p>
            <a:pPr algn="just" eaLnBrk="1" hangingPunct="1">
              <a:lnSpc>
                <a:spcPct val="90000"/>
              </a:lnSpc>
              <a:buClr>
                <a:srgbClr val="00FF00"/>
              </a:buClr>
            </a:pPr>
            <a:r>
              <a:rPr lang="tr-TR" sz="2400" b="1" smtClean="0">
                <a:solidFill>
                  <a:srgbClr val="0A5AB2"/>
                </a:solidFill>
                <a:latin typeface="Arial" charset="0"/>
              </a:rPr>
              <a:t>Ancak at ırklarıyla ilgili herhangi bir çalışma yapılmamıştır.</a:t>
            </a:r>
          </a:p>
          <a:p>
            <a:pPr algn="just" eaLnBrk="1" hangingPunct="1">
              <a:lnSpc>
                <a:spcPct val="90000"/>
              </a:lnSpc>
              <a:buClr>
                <a:srgbClr val="00FF00"/>
              </a:buClr>
              <a:buFontTx/>
              <a:buNone/>
            </a:pPr>
            <a:endParaRPr lang="tr-TR" sz="2400" b="1" smtClean="0">
              <a:solidFill>
                <a:srgbClr val="0A5AB2"/>
              </a:solidFill>
              <a:latin typeface="Arial" charset="0"/>
            </a:endParaRPr>
          </a:p>
          <a:p>
            <a:pPr algn="just" eaLnBrk="1" hangingPunct="1">
              <a:lnSpc>
                <a:spcPct val="90000"/>
              </a:lnSpc>
              <a:buClr>
                <a:srgbClr val="00FF00"/>
              </a:buClr>
            </a:pPr>
            <a:r>
              <a:rPr lang="tr-TR" sz="2400" b="1" smtClean="0">
                <a:latin typeface="Arial" charset="0"/>
              </a:rPr>
              <a:t>At ırklarının tamamen yok olma riskleri çok yüksektir.</a:t>
            </a:r>
          </a:p>
          <a:p>
            <a:pPr algn="just" eaLnBrk="1" hangingPunct="1">
              <a:lnSpc>
                <a:spcPct val="90000"/>
              </a:lnSpc>
              <a:buClr>
                <a:srgbClr val="00FF00"/>
              </a:buClr>
              <a:buFontTx/>
              <a:buNone/>
            </a:pPr>
            <a:endParaRPr lang="tr-TR" sz="2400" b="1" smtClean="0">
              <a:latin typeface="Arial" charset="0"/>
            </a:endParaRPr>
          </a:p>
          <a:p>
            <a:pPr algn="just" eaLnBrk="1" hangingPunct="1">
              <a:lnSpc>
                <a:spcPct val="90000"/>
              </a:lnSpc>
              <a:buClr>
                <a:srgbClr val="00FF00"/>
              </a:buClr>
            </a:pPr>
            <a:r>
              <a:rPr lang="tr-TR" sz="2400" b="1" smtClean="0">
                <a:latin typeface="Arial" charset="0"/>
              </a:rPr>
              <a:t>Bu ırklar, çevre şartlarına ve hastalıklara dayanıklı olmaları yanında </a:t>
            </a:r>
            <a:r>
              <a:rPr lang="tr-TR" sz="2400" b="1" smtClean="0">
                <a:solidFill>
                  <a:srgbClr val="EE2510"/>
                </a:solidFill>
                <a:latin typeface="Arial" charset="0"/>
              </a:rPr>
              <a:t>tarihsel ve kültürel zenginlik</a:t>
            </a:r>
            <a:r>
              <a:rPr lang="tr-TR" sz="2400" b="1" smtClean="0">
                <a:latin typeface="Arial" charset="0"/>
              </a:rPr>
              <a:t> olarak ta değerlendirilmelidir.</a:t>
            </a:r>
          </a:p>
        </p:txBody>
      </p:sp>
    </p:spTree>
    <p:extLst>
      <p:ext uri="{BB962C8B-B14F-4D97-AF65-F5344CB8AC3E}">
        <p14:creationId xmlns:p14="http://schemas.microsoft.com/office/powerpoint/2010/main" val="10865570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6" name="Rectangle 2"/>
          <p:cNvSpPr>
            <a:spLocks noGrp="1" noChangeArrowheads="1"/>
          </p:cNvSpPr>
          <p:nvPr>
            <p:ph type="title" idx="4294967295"/>
          </p:nvPr>
        </p:nvSpPr>
        <p:spPr>
          <a:xfrm>
            <a:off x="0" y="-100013"/>
            <a:ext cx="8243888" cy="1314451"/>
          </a:xfrm>
        </p:spPr>
        <p:txBody>
          <a:bodyPr/>
          <a:lstStyle/>
          <a:p>
            <a:pPr eaLnBrk="1" hangingPunct="1">
              <a:defRPr/>
            </a:pPr>
            <a:r>
              <a:rPr lang="tr-TR" sz="3200" smtClean="0">
                <a:solidFill>
                  <a:srgbClr val="E2021D"/>
                </a:solidFill>
              </a:rPr>
              <a:t>Dünya’da Koruma Altına Alınan Atlar</a:t>
            </a:r>
          </a:p>
        </p:txBody>
      </p:sp>
      <p:sp>
        <p:nvSpPr>
          <p:cNvPr id="293891" name="Rectangle 3"/>
          <p:cNvSpPr>
            <a:spLocks noGrp="1" noChangeArrowheads="1"/>
          </p:cNvSpPr>
          <p:nvPr>
            <p:ph type="body" sz="half" idx="4294967295"/>
          </p:nvPr>
        </p:nvSpPr>
        <p:spPr>
          <a:xfrm>
            <a:off x="0" y="1268413"/>
            <a:ext cx="4681538" cy="5589587"/>
          </a:xfrm>
        </p:spPr>
        <p:txBody>
          <a:bodyPr/>
          <a:lstStyle/>
          <a:p>
            <a:pPr algn="just" eaLnBrk="1" hangingPunct="1">
              <a:lnSpc>
                <a:spcPct val="80000"/>
              </a:lnSpc>
              <a:buFontTx/>
              <a:buNone/>
            </a:pPr>
            <a:r>
              <a:rPr lang="tr-TR" sz="2000" b="1" smtClean="0"/>
              <a:t>	</a:t>
            </a:r>
            <a:r>
              <a:rPr lang="tr-TR" sz="2000" b="1" smtClean="0">
                <a:solidFill>
                  <a:srgbClr val="7F00FE"/>
                </a:solidFill>
                <a:latin typeface="Arial" charset="0"/>
              </a:rPr>
              <a:t>Przewalskii Atı Yetiştirme Programı:</a:t>
            </a:r>
          </a:p>
          <a:p>
            <a:pPr algn="just" eaLnBrk="1" hangingPunct="1">
              <a:lnSpc>
                <a:spcPct val="80000"/>
              </a:lnSpc>
            </a:pPr>
            <a:r>
              <a:rPr lang="tr-TR" sz="2000" b="1" smtClean="0">
                <a:latin typeface="Arial" charset="0"/>
              </a:rPr>
              <a:t>Nesli tükendiği deklare edilmişken hala Moğolistan ve Çin’de  yaşadığı tespit edilmiş olan Przewalskii Atı Dünya’da kalan son vahşi attır.</a:t>
            </a:r>
          </a:p>
          <a:p>
            <a:pPr algn="just" eaLnBrk="1" hangingPunct="1">
              <a:lnSpc>
                <a:spcPct val="80000"/>
              </a:lnSpc>
              <a:buFontTx/>
              <a:buNone/>
            </a:pPr>
            <a:endParaRPr lang="tr-TR" sz="2000" b="1" smtClean="0">
              <a:latin typeface="Arial" charset="0"/>
            </a:endParaRPr>
          </a:p>
          <a:p>
            <a:pPr algn="just" eaLnBrk="1" hangingPunct="1">
              <a:lnSpc>
                <a:spcPct val="80000"/>
              </a:lnSpc>
              <a:buClr>
                <a:srgbClr val="00FF00"/>
              </a:buClr>
            </a:pPr>
            <a:r>
              <a:rPr lang="tr-TR" sz="2000" b="1" smtClean="0">
                <a:latin typeface="Arial" charset="0"/>
              </a:rPr>
              <a:t>Przewalskii atının yeniden tanıtılması ve yaşatılması için Kuzey Amerika’da programlar yapılarak uygulamaya geçirilmiştir.</a:t>
            </a:r>
          </a:p>
          <a:p>
            <a:pPr algn="just" eaLnBrk="1" hangingPunct="1">
              <a:lnSpc>
                <a:spcPct val="80000"/>
              </a:lnSpc>
              <a:buClr>
                <a:srgbClr val="00FF00"/>
              </a:buClr>
              <a:buFontTx/>
              <a:buNone/>
            </a:pPr>
            <a:endParaRPr lang="tr-TR" sz="2000" b="1" smtClean="0">
              <a:latin typeface="Arial" charset="0"/>
            </a:endParaRPr>
          </a:p>
          <a:p>
            <a:pPr algn="just" eaLnBrk="1" hangingPunct="1">
              <a:lnSpc>
                <a:spcPct val="80000"/>
              </a:lnSpc>
              <a:buClr>
                <a:srgbClr val="00FF00"/>
              </a:buClr>
            </a:pPr>
            <a:r>
              <a:rPr lang="tr-TR" sz="2000" b="1" smtClean="0">
                <a:latin typeface="Arial" charset="0"/>
              </a:rPr>
              <a:t>Bu program çerçevesinde 150 kadar Przewalskii atı bulunmaktadır.</a:t>
            </a:r>
          </a:p>
          <a:p>
            <a:pPr algn="just" eaLnBrk="1" hangingPunct="1">
              <a:lnSpc>
                <a:spcPct val="80000"/>
              </a:lnSpc>
              <a:buClr>
                <a:srgbClr val="00FF00"/>
              </a:buClr>
              <a:buFontTx/>
              <a:buNone/>
            </a:pPr>
            <a:endParaRPr lang="tr-TR" sz="2000" b="1" smtClean="0">
              <a:latin typeface="Arial" charset="0"/>
            </a:endParaRPr>
          </a:p>
          <a:p>
            <a:pPr algn="just" eaLnBrk="1" hangingPunct="1">
              <a:lnSpc>
                <a:spcPct val="80000"/>
              </a:lnSpc>
              <a:buClr>
                <a:srgbClr val="00FF00"/>
              </a:buClr>
            </a:pPr>
            <a:r>
              <a:rPr lang="tr-TR" sz="2000" b="1" smtClean="0">
                <a:latin typeface="Arial" charset="0"/>
              </a:rPr>
              <a:t>Dölverimine yönelik çalışmalara ağırlık verilmektedir.</a:t>
            </a:r>
          </a:p>
          <a:p>
            <a:pPr algn="just" eaLnBrk="1" hangingPunct="1">
              <a:lnSpc>
                <a:spcPct val="80000"/>
              </a:lnSpc>
              <a:buFont typeface="Wingdings" pitchFamily="2" charset="2"/>
              <a:buNone/>
            </a:pPr>
            <a:endParaRPr lang="tr-TR" sz="2000" b="1" smtClean="0"/>
          </a:p>
          <a:p>
            <a:pPr algn="just" eaLnBrk="1" hangingPunct="1">
              <a:lnSpc>
                <a:spcPct val="80000"/>
              </a:lnSpc>
              <a:buFont typeface="Wingdings" pitchFamily="2" charset="2"/>
              <a:buChar char="§"/>
            </a:pPr>
            <a:endParaRPr lang="tr-TR" sz="2000" b="1" smtClean="0"/>
          </a:p>
        </p:txBody>
      </p:sp>
      <p:pic>
        <p:nvPicPr>
          <p:cNvPr id="293892" name="Picture 4" descr="przewalskii"/>
          <p:cNvPicPr>
            <a:picLocks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4932363" y="2708275"/>
            <a:ext cx="4211637" cy="3802063"/>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76869" name="Text Box 5"/>
          <p:cNvSpPr txBox="1">
            <a:spLocks noChangeArrowheads="1"/>
          </p:cNvSpPr>
          <p:nvPr/>
        </p:nvSpPr>
        <p:spPr bwMode="auto">
          <a:xfrm>
            <a:off x="4795838" y="2205038"/>
            <a:ext cx="43481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tr-TR" sz="2400" b="1">
                <a:solidFill>
                  <a:srgbClr val="00FF00"/>
                </a:solidFill>
                <a:effectLst>
                  <a:outerShdw blurRad="38100" dist="38100" dir="2700000" algn="tl">
                    <a:srgbClr val="000000"/>
                  </a:outerShdw>
                </a:effectLst>
                <a:latin typeface="Arial" charset="0"/>
              </a:rPr>
              <a:t>Przewalskii( Equus caballus)</a:t>
            </a:r>
          </a:p>
        </p:txBody>
      </p:sp>
    </p:spTree>
    <p:extLst>
      <p:ext uri="{BB962C8B-B14F-4D97-AF65-F5344CB8AC3E}">
        <p14:creationId xmlns:p14="http://schemas.microsoft.com/office/powerpoint/2010/main" val="1861635940"/>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914" name="Rectangle 2"/>
          <p:cNvSpPr>
            <a:spLocks noGrp="1" noChangeArrowheads="1"/>
          </p:cNvSpPr>
          <p:nvPr>
            <p:ph type="title" idx="4294967295"/>
          </p:nvPr>
        </p:nvSpPr>
        <p:spPr>
          <a:xfrm>
            <a:off x="0" y="103188"/>
            <a:ext cx="8243888" cy="393700"/>
          </a:xfrm>
        </p:spPr>
        <p:txBody>
          <a:bodyPr>
            <a:normAutofit fontScale="90000"/>
          </a:bodyPr>
          <a:lstStyle/>
          <a:p>
            <a:pPr eaLnBrk="1" hangingPunct="1">
              <a:defRPr/>
            </a:pPr>
            <a:r>
              <a:rPr lang="tr-TR" sz="3200" smtClean="0"/>
              <a:t/>
            </a:r>
            <a:br>
              <a:rPr lang="tr-TR" sz="3200" smtClean="0"/>
            </a:br>
            <a:r>
              <a:rPr lang="tr-TR" sz="3200" smtClean="0"/>
              <a:t/>
            </a:r>
            <a:br>
              <a:rPr lang="tr-TR" sz="3200" smtClean="0"/>
            </a:br>
            <a:r>
              <a:rPr lang="tr-TR" sz="3200" smtClean="0"/>
              <a:t/>
            </a:r>
            <a:br>
              <a:rPr lang="tr-TR" sz="3200" smtClean="0"/>
            </a:br>
            <a:endParaRPr lang="tr-TR" sz="3200" smtClean="0"/>
          </a:p>
        </p:txBody>
      </p:sp>
      <p:sp>
        <p:nvSpPr>
          <p:cNvPr id="295939" name="Rectangle 3"/>
          <p:cNvSpPr>
            <a:spLocks noGrp="1" noChangeArrowheads="1"/>
          </p:cNvSpPr>
          <p:nvPr>
            <p:ph type="body" sz="half" idx="4294967295"/>
          </p:nvPr>
        </p:nvSpPr>
        <p:spPr>
          <a:xfrm>
            <a:off x="0" y="908050"/>
            <a:ext cx="8964613" cy="5761038"/>
          </a:xfrm>
        </p:spPr>
        <p:txBody>
          <a:bodyPr>
            <a:normAutofit lnSpcReduction="10000"/>
          </a:bodyPr>
          <a:lstStyle/>
          <a:p>
            <a:pPr algn="just" eaLnBrk="1" hangingPunct="1">
              <a:lnSpc>
                <a:spcPct val="80000"/>
              </a:lnSpc>
              <a:buFontTx/>
              <a:buNone/>
            </a:pPr>
            <a:r>
              <a:rPr lang="tr-TR" b="1" smtClean="0">
                <a:solidFill>
                  <a:srgbClr val="7F00FE"/>
                </a:solidFill>
              </a:rPr>
              <a:t>				Exmoor Ponisi</a:t>
            </a:r>
          </a:p>
          <a:p>
            <a:pPr algn="just" eaLnBrk="1" hangingPunct="1">
              <a:lnSpc>
                <a:spcPct val="80000"/>
              </a:lnSpc>
              <a:buClr>
                <a:srgbClr val="00FF00"/>
              </a:buClr>
              <a:buFont typeface="Wingdings" pitchFamily="2" charset="2"/>
              <a:buChar char="§"/>
            </a:pPr>
            <a:r>
              <a:rPr lang="tr-TR" sz="2400" b="1" smtClean="0">
                <a:latin typeface="Arial" charset="0"/>
              </a:rPr>
              <a:t>Bu poniler tarihi zamanlardan beri aynı ölçülerini, dayanıklıklarını, bağımsız yaşama içgüdülerini korumuşlardır.</a:t>
            </a:r>
          </a:p>
          <a:p>
            <a:pPr algn="just" eaLnBrk="1" hangingPunct="1">
              <a:lnSpc>
                <a:spcPct val="80000"/>
              </a:lnSpc>
              <a:buClr>
                <a:srgbClr val="00FF00"/>
              </a:buClr>
              <a:buFontTx/>
              <a:buNone/>
            </a:pPr>
            <a:endParaRPr lang="tr-TR" sz="2400" b="1" smtClean="0">
              <a:latin typeface="Arial" charset="0"/>
            </a:endParaRPr>
          </a:p>
          <a:p>
            <a:pPr algn="just" eaLnBrk="1" hangingPunct="1">
              <a:lnSpc>
                <a:spcPct val="80000"/>
              </a:lnSpc>
              <a:buClr>
                <a:srgbClr val="00FF00"/>
              </a:buClr>
              <a:buFont typeface="Wingdings" pitchFamily="2" charset="2"/>
              <a:buChar char="§"/>
            </a:pPr>
            <a:r>
              <a:rPr lang="tr-TR" sz="2400" b="1" smtClean="0">
                <a:latin typeface="Arial" charset="0"/>
              </a:rPr>
              <a:t>İngiltere’nin Exmoor Bölgesinde saf kan Exmoor Ponileri yıl boyu kendi yaşam alanlarında vahşi olarak yaşarlar.</a:t>
            </a:r>
          </a:p>
          <a:p>
            <a:pPr algn="just" eaLnBrk="1" hangingPunct="1">
              <a:lnSpc>
                <a:spcPct val="80000"/>
              </a:lnSpc>
              <a:buClr>
                <a:srgbClr val="00FF00"/>
              </a:buClr>
              <a:buFont typeface="Wingdings" pitchFamily="2" charset="2"/>
              <a:buNone/>
            </a:pPr>
            <a:r>
              <a:rPr lang="tr-TR" sz="2400" b="1" smtClean="0">
                <a:latin typeface="Arial" charset="0"/>
              </a:rPr>
              <a:t> </a:t>
            </a:r>
          </a:p>
          <a:p>
            <a:pPr algn="just" eaLnBrk="1" hangingPunct="1">
              <a:lnSpc>
                <a:spcPct val="80000"/>
              </a:lnSpc>
              <a:buClr>
                <a:srgbClr val="00FF00"/>
              </a:buClr>
              <a:buFont typeface="Wingdings" pitchFamily="2" charset="2"/>
              <a:buChar char="§"/>
            </a:pPr>
            <a:r>
              <a:rPr lang="tr-TR" sz="2400" b="1" smtClean="0">
                <a:latin typeface="Arial" charset="0"/>
              </a:rPr>
              <a:t>Dünyadaki sayısal varlığı </a:t>
            </a:r>
            <a:r>
              <a:rPr lang="tr-TR" sz="2400" b="1" smtClean="0">
                <a:solidFill>
                  <a:srgbClr val="E2021D"/>
                </a:solidFill>
                <a:latin typeface="Arial" charset="0"/>
              </a:rPr>
              <a:t>1000’in</a:t>
            </a:r>
            <a:r>
              <a:rPr lang="tr-TR" sz="2400" b="1" smtClean="0">
                <a:latin typeface="Arial" charset="0"/>
              </a:rPr>
              <a:t> aşağısında olup ağır tehdit altındadır.</a:t>
            </a:r>
          </a:p>
          <a:p>
            <a:pPr algn="just" eaLnBrk="1" hangingPunct="1">
              <a:lnSpc>
                <a:spcPct val="80000"/>
              </a:lnSpc>
              <a:buClr>
                <a:srgbClr val="00FF00"/>
              </a:buClr>
              <a:buFont typeface="Wingdings" pitchFamily="2" charset="2"/>
              <a:buNone/>
            </a:pPr>
            <a:endParaRPr lang="tr-TR" sz="2400" b="1" smtClean="0">
              <a:latin typeface="Arial" charset="0"/>
            </a:endParaRPr>
          </a:p>
          <a:p>
            <a:pPr algn="just" eaLnBrk="1" hangingPunct="1">
              <a:lnSpc>
                <a:spcPct val="80000"/>
              </a:lnSpc>
              <a:buClr>
                <a:srgbClr val="00FF00"/>
              </a:buClr>
              <a:buFont typeface="Wingdings" pitchFamily="2" charset="2"/>
              <a:buChar char="§"/>
            </a:pPr>
            <a:r>
              <a:rPr lang="tr-TR" sz="2400" b="1" smtClean="0">
                <a:latin typeface="Arial" charset="0"/>
              </a:rPr>
              <a:t>Irkın geleceği için Exmoor Milli Parkında yetiştirme programı geliştirilmiştir. </a:t>
            </a:r>
          </a:p>
          <a:p>
            <a:pPr algn="just" eaLnBrk="1" hangingPunct="1">
              <a:lnSpc>
                <a:spcPct val="80000"/>
              </a:lnSpc>
              <a:buClr>
                <a:srgbClr val="00FF00"/>
              </a:buClr>
              <a:buFont typeface="Wingdings" pitchFamily="2" charset="2"/>
              <a:buNone/>
            </a:pPr>
            <a:endParaRPr lang="tr-TR" sz="2400" b="1" smtClean="0">
              <a:latin typeface="Arial" charset="0"/>
            </a:endParaRPr>
          </a:p>
          <a:p>
            <a:pPr algn="just" eaLnBrk="1" hangingPunct="1">
              <a:lnSpc>
                <a:spcPct val="80000"/>
              </a:lnSpc>
              <a:buClr>
                <a:srgbClr val="00FF00"/>
              </a:buClr>
              <a:buFont typeface="Wingdings" pitchFamily="2" charset="2"/>
              <a:buChar char="§"/>
            </a:pPr>
            <a:r>
              <a:rPr lang="tr-TR" sz="2400" b="1" smtClean="0">
                <a:latin typeface="Arial" charset="0"/>
              </a:rPr>
              <a:t>Serbest olarak otlamakta, sert kış şartlarında ilave yemleme yapmadan ve barınak olmadan yaşayabilmekte ve yavrularını büyütebilmektedir.</a:t>
            </a:r>
          </a:p>
        </p:txBody>
      </p:sp>
    </p:spTree>
    <p:extLst>
      <p:ext uri="{BB962C8B-B14F-4D97-AF65-F5344CB8AC3E}">
        <p14:creationId xmlns:p14="http://schemas.microsoft.com/office/powerpoint/2010/main" val="3785031815"/>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62" name="Picture 4" descr="An Exmoor po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2830513"/>
            <a:ext cx="5616575" cy="391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9157" name="Text Box 5"/>
          <p:cNvSpPr txBox="1">
            <a:spLocks noChangeArrowheads="1"/>
          </p:cNvSpPr>
          <p:nvPr/>
        </p:nvSpPr>
        <p:spPr bwMode="auto">
          <a:xfrm>
            <a:off x="250825" y="1196975"/>
            <a:ext cx="8497888" cy="176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buClr>
                <a:srgbClr val="00FF00"/>
              </a:buClr>
              <a:buFont typeface="Wingdings" pitchFamily="2" charset="2"/>
              <a:buChar char="§"/>
              <a:defRPr/>
            </a:pPr>
            <a:r>
              <a:rPr lang="tr-TR" sz="2000" b="1">
                <a:effectLst>
                  <a:outerShdw blurRad="38100" dist="38100" dir="2700000" algn="tl">
                    <a:srgbClr val="000000"/>
                  </a:outerShdw>
                </a:effectLst>
                <a:latin typeface="Arial" charset="0"/>
              </a:rPr>
              <a:t>   </a:t>
            </a:r>
            <a:r>
              <a:rPr lang="tr-TR" sz="2200" b="1">
                <a:effectLst>
                  <a:outerShdw blurRad="38100" dist="38100" dir="2700000" algn="tl">
                    <a:srgbClr val="000000"/>
                  </a:outerShdw>
                </a:effectLst>
                <a:latin typeface="Times New Roman" pitchFamily="18" charset="0"/>
              </a:rPr>
              <a:t>Royal Veteriner Koleji (Edinburg),      öğrenci eğitimi için Exmoor sürüsü oluşturulmuştur. </a:t>
            </a:r>
          </a:p>
          <a:p>
            <a:pPr algn="just">
              <a:buClr>
                <a:srgbClr val="00FF00"/>
              </a:buClr>
              <a:buFont typeface="Wingdings" pitchFamily="2" charset="2"/>
              <a:buChar char="§"/>
              <a:defRPr/>
            </a:pPr>
            <a:endParaRPr lang="tr-TR" sz="2200" b="1">
              <a:effectLst>
                <a:outerShdw blurRad="38100" dist="38100" dir="2700000" algn="tl">
                  <a:srgbClr val="000000"/>
                </a:outerShdw>
              </a:effectLst>
              <a:latin typeface="Times New Roman" pitchFamily="18" charset="0"/>
            </a:endParaRPr>
          </a:p>
          <a:p>
            <a:pPr algn="just">
              <a:buClr>
                <a:srgbClr val="00FF00"/>
              </a:buClr>
              <a:buFont typeface="Wingdings" pitchFamily="2" charset="2"/>
              <a:buChar char="§"/>
              <a:defRPr/>
            </a:pPr>
            <a:r>
              <a:rPr lang="tr-TR" sz="2200" b="1">
                <a:effectLst>
                  <a:outerShdw blurRad="38100" dist="38100" dir="2700000" algn="tl">
                    <a:srgbClr val="000000"/>
                  </a:outerShdw>
                </a:effectLst>
                <a:latin typeface="Times New Roman" pitchFamily="18" charset="0"/>
              </a:rPr>
              <a:t>   Binicilik kulüpleri de vardır.</a:t>
            </a:r>
          </a:p>
          <a:p>
            <a:pPr algn="just">
              <a:defRPr/>
            </a:pPr>
            <a:endParaRPr lang="tr-TR" sz="2200">
              <a:latin typeface="Times New Roman" pitchFamily="18" charset="0"/>
            </a:endParaRPr>
          </a:p>
        </p:txBody>
      </p:sp>
    </p:spTree>
    <p:extLst>
      <p:ext uri="{BB962C8B-B14F-4D97-AF65-F5344CB8AC3E}">
        <p14:creationId xmlns:p14="http://schemas.microsoft.com/office/powerpoint/2010/main" val="41632564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ChangeArrowheads="1"/>
          </p:cNvSpPr>
          <p:nvPr>
            <p:ph type="body" sz="half" idx="4294967295"/>
          </p:nvPr>
        </p:nvSpPr>
        <p:spPr>
          <a:xfrm>
            <a:off x="0" y="531813"/>
            <a:ext cx="8675688" cy="3833812"/>
          </a:xfrm>
        </p:spPr>
        <p:txBody>
          <a:bodyPr/>
          <a:lstStyle/>
          <a:p>
            <a:pPr algn="ctr" eaLnBrk="1" hangingPunct="1">
              <a:buFontTx/>
              <a:buNone/>
            </a:pPr>
            <a:r>
              <a:rPr lang="tr-TR" b="1" smtClean="0">
                <a:solidFill>
                  <a:srgbClr val="E2021D"/>
                </a:solidFill>
              </a:rPr>
              <a:t>	                          Carmargue Atı</a:t>
            </a:r>
          </a:p>
          <a:p>
            <a:pPr algn="just" eaLnBrk="1" hangingPunct="1">
              <a:buClr>
                <a:srgbClr val="00FF00"/>
              </a:buClr>
              <a:buFont typeface="Wingdings" pitchFamily="2" charset="2"/>
              <a:buChar char="§"/>
            </a:pPr>
            <a:r>
              <a:rPr lang="tr-TR" sz="2600" b="1" smtClean="0"/>
              <a:t>Fransa’da doğal çevreyi ve vahşi yaşamı korumak için Carmargue’da (Rhone Delta) Milli Park oluşturulmuştur.</a:t>
            </a:r>
          </a:p>
          <a:p>
            <a:pPr algn="just" eaLnBrk="1" hangingPunct="1">
              <a:buClr>
                <a:srgbClr val="00FF00"/>
              </a:buClr>
              <a:buFont typeface="Wingdings" pitchFamily="2" charset="2"/>
              <a:buChar char="§"/>
            </a:pPr>
            <a:r>
              <a:rPr lang="tr-TR" sz="2600" b="1" smtClean="0"/>
              <a:t>Bu parkta </a:t>
            </a:r>
            <a:r>
              <a:rPr lang="tr-TR" sz="2600" b="1" smtClean="0">
                <a:solidFill>
                  <a:srgbClr val="E2021D"/>
                </a:solidFill>
              </a:rPr>
              <a:t>Carmargue Atı ve Sığırı</a:t>
            </a:r>
            <a:r>
              <a:rPr lang="tr-TR" sz="2600" b="1" smtClean="0"/>
              <a:t> yarı-vahşi sürüler halinde tamamen doğal üreme sikluslarıyla ve en az management şartlarında yaşamlarını devam ettirerek korunmaktadır.</a:t>
            </a:r>
          </a:p>
          <a:p>
            <a:pPr algn="just" eaLnBrk="1" hangingPunct="1">
              <a:buFontTx/>
              <a:buNone/>
            </a:pPr>
            <a:r>
              <a:rPr lang="tr-TR" sz="2600" b="1" smtClean="0"/>
              <a:t>	</a:t>
            </a:r>
          </a:p>
          <a:p>
            <a:pPr algn="just" eaLnBrk="1" hangingPunct="1">
              <a:buFontTx/>
              <a:buNone/>
            </a:pPr>
            <a:r>
              <a:rPr lang="tr-TR" sz="2600" b="1" smtClean="0"/>
              <a:t>	</a:t>
            </a:r>
          </a:p>
        </p:txBody>
      </p:sp>
      <p:pic>
        <p:nvPicPr>
          <p:cNvPr id="297987" name="Picture 3" descr="carmargue atı"/>
          <p:cNvPicPr>
            <a:picLocks noChangeAspect="1" noChangeArrowheads="1"/>
          </p:cNvPicPr>
          <p:nvPr>
            <p:ph sz="half" idx="4294967295"/>
          </p:nvPr>
        </p:nvPicPr>
        <p:blipFill>
          <a:blip r:embed="rId2">
            <a:extLst>
              <a:ext uri="{28A0092B-C50C-407E-A947-70E740481C1C}">
                <a14:useLocalDpi xmlns:a14="http://schemas.microsoft.com/office/drawing/2010/main" val="0"/>
              </a:ext>
            </a:extLst>
          </a:blip>
          <a:srcRect t="9680" b="22601"/>
          <a:stretch>
            <a:fillRect/>
          </a:stretch>
        </p:blipFill>
        <p:spPr>
          <a:xfrm>
            <a:off x="2700338" y="4364038"/>
            <a:ext cx="3905250" cy="252095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31694707"/>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ChangeArrowheads="1"/>
          </p:cNvSpPr>
          <p:nvPr>
            <p:ph type="body" sz="half" idx="4294967295"/>
          </p:nvPr>
        </p:nvSpPr>
        <p:spPr>
          <a:xfrm>
            <a:off x="0" y="765175"/>
            <a:ext cx="8964613" cy="2159000"/>
          </a:xfrm>
        </p:spPr>
        <p:txBody>
          <a:bodyPr/>
          <a:lstStyle/>
          <a:p>
            <a:pPr algn="just" eaLnBrk="1" hangingPunct="1">
              <a:buFontTx/>
              <a:buNone/>
            </a:pPr>
            <a:r>
              <a:rPr lang="tr-TR" sz="4000" b="1" smtClean="0">
                <a:solidFill>
                  <a:srgbClr val="00FF00"/>
                </a:solidFill>
              </a:rPr>
              <a:t>	</a:t>
            </a:r>
            <a:r>
              <a:rPr lang="tr-TR" sz="4000" b="1" smtClean="0">
                <a:solidFill>
                  <a:srgbClr val="E2021D"/>
                </a:solidFill>
              </a:rPr>
              <a:t>Galiçya Ponisi</a:t>
            </a:r>
          </a:p>
          <a:p>
            <a:pPr algn="just" eaLnBrk="1" hangingPunct="1"/>
            <a:r>
              <a:rPr lang="tr-TR" sz="2800" b="1" smtClean="0"/>
              <a:t>İspanya ve Portekiz’de Galiçya Ponileri Milli Parklarda vahşi halde korunmaktadırlar.</a:t>
            </a:r>
          </a:p>
          <a:p>
            <a:pPr algn="just" eaLnBrk="1" hangingPunct="1"/>
            <a:endParaRPr lang="tr-TR" sz="2800" smtClean="0"/>
          </a:p>
        </p:txBody>
      </p:sp>
      <p:pic>
        <p:nvPicPr>
          <p:cNvPr id="299011" name="Picture 3" descr="galiçya ponisi"/>
          <p:cNvPicPr>
            <a:picLocks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2484438" y="2870200"/>
            <a:ext cx="5508625" cy="3798888"/>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23640012"/>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Grp="1" noChangeArrowheads="1"/>
          </p:cNvSpPr>
          <p:nvPr>
            <p:ph type="body" idx="4294967295"/>
          </p:nvPr>
        </p:nvSpPr>
        <p:spPr>
          <a:xfrm>
            <a:off x="395288" y="1114425"/>
            <a:ext cx="8027987" cy="4835525"/>
          </a:xfrm>
        </p:spPr>
        <p:txBody>
          <a:bodyPr/>
          <a:lstStyle/>
          <a:p>
            <a:pPr algn="ctr" eaLnBrk="1" hangingPunct="1">
              <a:buFontTx/>
              <a:buNone/>
            </a:pPr>
            <a:r>
              <a:rPr lang="tr-TR" sz="4000" b="1" smtClean="0"/>
              <a:t>	</a:t>
            </a:r>
            <a:r>
              <a:rPr lang="tr-TR" sz="4000" b="1" smtClean="0">
                <a:solidFill>
                  <a:srgbClr val="E2021D"/>
                </a:solidFill>
              </a:rPr>
              <a:t>Skyros Ponisi</a:t>
            </a:r>
          </a:p>
          <a:p>
            <a:pPr algn="just" eaLnBrk="1" hangingPunct="1">
              <a:buClr>
                <a:srgbClr val="00FF00"/>
              </a:buClr>
            </a:pPr>
            <a:r>
              <a:rPr lang="tr-TR" b="1" smtClean="0"/>
              <a:t>Bizans İmparatorluğunda savaş atı olarak kullanılan bu poniler güçlü ve dayanıklı olmalarıyla tanınırlar. </a:t>
            </a:r>
          </a:p>
          <a:p>
            <a:pPr algn="just" eaLnBrk="1" hangingPunct="1">
              <a:buClr>
                <a:srgbClr val="00FF00"/>
              </a:buClr>
            </a:pPr>
            <a:r>
              <a:rPr lang="tr-TR" b="1" smtClean="0"/>
              <a:t>Yunanistan Hükümeti  </a:t>
            </a:r>
            <a:r>
              <a:rPr lang="tr-TR" b="1" smtClean="0">
                <a:solidFill>
                  <a:srgbClr val="7F00FE"/>
                </a:solidFill>
              </a:rPr>
              <a:t>Ponilerin Yaşatılması Projesini</a:t>
            </a:r>
            <a:r>
              <a:rPr lang="tr-TR" b="1" smtClean="0"/>
              <a:t> Skyros Adasında hayata geçirmiştir. </a:t>
            </a:r>
          </a:p>
        </p:txBody>
      </p:sp>
    </p:spTree>
    <p:extLst>
      <p:ext uri="{BB962C8B-B14F-4D97-AF65-F5344CB8AC3E}">
        <p14:creationId xmlns:p14="http://schemas.microsoft.com/office/powerpoint/2010/main" val="2778055902"/>
      </p:ext>
    </p:extLst>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3"/>
          <p:cNvSpPr>
            <a:spLocks noGrp="1" noChangeArrowheads="1"/>
          </p:cNvSpPr>
          <p:nvPr>
            <p:ph type="body" idx="4294967295"/>
          </p:nvPr>
        </p:nvSpPr>
        <p:spPr>
          <a:xfrm>
            <a:off x="250825" y="1522413"/>
            <a:ext cx="8229600" cy="4930775"/>
          </a:xfrm>
        </p:spPr>
        <p:txBody>
          <a:bodyPr/>
          <a:lstStyle/>
          <a:p>
            <a:pPr algn="just" eaLnBrk="1" hangingPunct="1">
              <a:buClr>
                <a:srgbClr val="00FF00"/>
              </a:buClr>
            </a:pPr>
            <a:r>
              <a:rPr lang="tr-TR" sz="2800" b="1" smtClean="0"/>
              <a:t>Irkın kültürel ve tarihsel önemine hatırlatma yapılarak, bu poniler Yunanlıların milli mirasının bir parçası olarak kabul edilmekte ve bu nedenle de muhafaza altına alınmıştır.</a:t>
            </a:r>
          </a:p>
          <a:p>
            <a:pPr algn="just" eaLnBrk="1" hangingPunct="1"/>
            <a:r>
              <a:rPr lang="tr-TR" sz="2800" b="1" smtClean="0">
                <a:solidFill>
                  <a:srgbClr val="F85810"/>
                </a:solidFill>
              </a:rPr>
              <a:t> Gelen turistlere proje tanıtılmakta ve atlar ziyaret ettirilmekte, atların bakımları için gerekli kaynağın önemli bir kısmı buradan sağlanmaktadır.</a:t>
            </a:r>
            <a:endParaRPr lang="tr-TR" sz="2800" smtClean="0">
              <a:solidFill>
                <a:srgbClr val="F85810"/>
              </a:solidFill>
            </a:endParaRPr>
          </a:p>
        </p:txBody>
      </p:sp>
    </p:spTree>
    <p:extLst>
      <p:ext uri="{BB962C8B-B14F-4D97-AF65-F5344CB8AC3E}">
        <p14:creationId xmlns:p14="http://schemas.microsoft.com/office/powerpoint/2010/main" val="401223990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010" name="Rectangle 2"/>
          <p:cNvSpPr>
            <a:spLocks noGrp="1" noChangeArrowheads="1"/>
          </p:cNvSpPr>
          <p:nvPr>
            <p:ph type="title" idx="4294967295"/>
          </p:nvPr>
        </p:nvSpPr>
        <p:spPr>
          <a:xfrm>
            <a:off x="504825" y="1196975"/>
            <a:ext cx="8243888" cy="792163"/>
          </a:xfrm>
        </p:spPr>
        <p:txBody>
          <a:bodyPr/>
          <a:lstStyle/>
          <a:p>
            <a:pPr eaLnBrk="1" hangingPunct="1">
              <a:defRPr/>
            </a:pPr>
            <a:r>
              <a:rPr lang="tr-TR" smtClean="0">
                <a:solidFill>
                  <a:srgbClr val="646406"/>
                </a:solidFill>
              </a:rPr>
              <a:t>Skyros Ponisi (Yunanistan)</a:t>
            </a:r>
          </a:p>
        </p:txBody>
      </p:sp>
      <p:pic>
        <p:nvPicPr>
          <p:cNvPr id="302083" name="Picture 3" descr="skyros-web-1"/>
          <p:cNvPicPr>
            <a:picLocks noChangeAspect="1" noChangeArrowheads="1"/>
          </p:cNvPicPr>
          <p:nvPr/>
        </p:nvPicPr>
        <p:blipFill>
          <a:blip r:embed="rId2">
            <a:extLst>
              <a:ext uri="{28A0092B-C50C-407E-A947-70E740481C1C}">
                <a14:useLocalDpi xmlns:a14="http://schemas.microsoft.com/office/drawing/2010/main" val="0"/>
              </a:ext>
            </a:extLst>
          </a:blip>
          <a:srcRect b="8481"/>
          <a:stretch>
            <a:fillRect/>
          </a:stretch>
        </p:blipFill>
        <p:spPr bwMode="auto">
          <a:xfrm>
            <a:off x="468313" y="2276475"/>
            <a:ext cx="3684587"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2084" name="Picture 4" descr="skyros-web-2"/>
          <p:cNvPicPr>
            <a:picLocks noChangeAspect="1" noChangeArrowheads="1"/>
          </p:cNvPicPr>
          <p:nvPr/>
        </p:nvPicPr>
        <p:blipFill>
          <a:blip r:embed="rId3">
            <a:extLst>
              <a:ext uri="{28A0092B-C50C-407E-A947-70E740481C1C}">
                <a14:useLocalDpi xmlns:a14="http://schemas.microsoft.com/office/drawing/2010/main" val="0"/>
              </a:ext>
            </a:extLst>
          </a:blip>
          <a:srcRect b="7126"/>
          <a:stretch>
            <a:fillRect/>
          </a:stretch>
        </p:blipFill>
        <p:spPr bwMode="auto">
          <a:xfrm>
            <a:off x="5724525" y="2276475"/>
            <a:ext cx="2957513"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2747637"/>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3106" name="Picture 4" descr="suf"/>
          <p:cNvPicPr>
            <a:picLocks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4716463" y="3789363"/>
            <a:ext cx="3924300" cy="2943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3107" name="Picture 3" descr="suffolk punch atı"/>
          <p:cNvPicPr>
            <a:picLocks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03238" y="3789363"/>
            <a:ext cx="3924300" cy="2944812"/>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3108" name="Rectangle 2"/>
          <p:cNvSpPr>
            <a:spLocks noGrp="1" noChangeArrowheads="1"/>
          </p:cNvSpPr>
          <p:nvPr>
            <p:ph type="body" sz="half" idx="4294967295"/>
          </p:nvPr>
        </p:nvSpPr>
        <p:spPr>
          <a:xfrm>
            <a:off x="539750" y="865188"/>
            <a:ext cx="8604250" cy="3500437"/>
          </a:xfrm>
        </p:spPr>
        <p:txBody>
          <a:bodyPr/>
          <a:lstStyle/>
          <a:p>
            <a:pPr algn="just" eaLnBrk="1" hangingPunct="1">
              <a:lnSpc>
                <a:spcPct val="80000"/>
              </a:lnSpc>
              <a:buFontTx/>
              <a:buNone/>
            </a:pPr>
            <a:r>
              <a:rPr lang="tr-TR" sz="1000" b="1" smtClean="0">
                <a:solidFill>
                  <a:schemeClr val="hlink"/>
                </a:solidFill>
              </a:rPr>
              <a:t>	</a:t>
            </a:r>
            <a:r>
              <a:rPr lang="tr-TR" b="1" smtClean="0">
                <a:solidFill>
                  <a:schemeClr val="hlink"/>
                </a:solidFill>
                <a:latin typeface="Arial" charset="0"/>
              </a:rPr>
              <a:t>Suffolk Punch Atı</a:t>
            </a:r>
          </a:p>
          <a:p>
            <a:pPr algn="just" eaLnBrk="1" hangingPunct="1">
              <a:lnSpc>
                <a:spcPct val="80000"/>
              </a:lnSpc>
            </a:pPr>
            <a:r>
              <a:rPr lang="tr-TR" sz="2200" b="1" smtClean="0">
                <a:solidFill>
                  <a:srgbClr val="E2021D"/>
                </a:solidFill>
              </a:rPr>
              <a:t>Hayvan-insan ilişkileri</a:t>
            </a:r>
            <a:r>
              <a:rPr lang="tr-TR" sz="2200" b="1" smtClean="0"/>
              <a:t> için de konservasyon programları yapılabilmektedir. </a:t>
            </a:r>
          </a:p>
          <a:p>
            <a:pPr algn="just" eaLnBrk="1" hangingPunct="1">
              <a:lnSpc>
                <a:spcPct val="80000"/>
              </a:lnSpc>
              <a:buClr>
                <a:srgbClr val="00FF00"/>
              </a:buClr>
              <a:buFont typeface="Wingdings" pitchFamily="2" charset="2"/>
              <a:buChar char="§"/>
            </a:pPr>
            <a:r>
              <a:rPr lang="tr-TR" sz="2200" b="1" smtClean="0"/>
              <a:t>Zihinsel hastalıklarda ve hapis hayatı yaşayanlar için </a:t>
            </a:r>
            <a:r>
              <a:rPr lang="tr-TR" sz="2200" b="1" smtClean="0">
                <a:solidFill>
                  <a:srgbClr val="7F00FE"/>
                </a:solidFill>
              </a:rPr>
              <a:t>tedavi ve rehabilite</a:t>
            </a:r>
            <a:r>
              <a:rPr lang="tr-TR" sz="2200" b="1" smtClean="0"/>
              <a:t> amaçlı bazı az bulunan  at ırkları kullanılmaktadır. </a:t>
            </a:r>
          </a:p>
          <a:p>
            <a:pPr algn="just" eaLnBrk="1" hangingPunct="1">
              <a:lnSpc>
                <a:spcPct val="80000"/>
              </a:lnSpc>
              <a:buClr>
                <a:srgbClr val="00FF00"/>
              </a:buClr>
              <a:buFont typeface="Wingdings" pitchFamily="2" charset="2"/>
              <a:buChar char="§"/>
            </a:pPr>
            <a:r>
              <a:rPr lang="tr-TR" sz="2200" b="1" smtClean="0"/>
              <a:t>Buna iyi bir örnek olarak İngiltere’de gençler için kurulan hapishanelerde yetiştirilen </a:t>
            </a:r>
            <a:r>
              <a:rPr lang="tr-TR" sz="2200" b="1" smtClean="0">
                <a:solidFill>
                  <a:srgbClr val="646406"/>
                </a:solidFill>
              </a:rPr>
              <a:t>Suffolk Punch Atları</a:t>
            </a:r>
            <a:r>
              <a:rPr lang="tr-TR" sz="2200" b="1" smtClean="0"/>
              <a:t> gösterilebilir.</a:t>
            </a:r>
          </a:p>
          <a:p>
            <a:pPr algn="just" eaLnBrk="1" hangingPunct="1">
              <a:lnSpc>
                <a:spcPct val="80000"/>
              </a:lnSpc>
              <a:buClr>
                <a:srgbClr val="00FF00"/>
              </a:buClr>
              <a:buFont typeface="Wingdings" pitchFamily="2" charset="2"/>
              <a:buChar char="§"/>
            </a:pPr>
            <a:r>
              <a:rPr lang="tr-TR" sz="2200" b="1" smtClean="0"/>
              <a:t>Gençlerin rehabilitasyonunda önemli rol oynamaktadırlar.</a:t>
            </a:r>
          </a:p>
          <a:p>
            <a:pPr algn="just" eaLnBrk="1" hangingPunct="1">
              <a:lnSpc>
                <a:spcPct val="80000"/>
              </a:lnSpc>
              <a:buFontTx/>
              <a:buNone/>
            </a:pPr>
            <a:r>
              <a:rPr lang="tr-TR" sz="2200" b="1" smtClean="0"/>
              <a:t>	</a:t>
            </a:r>
            <a:endParaRPr lang="tr-TR" sz="1200" b="1" smtClean="0">
              <a:latin typeface="Arial" charset="0"/>
            </a:endParaRPr>
          </a:p>
          <a:p>
            <a:pPr algn="just" eaLnBrk="1" hangingPunct="1">
              <a:lnSpc>
                <a:spcPct val="80000"/>
              </a:lnSpc>
              <a:buFontTx/>
              <a:buNone/>
            </a:pPr>
            <a:r>
              <a:rPr lang="tr-TR" sz="1200" b="1" smtClean="0">
                <a:latin typeface="Arial" charset="0"/>
              </a:rPr>
              <a:t>	</a:t>
            </a:r>
          </a:p>
          <a:p>
            <a:pPr algn="just" eaLnBrk="1" hangingPunct="1">
              <a:lnSpc>
                <a:spcPct val="80000"/>
              </a:lnSpc>
              <a:buFontTx/>
              <a:buNone/>
            </a:pPr>
            <a:r>
              <a:rPr lang="tr-TR" sz="1200" b="1" smtClean="0">
                <a:solidFill>
                  <a:schemeClr val="hlink"/>
                </a:solidFill>
                <a:latin typeface="Arial" charset="0"/>
              </a:rPr>
              <a:t>	</a:t>
            </a:r>
            <a:endParaRPr lang="tr-TR" sz="1200" b="1" smtClean="0">
              <a:latin typeface="Arial" charset="0"/>
            </a:endParaRPr>
          </a:p>
        </p:txBody>
      </p:sp>
    </p:spTree>
    <p:extLst>
      <p:ext uri="{BB962C8B-B14F-4D97-AF65-F5344CB8AC3E}">
        <p14:creationId xmlns:p14="http://schemas.microsoft.com/office/powerpoint/2010/main" val="2279790578"/>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p:cNvSpPr>
            <a:spLocks noGrp="1" noChangeArrowheads="1"/>
          </p:cNvSpPr>
          <p:nvPr>
            <p:ph type="body" sz="half" idx="4294967295"/>
          </p:nvPr>
        </p:nvSpPr>
        <p:spPr>
          <a:xfrm>
            <a:off x="0" y="1008063"/>
            <a:ext cx="5003800" cy="5876925"/>
          </a:xfrm>
        </p:spPr>
        <p:txBody>
          <a:bodyPr/>
          <a:lstStyle/>
          <a:p>
            <a:pPr algn="just" eaLnBrk="1" hangingPunct="1">
              <a:buFontTx/>
              <a:buNone/>
            </a:pPr>
            <a:r>
              <a:rPr lang="tr-TR" sz="2000" b="1" smtClean="0">
                <a:solidFill>
                  <a:srgbClr val="646406"/>
                </a:solidFill>
                <a:latin typeface="Arial" charset="0"/>
              </a:rPr>
              <a:t>	 </a:t>
            </a:r>
            <a:r>
              <a:rPr lang="tr-TR" sz="2000" b="1" smtClean="0">
                <a:solidFill>
                  <a:srgbClr val="646406"/>
                </a:solidFill>
              </a:rPr>
              <a:t>Clydesdale Atı</a:t>
            </a:r>
          </a:p>
          <a:p>
            <a:pPr algn="just" eaLnBrk="1" hangingPunct="1">
              <a:buClr>
                <a:srgbClr val="00FF00"/>
              </a:buClr>
            </a:pPr>
            <a:r>
              <a:rPr lang="tr-TR" sz="2000" b="1" smtClean="0"/>
              <a:t>Bazı şirketler promosyon veya reklam amaçlı az bulunan ırkları kullanmaktadırlar.</a:t>
            </a:r>
          </a:p>
          <a:p>
            <a:pPr algn="just" eaLnBrk="1" hangingPunct="1">
              <a:buClr>
                <a:srgbClr val="00FF00"/>
              </a:buClr>
            </a:pPr>
            <a:r>
              <a:rPr lang="tr-TR" sz="2000" b="1" smtClean="0"/>
              <a:t>A.B.D’de </a:t>
            </a:r>
            <a:r>
              <a:rPr lang="tr-TR" sz="2000" b="1" smtClean="0">
                <a:solidFill>
                  <a:srgbClr val="E2021D"/>
                </a:solidFill>
              </a:rPr>
              <a:t>Budweiser Şirketi</a:t>
            </a:r>
            <a:r>
              <a:rPr lang="tr-TR" sz="2000" b="1" smtClean="0"/>
              <a:t> sayısı hızla azalan bir ırk olan Clydesdale Atı’nı 1933’ten beri reklam kampanyalarında başarılı bir şekilde kullanmıştır. </a:t>
            </a:r>
          </a:p>
          <a:p>
            <a:pPr algn="just" eaLnBrk="1" hangingPunct="1">
              <a:buClr>
                <a:srgbClr val="00FF00"/>
              </a:buClr>
            </a:pPr>
            <a:r>
              <a:rPr lang="tr-TR" sz="2000" b="1" smtClean="0"/>
              <a:t>Bu at, </a:t>
            </a:r>
            <a:r>
              <a:rPr lang="tr-TR" sz="2000" b="1" smtClean="0">
                <a:solidFill>
                  <a:srgbClr val="E2021D"/>
                </a:solidFill>
              </a:rPr>
              <a:t>şirket imajının</a:t>
            </a:r>
            <a:r>
              <a:rPr lang="tr-TR" sz="2000" b="1" smtClean="0"/>
              <a:t> bir parçası haline gelmiştir.</a:t>
            </a:r>
          </a:p>
          <a:p>
            <a:pPr algn="just" eaLnBrk="1" hangingPunct="1">
              <a:buClr>
                <a:srgbClr val="00FF00"/>
              </a:buClr>
            </a:pPr>
            <a:r>
              <a:rPr lang="tr-TR" sz="2000" b="1" smtClean="0"/>
              <a:t>Günümüzde bu şirket ırkın yetiştirilmesine ve A.B.D, Kanada ve İngiltere’de yaşatılması ve yaygınlaştırılmasına öncülük etmektedir.</a:t>
            </a:r>
          </a:p>
        </p:txBody>
      </p:sp>
      <p:pic>
        <p:nvPicPr>
          <p:cNvPr id="304131" name="Picture 3" descr="clydesdale atı"/>
          <p:cNvPicPr>
            <a:picLocks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5040313" y="620713"/>
            <a:ext cx="4103687" cy="32004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4132" name="Picture 4" descr="budweiser atı"/>
          <p:cNvPicPr>
            <a:picLocks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076825" y="3860800"/>
            <a:ext cx="4067175" cy="2771775"/>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43272264"/>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ChangeArrowheads="1"/>
          </p:cNvSpPr>
          <p:nvPr>
            <p:ph type="body" sz="half" idx="4294967295"/>
          </p:nvPr>
        </p:nvSpPr>
        <p:spPr>
          <a:xfrm>
            <a:off x="0" y="936625"/>
            <a:ext cx="4859338" cy="6021388"/>
          </a:xfrm>
        </p:spPr>
        <p:txBody>
          <a:bodyPr/>
          <a:lstStyle/>
          <a:p>
            <a:pPr algn="just" eaLnBrk="1" hangingPunct="1">
              <a:buFontTx/>
              <a:buNone/>
            </a:pPr>
            <a:r>
              <a:rPr lang="tr-TR" sz="2400" b="1" smtClean="0">
                <a:solidFill>
                  <a:srgbClr val="00FF00"/>
                </a:solidFill>
                <a:latin typeface="Arial" charset="0"/>
              </a:rPr>
              <a:t>	  </a:t>
            </a:r>
            <a:r>
              <a:rPr lang="tr-TR" b="1" smtClean="0">
                <a:solidFill>
                  <a:srgbClr val="E2021D"/>
                </a:solidFill>
              </a:rPr>
              <a:t>Pantenerio Atı</a:t>
            </a:r>
          </a:p>
          <a:p>
            <a:pPr algn="just" eaLnBrk="1" hangingPunct="1">
              <a:buClr>
                <a:srgbClr val="00FF00"/>
              </a:buClr>
              <a:buFont typeface="Wingdings" pitchFamily="2" charset="2"/>
              <a:buChar char="§"/>
            </a:pPr>
            <a:r>
              <a:rPr lang="tr-TR" sz="2400" b="1" smtClean="0"/>
              <a:t>Brezilya’nın Pantenol bölgesine ait olan Pantenerio Atı </a:t>
            </a:r>
            <a:r>
              <a:rPr lang="tr-TR" sz="2400" b="1" smtClean="0">
                <a:solidFill>
                  <a:srgbClr val="646406"/>
                </a:solidFill>
              </a:rPr>
              <a:t>sıcak ve neme</a:t>
            </a:r>
            <a:r>
              <a:rPr lang="tr-TR" sz="2400" b="1" smtClean="0"/>
              <a:t> çok mukavemetlidir. </a:t>
            </a:r>
          </a:p>
          <a:p>
            <a:pPr algn="just" eaLnBrk="1" hangingPunct="1">
              <a:buClr>
                <a:srgbClr val="00FF00"/>
              </a:buClr>
              <a:buFont typeface="Wingdings" pitchFamily="2" charset="2"/>
              <a:buChar char="§"/>
            </a:pPr>
            <a:r>
              <a:rPr lang="tr-TR" sz="2400" b="1" smtClean="0">
                <a:solidFill>
                  <a:srgbClr val="646406"/>
                </a:solidFill>
              </a:rPr>
              <a:t>Atların İnfeksiyöz Anemisine</a:t>
            </a:r>
            <a:r>
              <a:rPr lang="tr-TR" sz="2400" b="1" smtClean="0"/>
              <a:t> çok dayanıklıdır.</a:t>
            </a:r>
          </a:p>
          <a:p>
            <a:pPr algn="just" eaLnBrk="1" hangingPunct="1">
              <a:buClr>
                <a:srgbClr val="00FF00"/>
              </a:buClr>
              <a:buFont typeface="Wingdings" pitchFamily="2" charset="2"/>
              <a:buChar char="§"/>
            </a:pPr>
            <a:r>
              <a:rPr lang="tr-TR" sz="2400" b="1" smtClean="0"/>
              <a:t>Yüksek sıcak, nem ve hastalıklara adaptasyon için melezlemelerde kullanılan bu ırkın korunmasına yönelik bir dernek kurulmuştur.</a:t>
            </a:r>
          </a:p>
          <a:p>
            <a:pPr algn="just" eaLnBrk="1" hangingPunct="1">
              <a:buFontTx/>
              <a:buNone/>
            </a:pPr>
            <a:r>
              <a:rPr lang="tr-TR" sz="2400" b="1" smtClean="0">
                <a:latin typeface="Arial" charset="0"/>
              </a:rPr>
              <a:t>	</a:t>
            </a:r>
          </a:p>
          <a:p>
            <a:pPr eaLnBrk="1" hangingPunct="1"/>
            <a:endParaRPr lang="tr-TR" sz="2400" smtClean="0"/>
          </a:p>
        </p:txBody>
      </p:sp>
      <p:pic>
        <p:nvPicPr>
          <p:cNvPr id="305155" name="Picture 3" descr="pantenerio atı"/>
          <p:cNvPicPr>
            <a:picLocks noChangeAspect="1" noChangeArrowheads="1"/>
          </p:cNvPicPr>
          <p:nvPr>
            <p:ph sz="half" idx="4294967295"/>
          </p:nvPr>
        </p:nvPicPr>
        <p:blipFill>
          <a:blip r:embed="rId2">
            <a:extLst>
              <a:ext uri="{28A0092B-C50C-407E-A947-70E740481C1C}">
                <a14:useLocalDpi xmlns:a14="http://schemas.microsoft.com/office/drawing/2010/main" val="0"/>
              </a:ext>
            </a:extLst>
          </a:blip>
          <a:srcRect b="15627"/>
          <a:stretch>
            <a:fillRect/>
          </a:stretch>
        </p:blipFill>
        <p:spPr>
          <a:xfrm>
            <a:off x="4932363" y="1628775"/>
            <a:ext cx="4211637" cy="3240088"/>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386204192"/>
      </p:ext>
    </p:extLst>
  </p:cSld>
  <p:clrMapOvr>
    <a:masterClrMapping/>
  </p:clrMapOvr>
  <p:transition/>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4368</Words>
  <Application>Microsoft Office PowerPoint</Application>
  <PresentationFormat>Ekran Gösterisi (4:3)</PresentationFormat>
  <Paragraphs>663</Paragraphs>
  <Slides>79</Slides>
  <Notes>0</Notes>
  <HiddenSlides>0</HiddenSlides>
  <MMClips>0</MMClips>
  <ScaleCrop>false</ScaleCrop>
  <HeadingPairs>
    <vt:vector size="4" baseType="variant">
      <vt:variant>
        <vt:lpstr>Tema</vt:lpstr>
      </vt:variant>
      <vt:variant>
        <vt:i4>1</vt:i4>
      </vt:variant>
      <vt:variant>
        <vt:lpstr>Slayt Başlıkları</vt:lpstr>
      </vt:variant>
      <vt:variant>
        <vt:i4>79</vt:i4>
      </vt:variant>
    </vt:vector>
  </HeadingPairs>
  <TitlesOfParts>
    <vt:vector size="80" baseType="lpstr">
      <vt:lpstr>Ofis Teması</vt:lpstr>
      <vt:lpstr>AT IRKLARI</vt:lpstr>
      <vt:lpstr>PowerPoint Sunusu</vt:lpstr>
      <vt:lpstr>Sıcak Kanlı Irklar</vt:lpstr>
      <vt:lpstr>PowerPoint Sunusu</vt:lpstr>
      <vt:lpstr>Sıcak kanlı at ırkları dört alt grupta incelenir;</vt:lpstr>
      <vt:lpstr>PowerPoint Sunusu</vt:lpstr>
      <vt:lpstr>Soğuk  Kanlı  Irklar</vt:lpstr>
      <vt:lpstr>PowerPoint Sunusu</vt:lpstr>
      <vt:lpstr>Arap Atı</vt:lpstr>
      <vt:lpstr>PowerPoint Sunusu</vt:lpstr>
      <vt:lpstr>Irk  Özellikleri</vt:lpstr>
      <vt:lpstr>PowerPoint Sunusu</vt:lpstr>
      <vt:lpstr>PowerPoint Sunusu</vt:lpstr>
      <vt:lpstr>PowerPoint Sunusu</vt:lpstr>
      <vt:lpstr>PowerPoint Sunusu</vt:lpstr>
      <vt:lpstr>PowerPoint Sunusu</vt:lpstr>
      <vt:lpstr>PowerPoint Sunusu</vt:lpstr>
      <vt:lpstr> İngiliz  Atı</vt:lpstr>
      <vt:lpstr>Irk Özellikleri</vt:lpstr>
      <vt:lpstr>PowerPoint Sunusu</vt:lpstr>
      <vt:lpstr>PowerPoint Sunusu</vt:lpstr>
      <vt:lpstr>PowerPoint Sunusu</vt:lpstr>
      <vt:lpstr>Haflinger  Atı</vt:lpstr>
      <vt:lpstr>Irk Özellikleri</vt:lpstr>
      <vt:lpstr>PowerPoint Sunusu</vt:lpstr>
      <vt:lpstr>PowerPoint Sunusu</vt:lpstr>
      <vt:lpstr>PowerPoint Sunusu</vt:lpstr>
      <vt:lpstr>Berber Atı</vt:lpstr>
      <vt:lpstr>PowerPoint Sunusu</vt:lpstr>
      <vt:lpstr>PowerPoint Sunusu</vt:lpstr>
      <vt:lpstr>Lipizza  Atı</vt:lpstr>
      <vt:lpstr>Don  Atı</vt:lpstr>
      <vt:lpstr>PowerPoint Sunusu</vt:lpstr>
      <vt:lpstr>TIRISCI  IRKLAR</vt:lpstr>
      <vt:lpstr>Amerikan Tırısçısı</vt:lpstr>
      <vt:lpstr>Orlof Tırsçısı</vt:lpstr>
      <vt:lpstr>PowerPoint Sunusu</vt:lpstr>
      <vt:lpstr>YARIM KAN AT IRKLARI</vt:lpstr>
      <vt:lpstr>Hannover</vt:lpstr>
      <vt:lpstr>PowerPoint Sunusu</vt:lpstr>
      <vt:lpstr>Holstein Atı</vt:lpstr>
      <vt:lpstr>PowerPoint Sunusu</vt:lpstr>
      <vt:lpstr>Doğu Frizya Atı</vt:lpstr>
      <vt:lpstr>Doğu Prusya</vt:lpstr>
      <vt:lpstr>Oldenburg atı</vt:lpstr>
      <vt:lpstr>PowerPoint Sunusu</vt:lpstr>
      <vt:lpstr>PowerPoint Sunusu</vt:lpstr>
      <vt:lpstr>Soğuk Kanlı At Irkları</vt:lpstr>
      <vt:lpstr>Brabant  atı</vt:lpstr>
      <vt:lpstr>Ardene</vt:lpstr>
      <vt:lpstr>PowerPoint Sunusu</vt:lpstr>
      <vt:lpstr>İngiliz Soğuk Kanlı At Irkları</vt:lpstr>
      <vt:lpstr>Shire</vt:lpstr>
      <vt:lpstr>Clydesdale</vt:lpstr>
      <vt:lpstr>Suffolk</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Bazı at ırkları arasındaki genetik ilişkiler</vt:lpstr>
      <vt:lpstr>PowerPoint Sunusu</vt:lpstr>
      <vt:lpstr>PowerPoint Sunusu</vt:lpstr>
      <vt:lpstr>Dünya’da Koruma Altına Alınan Atlar</vt:lpstr>
      <vt:lpstr>   </vt:lpstr>
      <vt:lpstr>PowerPoint Sunusu</vt:lpstr>
      <vt:lpstr>PowerPoint Sunusu</vt:lpstr>
      <vt:lpstr>PowerPoint Sunusu</vt:lpstr>
      <vt:lpstr>PowerPoint Sunusu</vt:lpstr>
      <vt:lpstr>PowerPoint Sunusu</vt:lpstr>
      <vt:lpstr>Skyros Ponisi (Yunanistan)</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 IRKLARI</dc:title>
  <dc:creator>X</dc:creator>
  <cp:lastModifiedBy>X</cp:lastModifiedBy>
  <cp:revision>1</cp:revision>
  <dcterms:created xsi:type="dcterms:W3CDTF">2020-03-19T07:11:34Z</dcterms:created>
  <dcterms:modified xsi:type="dcterms:W3CDTF">2020-03-19T07:15:23Z</dcterms:modified>
</cp:coreProperties>
</file>