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3" d="100"/>
          <a:sy n="73" d="100"/>
        </p:scale>
        <p:origin x="-107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E9414C1-D60E-4ABB-96B0-7BB0FEA2402E}"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1406643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8C62497-32E6-498C-A1D3-B7B6F2967EDC}"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2218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4577D7E-DF62-45C3-9F08-76405C357B2C}"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1569339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C8D4C48-40FA-4170-B9B5-9BE30985C899}"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1211124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B906EE9-A31F-4E99-9355-B04A59AEA2D1}"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609276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28C73D4-85A0-42F5-8018-59B11FBBCF1C}"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365381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A6E9487-65BD-42AC-BD16-E9FF72188656}"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660842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B75B472-4297-44A6-B6DF-C038A8A76D92}"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3618280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BB9303B-669D-4C81-A2B6-630BDFCF5070}"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28831954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272D363-CEE9-4C28-A3E8-9FE7206A33B5}"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2603392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71AAF6-17EB-4020-8193-A4D031A01A80}"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2988193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smtClean="0"/>
              <a:t>Asıl başlık stili için tıklatın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tr-TR">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tr-TR">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3758954-1D7D-4866-A87C-790B0C9D0DFF}" type="slidenum">
              <a:rPr lang="tr-TR">
                <a:solidFill>
                  <a:srgbClr val="000000"/>
                </a:solidFill>
              </a:rPr>
              <a:pPr fontAlgn="base">
                <a:spcBef>
                  <a:spcPct val="0"/>
                </a:spcBef>
                <a:spcAft>
                  <a:spcPct val="0"/>
                </a:spcAft>
                <a:defRPr/>
              </a:pPr>
              <a:t>‹#›</a:t>
            </a:fld>
            <a:endParaRPr lang="tr-TR">
              <a:solidFill>
                <a:srgbClr val="000000"/>
              </a:solidFill>
            </a:endParaRPr>
          </a:p>
        </p:txBody>
      </p:sp>
    </p:spTree>
    <p:extLst>
      <p:ext uri="{BB962C8B-B14F-4D97-AF65-F5344CB8AC3E}">
        <p14:creationId xmlns:p14="http://schemas.microsoft.com/office/powerpoint/2010/main" val="1707436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428625" y="428625"/>
            <a:ext cx="8480425" cy="594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tr-TR" sz="2000" b="1">
                <a:solidFill>
                  <a:srgbClr val="A50021"/>
                </a:solidFill>
                <a:latin typeface="Broadway" pitchFamily="82" charset="0"/>
              </a:rPr>
              <a:t>Barınaklarda Hijyen</a:t>
            </a:r>
          </a:p>
          <a:p>
            <a:pPr eaLnBrk="1" fontAlgn="base" hangingPunct="1">
              <a:spcBef>
                <a:spcPct val="0"/>
              </a:spcBef>
              <a:spcAft>
                <a:spcPct val="0"/>
              </a:spcAft>
            </a:pPr>
            <a:r>
              <a:rPr lang="tr-TR" sz="2000" b="1">
                <a:solidFill>
                  <a:srgbClr val="A50021"/>
                </a:solidFill>
                <a:latin typeface="Broadway" pitchFamily="82" charset="0"/>
              </a:rPr>
              <a:t>Sanitasyon:</a:t>
            </a:r>
            <a:r>
              <a:rPr lang="tr-TR" sz="2000" b="1">
                <a:solidFill>
                  <a:srgbClr val="0000FF"/>
                </a:solidFill>
              </a:rPr>
              <a:t> Cansız eşyadaki mikroorganizma sayısının sağlık koruma kurallarına göre zararsız düzeye indirmektir.</a:t>
            </a:r>
          </a:p>
          <a:p>
            <a:pPr eaLnBrk="1" fontAlgn="base" hangingPunct="1">
              <a:spcBef>
                <a:spcPct val="0"/>
              </a:spcBef>
              <a:spcAft>
                <a:spcPct val="0"/>
              </a:spcAft>
            </a:pPr>
            <a:endParaRPr lang="tr-TR" sz="2000" b="1">
              <a:solidFill>
                <a:srgbClr val="0000FF"/>
              </a:solidFill>
            </a:endParaRPr>
          </a:p>
          <a:p>
            <a:pPr eaLnBrk="1" fontAlgn="base" hangingPunct="1">
              <a:spcBef>
                <a:spcPct val="0"/>
              </a:spcBef>
              <a:spcAft>
                <a:spcPct val="0"/>
              </a:spcAft>
              <a:buFont typeface="Wingdings" pitchFamily="2" charset="2"/>
              <a:buChar char="v"/>
            </a:pPr>
            <a:r>
              <a:rPr lang="tr-TR" sz="2000" b="1">
                <a:solidFill>
                  <a:srgbClr val="A50021"/>
                </a:solidFill>
              </a:rPr>
              <a:t>Barınaklarda zeminler ıslak ve balçık olmamalıdır. Birikinti olmaması için drenaj yapılmalıdır. Mastitis, paranisyum gibi hastalıklar önlenebilir.</a:t>
            </a:r>
          </a:p>
          <a:p>
            <a:pPr eaLnBrk="1" fontAlgn="base" hangingPunct="1">
              <a:spcBef>
                <a:spcPct val="0"/>
              </a:spcBef>
              <a:spcAft>
                <a:spcPct val="0"/>
              </a:spcAft>
              <a:buFont typeface="Wingdings" pitchFamily="2" charset="2"/>
              <a:buNone/>
            </a:pPr>
            <a:endParaRPr lang="tr-TR" sz="2000" b="1">
              <a:solidFill>
                <a:srgbClr val="A50021"/>
              </a:solidFill>
            </a:endParaRPr>
          </a:p>
          <a:p>
            <a:pPr eaLnBrk="1" fontAlgn="base" hangingPunct="1">
              <a:spcBef>
                <a:spcPct val="0"/>
              </a:spcBef>
              <a:spcAft>
                <a:spcPct val="0"/>
              </a:spcAft>
              <a:buFont typeface="Wingdings" pitchFamily="2" charset="2"/>
              <a:buChar char="v"/>
            </a:pPr>
            <a:r>
              <a:rPr lang="tr-TR" sz="2000" b="1">
                <a:solidFill>
                  <a:srgbClr val="0000FF"/>
                </a:solidFill>
              </a:rPr>
              <a:t>Barınaklarda dezenfeksiyon önemlidir. Dezenfeksiyon formalin, potasyum permanganat veya kireç ile püskürtme ile yapılabilir.</a:t>
            </a:r>
          </a:p>
          <a:p>
            <a:pPr eaLnBrk="1" fontAlgn="base" hangingPunct="1">
              <a:spcBef>
                <a:spcPct val="0"/>
              </a:spcBef>
              <a:spcAft>
                <a:spcPct val="0"/>
              </a:spcAft>
              <a:buFont typeface="Wingdings" pitchFamily="2" charset="2"/>
              <a:buNone/>
            </a:pPr>
            <a:endParaRPr lang="tr-TR" sz="2000" b="1">
              <a:solidFill>
                <a:srgbClr val="0000FF"/>
              </a:solidFill>
            </a:endParaRPr>
          </a:p>
          <a:p>
            <a:pPr eaLnBrk="1" fontAlgn="base" hangingPunct="1">
              <a:spcBef>
                <a:spcPct val="0"/>
              </a:spcBef>
              <a:spcAft>
                <a:spcPct val="0"/>
              </a:spcAft>
              <a:buFont typeface="Wingdings" pitchFamily="2" charset="2"/>
              <a:buChar char="v"/>
            </a:pPr>
            <a:r>
              <a:rPr lang="tr-TR" sz="2000" b="1">
                <a:solidFill>
                  <a:srgbClr val="A50021"/>
                </a:solidFill>
              </a:rPr>
              <a:t>Dışardan gelen hayvanlara 15 gün karantina uygulanmalır.</a:t>
            </a:r>
          </a:p>
          <a:p>
            <a:pPr eaLnBrk="1" fontAlgn="base" hangingPunct="1">
              <a:spcBef>
                <a:spcPct val="0"/>
              </a:spcBef>
              <a:spcAft>
                <a:spcPct val="0"/>
              </a:spcAft>
              <a:buFont typeface="Wingdings" pitchFamily="2" charset="2"/>
              <a:buChar char="v"/>
            </a:pPr>
            <a:r>
              <a:rPr lang="tr-TR" sz="2000" b="1">
                <a:solidFill>
                  <a:srgbClr val="0000FF"/>
                </a:solidFill>
              </a:rPr>
              <a:t>Sürü yakın çevrede bulunan hastalıklardan korunmalıdır.</a:t>
            </a:r>
          </a:p>
          <a:p>
            <a:pPr eaLnBrk="1" fontAlgn="base" hangingPunct="1">
              <a:spcBef>
                <a:spcPct val="0"/>
              </a:spcBef>
              <a:spcAft>
                <a:spcPct val="0"/>
              </a:spcAft>
              <a:buFont typeface="Wingdings" pitchFamily="2" charset="2"/>
              <a:buNone/>
            </a:pPr>
            <a:endParaRPr lang="tr-TR" sz="2000" b="1">
              <a:solidFill>
                <a:srgbClr val="0000FF"/>
              </a:solidFill>
            </a:endParaRPr>
          </a:p>
          <a:p>
            <a:pPr eaLnBrk="1" fontAlgn="base" hangingPunct="1">
              <a:spcBef>
                <a:spcPct val="0"/>
              </a:spcBef>
              <a:spcAft>
                <a:spcPct val="0"/>
              </a:spcAft>
              <a:buFont typeface="Wingdings" pitchFamily="2" charset="2"/>
              <a:buChar char="v"/>
            </a:pPr>
            <a:r>
              <a:rPr lang="tr-TR" sz="2000" b="1">
                <a:solidFill>
                  <a:srgbClr val="A50021"/>
                </a:solidFill>
              </a:rPr>
              <a:t>Kırağılı, donmuş, küflü, mantarlı yemler hayvanlara yedirilmemelidir.</a:t>
            </a:r>
          </a:p>
          <a:p>
            <a:pPr eaLnBrk="1" fontAlgn="base" hangingPunct="1">
              <a:spcBef>
                <a:spcPct val="0"/>
              </a:spcBef>
              <a:spcAft>
                <a:spcPct val="0"/>
              </a:spcAft>
              <a:buFont typeface="Wingdings" pitchFamily="2" charset="2"/>
              <a:buNone/>
            </a:pPr>
            <a:endParaRPr lang="tr-TR" sz="2000" b="1">
              <a:solidFill>
                <a:srgbClr val="A50021"/>
              </a:solidFill>
            </a:endParaRPr>
          </a:p>
          <a:p>
            <a:pPr eaLnBrk="1" fontAlgn="base" hangingPunct="1">
              <a:spcBef>
                <a:spcPct val="0"/>
              </a:spcBef>
              <a:spcAft>
                <a:spcPct val="0"/>
              </a:spcAft>
              <a:buFont typeface="Wingdings" pitchFamily="2" charset="2"/>
              <a:buChar char="v"/>
            </a:pPr>
            <a:r>
              <a:rPr lang="tr-TR" sz="2000" b="1">
                <a:solidFill>
                  <a:srgbClr val="0000FF"/>
                </a:solidFill>
              </a:rPr>
              <a:t>Çiftlikte bulunan kedi ve köpekler kuduz karşı aşılatılmalı ve parazit ilaçlaması yapılmalıdır.</a:t>
            </a:r>
          </a:p>
        </p:txBody>
      </p:sp>
    </p:spTree>
    <p:extLst>
      <p:ext uri="{BB962C8B-B14F-4D97-AF65-F5344CB8AC3E}">
        <p14:creationId xmlns:p14="http://schemas.microsoft.com/office/powerpoint/2010/main" val="2004690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357188" y="1285875"/>
            <a:ext cx="8624887" cy="412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buFont typeface="Wingdings" pitchFamily="2" charset="2"/>
              <a:buChar char="v"/>
            </a:pPr>
            <a:r>
              <a:rPr lang="tr-TR" sz="2000" b="1">
                <a:solidFill>
                  <a:srgbClr val="A50021"/>
                </a:solidFill>
              </a:rPr>
              <a:t>Ölen hayvanlar 1.5-2.0 m derinlikte çukura gömülüp üzerine sönmemiş kireç dökülerek kapatılmalıdır.</a:t>
            </a:r>
          </a:p>
          <a:p>
            <a:pPr eaLnBrk="1" fontAlgn="base" hangingPunct="1">
              <a:spcBef>
                <a:spcPct val="0"/>
              </a:spcBef>
              <a:spcAft>
                <a:spcPct val="0"/>
              </a:spcAft>
              <a:buFont typeface="Wingdings" pitchFamily="2" charset="2"/>
              <a:buChar char="v"/>
            </a:pPr>
            <a:r>
              <a:rPr lang="tr-TR" sz="2000" b="1">
                <a:solidFill>
                  <a:srgbClr val="0000FF"/>
                </a:solidFill>
              </a:rPr>
              <a:t>Gebe hayvanlar sıkıştırılmamalıdır.</a:t>
            </a:r>
          </a:p>
          <a:p>
            <a:pPr eaLnBrk="1" fontAlgn="base" hangingPunct="1">
              <a:spcBef>
                <a:spcPct val="0"/>
              </a:spcBef>
              <a:spcAft>
                <a:spcPct val="0"/>
              </a:spcAft>
              <a:buFont typeface="Wingdings" pitchFamily="2" charset="2"/>
              <a:buChar char="v"/>
            </a:pPr>
            <a:r>
              <a:rPr lang="tr-TR" sz="2000" b="1">
                <a:solidFill>
                  <a:srgbClr val="A50021"/>
                </a:solidFill>
              </a:rPr>
              <a:t>Ölen hayvanlardan marazi maddeler gönderilerek hastalığın teşhisi yoluna gidilmelidir.</a:t>
            </a:r>
          </a:p>
          <a:p>
            <a:pPr eaLnBrk="1" fontAlgn="base" hangingPunct="1">
              <a:spcBef>
                <a:spcPct val="0"/>
              </a:spcBef>
              <a:spcAft>
                <a:spcPct val="0"/>
              </a:spcAft>
              <a:buFont typeface="Wingdings" pitchFamily="2" charset="2"/>
              <a:buChar char="v"/>
            </a:pPr>
            <a:r>
              <a:rPr lang="tr-TR" sz="2000" b="1">
                <a:solidFill>
                  <a:srgbClr val="0000FF"/>
                </a:solidFill>
              </a:rPr>
              <a:t>Parazit ilaçlaması senede en az iki kez yapılmalıdır.</a:t>
            </a:r>
          </a:p>
          <a:p>
            <a:pPr eaLnBrk="1" fontAlgn="base" hangingPunct="1">
              <a:spcBef>
                <a:spcPct val="0"/>
              </a:spcBef>
              <a:spcAft>
                <a:spcPct val="0"/>
              </a:spcAft>
              <a:buFont typeface="Wingdings" pitchFamily="2" charset="2"/>
              <a:buChar char="v"/>
            </a:pPr>
            <a:r>
              <a:rPr lang="tr-TR" sz="2000" b="1">
                <a:solidFill>
                  <a:srgbClr val="A50021"/>
                </a:solidFill>
              </a:rPr>
              <a:t>Koruyucu aşılar zamanında yaptırılmalıdır ( şap, veba, anthrax, brucella, …).</a:t>
            </a:r>
          </a:p>
          <a:p>
            <a:pPr eaLnBrk="1" fontAlgn="base" hangingPunct="1">
              <a:spcBef>
                <a:spcPct val="0"/>
              </a:spcBef>
              <a:spcAft>
                <a:spcPct val="0"/>
              </a:spcAft>
              <a:buFont typeface="Wingdings" pitchFamily="2" charset="2"/>
              <a:buChar char="v"/>
            </a:pPr>
            <a:r>
              <a:rPr lang="tr-TR" sz="2000" b="1">
                <a:solidFill>
                  <a:srgbClr val="0000FF"/>
                </a:solidFill>
              </a:rPr>
              <a:t>Tüberküloz ve mastitise karşı önlemler alınmalıdır.</a:t>
            </a:r>
          </a:p>
          <a:p>
            <a:pPr eaLnBrk="1" fontAlgn="base" hangingPunct="1">
              <a:spcBef>
                <a:spcPct val="0"/>
              </a:spcBef>
              <a:spcAft>
                <a:spcPct val="0"/>
              </a:spcAft>
              <a:buFont typeface="Wingdings" pitchFamily="2" charset="2"/>
              <a:buChar char="v"/>
            </a:pPr>
            <a:r>
              <a:rPr lang="tr-TR" sz="2000" b="1">
                <a:solidFill>
                  <a:srgbClr val="A50021"/>
                </a:solidFill>
              </a:rPr>
              <a:t>Boynuzsuzlaştırma, fazla meme başlarının alınması gibi işlemler zamanında yapılmalıdır.</a:t>
            </a:r>
          </a:p>
          <a:p>
            <a:pPr eaLnBrk="1" fontAlgn="base" hangingPunct="1">
              <a:spcBef>
                <a:spcPct val="0"/>
              </a:spcBef>
              <a:spcAft>
                <a:spcPct val="0"/>
              </a:spcAft>
              <a:buFont typeface="Wingdings" pitchFamily="2" charset="2"/>
              <a:buChar char="v"/>
            </a:pPr>
            <a:r>
              <a:rPr lang="tr-TR" sz="2000" b="1">
                <a:solidFill>
                  <a:srgbClr val="0000FF"/>
                </a:solidFill>
              </a:rPr>
              <a:t>Kalıtsal hastalıklara karşı tedbirler alınmalıdır. </a:t>
            </a:r>
          </a:p>
          <a:p>
            <a:pPr eaLnBrk="1" fontAlgn="base" hangingPunct="1">
              <a:spcBef>
                <a:spcPct val="0"/>
              </a:spcBef>
              <a:spcAft>
                <a:spcPct val="0"/>
              </a:spcAft>
            </a:pPr>
            <a:endParaRPr lang="tr-TR" sz="2200" b="1">
              <a:solidFill>
                <a:srgbClr val="000000"/>
              </a:solidFill>
            </a:endParaRPr>
          </a:p>
        </p:txBody>
      </p:sp>
    </p:spTree>
    <p:extLst>
      <p:ext uri="{BB962C8B-B14F-4D97-AF65-F5344CB8AC3E}">
        <p14:creationId xmlns:p14="http://schemas.microsoft.com/office/powerpoint/2010/main" val="32444108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357188" y="285750"/>
            <a:ext cx="8624887" cy="594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tr-TR" sz="2000" b="1">
                <a:solidFill>
                  <a:srgbClr val="A50021"/>
                </a:solidFill>
                <a:latin typeface="Broadway" pitchFamily="82" charset="0"/>
              </a:rPr>
              <a:t>Biyogüvenlik Açısından Yapılması Gerekenler:</a:t>
            </a:r>
          </a:p>
          <a:p>
            <a:pPr eaLnBrk="1" fontAlgn="base" hangingPunct="1">
              <a:spcBef>
                <a:spcPct val="0"/>
              </a:spcBef>
              <a:spcAft>
                <a:spcPct val="0"/>
              </a:spcAft>
            </a:pPr>
            <a:endParaRPr lang="tr-TR" sz="2000" b="1">
              <a:solidFill>
                <a:srgbClr val="A50021"/>
              </a:solidFill>
              <a:latin typeface="Broadway" pitchFamily="82" charset="0"/>
            </a:endParaRPr>
          </a:p>
          <a:p>
            <a:pPr algn="just" eaLnBrk="1" fontAlgn="base" hangingPunct="1">
              <a:spcBef>
                <a:spcPct val="0"/>
              </a:spcBef>
              <a:spcAft>
                <a:spcPct val="0"/>
              </a:spcAft>
              <a:buFont typeface="Wingdings" pitchFamily="2" charset="2"/>
              <a:buNone/>
            </a:pPr>
            <a:r>
              <a:rPr lang="tr-TR" sz="2000" b="1">
                <a:solidFill>
                  <a:srgbClr val="0000FF"/>
                </a:solidFill>
              </a:rPr>
              <a:t>Sağlıklı bir sürünün devam ettirilmesinde en uygun ve ekonomik metot hastalıkları tedavi etmekten ziyade hastalıkların çıkmasını önlemektir. Bu ise iyi bir sürü yönetimiyle, uygun beslenmeyle, barındırma şartlarının uygunluğuyla ve sanitasyon tedbirleriyle sağlanabilir.</a:t>
            </a:r>
          </a:p>
          <a:p>
            <a:pPr algn="just" eaLnBrk="1" fontAlgn="base" hangingPunct="1">
              <a:spcBef>
                <a:spcPct val="0"/>
              </a:spcBef>
              <a:spcAft>
                <a:spcPct val="0"/>
              </a:spcAft>
              <a:buFont typeface="Wingdings" pitchFamily="2" charset="2"/>
              <a:buNone/>
            </a:pPr>
            <a:endParaRPr lang="tr-TR" sz="2000" b="1">
              <a:solidFill>
                <a:srgbClr val="0000FF"/>
              </a:solidFill>
            </a:endParaRPr>
          </a:p>
          <a:p>
            <a:pPr algn="just" eaLnBrk="1" fontAlgn="base" hangingPunct="1">
              <a:spcBef>
                <a:spcPct val="0"/>
              </a:spcBef>
              <a:spcAft>
                <a:spcPct val="0"/>
              </a:spcAft>
              <a:buFont typeface="Wingdings" pitchFamily="2" charset="2"/>
              <a:buChar char="v"/>
            </a:pPr>
            <a:r>
              <a:rPr lang="tr-TR" sz="2000" b="1">
                <a:solidFill>
                  <a:srgbClr val="FF0000"/>
                </a:solidFill>
              </a:rPr>
              <a:t>Yaralanma ve hastalıklar bakımından günlük olarak tüm hayvanların kontrolü yapılmalı,</a:t>
            </a:r>
          </a:p>
          <a:p>
            <a:pPr eaLnBrk="1" fontAlgn="base" hangingPunct="1">
              <a:spcBef>
                <a:spcPct val="0"/>
              </a:spcBef>
              <a:spcAft>
                <a:spcPct val="0"/>
              </a:spcAft>
              <a:buFont typeface="Wingdings" pitchFamily="2" charset="2"/>
              <a:buNone/>
            </a:pPr>
            <a:endParaRPr lang="tr-TR" sz="2000" b="1">
              <a:solidFill>
                <a:srgbClr val="FF0000"/>
              </a:solidFill>
            </a:endParaRPr>
          </a:p>
          <a:p>
            <a:pPr algn="just" eaLnBrk="1" fontAlgn="base" hangingPunct="1">
              <a:spcBef>
                <a:spcPct val="0"/>
              </a:spcBef>
              <a:spcAft>
                <a:spcPct val="0"/>
              </a:spcAft>
              <a:buFont typeface="Wingdings" pitchFamily="2" charset="2"/>
              <a:buChar char="v"/>
            </a:pPr>
            <a:r>
              <a:rPr lang="tr-TR" sz="2000" b="1">
                <a:solidFill>
                  <a:srgbClr val="0000FF"/>
                </a:solidFill>
              </a:rPr>
              <a:t>Barınak içerisindeki mekanizasyonun uygun çalışması için periyodik kontroller yapılmalı,</a:t>
            </a:r>
          </a:p>
          <a:p>
            <a:pPr eaLnBrk="1" fontAlgn="base" hangingPunct="1">
              <a:spcBef>
                <a:spcPct val="0"/>
              </a:spcBef>
              <a:spcAft>
                <a:spcPct val="0"/>
              </a:spcAft>
              <a:buFont typeface="Wingdings" pitchFamily="2" charset="2"/>
              <a:buNone/>
            </a:pPr>
            <a:endParaRPr lang="tr-TR" sz="2000" b="1">
              <a:solidFill>
                <a:srgbClr val="0000FF"/>
              </a:solidFill>
            </a:endParaRPr>
          </a:p>
          <a:p>
            <a:pPr algn="just" eaLnBrk="1" fontAlgn="base" hangingPunct="1">
              <a:spcBef>
                <a:spcPct val="0"/>
              </a:spcBef>
              <a:spcAft>
                <a:spcPct val="0"/>
              </a:spcAft>
              <a:buFont typeface="Wingdings" pitchFamily="2" charset="2"/>
              <a:buChar char="v"/>
            </a:pPr>
            <a:r>
              <a:rPr lang="tr-TR" sz="2000" b="1">
                <a:solidFill>
                  <a:srgbClr val="FF0000"/>
                </a:solidFill>
              </a:rPr>
              <a:t>Bölmelerde, barınaklarda veya merada bulunan tel, ip, teneke gibi yabancı cisimler derhal uzaklaştırılmalı,</a:t>
            </a:r>
          </a:p>
          <a:p>
            <a:pPr eaLnBrk="1" fontAlgn="base" hangingPunct="1">
              <a:spcBef>
                <a:spcPct val="0"/>
              </a:spcBef>
              <a:spcAft>
                <a:spcPct val="0"/>
              </a:spcAft>
              <a:buFont typeface="Wingdings" pitchFamily="2" charset="2"/>
              <a:buNone/>
            </a:pPr>
            <a:endParaRPr lang="tr-TR" sz="2000" b="1">
              <a:solidFill>
                <a:srgbClr val="FF0000"/>
              </a:solidFill>
            </a:endParaRPr>
          </a:p>
          <a:p>
            <a:pPr eaLnBrk="1" fontAlgn="base" hangingPunct="1">
              <a:spcBef>
                <a:spcPct val="0"/>
              </a:spcBef>
              <a:spcAft>
                <a:spcPct val="0"/>
              </a:spcAft>
              <a:buFont typeface="Wingdings" pitchFamily="2" charset="2"/>
              <a:buChar char="v"/>
            </a:pPr>
            <a:r>
              <a:rPr lang="tr-TR" sz="2000" b="1">
                <a:solidFill>
                  <a:srgbClr val="0000FF"/>
                </a:solidFill>
              </a:rPr>
              <a:t>Hayvanlar zapt-ı rapta alınırken heyecanlanması, korkması en aza indirilmeli, böylece yaralanma ve stres engellenmeli,</a:t>
            </a:r>
          </a:p>
        </p:txBody>
      </p:sp>
    </p:spTree>
    <p:extLst>
      <p:ext uri="{BB962C8B-B14F-4D97-AF65-F5344CB8AC3E}">
        <p14:creationId xmlns:p14="http://schemas.microsoft.com/office/powerpoint/2010/main" val="3969302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142875" y="333375"/>
            <a:ext cx="8696325" cy="61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buFont typeface="Wingdings" pitchFamily="2" charset="2"/>
              <a:buChar char="v"/>
            </a:pPr>
            <a:r>
              <a:rPr lang="tr-TR" sz="2200" b="1">
                <a:solidFill>
                  <a:srgbClr val="0000FF"/>
                </a:solidFill>
              </a:rPr>
              <a:t>Memeleri enfekte olmuş veya yaralanmış hayvanlar en son veya ayrı bir sağım ünitesinde sağılmalı,</a:t>
            </a:r>
          </a:p>
          <a:p>
            <a:pPr eaLnBrk="1" fontAlgn="base" hangingPunct="1">
              <a:spcBef>
                <a:spcPct val="0"/>
              </a:spcBef>
              <a:spcAft>
                <a:spcPct val="0"/>
              </a:spcAft>
              <a:buFont typeface="Wingdings" pitchFamily="2" charset="2"/>
              <a:buNone/>
            </a:pPr>
            <a:endParaRPr lang="tr-TR" sz="2200" b="1">
              <a:solidFill>
                <a:srgbClr val="0000FF"/>
              </a:solidFill>
            </a:endParaRPr>
          </a:p>
          <a:p>
            <a:pPr algn="just" eaLnBrk="1" fontAlgn="base" hangingPunct="1">
              <a:spcBef>
                <a:spcPct val="0"/>
              </a:spcBef>
              <a:spcAft>
                <a:spcPct val="0"/>
              </a:spcAft>
              <a:buFont typeface="Wingdings" pitchFamily="2" charset="2"/>
              <a:buChar char="v"/>
            </a:pPr>
            <a:r>
              <a:rPr lang="tr-TR" sz="2200" b="1">
                <a:solidFill>
                  <a:srgbClr val="FF0000"/>
                </a:solidFill>
              </a:rPr>
              <a:t>Sağım süresince sanitasyon tedbirleri asla ihmal edilmemeli, bu programlar maddeler halinde uygun bir yere asılmalı,</a:t>
            </a:r>
          </a:p>
          <a:p>
            <a:pPr algn="just" eaLnBrk="1" fontAlgn="base" hangingPunct="1">
              <a:spcBef>
                <a:spcPct val="0"/>
              </a:spcBef>
              <a:spcAft>
                <a:spcPct val="0"/>
              </a:spcAft>
              <a:buFont typeface="Wingdings" pitchFamily="2" charset="2"/>
              <a:buNone/>
            </a:pPr>
            <a:endParaRPr lang="tr-TR" sz="2200" b="1">
              <a:solidFill>
                <a:srgbClr val="FF0000"/>
              </a:solidFill>
            </a:endParaRPr>
          </a:p>
          <a:p>
            <a:pPr eaLnBrk="1" fontAlgn="base" hangingPunct="1">
              <a:spcBef>
                <a:spcPct val="0"/>
              </a:spcBef>
              <a:spcAft>
                <a:spcPct val="0"/>
              </a:spcAft>
              <a:buFont typeface="Wingdings" pitchFamily="2" charset="2"/>
              <a:buChar char="v"/>
            </a:pPr>
            <a:r>
              <a:rPr lang="tr-TR" sz="2200" b="1">
                <a:solidFill>
                  <a:srgbClr val="0000FF"/>
                </a:solidFill>
              </a:rPr>
              <a:t>Sağım ekipmanları için uygun ve etkili bir dezenfektan kullanılmalı,</a:t>
            </a:r>
          </a:p>
          <a:p>
            <a:pPr eaLnBrk="1" fontAlgn="base" hangingPunct="1">
              <a:spcBef>
                <a:spcPct val="0"/>
              </a:spcBef>
              <a:spcAft>
                <a:spcPct val="0"/>
              </a:spcAft>
              <a:buFont typeface="Wingdings" pitchFamily="2" charset="2"/>
              <a:buNone/>
            </a:pPr>
            <a:endParaRPr lang="tr-TR" sz="2200" b="1">
              <a:solidFill>
                <a:srgbClr val="0000FF"/>
              </a:solidFill>
            </a:endParaRPr>
          </a:p>
          <a:p>
            <a:pPr algn="just" eaLnBrk="1" fontAlgn="base" hangingPunct="1">
              <a:spcBef>
                <a:spcPct val="0"/>
              </a:spcBef>
              <a:spcAft>
                <a:spcPct val="0"/>
              </a:spcAft>
              <a:buFont typeface="Wingdings" pitchFamily="2" charset="2"/>
              <a:buChar char="v"/>
            </a:pPr>
            <a:r>
              <a:rPr lang="tr-TR" sz="2200" b="1">
                <a:solidFill>
                  <a:srgbClr val="FF0000"/>
                </a:solidFill>
              </a:rPr>
              <a:t>Laktasyon dönemlerine göre dengeli ve yeterli rasyonlarla besleme yapılmalı,</a:t>
            </a:r>
          </a:p>
          <a:p>
            <a:pPr algn="just" eaLnBrk="1" fontAlgn="base" hangingPunct="1">
              <a:spcBef>
                <a:spcPct val="0"/>
              </a:spcBef>
              <a:spcAft>
                <a:spcPct val="0"/>
              </a:spcAft>
              <a:buFont typeface="Wingdings" pitchFamily="2" charset="2"/>
              <a:buNone/>
            </a:pPr>
            <a:endParaRPr lang="tr-TR" sz="2200" b="1">
              <a:solidFill>
                <a:srgbClr val="FF0000"/>
              </a:solidFill>
            </a:endParaRPr>
          </a:p>
          <a:p>
            <a:pPr eaLnBrk="1" fontAlgn="base" hangingPunct="1">
              <a:spcBef>
                <a:spcPct val="0"/>
              </a:spcBef>
              <a:spcAft>
                <a:spcPct val="0"/>
              </a:spcAft>
              <a:buFont typeface="Wingdings" pitchFamily="2" charset="2"/>
              <a:buChar char="v"/>
            </a:pPr>
            <a:r>
              <a:rPr lang="tr-TR" sz="2200" b="1">
                <a:solidFill>
                  <a:srgbClr val="0000FF"/>
                </a:solidFill>
              </a:rPr>
              <a:t>İşletmeye yeni gelen hayvanların hastalıklardan ari olduğu anlaşılmadan diğerleriyle karıştırılmamalı,</a:t>
            </a:r>
          </a:p>
          <a:p>
            <a:pPr eaLnBrk="1" fontAlgn="base" hangingPunct="1">
              <a:spcBef>
                <a:spcPct val="0"/>
              </a:spcBef>
              <a:spcAft>
                <a:spcPct val="0"/>
              </a:spcAft>
              <a:buFont typeface="Wingdings" pitchFamily="2" charset="2"/>
              <a:buNone/>
            </a:pPr>
            <a:endParaRPr lang="tr-TR" sz="2200" b="1">
              <a:solidFill>
                <a:srgbClr val="0000FF"/>
              </a:solidFill>
            </a:endParaRPr>
          </a:p>
          <a:p>
            <a:pPr eaLnBrk="1" fontAlgn="base" hangingPunct="1">
              <a:spcBef>
                <a:spcPct val="0"/>
              </a:spcBef>
              <a:spcAft>
                <a:spcPct val="0"/>
              </a:spcAft>
              <a:buFont typeface="Wingdings" pitchFamily="2" charset="2"/>
              <a:buChar char="v"/>
            </a:pPr>
            <a:r>
              <a:rPr lang="tr-TR" sz="2200" b="1">
                <a:solidFill>
                  <a:srgbClr val="0000FF"/>
                </a:solidFill>
              </a:rPr>
              <a:t>Veteriner hekim tarafından tavsiye edilmiş aşı programı takip edilmeli,</a:t>
            </a:r>
          </a:p>
          <a:p>
            <a:pPr eaLnBrk="1" fontAlgn="base" hangingPunct="1">
              <a:spcBef>
                <a:spcPct val="0"/>
              </a:spcBef>
              <a:spcAft>
                <a:spcPct val="0"/>
              </a:spcAft>
              <a:buFont typeface="Wingdings" pitchFamily="2" charset="2"/>
              <a:buChar char="v"/>
            </a:pPr>
            <a:r>
              <a:rPr lang="tr-TR" sz="2200" b="1">
                <a:solidFill>
                  <a:srgbClr val="FF0000"/>
                </a:solidFill>
              </a:rPr>
              <a:t>Çamur ve su çukurcukları drene edilmeli,</a:t>
            </a:r>
          </a:p>
        </p:txBody>
      </p:sp>
    </p:spTree>
    <p:extLst>
      <p:ext uri="{BB962C8B-B14F-4D97-AF65-F5344CB8AC3E}">
        <p14:creationId xmlns:p14="http://schemas.microsoft.com/office/powerpoint/2010/main" val="2785004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0" y="428625"/>
            <a:ext cx="9144000" cy="637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tr-TR" sz="2400" b="1">
                <a:solidFill>
                  <a:srgbClr val="CC0000"/>
                </a:solidFill>
                <a:latin typeface="Verdana" pitchFamily="34" charset="0"/>
              </a:rPr>
              <a:t>Barınaklar ve hayvan sağlığı</a:t>
            </a:r>
          </a:p>
          <a:p>
            <a:pPr fontAlgn="base">
              <a:spcBef>
                <a:spcPct val="0"/>
              </a:spcBef>
              <a:spcAft>
                <a:spcPct val="0"/>
              </a:spcAft>
            </a:pPr>
            <a:endParaRPr lang="tr-TR" sz="2400" b="1">
              <a:solidFill>
                <a:srgbClr val="CC0000"/>
              </a:solidFill>
              <a:latin typeface="Verdana" pitchFamily="34" charset="0"/>
            </a:endParaRPr>
          </a:p>
          <a:p>
            <a:pPr lvl="1" fontAlgn="base">
              <a:spcBef>
                <a:spcPct val="0"/>
              </a:spcBef>
              <a:spcAft>
                <a:spcPct val="0"/>
              </a:spcAft>
              <a:buFont typeface="Wingdings" pitchFamily="2" charset="2"/>
              <a:buChar char="Ø"/>
            </a:pPr>
            <a:r>
              <a:rPr lang="tr-TR">
                <a:solidFill>
                  <a:srgbClr val="000000"/>
                </a:solidFill>
                <a:latin typeface="Verdana" pitchFamily="34" charset="0"/>
              </a:rPr>
              <a:t> </a:t>
            </a:r>
            <a:r>
              <a:rPr lang="tr-TR" sz="2000" b="1">
                <a:solidFill>
                  <a:srgbClr val="000000"/>
                </a:solidFill>
              </a:rPr>
              <a:t>Barınakların hayvan sağlığı ve performansı çok önemli etkisi vardır.</a:t>
            </a:r>
          </a:p>
          <a:p>
            <a:pPr lvl="1" fontAlgn="base">
              <a:spcBef>
                <a:spcPct val="0"/>
              </a:spcBef>
              <a:spcAft>
                <a:spcPct val="0"/>
              </a:spcAft>
              <a:buFont typeface="Wingdings" pitchFamily="2" charset="2"/>
              <a:buChar char="Ø"/>
            </a:pPr>
            <a:endParaRPr lang="tr-TR" sz="2000" b="1">
              <a:solidFill>
                <a:srgbClr val="000000"/>
              </a:solidFill>
            </a:endParaRPr>
          </a:p>
          <a:p>
            <a:pPr lvl="1" fontAlgn="base">
              <a:spcBef>
                <a:spcPct val="0"/>
              </a:spcBef>
              <a:spcAft>
                <a:spcPct val="0"/>
              </a:spcAft>
              <a:buFont typeface="Wingdings" pitchFamily="2" charset="2"/>
              <a:buChar char="Ø"/>
            </a:pPr>
            <a:r>
              <a:rPr lang="tr-TR" sz="2000" b="1">
                <a:solidFill>
                  <a:srgbClr val="000000"/>
                </a:solidFill>
              </a:rPr>
              <a:t> Yetiştiricilikte sık görülen bazı hastalıklarla barınak arasında ilişkiler vardır.</a:t>
            </a:r>
          </a:p>
          <a:p>
            <a:pPr lvl="1" fontAlgn="base">
              <a:spcBef>
                <a:spcPct val="0"/>
              </a:spcBef>
              <a:spcAft>
                <a:spcPct val="0"/>
              </a:spcAft>
              <a:buFont typeface="Wingdings" pitchFamily="2" charset="2"/>
              <a:buChar char="Ø"/>
            </a:pPr>
            <a:endParaRPr lang="tr-TR" sz="2000" b="1">
              <a:solidFill>
                <a:srgbClr val="000000"/>
              </a:solidFill>
            </a:endParaRPr>
          </a:p>
          <a:p>
            <a:pPr lvl="2" fontAlgn="base">
              <a:spcBef>
                <a:spcPct val="0"/>
              </a:spcBef>
              <a:spcAft>
                <a:spcPct val="0"/>
              </a:spcAft>
              <a:buFont typeface="Wingdings" pitchFamily="2" charset="2"/>
              <a:buChar char="Ø"/>
            </a:pPr>
            <a:r>
              <a:rPr lang="tr-TR" sz="2000" b="1">
                <a:solidFill>
                  <a:srgbClr val="A50021"/>
                </a:solidFill>
              </a:rPr>
              <a:t>Pneumonia</a:t>
            </a:r>
          </a:p>
          <a:p>
            <a:pPr lvl="4" fontAlgn="base">
              <a:spcBef>
                <a:spcPct val="0"/>
              </a:spcBef>
              <a:spcAft>
                <a:spcPct val="0"/>
              </a:spcAft>
              <a:buFont typeface="Wingdings" pitchFamily="2" charset="2"/>
              <a:buChar char="Ø"/>
            </a:pPr>
            <a:r>
              <a:rPr lang="tr-TR" sz="2000" b="1">
                <a:solidFill>
                  <a:srgbClr val="080808"/>
                </a:solidFill>
              </a:rPr>
              <a:t>Hayvan yoğunluğunun fazla olması, yüksek nem, toz</a:t>
            </a:r>
          </a:p>
          <a:p>
            <a:pPr lvl="4" fontAlgn="base">
              <a:spcBef>
                <a:spcPct val="0"/>
              </a:spcBef>
              <a:spcAft>
                <a:spcPct val="0"/>
              </a:spcAft>
              <a:buFont typeface="Wingdings" pitchFamily="2" charset="2"/>
              <a:buChar char="Ø"/>
            </a:pPr>
            <a:endParaRPr lang="tr-TR" sz="2000" b="1">
              <a:solidFill>
                <a:srgbClr val="080808"/>
              </a:solidFill>
            </a:endParaRPr>
          </a:p>
          <a:p>
            <a:pPr lvl="2" fontAlgn="base">
              <a:spcBef>
                <a:spcPct val="0"/>
              </a:spcBef>
              <a:spcAft>
                <a:spcPct val="0"/>
              </a:spcAft>
              <a:buFont typeface="Wingdings" pitchFamily="2" charset="2"/>
              <a:buChar char="Ø"/>
            </a:pPr>
            <a:r>
              <a:rPr lang="tr-TR" sz="2000" b="1">
                <a:solidFill>
                  <a:srgbClr val="A50021"/>
                </a:solidFill>
              </a:rPr>
              <a:t>Topallık</a:t>
            </a:r>
          </a:p>
          <a:p>
            <a:pPr lvl="4" fontAlgn="base">
              <a:spcBef>
                <a:spcPct val="0"/>
              </a:spcBef>
              <a:spcAft>
                <a:spcPct val="0"/>
              </a:spcAft>
              <a:buFont typeface="Wingdings" pitchFamily="2" charset="2"/>
              <a:buChar char="Ø"/>
            </a:pPr>
            <a:r>
              <a:rPr lang="tr-TR" sz="2000" b="1">
                <a:solidFill>
                  <a:srgbClr val="080808"/>
                </a:solidFill>
              </a:rPr>
              <a:t>Barınak zeminiyle ilgili sorunlar, gübre idaresiyle ilgili sorunlar, yüksek nem, barınak tipi</a:t>
            </a:r>
            <a:r>
              <a:rPr lang="tr-TR" sz="2000" b="1">
                <a:solidFill>
                  <a:srgbClr val="000000"/>
                </a:solidFill>
              </a:rPr>
              <a:t> </a:t>
            </a:r>
          </a:p>
          <a:p>
            <a:pPr lvl="4" fontAlgn="base">
              <a:spcBef>
                <a:spcPct val="0"/>
              </a:spcBef>
              <a:spcAft>
                <a:spcPct val="0"/>
              </a:spcAft>
              <a:buFont typeface="Wingdings" pitchFamily="2" charset="2"/>
              <a:buChar char="Ø"/>
            </a:pPr>
            <a:endParaRPr lang="tr-TR" sz="2000" b="1">
              <a:solidFill>
                <a:srgbClr val="000000"/>
              </a:solidFill>
            </a:endParaRPr>
          </a:p>
          <a:p>
            <a:pPr lvl="2" fontAlgn="base">
              <a:spcBef>
                <a:spcPct val="0"/>
              </a:spcBef>
              <a:spcAft>
                <a:spcPct val="0"/>
              </a:spcAft>
              <a:buFont typeface="Wingdings" pitchFamily="2" charset="2"/>
              <a:buChar char="Ø"/>
            </a:pPr>
            <a:r>
              <a:rPr lang="tr-TR" sz="2000" b="1">
                <a:solidFill>
                  <a:srgbClr val="000000"/>
                </a:solidFill>
              </a:rPr>
              <a:t> </a:t>
            </a:r>
            <a:r>
              <a:rPr lang="tr-TR" sz="2000" b="1">
                <a:solidFill>
                  <a:srgbClr val="A50021"/>
                </a:solidFill>
              </a:rPr>
              <a:t>Çevresel nedenli mastitis</a:t>
            </a:r>
          </a:p>
          <a:p>
            <a:pPr lvl="4" fontAlgn="base">
              <a:spcBef>
                <a:spcPct val="0"/>
              </a:spcBef>
              <a:spcAft>
                <a:spcPct val="0"/>
              </a:spcAft>
              <a:buFont typeface="Wingdings" pitchFamily="2" charset="2"/>
              <a:buChar char="Ø"/>
            </a:pPr>
            <a:r>
              <a:rPr lang="tr-TR" sz="2000" b="1">
                <a:solidFill>
                  <a:srgbClr val="080808"/>
                </a:solidFill>
              </a:rPr>
              <a:t>Barınak zemini, kontamine altlık</a:t>
            </a:r>
          </a:p>
          <a:p>
            <a:pPr lvl="3" fontAlgn="base">
              <a:spcBef>
                <a:spcPct val="0"/>
              </a:spcBef>
              <a:spcAft>
                <a:spcPct val="0"/>
              </a:spcAft>
              <a:buFont typeface="Wingdings" pitchFamily="2" charset="2"/>
              <a:buChar char="Ø"/>
            </a:pPr>
            <a:endParaRPr lang="tr-TR" sz="2000" b="1">
              <a:solidFill>
                <a:srgbClr val="080808"/>
              </a:solidFill>
            </a:endParaRPr>
          </a:p>
          <a:p>
            <a:pPr lvl="1" fontAlgn="base">
              <a:spcBef>
                <a:spcPct val="0"/>
              </a:spcBef>
              <a:spcAft>
                <a:spcPct val="0"/>
              </a:spcAft>
              <a:buFont typeface="Wingdings" pitchFamily="2" charset="2"/>
              <a:buChar char="Ø"/>
            </a:pPr>
            <a:r>
              <a:rPr lang="tr-TR" sz="2000" b="1">
                <a:solidFill>
                  <a:srgbClr val="000000"/>
                </a:solidFill>
              </a:rPr>
              <a:t> Multifaktoriyel   hastalıklara   yol  açabilen  çevre  faktörleri incelendiğinde,    barınakla hayvan sağlığı arasındaki ilişkiler daha kolay anlaşılabilir.</a:t>
            </a:r>
          </a:p>
        </p:txBody>
      </p:sp>
    </p:spTree>
    <p:extLst>
      <p:ext uri="{BB962C8B-B14F-4D97-AF65-F5344CB8AC3E}">
        <p14:creationId xmlns:p14="http://schemas.microsoft.com/office/powerpoint/2010/main" val="22528026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box(in)">
                                      <p:cBhvr>
                                        <p:cTn id="7" dur="10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0" name="Group 2"/>
          <p:cNvGraphicFramePr>
            <a:graphicFrameLocks noGrp="1"/>
          </p:cNvGraphicFramePr>
          <p:nvPr/>
        </p:nvGraphicFramePr>
        <p:xfrm>
          <a:off x="250825" y="333375"/>
          <a:ext cx="8064500" cy="6327775"/>
        </p:xfrm>
        <a:graphic>
          <a:graphicData uri="http://schemas.openxmlformats.org/drawingml/2006/table">
            <a:tbl>
              <a:tblPr/>
              <a:tblGrid>
                <a:gridCol w="4176713"/>
                <a:gridCol w="3887787"/>
              </a:tblGrid>
              <a:tr h="270058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rgbClr val="CC0000"/>
                          </a:solidFill>
                          <a:effectLst/>
                          <a:latin typeface="Arial" charset="0"/>
                          <a:cs typeface="Arial" charset="0"/>
                        </a:rPr>
                        <a:t>Barınak ve iç düzenleme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chemeClr val="tx1"/>
                          </a:solidFill>
                          <a:effectLst/>
                          <a:latin typeface="Arial" charset="0"/>
                          <a:cs typeface="Arial" charset="0"/>
                        </a:rPr>
                        <a:t>Barınağın tipi</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chemeClr val="tx1"/>
                          </a:solidFill>
                          <a:effectLst/>
                          <a:latin typeface="Arial" charset="0"/>
                          <a:cs typeface="Arial" charset="0"/>
                        </a:rPr>
                        <a:t>Zemin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chemeClr val="tx1"/>
                          </a:solidFill>
                          <a:effectLst/>
                          <a:latin typeface="Arial" charset="0"/>
                          <a:cs typeface="Arial" charset="0"/>
                        </a:rPr>
                        <a:t>Altlık</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chemeClr val="tx1"/>
                          </a:solidFill>
                          <a:effectLst/>
                          <a:latin typeface="Arial" charset="0"/>
                          <a:cs typeface="Arial" charset="0"/>
                        </a:rPr>
                        <a:t>Bağlanma durumu</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chemeClr val="tx1"/>
                          </a:solidFill>
                          <a:effectLst/>
                          <a:latin typeface="Arial" charset="0"/>
                          <a:cs typeface="Arial" charset="0"/>
                        </a:rPr>
                        <a:t>Gübre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chemeClr val="tx1"/>
                          </a:solidFill>
                          <a:effectLst/>
                          <a:latin typeface="Arial" charset="0"/>
                          <a:cs typeface="Arial" charset="0"/>
                        </a:rPr>
                        <a:t>Havalandırma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chemeClr val="tx1"/>
                          </a:solidFill>
                          <a:effectLst/>
                          <a:latin typeface="Arial" charset="0"/>
                          <a:cs typeface="Arial" charset="0"/>
                        </a:rPr>
                        <a:t>Yem ve su sağlama</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rgbClr val="CC0000"/>
                          </a:solidFill>
                          <a:effectLst/>
                          <a:latin typeface="Arial" charset="0"/>
                          <a:cs typeface="Arial" charset="0"/>
                        </a:rPr>
                        <a:t>İdare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chemeClr val="tx1"/>
                          </a:solidFill>
                          <a:effectLst/>
                          <a:latin typeface="Arial" charset="0"/>
                          <a:cs typeface="Arial" charset="0"/>
                        </a:rPr>
                        <a:t>Hayvan yoğunluğu</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chemeClr val="tx1"/>
                          </a:solidFill>
                          <a:effectLst/>
                          <a:latin typeface="Arial" charset="0"/>
                          <a:cs typeface="Arial" charset="0"/>
                        </a:rPr>
                        <a:t>Bakım</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chemeClr val="tx1"/>
                          </a:solidFill>
                          <a:effectLst/>
                          <a:latin typeface="Arial" charset="0"/>
                          <a:cs typeface="Arial" charset="0"/>
                        </a:rPr>
                        <a:t>İdare sistemleri</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chemeClr val="tx1"/>
                          </a:solidFill>
                          <a:effectLst/>
                          <a:latin typeface="Arial" charset="0"/>
                          <a:cs typeface="Arial" charset="0"/>
                        </a:rPr>
                        <a:t>Sağım sistemi</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chemeClr val="tx1"/>
                          </a:solidFill>
                          <a:effectLst/>
                          <a:latin typeface="Arial" charset="0"/>
                          <a:cs typeface="Arial" charset="0"/>
                        </a:rPr>
                        <a:t>Tedavi</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chemeClr val="tx1"/>
                          </a:solidFill>
                          <a:effectLst/>
                          <a:latin typeface="Arial" charset="0"/>
                          <a:cs typeface="Arial" charset="0"/>
                        </a:rPr>
                        <a:t>Aşılama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chemeClr val="tx1"/>
                          </a:solidFill>
                          <a:effectLst/>
                          <a:latin typeface="Arial" charset="0"/>
                          <a:cs typeface="Arial" charset="0"/>
                        </a:rPr>
                        <a:t>Profilaktik hijyen</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27193">
                <a:tc>
                  <a:txBody>
                    <a:bodyPr/>
                    <a:lstStyle/>
                    <a:p>
                      <a:pPr marL="533400" marR="0" lvl="0" indent="-53340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rgbClr val="CC0000"/>
                          </a:solidFill>
                          <a:effectLst/>
                          <a:latin typeface="Arial" charset="0"/>
                          <a:cs typeface="Arial" charset="0"/>
                        </a:rPr>
                        <a:t>Barınak içi ve dışı iklimsel ve diğer faktörler</a:t>
                      </a:r>
                    </a:p>
                    <a:p>
                      <a:pPr marL="533400" marR="0" lvl="0" indent="-533400" algn="l"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smtClean="0">
                          <a:ln>
                            <a:noFill/>
                          </a:ln>
                          <a:solidFill>
                            <a:srgbClr val="660033"/>
                          </a:solidFill>
                          <a:effectLst/>
                          <a:latin typeface="Times New Roman" pitchFamily="18" charset="0"/>
                          <a:cs typeface="Arial" charset="0"/>
                        </a:rPr>
                        <a:t>a. </a:t>
                      </a:r>
                      <a:r>
                        <a:rPr kumimoji="0" lang="tr-TR" sz="1600" b="1" i="0" u="none" strike="noStrike" cap="none" normalizeH="0" baseline="0" smtClean="0">
                          <a:ln>
                            <a:noFill/>
                          </a:ln>
                          <a:solidFill>
                            <a:srgbClr val="080808"/>
                          </a:solidFill>
                          <a:effectLst/>
                          <a:latin typeface="Times New Roman" pitchFamily="18" charset="0"/>
                          <a:cs typeface="Arial" charset="0"/>
                        </a:rPr>
                        <a:t>Fiziksel</a:t>
                      </a:r>
                    </a:p>
                    <a:p>
                      <a:pPr marL="533400" marR="0" lvl="0" indent="-533400" algn="l"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pitchFamily="18" charset="0"/>
                          <a:cs typeface="Arial" charset="0"/>
                        </a:rPr>
                        <a:t>    Sıcaklık</a:t>
                      </a:r>
                    </a:p>
                    <a:p>
                      <a:pPr marL="533400" marR="0" lvl="0" indent="-533400" algn="l"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pitchFamily="18" charset="0"/>
                          <a:cs typeface="Arial" charset="0"/>
                        </a:rPr>
                        <a:t>    Nem</a:t>
                      </a:r>
                    </a:p>
                    <a:p>
                      <a:pPr marL="533400" marR="0" lvl="0" indent="-533400" algn="l"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pitchFamily="18" charset="0"/>
                          <a:cs typeface="Arial" charset="0"/>
                        </a:rPr>
                        <a:t>    Hava akım hızı</a:t>
                      </a:r>
                    </a:p>
                    <a:p>
                      <a:pPr marL="533400" marR="0" lvl="0" indent="-533400" algn="l"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pitchFamily="18" charset="0"/>
                          <a:cs typeface="Arial" charset="0"/>
                        </a:rPr>
                        <a:t>    Havalandırma oranı</a:t>
                      </a:r>
                    </a:p>
                    <a:p>
                      <a:pPr marL="533400" marR="0" lvl="0" indent="-533400" algn="l"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pitchFamily="18" charset="0"/>
                          <a:cs typeface="Arial" charset="0"/>
                        </a:rPr>
                        <a:t>    Aydınlatma</a:t>
                      </a:r>
                    </a:p>
                    <a:p>
                      <a:pPr marL="533400" marR="0" lvl="0" indent="-533400" algn="l"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pitchFamily="18" charset="0"/>
                          <a:cs typeface="Arial" charset="0"/>
                        </a:rPr>
                        <a:t>    Gürültü</a:t>
                      </a:r>
                    </a:p>
                    <a:p>
                      <a:pPr marL="533400" marR="0" lvl="0" indent="-533400" algn="l"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smtClean="0">
                          <a:ln>
                            <a:noFill/>
                          </a:ln>
                          <a:solidFill>
                            <a:srgbClr val="080808"/>
                          </a:solidFill>
                          <a:effectLst/>
                          <a:latin typeface="Times New Roman" pitchFamily="18" charset="0"/>
                          <a:cs typeface="Arial" charset="0"/>
                        </a:rPr>
                        <a:t>b. Kimyasal        c. Biyolojik</a:t>
                      </a:r>
                    </a:p>
                    <a:p>
                      <a:pPr marL="533400" marR="0" lvl="0" indent="-533400" algn="l"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pitchFamily="18" charset="0"/>
                          <a:cs typeface="Arial" charset="0"/>
                        </a:rPr>
                        <a:t>    Toz                Patojen mikroorganizmalar</a:t>
                      </a:r>
                    </a:p>
                    <a:p>
                      <a:pPr marL="533400" marR="0" lvl="0" indent="-533400" algn="l"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pitchFamily="18" charset="0"/>
                          <a:cs typeface="Arial" charset="0"/>
                        </a:rPr>
                        <a:t>                          Gazlar</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rgbClr val="CC0000"/>
                          </a:solidFill>
                          <a:effectLst/>
                          <a:latin typeface="Arial" charset="0"/>
                          <a:cs typeface="Arial" charset="0"/>
                        </a:rPr>
                        <a:t>Yem ve su</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chemeClr val="tx1"/>
                          </a:solidFill>
                          <a:effectLst/>
                          <a:latin typeface="Arial" charset="0"/>
                          <a:cs typeface="Arial" charset="0"/>
                        </a:rPr>
                        <a:t>Miktar</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chemeClr val="tx1"/>
                          </a:solidFill>
                          <a:effectLst/>
                          <a:latin typeface="Arial" charset="0"/>
                          <a:cs typeface="Arial" charset="0"/>
                        </a:rPr>
                        <a:t>Kalite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chemeClr val="tx1"/>
                          </a:solidFill>
                          <a:effectLst/>
                          <a:latin typeface="Arial" charset="0"/>
                          <a:cs typeface="Arial" charset="0"/>
                        </a:rPr>
                        <a:t>Kontaminantlar (toksinler, mikotoksinler)</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1800" b="1" i="0" u="none" strike="noStrike" cap="none" normalizeH="0" baseline="0" smtClean="0">
                        <a:ln>
                          <a:noFill/>
                        </a:ln>
                        <a:solidFill>
                          <a:schemeClr val="tx1"/>
                        </a:solidFill>
                        <a:effectLst/>
                        <a:latin typeface="Arial" charset="0"/>
                        <a:cs typeface="Arial" charset="0"/>
                      </a:endParaRP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1277" name="Text Box 13"/>
          <p:cNvSpPr txBox="1">
            <a:spLocks noChangeArrowheads="1"/>
          </p:cNvSpPr>
          <p:nvPr/>
        </p:nvSpPr>
        <p:spPr bwMode="auto">
          <a:xfrm>
            <a:off x="1095375" y="2032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tr-TR">
              <a:solidFill>
                <a:srgbClr val="000000"/>
              </a:solidFill>
              <a:latin typeface="Verdana" pitchFamily="34" charset="0"/>
            </a:endParaRPr>
          </a:p>
        </p:txBody>
      </p:sp>
      <p:sp>
        <p:nvSpPr>
          <p:cNvPr id="12302" name="Text Box 14"/>
          <p:cNvSpPr txBox="1">
            <a:spLocks noChangeArrowheads="1"/>
          </p:cNvSpPr>
          <p:nvPr/>
        </p:nvSpPr>
        <p:spPr bwMode="auto">
          <a:xfrm>
            <a:off x="250825" y="-17463"/>
            <a:ext cx="7613650" cy="396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tr-TR" sz="2000" b="1">
                <a:solidFill>
                  <a:srgbClr val="080808"/>
                </a:solidFill>
                <a:latin typeface="Bookman Old Style" pitchFamily="18" charset="0"/>
              </a:rPr>
              <a:t>Multifaktoriyel hastalıklarla ilişkili olan çevre faktörleri</a:t>
            </a:r>
          </a:p>
        </p:txBody>
      </p:sp>
    </p:spTree>
    <p:extLst>
      <p:ext uri="{BB962C8B-B14F-4D97-AF65-F5344CB8AC3E}">
        <p14:creationId xmlns:p14="http://schemas.microsoft.com/office/powerpoint/2010/main" val="41484338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2302"/>
                                        </p:tgtEl>
                                        <p:attrNameLst>
                                          <p:attrName>style.visibility</p:attrName>
                                        </p:attrNameLst>
                                      </p:cBhvr>
                                      <p:to>
                                        <p:strVal val="visible"/>
                                      </p:to>
                                    </p:set>
                                    <p:animEffect transition="in" filter="box(in)">
                                      <p:cBhvr>
                                        <p:cTn id="7" dur="500"/>
                                        <p:tgtEl>
                                          <p:spTgt spid="123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12290"/>
                                        </p:tgtEl>
                                        <p:attrNameLst>
                                          <p:attrName>style.visibility</p:attrName>
                                        </p:attrNameLst>
                                      </p:cBhvr>
                                      <p:to>
                                        <p:strVal val="visible"/>
                                      </p:to>
                                    </p:set>
                                    <p:anim calcmode="lin" valueType="num">
                                      <p:cBhvr additive="base">
                                        <p:cTn id="12" dur="500" fill="hold"/>
                                        <p:tgtEl>
                                          <p:spTgt spid="12290"/>
                                        </p:tgtEl>
                                        <p:attrNameLst>
                                          <p:attrName>ppt_x</p:attrName>
                                        </p:attrNameLst>
                                      </p:cBhvr>
                                      <p:tavLst>
                                        <p:tav tm="0">
                                          <p:val>
                                            <p:strVal val="#ppt_x"/>
                                          </p:val>
                                        </p:tav>
                                        <p:tav tm="100000">
                                          <p:val>
                                            <p:strVal val="#ppt_x"/>
                                          </p:val>
                                        </p:tav>
                                      </p:tavLst>
                                    </p:anim>
                                    <p:anim calcmode="lin" valueType="num">
                                      <p:cBhvr additive="base">
                                        <p:cTn id="13" dur="500" fill="hold"/>
                                        <p:tgtEl>
                                          <p:spTgt spid="122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2"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447675" y="0"/>
            <a:ext cx="8696325" cy="661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tr-TR" sz="2400" b="1">
                <a:solidFill>
                  <a:srgbClr val="080808"/>
                </a:solidFill>
              </a:rPr>
              <a:t>Senenin önemli bir kısmını kapalı barınaklarda geçiren sürülerde sağlık ve üretim problemleri daha çok görülür:</a:t>
            </a:r>
          </a:p>
          <a:p>
            <a:pPr eaLnBrk="1" fontAlgn="base" hangingPunct="1">
              <a:spcBef>
                <a:spcPct val="0"/>
              </a:spcBef>
              <a:spcAft>
                <a:spcPct val="0"/>
              </a:spcAft>
            </a:pPr>
            <a:endParaRPr lang="tr-TR" sz="2400" b="1">
              <a:solidFill>
                <a:srgbClr val="080808"/>
              </a:solidFill>
            </a:endParaRPr>
          </a:p>
          <a:p>
            <a:pPr algn="just" eaLnBrk="1" fontAlgn="base" hangingPunct="1">
              <a:spcBef>
                <a:spcPct val="0"/>
              </a:spcBef>
              <a:spcAft>
                <a:spcPct val="0"/>
              </a:spcAft>
            </a:pPr>
            <a:r>
              <a:rPr lang="tr-TR" sz="2200" b="1">
                <a:solidFill>
                  <a:srgbClr val="FF0000"/>
                </a:solidFill>
              </a:rPr>
              <a:t>1-Havalandırma zayıf olduğunda endemik solunum yolu hastalıkları sık görülür. Buzağılarda ise enzootik buzağı pnömonisi çokca olur.</a:t>
            </a:r>
          </a:p>
          <a:p>
            <a:pPr algn="just" eaLnBrk="1" fontAlgn="base" hangingPunct="1">
              <a:spcBef>
                <a:spcPct val="0"/>
              </a:spcBef>
              <a:spcAft>
                <a:spcPct val="0"/>
              </a:spcAft>
            </a:pPr>
            <a:r>
              <a:rPr lang="tr-TR" sz="2200" b="1">
                <a:solidFill>
                  <a:srgbClr val="0000FF"/>
                </a:solidFill>
              </a:rPr>
              <a:t>2-Laminitis ahır zeminin kalitesiyle ilgilidir. Taban ülseri ve ayak çürükleriyle neticelenir.</a:t>
            </a:r>
          </a:p>
          <a:p>
            <a:pPr algn="just" eaLnBrk="1" fontAlgn="base" hangingPunct="1">
              <a:spcBef>
                <a:spcPct val="0"/>
              </a:spcBef>
              <a:spcAft>
                <a:spcPct val="0"/>
              </a:spcAft>
            </a:pPr>
            <a:r>
              <a:rPr lang="tr-TR" sz="2200" b="1">
                <a:solidFill>
                  <a:srgbClr val="FF0000"/>
                </a:solidFill>
              </a:rPr>
              <a:t>3-Zeminin kaygan olması kas-iskelet sisteminin akut </a:t>
            </a:r>
            <a:r>
              <a:rPr lang="tr-TR" sz="2100" b="1">
                <a:solidFill>
                  <a:srgbClr val="FF0000"/>
                </a:solidFill>
              </a:rPr>
              <a:t>yaralanmalarına</a:t>
            </a:r>
            <a:r>
              <a:rPr lang="tr-TR" sz="2200" b="1">
                <a:solidFill>
                  <a:srgbClr val="FF0000"/>
                </a:solidFill>
              </a:rPr>
              <a:t> neden olur (Downer cow sendromu).</a:t>
            </a:r>
          </a:p>
          <a:p>
            <a:pPr algn="just" eaLnBrk="1" fontAlgn="base" hangingPunct="1">
              <a:spcBef>
                <a:spcPct val="0"/>
              </a:spcBef>
              <a:spcAft>
                <a:spcPct val="0"/>
              </a:spcAft>
            </a:pPr>
            <a:r>
              <a:rPr lang="tr-TR" sz="2200" b="1">
                <a:solidFill>
                  <a:srgbClr val="0000FF"/>
                </a:solidFill>
              </a:rPr>
              <a:t>4-Yemliğe göre durak zemininin seviyesi ayak, bacak ve meme yaralanmalarına neden olur. Durak zemininden 16 cm daha yüksekte bulunan yemlikler en az yaralanmalara neden olur.</a:t>
            </a:r>
          </a:p>
          <a:p>
            <a:pPr algn="just" eaLnBrk="1" fontAlgn="base" hangingPunct="1">
              <a:spcBef>
                <a:spcPct val="0"/>
              </a:spcBef>
              <a:spcAft>
                <a:spcPct val="0"/>
              </a:spcAft>
            </a:pPr>
            <a:r>
              <a:rPr lang="tr-TR" sz="2200" b="1">
                <a:solidFill>
                  <a:srgbClr val="FF0000"/>
                </a:solidFill>
              </a:rPr>
              <a:t>5-İneklerin üzerinde gübre birikmesi, yetersiz veya kontamine altlık perakut koliform mastitislerin artmasına neden olur.</a:t>
            </a:r>
          </a:p>
          <a:p>
            <a:pPr algn="just" eaLnBrk="1" fontAlgn="base" hangingPunct="1">
              <a:spcBef>
                <a:spcPct val="0"/>
              </a:spcBef>
              <a:spcAft>
                <a:spcPct val="0"/>
              </a:spcAft>
            </a:pPr>
            <a:r>
              <a:rPr lang="tr-TR" sz="2200" b="1">
                <a:solidFill>
                  <a:srgbClr val="0000FF"/>
                </a:solidFill>
              </a:rPr>
              <a:t>6-Ahır tabanının uygun olmayışı, hayvanların hareketlerini kısıtlar.</a:t>
            </a:r>
          </a:p>
          <a:p>
            <a:pPr algn="just" eaLnBrk="1" fontAlgn="base" hangingPunct="1">
              <a:spcBef>
                <a:spcPct val="0"/>
              </a:spcBef>
              <a:spcAft>
                <a:spcPct val="0"/>
              </a:spcAft>
            </a:pPr>
            <a:r>
              <a:rPr lang="tr-TR" sz="2200" b="1">
                <a:solidFill>
                  <a:srgbClr val="FF0000"/>
                </a:solidFill>
              </a:rPr>
              <a:t>7-Hayvan yoğunluğunun fazlalığı hastalıkların yayılmasına sebeptir.</a:t>
            </a:r>
          </a:p>
        </p:txBody>
      </p:sp>
    </p:spTree>
    <p:extLst>
      <p:ext uri="{BB962C8B-B14F-4D97-AF65-F5344CB8AC3E}">
        <p14:creationId xmlns:p14="http://schemas.microsoft.com/office/powerpoint/2010/main" val="2926086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468313" y="0"/>
            <a:ext cx="8675687" cy="682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tr-TR" sz="2100" b="1">
                <a:solidFill>
                  <a:srgbClr val="FF0000"/>
                </a:solidFill>
              </a:rPr>
              <a:t>8-Grup yemlemesi aşırı veya yetersiz beslemenin sebebi olabilir.</a:t>
            </a:r>
          </a:p>
          <a:p>
            <a:pPr fontAlgn="base">
              <a:spcBef>
                <a:spcPct val="0"/>
              </a:spcBef>
              <a:spcAft>
                <a:spcPct val="0"/>
              </a:spcAft>
            </a:pPr>
            <a:endParaRPr lang="tr-TR" sz="2100" b="1">
              <a:solidFill>
                <a:srgbClr val="FF0000"/>
              </a:solidFill>
            </a:endParaRPr>
          </a:p>
          <a:p>
            <a:pPr algn="just" fontAlgn="base">
              <a:spcBef>
                <a:spcPct val="0"/>
              </a:spcBef>
              <a:spcAft>
                <a:spcPct val="0"/>
              </a:spcAft>
            </a:pPr>
            <a:r>
              <a:rPr lang="tr-TR" sz="2100" b="1">
                <a:solidFill>
                  <a:srgbClr val="0000FF"/>
                </a:solidFill>
              </a:rPr>
              <a:t>9-Sistem kızgınlıkların teşhisinde yetersiz ise reprodüktif performans düşer.</a:t>
            </a:r>
          </a:p>
          <a:p>
            <a:pPr algn="just" fontAlgn="base">
              <a:spcBef>
                <a:spcPct val="0"/>
              </a:spcBef>
              <a:spcAft>
                <a:spcPct val="0"/>
              </a:spcAft>
            </a:pPr>
            <a:endParaRPr lang="tr-TR" sz="2100" b="1">
              <a:solidFill>
                <a:srgbClr val="0000FF"/>
              </a:solidFill>
            </a:endParaRPr>
          </a:p>
          <a:p>
            <a:pPr algn="just" fontAlgn="base">
              <a:spcBef>
                <a:spcPct val="0"/>
              </a:spcBef>
              <a:spcAft>
                <a:spcPct val="0"/>
              </a:spcAft>
            </a:pPr>
            <a:r>
              <a:rPr lang="tr-TR" sz="2100" b="1">
                <a:solidFill>
                  <a:srgbClr val="FF0000"/>
                </a:solidFill>
              </a:rPr>
              <a:t>10-Yetersiz ve altlıksız doğum bölmeleri, travmatik yaralanmalara sebep olur.</a:t>
            </a:r>
          </a:p>
          <a:p>
            <a:pPr algn="just" fontAlgn="base">
              <a:spcBef>
                <a:spcPct val="0"/>
              </a:spcBef>
              <a:spcAft>
                <a:spcPct val="0"/>
              </a:spcAft>
            </a:pPr>
            <a:endParaRPr lang="tr-TR" sz="2100" b="1">
              <a:solidFill>
                <a:srgbClr val="FF0000"/>
              </a:solidFill>
            </a:endParaRPr>
          </a:p>
          <a:p>
            <a:pPr algn="just" fontAlgn="base">
              <a:spcBef>
                <a:spcPct val="0"/>
              </a:spcBef>
              <a:spcAft>
                <a:spcPct val="0"/>
              </a:spcAft>
            </a:pPr>
            <a:r>
              <a:rPr lang="tr-TR" sz="2100" b="1">
                <a:solidFill>
                  <a:srgbClr val="0000FF"/>
                </a:solidFill>
              </a:rPr>
              <a:t>11-Yenidoğanların barındırılmasındaki yetersizlikler enfeksiyöz hastalıkların sıklığını artırır.</a:t>
            </a:r>
          </a:p>
          <a:p>
            <a:pPr algn="just" fontAlgn="base">
              <a:spcBef>
                <a:spcPct val="0"/>
              </a:spcBef>
              <a:spcAft>
                <a:spcPct val="0"/>
              </a:spcAft>
            </a:pPr>
            <a:endParaRPr lang="tr-TR" sz="2100" b="1">
              <a:solidFill>
                <a:srgbClr val="0000FF"/>
              </a:solidFill>
            </a:endParaRPr>
          </a:p>
          <a:p>
            <a:pPr algn="just" fontAlgn="base">
              <a:spcBef>
                <a:spcPct val="0"/>
              </a:spcBef>
              <a:spcAft>
                <a:spcPct val="0"/>
              </a:spcAft>
            </a:pPr>
            <a:r>
              <a:rPr lang="tr-TR" sz="2100" b="1">
                <a:solidFill>
                  <a:srgbClr val="FF0000"/>
                </a:solidFill>
              </a:rPr>
              <a:t>12- Sağım ünitelerinde hayvan hareketleri etkin bir şekilde sağlanamıyorsa sağım uzar ve mastitis insidansı artar.</a:t>
            </a:r>
          </a:p>
          <a:p>
            <a:pPr algn="just" fontAlgn="base">
              <a:spcBef>
                <a:spcPct val="0"/>
              </a:spcBef>
              <a:spcAft>
                <a:spcPct val="0"/>
              </a:spcAft>
            </a:pPr>
            <a:endParaRPr lang="tr-TR" sz="2100" b="1">
              <a:solidFill>
                <a:srgbClr val="FF0000"/>
              </a:solidFill>
            </a:endParaRPr>
          </a:p>
          <a:p>
            <a:pPr algn="just" fontAlgn="base">
              <a:spcBef>
                <a:spcPct val="0"/>
              </a:spcBef>
              <a:spcAft>
                <a:spcPct val="0"/>
              </a:spcAft>
            </a:pPr>
            <a:r>
              <a:rPr lang="tr-TR" sz="2100" b="1">
                <a:solidFill>
                  <a:srgbClr val="0000FF"/>
                </a:solidFill>
              </a:rPr>
              <a:t>13-Gübre çukurlarında biriken gazlar zehirlenmelere sebep olabilir.Yüksek miktarda H</a:t>
            </a:r>
            <a:r>
              <a:rPr lang="tr-TR" sz="2100" b="1" baseline="-25000">
                <a:solidFill>
                  <a:srgbClr val="0000FF"/>
                </a:solidFill>
              </a:rPr>
              <a:t>2</a:t>
            </a:r>
            <a:r>
              <a:rPr lang="tr-TR" sz="2100" b="1">
                <a:solidFill>
                  <a:srgbClr val="0000FF"/>
                </a:solidFill>
              </a:rPr>
              <a:t>S gazı birikir.</a:t>
            </a:r>
          </a:p>
          <a:p>
            <a:pPr algn="just" fontAlgn="base">
              <a:spcBef>
                <a:spcPct val="0"/>
              </a:spcBef>
              <a:spcAft>
                <a:spcPct val="0"/>
              </a:spcAft>
            </a:pPr>
            <a:endParaRPr lang="tr-TR" sz="2100" b="1">
              <a:solidFill>
                <a:srgbClr val="0000FF"/>
              </a:solidFill>
            </a:endParaRPr>
          </a:p>
          <a:p>
            <a:pPr algn="just" fontAlgn="base">
              <a:spcBef>
                <a:spcPct val="0"/>
              </a:spcBef>
              <a:spcAft>
                <a:spcPct val="0"/>
              </a:spcAft>
            </a:pPr>
            <a:r>
              <a:rPr lang="tr-TR" sz="2100" b="1">
                <a:solidFill>
                  <a:srgbClr val="FF0000"/>
                </a:solidFill>
              </a:rPr>
              <a:t>14-Veteriner muayeneleri, gebelik teşhisi, tırnak bakımı, aşılama ve suni tohumlama için yetersiz yerlerin olmayışı hayvanların daha fazla rahatsız edilmesiyle sonuçlanır.</a:t>
            </a:r>
          </a:p>
          <a:p>
            <a:pPr algn="just" fontAlgn="base">
              <a:spcBef>
                <a:spcPct val="0"/>
              </a:spcBef>
              <a:spcAft>
                <a:spcPct val="0"/>
              </a:spcAft>
            </a:pPr>
            <a:r>
              <a:rPr lang="tr-TR" sz="2100" b="1">
                <a:solidFill>
                  <a:srgbClr val="0000FF"/>
                </a:solidFill>
              </a:rPr>
              <a:t>15-Altlıklar temiz ve kuru olmaz ise hastalıklara dispoze kılar.</a:t>
            </a:r>
            <a:r>
              <a:rPr lang="tr-TR" sz="2100" b="1">
                <a:solidFill>
                  <a:srgbClr val="000000"/>
                </a:solidFill>
              </a:rPr>
              <a:t> </a:t>
            </a:r>
          </a:p>
        </p:txBody>
      </p:sp>
    </p:spTree>
    <p:extLst>
      <p:ext uri="{BB962C8B-B14F-4D97-AF65-F5344CB8AC3E}">
        <p14:creationId xmlns:p14="http://schemas.microsoft.com/office/powerpoint/2010/main" val="486510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519113" y="258763"/>
            <a:ext cx="86248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tr-TR" sz="2000">
              <a:solidFill>
                <a:srgbClr val="000000"/>
              </a:solidFill>
              <a:latin typeface="Times New Roman" pitchFamily="18" charset="0"/>
            </a:endParaRPr>
          </a:p>
        </p:txBody>
      </p:sp>
      <p:sp>
        <p:nvSpPr>
          <p:cNvPr id="14339" name="Text Box 3"/>
          <p:cNvSpPr txBox="1">
            <a:spLocks noChangeArrowheads="1"/>
          </p:cNvSpPr>
          <p:nvPr/>
        </p:nvSpPr>
        <p:spPr bwMode="auto">
          <a:xfrm>
            <a:off x="519113" y="258763"/>
            <a:ext cx="8624887" cy="633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tr-TR" sz="2800" b="1">
                <a:solidFill>
                  <a:srgbClr val="FF0000"/>
                </a:solidFill>
                <a:latin typeface="Verdana" pitchFamily="34" charset="0"/>
              </a:rPr>
              <a:t>Gübrenin uzaklaştırılması ve depolanması</a:t>
            </a:r>
          </a:p>
          <a:p>
            <a:pPr eaLnBrk="1" fontAlgn="base" hangingPunct="1">
              <a:spcBef>
                <a:spcPct val="0"/>
              </a:spcBef>
              <a:spcAft>
                <a:spcPct val="0"/>
              </a:spcAft>
            </a:pPr>
            <a:endParaRPr lang="tr-TR" sz="2800" b="1">
              <a:solidFill>
                <a:srgbClr val="FF0000"/>
              </a:solidFill>
              <a:latin typeface="Verdana" pitchFamily="34" charset="0"/>
            </a:endParaRPr>
          </a:p>
          <a:p>
            <a:pPr eaLnBrk="1" fontAlgn="base" hangingPunct="1">
              <a:spcBef>
                <a:spcPct val="0"/>
              </a:spcBef>
              <a:spcAft>
                <a:spcPct val="0"/>
              </a:spcAft>
              <a:buClr>
                <a:srgbClr val="0000FF"/>
              </a:buClr>
              <a:buFont typeface="Wingdings" pitchFamily="2" charset="2"/>
              <a:buChar char="v"/>
            </a:pPr>
            <a:r>
              <a:rPr lang="tr-TR" sz="2200" b="1">
                <a:solidFill>
                  <a:srgbClr val="0000FF"/>
                </a:solidFill>
              </a:rPr>
              <a:t>Atıkların ahırdan uzaklaştırılması işletme yönetiminin entegre bir parçasıdır.</a:t>
            </a:r>
          </a:p>
          <a:p>
            <a:pPr eaLnBrk="1" fontAlgn="base" hangingPunct="1">
              <a:spcBef>
                <a:spcPct val="0"/>
              </a:spcBef>
              <a:spcAft>
                <a:spcPct val="0"/>
              </a:spcAft>
              <a:buClr>
                <a:srgbClr val="0000FF"/>
              </a:buClr>
              <a:buFont typeface="Wingdings" pitchFamily="2" charset="2"/>
              <a:buNone/>
            </a:pPr>
            <a:endParaRPr lang="tr-TR" sz="2200" b="1">
              <a:solidFill>
                <a:srgbClr val="0000FF"/>
              </a:solidFill>
            </a:endParaRPr>
          </a:p>
          <a:p>
            <a:pPr eaLnBrk="1" fontAlgn="base" hangingPunct="1">
              <a:spcBef>
                <a:spcPct val="0"/>
              </a:spcBef>
              <a:spcAft>
                <a:spcPct val="0"/>
              </a:spcAft>
              <a:buClr>
                <a:srgbClr val="A50021"/>
              </a:buClr>
              <a:buFont typeface="Wingdings" pitchFamily="2" charset="2"/>
              <a:buChar char="v"/>
            </a:pPr>
            <a:r>
              <a:rPr lang="tr-TR" sz="2200" b="1">
                <a:solidFill>
                  <a:srgbClr val="A50021"/>
                </a:solidFill>
              </a:rPr>
              <a:t>Hayvan sağlığı, süt kalitesi, koku ve sinek kontrolü için gereklidir.</a:t>
            </a:r>
          </a:p>
          <a:p>
            <a:pPr eaLnBrk="1" fontAlgn="base" hangingPunct="1">
              <a:spcBef>
                <a:spcPct val="0"/>
              </a:spcBef>
              <a:spcAft>
                <a:spcPct val="0"/>
              </a:spcAft>
              <a:buClr>
                <a:srgbClr val="0000FF"/>
              </a:buClr>
              <a:buFont typeface="Wingdings" pitchFamily="2" charset="2"/>
              <a:buNone/>
            </a:pPr>
            <a:endParaRPr lang="tr-TR" sz="2200" b="1">
              <a:solidFill>
                <a:srgbClr val="A50021"/>
              </a:solidFill>
            </a:endParaRPr>
          </a:p>
          <a:p>
            <a:pPr eaLnBrk="1" fontAlgn="base" hangingPunct="1">
              <a:spcBef>
                <a:spcPct val="0"/>
              </a:spcBef>
              <a:spcAft>
                <a:spcPct val="0"/>
              </a:spcAft>
              <a:buClr>
                <a:srgbClr val="0000FF"/>
              </a:buClr>
              <a:buFont typeface="Wingdings" pitchFamily="2" charset="2"/>
              <a:buChar char="v"/>
            </a:pPr>
            <a:r>
              <a:rPr lang="tr-TR" sz="2200" b="1">
                <a:solidFill>
                  <a:srgbClr val="0000FF"/>
                </a:solidFill>
              </a:rPr>
              <a:t>Gübre temizleme sistemi basit ve kolay olmalıdır.</a:t>
            </a:r>
          </a:p>
          <a:p>
            <a:pPr eaLnBrk="1" fontAlgn="base" hangingPunct="1">
              <a:spcBef>
                <a:spcPct val="0"/>
              </a:spcBef>
              <a:spcAft>
                <a:spcPct val="0"/>
              </a:spcAft>
              <a:buClr>
                <a:srgbClr val="0000FF"/>
              </a:buClr>
              <a:buFont typeface="Wingdings" pitchFamily="2" charset="2"/>
              <a:buNone/>
            </a:pPr>
            <a:endParaRPr lang="tr-TR" sz="2200" b="1">
              <a:solidFill>
                <a:srgbClr val="0000FF"/>
              </a:solidFill>
            </a:endParaRPr>
          </a:p>
          <a:p>
            <a:pPr eaLnBrk="1" fontAlgn="base" hangingPunct="1">
              <a:spcBef>
                <a:spcPct val="0"/>
              </a:spcBef>
              <a:spcAft>
                <a:spcPct val="0"/>
              </a:spcAft>
              <a:buClr>
                <a:srgbClr val="A50021"/>
              </a:buClr>
              <a:buFont typeface="Wingdings" pitchFamily="2" charset="2"/>
              <a:buChar char="v"/>
            </a:pPr>
            <a:r>
              <a:rPr lang="tr-TR" sz="2200" b="1">
                <a:solidFill>
                  <a:srgbClr val="A50021"/>
                </a:solidFill>
              </a:rPr>
              <a:t>Barınak tipi, gübre temizleme sisteminin seçimini etkiler.</a:t>
            </a:r>
          </a:p>
          <a:p>
            <a:pPr eaLnBrk="1" fontAlgn="base" hangingPunct="1">
              <a:spcBef>
                <a:spcPct val="0"/>
              </a:spcBef>
              <a:spcAft>
                <a:spcPct val="0"/>
              </a:spcAft>
              <a:buClr>
                <a:srgbClr val="0000FF"/>
              </a:buClr>
              <a:buFont typeface="Wingdings" pitchFamily="2" charset="2"/>
              <a:buNone/>
            </a:pPr>
            <a:endParaRPr lang="tr-TR" sz="2200" b="1">
              <a:solidFill>
                <a:srgbClr val="A50021"/>
              </a:solidFill>
            </a:endParaRPr>
          </a:p>
          <a:p>
            <a:pPr eaLnBrk="1" fontAlgn="base" hangingPunct="1">
              <a:spcBef>
                <a:spcPct val="0"/>
              </a:spcBef>
              <a:spcAft>
                <a:spcPct val="0"/>
              </a:spcAft>
              <a:buClr>
                <a:srgbClr val="0000FF"/>
              </a:buClr>
              <a:buFont typeface="Wingdings" pitchFamily="2" charset="2"/>
              <a:buChar char="v"/>
            </a:pPr>
            <a:r>
              <a:rPr lang="tr-TR" sz="2200" b="1">
                <a:solidFill>
                  <a:srgbClr val="0000FF"/>
                </a:solidFill>
              </a:rPr>
              <a:t>Atık depolanmasında en az koku yayacak en uzun depolama sistemi düşünülmelidir.</a:t>
            </a:r>
          </a:p>
          <a:p>
            <a:pPr eaLnBrk="1" fontAlgn="base" hangingPunct="1">
              <a:spcBef>
                <a:spcPct val="0"/>
              </a:spcBef>
              <a:spcAft>
                <a:spcPct val="0"/>
              </a:spcAft>
              <a:buClr>
                <a:srgbClr val="0000FF"/>
              </a:buClr>
              <a:buFont typeface="Wingdings" pitchFamily="2" charset="2"/>
              <a:buNone/>
            </a:pPr>
            <a:endParaRPr lang="tr-TR" sz="2200" b="1">
              <a:solidFill>
                <a:srgbClr val="0000FF"/>
              </a:solidFill>
            </a:endParaRPr>
          </a:p>
          <a:p>
            <a:pPr eaLnBrk="1" fontAlgn="base" hangingPunct="1">
              <a:spcBef>
                <a:spcPct val="0"/>
              </a:spcBef>
              <a:spcAft>
                <a:spcPct val="0"/>
              </a:spcAft>
              <a:buClr>
                <a:srgbClr val="A50021"/>
              </a:buClr>
              <a:buFont typeface="Wingdings" pitchFamily="2" charset="2"/>
              <a:buChar char="v"/>
            </a:pPr>
            <a:r>
              <a:rPr lang="tr-TR" sz="2200" b="1">
                <a:solidFill>
                  <a:srgbClr val="A50021"/>
                </a:solidFill>
              </a:rPr>
              <a:t>Gübrenin nasıl değerlendirileceği, planlama aşamasında düşünülmelidir.</a:t>
            </a:r>
          </a:p>
          <a:p>
            <a:pPr eaLnBrk="1" fontAlgn="base" hangingPunct="1">
              <a:spcBef>
                <a:spcPct val="0"/>
              </a:spcBef>
              <a:spcAft>
                <a:spcPct val="0"/>
              </a:spcAft>
            </a:pPr>
            <a:endParaRPr lang="tr-TR" sz="2400" b="1">
              <a:solidFill>
                <a:srgbClr val="A50021"/>
              </a:solidFill>
              <a:latin typeface="Verdana" pitchFamily="34" charset="0"/>
            </a:endParaRPr>
          </a:p>
        </p:txBody>
      </p:sp>
    </p:spTree>
    <p:extLst>
      <p:ext uri="{BB962C8B-B14F-4D97-AF65-F5344CB8AC3E}">
        <p14:creationId xmlns:p14="http://schemas.microsoft.com/office/powerpoint/2010/main" val="708396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254000" y="620713"/>
            <a:ext cx="8675688"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endParaRPr lang="tr-TR" sz="2200" b="1">
              <a:solidFill>
                <a:srgbClr val="0000FF"/>
              </a:solidFill>
            </a:endParaRPr>
          </a:p>
          <a:p>
            <a:pPr fontAlgn="base">
              <a:spcBef>
                <a:spcPct val="0"/>
              </a:spcBef>
              <a:spcAft>
                <a:spcPct val="0"/>
              </a:spcAft>
              <a:buFont typeface="Wingdings" pitchFamily="2" charset="2"/>
              <a:buChar char="v"/>
            </a:pPr>
            <a:r>
              <a:rPr lang="tr-TR" sz="2200" b="1">
                <a:solidFill>
                  <a:srgbClr val="0000FF"/>
                </a:solidFill>
              </a:rPr>
              <a:t>Ergin bir ineğin (8 ton süt veren) aylık 2.5 m</a:t>
            </a:r>
            <a:r>
              <a:rPr lang="tr-TR" sz="2200" b="1" baseline="30000">
                <a:solidFill>
                  <a:srgbClr val="0000FF"/>
                </a:solidFill>
              </a:rPr>
              <a:t>3</a:t>
            </a:r>
            <a:r>
              <a:rPr lang="tr-TR" sz="2200" b="1">
                <a:solidFill>
                  <a:srgbClr val="0000FF"/>
                </a:solidFill>
              </a:rPr>
              <a:t> slurry(sıvı ile karışık gübre) üreteceği (sağım ünitesinin yıkanması dahil) dikkate alınmalıdır.</a:t>
            </a:r>
          </a:p>
          <a:p>
            <a:pPr fontAlgn="base">
              <a:spcBef>
                <a:spcPct val="0"/>
              </a:spcBef>
              <a:spcAft>
                <a:spcPct val="0"/>
              </a:spcAft>
              <a:buFont typeface="Wingdings" pitchFamily="2" charset="2"/>
              <a:buNone/>
            </a:pPr>
            <a:endParaRPr lang="tr-TR" sz="2200" b="1">
              <a:solidFill>
                <a:srgbClr val="0000FF"/>
              </a:solidFill>
            </a:endParaRPr>
          </a:p>
          <a:p>
            <a:pPr fontAlgn="base">
              <a:spcBef>
                <a:spcPct val="0"/>
              </a:spcBef>
              <a:spcAft>
                <a:spcPct val="0"/>
              </a:spcAft>
              <a:buFont typeface="Wingdings" pitchFamily="2" charset="2"/>
              <a:buChar char="v"/>
            </a:pPr>
            <a:r>
              <a:rPr lang="tr-TR" sz="2200" b="1">
                <a:solidFill>
                  <a:srgbClr val="A50021"/>
                </a:solidFill>
              </a:rPr>
              <a:t>Depolama yerine yağmur sularının girişi engellenmelidir.</a:t>
            </a:r>
          </a:p>
          <a:p>
            <a:pPr fontAlgn="base">
              <a:spcBef>
                <a:spcPct val="0"/>
              </a:spcBef>
              <a:spcAft>
                <a:spcPct val="0"/>
              </a:spcAft>
              <a:buFont typeface="Wingdings" pitchFamily="2" charset="2"/>
              <a:buNone/>
            </a:pPr>
            <a:endParaRPr lang="tr-TR" sz="2200" b="1">
              <a:solidFill>
                <a:srgbClr val="A50021"/>
              </a:solidFill>
            </a:endParaRPr>
          </a:p>
          <a:p>
            <a:pPr fontAlgn="base">
              <a:spcBef>
                <a:spcPct val="0"/>
              </a:spcBef>
              <a:spcAft>
                <a:spcPct val="0"/>
              </a:spcAft>
              <a:buFont typeface="Wingdings" pitchFamily="2" charset="2"/>
              <a:buChar char="v"/>
            </a:pPr>
            <a:r>
              <a:rPr lang="tr-TR" sz="2200" b="1">
                <a:solidFill>
                  <a:srgbClr val="0000FF"/>
                </a:solidFill>
              </a:rPr>
              <a:t>Taştan veya betondan yapılmış ızgaralı zeminler serin ve soğuk iklimlerde yaygın olarak kullanılır ( Hollanda ). Kurak ve tropik iklimlerde önerilmez. Gübre ahırın altında depolanır.</a:t>
            </a:r>
          </a:p>
          <a:p>
            <a:pPr fontAlgn="base">
              <a:spcBef>
                <a:spcPct val="0"/>
              </a:spcBef>
              <a:spcAft>
                <a:spcPct val="0"/>
              </a:spcAft>
              <a:buFont typeface="Wingdings" pitchFamily="2" charset="2"/>
              <a:buNone/>
            </a:pPr>
            <a:endParaRPr lang="tr-TR" sz="2200" b="1">
              <a:solidFill>
                <a:srgbClr val="0000FF"/>
              </a:solidFill>
            </a:endParaRPr>
          </a:p>
          <a:p>
            <a:pPr fontAlgn="base">
              <a:spcBef>
                <a:spcPct val="0"/>
              </a:spcBef>
              <a:spcAft>
                <a:spcPct val="0"/>
              </a:spcAft>
              <a:buFont typeface="Wingdings" pitchFamily="2" charset="2"/>
              <a:buChar char="v"/>
            </a:pPr>
            <a:r>
              <a:rPr lang="tr-TR" sz="2200" b="1">
                <a:solidFill>
                  <a:srgbClr val="A50021"/>
                </a:solidFill>
              </a:rPr>
              <a:t>Gübre depolama sisteminin seçiminde gübrenin uzaklaştırma biçimi önemlidir.</a:t>
            </a:r>
          </a:p>
          <a:p>
            <a:pPr fontAlgn="base">
              <a:spcBef>
                <a:spcPct val="0"/>
              </a:spcBef>
              <a:spcAft>
                <a:spcPct val="0"/>
              </a:spcAft>
              <a:buFont typeface="Wingdings" pitchFamily="2" charset="2"/>
              <a:buNone/>
            </a:pPr>
            <a:endParaRPr lang="tr-TR" sz="2200" b="1">
              <a:solidFill>
                <a:srgbClr val="A50021"/>
              </a:solidFill>
            </a:endParaRPr>
          </a:p>
          <a:p>
            <a:pPr fontAlgn="base">
              <a:spcBef>
                <a:spcPct val="0"/>
              </a:spcBef>
              <a:spcAft>
                <a:spcPct val="0"/>
              </a:spcAft>
              <a:buFont typeface="Wingdings" pitchFamily="2" charset="2"/>
              <a:buChar char="v"/>
            </a:pPr>
            <a:r>
              <a:rPr lang="tr-TR" sz="2200" b="1">
                <a:solidFill>
                  <a:srgbClr val="0000FF"/>
                </a:solidFill>
              </a:rPr>
              <a:t>Katı mı, yarı-katı çamur kıvamında mı veya sıvı halde mi uzaklaştırılacak?</a:t>
            </a:r>
          </a:p>
        </p:txBody>
      </p:sp>
    </p:spTree>
    <p:extLst>
      <p:ext uri="{BB962C8B-B14F-4D97-AF65-F5344CB8AC3E}">
        <p14:creationId xmlns:p14="http://schemas.microsoft.com/office/powerpoint/2010/main" val="2545750784"/>
      </p:ext>
    </p:extLst>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0</TotalTime>
  <Words>869</Words>
  <Application>Microsoft Office PowerPoint</Application>
  <PresentationFormat>Ekran Gösterisi (4:3)</PresentationFormat>
  <Paragraphs>138</Paragraphs>
  <Slides>10</Slides>
  <Notes>0</Notes>
  <HiddenSlides>0</HiddenSlides>
  <MMClips>0</MMClips>
  <ScaleCrop>false</ScaleCrop>
  <HeadingPairs>
    <vt:vector size="4" baseType="variant">
      <vt:variant>
        <vt:lpstr>Tema</vt:lpstr>
      </vt:variant>
      <vt:variant>
        <vt:i4>1</vt:i4>
      </vt:variant>
      <vt:variant>
        <vt:lpstr>Slayt Başlıkları</vt:lpstr>
      </vt:variant>
      <vt:variant>
        <vt:i4>10</vt:i4>
      </vt:variant>
    </vt:vector>
  </HeadingPairs>
  <TitlesOfParts>
    <vt:vector size="11" baseType="lpstr">
      <vt:lpstr>Varsayılan Tasarım</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Asus</cp:lastModifiedBy>
  <cp:revision>1</cp:revision>
  <dcterms:created xsi:type="dcterms:W3CDTF">2020-03-20T07:33:06Z</dcterms:created>
  <dcterms:modified xsi:type="dcterms:W3CDTF">2020-03-20T07:33:46Z</dcterms:modified>
</cp:coreProperties>
</file>