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336" r:id="rId2"/>
    <p:sldId id="324" r:id="rId3"/>
    <p:sldId id="284" r:id="rId4"/>
    <p:sldId id="325" r:id="rId5"/>
    <p:sldId id="326" r:id="rId6"/>
    <p:sldId id="285" r:id="rId7"/>
    <p:sldId id="327" r:id="rId8"/>
    <p:sldId id="328" r:id="rId9"/>
    <p:sldId id="286" r:id="rId10"/>
    <p:sldId id="329" r:id="rId11"/>
    <p:sldId id="330" r:id="rId12"/>
    <p:sldId id="287" r:id="rId13"/>
    <p:sldId id="331" r:id="rId14"/>
    <p:sldId id="288" r:id="rId15"/>
    <p:sldId id="332" r:id="rId16"/>
    <p:sldId id="289" r:id="rId17"/>
    <p:sldId id="333" r:id="rId18"/>
    <p:sldId id="290" r:id="rId19"/>
    <p:sldId id="335" r:id="rId20"/>
    <p:sldId id="33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77411D-BD63-4E0F-98C4-7C4A118CC568}" type="datetimeFigureOut">
              <a:rPr lang="tr-TR" smtClean="0"/>
              <a:t>18.03.2020</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F90404-653A-4E3B-B0FF-E99E7BF904A8}" type="slidenum">
              <a:rPr lang="tr-TR" smtClean="0"/>
              <a:t>‹#›</a:t>
            </a:fld>
            <a:endParaRPr lang="tr-TR"/>
          </a:p>
        </p:txBody>
      </p:sp>
    </p:spTree>
    <p:extLst>
      <p:ext uri="{BB962C8B-B14F-4D97-AF65-F5344CB8AC3E}">
        <p14:creationId xmlns:p14="http://schemas.microsoft.com/office/powerpoint/2010/main" val="3654825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78E0D2A-216C-4672-A619-66E8008CD080}" type="datetimeFigureOut">
              <a:rPr lang="tr-TR" smtClean="0"/>
              <a:t>18.03.2020</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E065DDB1-F8D2-474B-BBC3-E8EC5F0CE927}"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0890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78E0D2A-216C-4672-A619-66E8008CD080}" type="datetimeFigureOut">
              <a:rPr lang="tr-TR" smtClean="0"/>
              <a:t>18.03.2020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65DDB1-F8D2-474B-BBC3-E8EC5F0CE927}" type="slidenum">
              <a:rPr lang="tr-TR" smtClean="0"/>
              <a:t>‹#›</a:t>
            </a:fld>
            <a:endParaRPr lang="tr-TR"/>
          </a:p>
        </p:txBody>
      </p:sp>
    </p:spTree>
    <p:extLst>
      <p:ext uri="{BB962C8B-B14F-4D97-AF65-F5344CB8AC3E}">
        <p14:creationId xmlns:p14="http://schemas.microsoft.com/office/powerpoint/2010/main" val="3554119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878E0D2A-216C-4672-A619-66E8008CD080}" type="datetimeFigureOut">
              <a:rPr lang="tr-TR" smtClean="0"/>
              <a:t>18.03.2020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65DDB1-F8D2-474B-BBC3-E8EC5F0CE927}"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2285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878E0D2A-216C-4672-A619-66E8008CD080}" type="datetimeFigureOut">
              <a:rPr lang="tr-TR" smtClean="0"/>
              <a:t>18.03.2020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65DDB1-F8D2-474B-BBC3-E8EC5F0CE927}" type="slidenum">
              <a:rPr lang="tr-TR" smtClean="0"/>
              <a:t>‹#›</a:t>
            </a:fld>
            <a:endParaRPr lang="tr-TR"/>
          </a:p>
        </p:txBody>
      </p:sp>
    </p:spTree>
    <p:extLst>
      <p:ext uri="{BB962C8B-B14F-4D97-AF65-F5344CB8AC3E}">
        <p14:creationId xmlns:p14="http://schemas.microsoft.com/office/powerpoint/2010/main" val="2719437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78E0D2A-216C-4672-A619-66E8008CD080}" type="datetimeFigureOut">
              <a:rPr lang="tr-TR" smtClean="0"/>
              <a:t>18.03.2020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065DDB1-F8D2-474B-BBC3-E8EC5F0CE927}"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0022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878E0D2A-216C-4672-A619-66E8008CD080}" type="datetimeFigureOut">
              <a:rPr lang="tr-TR" smtClean="0"/>
              <a:t>18.03.2020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065DDB1-F8D2-474B-BBC3-E8EC5F0CE927}"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3142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8E0D2A-216C-4672-A619-66E8008CD080}" type="datetimeFigureOut">
              <a:rPr lang="tr-TR" smtClean="0"/>
              <a:t>18.03.2020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065DDB1-F8D2-474B-BBC3-E8EC5F0CE927}" type="slidenum">
              <a:rPr lang="tr-TR" smtClean="0"/>
              <a:t>‹#›</a:t>
            </a:fld>
            <a:endParaRPr lang="tr-TR"/>
          </a:p>
        </p:txBody>
      </p:sp>
    </p:spTree>
    <p:extLst>
      <p:ext uri="{BB962C8B-B14F-4D97-AF65-F5344CB8AC3E}">
        <p14:creationId xmlns:p14="http://schemas.microsoft.com/office/powerpoint/2010/main" val="1262704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878E0D2A-216C-4672-A619-66E8008CD080}" type="datetimeFigureOut">
              <a:rPr lang="tr-TR" smtClean="0"/>
              <a:t>18.03.2020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65DDB1-F8D2-474B-BBC3-E8EC5F0CE927}"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76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878E0D2A-216C-4672-A619-66E8008CD080}" type="datetimeFigureOut">
              <a:rPr lang="tr-TR" smtClean="0"/>
              <a:t>18.03.2020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65DDB1-F8D2-474B-BBC3-E8EC5F0CE927}" type="slidenum">
              <a:rPr lang="tr-TR" smtClean="0"/>
              <a:t>‹#›</a:t>
            </a:fld>
            <a:endParaRPr lang="tr-TR"/>
          </a:p>
        </p:txBody>
      </p:sp>
    </p:spTree>
    <p:extLst>
      <p:ext uri="{BB962C8B-B14F-4D97-AF65-F5344CB8AC3E}">
        <p14:creationId xmlns:p14="http://schemas.microsoft.com/office/powerpoint/2010/main" val="364366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878E0D2A-216C-4672-A619-66E8008CD080}" type="datetimeFigureOut">
              <a:rPr lang="tr-TR" smtClean="0"/>
              <a:t>18.03.2020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65DDB1-F8D2-474B-BBC3-E8EC5F0CE927}" type="slidenum">
              <a:rPr lang="tr-TR" smtClean="0"/>
              <a:t>‹#›</a:t>
            </a:fld>
            <a:endParaRPr lang="tr-TR"/>
          </a:p>
        </p:txBody>
      </p:sp>
    </p:spTree>
    <p:extLst>
      <p:ext uri="{BB962C8B-B14F-4D97-AF65-F5344CB8AC3E}">
        <p14:creationId xmlns:p14="http://schemas.microsoft.com/office/powerpoint/2010/main" val="1849868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878E0D2A-216C-4672-A619-66E8008CD080}" type="datetimeFigureOut">
              <a:rPr lang="tr-TR" smtClean="0"/>
              <a:t>18.03.2020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65DDB1-F8D2-474B-BBC3-E8EC5F0CE927}"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87076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878E0D2A-216C-4672-A619-66E8008CD080}" type="datetimeFigureOut">
              <a:rPr lang="tr-TR" smtClean="0"/>
              <a:t>18.03.2020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65DDB1-F8D2-474B-BBC3-E8EC5F0CE927}"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8993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878E0D2A-216C-4672-A619-66E8008CD080}" type="datetimeFigureOut">
              <a:rPr lang="tr-TR" smtClean="0"/>
              <a:t>18.03.2020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65DDB1-F8D2-474B-BBC3-E8EC5F0CE927}" type="slidenum">
              <a:rPr lang="tr-TR" smtClean="0"/>
              <a:t>‹#›</a:t>
            </a:fld>
            <a:endParaRPr lang="tr-TR"/>
          </a:p>
        </p:txBody>
      </p:sp>
    </p:spTree>
    <p:extLst>
      <p:ext uri="{BB962C8B-B14F-4D97-AF65-F5344CB8AC3E}">
        <p14:creationId xmlns:p14="http://schemas.microsoft.com/office/powerpoint/2010/main" val="2594670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878E0D2A-216C-4672-A619-66E8008CD080}" type="datetimeFigureOut">
              <a:rPr lang="tr-TR" smtClean="0"/>
              <a:t>18.03.2020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65DDB1-F8D2-474B-BBC3-E8EC5F0CE927}"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61361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878E0D2A-216C-4672-A619-66E8008CD080}" type="datetimeFigureOut">
              <a:rPr lang="tr-TR" smtClean="0"/>
              <a:t>18.03.2020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65DDB1-F8D2-474B-BBC3-E8EC5F0CE927}"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02525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78E0D2A-216C-4672-A619-66E8008CD080}" type="datetimeFigureOut">
              <a:rPr lang="tr-TR" smtClean="0"/>
              <a:t>18.03.2020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65DDB1-F8D2-474B-BBC3-E8EC5F0CE927}"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3964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78E0D2A-216C-4672-A619-66E8008CD080}" type="datetimeFigureOut">
              <a:rPr lang="tr-TR" smtClean="0"/>
              <a:t>18.03.2020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65DDB1-F8D2-474B-BBC3-E8EC5F0CE927}"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7909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78E0D2A-216C-4672-A619-66E8008CD080}" type="datetimeFigureOut">
              <a:rPr lang="tr-TR" smtClean="0"/>
              <a:t>18.03.2020</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065DDB1-F8D2-474B-BBC3-E8EC5F0CE927}" type="slidenum">
              <a:rPr lang="tr-TR" smtClean="0"/>
              <a:t>‹#›</a:t>
            </a:fld>
            <a:endParaRPr lang="tr-TR"/>
          </a:p>
        </p:txBody>
      </p:sp>
    </p:spTree>
    <p:extLst>
      <p:ext uri="{BB962C8B-B14F-4D97-AF65-F5344CB8AC3E}">
        <p14:creationId xmlns:p14="http://schemas.microsoft.com/office/powerpoint/2010/main" val="28456197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a:t>9</a:t>
            </a:r>
            <a:r>
              <a:rPr lang="tr-TR" dirty="0" smtClean="0"/>
              <a:t>. </a:t>
            </a:r>
            <a:r>
              <a:rPr lang="tr-TR" dirty="0" smtClean="0"/>
              <a:t>Hafta</a:t>
            </a:r>
            <a:endParaRPr lang="tr-TR" dirty="0"/>
          </a:p>
        </p:txBody>
      </p:sp>
      <p:sp>
        <p:nvSpPr>
          <p:cNvPr id="3" name="Alt Başlık 2"/>
          <p:cNvSpPr>
            <a:spLocks noGrp="1"/>
          </p:cNvSpPr>
          <p:nvPr>
            <p:ph type="subTitle" idx="1"/>
          </p:nvPr>
        </p:nvSpPr>
        <p:spPr/>
        <p:txBody>
          <a:bodyPr/>
          <a:lstStyle/>
          <a:p>
            <a:r>
              <a:rPr lang="tr-TR" dirty="0" smtClean="0"/>
              <a:t>Muhammet MEMİŞ</a:t>
            </a:r>
            <a:endParaRPr lang="tr-TR" dirty="0"/>
          </a:p>
        </p:txBody>
      </p:sp>
    </p:spTree>
    <p:extLst>
      <p:ext uri="{BB962C8B-B14F-4D97-AF65-F5344CB8AC3E}">
        <p14:creationId xmlns:p14="http://schemas.microsoft.com/office/powerpoint/2010/main" val="311894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3200" dirty="0" smtClean="0"/>
          </a:p>
          <a:p>
            <a:pPr algn="just"/>
            <a:r>
              <a:rPr lang="tr-TR" sz="3200" dirty="0" smtClean="0"/>
              <a:t>Günümüzde </a:t>
            </a:r>
            <a:r>
              <a:rPr lang="tr-TR" sz="3200" dirty="0"/>
              <a:t>alışılmış bir yabancı dil öğretimi sınıfında </a:t>
            </a:r>
            <a:r>
              <a:rPr lang="tr-TR" sz="3200" dirty="0">
                <a:solidFill>
                  <a:srgbClr val="FF0000"/>
                </a:solidFill>
              </a:rPr>
              <a:t>bilinmeyen bir kelimenin anlamı açıklanmak istendiğinde </a:t>
            </a:r>
            <a:r>
              <a:rPr lang="tr-TR" sz="3200" dirty="0"/>
              <a:t>veya seçilen sözcüklerin öğretimi yapılmak istendiğinde </a:t>
            </a:r>
            <a:r>
              <a:rPr lang="tr-TR" sz="3200" dirty="0">
                <a:solidFill>
                  <a:srgbClr val="00B050"/>
                </a:solidFill>
              </a:rPr>
              <a:t>genellikle </a:t>
            </a:r>
            <a:r>
              <a:rPr lang="tr-TR" sz="3200" dirty="0" smtClean="0">
                <a:solidFill>
                  <a:srgbClr val="00B050"/>
                </a:solidFill>
              </a:rPr>
              <a:t>şu adımlar </a:t>
            </a:r>
            <a:r>
              <a:rPr lang="tr-TR" sz="3200" dirty="0">
                <a:solidFill>
                  <a:srgbClr val="00B050"/>
                </a:solidFill>
              </a:rPr>
              <a:t>izlenir</a:t>
            </a:r>
            <a:r>
              <a:rPr lang="tr-TR" sz="3200" dirty="0"/>
              <a:t>. </a:t>
            </a:r>
            <a:r>
              <a:rPr lang="tr-TR" sz="3200" dirty="0">
                <a:solidFill>
                  <a:srgbClr val="0070C0"/>
                </a:solidFill>
              </a:rPr>
              <a:t>Bu sıra </a:t>
            </a:r>
            <a:r>
              <a:rPr lang="tr-TR" sz="3200" dirty="0"/>
              <a:t>sözcüklerin </a:t>
            </a:r>
            <a:r>
              <a:rPr lang="tr-TR" sz="3200" dirty="0">
                <a:solidFill>
                  <a:srgbClr val="7030A0"/>
                </a:solidFill>
              </a:rPr>
              <a:t>hedef kitle tarafından anlaşılması</a:t>
            </a:r>
            <a:r>
              <a:rPr lang="tr-TR" sz="3200" dirty="0"/>
              <a:t>, </a:t>
            </a:r>
            <a:r>
              <a:rPr lang="tr-TR" sz="3200" dirty="0">
                <a:solidFill>
                  <a:srgbClr val="FFC000"/>
                </a:solidFill>
              </a:rPr>
              <a:t>öğretim için ayrılan süre</a:t>
            </a:r>
            <a:r>
              <a:rPr lang="tr-TR" sz="3200" dirty="0"/>
              <a:t>, </a:t>
            </a:r>
            <a:r>
              <a:rPr lang="tr-TR" sz="3200" dirty="0">
                <a:solidFill>
                  <a:srgbClr val="00B0F0"/>
                </a:solidFill>
              </a:rPr>
              <a:t>eldeki malzemeler</a:t>
            </a:r>
            <a:r>
              <a:rPr lang="tr-TR" sz="3200" dirty="0"/>
              <a:t>, sözcüklerin niteliği gibi değişkenler nedeniyle </a:t>
            </a:r>
            <a:r>
              <a:rPr lang="tr-TR" sz="3200" b="1" dirty="0"/>
              <a:t>değişebilir, bazı adımlar atlanabilir veya bazılarına hiç </a:t>
            </a:r>
            <a:r>
              <a:rPr lang="tr-TR" sz="3200" b="1" dirty="0" smtClean="0"/>
              <a:t>başvurulmayabilir</a:t>
            </a:r>
            <a:r>
              <a:rPr lang="tr-TR" sz="3200" dirty="0" smtClean="0"/>
              <a:t>: </a:t>
            </a:r>
            <a:endParaRPr lang="tr-TR" sz="3200" dirty="0"/>
          </a:p>
        </p:txBody>
      </p:sp>
    </p:spTree>
    <p:extLst>
      <p:ext uri="{BB962C8B-B14F-4D97-AF65-F5344CB8AC3E}">
        <p14:creationId xmlns:p14="http://schemas.microsoft.com/office/powerpoint/2010/main" val="1477944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3200" dirty="0" smtClean="0"/>
          </a:p>
          <a:p>
            <a:pPr algn="just"/>
            <a:r>
              <a:rPr lang="tr-TR" sz="3200" dirty="0" smtClean="0"/>
              <a:t>Eğer </a:t>
            </a:r>
            <a:r>
              <a:rPr lang="tr-TR" sz="3200" dirty="0"/>
              <a:t>hedef sözcük gerçek bir nesneyi karşılıyorsa ve sınıf ortamına getirilebilecek nitelikte ise bu gerçek nesne doğrudan öğrenenlere gösterilir. Bu tekniğin kullanımına uygun sözcüklerin türü genellikle isimdir (Kitap, kalem, masa, elma, kapı vb.). Bu şekilde öğrenilen kelimeler nesne ile doğrudan karşılaşıldığı için büyük çoğunlukla kalıcı olmakta, öğrenenler için sözcüklerin hatırlamak ve üretim becerilerinde kullanmak daha kolay olmaktadır. </a:t>
            </a:r>
            <a:endParaRPr lang="tr-TR" sz="3200" dirty="0" smtClean="0"/>
          </a:p>
          <a:p>
            <a:pPr algn="just"/>
            <a:endParaRPr lang="tr-TR" sz="2000" dirty="0" smtClean="0"/>
          </a:p>
          <a:p>
            <a:pPr algn="just"/>
            <a:endParaRPr lang="tr-TR" sz="2000" dirty="0"/>
          </a:p>
          <a:p>
            <a:pPr algn="just"/>
            <a:endParaRPr lang="tr-TR" sz="2000" dirty="0"/>
          </a:p>
        </p:txBody>
      </p:sp>
    </p:spTree>
    <p:extLst>
      <p:ext uri="{BB962C8B-B14F-4D97-AF65-F5344CB8AC3E}">
        <p14:creationId xmlns:p14="http://schemas.microsoft.com/office/powerpoint/2010/main" val="436821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2000" dirty="0" smtClean="0"/>
          </a:p>
          <a:p>
            <a:pPr algn="just"/>
            <a:endParaRPr lang="tr-TR" sz="2000" dirty="0"/>
          </a:p>
          <a:p>
            <a:pPr algn="just"/>
            <a:endParaRPr lang="tr-TR" sz="2000" dirty="0" smtClean="0"/>
          </a:p>
          <a:p>
            <a:pPr algn="just"/>
            <a:r>
              <a:rPr lang="tr-TR" sz="3200" dirty="0" smtClean="0"/>
              <a:t>Hedef </a:t>
            </a:r>
            <a:r>
              <a:rPr lang="tr-TR" sz="3200" dirty="0"/>
              <a:t>sözcük jest ve mimikler kullanılarak gösterilmeye çalışılır. Bu teknik çoğunlukla somut fiillerin ve insanın duygusal durumuyla ilişkili sıfatlarının anlamlarının açıklanması için uygundur (Yürümek, oturmak, gülmek, ağlamak, vurmak; üzgün, mutlu, tedirgin vb.). </a:t>
            </a:r>
            <a:endParaRPr lang="tr-TR" sz="3200" dirty="0" smtClean="0"/>
          </a:p>
          <a:p>
            <a:pPr algn="just"/>
            <a:endParaRPr lang="tr-TR" sz="2000" dirty="0"/>
          </a:p>
          <a:p>
            <a:pPr algn="just"/>
            <a:endParaRPr lang="tr-TR" sz="2000" dirty="0"/>
          </a:p>
          <a:p>
            <a:pPr algn="just"/>
            <a:endParaRPr lang="tr-TR" sz="2000" dirty="0"/>
          </a:p>
        </p:txBody>
      </p:sp>
    </p:spTree>
    <p:extLst>
      <p:ext uri="{BB962C8B-B14F-4D97-AF65-F5344CB8AC3E}">
        <p14:creationId xmlns:p14="http://schemas.microsoft.com/office/powerpoint/2010/main" val="813387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2000" dirty="0" smtClean="0"/>
          </a:p>
          <a:p>
            <a:pPr algn="just"/>
            <a:endParaRPr lang="tr-TR" sz="2000" dirty="0"/>
          </a:p>
          <a:p>
            <a:pPr algn="just"/>
            <a:r>
              <a:rPr lang="tr-TR" sz="3200" dirty="0" smtClean="0"/>
              <a:t>Öğretmenin </a:t>
            </a:r>
            <a:r>
              <a:rPr lang="tr-TR" sz="3200" dirty="0"/>
              <a:t>çizim yeteneği varsa hedef sözcüğü yansıtan resim, şekil, kroki türlerinden uygun olanı veya hepsi tahtaya çizilir. Bu teknik daha çok eğitim ortamına getirilmesi mümkün olmayan nesnelerin ve jest ve mimiklerle ifade edilmesi zor ya da olanaksız fiillerin açıklanmasında kullanılır (Orman, deniz, nehir, güneş; binmek, ölmek, toplamak, çıkarmak, akmak vb.). </a:t>
            </a:r>
          </a:p>
          <a:p>
            <a:pPr algn="just"/>
            <a:endParaRPr lang="tr-TR" sz="2000" dirty="0"/>
          </a:p>
          <a:p>
            <a:pPr algn="just"/>
            <a:endParaRPr lang="tr-TR" sz="2000" dirty="0"/>
          </a:p>
        </p:txBody>
      </p:sp>
    </p:spTree>
    <p:extLst>
      <p:ext uri="{BB962C8B-B14F-4D97-AF65-F5344CB8AC3E}">
        <p14:creationId xmlns:p14="http://schemas.microsoft.com/office/powerpoint/2010/main" val="458760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2800" dirty="0" smtClean="0"/>
          </a:p>
          <a:p>
            <a:pPr algn="just"/>
            <a:r>
              <a:rPr lang="tr-TR" sz="2800" dirty="0" smtClean="0"/>
              <a:t>Gazete</a:t>
            </a:r>
            <a:r>
              <a:rPr lang="tr-TR" sz="2800" dirty="0"/>
              <a:t>, dergi gibi otantik malzemelerden veya internet ortamından alınan resim, afiş ve posterler aracılığıyla hedef sözcük veya sözcükler öğretilmeye çalışılır. Bu teknik genellikle bir tema etrafında toplanan kelimelerin ve eşdizimli sözcüklerin öğretiminde tercih edilir. Örneğin, meyveler, mevsimler, günler, aylar, hayvanlar, kıyafetler, araç-gereçler gibi konu başlıklarında ilgili sözcüklerin resimlerinin toplu halde bulunduğu bir afiş öğretim sürecinde kullanılır. </a:t>
            </a:r>
          </a:p>
          <a:p>
            <a:pPr algn="just"/>
            <a:endParaRPr lang="tr-TR" sz="1900" dirty="0"/>
          </a:p>
        </p:txBody>
      </p:sp>
    </p:spTree>
    <p:extLst>
      <p:ext uri="{BB962C8B-B14F-4D97-AF65-F5344CB8AC3E}">
        <p14:creationId xmlns:p14="http://schemas.microsoft.com/office/powerpoint/2010/main" val="436821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2800" dirty="0" smtClean="0"/>
          </a:p>
          <a:p>
            <a:pPr algn="just"/>
            <a:r>
              <a:rPr lang="tr-TR" sz="2800" dirty="0" smtClean="0"/>
              <a:t>Öğretim </a:t>
            </a:r>
            <a:r>
              <a:rPr lang="tr-TR" sz="2800" dirty="0"/>
              <a:t>için bilinçli ve özel olarak hazırlanmış kelime kartları, posterler, etkileşimli mobil uygulamalar, animasyonlar, video gibi araçlar da kelime öğretimi ve kelime anlamının açıklanması çalışmalarında kullanılabilir. Her sözcük için böyle materyaller mevcut olmayacağından bu teknik ancak ilgili materyallere sahip olunması durumunda işe koşulabilir. Hedef dildeki sözcüklerin öğretiminde görsel ögelerden yararlanmak aynı zamanda bir somutlaştırma çalışması anlamına da geleceğinden özellikle temel seviyelerde önemli katkılar sağlayacaktır. </a:t>
            </a:r>
          </a:p>
        </p:txBody>
      </p:sp>
    </p:spTree>
    <p:extLst>
      <p:ext uri="{BB962C8B-B14F-4D97-AF65-F5344CB8AC3E}">
        <p14:creationId xmlns:p14="http://schemas.microsoft.com/office/powerpoint/2010/main" val="1081743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3200" dirty="0" smtClean="0"/>
          </a:p>
          <a:p>
            <a:pPr algn="just"/>
            <a:r>
              <a:rPr lang="tr-TR" sz="3200" dirty="0" smtClean="0"/>
              <a:t>Hedef </a:t>
            </a:r>
            <a:r>
              <a:rPr lang="tr-TR" sz="3200" dirty="0"/>
              <a:t>sözcük öğrenenlerin daha önce öğrenmiş oldukları kelimeler yardımıyla açıklanmaya çalışılır. Bu noktada öğrenenlerin hangi seviyede hangi kelimeleri bildikleri öğreticinin bilgisi dâhilinde olmalıdır. Öğrenenlerin daha önce görüp sözcük dağarcığına katmadıkları kelimelerle hedef dilde yapılacak bir açıklamanın, anlamın kavranmasından çok anlam karmaşasına yol açacağı bilinmelidir. </a:t>
            </a:r>
          </a:p>
          <a:p>
            <a:pPr algn="just"/>
            <a:endParaRPr lang="tr-TR" sz="1900" dirty="0"/>
          </a:p>
        </p:txBody>
      </p:sp>
    </p:spTree>
    <p:extLst>
      <p:ext uri="{BB962C8B-B14F-4D97-AF65-F5344CB8AC3E}">
        <p14:creationId xmlns:p14="http://schemas.microsoft.com/office/powerpoint/2010/main" val="3445560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2800" dirty="0" smtClean="0"/>
          </a:p>
          <a:p>
            <a:pPr algn="just"/>
            <a:r>
              <a:rPr lang="tr-TR" sz="2800" dirty="0" smtClean="0"/>
              <a:t>Hedef </a:t>
            </a:r>
            <a:r>
              <a:rPr lang="tr-TR" sz="2800" dirty="0"/>
              <a:t>sözcüğün eş, yakın ve zıt anlam ilişkisi olan başka sözcüklerle ilişkilendirilmesi ve anlamının açıklanması ya da sözcüğün öğretimi sırasında bu kelimelerden yararlanılması, öğrenenlerin zihinlerinde daha fazla bağlantı kurulmasına, dolayısıyla hedef sözcüğün öğrenilip kalıcı olmasına ve hatırlanmasına yardımcı olur. Bu nedenle mümkün olduğu durumlarda hedef kelime eş, yakın ve zıt anlamlı sözcükler yardımıyla açıklanıp öğretilebilir. </a:t>
            </a:r>
            <a:endParaRPr lang="tr-TR" sz="2800" dirty="0" smtClean="0"/>
          </a:p>
          <a:p>
            <a:pPr algn="just"/>
            <a:endParaRPr lang="tr-TR" sz="2000" dirty="0"/>
          </a:p>
        </p:txBody>
      </p:sp>
    </p:spTree>
    <p:extLst>
      <p:ext uri="{BB962C8B-B14F-4D97-AF65-F5344CB8AC3E}">
        <p14:creationId xmlns:p14="http://schemas.microsoft.com/office/powerpoint/2010/main" val="436821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3200" dirty="0" smtClean="0"/>
          </a:p>
          <a:p>
            <a:pPr algn="just"/>
            <a:endParaRPr lang="tr-TR" sz="3200" dirty="0"/>
          </a:p>
          <a:p>
            <a:pPr algn="just"/>
            <a:r>
              <a:rPr lang="tr-TR" sz="3200" dirty="0" smtClean="0"/>
              <a:t>Eğer </a:t>
            </a:r>
            <a:r>
              <a:rPr lang="tr-TR" sz="3200" dirty="0"/>
              <a:t>öğrenenlere morfolojik farkındalık eğitimi verilmişse öğrenenlerden hedef sözcüğü oluşturan parçaları incelemesi ve anlamı hakkında fikir yürütmesi istenebilir. Bu durumda öğrencinin </a:t>
            </a:r>
            <a:r>
              <a:rPr lang="tr-TR" sz="3200" dirty="0" smtClean="0"/>
              <a:t>tahminin </a:t>
            </a:r>
            <a:r>
              <a:rPr lang="tr-TR" sz="3200" dirty="0"/>
              <a:t>doğruluğu yanlış bir anlam çıkarımını önlemek adına öğretici tarafından kontrol edilmeli, gerekirse düzeltilmelidir. </a:t>
            </a:r>
            <a:endParaRPr lang="tr-TR" sz="3200" dirty="0" smtClean="0"/>
          </a:p>
          <a:p>
            <a:pPr algn="just"/>
            <a:endParaRPr lang="tr-TR" sz="2000" dirty="0"/>
          </a:p>
        </p:txBody>
      </p:sp>
    </p:spTree>
    <p:extLst>
      <p:ext uri="{BB962C8B-B14F-4D97-AF65-F5344CB8AC3E}">
        <p14:creationId xmlns:p14="http://schemas.microsoft.com/office/powerpoint/2010/main" val="3110289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3200" dirty="0" smtClean="0"/>
          </a:p>
          <a:p>
            <a:pPr algn="just"/>
            <a:r>
              <a:rPr lang="tr-TR" sz="3200" dirty="0" smtClean="0"/>
              <a:t>Dil </a:t>
            </a:r>
            <a:r>
              <a:rPr lang="tr-TR" sz="3200" dirty="0"/>
              <a:t>öğrenenler yeterli kelime hazinesine sahip olduklarında ve anlama becerilerini yeterli derecede geliştirdiklerinde bağlamsal ipuçlarından ve metnin genel bağlamından yola çıkarak kelimenin anlamını çıkarma denemesi yapabilirler. Bir önceki maddede olduğu gibi bu çıkarımların doğruluğu öğretici tarafından mutlaka kontrol edilmelidir. </a:t>
            </a:r>
          </a:p>
          <a:p>
            <a:pPr algn="just"/>
            <a:endParaRPr lang="tr-TR" sz="2000" dirty="0"/>
          </a:p>
          <a:p>
            <a:pPr algn="just"/>
            <a:endParaRPr lang="tr-TR" sz="2000" dirty="0"/>
          </a:p>
          <a:p>
            <a:pPr algn="just"/>
            <a:endParaRPr lang="tr-TR" sz="2000" dirty="0"/>
          </a:p>
        </p:txBody>
      </p:sp>
    </p:spTree>
    <p:extLst>
      <p:ext uri="{BB962C8B-B14F-4D97-AF65-F5344CB8AC3E}">
        <p14:creationId xmlns:p14="http://schemas.microsoft.com/office/powerpoint/2010/main" val="420083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2800" dirty="0" smtClean="0"/>
          </a:p>
          <a:p>
            <a:pPr algn="just"/>
            <a:endParaRPr lang="tr-TR" sz="2800" dirty="0"/>
          </a:p>
          <a:p>
            <a:pPr algn="just"/>
            <a:r>
              <a:rPr lang="tr-TR" sz="2800" dirty="0" smtClean="0"/>
              <a:t>Bilinmeyen </a:t>
            </a:r>
            <a:r>
              <a:rPr lang="tr-TR" sz="2800" dirty="0"/>
              <a:t>bir kelime ile karşılaşıldığında öğrenenlerden temel seviyelerde iki dilli, ilerleyen seviyelerde ise hedef dilde yazılmış sözlüklerden yararlanılması istenir. Bu noktada özellikle yabancı dil öğrenenlerin kullanımına uygun olarak hazırlanmış sözlük ihtiyacı olduğu rahatlıkla söylenebilir. Türkçe özelinde yabancı dil öğrenenlere yönelik seviye uygun nitelikte bir sözlük maalesef henüz hazırlanmamıştır. </a:t>
            </a:r>
            <a:endParaRPr lang="tr-TR" sz="2800" dirty="0" smtClean="0"/>
          </a:p>
          <a:p>
            <a:pPr algn="just"/>
            <a:endParaRPr lang="tr-TR" sz="1600" dirty="0"/>
          </a:p>
        </p:txBody>
      </p:sp>
    </p:spTree>
    <p:extLst>
      <p:ext uri="{BB962C8B-B14F-4D97-AF65-F5344CB8AC3E}">
        <p14:creationId xmlns:p14="http://schemas.microsoft.com/office/powerpoint/2010/main" val="436821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1600" dirty="0" smtClean="0"/>
          </a:p>
          <a:p>
            <a:pPr algn="just"/>
            <a:endParaRPr lang="tr-TR" sz="1600" dirty="0" smtClean="0"/>
          </a:p>
          <a:p>
            <a:pPr algn="just"/>
            <a:endParaRPr lang="tr-TR" sz="1600" dirty="0"/>
          </a:p>
          <a:p>
            <a:pPr algn="just"/>
            <a:r>
              <a:rPr lang="tr-TR" sz="3200" dirty="0" smtClean="0"/>
              <a:t>Öğrenenler </a:t>
            </a:r>
            <a:r>
              <a:rPr lang="tr-TR" sz="3200" dirty="0"/>
              <a:t>tüm çabalarına rağmen kelimenin anlamını tam olarak kavrayamıyorsa bu durumda öğreticinin kullanacağı dile hâkim olması kaydıyla sözcüğün öğrenenlerin ana dilindeki veya araç dil olarak kullandıkları dildeki karşılığı doğrudan söylenir. </a:t>
            </a:r>
          </a:p>
        </p:txBody>
      </p:sp>
    </p:spTree>
    <p:extLst>
      <p:ext uri="{BB962C8B-B14F-4D97-AF65-F5344CB8AC3E}">
        <p14:creationId xmlns:p14="http://schemas.microsoft.com/office/powerpoint/2010/main" val="3911630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r>
              <a:rPr lang="tr-TR" sz="2800" b="1" dirty="0"/>
              <a:t>Kelime öğretimi üzerine yapılan araştırmalarda ulaşılan sonuçlardan yola çıkarak kelime öğretim çalışmalarında dikkat edilmesi gerekenler şu şekilde sıralanabilir: </a:t>
            </a:r>
            <a:endParaRPr lang="tr-TR" sz="2800" b="1" dirty="0" smtClean="0"/>
          </a:p>
          <a:p>
            <a:pPr algn="just"/>
            <a:r>
              <a:rPr lang="tr-TR" sz="2800" dirty="0" smtClean="0"/>
              <a:t>Özellikle </a:t>
            </a:r>
            <a:r>
              <a:rPr lang="tr-TR" sz="2800" dirty="0"/>
              <a:t>belirli bir alana yönelik metinlerde geçen kelimelerin öğretiminde doğrudan öğretim yönteminin tercih edilmesine ihtiyaç vardır. Bu türdeki terim/kavram ifade eden kelimelerin dolaylı yoldan öğretimi veya öğrenci tarafından metinden yola çıkarak öğrenilmesi mümkün değildir. </a:t>
            </a:r>
          </a:p>
          <a:p>
            <a:pPr algn="just"/>
            <a:r>
              <a:rPr lang="tr-TR" sz="2800" dirty="0" smtClean="0"/>
              <a:t>Öğretimi </a:t>
            </a:r>
            <a:r>
              <a:rPr lang="tr-TR" sz="2800" dirty="0"/>
              <a:t>yapılan kelimenin kalıcı olarak öğrenilebilmesi için tekrar, hatırlatma ve çoklu uygulama önem arz etmektedir. </a:t>
            </a:r>
          </a:p>
        </p:txBody>
      </p:sp>
    </p:spTree>
    <p:extLst>
      <p:ext uri="{BB962C8B-B14F-4D97-AF65-F5344CB8AC3E}">
        <p14:creationId xmlns:p14="http://schemas.microsoft.com/office/powerpoint/2010/main" val="436821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2800" dirty="0" smtClean="0"/>
          </a:p>
          <a:p>
            <a:pPr algn="just"/>
            <a:r>
              <a:rPr lang="tr-TR" sz="2800" dirty="0" smtClean="0"/>
              <a:t>Kelime </a:t>
            </a:r>
            <a:r>
              <a:rPr lang="tr-TR" sz="2800" dirty="0"/>
              <a:t>öğretimi için seçilen sözcükler farklı bağlamlarda sıkça karşılaşılan kelimeler olmalıdır. Kullanım sıklığı düşük olan kelimeler bir süre sonra unutulmaya mahkûmdur. </a:t>
            </a:r>
            <a:endParaRPr lang="tr-TR" sz="2800" dirty="0" smtClean="0"/>
          </a:p>
          <a:p>
            <a:pPr algn="just"/>
            <a:endParaRPr lang="tr-TR" sz="2800" dirty="0"/>
          </a:p>
          <a:p>
            <a:pPr algn="just"/>
            <a:r>
              <a:rPr lang="tr-TR" sz="2800" dirty="0" smtClean="0"/>
              <a:t>Kelime </a:t>
            </a:r>
            <a:r>
              <a:rPr lang="tr-TR" sz="2800" dirty="0"/>
              <a:t>öğretimi etkinlikleri öğrenenlerin aktif katılımını zorunlu kılan ve uygulama yapmaya imkân tanıyan nitelikte tasarlandığında çok daha etkili olmaktadır. Bu nedenle seçilen kelimeler mutlaka dil becerilerinde kullanılacak şekildeki etkinlikler aracılığıyla öğretilmelidir. </a:t>
            </a:r>
          </a:p>
          <a:p>
            <a:pPr algn="just"/>
            <a:endParaRPr lang="tr-TR" sz="2800" dirty="0"/>
          </a:p>
        </p:txBody>
      </p:sp>
    </p:spTree>
    <p:extLst>
      <p:ext uri="{BB962C8B-B14F-4D97-AF65-F5344CB8AC3E}">
        <p14:creationId xmlns:p14="http://schemas.microsoft.com/office/powerpoint/2010/main" val="2711302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r>
              <a:rPr lang="tr-TR" sz="2800" dirty="0" smtClean="0"/>
              <a:t>Kelime </a:t>
            </a:r>
            <a:r>
              <a:rPr lang="tr-TR" sz="2800" dirty="0"/>
              <a:t>öğrenim şekilleri yaşa bağlı olarak farklılık göstermektedir. Çocuklar ve yetişkinler birbirinden farklı şekillerde kelime öğrenmeye meyillidir. Çocuklar kelimeleri oyunlar aracılığıyla daha kolay öğrenirken yetişkinler ise kelimelerin daha çok ana dilindeki karşılığını bularak çeviri yoluyla öğrenmeyi tercih etmektedir. </a:t>
            </a:r>
          </a:p>
          <a:p>
            <a:pPr algn="just"/>
            <a:r>
              <a:rPr lang="tr-TR" sz="2800" dirty="0" smtClean="0"/>
              <a:t>Bilgisayar</a:t>
            </a:r>
            <a:r>
              <a:rPr lang="tr-TR" sz="2800" dirty="0"/>
              <a:t>, mobil cihazlar ve uygulamalar ile internet teknolojisi kelime öğretiminde yardımcı araç olarak etkin bir şekilde kullanılmalıdır. </a:t>
            </a:r>
          </a:p>
          <a:p>
            <a:pPr algn="just"/>
            <a:r>
              <a:rPr lang="tr-TR" sz="2800" dirty="0" smtClean="0"/>
              <a:t>Sözcüklerin </a:t>
            </a:r>
            <a:r>
              <a:rPr lang="tr-TR" sz="2800" dirty="0"/>
              <a:t>görsellerle ilişkilendirilerek verilmesi ve öğretilmesi öğretimin daha etkili eğlenceli olmasını ve kelimelerin kalıcı olarak öğrenilmesini sağlamaktadır. </a:t>
            </a:r>
            <a:endParaRPr lang="tr-TR" sz="2800" dirty="0" smtClean="0"/>
          </a:p>
          <a:p>
            <a:pPr algn="just"/>
            <a:endParaRPr lang="tr-TR" sz="2800" dirty="0"/>
          </a:p>
          <a:p>
            <a:pPr algn="just"/>
            <a:endParaRPr lang="tr-TR" sz="2800" dirty="0"/>
          </a:p>
        </p:txBody>
      </p:sp>
    </p:spTree>
    <p:extLst>
      <p:ext uri="{BB962C8B-B14F-4D97-AF65-F5344CB8AC3E}">
        <p14:creationId xmlns:p14="http://schemas.microsoft.com/office/powerpoint/2010/main" val="436821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r>
              <a:rPr lang="tr-TR" sz="2800" dirty="0" smtClean="0"/>
              <a:t>Kelime </a:t>
            </a:r>
            <a:r>
              <a:rPr lang="tr-TR" sz="2800" dirty="0"/>
              <a:t>öğretimi için özel bir zaman dilimi ayrılmalı ve kelimelerin bağlam içerisinde öğrenilmesini sağlayacak etkinlikler hazırlanmalıdır. Öğretilecek kelimeler farklı bağlamlar içinde sunulmalı ve tek düze bir öğretim stili ile yetinilmeyerek farklı öğretim yolları sürece dâhil edilmelidir. </a:t>
            </a:r>
            <a:endParaRPr lang="tr-TR" sz="2800" dirty="0" smtClean="0"/>
          </a:p>
          <a:p>
            <a:pPr algn="just"/>
            <a:endParaRPr lang="tr-TR" sz="2800" dirty="0"/>
          </a:p>
          <a:p>
            <a:pPr algn="just"/>
            <a:r>
              <a:rPr lang="tr-TR" sz="2800" dirty="0"/>
              <a:t>Okuma etkinlikleri sırasında anahtar kelimelere, öğretilmek istenen kelimelere ve öğrenenler tarafından bilinmediği düşünülen kelimelere vurgu ve tonlama yoluyla dikkat çekilmeli, bu kelimeler okuma sırasında bazen cümle bitiminde çoğu zaman ise ilk okuma sonunda </a:t>
            </a:r>
            <a:r>
              <a:rPr lang="tr-TR" sz="2800" dirty="0" smtClean="0"/>
              <a:t>açıklanmalıdır</a:t>
            </a:r>
            <a:r>
              <a:rPr lang="tr-TR" sz="2800" dirty="0"/>
              <a:t>.</a:t>
            </a:r>
          </a:p>
          <a:p>
            <a:pPr algn="just"/>
            <a:endParaRPr lang="tr-TR" sz="2000" dirty="0"/>
          </a:p>
          <a:p>
            <a:pPr algn="just"/>
            <a:endParaRPr lang="tr-TR" sz="2000" dirty="0"/>
          </a:p>
        </p:txBody>
      </p:sp>
    </p:spTree>
    <p:extLst>
      <p:ext uri="{BB962C8B-B14F-4D97-AF65-F5344CB8AC3E}">
        <p14:creationId xmlns:p14="http://schemas.microsoft.com/office/powerpoint/2010/main" val="3314456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2800" dirty="0" smtClean="0"/>
          </a:p>
          <a:p>
            <a:pPr algn="just"/>
            <a:endParaRPr lang="tr-TR" sz="2800" dirty="0"/>
          </a:p>
          <a:p>
            <a:pPr algn="just"/>
            <a:r>
              <a:rPr lang="tr-TR" sz="2800" dirty="0" smtClean="0"/>
              <a:t>Kelime </a:t>
            </a:r>
            <a:r>
              <a:rPr lang="tr-TR" sz="2800" dirty="0"/>
              <a:t>öğretimi çalışmalarında bir önceki ve bir sonraki etkinlik arasında içerdiği kelimeler bakımından bir uyum ve tutarlılık bulunmalıdır. Bir önceki etkinlikte öğrenilen kelimeler bir sonraki etkinlikte mutlaka yeniden sahneye çıkmalı ve öğrenen bu sözcüklerle karşılaşmalıdır. Sonraki etkinlikte öğretilecek kelimeler önceki etkinlikte öğrenilen kelimelerle açıklanabilir olduğunda kelimeler arasında kopmayacak anlamsal bir bağ oluşacaktır. </a:t>
            </a:r>
            <a:endParaRPr lang="tr-TR" sz="2800" dirty="0" smtClean="0"/>
          </a:p>
          <a:p>
            <a:pPr algn="just"/>
            <a:endParaRPr lang="tr-TR" sz="2000" dirty="0"/>
          </a:p>
          <a:p>
            <a:pPr algn="just"/>
            <a:endParaRPr lang="tr-TR" sz="2000" dirty="0"/>
          </a:p>
        </p:txBody>
      </p:sp>
    </p:spTree>
    <p:extLst>
      <p:ext uri="{BB962C8B-B14F-4D97-AF65-F5344CB8AC3E}">
        <p14:creationId xmlns:p14="http://schemas.microsoft.com/office/powerpoint/2010/main" val="4368219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3200" dirty="0" smtClean="0"/>
          </a:p>
          <a:p>
            <a:pPr algn="just"/>
            <a:r>
              <a:rPr lang="tr-TR" sz="3200" dirty="0" smtClean="0"/>
              <a:t>Kelime </a:t>
            </a:r>
            <a:r>
              <a:rPr lang="tr-TR" sz="3200" dirty="0"/>
              <a:t>öğretim çalışmalarının başarıya ulaşabilmesi için öğretilecek kelimelerin seçimi oldukça önemlidir. Bu nedenle özellikle doğrudan öğretim yöntemiyle öğretilecek sözcüklerin seçiminde belli bir prosedür geliştirilip takip edilmelidir. Bu prosedür sıklık, seviyeye uygunluk, kazanımlara ve temaya uygunluk, </a:t>
            </a:r>
            <a:r>
              <a:rPr lang="tr-TR" sz="3200" dirty="0" err="1"/>
              <a:t>eşdizimlilik</a:t>
            </a:r>
            <a:r>
              <a:rPr lang="tr-TR" sz="3200" dirty="0"/>
              <a:t> gibi kavramları kapsamalıdır. </a:t>
            </a:r>
          </a:p>
          <a:p>
            <a:pPr algn="just"/>
            <a:endParaRPr lang="tr-TR" sz="2000" dirty="0"/>
          </a:p>
          <a:p>
            <a:pPr algn="just"/>
            <a:endParaRPr lang="tr-TR" sz="2000" dirty="0"/>
          </a:p>
        </p:txBody>
      </p:sp>
    </p:spTree>
    <p:extLst>
      <p:ext uri="{BB962C8B-B14F-4D97-AF65-F5344CB8AC3E}">
        <p14:creationId xmlns:p14="http://schemas.microsoft.com/office/powerpoint/2010/main" val="2259197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1295401" y="724619"/>
            <a:ext cx="9601196" cy="5417389"/>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endParaRPr lang="tr-TR" sz="3200" smtClean="0"/>
          </a:p>
          <a:p>
            <a:pPr algn="just"/>
            <a:r>
              <a:rPr lang="tr-TR" sz="3200" dirty="0" smtClean="0"/>
              <a:t>Sözcüklerin </a:t>
            </a:r>
            <a:r>
              <a:rPr lang="tr-TR" sz="3200" dirty="0"/>
              <a:t>anlamını bulmada iki dilli sözlüklerin rolü azaltılmalı, bunun yerine açıklamaları hedef dilde yazılmış olan sözlüklerin kullanımı teşvik edilmelidir. Mümkün olduğu durumlarda, kelimelerin sözlükteki tanımlarını veya tek kelimelik karşılıklarını kelime defterlerine kaydetmeleri yerine öğrenenlerden bu sözcüklerin anlamını kendi ifadeleriyle yeniden yazmaları istenmelidir. </a:t>
            </a:r>
          </a:p>
          <a:p>
            <a:pPr algn="just"/>
            <a:endParaRPr lang="tr-TR" sz="2000" dirty="0"/>
          </a:p>
          <a:p>
            <a:pPr algn="just"/>
            <a:endParaRPr lang="tr-TR" sz="2000" dirty="0"/>
          </a:p>
        </p:txBody>
      </p:sp>
    </p:spTree>
    <p:extLst>
      <p:ext uri="{BB962C8B-B14F-4D97-AF65-F5344CB8AC3E}">
        <p14:creationId xmlns:p14="http://schemas.microsoft.com/office/powerpoint/2010/main" val="42936041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347</TotalTime>
  <Words>1068</Words>
  <Application>Microsoft Office PowerPoint</Application>
  <PresentationFormat>Geniş ekran</PresentationFormat>
  <Paragraphs>56</Paragraphs>
  <Slides>20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20</vt:i4>
      </vt:variant>
    </vt:vector>
  </HeadingPairs>
  <TitlesOfParts>
    <vt:vector size="24" baseType="lpstr">
      <vt:lpstr>Arial</vt:lpstr>
      <vt:lpstr>Calibri</vt:lpstr>
      <vt:lpstr>Garamond</vt:lpstr>
      <vt:lpstr>Organik</vt:lpstr>
      <vt:lpstr>9. Hafta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Yazma Eğitimi</dc:title>
  <dc:creator>Asus</dc:creator>
  <cp:lastModifiedBy>Asus</cp:lastModifiedBy>
  <cp:revision>161</cp:revision>
  <dcterms:created xsi:type="dcterms:W3CDTF">2019-02-05T07:23:58Z</dcterms:created>
  <dcterms:modified xsi:type="dcterms:W3CDTF">2020-03-18T14:36:28Z</dcterms:modified>
</cp:coreProperties>
</file>