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0.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399"/>
  </p:notesMasterIdLst>
  <p:sldIdLst>
    <p:sldId id="256" r:id="rId2"/>
    <p:sldId id="257" r:id="rId3"/>
    <p:sldId id="306" r:id="rId4"/>
    <p:sldId id="27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5" r:id="rId44"/>
    <p:sldId id="307" r:id="rId45"/>
    <p:sldId id="299" r:id="rId46"/>
    <p:sldId id="308" r:id="rId47"/>
    <p:sldId id="300" r:id="rId48"/>
    <p:sldId id="309" r:id="rId49"/>
    <p:sldId id="301" r:id="rId50"/>
    <p:sldId id="302" r:id="rId51"/>
    <p:sldId id="310" r:id="rId52"/>
    <p:sldId id="311" r:id="rId53"/>
    <p:sldId id="303" r:id="rId54"/>
    <p:sldId id="304"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30" r:id="rId72"/>
    <p:sldId id="331" r:id="rId73"/>
    <p:sldId id="329" r:id="rId74"/>
    <p:sldId id="328" r:id="rId75"/>
    <p:sldId id="332" r:id="rId76"/>
    <p:sldId id="333" r:id="rId77"/>
    <p:sldId id="334" r:id="rId78"/>
    <p:sldId id="335" r:id="rId79"/>
    <p:sldId id="336" r:id="rId80"/>
    <p:sldId id="337" r:id="rId81"/>
    <p:sldId id="338" r:id="rId82"/>
    <p:sldId id="339" r:id="rId83"/>
    <p:sldId id="340" r:id="rId84"/>
    <p:sldId id="341" r:id="rId85"/>
    <p:sldId id="342" r:id="rId86"/>
    <p:sldId id="368" r:id="rId87"/>
    <p:sldId id="369" r:id="rId88"/>
    <p:sldId id="370" r:id="rId89"/>
    <p:sldId id="371" r:id="rId90"/>
    <p:sldId id="372" r:id="rId91"/>
    <p:sldId id="373" r:id="rId92"/>
    <p:sldId id="374" r:id="rId93"/>
    <p:sldId id="375" r:id="rId94"/>
    <p:sldId id="376" r:id="rId95"/>
    <p:sldId id="377" r:id="rId96"/>
    <p:sldId id="378" r:id="rId97"/>
    <p:sldId id="379" r:id="rId98"/>
    <p:sldId id="380" r:id="rId99"/>
    <p:sldId id="381" r:id="rId100"/>
    <p:sldId id="382" r:id="rId101"/>
    <p:sldId id="383" r:id="rId102"/>
    <p:sldId id="384" r:id="rId103"/>
    <p:sldId id="385" r:id="rId104"/>
    <p:sldId id="386" r:id="rId105"/>
    <p:sldId id="387" r:id="rId106"/>
    <p:sldId id="388" r:id="rId107"/>
    <p:sldId id="389" r:id="rId108"/>
    <p:sldId id="390" r:id="rId109"/>
    <p:sldId id="391" r:id="rId110"/>
    <p:sldId id="392" r:id="rId111"/>
    <p:sldId id="393" r:id="rId112"/>
    <p:sldId id="394" r:id="rId113"/>
    <p:sldId id="395" r:id="rId114"/>
    <p:sldId id="396" r:id="rId115"/>
    <p:sldId id="397" r:id="rId116"/>
    <p:sldId id="398" r:id="rId117"/>
    <p:sldId id="399" r:id="rId118"/>
    <p:sldId id="400" r:id="rId119"/>
    <p:sldId id="401" r:id="rId120"/>
    <p:sldId id="402" r:id="rId121"/>
    <p:sldId id="403" r:id="rId122"/>
    <p:sldId id="404" r:id="rId123"/>
    <p:sldId id="405" r:id="rId124"/>
    <p:sldId id="406" r:id="rId125"/>
    <p:sldId id="407" r:id="rId126"/>
    <p:sldId id="408" r:id="rId127"/>
    <p:sldId id="409" r:id="rId128"/>
    <p:sldId id="410" r:id="rId129"/>
    <p:sldId id="411" r:id="rId130"/>
    <p:sldId id="412" r:id="rId131"/>
    <p:sldId id="413" r:id="rId132"/>
    <p:sldId id="414" r:id="rId133"/>
    <p:sldId id="415" r:id="rId134"/>
    <p:sldId id="416" r:id="rId135"/>
    <p:sldId id="417" r:id="rId136"/>
    <p:sldId id="418" r:id="rId137"/>
    <p:sldId id="419" r:id="rId138"/>
    <p:sldId id="420" r:id="rId139"/>
    <p:sldId id="421" r:id="rId140"/>
    <p:sldId id="422" r:id="rId141"/>
    <p:sldId id="423" r:id="rId142"/>
    <p:sldId id="424" r:id="rId143"/>
    <p:sldId id="425" r:id="rId144"/>
    <p:sldId id="426" r:id="rId145"/>
    <p:sldId id="343" r:id="rId146"/>
    <p:sldId id="344" r:id="rId147"/>
    <p:sldId id="345" r:id="rId148"/>
    <p:sldId id="346" r:id="rId149"/>
    <p:sldId id="348" r:id="rId150"/>
    <p:sldId id="349" r:id="rId151"/>
    <p:sldId id="351" r:id="rId152"/>
    <p:sldId id="352" r:id="rId153"/>
    <p:sldId id="353" r:id="rId154"/>
    <p:sldId id="354" r:id="rId155"/>
    <p:sldId id="355" r:id="rId156"/>
    <p:sldId id="356" r:id="rId157"/>
    <p:sldId id="350" r:id="rId158"/>
    <p:sldId id="347" r:id="rId159"/>
    <p:sldId id="357" r:id="rId160"/>
    <p:sldId id="358" r:id="rId161"/>
    <p:sldId id="360" r:id="rId162"/>
    <p:sldId id="427" r:id="rId163"/>
    <p:sldId id="361" r:id="rId164"/>
    <p:sldId id="362" r:id="rId165"/>
    <p:sldId id="363" r:id="rId166"/>
    <p:sldId id="364" r:id="rId167"/>
    <p:sldId id="439" r:id="rId168"/>
    <p:sldId id="440" r:id="rId169"/>
    <p:sldId id="441" r:id="rId170"/>
    <p:sldId id="428" r:id="rId171"/>
    <p:sldId id="429" r:id="rId172"/>
    <p:sldId id="430" r:id="rId173"/>
    <p:sldId id="431" r:id="rId174"/>
    <p:sldId id="442" r:id="rId175"/>
    <p:sldId id="443" r:id="rId176"/>
    <p:sldId id="444" r:id="rId177"/>
    <p:sldId id="366" r:id="rId178"/>
    <p:sldId id="359" r:id="rId179"/>
    <p:sldId id="432" r:id="rId180"/>
    <p:sldId id="433" r:id="rId181"/>
    <p:sldId id="434" r:id="rId182"/>
    <p:sldId id="435" r:id="rId183"/>
    <p:sldId id="436" r:id="rId184"/>
    <p:sldId id="437" r:id="rId185"/>
    <p:sldId id="438" r:id="rId186"/>
    <p:sldId id="445" r:id="rId187"/>
    <p:sldId id="446" r:id="rId188"/>
    <p:sldId id="447" r:id="rId189"/>
    <p:sldId id="448" r:id="rId190"/>
    <p:sldId id="449" r:id="rId191"/>
    <p:sldId id="450" r:id="rId192"/>
    <p:sldId id="451" r:id="rId193"/>
    <p:sldId id="452" r:id="rId194"/>
    <p:sldId id="453" r:id="rId195"/>
    <p:sldId id="454" r:id="rId196"/>
    <p:sldId id="455" r:id="rId197"/>
    <p:sldId id="456" r:id="rId198"/>
    <p:sldId id="457" r:id="rId199"/>
    <p:sldId id="458" r:id="rId200"/>
    <p:sldId id="459" r:id="rId201"/>
    <p:sldId id="460" r:id="rId202"/>
    <p:sldId id="461" r:id="rId203"/>
    <p:sldId id="462" r:id="rId204"/>
    <p:sldId id="463" r:id="rId205"/>
    <p:sldId id="464" r:id="rId206"/>
    <p:sldId id="465" r:id="rId207"/>
    <p:sldId id="466" r:id="rId208"/>
    <p:sldId id="467" r:id="rId209"/>
    <p:sldId id="468" r:id="rId210"/>
    <p:sldId id="469" r:id="rId211"/>
    <p:sldId id="470" r:id="rId212"/>
    <p:sldId id="471" r:id="rId213"/>
    <p:sldId id="472" r:id="rId214"/>
    <p:sldId id="473" r:id="rId215"/>
    <p:sldId id="474" r:id="rId216"/>
    <p:sldId id="475" r:id="rId217"/>
    <p:sldId id="476" r:id="rId218"/>
    <p:sldId id="477" r:id="rId219"/>
    <p:sldId id="478" r:id="rId220"/>
    <p:sldId id="479" r:id="rId221"/>
    <p:sldId id="480" r:id="rId222"/>
    <p:sldId id="481" r:id="rId223"/>
    <p:sldId id="482" r:id="rId224"/>
    <p:sldId id="483" r:id="rId225"/>
    <p:sldId id="484" r:id="rId226"/>
    <p:sldId id="485" r:id="rId227"/>
    <p:sldId id="486" r:id="rId228"/>
    <p:sldId id="487" r:id="rId229"/>
    <p:sldId id="488" r:id="rId230"/>
    <p:sldId id="489" r:id="rId231"/>
    <p:sldId id="490" r:id="rId232"/>
    <p:sldId id="491" r:id="rId233"/>
    <p:sldId id="492" r:id="rId234"/>
    <p:sldId id="493" r:id="rId235"/>
    <p:sldId id="494" r:id="rId236"/>
    <p:sldId id="495" r:id="rId237"/>
    <p:sldId id="496" r:id="rId238"/>
    <p:sldId id="497" r:id="rId239"/>
    <p:sldId id="498" r:id="rId240"/>
    <p:sldId id="499" r:id="rId241"/>
    <p:sldId id="500" r:id="rId242"/>
    <p:sldId id="501" r:id="rId243"/>
    <p:sldId id="502" r:id="rId244"/>
    <p:sldId id="503" r:id="rId245"/>
    <p:sldId id="504" r:id="rId246"/>
    <p:sldId id="505" r:id="rId247"/>
    <p:sldId id="506" r:id="rId248"/>
    <p:sldId id="507" r:id="rId249"/>
    <p:sldId id="508" r:id="rId250"/>
    <p:sldId id="509" r:id="rId251"/>
    <p:sldId id="510" r:id="rId252"/>
    <p:sldId id="511" r:id="rId253"/>
    <p:sldId id="512" r:id="rId254"/>
    <p:sldId id="513" r:id="rId255"/>
    <p:sldId id="514" r:id="rId256"/>
    <p:sldId id="515" r:id="rId257"/>
    <p:sldId id="516" r:id="rId258"/>
    <p:sldId id="517" r:id="rId259"/>
    <p:sldId id="518" r:id="rId260"/>
    <p:sldId id="519" r:id="rId261"/>
    <p:sldId id="520" r:id="rId262"/>
    <p:sldId id="521" r:id="rId263"/>
    <p:sldId id="522" r:id="rId264"/>
    <p:sldId id="523" r:id="rId265"/>
    <p:sldId id="613" r:id="rId266"/>
    <p:sldId id="614" r:id="rId267"/>
    <p:sldId id="615" r:id="rId268"/>
    <p:sldId id="616" r:id="rId269"/>
    <p:sldId id="617" r:id="rId270"/>
    <p:sldId id="618" r:id="rId271"/>
    <p:sldId id="619" r:id="rId272"/>
    <p:sldId id="620" r:id="rId273"/>
    <p:sldId id="621" r:id="rId274"/>
    <p:sldId id="622" r:id="rId275"/>
    <p:sldId id="623" r:id="rId276"/>
    <p:sldId id="624" r:id="rId277"/>
    <p:sldId id="625" r:id="rId278"/>
    <p:sldId id="626" r:id="rId279"/>
    <p:sldId id="627" r:id="rId280"/>
    <p:sldId id="628" r:id="rId281"/>
    <p:sldId id="629" r:id="rId282"/>
    <p:sldId id="630" r:id="rId283"/>
    <p:sldId id="631" r:id="rId284"/>
    <p:sldId id="632" r:id="rId285"/>
    <p:sldId id="633" r:id="rId286"/>
    <p:sldId id="634" r:id="rId287"/>
    <p:sldId id="635" r:id="rId288"/>
    <p:sldId id="636" r:id="rId289"/>
    <p:sldId id="637" r:id="rId290"/>
    <p:sldId id="638" r:id="rId291"/>
    <p:sldId id="639" r:id="rId292"/>
    <p:sldId id="640" r:id="rId293"/>
    <p:sldId id="641" r:id="rId294"/>
    <p:sldId id="642" r:id="rId295"/>
    <p:sldId id="643" r:id="rId296"/>
    <p:sldId id="644" r:id="rId297"/>
    <p:sldId id="645" r:id="rId298"/>
    <p:sldId id="646" r:id="rId299"/>
    <p:sldId id="647" r:id="rId300"/>
    <p:sldId id="648" r:id="rId301"/>
    <p:sldId id="649" r:id="rId302"/>
    <p:sldId id="650" r:id="rId303"/>
    <p:sldId id="651" r:id="rId304"/>
    <p:sldId id="652" r:id="rId305"/>
    <p:sldId id="653" r:id="rId306"/>
    <p:sldId id="654" r:id="rId307"/>
    <p:sldId id="655" r:id="rId308"/>
    <p:sldId id="656" r:id="rId309"/>
    <p:sldId id="524" r:id="rId310"/>
    <p:sldId id="525" r:id="rId311"/>
    <p:sldId id="526" r:id="rId312"/>
    <p:sldId id="527" r:id="rId313"/>
    <p:sldId id="528" r:id="rId314"/>
    <p:sldId id="529" r:id="rId315"/>
    <p:sldId id="530" r:id="rId316"/>
    <p:sldId id="531" r:id="rId317"/>
    <p:sldId id="532" r:id="rId318"/>
    <p:sldId id="533" r:id="rId319"/>
    <p:sldId id="534" r:id="rId320"/>
    <p:sldId id="535" r:id="rId321"/>
    <p:sldId id="536" r:id="rId322"/>
    <p:sldId id="537" r:id="rId323"/>
    <p:sldId id="538" r:id="rId324"/>
    <p:sldId id="539" r:id="rId325"/>
    <p:sldId id="540" r:id="rId326"/>
    <p:sldId id="541" r:id="rId327"/>
    <p:sldId id="542" r:id="rId328"/>
    <p:sldId id="543" r:id="rId329"/>
    <p:sldId id="544" r:id="rId330"/>
    <p:sldId id="545" r:id="rId331"/>
    <p:sldId id="546" r:id="rId332"/>
    <p:sldId id="547" r:id="rId333"/>
    <p:sldId id="548" r:id="rId334"/>
    <p:sldId id="549" r:id="rId335"/>
    <p:sldId id="550" r:id="rId336"/>
    <p:sldId id="551" r:id="rId337"/>
    <p:sldId id="552" r:id="rId338"/>
    <p:sldId id="553" r:id="rId339"/>
    <p:sldId id="554" r:id="rId340"/>
    <p:sldId id="555" r:id="rId341"/>
    <p:sldId id="556" r:id="rId342"/>
    <p:sldId id="557" r:id="rId343"/>
    <p:sldId id="558" r:id="rId344"/>
    <p:sldId id="559" r:id="rId345"/>
    <p:sldId id="560" r:id="rId346"/>
    <p:sldId id="561" r:id="rId347"/>
    <p:sldId id="562" r:id="rId348"/>
    <p:sldId id="563" r:id="rId349"/>
    <p:sldId id="564" r:id="rId350"/>
    <p:sldId id="565" r:id="rId351"/>
    <p:sldId id="566" r:id="rId352"/>
    <p:sldId id="567" r:id="rId353"/>
    <p:sldId id="568" r:id="rId354"/>
    <p:sldId id="569" r:id="rId355"/>
    <p:sldId id="570" r:id="rId356"/>
    <p:sldId id="571" r:id="rId357"/>
    <p:sldId id="572" r:id="rId358"/>
    <p:sldId id="573" r:id="rId359"/>
    <p:sldId id="574" r:id="rId360"/>
    <p:sldId id="575" r:id="rId361"/>
    <p:sldId id="576" r:id="rId362"/>
    <p:sldId id="577" r:id="rId363"/>
    <p:sldId id="578" r:id="rId364"/>
    <p:sldId id="579" r:id="rId365"/>
    <p:sldId id="580" r:id="rId366"/>
    <p:sldId id="581" r:id="rId367"/>
    <p:sldId id="582" r:id="rId368"/>
    <p:sldId id="583" r:id="rId369"/>
    <p:sldId id="584" r:id="rId370"/>
    <p:sldId id="585" r:id="rId371"/>
    <p:sldId id="586" r:id="rId372"/>
    <p:sldId id="587" r:id="rId373"/>
    <p:sldId id="588" r:id="rId374"/>
    <p:sldId id="589" r:id="rId375"/>
    <p:sldId id="590" r:id="rId376"/>
    <p:sldId id="591" r:id="rId377"/>
    <p:sldId id="592" r:id="rId378"/>
    <p:sldId id="593" r:id="rId379"/>
    <p:sldId id="594" r:id="rId380"/>
    <p:sldId id="595" r:id="rId381"/>
    <p:sldId id="596" r:id="rId382"/>
    <p:sldId id="597" r:id="rId383"/>
    <p:sldId id="598" r:id="rId384"/>
    <p:sldId id="599" r:id="rId385"/>
    <p:sldId id="600" r:id="rId386"/>
    <p:sldId id="601" r:id="rId387"/>
    <p:sldId id="602" r:id="rId388"/>
    <p:sldId id="603" r:id="rId389"/>
    <p:sldId id="604" r:id="rId390"/>
    <p:sldId id="605" r:id="rId391"/>
    <p:sldId id="606" r:id="rId392"/>
    <p:sldId id="607" r:id="rId393"/>
    <p:sldId id="608" r:id="rId394"/>
    <p:sldId id="609" r:id="rId395"/>
    <p:sldId id="610" r:id="rId396"/>
    <p:sldId id="611" r:id="rId397"/>
    <p:sldId id="612" r:id="rId39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671" autoAdjust="0"/>
  </p:normalViewPr>
  <p:slideViewPr>
    <p:cSldViewPr>
      <p:cViewPr varScale="1">
        <p:scale>
          <a:sx n="62" d="100"/>
          <a:sy n="62" d="100"/>
        </p:scale>
        <p:origin x="-13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377" Type="http://schemas.openxmlformats.org/officeDocument/2006/relationships/slide" Target="slides/slide376.xml"/><Relationship Id="rId398" Type="http://schemas.openxmlformats.org/officeDocument/2006/relationships/slide" Target="slides/slide39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402" Type="http://schemas.openxmlformats.org/officeDocument/2006/relationships/theme" Target="theme/theme1.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notesMaster" Target="notesMasters/notesMaster1.xml"/><Relationship Id="rId403" Type="http://schemas.openxmlformats.org/officeDocument/2006/relationships/tableStyles" Target="tableStyles.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presProps" Target="pres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viewProps" Target="viewProps.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2B106-2212-4081-80F3-F65E5D3F6159}"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tr-TR"/>
        </a:p>
      </dgm:t>
    </dgm:pt>
    <dgm:pt modelId="{22885F96-3C44-4F5F-BDAF-93BD609C4272}">
      <dgm:prSet phldrT="[Metin]"/>
      <dgm:spPr/>
      <dgm:t>
        <a:bodyPr/>
        <a:lstStyle/>
        <a:p>
          <a:r>
            <a:rPr lang="tr-TR" dirty="0" smtClean="0"/>
            <a:t>İnsan Kaynakları Bulma</a:t>
          </a:r>
          <a:endParaRPr lang="tr-TR" dirty="0"/>
        </a:p>
      </dgm:t>
    </dgm:pt>
    <dgm:pt modelId="{4AB9B5EF-B6EE-4BB8-B4AF-360186E92B83}" type="parTrans" cxnId="{938D716C-33B7-4046-878B-6AE2466E94E2}">
      <dgm:prSet/>
      <dgm:spPr/>
      <dgm:t>
        <a:bodyPr/>
        <a:lstStyle/>
        <a:p>
          <a:endParaRPr lang="tr-TR"/>
        </a:p>
      </dgm:t>
    </dgm:pt>
    <dgm:pt modelId="{402FBE8E-69AE-4AC7-A36A-5CD88FDF021C}" type="sibTrans" cxnId="{938D716C-33B7-4046-878B-6AE2466E94E2}">
      <dgm:prSet/>
      <dgm:spPr/>
      <dgm:t>
        <a:bodyPr/>
        <a:lstStyle/>
        <a:p>
          <a:endParaRPr lang="tr-TR"/>
        </a:p>
      </dgm:t>
    </dgm:pt>
    <dgm:pt modelId="{672B6AC8-CAF0-42DD-8C6E-0B9E6BDDF9D4}">
      <dgm:prSet phldrT="[Metin]" custT="1"/>
      <dgm:spPr/>
      <dgm:t>
        <a:bodyPr/>
        <a:lstStyle/>
        <a:p>
          <a:r>
            <a:rPr lang="tr-TR" sz="1400" b="1" dirty="0" smtClean="0"/>
            <a:t>İç Kaynaklar</a:t>
          </a:r>
          <a:endParaRPr lang="tr-TR" sz="1400" b="1" dirty="0"/>
        </a:p>
      </dgm:t>
    </dgm:pt>
    <dgm:pt modelId="{8EBAAC0D-7643-4A38-BD94-48BAA217FCC5}" type="parTrans" cxnId="{7E4EB0FF-B9A7-4D32-BE1B-F83D2887126B}">
      <dgm:prSet/>
      <dgm:spPr/>
      <dgm:t>
        <a:bodyPr/>
        <a:lstStyle/>
        <a:p>
          <a:endParaRPr lang="tr-TR"/>
        </a:p>
      </dgm:t>
    </dgm:pt>
    <dgm:pt modelId="{23B4F179-E866-46DC-BF4D-4E20416FE370}" type="sibTrans" cxnId="{7E4EB0FF-B9A7-4D32-BE1B-F83D2887126B}">
      <dgm:prSet/>
      <dgm:spPr/>
      <dgm:t>
        <a:bodyPr/>
        <a:lstStyle/>
        <a:p>
          <a:endParaRPr lang="tr-TR"/>
        </a:p>
      </dgm:t>
    </dgm:pt>
    <dgm:pt modelId="{FB72F27A-DE03-4B83-8759-DFE4B7335E7A}">
      <dgm:prSet phldrT="[Metin]" custT="1"/>
      <dgm:spPr/>
      <dgm:t>
        <a:bodyPr/>
        <a:lstStyle/>
        <a:p>
          <a:r>
            <a:rPr lang="tr-TR" sz="1400" dirty="0" smtClean="0"/>
            <a:t>Terfi</a:t>
          </a:r>
        </a:p>
      </dgm:t>
    </dgm:pt>
    <dgm:pt modelId="{93AE64BF-52F1-427B-981A-B47BBD79BFC5}" type="parTrans" cxnId="{A0F3B304-F692-40DC-B3E9-AC51B8E2AF3A}">
      <dgm:prSet/>
      <dgm:spPr/>
      <dgm:t>
        <a:bodyPr/>
        <a:lstStyle/>
        <a:p>
          <a:endParaRPr lang="tr-TR"/>
        </a:p>
      </dgm:t>
    </dgm:pt>
    <dgm:pt modelId="{A0CDBC1A-78CB-4D99-8C7C-74697B501E3A}" type="sibTrans" cxnId="{A0F3B304-F692-40DC-B3E9-AC51B8E2AF3A}">
      <dgm:prSet/>
      <dgm:spPr/>
      <dgm:t>
        <a:bodyPr/>
        <a:lstStyle/>
        <a:p>
          <a:endParaRPr lang="tr-TR"/>
        </a:p>
      </dgm:t>
    </dgm:pt>
    <dgm:pt modelId="{688E9D3A-CDAB-4526-9B38-3C64CCC22CA0}">
      <dgm:prSet phldrT="[Metin]" custT="1"/>
      <dgm:spPr/>
      <dgm:t>
        <a:bodyPr/>
        <a:lstStyle/>
        <a:p>
          <a:r>
            <a:rPr lang="tr-TR" sz="1400" dirty="0" smtClean="0"/>
            <a:t>Gayri resmi Araştırma</a:t>
          </a:r>
          <a:endParaRPr lang="tr-TR" sz="1400" dirty="0"/>
        </a:p>
      </dgm:t>
    </dgm:pt>
    <dgm:pt modelId="{4D9910FD-37D5-4FE0-9D84-4F58064D07DA}" type="parTrans" cxnId="{06128211-9D95-487D-8A4D-F41F5316C6CF}">
      <dgm:prSet/>
      <dgm:spPr/>
      <dgm:t>
        <a:bodyPr/>
        <a:lstStyle/>
        <a:p>
          <a:endParaRPr lang="tr-TR"/>
        </a:p>
      </dgm:t>
    </dgm:pt>
    <dgm:pt modelId="{B84B8B5D-E82F-4D1C-A84A-194683425086}" type="sibTrans" cxnId="{06128211-9D95-487D-8A4D-F41F5316C6CF}">
      <dgm:prSet/>
      <dgm:spPr/>
      <dgm:t>
        <a:bodyPr/>
        <a:lstStyle/>
        <a:p>
          <a:endParaRPr lang="tr-TR"/>
        </a:p>
      </dgm:t>
    </dgm:pt>
    <dgm:pt modelId="{E347334A-56EC-4A40-BBC5-0507D57B717D}">
      <dgm:prSet phldrT="[Metin]" custT="1"/>
      <dgm:spPr/>
      <dgm:t>
        <a:bodyPr/>
        <a:lstStyle/>
        <a:p>
          <a:r>
            <a:rPr lang="tr-TR" sz="1400" b="1" dirty="0" smtClean="0"/>
            <a:t>Dış Kaynaklar</a:t>
          </a:r>
        </a:p>
        <a:p>
          <a:r>
            <a:rPr lang="tr-TR" sz="1400" dirty="0" smtClean="0"/>
            <a:t>* İş Duyuruları                                                *Sendika ve Mesleki Kuruluşlar  </a:t>
          </a:r>
        </a:p>
        <a:p>
          <a:r>
            <a:rPr lang="tr-TR" sz="1400" dirty="0" smtClean="0"/>
            <a:t>* Doğrudan Başvuru veya CV                          *Özel İstihdam Büroları</a:t>
          </a:r>
        </a:p>
        <a:p>
          <a:r>
            <a:rPr lang="tr-TR" sz="1400" dirty="0" smtClean="0"/>
            <a:t>* Personel veya Tanıdıklar Aracılığı ile Başvuru  *İş ve İşçi Bulma Kurumu</a:t>
          </a:r>
        </a:p>
        <a:p>
          <a:r>
            <a:rPr lang="tr-TR" sz="1400" dirty="0" smtClean="0"/>
            <a:t>* Eğitim Kuruluşları                                        *İnternet</a:t>
          </a:r>
        </a:p>
        <a:p>
          <a:r>
            <a:rPr lang="tr-TR" sz="1400" dirty="0" smtClean="0"/>
            <a:t>* Sakat ve Eski Hükümlüler                              *Staj Uygulamaları</a:t>
          </a:r>
          <a:endParaRPr lang="tr-TR" sz="1400" dirty="0"/>
        </a:p>
      </dgm:t>
    </dgm:pt>
    <dgm:pt modelId="{537905F8-18E4-4CAD-A9F4-ACC10A03299F}" type="parTrans" cxnId="{4BAB0D50-3F13-436B-A339-5F0D6D028F7C}">
      <dgm:prSet/>
      <dgm:spPr/>
      <dgm:t>
        <a:bodyPr/>
        <a:lstStyle/>
        <a:p>
          <a:endParaRPr lang="tr-TR"/>
        </a:p>
      </dgm:t>
    </dgm:pt>
    <dgm:pt modelId="{D0330C2E-BA62-48E3-ACBC-94F9611E1F3B}" type="sibTrans" cxnId="{4BAB0D50-3F13-436B-A339-5F0D6D028F7C}">
      <dgm:prSet/>
      <dgm:spPr/>
      <dgm:t>
        <a:bodyPr/>
        <a:lstStyle/>
        <a:p>
          <a:endParaRPr lang="tr-TR"/>
        </a:p>
      </dgm:t>
    </dgm:pt>
    <dgm:pt modelId="{7959EC80-3B21-44EF-B675-92384FF3CA85}">
      <dgm:prSet custT="1"/>
      <dgm:spPr/>
      <dgm:t>
        <a:bodyPr/>
        <a:lstStyle/>
        <a:p>
          <a:r>
            <a:rPr lang="tr-TR" sz="1400" dirty="0" smtClean="0"/>
            <a:t>Nakil </a:t>
          </a:r>
          <a:endParaRPr lang="tr-TR" sz="1400" dirty="0"/>
        </a:p>
      </dgm:t>
    </dgm:pt>
    <dgm:pt modelId="{B01711E2-F184-44BC-80E1-670FC59F56EF}" type="parTrans" cxnId="{E92D6A4A-B5E9-4156-ADE0-11B36941FCF9}">
      <dgm:prSet/>
      <dgm:spPr/>
      <dgm:t>
        <a:bodyPr/>
        <a:lstStyle/>
        <a:p>
          <a:endParaRPr lang="tr-TR"/>
        </a:p>
      </dgm:t>
    </dgm:pt>
    <dgm:pt modelId="{78AA97C3-E11A-4667-92DC-AF22B5FB70A4}" type="sibTrans" cxnId="{E92D6A4A-B5E9-4156-ADE0-11B36941FCF9}">
      <dgm:prSet/>
      <dgm:spPr/>
      <dgm:t>
        <a:bodyPr/>
        <a:lstStyle/>
        <a:p>
          <a:endParaRPr lang="tr-TR"/>
        </a:p>
      </dgm:t>
    </dgm:pt>
    <dgm:pt modelId="{01C08352-B374-49A3-9B31-CAA98368DE07}">
      <dgm:prSet phldrT="[Metin]" custT="1"/>
      <dgm:spPr/>
      <dgm:t>
        <a:bodyPr/>
        <a:lstStyle/>
        <a:p>
          <a:r>
            <a:rPr lang="tr-TR" sz="1400" dirty="0" smtClean="0"/>
            <a:t>Beceri Envanteri</a:t>
          </a:r>
          <a:endParaRPr lang="tr-TR" sz="1400" dirty="0"/>
        </a:p>
      </dgm:t>
    </dgm:pt>
    <dgm:pt modelId="{8169ABCD-47E3-4EB2-8CE7-01C232FFE95C}" type="parTrans" cxnId="{DC17BEBD-7CF7-42A3-BBA9-06205C0100DA}">
      <dgm:prSet/>
      <dgm:spPr/>
      <dgm:t>
        <a:bodyPr/>
        <a:lstStyle/>
        <a:p>
          <a:endParaRPr lang="tr-TR"/>
        </a:p>
      </dgm:t>
    </dgm:pt>
    <dgm:pt modelId="{23D641D7-2C66-4B68-9BF9-391363D2121C}" type="sibTrans" cxnId="{DC17BEBD-7CF7-42A3-BBA9-06205C0100DA}">
      <dgm:prSet/>
      <dgm:spPr/>
      <dgm:t>
        <a:bodyPr/>
        <a:lstStyle/>
        <a:p>
          <a:endParaRPr lang="tr-TR"/>
        </a:p>
      </dgm:t>
    </dgm:pt>
    <dgm:pt modelId="{24FF81DD-A21F-476F-B23A-9BA654657088}">
      <dgm:prSet phldrT="[Metin]" custT="1"/>
      <dgm:spPr/>
      <dgm:t>
        <a:bodyPr/>
        <a:lstStyle/>
        <a:p>
          <a:r>
            <a:rPr lang="tr-TR" sz="1400" dirty="0" smtClean="0"/>
            <a:t>Rotasyon</a:t>
          </a:r>
          <a:endParaRPr lang="tr-TR" sz="1400" dirty="0"/>
        </a:p>
      </dgm:t>
    </dgm:pt>
    <dgm:pt modelId="{40262417-D2F8-4009-9EEC-298B0C2AD799}" type="parTrans" cxnId="{2DC74006-94BC-47A3-AFAB-14BEF699AA26}">
      <dgm:prSet/>
      <dgm:spPr/>
      <dgm:t>
        <a:bodyPr/>
        <a:lstStyle/>
        <a:p>
          <a:endParaRPr lang="tr-TR"/>
        </a:p>
      </dgm:t>
    </dgm:pt>
    <dgm:pt modelId="{A76ACF19-587B-4CD3-9060-E76DDF42F4F9}" type="sibTrans" cxnId="{2DC74006-94BC-47A3-AFAB-14BEF699AA26}">
      <dgm:prSet/>
      <dgm:spPr/>
      <dgm:t>
        <a:bodyPr/>
        <a:lstStyle/>
        <a:p>
          <a:endParaRPr lang="tr-TR"/>
        </a:p>
      </dgm:t>
    </dgm:pt>
    <dgm:pt modelId="{85A9A406-5F9E-4BE6-A089-C6C31DB9CA9B}">
      <dgm:prSet phldrT="[Metin]" custT="1"/>
      <dgm:spPr/>
      <dgm:t>
        <a:bodyPr/>
        <a:lstStyle/>
        <a:p>
          <a:r>
            <a:rPr lang="tr-TR" sz="1400" dirty="0" smtClean="0"/>
            <a:t> Açık İşler Birimi</a:t>
          </a:r>
          <a:endParaRPr lang="tr-TR" sz="1400" dirty="0"/>
        </a:p>
      </dgm:t>
    </dgm:pt>
    <dgm:pt modelId="{ECB018DA-F30B-42DB-9884-5AA0F31B6200}" type="parTrans" cxnId="{F111B97F-184D-435F-B43E-8BB43E5AC89C}">
      <dgm:prSet/>
      <dgm:spPr/>
      <dgm:t>
        <a:bodyPr/>
        <a:lstStyle/>
        <a:p>
          <a:endParaRPr lang="tr-TR"/>
        </a:p>
      </dgm:t>
    </dgm:pt>
    <dgm:pt modelId="{5C7CCD7E-C16D-4722-9AED-7ED034FE1627}" type="sibTrans" cxnId="{F111B97F-184D-435F-B43E-8BB43E5AC89C}">
      <dgm:prSet/>
      <dgm:spPr/>
      <dgm:t>
        <a:bodyPr/>
        <a:lstStyle/>
        <a:p>
          <a:endParaRPr lang="tr-TR"/>
        </a:p>
      </dgm:t>
    </dgm:pt>
    <dgm:pt modelId="{B5ADE40D-857D-4AE7-B56C-EED5857E43AC}">
      <dgm:prSet phldrT="[Metin]" custT="1"/>
      <dgm:spPr/>
      <dgm:t>
        <a:bodyPr/>
        <a:lstStyle/>
        <a:p>
          <a:r>
            <a:rPr lang="tr-TR" sz="1400" dirty="0" smtClean="0"/>
            <a:t>İş Genişletme</a:t>
          </a:r>
          <a:endParaRPr lang="tr-TR" sz="1400" dirty="0"/>
        </a:p>
      </dgm:t>
    </dgm:pt>
    <dgm:pt modelId="{A071C555-579E-46FD-A91D-E20DB216DA60}" type="parTrans" cxnId="{A097D956-20C9-4C8B-A834-DA4EAA841CB4}">
      <dgm:prSet/>
      <dgm:spPr/>
      <dgm:t>
        <a:bodyPr/>
        <a:lstStyle/>
        <a:p>
          <a:endParaRPr lang="tr-TR"/>
        </a:p>
      </dgm:t>
    </dgm:pt>
    <dgm:pt modelId="{318B9C7A-470B-47AD-9DBD-D02D5F84654F}" type="sibTrans" cxnId="{A097D956-20C9-4C8B-A834-DA4EAA841CB4}">
      <dgm:prSet/>
      <dgm:spPr/>
      <dgm:t>
        <a:bodyPr/>
        <a:lstStyle/>
        <a:p>
          <a:endParaRPr lang="tr-TR"/>
        </a:p>
      </dgm:t>
    </dgm:pt>
    <dgm:pt modelId="{E72166B3-8FED-4871-9925-7B290221FC07}">
      <dgm:prSet phldrT="[Metin]"/>
      <dgm:spPr/>
      <dgm:t>
        <a:bodyPr/>
        <a:lstStyle/>
        <a:p>
          <a:endParaRPr lang="tr-TR" sz="700" dirty="0"/>
        </a:p>
      </dgm:t>
    </dgm:pt>
    <dgm:pt modelId="{85CE19D6-E52B-48F0-8FC9-E3CF1B60B9B8}" type="parTrans" cxnId="{06C3F894-7F29-4959-A2C1-2C4F2EC7B217}">
      <dgm:prSet/>
      <dgm:spPr/>
      <dgm:t>
        <a:bodyPr/>
        <a:lstStyle/>
        <a:p>
          <a:endParaRPr lang="tr-TR"/>
        </a:p>
      </dgm:t>
    </dgm:pt>
    <dgm:pt modelId="{0720D48D-6DB4-48B9-A0F7-50A6B179D43C}" type="sibTrans" cxnId="{06C3F894-7F29-4959-A2C1-2C4F2EC7B217}">
      <dgm:prSet/>
      <dgm:spPr/>
      <dgm:t>
        <a:bodyPr/>
        <a:lstStyle/>
        <a:p>
          <a:endParaRPr lang="tr-TR"/>
        </a:p>
      </dgm:t>
    </dgm:pt>
    <dgm:pt modelId="{656185C8-6AB9-40BF-BF56-257F083567ED}" type="pres">
      <dgm:prSet presAssocID="{82F2B106-2212-4081-80F3-F65E5D3F6159}" presName="diagram" presStyleCnt="0">
        <dgm:presLayoutVars>
          <dgm:chPref val="1"/>
          <dgm:dir/>
          <dgm:animOne val="branch"/>
          <dgm:animLvl val="lvl"/>
          <dgm:resizeHandles/>
        </dgm:presLayoutVars>
      </dgm:prSet>
      <dgm:spPr/>
      <dgm:t>
        <a:bodyPr/>
        <a:lstStyle/>
        <a:p>
          <a:endParaRPr lang="tr-TR"/>
        </a:p>
      </dgm:t>
    </dgm:pt>
    <dgm:pt modelId="{E1BB0AE2-16B0-4A89-9B35-53604E7E4505}" type="pres">
      <dgm:prSet presAssocID="{22885F96-3C44-4F5F-BDAF-93BD609C4272}" presName="root" presStyleCnt="0"/>
      <dgm:spPr/>
    </dgm:pt>
    <dgm:pt modelId="{0D71777B-6119-44A4-9274-DBA5F4BD15D9}" type="pres">
      <dgm:prSet presAssocID="{22885F96-3C44-4F5F-BDAF-93BD609C4272}" presName="rootComposite" presStyleCnt="0"/>
      <dgm:spPr/>
    </dgm:pt>
    <dgm:pt modelId="{CF8AE6C8-104E-45AA-A571-EE912556569B}" type="pres">
      <dgm:prSet presAssocID="{22885F96-3C44-4F5F-BDAF-93BD609C4272}" presName="rootText" presStyleLbl="node1" presStyleIdx="0" presStyleCnt="1" custScaleX="69662" custScaleY="31350"/>
      <dgm:spPr/>
      <dgm:t>
        <a:bodyPr/>
        <a:lstStyle/>
        <a:p>
          <a:endParaRPr lang="tr-TR"/>
        </a:p>
      </dgm:t>
    </dgm:pt>
    <dgm:pt modelId="{A1D01C4D-8A99-4B7A-B92D-B4D881C38D97}" type="pres">
      <dgm:prSet presAssocID="{22885F96-3C44-4F5F-BDAF-93BD609C4272}" presName="rootConnector" presStyleLbl="node1" presStyleIdx="0" presStyleCnt="1"/>
      <dgm:spPr/>
      <dgm:t>
        <a:bodyPr/>
        <a:lstStyle/>
        <a:p>
          <a:endParaRPr lang="tr-TR"/>
        </a:p>
      </dgm:t>
    </dgm:pt>
    <dgm:pt modelId="{598673F0-E2DF-47EA-9E5B-7C0B7C6651CD}" type="pres">
      <dgm:prSet presAssocID="{22885F96-3C44-4F5F-BDAF-93BD609C4272}" presName="childShape" presStyleCnt="0"/>
      <dgm:spPr/>
    </dgm:pt>
    <dgm:pt modelId="{D9AF1FB6-5781-4FF2-B115-F520D23BC448}" type="pres">
      <dgm:prSet presAssocID="{8EBAAC0D-7643-4A38-BD94-48BAA217FCC5}" presName="Name13" presStyleLbl="parChTrans1D2" presStyleIdx="0" presStyleCnt="2"/>
      <dgm:spPr/>
      <dgm:t>
        <a:bodyPr/>
        <a:lstStyle/>
        <a:p>
          <a:endParaRPr lang="tr-TR"/>
        </a:p>
      </dgm:t>
    </dgm:pt>
    <dgm:pt modelId="{2F8B10CF-9465-42E4-9E05-859D623CCFEF}" type="pres">
      <dgm:prSet presAssocID="{672B6AC8-CAF0-42DD-8C6E-0B9E6BDDF9D4}" presName="childText" presStyleLbl="bgAcc1" presStyleIdx="0" presStyleCnt="2" custScaleY="119671" custLinFactNeighborX="-2298" custLinFactNeighborY="-16302">
        <dgm:presLayoutVars>
          <dgm:bulletEnabled val="1"/>
        </dgm:presLayoutVars>
      </dgm:prSet>
      <dgm:spPr/>
      <dgm:t>
        <a:bodyPr/>
        <a:lstStyle/>
        <a:p>
          <a:endParaRPr lang="tr-TR"/>
        </a:p>
      </dgm:t>
    </dgm:pt>
    <dgm:pt modelId="{4BA04324-CD0C-4155-9A03-D3BB5F025A47}" type="pres">
      <dgm:prSet presAssocID="{537905F8-18E4-4CAD-A9F4-ACC10A03299F}" presName="Name13" presStyleLbl="parChTrans1D2" presStyleIdx="1" presStyleCnt="2"/>
      <dgm:spPr/>
      <dgm:t>
        <a:bodyPr/>
        <a:lstStyle/>
        <a:p>
          <a:endParaRPr lang="tr-TR"/>
        </a:p>
      </dgm:t>
    </dgm:pt>
    <dgm:pt modelId="{4479CEB2-6B49-42DF-8BAF-DF23CF5E306C}" type="pres">
      <dgm:prSet presAssocID="{E347334A-56EC-4A40-BBC5-0507D57B717D}" presName="childText" presStyleLbl="bgAcc1" presStyleIdx="1" presStyleCnt="2" custScaleX="246560" custScaleY="109115" custLinFactNeighborX="342" custLinFactNeighborY="-18793">
        <dgm:presLayoutVars>
          <dgm:bulletEnabled val="1"/>
        </dgm:presLayoutVars>
      </dgm:prSet>
      <dgm:spPr/>
      <dgm:t>
        <a:bodyPr/>
        <a:lstStyle/>
        <a:p>
          <a:endParaRPr lang="tr-TR"/>
        </a:p>
      </dgm:t>
    </dgm:pt>
  </dgm:ptLst>
  <dgm:cxnLst>
    <dgm:cxn modelId="{A232DB74-2392-4D7F-98E5-9D83B37BF26A}" type="presOf" srcId="{82F2B106-2212-4081-80F3-F65E5D3F6159}" destId="{656185C8-6AB9-40BF-BF56-257F083567ED}" srcOrd="0" destOrd="0" presId="urn:microsoft.com/office/officeart/2005/8/layout/hierarchy3"/>
    <dgm:cxn modelId="{938D716C-33B7-4046-878B-6AE2466E94E2}" srcId="{82F2B106-2212-4081-80F3-F65E5D3F6159}" destId="{22885F96-3C44-4F5F-BDAF-93BD609C4272}" srcOrd="0" destOrd="0" parTransId="{4AB9B5EF-B6EE-4BB8-B4AF-360186E92B83}" sibTransId="{402FBE8E-69AE-4AC7-A36A-5CD88FDF021C}"/>
    <dgm:cxn modelId="{F111B97F-184D-435F-B43E-8BB43E5AC89C}" srcId="{672B6AC8-CAF0-42DD-8C6E-0B9E6BDDF9D4}" destId="{85A9A406-5F9E-4BE6-A089-C6C31DB9CA9B}" srcOrd="5" destOrd="0" parTransId="{ECB018DA-F30B-42DB-9884-5AA0F31B6200}" sibTransId="{5C7CCD7E-C16D-4722-9AED-7ED034FE1627}"/>
    <dgm:cxn modelId="{73CAE842-5D91-423F-A4E3-C787DE16D4A2}" type="presOf" srcId="{672B6AC8-CAF0-42DD-8C6E-0B9E6BDDF9D4}" destId="{2F8B10CF-9465-42E4-9E05-859D623CCFEF}" srcOrd="0" destOrd="0" presId="urn:microsoft.com/office/officeart/2005/8/layout/hierarchy3"/>
    <dgm:cxn modelId="{A097D956-20C9-4C8B-A834-DA4EAA841CB4}" srcId="{672B6AC8-CAF0-42DD-8C6E-0B9E6BDDF9D4}" destId="{B5ADE40D-857D-4AE7-B56C-EED5857E43AC}" srcOrd="6" destOrd="0" parTransId="{A071C555-579E-46FD-A91D-E20DB216DA60}" sibTransId="{318B9C7A-470B-47AD-9DBD-D02D5F84654F}"/>
    <dgm:cxn modelId="{4BAB0D50-3F13-436B-A339-5F0D6D028F7C}" srcId="{22885F96-3C44-4F5F-BDAF-93BD609C4272}" destId="{E347334A-56EC-4A40-BBC5-0507D57B717D}" srcOrd="1" destOrd="0" parTransId="{537905F8-18E4-4CAD-A9F4-ACC10A03299F}" sibTransId="{D0330C2E-BA62-48E3-ACBC-94F9611E1F3B}"/>
    <dgm:cxn modelId="{836CB4FF-5984-4ACA-9157-2874EFEEAB9D}" type="presOf" srcId="{FB72F27A-DE03-4B83-8759-DFE4B7335E7A}" destId="{2F8B10CF-9465-42E4-9E05-859D623CCFEF}" srcOrd="0" destOrd="1" presId="urn:microsoft.com/office/officeart/2005/8/layout/hierarchy3"/>
    <dgm:cxn modelId="{C5A22268-AD86-4D99-BE8E-B6032B0F5E42}" type="presOf" srcId="{22885F96-3C44-4F5F-BDAF-93BD609C4272}" destId="{A1D01C4D-8A99-4B7A-B92D-B4D881C38D97}" srcOrd="1" destOrd="0" presId="urn:microsoft.com/office/officeart/2005/8/layout/hierarchy3"/>
    <dgm:cxn modelId="{F305E1EC-C362-42F2-83A4-C7D39FBE675C}" type="presOf" srcId="{01C08352-B374-49A3-9B31-CAA98368DE07}" destId="{2F8B10CF-9465-42E4-9E05-859D623CCFEF}" srcOrd="0" destOrd="4" presId="urn:microsoft.com/office/officeart/2005/8/layout/hierarchy3"/>
    <dgm:cxn modelId="{9EC80437-168C-42EE-898D-DC5A42B6EF76}" type="presOf" srcId="{24FF81DD-A21F-476F-B23A-9BA654657088}" destId="{2F8B10CF-9465-42E4-9E05-859D623CCFEF}" srcOrd="0" destOrd="5" presId="urn:microsoft.com/office/officeart/2005/8/layout/hierarchy3"/>
    <dgm:cxn modelId="{2DC74006-94BC-47A3-AFAB-14BEF699AA26}" srcId="{672B6AC8-CAF0-42DD-8C6E-0B9E6BDDF9D4}" destId="{24FF81DD-A21F-476F-B23A-9BA654657088}" srcOrd="4" destOrd="0" parTransId="{40262417-D2F8-4009-9EEC-298B0C2AD799}" sibTransId="{A76ACF19-587B-4CD3-9060-E76DDF42F4F9}"/>
    <dgm:cxn modelId="{8DEDBEE6-D9F0-4245-BE9A-E2A11FC7DB25}" type="presOf" srcId="{E347334A-56EC-4A40-BBC5-0507D57B717D}" destId="{4479CEB2-6B49-42DF-8BAF-DF23CF5E306C}" srcOrd="0" destOrd="0" presId="urn:microsoft.com/office/officeart/2005/8/layout/hierarchy3"/>
    <dgm:cxn modelId="{91F045E2-5542-49F1-9BE2-9FB67CE7B4B3}" type="presOf" srcId="{537905F8-18E4-4CAD-A9F4-ACC10A03299F}" destId="{4BA04324-CD0C-4155-9A03-D3BB5F025A47}" srcOrd="0" destOrd="0" presId="urn:microsoft.com/office/officeart/2005/8/layout/hierarchy3"/>
    <dgm:cxn modelId="{A569A025-99DF-4C5E-87BD-C5E51B00D127}" type="presOf" srcId="{688E9D3A-CDAB-4526-9B38-3C64CCC22CA0}" destId="{2F8B10CF-9465-42E4-9E05-859D623CCFEF}" srcOrd="0" destOrd="3" presId="urn:microsoft.com/office/officeart/2005/8/layout/hierarchy3"/>
    <dgm:cxn modelId="{7732AA28-40DC-4579-8D43-8215C5EFB55C}" type="presOf" srcId="{7959EC80-3B21-44EF-B675-92384FF3CA85}" destId="{2F8B10CF-9465-42E4-9E05-859D623CCFEF}" srcOrd="0" destOrd="2" presId="urn:microsoft.com/office/officeart/2005/8/layout/hierarchy3"/>
    <dgm:cxn modelId="{7E4EB0FF-B9A7-4D32-BE1B-F83D2887126B}" srcId="{22885F96-3C44-4F5F-BDAF-93BD609C4272}" destId="{672B6AC8-CAF0-42DD-8C6E-0B9E6BDDF9D4}" srcOrd="0" destOrd="0" parTransId="{8EBAAC0D-7643-4A38-BD94-48BAA217FCC5}" sibTransId="{23B4F179-E866-46DC-BF4D-4E20416FE370}"/>
    <dgm:cxn modelId="{A0F3B304-F692-40DC-B3E9-AC51B8E2AF3A}" srcId="{672B6AC8-CAF0-42DD-8C6E-0B9E6BDDF9D4}" destId="{FB72F27A-DE03-4B83-8759-DFE4B7335E7A}" srcOrd="0" destOrd="0" parTransId="{93AE64BF-52F1-427B-981A-B47BBD79BFC5}" sibTransId="{A0CDBC1A-78CB-4D99-8C7C-74697B501E3A}"/>
    <dgm:cxn modelId="{E92D6A4A-B5E9-4156-ADE0-11B36941FCF9}" srcId="{672B6AC8-CAF0-42DD-8C6E-0B9E6BDDF9D4}" destId="{7959EC80-3B21-44EF-B675-92384FF3CA85}" srcOrd="1" destOrd="0" parTransId="{B01711E2-F184-44BC-80E1-670FC59F56EF}" sibTransId="{78AA97C3-E11A-4667-92DC-AF22B5FB70A4}"/>
    <dgm:cxn modelId="{8C16969B-92F0-4477-B269-0B5174A34D5B}" type="presOf" srcId="{E72166B3-8FED-4871-9925-7B290221FC07}" destId="{4479CEB2-6B49-42DF-8BAF-DF23CF5E306C}" srcOrd="0" destOrd="1" presId="urn:microsoft.com/office/officeart/2005/8/layout/hierarchy3"/>
    <dgm:cxn modelId="{BFE5DB59-003D-4B02-BBA0-D492A95DF105}" type="presOf" srcId="{22885F96-3C44-4F5F-BDAF-93BD609C4272}" destId="{CF8AE6C8-104E-45AA-A571-EE912556569B}" srcOrd="0" destOrd="0" presId="urn:microsoft.com/office/officeart/2005/8/layout/hierarchy3"/>
    <dgm:cxn modelId="{DC17BEBD-7CF7-42A3-BBA9-06205C0100DA}" srcId="{672B6AC8-CAF0-42DD-8C6E-0B9E6BDDF9D4}" destId="{01C08352-B374-49A3-9B31-CAA98368DE07}" srcOrd="3" destOrd="0" parTransId="{8169ABCD-47E3-4EB2-8CE7-01C232FFE95C}" sibTransId="{23D641D7-2C66-4B68-9BF9-391363D2121C}"/>
    <dgm:cxn modelId="{298230C4-18FA-4DFC-BD3D-2481AFFB631D}" type="presOf" srcId="{85A9A406-5F9E-4BE6-A089-C6C31DB9CA9B}" destId="{2F8B10CF-9465-42E4-9E05-859D623CCFEF}" srcOrd="0" destOrd="6" presId="urn:microsoft.com/office/officeart/2005/8/layout/hierarchy3"/>
    <dgm:cxn modelId="{DAC3CEFB-95F3-4873-8C5C-02F8596EEAFA}" type="presOf" srcId="{B5ADE40D-857D-4AE7-B56C-EED5857E43AC}" destId="{2F8B10CF-9465-42E4-9E05-859D623CCFEF}" srcOrd="0" destOrd="7" presId="urn:microsoft.com/office/officeart/2005/8/layout/hierarchy3"/>
    <dgm:cxn modelId="{06128211-9D95-487D-8A4D-F41F5316C6CF}" srcId="{672B6AC8-CAF0-42DD-8C6E-0B9E6BDDF9D4}" destId="{688E9D3A-CDAB-4526-9B38-3C64CCC22CA0}" srcOrd="2" destOrd="0" parTransId="{4D9910FD-37D5-4FE0-9D84-4F58064D07DA}" sibTransId="{B84B8B5D-E82F-4D1C-A84A-194683425086}"/>
    <dgm:cxn modelId="{06C3F894-7F29-4959-A2C1-2C4F2EC7B217}" srcId="{E347334A-56EC-4A40-BBC5-0507D57B717D}" destId="{E72166B3-8FED-4871-9925-7B290221FC07}" srcOrd="0" destOrd="0" parTransId="{85CE19D6-E52B-48F0-8FC9-E3CF1B60B9B8}" sibTransId="{0720D48D-6DB4-48B9-A0F7-50A6B179D43C}"/>
    <dgm:cxn modelId="{383ADA30-C0F9-4226-B36B-15A558551E00}" type="presOf" srcId="{8EBAAC0D-7643-4A38-BD94-48BAA217FCC5}" destId="{D9AF1FB6-5781-4FF2-B115-F520D23BC448}" srcOrd="0" destOrd="0" presId="urn:microsoft.com/office/officeart/2005/8/layout/hierarchy3"/>
    <dgm:cxn modelId="{94BDB727-C053-44CC-98A5-5D0DED86FAF3}" type="presParOf" srcId="{656185C8-6AB9-40BF-BF56-257F083567ED}" destId="{E1BB0AE2-16B0-4A89-9B35-53604E7E4505}" srcOrd="0" destOrd="0" presId="urn:microsoft.com/office/officeart/2005/8/layout/hierarchy3"/>
    <dgm:cxn modelId="{58C012D9-20FA-434A-8D79-1E5C1C985A94}" type="presParOf" srcId="{E1BB0AE2-16B0-4A89-9B35-53604E7E4505}" destId="{0D71777B-6119-44A4-9274-DBA5F4BD15D9}" srcOrd="0" destOrd="0" presId="urn:microsoft.com/office/officeart/2005/8/layout/hierarchy3"/>
    <dgm:cxn modelId="{6DBAACF7-95A1-4432-BA9E-7538FBDABB67}" type="presParOf" srcId="{0D71777B-6119-44A4-9274-DBA5F4BD15D9}" destId="{CF8AE6C8-104E-45AA-A571-EE912556569B}" srcOrd="0" destOrd="0" presId="urn:microsoft.com/office/officeart/2005/8/layout/hierarchy3"/>
    <dgm:cxn modelId="{C9933770-0C16-42A7-AFF4-9E9123A45C17}" type="presParOf" srcId="{0D71777B-6119-44A4-9274-DBA5F4BD15D9}" destId="{A1D01C4D-8A99-4B7A-B92D-B4D881C38D97}" srcOrd="1" destOrd="0" presId="urn:microsoft.com/office/officeart/2005/8/layout/hierarchy3"/>
    <dgm:cxn modelId="{5F28A3B7-3988-4D05-81D8-4ACCF330A9E6}" type="presParOf" srcId="{E1BB0AE2-16B0-4A89-9B35-53604E7E4505}" destId="{598673F0-E2DF-47EA-9E5B-7C0B7C6651CD}" srcOrd="1" destOrd="0" presId="urn:microsoft.com/office/officeart/2005/8/layout/hierarchy3"/>
    <dgm:cxn modelId="{CD7C9121-54C8-4657-BA01-80884D2D4453}" type="presParOf" srcId="{598673F0-E2DF-47EA-9E5B-7C0B7C6651CD}" destId="{D9AF1FB6-5781-4FF2-B115-F520D23BC448}" srcOrd="0" destOrd="0" presId="urn:microsoft.com/office/officeart/2005/8/layout/hierarchy3"/>
    <dgm:cxn modelId="{1A7FE366-3B71-4BBE-A603-20A5BDCCAF7D}" type="presParOf" srcId="{598673F0-E2DF-47EA-9E5B-7C0B7C6651CD}" destId="{2F8B10CF-9465-42E4-9E05-859D623CCFEF}" srcOrd="1" destOrd="0" presId="urn:microsoft.com/office/officeart/2005/8/layout/hierarchy3"/>
    <dgm:cxn modelId="{F3346575-8157-4DBD-94D0-4E9D2F96D12E}" type="presParOf" srcId="{598673F0-E2DF-47EA-9E5B-7C0B7C6651CD}" destId="{4BA04324-CD0C-4155-9A03-D3BB5F025A47}" srcOrd="2" destOrd="0" presId="urn:microsoft.com/office/officeart/2005/8/layout/hierarchy3"/>
    <dgm:cxn modelId="{DFD36DE9-D1A7-4BB5-A378-082D31BCE2A3}" type="presParOf" srcId="{598673F0-E2DF-47EA-9E5B-7C0B7C6651CD}" destId="{4479CEB2-6B49-42DF-8BAF-DF23CF5E306C}"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13B46-A5C9-4F7B-B669-A1D8A0CD93BE}" type="doc">
      <dgm:prSet loTypeId="urn:microsoft.com/office/officeart/2009/layout/ReverseList" loCatId="relationship" qsTypeId="urn:microsoft.com/office/officeart/2005/8/quickstyle/simple1" qsCatId="simple" csTypeId="urn:microsoft.com/office/officeart/2005/8/colors/accent3_2" csCatId="accent3" phldr="1"/>
      <dgm:spPr/>
      <dgm:t>
        <a:bodyPr/>
        <a:lstStyle/>
        <a:p>
          <a:endParaRPr lang="tr-TR"/>
        </a:p>
      </dgm:t>
    </dgm:pt>
    <dgm:pt modelId="{3BD672D0-3C3E-4F3F-BFFC-67DF8448F26F}">
      <dgm:prSet phldrT="[Metin]"/>
      <dgm:spPr/>
      <dgm:t>
        <a:bodyPr/>
        <a:lstStyle/>
        <a:p>
          <a:r>
            <a:rPr lang="tr-TR" dirty="0" smtClean="0"/>
            <a:t>İşçi Sayısı</a:t>
          </a:r>
        </a:p>
        <a:p>
          <a:endParaRPr lang="tr-TR" dirty="0" smtClean="0"/>
        </a:p>
        <a:p>
          <a:r>
            <a:rPr lang="tr-TR" dirty="0" smtClean="0"/>
            <a:t>…-50</a:t>
          </a:r>
        </a:p>
        <a:p>
          <a:r>
            <a:rPr lang="tr-TR" dirty="0" smtClean="0"/>
            <a:t>51-100</a:t>
          </a:r>
        </a:p>
        <a:p>
          <a:r>
            <a:rPr lang="tr-TR" dirty="0" smtClean="0"/>
            <a:t>101-500</a:t>
          </a:r>
        </a:p>
        <a:p>
          <a:r>
            <a:rPr lang="tr-TR" dirty="0" smtClean="0"/>
            <a:t>501-1000</a:t>
          </a:r>
        </a:p>
        <a:p>
          <a:r>
            <a:rPr lang="tr-TR" dirty="0" smtClean="0"/>
            <a:t>1001-2000</a:t>
          </a:r>
        </a:p>
        <a:p>
          <a:r>
            <a:rPr lang="tr-TR" dirty="0" smtClean="0"/>
            <a:t>200-….</a:t>
          </a:r>
          <a:endParaRPr lang="tr-TR" dirty="0"/>
        </a:p>
      </dgm:t>
    </dgm:pt>
    <dgm:pt modelId="{FE36A330-4A2C-4984-9809-2BEDA177077B}" type="parTrans" cxnId="{4F6F4572-5137-4DC9-9E47-56ADC47D8405}">
      <dgm:prSet/>
      <dgm:spPr/>
      <dgm:t>
        <a:bodyPr/>
        <a:lstStyle/>
        <a:p>
          <a:endParaRPr lang="tr-TR"/>
        </a:p>
      </dgm:t>
    </dgm:pt>
    <dgm:pt modelId="{A59B4EB6-43E3-4DAD-814E-6E310DE82B1F}" type="sibTrans" cxnId="{4F6F4572-5137-4DC9-9E47-56ADC47D8405}">
      <dgm:prSet/>
      <dgm:spPr/>
      <dgm:t>
        <a:bodyPr/>
        <a:lstStyle/>
        <a:p>
          <a:endParaRPr lang="tr-TR"/>
        </a:p>
      </dgm:t>
    </dgm:pt>
    <dgm:pt modelId="{1ECABA7C-6FBA-489D-831A-658BF87300FD}">
      <dgm:prSet phldrT="[Metin]"/>
      <dgm:spPr/>
      <dgm:t>
        <a:bodyPr/>
        <a:lstStyle/>
        <a:p>
          <a:r>
            <a:rPr lang="tr-TR" dirty="0" smtClean="0"/>
            <a:t>İşyeri Sendika Temsilcisi</a:t>
          </a:r>
        </a:p>
        <a:p>
          <a:r>
            <a:rPr lang="tr-TR" dirty="0" smtClean="0"/>
            <a:t>…….. 1 Kişi</a:t>
          </a:r>
        </a:p>
        <a:p>
          <a:r>
            <a:rPr lang="tr-TR" dirty="0" smtClean="0"/>
            <a:t>En fazla 2 kişi</a:t>
          </a:r>
        </a:p>
        <a:p>
          <a:r>
            <a:rPr lang="tr-TR" dirty="0" smtClean="0"/>
            <a:t>En fazla 3 kişi</a:t>
          </a:r>
        </a:p>
        <a:p>
          <a:r>
            <a:rPr lang="tr-TR" dirty="0" smtClean="0"/>
            <a:t>En fazla 4 kişi</a:t>
          </a:r>
        </a:p>
        <a:p>
          <a:r>
            <a:rPr lang="tr-TR" dirty="0" smtClean="0"/>
            <a:t>En fazla 6 kişi</a:t>
          </a:r>
        </a:p>
        <a:p>
          <a:r>
            <a:rPr lang="tr-TR" dirty="0" smtClean="0"/>
            <a:t>En fazla 8 kişi</a:t>
          </a:r>
          <a:endParaRPr lang="tr-TR" dirty="0"/>
        </a:p>
      </dgm:t>
    </dgm:pt>
    <dgm:pt modelId="{AAB7A4DF-3CD5-47F9-851E-E982784AF99E}" type="parTrans" cxnId="{8A4F234D-C0B4-4E58-A608-D5BC449F10E7}">
      <dgm:prSet/>
      <dgm:spPr/>
      <dgm:t>
        <a:bodyPr/>
        <a:lstStyle/>
        <a:p>
          <a:endParaRPr lang="tr-TR"/>
        </a:p>
      </dgm:t>
    </dgm:pt>
    <dgm:pt modelId="{758AEAFF-6C22-4716-BA78-132822149277}" type="sibTrans" cxnId="{8A4F234D-C0B4-4E58-A608-D5BC449F10E7}">
      <dgm:prSet/>
      <dgm:spPr/>
      <dgm:t>
        <a:bodyPr/>
        <a:lstStyle/>
        <a:p>
          <a:endParaRPr lang="tr-TR"/>
        </a:p>
      </dgm:t>
    </dgm:pt>
    <dgm:pt modelId="{FFB72F27-CB9C-4646-A54F-757F11A2EEE6}" type="pres">
      <dgm:prSet presAssocID="{A2A13B46-A5C9-4F7B-B669-A1D8A0CD93BE}" presName="Name0" presStyleCnt="0">
        <dgm:presLayoutVars>
          <dgm:chMax val="2"/>
          <dgm:chPref val="2"/>
          <dgm:animLvl val="lvl"/>
        </dgm:presLayoutVars>
      </dgm:prSet>
      <dgm:spPr/>
      <dgm:t>
        <a:bodyPr/>
        <a:lstStyle/>
        <a:p>
          <a:endParaRPr lang="tr-TR"/>
        </a:p>
      </dgm:t>
    </dgm:pt>
    <dgm:pt modelId="{21CB6167-C77A-493C-9E80-C3EE01647047}" type="pres">
      <dgm:prSet presAssocID="{A2A13B46-A5C9-4F7B-B669-A1D8A0CD93BE}" presName="LeftText" presStyleLbl="revTx" presStyleIdx="0" presStyleCnt="0">
        <dgm:presLayoutVars>
          <dgm:bulletEnabled val="1"/>
        </dgm:presLayoutVars>
      </dgm:prSet>
      <dgm:spPr/>
      <dgm:t>
        <a:bodyPr/>
        <a:lstStyle/>
        <a:p>
          <a:endParaRPr lang="tr-TR"/>
        </a:p>
      </dgm:t>
    </dgm:pt>
    <dgm:pt modelId="{756E77F5-FED0-4E27-AFD2-F92CF41A8A22}" type="pres">
      <dgm:prSet presAssocID="{A2A13B46-A5C9-4F7B-B669-A1D8A0CD93BE}" presName="LeftNode" presStyleLbl="bgImgPlace1" presStyleIdx="0" presStyleCnt="2" custLinFactNeighborX="-1457" custLinFactNeighborY="384">
        <dgm:presLayoutVars>
          <dgm:chMax val="2"/>
          <dgm:chPref val="2"/>
        </dgm:presLayoutVars>
      </dgm:prSet>
      <dgm:spPr/>
      <dgm:t>
        <a:bodyPr/>
        <a:lstStyle/>
        <a:p>
          <a:endParaRPr lang="tr-TR"/>
        </a:p>
      </dgm:t>
    </dgm:pt>
    <dgm:pt modelId="{A7D8654F-E0CB-43B7-B60B-635BB7AD7C8D}" type="pres">
      <dgm:prSet presAssocID="{A2A13B46-A5C9-4F7B-B669-A1D8A0CD93BE}" presName="RightText" presStyleLbl="revTx" presStyleIdx="0" presStyleCnt="0">
        <dgm:presLayoutVars>
          <dgm:bulletEnabled val="1"/>
        </dgm:presLayoutVars>
      </dgm:prSet>
      <dgm:spPr/>
      <dgm:t>
        <a:bodyPr/>
        <a:lstStyle/>
        <a:p>
          <a:endParaRPr lang="tr-TR"/>
        </a:p>
      </dgm:t>
    </dgm:pt>
    <dgm:pt modelId="{2F2FD3AD-16DA-4099-95F2-88876A01B100}" type="pres">
      <dgm:prSet presAssocID="{A2A13B46-A5C9-4F7B-B669-A1D8A0CD93BE}" presName="RightNode" presStyleLbl="bgImgPlace1" presStyleIdx="1" presStyleCnt="2">
        <dgm:presLayoutVars>
          <dgm:chMax val="0"/>
          <dgm:chPref val="0"/>
        </dgm:presLayoutVars>
      </dgm:prSet>
      <dgm:spPr/>
      <dgm:t>
        <a:bodyPr/>
        <a:lstStyle/>
        <a:p>
          <a:endParaRPr lang="tr-TR"/>
        </a:p>
      </dgm:t>
    </dgm:pt>
    <dgm:pt modelId="{B5D1DEC8-2FFA-44EA-86DB-5E220072EB52}" type="pres">
      <dgm:prSet presAssocID="{A2A13B46-A5C9-4F7B-B669-A1D8A0CD93BE}" presName="TopArrow" presStyleLbl="node1" presStyleIdx="0" presStyleCnt="2"/>
      <dgm:spPr/>
    </dgm:pt>
    <dgm:pt modelId="{4E8913D2-CA47-46DA-AE2B-CA690175FCD4}" type="pres">
      <dgm:prSet presAssocID="{A2A13B46-A5C9-4F7B-B669-A1D8A0CD93BE}" presName="BottomArrow" presStyleLbl="node1" presStyleIdx="1" presStyleCnt="2"/>
      <dgm:spPr/>
    </dgm:pt>
  </dgm:ptLst>
  <dgm:cxnLst>
    <dgm:cxn modelId="{4F6F4572-5137-4DC9-9E47-56ADC47D8405}" srcId="{A2A13B46-A5C9-4F7B-B669-A1D8A0CD93BE}" destId="{3BD672D0-3C3E-4F3F-BFFC-67DF8448F26F}" srcOrd="0" destOrd="0" parTransId="{FE36A330-4A2C-4984-9809-2BEDA177077B}" sibTransId="{A59B4EB6-43E3-4DAD-814E-6E310DE82B1F}"/>
    <dgm:cxn modelId="{270F3E7A-073E-47EC-91C8-E1A1AA0117B6}" type="presOf" srcId="{1ECABA7C-6FBA-489D-831A-658BF87300FD}" destId="{2F2FD3AD-16DA-4099-95F2-88876A01B100}" srcOrd="1" destOrd="0" presId="urn:microsoft.com/office/officeart/2009/layout/ReverseList"/>
    <dgm:cxn modelId="{EA299AF3-E204-4EA1-9120-9681840EEFAD}" type="presOf" srcId="{3BD672D0-3C3E-4F3F-BFFC-67DF8448F26F}" destId="{21CB6167-C77A-493C-9E80-C3EE01647047}" srcOrd="0" destOrd="0" presId="urn:microsoft.com/office/officeart/2009/layout/ReverseList"/>
    <dgm:cxn modelId="{469FBFD0-A562-4A19-9C23-B77AE815DBFC}" type="presOf" srcId="{A2A13B46-A5C9-4F7B-B669-A1D8A0CD93BE}" destId="{FFB72F27-CB9C-4646-A54F-757F11A2EEE6}" srcOrd="0" destOrd="0" presId="urn:microsoft.com/office/officeart/2009/layout/ReverseList"/>
    <dgm:cxn modelId="{3256CBCF-FEAA-4461-A32F-9A6451178EB1}" type="presOf" srcId="{1ECABA7C-6FBA-489D-831A-658BF87300FD}" destId="{A7D8654F-E0CB-43B7-B60B-635BB7AD7C8D}" srcOrd="0" destOrd="0" presId="urn:microsoft.com/office/officeart/2009/layout/ReverseList"/>
    <dgm:cxn modelId="{A4F09892-C7FE-44B2-B1EA-5907EF0F3F68}" type="presOf" srcId="{3BD672D0-3C3E-4F3F-BFFC-67DF8448F26F}" destId="{756E77F5-FED0-4E27-AFD2-F92CF41A8A22}" srcOrd="1" destOrd="0" presId="urn:microsoft.com/office/officeart/2009/layout/ReverseList"/>
    <dgm:cxn modelId="{8A4F234D-C0B4-4E58-A608-D5BC449F10E7}" srcId="{A2A13B46-A5C9-4F7B-B669-A1D8A0CD93BE}" destId="{1ECABA7C-6FBA-489D-831A-658BF87300FD}" srcOrd="1" destOrd="0" parTransId="{AAB7A4DF-3CD5-47F9-851E-E982784AF99E}" sibTransId="{758AEAFF-6C22-4716-BA78-132822149277}"/>
    <dgm:cxn modelId="{B2F4A8B0-FF81-4F3C-88E2-9D1D04F81476}" type="presParOf" srcId="{FFB72F27-CB9C-4646-A54F-757F11A2EEE6}" destId="{21CB6167-C77A-493C-9E80-C3EE01647047}" srcOrd="0" destOrd="0" presId="urn:microsoft.com/office/officeart/2009/layout/ReverseList"/>
    <dgm:cxn modelId="{9FC187FE-01B0-4AC0-A927-9738A7DDB661}" type="presParOf" srcId="{FFB72F27-CB9C-4646-A54F-757F11A2EEE6}" destId="{756E77F5-FED0-4E27-AFD2-F92CF41A8A22}" srcOrd="1" destOrd="0" presId="urn:microsoft.com/office/officeart/2009/layout/ReverseList"/>
    <dgm:cxn modelId="{9F8FDB38-D010-496A-A73C-38A43F3E1FA9}" type="presParOf" srcId="{FFB72F27-CB9C-4646-A54F-757F11A2EEE6}" destId="{A7D8654F-E0CB-43B7-B60B-635BB7AD7C8D}" srcOrd="2" destOrd="0" presId="urn:microsoft.com/office/officeart/2009/layout/ReverseList"/>
    <dgm:cxn modelId="{782ADA49-7A93-4C7D-84FA-71A49EB7E175}" type="presParOf" srcId="{FFB72F27-CB9C-4646-A54F-757F11A2EEE6}" destId="{2F2FD3AD-16DA-4099-95F2-88876A01B100}" srcOrd="3" destOrd="0" presId="urn:microsoft.com/office/officeart/2009/layout/ReverseList"/>
    <dgm:cxn modelId="{04521070-E874-4C43-951D-2E957BEAEC17}" type="presParOf" srcId="{FFB72F27-CB9C-4646-A54F-757F11A2EEE6}" destId="{B5D1DEC8-2FFA-44EA-86DB-5E220072EB52}" srcOrd="4" destOrd="0" presId="urn:microsoft.com/office/officeart/2009/layout/ReverseList"/>
    <dgm:cxn modelId="{9B9B274C-0426-4BBB-A20B-D62BDE2DF99D}" type="presParOf" srcId="{FFB72F27-CB9C-4646-A54F-757F11A2EEE6}" destId="{4E8913D2-CA47-46DA-AE2B-CA690175FCD4}"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23.3.2020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çalı</a:t>
            </a:r>
            <a:endParaRPr lang="tr-TR" dirty="0"/>
          </a:p>
        </p:txBody>
      </p:sp>
      <p:sp>
        <p:nvSpPr>
          <p:cNvPr id="4" name="Slayt Numarası Yer Tutucusu 3"/>
          <p:cNvSpPr>
            <a:spLocks noGrp="1"/>
          </p:cNvSpPr>
          <p:nvPr>
            <p:ph type="sldNum" sz="quarter" idx="10"/>
          </p:nvPr>
        </p:nvSpPr>
        <p:spPr/>
        <p:txBody>
          <a:bodyPr/>
          <a:lstStyle/>
          <a:p>
            <a:fld id="{8C2CC8C5-F9DC-4AD6-B312-AA74BA1CEA83}" type="slidenum">
              <a:rPr lang="tr-TR" smtClean="0"/>
              <a:t>81</a:t>
            </a:fld>
            <a:endParaRPr lang="tr-TR"/>
          </a:p>
        </p:txBody>
      </p:sp>
    </p:spTree>
    <p:extLst>
      <p:ext uri="{BB962C8B-B14F-4D97-AF65-F5344CB8AC3E}">
        <p14:creationId xmlns:p14="http://schemas.microsoft.com/office/powerpoint/2010/main" val="4293449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2413C234-F850-4581-8125-54227D6857F9}" type="slidenum">
              <a:rPr lang="tr-TR">
                <a:solidFill>
                  <a:prstClr val="black"/>
                </a:solidFill>
                <a:latin typeface="Arial" pitchFamily="34" charset="0"/>
              </a:rPr>
              <a:pPr eaLnBrk="1" hangingPunct="1"/>
              <a:t>166</a:t>
            </a:fld>
            <a:endParaRPr lang="tr-TR">
              <a:solidFill>
                <a:prstClr val="black"/>
              </a:solidFill>
              <a:latin typeface="Arial" pitchFamily="3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smtClean="0">
                <a:latin typeface="Arial" pitchFamily="34"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95DA18B9-83C3-40F7-926D-A387C43C8762}" type="slidenum">
              <a:rPr lang="tr-TR" altLang="tr-TR">
                <a:solidFill>
                  <a:prstClr val="black"/>
                </a:solidFill>
                <a:latin typeface="Arial" charset="0"/>
              </a:rPr>
              <a:pPr algn="r"/>
              <a:t>376</a:t>
            </a:fld>
            <a:endParaRPr lang="tr-TR" altLang="tr-TR">
              <a:solidFill>
                <a:prstClr val="black"/>
              </a:solidFill>
              <a:latin typeface="Arial"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02B94730-CB6D-4555-B097-A0CF19D90432}" type="slidenum">
              <a:rPr lang="tr-TR" altLang="tr-TR" smtClean="0">
                <a:solidFill>
                  <a:prstClr val="black"/>
                </a:solidFill>
                <a:latin typeface="Arial" charset="0"/>
              </a:rPr>
              <a:pPr/>
              <a:t>379</a:t>
            </a:fld>
            <a:endParaRPr lang="tr-TR" altLang="tr-TR" smtClean="0">
              <a:solidFill>
                <a:prstClr val="black"/>
              </a:solidFill>
              <a:latin typeface="Arial" charset="0"/>
            </a:endParaRPr>
          </a:p>
        </p:txBody>
      </p:sp>
      <p:sp>
        <p:nvSpPr>
          <p:cNvPr id="40963"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ABB9885E-6D10-4083-946D-0ED9550B050A}" type="slidenum">
              <a:rPr lang="tr-TR" altLang="tr-TR">
                <a:solidFill>
                  <a:prstClr val="black"/>
                </a:solidFill>
                <a:latin typeface="Arial" charset="0"/>
              </a:rPr>
              <a:pPr algn="r"/>
              <a:t>379</a:t>
            </a:fld>
            <a:endParaRPr lang="tr-TR" altLang="tr-TR">
              <a:solidFill>
                <a:prstClr val="black"/>
              </a:solidFill>
              <a:latin typeface="Arial" charset="0"/>
            </a:endParaRPr>
          </a:p>
        </p:txBody>
      </p:sp>
      <p:sp>
        <p:nvSpPr>
          <p:cNvPr id="40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4614" y="8685213"/>
            <a:ext cx="2971800" cy="457200"/>
          </a:xfrm>
          <a:prstGeom prst="rect">
            <a:avLst/>
          </a:prstGeom>
          <a:noFill/>
          <a:ln>
            <a:miter lim="800000"/>
            <a:headEnd/>
            <a:tailEnd/>
          </a:ln>
        </p:spPr>
        <p:txBody>
          <a:bodyPr anchor="b"/>
          <a:lstStyle/>
          <a:p>
            <a:pPr algn="r">
              <a:defRPr/>
            </a:pPr>
            <a:fld id="{1374B7D1-DDB5-4CD6-B9B1-BF5339749A55}" type="slidenum">
              <a:rPr lang="tr-TR" sz="1200">
                <a:solidFill>
                  <a:prstClr val="black"/>
                </a:solidFill>
              </a:rPr>
              <a:pPr algn="r">
                <a:defRPr/>
              </a:pPr>
              <a:t>380</a:t>
            </a:fld>
            <a:endParaRPr lang="tr-TR" sz="1200">
              <a:solidFill>
                <a:prstClr val="black"/>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25779A5D-AD7C-4086-B7E4-826EF5E4C26A}" type="slidenum">
              <a:rPr lang="tr-TR" altLang="tr-TR">
                <a:solidFill>
                  <a:prstClr val="black"/>
                </a:solidFill>
              </a:rPr>
              <a:pPr algn="r"/>
              <a:t>381</a:t>
            </a:fld>
            <a:endParaRPr lang="tr-TR" altLang="tr-TR">
              <a:solidFill>
                <a:prstClr val="black"/>
              </a:solidFill>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FACAB63A-2317-487F-A907-24DBB7A70C36}" type="slidenum">
              <a:rPr lang="tr-TR" altLang="tr-TR">
                <a:solidFill>
                  <a:prstClr val="black"/>
                </a:solidFill>
                <a:latin typeface="Arial" charset="0"/>
              </a:rPr>
              <a:pPr algn="r"/>
              <a:t>382</a:t>
            </a:fld>
            <a:endParaRPr lang="tr-TR" altLang="tr-TR">
              <a:solidFill>
                <a:prstClr val="black"/>
              </a:solidFill>
              <a:latin typeface="Arial"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0"/>
            <a:ext cx="8229600" cy="4525963"/>
          </a:xfrm>
        </p:spPr>
        <p:txBody>
          <a:bodyPr/>
          <a:lstStyle/>
          <a:p>
            <a:endParaRPr lang="tr-TR"/>
          </a:p>
        </p:txBody>
      </p:sp>
      <p:sp>
        <p:nvSpPr>
          <p:cNvPr id="4" name="Veri Yer Tutucusu 3"/>
          <p:cNvSpPr>
            <a:spLocks noGrp="1"/>
          </p:cNvSpPr>
          <p:nvPr>
            <p:ph type="dt" sz="half" idx="10"/>
          </p:nvPr>
        </p:nvSpPr>
        <p:spPr>
          <a:xfrm>
            <a:off x="457200" y="6356350"/>
            <a:ext cx="2133600" cy="365125"/>
          </a:xfrm>
        </p:spPr>
        <p:txBody>
          <a:bodyPr/>
          <a:lstStyle>
            <a:lvl1pPr>
              <a:defRPr smtClean="0"/>
            </a:lvl1pPr>
          </a:lstStyle>
          <a:p>
            <a:pPr>
              <a:defRPr/>
            </a:pPr>
            <a:fld id="{60333710-819E-4771-8D1F-4014C7086AB4}" type="datetimeFigureOut">
              <a:rPr lang="fr-FR">
                <a:solidFill>
                  <a:prstClr val="black">
                    <a:lumMod val="50000"/>
                    <a:lumOff val="50000"/>
                  </a:prstClr>
                </a:solidFill>
              </a:rPr>
              <a:pPr>
                <a:defRPr/>
              </a:pPr>
              <a:t>23/03/2020</a:t>
            </a:fld>
            <a:endParaRPr lang="fr-CA">
              <a:solidFill>
                <a:prstClr val="black">
                  <a:lumMod val="50000"/>
                  <a:lumOff val="50000"/>
                </a:prstClr>
              </a:solidFill>
            </a:endParaRPr>
          </a:p>
        </p:txBody>
      </p:sp>
      <p:sp>
        <p:nvSpPr>
          <p:cNvPr id="5" name="Altbilgi Yer Tutucusu 4"/>
          <p:cNvSpPr>
            <a:spLocks noGrp="1"/>
          </p:cNvSpPr>
          <p:nvPr>
            <p:ph type="ftr" sz="quarter" idx="11"/>
          </p:nvPr>
        </p:nvSpPr>
        <p:spPr>
          <a:xfrm>
            <a:off x="3124200" y="6356350"/>
            <a:ext cx="2895600" cy="365125"/>
          </a:xfrm>
        </p:spPr>
        <p:txBody>
          <a:bodyPr/>
          <a:lstStyle>
            <a:lvl1pPr>
              <a:defRPr/>
            </a:lvl1pPr>
          </a:lstStyle>
          <a:p>
            <a:pPr>
              <a:defRPr/>
            </a:pPr>
            <a:endParaRPr lang="fr-CA">
              <a:solidFill>
                <a:prstClr val="black"/>
              </a:solidFill>
            </a:endParaRPr>
          </a:p>
        </p:txBody>
      </p:sp>
      <p:sp>
        <p:nvSpPr>
          <p:cNvPr id="6" name="Slayt Numarası Yer Tutucusu 5"/>
          <p:cNvSpPr>
            <a:spLocks noGrp="1"/>
          </p:cNvSpPr>
          <p:nvPr>
            <p:ph type="sldNum" sz="quarter" idx="12"/>
          </p:nvPr>
        </p:nvSpPr>
        <p:spPr>
          <a:xfrm>
            <a:off x="6553200" y="6356350"/>
            <a:ext cx="2133600" cy="365125"/>
          </a:xfrm>
        </p:spPr>
        <p:txBody>
          <a:bodyPr/>
          <a:lstStyle>
            <a:lvl1pPr>
              <a:defRPr smtClean="0"/>
            </a:lvl1pPr>
          </a:lstStyle>
          <a:p>
            <a:pPr>
              <a:defRPr/>
            </a:pPr>
            <a:fld id="{709A18FE-7C0C-42A9-904D-EBD2F1B7CF55}" type="slidenum">
              <a:rPr lang="fr-CA">
                <a:solidFill>
                  <a:prstClr val="black">
                    <a:lumMod val="50000"/>
                    <a:lumOff val="50000"/>
                  </a:prstClr>
                </a:solidFill>
              </a:rPr>
              <a:pPr>
                <a:defRPr/>
              </a:pPr>
              <a:t>‹#›</a:t>
            </a:fld>
            <a:endParaRPr lang="fr-CA">
              <a:solidFill>
                <a:prstClr val="black">
                  <a:lumMod val="50000"/>
                  <a:lumOff val="50000"/>
                </a:prstClr>
              </a:solidFill>
            </a:endParaRPr>
          </a:p>
        </p:txBody>
      </p:sp>
    </p:spTree>
    <p:extLst>
      <p:ext uri="{BB962C8B-B14F-4D97-AF65-F5344CB8AC3E}">
        <p14:creationId xmlns:p14="http://schemas.microsoft.com/office/powerpoint/2010/main" val="84146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23.3.2020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1.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6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76.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63.jpeg"/><Relationship Id="rId4" Type="http://schemas.openxmlformats.org/officeDocument/2006/relationships/tags" Target="../tags/tag11.xml"/><Relationship Id="rId9" Type="http://schemas.openxmlformats.org/officeDocument/2006/relationships/notesSlide" Target="../notesSlides/notesSlide3.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65.png"/><Relationship Id="rId4" Type="http://schemas.openxmlformats.org/officeDocument/2006/relationships/image" Target="../media/image64.png"/></Relationships>
</file>

<file path=ppt/slides/_rels/slide379.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4.xml"/></Relationships>
</file>

<file path=ppt/slides/_rels/slide380.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tags" Target="../tags/tag31.xml"/><Relationship Id="rId7" Type="http://schemas.openxmlformats.org/officeDocument/2006/relationships/image" Target="../media/image66.w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tags" Target="../tags/tag32.xml"/></Relationships>
</file>

<file path=ppt/slides/_rels/slide381.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7.xml"/></Relationships>
</file>

<file path=ppt/slides/_rels/slide38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8.xml"/></Relationships>
</file>

<file path=ppt/slides/_rels/slide38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9.xml"/></Relationships>
</file>

<file path=ppt/slides/_rels/slide38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10.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3400" y="1371600"/>
            <a:ext cx="7851648" cy="2345432"/>
          </a:xfrm>
        </p:spPr>
        <p:txBody>
          <a:bodyPr/>
          <a:lstStyle/>
          <a:p>
            <a:pPr algn="ctr"/>
            <a:r>
              <a:rPr lang="tr-TR" dirty="0" smtClean="0"/>
              <a:t>İNSAN KAYNAKLARI YÖNETİMİ</a:t>
            </a:r>
            <a:endParaRPr lang="tr-TR" dirty="0"/>
          </a:p>
        </p:txBody>
      </p:sp>
      <p:sp>
        <p:nvSpPr>
          <p:cNvPr id="3" name="Alt Başlık 2"/>
          <p:cNvSpPr>
            <a:spLocks noGrp="1"/>
          </p:cNvSpPr>
          <p:nvPr>
            <p:ph type="subTitle" idx="1"/>
          </p:nvPr>
        </p:nvSpPr>
        <p:spPr>
          <a:xfrm>
            <a:off x="533400" y="4869160"/>
            <a:ext cx="8143056" cy="792088"/>
          </a:xfrm>
        </p:spPr>
        <p:txBody>
          <a:bodyPr/>
          <a:lstStyle/>
          <a:p>
            <a:endParaRPr lang="tr-TR" dirty="0"/>
          </a:p>
        </p:txBody>
      </p:sp>
    </p:spTree>
    <p:extLst>
      <p:ext uri="{BB962C8B-B14F-4D97-AF65-F5344CB8AC3E}">
        <p14:creationId xmlns:p14="http://schemas.microsoft.com/office/powerpoint/2010/main" val="11413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KONULAR</a:t>
            </a:r>
            <a:endParaRPr lang="tr-TR" dirty="0"/>
          </a:p>
        </p:txBody>
      </p:sp>
      <p:sp>
        <p:nvSpPr>
          <p:cNvPr id="3" name="İçerik Yer Tutucusu 2"/>
          <p:cNvSpPr>
            <a:spLocks noGrp="1"/>
          </p:cNvSpPr>
          <p:nvPr>
            <p:ph idx="1"/>
          </p:nvPr>
        </p:nvSpPr>
        <p:spPr/>
        <p:txBody>
          <a:bodyPr>
            <a:normAutofit fontScale="70000" lnSpcReduction="20000"/>
          </a:bodyPr>
          <a:lstStyle/>
          <a:p>
            <a:pPr marL="263525" indent="-263525">
              <a:spcBef>
                <a:spcPts val="600"/>
              </a:spcBef>
              <a:buFont typeface="Arial" pitchFamily="34" charset="0"/>
              <a:buChar char="•"/>
              <a:defRPr/>
            </a:pPr>
            <a:r>
              <a:rPr lang="tr-TR" sz="2800" dirty="0"/>
              <a:t>İnsan Kaynakları Yönetimi</a:t>
            </a:r>
          </a:p>
          <a:p>
            <a:pPr marL="263525" indent="-263525">
              <a:spcBef>
                <a:spcPts val="600"/>
              </a:spcBef>
              <a:buFont typeface="Arial" pitchFamily="34" charset="0"/>
              <a:buChar char="•"/>
              <a:defRPr/>
            </a:pPr>
            <a:r>
              <a:rPr lang="tr-TR" sz="2800" dirty="0"/>
              <a:t>İş Analizi</a:t>
            </a:r>
          </a:p>
          <a:p>
            <a:pPr marL="263525" indent="-263525">
              <a:spcBef>
                <a:spcPts val="600"/>
              </a:spcBef>
              <a:buFont typeface="Arial" pitchFamily="34" charset="0"/>
              <a:buChar char="•"/>
              <a:defRPr/>
            </a:pPr>
            <a:r>
              <a:rPr lang="tr-TR" sz="2800" dirty="0"/>
              <a:t>İnsan Kaynakları Planlaması</a:t>
            </a:r>
          </a:p>
          <a:p>
            <a:pPr marL="263525" indent="-263525">
              <a:spcBef>
                <a:spcPts val="600"/>
              </a:spcBef>
              <a:buFont typeface="Arial" pitchFamily="34" charset="0"/>
              <a:buChar char="•"/>
              <a:defRPr/>
            </a:pPr>
            <a:r>
              <a:rPr lang="tr-TR" sz="2800" dirty="0"/>
              <a:t>Personel Bulma-Seçme</a:t>
            </a:r>
          </a:p>
          <a:p>
            <a:pPr marL="263525" indent="-263525">
              <a:spcBef>
                <a:spcPts val="600"/>
              </a:spcBef>
              <a:buFont typeface="Arial" pitchFamily="34" charset="0"/>
              <a:buChar char="•"/>
              <a:defRPr/>
            </a:pPr>
            <a:r>
              <a:rPr lang="tr-TR" sz="2800" dirty="0"/>
              <a:t>Oryantasyon</a:t>
            </a:r>
          </a:p>
          <a:p>
            <a:pPr marL="263525" indent="-263525">
              <a:spcBef>
                <a:spcPts val="600"/>
              </a:spcBef>
              <a:buFont typeface="Arial" pitchFamily="34" charset="0"/>
              <a:buChar char="•"/>
              <a:defRPr/>
            </a:pPr>
            <a:r>
              <a:rPr lang="tr-TR" sz="2800" dirty="0"/>
              <a:t>Personel Eğitimi</a:t>
            </a:r>
          </a:p>
          <a:p>
            <a:pPr marL="263525" indent="-263525">
              <a:spcBef>
                <a:spcPts val="600"/>
              </a:spcBef>
              <a:buFont typeface="Arial" pitchFamily="34" charset="0"/>
              <a:buChar char="•"/>
              <a:defRPr/>
            </a:pPr>
            <a:r>
              <a:rPr lang="tr-TR" sz="2800" dirty="0"/>
              <a:t>Kariyer Yönetimi</a:t>
            </a:r>
          </a:p>
          <a:p>
            <a:pPr marL="263525" indent="-263525">
              <a:spcBef>
                <a:spcPts val="600"/>
              </a:spcBef>
              <a:buFont typeface="Arial" pitchFamily="34" charset="0"/>
              <a:buChar char="•"/>
              <a:defRPr/>
            </a:pPr>
            <a:r>
              <a:rPr lang="tr-TR" sz="2800" dirty="0"/>
              <a:t>Performans Değerleme</a:t>
            </a:r>
          </a:p>
          <a:p>
            <a:pPr marL="263525" indent="-263525">
              <a:spcBef>
                <a:spcPts val="600"/>
              </a:spcBef>
              <a:buFont typeface="Arial" pitchFamily="34" charset="0"/>
              <a:buChar char="•"/>
              <a:defRPr/>
            </a:pPr>
            <a:r>
              <a:rPr lang="tr-TR" sz="2800" dirty="0"/>
              <a:t>Ücret Yönetimi</a:t>
            </a:r>
          </a:p>
          <a:p>
            <a:pPr marL="263525" indent="-263525">
              <a:spcBef>
                <a:spcPts val="600"/>
              </a:spcBef>
              <a:buFont typeface="Arial" pitchFamily="34" charset="0"/>
              <a:buChar char="•"/>
              <a:defRPr/>
            </a:pPr>
            <a:r>
              <a:rPr lang="tr-TR" sz="2800" dirty="0"/>
              <a:t>İş Değerlemesi</a:t>
            </a:r>
          </a:p>
          <a:p>
            <a:pPr marL="263525" indent="-263525">
              <a:spcBef>
                <a:spcPts val="600"/>
              </a:spcBef>
              <a:buFont typeface="Arial" pitchFamily="34" charset="0"/>
              <a:buChar char="•"/>
              <a:defRPr/>
            </a:pPr>
            <a:r>
              <a:rPr lang="tr-TR" sz="2800" dirty="0"/>
              <a:t>Disiplin</a:t>
            </a:r>
          </a:p>
          <a:p>
            <a:pPr marL="263525" indent="-263525">
              <a:spcBef>
                <a:spcPts val="600"/>
              </a:spcBef>
              <a:buFont typeface="Arial" pitchFamily="34" charset="0"/>
              <a:buChar char="•"/>
              <a:defRPr/>
            </a:pPr>
            <a:r>
              <a:rPr lang="tr-TR" sz="2800" dirty="0"/>
              <a:t>İş Sağlığı Güvenliği</a:t>
            </a:r>
          </a:p>
          <a:p>
            <a:pPr marL="263525" indent="-263525">
              <a:spcBef>
                <a:spcPts val="600"/>
              </a:spcBef>
              <a:buFont typeface="Arial" pitchFamily="34" charset="0"/>
              <a:buChar char="•"/>
              <a:defRPr/>
            </a:pPr>
            <a:r>
              <a:rPr lang="tr-TR" sz="2800" dirty="0"/>
              <a:t>İnsan Kaynakları Bilgi Sistemi</a:t>
            </a:r>
          </a:p>
          <a:p>
            <a:endParaRPr lang="tr-TR" dirty="0"/>
          </a:p>
        </p:txBody>
      </p:sp>
    </p:spTree>
    <p:extLst>
      <p:ext uri="{BB962C8B-B14F-4D97-AF65-F5344CB8AC3E}">
        <p14:creationId xmlns:p14="http://schemas.microsoft.com/office/powerpoint/2010/main" val="3016200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1412776"/>
            <a:ext cx="8305800" cy="3384376"/>
          </a:xfrm>
        </p:spPr>
        <p:txBody>
          <a:bodyPr>
            <a:normAutofit/>
          </a:bodyPr>
          <a:lstStyle/>
          <a:p>
            <a:pPr algn="ctr"/>
            <a:r>
              <a:rPr lang="tr-TR" b="1" i="1" dirty="0" smtClean="0"/>
              <a:t>BİRİNCİ BÖLÜM</a:t>
            </a:r>
            <a:br>
              <a:rPr lang="tr-TR" b="1" i="1" dirty="0" smtClean="0"/>
            </a:br>
            <a:r>
              <a:rPr lang="tr-TR" b="1" i="1" dirty="0" smtClean="0"/>
              <a:t/>
            </a:r>
            <a:br>
              <a:rPr lang="tr-TR" b="1" i="1" dirty="0" smtClean="0"/>
            </a:br>
            <a:r>
              <a:rPr lang="tr-TR" b="1" i="1" dirty="0" smtClean="0"/>
              <a:t>ÖRGÜTLERDE</a:t>
            </a:r>
            <a:br>
              <a:rPr lang="tr-TR" b="1" i="1" dirty="0" smtClean="0"/>
            </a:br>
            <a:r>
              <a:rPr lang="tr-TR" b="1" i="1" dirty="0" smtClean="0"/>
              <a:t>İNSAN KAYNAKLARI YÖNETİMİ</a:t>
            </a:r>
            <a:endParaRPr lang="tr-TR" b="1" i="1" dirty="0"/>
          </a:p>
        </p:txBody>
      </p:sp>
    </p:spTree>
    <p:extLst>
      <p:ext uri="{BB962C8B-B14F-4D97-AF65-F5344CB8AC3E}">
        <p14:creationId xmlns:p14="http://schemas.microsoft.com/office/powerpoint/2010/main" val="3637726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Bir işletmenin amaçlarına ulaşabilmesi için çeşitli kaynaklara ihtiyacı vardır. Bu kaynaklar:</a:t>
            </a:r>
            <a:endParaRPr lang="tr-TR" sz="3200" b="1" dirty="0"/>
          </a:p>
        </p:txBody>
      </p:sp>
      <p:sp>
        <p:nvSpPr>
          <p:cNvPr id="3" name="İçerik Yer Tutucusu 2"/>
          <p:cNvSpPr>
            <a:spLocks noGrp="1"/>
          </p:cNvSpPr>
          <p:nvPr>
            <p:ph idx="1"/>
          </p:nvPr>
        </p:nvSpPr>
        <p:spPr/>
        <p:txBody>
          <a:bodyPr/>
          <a:lstStyle/>
          <a:p>
            <a:pPr algn="just"/>
            <a:r>
              <a:rPr lang="tr-TR" dirty="0" smtClean="0"/>
              <a:t>Fiziksel kaynaklar</a:t>
            </a:r>
          </a:p>
          <a:p>
            <a:pPr algn="just"/>
            <a:r>
              <a:rPr lang="tr-TR" dirty="0" smtClean="0"/>
              <a:t>Finansal kaynaklar</a:t>
            </a:r>
          </a:p>
          <a:p>
            <a:pPr algn="just"/>
            <a:r>
              <a:rPr lang="tr-TR" dirty="0" smtClean="0"/>
              <a:t>İnsan </a:t>
            </a:r>
            <a:r>
              <a:rPr lang="tr-TR" dirty="0"/>
              <a:t>kaynakları</a:t>
            </a:r>
          </a:p>
          <a:p>
            <a:endParaRPr lang="tr-TR" dirty="0"/>
          </a:p>
        </p:txBody>
      </p:sp>
    </p:spTree>
    <p:extLst>
      <p:ext uri="{BB962C8B-B14F-4D97-AF65-F5344CB8AC3E}">
        <p14:creationId xmlns:p14="http://schemas.microsoft.com/office/powerpoint/2010/main" val="1855865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836712"/>
            <a:ext cx="8229600" cy="1152128"/>
          </a:xfrm>
        </p:spPr>
        <p:txBody>
          <a:bodyPr>
            <a:normAutofit fontScale="90000"/>
          </a:bodyPr>
          <a:lstStyle/>
          <a:p>
            <a:r>
              <a:rPr lang="tr-TR" dirty="0" smtClean="0"/>
              <a:t>İNSAN KAYNAKLARI YÖNETİMİ KAVRAMI VE TANIMI</a:t>
            </a:r>
            <a:endParaRPr lang="tr-TR" dirty="0"/>
          </a:p>
        </p:txBody>
      </p:sp>
      <p:sp>
        <p:nvSpPr>
          <p:cNvPr id="3" name="İçerik Yer Tutucusu 2"/>
          <p:cNvSpPr>
            <a:spLocks noGrp="1"/>
          </p:cNvSpPr>
          <p:nvPr>
            <p:ph idx="1"/>
          </p:nvPr>
        </p:nvSpPr>
        <p:spPr>
          <a:xfrm>
            <a:off x="457200" y="2060848"/>
            <a:ext cx="8229600" cy="4263752"/>
          </a:xfrm>
        </p:spPr>
        <p:txBody>
          <a:bodyPr>
            <a:normAutofit/>
          </a:bodyPr>
          <a:lstStyle/>
          <a:p>
            <a:r>
              <a:rPr lang="tr-TR" dirty="0" smtClean="0"/>
              <a:t>Personel Yönetimi: personel seçimi, eğitimi, ücret ve maaş ödemeleri gibi sorumlulukları dikkate almıştır. Bu fonksiyonların aralarında nasıl bir etkileşimin olduğuna dikkat edilmeksizin yerine getirilmişlerdir.</a:t>
            </a:r>
          </a:p>
          <a:p>
            <a:r>
              <a:rPr lang="tr-TR" dirty="0" smtClean="0"/>
              <a:t>Günümüzde bu görüşün yerini artık insan kaynakları yönetimi kavramının aldığını görmekteyiz.</a:t>
            </a:r>
          </a:p>
        </p:txBody>
      </p:sp>
    </p:spTree>
    <p:extLst>
      <p:ext uri="{BB962C8B-B14F-4D97-AF65-F5344CB8AC3E}">
        <p14:creationId xmlns:p14="http://schemas.microsoft.com/office/powerpoint/2010/main" val="4046998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356760"/>
          </a:xfrm>
        </p:spPr>
        <p:txBody>
          <a:bodyPr>
            <a:normAutofit fontScale="90000"/>
          </a:bodyPr>
          <a:lstStyle/>
          <a:p>
            <a:r>
              <a:rPr lang="tr-TR" dirty="0"/>
              <a:t>İNSAN KAYNAKLARI YÖNETİMİ KAVRAMI VE TANIMI</a:t>
            </a:r>
          </a:p>
        </p:txBody>
      </p:sp>
      <p:sp>
        <p:nvSpPr>
          <p:cNvPr id="3" name="İçerik Yer Tutucusu 2"/>
          <p:cNvSpPr>
            <a:spLocks noGrp="1"/>
          </p:cNvSpPr>
          <p:nvPr>
            <p:ph idx="1"/>
          </p:nvPr>
        </p:nvSpPr>
        <p:spPr>
          <a:xfrm>
            <a:off x="457200" y="2348880"/>
            <a:ext cx="8229600" cy="3975720"/>
          </a:xfrm>
        </p:spPr>
        <p:txBody>
          <a:bodyPr/>
          <a:lstStyle/>
          <a:p>
            <a:pPr marL="0" indent="0" algn="ctr">
              <a:buNone/>
            </a:pPr>
            <a:r>
              <a:rPr lang="tr-TR" dirty="0"/>
              <a:t>İKY, örgütün insan kaynakları ihtiyacını değerlendirilerek belirlendiği, bu ihtiyacın karşılandığı ve kendisinden en iyi yönde verimin alınacağı bir çalışma ortamının sağladığı süreç olup, örgütün amaçlarının gerçekleştirilmesine katkıda bulunan bir işletme fonksiyonudur. Konusu insandır, örgütteki tüm çalışanları kapsar.</a:t>
            </a:r>
          </a:p>
          <a:p>
            <a:endParaRPr lang="tr-TR" dirty="0"/>
          </a:p>
        </p:txBody>
      </p:sp>
    </p:spTree>
    <p:extLst>
      <p:ext uri="{BB962C8B-B14F-4D97-AF65-F5344CB8AC3E}">
        <p14:creationId xmlns:p14="http://schemas.microsoft.com/office/powerpoint/2010/main" val="3628848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İNSAN KAYNAKLARI YÖNETİMİNİN TARİHSEL GELİŞİMİ</a:t>
            </a:r>
            <a:endParaRPr lang="tr-TR" dirty="0"/>
          </a:p>
        </p:txBody>
      </p:sp>
      <p:sp>
        <p:nvSpPr>
          <p:cNvPr id="3" name="İçerik Yer Tutucusu 2"/>
          <p:cNvSpPr>
            <a:spLocks noGrp="1"/>
          </p:cNvSpPr>
          <p:nvPr>
            <p:ph idx="1"/>
          </p:nvPr>
        </p:nvSpPr>
        <p:spPr/>
        <p:txBody>
          <a:bodyPr/>
          <a:lstStyle/>
          <a:p>
            <a:r>
              <a:rPr lang="tr-TR" dirty="0" smtClean="0"/>
              <a:t>Endüstri Devrimi</a:t>
            </a:r>
          </a:p>
          <a:p>
            <a:r>
              <a:rPr lang="tr-TR" dirty="0" smtClean="0"/>
              <a:t>1911 Bilimsel Yönetim Hareketi</a:t>
            </a:r>
          </a:p>
          <a:p>
            <a:r>
              <a:rPr lang="tr-TR" dirty="0" smtClean="0"/>
              <a:t>1911-1930 Personel Departmanı</a:t>
            </a:r>
          </a:p>
          <a:p>
            <a:r>
              <a:rPr lang="tr-TR" dirty="0" smtClean="0"/>
              <a:t>1930-1970 Çalışanların karar almaya katılmaları, sendikalaşma, çalışan devir hızı gibi konular önem kazanmaya başlamıştır.</a:t>
            </a:r>
          </a:p>
          <a:p>
            <a:pPr marL="0" indent="0">
              <a:buNone/>
            </a:pPr>
            <a:endParaRPr lang="tr-TR" dirty="0"/>
          </a:p>
        </p:txBody>
      </p:sp>
    </p:spTree>
    <p:extLst>
      <p:ext uri="{BB962C8B-B14F-4D97-AF65-F5344CB8AC3E}">
        <p14:creationId xmlns:p14="http://schemas.microsoft.com/office/powerpoint/2010/main" val="2505319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860816"/>
          </a:xfrm>
        </p:spPr>
        <p:txBody>
          <a:bodyPr>
            <a:normAutofit fontScale="90000"/>
          </a:bodyPr>
          <a:lstStyle/>
          <a:p>
            <a:r>
              <a:rPr lang="tr-TR" dirty="0" smtClean="0"/>
              <a:t>İKY UYGULAMALARININ GELİŞMESİNE KATKI SAĞLAYAN OLAYLAR</a:t>
            </a:r>
            <a:endParaRPr lang="tr-TR" dirty="0"/>
          </a:p>
        </p:txBody>
      </p:sp>
      <p:sp>
        <p:nvSpPr>
          <p:cNvPr id="3" name="İçerik Yer Tutucusu 2"/>
          <p:cNvSpPr>
            <a:spLocks noGrp="1"/>
          </p:cNvSpPr>
          <p:nvPr>
            <p:ph idx="1"/>
          </p:nvPr>
        </p:nvSpPr>
        <p:spPr>
          <a:xfrm>
            <a:off x="457200" y="2564904"/>
            <a:ext cx="8229600" cy="3759696"/>
          </a:xfrm>
        </p:spPr>
        <p:txBody>
          <a:bodyPr>
            <a:normAutofit fontScale="92500"/>
          </a:bodyPr>
          <a:lstStyle/>
          <a:p>
            <a:pPr marL="514350" indent="-514350">
              <a:buFont typeface="+mj-lt"/>
              <a:buAutoNum type="arabicPeriod"/>
            </a:pPr>
            <a:r>
              <a:rPr lang="tr-TR" dirty="0" smtClean="0"/>
              <a:t>Fabrika Sistemi</a:t>
            </a:r>
          </a:p>
          <a:p>
            <a:pPr marL="514350" indent="-514350">
              <a:buFont typeface="+mj-lt"/>
              <a:buAutoNum type="arabicPeriod"/>
            </a:pPr>
            <a:r>
              <a:rPr lang="tr-TR" dirty="0" smtClean="0"/>
              <a:t>Kitle Üretim Sistemi</a:t>
            </a:r>
          </a:p>
          <a:p>
            <a:pPr marL="514350" indent="-514350">
              <a:buFont typeface="+mj-lt"/>
              <a:buAutoNum type="arabicPeriod"/>
            </a:pPr>
            <a:r>
              <a:rPr lang="tr-TR" dirty="0" smtClean="0"/>
              <a:t>Endüstriyel/Örgütsel Psikolojinin Katkıları</a:t>
            </a:r>
          </a:p>
          <a:p>
            <a:pPr marL="514350" indent="-514350">
              <a:buFont typeface="+mj-lt"/>
              <a:buAutoNum type="arabicPeriod"/>
            </a:pPr>
            <a:r>
              <a:rPr lang="tr-TR" dirty="0" err="1" smtClean="0"/>
              <a:t>Hawthorne</a:t>
            </a:r>
            <a:r>
              <a:rPr lang="tr-TR" dirty="0" smtClean="0"/>
              <a:t> Araştırmaları</a:t>
            </a:r>
          </a:p>
          <a:p>
            <a:pPr marL="514350" indent="-514350">
              <a:buFont typeface="+mj-lt"/>
              <a:buAutoNum type="arabicPeriod"/>
            </a:pPr>
            <a:r>
              <a:rPr lang="tr-TR" dirty="0" smtClean="0"/>
              <a:t>Beşeri İlişkiler Yönetimi</a:t>
            </a:r>
          </a:p>
          <a:p>
            <a:pPr marL="514350" indent="-514350">
              <a:buFont typeface="+mj-lt"/>
              <a:buAutoNum type="arabicPeriod"/>
            </a:pPr>
            <a:r>
              <a:rPr lang="tr-TR" dirty="0" smtClean="0"/>
              <a:t>Davranış Bilimlerinin Katkıları</a:t>
            </a:r>
          </a:p>
          <a:p>
            <a:pPr marL="514350" indent="-514350">
              <a:buFont typeface="+mj-lt"/>
              <a:buAutoNum type="arabicPeriod"/>
            </a:pPr>
            <a:r>
              <a:rPr lang="tr-TR" dirty="0" smtClean="0"/>
              <a:t>Yasal Düzenlemelerdeki Artışlar</a:t>
            </a:r>
          </a:p>
          <a:p>
            <a:pPr marL="514350" indent="-514350">
              <a:buFont typeface="+mj-lt"/>
              <a:buAutoNum type="arabicPeriod"/>
            </a:pPr>
            <a:r>
              <a:rPr lang="tr-TR" dirty="0" smtClean="0"/>
              <a:t>İnsan Kaynakları Fonksiyonlarında Artan Uzmanlaşma</a:t>
            </a:r>
            <a:endParaRPr lang="tr-TR" dirty="0"/>
          </a:p>
        </p:txBody>
      </p:sp>
    </p:spTree>
    <p:extLst>
      <p:ext uri="{BB962C8B-B14F-4D97-AF65-F5344CB8AC3E}">
        <p14:creationId xmlns:p14="http://schemas.microsoft.com/office/powerpoint/2010/main" val="567093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1- FABRİKA SİSTEMİ</a:t>
            </a:r>
            <a:endParaRPr lang="tr-TR" dirty="0"/>
          </a:p>
        </p:txBody>
      </p:sp>
      <p:sp>
        <p:nvSpPr>
          <p:cNvPr id="3" name="İçerik Yer Tutucusu 2"/>
          <p:cNvSpPr>
            <a:spLocks noGrp="1"/>
          </p:cNvSpPr>
          <p:nvPr>
            <p:ph idx="1"/>
          </p:nvPr>
        </p:nvSpPr>
        <p:spPr/>
        <p:txBody>
          <a:bodyPr>
            <a:normAutofit lnSpcReduction="10000"/>
          </a:bodyPr>
          <a:lstStyle/>
          <a:p>
            <a:r>
              <a:rPr lang="tr-TR" dirty="0"/>
              <a:t>M</a:t>
            </a:r>
            <a:r>
              <a:rPr lang="tr-TR" dirty="0" smtClean="0"/>
              <a:t>ekanik gücün gelişmesi, üretimde fabrika sisteminin doğmasına neden olmuştur. Kamusal ilgi çoğu kez sağlıksız ve tehlikeli olan çalışma şartları üzerine toplanmıştır.</a:t>
            </a:r>
          </a:p>
          <a:p>
            <a:r>
              <a:rPr lang="tr-TR" dirty="0" smtClean="0"/>
              <a:t>1880’li yılların sonunda bazı ülkelerde kadınlar ile çocuk yaştaki çalışanlar için çalışma saatlerini, çalışanların min. Ücret düzeylerini, sağlık ve güvenliklerini etkileyen çalışma şartlarını düzenleyen yasalar  yavaş yavaş kabul edilmeye başlanmıştır.</a:t>
            </a:r>
          </a:p>
          <a:p>
            <a:r>
              <a:rPr lang="tr-TR" dirty="0" smtClean="0"/>
              <a:t>İstihdam şartları gelişmeye, ilerlemeye ve iyileşmeye başlamıştır.  </a:t>
            </a:r>
            <a:endParaRPr lang="tr-TR" dirty="0"/>
          </a:p>
        </p:txBody>
      </p:sp>
    </p:spTree>
    <p:extLst>
      <p:ext uri="{BB962C8B-B14F-4D97-AF65-F5344CB8AC3E}">
        <p14:creationId xmlns:p14="http://schemas.microsoft.com/office/powerpoint/2010/main" val="410675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2- KİTLE ÜRETİM SİSTEMİ</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Bu sistem ile birlikte üretim tekniklerinde ilerlemeler meydana gelmiş, emek tasarrufu sağlayan makine ile ekipmanların kullanımı mümkün olmuştur.</a:t>
            </a:r>
          </a:p>
          <a:p>
            <a:r>
              <a:rPr lang="tr-TR" dirty="0" smtClean="0"/>
              <a:t>Yüksek maliyetler ile ücret oranlarındaki artışlar iş örgütlerini, emeği ve üretim olanaklarını çok daha etkin bir biçimde kullanmanın yöntemlerini aramaya itmiştir.</a:t>
            </a:r>
          </a:p>
          <a:p>
            <a:r>
              <a:rPr lang="tr-TR" dirty="0" smtClean="0"/>
              <a:t>TAYLOR ( BİLİMSEL YÖNETİM), zaman etütleri ve diğer kaynaklardan toplanan objektif veriye dayalı kesin ve net performans standartlarının gerekliliğini belirtmiştir. Bu standartlar, nitelikli çalışanları finansal açıdan ödüllendiren, verimsiz olanları da elimine eden bir esasa dayalıdır.</a:t>
            </a:r>
            <a:endParaRPr lang="tr-TR" dirty="0"/>
          </a:p>
        </p:txBody>
      </p:sp>
    </p:spTree>
    <p:extLst>
      <p:ext uri="{BB962C8B-B14F-4D97-AF65-F5344CB8AC3E}">
        <p14:creationId xmlns:p14="http://schemas.microsoft.com/office/powerpoint/2010/main" val="2705134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507288" cy="1212744"/>
          </a:xfrm>
        </p:spPr>
        <p:txBody>
          <a:bodyPr>
            <a:normAutofit fontScale="90000"/>
          </a:bodyPr>
          <a:lstStyle/>
          <a:p>
            <a:r>
              <a:rPr lang="tr-TR" dirty="0" smtClean="0"/>
              <a:t>3- ENDÜSTRİYEL/ÖRGÜTSEL PSİKOLOJİNİN KATKILARI</a:t>
            </a:r>
            <a:endParaRPr lang="tr-TR" dirty="0"/>
          </a:p>
        </p:txBody>
      </p:sp>
      <p:sp>
        <p:nvSpPr>
          <p:cNvPr id="3" name="İçerik Yer Tutucusu 2"/>
          <p:cNvSpPr>
            <a:spLocks noGrp="1"/>
          </p:cNvSpPr>
          <p:nvPr>
            <p:ph idx="1"/>
          </p:nvPr>
        </p:nvSpPr>
        <p:spPr>
          <a:xfrm>
            <a:off x="457200" y="1916832"/>
            <a:ext cx="8229600" cy="4407768"/>
          </a:xfrm>
        </p:spPr>
        <p:txBody>
          <a:bodyPr/>
          <a:lstStyle/>
          <a:p>
            <a:r>
              <a:rPr lang="tr-TR" dirty="0" smtClean="0"/>
              <a:t>Hugo </a:t>
            </a:r>
            <a:r>
              <a:rPr lang="tr-TR" dirty="0" err="1" smtClean="0"/>
              <a:t>Münsterberg</a:t>
            </a:r>
            <a:r>
              <a:rPr lang="tr-TR" dirty="0" smtClean="0"/>
              <a:t> ( Psikoloji ve Endüstriyel Psikoloji )</a:t>
            </a:r>
          </a:p>
          <a:p>
            <a:r>
              <a:rPr lang="tr-TR" dirty="0" smtClean="0"/>
              <a:t>Çalışanların seçiminde, eğitiminde ve etkinliğinde katkısının olabileceğine dikkat çekilmiştir.</a:t>
            </a:r>
          </a:p>
          <a:p>
            <a:r>
              <a:rPr lang="tr-TR" dirty="0" smtClean="0"/>
              <a:t>Günümüzde endüstriyel psikoloji,  alanı genişletilmiş ve psikolojinin önemli alanlarından birisi haline gelmiştir.</a:t>
            </a:r>
            <a:endParaRPr lang="tr-TR" dirty="0"/>
          </a:p>
        </p:txBody>
      </p:sp>
    </p:spTree>
    <p:extLst>
      <p:ext uri="{BB962C8B-B14F-4D97-AF65-F5344CB8AC3E}">
        <p14:creationId xmlns:p14="http://schemas.microsoft.com/office/powerpoint/2010/main" val="3623767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4- HAWRHORNE ARAŞTIRMALARI</a:t>
            </a:r>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Fiziki çevre şartlarının çalışanların verimleri ile yorgunlukları üzerindeki etkilerini belirlemeye dönük çalışmalardır.</a:t>
            </a:r>
          </a:p>
          <a:p>
            <a:r>
              <a:rPr lang="tr-TR" dirty="0" smtClean="0"/>
              <a:t>Araştırmalar devam ederken, verimlilik üzerinde sosyal çevrenin fiziksel çevreye eş değer hatta ondan çok daha yüksek bir etkiye sahip olabileceği keşfedilmiştir.</a:t>
            </a:r>
          </a:p>
          <a:p>
            <a:r>
              <a:rPr lang="tr-TR" dirty="0" smtClean="0"/>
              <a:t>E. Mayo ve arkadaşları, yaptıkları araştırmalar ile, çalışanların verimliliklerinde bir takım </a:t>
            </a:r>
            <a:r>
              <a:rPr lang="tr-TR" dirty="0" err="1" smtClean="0"/>
              <a:t>sosyo</a:t>
            </a:r>
            <a:r>
              <a:rPr lang="tr-TR" dirty="0" smtClean="0"/>
              <a:t>-psikolojik  faktörlerin önemli rol oynadıklarını ortaya koymuşlar  ve örgütsel verimliliğin artırılmasında işe değil çalışana önem verilmesinin gereğini savunmuşlardır.</a:t>
            </a:r>
          </a:p>
          <a:p>
            <a:r>
              <a:rPr lang="tr-TR" dirty="0" smtClean="0"/>
              <a:t>Bu çalışmalar, çalışanları motive edecek çok daha duyarlı yöntemleri bulmak ve işyerini </a:t>
            </a:r>
            <a:r>
              <a:rPr lang="tr-TR" dirty="0" err="1" smtClean="0"/>
              <a:t>insancıllaştırmaya</a:t>
            </a:r>
            <a:r>
              <a:rPr lang="tr-TR" dirty="0" smtClean="0"/>
              <a:t> dönük çabalara teşvik etmiştir.</a:t>
            </a:r>
          </a:p>
        </p:txBody>
      </p:sp>
    </p:spTree>
    <p:extLst>
      <p:ext uri="{BB962C8B-B14F-4D97-AF65-F5344CB8AC3E}">
        <p14:creationId xmlns:p14="http://schemas.microsoft.com/office/powerpoint/2010/main" val="220880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5- BEŞERİ İLİŞKLER HAREKETİ</a:t>
            </a:r>
            <a:endParaRPr lang="tr-TR" dirty="0"/>
          </a:p>
        </p:txBody>
      </p:sp>
      <p:sp>
        <p:nvSpPr>
          <p:cNvPr id="3" name="İçerik Yer Tutucusu 2"/>
          <p:cNvSpPr>
            <a:spLocks noGrp="1"/>
          </p:cNvSpPr>
          <p:nvPr>
            <p:ph idx="1"/>
          </p:nvPr>
        </p:nvSpPr>
        <p:spPr/>
        <p:txBody>
          <a:bodyPr>
            <a:normAutofit/>
          </a:bodyPr>
          <a:lstStyle/>
          <a:p>
            <a:r>
              <a:rPr lang="tr-TR" dirty="0" smtClean="0"/>
              <a:t>Bu hareket, tüm dikkatleri, çalışanlar arasındaki bireysel farklılıklar ile çalışanların performans ve davranışları üzerinde ki </a:t>
            </a:r>
            <a:r>
              <a:rPr lang="tr-TR" dirty="0" err="1" smtClean="0"/>
              <a:t>informal</a:t>
            </a:r>
            <a:r>
              <a:rPr lang="tr-TR" dirty="0" smtClean="0"/>
              <a:t> grupların sahip olabileceği etkiler üzerinde yoğunlaşmıştır. Yine bu hareket, yöneticilerin, astların duygu ve ihtiyaçlarına daha duyarlı olabilmek için iletişimlerini geliştirmelerinin gereğine dikkatleri toplamıştır. </a:t>
            </a:r>
            <a:endParaRPr lang="tr-TR" dirty="0"/>
          </a:p>
        </p:txBody>
      </p:sp>
    </p:spTree>
    <p:extLst>
      <p:ext uri="{BB962C8B-B14F-4D97-AF65-F5344CB8AC3E}">
        <p14:creationId xmlns:p14="http://schemas.microsoft.com/office/powerpoint/2010/main" val="2638218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6- DAVRANIŞ BİLİMLERİNİN KATKILARI</a:t>
            </a:r>
            <a:endParaRPr lang="tr-TR" dirty="0"/>
          </a:p>
        </p:txBody>
      </p:sp>
      <p:sp>
        <p:nvSpPr>
          <p:cNvPr id="3" name="İçerik Yer Tutucusu 2"/>
          <p:cNvSpPr>
            <a:spLocks noGrp="1"/>
          </p:cNvSpPr>
          <p:nvPr>
            <p:ph idx="1"/>
          </p:nvPr>
        </p:nvSpPr>
        <p:spPr/>
        <p:txBody>
          <a:bodyPr/>
          <a:lstStyle/>
          <a:p>
            <a:r>
              <a:rPr lang="tr-TR" dirty="0" smtClean="0"/>
              <a:t>Davranış bilimi sadece psikoloji, sosyoloji ve antropolojiden oluşan geleneksel bir disiplin olmayıp ekonomik amaçlara da yönelmiştir.</a:t>
            </a:r>
          </a:p>
          <a:p>
            <a:r>
              <a:rPr lang="tr-TR" dirty="0" smtClean="0"/>
              <a:t>Davranış bilimleri, örgütsel amaçlara ulaşmada çalışanların katılımını ve gruplardan faydalanmaya önem verir. </a:t>
            </a:r>
            <a:endParaRPr lang="tr-TR" dirty="0"/>
          </a:p>
        </p:txBody>
      </p:sp>
    </p:spTree>
    <p:extLst>
      <p:ext uri="{BB962C8B-B14F-4D97-AF65-F5344CB8AC3E}">
        <p14:creationId xmlns:p14="http://schemas.microsoft.com/office/powerpoint/2010/main" val="1809890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7- YASAL DÜZENLEMELERDEKİ ARTIŞLAR</a:t>
            </a:r>
            <a:endParaRPr lang="tr-TR" dirty="0"/>
          </a:p>
        </p:txBody>
      </p:sp>
      <p:sp>
        <p:nvSpPr>
          <p:cNvPr id="3" name="İçerik Yer Tutucusu 2"/>
          <p:cNvSpPr>
            <a:spLocks noGrp="1"/>
          </p:cNvSpPr>
          <p:nvPr>
            <p:ph idx="1"/>
          </p:nvPr>
        </p:nvSpPr>
        <p:spPr/>
        <p:txBody>
          <a:bodyPr>
            <a:normAutofit/>
          </a:bodyPr>
          <a:lstStyle/>
          <a:p>
            <a:r>
              <a:rPr lang="tr-TR" dirty="0" smtClean="0"/>
              <a:t>1930’lu yılların öncesinde işverenlerin çalışanlar ve sendikalar ile olan ilişkileri oldukça sınırlı yasal düzenlemelere tabi iken, 1930’lu yıllarda yaşanan bunalımların neden olduğu sosyal reforma dönük politik baskılar bu tür ilişkileri düzenleyen yasama faaliyetlerine neden olmuştur.</a:t>
            </a:r>
          </a:p>
          <a:p>
            <a:r>
              <a:rPr lang="tr-TR" dirty="0" smtClean="0"/>
              <a:t>1935 yılından sonraki yasal düzenlemeler, genel olarak tüm İK fonksiyonlarının performanslarını etkileyecek bir noktaya ulaşmıştır.</a:t>
            </a:r>
            <a:endParaRPr lang="tr-TR" dirty="0"/>
          </a:p>
        </p:txBody>
      </p:sp>
    </p:spTree>
    <p:extLst>
      <p:ext uri="{BB962C8B-B14F-4D97-AF65-F5344CB8AC3E}">
        <p14:creationId xmlns:p14="http://schemas.microsoft.com/office/powerpoint/2010/main" val="296892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8784976" cy="1800200"/>
          </a:xfrm>
        </p:spPr>
        <p:txBody>
          <a:bodyPr>
            <a:normAutofit/>
          </a:bodyPr>
          <a:lstStyle/>
          <a:p>
            <a:r>
              <a:rPr lang="tr-TR" dirty="0" smtClean="0"/>
              <a:t>8- İK FONKSİYONLARINDA ARTAN UZMANLAŞMA</a:t>
            </a:r>
            <a:endParaRPr lang="tr-TR" dirty="0"/>
          </a:p>
        </p:txBody>
      </p:sp>
      <p:sp>
        <p:nvSpPr>
          <p:cNvPr id="3" name="İçerik Yer Tutucusu 2"/>
          <p:cNvSpPr>
            <a:spLocks noGrp="1"/>
          </p:cNvSpPr>
          <p:nvPr>
            <p:ph idx="1"/>
          </p:nvPr>
        </p:nvSpPr>
        <p:spPr>
          <a:xfrm>
            <a:off x="457200" y="2276872"/>
            <a:ext cx="8229600" cy="4047728"/>
          </a:xfrm>
        </p:spPr>
        <p:txBody>
          <a:bodyPr>
            <a:normAutofit lnSpcReduction="10000"/>
          </a:bodyPr>
          <a:lstStyle/>
          <a:p>
            <a:r>
              <a:rPr lang="tr-TR" dirty="0" smtClean="0"/>
              <a:t>İlk başlarda İKY, yönetsel personel tarafından yerine getirilen fonksiyonlar olup bunlar, personel kiralama, işe alma, işten çıkarma ve çalışan ile ilgili kayıtları tutma ile sınırlıydı.</a:t>
            </a:r>
          </a:p>
          <a:p>
            <a:r>
              <a:rPr lang="tr-TR" dirty="0" smtClean="0"/>
              <a:t>Daha sonra çalışma saatleri ve ücret ile ilgili düzenlemeleri tapacak büro çalışanları istihdam edilmeye başlandı.</a:t>
            </a:r>
          </a:p>
          <a:p>
            <a:r>
              <a:rPr lang="tr-TR" dirty="0" smtClean="0"/>
              <a:t>1940’lı yıllarda ise personel departmanları kurularak belirli eğitim ve tecrübesi olan bireyler istihdam edilmeye başlandı.</a:t>
            </a:r>
            <a:endParaRPr lang="tr-TR" dirty="0"/>
          </a:p>
        </p:txBody>
      </p:sp>
    </p:spTree>
    <p:extLst>
      <p:ext uri="{BB962C8B-B14F-4D97-AF65-F5344CB8AC3E}">
        <p14:creationId xmlns:p14="http://schemas.microsoft.com/office/powerpoint/2010/main" val="4207943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just"/>
            <a:r>
              <a:rPr lang="tr-TR" dirty="0" smtClean="0"/>
              <a:t>İNSAN KAYNAKLARI YÖNETİMİNİN ÖNEMİ</a:t>
            </a:r>
            <a:endParaRPr lang="tr-TR" dirty="0"/>
          </a:p>
        </p:txBody>
      </p:sp>
      <p:sp>
        <p:nvSpPr>
          <p:cNvPr id="3" name="İçerik Yer Tutucusu 2"/>
          <p:cNvSpPr>
            <a:spLocks noGrp="1"/>
          </p:cNvSpPr>
          <p:nvPr>
            <p:ph idx="1"/>
          </p:nvPr>
        </p:nvSpPr>
        <p:spPr/>
        <p:txBody>
          <a:bodyPr>
            <a:normAutofit fontScale="92500" lnSpcReduction="10000"/>
          </a:bodyPr>
          <a:lstStyle/>
          <a:p>
            <a:pPr>
              <a:lnSpc>
                <a:spcPct val="110000"/>
              </a:lnSpc>
            </a:pPr>
            <a:r>
              <a:rPr lang="tr-TR" dirty="0" smtClean="0"/>
              <a:t>İKY uygulamaları, kurumun diğer fonksiyonlarının faaliyetlerini çok daha etkin hale getirecek ve örgütün karlılığına doğrudan katkıda bulanacak bir araç olarak görülmektedir.</a:t>
            </a:r>
          </a:p>
          <a:p>
            <a:r>
              <a:rPr lang="tr-TR" dirty="0" smtClean="0"/>
              <a:t>İKY uygulamaları, rekabet avantajı sağlamada anahtar bir rol oynamaktadır.</a:t>
            </a:r>
          </a:p>
          <a:p>
            <a:r>
              <a:rPr lang="tr-TR" dirty="0" err="1" smtClean="0"/>
              <a:t>İKY’nin</a:t>
            </a:r>
            <a:r>
              <a:rPr lang="tr-TR" dirty="0" smtClean="0"/>
              <a:t> önemini artıran diğer konular;</a:t>
            </a:r>
          </a:p>
          <a:p>
            <a:pPr marL="0" indent="0">
              <a:buNone/>
            </a:pPr>
            <a:r>
              <a:rPr lang="tr-TR" dirty="0"/>
              <a:t>	</a:t>
            </a:r>
            <a:r>
              <a:rPr lang="tr-TR" dirty="0" smtClean="0"/>
              <a:t>*Küreselleşme</a:t>
            </a:r>
          </a:p>
          <a:p>
            <a:pPr marL="0" indent="0">
              <a:buNone/>
            </a:pPr>
            <a:r>
              <a:rPr lang="tr-TR" dirty="0"/>
              <a:t>	</a:t>
            </a:r>
            <a:r>
              <a:rPr lang="tr-TR" dirty="0" smtClean="0"/>
              <a:t>*Kalite ve toplam kalite yönetimi</a:t>
            </a:r>
          </a:p>
          <a:p>
            <a:pPr marL="0" indent="0">
              <a:buNone/>
            </a:pPr>
            <a:r>
              <a:rPr lang="tr-TR" dirty="0"/>
              <a:t>	</a:t>
            </a:r>
            <a:r>
              <a:rPr lang="tr-TR" dirty="0" smtClean="0"/>
              <a:t>*Sosyal Durum</a:t>
            </a:r>
          </a:p>
          <a:p>
            <a:pPr marL="0" indent="0">
              <a:buNone/>
            </a:pPr>
            <a:r>
              <a:rPr lang="tr-TR" dirty="0"/>
              <a:t>	</a:t>
            </a:r>
            <a:r>
              <a:rPr lang="tr-TR" dirty="0" smtClean="0"/>
              <a:t>*Yüksek performanslı iş (çalışma) sistemleri</a:t>
            </a:r>
            <a:endParaRPr lang="tr-TR" dirty="0"/>
          </a:p>
        </p:txBody>
      </p:sp>
    </p:spTree>
    <p:extLst>
      <p:ext uri="{BB962C8B-B14F-4D97-AF65-F5344CB8AC3E}">
        <p14:creationId xmlns:p14="http://schemas.microsoft.com/office/powerpoint/2010/main" val="346070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r>
              <a:rPr lang="tr-TR" dirty="0" smtClean="0"/>
              <a:t>Personel Yönetimi ve </a:t>
            </a:r>
            <a:r>
              <a:rPr lang="tr-TR" dirty="0" err="1" smtClean="0"/>
              <a:t>İKY’den</a:t>
            </a:r>
            <a:r>
              <a:rPr lang="tr-TR" dirty="0" smtClean="0"/>
              <a:t> Farkları </a:t>
            </a:r>
            <a:endParaRPr lang="tr-TR" dirty="0"/>
          </a:p>
        </p:txBody>
      </p:sp>
      <p:pic>
        <p:nvPicPr>
          <p:cNvPr id="1028" name="Picture 4" descr="C:\Users\Metin\altc4b1n_yakalilar.jpg"/>
          <p:cNvPicPr>
            <a:picLocks noGrp="1" noChangeAspect="1" noChangeArrowheads="1"/>
          </p:cNvPicPr>
          <p:nvPr>
            <p:ph idx="1"/>
          </p:nvPr>
        </p:nvPicPr>
        <p:blipFill>
          <a:blip r:embed="rId2"/>
          <a:stretch>
            <a:fillRect/>
          </a:stretch>
        </p:blipFill>
        <p:spPr bwMode="auto">
          <a:xfrm>
            <a:off x="457200" y="2709986"/>
            <a:ext cx="8229600" cy="2839791"/>
          </a:xfrm>
          <a:prstGeom prst="rect">
            <a:avLst/>
          </a:prstGeom>
          <a:noFill/>
        </p:spPr>
      </p:pic>
      <p:pic>
        <p:nvPicPr>
          <p:cNvPr id="1029" name="Picture 5" descr="C:\Users\Metin\mavi yaka.jpg"/>
          <p:cNvPicPr>
            <a:picLocks noChangeAspect="1" noChangeArrowheads="1"/>
          </p:cNvPicPr>
          <p:nvPr/>
        </p:nvPicPr>
        <p:blipFill>
          <a:blip r:embed="rId3" cstate="print"/>
          <a:srcRect/>
          <a:stretch>
            <a:fillRect/>
          </a:stretch>
        </p:blipFill>
        <p:spPr bwMode="auto">
          <a:xfrm>
            <a:off x="428596" y="2000240"/>
            <a:ext cx="3500462" cy="1714512"/>
          </a:xfrm>
          <a:prstGeom prst="rect">
            <a:avLst/>
          </a:prstGeom>
          <a:noFill/>
        </p:spPr>
      </p:pic>
      <p:sp>
        <p:nvSpPr>
          <p:cNvPr id="9" name="8 Metin kutusu"/>
          <p:cNvSpPr txBox="1"/>
          <p:nvPr/>
        </p:nvSpPr>
        <p:spPr>
          <a:xfrm>
            <a:off x="3000364" y="6000768"/>
            <a:ext cx="1857388" cy="369332"/>
          </a:xfrm>
          <a:prstGeom prst="rect">
            <a:avLst/>
          </a:prstGeom>
          <a:noFill/>
        </p:spPr>
        <p:txBody>
          <a:bodyPr wrap="square" rtlCol="0">
            <a:spAutoFit/>
          </a:bodyPr>
          <a:lstStyle/>
          <a:p>
            <a:r>
              <a:rPr lang="tr-TR" dirty="0" smtClean="0"/>
              <a:t>ALTIN YAKA</a:t>
            </a:r>
            <a:endParaRPr lang="tr-TR" dirty="0"/>
          </a:p>
        </p:txBody>
      </p:sp>
      <p:sp>
        <p:nvSpPr>
          <p:cNvPr id="10" name="9 Metin kutusu"/>
          <p:cNvSpPr txBox="1"/>
          <p:nvPr/>
        </p:nvSpPr>
        <p:spPr>
          <a:xfrm>
            <a:off x="1071538" y="5143512"/>
            <a:ext cx="1496372" cy="369332"/>
          </a:xfrm>
          <a:prstGeom prst="rect">
            <a:avLst/>
          </a:prstGeom>
          <a:noFill/>
        </p:spPr>
        <p:txBody>
          <a:bodyPr wrap="none" rtlCol="0">
            <a:spAutoFit/>
          </a:bodyPr>
          <a:lstStyle/>
          <a:p>
            <a:r>
              <a:rPr lang="tr-TR" dirty="0" smtClean="0"/>
              <a:t>BEYAZ YAKA</a:t>
            </a:r>
            <a:endParaRPr lang="tr-TR" dirty="0"/>
          </a:p>
        </p:txBody>
      </p:sp>
      <p:sp>
        <p:nvSpPr>
          <p:cNvPr id="11" name="10 Metin kutusu"/>
          <p:cNvSpPr txBox="1"/>
          <p:nvPr/>
        </p:nvSpPr>
        <p:spPr>
          <a:xfrm flipH="1">
            <a:off x="3071801" y="4357694"/>
            <a:ext cx="1571636" cy="369332"/>
          </a:xfrm>
          <a:prstGeom prst="rect">
            <a:avLst/>
          </a:prstGeom>
          <a:noFill/>
        </p:spPr>
        <p:txBody>
          <a:bodyPr wrap="square" rtlCol="0">
            <a:spAutoFit/>
          </a:bodyPr>
          <a:lstStyle/>
          <a:p>
            <a:r>
              <a:rPr lang="tr-TR" dirty="0" smtClean="0"/>
              <a:t>MAVİ YAKA</a:t>
            </a:r>
            <a:endParaRPr lang="tr-TR" dirty="0"/>
          </a:p>
        </p:txBody>
      </p:sp>
      <p:sp>
        <p:nvSpPr>
          <p:cNvPr id="12" name="11 Metin kutusu"/>
          <p:cNvSpPr txBox="1"/>
          <p:nvPr/>
        </p:nvSpPr>
        <p:spPr>
          <a:xfrm>
            <a:off x="4572000" y="2285992"/>
            <a:ext cx="3643338" cy="1200329"/>
          </a:xfrm>
          <a:prstGeom prst="rect">
            <a:avLst/>
          </a:prstGeom>
          <a:noFill/>
        </p:spPr>
        <p:txBody>
          <a:bodyPr wrap="square" rtlCol="0">
            <a:spAutoFit/>
          </a:bodyPr>
          <a:lstStyle/>
          <a:p>
            <a:pPr algn="just"/>
            <a:r>
              <a:rPr lang="tr-TR" dirty="0" smtClean="0"/>
              <a:t>Bir işi yapmak üzere işletmede istihdam edilen herkes </a:t>
            </a:r>
            <a:r>
              <a:rPr lang="tr-TR" b="1" dirty="0" smtClean="0"/>
              <a:t>personel</a:t>
            </a:r>
            <a:r>
              <a:rPr lang="tr-TR" dirty="0" smtClean="0"/>
              <a:t> kavramı içinde yer alır.</a:t>
            </a:r>
          </a:p>
          <a:p>
            <a:endParaRPr lang="tr-TR" dirty="0"/>
          </a:p>
        </p:txBody>
      </p:sp>
    </p:spTree>
    <p:extLst>
      <p:ext uri="{BB962C8B-B14F-4D97-AF65-F5344CB8AC3E}">
        <p14:creationId xmlns:p14="http://schemas.microsoft.com/office/powerpoint/2010/main" val="412129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720080"/>
          </a:xfrm>
        </p:spPr>
        <p:txBody>
          <a:bodyPr>
            <a:normAutofit fontScale="90000"/>
          </a:bodyPr>
          <a:lstStyle/>
          <a:p>
            <a:r>
              <a:rPr lang="tr-TR" dirty="0" smtClean="0"/>
              <a:t>Personel Yönetimi</a:t>
            </a:r>
            <a:endParaRPr lang="tr-TR" dirty="0"/>
          </a:p>
        </p:txBody>
      </p:sp>
      <p:sp>
        <p:nvSpPr>
          <p:cNvPr id="3" name="2 İçerik Yer Tutucusu"/>
          <p:cNvSpPr>
            <a:spLocks noGrp="1"/>
          </p:cNvSpPr>
          <p:nvPr>
            <p:ph idx="1"/>
          </p:nvPr>
        </p:nvSpPr>
        <p:spPr>
          <a:xfrm>
            <a:off x="179512" y="1124744"/>
            <a:ext cx="8784976" cy="5544616"/>
          </a:xfrm>
        </p:spPr>
        <p:txBody>
          <a:bodyPr>
            <a:normAutofit fontScale="40000" lnSpcReduction="20000"/>
          </a:bodyPr>
          <a:lstStyle/>
          <a:p>
            <a:pPr>
              <a:lnSpc>
                <a:spcPct val="120000"/>
              </a:lnSpc>
            </a:pPr>
            <a:r>
              <a:rPr lang="tr-TR" sz="5100" b="1" dirty="0" smtClean="0"/>
              <a:t>Tarihsel gelişim içinde personel bölümü </a:t>
            </a:r>
            <a:r>
              <a:rPr lang="tr-TR" sz="5100" dirty="0" smtClean="0"/>
              <a:t> ilk önce sadece kayıt tutan bir</a:t>
            </a:r>
            <a:br>
              <a:rPr lang="tr-TR" sz="5100" dirty="0" smtClean="0"/>
            </a:br>
            <a:r>
              <a:rPr lang="tr-TR" sz="5100" dirty="0" smtClean="0"/>
              <a:t>bölüm olarak kurulmuştu. Personel bölümlerinin temel görevi istihdama ilişkin kayıtları tutmak, istihdam ilişkilerini sağlamak ve sürdürmektir.</a:t>
            </a:r>
            <a:endParaRPr lang="tr-TR" sz="5100" b="1" dirty="0" smtClean="0"/>
          </a:p>
          <a:p>
            <a:pPr algn="just">
              <a:lnSpc>
                <a:spcPct val="120000"/>
              </a:lnSpc>
            </a:pPr>
            <a:r>
              <a:rPr lang="tr-TR" sz="5100" b="1" dirty="0" smtClean="0"/>
              <a:t>1930’lu</a:t>
            </a:r>
            <a:r>
              <a:rPr lang="tr-TR" sz="5100" dirty="0" smtClean="0"/>
              <a:t> yıllarda çalışma ilişkileri bölümü olarak adlandırılan personel bölümüne;</a:t>
            </a:r>
          </a:p>
          <a:p>
            <a:pPr algn="just">
              <a:lnSpc>
                <a:spcPct val="120000"/>
              </a:lnSpc>
            </a:pPr>
            <a:r>
              <a:rPr lang="tr-TR" sz="5100" b="1" dirty="0" smtClean="0"/>
              <a:t>İşe alma, atama , terfi, nakil, ücret belirleme, işten çıkartma ve sendikalarla ilişkileri yürütme</a:t>
            </a:r>
            <a:r>
              <a:rPr lang="tr-TR" sz="5100" dirty="0" smtClean="0"/>
              <a:t> görevleri verilmiştir.</a:t>
            </a:r>
          </a:p>
          <a:p>
            <a:pPr algn="just">
              <a:lnSpc>
                <a:spcPct val="120000"/>
              </a:lnSpc>
            </a:pPr>
            <a:r>
              <a:rPr lang="tr-TR" sz="5100" b="1" dirty="0" smtClean="0"/>
              <a:t>II. Dünya Savaşı’ndan </a:t>
            </a:r>
            <a:r>
              <a:rPr lang="tr-TR" sz="5100" dirty="0" smtClean="0"/>
              <a:t>iş gücü kıtlığıyla başa çıkabilmek ve  çalışan verimliliğini yükseltmek amacıyla; </a:t>
            </a:r>
            <a:r>
              <a:rPr lang="tr-TR" sz="5100" b="1" dirty="0" smtClean="0"/>
              <a:t>Endüstriyel psikoloji </a:t>
            </a:r>
            <a:r>
              <a:rPr lang="tr-TR" sz="5100" dirty="0" smtClean="0"/>
              <a:t>alanında çalışmalar yapıldı. </a:t>
            </a:r>
          </a:p>
          <a:p>
            <a:pPr algn="just">
              <a:lnSpc>
                <a:spcPct val="120000"/>
              </a:lnSpc>
            </a:pPr>
            <a:r>
              <a:rPr lang="tr-TR" sz="5100" dirty="0" smtClean="0"/>
              <a:t>Ücret adaleti sağlanmasına önem verildi, yan ödemeler getirildi böylelikle personel bölümleri görevlerine;  </a:t>
            </a:r>
          </a:p>
          <a:p>
            <a:pPr marL="0" indent="0" algn="just">
              <a:lnSpc>
                <a:spcPct val="120000"/>
              </a:lnSpc>
              <a:buNone/>
            </a:pPr>
            <a:r>
              <a:rPr lang="tr-TR" sz="5100" dirty="0" smtClean="0"/>
              <a:t>	İşletmeye eleman kazandırmak </a:t>
            </a:r>
          </a:p>
          <a:p>
            <a:pPr marL="0" indent="0" algn="just">
              <a:lnSpc>
                <a:spcPct val="120000"/>
              </a:lnSpc>
              <a:buNone/>
            </a:pPr>
            <a:r>
              <a:rPr lang="tr-TR" sz="5100" dirty="0" smtClean="0"/>
              <a:t>	Mevcut çalışanları işletmeye bağlı kılmak eklendi.</a:t>
            </a:r>
          </a:p>
          <a:p>
            <a:pPr algn="just">
              <a:lnSpc>
                <a:spcPct val="120000"/>
              </a:lnSpc>
            </a:pPr>
            <a:r>
              <a:rPr lang="tr-TR" sz="5100" b="1" dirty="0" smtClean="0"/>
              <a:t>1970’lerde endüstriyel ilişkiler </a:t>
            </a:r>
            <a:r>
              <a:rPr lang="tr-TR" sz="5100" dirty="0" smtClean="0"/>
              <a:t>fonksiyonu eklendi.</a:t>
            </a:r>
            <a:r>
              <a:rPr lang="tr-TR" dirty="0" smtClean="0"/>
              <a:t/>
            </a:r>
            <a:br>
              <a:rPr lang="tr-TR" dirty="0" smtClean="0"/>
            </a:br>
            <a:endParaRPr lang="tr-TR" dirty="0" smtClean="0"/>
          </a:p>
        </p:txBody>
      </p:sp>
    </p:spTree>
    <p:extLst>
      <p:ext uri="{BB962C8B-B14F-4D97-AF65-F5344CB8AC3E}">
        <p14:creationId xmlns:p14="http://schemas.microsoft.com/office/powerpoint/2010/main" val="3228154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08720"/>
            <a:ext cx="8229600" cy="1152128"/>
          </a:xfrm>
        </p:spPr>
        <p:txBody>
          <a:bodyPr>
            <a:normAutofit fontScale="90000"/>
          </a:bodyPr>
          <a:lstStyle/>
          <a:p>
            <a:r>
              <a:rPr lang="tr-TR" sz="4400" dirty="0" smtClean="0"/>
              <a:t>Personel Yönetimi ile İKY arasındaki temel farklar: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
            </a:r>
            <a:br>
              <a:rPr lang="tr-TR" dirty="0" smtClean="0"/>
            </a:br>
            <a:endParaRPr lang="tr-TR" dirty="0"/>
          </a:p>
        </p:txBody>
      </p:sp>
      <p:graphicFrame>
        <p:nvGraphicFramePr>
          <p:cNvPr id="4" name="3 Tablo"/>
          <p:cNvGraphicFramePr>
            <a:graphicFrameLocks noGrp="1"/>
          </p:cNvGraphicFramePr>
          <p:nvPr>
            <p:extLst>
              <p:ext uri="{D42A27DB-BD31-4B8C-83A1-F6EECF244321}">
                <p14:modId xmlns:p14="http://schemas.microsoft.com/office/powerpoint/2010/main" val="2538520145"/>
              </p:ext>
            </p:extLst>
          </p:nvPr>
        </p:nvGraphicFramePr>
        <p:xfrm>
          <a:off x="571472" y="1628801"/>
          <a:ext cx="7786742" cy="4394799"/>
        </p:xfrm>
        <a:graphic>
          <a:graphicData uri="http://schemas.openxmlformats.org/drawingml/2006/table">
            <a:tbl>
              <a:tblPr firstRow="1" bandRow="1">
                <a:tableStyleId>{5C22544A-7EE6-4342-B048-85BDC9FD1C3A}</a:tableStyleId>
              </a:tblPr>
              <a:tblGrid>
                <a:gridCol w="3929090"/>
                <a:gridCol w="3857652"/>
              </a:tblGrid>
              <a:tr h="399527">
                <a:tc>
                  <a:txBody>
                    <a:bodyPr/>
                    <a:lstStyle/>
                    <a:p>
                      <a:r>
                        <a:rPr lang="tr-TR" dirty="0" smtClean="0"/>
                        <a:t>PERSONEL YÖNETİMİ</a:t>
                      </a:r>
                      <a:endParaRPr lang="tr-TR" dirty="0"/>
                    </a:p>
                  </a:txBody>
                  <a:tcPr/>
                </a:tc>
                <a:tc>
                  <a:txBody>
                    <a:bodyPr/>
                    <a:lstStyle/>
                    <a:p>
                      <a:r>
                        <a:rPr lang="tr-TR" dirty="0" smtClean="0"/>
                        <a:t>İK</a:t>
                      </a:r>
                      <a:r>
                        <a:rPr lang="tr-TR" baseline="0" dirty="0" smtClean="0"/>
                        <a:t> YÖNETİMİ</a:t>
                      </a:r>
                      <a:endParaRPr lang="tr-TR" dirty="0"/>
                    </a:p>
                  </a:txBody>
                  <a:tcPr/>
                </a:tc>
              </a:tr>
              <a:tr h="998818">
                <a:tc>
                  <a:txBody>
                    <a:bodyPr/>
                    <a:lstStyle/>
                    <a:p>
                      <a:r>
                        <a:rPr lang="tr-TR" dirty="0" smtClean="0"/>
                        <a:t>Çalışanlara</a:t>
                      </a:r>
                      <a:r>
                        <a:rPr lang="tr-TR" baseline="0" dirty="0" smtClean="0"/>
                        <a:t> maliyet unsuru olarak bakar</a:t>
                      </a:r>
                      <a:endParaRPr lang="tr-TR" dirty="0"/>
                    </a:p>
                  </a:txBody>
                  <a:tcPr/>
                </a:tc>
                <a:tc>
                  <a:txBody>
                    <a:bodyPr/>
                    <a:lstStyle/>
                    <a:p>
                      <a:r>
                        <a:rPr lang="tr-TR" dirty="0" smtClean="0"/>
                        <a:t>İnsan</a:t>
                      </a:r>
                      <a:r>
                        <a:rPr lang="tr-TR" baseline="0" dirty="0" smtClean="0"/>
                        <a:t> odaklıdır ve insanları geliştirilmesi gereken kaynak olarak görür</a:t>
                      </a:r>
                      <a:endParaRPr lang="tr-TR" dirty="0"/>
                    </a:p>
                  </a:txBody>
                  <a:tcPr/>
                </a:tc>
              </a:tr>
              <a:tr h="399527">
                <a:tc>
                  <a:txBody>
                    <a:bodyPr/>
                    <a:lstStyle/>
                    <a:p>
                      <a:r>
                        <a:rPr lang="tr-TR" dirty="0" smtClean="0"/>
                        <a:t>İş odaklı</a:t>
                      </a:r>
                      <a:endParaRPr lang="tr-TR" dirty="0"/>
                    </a:p>
                  </a:txBody>
                  <a:tcPr/>
                </a:tc>
                <a:tc>
                  <a:txBody>
                    <a:bodyPr/>
                    <a:lstStyle/>
                    <a:p>
                      <a:r>
                        <a:rPr lang="tr-TR" dirty="0" smtClean="0"/>
                        <a:t>İnsan odaklı</a:t>
                      </a:r>
                      <a:endParaRPr lang="tr-TR" dirty="0"/>
                    </a:p>
                  </a:txBody>
                  <a:tcPr/>
                </a:tc>
              </a:tr>
              <a:tr h="399527">
                <a:tc>
                  <a:txBody>
                    <a:bodyPr/>
                    <a:lstStyle/>
                    <a:p>
                      <a:r>
                        <a:rPr lang="tr-TR" dirty="0" smtClean="0"/>
                        <a:t>Kısa vadeli iç planlama</a:t>
                      </a:r>
                      <a:endParaRPr lang="tr-TR" dirty="0"/>
                    </a:p>
                  </a:txBody>
                  <a:tcPr/>
                </a:tc>
                <a:tc>
                  <a:txBody>
                    <a:bodyPr/>
                    <a:lstStyle/>
                    <a:p>
                      <a:r>
                        <a:rPr lang="tr-TR" dirty="0" smtClean="0"/>
                        <a:t>Uzun vadeli stratejik planlama</a:t>
                      </a:r>
                      <a:endParaRPr lang="tr-TR" dirty="0"/>
                    </a:p>
                  </a:txBody>
                  <a:tcPr/>
                </a:tc>
              </a:tr>
              <a:tr h="699173">
                <a:tc>
                  <a:txBody>
                    <a:bodyPr/>
                    <a:lstStyle/>
                    <a:p>
                      <a:r>
                        <a:rPr lang="tr-TR" dirty="0" err="1" smtClean="0"/>
                        <a:t>Operasyonel</a:t>
                      </a:r>
                      <a:r>
                        <a:rPr lang="tr-TR" baseline="0" dirty="0" smtClean="0"/>
                        <a:t> faaliyetler </a:t>
                      </a:r>
                      <a:r>
                        <a:rPr lang="tr-TR" dirty="0" smtClean="0"/>
                        <a:t>(Belirgin bazı</a:t>
                      </a:r>
                      <a:r>
                        <a:rPr lang="tr-TR" baseline="0" dirty="0" smtClean="0"/>
                        <a:t> konular üzerine odaklıdır)</a:t>
                      </a:r>
                      <a:endParaRPr lang="tr-TR" dirty="0"/>
                    </a:p>
                  </a:txBody>
                  <a:tcPr/>
                </a:tc>
                <a:tc>
                  <a:txBody>
                    <a:bodyPr/>
                    <a:lstStyle/>
                    <a:p>
                      <a:r>
                        <a:rPr lang="tr-TR" dirty="0" smtClean="0"/>
                        <a:t>Danışmanlık</a:t>
                      </a:r>
                      <a:r>
                        <a:rPr lang="tr-TR" baseline="0" dirty="0" smtClean="0"/>
                        <a:t> hizmeti </a:t>
                      </a:r>
                      <a:r>
                        <a:rPr lang="tr-TR" dirty="0" smtClean="0"/>
                        <a:t>(Tüm</a:t>
                      </a:r>
                      <a:r>
                        <a:rPr lang="tr-TR" baseline="0" dirty="0" smtClean="0"/>
                        <a:t> personel meseleleriyle ilgilenir)</a:t>
                      </a:r>
                      <a:endParaRPr lang="tr-TR" dirty="0"/>
                    </a:p>
                  </a:txBody>
                  <a:tcPr/>
                </a:tc>
              </a:tr>
              <a:tr h="699173">
                <a:tc>
                  <a:txBody>
                    <a:bodyPr/>
                    <a:lstStyle/>
                    <a:p>
                      <a:r>
                        <a:rPr lang="tr-TR" dirty="0" smtClean="0"/>
                        <a:t>Günlük rutin işlerle uğraşır</a:t>
                      </a:r>
                      <a:endParaRPr lang="tr-TR" dirty="0"/>
                    </a:p>
                  </a:txBody>
                  <a:tcPr/>
                </a:tc>
                <a:tc>
                  <a:txBody>
                    <a:bodyPr/>
                    <a:lstStyle/>
                    <a:p>
                      <a:r>
                        <a:rPr lang="tr-TR" dirty="0" smtClean="0"/>
                        <a:t>Örgütün</a:t>
                      </a:r>
                      <a:r>
                        <a:rPr lang="tr-TR" baseline="0" dirty="0" smtClean="0"/>
                        <a:t> r</a:t>
                      </a:r>
                      <a:r>
                        <a:rPr lang="tr-TR" dirty="0" smtClean="0"/>
                        <a:t>ekabetçi avantaj elde</a:t>
                      </a:r>
                      <a:r>
                        <a:rPr lang="tr-TR" baseline="0" dirty="0" smtClean="0"/>
                        <a:t> etmesini hedefler</a:t>
                      </a:r>
                      <a:endParaRPr lang="tr-TR" dirty="0"/>
                    </a:p>
                  </a:txBody>
                  <a:tcPr/>
                </a:tc>
              </a:tr>
              <a:tr h="399527">
                <a:tc>
                  <a:txBody>
                    <a:bodyPr/>
                    <a:lstStyle/>
                    <a:p>
                      <a:r>
                        <a:rPr lang="tr-TR" dirty="0" smtClean="0"/>
                        <a:t>Statik bir yapı </a:t>
                      </a:r>
                      <a:endParaRPr lang="tr-TR" dirty="0"/>
                    </a:p>
                  </a:txBody>
                  <a:tcPr/>
                </a:tc>
                <a:tc>
                  <a:txBody>
                    <a:bodyPr/>
                    <a:lstStyle/>
                    <a:p>
                      <a:r>
                        <a:rPr lang="tr-TR" dirty="0" smtClean="0"/>
                        <a:t>Dinamik bir yapı</a:t>
                      </a:r>
                      <a:endParaRPr lang="tr-TR" dirty="0"/>
                    </a:p>
                  </a:txBody>
                  <a:tcPr/>
                </a:tc>
              </a:tr>
              <a:tr h="399527">
                <a:tc>
                  <a:txBody>
                    <a:bodyPr/>
                    <a:lstStyle/>
                    <a:p>
                      <a:r>
                        <a:rPr lang="tr-TR" dirty="0" smtClean="0"/>
                        <a:t>İşte çalışan insan</a:t>
                      </a:r>
                      <a:endParaRPr lang="tr-TR" dirty="0"/>
                    </a:p>
                  </a:txBody>
                  <a:tcPr/>
                </a:tc>
                <a:tc>
                  <a:txBody>
                    <a:bodyPr/>
                    <a:lstStyle/>
                    <a:p>
                      <a:r>
                        <a:rPr lang="tr-TR" dirty="0" smtClean="0"/>
                        <a:t>İşi yönlendiren insan</a:t>
                      </a:r>
                      <a:endParaRPr lang="tr-TR" dirty="0"/>
                    </a:p>
                  </a:txBody>
                  <a:tcPr/>
                </a:tc>
              </a:tr>
            </a:tbl>
          </a:graphicData>
        </a:graphic>
      </p:graphicFrame>
    </p:spTree>
    <p:extLst>
      <p:ext uri="{BB962C8B-B14F-4D97-AF65-F5344CB8AC3E}">
        <p14:creationId xmlns:p14="http://schemas.microsoft.com/office/powerpoint/2010/main" val="339331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t>İKY’nin</a:t>
            </a:r>
            <a:r>
              <a:rPr lang="tr-TR" dirty="0" smtClean="0"/>
              <a:t> Personel Yönetiminden </a:t>
            </a:r>
            <a:r>
              <a:rPr lang="tr-TR" dirty="0"/>
              <a:t>F</a:t>
            </a:r>
            <a:r>
              <a:rPr lang="tr-TR" dirty="0" smtClean="0"/>
              <a:t>arklı Olarak;</a:t>
            </a:r>
            <a:endParaRPr lang="tr-TR" dirty="0"/>
          </a:p>
        </p:txBody>
      </p:sp>
      <p:sp>
        <p:nvSpPr>
          <p:cNvPr id="3" name="İçerik Yer Tutucusu 2"/>
          <p:cNvSpPr>
            <a:spLocks noGrp="1"/>
          </p:cNvSpPr>
          <p:nvPr>
            <p:ph idx="1"/>
          </p:nvPr>
        </p:nvSpPr>
        <p:spPr>
          <a:xfrm>
            <a:off x="251520" y="1935480"/>
            <a:ext cx="8568952" cy="4661872"/>
          </a:xfrm>
        </p:spPr>
        <p:txBody>
          <a:bodyPr/>
          <a:lstStyle/>
          <a:p>
            <a:pPr marL="514350" indent="-514350" algn="just">
              <a:buAutoNum type="alphaLcPeriod"/>
            </a:pPr>
            <a:r>
              <a:rPr lang="tr-TR" dirty="0"/>
              <a:t>İ</a:t>
            </a:r>
            <a:r>
              <a:rPr lang="tr-TR" dirty="0" smtClean="0"/>
              <a:t>nsanların </a:t>
            </a:r>
            <a:r>
              <a:rPr lang="tr-TR" dirty="0"/>
              <a:t>kazanılması, motive edilmesi ve yönetilmesi için stratejik, tutarlı ve geniş kapsamlı planlama yeteneği bulunan bir çatı sağladığı </a:t>
            </a:r>
            <a:endParaRPr lang="tr-TR" dirty="0" smtClean="0"/>
          </a:p>
          <a:p>
            <a:pPr marL="514350" indent="-514350" algn="just">
              <a:buAutoNum type="alphaLcPeriod"/>
            </a:pPr>
            <a:endParaRPr lang="tr-TR" dirty="0" smtClean="0"/>
          </a:p>
          <a:p>
            <a:pPr marL="514350" indent="-514350" algn="just">
              <a:buAutoNum type="alphaLcPeriod"/>
            </a:pPr>
            <a:r>
              <a:rPr lang="tr-TR" dirty="0"/>
              <a:t>Ö</a:t>
            </a:r>
            <a:r>
              <a:rPr lang="tr-TR" dirty="0" smtClean="0"/>
              <a:t>rgütün </a:t>
            </a:r>
            <a:r>
              <a:rPr lang="tr-TR" dirty="0"/>
              <a:t>tüm yönetim süreçlerine katıldığı (dahil olduğu) söylenebilir.</a:t>
            </a:r>
          </a:p>
          <a:p>
            <a:endParaRPr lang="tr-TR" dirty="0"/>
          </a:p>
        </p:txBody>
      </p:sp>
    </p:spTree>
    <p:extLst>
      <p:ext uri="{BB962C8B-B14F-4D97-AF65-F5344CB8AC3E}">
        <p14:creationId xmlns:p14="http://schemas.microsoft.com/office/powerpoint/2010/main" val="4206318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Stratejik İnsan Kaynakları Yönetimi</a:t>
            </a:r>
            <a:endParaRPr lang="tr-TR" dirty="0"/>
          </a:p>
        </p:txBody>
      </p:sp>
      <p:sp>
        <p:nvSpPr>
          <p:cNvPr id="3" name="İçerik Yer Tutucusu 2"/>
          <p:cNvSpPr>
            <a:spLocks noGrp="1"/>
          </p:cNvSpPr>
          <p:nvPr>
            <p:ph idx="1"/>
          </p:nvPr>
        </p:nvSpPr>
        <p:spPr/>
        <p:txBody>
          <a:bodyPr>
            <a:normAutofit/>
          </a:bodyPr>
          <a:lstStyle/>
          <a:p>
            <a:pPr algn="just"/>
            <a:r>
              <a:rPr lang="tr-TR" dirty="0" smtClean="0"/>
              <a:t>Personelin </a:t>
            </a:r>
            <a:r>
              <a:rPr lang="tr-TR" dirty="0"/>
              <a:t>yetkinliklerini ve davranışlarını kurumun stratejik hedeflerine ulaşmak için ihtiyaç duyduğu yetkinlikleri ve davranışları üreten İK sistemlerinin, politikalarının ve uygulamalarının formüle edilmesini ve yönetilmesini ifade eder</a:t>
            </a:r>
            <a:r>
              <a:rPr lang="tr-TR" dirty="0" smtClean="0"/>
              <a:t>.</a:t>
            </a:r>
          </a:p>
          <a:p>
            <a:pPr algn="just"/>
            <a:r>
              <a:rPr lang="tr-TR" dirty="0"/>
              <a:t>İnsan kaynaklarından rekabette bir avantaj </a:t>
            </a:r>
            <a:r>
              <a:rPr lang="tr-TR" dirty="0" smtClean="0"/>
              <a:t>elde etmede </a:t>
            </a:r>
            <a:r>
              <a:rPr lang="tr-TR" dirty="0"/>
              <a:t>ve bu avantajı artırmada </a:t>
            </a:r>
            <a:r>
              <a:rPr lang="tr-TR" dirty="0" smtClean="0"/>
              <a:t>kullanılabilecek önemli bir yaklaşımdır</a:t>
            </a:r>
            <a:r>
              <a:rPr lang="tr-TR" dirty="0"/>
              <a:t>. Bu yaklaşımda İK uygulamaları </a:t>
            </a:r>
            <a:r>
              <a:rPr lang="tr-TR" dirty="0" smtClean="0"/>
              <a:t>ile işletmenin </a:t>
            </a:r>
            <a:r>
              <a:rPr lang="tr-TR" dirty="0"/>
              <a:t>genel stratejileri arasında </a:t>
            </a:r>
            <a:r>
              <a:rPr lang="tr-TR" dirty="0" smtClean="0"/>
              <a:t>bağlantı kurulur.</a:t>
            </a:r>
            <a:endParaRPr lang="tr-TR" dirty="0"/>
          </a:p>
          <a:p>
            <a:endParaRPr lang="tr-TR" dirty="0"/>
          </a:p>
        </p:txBody>
      </p:sp>
    </p:spTree>
    <p:extLst>
      <p:ext uri="{BB962C8B-B14F-4D97-AF65-F5344CB8AC3E}">
        <p14:creationId xmlns:p14="http://schemas.microsoft.com/office/powerpoint/2010/main" val="3743985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Entelektüel S</a:t>
            </a:r>
            <a:r>
              <a:rPr lang="tr-TR" b="1" dirty="0" smtClean="0"/>
              <a:t>ermaye</a:t>
            </a:r>
            <a:endParaRPr lang="tr-TR" dirty="0"/>
          </a:p>
        </p:txBody>
      </p:sp>
      <p:sp>
        <p:nvSpPr>
          <p:cNvPr id="3" name="İçerik Yer Tutucusu 2"/>
          <p:cNvSpPr>
            <a:spLocks noGrp="1"/>
          </p:cNvSpPr>
          <p:nvPr>
            <p:ph idx="1"/>
          </p:nvPr>
        </p:nvSpPr>
        <p:spPr/>
        <p:txBody>
          <a:bodyPr>
            <a:normAutofit fontScale="92500" lnSpcReduction="20000"/>
          </a:bodyPr>
          <a:lstStyle/>
          <a:p>
            <a:pPr algn="just"/>
            <a:r>
              <a:rPr lang="tr-TR" dirty="0" smtClean="0"/>
              <a:t>Bir </a:t>
            </a:r>
            <a:r>
              <a:rPr lang="tr-TR" dirty="0"/>
              <a:t>işletmede var olan insani, yapısal ve ilişkisel varlıkları içerir. Bu bağlamda işletme için değer yaratma potansiyeli taşıyan maddi olmayan varlıkların tümü entelektüel sermaye kapsamına girer. </a:t>
            </a:r>
          </a:p>
          <a:p>
            <a:pPr algn="just"/>
            <a:r>
              <a:rPr lang="tr-TR" dirty="0"/>
              <a:t>Entelektüel sermaye kavramının en temel </a:t>
            </a:r>
            <a:r>
              <a:rPr lang="tr-TR" dirty="0" smtClean="0"/>
              <a:t>unsurunu oluşturan </a:t>
            </a:r>
            <a:r>
              <a:rPr lang="tr-TR" b="1" dirty="0"/>
              <a:t>insan sermayesi</a:t>
            </a:r>
            <a:r>
              <a:rPr lang="tr-TR" dirty="0"/>
              <a:t>, bir işletmede </a:t>
            </a:r>
            <a:r>
              <a:rPr lang="tr-TR" dirty="0" smtClean="0"/>
              <a:t>görev yapan çalışanların </a:t>
            </a:r>
            <a:r>
              <a:rPr lang="tr-TR" dirty="0"/>
              <a:t>bilgi, deneyim, yetenek ve </a:t>
            </a:r>
            <a:r>
              <a:rPr lang="tr-TR" dirty="0" smtClean="0"/>
              <a:t>davranışlarından oluşmaktadır</a:t>
            </a:r>
            <a:r>
              <a:rPr lang="tr-TR" dirty="0"/>
              <a:t>. İnsan sermayesi örgüt üyelerinin </a:t>
            </a:r>
            <a:r>
              <a:rPr lang="tr-TR" dirty="0" smtClean="0"/>
              <a:t>teknik, mesleki </a:t>
            </a:r>
            <a:r>
              <a:rPr lang="tr-TR" dirty="0"/>
              <a:t>ve işle ilgili bilgilerini, eğitimlerini, problem </a:t>
            </a:r>
            <a:r>
              <a:rPr lang="tr-TR" dirty="0" smtClean="0"/>
              <a:t>çözme kapasitelerini</a:t>
            </a:r>
            <a:r>
              <a:rPr lang="tr-TR" dirty="0"/>
              <a:t>, yaşam felsefelerini, </a:t>
            </a:r>
            <a:r>
              <a:rPr lang="tr-TR" dirty="0" smtClean="0"/>
              <a:t>yaratıcılıklarını, girişimcilik ve liderlik </a:t>
            </a:r>
            <a:r>
              <a:rPr lang="tr-TR" dirty="0"/>
              <a:t>yeteneklerini, </a:t>
            </a:r>
            <a:r>
              <a:rPr lang="tr-TR" dirty="0" smtClean="0"/>
              <a:t>organizasyon süreçlerinde </a:t>
            </a:r>
            <a:r>
              <a:rPr lang="tr-TR" dirty="0"/>
              <a:t>ortaya koydukları fonksiyonları ve </a:t>
            </a:r>
            <a:r>
              <a:rPr lang="tr-TR" dirty="0" smtClean="0"/>
              <a:t>bu fonksiyonların </a:t>
            </a:r>
            <a:r>
              <a:rPr lang="tr-TR" dirty="0"/>
              <a:t>niteliklerini belirleyici bir güce </a:t>
            </a:r>
            <a:r>
              <a:rPr lang="tr-TR" dirty="0" smtClean="0"/>
              <a:t>sahiptir.</a:t>
            </a:r>
            <a:endParaRPr lang="tr-TR" dirty="0"/>
          </a:p>
          <a:p>
            <a:endParaRPr lang="tr-TR" dirty="0"/>
          </a:p>
        </p:txBody>
      </p:sp>
    </p:spTree>
    <p:extLst>
      <p:ext uri="{BB962C8B-B14F-4D97-AF65-F5344CB8AC3E}">
        <p14:creationId xmlns:p14="http://schemas.microsoft.com/office/powerpoint/2010/main" val="2868411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algn="just"/>
            <a:r>
              <a:rPr lang="tr-TR" b="1" dirty="0" smtClean="0"/>
              <a:t>Yapısal sermaye, </a:t>
            </a:r>
            <a:r>
              <a:rPr lang="tr-TR" dirty="0" smtClean="0"/>
              <a:t>entelektüel mülkiyetler ve altyapı sermayesinden oluşur. </a:t>
            </a:r>
          </a:p>
          <a:p>
            <a:pPr algn="just"/>
            <a:endParaRPr lang="tr-TR" dirty="0" smtClean="0"/>
          </a:p>
          <a:p>
            <a:pPr algn="just"/>
            <a:r>
              <a:rPr lang="tr-TR" b="1" dirty="0" smtClean="0"/>
              <a:t>Entelektüel mülkiyetler </a:t>
            </a:r>
            <a:r>
              <a:rPr lang="tr-TR" dirty="0" smtClean="0"/>
              <a:t>arasında patentler, telif ve tasarım hakları, ticari sırlar, markalar, ticari saygınlık vb. sayılabilir. </a:t>
            </a:r>
          </a:p>
          <a:p>
            <a:pPr algn="just"/>
            <a:endParaRPr lang="tr-TR" dirty="0" smtClean="0"/>
          </a:p>
          <a:p>
            <a:pPr algn="just"/>
            <a:r>
              <a:rPr lang="tr-TR" b="1" dirty="0" smtClean="0"/>
              <a:t>Altyapı sermayesi </a:t>
            </a:r>
            <a:r>
              <a:rPr lang="tr-TR" dirty="0" smtClean="0"/>
              <a:t>de yönetim felsefesi ve süreçlerinden, örgütsel yapı ve kültürden, bilgi altyapısından, bilgi ve ağ sistemlerinden, finansal ilişkilerden, işletme değerleri, stratejileri ve yöntemlerinden vb. oluşur.</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940492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b="1" dirty="0" smtClean="0"/>
              <a:t>İlişkisel sermaye, </a:t>
            </a:r>
            <a:r>
              <a:rPr lang="tr-TR" dirty="0" smtClean="0"/>
              <a:t>müşteriler, hitap edilen pazar, rakipler, hissedarlar ve tedarikçiler gibi işletme dışındaki diğer kişi ve kuruluşlarla olan ilişkiler nedeniyle oluşan bilgi birikimidir.</a:t>
            </a:r>
            <a:endParaRPr lang="tr-TR" dirty="0"/>
          </a:p>
        </p:txBody>
      </p:sp>
    </p:spTree>
    <p:extLst>
      <p:ext uri="{BB962C8B-B14F-4D97-AF65-F5344CB8AC3E}">
        <p14:creationId xmlns:p14="http://schemas.microsoft.com/office/powerpoint/2010/main" val="194968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Yönetiminin Amaçları</a:t>
            </a:r>
            <a:endParaRPr lang="tr-TR" dirty="0"/>
          </a:p>
        </p:txBody>
      </p:sp>
      <p:sp>
        <p:nvSpPr>
          <p:cNvPr id="3" name="2 İçerik Yer Tutucusu"/>
          <p:cNvSpPr>
            <a:spLocks noGrp="1"/>
          </p:cNvSpPr>
          <p:nvPr>
            <p:ph idx="1"/>
          </p:nvPr>
        </p:nvSpPr>
        <p:spPr/>
        <p:txBody>
          <a:bodyPr>
            <a:normAutofit/>
          </a:bodyPr>
          <a:lstStyle/>
          <a:p>
            <a:pPr>
              <a:buNone/>
            </a:pPr>
            <a:r>
              <a:rPr lang="tr-TR" dirty="0" smtClean="0"/>
              <a:t/>
            </a:r>
            <a:br>
              <a:rPr lang="tr-TR" dirty="0" smtClean="0"/>
            </a:br>
            <a:r>
              <a:rPr lang="tr-TR" dirty="0" smtClean="0"/>
              <a:t>1) Firmanın hedefi doğrultusunda insan gücünün verimli kullanılması</a:t>
            </a:r>
          </a:p>
          <a:p>
            <a:pPr>
              <a:buNone/>
            </a:pPr>
            <a:r>
              <a:rPr lang="tr-TR" dirty="0" smtClean="0"/>
              <a:t>    2) İş gören beklentilerinin karşılanması ve gelişimlerinin sağlanması</a:t>
            </a:r>
          </a:p>
          <a:p>
            <a:pPr>
              <a:buNone/>
            </a:pPr>
            <a:r>
              <a:rPr lang="tr-TR" dirty="0" smtClean="0"/>
              <a:t>	3) İş hayatının niteliğini yükseltmekle rekabet</a:t>
            </a:r>
            <a:br>
              <a:rPr lang="tr-TR" dirty="0" smtClean="0"/>
            </a:br>
            <a:r>
              <a:rPr lang="tr-TR" dirty="0" smtClean="0"/>
              <a:t>üstünlüğünü sağlamak</a:t>
            </a:r>
          </a:p>
          <a:p>
            <a:pPr>
              <a:buNone/>
            </a:pPr>
            <a:r>
              <a:rPr lang="tr-TR" dirty="0" smtClean="0"/>
              <a:t/>
            </a:r>
            <a:br>
              <a:rPr lang="tr-TR" dirty="0" smtClean="0"/>
            </a:br>
            <a:endParaRPr lang="tr-TR" dirty="0" smtClean="0"/>
          </a:p>
        </p:txBody>
      </p:sp>
    </p:spTree>
    <p:extLst>
      <p:ext uri="{BB962C8B-B14F-4D97-AF65-F5344CB8AC3E}">
        <p14:creationId xmlns:p14="http://schemas.microsoft.com/office/powerpoint/2010/main" val="622722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Katkıları</a:t>
            </a:r>
            <a:endParaRPr lang="tr-TR" dirty="0"/>
          </a:p>
        </p:txBody>
      </p:sp>
      <p:sp>
        <p:nvSpPr>
          <p:cNvPr id="3" name="2 İçerik Yer Tutucusu"/>
          <p:cNvSpPr>
            <a:spLocks noGrp="1"/>
          </p:cNvSpPr>
          <p:nvPr>
            <p:ph idx="1"/>
          </p:nvPr>
        </p:nvSpPr>
        <p:spPr/>
        <p:txBody>
          <a:bodyPr/>
          <a:lstStyle/>
          <a:p>
            <a:r>
              <a:rPr lang="tr-TR" dirty="0" smtClean="0"/>
              <a:t>İnsan kaynaklarını bilinçli yönetmek işletme için yatırım ve karlılık getirir</a:t>
            </a:r>
          </a:p>
          <a:p>
            <a:r>
              <a:rPr lang="tr-TR" dirty="0" smtClean="0"/>
              <a:t>Firmaya sürekli gelişim olanaklar sağlar</a:t>
            </a:r>
          </a:p>
          <a:p>
            <a:r>
              <a:rPr lang="tr-TR" dirty="0" smtClean="0"/>
              <a:t>Çalışanların iş güvenliği ve iş sağlığı gibi çıkarlarının korunmasına katkıda bulunur</a:t>
            </a:r>
          </a:p>
          <a:p>
            <a:r>
              <a:rPr lang="tr-TR" dirty="0" smtClean="0"/>
              <a:t>Değişime açık ve sürekli başarıya yönelik insanlar yaratılmasına yardımcı olur</a:t>
            </a:r>
            <a:endParaRPr lang="tr-TR" dirty="0"/>
          </a:p>
        </p:txBody>
      </p:sp>
    </p:spTree>
    <p:extLst>
      <p:ext uri="{BB962C8B-B14F-4D97-AF65-F5344CB8AC3E}">
        <p14:creationId xmlns:p14="http://schemas.microsoft.com/office/powerpoint/2010/main" val="1464707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Yönetiminin İşlevleri</a:t>
            </a:r>
            <a:endParaRPr lang="tr-TR" dirty="0"/>
          </a:p>
        </p:txBody>
      </p:sp>
      <p:pic>
        <p:nvPicPr>
          <p:cNvPr id="1026" name="Picture 2"/>
          <p:cNvPicPr>
            <a:picLocks noGrp="1" noChangeAspect="1" noChangeArrowheads="1"/>
          </p:cNvPicPr>
          <p:nvPr>
            <p:ph idx="1"/>
          </p:nvPr>
        </p:nvPicPr>
        <p:blipFill>
          <a:blip r:embed="rId2"/>
          <a:stretch>
            <a:fillRect/>
          </a:stretch>
        </p:blipFill>
        <p:spPr bwMode="auto">
          <a:xfrm>
            <a:off x="2094003" y="1935163"/>
            <a:ext cx="4955993" cy="4389437"/>
          </a:xfrm>
          <a:prstGeom prst="rect">
            <a:avLst/>
          </a:prstGeom>
          <a:noFill/>
          <a:ln w="9525">
            <a:noFill/>
            <a:miter lim="800000"/>
            <a:headEnd/>
            <a:tailEnd/>
          </a:ln>
          <a:effectLst/>
        </p:spPr>
      </p:pic>
    </p:spTree>
    <p:extLst>
      <p:ext uri="{BB962C8B-B14F-4D97-AF65-F5344CB8AC3E}">
        <p14:creationId xmlns:p14="http://schemas.microsoft.com/office/powerpoint/2010/main" val="745241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etin\Desktop\slide_3.jpg"/>
          <p:cNvPicPr>
            <a:picLocks noGrp="1" noChangeAspect="1" noChangeArrowheads="1"/>
          </p:cNvPicPr>
          <p:nvPr>
            <p:ph idx="4294967295"/>
          </p:nvPr>
        </p:nvPicPr>
        <p:blipFill>
          <a:blip r:embed="rId2"/>
          <a:srcRect/>
          <a:stretch>
            <a:fillRect/>
          </a:stretch>
        </p:blipFill>
        <p:spPr bwMode="auto">
          <a:xfrm>
            <a:off x="0" y="857250"/>
            <a:ext cx="8001000" cy="5429250"/>
          </a:xfrm>
          <a:prstGeom prst="rect">
            <a:avLst/>
          </a:prstGeom>
          <a:noFill/>
        </p:spPr>
      </p:pic>
    </p:spTree>
    <p:extLst>
      <p:ext uri="{BB962C8B-B14F-4D97-AF65-F5344CB8AC3E}">
        <p14:creationId xmlns:p14="http://schemas.microsoft.com/office/powerpoint/2010/main" val="2218682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1. İnsan Kaynakları Planlaması: </a:t>
            </a:r>
            <a:r>
              <a:rPr lang="tr-TR" dirty="0" smtClean="0"/>
              <a:t>Mevcut işgücünün bugünkü envanteri çıkarılarak gelecekte firmanın gereksinme duyacağı insan kaynaklarının niceliği ve niteliği belirlenir.</a:t>
            </a:r>
          </a:p>
          <a:p>
            <a:pPr algn="just"/>
            <a:endParaRPr lang="tr-TR" dirty="0" smtClean="0"/>
          </a:p>
          <a:p>
            <a:pPr marL="0" indent="0" algn="just">
              <a:buNone/>
            </a:pPr>
            <a:r>
              <a:rPr lang="tr-TR" b="1" dirty="0" smtClean="0"/>
              <a:t>2. İş Analizi ve Tanımları: </a:t>
            </a:r>
            <a:r>
              <a:rPr lang="tr-TR" dirty="0" smtClean="0"/>
              <a:t>İşletmede yapılan işler ayrı ayrı ve ayrıntılı biçimde incelenir, işin özellikleri ortaya konur ve formlar üzerinde tanımlar yapılır.</a:t>
            </a:r>
          </a:p>
        </p:txBody>
      </p:sp>
    </p:spTree>
    <p:extLst>
      <p:ext uri="{BB962C8B-B14F-4D97-AF65-F5344CB8AC3E}">
        <p14:creationId xmlns:p14="http://schemas.microsoft.com/office/powerpoint/2010/main" val="1384567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marL="0" indent="0" algn="just">
              <a:buNone/>
            </a:pPr>
            <a:r>
              <a:rPr lang="tr-TR" b="1" dirty="0" smtClean="0"/>
              <a:t>3. </a:t>
            </a:r>
            <a:r>
              <a:rPr lang="tr-TR" b="1" dirty="0" err="1" smtClean="0"/>
              <a:t>İşgören</a:t>
            </a:r>
            <a:r>
              <a:rPr lang="tr-TR" b="1" dirty="0" smtClean="0"/>
              <a:t> Bulma ve Seçme: </a:t>
            </a:r>
            <a:r>
              <a:rPr lang="tr-TR" dirty="0" smtClean="0"/>
              <a:t>Öncelikle işin niteliği belirlenir, daha sonra </a:t>
            </a:r>
            <a:r>
              <a:rPr lang="tr-TR" dirty="0" err="1" smtClean="0"/>
              <a:t>işgören</a:t>
            </a:r>
            <a:r>
              <a:rPr lang="tr-TR" dirty="0" smtClean="0"/>
              <a:t> gereksinmesi, niteliği ve unvanlar saptanır, görüşme, deneme, sağlık denetimi yapılır, adayın gireceği işe ilgisi ölçülür, işe yeni alınan </a:t>
            </a:r>
            <a:r>
              <a:rPr lang="tr-TR" dirty="0" err="1" smtClean="0"/>
              <a:t>işgörenin</a:t>
            </a:r>
            <a:r>
              <a:rPr lang="tr-TR" dirty="0" smtClean="0"/>
              <a:t> işe alışması ve işletmeyle bütünleşmesi sağlanır.</a:t>
            </a:r>
          </a:p>
          <a:p>
            <a:pPr algn="just"/>
            <a:endParaRPr lang="tr-TR" dirty="0" smtClean="0"/>
          </a:p>
          <a:p>
            <a:pPr marL="0" indent="0" algn="just">
              <a:buNone/>
            </a:pPr>
            <a:r>
              <a:rPr lang="tr-TR" b="1" dirty="0" smtClean="0"/>
              <a:t>4. </a:t>
            </a:r>
            <a:r>
              <a:rPr lang="tr-TR" b="1" dirty="0" err="1" smtClean="0"/>
              <a:t>İşgören</a:t>
            </a:r>
            <a:r>
              <a:rPr lang="tr-TR" b="1" dirty="0" smtClean="0"/>
              <a:t> Eğitimi ve Kariyer Geliştirme: </a:t>
            </a:r>
            <a:r>
              <a:rPr lang="tr-TR" dirty="0" smtClean="0"/>
              <a:t>Mevcut personelin daha iyi verimli çalışması için işletme içinde ve dışında çeşitli eğitim programları düzenlenir. Ayrıca kişi ve örgüt açısından kariyer gelişim planları hazırlanır.</a:t>
            </a:r>
          </a:p>
          <a:p>
            <a:endParaRPr lang="tr-TR" dirty="0" smtClean="0"/>
          </a:p>
          <a:p>
            <a:endParaRPr lang="tr-TR" dirty="0"/>
          </a:p>
        </p:txBody>
      </p:sp>
    </p:spTree>
    <p:extLst>
      <p:ext uri="{BB962C8B-B14F-4D97-AF65-F5344CB8AC3E}">
        <p14:creationId xmlns:p14="http://schemas.microsoft.com/office/powerpoint/2010/main" val="4031333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5. Performans Değerlemesi: </a:t>
            </a:r>
            <a:r>
              <a:rPr lang="tr-TR" dirty="0" smtClean="0"/>
              <a:t>Çalışanların belirli bir dönem sonlarında elde ettikleri başarı düzeyi saptanır ve buradan ücret ve terfi gibi ödüllendirmelere gidilir.</a:t>
            </a:r>
          </a:p>
          <a:p>
            <a:pPr algn="just"/>
            <a:endParaRPr lang="tr-TR" dirty="0" smtClean="0"/>
          </a:p>
          <a:p>
            <a:pPr marL="0" indent="0" algn="just">
              <a:buNone/>
            </a:pPr>
            <a:r>
              <a:rPr lang="tr-TR" b="1" dirty="0" smtClean="0"/>
              <a:t>6. İş Değerlemesi ve Ücretlendirme: </a:t>
            </a:r>
            <a:r>
              <a:rPr lang="tr-TR" dirty="0" smtClean="0"/>
              <a:t>Mevcut işler önem derecesine göre öncelikle gruplandırılır, daha sonra diğer faktörlerde göz önüne alınarak adil bir ücret sistemi kurulur.</a:t>
            </a:r>
            <a:endParaRPr lang="tr-TR" dirty="0"/>
          </a:p>
        </p:txBody>
      </p:sp>
    </p:spTree>
    <p:extLst>
      <p:ext uri="{BB962C8B-B14F-4D97-AF65-F5344CB8AC3E}">
        <p14:creationId xmlns:p14="http://schemas.microsoft.com/office/powerpoint/2010/main" val="1608182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7. Endüstriyel İlişkiler: </a:t>
            </a:r>
            <a:r>
              <a:rPr lang="tr-TR" dirty="0" smtClean="0"/>
              <a:t>Bir ülkedeki sanayi işletmelerinin çalışma koşullarının belirlendiği bir düzeni ifade eder. Sendikalarla yapılan görüşme sonucu ücret ve diğer sosyal konularda uzlaşmaya varılması ve toplu sözleşmelerin düzenlenmesi söz konusu edilir.</a:t>
            </a:r>
          </a:p>
          <a:p>
            <a:pPr algn="just"/>
            <a:endParaRPr lang="tr-TR" dirty="0" smtClean="0"/>
          </a:p>
          <a:p>
            <a:pPr algn="just">
              <a:buNone/>
            </a:pPr>
            <a:r>
              <a:rPr lang="tr-TR" b="1" dirty="0" smtClean="0"/>
              <a:t>8. İş Güvenliği ve İş Sağlığı: </a:t>
            </a:r>
            <a:r>
              <a:rPr lang="tr-TR" dirty="0" smtClean="0"/>
              <a:t>Çalışanların sağlık ve güvenlik açısından, özellikle iş kazalarına ve meslek hastalıklarına karşı koruma altına alınmasına ilişkin çalışmalara yer verilir.</a:t>
            </a:r>
            <a:endParaRPr lang="tr-TR" dirty="0"/>
          </a:p>
        </p:txBody>
      </p:sp>
    </p:spTree>
    <p:extLst>
      <p:ext uri="{BB962C8B-B14F-4D97-AF65-F5344CB8AC3E}">
        <p14:creationId xmlns:p14="http://schemas.microsoft.com/office/powerpoint/2010/main" val="2802946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lgn="just">
              <a:buNone/>
            </a:pPr>
            <a:r>
              <a:rPr lang="tr-TR" b="1" dirty="0" smtClean="0"/>
              <a:t>9. Bilgi Sistemleri: </a:t>
            </a:r>
            <a:r>
              <a:rPr lang="tr-TR" dirty="0" smtClean="0"/>
              <a:t>İnsan kaynaklarının giderek karmaşıklaşması nedeniyle işlerin daha düzenli ve sistematik olarak yürütülmesi ve izlenmesi açısından bilgi destek sistemlerinden geniş olarak yararlanılır.</a:t>
            </a:r>
          </a:p>
          <a:p>
            <a:pPr algn="just"/>
            <a:endParaRPr lang="tr-TR" dirty="0" smtClean="0"/>
          </a:p>
          <a:p>
            <a:pPr marL="0" indent="0" algn="just">
              <a:buNone/>
            </a:pPr>
            <a:r>
              <a:rPr lang="tr-TR" b="1" dirty="0" smtClean="0"/>
              <a:t>10. Özlük işleri: </a:t>
            </a:r>
            <a:r>
              <a:rPr lang="tr-TR" dirty="0" smtClean="0"/>
              <a:t>Personelin işe giriş ve çıkışları, sicil tutma gibi bürokratik ve </a:t>
            </a:r>
            <a:r>
              <a:rPr lang="tr-TR" dirty="0" err="1" smtClean="0"/>
              <a:t>operasyonel</a:t>
            </a:r>
            <a:r>
              <a:rPr lang="tr-TR" dirty="0" smtClean="0"/>
              <a:t> işlemler yapılır.</a:t>
            </a:r>
            <a:endParaRPr lang="tr-TR" dirty="0"/>
          </a:p>
        </p:txBody>
      </p:sp>
    </p:spTree>
    <p:extLst>
      <p:ext uri="{BB962C8B-B14F-4D97-AF65-F5344CB8AC3E}">
        <p14:creationId xmlns:p14="http://schemas.microsoft.com/office/powerpoint/2010/main" val="3232109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KAYNAKLARI BÖLÜMÜNÜN ÖRGÜT YAPISI</a:t>
            </a:r>
            <a:endParaRPr lang="tr-TR" dirty="0"/>
          </a:p>
        </p:txBody>
      </p:sp>
      <p:sp>
        <p:nvSpPr>
          <p:cNvPr id="3" name="2 İçerik Yer Tutucusu"/>
          <p:cNvSpPr>
            <a:spLocks noGrp="1"/>
          </p:cNvSpPr>
          <p:nvPr>
            <p:ph idx="1"/>
          </p:nvPr>
        </p:nvSpPr>
        <p:spPr/>
        <p:txBody>
          <a:bodyPr>
            <a:normAutofit fontScale="85000" lnSpcReduction="10000"/>
          </a:bodyPr>
          <a:lstStyle/>
          <a:p>
            <a:pPr marL="0" indent="0" algn="just">
              <a:buNone/>
            </a:pPr>
            <a:r>
              <a:rPr lang="tr-TR" b="1" dirty="0" smtClean="0"/>
              <a:t>İşletmenin genel örgüt yapısı içinde İK bölümünün yerini etkileyen bazı faktörler vardır. Bu faktörler;</a:t>
            </a:r>
          </a:p>
          <a:p>
            <a:pPr algn="just"/>
            <a:endParaRPr lang="tr-TR" dirty="0" smtClean="0"/>
          </a:p>
          <a:p>
            <a:pPr algn="just"/>
            <a:r>
              <a:rPr lang="tr-TR" b="1" dirty="0" smtClean="0"/>
              <a:t>Üst yönetimin insana bakışı: </a:t>
            </a:r>
            <a:r>
              <a:rPr lang="tr-TR" dirty="0" smtClean="0"/>
              <a:t>Bir örgütte üst düzey yönetimin inanmadığı ve benimsemediği hiçbir şeyin hak ettiği önemi kazanamayacağı bilinmelidir.</a:t>
            </a:r>
          </a:p>
          <a:p>
            <a:pPr algn="just"/>
            <a:endParaRPr lang="tr-TR" dirty="0" smtClean="0"/>
          </a:p>
          <a:p>
            <a:pPr algn="just"/>
            <a:r>
              <a:rPr lang="tr-TR" b="1" dirty="0" smtClean="0"/>
              <a:t>Örgüt kültürü: </a:t>
            </a:r>
            <a:r>
              <a:rPr lang="tr-TR" dirty="0" smtClean="0"/>
              <a:t>Örgüt kültürü, örgütte işlerin nasıl yapılacağını belirleyen, öğrenilen tutumlar ve davranışlardır.</a:t>
            </a:r>
          </a:p>
          <a:p>
            <a:pPr algn="just">
              <a:buNone/>
            </a:pP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1174255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25000" lnSpcReduction="20000"/>
          </a:bodyPr>
          <a:lstStyle/>
          <a:p>
            <a:pPr algn="just"/>
            <a:endParaRPr lang="tr-TR" sz="7200" b="1" dirty="0" smtClean="0"/>
          </a:p>
          <a:p>
            <a:pPr algn="just"/>
            <a:r>
              <a:rPr lang="tr-TR" sz="7200" b="1" dirty="0" smtClean="0"/>
              <a:t> Coğrafik yerleşim: </a:t>
            </a:r>
            <a:r>
              <a:rPr lang="tr-TR" sz="7200" dirty="0" smtClean="0"/>
              <a:t>İşletmenin büyüyüp farklı coğrafik bölgelerde birden fazla fabrikaya, şubeye vb. sahip olması durumunda genellikle her bir fabrikada ve şubede ayrı ayrı İK bölümü oluşturulur.</a:t>
            </a:r>
          </a:p>
          <a:p>
            <a:pPr algn="just"/>
            <a:endParaRPr lang="tr-TR" sz="7200" dirty="0" smtClean="0"/>
          </a:p>
          <a:p>
            <a:pPr algn="just"/>
            <a:r>
              <a:rPr lang="tr-TR" sz="7200" b="1" dirty="0" smtClean="0"/>
              <a:t>Faaliyetlerin yapısı: </a:t>
            </a:r>
            <a:r>
              <a:rPr lang="tr-TR" sz="7200" dirty="0" smtClean="0"/>
              <a:t>Faaliyetlerin yapısı ürün sayısına ve türüne, standartlaşma derecesine, kullanılan teknolojiye vb. göre değişir.</a:t>
            </a:r>
          </a:p>
          <a:p>
            <a:pPr algn="just"/>
            <a:endParaRPr lang="tr-TR" sz="7200" dirty="0" smtClean="0"/>
          </a:p>
          <a:p>
            <a:pPr algn="just"/>
            <a:r>
              <a:rPr lang="tr-TR" sz="7200" b="1" dirty="0" smtClean="0"/>
              <a:t>Çalışanların niteliği: </a:t>
            </a:r>
            <a:r>
              <a:rPr lang="tr-TR" sz="7200" dirty="0" smtClean="0"/>
              <a:t>Bir örgütte çalışanların nitelikleri arttıkça ihtiyaçları ve beklentileri de artmaktadır.</a:t>
            </a:r>
          </a:p>
          <a:p>
            <a:pPr algn="just"/>
            <a:endParaRPr lang="tr-TR" sz="7200" b="1" dirty="0" smtClean="0"/>
          </a:p>
          <a:p>
            <a:pPr algn="just"/>
            <a:r>
              <a:rPr lang="tr-TR" sz="7200" b="1" dirty="0" smtClean="0"/>
              <a:t>Sendikalaşma oranı: </a:t>
            </a:r>
            <a:r>
              <a:rPr lang="tr-TR" sz="7200" dirty="0" smtClean="0"/>
              <a:t>Özellikle sendikal hakların sağlanması ve</a:t>
            </a:r>
            <a:br>
              <a:rPr lang="tr-TR" sz="7200" dirty="0" smtClean="0"/>
            </a:br>
            <a:r>
              <a:rPr lang="tr-TR" sz="7200" dirty="0" smtClean="0"/>
              <a:t>toplu pazarlıkların yapılması gibi önemli endüstriyel ilişkiler görevi İK </a:t>
            </a:r>
          </a:p>
          <a:p>
            <a:pPr algn="just"/>
            <a:r>
              <a:rPr lang="tr-TR" sz="7200" dirty="0" smtClean="0"/>
              <a:t> bölümünündür.</a:t>
            </a:r>
          </a:p>
          <a:p>
            <a:pPr algn="just"/>
            <a:endParaRPr lang="tr-TR" sz="7200" dirty="0" smtClean="0"/>
          </a:p>
          <a:p>
            <a:pPr algn="just"/>
            <a:r>
              <a:rPr lang="tr-TR" sz="7200" b="1" dirty="0" smtClean="0"/>
              <a:t>Örgütün büyüklüğü</a:t>
            </a:r>
          </a:p>
          <a:p>
            <a:pPr algn="just"/>
            <a:endParaRPr lang="tr-TR" sz="7200" dirty="0" smtClean="0"/>
          </a:p>
          <a:p>
            <a:pPr algn="just">
              <a:buNone/>
            </a:pP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071624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1000108"/>
            <a:ext cx="9144000" cy="5143536"/>
          </a:xfrm>
          <a:prstGeom prst="rect">
            <a:avLst/>
          </a:prstGeom>
          <a:noFill/>
          <a:ln w="9525">
            <a:noFill/>
            <a:miter lim="800000"/>
            <a:headEnd/>
            <a:tailEnd/>
          </a:ln>
          <a:effectLst/>
        </p:spPr>
      </p:pic>
    </p:spTree>
    <p:extLst>
      <p:ext uri="{BB962C8B-B14F-4D97-AF65-F5344CB8AC3E}">
        <p14:creationId xmlns:p14="http://schemas.microsoft.com/office/powerpoint/2010/main" val="3218914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928670"/>
            <a:ext cx="9144000" cy="5286412"/>
          </a:xfrm>
          <a:prstGeom prst="rect">
            <a:avLst/>
          </a:prstGeom>
          <a:noFill/>
          <a:ln w="9525">
            <a:noFill/>
            <a:miter lim="800000"/>
            <a:headEnd/>
            <a:tailEnd/>
          </a:ln>
          <a:effectLst/>
        </p:spPr>
      </p:pic>
    </p:spTree>
    <p:extLst>
      <p:ext uri="{BB962C8B-B14F-4D97-AF65-F5344CB8AC3E}">
        <p14:creationId xmlns:p14="http://schemas.microsoft.com/office/powerpoint/2010/main" val="2029511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1071546"/>
            <a:ext cx="9143999" cy="4857784"/>
          </a:xfrm>
          <a:prstGeom prst="rect">
            <a:avLst/>
          </a:prstGeom>
          <a:noFill/>
          <a:ln w="9525">
            <a:noFill/>
            <a:miter lim="800000"/>
            <a:headEnd/>
            <a:tailEnd/>
          </a:ln>
          <a:effectLst/>
        </p:spPr>
      </p:pic>
    </p:spTree>
    <p:extLst>
      <p:ext uri="{BB962C8B-B14F-4D97-AF65-F5344CB8AC3E}">
        <p14:creationId xmlns:p14="http://schemas.microsoft.com/office/powerpoint/2010/main" val="1741340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 y="842963"/>
            <a:ext cx="9144000" cy="5172075"/>
          </a:xfrm>
          <a:prstGeom prst="rect">
            <a:avLst/>
          </a:prstGeom>
          <a:noFill/>
          <a:ln w="9525">
            <a:noFill/>
            <a:miter lim="800000"/>
            <a:headEnd/>
            <a:tailEnd/>
          </a:ln>
          <a:effectLst/>
        </p:spPr>
      </p:pic>
    </p:spTree>
    <p:extLst>
      <p:ext uri="{BB962C8B-B14F-4D97-AF65-F5344CB8AC3E}">
        <p14:creationId xmlns:p14="http://schemas.microsoft.com/office/powerpoint/2010/main" val="1771114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Yönetiminde Temel İlkeler</a:t>
            </a:r>
            <a:endParaRPr lang="tr-TR" dirty="0"/>
          </a:p>
        </p:txBody>
      </p:sp>
      <p:sp>
        <p:nvSpPr>
          <p:cNvPr id="3" name="2 İçerik Yer Tutucusu"/>
          <p:cNvSpPr>
            <a:spLocks noGrp="1"/>
          </p:cNvSpPr>
          <p:nvPr>
            <p:ph idx="1"/>
          </p:nvPr>
        </p:nvSpPr>
        <p:spPr/>
        <p:txBody>
          <a:bodyPr>
            <a:normAutofit fontScale="85000" lnSpcReduction="20000"/>
          </a:bodyPr>
          <a:lstStyle/>
          <a:p>
            <a:pPr algn="just"/>
            <a:r>
              <a:rPr lang="tr-TR" b="1" dirty="0" smtClean="0"/>
              <a:t>Verimlilik İlkesi: </a:t>
            </a:r>
            <a:r>
              <a:rPr lang="tr-TR" dirty="0" smtClean="0"/>
              <a:t>Üretimde kullanılan kaynaklar (girdi) ile bu kaynaklardan elde edilen çıktılar arasındaki oransal ilişkidir.</a:t>
            </a:r>
          </a:p>
          <a:p>
            <a:pPr algn="just"/>
            <a:endParaRPr lang="tr-TR" dirty="0" smtClean="0"/>
          </a:p>
          <a:p>
            <a:pPr algn="just"/>
            <a:r>
              <a:rPr lang="tr-TR" b="1" dirty="0" smtClean="0"/>
              <a:t>İnsan Davranışı İlkesi: </a:t>
            </a:r>
            <a:r>
              <a:rPr lang="tr-TR" dirty="0" smtClean="0"/>
              <a:t>Ekonomik amaçlar ile sosyal ve insancıl amaçların birlikte izlemesidir.</a:t>
            </a:r>
          </a:p>
          <a:p>
            <a:pPr algn="just"/>
            <a:endParaRPr lang="tr-TR" dirty="0" smtClean="0"/>
          </a:p>
          <a:p>
            <a:pPr algn="just"/>
            <a:r>
              <a:rPr lang="tr-TR" b="1" dirty="0" smtClean="0"/>
              <a:t>Eşitlik İlkesi: </a:t>
            </a:r>
            <a:r>
              <a:rPr lang="tr-TR" dirty="0" smtClean="0"/>
              <a:t>Çalışanlar elemanlar arasında dil, ırk, cinsiyet, düşünce, inanç ve din ayrılığı gözetmeden işe alım ve işten uzaklaştırmaya kadar her faaliyette eşitlik ilkesine uygun hareket edilmelidir.</a:t>
            </a:r>
          </a:p>
          <a:p>
            <a:pPr algn="just"/>
            <a:endParaRPr lang="tr-TR" dirty="0" smtClean="0"/>
          </a:p>
          <a:p>
            <a:pPr algn="just"/>
            <a:r>
              <a:rPr lang="tr-TR" b="1" dirty="0" smtClean="0"/>
              <a:t>Güvence İlkesi: </a:t>
            </a:r>
            <a:r>
              <a:rPr lang="tr-TR" dirty="0" smtClean="0"/>
              <a:t>Çalışanlar ağır bir kusur işlemedikçe işini, statüsünü ve buna bağlı diğer haklarını yitirmeyeceğinden emin olmak ister.</a:t>
            </a:r>
          </a:p>
          <a:p>
            <a:pPr algn="just"/>
            <a:endParaRPr lang="tr-TR" dirty="0" smtClean="0"/>
          </a:p>
          <a:p>
            <a:pPr algn="just"/>
            <a:endParaRPr lang="tr-TR" dirty="0" smtClean="0"/>
          </a:p>
        </p:txBody>
      </p:sp>
    </p:spTree>
    <p:extLst>
      <p:ext uri="{BB962C8B-B14F-4D97-AF65-F5344CB8AC3E}">
        <p14:creationId xmlns:p14="http://schemas.microsoft.com/office/powerpoint/2010/main" val="337398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07504" y="980728"/>
            <a:ext cx="8784976" cy="5525968"/>
          </a:xfrm>
        </p:spPr>
        <p:txBody>
          <a:bodyPr>
            <a:normAutofit fontScale="85000" lnSpcReduction="10000"/>
          </a:bodyPr>
          <a:lstStyle/>
          <a:p>
            <a:endParaRPr lang="tr-TR" dirty="0" smtClean="0"/>
          </a:p>
          <a:p>
            <a:pPr algn="just"/>
            <a:r>
              <a:rPr lang="tr-TR" b="1" dirty="0"/>
              <a:t>Açıklık </a:t>
            </a:r>
            <a:r>
              <a:rPr lang="tr-TR" b="1" dirty="0" smtClean="0"/>
              <a:t>İlkesi: </a:t>
            </a:r>
            <a:r>
              <a:rPr lang="tr-TR" dirty="0"/>
              <a:t>İnsan kaynakları politikasının başarısı büyük ölçüde açıklık ilkesine bağlıdır denilebilir. İzlenecek politikanın oluşturulmasında olduğu kadar uygulanmasında da tüm çalışanların destek ve katkısı ancak açıklık ilkesinin benimsenmesiyle mümkün olacaktır. Bu ilkenin uygulanması yazılı ve sözlü açıklamalarla gerçekleştirilir. Bu amaçla, işletme içi gazete, dergi, afiş, yeni girenlere verilecek el kitapları, duyurular, toplantılar düzenlenebilir.</a:t>
            </a:r>
            <a:endParaRPr lang="tr-TR" dirty="0" smtClean="0"/>
          </a:p>
          <a:p>
            <a:endParaRPr lang="tr-TR" dirty="0" smtClean="0"/>
          </a:p>
          <a:p>
            <a:r>
              <a:rPr lang="tr-TR" b="1" dirty="0" smtClean="0"/>
              <a:t>Gizlilik İlkesi: </a:t>
            </a:r>
            <a:r>
              <a:rPr lang="tr-TR" dirty="0" smtClean="0"/>
              <a:t>Çağdaş </a:t>
            </a:r>
            <a:r>
              <a:rPr lang="tr-TR" dirty="0"/>
              <a:t>işletme yönetiminde açıklık ilkesi genellikle benimsenir ve önerilirken, öte yandan gizlilik ilkesinin uygulanması ilk bakışta çelişkili görülebilir ancak özellikle muhasebe ve personel işlerinde belirli konularla sınırlandırılmak koşuluyla uygulanması gerekir. Özellikle personel sicil dosyaları, çalışanların özel bilgileri, değerlemeleri, disiplin cezaları kişiye özel olarak gizli tutulmalıdır. </a:t>
            </a:r>
            <a:endParaRPr lang="tr-TR" dirty="0" smtClean="0"/>
          </a:p>
          <a:p>
            <a:pPr marL="0" indent="0">
              <a:buNone/>
            </a:pPr>
            <a:endParaRPr lang="tr-TR" dirty="0" smtClean="0"/>
          </a:p>
        </p:txBody>
      </p:sp>
    </p:spTree>
    <p:extLst>
      <p:ext uri="{BB962C8B-B14F-4D97-AF65-F5344CB8AC3E}">
        <p14:creationId xmlns:p14="http://schemas.microsoft.com/office/powerpoint/2010/main" val="576726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b="1" dirty="0"/>
              <a:t>Katılımcılık İlkesi</a:t>
            </a:r>
            <a:r>
              <a:rPr lang="tr-TR" dirty="0" smtClean="0"/>
              <a:t>: İş görenleri </a:t>
            </a:r>
            <a:r>
              <a:rPr lang="tr-TR" dirty="0"/>
              <a:t>işe alırken bilgi ve yeteneklerini göz önünde bulundurmakla birlikte, kişiye uygun çalışma ve yükselme olanakları </a:t>
            </a:r>
            <a:r>
              <a:rPr lang="tr-TR" dirty="0" smtClean="0"/>
              <a:t>sağlanmalıdır.</a:t>
            </a:r>
          </a:p>
          <a:p>
            <a:endParaRPr lang="tr-TR" dirty="0" smtClean="0"/>
          </a:p>
          <a:p>
            <a:r>
              <a:rPr lang="tr-TR" b="1" dirty="0" smtClean="0"/>
              <a:t>Halef Yetiştirme İlkesi:</a:t>
            </a:r>
            <a:r>
              <a:rPr lang="tr-TR" dirty="0" smtClean="0"/>
              <a:t> Her </a:t>
            </a:r>
            <a:r>
              <a:rPr lang="tr-TR" dirty="0"/>
              <a:t>bir yönetici görevini geçici ya da sürekli olarak doldurabilecek bir ast yetiştirmelidir</a:t>
            </a:r>
            <a:r>
              <a:rPr lang="tr-TR" dirty="0" smtClean="0"/>
              <a:t>.</a:t>
            </a:r>
          </a:p>
          <a:p>
            <a:endParaRPr lang="tr-TR" dirty="0" smtClean="0"/>
          </a:p>
          <a:p>
            <a:r>
              <a:rPr lang="tr-TR" b="1" dirty="0"/>
              <a:t>Kariyer İlkesi: </a:t>
            </a:r>
            <a:r>
              <a:rPr lang="tr-TR" dirty="0" smtClean="0"/>
              <a:t>İş görenleri </a:t>
            </a:r>
            <a:r>
              <a:rPr lang="tr-TR" dirty="0"/>
              <a:t>işe alırken bilgi ve yeteneklerini göz önünde bulundurmakla birlikte, kişiye uygun çalışma ve yükselme olanakları sağlanmalıdır.</a:t>
            </a:r>
          </a:p>
          <a:p>
            <a:endParaRPr lang="tr-TR" dirty="0"/>
          </a:p>
          <a:p>
            <a:endParaRPr lang="tr-TR" dirty="0"/>
          </a:p>
        </p:txBody>
      </p:sp>
    </p:spTree>
    <p:extLst>
      <p:ext uri="{BB962C8B-B14F-4D97-AF65-F5344CB8AC3E}">
        <p14:creationId xmlns:p14="http://schemas.microsoft.com/office/powerpoint/2010/main" val="2003301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8"/>
            <a:ext cx="8305800" cy="3949048"/>
          </a:xfrm>
        </p:spPr>
        <p:txBody>
          <a:bodyPr/>
          <a:lstStyle/>
          <a:p>
            <a:pPr algn="ctr"/>
            <a:r>
              <a:rPr lang="tr-TR" b="1" i="1" dirty="0" smtClean="0"/>
              <a:t>İKİNCİ BÖLÜM</a:t>
            </a:r>
            <a:br>
              <a:rPr lang="tr-TR" b="1" i="1" dirty="0" smtClean="0"/>
            </a:br>
            <a:r>
              <a:rPr lang="tr-TR" b="1" i="1" dirty="0" smtClean="0"/>
              <a:t/>
            </a:r>
            <a:br>
              <a:rPr lang="tr-TR" b="1" i="1" dirty="0" smtClean="0"/>
            </a:br>
            <a:r>
              <a:rPr lang="tr-TR" b="1" i="1" dirty="0" smtClean="0"/>
              <a:t>İNSAN KAYNAKLARI PLANLAMASI</a:t>
            </a:r>
            <a:endParaRPr lang="tr-TR" b="1" i="1" dirty="0"/>
          </a:p>
        </p:txBody>
      </p:sp>
    </p:spTree>
    <p:extLst>
      <p:ext uri="{BB962C8B-B14F-4D97-AF65-F5344CB8AC3E}">
        <p14:creationId xmlns:p14="http://schemas.microsoft.com/office/powerpoint/2010/main" val="3799561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KAYNAKLARI PLANLAMASI</a:t>
            </a:r>
            <a:endParaRPr lang="tr-TR" dirty="0"/>
          </a:p>
        </p:txBody>
      </p:sp>
      <p:sp>
        <p:nvSpPr>
          <p:cNvPr id="3" name="2 İçerik Yer Tutucusu"/>
          <p:cNvSpPr>
            <a:spLocks noGrp="1"/>
          </p:cNvSpPr>
          <p:nvPr>
            <p:ph idx="1"/>
          </p:nvPr>
        </p:nvSpPr>
        <p:spPr/>
        <p:txBody>
          <a:bodyPr/>
          <a:lstStyle/>
          <a:p>
            <a:pPr marL="0" indent="0" algn="ctr">
              <a:buNone/>
            </a:pPr>
            <a:endParaRPr lang="tr-TR" dirty="0" smtClean="0"/>
          </a:p>
          <a:p>
            <a:pPr marL="0" indent="0" algn="ctr">
              <a:buNone/>
            </a:pPr>
            <a:r>
              <a:rPr lang="tr-TR" dirty="0" smtClean="0"/>
              <a:t>Örgütün sahibi olduğu mevcut insan kaynaklarını en akılcı bir biçimde kullanmayı ve bugünden gelecekteki insan gücü kaynağını nitelik ve nicelik yönünden kararlaştırmayı amaçlayan örgütsel öngörüye </a:t>
            </a:r>
            <a:r>
              <a:rPr lang="tr-TR" b="1" i="1" dirty="0" smtClean="0"/>
              <a:t>İnsan Kaynakları Planlaması</a:t>
            </a:r>
            <a:r>
              <a:rPr lang="tr-TR" dirty="0" smtClean="0"/>
              <a:t> denir.</a:t>
            </a:r>
            <a:endParaRPr lang="tr-TR" dirty="0"/>
          </a:p>
        </p:txBody>
      </p:sp>
    </p:spTree>
    <p:extLst>
      <p:ext uri="{BB962C8B-B14F-4D97-AF65-F5344CB8AC3E}">
        <p14:creationId xmlns:p14="http://schemas.microsoft.com/office/powerpoint/2010/main" val="1995112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212744"/>
          </a:xfrm>
        </p:spPr>
        <p:txBody>
          <a:bodyPr>
            <a:normAutofit fontScale="90000"/>
          </a:bodyPr>
          <a:lstStyle/>
          <a:p>
            <a:r>
              <a:rPr lang="tr-TR" dirty="0" smtClean="0"/>
              <a:t>İnsan Kaynakları Planlamasının Önemi</a:t>
            </a:r>
            <a:endParaRPr lang="tr-TR" dirty="0"/>
          </a:p>
        </p:txBody>
      </p:sp>
      <p:sp>
        <p:nvSpPr>
          <p:cNvPr id="3" name="İçerik Yer Tutucusu 2"/>
          <p:cNvSpPr>
            <a:spLocks noGrp="1"/>
          </p:cNvSpPr>
          <p:nvPr>
            <p:ph idx="1"/>
          </p:nvPr>
        </p:nvSpPr>
        <p:spPr/>
        <p:txBody>
          <a:bodyPr>
            <a:normAutofit fontScale="92500"/>
          </a:bodyPr>
          <a:lstStyle/>
          <a:p>
            <a:r>
              <a:rPr lang="tr-TR" dirty="0" smtClean="0"/>
              <a:t>Örgütsel planlama sürecinin geliştirilmesine yardımcı olur.</a:t>
            </a:r>
          </a:p>
          <a:p>
            <a:r>
              <a:rPr lang="tr-TR" dirty="0" smtClean="0"/>
              <a:t>Örgütteki ihtiyaç duyulan çalışma gücünün sahip olması gereken nitelikleri ortaya koyar.</a:t>
            </a:r>
          </a:p>
          <a:p>
            <a:r>
              <a:rPr lang="tr-TR" dirty="0" smtClean="0"/>
              <a:t>Örgütün tüm kademelerinde ihtiyaç duyulan </a:t>
            </a:r>
            <a:r>
              <a:rPr lang="tr-TR" dirty="0" err="1" smtClean="0"/>
              <a:t>İKY’nin</a:t>
            </a:r>
            <a:r>
              <a:rPr lang="tr-TR" dirty="0" smtClean="0"/>
              <a:t> etkinliğini arttırır.</a:t>
            </a:r>
          </a:p>
          <a:p>
            <a:r>
              <a:rPr lang="tr-TR" dirty="0" smtClean="0"/>
              <a:t>Örgütte mevcut olan çalışma gücünün sahip olduğu bilgi beceri ve yetenekten optimum verimliliğin sağlanmasına yardımcı olur.</a:t>
            </a:r>
          </a:p>
          <a:p>
            <a:r>
              <a:rPr lang="tr-TR" dirty="0" smtClean="0"/>
              <a:t>Örgütün çalışma gücündeki daralmaları önceden görerek, çalışma gücü ihtiyaçlarının sağlanmasına yardımcı olur.</a:t>
            </a:r>
          </a:p>
          <a:p>
            <a:endParaRPr lang="tr-TR" dirty="0"/>
          </a:p>
        </p:txBody>
      </p:sp>
    </p:spTree>
    <p:extLst>
      <p:ext uri="{BB962C8B-B14F-4D97-AF65-F5344CB8AC3E}">
        <p14:creationId xmlns:p14="http://schemas.microsoft.com/office/powerpoint/2010/main" val="887086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Planlamasının İşlevleri</a:t>
            </a:r>
            <a:endParaRPr lang="tr-TR" dirty="0"/>
          </a:p>
        </p:txBody>
      </p:sp>
      <p:sp>
        <p:nvSpPr>
          <p:cNvPr id="3" name="2 İçerik Yer Tutucusu"/>
          <p:cNvSpPr>
            <a:spLocks noGrp="1"/>
          </p:cNvSpPr>
          <p:nvPr>
            <p:ph idx="1"/>
          </p:nvPr>
        </p:nvSpPr>
        <p:spPr/>
        <p:txBody>
          <a:bodyPr/>
          <a:lstStyle/>
          <a:p>
            <a:pPr algn="just"/>
            <a:r>
              <a:rPr lang="tr-TR" dirty="0" smtClean="0"/>
              <a:t>-İnsan kaynağının etkinliğini artırmak</a:t>
            </a:r>
          </a:p>
          <a:p>
            <a:pPr algn="just"/>
            <a:endParaRPr lang="tr-TR" dirty="0" smtClean="0"/>
          </a:p>
          <a:p>
            <a:pPr algn="just"/>
            <a:r>
              <a:rPr lang="tr-TR" dirty="0" smtClean="0"/>
              <a:t>-Personel faaliyetleri ile </a:t>
            </a:r>
            <a:r>
              <a:rPr lang="tr-TR" dirty="0" err="1" smtClean="0"/>
              <a:t>organizasyonel</a:t>
            </a:r>
            <a:r>
              <a:rPr lang="tr-TR" dirty="0" smtClean="0"/>
              <a:t> amaçlar arasındaki uyumu etkinleştirmek</a:t>
            </a:r>
          </a:p>
          <a:p>
            <a:pPr algn="just"/>
            <a:endParaRPr lang="tr-TR" dirty="0" smtClean="0"/>
          </a:p>
          <a:p>
            <a:pPr algn="just"/>
            <a:r>
              <a:rPr lang="tr-TR" dirty="0" smtClean="0"/>
              <a:t>-Yeni personel istihdamında ekonomikliği sağlamak</a:t>
            </a:r>
          </a:p>
          <a:p>
            <a:pPr algn="just"/>
            <a:endParaRPr lang="tr-TR" dirty="0" smtClean="0"/>
          </a:p>
          <a:p>
            <a:pPr algn="just"/>
            <a:r>
              <a:rPr lang="tr-TR" dirty="0" smtClean="0"/>
              <a:t>-</a:t>
            </a:r>
            <a:r>
              <a:rPr lang="tr-TR" dirty="0" err="1" smtClean="0"/>
              <a:t>İşgören</a:t>
            </a:r>
            <a:r>
              <a:rPr lang="tr-TR" dirty="0" smtClean="0"/>
              <a:t> bulma ve seçme, kariyer planlaması gibi diğer İKY faaliyetlerinin koordinasyonuna yardımcı olmak</a:t>
            </a:r>
            <a:endParaRPr lang="tr-TR" dirty="0"/>
          </a:p>
        </p:txBody>
      </p:sp>
    </p:spTree>
    <p:extLst>
      <p:ext uri="{BB962C8B-B14F-4D97-AF65-F5344CB8AC3E}">
        <p14:creationId xmlns:p14="http://schemas.microsoft.com/office/powerpoint/2010/main" val="601352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İnsan Kaynakları Planlamasının </a:t>
            </a:r>
            <a:r>
              <a:rPr lang="tr-TR" dirty="0" smtClean="0"/>
              <a:t>Kapsamı</a:t>
            </a:r>
            <a:endParaRPr lang="tr-TR" dirty="0"/>
          </a:p>
        </p:txBody>
      </p:sp>
      <p:sp>
        <p:nvSpPr>
          <p:cNvPr id="3" name="İçerik Yer Tutucusu 2"/>
          <p:cNvSpPr>
            <a:spLocks noGrp="1"/>
          </p:cNvSpPr>
          <p:nvPr>
            <p:ph idx="1"/>
          </p:nvPr>
        </p:nvSpPr>
        <p:spPr/>
        <p:txBody>
          <a:bodyPr/>
          <a:lstStyle/>
          <a:p>
            <a:r>
              <a:rPr lang="tr-TR" dirty="0" smtClean="0"/>
              <a:t>İnsan kaynakları planlaması iki temel boyuta sahiptir:</a:t>
            </a:r>
          </a:p>
          <a:p>
            <a:pPr marL="0" indent="0">
              <a:buNone/>
            </a:pPr>
            <a:r>
              <a:rPr lang="tr-TR" dirty="0"/>
              <a:t>	</a:t>
            </a:r>
            <a:endParaRPr lang="tr-TR" dirty="0" smtClean="0"/>
          </a:p>
          <a:p>
            <a:pPr marL="0" indent="0">
              <a:buNone/>
            </a:pPr>
            <a:r>
              <a:rPr lang="tr-TR" dirty="0"/>
              <a:t>	</a:t>
            </a:r>
            <a:r>
              <a:rPr lang="tr-TR" dirty="0" smtClean="0"/>
              <a:t>1- İK departmanının gelecekteki insan kaynağı ihtiyacını tahmin etmesi</a:t>
            </a:r>
          </a:p>
          <a:p>
            <a:pPr marL="0" indent="0">
              <a:buNone/>
            </a:pPr>
            <a:r>
              <a:rPr lang="tr-TR" dirty="0"/>
              <a:t>	</a:t>
            </a:r>
            <a:r>
              <a:rPr lang="tr-TR" dirty="0" smtClean="0"/>
              <a:t>2- Bu ihtiyacı karşılayacak kaynaklar ile bu kaynakların ne şekilde değerlendirileceğinin belirlenmesidir.</a:t>
            </a:r>
          </a:p>
          <a:p>
            <a:pPr marL="0" indent="0">
              <a:buNone/>
            </a:pPr>
            <a:endParaRPr lang="tr-TR" dirty="0"/>
          </a:p>
        </p:txBody>
      </p:sp>
    </p:spTree>
    <p:extLst>
      <p:ext uri="{BB962C8B-B14F-4D97-AF65-F5344CB8AC3E}">
        <p14:creationId xmlns:p14="http://schemas.microsoft.com/office/powerpoint/2010/main" val="1833694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Planlamasının Amaçları</a:t>
            </a:r>
            <a:endParaRPr lang="tr-TR" dirty="0"/>
          </a:p>
        </p:txBody>
      </p:sp>
      <p:sp>
        <p:nvSpPr>
          <p:cNvPr id="3" name="2 İçerik Yer Tutucusu"/>
          <p:cNvSpPr>
            <a:spLocks noGrp="1"/>
          </p:cNvSpPr>
          <p:nvPr>
            <p:ph idx="1"/>
          </p:nvPr>
        </p:nvSpPr>
        <p:spPr/>
        <p:txBody>
          <a:bodyPr/>
          <a:lstStyle/>
          <a:p>
            <a:pPr algn="just"/>
            <a:r>
              <a:rPr lang="tr-TR" dirty="0" smtClean="0"/>
              <a:t>- İş görenlerin eğitim ve gelişimini sağlamak</a:t>
            </a:r>
          </a:p>
          <a:p>
            <a:pPr algn="just"/>
            <a:r>
              <a:rPr lang="tr-TR" dirty="0" smtClean="0"/>
              <a:t>-Boş kadroları doldurmak</a:t>
            </a:r>
          </a:p>
          <a:p>
            <a:pPr algn="just"/>
            <a:r>
              <a:rPr lang="tr-TR" dirty="0" smtClean="0"/>
              <a:t>-Yeni iş gören bulmak ve işe almak</a:t>
            </a:r>
          </a:p>
          <a:p>
            <a:pPr algn="just"/>
            <a:r>
              <a:rPr lang="tr-TR" dirty="0" smtClean="0"/>
              <a:t>-Toplumda hızlı değişen koşullara uyum sağlamak</a:t>
            </a:r>
          </a:p>
          <a:p>
            <a:pPr algn="just"/>
            <a:r>
              <a:rPr lang="tr-TR" dirty="0" smtClean="0"/>
              <a:t>-Teknolojik yeniliklere ve piyasa koşullarına uyum sağlamak</a:t>
            </a:r>
          </a:p>
          <a:p>
            <a:pPr algn="just"/>
            <a:r>
              <a:rPr lang="tr-TR" dirty="0" smtClean="0"/>
              <a:t>-Yasal düzenlemelere ve değişimlere uygun hareket etmek</a:t>
            </a:r>
            <a:endParaRPr lang="tr-TR" dirty="0"/>
          </a:p>
        </p:txBody>
      </p:sp>
    </p:spTree>
    <p:extLst>
      <p:ext uri="{BB962C8B-B14F-4D97-AF65-F5344CB8AC3E}">
        <p14:creationId xmlns:p14="http://schemas.microsoft.com/office/powerpoint/2010/main" val="2425279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İnsan Kaynakları Planlamasını Etkileyen Faktörler</a:t>
            </a:r>
            <a:endParaRPr lang="tr-TR" dirty="0"/>
          </a:p>
        </p:txBody>
      </p:sp>
      <p:sp>
        <p:nvSpPr>
          <p:cNvPr id="4" name="Metin Yer Tutucusu 3"/>
          <p:cNvSpPr>
            <a:spLocks noGrp="1"/>
          </p:cNvSpPr>
          <p:nvPr>
            <p:ph type="body" idx="1"/>
          </p:nvPr>
        </p:nvSpPr>
        <p:spPr/>
        <p:txBody>
          <a:bodyPr/>
          <a:lstStyle/>
          <a:p>
            <a:r>
              <a:rPr lang="tr-TR" dirty="0"/>
              <a:t>DIŞSAL </a:t>
            </a:r>
            <a:r>
              <a:rPr lang="tr-TR" dirty="0" smtClean="0"/>
              <a:t>FAKTÖRLER</a:t>
            </a:r>
            <a:endParaRPr lang="tr-TR" dirty="0"/>
          </a:p>
        </p:txBody>
      </p:sp>
      <p:sp>
        <p:nvSpPr>
          <p:cNvPr id="5" name="Metin Yer Tutucusu 4"/>
          <p:cNvSpPr>
            <a:spLocks noGrp="1"/>
          </p:cNvSpPr>
          <p:nvPr>
            <p:ph type="body" sz="half" idx="3"/>
          </p:nvPr>
        </p:nvSpPr>
        <p:spPr/>
        <p:txBody>
          <a:bodyPr/>
          <a:lstStyle/>
          <a:p>
            <a:r>
              <a:rPr lang="tr-TR" dirty="0" smtClean="0"/>
              <a:t>İÇSEL FAKTÖRLER</a:t>
            </a:r>
            <a:endParaRPr lang="tr-TR" dirty="0"/>
          </a:p>
        </p:txBody>
      </p:sp>
      <p:sp>
        <p:nvSpPr>
          <p:cNvPr id="3" name="2 İçerik Yer Tutucusu"/>
          <p:cNvSpPr>
            <a:spLocks noGrp="1"/>
          </p:cNvSpPr>
          <p:nvPr>
            <p:ph sz="quarter" idx="2"/>
          </p:nvPr>
        </p:nvSpPr>
        <p:spPr>
          <a:xfrm>
            <a:off x="467544" y="2492896"/>
            <a:ext cx="4040188" cy="3845720"/>
          </a:xfrm>
        </p:spPr>
        <p:txBody>
          <a:bodyPr/>
          <a:lstStyle/>
          <a:p>
            <a:pPr>
              <a:buFont typeface="Arial" pitchFamily="34" charset="0"/>
              <a:buChar char="•"/>
            </a:pPr>
            <a:r>
              <a:rPr lang="tr-TR" dirty="0" smtClean="0"/>
              <a:t>Çevresel </a:t>
            </a:r>
            <a:r>
              <a:rPr lang="tr-TR" dirty="0"/>
              <a:t>Belirsizlik</a:t>
            </a:r>
          </a:p>
          <a:p>
            <a:r>
              <a:rPr lang="tr-TR" dirty="0" smtClean="0"/>
              <a:t>Rekabet </a:t>
            </a:r>
            <a:r>
              <a:rPr lang="tr-TR" dirty="0"/>
              <a:t>Koşulları</a:t>
            </a:r>
          </a:p>
          <a:p>
            <a:r>
              <a:rPr lang="tr-TR" dirty="0" smtClean="0"/>
              <a:t>Teknoloji</a:t>
            </a:r>
            <a:endParaRPr lang="tr-TR" dirty="0"/>
          </a:p>
          <a:p>
            <a:r>
              <a:rPr lang="tr-TR" dirty="0" smtClean="0"/>
              <a:t>Yasalar</a:t>
            </a:r>
            <a:endParaRPr lang="tr-TR" dirty="0"/>
          </a:p>
          <a:p>
            <a:pPr marL="0" indent="0">
              <a:buNone/>
            </a:pPr>
            <a:endParaRPr lang="tr-TR" dirty="0" smtClean="0"/>
          </a:p>
          <a:p>
            <a:pPr marL="0" indent="0">
              <a:buNone/>
            </a:pPr>
            <a:endParaRPr lang="tr-TR" dirty="0"/>
          </a:p>
          <a:p>
            <a:pPr marL="0" indent="0">
              <a:buNone/>
            </a:pPr>
            <a:endParaRPr lang="tr-TR" dirty="0" smtClean="0"/>
          </a:p>
        </p:txBody>
      </p:sp>
      <p:sp>
        <p:nvSpPr>
          <p:cNvPr id="7" name="İçerik Yer Tutucusu 6"/>
          <p:cNvSpPr>
            <a:spLocks noGrp="1"/>
          </p:cNvSpPr>
          <p:nvPr>
            <p:ph sz="quarter" idx="4"/>
          </p:nvPr>
        </p:nvSpPr>
        <p:spPr/>
        <p:txBody>
          <a:bodyPr/>
          <a:lstStyle/>
          <a:p>
            <a:r>
              <a:rPr lang="tr-TR" dirty="0" smtClean="0"/>
              <a:t>Örgütsel Strateji</a:t>
            </a:r>
          </a:p>
          <a:p>
            <a:r>
              <a:rPr lang="tr-TR" dirty="0" smtClean="0"/>
              <a:t>Coğrafik Farklılaşma</a:t>
            </a:r>
            <a:endParaRPr lang="tr-TR" dirty="0"/>
          </a:p>
          <a:p>
            <a:r>
              <a:rPr lang="tr-TR" dirty="0"/>
              <a:t>Mevcut İşgücünün </a:t>
            </a:r>
            <a:r>
              <a:rPr lang="tr-TR" dirty="0" smtClean="0"/>
              <a:t>Özellikleri</a:t>
            </a:r>
          </a:p>
          <a:p>
            <a:r>
              <a:rPr lang="tr-TR" dirty="0"/>
              <a:t>Bilgi Sisteminin </a:t>
            </a:r>
            <a:r>
              <a:rPr lang="tr-TR" dirty="0" smtClean="0"/>
              <a:t>Kalitesi</a:t>
            </a:r>
            <a:endParaRPr lang="tr-TR" dirty="0"/>
          </a:p>
        </p:txBody>
      </p:sp>
    </p:spTree>
    <p:extLst>
      <p:ext uri="{BB962C8B-B14F-4D97-AF65-F5344CB8AC3E}">
        <p14:creationId xmlns:p14="http://schemas.microsoft.com/office/powerpoint/2010/main" val="756313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r>
              <a:rPr lang="tr-TR" dirty="0" smtClean="0"/>
              <a:t>DIŞSAL FAKTÖRLER</a:t>
            </a:r>
            <a:endParaRPr lang="tr-TR" dirty="0"/>
          </a:p>
        </p:txBody>
      </p:sp>
      <p:sp>
        <p:nvSpPr>
          <p:cNvPr id="8" name="İçerik Yer Tutucusu 7"/>
          <p:cNvSpPr>
            <a:spLocks noGrp="1"/>
          </p:cNvSpPr>
          <p:nvPr>
            <p:ph idx="1"/>
          </p:nvPr>
        </p:nvSpPr>
        <p:spPr/>
        <p:txBody>
          <a:bodyPr/>
          <a:lstStyle/>
          <a:p>
            <a:pPr algn="just"/>
            <a:r>
              <a:rPr lang="tr-TR" b="1" dirty="0" smtClean="0"/>
              <a:t>Çevresel belirsizlik: </a:t>
            </a:r>
            <a:r>
              <a:rPr lang="tr-TR" dirty="0" smtClean="0"/>
              <a:t>Genel ülke ekonomisinde meydana gelebilecek durgunluk, gelişme veya ekonomik kriz gibi koşulların İK planlaması faaliyetleri üzerinde etkisi vardır.</a:t>
            </a:r>
          </a:p>
          <a:p>
            <a:pPr algn="just"/>
            <a:r>
              <a:rPr lang="tr-TR" b="1" dirty="0" smtClean="0"/>
              <a:t>Rekabet Koşulları: </a:t>
            </a:r>
            <a:r>
              <a:rPr lang="tr-TR" dirty="0" smtClean="0"/>
              <a:t>İK planlamasında rakip örgütlerin çalışanlarına sundukları ücret ve diğer sosyal imkanlar, müşteri beklentileri gibi rekabeti temelini ve şartlarını belirleyen konular dikkate alınmalıdır.</a:t>
            </a:r>
          </a:p>
          <a:p>
            <a:endParaRPr lang="tr-TR" dirty="0" smtClean="0"/>
          </a:p>
          <a:p>
            <a:endParaRPr lang="tr-TR" dirty="0"/>
          </a:p>
        </p:txBody>
      </p:sp>
    </p:spTree>
    <p:extLst>
      <p:ext uri="{BB962C8B-B14F-4D97-AF65-F5344CB8AC3E}">
        <p14:creationId xmlns:p14="http://schemas.microsoft.com/office/powerpoint/2010/main" val="3184220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DIŞSAL FAKTÖRLER</a:t>
            </a:r>
          </a:p>
        </p:txBody>
      </p:sp>
      <p:sp>
        <p:nvSpPr>
          <p:cNvPr id="3" name="İçerik Yer Tutucusu 2"/>
          <p:cNvSpPr>
            <a:spLocks noGrp="1"/>
          </p:cNvSpPr>
          <p:nvPr>
            <p:ph idx="1"/>
          </p:nvPr>
        </p:nvSpPr>
        <p:spPr/>
        <p:txBody>
          <a:bodyPr/>
          <a:lstStyle/>
          <a:p>
            <a:pPr algn="just"/>
            <a:r>
              <a:rPr lang="tr-TR" dirty="0" smtClean="0"/>
              <a:t>Teknoloji: Teknolojideki hızlı değişmeler sonucunda ortaya çıkan yeni iş ve görevler, örgüt için farklı nitelikteki işgücünü gerekli kılar.</a:t>
            </a:r>
          </a:p>
          <a:p>
            <a:pPr algn="just"/>
            <a:r>
              <a:rPr lang="tr-TR" dirty="0" smtClean="0"/>
              <a:t>Yasalar: Değişen yasalarda örgütleri planlama sürecinde dikkatli davranmaya itmektedir. Örneğin, emeklilik yaşı ve süresi, kıdem tazminatı ile engellilerin işe alınmasına dönük değişiklikler planlamanın yeniden gözden geçirilmesine neden olabilir. </a:t>
            </a:r>
          </a:p>
          <a:p>
            <a:endParaRPr lang="tr-TR" dirty="0"/>
          </a:p>
        </p:txBody>
      </p:sp>
    </p:spTree>
    <p:extLst>
      <p:ext uri="{BB962C8B-B14F-4D97-AF65-F5344CB8AC3E}">
        <p14:creationId xmlns:p14="http://schemas.microsoft.com/office/powerpoint/2010/main" val="11987857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İÇSEL </a:t>
            </a:r>
            <a:r>
              <a:rPr lang="tr-TR" dirty="0" smtClean="0"/>
              <a:t>FAKTÖRLER</a:t>
            </a:r>
            <a:endParaRPr lang="tr-TR" dirty="0"/>
          </a:p>
        </p:txBody>
      </p:sp>
      <p:sp>
        <p:nvSpPr>
          <p:cNvPr id="3" name="2 İçerik Yer Tutucusu"/>
          <p:cNvSpPr>
            <a:spLocks noGrp="1"/>
          </p:cNvSpPr>
          <p:nvPr>
            <p:ph idx="1"/>
          </p:nvPr>
        </p:nvSpPr>
        <p:spPr/>
        <p:txBody>
          <a:bodyPr/>
          <a:lstStyle/>
          <a:p>
            <a:pPr marL="0" indent="0" algn="just">
              <a:buNone/>
            </a:pPr>
            <a:endParaRPr lang="tr-TR" dirty="0" smtClean="0"/>
          </a:p>
          <a:p>
            <a:pPr algn="just"/>
            <a:r>
              <a:rPr lang="tr-TR" b="1" dirty="0" smtClean="0"/>
              <a:t>Örgütsel Strateji: </a:t>
            </a:r>
            <a:r>
              <a:rPr lang="tr-TR" dirty="0" smtClean="0"/>
              <a:t>Örneğin; yeni yatırımlar, yeni pazarlar örgütsel büyümeyi gerektirir buna bağlı olarak insan kaynaklarının da gelecekte yeniden gözden geçirilmesi gerekir.</a:t>
            </a:r>
          </a:p>
          <a:p>
            <a:pPr algn="just"/>
            <a:r>
              <a:rPr lang="tr-TR" b="1" dirty="0" smtClean="0"/>
              <a:t>Coğrafik Farklılaşma: </a:t>
            </a:r>
            <a:r>
              <a:rPr lang="tr-TR" dirty="0" smtClean="0"/>
              <a:t>İşletme faaliyetlerinin bir ülkenin değişik bölgelerine ya da birden fazla farklı ülkeye yayılması İKP açısından da farklı yaklaşımlar oluşturmaktadır.</a:t>
            </a:r>
            <a:endParaRPr lang="tr-TR" dirty="0"/>
          </a:p>
        </p:txBody>
      </p:sp>
    </p:spTree>
    <p:extLst>
      <p:ext uri="{BB962C8B-B14F-4D97-AF65-F5344CB8AC3E}">
        <p14:creationId xmlns:p14="http://schemas.microsoft.com/office/powerpoint/2010/main" val="631040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İÇSEL FAKTÖRLER</a:t>
            </a:r>
          </a:p>
        </p:txBody>
      </p:sp>
      <p:sp>
        <p:nvSpPr>
          <p:cNvPr id="3" name="2 İçerik Yer Tutucusu"/>
          <p:cNvSpPr>
            <a:spLocks noGrp="1"/>
          </p:cNvSpPr>
          <p:nvPr>
            <p:ph idx="1"/>
          </p:nvPr>
        </p:nvSpPr>
        <p:spPr/>
        <p:txBody>
          <a:bodyPr/>
          <a:lstStyle/>
          <a:p>
            <a:pPr algn="just"/>
            <a:r>
              <a:rPr lang="tr-TR" b="1" dirty="0" smtClean="0"/>
              <a:t>Mevcut İşgücünün Özellikleri: </a:t>
            </a:r>
            <a:r>
              <a:rPr lang="tr-TR" dirty="0" smtClean="0"/>
              <a:t>İşgücü kalitesi, nitelikleri, bilgi, beceri ve eğitim düzeyleri ile </a:t>
            </a:r>
            <a:r>
              <a:rPr lang="tr-TR" dirty="0" err="1" smtClean="0"/>
              <a:t>organizasyonel</a:t>
            </a:r>
            <a:r>
              <a:rPr lang="tr-TR" dirty="0" smtClean="0"/>
              <a:t> ihtiyaçlara bakış açıları planlamanın etkinliği üzerinde önemli belirleyicilerdir.</a:t>
            </a:r>
          </a:p>
          <a:p>
            <a:pPr algn="just"/>
            <a:r>
              <a:rPr lang="tr-TR" b="1" dirty="0" smtClean="0"/>
              <a:t>Bilgi Sisteminin Kalitesi: </a:t>
            </a:r>
            <a:r>
              <a:rPr lang="tr-TR" dirty="0" smtClean="0"/>
              <a:t>Tahminler için kullanılan veriler. Bu verilerin düzenlenmiş bir personel bilgi sisteminden gelmesi, güvenilir olması, ve kullanıma hazır olması gerekmektedir.</a:t>
            </a:r>
            <a:endParaRPr lang="tr-TR" dirty="0"/>
          </a:p>
        </p:txBody>
      </p:sp>
    </p:spTree>
    <p:extLst>
      <p:ext uri="{BB962C8B-B14F-4D97-AF65-F5344CB8AC3E}">
        <p14:creationId xmlns:p14="http://schemas.microsoft.com/office/powerpoint/2010/main" val="1404783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İNSAN KAYNAKLARI İHTİYACININ BELİRLENMESİ</a:t>
            </a:r>
            <a:endParaRPr lang="tr-TR" dirty="0"/>
          </a:p>
        </p:txBody>
      </p:sp>
      <p:sp>
        <p:nvSpPr>
          <p:cNvPr id="3" name="İçerik Yer Tutucusu 2"/>
          <p:cNvSpPr>
            <a:spLocks noGrp="1"/>
          </p:cNvSpPr>
          <p:nvPr>
            <p:ph idx="1"/>
          </p:nvPr>
        </p:nvSpPr>
        <p:spPr/>
        <p:txBody>
          <a:bodyPr/>
          <a:lstStyle/>
          <a:p>
            <a:r>
              <a:rPr lang="tr-TR" dirty="0" smtClean="0"/>
              <a:t>İnsan kaynakları planlamasının temelinde, örgüt açısından çalışanların şimdiki ve gelecekteki en yüksek verimliliklerinin gerçekleşmesinin sağlanması ve çalışan sayısının en uygun noktada tutulması yer almaktadır. Bu kapsamda söz konusu olabilecek ihtiyaç türleri;</a:t>
            </a:r>
          </a:p>
          <a:p>
            <a:pPr lvl="1"/>
            <a:r>
              <a:rPr lang="tr-TR" dirty="0" smtClean="0"/>
              <a:t>Mutlak insan kaynakları ihtiyacı</a:t>
            </a:r>
          </a:p>
          <a:p>
            <a:pPr lvl="1"/>
            <a:r>
              <a:rPr lang="tr-TR" dirty="0" smtClean="0"/>
              <a:t>Yedek insan kaynakları ihtiyacı</a:t>
            </a:r>
          </a:p>
          <a:p>
            <a:pPr lvl="1"/>
            <a:r>
              <a:rPr lang="tr-TR" dirty="0" smtClean="0"/>
              <a:t>Ek (ilave) insan kaynakları ihtiyacı</a:t>
            </a:r>
          </a:p>
          <a:p>
            <a:pPr lvl="1"/>
            <a:r>
              <a:rPr lang="tr-TR" dirty="0" smtClean="0"/>
              <a:t>Yeni insan kaynakları ihtiyacı</a:t>
            </a:r>
            <a:endParaRPr lang="tr-TR" dirty="0"/>
          </a:p>
        </p:txBody>
      </p:sp>
    </p:spTree>
    <p:extLst>
      <p:ext uri="{BB962C8B-B14F-4D97-AF65-F5344CB8AC3E}">
        <p14:creationId xmlns:p14="http://schemas.microsoft.com/office/powerpoint/2010/main" val="35750114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1152128"/>
          </a:xfrm>
        </p:spPr>
        <p:txBody>
          <a:bodyPr>
            <a:normAutofit/>
          </a:bodyPr>
          <a:lstStyle/>
          <a:p>
            <a:r>
              <a:rPr lang="tr-TR" dirty="0"/>
              <a:t>Mutlak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p:txBody>
          <a:bodyPr/>
          <a:lstStyle/>
          <a:p>
            <a:pPr marL="0" indent="0" algn="ctr">
              <a:buNone/>
            </a:pPr>
            <a:endParaRPr lang="tr-TR" dirty="0" smtClean="0"/>
          </a:p>
          <a:p>
            <a:pPr marL="0" indent="0" algn="ctr">
              <a:buNone/>
            </a:pPr>
            <a:r>
              <a:rPr lang="tr-TR" dirty="0" smtClean="0"/>
              <a:t>Bir örgütün amaçlarına ulaşabilmek için yerine getirmesi gereken işlerin fiilen icrası amacıyla ihtiyaç duyduğu çalışan miktarını ifade eder.</a:t>
            </a:r>
            <a:endParaRPr lang="tr-TR" dirty="0"/>
          </a:p>
        </p:txBody>
      </p:sp>
    </p:spTree>
    <p:extLst>
      <p:ext uri="{BB962C8B-B14F-4D97-AF65-F5344CB8AC3E}">
        <p14:creationId xmlns:p14="http://schemas.microsoft.com/office/powerpoint/2010/main" val="2179954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Yedek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p:txBody>
          <a:bodyPr/>
          <a:lstStyle/>
          <a:p>
            <a:pPr marL="0" indent="0" algn="ctr">
              <a:buNone/>
            </a:pPr>
            <a:endParaRPr lang="tr-TR" dirty="0" smtClean="0"/>
          </a:p>
          <a:p>
            <a:pPr marL="0" indent="0" algn="ctr">
              <a:buNone/>
            </a:pPr>
            <a:r>
              <a:rPr lang="tr-TR" dirty="0" smtClean="0"/>
              <a:t>Çalışanların çeşitli nedenler ile (hastalık, kaza, izin vb.) işlerine devamsızlıkları durumunda işin aksatılmadan yürütülmesi amacıyla ihtiyaç duyulacak çalışan miktarını ifade eden kavramdır.</a:t>
            </a:r>
            <a:endParaRPr lang="tr-TR" dirty="0"/>
          </a:p>
        </p:txBody>
      </p:sp>
    </p:spTree>
    <p:extLst>
      <p:ext uri="{BB962C8B-B14F-4D97-AF65-F5344CB8AC3E}">
        <p14:creationId xmlns:p14="http://schemas.microsoft.com/office/powerpoint/2010/main" val="2630401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Ek </a:t>
            </a:r>
            <a:r>
              <a:rPr lang="tr-TR" dirty="0" smtClean="0"/>
              <a:t>(İlave</a:t>
            </a:r>
            <a:r>
              <a:rPr lang="tr-TR" dirty="0"/>
              <a:t>)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a:xfrm>
            <a:off x="457200" y="1935480"/>
            <a:ext cx="8435280" cy="4389120"/>
          </a:xfrm>
        </p:spPr>
        <p:txBody>
          <a:bodyPr/>
          <a:lstStyle/>
          <a:p>
            <a:pPr marL="0" indent="0" algn="ctr">
              <a:buNone/>
            </a:pPr>
            <a:endParaRPr lang="tr-TR" dirty="0" smtClean="0"/>
          </a:p>
          <a:p>
            <a:pPr marL="0" indent="0" algn="ctr">
              <a:buNone/>
            </a:pPr>
            <a:r>
              <a:rPr lang="tr-TR" dirty="0" smtClean="0"/>
              <a:t>Bir iş örgütünde yedek çalışan ihtiyacı devamsızlık durumu nedeni ile ortaya çıkarken ilave çalışan ihtiyacı işten çıkma ve ayrılmalar nedeni ile doğmaktadır.</a:t>
            </a:r>
          </a:p>
          <a:p>
            <a:pPr marL="0" indent="0" algn="ctr">
              <a:buNone/>
            </a:pPr>
            <a:endParaRPr lang="tr-TR" dirty="0" smtClean="0"/>
          </a:p>
          <a:p>
            <a:pPr marL="0" indent="0" algn="ctr">
              <a:buNone/>
            </a:pPr>
            <a:r>
              <a:rPr lang="tr-TR" dirty="0" smtClean="0"/>
              <a:t>                     İşten </a:t>
            </a:r>
            <a:r>
              <a:rPr lang="tr-TR" dirty="0"/>
              <a:t>A</a:t>
            </a:r>
            <a:r>
              <a:rPr lang="tr-TR" dirty="0" smtClean="0"/>
              <a:t>yrılanların Toplamı </a:t>
            </a:r>
          </a:p>
          <a:p>
            <a:pPr marL="0" indent="0">
              <a:buNone/>
            </a:pPr>
            <a:r>
              <a:rPr lang="tr-TR" dirty="0"/>
              <a:t>Çalışan Devir Oranı=</a:t>
            </a:r>
            <a:r>
              <a:rPr lang="tr-TR" dirty="0" smtClean="0"/>
              <a:t>                                                 X 100</a:t>
            </a:r>
          </a:p>
          <a:p>
            <a:pPr marL="0" indent="0" algn="ctr">
              <a:buNone/>
            </a:pPr>
            <a:r>
              <a:rPr lang="tr-TR" dirty="0" smtClean="0"/>
              <a:t>                   Ortalama Çalışan Sayısı</a:t>
            </a:r>
          </a:p>
        </p:txBody>
      </p:sp>
      <p:cxnSp>
        <p:nvCxnSpPr>
          <p:cNvPr id="12" name="Düz Bağlayıcı 11"/>
          <p:cNvCxnSpPr/>
          <p:nvPr/>
        </p:nvCxnSpPr>
        <p:spPr>
          <a:xfrm>
            <a:off x="3635896" y="4941168"/>
            <a:ext cx="381642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213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Yeni </a:t>
            </a:r>
            <a:r>
              <a:rPr lang="tr-TR" dirty="0" smtClean="0"/>
              <a:t>İnsan Kaynakları </a:t>
            </a:r>
            <a:r>
              <a:rPr lang="tr-TR" dirty="0"/>
              <a:t>İ</a:t>
            </a:r>
            <a:r>
              <a:rPr lang="tr-TR" dirty="0" smtClean="0"/>
              <a:t>htiyacı</a:t>
            </a:r>
            <a:endParaRPr lang="tr-TR" dirty="0"/>
          </a:p>
        </p:txBody>
      </p:sp>
      <p:sp>
        <p:nvSpPr>
          <p:cNvPr id="3" name="İçerik Yer Tutucusu 2"/>
          <p:cNvSpPr>
            <a:spLocks noGrp="1"/>
          </p:cNvSpPr>
          <p:nvPr>
            <p:ph idx="1"/>
          </p:nvPr>
        </p:nvSpPr>
        <p:spPr/>
        <p:txBody>
          <a:bodyPr/>
          <a:lstStyle/>
          <a:p>
            <a:r>
              <a:rPr lang="tr-TR" dirty="0"/>
              <a:t>B</a:t>
            </a:r>
            <a:r>
              <a:rPr lang="tr-TR" dirty="0" smtClean="0"/>
              <a:t>ir örgüt çeşitli nedenlerle yeni çalışanlara ihtiyaç duyabilir;</a:t>
            </a:r>
          </a:p>
          <a:p>
            <a:pPr lvl="1"/>
            <a:r>
              <a:rPr lang="tr-TR" dirty="0" smtClean="0"/>
              <a:t>Üretimin arttırılması</a:t>
            </a:r>
          </a:p>
          <a:p>
            <a:pPr lvl="1"/>
            <a:r>
              <a:rPr lang="tr-TR" dirty="0" smtClean="0"/>
              <a:t>Bilimsel ve teknolojik araştırma ile çalışmaları geliştirme isteği ve niyeti</a:t>
            </a:r>
          </a:p>
          <a:p>
            <a:pPr lvl="1"/>
            <a:r>
              <a:rPr lang="tr-TR" dirty="0" smtClean="0"/>
              <a:t>Örgütün yeni bir yapılanmaya gitmesi </a:t>
            </a:r>
          </a:p>
          <a:p>
            <a:pPr marL="393192" lvl="1" indent="0">
              <a:buNone/>
            </a:pPr>
            <a:endParaRPr lang="tr-TR" dirty="0"/>
          </a:p>
        </p:txBody>
      </p:sp>
    </p:spTree>
    <p:extLst>
      <p:ext uri="{BB962C8B-B14F-4D97-AF65-F5344CB8AC3E}">
        <p14:creationId xmlns:p14="http://schemas.microsoft.com/office/powerpoint/2010/main" val="6732075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212744"/>
          </a:xfrm>
        </p:spPr>
        <p:txBody>
          <a:bodyPr>
            <a:normAutofit fontScale="90000"/>
          </a:bodyPr>
          <a:lstStyle/>
          <a:p>
            <a:pPr algn="just"/>
            <a:r>
              <a:rPr lang="tr-TR" dirty="0" smtClean="0"/>
              <a:t>İKP’DE KULLANILAN TALEP TAHMİN YÖNTEMLERİ</a:t>
            </a:r>
            <a:endParaRPr lang="tr-TR" dirty="0"/>
          </a:p>
        </p:txBody>
      </p:sp>
      <p:sp>
        <p:nvSpPr>
          <p:cNvPr id="3" name="İçerik Yer Tutucusu 2"/>
          <p:cNvSpPr>
            <a:spLocks noGrp="1"/>
          </p:cNvSpPr>
          <p:nvPr>
            <p:ph idx="1"/>
          </p:nvPr>
        </p:nvSpPr>
        <p:spPr/>
        <p:txBody>
          <a:bodyPr/>
          <a:lstStyle/>
          <a:p>
            <a:r>
              <a:rPr lang="tr-TR" dirty="0" smtClean="0"/>
              <a:t>Yöneticilerin Görüşlerine Dayanan Tahmin Yöntemi</a:t>
            </a:r>
          </a:p>
          <a:p>
            <a:r>
              <a:rPr lang="tr-TR" dirty="0" err="1" smtClean="0"/>
              <a:t>Delphi</a:t>
            </a:r>
            <a:r>
              <a:rPr lang="tr-TR" dirty="0" smtClean="0"/>
              <a:t> Yöntemi</a:t>
            </a:r>
          </a:p>
          <a:p>
            <a:r>
              <a:rPr lang="tr-TR" dirty="0" smtClean="0"/>
              <a:t>Sıfır Tabanlı Tahmin Yöntemi</a:t>
            </a:r>
          </a:p>
          <a:p>
            <a:r>
              <a:rPr lang="tr-TR" dirty="0" smtClean="0"/>
              <a:t>Tabandan Tavana Tahmin Yöntemi</a:t>
            </a:r>
          </a:p>
          <a:p>
            <a:r>
              <a:rPr lang="tr-TR" dirty="0" err="1" smtClean="0"/>
              <a:t>Rasyo</a:t>
            </a:r>
            <a:r>
              <a:rPr lang="tr-TR" dirty="0" smtClean="0"/>
              <a:t> Analizine Dayanan Tahmin Yöntemi</a:t>
            </a:r>
          </a:p>
          <a:p>
            <a:r>
              <a:rPr lang="tr-TR" dirty="0" smtClean="0"/>
              <a:t>Trend Analizine Dayanan Tahmin Yöntemi</a:t>
            </a:r>
            <a:endParaRPr lang="tr-TR" dirty="0"/>
          </a:p>
        </p:txBody>
      </p:sp>
    </p:spTree>
    <p:extLst>
      <p:ext uri="{BB962C8B-B14F-4D97-AF65-F5344CB8AC3E}">
        <p14:creationId xmlns:p14="http://schemas.microsoft.com/office/powerpoint/2010/main" val="3657708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Yöneticilerin Görüşlerine Dayanan Tahmin </a:t>
            </a:r>
            <a:r>
              <a:rPr lang="tr-TR" dirty="0" smtClean="0"/>
              <a:t>Yöntemi</a:t>
            </a:r>
            <a:endParaRPr lang="tr-TR" dirty="0"/>
          </a:p>
        </p:txBody>
      </p:sp>
      <p:sp>
        <p:nvSpPr>
          <p:cNvPr id="3" name="İçerik Yer Tutucusu 2"/>
          <p:cNvSpPr>
            <a:spLocks noGrp="1"/>
          </p:cNvSpPr>
          <p:nvPr>
            <p:ph idx="1"/>
          </p:nvPr>
        </p:nvSpPr>
        <p:spPr/>
        <p:txBody>
          <a:bodyPr/>
          <a:lstStyle/>
          <a:p>
            <a:pPr algn="just"/>
            <a:r>
              <a:rPr lang="tr-TR" dirty="0" smtClean="0"/>
              <a:t>Bu yönteme göre yönetsel pozisyonda bulunanlar geçmişte gerçekleşmiş insan kaynakları talebini dikkate alarak gelecekteki ihtiyacın ne düzeyde olacağına karar vermektedir.</a:t>
            </a:r>
            <a:endParaRPr lang="tr-TR" dirty="0"/>
          </a:p>
        </p:txBody>
      </p:sp>
    </p:spTree>
    <p:extLst>
      <p:ext uri="{BB962C8B-B14F-4D97-AF65-F5344CB8AC3E}">
        <p14:creationId xmlns:p14="http://schemas.microsoft.com/office/powerpoint/2010/main" val="2880728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err="1"/>
              <a:t>Delphi</a:t>
            </a:r>
            <a:r>
              <a:rPr lang="tr-TR" dirty="0"/>
              <a:t>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Belirli bir yönetici grubundan gelecekteki çalışan talebi konusundaki görüşleri alınır. Yöneticilerden alınan tahminler bir İK uzmanı tarafından özetlenir, değerlendirilir ve tekrar yöneticilere geri verilir. Yöneticiler geri aldıkları bu tahminleri kendi açılarından tekrar değerlendirirler. Tüm yöneticilerin geleceğe dönük insan kaynakları tahminleri üzerinde görüş birliği sağlanana kadar bu süreç devam eder.</a:t>
            </a:r>
            <a:endParaRPr lang="tr-TR" dirty="0"/>
          </a:p>
        </p:txBody>
      </p:sp>
    </p:spTree>
    <p:extLst>
      <p:ext uri="{BB962C8B-B14F-4D97-AF65-F5344CB8AC3E}">
        <p14:creationId xmlns:p14="http://schemas.microsoft.com/office/powerpoint/2010/main" val="3571730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Sıfır Tabanlı Tahmin </a:t>
            </a:r>
            <a:r>
              <a:rPr lang="tr-TR" dirty="0" smtClean="0"/>
              <a:t>Yöntemi</a:t>
            </a:r>
            <a:endParaRPr lang="tr-TR" dirty="0"/>
          </a:p>
        </p:txBody>
      </p:sp>
      <p:sp>
        <p:nvSpPr>
          <p:cNvPr id="3" name="İçerik Yer Tutucusu 2"/>
          <p:cNvSpPr>
            <a:spLocks noGrp="1"/>
          </p:cNvSpPr>
          <p:nvPr>
            <p:ph idx="1"/>
          </p:nvPr>
        </p:nvSpPr>
        <p:spPr/>
        <p:txBody>
          <a:bodyPr/>
          <a:lstStyle/>
          <a:p>
            <a:pPr algn="just"/>
            <a:r>
              <a:rPr lang="tr-TR" dirty="0" smtClean="0"/>
              <a:t>Bu yaklaşım, gelecekteki insan kaynakları ihtiyacını belirlemede örgütteki mevcut istihdam durumunu kullanmaktadır. Bir çalışanın işten çıkarılması, herhangi bir nedenle örgütten ayrılması veya emekli olması nedeni ile geride bıraktığı boş pozisyon derhal doldurulmamaktadır. Açık bir pozisyon, çalışanı yerleştirmeden önce ayrıntılı bir biçimde analize tabi tutulur. Pozisyon için yerleştirme onaylanmaz ise pozisyon doldurulmaz ve iş geriye kalan çalışanlar arasında paylaştırılır.</a:t>
            </a:r>
            <a:endParaRPr lang="tr-TR" dirty="0"/>
          </a:p>
        </p:txBody>
      </p:sp>
    </p:spTree>
    <p:extLst>
      <p:ext uri="{BB962C8B-B14F-4D97-AF65-F5344CB8AC3E}">
        <p14:creationId xmlns:p14="http://schemas.microsoft.com/office/powerpoint/2010/main" val="33418178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Tabandan Tavana Tahmin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Örgütte, en alt kademeden başlayarak, yukarıya doğru bir birini izleyen her kademenin ihtiyaçları tahmin edilmeye çalışılır ve sonuçta ihtiyaç duyulan çalışanın tam bir tespiti yapılır.</a:t>
            </a:r>
            <a:endParaRPr lang="tr-TR" dirty="0"/>
          </a:p>
        </p:txBody>
      </p:sp>
    </p:spTree>
    <p:extLst>
      <p:ext uri="{BB962C8B-B14F-4D97-AF65-F5344CB8AC3E}">
        <p14:creationId xmlns:p14="http://schemas.microsoft.com/office/powerpoint/2010/main" val="13258820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Rasyo</a:t>
            </a:r>
            <a:r>
              <a:rPr lang="tr-TR" dirty="0"/>
              <a:t> Analizine Dayanan Tahmin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Bu yöntem, çalışan sayısı üzerinde belirleyici olan </a:t>
            </a:r>
            <a:r>
              <a:rPr lang="tr-TR" dirty="0" err="1" smtClean="0"/>
              <a:t>nedensel</a:t>
            </a:r>
            <a:r>
              <a:rPr lang="tr-TR" dirty="0" smtClean="0"/>
              <a:t> faktörler ile zorunlu tuttuğu çalışan sayısı arasındaki oranlara dayanan bir yöntemdir.</a:t>
            </a:r>
            <a:endParaRPr lang="tr-TR" dirty="0"/>
          </a:p>
        </p:txBody>
      </p:sp>
    </p:spTree>
    <p:extLst>
      <p:ext uri="{BB962C8B-B14F-4D97-AF65-F5344CB8AC3E}">
        <p14:creationId xmlns:p14="http://schemas.microsoft.com/office/powerpoint/2010/main" val="3195538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Trend Analizine Dayanan Tahmin </a:t>
            </a:r>
            <a:r>
              <a:rPr lang="tr-TR" dirty="0" smtClean="0"/>
              <a:t>Yöntemi</a:t>
            </a:r>
            <a:endParaRPr lang="tr-TR" dirty="0"/>
          </a:p>
        </p:txBody>
      </p:sp>
      <p:sp>
        <p:nvSpPr>
          <p:cNvPr id="3" name="İçerik Yer Tutucusu 2"/>
          <p:cNvSpPr>
            <a:spLocks noGrp="1"/>
          </p:cNvSpPr>
          <p:nvPr>
            <p:ph idx="1"/>
          </p:nvPr>
        </p:nvSpPr>
        <p:spPr/>
        <p:txBody>
          <a:bodyPr/>
          <a:lstStyle/>
          <a:p>
            <a:r>
              <a:rPr lang="tr-TR" dirty="0" smtClean="0"/>
              <a:t>Örgütteki istihdam seviyesinin, geçmiş yılların verilerine bakılarak tahmin edilmesini öngörür.</a:t>
            </a:r>
            <a:endParaRPr lang="tr-TR" dirty="0"/>
          </a:p>
        </p:txBody>
      </p:sp>
    </p:spTree>
    <p:extLst>
      <p:ext uri="{BB962C8B-B14F-4D97-AF65-F5344CB8AC3E}">
        <p14:creationId xmlns:p14="http://schemas.microsoft.com/office/powerpoint/2010/main" val="38468701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7"/>
            <a:ext cx="8305800" cy="5410109"/>
          </a:xfrm>
        </p:spPr>
        <p:txBody>
          <a:bodyPr/>
          <a:lstStyle/>
          <a:p>
            <a:pPr algn="ctr"/>
            <a:r>
              <a:rPr lang="tr-TR" b="1" dirty="0" smtClean="0"/>
              <a:t>ÜÇÜNCÜ BÖLÜM </a:t>
            </a:r>
            <a:br>
              <a:rPr lang="tr-TR" b="1" dirty="0" smtClean="0"/>
            </a:br>
            <a:r>
              <a:rPr lang="tr-TR" b="1" dirty="0" smtClean="0"/>
              <a:t/>
            </a:r>
            <a:br>
              <a:rPr lang="tr-TR" b="1" dirty="0" smtClean="0"/>
            </a:br>
            <a:r>
              <a:rPr lang="tr-TR" b="1" dirty="0" smtClean="0"/>
              <a:t>İŞ ANALİZİ</a:t>
            </a:r>
            <a:br>
              <a:rPr lang="tr-TR" b="1" dirty="0" smtClean="0"/>
            </a:br>
            <a:r>
              <a:rPr lang="tr-TR" b="1" dirty="0" smtClean="0"/>
              <a:t>VE</a:t>
            </a:r>
            <a:br>
              <a:rPr lang="tr-TR" b="1" dirty="0" smtClean="0"/>
            </a:br>
            <a:r>
              <a:rPr lang="tr-TR" b="1" dirty="0" smtClean="0"/>
              <a:t>İŞ DİZAYNI</a:t>
            </a:r>
            <a:r>
              <a:rPr lang="tr-TR" dirty="0" smtClean="0"/>
              <a:t/>
            </a:r>
            <a:br>
              <a:rPr lang="tr-TR" dirty="0" smtClean="0"/>
            </a:br>
            <a:endParaRPr lang="tr-TR" dirty="0"/>
          </a:p>
        </p:txBody>
      </p:sp>
    </p:spTree>
    <p:extLst>
      <p:ext uri="{BB962C8B-B14F-4D97-AF65-F5344CB8AC3E}">
        <p14:creationId xmlns:p14="http://schemas.microsoft.com/office/powerpoint/2010/main" val="503634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ANALİZİ KAVRAMI</a:t>
            </a:r>
            <a:endParaRPr lang="tr-TR" dirty="0"/>
          </a:p>
        </p:txBody>
      </p:sp>
      <p:sp>
        <p:nvSpPr>
          <p:cNvPr id="3" name="İçerik Yer Tutucusu 2"/>
          <p:cNvSpPr>
            <a:spLocks noGrp="1"/>
          </p:cNvSpPr>
          <p:nvPr>
            <p:ph idx="1"/>
          </p:nvPr>
        </p:nvSpPr>
        <p:spPr/>
        <p:txBody>
          <a:bodyPr/>
          <a:lstStyle/>
          <a:p>
            <a:pPr algn="just"/>
            <a:r>
              <a:rPr lang="tr-TR" dirty="0"/>
              <a:t>İş analizi, bir örgütte personel tarafından yerine getirilen tüm işlerin ayrıntılı biçimde incelenmesidir. İş analiziyle örgütteki tüm işlerle ilgili bilgiler toplanır, kaydedilir ve irdelenir. İş analizi yalnızca işin içeriğinde olan görevlerin belirlenmesi olmayıp, beceri, deneyim, eğitim gibi, işin başarılması için personelde aranan nitelikler ve işin yapıldığı ortam ile ilgili bilgilerin toplanmasını da </a:t>
            </a:r>
            <a:r>
              <a:rPr lang="tr-TR" dirty="0" smtClean="0"/>
              <a:t>içerir.</a:t>
            </a:r>
          </a:p>
          <a:p>
            <a:pPr marL="0" indent="0" algn="just">
              <a:buNone/>
            </a:pPr>
            <a:endParaRPr lang="tr-TR" dirty="0"/>
          </a:p>
        </p:txBody>
      </p:sp>
    </p:spTree>
    <p:extLst>
      <p:ext uri="{BB962C8B-B14F-4D97-AF65-F5344CB8AC3E}">
        <p14:creationId xmlns:p14="http://schemas.microsoft.com/office/powerpoint/2010/main" val="4686450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ANALİZİNİN ÖNEMİ</a:t>
            </a:r>
            <a:endParaRPr lang="tr-TR" dirty="0"/>
          </a:p>
        </p:txBody>
      </p:sp>
      <p:sp>
        <p:nvSpPr>
          <p:cNvPr id="3" name="İçerik Yer Tutucusu 2"/>
          <p:cNvSpPr>
            <a:spLocks noGrp="1"/>
          </p:cNvSpPr>
          <p:nvPr>
            <p:ph idx="1"/>
          </p:nvPr>
        </p:nvSpPr>
        <p:spPr/>
        <p:txBody>
          <a:bodyPr/>
          <a:lstStyle/>
          <a:p>
            <a:pPr marL="0" indent="0" algn="ctr">
              <a:buNone/>
            </a:pPr>
            <a:endParaRPr lang="tr-TR" sz="2800" dirty="0">
              <a:latin typeface="Times New Roman" pitchFamily="18" charset="0"/>
            </a:endParaRPr>
          </a:p>
          <a:p>
            <a:pPr marL="0" indent="0" algn="ctr">
              <a:buNone/>
            </a:pPr>
            <a:endParaRPr lang="tr-TR" sz="2800" dirty="0" smtClean="0">
              <a:latin typeface="Times New Roman" pitchFamily="18" charset="0"/>
            </a:endParaRPr>
          </a:p>
          <a:p>
            <a:pPr marL="0" indent="0" algn="ctr">
              <a:buNone/>
            </a:pPr>
            <a:r>
              <a:rPr lang="tr-TR" sz="2800" dirty="0" smtClean="0">
                <a:latin typeface="Times New Roman" pitchFamily="18" charset="0"/>
              </a:rPr>
              <a:t>İş </a:t>
            </a:r>
            <a:r>
              <a:rPr lang="tr-TR" sz="2400" dirty="0" smtClean="0">
                <a:latin typeface="Times New Roman" pitchFamily="18" charset="0"/>
              </a:rPr>
              <a:t>analizi sonuçları, insan kaynakları yönetiminin tüm işlevlerine dayanak oluşturur, işlevler arasında tutarlılık sağlar.</a:t>
            </a:r>
          </a:p>
          <a:p>
            <a:pPr marL="0" indent="0" algn="just">
              <a:buNone/>
            </a:pPr>
            <a:r>
              <a:rPr lang="tr-TR" sz="2400" dirty="0" smtClean="0">
                <a:latin typeface="Times New Roman" pitchFamily="18" charset="0"/>
              </a:rPr>
              <a:t>   </a:t>
            </a:r>
          </a:p>
          <a:p>
            <a:endParaRPr lang="tr-TR" dirty="0"/>
          </a:p>
        </p:txBody>
      </p:sp>
    </p:spTree>
    <p:extLst>
      <p:ext uri="{BB962C8B-B14F-4D97-AF65-F5344CB8AC3E}">
        <p14:creationId xmlns:p14="http://schemas.microsoft.com/office/powerpoint/2010/main" val="32757090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tr-TR" b="1" dirty="0" smtClean="0"/>
              <a:t>İş analizinin sonuçları</a:t>
            </a:r>
          </a:p>
        </p:txBody>
      </p:sp>
      <p:sp>
        <p:nvSpPr>
          <p:cNvPr id="17411" name="Rectangle 3"/>
          <p:cNvSpPr>
            <a:spLocks noGrp="1" noChangeArrowheads="1"/>
          </p:cNvSpPr>
          <p:nvPr>
            <p:ph idx="1"/>
          </p:nvPr>
        </p:nvSpPr>
        <p:spPr>
          <a:xfrm>
            <a:off x="1371600" y="2362200"/>
            <a:ext cx="7772400" cy="3236913"/>
          </a:xfrm>
        </p:spPr>
        <p:txBody>
          <a:bodyPr/>
          <a:lstStyle/>
          <a:p>
            <a:pPr eaLnBrk="1" hangingPunct="1"/>
            <a:r>
              <a:rPr lang="tr-TR" sz="3600" dirty="0" smtClean="0"/>
              <a:t>İş tanımı</a:t>
            </a:r>
          </a:p>
          <a:p>
            <a:pPr eaLnBrk="1" hangingPunct="1"/>
            <a:r>
              <a:rPr lang="tr-TR" sz="3600" dirty="0" smtClean="0"/>
              <a:t>İş gerekleri</a:t>
            </a:r>
          </a:p>
        </p:txBody>
      </p:sp>
      <p:sp>
        <p:nvSpPr>
          <p:cNvPr id="17412" name="Text Box 4"/>
          <p:cNvSpPr txBox="1">
            <a:spLocks noChangeArrowheads="1"/>
          </p:cNvSpPr>
          <p:nvPr/>
        </p:nvSpPr>
        <p:spPr bwMode="auto">
          <a:xfrm>
            <a:off x="5724525" y="2997200"/>
            <a:ext cx="18288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base">
              <a:lnSpc>
                <a:spcPct val="160000"/>
              </a:lnSpc>
              <a:spcBef>
                <a:spcPct val="50000"/>
              </a:spcBef>
              <a:spcAft>
                <a:spcPct val="0"/>
              </a:spcAft>
            </a:pPr>
            <a:r>
              <a:rPr lang="tr-TR" sz="1800" b="1" smtClean="0">
                <a:solidFill>
                  <a:srgbClr val="000000"/>
                </a:solidFill>
                <a:latin typeface="Arial" pitchFamily="34" charset="0"/>
              </a:rPr>
              <a:t>İŞ TANIMI</a:t>
            </a:r>
          </a:p>
        </p:txBody>
      </p:sp>
      <p:sp>
        <p:nvSpPr>
          <p:cNvPr id="17413" name="Text Box 5"/>
          <p:cNvSpPr txBox="1">
            <a:spLocks noChangeArrowheads="1"/>
          </p:cNvSpPr>
          <p:nvPr/>
        </p:nvSpPr>
        <p:spPr bwMode="auto">
          <a:xfrm>
            <a:off x="5648325" y="4521200"/>
            <a:ext cx="19812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base">
              <a:lnSpc>
                <a:spcPct val="160000"/>
              </a:lnSpc>
              <a:spcBef>
                <a:spcPct val="50000"/>
              </a:spcBef>
              <a:spcAft>
                <a:spcPct val="0"/>
              </a:spcAft>
            </a:pPr>
            <a:r>
              <a:rPr lang="tr-TR" sz="1800" b="1" smtClean="0">
                <a:solidFill>
                  <a:srgbClr val="000000"/>
                </a:solidFill>
                <a:latin typeface="Arial" pitchFamily="34" charset="0"/>
              </a:rPr>
              <a:t>İŞ GEREKLERİ</a:t>
            </a:r>
          </a:p>
        </p:txBody>
      </p:sp>
      <p:sp>
        <p:nvSpPr>
          <p:cNvPr id="17414" name="Text Box 6"/>
          <p:cNvSpPr txBox="1">
            <a:spLocks noChangeArrowheads="1"/>
          </p:cNvSpPr>
          <p:nvPr/>
        </p:nvSpPr>
        <p:spPr bwMode="auto">
          <a:xfrm>
            <a:off x="3563938" y="3789363"/>
            <a:ext cx="1600200" cy="569912"/>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base">
              <a:lnSpc>
                <a:spcPct val="160000"/>
              </a:lnSpc>
              <a:spcBef>
                <a:spcPct val="50000"/>
              </a:spcBef>
              <a:spcAft>
                <a:spcPct val="0"/>
              </a:spcAft>
            </a:pPr>
            <a:r>
              <a:rPr lang="tr-TR" sz="1800" b="1" smtClean="0">
                <a:solidFill>
                  <a:srgbClr val="000000"/>
                </a:solidFill>
                <a:latin typeface="Arial" pitchFamily="34" charset="0"/>
              </a:rPr>
              <a:t>İŞ ANALİZİ</a:t>
            </a:r>
          </a:p>
        </p:txBody>
      </p:sp>
      <p:cxnSp>
        <p:nvCxnSpPr>
          <p:cNvPr id="17415" name="AutoShape 7"/>
          <p:cNvCxnSpPr>
            <a:cxnSpLocks noChangeShapeType="1"/>
          </p:cNvCxnSpPr>
          <p:nvPr/>
        </p:nvCxnSpPr>
        <p:spPr bwMode="auto">
          <a:xfrm>
            <a:off x="6638925" y="3530600"/>
            <a:ext cx="1588" cy="939800"/>
          </a:xfrm>
          <a:prstGeom prst="straightConnector1">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17416" name="Line 8"/>
          <p:cNvSpPr>
            <a:spLocks noChangeShapeType="1"/>
          </p:cNvSpPr>
          <p:nvPr/>
        </p:nvSpPr>
        <p:spPr bwMode="auto">
          <a:xfrm>
            <a:off x="5292725" y="3933825"/>
            <a:ext cx="1366838"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tr-TR" sz="2400" smtClean="0">
              <a:solidFill>
                <a:srgbClr val="000000"/>
              </a:solidFill>
            </a:endParaRPr>
          </a:p>
        </p:txBody>
      </p:sp>
    </p:spTree>
    <p:extLst>
      <p:ext uri="{BB962C8B-B14F-4D97-AF65-F5344CB8AC3E}">
        <p14:creationId xmlns:p14="http://schemas.microsoft.com/office/powerpoint/2010/main" val="25669295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TANIMI</a:t>
            </a:r>
            <a:endParaRPr lang="tr-TR" dirty="0"/>
          </a:p>
        </p:txBody>
      </p:sp>
      <p:sp>
        <p:nvSpPr>
          <p:cNvPr id="3" name="İçerik Yer Tutucusu 2"/>
          <p:cNvSpPr>
            <a:spLocks noGrp="1"/>
          </p:cNvSpPr>
          <p:nvPr>
            <p:ph idx="1"/>
          </p:nvPr>
        </p:nvSpPr>
        <p:spPr/>
        <p:txBody>
          <a:bodyPr/>
          <a:lstStyle/>
          <a:p>
            <a:r>
              <a:rPr lang="tr-TR" dirty="0" smtClean="0"/>
              <a:t>İş analizleri ile toplanan bilgilerden yararlanılarak her bir işin kapsamına giren faaliyetlerin, işlemlerin, sorumlulukların, görevlerin ve çalışma koşullarının yazılı olarak ifadesine iş tanımı denir.</a:t>
            </a:r>
          </a:p>
          <a:p>
            <a:r>
              <a:rPr lang="tr-TR" dirty="0" smtClean="0"/>
              <a:t>İş tanımı, işin temel nitelikleri ile ortaya konması yani kimliğinin çıkarılmasıdır.</a:t>
            </a:r>
          </a:p>
          <a:p>
            <a:r>
              <a:rPr lang="tr-TR" dirty="0" smtClean="0"/>
              <a:t>İş analizi, işlerle ilgili bilgileri toplayan bir araç iken, iş tanımı, toplanan bu bilgileri sistematik </a:t>
            </a:r>
            <a:r>
              <a:rPr lang="tr-TR" dirty="0" err="1" smtClean="0"/>
              <a:t>biğr</a:t>
            </a:r>
            <a:r>
              <a:rPr lang="tr-TR" dirty="0" smtClean="0"/>
              <a:t> tarzda ortay koyan bir tekniktir. </a:t>
            </a:r>
            <a:endParaRPr lang="tr-TR" dirty="0"/>
          </a:p>
        </p:txBody>
      </p:sp>
    </p:spTree>
    <p:extLst>
      <p:ext uri="{BB962C8B-B14F-4D97-AF65-F5344CB8AC3E}">
        <p14:creationId xmlns:p14="http://schemas.microsoft.com/office/powerpoint/2010/main" val="23378627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GEREKLERİ</a:t>
            </a:r>
            <a:endParaRPr lang="tr-TR" dirty="0"/>
          </a:p>
        </p:txBody>
      </p:sp>
      <p:sp>
        <p:nvSpPr>
          <p:cNvPr id="3" name="İçerik Yer Tutucusu 2"/>
          <p:cNvSpPr>
            <a:spLocks noGrp="1"/>
          </p:cNvSpPr>
          <p:nvPr>
            <p:ph idx="1"/>
          </p:nvPr>
        </p:nvSpPr>
        <p:spPr/>
        <p:txBody>
          <a:bodyPr/>
          <a:lstStyle/>
          <a:p>
            <a:pPr algn="just"/>
            <a:r>
              <a:rPr lang="tr-TR" dirty="0" smtClean="0"/>
              <a:t>İşin  gereği gibi yapılması için işi yapacak </a:t>
            </a:r>
            <a:r>
              <a:rPr lang="tr-TR" dirty="0" err="1" smtClean="0"/>
              <a:t>işgörende</a:t>
            </a:r>
            <a:r>
              <a:rPr lang="tr-TR" dirty="0" smtClean="0"/>
              <a:t> aranan nitelikleri ortaya koyan belgedir. </a:t>
            </a:r>
          </a:p>
          <a:p>
            <a:pPr algn="just">
              <a:buFontTx/>
              <a:buChar char=" "/>
            </a:pPr>
            <a:endParaRPr lang="tr-TR" b="1" dirty="0"/>
          </a:p>
          <a:p>
            <a:pPr algn="just"/>
            <a:r>
              <a:rPr lang="tr-TR" i="1" dirty="0"/>
              <a:t>İş Tanımı </a:t>
            </a:r>
            <a:r>
              <a:rPr lang="tr-TR" i="1" dirty="0" smtClean="0"/>
              <a:t>işin profilini, iş gerekleri işi yapacak </a:t>
            </a:r>
            <a:r>
              <a:rPr lang="tr-TR" i="1" dirty="0" err="1" smtClean="0"/>
              <a:t>işgörenin</a:t>
            </a:r>
            <a:r>
              <a:rPr lang="tr-TR" i="1" dirty="0" smtClean="0"/>
              <a:t> profilini ortaya koyar.</a:t>
            </a:r>
          </a:p>
          <a:p>
            <a:pPr marL="0" indent="0">
              <a:buNone/>
            </a:pPr>
            <a:endParaRPr lang="tr-TR" dirty="0"/>
          </a:p>
        </p:txBody>
      </p:sp>
    </p:spTree>
    <p:extLst>
      <p:ext uri="{BB962C8B-B14F-4D97-AF65-F5344CB8AC3E}">
        <p14:creationId xmlns:p14="http://schemas.microsoft.com/office/powerpoint/2010/main" val="22539322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4343400" y="49085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79" name="Text Box 3"/>
          <p:cNvSpPr txBox="1">
            <a:spLocks noChangeArrowheads="1"/>
          </p:cNvSpPr>
          <p:nvPr/>
        </p:nvSpPr>
        <p:spPr bwMode="auto">
          <a:xfrm>
            <a:off x="5029200" y="5886450"/>
            <a:ext cx="3048000" cy="51435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40000"/>
              </a:lnSpc>
              <a:spcBef>
                <a:spcPct val="50000"/>
              </a:spcBef>
            </a:pPr>
            <a:r>
              <a:rPr lang="tr-TR" sz="1800" b="1">
                <a:latin typeface="Arial" pitchFamily="34" charset="0"/>
              </a:rPr>
              <a:t>İŞ GÜVENLİĞİ</a:t>
            </a:r>
          </a:p>
        </p:txBody>
      </p:sp>
      <p:sp>
        <p:nvSpPr>
          <p:cNvPr id="24580" name="Text Box 4"/>
          <p:cNvSpPr txBox="1">
            <a:spLocks noChangeArrowheads="1"/>
          </p:cNvSpPr>
          <p:nvPr/>
        </p:nvSpPr>
        <p:spPr bwMode="auto">
          <a:xfrm>
            <a:off x="5029200" y="5221288"/>
            <a:ext cx="3048000" cy="569912"/>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ÇALIŞMA İLİŞKİLERİ</a:t>
            </a:r>
          </a:p>
        </p:txBody>
      </p:sp>
      <p:sp>
        <p:nvSpPr>
          <p:cNvPr id="24581" name="Text Box 5"/>
          <p:cNvSpPr txBox="1">
            <a:spLocks noChangeArrowheads="1"/>
          </p:cNvSpPr>
          <p:nvPr/>
        </p:nvSpPr>
        <p:spPr bwMode="auto">
          <a:xfrm>
            <a:off x="4953000" y="4591050"/>
            <a:ext cx="3135313" cy="51435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40000"/>
              </a:lnSpc>
              <a:spcBef>
                <a:spcPct val="50000"/>
              </a:spcBef>
            </a:pPr>
            <a:r>
              <a:rPr lang="tr-TR" sz="1800" b="1">
                <a:latin typeface="Arial" pitchFamily="34" charset="0"/>
              </a:rPr>
              <a:t>BAŞARI</a:t>
            </a:r>
            <a:r>
              <a:rPr lang="tr-TR" sz="1700" b="1">
                <a:latin typeface="Arial" pitchFamily="34" charset="0"/>
              </a:rPr>
              <a:t> </a:t>
            </a:r>
            <a:r>
              <a:rPr lang="tr-TR" sz="1800" b="1">
                <a:latin typeface="Arial" pitchFamily="34" charset="0"/>
              </a:rPr>
              <a:t>DEĞERLENDİRM.</a:t>
            </a:r>
          </a:p>
        </p:txBody>
      </p:sp>
      <p:sp>
        <p:nvSpPr>
          <p:cNvPr id="24582" name="Text Box 6"/>
          <p:cNvSpPr txBox="1">
            <a:spLocks noChangeArrowheads="1"/>
          </p:cNvSpPr>
          <p:nvPr/>
        </p:nvSpPr>
        <p:spPr bwMode="auto">
          <a:xfrm>
            <a:off x="1981200" y="2438400"/>
            <a:ext cx="18288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lnSpc>
                <a:spcPct val="160000"/>
              </a:lnSpc>
              <a:spcBef>
                <a:spcPct val="50000"/>
              </a:spcBef>
            </a:pPr>
            <a:r>
              <a:rPr lang="tr-TR" sz="1800" b="1">
                <a:latin typeface="Arial" pitchFamily="34" charset="0"/>
              </a:rPr>
              <a:t>İŞ TANIMI</a:t>
            </a:r>
          </a:p>
        </p:txBody>
      </p:sp>
      <p:sp>
        <p:nvSpPr>
          <p:cNvPr id="24583" name="Text Box 7"/>
          <p:cNvSpPr txBox="1">
            <a:spLocks noChangeArrowheads="1"/>
          </p:cNvSpPr>
          <p:nvPr/>
        </p:nvSpPr>
        <p:spPr bwMode="auto">
          <a:xfrm>
            <a:off x="5029200" y="390525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ÜCRETLEME</a:t>
            </a:r>
          </a:p>
        </p:txBody>
      </p:sp>
      <p:sp>
        <p:nvSpPr>
          <p:cNvPr id="24584" name="Text Box 8"/>
          <p:cNvSpPr txBox="1">
            <a:spLocks noChangeArrowheads="1"/>
          </p:cNvSpPr>
          <p:nvPr/>
        </p:nvSpPr>
        <p:spPr bwMode="auto">
          <a:xfrm>
            <a:off x="5029200" y="320040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İŞ DEĞERLEME</a:t>
            </a:r>
          </a:p>
        </p:txBody>
      </p:sp>
      <p:sp>
        <p:nvSpPr>
          <p:cNvPr id="24585" name="Text Box 9"/>
          <p:cNvSpPr txBox="1">
            <a:spLocks noChangeArrowheads="1"/>
          </p:cNvSpPr>
          <p:nvPr/>
        </p:nvSpPr>
        <p:spPr bwMode="auto">
          <a:xfrm>
            <a:off x="5029200" y="2533650"/>
            <a:ext cx="3048000" cy="51435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40000"/>
              </a:lnSpc>
              <a:spcBef>
                <a:spcPct val="50000"/>
              </a:spcBef>
            </a:pPr>
            <a:r>
              <a:rPr lang="tr-TR" sz="1800" b="1">
                <a:latin typeface="Arial" pitchFamily="34" charset="0"/>
              </a:rPr>
              <a:t>EĞİTİM</a:t>
            </a:r>
          </a:p>
        </p:txBody>
      </p:sp>
      <p:sp>
        <p:nvSpPr>
          <p:cNvPr id="24586" name="Text Box 10"/>
          <p:cNvSpPr txBox="1">
            <a:spLocks noChangeArrowheads="1"/>
          </p:cNvSpPr>
          <p:nvPr/>
        </p:nvSpPr>
        <p:spPr bwMode="auto">
          <a:xfrm>
            <a:off x="5029200" y="184785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PERSONEL SEÇME</a:t>
            </a:r>
          </a:p>
        </p:txBody>
      </p:sp>
      <p:sp>
        <p:nvSpPr>
          <p:cNvPr id="24587" name="Text Box 11"/>
          <p:cNvSpPr txBox="1">
            <a:spLocks noChangeArrowheads="1"/>
          </p:cNvSpPr>
          <p:nvPr/>
        </p:nvSpPr>
        <p:spPr bwMode="auto">
          <a:xfrm>
            <a:off x="1905000" y="3962400"/>
            <a:ext cx="19812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lnSpc>
                <a:spcPct val="160000"/>
              </a:lnSpc>
              <a:spcBef>
                <a:spcPct val="50000"/>
              </a:spcBef>
            </a:pPr>
            <a:r>
              <a:rPr lang="tr-TR" sz="1800" b="1">
                <a:latin typeface="Arial" pitchFamily="34" charset="0"/>
              </a:rPr>
              <a:t>İŞ GEREKLERİ</a:t>
            </a:r>
          </a:p>
        </p:txBody>
      </p:sp>
      <p:sp>
        <p:nvSpPr>
          <p:cNvPr id="24588" name="Text Box 12"/>
          <p:cNvSpPr txBox="1">
            <a:spLocks noChangeArrowheads="1"/>
          </p:cNvSpPr>
          <p:nvPr/>
        </p:nvSpPr>
        <p:spPr bwMode="auto">
          <a:xfrm>
            <a:off x="685800" y="3200400"/>
            <a:ext cx="16002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lnSpc>
                <a:spcPct val="160000"/>
              </a:lnSpc>
              <a:spcBef>
                <a:spcPct val="50000"/>
              </a:spcBef>
            </a:pPr>
            <a:r>
              <a:rPr lang="tr-TR" sz="1800" b="1">
                <a:latin typeface="Arial" pitchFamily="34" charset="0"/>
              </a:rPr>
              <a:t>İŞ ANALİZİ</a:t>
            </a:r>
          </a:p>
        </p:txBody>
      </p:sp>
      <p:cxnSp>
        <p:nvCxnSpPr>
          <p:cNvPr id="24589" name="AutoShape 13"/>
          <p:cNvCxnSpPr>
            <a:cxnSpLocks noChangeShapeType="1"/>
          </p:cNvCxnSpPr>
          <p:nvPr/>
        </p:nvCxnSpPr>
        <p:spPr bwMode="auto">
          <a:xfrm>
            <a:off x="2895600" y="2971800"/>
            <a:ext cx="1588" cy="9398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24590" name="Line 14"/>
          <p:cNvSpPr>
            <a:spLocks noChangeShapeType="1"/>
          </p:cNvSpPr>
          <p:nvPr/>
        </p:nvSpPr>
        <p:spPr bwMode="auto">
          <a:xfrm>
            <a:off x="4343400" y="762000"/>
            <a:ext cx="0" cy="53990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1" name="Line 15"/>
          <p:cNvSpPr>
            <a:spLocks noChangeShapeType="1"/>
          </p:cNvSpPr>
          <p:nvPr/>
        </p:nvSpPr>
        <p:spPr bwMode="auto">
          <a:xfrm>
            <a:off x="2363788" y="3505200"/>
            <a:ext cx="19796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2" name="Line 16"/>
          <p:cNvSpPr>
            <a:spLocks noChangeShapeType="1"/>
          </p:cNvSpPr>
          <p:nvPr/>
        </p:nvSpPr>
        <p:spPr bwMode="auto">
          <a:xfrm>
            <a:off x="4343400" y="7620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3" name="Line 17"/>
          <p:cNvSpPr>
            <a:spLocks noChangeShapeType="1"/>
          </p:cNvSpPr>
          <p:nvPr/>
        </p:nvSpPr>
        <p:spPr bwMode="auto">
          <a:xfrm>
            <a:off x="4343400" y="13906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4" name="Line 18"/>
          <p:cNvSpPr>
            <a:spLocks noChangeShapeType="1"/>
          </p:cNvSpPr>
          <p:nvPr/>
        </p:nvSpPr>
        <p:spPr bwMode="auto">
          <a:xfrm>
            <a:off x="4343400" y="21653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5" name="Line 19"/>
          <p:cNvSpPr>
            <a:spLocks noChangeShapeType="1"/>
          </p:cNvSpPr>
          <p:nvPr/>
        </p:nvSpPr>
        <p:spPr bwMode="auto">
          <a:xfrm>
            <a:off x="4343400" y="28511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6" name="Line 20"/>
          <p:cNvSpPr>
            <a:spLocks noChangeShapeType="1"/>
          </p:cNvSpPr>
          <p:nvPr/>
        </p:nvSpPr>
        <p:spPr bwMode="auto">
          <a:xfrm>
            <a:off x="4343400" y="352425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7" name="Line 21"/>
          <p:cNvSpPr>
            <a:spLocks noChangeShapeType="1"/>
          </p:cNvSpPr>
          <p:nvPr/>
        </p:nvSpPr>
        <p:spPr bwMode="auto">
          <a:xfrm>
            <a:off x="4343400" y="41910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8" name="Line 22"/>
          <p:cNvSpPr>
            <a:spLocks noChangeShapeType="1"/>
          </p:cNvSpPr>
          <p:nvPr/>
        </p:nvSpPr>
        <p:spPr bwMode="auto">
          <a:xfrm>
            <a:off x="4343400" y="55626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599" name="Line 23"/>
          <p:cNvSpPr>
            <a:spLocks noChangeShapeType="1"/>
          </p:cNvSpPr>
          <p:nvPr/>
        </p:nvSpPr>
        <p:spPr bwMode="auto">
          <a:xfrm>
            <a:off x="4343400" y="61722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24600" name="Text Box 24"/>
          <p:cNvSpPr txBox="1">
            <a:spLocks noChangeArrowheads="1"/>
          </p:cNvSpPr>
          <p:nvPr/>
        </p:nvSpPr>
        <p:spPr bwMode="auto">
          <a:xfrm>
            <a:off x="5029200" y="1162050"/>
            <a:ext cx="3048000" cy="569913"/>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60000"/>
              </a:lnSpc>
              <a:spcBef>
                <a:spcPct val="50000"/>
              </a:spcBef>
            </a:pPr>
            <a:r>
              <a:rPr lang="tr-TR" sz="1800" b="1">
                <a:latin typeface="Arial" pitchFamily="34" charset="0"/>
              </a:rPr>
              <a:t>PERSONEL SAĞLAMA</a:t>
            </a:r>
          </a:p>
        </p:txBody>
      </p:sp>
      <p:sp>
        <p:nvSpPr>
          <p:cNvPr id="24601" name="Text Box 25"/>
          <p:cNvSpPr txBox="1">
            <a:spLocks noChangeArrowheads="1"/>
          </p:cNvSpPr>
          <p:nvPr/>
        </p:nvSpPr>
        <p:spPr bwMode="auto">
          <a:xfrm>
            <a:off x="5029200" y="457200"/>
            <a:ext cx="3048000" cy="596900"/>
          </a:xfrm>
          <a:prstGeom prst="rect">
            <a:avLst/>
          </a:prstGeom>
          <a:gradFill rotWithShape="0">
            <a:gsLst>
              <a:gs pos="0">
                <a:srgbClr val="CE94C3"/>
              </a:gs>
              <a:gs pos="50000">
                <a:srgbClr val="FDFAFC"/>
              </a:gs>
              <a:gs pos="100000">
                <a:srgbClr val="CE94C3"/>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CE94C3"/>
            </a:extrusionClr>
          </a:sp3d>
        </p:spPr>
        <p:txBody>
          <a:bodyPr>
            <a:spAutoFit/>
            <a:flatTx/>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170000"/>
              </a:lnSpc>
              <a:spcBef>
                <a:spcPct val="50000"/>
              </a:spcBef>
            </a:pPr>
            <a:r>
              <a:rPr lang="tr-TR" sz="1800" b="1">
                <a:latin typeface="Arial" pitchFamily="34" charset="0"/>
              </a:rPr>
              <a:t>PERSONEL PLANLAMASI</a:t>
            </a:r>
          </a:p>
        </p:txBody>
      </p:sp>
    </p:spTree>
    <p:extLst>
      <p:ext uri="{BB962C8B-B14F-4D97-AF65-F5344CB8AC3E}">
        <p14:creationId xmlns:p14="http://schemas.microsoft.com/office/powerpoint/2010/main" val="38413702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ANALİZİ SÜRECİ </a:t>
            </a:r>
            <a:endParaRPr lang="tr-TR" dirty="0"/>
          </a:p>
        </p:txBody>
      </p:sp>
      <p:sp>
        <p:nvSpPr>
          <p:cNvPr id="4" name="İçerik Yer Tutucusu 3"/>
          <p:cNvSpPr>
            <a:spLocks noGrp="1"/>
          </p:cNvSpPr>
          <p:nvPr>
            <p:ph idx="1"/>
          </p:nvPr>
        </p:nvSpPr>
        <p:spPr/>
        <p:txBody>
          <a:bodyPr/>
          <a:lstStyle/>
          <a:p>
            <a:r>
              <a:rPr lang="tr-TR" dirty="0" smtClean="0"/>
              <a:t>İşin Kimliğini Tespit Etme</a:t>
            </a:r>
          </a:p>
          <a:p>
            <a:r>
              <a:rPr lang="tr-TR" dirty="0" smtClean="0"/>
              <a:t>Soru Formu Hazırlama</a:t>
            </a:r>
          </a:p>
          <a:p>
            <a:r>
              <a:rPr lang="tr-TR" dirty="0" smtClean="0"/>
              <a:t>Bilgi Toplama</a:t>
            </a:r>
            <a:endParaRPr lang="tr-TR" dirty="0"/>
          </a:p>
        </p:txBody>
      </p:sp>
    </p:spTree>
    <p:extLst>
      <p:ext uri="{BB962C8B-B14F-4D97-AF65-F5344CB8AC3E}">
        <p14:creationId xmlns:p14="http://schemas.microsoft.com/office/powerpoint/2010/main" val="9737757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İşin Kimliğini Tespit </a:t>
            </a:r>
            <a:r>
              <a:rPr lang="tr-TR" dirty="0" smtClean="0"/>
              <a:t>Etme</a:t>
            </a:r>
            <a:endParaRPr lang="tr-TR" dirty="0"/>
          </a:p>
        </p:txBody>
      </p:sp>
      <p:sp>
        <p:nvSpPr>
          <p:cNvPr id="3" name="İçerik Yer Tutucusu 2"/>
          <p:cNvSpPr>
            <a:spLocks noGrp="1"/>
          </p:cNvSpPr>
          <p:nvPr>
            <p:ph idx="1"/>
          </p:nvPr>
        </p:nvSpPr>
        <p:spPr/>
        <p:txBody>
          <a:bodyPr/>
          <a:lstStyle/>
          <a:p>
            <a:r>
              <a:rPr lang="tr-TR" dirty="0" smtClean="0"/>
              <a:t>İş analizinde ilk önce birbirlerinin aynı olan işler belirlenerek yani kimlikleri ortaya koyularak hangi işlerin analize alınacağı saptanır. Bu durum çalışmaya zaman ve maliyet açısından büyük fayda sağlar. </a:t>
            </a:r>
            <a:endParaRPr lang="tr-TR" dirty="0"/>
          </a:p>
        </p:txBody>
      </p:sp>
    </p:spTree>
    <p:extLst>
      <p:ext uri="{BB962C8B-B14F-4D97-AF65-F5344CB8AC3E}">
        <p14:creationId xmlns:p14="http://schemas.microsoft.com/office/powerpoint/2010/main" val="4629472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Soru Formu </a:t>
            </a:r>
            <a:r>
              <a:rPr lang="tr-TR" dirty="0" smtClean="0"/>
              <a:t>Hazırlama</a:t>
            </a:r>
            <a:endParaRPr lang="tr-TR" dirty="0"/>
          </a:p>
        </p:txBody>
      </p:sp>
      <p:sp>
        <p:nvSpPr>
          <p:cNvPr id="3" name="İçerik Yer Tutucusu 2"/>
          <p:cNvSpPr>
            <a:spLocks noGrp="1"/>
          </p:cNvSpPr>
          <p:nvPr>
            <p:ph idx="1"/>
          </p:nvPr>
        </p:nvSpPr>
        <p:spPr/>
        <p:txBody>
          <a:bodyPr/>
          <a:lstStyle/>
          <a:p>
            <a:r>
              <a:rPr lang="tr-TR" dirty="0" smtClean="0"/>
              <a:t>Analiz yapılacak işler belirlendikten sonra, işler hakkındaki bilgileri elde etmek için hem işi yapan çalışanlara hem de söz konusu çalışanların yöneticilerine bir takım işle ilgili sorular sormak gerekli olacaktır.</a:t>
            </a:r>
          </a:p>
          <a:p>
            <a:r>
              <a:rPr lang="tr-TR" dirty="0" smtClean="0"/>
              <a:t>Soru formu içerisinde, işin kimliği, işin gerektirdiği görev ve sorumluluklar, işi yapacak kişide bulunması gereken nitelikler ile işin çevresel koşularını belirlemeye yardımcı olacak sorular olmalıdır.</a:t>
            </a:r>
            <a:endParaRPr lang="tr-TR" dirty="0"/>
          </a:p>
        </p:txBody>
      </p:sp>
    </p:spTree>
    <p:extLst>
      <p:ext uri="{BB962C8B-B14F-4D97-AF65-F5344CB8AC3E}">
        <p14:creationId xmlns:p14="http://schemas.microsoft.com/office/powerpoint/2010/main" val="8492439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Bilgi </a:t>
            </a:r>
            <a:r>
              <a:rPr lang="tr-TR" dirty="0" smtClean="0"/>
              <a:t>Toplama</a:t>
            </a:r>
            <a:endParaRPr lang="tr-TR" dirty="0"/>
          </a:p>
        </p:txBody>
      </p:sp>
      <p:sp>
        <p:nvSpPr>
          <p:cNvPr id="3" name="İçerik Yer Tutucusu 2"/>
          <p:cNvSpPr>
            <a:spLocks noGrp="1"/>
          </p:cNvSpPr>
          <p:nvPr>
            <p:ph idx="1"/>
          </p:nvPr>
        </p:nvSpPr>
        <p:spPr/>
        <p:txBody>
          <a:bodyPr/>
          <a:lstStyle/>
          <a:p>
            <a:r>
              <a:rPr lang="tr-TR" dirty="0" smtClean="0"/>
              <a:t>İş analizi çalışmasının temeli, işin yapılış şekline, gerektirdiği çaba ile yeteneklere, gerektirdiği sorumluluk ve çalışma koşullarına ilişkin bilgilerin toplanmasına dayanır. En sağlıklı bir biçimde tam ve doğru bilgilerin elde edilmesi için kullanılan yöntemler ise aşağıdaki gibidir:</a:t>
            </a:r>
          </a:p>
          <a:p>
            <a:pPr lvl="1"/>
            <a:r>
              <a:rPr lang="tr-TR" dirty="0" smtClean="0"/>
              <a:t>İş analizi anketi</a:t>
            </a:r>
          </a:p>
          <a:p>
            <a:pPr lvl="1"/>
            <a:r>
              <a:rPr lang="tr-TR" dirty="0" smtClean="0"/>
              <a:t>Gözlem</a:t>
            </a:r>
          </a:p>
          <a:p>
            <a:pPr lvl="1"/>
            <a:r>
              <a:rPr lang="tr-TR" dirty="0" smtClean="0"/>
              <a:t>Görüşme</a:t>
            </a:r>
          </a:p>
          <a:p>
            <a:pPr lvl="1"/>
            <a:endParaRPr lang="tr-TR" dirty="0"/>
          </a:p>
        </p:txBody>
      </p:sp>
    </p:spTree>
    <p:extLst>
      <p:ext uri="{BB962C8B-B14F-4D97-AF65-F5344CB8AC3E}">
        <p14:creationId xmlns:p14="http://schemas.microsoft.com/office/powerpoint/2010/main" val="4027570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DİZAYNI KAVRAMI</a:t>
            </a:r>
            <a:endParaRPr lang="tr-TR" dirty="0"/>
          </a:p>
        </p:txBody>
      </p:sp>
      <p:sp>
        <p:nvSpPr>
          <p:cNvPr id="3" name="İçerik Yer Tutucusu 2"/>
          <p:cNvSpPr>
            <a:spLocks noGrp="1"/>
          </p:cNvSpPr>
          <p:nvPr>
            <p:ph idx="1"/>
          </p:nvPr>
        </p:nvSpPr>
        <p:spPr/>
        <p:txBody>
          <a:bodyPr>
            <a:normAutofit lnSpcReduction="10000"/>
          </a:bodyPr>
          <a:lstStyle/>
          <a:p>
            <a:pPr algn="just"/>
            <a:r>
              <a:rPr lang="tr-TR" dirty="0"/>
              <a:t>İş tasarımı iş ve insan unsurlarını en uygun biçimde birleştirmek amacıyla işin içeriğinin, işe ilişkin ödüllerin ve işin niteliklerinin çeşitli şekillerde düzenlenmesidir. </a:t>
            </a:r>
            <a:endParaRPr lang="tr-TR" dirty="0" smtClean="0"/>
          </a:p>
          <a:p>
            <a:pPr algn="just"/>
            <a:r>
              <a:rPr lang="tr-TR" dirty="0" smtClean="0"/>
              <a:t>İş dizaynının önemi;</a:t>
            </a:r>
          </a:p>
          <a:p>
            <a:pPr lvl="1" algn="just"/>
            <a:r>
              <a:rPr lang="tr-TR" dirty="0" smtClean="0"/>
              <a:t>Çalışanların işlerinde elde ettikleri kişisel tatmini arttırmak</a:t>
            </a:r>
          </a:p>
          <a:p>
            <a:pPr lvl="1" algn="just"/>
            <a:r>
              <a:rPr lang="tr-TR" dirty="0" smtClean="0"/>
              <a:t>Örgütün en değerli kaynağı olarak çalışanlardan en iyi şekilde yararlanmak ve çalışanların etkin performans ortaya koymalarına engel teşkil eden problemlerin üstesinden gelmelerinde onlara yardımcı olmak</a:t>
            </a:r>
            <a:endParaRPr lang="tr-TR" dirty="0"/>
          </a:p>
        </p:txBody>
      </p:sp>
    </p:spTree>
    <p:extLst>
      <p:ext uri="{BB962C8B-B14F-4D97-AF65-F5344CB8AC3E}">
        <p14:creationId xmlns:p14="http://schemas.microsoft.com/office/powerpoint/2010/main" val="3765593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DİZAYNI KAVRAMI</a:t>
            </a:r>
          </a:p>
        </p:txBody>
      </p:sp>
      <p:sp>
        <p:nvSpPr>
          <p:cNvPr id="3" name="İçerik Yer Tutucusu 2"/>
          <p:cNvSpPr>
            <a:spLocks noGrp="1"/>
          </p:cNvSpPr>
          <p:nvPr>
            <p:ph idx="1"/>
          </p:nvPr>
        </p:nvSpPr>
        <p:spPr/>
        <p:txBody>
          <a:bodyPr/>
          <a:lstStyle/>
          <a:p>
            <a:r>
              <a:rPr lang="tr-TR" dirty="0" smtClean="0"/>
              <a:t>Belirli bir iş veya işlerden meydana gelmiş sistemlerin, hem çalışanların iş deneyimlerini, hem de iş verimlerini arttırmak amacı ile değiştirilmesine dönük faaliyetlere iş dizaynı denir. bu değişiklikler, çalışanın işinde deneyim ile verimliliğinde artışlar sağlayarak, kişinin var olan yetenek ile becerilerini tam olarak kullanmasına ve yeni beceriler geliştirmesine imkan sağlar.</a:t>
            </a:r>
            <a:endParaRPr lang="tr-TR" dirty="0"/>
          </a:p>
        </p:txBody>
      </p:sp>
    </p:spTree>
    <p:extLst>
      <p:ext uri="{BB962C8B-B14F-4D97-AF65-F5344CB8AC3E}">
        <p14:creationId xmlns:p14="http://schemas.microsoft.com/office/powerpoint/2010/main" val="10516010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İŞ DİZAYNI TEKNİKLERİ</a:t>
            </a:r>
            <a:endParaRPr lang="tr-TR" dirty="0"/>
          </a:p>
        </p:txBody>
      </p:sp>
      <p:sp>
        <p:nvSpPr>
          <p:cNvPr id="3" name="İçerik Yer Tutucusu 2"/>
          <p:cNvSpPr>
            <a:spLocks noGrp="1"/>
          </p:cNvSpPr>
          <p:nvPr>
            <p:ph idx="1"/>
          </p:nvPr>
        </p:nvSpPr>
        <p:spPr/>
        <p:txBody>
          <a:bodyPr/>
          <a:lstStyle/>
          <a:p>
            <a:r>
              <a:rPr lang="tr-TR" dirty="0" smtClean="0"/>
              <a:t>İş Genişletme</a:t>
            </a:r>
          </a:p>
          <a:p>
            <a:r>
              <a:rPr lang="tr-TR" dirty="0" smtClean="0"/>
              <a:t>İş Zenginleştirme</a:t>
            </a:r>
          </a:p>
          <a:p>
            <a:r>
              <a:rPr lang="tr-TR" dirty="0" smtClean="0"/>
              <a:t>İş Rotasyonu</a:t>
            </a:r>
          </a:p>
          <a:p>
            <a:r>
              <a:rPr lang="tr-TR" dirty="0" smtClean="0"/>
              <a:t>Alternatif Çalışma Programları</a:t>
            </a:r>
            <a:endParaRPr lang="tr-TR" dirty="0"/>
          </a:p>
        </p:txBody>
      </p:sp>
    </p:spTree>
    <p:extLst>
      <p:ext uri="{BB962C8B-B14F-4D97-AF65-F5344CB8AC3E}">
        <p14:creationId xmlns:p14="http://schemas.microsoft.com/office/powerpoint/2010/main" val="32431581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t>
            </a:r>
            <a:r>
              <a:rPr lang="tr-TR" dirty="0" smtClean="0"/>
              <a:t>Genişletme</a:t>
            </a:r>
            <a:endParaRPr lang="tr-TR" dirty="0"/>
          </a:p>
        </p:txBody>
      </p:sp>
      <p:sp>
        <p:nvSpPr>
          <p:cNvPr id="3" name="İçerik Yer Tutucusu 2"/>
          <p:cNvSpPr>
            <a:spLocks noGrp="1"/>
          </p:cNvSpPr>
          <p:nvPr>
            <p:ph idx="1"/>
          </p:nvPr>
        </p:nvSpPr>
        <p:spPr/>
        <p:txBody>
          <a:bodyPr/>
          <a:lstStyle/>
          <a:p>
            <a:pPr marL="0" indent="0" algn="ctr">
              <a:buNone/>
            </a:pPr>
            <a:endParaRPr lang="tr-TR" dirty="0" smtClean="0"/>
          </a:p>
          <a:p>
            <a:pPr marL="0" indent="0" algn="ctr">
              <a:buNone/>
            </a:pPr>
            <a:endParaRPr lang="tr-TR" dirty="0"/>
          </a:p>
          <a:p>
            <a:pPr marL="0" indent="0" algn="ctr">
              <a:buNone/>
            </a:pPr>
            <a:r>
              <a:rPr lang="tr-TR" dirty="0" smtClean="0"/>
              <a:t>Çalışanın yerine getirdiği iş veya görevlerin sınırını ve alanını arttırmayı ifade eder. işlere yatay olarak yeni görevler eklenir, yapısal özellikleri aynı olan bir takım görevler işlerin kapsamına dahil edilirler.</a:t>
            </a:r>
            <a:endParaRPr lang="tr-TR" dirty="0"/>
          </a:p>
        </p:txBody>
      </p:sp>
    </p:spTree>
    <p:extLst>
      <p:ext uri="{BB962C8B-B14F-4D97-AF65-F5344CB8AC3E}">
        <p14:creationId xmlns:p14="http://schemas.microsoft.com/office/powerpoint/2010/main" val="17135050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t>
            </a:r>
            <a:r>
              <a:rPr lang="tr-TR" dirty="0" smtClean="0"/>
              <a:t>Zenginleştirme</a:t>
            </a:r>
            <a:endParaRPr lang="tr-TR" dirty="0"/>
          </a:p>
        </p:txBody>
      </p:sp>
      <p:sp>
        <p:nvSpPr>
          <p:cNvPr id="3" name="İçerik Yer Tutucusu 2"/>
          <p:cNvSpPr>
            <a:spLocks noGrp="1"/>
          </p:cNvSpPr>
          <p:nvPr>
            <p:ph idx="1"/>
          </p:nvPr>
        </p:nvSpPr>
        <p:spPr/>
        <p:txBody>
          <a:bodyPr/>
          <a:lstStyle/>
          <a:p>
            <a:pPr algn="just"/>
            <a:r>
              <a:rPr lang="tr-TR" dirty="0" smtClean="0"/>
              <a:t>İş zenginleştirme, iş genişletmeden çok daha ayrıntılıdır. İş genişletmeye, benzer tabiatlı bir çok görevin işlere dahil edilerek onları  yapısal açıdan daha büyük ve geniş hale getirme süreci olarak bakılmasına rağmen, iş zenginleştirmede işler, çalışanların kişisel gelişimlerine imkan yaratacak fırsatlara dönük değişikliklere uğramaktadır.</a:t>
            </a:r>
          </a:p>
          <a:p>
            <a:pPr algn="just"/>
            <a:r>
              <a:rPr lang="tr-TR" dirty="0" smtClean="0"/>
              <a:t>Çalışanlar çok daha fazla yetkiye ve sorumluluğa sahiptirler.</a:t>
            </a:r>
            <a:endParaRPr lang="tr-TR" dirty="0"/>
          </a:p>
        </p:txBody>
      </p:sp>
    </p:spTree>
    <p:extLst>
      <p:ext uri="{BB962C8B-B14F-4D97-AF65-F5344CB8AC3E}">
        <p14:creationId xmlns:p14="http://schemas.microsoft.com/office/powerpoint/2010/main" val="35267461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t>
            </a:r>
            <a:r>
              <a:rPr lang="tr-TR" dirty="0" smtClean="0"/>
              <a:t>Rotasyonu</a:t>
            </a:r>
            <a:endParaRPr lang="tr-TR" dirty="0"/>
          </a:p>
        </p:txBody>
      </p:sp>
      <p:sp>
        <p:nvSpPr>
          <p:cNvPr id="3" name="İçerik Yer Tutucusu 2"/>
          <p:cNvSpPr>
            <a:spLocks noGrp="1"/>
          </p:cNvSpPr>
          <p:nvPr>
            <p:ph idx="1"/>
          </p:nvPr>
        </p:nvSpPr>
        <p:spPr/>
        <p:txBody>
          <a:bodyPr/>
          <a:lstStyle/>
          <a:p>
            <a:pPr>
              <a:buFont typeface="Arial" pitchFamily="34" charset="0"/>
              <a:buChar char="•"/>
            </a:pPr>
            <a:r>
              <a:rPr lang="tr-TR" dirty="0" smtClean="0"/>
              <a:t>İş rotasyonu, çalışanın belirli bir iş veya görevden bir diğerine olan hareketine, periyodik olarak yerine getirdiği işleri değiştirmesini ifade eder.</a:t>
            </a:r>
          </a:p>
          <a:p>
            <a:pPr>
              <a:buFont typeface="Arial" pitchFamily="34" charset="0"/>
              <a:buChar char="•"/>
            </a:pPr>
            <a:r>
              <a:rPr lang="tr-TR" dirty="0" smtClean="0"/>
              <a:t>Özellikle basit ve tekrarlı faaliyetlerden oluşan işlerde çalışanlara bu program uygulanarak işler çok daha anlamlı ve çekici hale getirilebilir. Bu kapsamda iş rotasyonunun motivasyon özelliği oldukça yükselecektir.</a:t>
            </a:r>
          </a:p>
          <a:p>
            <a:pPr>
              <a:buFont typeface="Arial" pitchFamily="34" charset="0"/>
              <a:buChar char="•"/>
            </a:pPr>
            <a:r>
              <a:rPr lang="tr-TR" dirty="0" smtClean="0"/>
              <a:t> İş rotasyonu ayrıca eğitim yöntemi olarak da kullanılabilir.</a:t>
            </a:r>
            <a:endParaRPr lang="tr-TR" dirty="0"/>
          </a:p>
        </p:txBody>
      </p:sp>
    </p:spTree>
    <p:extLst>
      <p:ext uri="{BB962C8B-B14F-4D97-AF65-F5344CB8AC3E}">
        <p14:creationId xmlns:p14="http://schemas.microsoft.com/office/powerpoint/2010/main" val="9715425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Alternatif Çalışma </a:t>
            </a:r>
            <a:r>
              <a:rPr lang="tr-TR" dirty="0" smtClean="0"/>
              <a:t>Programları</a:t>
            </a:r>
            <a:endParaRPr lang="tr-TR" dirty="0"/>
          </a:p>
        </p:txBody>
      </p:sp>
      <p:sp>
        <p:nvSpPr>
          <p:cNvPr id="3" name="İçerik Yer Tutucusu 2"/>
          <p:cNvSpPr>
            <a:spLocks noGrp="1"/>
          </p:cNvSpPr>
          <p:nvPr>
            <p:ph idx="1"/>
          </p:nvPr>
        </p:nvSpPr>
        <p:spPr/>
        <p:txBody>
          <a:bodyPr/>
          <a:lstStyle/>
          <a:p>
            <a:pPr algn="just"/>
            <a:r>
              <a:rPr lang="tr-TR" dirty="0" smtClean="0"/>
              <a:t>Bu programlar, iş hayatının ve bireysel yaşamının kalitesini yükseltmekte, iş aile sorumluluklarını dengelemekte, işe devamsızlık ve </a:t>
            </a:r>
            <a:r>
              <a:rPr lang="tr-TR" dirty="0" err="1" smtClean="0"/>
              <a:t>işgören</a:t>
            </a:r>
            <a:r>
              <a:rPr lang="tr-TR" dirty="0" smtClean="0"/>
              <a:t> devir hızının düşmesine neden olmakta, en önemlisi de iş örgütlerinin verimliliklerinde önemli artışlar yaratmaktadır.</a:t>
            </a:r>
          </a:p>
          <a:p>
            <a:pPr lvl="1" algn="just"/>
            <a:r>
              <a:rPr lang="tr-TR" dirty="0" smtClean="0"/>
              <a:t>Esnek zamanlı çalışma</a:t>
            </a:r>
          </a:p>
          <a:p>
            <a:pPr lvl="1" algn="just"/>
            <a:r>
              <a:rPr lang="tr-TR" dirty="0" smtClean="0"/>
              <a:t>Uzaktan çalışma </a:t>
            </a:r>
          </a:p>
          <a:p>
            <a:pPr lvl="1" algn="just"/>
            <a:r>
              <a:rPr lang="tr-TR" dirty="0" smtClean="0"/>
              <a:t>Yarı-zamanlı çalışma vb.</a:t>
            </a:r>
            <a:endParaRPr lang="tr-TR" dirty="0"/>
          </a:p>
        </p:txBody>
      </p:sp>
    </p:spTree>
    <p:extLst>
      <p:ext uri="{BB962C8B-B14F-4D97-AF65-F5344CB8AC3E}">
        <p14:creationId xmlns:p14="http://schemas.microsoft.com/office/powerpoint/2010/main" val="19000747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95536" y="836712"/>
            <a:ext cx="8305800" cy="5400600"/>
          </a:xfrm>
        </p:spPr>
        <p:txBody>
          <a:bodyPr>
            <a:normAutofit/>
          </a:bodyPr>
          <a:lstStyle/>
          <a:p>
            <a:pPr algn="ctr"/>
            <a:r>
              <a:rPr lang="tr-TR" dirty="0" smtClean="0"/>
              <a:t>DÖRDÜNCÜ BÖLÜM</a:t>
            </a:r>
            <a:br>
              <a:rPr lang="tr-TR" dirty="0" smtClean="0"/>
            </a:br>
            <a:r>
              <a:rPr lang="tr-TR" dirty="0" smtClean="0"/>
              <a:t/>
            </a:r>
            <a:br>
              <a:rPr lang="tr-TR" dirty="0" smtClean="0"/>
            </a:br>
            <a:r>
              <a:rPr lang="tr-TR" dirty="0" smtClean="0"/>
              <a:t>İNSAN KAYNAKLARI </a:t>
            </a:r>
            <a:br>
              <a:rPr lang="tr-TR" dirty="0" smtClean="0"/>
            </a:br>
            <a:r>
              <a:rPr lang="tr-TR" dirty="0" smtClean="0"/>
              <a:t>TEMİN VE SEÇİMİ</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608816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solidFill>
              </a:rPr>
              <a:t>İnsan Kaynakları Seçimi </a:t>
            </a:r>
            <a:endParaRPr lang="tr-TR" dirty="0">
              <a:solidFill>
                <a:schemeClr val="tx1"/>
              </a:solidFill>
            </a:endParaRPr>
          </a:p>
        </p:txBody>
      </p:sp>
      <p:sp>
        <p:nvSpPr>
          <p:cNvPr id="4" name="İçerik Yer Tutucusu 3"/>
          <p:cNvSpPr>
            <a:spLocks noGrp="1"/>
          </p:cNvSpPr>
          <p:nvPr>
            <p:ph idx="1"/>
          </p:nvPr>
        </p:nvSpPr>
        <p:spPr/>
        <p:txBody>
          <a:bodyPr>
            <a:normAutofit/>
          </a:bodyPr>
          <a:lstStyle/>
          <a:p>
            <a:pPr algn="just">
              <a:lnSpc>
                <a:spcPct val="90000"/>
              </a:lnSpc>
              <a:buClrTx/>
            </a:pPr>
            <a:endParaRPr lang="tr-TR" altLang="tr-TR" sz="2400" dirty="0" smtClean="0"/>
          </a:p>
          <a:p>
            <a:pPr algn="just">
              <a:lnSpc>
                <a:spcPct val="90000"/>
              </a:lnSpc>
              <a:buClrTx/>
            </a:pPr>
            <a:endParaRPr lang="tr-TR" sz="2400" dirty="0" smtClean="0"/>
          </a:p>
          <a:p>
            <a:pPr marL="82296" indent="457200" algn="just">
              <a:lnSpc>
                <a:spcPct val="90000"/>
              </a:lnSpc>
              <a:buClrTx/>
              <a:buNone/>
            </a:pPr>
            <a:r>
              <a:rPr lang="tr-TR" sz="2400" dirty="0" smtClean="0"/>
              <a:t>Günümüz </a:t>
            </a:r>
            <a:r>
              <a:rPr lang="tr-TR" sz="2400" dirty="0"/>
              <a:t>işletmelerinin etkinlik ve verimliliğinde rol alan unsurların başında insan faktörü yer almaktadır. İşletmenin amaçlarına ulaşmada etkin bir role sahip olan insana duyulan ihtiyaç emeklilik, istifalar, iş akdinin sona erdirilmesi, ölümler, hastalık, kaza, doğum gibi nedenlerle uzun süreli alınan izinler, işlerle ilgili yapılan yeni düzenlemeler, şirket evlilikleri </a:t>
            </a:r>
            <a:r>
              <a:rPr lang="tr-TR" sz="2400" dirty="0" smtClean="0"/>
              <a:t>gibi sebeplerle artacaktır ve yeni bir </a:t>
            </a:r>
            <a:r>
              <a:rPr lang="tr-TR" sz="2400" dirty="0" err="1" smtClean="0"/>
              <a:t>işgören</a:t>
            </a:r>
            <a:r>
              <a:rPr lang="tr-TR" sz="2400" dirty="0" smtClean="0"/>
              <a:t> bulma ya da seçilmesi zorunluluğu </a:t>
            </a:r>
            <a:r>
              <a:rPr lang="tr-TR" sz="2400" dirty="0"/>
              <a:t>ortaya çıkacaktır</a:t>
            </a:r>
            <a:r>
              <a:rPr lang="tr-TR" sz="2400" dirty="0" smtClean="0"/>
              <a:t>.</a:t>
            </a:r>
            <a:endParaRPr lang="tr-TR" sz="2400" dirty="0"/>
          </a:p>
          <a:p>
            <a:pPr algn="just">
              <a:lnSpc>
                <a:spcPct val="90000"/>
              </a:lnSpc>
              <a:buClrTx/>
            </a:pPr>
            <a:endParaRPr lang="tr-TR" altLang="tr-TR" sz="2400" dirty="0" smtClean="0"/>
          </a:p>
          <a:p>
            <a:endParaRPr lang="tr-TR"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618" y="116632"/>
            <a:ext cx="1694681" cy="125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00" y="5286388"/>
            <a:ext cx="1695450"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142840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a:bodyPr>
          <a:lstStyle/>
          <a:p>
            <a:pPr algn="just">
              <a:lnSpc>
                <a:spcPct val="90000"/>
              </a:lnSpc>
              <a:buClrTx/>
            </a:pPr>
            <a:endParaRPr lang="tr-TR" altLang="tr-TR" sz="2400" dirty="0" smtClean="0"/>
          </a:p>
          <a:p>
            <a:pPr marL="82296" indent="457200" algn="just">
              <a:lnSpc>
                <a:spcPct val="90000"/>
              </a:lnSpc>
              <a:buClrTx/>
              <a:buNone/>
            </a:pPr>
            <a:r>
              <a:rPr lang="en-US" altLang="tr-TR" sz="2400" dirty="0" err="1" smtClean="0"/>
              <a:t>İnsan</a:t>
            </a:r>
            <a:r>
              <a:rPr lang="en-US" altLang="tr-TR" sz="2400" dirty="0" smtClean="0"/>
              <a:t> </a:t>
            </a:r>
            <a:r>
              <a:rPr lang="en-US" altLang="tr-TR" sz="2400" dirty="0" err="1"/>
              <a:t>kaynakları</a:t>
            </a:r>
            <a:r>
              <a:rPr lang="en-US" altLang="tr-TR" sz="2400" dirty="0"/>
              <a:t> </a:t>
            </a:r>
            <a:r>
              <a:rPr lang="en-US" altLang="tr-TR" sz="2400" dirty="0" err="1"/>
              <a:t>yönetimi</a:t>
            </a:r>
            <a:r>
              <a:rPr lang="en-US" altLang="tr-TR" sz="2400" dirty="0"/>
              <a:t>, </a:t>
            </a:r>
            <a:r>
              <a:rPr lang="en-US" altLang="tr-TR" sz="2400" dirty="0" err="1"/>
              <a:t>işletmeye</a:t>
            </a:r>
            <a:r>
              <a:rPr lang="en-US" altLang="tr-TR" sz="2400" dirty="0"/>
              <a:t> </a:t>
            </a:r>
            <a:r>
              <a:rPr lang="en-US" altLang="tr-TR" sz="2400" dirty="0" err="1"/>
              <a:t>gerekli</a:t>
            </a:r>
            <a:r>
              <a:rPr lang="en-US" altLang="tr-TR" sz="2400" dirty="0"/>
              <a:t> </a:t>
            </a:r>
            <a:r>
              <a:rPr lang="en-US" altLang="tr-TR" sz="2400" dirty="0" err="1"/>
              <a:t>insan</a:t>
            </a:r>
            <a:r>
              <a:rPr lang="en-US" altLang="tr-TR" sz="2400" dirty="0"/>
              <a:t> </a:t>
            </a:r>
            <a:r>
              <a:rPr lang="en-US" altLang="tr-TR" sz="2400" dirty="0" err="1"/>
              <a:t>kaynağını</a:t>
            </a:r>
            <a:r>
              <a:rPr lang="en-US" altLang="tr-TR" sz="2400" dirty="0"/>
              <a:t> </a:t>
            </a:r>
            <a:r>
              <a:rPr lang="en-US" altLang="tr-TR" sz="2400" dirty="0" err="1"/>
              <a:t>sağlamanın</a:t>
            </a:r>
            <a:r>
              <a:rPr lang="en-US" altLang="tr-TR" sz="2400" dirty="0"/>
              <a:t> </a:t>
            </a:r>
            <a:r>
              <a:rPr lang="en-US" altLang="tr-TR" sz="2400" dirty="0" err="1"/>
              <a:t>ve</a:t>
            </a:r>
            <a:r>
              <a:rPr lang="en-US" altLang="tr-TR" sz="2400" dirty="0"/>
              <a:t> </a:t>
            </a:r>
            <a:r>
              <a:rPr lang="en-US" altLang="tr-TR" sz="2400" dirty="0" err="1"/>
              <a:t>bu</a:t>
            </a:r>
            <a:r>
              <a:rPr lang="en-US" altLang="tr-TR" sz="2400" dirty="0"/>
              <a:t> </a:t>
            </a:r>
            <a:r>
              <a:rPr lang="en-US" altLang="tr-TR" sz="2400" dirty="0" err="1"/>
              <a:t>kaynaktan</a:t>
            </a:r>
            <a:r>
              <a:rPr lang="en-US" altLang="tr-TR" sz="2400" dirty="0"/>
              <a:t> </a:t>
            </a:r>
            <a:r>
              <a:rPr lang="en-US" altLang="tr-TR" sz="2400" dirty="0" err="1"/>
              <a:t>en</a:t>
            </a:r>
            <a:r>
              <a:rPr lang="en-US" altLang="tr-TR" sz="2400" dirty="0"/>
              <a:t> </a:t>
            </a:r>
            <a:r>
              <a:rPr lang="en-US" altLang="tr-TR" sz="2400" dirty="0" err="1"/>
              <a:t>etkili</a:t>
            </a:r>
            <a:r>
              <a:rPr lang="en-US" altLang="tr-TR" sz="2400" dirty="0"/>
              <a:t> </a:t>
            </a:r>
            <a:r>
              <a:rPr lang="en-US" altLang="tr-TR" sz="2400" dirty="0" err="1"/>
              <a:t>ve</a:t>
            </a:r>
            <a:r>
              <a:rPr lang="en-US" altLang="tr-TR" sz="2400" dirty="0"/>
              <a:t> </a:t>
            </a:r>
            <a:r>
              <a:rPr lang="en-US" altLang="tr-TR" sz="2400" dirty="0" err="1"/>
              <a:t>verimli</a:t>
            </a:r>
            <a:r>
              <a:rPr lang="en-US" altLang="tr-TR" sz="2400" dirty="0"/>
              <a:t> </a:t>
            </a:r>
            <a:r>
              <a:rPr lang="en-US" altLang="tr-TR" sz="2400" dirty="0" err="1"/>
              <a:t>bir</a:t>
            </a:r>
            <a:r>
              <a:rPr lang="en-US" altLang="tr-TR" sz="2400" dirty="0"/>
              <a:t> </a:t>
            </a:r>
            <a:r>
              <a:rPr lang="en-US" altLang="tr-TR" sz="2400" dirty="0" err="1"/>
              <a:t>şekilde</a:t>
            </a:r>
            <a:r>
              <a:rPr lang="en-US" altLang="tr-TR" sz="2400" dirty="0"/>
              <a:t> </a:t>
            </a:r>
            <a:r>
              <a:rPr lang="en-US" altLang="tr-TR" sz="2400" dirty="0" err="1"/>
              <a:t>yararlanmanın</a:t>
            </a:r>
            <a:r>
              <a:rPr lang="en-US" altLang="tr-TR" sz="2400" dirty="0"/>
              <a:t> </a:t>
            </a:r>
            <a:r>
              <a:rPr lang="en-US" altLang="tr-TR" sz="2400" dirty="0" err="1"/>
              <a:t>yöntemlerini</a:t>
            </a:r>
            <a:r>
              <a:rPr lang="en-US" altLang="tr-TR" sz="2400" dirty="0"/>
              <a:t> </a:t>
            </a:r>
            <a:r>
              <a:rPr lang="en-US" altLang="tr-TR" sz="2400" dirty="0" err="1"/>
              <a:t>gösterir</a:t>
            </a:r>
            <a:r>
              <a:rPr lang="en-US" altLang="tr-TR" sz="2400" dirty="0"/>
              <a:t>.</a:t>
            </a:r>
            <a:endParaRPr lang="tr-TR" altLang="tr-TR" sz="2400" dirty="0"/>
          </a:p>
          <a:p>
            <a:pPr indent="457200" algn="just">
              <a:lnSpc>
                <a:spcPct val="90000"/>
              </a:lnSpc>
              <a:buClrTx/>
            </a:pPr>
            <a:endParaRPr lang="en-US" altLang="tr-TR" sz="2400" dirty="0"/>
          </a:p>
          <a:p>
            <a:pPr marL="82296" indent="457200" algn="just">
              <a:lnSpc>
                <a:spcPct val="90000"/>
              </a:lnSpc>
              <a:buClrTx/>
              <a:buNone/>
            </a:pPr>
            <a:r>
              <a:rPr lang="en-US" altLang="tr-TR" sz="2400" dirty="0" err="1"/>
              <a:t>İnsan</a:t>
            </a:r>
            <a:r>
              <a:rPr lang="en-US" altLang="tr-TR" sz="2400" dirty="0"/>
              <a:t> </a:t>
            </a:r>
            <a:r>
              <a:rPr lang="en-US" altLang="tr-TR" sz="2400" dirty="0" err="1"/>
              <a:t>kaynakları</a:t>
            </a:r>
            <a:r>
              <a:rPr lang="en-US" altLang="tr-TR" sz="2400" dirty="0"/>
              <a:t> </a:t>
            </a:r>
            <a:r>
              <a:rPr lang="en-US" altLang="tr-TR" sz="2400" dirty="0" err="1"/>
              <a:t>yöneticisinin</a:t>
            </a:r>
            <a:r>
              <a:rPr lang="en-US" altLang="tr-TR" sz="2400" dirty="0"/>
              <a:t> de </a:t>
            </a:r>
            <a:r>
              <a:rPr lang="en-US" altLang="tr-TR" sz="2400" dirty="0" err="1"/>
              <a:t>en</a:t>
            </a:r>
            <a:r>
              <a:rPr lang="en-US" altLang="tr-TR" sz="2400" dirty="0"/>
              <a:t> </a:t>
            </a:r>
            <a:r>
              <a:rPr lang="en-US" altLang="tr-TR" sz="2400" dirty="0" err="1"/>
              <a:t>başta</a:t>
            </a:r>
            <a:r>
              <a:rPr lang="en-US" altLang="tr-TR" sz="2400" dirty="0"/>
              <a:t> </a:t>
            </a:r>
            <a:r>
              <a:rPr lang="en-US" altLang="tr-TR" sz="2400" dirty="0" err="1"/>
              <a:t>gelen</a:t>
            </a:r>
            <a:r>
              <a:rPr lang="en-US" altLang="tr-TR" sz="2400" dirty="0"/>
              <a:t> </a:t>
            </a:r>
            <a:r>
              <a:rPr lang="en-US" altLang="tr-TR" sz="2400" dirty="0" err="1"/>
              <a:t>görevlerinden</a:t>
            </a:r>
            <a:r>
              <a:rPr lang="en-US" altLang="tr-TR" sz="2400" dirty="0"/>
              <a:t> </a:t>
            </a:r>
            <a:r>
              <a:rPr lang="en-US" altLang="tr-TR" sz="2400" dirty="0" err="1"/>
              <a:t>birisi</a:t>
            </a:r>
            <a:r>
              <a:rPr lang="en-US" altLang="tr-TR" sz="2400" dirty="0"/>
              <a:t>, </a:t>
            </a:r>
            <a:r>
              <a:rPr lang="en-US" altLang="tr-TR" sz="2400" dirty="0" err="1"/>
              <a:t>işletmenin</a:t>
            </a:r>
            <a:r>
              <a:rPr lang="en-US" altLang="tr-TR" sz="2400" dirty="0"/>
              <a:t> </a:t>
            </a:r>
            <a:r>
              <a:rPr lang="en-US" altLang="tr-TR" sz="2400" dirty="0" err="1"/>
              <a:t>çeşitli</a:t>
            </a:r>
            <a:r>
              <a:rPr lang="en-US" altLang="tr-TR" sz="2400" dirty="0"/>
              <a:t> </a:t>
            </a:r>
            <a:r>
              <a:rPr lang="en-US" altLang="tr-TR" sz="2400" dirty="0" err="1"/>
              <a:t>bölümlerindeki</a:t>
            </a:r>
            <a:r>
              <a:rPr lang="en-US" altLang="tr-TR" sz="2400" dirty="0"/>
              <a:t> </a:t>
            </a:r>
            <a:r>
              <a:rPr lang="en-US" altLang="tr-TR" sz="2400" dirty="0" err="1"/>
              <a:t>kadroları</a:t>
            </a:r>
            <a:r>
              <a:rPr lang="en-US" altLang="tr-TR" sz="2400" dirty="0"/>
              <a:t> </a:t>
            </a:r>
            <a:r>
              <a:rPr lang="en-US" altLang="tr-TR" sz="2400" dirty="0" err="1"/>
              <a:t>dolduracak</a:t>
            </a:r>
            <a:r>
              <a:rPr lang="en-US" altLang="tr-TR" sz="2400" dirty="0"/>
              <a:t> “</a:t>
            </a:r>
            <a:r>
              <a:rPr lang="en-US" altLang="tr-TR" sz="2400" dirty="0" err="1"/>
              <a:t>en</a:t>
            </a:r>
            <a:r>
              <a:rPr lang="en-US" altLang="tr-TR" sz="2400" dirty="0"/>
              <a:t> </a:t>
            </a:r>
            <a:r>
              <a:rPr lang="en-US" altLang="tr-TR" sz="2400" dirty="0" err="1"/>
              <a:t>uygun</a:t>
            </a:r>
            <a:r>
              <a:rPr lang="en-US" altLang="tr-TR" sz="2400" dirty="0"/>
              <a:t>” </a:t>
            </a:r>
            <a:r>
              <a:rPr lang="en-US" altLang="tr-TR" sz="2400" dirty="0" err="1"/>
              <a:t>personelin</a:t>
            </a:r>
            <a:r>
              <a:rPr lang="en-US" altLang="tr-TR" sz="2400" dirty="0"/>
              <a:t> </a:t>
            </a:r>
            <a:r>
              <a:rPr lang="en-US" altLang="tr-TR" sz="2400" dirty="0" err="1"/>
              <a:t>seçilmesinde</a:t>
            </a:r>
            <a:r>
              <a:rPr lang="en-US" altLang="tr-TR" sz="2400" dirty="0"/>
              <a:t> </a:t>
            </a:r>
            <a:r>
              <a:rPr lang="en-US" altLang="tr-TR" sz="2400" dirty="0" err="1"/>
              <a:t>bölüm</a:t>
            </a:r>
            <a:r>
              <a:rPr lang="en-US" altLang="tr-TR" sz="2400" dirty="0"/>
              <a:t> </a:t>
            </a:r>
            <a:r>
              <a:rPr lang="en-US" altLang="tr-TR" sz="2400" dirty="0" err="1"/>
              <a:t>yöneticisine</a:t>
            </a:r>
            <a:r>
              <a:rPr lang="en-US" altLang="tr-TR" sz="2400" dirty="0"/>
              <a:t> </a:t>
            </a:r>
            <a:r>
              <a:rPr lang="en-US" altLang="tr-TR" sz="2400" dirty="0" err="1"/>
              <a:t>yardımcı</a:t>
            </a:r>
            <a:r>
              <a:rPr lang="en-US" altLang="tr-TR" sz="2400" dirty="0"/>
              <a:t> </a:t>
            </a:r>
            <a:r>
              <a:rPr lang="en-US" altLang="tr-TR" sz="2400" dirty="0" err="1"/>
              <a:t>olmaktır</a:t>
            </a:r>
            <a:r>
              <a:rPr lang="en-US" altLang="tr-TR" sz="2400" dirty="0"/>
              <a:t>.</a:t>
            </a:r>
          </a:p>
          <a:p>
            <a:endParaRPr lang="tr-TR" dirty="0"/>
          </a:p>
        </p:txBody>
      </p:sp>
    </p:spTree>
    <p:extLst>
      <p:ext uri="{BB962C8B-B14F-4D97-AF65-F5344CB8AC3E}">
        <p14:creationId xmlns:p14="http://schemas.microsoft.com/office/powerpoint/2010/main" val="41141548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solidFill>
                <a:schemeClr val="tx1"/>
              </a:solidFill>
            </a:endParaRPr>
          </a:p>
        </p:txBody>
      </p:sp>
      <p:sp>
        <p:nvSpPr>
          <p:cNvPr id="3" name="İçerik Yer Tutucusu 2"/>
          <p:cNvSpPr>
            <a:spLocks noGrp="1"/>
          </p:cNvSpPr>
          <p:nvPr>
            <p:ph idx="1"/>
          </p:nvPr>
        </p:nvSpPr>
        <p:spPr/>
        <p:txBody>
          <a:bodyPr>
            <a:normAutofit lnSpcReduction="10000"/>
          </a:bodyPr>
          <a:lstStyle/>
          <a:p>
            <a:pPr marL="82296" indent="457200" algn="just">
              <a:buNone/>
            </a:pPr>
            <a:endParaRPr lang="tr-TR" sz="2400" dirty="0" smtClean="0"/>
          </a:p>
          <a:p>
            <a:pPr marL="82296" indent="457200" algn="just">
              <a:buNone/>
            </a:pPr>
            <a:r>
              <a:rPr lang="tr-TR" sz="2400" dirty="0" smtClean="0"/>
              <a:t>Adayları </a:t>
            </a:r>
            <a:r>
              <a:rPr lang="tr-TR" sz="2400" dirty="0"/>
              <a:t>arama işlemine başlamak, insan kaynağını bulma faaliyetinin başlangıç noktasını oluşturmaktadır. İşletmenin </a:t>
            </a:r>
            <a:r>
              <a:rPr lang="tr-TR" sz="2400" dirty="0" err="1"/>
              <a:t>işgören</a:t>
            </a:r>
            <a:r>
              <a:rPr lang="tr-TR" sz="2400" dirty="0"/>
              <a:t> ihtiyacı örgütün içinde bulunduğu koşullardan kaynaklanabilmektedir. İşletmenin henüz kurulma aşamasında olması sebebiyle tüm pozisyonların doldurulması, işten ayrılma, yükselme, transfer, emeklilik veya ölüm gibi nedenlere bağlı olarak boşalan görevlere işçi alınması veya teknolojik gelişmeler ile birlikte birtakım yeni görevlerin oluşması sonucu pozisyon oluşturma ve bu pozisyonları doldurmak, örgütün personel ihtiyacı duymasına sebep olabilecek faktörlerdir</a:t>
            </a:r>
          </a:p>
        </p:txBody>
      </p:sp>
    </p:spTree>
    <p:extLst>
      <p:ext uri="{BB962C8B-B14F-4D97-AF65-F5344CB8AC3E}">
        <p14:creationId xmlns:p14="http://schemas.microsoft.com/office/powerpoint/2010/main" val="231387168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fontScale="92500"/>
          </a:bodyPr>
          <a:lstStyle/>
          <a:p>
            <a:pPr marL="82296" indent="457200" algn="just">
              <a:buNone/>
            </a:pPr>
            <a:r>
              <a:rPr lang="tr-TR" sz="2400" dirty="0"/>
              <a:t>Örgütler boş pozisyonla ilgili verecekleri ilanları mümkün olduğu kadar çok adayın haberdar olmasını sağlayacak bir duyuru yöntemi seçmelidirler. Ayrıca potansiyel bütün adayların ilana başvurabilmeleri konusunda eşit fırsat sağlanmalıdır. Bu fırsatın sağlanması iş etiğinin bir gereği olmakla birlikte, daha çok adayın başvuru yapmasının sağlanması ile doğru karar verme ihtimali de yükseltilmiş </a:t>
            </a:r>
            <a:r>
              <a:rPr lang="tr-TR" sz="2400" dirty="0" smtClean="0"/>
              <a:t>olunacaktır. </a:t>
            </a:r>
          </a:p>
          <a:p>
            <a:pPr marL="82296" indent="457200" algn="just">
              <a:buNone/>
            </a:pPr>
            <a:r>
              <a:rPr lang="tr-TR" sz="2400" dirty="0"/>
              <a:t>Personel seçim yöntemleri muhtemel </a:t>
            </a:r>
            <a:r>
              <a:rPr lang="tr-TR" sz="2400" dirty="0" err="1"/>
              <a:t>işgören</a:t>
            </a:r>
            <a:r>
              <a:rPr lang="tr-TR" sz="2400" dirty="0"/>
              <a:t> adaylarına ulaşmaya ve onların işletmeye başvurmalarını sağlamaya ilişkin yolları ve araçları ifade etmektedir. Personel seçiminde genellikle “iç kaynaklar” ve “dış kaynaklar” kullanılmaktadır.</a:t>
            </a:r>
          </a:p>
          <a:p>
            <a:pPr marL="82296" indent="457200" algn="just">
              <a:buNone/>
            </a:pPr>
            <a:endParaRPr lang="tr-TR" sz="2400" dirty="0"/>
          </a:p>
        </p:txBody>
      </p:sp>
    </p:spTree>
    <p:extLst>
      <p:ext uri="{BB962C8B-B14F-4D97-AF65-F5344CB8AC3E}">
        <p14:creationId xmlns:p14="http://schemas.microsoft.com/office/powerpoint/2010/main" val="3545533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Örgütlerde işgücüne ihtiyaç doğuran önemli nedenler;</a:t>
            </a:r>
            <a:br>
              <a:rPr lang="tr-TR" b="1" dirty="0" smtClean="0"/>
            </a:br>
            <a:endParaRPr lang="tr-TR" dirty="0"/>
          </a:p>
        </p:txBody>
      </p:sp>
      <p:sp>
        <p:nvSpPr>
          <p:cNvPr id="3" name="2 İçerik Yer Tutucusu"/>
          <p:cNvSpPr>
            <a:spLocks noGrp="1"/>
          </p:cNvSpPr>
          <p:nvPr>
            <p:ph idx="1"/>
          </p:nvPr>
        </p:nvSpPr>
        <p:spPr/>
        <p:txBody>
          <a:bodyPr>
            <a:normAutofit lnSpcReduction="10000"/>
          </a:bodyPr>
          <a:lstStyle/>
          <a:p>
            <a:pPr>
              <a:buFont typeface="Wingdings" pitchFamily="2" charset="2"/>
              <a:buChar char="Ø"/>
            </a:pPr>
            <a:r>
              <a:rPr lang="tr-TR" dirty="0" smtClean="0"/>
              <a:t>Stratejik planlar doğrultusunda örgütlerin yapacakları yeni yatırımlar,</a:t>
            </a:r>
          </a:p>
          <a:p>
            <a:pPr>
              <a:buFont typeface="Wingdings" pitchFamily="2" charset="2"/>
              <a:buChar char="Ø"/>
            </a:pPr>
            <a:r>
              <a:rPr lang="tr-TR" dirty="0" smtClean="0"/>
              <a:t>Şirket evlilikleri,</a:t>
            </a:r>
          </a:p>
          <a:p>
            <a:pPr>
              <a:buFont typeface="Wingdings" pitchFamily="2" charset="2"/>
              <a:buChar char="Ø"/>
            </a:pPr>
            <a:r>
              <a:rPr lang="tr-TR" dirty="0" smtClean="0"/>
              <a:t>Mevcut işlerle ilgili yapılan yeni düzenlemeler,</a:t>
            </a:r>
          </a:p>
          <a:p>
            <a:pPr>
              <a:buFont typeface="Wingdings" pitchFamily="2" charset="2"/>
              <a:buChar char="Ø"/>
            </a:pPr>
            <a:r>
              <a:rPr lang="tr-TR" dirty="0" smtClean="0"/>
              <a:t>Reorganizasyon çalışmaları,</a:t>
            </a:r>
          </a:p>
          <a:p>
            <a:pPr>
              <a:buFont typeface="Wingdings" pitchFamily="2" charset="2"/>
              <a:buChar char="Ø"/>
            </a:pPr>
            <a:r>
              <a:rPr lang="tr-TR" dirty="0" smtClean="0"/>
              <a:t>Emeklilik,</a:t>
            </a:r>
          </a:p>
          <a:p>
            <a:pPr>
              <a:buFont typeface="Wingdings" pitchFamily="2" charset="2"/>
              <a:buChar char="Ø"/>
            </a:pPr>
            <a:r>
              <a:rPr lang="tr-TR" dirty="0" smtClean="0"/>
              <a:t>İstifalar,</a:t>
            </a:r>
          </a:p>
          <a:p>
            <a:pPr>
              <a:buFont typeface="Wingdings" pitchFamily="2" charset="2"/>
              <a:buChar char="Ø"/>
            </a:pPr>
            <a:r>
              <a:rPr lang="tr-TR" dirty="0" smtClean="0"/>
              <a:t>Ölümler,</a:t>
            </a:r>
          </a:p>
          <a:p>
            <a:pPr>
              <a:buFont typeface="Wingdings" pitchFamily="2" charset="2"/>
              <a:buChar char="Ø"/>
            </a:pPr>
            <a:r>
              <a:rPr lang="tr-TR" dirty="0" smtClean="0"/>
              <a:t>Hastalık, kaza, doğum gibi sebeplerden dolayı alınan uzun süreli izinler</a:t>
            </a:r>
          </a:p>
          <a:p>
            <a:pPr>
              <a:buNone/>
            </a:pPr>
            <a:endParaRPr lang="tr-TR" dirty="0"/>
          </a:p>
        </p:txBody>
      </p:sp>
    </p:spTree>
    <p:extLst>
      <p:ext uri="{BB962C8B-B14F-4D97-AF65-F5344CB8AC3E}">
        <p14:creationId xmlns:p14="http://schemas.microsoft.com/office/powerpoint/2010/main" val="40759859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dirty="0" smtClean="0"/>
          </a:p>
          <a:p>
            <a:r>
              <a:rPr lang="tr-TR" dirty="0" smtClean="0"/>
              <a:t>1) Ne gibi işlere eleman alınacaktır?</a:t>
            </a:r>
          </a:p>
          <a:p>
            <a:endParaRPr lang="tr-TR" dirty="0" smtClean="0"/>
          </a:p>
          <a:p>
            <a:r>
              <a:rPr lang="tr-TR" dirty="0" smtClean="0"/>
              <a:t>2) Bu işlerin özellikleri ve gerekleri nelerdir?</a:t>
            </a:r>
            <a:endParaRPr lang="tr-TR" dirty="0"/>
          </a:p>
        </p:txBody>
      </p:sp>
    </p:spTree>
    <p:extLst>
      <p:ext uri="{BB962C8B-B14F-4D97-AF65-F5344CB8AC3E}">
        <p14:creationId xmlns:p14="http://schemas.microsoft.com/office/powerpoint/2010/main" val="15007850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endParaRPr lang="tr-TR" dirty="0" smtClean="0"/>
          </a:p>
          <a:p>
            <a:pPr>
              <a:buNone/>
            </a:pPr>
            <a:r>
              <a:rPr lang="tr-TR" dirty="0" smtClean="0"/>
              <a:t>   </a:t>
            </a:r>
            <a:r>
              <a:rPr lang="tr-TR" b="1" dirty="0" smtClean="0"/>
              <a:t>Personel İstek Formu Hazırlamak</a:t>
            </a:r>
          </a:p>
          <a:p>
            <a:r>
              <a:rPr lang="tr-TR" dirty="0" smtClean="0"/>
              <a:t>Her bölüm için ihtiyaç duyulan personelin ilgili bölüm yetkilileri tarafından insan kaynakları bölümüne iletilmesi ya da istenmesidir.</a:t>
            </a:r>
            <a:endParaRPr lang="tr-TR" dirty="0"/>
          </a:p>
        </p:txBody>
      </p:sp>
    </p:spTree>
    <p:extLst>
      <p:ext uri="{BB962C8B-B14F-4D97-AF65-F5344CB8AC3E}">
        <p14:creationId xmlns:p14="http://schemas.microsoft.com/office/powerpoint/2010/main" val="40359330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stretch>
            <a:fillRect/>
          </a:stretch>
        </p:blipFill>
        <p:spPr bwMode="auto">
          <a:xfrm>
            <a:off x="2860553" y="1935163"/>
            <a:ext cx="3422894" cy="4389437"/>
          </a:xfrm>
          <a:prstGeom prst="rect">
            <a:avLst/>
          </a:prstGeom>
          <a:noFill/>
          <a:ln w="9525">
            <a:noFill/>
            <a:miter lim="800000"/>
            <a:headEnd/>
            <a:tailEnd/>
          </a:ln>
          <a:effectLst/>
        </p:spPr>
      </p:pic>
    </p:spTree>
    <p:extLst>
      <p:ext uri="{BB962C8B-B14F-4D97-AF65-F5344CB8AC3E}">
        <p14:creationId xmlns:p14="http://schemas.microsoft.com/office/powerpoint/2010/main" val="20192686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solidFill>
                  <a:schemeClr val="tx1"/>
                </a:solidFill>
              </a:rPr>
              <a:t>İŞGÖREN BULMA TEKNİKLERİ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1402388"/>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http://www.merdiyeeker.com.tr/wp-content/uploads/2013/10/do%C4%9Fru-personel-se%C3%A7im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1052736"/>
            <a:ext cx="32766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47667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 Kaynaklar</a:t>
            </a:r>
            <a:endParaRPr lang="tr-TR" dirty="0"/>
          </a:p>
        </p:txBody>
      </p:sp>
      <p:sp>
        <p:nvSpPr>
          <p:cNvPr id="3" name="2 İçerik Yer Tutucusu"/>
          <p:cNvSpPr>
            <a:spLocks noGrp="1"/>
          </p:cNvSpPr>
          <p:nvPr>
            <p:ph idx="1"/>
          </p:nvPr>
        </p:nvSpPr>
        <p:spPr/>
        <p:txBody>
          <a:bodyPr>
            <a:normAutofit/>
          </a:bodyPr>
          <a:lstStyle/>
          <a:p>
            <a:r>
              <a:rPr lang="tr-TR" sz="2400" b="1" dirty="0" smtClean="0"/>
              <a:t>İç kaynaklardan eleman sağlamanın başlıca yararları</a:t>
            </a:r>
            <a:r>
              <a:rPr lang="tr-TR" sz="2400" dirty="0" smtClean="0"/>
              <a:t>:</a:t>
            </a:r>
          </a:p>
          <a:p>
            <a:r>
              <a:rPr lang="tr-TR" sz="2400" dirty="0" smtClean="0"/>
              <a:t>Herhangi bir dış ödeme yapılmadığı için </a:t>
            </a:r>
            <a:r>
              <a:rPr lang="tr-TR" sz="2400" b="1" dirty="0" smtClean="0"/>
              <a:t>ucuz</a:t>
            </a:r>
            <a:r>
              <a:rPr lang="tr-TR" sz="2400" dirty="0" smtClean="0"/>
              <a:t> bir yöntemdir</a:t>
            </a:r>
          </a:p>
          <a:p>
            <a:r>
              <a:rPr lang="tr-TR" sz="2400" dirty="0" smtClean="0"/>
              <a:t>Elemanın iş değişim kararı işletme içinden alındığından bu yöntem çok </a:t>
            </a:r>
            <a:r>
              <a:rPr lang="tr-TR" sz="2400" b="1" dirty="0" smtClean="0"/>
              <a:t>hızlı</a:t>
            </a:r>
            <a:r>
              <a:rPr lang="tr-TR" sz="2400" dirty="0" smtClean="0"/>
              <a:t> işler.</a:t>
            </a:r>
          </a:p>
          <a:p>
            <a:r>
              <a:rPr lang="tr-TR" sz="2400" dirty="0" smtClean="0"/>
              <a:t>Çalışanlar açısından işletme içinde kendilerine gelişme olanağı vermesi nedeniyle </a:t>
            </a:r>
            <a:r>
              <a:rPr lang="tr-TR" sz="2400" b="1" dirty="0" smtClean="0"/>
              <a:t>motivasyon</a:t>
            </a:r>
            <a:r>
              <a:rPr lang="tr-TR" sz="2400" dirty="0" smtClean="0"/>
              <a:t> sağlar</a:t>
            </a:r>
          </a:p>
          <a:p>
            <a:r>
              <a:rPr lang="tr-TR" sz="2400" dirty="0" smtClean="0"/>
              <a:t>Elemanların farklı pozisyonlarda çalışmasına fırsat vermekle işletme içinde geleceğin yöneticilerinin hazırlanmasını sağlamış olur (</a:t>
            </a:r>
            <a:r>
              <a:rPr lang="tr-TR" sz="2400" b="1" dirty="0" smtClean="0"/>
              <a:t>rotasyon olanağı sağlar)</a:t>
            </a:r>
            <a:endParaRPr lang="tr-TR" sz="2400" b="1" dirty="0"/>
          </a:p>
        </p:txBody>
      </p:sp>
    </p:spTree>
    <p:extLst>
      <p:ext uri="{BB962C8B-B14F-4D97-AF65-F5344CB8AC3E}">
        <p14:creationId xmlns:p14="http://schemas.microsoft.com/office/powerpoint/2010/main" val="36999668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369937"/>
            <a:ext cx="7498080" cy="562074"/>
          </a:xfrm>
        </p:spPr>
        <p:txBody>
          <a:bodyPr>
            <a:normAutofit fontScale="90000"/>
          </a:bodyPr>
          <a:lstStyle/>
          <a:p>
            <a:pPr algn="ctr"/>
            <a:r>
              <a:rPr lang="tr-TR" dirty="0" smtClean="0">
                <a:solidFill>
                  <a:schemeClr val="tx1"/>
                </a:solidFill>
              </a:rPr>
              <a:t>İç Kaynaklar</a:t>
            </a:r>
            <a:endParaRPr lang="tr-TR" dirty="0"/>
          </a:p>
        </p:txBody>
      </p:sp>
      <p:sp>
        <p:nvSpPr>
          <p:cNvPr id="4" name="İçerik Yer Tutucusu 3"/>
          <p:cNvSpPr>
            <a:spLocks noGrp="1"/>
          </p:cNvSpPr>
          <p:nvPr>
            <p:ph idx="1"/>
          </p:nvPr>
        </p:nvSpPr>
        <p:spPr>
          <a:xfrm>
            <a:off x="1435608" y="980728"/>
            <a:ext cx="7498080" cy="5267672"/>
          </a:xfrm>
        </p:spPr>
        <p:txBody>
          <a:bodyPr>
            <a:normAutofit fontScale="70000" lnSpcReduction="20000"/>
          </a:bodyPr>
          <a:lstStyle/>
          <a:p>
            <a:pPr marL="82296" indent="0">
              <a:buNone/>
            </a:pPr>
            <a:r>
              <a:rPr lang="tr-TR" b="1" dirty="0" smtClean="0"/>
              <a:t>1) Terfi (Yükselme)</a:t>
            </a:r>
          </a:p>
          <a:p>
            <a:pPr marL="82296" indent="0" algn="just">
              <a:buNone/>
            </a:pPr>
            <a:r>
              <a:rPr lang="tr-TR" sz="2400" dirty="0"/>
              <a:t>Terfi (</a:t>
            </a:r>
            <a:r>
              <a:rPr lang="tr-TR" sz="2400" dirty="0" err="1"/>
              <a:t>promotion</a:t>
            </a:r>
            <a:r>
              <a:rPr lang="tr-TR" sz="2400" dirty="0"/>
              <a:t>), bir iş görenin statü, ücret, yetki ve sorumluluk bakımından daha üst düzeyde bir </a:t>
            </a:r>
            <a:r>
              <a:rPr lang="tr-TR" sz="2400" dirty="0" err="1"/>
              <a:t>mevkiye</a:t>
            </a:r>
            <a:r>
              <a:rPr lang="tr-TR" sz="2400" dirty="0"/>
              <a:t> (işe) yükselmesini ifade etmektedir. Terfi giriş düzeyi dışında boşalan işlerin doldurulması için yaygın olarak kullanılan bir </a:t>
            </a:r>
            <a:r>
              <a:rPr lang="tr-TR" sz="2400" dirty="0" smtClean="0"/>
              <a:t>yoldur.</a:t>
            </a:r>
          </a:p>
          <a:p>
            <a:pPr>
              <a:lnSpc>
                <a:spcPct val="170000"/>
              </a:lnSpc>
              <a:buClrTx/>
            </a:pPr>
            <a:r>
              <a:rPr lang="tr-TR" sz="2200" dirty="0" smtClean="0"/>
              <a:t> </a:t>
            </a:r>
            <a:r>
              <a:rPr lang="en-US" altLang="tr-TR" sz="2200" dirty="0" err="1"/>
              <a:t>Ücret</a:t>
            </a:r>
            <a:r>
              <a:rPr lang="en-US" altLang="tr-TR" sz="2200" dirty="0"/>
              <a:t> </a:t>
            </a:r>
            <a:r>
              <a:rPr lang="en-US" altLang="tr-TR" sz="2200" dirty="0" err="1"/>
              <a:t>ve</a:t>
            </a:r>
            <a:r>
              <a:rPr lang="en-US" altLang="tr-TR" sz="2200" dirty="0"/>
              <a:t> </a:t>
            </a:r>
            <a:r>
              <a:rPr lang="en-US" altLang="tr-TR" sz="2200" dirty="0" err="1"/>
              <a:t>sosyal</a:t>
            </a:r>
            <a:r>
              <a:rPr lang="en-US" altLang="tr-TR" sz="2200" dirty="0"/>
              <a:t> </a:t>
            </a:r>
            <a:r>
              <a:rPr lang="en-US" altLang="tr-TR" sz="2200" dirty="0" err="1"/>
              <a:t>saygınlık</a:t>
            </a:r>
            <a:r>
              <a:rPr lang="en-US" altLang="tr-TR" sz="2200" dirty="0"/>
              <a:t> </a:t>
            </a:r>
            <a:r>
              <a:rPr lang="en-US" altLang="tr-TR" sz="2200" dirty="0" err="1"/>
              <a:t>artacaktır</a:t>
            </a:r>
            <a:r>
              <a:rPr lang="en-US" altLang="tr-TR" sz="2200" dirty="0"/>
              <a:t>.</a:t>
            </a:r>
          </a:p>
          <a:p>
            <a:pPr>
              <a:lnSpc>
                <a:spcPct val="170000"/>
              </a:lnSpc>
              <a:buClrTx/>
            </a:pPr>
            <a:r>
              <a:rPr lang="en-US" altLang="tr-TR" sz="2200" dirty="0" err="1"/>
              <a:t>Örneğin</a:t>
            </a:r>
            <a:r>
              <a:rPr lang="en-US" altLang="tr-TR" sz="2200" dirty="0"/>
              <a:t>; </a:t>
            </a:r>
            <a:r>
              <a:rPr lang="en-US" altLang="tr-TR" sz="2200" dirty="0" err="1"/>
              <a:t>işletmede</a:t>
            </a:r>
            <a:r>
              <a:rPr lang="en-US" altLang="tr-TR" sz="2200" dirty="0"/>
              <a:t> </a:t>
            </a:r>
            <a:r>
              <a:rPr lang="en-US" altLang="tr-TR" sz="2200" dirty="0" err="1"/>
              <a:t>bir</a:t>
            </a:r>
            <a:r>
              <a:rPr lang="en-US" altLang="tr-TR" sz="2200" dirty="0"/>
              <a:t> </a:t>
            </a:r>
            <a:r>
              <a:rPr lang="en-US" altLang="tr-TR" sz="2200" dirty="0" err="1"/>
              <a:t>görev</a:t>
            </a:r>
            <a:r>
              <a:rPr lang="en-US" altLang="tr-TR" sz="2200" dirty="0"/>
              <a:t> </a:t>
            </a:r>
            <a:r>
              <a:rPr lang="en-US" altLang="tr-TR" sz="2200" dirty="0" err="1"/>
              <a:t>boşaldığında</a:t>
            </a:r>
            <a:r>
              <a:rPr lang="en-US" altLang="tr-TR" sz="2200" dirty="0"/>
              <a:t>, </a:t>
            </a:r>
            <a:r>
              <a:rPr lang="en-US" altLang="tr-TR" sz="2200" dirty="0" err="1"/>
              <a:t>sözgelişi</a:t>
            </a:r>
            <a:r>
              <a:rPr lang="en-US" altLang="tr-TR" sz="2200" dirty="0"/>
              <a:t> </a:t>
            </a:r>
            <a:r>
              <a:rPr lang="en-US" altLang="tr-TR" sz="2200" dirty="0" err="1"/>
              <a:t>bir</a:t>
            </a:r>
            <a:r>
              <a:rPr lang="en-US" altLang="tr-TR" sz="2200" dirty="0"/>
              <a:t> </a:t>
            </a:r>
            <a:r>
              <a:rPr lang="en-US" altLang="tr-TR" sz="2200" dirty="0" err="1"/>
              <a:t>ustabaşının</a:t>
            </a:r>
            <a:r>
              <a:rPr lang="en-US" altLang="tr-TR" sz="2200" dirty="0"/>
              <a:t> </a:t>
            </a:r>
            <a:r>
              <a:rPr lang="en-US" altLang="tr-TR" sz="2200" dirty="0" err="1"/>
              <a:t>ölüm</a:t>
            </a:r>
            <a:r>
              <a:rPr lang="en-US" altLang="tr-TR" sz="2200" dirty="0"/>
              <a:t>, </a:t>
            </a:r>
            <a:r>
              <a:rPr lang="en-US" altLang="tr-TR" sz="2200" dirty="0" err="1"/>
              <a:t>emeklilik</a:t>
            </a:r>
            <a:r>
              <a:rPr lang="en-US" altLang="tr-TR" sz="2200" dirty="0"/>
              <a:t>, </a:t>
            </a:r>
            <a:r>
              <a:rPr lang="en-US" altLang="tr-TR" sz="2200" dirty="0" err="1"/>
              <a:t>istifa</a:t>
            </a:r>
            <a:r>
              <a:rPr lang="en-US" altLang="tr-TR" sz="2200" dirty="0"/>
              <a:t> </a:t>
            </a:r>
            <a:r>
              <a:rPr lang="en-US" altLang="tr-TR" sz="2200" dirty="0" err="1"/>
              <a:t>ya</a:t>
            </a:r>
            <a:r>
              <a:rPr lang="en-US" altLang="tr-TR" sz="2200" dirty="0"/>
              <a:t> da </a:t>
            </a:r>
            <a:r>
              <a:rPr lang="en-US" altLang="tr-TR" sz="2200" dirty="0" err="1"/>
              <a:t>sağlık</a:t>
            </a:r>
            <a:r>
              <a:rPr lang="en-US" altLang="tr-TR" sz="2200" dirty="0"/>
              <a:t> </a:t>
            </a:r>
            <a:r>
              <a:rPr lang="en-US" altLang="tr-TR" sz="2200" dirty="0" err="1"/>
              <a:t>nedeniyle</a:t>
            </a:r>
            <a:r>
              <a:rPr lang="en-US" altLang="tr-TR" sz="2200" dirty="0"/>
              <a:t> </a:t>
            </a:r>
            <a:r>
              <a:rPr lang="en-US" altLang="tr-TR" sz="2200" dirty="0" err="1"/>
              <a:t>işinden</a:t>
            </a:r>
            <a:r>
              <a:rPr lang="en-US" altLang="tr-TR" sz="2200" dirty="0"/>
              <a:t> </a:t>
            </a:r>
            <a:r>
              <a:rPr lang="en-US" altLang="tr-TR" sz="2200" dirty="0" err="1"/>
              <a:t>ayrılması</a:t>
            </a:r>
            <a:r>
              <a:rPr lang="en-US" altLang="tr-TR" sz="2200" dirty="0"/>
              <a:t> </a:t>
            </a:r>
            <a:r>
              <a:rPr lang="en-US" altLang="tr-TR" sz="2200" dirty="0" err="1"/>
              <a:t>halinde</a:t>
            </a:r>
            <a:r>
              <a:rPr lang="en-US" altLang="tr-TR" sz="2200" dirty="0"/>
              <a:t> </a:t>
            </a:r>
            <a:r>
              <a:rPr lang="en-US" altLang="tr-TR" sz="2200" dirty="0" err="1"/>
              <a:t>boşalan</a:t>
            </a:r>
            <a:r>
              <a:rPr lang="en-US" altLang="tr-TR" sz="2200" dirty="0"/>
              <a:t> </a:t>
            </a:r>
            <a:r>
              <a:rPr lang="en-US" altLang="tr-TR" sz="2200" dirty="0" err="1"/>
              <a:t>bu</a:t>
            </a:r>
            <a:r>
              <a:rPr lang="en-US" altLang="tr-TR" sz="2200" dirty="0"/>
              <a:t> </a:t>
            </a:r>
            <a:r>
              <a:rPr lang="en-US" altLang="tr-TR" sz="2200" dirty="0" err="1"/>
              <a:t>göreve</a:t>
            </a:r>
            <a:r>
              <a:rPr lang="en-US" altLang="tr-TR" sz="2200" dirty="0"/>
              <a:t> </a:t>
            </a:r>
            <a:r>
              <a:rPr lang="en-US" altLang="tr-TR" sz="2200" dirty="0" err="1"/>
              <a:t>personel</a:t>
            </a:r>
            <a:r>
              <a:rPr lang="en-US" altLang="tr-TR" sz="2200" dirty="0"/>
              <a:t> </a:t>
            </a:r>
            <a:r>
              <a:rPr lang="en-US" altLang="tr-TR" sz="2200" dirty="0" err="1"/>
              <a:t>politikası</a:t>
            </a:r>
            <a:r>
              <a:rPr lang="en-US" altLang="tr-TR" sz="2200" dirty="0"/>
              <a:t> </a:t>
            </a:r>
            <a:r>
              <a:rPr lang="en-US" altLang="tr-TR" sz="2200" dirty="0" err="1"/>
              <a:t>nedeniyle</a:t>
            </a:r>
            <a:r>
              <a:rPr lang="en-US" altLang="tr-TR" sz="2200" dirty="0"/>
              <a:t> </a:t>
            </a:r>
            <a:r>
              <a:rPr lang="en-US" altLang="tr-TR" sz="2200" dirty="0" err="1"/>
              <a:t>iç</a:t>
            </a:r>
            <a:r>
              <a:rPr lang="en-US" altLang="tr-TR" sz="2200" dirty="0"/>
              <a:t> </a:t>
            </a:r>
            <a:r>
              <a:rPr lang="en-US" altLang="tr-TR" sz="2200" dirty="0" err="1"/>
              <a:t>kaynaklardan</a:t>
            </a:r>
            <a:r>
              <a:rPr lang="en-US" altLang="tr-TR" sz="2200" dirty="0"/>
              <a:t> </a:t>
            </a:r>
            <a:r>
              <a:rPr lang="en-US" altLang="tr-TR" sz="2200" dirty="0" err="1"/>
              <a:t>eleman</a:t>
            </a:r>
            <a:r>
              <a:rPr lang="en-US" altLang="tr-TR" sz="2200" dirty="0"/>
              <a:t> </a:t>
            </a:r>
            <a:r>
              <a:rPr lang="en-US" altLang="tr-TR" sz="2200" dirty="0" err="1"/>
              <a:t>atanacaksa</a:t>
            </a:r>
            <a:r>
              <a:rPr lang="en-US" altLang="tr-TR" sz="2200" dirty="0"/>
              <a:t> o zaman </a:t>
            </a:r>
            <a:r>
              <a:rPr lang="en-US" altLang="tr-TR" sz="2200" dirty="0" err="1"/>
              <a:t>işçilerden</a:t>
            </a:r>
            <a:r>
              <a:rPr lang="en-US" altLang="tr-TR" sz="2200" dirty="0"/>
              <a:t> </a:t>
            </a:r>
            <a:r>
              <a:rPr lang="en-US" altLang="tr-TR" sz="2200" dirty="0" err="1"/>
              <a:t>biri</a:t>
            </a:r>
            <a:r>
              <a:rPr lang="en-US" altLang="tr-TR" sz="2200" dirty="0"/>
              <a:t> </a:t>
            </a:r>
            <a:r>
              <a:rPr lang="en-US" altLang="tr-TR" sz="2200" dirty="0" err="1"/>
              <a:t>ustabaşılık</a:t>
            </a:r>
            <a:r>
              <a:rPr lang="en-US" altLang="tr-TR" sz="2200" dirty="0"/>
              <a:t> </a:t>
            </a:r>
            <a:r>
              <a:rPr lang="en-US" altLang="tr-TR" sz="2200" dirty="0" err="1"/>
              <a:t>görevine</a:t>
            </a:r>
            <a:r>
              <a:rPr lang="en-US" altLang="tr-TR" sz="2200" dirty="0"/>
              <a:t> </a:t>
            </a:r>
            <a:r>
              <a:rPr lang="en-US" altLang="tr-TR" sz="2200" dirty="0" err="1"/>
              <a:t>geçirilir</a:t>
            </a:r>
            <a:r>
              <a:rPr lang="en-US" altLang="tr-TR" sz="2200" dirty="0"/>
              <a:t>.</a:t>
            </a:r>
          </a:p>
          <a:p>
            <a:pPr>
              <a:lnSpc>
                <a:spcPct val="170000"/>
              </a:lnSpc>
              <a:buClrTx/>
            </a:pPr>
            <a:r>
              <a:rPr lang="en-US" altLang="tr-TR" sz="2200" dirty="0"/>
              <a:t>Bu </a:t>
            </a:r>
            <a:r>
              <a:rPr lang="en-US" altLang="tr-TR" sz="2200" dirty="0" err="1"/>
              <a:t>yola</a:t>
            </a:r>
            <a:r>
              <a:rPr lang="en-US" altLang="tr-TR" sz="2200" dirty="0"/>
              <a:t> </a:t>
            </a:r>
            <a:r>
              <a:rPr lang="en-US" altLang="tr-TR" sz="2200" dirty="0" err="1"/>
              <a:t>başvurmak</a:t>
            </a:r>
            <a:r>
              <a:rPr lang="en-US" altLang="tr-TR" sz="2200" dirty="0"/>
              <a:t> </a:t>
            </a:r>
            <a:r>
              <a:rPr lang="en-US" altLang="tr-TR" sz="2200" dirty="0" err="1"/>
              <a:t>işletmede</a:t>
            </a:r>
            <a:r>
              <a:rPr lang="en-US" altLang="tr-TR" sz="2200" dirty="0"/>
              <a:t> </a:t>
            </a:r>
            <a:r>
              <a:rPr lang="en-US" altLang="tr-TR" sz="2200" dirty="0" err="1"/>
              <a:t>çalışanlara</a:t>
            </a:r>
            <a:r>
              <a:rPr lang="en-US" altLang="tr-TR" sz="2200" dirty="0"/>
              <a:t> moral </a:t>
            </a:r>
            <a:r>
              <a:rPr lang="en-US" altLang="tr-TR" sz="2200" dirty="0" err="1"/>
              <a:t>ve</a:t>
            </a:r>
            <a:r>
              <a:rPr lang="en-US" altLang="tr-TR" sz="2200" dirty="0"/>
              <a:t> </a:t>
            </a:r>
            <a:r>
              <a:rPr lang="en-US" altLang="tr-TR" sz="2200" dirty="0" err="1"/>
              <a:t>güven</a:t>
            </a:r>
            <a:r>
              <a:rPr lang="en-US" altLang="tr-TR" sz="2200" dirty="0"/>
              <a:t> </a:t>
            </a:r>
            <a:r>
              <a:rPr lang="en-US" altLang="tr-TR" sz="2200" dirty="0" err="1"/>
              <a:t>sağlar</a:t>
            </a:r>
            <a:r>
              <a:rPr lang="en-US" altLang="tr-TR" sz="2200" dirty="0"/>
              <a:t>.</a:t>
            </a:r>
          </a:p>
          <a:p>
            <a:pPr>
              <a:lnSpc>
                <a:spcPct val="170000"/>
              </a:lnSpc>
              <a:buClrTx/>
            </a:pPr>
            <a:r>
              <a:rPr lang="en-US" altLang="tr-TR" sz="2200" dirty="0" err="1"/>
              <a:t>Üst</a:t>
            </a:r>
            <a:r>
              <a:rPr lang="en-US" altLang="tr-TR" sz="2200" dirty="0"/>
              <a:t> </a:t>
            </a:r>
            <a:r>
              <a:rPr lang="en-US" altLang="tr-TR" sz="2200" dirty="0" err="1"/>
              <a:t>basamağa</a:t>
            </a:r>
            <a:r>
              <a:rPr lang="en-US" altLang="tr-TR" sz="2200" dirty="0"/>
              <a:t> </a:t>
            </a:r>
            <a:r>
              <a:rPr lang="en-US" altLang="tr-TR" sz="2200" dirty="0" err="1"/>
              <a:t>geçilebilmesi</a:t>
            </a:r>
            <a:r>
              <a:rPr lang="en-US" altLang="tr-TR" sz="2200" dirty="0"/>
              <a:t> </a:t>
            </a:r>
            <a:r>
              <a:rPr lang="en-US" altLang="tr-TR" sz="2200" dirty="0" err="1"/>
              <a:t>için</a:t>
            </a:r>
            <a:r>
              <a:rPr lang="en-US" altLang="tr-TR" sz="2200" dirty="0"/>
              <a:t> </a:t>
            </a:r>
            <a:r>
              <a:rPr lang="en-US" altLang="tr-TR" sz="2200" dirty="0" err="1"/>
              <a:t>işgörenin</a:t>
            </a:r>
            <a:r>
              <a:rPr lang="en-US" altLang="tr-TR" sz="2200" dirty="0"/>
              <a:t> </a:t>
            </a:r>
            <a:r>
              <a:rPr lang="en-US" altLang="tr-TR" sz="2200" dirty="0" err="1"/>
              <a:t>belirli</a:t>
            </a:r>
            <a:r>
              <a:rPr lang="en-US" altLang="tr-TR" sz="2200" dirty="0"/>
              <a:t> </a:t>
            </a:r>
            <a:r>
              <a:rPr lang="en-US" altLang="tr-TR" sz="2200" dirty="0" err="1"/>
              <a:t>yöneticilik</a:t>
            </a:r>
            <a:r>
              <a:rPr lang="en-US" altLang="tr-TR" sz="2200" dirty="0"/>
              <a:t> </a:t>
            </a:r>
            <a:r>
              <a:rPr lang="en-US" altLang="tr-TR" sz="2200" dirty="0" err="1"/>
              <a:t>niteliği</a:t>
            </a:r>
            <a:r>
              <a:rPr lang="en-US" altLang="tr-TR" sz="2200" dirty="0"/>
              <a:t> </a:t>
            </a:r>
            <a:r>
              <a:rPr lang="en-US" altLang="tr-TR" sz="2200" dirty="0" err="1"/>
              <a:t>taşıması</a:t>
            </a:r>
            <a:r>
              <a:rPr lang="en-US" altLang="tr-TR" sz="2200" dirty="0"/>
              <a:t> </a:t>
            </a:r>
            <a:r>
              <a:rPr lang="en-US" altLang="tr-TR" sz="2200" dirty="0" err="1"/>
              <a:t>gerekir</a:t>
            </a:r>
            <a:r>
              <a:rPr lang="en-US" altLang="tr-TR" sz="2200" dirty="0"/>
              <a:t>.</a:t>
            </a:r>
          </a:p>
          <a:p>
            <a:pPr>
              <a:lnSpc>
                <a:spcPct val="170000"/>
              </a:lnSpc>
              <a:buClrTx/>
            </a:pPr>
            <a:r>
              <a:rPr lang="en-US" altLang="tr-TR" sz="2200" dirty="0" err="1"/>
              <a:t>Yükselme</a:t>
            </a:r>
            <a:r>
              <a:rPr lang="en-US" altLang="tr-TR" sz="2200" dirty="0"/>
              <a:t> </a:t>
            </a:r>
            <a:r>
              <a:rPr lang="en-US" altLang="tr-TR" sz="2200" dirty="0" err="1"/>
              <a:t>kararını</a:t>
            </a:r>
            <a:r>
              <a:rPr lang="en-US" altLang="tr-TR" sz="2200" dirty="0"/>
              <a:t> </a:t>
            </a:r>
            <a:r>
              <a:rPr lang="en-US" altLang="tr-TR" sz="2200" dirty="0" err="1"/>
              <a:t>veren</a:t>
            </a:r>
            <a:r>
              <a:rPr lang="en-US" altLang="tr-TR" sz="2200" dirty="0"/>
              <a:t> </a:t>
            </a:r>
            <a:r>
              <a:rPr lang="en-US" altLang="tr-TR" sz="2200" dirty="0" err="1"/>
              <a:t>kişilerin</a:t>
            </a:r>
            <a:r>
              <a:rPr lang="en-US" altLang="tr-TR" sz="2200" dirty="0"/>
              <a:t> </a:t>
            </a:r>
            <a:r>
              <a:rPr lang="en-US" altLang="tr-TR" sz="2200" dirty="0" err="1"/>
              <a:t>duygusal</a:t>
            </a:r>
            <a:r>
              <a:rPr lang="en-US" altLang="tr-TR" sz="2200" dirty="0"/>
              <a:t> </a:t>
            </a:r>
            <a:r>
              <a:rPr lang="en-US" altLang="tr-TR" sz="2200" dirty="0" err="1"/>
              <a:t>davranarak</a:t>
            </a:r>
            <a:r>
              <a:rPr lang="en-US" altLang="tr-TR" sz="2200" dirty="0"/>
              <a:t> “</a:t>
            </a:r>
            <a:r>
              <a:rPr lang="en-US" altLang="tr-TR" sz="2200" dirty="0" err="1"/>
              <a:t>adama</a:t>
            </a:r>
            <a:r>
              <a:rPr lang="en-US" altLang="tr-TR" sz="2200" dirty="0"/>
              <a:t> </a:t>
            </a:r>
            <a:r>
              <a:rPr lang="en-US" altLang="tr-TR" sz="2200" dirty="0" err="1"/>
              <a:t>göre</a:t>
            </a:r>
            <a:r>
              <a:rPr lang="en-US" altLang="tr-TR" sz="2200" dirty="0"/>
              <a:t> </a:t>
            </a:r>
            <a:r>
              <a:rPr lang="en-US" altLang="tr-TR" sz="2200" dirty="0" err="1"/>
              <a:t>iş</a:t>
            </a:r>
            <a:r>
              <a:rPr lang="en-US" altLang="tr-TR" sz="2200" dirty="0"/>
              <a:t>” </a:t>
            </a:r>
            <a:r>
              <a:rPr lang="en-US" altLang="tr-TR" sz="2200" dirty="0" err="1"/>
              <a:t>gibi</a:t>
            </a:r>
            <a:r>
              <a:rPr lang="en-US" altLang="tr-TR" sz="2200" dirty="0"/>
              <a:t> </a:t>
            </a:r>
            <a:r>
              <a:rPr lang="en-US" altLang="tr-TR" sz="2200" dirty="0" err="1"/>
              <a:t>bir</a:t>
            </a:r>
            <a:r>
              <a:rPr lang="en-US" altLang="tr-TR" sz="2200" dirty="0"/>
              <a:t> </a:t>
            </a:r>
            <a:r>
              <a:rPr lang="en-US" altLang="tr-TR" sz="2200" dirty="0" err="1"/>
              <a:t>uygulama</a:t>
            </a:r>
            <a:r>
              <a:rPr lang="en-US" altLang="tr-TR" sz="2200" dirty="0"/>
              <a:t> </a:t>
            </a:r>
            <a:r>
              <a:rPr lang="en-US" altLang="tr-TR" sz="2200" dirty="0" err="1"/>
              <a:t>yapması</a:t>
            </a:r>
            <a:r>
              <a:rPr lang="en-US" altLang="tr-TR" sz="2200" dirty="0"/>
              <a:t> </a:t>
            </a:r>
            <a:r>
              <a:rPr lang="en-US" altLang="tr-TR" sz="2200" dirty="0" err="1"/>
              <a:t>sakıncalarındandır</a:t>
            </a:r>
            <a:r>
              <a:rPr lang="en-US" altLang="tr-TR" sz="2200" dirty="0"/>
              <a:t>.</a:t>
            </a:r>
          </a:p>
          <a:p>
            <a:pPr marL="82296" indent="0" algn="just">
              <a:buNone/>
            </a:pPr>
            <a:endParaRPr lang="tr-TR" sz="24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8640"/>
            <a:ext cx="1656184" cy="1113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97934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Terfi Yöntemleri</a:t>
            </a:r>
          </a:p>
          <a:p>
            <a:endParaRPr lang="tr-TR" dirty="0" smtClean="0"/>
          </a:p>
          <a:p>
            <a:r>
              <a:rPr lang="tr-TR" dirty="0" smtClean="0"/>
              <a:t>1) Kıdem Durumuna Göre Yükselme</a:t>
            </a:r>
          </a:p>
          <a:p>
            <a:endParaRPr lang="tr-TR" dirty="0" smtClean="0"/>
          </a:p>
          <a:p>
            <a:r>
              <a:rPr lang="tr-TR" dirty="0" smtClean="0"/>
              <a:t>2) Performansa Göre Yükselme</a:t>
            </a:r>
            <a:endParaRPr lang="tr-TR" dirty="0"/>
          </a:p>
        </p:txBody>
      </p:sp>
    </p:spTree>
    <p:extLst>
      <p:ext uri="{BB962C8B-B14F-4D97-AF65-F5344CB8AC3E}">
        <p14:creationId xmlns:p14="http://schemas.microsoft.com/office/powerpoint/2010/main" val="19098470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476672"/>
            <a:ext cx="7498080" cy="634082"/>
          </a:xfrm>
        </p:spPr>
        <p:txBody>
          <a:bodyPr>
            <a:normAutofit fontScale="90000"/>
          </a:bodyPr>
          <a:lstStyle/>
          <a:p>
            <a:pPr algn="ctr"/>
            <a:r>
              <a:rPr lang="tr-TR" dirty="0">
                <a:solidFill>
                  <a:schemeClr val="tx1"/>
                </a:solidFill>
              </a:rPr>
              <a:t>İç Kaynaklar</a:t>
            </a:r>
            <a:endParaRPr lang="tr-TR" dirty="0"/>
          </a:p>
        </p:txBody>
      </p:sp>
      <p:sp>
        <p:nvSpPr>
          <p:cNvPr id="3" name="İçerik Yer Tutucusu 2"/>
          <p:cNvSpPr>
            <a:spLocks noGrp="1"/>
          </p:cNvSpPr>
          <p:nvPr>
            <p:ph idx="1"/>
          </p:nvPr>
        </p:nvSpPr>
        <p:spPr>
          <a:xfrm>
            <a:off x="1435608" y="980728"/>
            <a:ext cx="7498080" cy="5267672"/>
          </a:xfrm>
        </p:spPr>
        <p:txBody>
          <a:bodyPr>
            <a:normAutofit lnSpcReduction="10000"/>
          </a:bodyPr>
          <a:lstStyle/>
          <a:p>
            <a:pPr marL="82296" indent="0">
              <a:buNone/>
            </a:pPr>
            <a:r>
              <a:rPr lang="tr-TR" sz="2400" b="1" dirty="0" smtClean="0"/>
              <a:t>2) Nakil (İç Transfer) </a:t>
            </a:r>
          </a:p>
          <a:p>
            <a:pPr marL="82296" indent="0" algn="just">
              <a:buNone/>
            </a:pPr>
            <a:r>
              <a:rPr lang="tr-TR" sz="2400" dirty="0"/>
              <a:t>İşletmede bir görev boşaldığı zaman bu yere “aynı </a:t>
            </a:r>
            <a:r>
              <a:rPr lang="tr-TR" sz="2400" dirty="0" smtClean="0"/>
              <a:t>düzeyde</a:t>
            </a:r>
            <a:r>
              <a:rPr lang="tr-TR" sz="2400" dirty="0"/>
              <a:t>” bir başka kişinin atanması anlamına </a:t>
            </a:r>
            <a:r>
              <a:rPr lang="tr-TR" sz="2400" dirty="0" smtClean="0"/>
              <a:t>gelmektedir.</a:t>
            </a:r>
          </a:p>
          <a:p>
            <a:pPr marL="82296" indent="0" algn="just">
              <a:buNone/>
            </a:pPr>
            <a:endParaRPr lang="tr-TR" sz="2400" dirty="0" smtClean="0"/>
          </a:p>
          <a:p>
            <a:pPr algn="just">
              <a:lnSpc>
                <a:spcPct val="90000"/>
              </a:lnSpc>
              <a:buClrTx/>
            </a:pPr>
            <a:r>
              <a:rPr lang="tr-TR" sz="1900" dirty="0"/>
              <a:t>Bu, genelde birbirine yakın birim, iş ve işlevler arasında yer değiştirme şeklinde ortaya çıkmaktadır. Nakil uygulaması, ortaya çıkan personel açığının, fazlalık olan birimlerden karşılanması yanında kişilerin yetenek, nitelik ve isteklerine daha uygun olan işlere getirilmeleri açısından da yararlı bir yoldur</a:t>
            </a:r>
            <a:endParaRPr lang="tr-TR" altLang="tr-TR" sz="1900" dirty="0" smtClean="0"/>
          </a:p>
          <a:p>
            <a:pPr algn="just">
              <a:lnSpc>
                <a:spcPct val="90000"/>
              </a:lnSpc>
              <a:buClrTx/>
            </a:pPr>
            <a:r>
              <a:rPr lang="en-US" altLang="tr-TR" sz="1900" dirty="0" err="1" smtClean="0"/>
              <a:t>İşletme</a:t>
            </a:r>
            <a:r>
              <a:rPr lang="en-US" altLang="tr-TR" sz="1900" dirty="0" smtClean="0"/>
              <a:t> </a:t>
            </a:r>
            <a:r>
              <a:rPr lang="en-US" altLang="tr-TR" sz="1900" dirty="0" err="1"/>
              <a:t>açısından</a:t>
            </a:r>
            <a:r>
              <a:rPr lang="en-US" altLang="tr-TR" sz="1900" dirty="0"/>
              <a:t> </a:t>
            </a:r>
            <a:r>
              <a:rPr lang="en-US" altLang="tr-TR" sz="1900" dirty="0" err="1"/>
              <a:t>ucuz</a:t>
            </a:r>
            <a:r>
              <a:rPr lang="en-US" altLang="tr-TR" sz="1900" dirty="0"/>
              <a:t> </a:t>
            </a:r>
            <a:r>
              <a:rPr lang="en-US" altLang="tr-TR" sz="1900" dirty="0" err="1"/>
              <a:t>ve</a:t>
            </a:r>
            <a:r>
              <a:rPr lang="en-US" altLang="tr-TR" sz="1900" dirty="0"/>
              <a:t> </a:t>
            </a:r>
            <a:r>
              <a:rPr lang="en-US" altLang="tr-TR" sz="1900" dirty="0" err="1"/>
              <a:t>kolay</a:t>
            </a:r>
            <a:r>
              <a:rPr lang="en-US" altLang="tr-TR" sz="1900" dirty="0"/>
              <a:t> </a:t>
            </a:r>
            <a:r>
              <a:rPr lang="en-US" altLang="tr-TR" sz="1900" dirty="0" err="1"/>
              <a:t>yoldan</a:t>
            </a:r>
            <a:r>
              <a:rPr lang="en-US" altLang="tr-TR" sz="1900" dirty="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olanağı</a:t>
            </a:r>
            <a:r>
              <a:rPr lang="en-US" altLang="tr-TR" sz="1900" dirty="0"/>
              <a:t> </a:t>
            </a:r>
            <a:r>
              <a:rPr lang="en-US" altLang="tr-TR" sz="1900" dirty="0" err="1"/>
              <a:t>sağlar</a:t>
            </a:r>
            <a:r>
              <a:rPr lang="en-US" altLang="tr-TR" sz="1900" dirty="0"/>
              <a:t>.</a:t>
            </a:r>
          </a:p>
          <a:p>
            <a:pPr algn="just">
              <a:lnSpc>
                <a:spcPct val="90000"/>
              </a:lnSpc>
              <a:buClrTx/>
            </a:pPr>
            <a:r>
              <a:rPr lang="en-US" altLang="tr-TR" sz="1900" dirty="0" err="1"/>
              <a:t>İşletmeye</a:t>
            </a:r>
            <a:r>
              <a:rPr lang="en-US" altLang="tr-TR" sz="1900" dirty="0"/>
              <a:t> </a:t>
            </a:r>
            <a:r>
              <a:rPr lang="en-US" altLang="tr-TR" sz="1900" dirty="0" err="1"/>
              <a:t>uyum</a:t>
            </a:r>
            <a:r>
              <a:rPr lang="en-US" altLang="tr-TR" sz="1900" dirty="0"/>
              <a:t> </a:t>
            </a:r>
            <a:r>
              <a:rPr lang="en-US" altLang="tr-TR" sz="1900" dirty="0" err="1"/>
              <a:t>gibi</a:t>
            </a:r>
            <a:r>
              <a:rPr lang="en-US" altLang="tr-TR" sz="1900" dirty="0"/>
              <a:t> </a:t>
            </a:r>
            <a:r>
              <a:rPr lang="en-US" altLang="tr-TR" sz="1900" dirty="0" err="1"/>
              <a:t>bir</a:t>
            </a:r>
            <a:r>
              <a:rPr lang="en-US" altLang="tr-TR" sz="1900" dirty="0"/>
              <a:t> </a:t>
            </a:r>
            <a:r>
              <a:rPr lang="en-US" altLang="tr-TR" sz="1900" dirty="0" err="1"/>
              <a:t>sorun</a:t>
            </a:r>
            <a:r>
              <a:rPr lang="en-US" altLang="tr-TR" sz="1900" dirty="0"/>
              <a:t> </a:t>
            </a:r>
            <a:r>
              <a:rPr lang="en-US" altLang="tr-TR" sz="1900" dirty="0" err="1"/>
              <a:t>olmaz</a:t>
            </a:r>
            <a:r>
              <a:rPr lang="en-US" altLang="tr-TR" sz="1900" dirty="0"/>
              <a:t>.</a:t>
            </a:r>
          </a:p>
          <a:p>
            <a:pPr algn="just">
              <a:lnSpc>
                <a:spcPct val="90000"/>
              </a:lnSpc>
              <a:buClrTx/>
            </a:pPr>
            <a:r>
              <a:rPr lang="en-US" altLang="tr-TR" sz="1900" dirty="0" err="1"/>
              <a:t>Bir</a:t>
            </a:r>
            <a:r>
              <a:rPr lang="en-US" altLang="tr-TR" sz="1900" dirty="0"/>
              <a:t> </a:t>
            </a:r>
            <a:r>
              <a:rPr lang="en-US" altLang="tr-TR" sz="1900" dirty="0" err="1"/>
              <a:t>çalışanın</a:t>
            </a:r>
            <a:r>
              <a:rPr lang="en-US" altLang="tr-TR" sz="1900" dirty="0"/>
              <a:t> </a:t>
            </a:r>
            <a:r>
              <a:rPr lang="en-US" altLang="tr-TR" sz="1900" dirty="0" err="1"/>
              <a:t>eski</a:t>
            </a:r>
            <a:r>
              <a:rPr lang="en-US" altLang="tr-TR" sz="1900" dirty="0"/>
              <a:t> </a:t>
            </a:r>
            <a:r>
              <a:rPr lang="en-US" altLang="tr-TR" sz="1900" dirty="0" err="1"/>
              <a:t>işini</a:t>
            </a:r>
            <a:r>
              <a:rPr lang="en-US" altLang="tr-TR" sz="1900" dirty="0"/>
              <a:t> </a:t>
            </a:r>
            <a:r>
              <a:rPr lang="en-US" altLang="tr-TR" sz="1900" dirty="0" err="1"/>
              <a:t>bırakmasıyla</a:t>
            </a:r>
            <a:r>
              <a:rPr lang="en-US" altLang="tr-TR" sz="1900" dirty="0"/>
              <a:t> </a:t>
            </a:r>
            <a:r>
              <a:rPr lang="tr-TR" altLang="tr-TR" sz="1900" dirty="0" smtClean="0"/>
              <a:t>orada </a:t>
            </a:r>
            <a:r>
              <a:rPr lang="en-US" altLang="tr-TR" sz="1900" dirty="0" err="1" smtClean="0"/>
              <a:t>yeni</a:t>
            </a:r>
            <a:r>
              <a:rPr lang="en-US" altLang="tr-TR" sz="1900" dirty="0" smtClean="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sorunu</a:t>
            </a:r>
            <a:r>
              <a:rPr lang="en-US" altLang="tr-TR" sz="1900" dirty="0"/>
              <a:t> </a:t>
            </a:r>
            <a:r>
              <a:rPr lang="en-US" altLang="tr-TR" sz="1900" dirty="0" err="1"/>
              <a:t>doğuracaktır</a:t>
            </a:r>
            <a:r>
              <a:rPr lang="en-US" altLang="tr-TR" sz="1900" dirty="0"/>
              <a:t>.</a:t>
            </a:r>
          </a:p>
          <a:p>
            <a:pPr algn="just">
              <a:lnSpc>
                <a:spcPct val="90000"/>
              </a:lnSpc>
              <a:buClrTx/>
            </a:pPr>
            <a:r>
              <a:rPr lang="en-US" altLang="tr-TR" sz="1900" dirty="0" err="1"/>
              <a:t>Yeni</a:t>
            </a:r>
            <a:r>
              <a:rPr lang="en-US" altLang="tr-TR" sz="1900" dirty="0"/>
              <a:t> </a:t>
            </a:r>
            <a:r>
              <a:rPr lang="en-US" altLang="tr-TR" sz="1900" dirty="0" err="1"/>
              <a:t>işte</a:t>
            </a:r>
            <a:r>
              <a:rPr lang="en-US" altLang="tr-TR" sz="1900" dirty="0"/>
              <a:t> </a:t>
            </a:r>
            <a:r>
              <a:rPr lang="en-US" altLang="tr-TR" sz="1900" dirty="0" err="1"/>
              <a:t>verimli</a:t>
            </a:r>
            <a:r>
              <a:rPr lang="en-US" altLang="tr-TR" sz="1900" dirty="0"/>
              <a:t> </a:t>
            </a:r>
            <a:r>
              <a:rPr lang="en-US" altLang="tr-TR" sz="1900" dirty="0" err="1"/>
              <a:t>çalışabilmek</a:t>
            </a:r>
            <a:r>
              <a:rPr lang="en-US" altLang="tr-TR" sz="1900" dirty="0"/>
              <a:t> </a:t>
            </a:r>
            <a:r>
              <a:rPr lang="en-US" altLang="tr-TR" sz="1900" dirty="0" err="1"/>
              <a:t>için</a:t>
            </a:r>
            <a:r>
              <a:rPr lang="en-US" altLang="tr-TR" sz="1900" dirty="0"/>
              <a:t> </a:t>
            </a:r>
            <a:r>
              <a:rPr lang="en-US" altLang="tr-TR" sz="1900" dirty="0" err="1"/>
              <a:t>belirli</a:t>
            </a:r>
            <a:r>
              <a:rPr lang="en-US" altLang="tr-TR" sz="1900" dirty="0"/>
              <a:t> </a:t>
            </a:r>
            <a:r>
              <a:rPr lang="en-US" altLang="tr-TR" sz="1900" dirty="0" err="1"/>
              <a:t>bir</a:t>
            </a:r>
            <a:r>
              <a:rPr lang="en-US" altLang="tr-TR" sz="1900" dirty="0"/>
              <a:t> </a:t>
            </a:r>
            <a:r>
              <a:rPr lang="en-US" altLang="tr-TR" sz="1900" dirty="0" err="1"/>
              <a:t>sürenin</a:t>
            </a:r>
            <a:r>
              <a:rPr lang="en-US" altLang="tr-TR" sz="1900" dirty="0"/>
              <a:t> </a:t>
            </a:r>
            <a:r>
              <a:rPr lang="en-US" altLang="tr-TR" sz="1900" dirty="0" err="1"/>
              <a:t>geçmesi</a:t>
            </a:r>
            <a:r>
              <a:rPr lang="en-US" altLang="tr-TR" sz="1900" dirty="0"/>
              <a:t> </a:t>
            </a:r>
            <a:r>
              <a:rPr lang="en-US" altLang="tr-TR" sz="1900" dirty="0" err="1"/>
              <a:t>gerekir</a:t>
            </a:r>
            <a:r>
              <a:rPr lang="en-US" altLang="tr-TR" sz="1900" dirty="0"/>
              <a:t>, </a:t>
            </a:r>
            <a:r>
              <a:rPr lang="en-US" altLang="tr-TR" sz="1900" dirty="0" err="1"/>
              <a:t>bu</a:t>
            </a:r>
            <a:r>
              <a:rPr lang="en-US" altLang="tr-TR" sz="1900" dirty="0"/>
              <a:t> da zaman </a:t>
            </a:r>
            <a:r>
              <a:rPr lang="en-US" altLang="tr-TR" sz="1900" dirty="0" err="1"/>
              <a:t>ve</a:t>
            </a:r>
            <a:r>
              <a:rPr lang="en-US" altLang="tr-TR" sz="1900" dirty="0"/>
              <a:t> </a:t>
            </a:r>
            <a:r>
              <a:rPr lang="en-US" altLang="tr-TR" sz="1900" dirty="0" err="1"/>
              <a:t>ekonomik</a:t>
            </a:r>
            <a:r>
              <a:rPr lang="en-US" altLang="tr-TR" sz="1900" dirty="0"/>
              <a:t> </a:t>
            </a:r>
            <a:r>
              <a:rPr lang="en-US" altLang="tr-TR" sz="1900" dirty="0" err="1"/>
              <a:t>kayba</a:t>
            </a:r>
            <a:r>
              <a:rPr lang="en-US" altLang="tr-TR" sz="1900" dirty="0"/>
              <a:t> </a:t>
            </a:r>
            <a:r>
              <a:rPr lang="en-US" altLang="tr-TR" sz="1900" dirty="0" err="1"/>
              <a:t>yol</a:t>
            </a:r>
            <a:r>
              <a:rPr lang="en-US" altLang="tr-TR" sz="1900" dirty="0"/>
              <a:t> </a:t>
            </a:r>
            <a:r>
              <a:rPr lang="en-US" altLang="tr-TR" sz="1900" dirty="0" err="1"/>
              <a:t>açabilir</a:t>
            </a:r>
            <a:r>
              <a:rPr lang="en-US" altLang="tr-TR" sz="1900" dirty="0"/>
              <a:t>. </a:t>
            </a:r>
          </a:p>
          <a:p>
            <a:pPr marL="82296" indent="0" algn="just">
              <a:buNone/>
            </a:pPr>
            <a:endParaRPr lang="tr-TR" sz="2400" b="1" dirty="0"/>
          </a:p>
        </p:txBody>
      </p:sp>
    </p:spTree>
    <p:extLst>
      <p:ext uri="{BB962C8B-B14F-4D97-AF65-F5344CB8AC3E}">
        <p14:creationId xmlns:p14="http://schemas.microsoft.com/office/powerpoint/2010/main" val="269360228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Rütbe İndirimi</a:t>
            </a:r>
          </a:p>
          <a:p>
            <a:r>
              <a:rPr lang="tr-TR" dirty="0" smtClean="0"/>
              <a:t>Seyrek başvurulan bir yöntemdir. Bir ceza ve disiplin yaptırımı şeklinde dikkate alınır ve çalışanların ücret, yetki ve sorumluluk açısından daha alt seviyeli bir görev veya işe kaydırılması anlamına gelir.</a:t>
            </a:r>
          </a:p>
        </p:txBody>
      </p:sp>
    </p:spTree>
    <p:extLst>
      <p:ext uri="{BB962C8B-B14F-4D97-AF65-F5344CB8AC3E}">
        <p14:creationId xmlns:p14="http://schemas.microsoft.com/office/powerpoint/2010/main" val="4061818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b="1" dirty="0" smtClean="0"/>
              <a:t>İç Kaynaklardan </a:t>
            </a:r>
            <a:r>
              <a:rPr lang="tr-TR" b="1" dirty="0" err="1" smtClean="0"/>
              <a:t>İşgören</a:t>
            </a:r>
            <a:r>
              <a:rPr lang="tr-TR" b="1" dirty="0" smtClean="0"/>
              <a:t> Bulmanın Sağladığı Avantajlar</a:t>
            </a:r>
          </a:p>
          <a:p>
            <a:pPr algn="just"/>
            <a:r>
              <a:rPr lang="tr-TR" dirty="0" smtClean="0"/>
              <a:t>Örgüt içinde hareketlilik sağlar,</a:t>
            </a:r>
          </a:p>
          <a:p>
            <a:pPr algn="just"/>
            <a:r>
              <a:rPr lang="az-Latn-AZ" altLang="tr-TR" dirty="0" smtClean="0"/>
              <a:t>Az zaman alır ve daha ekonomiktir,</a:t>
            </a:r>
            <a:endParaRPr lang="tr-TR" dirty="0" smtClean="0"/>
          </a:p>
          <a:p>
            <a:pPr algn="just"/>
            <a:r>
              <a:rPr lang="tr-TR" dirty="0" smtClean="0"/>
              <a:t>Terfi ve yükselme beklentisi olan çalışanların bu beklentilerini sağlar,</a:t>
            </a:r>
          </a:p>
          <a:p>
            <a:pPr algn="just"/>
            <a:r>
              <a:rPr lang="tr-TR" dirty="0" smtClean="0"/>
              <a:t>Örgütün kendi öz kaynaklarından yararlanmasına imkan verir,</a:t>
            </a:r>
          </a:p>
          <a:p>
            <a:pPr algn="just"/>
            <a:r>
              <a:rPr lang="tr-TR" dirty="0" smtClean="0"/>
              <a:t>Dış kaynaklardan çalışan tedarikine dönük yatırım maliyetine engel olur,</a:t>
            </a:r>
            <a:endParaRPr lang="tr-TR" dirty="0"/>
          </a:p>
        </p:txBody>
      </p:sp>
    </p:spTree>
    <p:extLst>
      <p:ext uri="{BB962C8B-B14F-4D97-AF65-F5344CB8AC3E}">
        <p14:creationId xmlns:p14="http://schemas.microsoft.com/office/powerpoint/2010/main" val="12938264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Dış kaynaklardan sağlanacak çalışanların örgüte uyumu, eğitimi, örgütsel değerleri benimseme gibi problemlerin ortaya çıkmasına engel olur,</a:t>
            </a:r>
          </a:p>
          <a:p>
            <a:pPr algn="just"/>
            <a:r>
              <a:rPr lang="tr-TR" dirty="0" smtClean="0"/>
              <a:t>Yeni yeteneklerin keşfi ile alt kademe çalışanlarına dönük fırsatlar yaratır,</a:t>
            </a:r>
          </a:p>
          <a:p>
            <a:pPr algn="just"/>
            <a:r>
              <a:rPr lang="tr-TR" dirty="0" smtClean="0"/>
              <a:t>Kurumdan dışarıya gidecek beyin göçünün önlenmesini sağlar,</a:t>
            </a:r>
          </a:p>
          <a:p>
            <a:endParaRPr lang="tr-TR" dirty="0" smtClean="0"/>
          </a:p>
          <a:p>
            <a:endParaRPr lang="tr-TR" dirty="0"/>
          </a:p>
        </p:txBody>
      </p:sp>
    </p:spTree>
    <p:extLst>
      <p:ext uri="{BB962C8B-B14F-4D97-AF65-F5344CB8AC3E}">
        <p14:creationId xmlns:p14="http://schemas.microsoft.com/office/powerpoint/2010/main" val="36930095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562074"/>
          </a:xfrm>
        </p:spPr>
        <p:txBody>
          <a:bodyPr>
            <a:normAutofit fontScale="90000"/>
          </a:bodyPr>
          <a:lstStyle/>
          <a:p>
            <a:pPr algn="ctr"/>
            <a:endParaRPr lang="tr-TR" dirty="0"/>
          </a:p>
        </p:txBody>
      </p:sp>
      <p:sp>
        <p:nvSpPr>
          <p:cNvPr id="3" name="İçerik Yer Tutucusu 2"/>
          <p:cNvSpPr>
            <a:spLocks noGrp="1"/>
          </p:cNvSpPr>
          <p:nvPr>
            <p:ph idx="1"/>
          </p:nvPr>
        </p:nvSpPr>
        <p:spPr>
          <a:xfrm>
            <a:off x="1435608" y="908720"/>
            <a:ext cx="7498080" cy="5339680"/>
          </a:xfrm>
        </p:spPr>
        <p:txBody>
          <a:bodyPr>
            <a:normAutofit fontScale="92500" lnSpcReduction="20000"/>
          </a:bodyPr>
          <a:lstStyle/>
          <a:p>
            <a:pPr marL="82296" indent="0" algn="ctr">
              <a:buNone/>
            </a:pPr>
            <a:r>
              <a:rPr lang="tr-TR" sz="2800" b="1" dirty="0"/>
              <a:t>İç Kaynaklardan </a:t>
            </a:r>
            <a:r>
              <a:rPr lang="tr-TR" sz="2800" b="1" dirty="0" err="1"/>
              <a:t>İşgören</a:t>
            </a:r>
            <a:r>
              <a:rPr lang="tr-TR" sz="2800" b="1" dirty="0"/>
              <a:t> Bulmanın Sağladığı </a:t>
            </a:r>
            <a:r>
              <a:rPr lang="tr-TR" sz="2800" b="1" dirty="0" smtClean="0"/>
              <a:t>Dezavantajlar</a:t>
            </a:r>
            <a:endParaRPr lang="tr-TR" sz="2800" b="1" dirty="0"/>
          </a:p>
          <a:p>
            <a:pPr lvl="0" algn="just">
              <a:buClrTx/>
            </a:pPr>
            <a:r>
              <a:rPr lang="tr-TR" sz="2800" dirty="0" smtClean="0"/>
              <a:t>İç kaynaklara ve kıdem faktörüne aşırı önem verildiğinde yeterince uygun nitelikte olmayan kişilerle boş kadroların doldurulması söz konusu olabilir,</a:t>
            </a:r>
          </a:p>
          <a:p>
            <a:pPr lvl="0" algn="just">
              <a:buClrTx/>
            </a:pPr>
            <a:r>
              <a:rPr lang="tr-TR" sz="2800" dirty="0" smtClean="0"/>
              <a:t>Diğer </a:t>
            </a:r>
            <a:r>
              <a:rPr lang="tr-TR" sz="2800" dirty="0"/>
              <a:t>organizasyonlardan tecrübeye sahip taze kan getirilme fırsatı kaçırılmış olur</a:t>
            </a:r>
            <a:r>
              <a:rPr lang="tr-TR" sz="2800" dirty="0" smtClean="0"/>
              <a:t>,</a:t>
            </a:r>
          </a:p>
          <a:p>
            <a:pPr algn="just">
              <a:buClrTx/>
            </a:pPr>
            <a:r>
              <a:rPr lang="tr-TR" sz="2800" dirty="0" smtClean="0"/>
              <a:t>İşletmeye yeni fikirlerin girmesini engeller,</a:t>
            </a:r>
            <a:endParaRPr lang="tr-TR" sz="2800" dirty="0"/>
          </a:p>
          <a:p>
            <a:pPr lvl="0" algn="just">
              <a:buClrTx/>
            </a:pPr>
            <a:r>
              <a:rPr lang="tr-TR" sz="2800" dirty="0"/>
              <a:t>İşletme içinde başka bir bölüme geçen </a:t>
            </a:r>
            <a:r>
              <a:rPr lang="tr-TR" sz="2800" dirty="0" err="1"/>
              <a:t>işgörenin</a:t>
            </a:r>
            <a:r>
              <a:rPr lang="tr-TR" sz="2800" dirty="0"/>
              <a:t> boşluğunun doldurulması ihtiyacı ortaya çıkar,</a:t>
            </a:r>
          </a:p>
          <a:p>
            <a:r>
              <a:rPr lang="tr-TR" sz="2800" dirty="0" smtClean="0"/>
              <a:t>Terfi kararlarının politik ve siyasi baskılara açık oluşu,</a:t>
            </a:r>
          </a:p>
          <a:p>
            <a:r>
              <a:rPr lang="tr-TR" sz="2800" dirty="0" smtClean="0"/>
              <a:t>Çalışanlar arasında çatışmaya sebebiyet verebilir.</a:t>
            </a:r>
            <a:endParaRPr lang="tr-TR" sz="2800" dirty="0"/>
          </a:p>
        </p:txBody>
      </p:sp>
    </p:spTree>
    <p:extLst>
      <p:ext uri="{BB962C8B-B14F-4D97-AF65-F5344CB8AC3E}">
        <p14:creationId xmlns:p14="http://schemas.microsoft.com/office/powerpoint/2010/main" val="5865914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634082"/>
          </a:xfrm>
        </p:spPr>
        <p:txBody>
          <a:bodyPr>
            <a:normAutofit fontScale="90000"/>
          </a:bodyPr>
          <a:lstStyle/>
          <a:p>
            <a:pPr algn="ctr"/>
            <a:r>
              <a:rPr lang="tr-TR" dirty="0" smtClean="0">
                <a:solidFill>
                  <a:schemeClr val="tx1"/>
                </a:solidFill>
              </a:rPr>
              <a:t>Dış </a:t>
            </a:r>
            <a:r>
              <a:rPr lang="tr-TR" dirty="0">
                <a:solidFill>
                  <a:schemeClr val="tx1"/>
                </a:solidFill>
              </a:rPr>
              <a:t>Kaynaklar</a:t>
            </a:r>
            <a:endParaRPr lang="tr-TR" dirty="0"/>
          </a:p>
        </p:txBody>
      </p:sp>
      <p:sp>
        <p:nvSpPr>
          <p:cNvPr id="3" name="İçerik Yer Tutucusu 2"/>
          <p:cNvSpPr>
            <a:spLocks noGrp="1"/>
          </p:cNvSpPr>
          <p:nvPr>
            <p:ph idx="1"/>
          </p:nvPr>
        </p:nvSpPr>
        <p:spPr>
          <a:xfrm>
            <a:off x="1435608" y="908720"/>
            <a:ext cx="7498080" cy="5339680"/>
          </a:xfrm>
        </p:spPr>
        <p:txBody>
          <a:bodyPr>
            <a:normAutofit/>
          </a:bodyPr>
          <a:lstStyle/>
          <a:p>
            <a:pPr marL="82296" indent="457200" algn="just">
              <a:buNone/>
            </a:pPr>
            <a:r>
              <a:rPr lang="tr-TR" sz="2400" dirty="0"/>
              <a:t>Dış kaynaklar, bir işletmenin çalışanları dışında çalışma isteğinde bulunan herkesi ve bu isteğe sahip olan adayların bulunabileceği yerleri ifade </a:t>
            </a:r>
            <a:r>
              <a:rPr lang="tr-TR" sz="2400" dirty="0" smtClean="0"/>
              <a:t>etmektedir. </a:t>
            </a:r>
          </a:p>
          <a:p>
            <a:pPr marL="82296" indent="457200" algn="just">
              <a:buNone/>
            </a:pPr>
            <a:endParaRPr lang="tr-TR" sz="2400" dirty="0" smtClean="0"/>
          </a:p>
          <a:p>
            <a:pPr algn="just">
              <a:lnSpc>
                <a:spcPct val="80000"/>
              </a:lnSpc>
              <a:buClrTx/>
            </a:pPr>
            <a:r>
              <a:rPr lang="en-US" altLang="tr-TR" sz="2400" dirty="0" err="1"/>
              <a:t>İşletme</a:t>
            </a:r>
            <a:r>
              <a:rPr lang="en-US" altLang="tr-TR" sz="2400" dirty="0"/>
              <a:t> </a:t>
            </a:r>
            <a:r>
              <a:rPr lang="en-US" altLang="tr-TR" sz="2400" dirty="0" err="1"/>
              <a:t>yeni</a:t>
            </a:r>
            <a:r>
              <a:rPr lang="en-US" altLang="tr-TR" sz="2400" dirty="0"/>
              <a:t> </a:t>
            </a:r>
            <a:r>
              <a:rPr lang="en-US" altLang="tr-TR" sz="2400" dirty="0" err="1"/>
              <a:t>kuruluyorsa</a:t>
            </a:r>
            <a:r>
              <a:rPr lang="en-US" altLang="tr-TR" sz="2400" dirty="0"/>
              <a:t> </a:t>
            </a:r>
            <a:r>
              <a:rPr lang="en-US" altLang="tr-TR" sz="2400" dirty="0" err="1"/>
              <a:t>ya</a:t>
            </a:r>
            <a:r>
              <a:rPr lang="en-US" altLang="tr-TR" sz="2400" dirty="0"/>
              <a:t> da </a:t>
            </a:r>
            <a:r>
              <a:rPr lang="en-US" altLang="tr-TR" sz="2400" dirty="0" err="1"/>
              <a:t>yatırımlar</a:t>
            </a:r>
            <a:r>
              <a:rPr lang="en-US" altLang="tr-TR" sz="2400" dirty="0"/>
              <a:t> </a:t>
            </a:r>
            <a:r>
              <a:rPr lang="en-US" altLang="tr-TR" sz="2400" dirty="0" err="1"/>
              <a:t>nedeniyle</a:t>
            </a:r>
            <a:r>
              <a:rPr lang="en-US" altLang="tr-TR" sz="2400" dirty="0"/>
              <a:t> </a:t>
            </a:r>
            <a:r>
              <a:rPr lang="en-US" altLang="tr-TR" sz="2400" dirty="0" err="1"/>
              <a:t>büyüme</a:t>
            </a:r>
            <a:r>
              <a:rPr lang="en-US" altLang="tr-TR" sz="2400" dirty="0"/>
              <a:t> </a:t>
            </a:r>
            <a:r>
              <a:rPr lang="en-US" altLang="tr-TR" sz="2400" dirty="0" err="1"/>
              <a:t>söz</a:t>
            </a:r>
            <a:r>
              <a:rPr lang="en-US" altLang="tr-TR" sz="2400" dirty="0"/>
              <a:t> </a:t>
            </a:r>
            <a:r>
              <a:rPr lang="en-US" altLang="tr-TR" sz="2400" dirty="0" err="1"/>
              <a:t>konusu</a:t>
            </a:r>
            <a:r>
              <a:rPr lang="en-US" altLang="tr-TR" sz="2400" dirty="0"/>
              <a:t> </a:t>
            </a:r>
            <a:r>
              <a:rPr lang="en-US" altLang="tr-TR" sz="2400" dirty="0" err="1"/>
              <a:t>ise</a:t>
            </a:r>
            <a:r>
              <a:rPr lang="en-US" altLang="tr-TR" sz="2400" dirty="0"/>
              <a:t> </a:t>
            </a:r>
            <a:r>
              <a:rPr lang="en-US" altLang="tr-TR" sz="2400" dirty="0" err="1"/>
              <a:t>yeni</a:t>
            </a:r>
            <a:r>
              <a:rPr lang="en-US" altLang="tr-TR" sz="2400" dirty="0"/>
              <a:t> </a:t>
            </a:r>
            <a:r>
              <a:rPr lang="en-US" altLang="tr-TR" sz="2400" dirty="0" err="1"/>
              <a:t>eleman</a:t>
            </a:r>
            <a:r>
              <a:rPr lang="en-US" altLang="tr-TR" sz="2400" dirty="0"/>
              <a:t> </a:t>
            </a:r>
            <a:r>
              <a:rPr lang="en-US" altLang="tr-TR" sz="2400" dirty="0" err="1"/>
              <a:t>ihtiyacı</a:t>
            </a:r>
            <a:r>
              <a:rPr lang="en-US" altLang="tr-TR" sz="2400" dirty="0"/>
              <a:t> </a:t>
            </a:r>
            <a:r>
              <a:rPr lang="en-US" altLang="tr-TR" sz="2400" dirty="0" err="1" smtClean="0"/>
              <a:t>duyar</a:t>
            </a:r>
            <a:r>
              <a:rPr lang="tr-TR" altLang="tr-TR" sz="2400" dirty="0" smtClean="0"/>
              <a:t>.</a:t>
            </a:r>
          </a:p>
          <a:p>
            <a:pPr algn="just">
              <a:lnSpc>
                <a:spcPct val="80000"/>
              </a:lnSpc>
              <a:buClrTx/>
            </a:pPr>
            <a:endParaRPr lang="en-US" altLang="tr-TR" sz="2400" dirty="0"/>
          </a:p>
          <a:p>
            <a:pPr algn="just">
              <a:lnSpc>
                <a:spcPct val="80000"/>
              </a:lnSpc>
              <a:buClrTx/>
            </a:pPr>
            <a:r>
              <a:rPr lang="en-US" altLang="tr-TR" sz="2400" dirty="0" err="1"/>
              <a:t>Yeni</a:t>
            </a:r>
            <a:r>
              <a:rPr lang="en-US" altLang="tr-TR" sz="2400" dirty="0"/>
              <a:t> </a:t>
            </a:r>
            <a:r>
              <a:rPr lang="en-US" altLang="tr-TR" sz="2400" dirty="0" err="1"/>
              <a:t>gelişmeler</a:t>
            </a:r>
            <a:r>
              <a:rPr lang="en-US" altLang="tr-TR" sz="2400" dirty="0"/>
              <a:t> </a:t>
            </a:r>
            <a:r>
              <a:rPr lang="en-US" altLang="tr-TR" sz="2400" dirty="0" err="1"/>
              <a:t>sonucu</a:t>
            </a:r>
            <a:r>
              <a:rPr lang="en-US" altLang="tr-TR" sz="2400" dirty="0"/>
              <a:t> </a:t>
            </a:r>
            <a:r>
              <a:rPr lang="en-US" altLang="tr-TR" sz="2400" dirty="0" err="1"/>
              <a:t>uzman</a:t>
            </a:r>
            <a:r>
              <a:rPr lang="en-US" altLang="tr-TR" sz="2400" dirty="0"/>
              <a:t> </a:t>
            </a:r>
            <a:r>
              <a:rPr lang="en-US" altLang="tr-TR" sz="2400" dirty="0" err="1"/>
              <a:t>elemanlara</a:t>
            </a:r>
            <a:r>
              <a:rPr lang="en-US" altLang="tr-TR" sz="2400" dirty="0"/>
              <a:t> </a:t>
            </a:r>
            <a:r>
              <a:rPr lang="en-US" altLang="tr-TR" sz="2400" dirty="0" err="1"/>
              <a:t>ihtiyaç</a:t>
            </a:r>
            <a:r>
              <a:rPr lang="en-US" altLang="tr-TR" sz="2400" dirty="0"/>
              <a:t> </a:t>
            </a:r>
            <a:r>
              <a:rPr lang="en-US" altLang="tr-TR" sz="2400" dirty="0" err="1"/>
              <a:t>duyuluyorsa</a:t>
            </a:r>
            <a:r>
              <a:rPr lang="en-US" altLang="tr-TR" sz="2400" dirty="0"/>
              <a:t> </a:t>
            </a:r>
            <a:r>
              <a:rPr lang="en-US" altLang="tr-TR" sz="2400" dirty="0" err="1"/>
              <a:t>bu</a:t>
            </a:r>
            <a:r>
              <a:rPr lang="en-US" altLang="tr-TR" sz="2400" dirty="0"/>
              <a:t> </a:t>
            </a:r>
            <a:r>
              <a:rPr lang="en-US" altLang="tr-TR" sz="2400" dirty="0" err="1"/>
              <a:t>yola</a:t>
            </a:r>
            <a:r>
              <a:rPr lang="en-US" altLang="tr-TR" sz="2400" dirty="0"/>
              <a:t> </a:t>
            </a:r>
            <a:r>
              <a:rPr lang="en-US" altLang="tr-TR" sz="2400" dirty="0" err="1" smtClean="0"/>
              <a:t>başvurulur</a:t>
            </a:r>
            <a:r>
              <a:rPr lang="tr-TR" altLang="tr-TR" sz="2400" dirty="0" smtClean="0"/>
              <a:t>.</a:t>
            </a:r>
          </a:p>
          <a:p>
            <a:pPr algn="just">
              <a:lnSpc>
                <a:spcPct val="80000"/>
              </a:lnSpc>
              <a:buClrTx/>
            </a:pPr>
            <a:endParaRPr lang="tr-TR" altLang="tr-TR" sz="2400" dirty="0" smtClean="0"/>
          </a:p>
          <a:p>
            <a:pPr algn="just">
              <a:lnSpc>
                <a:spcPct val="80000"/>
              </a:lnSpc>
              <a:buClrTx/>
            </a:pPr>
            <a:r>
              <a:rPr lang="tr-TR" altLang="tr-TR" sz="2400" dirty="0" smtClean="0"/>
              <a:t>Yeni çalışanların kendilerini kabul ettirmek ve ilk etapta çalışmaya hevesli olmaları sebebiyle yüksek performans ortaya koyarak verimliliği artırmaları ve diğer çalışanları da aynı şekilde çalışmaya özendirerek  örgütün çalışma temposunu yükseltmeleri,</a:t>
            </a:r>
            <a:endParaRPr lang="en-US" altLang="tr-TR" sz="2400" dirty="0"/>
          </a:p>
        </p:txBody>
      </p:sp>
    </p:spTree>
    <p:extLst>
      <p:ext uri="{BB962C8B-B14F-4D97-AF65-F5344CB8AC3E}">
        <p14:creationId xmlns:p14="http://schemas.microsoft.com/office/powerpoint/2010/main" val="93376551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lnSpc>
                <a:spcPct val="80000"/>
              </a:lnSpc>
              <a:buClrTx/>
            </a:pPr>
            <a:r>
              <a:rPr lang="en-US" altLang="tr-TR" dirty="0" err="1" smtClean="0"/>
              <a:t>Dış</a:t>
            </a:r>
            <a:r>
              <a:rPr lang="en-US" altLang="tr-TR" dirty="0" smtClean="0"/>
              <a:t> </a:t>
            </a:r>
            <a:r>
              <a:rPr lang="en-US" altLang="tr-TR" dirty="0" err="1" smtClean="0"/>
              <a:t>kaynaklara</a:t>
            </a:r>
            <a:r>
              <a:rPr lang="en-US" altLang="tr-TR" dirty="0" smtClean="0"/>
              <a:t> </a:t>
            </a:r>
            <a:r>
              <a:rPr lang="en-US" altLang="tr-TR" dirty="0" err="1" smtClean="0"/>
              <a:t>işgücünün</a:t>
            </a:r>
            <a:r>
              <a:rPr lang="en-US" altLang="tr-TR" dirty="0" smtClean="0"/>
              <a:t> </a:t>
            </a:r>
            <a:r>
              <a:rPr lang="en-US" altLang="tr-TR" dirty="0" err="1" smtClean="0"/>
              <a:t>bol</a:t>
            </a:r>
            <a:r>
              <a:rPr lang="en-US" altLang="tr-TR" dirty="0" smtClean="0"/>
              <a:t> </a:t>
            </a:r>
            <a:r>
              <a:rPr lang="en-US" altLang="tr-TR" dirty="0" err="1" smtClean="0"/>
              <a:t>ve</a:t>
            </a:r>
            <a:r>
              <a:rPr lang="en-US" altLang="tr-TR" dirty="0" smtClean="0"/>
              <a:t> </a:t>
            </a:r>
            <a:r>
              <a:rPr lang="en-US" altLang="tr-TR" dirty="0" err="1" smtClean="0"/>
              <a:t>ucuz</a:t>
            </a:r>
            <a:r>
              <a:rPr lang="en-US" altLang="tr-TR" dirty="0" smtClean="0"/>
              <a:t> </a:t>
            </a:r>
            <a:r>
              <a:rPr lang="en-US" altLang="tr-TR" dirty="0" err="1" smtClean="0"/>
              <a:t>olduğu</a:t>
            </a:r>
            <a:r>
              <a:rPr lang="en-US" altLang="tr-TR" dirty="0" smtClean="0"/>
              <a:t> </a:t>
            </a:r>
            <a:r>
              <a:rPr lang="en-US" altLang="tr-TR" dirty="0" err="1" smtClean="0"/>
              <a:t>dönemlerde</a:t>
            </a:r>
            <a:r>
              <a:rPr lang="en-US" altLang="tr-TR" dirty="0" smtClean="0"/>
              <a:t> </a:t>
            </a:r>
            <a:r>
              <a:rPr lang="en-US" altLang="tr-TR" dirty="0" err="1" smtClean="0"/>
              <a:t>ekonomik</a:t>
            </a:r>
            <a:r>
              <a:rPr lang="en-US" altLang="tr-TR" dirty="0" smtClean="0"/>
              <a:t> </a:t>
            </a:r>
            <a:r>
              <a:rPr lang="en-US" altLang="tr-TR" dirty="0" err="1" smtClean="0"/>
              <a:t>nedenlerle</a:t>
            </a:r>
            <a:r>
              <a:rPr lang="en-US" altLang="tr-TR" dirty="0" smtClean="0"/>
              <a:t> </a:t>
            </a:r>
            <a:r>
              <a:rPr lang="en-US" altLang="tr-TR" dirty="0" err="1" smtClean="0"/>
              <a:t>başvurulabilir</a:t>
            </a:r>
            <a:r>
              <a:rPr lang="en-US" altLang="tr-TR" dirty="0" smtClean="0"/>
              <a:t>.</a:t>
            </a:r>
            <a:endParaRPr lang="tr-TR" altLang="tr-TR" dirty="0" smtClean="0"/>
          </a:p>
          <a:p>
            <a:pPr algn="just">
              <a:lnSpc>
                <a:spcPct val="80000"/>
              </a:lnSpc>
              <a:buClrTx/>
            </a:pPr>
            <a:endParaRPr lang="en-US" altLang="tr-TR" dirty="0" smtClean="0"/>
          </a:p>
          <a:p>
            <a:pPr algn="just">
              <a:lnSpc>
                <a:spcPct val="80000"/>
              </a:lnSpc>
              <a:buClrTx/>
            </a:pPr>
            <a:r>
              <a:rPr lang="tr-TR" altLang="tr-TR" dirty="0" smtClean="0"/>
              <a:t>Örgüt daha geniş bir aday kitlesi arasından seçim yapabilir.</a:t>
            </a:r>
          </a:p>
          <a:p>
            <a:pPr algn="just">
              <a:lnSpc>
                <a:spcPct val="80000"/>
              </a:lnSpc>
              <a:buClrTx/>
            </a:pPr>
            <a:endParaRPr lang="tr-TR" altLang="tr-TR" dirty="0" smtClean="0"/>
          </a:p>
          <a:p>
            <a:pPr algn="just">
              <a:lnSpc>
                <a:spcPct val="80000"/>
              </a:lnSpc>
              <a:buClrTx/>
            </a:pPr>
            <a:r>
              <a:rPr lang="tr-TR" altLang="tr-TR" dirty="0" smtClean="0"/>
              <a:t>İç kaynaklardan </a:t>
            </a:r>
            <a:r>
              <a:rPr lang="tr-TR" altLang="tr-TR" dirty="0" err="1" smtClean="0"/>
              <a:t>işgören</a:t>
            </a:r>
            <a:r>
              <a:rPr lang="tr-TR" altLang="tr-TR" dirty="0" smtClean="0"/>
              <a:t> bulma ve seçmenin çatışmaya yol açması olarak sayılabilir.</a:t>
            </a:r>
          </a:p>
          <a:p>
            <a:pPr algn="just">
              <a:lnSpc>
                <a:spcPct val="80000"/>
              </a:lnSpc>
              <a:buClrTx/>
            </a:pPr>
            <a:endParaRPr lang="en-US" altLang="tr-TR" dirty="0" smtClean="0"/>
          </a:p>
          <a:p>
            <a:endParaRPr lang="tr-TR" dirty="0"/>
          </a:p>
        </p:txBody>
      </p:sp>
    </p:spTree>
    <p:extLst>
      <p:ext uri="{BB962C8B-B14F-4D97-AF65-F5344CB8AC3E}">
        <p14:creationId xmlns:p14="http://schemas.microsoft.com/office/powerpoint/2010/main" val="11157071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altLang="tr-TR" b="1" dirty="0" smtClean="0"/>
              <a:t>Dezavantajları,</a:t>
            </a:r>
            <a:r>
              <a:rPr lang="en-US" altLang="tr-TR" b="1" dirty="0" smtClean="0"/>
              <a:t> </a:t>
            </a:r>
            <a:endParaRPr lang="tr-TR" altLang="tr-TR" b="1" dirty="0" smtClean="0"/>
          </a:p>
          <a:p>
            <a:pPr algn="just"/>
            <a:r>
              <a:rPr lang="tr-TR" altLang="tr-TR" dirty="0" err="1" smtClean="0"/>
              <a:t>M</a:t>
            </a:r>
            <a:r>
              <a:rPr lang="en-US" altLang="tr-TR" dirty="0" err="1" smtClean="0"/>
              <a:t>aliyetleri</a:t>
            </a:r>
            <a:r>
              <a:rPr lang="en-US" altLang="tr-TR" dirty="0" smtClean="0"/>
              <a:t> </a:t>
            </a:r>
            <a:r>
              <a:rPr lang="en-US" altLang="tr-TR" dirty="0" err="1" smtClean="0"/>
              <a:t>artırması</a:t>
            </a:r>
            <a:r>
              <a:rPr lang="en-US" altLang="tr-TR" dirty="0" smtClean="0"/>
              <a:t>, </a:t>
            </a:r>
            <a:endParaRPr lang="tr-TR" altLang="tr-TR" dirty="0" smtClean="0"/>
          </a:p>
          <a:p>
            <a:pPr algn="just"/>
            <a:r>
              <a:rPr lang="tr-TR" altLang="tr-TR" dirty="0" err="1" smtClean="0"/>
              <a:t>A</a:t>
            </a:r>
            <a:r>
              <a:rPr lang="en-US" altLang="tr-TR" dirty="0" err="1" smtClean="0"/>
              <a:t>ranan</a:t>
            </a:r>
            <a:r>
              <a:rPr lang="en-US" altLang="tr-TR" dirty="0" smtClean="0"/>
              <a:t> </a:t>
            </a:r>
            <a:r>
              <a:rPr lang="en-US" altLang="tr-TR" dirty="0" err="1" smtClean="0"/>
              <a:t>nitelikte</a:t>
            </a:r>
            <a:r>
              <a:rPr lang="en-US" altLang="tr-TR" dirty="0" smtClean="0"/>
              <a:t> </a:t>
            </a:r>
            <a:r>
              <a:rPr lang="en-US" altLang="tr-TR" dirty="0" err="1" smtClean="0"/>
              <a:t>personelin</a:t>
            </a:r>
            <a:r>
              <a:rPr lang="en-US" altLang="tr-TR" dirty="0" smtClean="0"/>
              <a:t> her </a:t>
            </a:r>
            <a:r>
              <a:rPr lang="en-US" altLang="tr-TR" dirty="0" err="1" smtClean="0"/>
              <a:t>zaman</a:t>
            </a:r>
            <a:r>
              <a:rPr lang="en-US" altLang="tr-TR" dirty="0" smtClean="0"/>
              <a:t> </a:t>
            </a:r>
            <a:r>
              <a:rPr lang="en-US" altLang="tr-TR" dirty="0" err="1" smtClean="0"/>
              <a:t>bulunamaması</a:t>
            </a:r>
            <a:r>
              <a:rPr lang="tr-TR" altLang="tr-TR" dirty="0" smtClean="0"/>
              <a:t>,</a:t>
            </a:r>
          </a:p>
          <a:p>
            <a:pPr algn="just"/>
            <a:r>
              <a:rPr lang="tr-TR" altLang="tr-TR" dirty="0" err="1" smtClean="0"/>
              <a:t>İ</a:t>
            </a:r>
            <a:r>
              <a:rPr lang="en-US" altLang="tr-TR" dirty="0" err="1" smtClean="0"/>
              <a:t>şe</a:t>
            </a:r>
            <a:r>
              <a:rPr lang="en-US" altLang="tr-TR" dirty="0" smtClean="0"/>
              <a:t> </a:t>
            </a:r>
            <a:r>
              <a:rPr lang="en-US" altLang="tr-TR" dirty="0" err="1" smtClean="0"/>
              <a:t>uyumla</a:t>
            </a:r>
            <a:r>
              <a:rPr lang="en-US" altLang="tr-TR" dirty="0" smtClean="0"/>
              <a:t> </a:t>
            </a:r>
            <a:r>
              <a:rPr lang="en-US" altLang="tr-TR" dirty="0" err="1" smtClean="0"/>
              <a:t>ilgili</a:t>
            </a:r>
            <a:r>
              <a:rPr lang="en-US" altLang="tr-TR" dirty="0" smtClean="0"/>
              <a:t> </a:t>
            </a:r>
            <a:r>
              <a:rPr lang="en-US" altLang="tr-TR" dirty="0" err="1" smtClean="0"/>
              <a:t>sorunlar</a:t>
            </a:r>
            <a:r>
              <a:rPr lang="en-US" altLang="tr-TR" dirty="0" smtClean="0"/>
              <a:t> </a:t>
            </a:r>
            <a:r>
              <a:rPr lang="en-US" altLang="tr-TR" dirty="0" err="1" smtClean="0"/>
              <a:t>da</a:t>
            </a:r>
            <a:r>
              <a:rPr lang="en-US" altLang="tr-TR" dirty="0" smtClean="0"/>
              <a:t> </a:t>
            </a:r>
            <a:r>
              <a:rPr lang="en-US" altLang="tr-TR" dirty="0" err="1" smtClean="0"/>
              <a:t>ortaya</a:t>
            </a:r>
            <a:r>
              <a:rPr lang="en-US" altLang="tr-TR" dirty="0" smtClean="0"/>
              <a:t> </a:t>
            </a:r>
            <a:r>
              <a:rPr lang="en-US" altLang="tr-TR" dirty="0" err="1" smtClean="0"/>
              <a:t>çıkabilir</a:t>
            </a:r>
            <a:r>
              <a:rPr lang="tr-TR" altLang="tr-TR" dirty="0" smtClean="0"/>
              <a:t>.</a:t>
            </a:r>
            <a:endParaRPr lang="tr-TR" dirty="0" smtClean="0"/>
          </a:p>
          <a:p>
            <a:endParaRPr lang="tr-TR" dirty="0"/>
          </a:p>
        </p:txBody>
      </p:sp>
    </p:spTree>
    <p:extLst>
      <p:ext uri="{BB962C8B-B14F-4D97-AF65-F5344CB8AC3E}">
        <p14:creationId xmlns:p14="http://schemas.microsoft.com/office/powerpoint/2010/main" val="15601963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lnSpcReduction="10000"/>
          </a:bodyPr>
          <a:lstStyle/>
          <a:p>
            <a:pPr marL="539496" indent="-457200">
              <a:buClrTx/>
              <a:buAutoNum type="arabicParenR"/>
            </a:pPr>
            <a:r>
              <a:rPr lang="tr-TR" sz="2400" b="1" dirty="0" smtClean="0"/>
              <a:t>İş </a:t>
            </a:r>
            <a:r>
              <a:rPr lang="tr-TR" sz="2400" b="1" dirty="0"/>
              <a:t>Duyuruları (İlanlar</a:t>
            </a:r>
            <a:r>
              <a:rPr lang="tr-TR" sz="2400" b="1" dirty="0" smtClean="0"/>
              <a:t>)</a:t>
            </a:r>
          </a:p>
          <a:p>
            <a:pPr marL="82296" indent="0" algn="just">
              <a:buNone/>
            </a:pPr>
            <a:r>
              <a:rPr lang="tr-TR" sz="2400" dirty="0"/>
              <a:t>İşletmeler, boş pozisyonları doldurmak için genellikle </a:t>
            </a:r>
            <a:r>
              <a:rPr lang="tr-TR" sz="2400" dirty="0" smtClean="0"/>
              <a:t>gazete </a:t>
            </a:r>
            <a:r>
              <a:rPr lang="tr-TR" sz="2400" dirty="0"/>
              <a:t>ve dergilere duyurular verme yoluna </a:t>
            </a:r>
            <a:r>
              <a:rPr lang="tr-TR" sz="2400" dirty="0" smtClean="0"/>
              <a:t>gitmektedir.</a:t>
            </a:r>
          </a:p>
          <a:p>
            <a:pPr algn="just">
              <a:lnSpc>
                <a:spcPct val="90000"/>
              </a:lnSpc>
              <a:buClrTx/>
            </a:pPr>
            <a:r>
              <a:rPr lang="en-US" altLang="tr-TR" sz="2200" dirty="0" err="1"/>
              <a:t>Maliyeti</a:t>
            </a:r>
            <a:r>
              <a:rPr lang="en-US" altLang="tr-TR" sz="2200" dirty="0"/>
              <a:t> </a:t>
            </a:r>
            <a:r>
              <a:rPr lang="en-US" altLang="tr-TR" sz="2200" dirty="0" err="1"/>
              <a:t>yüksek</a:t>
            </a:r>
            <a:r>
              <a:rPr lang="en-US" altLang="tr-TR" sz="2200" dirty="0"/>
              <a:t> </a:t>
            </a:r>
            <a:r>
              <a:rPr lang="en-US" altLang="tr-TR" sz="2200" dirty="0" err="1"/>
              <a:t>bir</a:t>
            </a:r>
            <a:r>
              <a:rPr lang="en-US" altLang="tr-TR" sz="2200" dirty="0"/>
              <a:t> </a:t>
            </a:r>
            <a:r>
              <a:rPr lang="en-US" altLang="tr-TR" sz="2200" dirty="0" err="1"/>
              <a:t>yöntem</a:t>
            </a:r>
            <a:r>
              <a:rPr lang="en-US" altLang="tr-TR" sz="2200" dirty="0"/>
              <a:t> </a:t>
            </a:r>
            <a:r>
              <a:rPr lang="en-US" altLang="tr-TR" sz="2200" dirty="0" err="1"/>
              <a:t>olmasına</a:t>
            </a:r>
            <a:r>
              <a:rPr lang="en-US" altLang="tr-TR" sz="2200" dirty="0"/>
              <a:t> </a:t>
            </a:r>
            <a:r>
              <a:rPr lang="en-US" altLang="tr-TR" sz="2200" dirty="0" err="1"/>
              <a:t>karşın</a:t>
            </a:r>
            <a:r>
              <a:rPr lang="en-US" altLang="tr-TR" sz="2200" dirty="0"/>
              <a:t> </a:t>
            </a:r>
            <a:r>
              <a:rPr lang="en-US" altLang="tr-TR" sz="2200" dirty="0" err="1"/>
              <a:t>geniş</a:t>
            </a:r>
            <a:r>
              <a:rPr lang="en-US" altLang="tr-TR" sz="2200" dirty="0"/>
              <a:t> </a:t>
            </a:r>
            <a:r>
              <a:rPr lang="en-US" altLang="tr-TR" sz="2200" dirty="0" err="1"/>
              <a:t>bir</a:t>
            </a:r>
            <a:r>
              <a:rPr lang="en-US" altLang="tr-TR" sz="2200" dirty="0"/>
              <a:t> </a:t>
            </a:r>
            <a:r>
              <a:rPr lang="en-US" altLang="tr-TR" sz="2200" dirty="0" err="1"/>
              <a:t>kitleye</a:t>
            </a:r>
            <a:r>
              <a:rPr lang="en-US" altLang="tr-TR" sz="2200" dirty="0"/>
              <a:t> </a:t>
            </a:r>
            <a:r>
              <a:rPr lang="en-US" altLang="tr-TR" sz="2200" dirty="0" err="1"/>
              <a:t>ulaşma</a:t>
            </a:r>
            <a:r>
              <a:rPr lang="en-US" altLang="tr-TR" sz="2200" dirty="0"/>
              <a:t> </a:t>
            </a:r>
            <a:r>
              <a:rPr lang="en-US" altLang="tr-TR" sz="2200" dirty="0" err="1"/>
              <a:t>imkanı</a:t>
            </a:r>
            <a:r>
              <a:rPr lang="en-US" altLang="tr-TR" sz="2200" dirty="0"/>
              <a:t> </a:t>
            </a:r>
            <a:r>
              <a:rPr lang="en-US" altLang="tr-TR" sz="2200" dirty="0" err="1"/>
              <a:t>sağlar</a:t>
            </a:r>
            <a:r>
              <a:rPr lang="en-US" altLang="tr-TR" sz="2200" dirty="0"/>
              <a:t>.</a:t>
            </a:r>
          </a:p>
          <a:p>
            <a:pPr algn="just">
              <a:lnSpc>
                <a:spcPct val="90000"/>
              </a:lnSpc>
              <a:buClrTx/>
            </a:pPr>
            <a:r>
              <a:rPr lang="en-US" altLang="tr-TR" sz="2200" dirty="0" err="1"/>
              <a:t>İlanda</a:t>
            </a:r>
            <a:r>
              <a:rPr lang="en-US" altLang="tr-TR" sz="2200" dirty="0"/>
              <a:t>; </a:t>
            </a:r>
            <a:r>
              <a:rPr lang="en-US" altLang="tr-TR" sz="2200" dirty="0" err="1"/>
              <a:t>iş</a:t>
            </a:r>
            <a:r>
              <a:rPr lang="en-US" altLang="tr-TR" sz="2200" dirty="0"/>
              <a:t> </a:t>
            </a:r>
            <a:r>
              <a:rPr lang="en-US" altLang="tr-TR" sz="2200" dirty="0" err="1"/>
              <a:t>açık</a:t>
            </a:r>
            <a:r>
              <a:rPr lang="en-US" altLang="tr-TR" sz="2200" dirty="0"/>
              <a:t> </a:t>
            </a:r>
            <a:r>
              <a:rPr lang="en-US" altLang="tr-TR" sz="2200" dirty="0" err="1"/>
              <a:t>bir</a:t>
            </a:r>
            <a:r>
              <a:rPr lang="en-US" altLang="tr-TR" sz="2200" dirty="0"/>
              <a:t> </a:t>
            </a:r>
            <a:r>
              <a:rPr lang="en-US" altLang="tr-TR" sz="2200" dirty="0" err="1"/>
              <a:t>şekilde</a:t>
            </a:r>
            <a:r>
              <a:rPr lang="en-US" altLang="tr-TR" sz="2200" dirty="0"/>
              <a:t> </a:t>
            </a:r>
            <a:r>
              <a:rPr lang="en-US" altLang="tr-TR" sz="2200" dirty="0" err="1"/>
              <a:t>ortaya</a:t>
            </a:r>
            <a:r>
              <a:rPr lang="en-US" altLang="tr-TR" sz="2200" dirty="0"/>
              <a:t> </a:t>
            </a:r>
            <a:r>
              <a:rPr lang="en-US" altLang="tr-TR" sz="2200" dirty="0" err="1"/>
              <a:t>konmalıdır</a:t>
            </a:r>
            <a:r>
              <a:rPr lang="en-US" altLang="tr-TR" sz="2200" dirty="0"/>
              <a:t>, </a:t>
            </a:r>
            <a:r>
              <a:rPr lang="en-US" altLang="tr-TR" sz="2200" dirty="0" err="1"/>
              <a:t>işletmenin</a:t>
            </a:r>
            <a:r>
              <a:rPr lang="en-US" altLang="tr-TR" sz="2200" dirty="0"/>
              <a:t> </a:t>
            </a:r>
            <a:r>
              <a:rPr lang="en-US" altLang="tr-TR" sz="2200" dirty="0" err="1"/>
              <a:t>pazardaki</a:t>
            </a:r>
            <a:r>
              <a:rPr lang="en-US" altLang="tr-TR" sz="2200" dirty="0"/>
              <a:t> </a:t>
            </a:r>
            <a:r>
              <a:rPr lang="en-US" altLang="tr-TR" sz="2200" dirty="0" err="1"/>
              <a:t>durumu</a:t>
            </a:r>
            <a:r>
              <a:rPr lang="en-US" altLang="tr-TR" sz="2200" dirty="0"/>
              <a:t> </a:t>
            </a:r>
            <a:r>
              <a:rPr lang="en-US" altLang="tr-TR" sz="2200" dirty="0" err="1"/>
              <a:t>vurgulanmalıdır</a:t>
            </a:r>
            <a:r>
              <a:rPr lang="en-US" altLang="tr-TR" sz="2200" dirty="0"/>
              <a:t>, </a:t>
            </a:r>
            <a:r>
              <a:rPr lang="en-US" altLang="tr-TR" sz="2200" dirty="0" err="1"/>
              <a:t>görevin</a:t>
            </a:r>
            <a:r>
              <a:rPr lang="en-US" altLang="tr-TR" sz="2200" dirty="0"/>
              <a:t> </a:t>
            </a:r>
            <a:r>
              <a:rPr lang="en-US" altLang="tr-TR" sz="2200" dirty="0" err="1"/>
              <a:t>sağlayacağı</a:t>
            </a:r>
            <a:r>
              <a:rPr lang="en-US" altLang="tr-TR" sz="2200" dirty="0"/>
              <a:t> </a:t>
            </a:r>
            <a:r>
              <a:rPr lang="en-US" altLang="tr-TR" sz="2200" dirty="0" err="1"/>
              <a:t>ücret</a:t>
            </a:r>
            <a:r>
              <a:rPr lang="en-US" altLang="tr-TR" sz="2200" dirty="0"/>
              <a:t>, </a:t>
            </a:r>
            <a:r>
              <a:rPr lang="en-US" altLang="tr-TR" sz="2200" dirty="0" err="1"/>
              <a:t>ödül</a:t>
            </a:r>
            <a:r>
              <a:rPr lang="en-US" altLang="tr-TR" sz="2200" dirty="0"/>
              <a:t> </a:t>
            </a:r>
            <a:r>
              <a:rPr lang="en-US" altLang="tr-TR" sz="2200" dirty="0" err="1"/>
              <a:t>gibi</a:t>
            </a:r>
            <a:r>
              <a:rPr lang="en-US" altLang="tr-TR" sz="2200" dirty="0"/>
              <a:t> </a:t>
            </a:r>
            <a:r>
              <a:rPr lang="en-US" altLang="tr-TR" sz="2200" dirty="0" err="1"/>
              <a:t>faydalar</a:t>
            </a:r>
            <a:r>
              <a:rPr lang="en-US" altLang="tr-TR" sz="2200" dirty="0"/>
              <a:t> </a:t>
            </a:r>
            <a:r>
              <a:rPr lang="en-US" altLang="tr-TR" sz="2200" dirty="0" err="1"/>
              <a:t>olabildiğince</a:t>
            </a:r>
            <a:r>
              <a:rPr lang="en-US" altLang="tr-TR" sz="2200" dirty="0"/>
              <a:t> </a:t>
            </a:r>
            <a:r>
              <a:rPr lang="en-US" altLang="tr-TR" sz="2200" dirty="0" err="1"/>
              <a:t>görülebilmelidir</a:t>
            </a:r>
            <a:r>
              <a:rPr lang="en-US" altLang="tr-TR" sz="2200" dirty="0"/>
              <a:t>, </a:t>
            </a:r>
            <a:r>
              <a:rPr lang="en-US" altLang="tr-TR" sz="2200" dirty="0" err="1"/>
              <a:t>çalışma</a:t>
            </a:r>
            <a:r>
              <a:rPr lang="en-US" altLang="tr-TR" sz="2200" dirty="0"/>
              <a:t> </a:t>
            </a:r>
            <a:r>
              <a:rPr lang="en-US" altLang="tr-TR" sz="2200" dirty="0" err="1"/>
              <a:t>koşulları</a:t>
            </a:r>
            <a:r>
              <a:rPr lang="en-US" altLang="tr-TR" sz="2200" dirty="0"/>
              <a:t> </a:t>
            </a:r>
            <a:r>
              <a:rPr lang="en-US" altLang="tr-TR" sz="2200" dirty="0" err="1"/>
              <a:t>belirtilmelidir</a:t>
            </a:r>
            <a:r>
              <a:rPr lang="en-US" altLang="tr-TR" sz="2200" dirty="0"/>
              <a:t> </a:t>
            </a:r>
            <a:r>
              <a:rPr lang="en-US" altLang="tr-TR" sz="2200" dirty="0" err="1"/>
              <a:t>ve</a:t>
            </a:r>
            <a:r>
              <a:rPr lang="en-US" altLang="tr-TR" sz="2200" dirty="0"/>
              <a:t> </a:t>
            </a:r>
            <a:r>
              <a:rPr lang="en-US" altLang="tr-TR" sz="2200" dirty="0" err="1"/>
              <a:t>adaylarda</a:t>
            </a:r>
            <a:r>
              <a:rPr lang="en-US" altLang="tr-TR" sz="2200" dirty="0"/>
              <a:t> </a:t>
            </a:r>
            <a:r>
              <a:rPr lang="en-US" altLang="tr-TR" sz="2200" dirty="0" err="1"/>
              <a:t>aranan</a:t>
            </a:r>
            <a:r>
              <a:rPr lang="en-US" altLang="tr-TR" sz="2200" dirty="0"/>
              <a:t> </a:t>
            </a:r>
            <a:r>
              <a:rPr lang="en-US" altLang="tr-TR" sz="2200" dirty="0" err="1"/>
              <a:t>özellikler</a:t>
            </a:r>
            <a:r>
              <a:rPr lang="en-US" altLang="tr-TR" sz="2200" dirty="0"/>
              <a:t> </a:t>
            </a:r>
            <a:r>
              <a:rPr lang="en-US" altLang="tr-TR" sz="2200" dirty="0" err="1"/>
              <a:t>açıkça</a:t>
            </a:r>
            <a:r>
              <a:rPr lang="en-US" altLang="tr-TR" sz="2200" dirty="0"/>
              <a:t> </a:t>
            </a:r>
            <a:r>
              <a:rPr lang="en-US" altLang="tr-TR" sz="2200" dirty="0" err="1"/>
              <a:t>belirtilmelidir</a:t>
            </a:r>
            <a:r>
              <a:rPr lang="en-US" altLang="tr-TR" sz="2200" dirty="0"/>
              <a:t>.</a:t>
            </a:r>
          </a:p>
          <a:p>
            <a:pPr algn="just">
              <a:lnSpc>
                <a:spcPct val="90000"/>
              </a:lnSpc>
              <a:buClrTx/>
            </a:pPr>
            <a:r>
              <a:rPr lang="en-US" altLang="tr-TR" sz="2200" dirty="0" err="1"/>
              <a:t>Ayrıca</a:t>
            </a:r>
            <a:r>
              <a:rPr lang="en-US" altLang="tr-TR" sz="2200" dirty="0"/>
              <a:t> </a:t>
            </a:r>
            <a:r>
              <a:rPr lang="en-US" altLang="tr-TR" sz="2200" dirty="0" err="1"/>
              <a:t>ilan</a:t>
            </a:r>
            <a:r>
              <a:rPr lang="en-US" altLang="tr-TR" sz="2200" dirty="0"/>
              <a:t>; </a:t>
            </a:r>
            <a:r>
              <a:rPr lang="en-US" altLang="tr-TR" sz="2200" dirty="0" err="1"/>
              <a:t>tirajı</a:t>
            </a:r>
            <a:r>
              <a:rPr lang="en-US" altLang="tr-TR" sz="2200" dirty="0"/>
              <a:t> </a:t>
            </a:r>
            <a:r>
              <a:rPr lang="en-US" altLang="tr-TR" sz="2200" dirty="0" err="1"/>
              <a:t>yüksek</a:t>
            </a:r>
            <a:r>
              <a:rPr lang="en-US" altLang="tr-TR" sz="2200" dirty="0"/>
              <a:t> </a:t>
            </a:r>
            <a:r>
              <a:rPr lang="en-US" altLang="tr-TR" sz="2200" dirty="0" err="1"/>
              <a:t>ve</a:t>
            </a:r>
            <a:r>
              <a:rPr lang="en-US" altLang="tr-TR" sz="2200" dirty="0"/>
              <a:t> </a:t>
            </a:r>
            <a:r>
              <a:rPr lang="en-US" altLang="tr-TR" sz="2200" dirty="0" err="1"/>
              <a:t>hedef</a:t>
            </a:r>
            <a:r>
              <a:rPr lang="en-US" altLang="tr-TR" sz="2200" dirty="0"/>
              <a:t> </a:t>
            </a:r>
            <a:r>
              <a:rPr lang="en-US" altLang="tr-TR" sz="2200" dirty="0" err="1"/>
              <a:t>kitleye</a:t>
            </a:r>
            <a:r>
              <a:rPr lang="en-US" altLang="tr-TR" sz="2200" dirty="0"/>
              <a:t> </a:t>
            </a:r>
            <a:r>
              <a:rPr lang="en-US" altLang="tr-TR" sz="2200" dirty="0" err="1"/>
              <a:t>kolay</a:t>
            </a:r>
            <a:r>
              <a:rPr lang="en-US" altLang="tr-TR" sz="2200" dirty="0"/>
              <a:t> </a:t>
            </a:r>
            <a:r>
              <a:rPr lang="en-US" altLang="tr-TR" sz="2200" dirty="0" err="1"/>
              <a:t>ulaşabilen</a:t>
            </a:r>
            <a:r>
              <a:rPr lang="en-US" altLang="tr-TR" sz="2200" dirty="0"/>
              <a:t> </a:t>
            </a:r>
            <a:r>
              <a:rPr lang="en-US" altLang="tr-TR" sz="2200" dirty="0" err="1"/>
              <a:t>bir</a:t>
            </a:r>
            <a:r>
              <a:rPr lang="en-US" altLang="tr-TR" sz="2200" dirty="0"/>
              <a:t> </a:t>
            </a:r>
            <a:r>
              <a:rPr lang="en-US" altLang="tr-TR" sz="2200" dirty="0" err="1"/>
              <a:t>yayın</a:t>
            </a:r>
            <a:r>
              <a:rPr lang="en-US" altLang="tr-TR" sz="2200" dirty="0"/>
              <a:t> </a:t>
            </a:r>
            <a:r>
              <a:rPr lang="en-US" altLang="tr-TR" sz="2200" dirty="0" err="1"/>
              <a:t>organında</a:t>
            </a:r>
            <a:r>
              <a:rPr lang="en-US" altLang="tr-TR" sz="2200" dirty="0"/>
              <a:t> </a:t>
            </a:r>
            <a:r>
              <a:rPr lang="en-US" altLang="tr-TR" sz="2200" dirty="0" err="1"/>
              <a:t>yer</a:t>
            </a:r>
            <a:r>
              <a:rPr lang="en-US" altLang="tr-TR" sz="2200" dirty="0"/>
              <a:t> </a:t>
            </a:r>
            <a:r>
              <a:rPr lang="en-US" altLang="tr-TR" sz="2200" dirty="0" err="1"/>
              <a:t>almalıdır</a:t>
            </a:r>
            <a:r>
              <a:rPr lang="en-US" altLang="tr-TR" sz="2200" dirty="0"/>
              <a:t> </a:t>
            </a:r>
            <a:r>
              <a:rPr lang="en-US" altLang="tr-TR" sz="2200" dirty="0" err="1"/>
              <a:t>ve</a:t>
            </a:r>
            <a:r>
              <a:rPr lang="en-US" altLang="tr-TR" sz="2200" dirty="0"/>
              <a:t> </a:t>
            </a:r>
            <a:r>
              <a:rPr lang="en-US" altLang="tr-TR" sz="2200" dirty="0" err="1"/>
              <a:t>yayımlandığı</a:t>
            </a:r>
            <a:r>
              <a:rPr lang="en-US" altLang="tr-TR" sz="2200" dirty="0"/>
              <a:t> </a:t>
            </a:r>
            <a:r>
              <a:rPr lang="en-US" altLang="tr-TR" sz="2200" dirty="0" err="1"/>
              <a:t>gazete</a:t>
            </a:r>
            <a:r>
              <a:rPr lang="en-US" altLang="tr-TR" sz="2200" dirty="0"/>
              <a:t> </a:t>
            </a:r>
            <a:r>
              <a:rPr lang="en-US" altLang="tr-TR" sz="2200" dirty="0" err="1"/>
              <a:t>veya</a:t>
            </a:r>
            <a:r>
              <a:rPr lang="en-US" altLang="tr-TR" sz="2200" dirty="0"/>
              <a:t> </a:t>
            </a:r>
            <a:r>
              <a:rPr lang="en-US" altLang="tr-TR" sz="2200" dirty="0" err="1"/>
              <a:t>derginin</a:t>
            </a:r>
            <a:r>
              <a:rPr lang="en-US" altLang="tr-TR" sz="2200" dirty="0"/>
              <a:t> </a:t>
            </a:r>
            <a:r>
              <a:rPr lang="en-US" altLang="tr-TR" sz="2200" dirty="0" err="1"/>
              <a:t>uygun</a:t>
            </a:r>
            <a:r>
              <a:rPr lang="en-US" altLang="tr-TR" sz="2200" dirty="0"/>
              <a:t> </a:t>
            </a:r>
            <a:r>
              <a:rPr lang="en-US" altLang="tr-TR" sz="2200" dirty="0" err="1"/>
              <a:t>sayfalarına</a:t>
            </a:r>
            <a:r>
              <a:rPr lang="en-US" altLang="tr-TR" sz="2200" dirty="0"/>
              <a:t> </a:t>
            </a:r>
            <a:r>
              <a:rPr lang="en-US" altLang="tr-TR" sz="2200" dirty="0" err="1" smtClean="0"/>
              <a:t>yerleştirilmelidir</a:t>
            </a:r>
            <a:r>
              <a:rPr lang="tr-TR" altLang="tr-TR" sz="2200" dirty="0" smtClean="0"/>
              <a:t>.</a:t>
            </a:r>
            <a:endParaRPr lang="tr-TR" sz="2200" dirty="0"/>
          </a:p>
        </p:txBody>
      </p:sp>
    </p:spTree>
    <p:extLst>
      <p:ext uri="{BB962C8B-B14F-4D97-AF65-F5344CB8AC3E}">
        <p14:creationId xmlns:p14="http://schemas.microsoft.com/office/powerpoint/2010/main" val="245474582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922114"/>
          </a:xfrm>
        </p:spPr>
        <p:txBody>
          <a:bodyPr>
            <a:normAutofit fontScale="90000"/>
          </a:bodyPr>
          <a:lstStyle/>
          <a:p>
            <a:pPr algn="ctr"/>
            <a:r>
              <a:rPr lang="tr-TR" sz="4000" b="1" dirty="0">
                <a:solidFill>
                  <a:schemeClr val="tx1"/>
                </a:solidFill>
              </a:rPr>
              <a:t>İş Duyuruları (İlanlar)</a:t>
            </a:r>
            <a:r>
              <a:rPr lang="tr-TR" sz="4400" b="1" dirty="0"/>
              <a:t/>
            </a:r>
            <a:br>
              <a:rPr lang="tr-TR" sz="4400" b="1" dirty="0"/>
            </a:br>
            <a:endParaRPr lang="tr-T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05867" y="1935163"/>
            <a:ext cx="6732265"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29881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lnSpcReduction="10000"/>
          </a:bodyPr>
          <a:lstStyle/>
          <a:p>
            <a:pPr marL="82296" indent="0">
              <a:buNone/>
            </a:pPr>
            <a:r>
              <a:rPr lang="tr-TR" sz="2400" dirty="0" smtClean="0"/>
              <a:t>2) </a:t>
            </a:r>
            <a:r>
              <a:rPr lang="tr-TR" sz="2400" b="1" dirty="0" smtClean="0"/>
              <a:t>Doğrudan </a:t>
            </a:r>
            <a:r>
              <a:rPr lang="tr-TR" sz="2400" b="1" dirty="0"/>
              <a:t>Başvuru veya </a:t>
            </a:r>
            <a:r>
              <a:rPr lang="tr-TR" sz="2400" b="1" dirty="0" smtClean="0"/>
              <a:t>CV</a:t>
            </a:r>
          </a:p>
          <a:p>
            <a:pPr marL="82296" indent="0" algn="just">
              <a:buNone/>
            </a:pPr>
            <a:r>
              <a:rPr lang="tr-TR" sz="2400" dirty="0"/>
              <a:t>İş arayan kişi, bazen hiçbir kaynağa başvurmadan, doğrudan işletmeye başvurabilmektedir. </a:t>
            </a:r>
            <a:endParaRPr lang="tr-TR" sz="2400" dirty="0" smtClean="0"/>
          </a:p>
          <a:p>
            <a:pPr marL="82296" indent="0" algn="just">
              <a:buNone/>
            </a:pPr>
            <a:r>
              <a:rPr lang="tr-TR" sz="2400" dirty="0" smtClean="0"/>
              <a:t>Bireysel </a:t>
            </a:r>
            <a:r>
              <a:rPr lang="tr-TR" sz="2400" dirty="0"/>
              <a:t>başvurular da önemli bir personel sağlama kaynağıdır. Doğrudan başvurular, diğer bir ifadeyle, işletmenin herhangi bir şekilde duyuru ve </a:t>
            </a:r>
            <a:r>
              <a:rPr lang="tr-TR" sz="2400" dirty="0" err="1"/>
              <a:t>işgören</a:t>
            </a:r>
            <a:r>
              <a:rPr lang="tr-TR" sz="2400" dirty="0"/>
              <a:t> talebi olmadan, direkt olarak işletmeye gelip başvuru formu doldurularak, faks, e-mail ya da posta aracılığıyla yapılan dış kaynak yöntemidir. </a:t>
            </a:r>
            <a:endParaRPr lang="tr-TR" sz="2400" dirty="0" smtClean="0"/>
          </a:p>
          <a:p>
            <a:pPr marL="82296" indent="0" algn="just">
              <a:buNone/>
            </a:pPr>
            <a:r>
              <a:rPr lang="tr-TR" sz="2400" dirty="0" smtClean="0"/>
              <a:t>İşletmeye </a:t>
            </a:r>
            <a:r>
              <a:rPr lang="tr-TR" sz="2400" dirty="0"/>
              <a:t>direk olarak gelen bu başvurular, insan kaynakları bölümleri ya da ilgili yönetici tarafından değerlendirmeye alınıp, işletme politikasına ve iş deneyimlerinin uygun bulunması durumunda gelecekte oluşabilecek personel ihtiyacında kullanılmak üzere İK </a:t>
            </a:r>
            <a:r>
              <a:rPr lang="tr-TR" sz="2400" dirty="0" err="1"/>
              <a:t>veritabanında</a:t>
            </a:r>
            <a:r>
              <a:rPr lang="tr-TR" sz="2400" dirty="0"/>
              <a:t> </a:t>
            </a:r>
            <a:r>
              <a:rPr lang="tr-TR" sz="2400" dirty="0" smtClean="0"/>
              <a:t>saklanmaktadır.</a:t>
            </a:r>
            <a:endParaRPr lang="tr-TR" sz="2400" dirty="0"/>
          </a:p>
        </p:txBody>
      </p:sp>
    </p:spTree>
    <p:extLst>
      <p:ext uri="{BB962C8B-B14F-4D97-AF65-F5344CB8AC3E}">
        <p14:creationId xmlns:p14="http://schemas.microsoft.com/office/powerpoint/2010/main" val="187863673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lstStyle/>
          <a:p>
            <a:pPr marL="82296" indent="0">
              <a:buNone/>
            </a:pPr>
            <a:r>
              <a:rPr lang="tr-TR" sz="2400" dirty="0"/>
              <a:t>2) </a:t>
            </a:r>
            <a:r>
              <a:rPr lang="tr-TR" sz="2400" b="1" dirty="0"/>
              <a:t>Doğrudan Başvuru veya </a:t>
            </a:r>
            <a:r>
              <a:rPr lang="tr-TR" sz="2400" b="1" dirty="0" smtClean="0"/>
              <a:t>CV</a:t>
            </a:r>
            <a:endParaRPr lang="tr-TR" sz="2400" dirty="0" smtClean="0"/>
          </a:p>
          <a:p>
            <a:pPr marL="82296" indent="0" algn="just">
              <a:buNone/>
            </a:pPr>
            <a:endParaRPr lang="tr-TR" sz="2400" dirty="0" smtClean="0"/>
          </a:p>
          <a:p>
            <a:pPr marL="82296" indent="0" algn="just">
              <a:buNone/>
            </a:pPr>
            <a:r>
              <a:rPr lang="tr-TR" sz="2400" dirty="0" smtClean="0"/>
              <a:t>Doğrudan </a:t>
            </a:r>
            <a:r>
              <a:rPr lang="tr-TR" sz="2400" dirty="0"/>
              <a:t>başvuruda görülen yaygın bir yöntemde C.V. (</a:t>
            </a:r>
            <a:r>
              <a:rPr lang="tr-TR" sz="2400" dirty="0" err="1"/>
              <a:t>Curriculum</a:t>
            </a:r>
            <a:r>
              <a:rPr lang="tr-TR" sz="2400" dirty="0"/>
              <a:t> </a:t>
            </a:r>
            <a:r>
              <a:rPr lang="tr-TR" sz="2400" dirty="0" err="1"/>
              <a:t>Vitae</a:t>
            </a:r>
            <a:r>
              <a:rPr lang="tr-TR" sz="2400" dirty="0"/>
              <a:t>) olarak bilinen özgeçmiş bilgilerini içeren yazıların adaylar tarafından firmalara postayla, e-mail veya faksla gönderilmesidir. Bu C.V.’</a:t>
            </a:r>
            <a:r>
              <a:rPr lang="tr-TR" sz="2400" dirty="0" err="1"/>
              <a:t>lerde</a:t>
            </a:r>
            <a:r>
              <a:rPr lang="tr-TR" sz="2400" dirty="0"/>
              <a:t> işletme için eleman bulma ve aday havuzu oluşturmada önemli </a:t>
            </a:r>
            <a:r>
              <a:rPr lang="tr-TR" sz="2400" dirty="0" smtClean="0"/>
              <a:t>araçlardır. </a:t>
            </a:r>
            <a:endParaRPr lang="tr-T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1905000" cy="1525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31363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ebek9"/>
          <p:cNvPicPr>
            <a:picLocks noChangeAspect="1" noChangeArrowheads="1"/>
          </p:cNvPicPr>
          <p:nvPr/>
        </p:nvPicPr>
        <p:blipFill>
          <a:blip r:embed="rId2"/>
          <a:srcRect/>
          <a:stretch>
            <a:fillRect/>
          </a:stretch>
        </p:blipFill>
        <p:spPr bwMode="auto">
          <a:xfrm>
            <a:off x="1066800" y="1524000"/>
            <a:ext cx="6934200" cy="4495800"/>
          </a:xfrm>
          <a:prstGeom prst="rect">
            <a:avLst/>
          </a:prstGeom>
          <a:noFill/>
          <a:ln w="9525">
            <a:noFill/>
            <a:miter lim="800000"/>
            <a:headEnd/>
            <a:tailEnd/>
          </a:ln>
        </p:spPr>
      </p:pic>
      <p:sp>
        <p:nvSpPr>
          <p:cNvPr id="11267" name="Rectangle 3"/>
          <p:cNvSpPr>
            <a:spLocks noChangeArrowheads="1"/>
          </p:cNvSpPr>
          <p:nvPr/>
        </p:nvSpPr>
        <p:spPr bwMode="auto">
          <a:xfrm>
            <a:off x="0" y="0"/>
            <a:ext cx="4267200" cy="1190625"/>
          </a:xfrm>
          <a:prstGeom prst="rect">
            <a:avLst/>
          </a:prstGeom>
          <a:noFill/>
          <a:ln w="9525">
            <a:noFill/>
            <a:miter lim="800000"/>
            <a:headEnd/>
            <a:tailEnd/>
          </a:ln>
        </p:spPr>
        <p:txBody>
          <a:bodyPr>
            <a:spAutoFit/>
          </a:bodyPr>
          <a:lstStyle/>
          <a:p>
            <a:pPr algn="l"/>
            <a:r>
              <a:rPr lang="tr-TR" sz="3600" b="1" i="0">
                <a:solidFill>
                  <a:schemeClr val="tx2"/>
                </a:solidFill>
              </a:rPr>
              <a:t>CV NEDİR </a:t>
            </a:r>
          </a:p>
          <a:p>
            <a:pPr algn="l"/>
            <a:r>
              <a:rPr lang="tr-TR" sz="3600" b="1" i="0">
                <a:solidFill>
                  <a:schemeClr val="tx2"/>
                </a:solidFill>
              </a:rPr>
              <a:t>NE DEĞİLDİR</a:t>
            </a:r>
            <a:endParaRPr lang="en-AU" sz="3600" b="1" i="0">
              <a:solidFill>
                <a:schemeClr val="tx2"/>
              </a:solidFill>
            </a:endParaRPr>
          </a:p>
        </p:txBody>
      </p:sp>
      <p:sp>
        <p:nvSpPr>
          <p:cNvPr id="11268" name="Rectangle 4"/>
          <p:cNvSpPr>
            <a:spLocks noChangeArrowheads="1"/>
          </p:cNvSpPr>
          <p:nvPr/>
        </p:nvSpPr>
        <p:spPr bwMode="auto">
          <a:xfrm>
            <a:off x="3581400" y="609600"/>
            <a:ext cx="2057400" cy="581025"/>
          </a:xfrm>
          <a:prstGeom prst="rect">
            <a:avLst/>
          </a:prstGeom>
          <a:noFill/>
          <a:ln w="9525">
            <a:noFill/>
            <a:miter lim="800000"/>
            <a:headEnd/>
            <a:tailEnd/>
          </a:ln>
        </p:spPr>
        <p:txBody>
          <a:bodyPr>
            <a:spAutoFit/>
          </a:bodyPr>
          <a:lstStyle/>
          <a:p>
            <a:r>
              <a:rPr lang="tr-TR" sz="1600" b="1" i="0">
                <a:solidFill>
                  <a:srgbClr val="FF0000"/>
                </a:solidFill>
              </a:rPr>
              <a:t>İş görüşmesine çağrılmak mıdır?</a:t>
            </a:r>
            <a:endParaRPr lang="en-AU" sz="1600" b="1" i="0">
              <a:solidFill>
                <a:srgbClr val="FF0000"/>
              </a:solidFill>
            </a:endParaRPr>
          </a:p>
        </p:txBody>
      </p:sp>
      <p:sp>
        <p:nvSpPr>
          <p:cNvPr id="11274" name="Rectangle 10"/>
          <p:cNvSpPr>
            <a:spLocks noChangeArrowheads="1"/>
          </p:cNvSpPr>
          <p:nvPr/>
        </p:nvSpPr>
        <p:spPr bwMode="auto">
          <a:xfrm>
            <a:off x="6629400" y="1981200"/>
            <a:ext cx="2057400" cy="1069975"/>
          </a:xfrm>
          <a:prstGeom prst="rect">
            <a:avLst/>
          </a:prstGeom>
          <a:noFill/>
          <a:ln w="9525">
            <a:noFill/>
            <a:miter lim="800000"/>
            <a:headEnd/>
            <a:tailEnd/>
          </a:ln>
        </p:spPr>
        <p:txBody>
          <a:bodyPr>
            <a:spAutoFit/>
          </a:bodyPr>
          <a:lstStyle/>
          <a:p>
            <a:r>
              <a:rPr lang="tr-TR" sz="1600" b="1" i="0">
                <a:solidFill>
                  <a:schemeClr val="accent1"/>
                </a:solidFill>
              </a:rPr>
              <a:t>Diğer Kişilerden Farklılık yaratılmasını göstermek midir?</a:t>
            </a:r>
            <a:endParaRPr lang="en-AU" sz="1600" b="1" i="0">
              <a:solidFill>
                <a:schemeClr val="accent1"/>
              </a:solidFill>
            </a:endParaRPr>
          </a:p>
        </p:txBody>
      </p:sp>
      <p:sp>
        <p:nvSpPr>
          <p:cNvPr id="11275" name="Rectangle 11"/>
          <p:cNvSpPr>
            <a:spLocks noChangeArrowheads="1"/>
          </p:cNvSpPr>
          <p:nvPr/>
        </p:nvSpPr>
        <p:spPr bwMode="auto">
          <a:xfrm>
            <a:off x="7086600" y="51816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76" name="Rectangle 12"/>
          <p:cNvSpPr>
            <a:spLocks noChangeArrowheads="1"/>
          </p:cNvSpPr>
          <p:nvPr/>
        </p:nvSpPr>
        <p:spPr bwMode="auto">
          <a:xfrm>
            <a:off x="3581400" y="5715000"/>
            <a:ext cx="2057400" cy="825500"/>
          </a:xfrm>
          <a:prstGeom prst="rect">
            <a:avLst/>
          </a:prstGeom>
          <a:noFill/>
          <a:ln w="9525">
            <a:noFill/>
            <a:miter lim="800000"/>
            <a:headEnd/>
            <a:tailEnd/>
          </a:ln>
        </p:spPr>
        <p:txBody>
          <a:bodyPr>
            <a:spAutoFit/>
          </a:bodyPr>
          <a:lstStyle/>
          <a:p>
            <a:r>
              <a:rPr lang="tr-TR" sz="1600" b="1" i="0" dirty="0">
                <a:solidFill>
                  <a:srgbClr val="FF0000"/>
                </a:solidFill>
              </a:rPr>
              <a:t>CV Sade ,düzgün ve konu ile alakalı olmalı mıdır?</a:t>
            </a:r>
            <a:endParaRPr lang="en-AU" sz="1600" b="1" i="0" dirty="0">
              <a:solidFill>
                <a:srgbClr val="FF0000"/>
              </a:solidFill>
            </a:endParaRPr>
          </a:p>
        </p:txBody>
      </p:sp>
      <p:sp>
        <p:nvSpPr>
          <p:cNvPr id="11279" name="Rectangle 15"/>
          <p:cNvSpPr>
            <a:spLocks noChangeArrowheads="1"/>
          </p:cNvSpPr>
          <p:nvPr/>
        </p:nvSpPr>
        <p:spPr bwMode="auto">
          <a:xfrm>
            <a:off x="685800" y="4800600"/>
            <a:ext cx="2057400" cy="581025"/>
          </a:xfrm>
          <a:prstGeom prst="rect">
            <a:avLst/>
          </a:prstGeom>
          <a:noFill/>
          <a:ln w="9525">
            <a:noFill/>
            <a:miter lim="800000"/>
            <a:headEnd/>
            <a:tailEnd/>
          </a:ln>
        </p:spPr>
        <p:txBody>
          <a:bodyPr>
            <a:spAutoFit/>
          </a:bodyPr>
          <a:lstStyle/>
          <a:p>
            <a:r>
              <a:rPr lang="tr-TR" sz="1600" b="1" i="0" dirty="0">
                <a:solidFill>
                  <a:schemeClr val="tx1"/>
                </a:solidFill>
              </a:rPr>
              <a:t>İşverenin İlgisini Çekmek midir?</a:t>
            </a:r>
            <a:endParaRPr lang="en-AU" sz="1600" b="1" i="0" dirty="0">
              <a:solidFill>
                <a:schemeClr val="tx1"/>
              </a:solidFill>
            </a:endParaRPr>
          </a:p>
        </p:txBody>
      </p:sp>
      <p:sp>
        <p:nvSpPr>
          <p:cNvPr id="11280" name="Rectangle 16"/>
          <p:cNvSpPr>
            <a:spLocks noChangeArrowheads="1"/>
          </p:cNvSpPr>
          <p:nvPr/>
        </p:nvSpPr>
        <p:spPr bwMode="auto">
          <a:xfrm>
            <a:off x="609600" y="5410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1" name="Rectangle 17"/>
          <p:cNvSpPr>
            <a:spLocks noChangeArrowheads="1"/>
          </p:cNvSpPr>
          <p:nvPr/>
        </p:nvSpPr>
        <p:spPr bwMode="auto">
          <a:xfrm>
            <a:off x="609600" y="2743200"/>
            <a:ext cx="2057400" cy="825500"/>
          </a:xfrm>
          <a:prstGeom prst="rect">
            <a:avLst/>
          </a:prstGeom>
          <a:noFill/>
          <a:ln w="9525">
            <a:noFill/>
            <a:miter lim="800000"/>
            <a:headEnd/>
            <a:tailEnd/>
          </a:ln>
        </p:spPr>
        <p:txBody>
          <a:bodyPr>
            <a:spAutoFit/>
          </a:bodyPr>
          <a:lstStyle/>
          <a:p>
            <a:r>
              <a:rPr lang="tr-TR" sz="1600" b="1" i="0">
                <a:solidFill>
                  <a:srgbClr val="6600CC"/>
                </a:solidFill>
              </a:rPr>
              <a:t>Hakkınızda İyi Bir İzlenim Yaratmak mıdır?</a:t>
            </a:r>
            <a:endParaRPr lang="en-AU" sz="1600" b="1" i="0">
              <a:solidFill>
                <a:srgbClr val="6600CC"/>
              </a:solidFill>
            </a:endParaRPr>
          </a:p>
        </p:txBody>
      </p:sp>
      <p:sp>
        <p:nvSpPr>
          <p:cNvPr id="11282" name="Rectangle 18"/>
          <p:cNvSpPr>
            <a:spLocks noChangeArrowheads="1"/>
          </p:cNvSpPr>
          <p:nvPr/>
        </p:nvSpPr>
        <p:spPr bwMode="auto">
          <a:xfrm>
            <a:off x="609600" y="35814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pic>
        <p:nvPicPr>
          <p:cNvPr id="11278" name="Picture 19" descr="career"/>
          <p:cNvPicPr>
            <a:picLocks noChangeAspect="1" noChangeArrowheads="1"/>
          </p:cNvPicPr>
          <p:nvPr/>
        </p:nvPicPr>
        <p:blipFill>
          <a:blip r:embed="rId3"/>
          <a:srcRect/>
          <a:stretch>
            <a:fillRect/>
          </a:stretch>
        </p:blipFill>
        <p:spPr bwMode="auto">
          <a:xfrm>
            <a:off x="8280400" y="0"/>
            <a:ext cx="863600" cy="977900"/>
          </a:xfrm>
          <a:prstGeom prst="rect">
            <a:avLst/>
          </a:prstGeom>
          <a:noFill/>
          <a:ln w="9525">
            <a:noFill/>
            <a:miter lim="800000"/>
            <a:headEnd/>
            <a:tailEnd/>
          </a:ln>
        </p:spPr>
      </p:pic>
      <p:sp>
        <p:nvSpPr>
          <p:cNvPr id="11284" name="Rectangle 20"/>
          <p:cNvSpPr>
            <a:spLocks noChangeArrowheads="1"/>
          </p:cNvSpPr>
          <p:nvPr/>
        </p:nvSpPr>
        <p:spPr bwMode="auto">
          <a:xfrm>
            <a:off x="914400" y="1600200"/>
            <a:ext cx="2057400" cy="825500"/>
          </a:xfrm>
          <a:prstGeom prst="rect">
            <a:avLst/>
          </a:prstGeom>
          <a:noFill/>
          <a:ln w="9525">
            <a:noFill/>
            <a:miter lim="800000"/>
            <a:headEnd/>
            <a:tailEnd/>
          </a:ln>
        </p:spPr>
        <p:txBody>
          <a:bodyPr>
            <a:spAutoFit/>
          </a:bodyPr>
          <a:lstStyle/>
          <a:p>
            <a:r>
              <a:rPr lang="tr-TR" sz="1600" b="1" i="0" dirty="0">
                <a:solidFill>
                  <a:srgbClr val="FF6600"/>
                </a:solidFill>
              </a:rPr>
              <a:t>Çok İş değiştirmek ve buna </a:t>
            </a:r>
            <a:r>
              <a:rPr lang="tr-TR" sz="1600" b="1" i="0" dirty="0" err="1">
                <a:solidFill>
                  <a:srgbClr val="FF6600"/>
                </a:solidFill>
              </a:rPr>
              <a:t>CV’de</a:t>
            </a:r>
            <a:r>
              <a:rPr lang="tr-TR" sz="1600" b="1" i="0" dirty="0">
                <a:solidFill>
                  <a:srgbClr val="FF6600"/>
                </a:solidFill>
              </a:rPr>
              <a:t> Yer vermek midir?</a:t>
            </a:r>
            <a:endParaRPr lang="en-AU" sz="1600" b="1" i="0" dirty="0">
              <a:solidFill>
                <a:srgbClr val="FF6600"/>
              </a:solidFill>
            </a:endParaRPr>
          </a:p>
        </p:txBody>
      </p:sp>
      <p:sp>
        <p:nvSpPr>
          <p:cNvPr id="11285" name="Rectangle 21"/>
          <p:cNvSpPr>
            <a:spLocks noChangeArrowheads="1"/>
          </p:cNvSpPr>
          <p:nvPr/>
        </p:nvSpPr>
        <p:spPr bwMode="auto">
          <a:xfrm>
            <a:off x="685800" y="2438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86" name="Rectangle 22"/>
          <p:cNvSpPr>
            <a:spLocks noChangeArrowheads="1"/>
          </p:cNvSpPr>
          <p:nvPr/>
        </p:nvSpPr>
        <p:spPr bwMode="auto">
          <a:xfrm>
            <a:off x="3581400" y="1219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8" name="Rectangle 24"/>
          <p:cNvSpPr>
            <a:spLocks noChangeArrowheads="1"/>
          </p:cNvSpPr>
          <p:nvPr/>
        </p:nvSpPr>
        <p:spPr bwMode="auto">
          <a:xfrm>
            <a:off x="6858000" y="4343400"/>
            <a:ext cx="2057400" cy="825500"/>
          </a:xfrm>
          <a:prstGeom prst="rect">
            <a:avLst/>
          </a:prstGeom>
          <a:noFill/>
          <a:ln w="9525">
            <a:noFill/>
            <a:miter lim="800000"/>
            <a:headEnd/>
            <a:tailEnd/>
          </a:ln>
        </p:spPr>
        <p:txBody>
          <a:bodyPr>
            <a:spAutoFit/>
          </a:bodyPr>
          <a:lstStyle/>
          <a:p>
            <a:r>
              <a:rPr lang="tr-TR" sz="1600" b="1" i="0">
                <a:solidFill>
                  <a:srgbClr val="FF6600"/>
                </a:solidFill>
              </a:rPr>
              <a:t>İşvereninizin sizin hakkınızda edindiği ilk izlenim midir?</a:t>
            </a:r>
            <a:endParaRPr lang="en-AU" sz="1600" b="1" i="0">
              <a:solidFill>
                <a:srgbClr val="FF6600"/>
              </a:solidFill>
            </a:endParaRPr>
          </a:p>
        </p:txBody>
      </p:sp>
      <p:sp>
        <p:nvSpPr>
          <p:cNvPr id="11289" name="Rectangle 25"/>
          <p:cNvSpPr>
            <a:spLocks noChangeArrowheads="1"/>
          </p:cNvSpPr>
          <p:nvPr/>
        </p:nvSpPr>
        <p:spPr bwMode="auto">
          <a:xfrm>
            <a:off x="6781800" y="30480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0" name="Rectangle 26"/>
          <p:cNvSpPr>
            <a:spLocks noChangeArrowheads="1"/>
          </p:cNvSpPr>
          <p:nvPr/>
        </p:nvSpPr>
        <p:spPr bwMode="auto">
          <a:xfrm>
            <a:off x="6705600" y="3429000"/>
            <a:ext cx="2057400" cy="581025"/>
          </a:xfrm>
          <a:prstGeom prst="rect">
            <a:avLst/>
          </a:prstGeom>
          <a:noFill/>
          <a:ln w="9525">
            <a:noFill/>
            <a:miter lim="800000"/>
            <a:headEnd/>
            <a:tailEnd/>
          </a:ln>
        </p:spPr>
        <p:txBody>
          <a:bodyPr>
            <a:spAutoFit/>
          </a:bodyPr>
          <a:lstStyle/>
          <a:p>
            <a:r>
              <a:rPr lang="tr-TR" sz="1600" b="1" i="0">
                <a:solidFill>
                  <a:srgbClr val="6600CC"/>
                </a:solidFill>
              </a:rPr>
              <a:t>CV’yi el yazısı ile yazabilir mi?</a:t>
            </a:r>
            <a:endParaRPr lang="en-AU" sz="1600" b="1" i="0">
              <a:solidFill>
                <a:srgbClr val="6600CC"/>
              </a:solidFill>
            </a:endParaRPr>
          </a:p>
        </p:txBody>
      </p:sp>
      <p:sp>
        <p:nvSpPr>
          <p:cNvPr id="11291" name="Rectangle 27"/>
          <p:cNvSpPr>
            <a:spLocks noChangeArrowheads="1"/>
          </p:cNvSpPr>
          <p:nvPr/>
        </p:nvSpPr>
        <p:spPr bwMode="auto">
          <a:xfrm>
            <a:off x="6172200" y="3962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3" name="Rectangle 29"/>
          <p:cNvSpPr>
            <a:spLocks noChangeArrowheads="1"/>
          </p:cNvSpPr>
          <p:nvPr/>
        </p:nvSpPr>
        <p:spPr bwMode="auto">
          <a:xfrm>
            <a:off x="1828800" y="5334000"/>
            <a:ext cx="2057400" cy="825500"/>
          </a:xfrm>
          <a:prstGeom prst="rect">
            <a:avLst/>
          </a:prstGeom>
          <a:noFill/>
          <a:ln w="9525">
            <a:noFill/>
            <a:miter lim="800000"/>
            <a:headEnd/>
            <a:tailEnd/>
          </a:ln>
        </p:spPr>
        <p:txBody>
          <a:bodyPr>
            <a:spAutoFit/>
          </a:bodyPr>
          <a:lstStyle/>
          <a:p>
            <a:r>
              <a:rPr lang="tr-TR" sz="1600" b="1" i="0" dirty="0">
                <a:solidFill>
                  <a:schemeClr val="accent2"/>
                </a:solidFill>
              </a:rPr>
              <a:t>Bilgilerimi uzun paragraflar ile anlatılması mıdır?</a:t>
            </a:r>
            <a:endParaRPr lang="en-AU" sz="1600" b="1" i="0" dirty="0">
              <a:solidFill>
                <a:schemeClr val="accent2"/>
              </a:solidFill>
            </a:endParaRPr>
          </a:p>
        </p:txBody>
      </p:sp>
      <p:sp>
        <p:nvSpPr>
          <p:cNvPr id="11294" name="Rectangle 30"/>
          <p:cNvSpPr>
            <a:spLocks noChangeArrowheads="1"/>
          </p:cNvSpPr>
          <p:nvPr/>
        </p:nvSpPr>
        <p:spPr bwMode="auto">
          <a:xfrm>
            <a:off x="1828800" y="61722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5" name="Rectangle 31"/>
          <p:cNvSpPr>
            <a:spLocks noChangeArrowheads="1"/>
          </p:cNvSpPr>
          <p:nvPr/>
        </p:nvSpPr>
        <p:spPr bwMode="auto">
          <a:xfrm>
            <a:off x="5181600" y="5105400"/>
            <a:ext cx="2057400" cy="1069975"/>
          </a:xfrm>
          <a:prstGeom prst="rect">
            <a:avLst/>
          </a:prstGeom>
          <a:noFill/>
          <a:ln w="9525">
            <a:noFill/>
            <a:miter lim="800000"/>
            <a:headEnd/>
            <a:tailEnd/>
          </a:ln>
        </p:spPr>
        <p:txBody>
          <a:bodyPr>
            <a:spAutoFit/>
          </a:bodyPr>
          <a:lstStyle/>
          <a:p>
            <a:r>
              <a:rPr lang="tr-TR" sz="1600" b="1" i="0" dirty="0"/>
              <a:t>Boy,kilo,çocuk adları,aile bilgileri vs bilgiler CV ‘de olmalı mıdır?</a:t>
            </a:r>
            <a:endParaRPr lang="en-AU" sz="1600" b="1" i="0" dirty="0"/>
          </a:p>
        </p:txBody>
      </p:sp>
      <p:sp>
        <p:nvSpPr>
          <p:cNvPr id="11296" name="Rectangle 32"/>
          <p:cNvSpPr>
            <a:spLocks noChangeArrowheads="1"/>
          </p:cNvSpPr>
          <p:nvPr/>
        </p:nvSpPr>
        <p:spPr bwMode="auto">
          <a:xfrm>
            <a:off x="5943600" y="6019800"/>
            <a:ext cx="2057400" cy="366713"/>
          </a:xfrm>
          <a:prstGeom prst="rect">
            <a:avLst/>
          </a:prstGeom>
          <a:noFill/>
          <a:ln w="9525">
            <a:noFill/>
            <a:miter lim="800000"/>
            <a:headEnd/>
            <a:tailEnd/>
          </a:ln>
        </p:spPr>
        <p:txBody>
          <a:bodyPr>
            <a:spAutoFit/>
          </a:bodyPr>
          <a:lstStyle/>
          <a:p>
            <a:r>
              <a:rPr lang="tr-TR" sz="1800" b="1" i="0" dirty="0"/>
              <a:t>HAYIR</a:t>
            </a:r>
            <a:endParaRPr lang="en-AU" sz="1800" b="1" i="0" dirty="0"/>
          </a:p>
        </p:txBody>
      </p:sp>
      <p:sp>
        <p:nvSpPr>
          <p:cNvPr id="11297" name="Rectangle 33"/>
          <p:cNvSpPr>
            <a:spLocks noChangeArrowheads="1"/>
          </p:cNvSpPr>
          <p:nvPr/>
        </p:nvSpPr>
        <p:spPr bwMode="auto">
          <a:xfrm>
            <a:off x="4419600" y="6491288"/>
            <a:ext cx="2057400" cy="366712"/>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8" name="Rectangle 34"/>
          <p:cNvSpPr>
            <a:spLocks noChangeArrowheads="1"/>
          </p:cNvSpPr>
          <p:nvPr/>
        </p:nvSpPr>
        <p:spPr bwMode="auto">
          <a:xfrm>
            <a:off x="5486400" y="990600"/>
            <a:ext cx="2057400" cy="825500"/>
          </a:xfrm>
          <a:prstGeom prst="rect">
            <a:avLst/>
          </a:prstGeom>
          <a:noFill/>
          <a:ln w="9525">
            <a:noFill/>
            <a:miter lim="800000"/>
            <a:headEnd/>
            <a:tailEnd/>
          </a:ln>
        </p:spPr>
        <p:txBody>
          <a:bodyPr>
            <a:spAutoFit/>
          </a:bodyPr>
          <a:lstStyle/>
          <a:p>
            <a:r>
              <a:rPr lang="tr-TR" sz="1600" b="1" i="0">
                <a:solidFill>
                  <a:schemeClr val="tx1"/>
                </a:solidFill>
              </a:rPr>
              <a:t>CV’de Hayat Hikayesine yer verilebilir mi?</a:t>
            </a:r>
            <a:endParaRPr lang="en-AU" sz="1600" b="1" i="0">
              <a:solidFill>
                <a:schemeClr val="tx1"/>
              </a:solidFill>
            </a:endParaRPr>
          </a:p>
        </p:txBody>
      </p:sp>
      <p:sp>
        <p:nvSpPr>
          <p:cNvPr id="11299" name="Rectangle 35"/>
          <p:cNvSpPr>
            <a:spLocks noChangeArrowheads="1"/>
          </p:cNvSpPr>
          <p:nvPr/>
        </p:nvSpPr>
        <p:spPr bwMode="auto">
          <a:xfrm>
            <a:off x="5029200" y="17526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300" name="Rectangle 36"/>
          <p:cNvSpPr>
            <a:spLocks noChangeArrowheads="1"/>
          </p:cNvSpPr>
          <p:nvPr/>
        </p:nvSpPr>
        <p:spPr bwMode="auto">
          <a:xfrm>
            <a:off x="381000" y="3810000"/>
            <a:ext cx="2057400" cy="825500"/>
          </a:xfrm>
          <a:prstGeom prst="rect">
            <a:avLst/>
          </a:prstGeom>
          <a:noFill/>
          <a:ln w="9525">
            <a:noFill/>
            <a:miter lim="800000"/>
            <a:headEnd/>
            <a:tailEnd/>
          </a:ln>
        </p:spPr>
        <p:txBody>
          <a:bodyPr>
            <a:spAutoFit/>
          </a:bodyPr>
          <a:lstStyle/>
          <a:p>
            <a:r>
              <a:rPr lang="tr-TR" sz="1600" b="1" i="0" dirty="0" err="1">
                <a:solidFill>
                  <a:schemeClr val="accent1"/>
                </a:solidFill>
              </a:rPr>
              <a:t>CV’de</a:t>
            </a:r>
            <a:r>
              <a:rPr lang="tr-TR" sz="1600" b="1" i="0" dirty="0">
                <a:solidFill>
                  <a:schemeClr val="accent1"/>
                </a:solidFill>
              </a:rPr>
              <a:t> İş Yeri Adresi Mutlaka Olmalı mıdır?</a:t>
            </a:r>
            <a:endParaRPr lang="en-AU" sz="1600" b="1" i="0" dirty="0">
              <a:solidFill>
                <a:schemeClr val="accent1"/>
              </a:solidFill>
            </a:endParaRPr>
          </a:p>
        </p:txBody>
      </p:sp>
      <p:sp>
        <p:nvSpPr>
          <p:cNvPr id="11301" name="Rectangle 37"/>
          <p:cNvSpPr>
            <a:spLocks noChangeArrowheads="1"/>
          </p:cNvSpPr>
          <p:nvPr/>
        </p:nvSpPr>
        <p:spPr bwMode="auto">
          <a:xfrm>
            <a:off x="457200" y="44958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Tree>
    <p:extLst>
      <p:ext uri="{BB962C8B-B14F-4D97-AF65-F5344CB8AC3E}">
        <p14:creationId xmlns:p14="http://schemas.microsoft.com/office/powerpoint/2010/main" val="878477911"/>
      </p:ext>
    </p:extLst>
  </p:cSld>
  <p:clrMapOvr>
    <a:masterClrMapping/>
  </p:clrMapOvr>
  <p:transition advTm="28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type="lt">
                                    <p:tmPct val="0"/>
                                  </p:iterate>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type="lt">
                                    <p:tmPct val="0"/>
                                  </p:iterate>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iterate type="lt">
                                    <p:tmPct val="100000"/>
                                  </p:iterate>
                                  <p:childTnLst>
                                    <p:set>
                                      <p:cBhvr>
                                        <p:cTn id="16" dur="1" fill="hold">
                                          <p:stCondLst>
                                            <p:cond delay="0"/>
                                          </p:stCondLst>
                                        </p:cTn>
                                        <p:tgtEl>
                                          <p:spTgt spid="11267">
                                            <p:txEl>
                                              <p:pRg st="0" end="0"/>
                                            </p:txEl>
                                          </p:spTgt>
                                        </p:tgtEl>
                                        <p:attrNameLst>
                                          <p:attrName>style.visibility</p:attrName>
                                        </p:attrNameLst>
                                      </p:cBhvr>
                                      <p:to>
                                        <p:strVal val="visible"/>
                                      </p:to>
                                    </p:set>
                                    <p:animEffect transition="in" filter="wipe(up)">
                                      <p:cBhvr>
                                        <p:cTn id="17" dur="75"/>
                                        <p:tgtEl>
                                          <p:spTgt spid="1126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iterate type="lt">
                                    <p:tmPct val="100000"/>
                                  </p:iterate>
                                  <p:childTnLst>
                                    <p:set>
                                      <p:cBhvr>
                                        <p:cTn id="21" dur="1" fill="hold">
                                          <p:stCondLst>
                                            <p:cond delay="0"/>
                                          </p:stCondLst>
                                        </p:cTn>
                                        <p:tgtEl>
                                          <p:spTgt spid="11267">
                                            <p:txEl>
                                              <p:pRg st="1" end="1"/>
                                            </p:txEl>
                                          </p:spTgt>
                                        </p:tgtEl>
                                        <p:attrNameLst>
                                          <p:attrName>style.visibility</p:attrName>
                                        </p:attrNameLst>
                                      </p:cBhvr>
                                      <p:to>
                                        <p:strVal val="visible"/>
                                      </p:to>
                                    </p:set>
                                    <p:animEffect transition="in" filter="wipe(up)">
                                      <p:cBhvr>
                                        <p:cTn id="22" dur="75"/>
                                        <p:tgtEl>
                                          <p:spTgt spid="1126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11266"/>
                                        </p:tgtEl>
                                        <p:attrNameLst>
                                          <p:attrName>style.visibility</p:attrName>
                                        </p:attrNameLst>
                                      </p:cBhvr>
                                      <p:to>
                                        <p:strVal val="visible"/>
                                      </p:to>
                                    </p:set>
                                    <p:animEffect transition="in" filter="wedge">
                                      <p:cBhvr>
                                        <p:cTn id="27" dur="2000"/>
                                        <p:tgtEl>
                                          <p:spTgt spid="112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iterate type="lt">
                                    <p:tmPct val="100000"/>
                                  </p:iterate>
                                  <p:childTnLst>
                                    <p:set>
                                      <p:cBhvr>
                                        <p:cTn id="31" dur="1" fill="hold">
                                          <p:stCondLst>
                                            <p:cond delay="0"/>
                                          </p:stCondLst>
                                        </p:cTn>
                                        <p:tgtEl>
                                          <p:spTgt spid="11268">
                                            <p:txEl>
                                              <p:pRg st="0" end="0"/>
                                            </p:txEl>
                                          </p:spTgt>
                                        </p:tgtEl>
                                        <p:attrNameLst>
                                          <p:attrName>style.visibility</p:attrName>
                                        </p:attrNameLst>
                                      </p:cBhvr>
                                      <p:to>
                                        <p:strVal val="visible"/>
                                      </p:to>
                                    </p:set>
                                    <p:animEffect transition="in" filter="wipe(up)">
                                      <p:cBhvr>
                                        <p:cTn id="32" dur="75"/>
                                        <p:tgtEl>
                                          <p:spTgt spid="1126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10000"/>
                                  </p:stCondLst>
                                  <p:iterate type="lt">
                                    <p:tmPct val="100000"/>
                                  </p:iterate>
                                  <p:childTnLst>
                                    <p:set>
                                      <p:cBhvr>
                                        <p:cTn id="36" dur="1" fill="hold">
                                          <p:stCondLst>
                                            <p:cond delay="0"/>
                                          </p:stCondLst>
                                        </p:cTn>
                                        <p:tgtEl>
                                          <p:spTgt spid="11286">
                                            <p:txEl>
                                              <p:pRg st="0" end="0"/>
                                            </p:txEl>
                                          </p:spTgt>
                                        </p:tgtEl>
                                        <p:attrNameLst>
                                          <p:attrName>style.visibility</p:attrName>
                                        </p:attrNameLst>
                                      </p:cBhvr>
                                      <p:to>
                                        <p:strVal val="visible"/>
                                      </p:to>
                                    </p:set>
                                    <p:animEffect transition="in" filter="wipe(up)">
                                      <p:cBhvr>
                                        <p:cTn id="37" dur="500"/>
                                        <p:tgtEl>
                                          <p:spTgt spid="1128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2000"/>
                                  </p:stCondLst>
                                  <p:iterate type="lt">
                                    <p:tmPct val="100000"/>
                                  </p:iterate>
                                  <p:childTnLst>
                                    <p:set>
                                      <p:cBhvr>
                                        <p:cTn id="41" dur="1" fill="hold">
                                          <p:stCondLst>
                                            <p:cond delay="0"/>
                                          </p:stCondLst>
                                        </p:cTn>
                                        <p:tgtEl>
                                          <p:spTgt spid="11284">
                                            <p:txEl>
                                              <p:pRg st="0" end="0"/>
                                            </p:txEl>
                                          </p:spTgt>
                                        </p:tgtEl>
                                        <p:attrNameLst>
                                          <p:attrName>style.visibility</p:attrName>
                                        </p:attrNameLst>
                                      </p:cBhvr>
                                      <p:to>
                                        <p:strVal val="visible"/>
                                      </p:to>
                                    </p:set>
                                    <p:animEffect transition="in" filter="wipe(up)">
                                      <p:cBhvr>
                                        <p:cTn id="42" dur="75"/>
                                        <p:tgtEl>
                                          <p:spTgt spid="1128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10000"/>
                                  </p:stCondLst>
                                  <p:iterate type="lt">
                                    <p:tmPct val="100000"/>
                                  </p:iterate>
                                  <p:childTnLst>
                                    <p:set>
                                      <p:cBhvr>
                                        <p:cTn id="46" dur="1" fill="hold">
                                          <p:stCondLst>
                                            <p:cond delay="0"/>
                                          </p:stCondLst>
                                        </p:cTn>
                                        <p:tgtEl>
                                          <p:spTgt spid="11285">
                                            <p:txEl>
                                              <p:pRg st="0" end="0"/>
                                            </p:txEl>
                                          </p:spTgt>
                                        </p:tgtEl>
                                        <p:attrNameLst>
                                          <p:attrName>style.visibility</p:attrName>
                                        </p:attrNameLst>
                                      </p:cBhvr>
                                      <p:to>
                                        <p:strVal val="visible"/>
                                      </p:to>
                                    </p:set>
                                    <p:animEffect transition="in" filter="wipe(up)">
                                      <p:cBhvr>
                                        <p:cTn id="47" dur="500"/>
                                        <p:tgtEl>
                                          <p:spTgt spid="1128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2000"/>
                                  </p:stCondLst>
                                  <p:iterate type="lt">
                                    <p:tmPct val="100000"/>
                                  </p:iterate>
                                  <p:childTnLst>
                                    <p:set>
                                      <p:cBhvr>
                                        <p:cTn id="51" dur="1" fill="hold">
                                          <p:stCondLst>
                                            <p:cond delay="0"/>
                                          </p:stCondLst>
                                        </p:cTn>
                                        <p:tgtEl>
                                          <p:spTgt spid="11281">
                                            <p:txEl>
                                              <p:pRg st="0" end="0"/>
                                            </p:txEl>
                                          </p:spTgt>
                                        </p:tgtEl>
                                        <p:attrNameLst>
                                          <p:attrName>style.visibility</p:attrName>
                                        </p:attrNameLst>
                                      </p:cBhvr>
                                      <p:to>
                                        <p:strVal val="visible"/>
                                      </p:to>
                                    </p:set>
                                    <p:animEffect transition="in" filter="wipe(up)">
                                      <p:cBhvr>
                                        <p:cTn id="52" dur="75"/>
                                        <p:tgtEl>
                                          <p:spTgt spid="1128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10000"/>
                                  </p:stCondLst>
                                  <p:iterate type="lt">
                                    <p:tmPct val="100000"/>
                                  </p:iterate>
                                  <p:childTnLst>
                                    <p:set>
                                      <p:cBhvr>
                                        <p:cTn id="56" dur="1" fill="hold">
                                          <p:stCondLst>
                                            <p:cond delay="0"/>
                                          </p:stCondLst>
                                        </p:cTn>
                                        <p:tgtEl>
                                          <p:spTgt spid="11282">
                                            <p:txEl>
                                              <p:pRg st="0" end="0"/>
                                            </p:txEl>
                                          </p:spTgt>
                                        </p:tgtEl>
                                        <p:attrNameLst>
                                          <p:attrName>style.visibility</p:attrName>
                                        </p:attrNameLst>
                                      </p:cBhvr>
                                      <p:to>
                                        <p:strVal val="visible"/>
                                      </p:to>
                                    </p:set>
                                    <p:animEffect transition="in" filter="wipe(up)">
                                      <p:cBhvr>
                                        <p:cTn id="57" dur="500"/>
                                        <p:tgtEl>
                                          <p:spTgt spid="1128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2000"/>
                                  </p:stCondLst>
                                  <p:iterate type="lt">
                                    <p:tmPct val="100000"/>
                                  </p:iterate>
                                  <p:childTnLst>
                                    <p:set>
                                      <p:cBhvr>
                                        <p:cTn id="61" dur="1" fill="hold">
                                          <p:stCondLst>
                                            <p:cond delay="0"/>
                                          </p:stCondLst>
                                        </p:cTn>
                                        <p:tgtEl>
                                          <p:spTgt spid="11300">
                                            <p:txEl>
                                              <p:pRg st="0" end="0"/>
                                            </p:txEl>
                                          </p:spTgt>
                                        </p:tgtEl>
                                        <p:attrNameLst>
                                          <p:attrName>style.visibility</p:attrName>
                                        </p:attrNameLst>
                                      </p:cBhvr>
                                      <p:to>
                                        <p:strVal val="visible"/>
                                      </p:to>
                                    </p:set>
                                    <p:animEffect transition="in" filter="wipe(up)">
                                      <p:cBhvr>
                                        <p:cTn id="62" dur="75"/>
                                        <p:tgtEl>
                                          <p:spTgt spid="1130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10000"/>
                                  </p:stCondLst>
                                  <p:iterate type="lt">
                                    <p:tmPct val="100000"/>
                                  </p:iterate>
                                  <p:childTnLst>
                                    <p:set>
                                      <p:cBhvr>
                                        <p:cTn id="66" dur="1" fill="hold">
                                          <p:stCondLst>
                                            <p:cond delay="0"/>
                                          </p:stCondLst>
                                        </p:cTn>
                                        <p:tgtEl>
                                          <p:spTgt spid="11301">
                                            <p:txEl>
                                              <p:pRg st="0" end="0"/>
                                            </p:txEl>
                                          </p:spTgt>
                                        </p:tgtEl>
                                        <p:attrNameLst>
                                          <p:attrName>style.visibility</p:attrName>
                                        </p:attrNameLst>
                                      </p:cBhvr>
                                      <p:to>
                                        <p:strVal val="visible"/>
                                      </p:to>
                                    </p:set>
                                    <p:animEffect transition="in" filter="wipe(up)">
                                      <p:cBhvr>
                                        <p:cTn id="67" dur="500"/>
                                        <p:tgtEl>
                                          <p:spTgt spid="1130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2000"/>
                                  </p:stCondLst>
                                  <p:iterate type="lt">
                                    <p:tmPct val="100000"/>
                                  </p:iterate>
                                  <p:childTnLst>
                                    <p:set>
                                      <p:cBhvr>
                                        <p:cTn id="71" dur="1" fill="hold">
                                          <p:stCondLst>
                                            <p:cond delay="0"/>
                                          </p:stCondLst>
                                        </p:cTn>
                                        <p:tgtEl>
                                          <p:spTgt spid="11279">
                                            <p:txEl>
                                              <p:pRg st="0" end="0"/>
                                            </p:txEl>
                                          </p:spTgt>
                                        </p:tgtEl>
                                        <p:attrNameLst>
                                          <p:attrName>style.visibility</p:attrName>
                                        </p:attrNameLst>
                                      </p:cBhvr>
                                      <p:to>
                                        <p:strVal val="visible"/>
                                      </p:to>
                                    </p:set>
                                    <p:animEffect transition="in" filter="wipe(up)">
                                      <p:cBhvr>
                                        <p:cTn id="72" dur="75"/>
                                        <p:tgtEl>
                                          <p:spTgt spid="11279">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10000"/>
                                  </p:stCondLst>
                                  <p:iterate type="lt">
                                    <p:tmPct val="100000"/>
                                  </p:iterate>
                                  <p:childTnLst>
                                    <p:set>
                                      <p:cBhvr>
                                        <p:cTn id="76" dur="1" fill="hold">
                                          <p:stCondLst>
                                            <p:cond delay="0"/>
                                          </p:stCondLst>
                                        </p:cTn>
                                        <p:tgtEl>
                                          <p:spTgt spid="11280">
                                            <p:txEl>
                                              <p:pRg st="0" end="0"/>
                                            </p:txEl>
                                          </p:spTgt>
                                        </p:tgtEl>
                                        <p:attrNameLst>
                                          <p:attrName>style.visibility</p:attrName>
                                        </p:attrNameLst>
                                      </p:cBhvr>
                                      <p:to>
                                        <p:strVal val="visible"/>
                                      </p:to>
                                    </p:set>
                                    <p:animEffect transition="in" filter="wipe(up)">
                                      <p:cBhvr>
                                        <p:cTn id="77" dur="500"/>
                                        <p:tgtEl>
                                          <p:spTgt spid="11280">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2000"/>
                                  </p:stCondLst>
                                  <p:iterate type="lt">
                                    <p:tmPct val="100000"/>
                                  </p:iterate>
                                  <p:childTnLst>
                                    <p:set>
                                      <p:cBhvr>
                                        <p:cTn id="81" dur="1" fill="hold">
                                          <p:stCondLst>
                                            <p:cond delay="0"/>
                                          </p:stCondLst>
                                        </p:cTn>
                                        <p:tgtEl>
                                          <p:spTgt spid="11293">
                                            <p:txEl>
                                              <p:pRg st="0" end="0"/>
                                            </p:txEl>
                                          </p:spTgt>
                                        </p:tgtEl>
                                        <p:attrNameLst>
                                          <p:attrName>style.visibility</p:attrName>
                                        </p:attrNameLst>
                                      </p:cBhvr>
                                      <p:to>
                                        <p:strVal val="visible"/>
                                      </p:to>
                                    </p:set>
                                    <p:animEffect transition="in" filter="wipe(up)">
                                      <p:cBhvr>
                                        <p:cTn id="82" dur="75"/>
                                        <p:tgtEl>
                                          <p:spTgt spid="11293">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10000"/>
                                  </p:stCondLst>
                                  <p:iterate type="lt">
                                    <p:tmPct val="100000"/>
                                  </p:iterate>
                                  <p:childTnLst>
                                    <p:set>
                                      <p:cBhvr>
                                        <p:cTn id="86" dur="1" fill="hold">
                                          <p:stCondLst>
                                            <p:cond delay="0"/>
                                          </p:stCondLst>
                                        </p:cTn>
                                        <p:tgtEl>
                                          <p:spTgt spid="11294">
                                            <p:txEl>
                                              <p:pRg st="0" end="0"/>
                                            </p:txEl>
                                          </p:spTgt>
                                        </p:tgtEl>
                                        <p:attrNameLst>
                                          <p:attrName>style.visibility</p:attrName>
                                        </p:attrNameLst>
                                      </p:cBhvr>
                                      <p:to>
                                        <p:strVal val="visible"/>
                                      </p:to>
                                    </p:set>
                                    <p:animEffect transition="in" filter="wipe(up)">
                                      <p:cBhvr>
                                        <p:cTn id="87" dur="500"/>
                                        <p:tgtEl>
                                          <p:spTgt spid="11294">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2000"/>
                                  </p:stCondLst>
                                  <p:iterate type="lt">
                                    <p:tmPct val="100000"/>
                                  </p:iterate>
                                  <p:childTnLst>
                                    <p:set>
                                      <p:cBhvr>
                                        <p:cTn id="91" dur="1" fill="hold">
                                          <p:stCondLst>
                                            <p:cond delay="0"/>
                                          </p:stCondLst>
                                        </p:cTn>
                                        <p:tgtEl>
                                          <p:spTgt spid="11276">
                                            <p:txEl>
                                              <p:pRg st="0" end="0"/>
                                            </p:txEl>
                                          </p:spTgt>
                                        </p:tgtEl>
                                        <p:attrNameLst>
                                          <p:attrName>style.visibility</p:attrName>
                                        </p:attrNameLst>
                                      </p:cBhvr>
                                      <p:to>
                                        <p:strVal val="visible"/>
                                      </p:to>
                                    </p:set>
                                    <p:animEffect transition="in" filter="wipe(up)">
                                      <p:cBhvr>
                                        <p:cTn id="92" dur="75"/>
                                        <p:tgtEl>
                                          <p:spTgt spid="11276">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10000"/>
                                  </p:stCondLst>
                                  <p:iterate type="lt">
                                    <p:tmPct val="100000"/>
                                  </p:iterate>
                                  <p:childTnLst>
                                    <p:set>
                                      <p:cBhvr>
                                        <p:cTn id="96" dur="1" fill="hold">
                                          <p:stCondLst>
                                            <p:cond delay="0"/>
                                          </p:stCondLst>
                                        </p:cTn>
                                        <p:tgtEl>
                                          <p:spTgt spid="11297">
                                            <p:txEl>
                                              <p:pRg st="0" end="0"/>
                                            </p:txEl>
                                          </p:spTgt>
                                        </p:tgtEl>
                                        <p:attrNameLst>
                                          <p:attrName>style.visibility</p:attrName>
                                        </p:attrNameLst>
                                      </p:cBhvr>
                                      <p:to>
                                        <p:strVal val="visible"/>
                                      </p:to>
                                    </p:set>
                                    <p:animEffect transition="in" filter="wipe(up)">
                                      <p:cBhvr>
                                        <p:cTn id="97" dur="500"/>
                                        <p:tgtEl>
                                          <p:spTgt spid="11297">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2000"/>
                                  </p:stCondLst>
                                  <p:iterate type="lt">
                                    <p:tmPct val="100000"/>
                                  </p:iterate>
                                  <p:childTnLst>
                                    <p:set>
                                      <p:cBhvr>
                                        <p:cTn id="101" dur="1" fill="hold">
                                          <p:stCondLst>
                                            <p:cond delay="0"/>
                                          </p:stCondLst>
                                        </p:cTn>
                                        <p:tgtEl>
                                          <p:spTgt spid="11295">
                                            <p:txEl>
                                              <p:pRg st="0" end="0"/>
                                            </p:txEl>
                                          </p:spTgt>
                                        </p:tgtEl>
                                        <p:attrNameLst>
                                          <p:attrName>style.visibility</p:attrName>
                                        </p:attrNameLst>
                                      </p:cBhvr>
                                      <p:to>
                                        <p:strVal val="visible"/>
                                      </p:to>
                                    </p:set>
                                    <p:animEffect transition="in" filter="wipe(up)">
                                      <p:cBhvr>
                                        <p:cTn id="102" dur="75"/>
                                        <p:tgtEl>
                                          <p:spTgt spid="11295">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10000"/>
                                  </p:stCondLst>
                                  <p:iterate type="lt">
                                    <p:tmPct val="100000"/>
                                  </p:iterate>
                                  <p:childTnLst>
                                    <p:set>
                                      <p:cBhvr>
                                        <p:cTn id="106" dur="1" fill="hold">
                                          <p:stCondLst>
                                            <p:cond delay="0"/>
                                          </p:stCondLst>
                                        </p:cTn>
                                        <p:tgtEl>
                                          <p:spTgt spid="11296">
                                            <p:txEl>
                                              <p:pRg st="0" end="0"/>
                                            </p:txEl>
                                          </p:spTgt>
                                        </p:tgtEl>
                                        <p:attrNameLst>
                                          <p:attrName>style.visibility</p:attrName>
                                        </p:attrNameLst>
                                      </p:cBhvr>
                                      <p:to>
                                        <p:strVal val="visible"/>
                                      </p:to>
                                    </p:set>
                                    <p:animEffect transition="in" filter="wipe(up)">
                                      <p:cBhvr>
                                        <p:cTn id="107" dur="500"/>
                                        <p:tgtEl>
                                          <p:spTgt spid="11296">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2000"/>
                                  </p:stCondLst>
                                  <p:iterate type="lt">
                                    <p:tmPct val="100000"/>
                                  </p:iterate>
                                  <p:childTnLst>
                                    <p:set>
                                      <p:cBhvr>
                                        <p:cTn id="111" dur="1" fill="hold">
                                          <p:stCondLst>
                                            <p:cond delay="0"/>
                                          </p:stCondLst>
                                        </p:cTn>
                                        <p:tgtEl>
                                          <p:spTgt spid="11288">
                                            <p:txEl>
                                              <p:pRg st="0" end="0"/>
                                            </p:txEl>
                                          </p:spTgt>
                                        </p:tgtEl>
                                        <p:attrNameLst>
                                          <p:attrName>style.visibility</p:attrName>
                                        </p:attrNameLst>
                                      </p:cBhvr>
                                      <p:to>
                                        <p:strVal val="visible"/>
                                      </p:to>
                                    </p:set>
                                    <p:animEffect transition="in" filter="wipe(up)">
                                      <p:cBhvr>
                                        <p:cTn id="112" dur="75"/>
                                        <p:tgtEl>
                                          <p:spTgt spid="11288">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grpId="0" nodeType="clickEffect">
                                  <p:stCondLst>
                                    <p:cond delay="10000"/>
                                  </p:stCondLst>
                                  <p:iterate type="lt">
                                    <p:tmPct val="100000"/>
                                  </p:iterate>
                                  <p:childTnLst>
                                    <p:set>
                                      <p:cBhvr>
                                        <p:cTn id="116" dur="1" fill="hold">
                                          <p:stCondLst>
                                            <p:cond delay="0"/>
                                          </p:stCondLst>
                                        </p:cTn>
                                        <p:tgtEl>
                                          <p:spTgt spid="11275">
                                            <p:txEl>
                                              <p:pRg st="0" end="0"/>
                                            </p:txEl>
                                          </p:spTgt>
                                        </p:tgtEl>
                                        <p:attrNameLst>
                                          <p:attrName>style.visibility</p:attrName>
                                        </p:attrNameLst>
                                      </p:cBhvr>
                                      <p:to>
                                        <p:strVal val="visible"/>
                                      </p:to>
                                    </p:set>
                                    <p:animEffect transition="in" filter="wipe(up)">
                                      <p:cBhvr>
                                        <p:cTn id="117" dur="500"/>
                                        <p:tgtEl>
                                          <p:spTgt spid="11275">
                                            <p:txEl>
                                              <p:pRg st="0" end="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2000"/>
                                  </p:stCondLst>
                                  <p:iterate type="lt">
                                    <p:tmPct val="100000"/>
                                  </p:iterate>
                                  <p:childTnLst>
                                    <p:set>
                                      <p:cBhvr>
                                        <p:cTn id="121" dur="1" fill="hold">
                                          <p:stCondLst>
                                            <p:cond delay="0"/>
                                          </p:stCondLst>
                                        </p:cTn>
                                        <p:tgtEl>
                                          <p:spTgt spid="11290">
                                            <p:txEl>
                                              <p:pRg st="0" end="0"/>
                                            </p:txEl>
                                          </p:spTgt>
                                        </p:tgtEl>
                                        <p:attrNameLst>
                                          <p:attrName>style.visibility</p:attrName>
                                        </p:attrNameLst>
                                      </p:cBhvr>
                                      <p:to>
                                        <p:strVal val="visible"/>
                                      </p:to>
                                    </p:set>
                                    <p:animEffect transition="in" filter="wipe(up)">
                                      <p:cBhvr>
                                        <p:cTn id="122" dur="75"/>
                                        <p:tgtEl>
                                          <p:spTgt spid="11290">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1" fill="hold" grpId="0" nodeType="clickEffect">
                                  <p:stCondLst>
                                    <p:cond delay="10000"/>
                                  </p:stCondLst>
                                  <p:iterate type="lt">
                                    <p:tmPct val="100000"/>
                                  </p:iterate>
                                  <p:childTnLst>
                                    <p:set>
                                      <p:cBhvr>
                                        <p:cTn id="126" dur="1" fill="hold">
                                          <p:stCondLst>
                                            <p:cond delay="0"/>
                                          </p:stCondLst>
                                        </p:cTn>
                                        <p:tgtEl>
                                          <p:spTgt spid="11291">
                                            <p:txEl>
                                              <p:pRg st="0" end="0"/>
                                            </p:txEl>
                                          </p:spTgt>
                                        </p:tgtEl>
                                        <p:attrNameLst>
                                          <p:attrName>style.visibility</p:attrName>
                                        </p:attrNameLst>
                                      </p:cBhvr>
                                      <p:to>
                                        <p:strVal val="visible"/>
                                      </p:to>
                                    </p:set>
                                    <p:animEffect transition="in" filter="wipe(up)">
                                      <p:cBhvr>
                                        <p:cTn id="127" dur="500"/>
                                        <p:tgtEl>
                                          <p:spTgt spid="11291">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2000"/>
                                  </p:stCondLst>
                                  <p:iterate type="lt">
                                    <p:tmPct val="100000"/>
                                  </p:iterate>
                                  <p:childTnLst>
                                    <p:set>
                                      <p:cBhvr>
                                        <p:cTn id="131" dur="1" fill="hold">
                                          <p:stCondLst>
                                            <p:cond delay="0"/>
                                          </p:stCondLst>
                                        </p:cTn>
                                        <p:tgtEl>
                                          <p:spTgt spid="11274">
                                            <p:txEl>
                                              <p:pRg st="0" end="0"/>
                                            </p:txEl>
                                          </p:spTgt>
                                        </p:tgtEl>
                                        <p:attrNameLst>
                                          <p:attrName>style.visibility</p:attrName>
                                        </p:attrNameLst>
                                      </p:cBhvr>
                                      <p:to>
                                        <p:strVal val="visible"/>
                                      </p:to>
                                    </p:set>
                                    <p:animEffect transition="in" filter="wipe(up)">
                                      <p:cBhvr>
                                        <p:cTn id="132" dur="75"/>
                                        <p:tgtEl>
                                          <p:spTgt spid="11274">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1" fill="hold" grpId="0" nodeType="clickEffect">
                                  <p:stCondLst>
                                    <p:cond delay="10000"/>
                                  </p:stCondLst>
                                  <p:iterate type="lt">
                                    <p:tmPct val="100000"/>
                                  </p:iterate>
                                  <p:childTnLst>
                                    <p:set>
                                      <p:cBhvr>
                                        <p:cTn id="136" dur="1" fill="hold">
                                          <p:stCondLst>
                                            <p:cond delay="0"/>
                                          </p:stCondLst>
                                        </p:cTn>
                                        <p:tgtEl>
                                          <p:spTgt spid="11289">
                                            <p:txEl>
                                              <p:pRg st="0" end="0"/>
                                            </p:txEl>
                                          </p:spTgt>
                                        </p:tgtEl>
                                        <p:attrNameLst>
                                          <p:attrName>style.visibility</p:attrName>
                                        </p:attrNameLst>
                                      </p:cBhvr>
                                      <p:to>
                                        <p:strVal val="visible"/>
                                      </p:to>
                                    </p:set>
                                    <p:animEffect transition="in" filter="wipe(up)">
                                      <p:cBhvr>
                                        <p:cTn id="137" dur="500"/>
                                        <p:tgtEl>
                                          <p:spTgt spid="11289">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1" fill="hold" grpId="0" nodeType="clickEffect">
                                  <p:stCondLst>
                                    <p:cond delay="2000"/>
                                  </p:stCondLst>
                                  <p:iterate type="lt">
                                    <p:tmPct val="100000"/>
                                  </p:iterate>
                                  <p:childTnLst>
                                    <p:set>
                                      <p:cBhvr>
                                        <p:cTn id="141" dur="1" fill="hold">
                                          <p:stCondLst>
                                            <p:cond delay="0"/>
                                          </p:stCondLst>
                                        </p:cTn>
                                        <p:tgtEl>
                                          <p:spTgt spid="11298">
                                            <p:txEl>
                                              <p:pRg st="0" end="0"/>
                                            </p:txEl>
                                          </p:spTgt>
                                        </p:tgtEl>
                                        <p:attrNameLst>
                                          <p:attrName>style.visibility</p:attrName>
                                        </p:attrNameLst>
                                      </p:cBhvr>
                                      <p:to>
                                        <p:strVal val="visible"/>
                                      </p:to>
                                    </p:set>
                                    <p:animEffect transition="in" filter="wipe(up)">
                                      <p:cBhvr>
                                        <p:cTn id="142" dur="75"/>
                                        <p:tgtEl>
                                          <p:spTgt spid="11298">
                                            <p:txEl>
                                              <p:pRg st="0" end="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grpId="0" nodeType="clickEffect">
                                  <p:stCondLst>
                                    <p:cond delay="10000"/>
                                  </p:stCondLst>
                                  <p:iterate type="lt">
                                    <p:tmPct val="100000"/>
                                  </p:iterate>
                                  <p:childTnLst>
                                    <p:set>
                                      <p:cBhvr>
                                        <p:cTn id="146" dur="1" fill="hold">
                                          <p:stCondLst>
                                            <p:cond delay="0"/>
                                          </p:stCondLst>
                                        </p:cTn>
                                        <p:tgtEl>
                                          <p:spTgt spid="11299">
                                            <p:txEl>
                                              <p:pRg st="0" end="0"/>
                                            </p:txEl>
                                          </p:spTgt>
                                        </p:tgtEl>
                                        <p:attrNameLst>
                                          <p:attrName>style.visibility</p:attrName>
                                        </p:attrNameLst>
                                      </p:cBhvr>
                                      <p:to>
                                        <p:strVal val="visible"/>
                                      </p:to>
                                    </p:set>
                                    <p:animEffect transition="in" filter="wipe(up)">
                                      <p:cBhvr>
                                        <p:cTn id="147" dur="500"/>
                                        <p:tgtEl>
                                          <p:spTgt spid="11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P spid="11267" grpId="1" build="allAtOnce"/>
      <p:bldP spid="11268" grpId="0" build="p" autoUpdateAnimBg="0"/>
      <p:bldP spid="11274" grpId="0" build="p" autoUpdateAnimBg="0"/>
      <p:bldP spid="11275" grpId="0" build="p" autoUpdateAnimBg="0"/>
      <p:bldP spid="11276" grpId="0" build="p" autoUpdateAnimBg="0"/>
      <p:bldP spid="11279" grpId="0" build="p" autoUpdateAnimBg="0"/>
      <p:bldP spid="11280" grpId="0" build="p" autoUpdateAnimBg="0"/>
      <p:bldP spid="11281" grpId="0" build="p" autoUpdateAnimBg="0"/>
      <p:bldP spid="11282" grpId="0" build="p" autoUpdateAnimBg="0"/>
      <p:bldP spid="11284" grpId="0" build="p" autoUpdateAnimBg="0"/>
      <p:bldP spid="11285" grpId="0" build="p" autoUpdateAnimBg="0"/>
      <p:bldP spid="11286" grpId="0" build="p" autoUpdateAnimBg="0"/>
      <p:bldP spid="11288" grpId="0" build="p" autoUpdateAnimBg="0"/>
      <p:bldP spid="11289" grpId="0" build="p" autoUpdateAnimBg="0"/>
      <p:bldP spid="11290" grpId="0" build="p" autoUpdateAnimBg="0"/>
      <p:bldP spid="11291" grpId="0" build="p" autoUpdateAnimBg="0"/>
      <p:bldP spid="11293" grpId="0" build="p" autoUpdateAnimBg="0"/>
      <p:bldP spid="11294" grpId="0" build="p" autoUpdateAnimBg="0"/>
      <p:bldP spid="11295" grpId="0" build="p" autoUpdateAnimBg="0"/>
      <p:bldP spid="11296" grpId="0" build="p" autoUpdateAnimBg="0"/>
      <p:bldP spid="11297" grpId="0" build="p" autoUpdateAnimBg="0"/>
      <p:bldP spid="11298" grpId="0" build="p" autoUpdateAnimBg="0"/>
      <p:bldP spid="11299" grpId="0" build="p" autoUpdateAnimBg="0"/>
      <p:bldP spid="11300" grpId="0" build="p" autoUpdateAnimBg="0"/>
      <p:bldP spid="11301"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AutoShape 16"/>
          <p:cNvSpPr>
            <a:spLocks noGrp="1" noChangeArrowheads="1"/>
          </p:cNvSpPr>
          <p:nvPr>
            <p:ph idx="1"/>
          </p:nvPr>
        </p:nvSpPr>
        <p:spPr>
          <a:xfrm>
            <a:off x="152400" y="990600"/>
            <a:ext cx="2819400" cy="5715000"/>
          </a:xfrm>
          <a:prstGeom prst="roundRect">
            <a:avLst>
              <a:gd name="adj" fmla="val 16667"/>
            </a:avLst>
          </a:prstGeom>
          <a:solidFill>
            <a:schemeClr val="bg1"/>
          </a:solidFill>
          <a:ln>
            <a:solidFill>
              <a:srgbClr val="006699"/>
            </a:solidFill>
            <a:round/>
            <a:headEnd type="none" w="med" len="med"/>
            <a:tailEnd type="none" w="med" len="med"/>
          </a:ln>
        </p:spPr>
        <p:txBody>
          <a:bodyPr/>
          <a:lstStyle/>
          <a:p>
            <a:pPr>
              <a:spcBef>
                <a:spcPct val="0"/>
              </a:spcBef>
              <a:buFontTx/>
              <a:buNone/>
            </a:pPr>
            <a:r>
              <a:rPr lang="tr-TR" sz="1200" b="1" smtClean="0">
                <a:solidFill>
                  <a:srgbClr val="FF0000"/>
                </a:solidFill>
              </a:rPr>
              <a:t> </a:t>
            </a:r>
            <a:r>
              <a:rPr lang="tr-TR" sz="1200" b="1" smtClean="0">
                <a:solidFill>
                  <a:srgbClr val="FF0000"/>
                </a:solidFill>
                <a:latin typeface="Comic Sans MS" pitchFamily="66" charset="0"/>
              </a:rPr>
              <a:t>CV’NİN BOYUTU NASIL OLMALIDIR</a:t>
            </a:r>
            <a:endParaRPr lang="tr-TR" sz="1200" b="1" smtClean="0">
              <a:latin typeface="Comic Sans MS" pitchFamily="66" charset="0"/>
            </a:endParaRPr>
          </a:p>
          <a:p>
            <a:pPr>
              <a:spcBef>
                <a:spcPct val="0"/>
              </a:spcBef>
              <a:buFontTx/>
              <a:buNone/>
            </a:pPr>
            <a:endParaRPr lang="tr-TR" sz="1200" b="1" smtClean="0">
              <a:latin typeface="Comic Sans MS" pitchFamily="66" charset="0"/>
            </a:endParaRPr>
          </a:p>
          <a:p>
            <a:pPr>
              <a:spcBef>
                <a:spcPct val="0"/>
              </a:spcBef>
              <a:buFontTx/>
              <a:buNone/>
            </a:pPr>
            <a:r>
              <a:rPr lang="tr-TR" sz="1200" smtClean="0">
                <a:latin typeface="Comic Sans MS" pitchFamily="66" charset="0"/>
              </a:rPr>
              <a:t>Her şeyden önce CV çok uzun veya çok kısa olmamalıdır.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Gerçekte herhangi bir kısıtlama yapılmamasına rağmen CV ideal olarak bir sayfayı geçmemelidir.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Bununla beraber genellikle CV’ler bir sayfayı geçmez diye, birçok önemli bilgiyi tek bir sayfaya sığdırmaya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Aynı şekilde bir sayfaya sığabilecek bilgileri gereksiz bir takım bilgilerle ve abartarak uzatmaya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Gereksiz kişisel bilgiler yazmaktan sakının.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Akılda kalabilecek nitelikte, anahtar kelimeler kullanmaya dikkat edin. </a:t>
            </a:r>
            <a:endParaRPr lang="en-AU" sz="1200" smtClean="0">
              <a:latin typeface="Comic Sans MS" pitchFamily="66" charset="0"/>
            </a:endParaRPr>
          </a:p>
          <a:p>
            <a:pPr>
              <a:spcBef>
                <a:spcPct val="0"/>
              </a:spcBef>
              <a:buFontTx/>
              <a:buNone/>
            </a:pPr>
            <a:endParaRPr lang="en-US" sz="1200" smtClean="0">
              <a:latin typeface="Comic Sans MS" pitchFamily="66" charset="0"/>
            </a:endParaRPr>
          </a:p>
        </p:txBody>
      </p:sp>
      <p:sp>
        <p:nvSpPr>
          <p:cNvPr id="52241" name="AutoShape 17"/>
          <p:cNvSpPr>
            <a:spLocks noChangeArrowheads="1"/>
          </p:cNvSpPr>
          <p:nvPr/>
        </p:nvSpPr>
        <p:spPr bwMode="auto">
          <a:xfrm>
            <a:off x="3124200" y="914400"/>
            <a:ext cx="2895600" cy="5715000"/>
          </a:xfrm>
          <a:prstGeom prst="roundRect">
            <a:avLst>
              <a:gd name="adj" fmla="val 16667"/>
            </a:avLst>
          </a:prstGeom>
          <a:solidFill>
            <a:schemeClr val="bg1"/>
          </a:solidFill>
          <a:ln w="9525">
            <a:solidFill>
              <a:srgbClr val="006699"/>
            </a:solidFill>
            <a:round/>
            <a:headEnd/>
            <a:tailEnd/>
          </a:ln>
        </p:spPr>
        <p:txBody>
          <a:bodyPr/>
          <a:lstStyle/>
          <a:p>
            <a:pPr marL="342900" indent="-342900" algn="l" eaLnBrk="1" hangingPunct="1">
              <a:lnSpc>
                <a:spcPct val="90000"/>
              </a:lnSpc>
              <a:spcBef>
                <a:spcPct val="20000"/>
              </a:spcBef>
              <a:buClr>
                <a:srgbClr val="006699"/>
              </a:buClr>
              <a:buSzPct val="65000"/>
              <a:buFont typeface="Wingdings" pitchFamily="2" charset="2"/>
              <a:buNone/>
            </a:pPr>
            <a:r>
              <a:rPr lang="tr-TR" sz="1200" b="1" i="0">
                <a:solidFill>
                  <a:srgbClr val="FF0000"/>
                </a:solidFill>
                <a:latin typeface="Comic Sans MS" pitchFamily="66" charset="0"/>
              </a:rPr>
              <a:t>CV NE İLE YAZILMALIDIR</a:t>
            </a:r>
          </a:p>
          <a:p>
            <a:pPr marL="342900" indent="-342900" algn="l" eaLnBrk="1" hangingPunct="1">
              <a:lnSpc>
                <a:spcPct val="90000"/>
              </a:lnSpc>
              <a:spcBef>
                <a:spcPct val="20000"/>
              </a:spcBef>
              <a:buClr>
                <a:srgbClr val="006699"/>
              </a:buClr>
              <a:buSzPct val="65000"/>
              <a:buFont typeface="Wingdings" pitchFamily="2" charset="2"/>
              <a:buNone/>
            </a:pPr>
            <a:endParaRPr lang="tr-TR" sz="1200" b="1" i="0">
              <a:solidFill>
                <a:schemeClr val="tx1"/>
              </a:solidFill>
              <a:latin typeface="Comic Sans MS" pitchFamily="66" charset="0"/>
            </a:endParaRPr>
          </a:p>
          <a:p>
            <a:pPr marL="342900" indent="-342900" algn="l" eaLnBrk="1" hangingPunct="1">
              <a:lnSpc>
                <a:spcPct val="90000"/>
              </a:lnSpc>
              <a:spcBef>
                <a:spcPct val="20000"/>
              </a:spcBef>
              <a:buClr>
                <a:srgbClr val="006699"/>
              </a:buClr>
              <a:buSzPct val="65000"/>
              <a:buFont typeface="Wingdings" pitchFamily="2" charset="2"/>
              <a:buNone/>
            </a:pPr>
            <a:r>
              <a:rPr lang="tr-TR" sz="1200" i="0">
                <a:solidFill>
                  <a:schemeClr val="tx1"/>
                </a:solidFill>
                <a:latin typeface="Comic Sans MS" pitchFamily="66" charset="0"/>
              </a:rPr>
              <a:t>Günümüzde içeriği rahat anlaşılır ve etkili bir CV hazırlamak ve gerektiğinde değişiklikler yapmak için bilgisayar kullanılmalıdır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Bilgisayarda mevcut olan çok çeşitli karakterlerden istediğiniz birini kullanmanız mümkündür. </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Ancak CV’nizin tümünü tek bir karakter kullanarak yazmayı unutmayın. </a:t>
            </a:r>
            <a:r>
              <a:rPr lang="en-US" sz="1200" i="0">
                <a:solidFill>
                  <a:schemeClr val="tx1"/>
                </a:solidFill>
                <a:latin typeface="Comic Sans MS" pitchFamily="66" charset="0"/>
              </a:rPr>
              <a:t>‘Helvetica’, ‘Arial’, ‘Times New Roman’  ideal olarak kullanabilecek karakterlerdir. </a:t>
            </a:r>
            <a:endParaRPr lang="tr-TR" sz="1200" i="0">
              <a:solidFill>
                <a:schemeClr val="tx1"/>
              </a:solidFill>
              <a:latin typeface="Comic Sans MS" pitchFamily="66" charset="0"/>
            </a:endParaRPr>
          </a:p>
          <a:p>
            <a:pPr marL="342900" indent="-342900" algn="l"/>
            <a:endParaRPr lang="tr-TR" sz="1200" i="0">
              <a:solidFill>
                <a:schemeClr val="tx1"/>
              </a:solidFill>
              <a:latin typeface="Comic Sans MS" pitchFamily="66" charset="0"/>
            </a:endParaRPr>
          </a:p>
          <a:p>
            <a:pPr marL="342900" indent="-342900" algn="l"/>
            <a:r>
              <a:rPr lang="en-US" sz="1200" i="0">
                <a:solidFill>
                  <a:schemeClr val="tx1"/>
                </a:solidFill>
                <a:latin typeface="Comic Sans MS" pitchFamily="66" charset="0"/>
              </a:rPr>
              <a:t>11 ya da 12 punto ile oldukça okunaklı bir CV yazabilirsiniz</a:t>
            </a:r>
            <a:endParaRPr lang="tr-TR" sz="1200"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i="0">
                <a:solidFill>
                  <a:schemeClr val="tx1"/>
                </a:solidFill>
                <a:latin typeface="Comic Sans MS" pitchFamily="66" charset="0"/>
              </a:rPr>
              <a:t>Bununla beraber beyaz ve fazla parlak olmayan, orta veya orta-üstü kalitede kağıt kullanılmalıdır</a:t>
            </a:r>
            <a:endParaRPr lang="en-AU" i="0">
              <a:solidFill>
                <a:schemeClr val="tx1"/>
              </a:solidFill>
            </a:endParaRPr>
          </a:p>
          <a:p>
            <a:pPr marL="342900" indent="-342900" algn="l"/>
            <a:endParaRPr lang="en-AU" sz="1200" i="0">
              <a:solidFill>
                <a:schemeClr val="tx1"/>
              </a:solidFill>
              <a:latin typeface="Comic Sans MS" pitchFamily="66" charset="0"/>
            </a:endParaRPr>
          </a:p>
        </p:txBody>
      </p:sp>
      <p:sp>
        <p:nvSpPr>
          <p:cNvPr id="52242" name="AutoShape 18"/>
          <p:cNvSpPr>
            <a:spLocks noChangeArrowheads="1"/>
          </p:cNvSpPr>
          <p:nvPr/>
        </p:nvSpPr>
        <p:spPr bwMode="auto">
          <a:xfrm>
            <a:off x="6172200" y="914400"/>
            <a:ext cx="2667000" cy="5638800"/>
          </a:xfrm>
          <a:prstGeom prst="roundRect">
            <a:avLst>
              <a:gd name="adj" fmla="val 16667"/>
            </a:avLst>
          </a:prstGeom>
          <a:solidFill>
            <a:schemeClr val="bg1"/>
          </a:solidFill>
          <a:ln w="9525">
            <a:solidFill>
              <a:srgbClr val="006699"/>
            </a:solidFill>
            <a:round/>
            <a:headEnd/>
            <a:tailEnd/>
          </a:ln>
        </p:spPr>
        <p:txBody>
          <a:bodyPr/>
          <a:lstStyle/>
          <a:p>
            <a:pPr marL="342900" indent="-342900" algn="l"/>
            <a:r>
              <a:rPr lang="tr-TR" sz="1200" b="1" i="0">
                <a:solidFill>
                  <a:srgbClr val="FF0000"/>
                </a:solidFill>
                <a:latin typeface="Comic Sans MS" pitchFamily="66" charset="0"/>
              </a:rPr>
              <a:t>CV DE MUTLAKA FOTOĞRAF OLMALIMIDIR?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Eğer fotoğraflı CV isteniyorsa mutlaka CV’nize vesikalık bir fotoğrafınızı ekleyin. Fotoğrafınızın sizin  en doğal halinize yakın olmasına dikkat edin. Özellikle fotoğraf istenmemiş ise koymakta ısrar etmenize gerek olmayabilir.</a:t>
            </a: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REFERANS SECİMİ NASIL OLMALIDIR</a:t>
            </a:r>
          </a:p>
          <a:p>
            <a:pPr marL="342900" indent="-342900" algn="l"/>
            <a:r>
              <a:rPr lang="tr-TR" sz="1200" i="0">
                <a:solidFill>
                  <a:schemeClr val="tx1"/>
                </a:solidFill>
                <a:latin typeface="Comic Sans MS" pitchFamily="66" charset="0"/>
              </a:rPr>
              <a:t>Hiç bir işveren, CV’nizdeki referansları tek başına ele alıp, size iş vermez. Referanslar, sizin kişiliğiniz ya da çalışma sisteminiz hakkında doğru bilgileri verebilecek kişilerdir. Genelde 3 referans yeterlidir. Referans listesine yazılacak kişilerin adını, ünvanını/pozisyonunu, adres ve iş saatleri içinde ulaşılabilecek telefonunu mutlaka yazın.</a:t>
            </a:r>
            <a:endParaRPr lang="en-AU" sz="1200" b="1"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 </a:t>
            </a:r>
            <a:endParaRPr lang="en-AU" sz="1200" b="1" i="0">
              <a:solidFill>
                <a:srgbClr val="FF0000"/>
              </a:solidFill>
              <a:latin typeface="Comic Sans MS" pitchFamily="66" charset="0"/>
            </a:endParaRPr>
          </a:p>
        </p:txBody>
      </p:sp>
      <p:pic>
        <p:nvPicPr>
          <p:cNvPr id="18437" name="Picture 19" descr="career"/>
          <p:cNvPicPr>
            <a:picLocks noChangeAspect="1" noChangeArrowheads="1"/>
          </p:cNvPicPr>
          <p:nvPr/>
        </p:nvPicPr>
        <p:blipFill>
          <a:blip r:embed="rId2"/>
          <a:srcRect/>
          <a:stretch>
            <a:fillRect/>
          </a:stretch>
        </p:blipFill>
        <p:spPr bwMode="auto">
          <a:xfrm>
            <a:off x="8404225" y="0"/>
            <a:ext cx="739775" cy="838200"/>
          </a:xfrm>
          <a:prstGeom prst="rect">
            <a:avLst/>
          </a:prstGeom>
          <a:noFill/>
          <a:ln w="9525">
            <a:noFill/>
            <a:miter lim="800000"/>
            <a:headEnd/>
            <a:tailEnd/>
          </a:ln>
        </p:spPr>
      </p:pic>
      <p:sp>
        <p:nvSpPr>
          <p:cNvPr id="18438" name="Rectangle 20"/>
          <p:cNvSpPr>
            <a:spLocks noChangeArrowheads="1"/>
          </p:cNvSpPr>
          <p:nvPr/>
        </p:nvSpPr>
        <p:spPr bwMode="auto">
          <a:xfrm>
            <a:off x="0" y="0"/>
            <a:ext cx="3270250" cy="581025"/>
          </a:xfrm>
          <a:prstGeom prst="rect">
            <a:avLst/>
          </a:prstGeom>
          <a:noFill/>
          <a:ln w="9525" algn="ctr">
            <a:noFill/>
            <a:miter lim="800000"/>
            <a:headEnd/>
            <a:tailEnd/>
          </a:ln>
        </p:spPr>
        <p:txBody>
          <a:bodyPr wrap="none" anchor="ctr">
            <a:spAutoFit/>
          </a:bodyPr>
          <a:lstStyle/>
          <a:p>
            <a:pPr algn="l"/>
            <a:r>
              <a:rPr lang="tr-TR" sz="1600" b="1" i="0">
                <a:solidFill>
                  <a:srgbClr val="FF0000"/>
                </a:solidFill>
                <a:latin typeface="Comic Sans MS" pitchFamily="66" charset="0"/>
              </a:rPr>
              <a:t>İYİ BİR CV’NİN FORMATI VE</a:t>
            </a:r>
          </a:p>
          <a:p>
            <a:pPr algn="l"/>
            <a:r>
              <a:rPr lang="tr-TR" sz="1600" b="1" i="0">
                <a:solidFill>
                  <a:srgbClr val="FF0000"/>
                </a:solidFill>
                <a:latin typeface="Comic Sans MS" pitchFamily="66" charset="0"/>
              </a:rPr>
              <a:t> BİCİMİ NASIL OLMALIDIR</a:t>
            </a:r>
          </a:p>
        </p:txBody>
      </p:sp>
    </p:spTree>
    <p:extLst>
      <p:ext uri="{BB962C8B-B14F-4D97-AF65-F5344CB8AC3E}">
        <p14:creationId xmlns:p14="http://schemas.microsoft.com/office/powerpoint/2010/main" val="2482148960"/>
      </p:ext>
    </p:extLst>
  </p:cSld>
  <p:clrMapOvr>
    <a:masterClrMapping/>
  </p:clrMapOvr>
  <p:transition advTm="14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52240">
                                            <p:bg/>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2000"/>
                                  </p:stCondLst>
                                  <p:childTnLst>
                                    <p:set>
                                      <p:cBhvr>
                                        <p:cTn id="9" dur="1" fill="hold">
                                          <p:stCondLst>
                                            <p:cond delay="0"/>
                                          </p:stCondLst>
                                        </p:cTn>
                                        <p:tgtEl>
                                          <p:spTgt spid="52240">
                                            <p:txEl>
                                              <p:pRg st="0" end="0"/>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500"/>
                                  </p:stCondLst>
                                  <p:childTnLst>
                                    <p:set>
                                      <p:cBhvr>
                                        <p:cTn id="12" dur="1" fill="hold">
                                          <p:stCondLst>
                                            <p:cond delay="0"/>
                                          </p:stCondLst>
                                        </p:cTn>
                                        <p:tgtEl>
                                          <p:spTgt spid="52240">
                                            <p:txEl>
                                              <p:pRg st="2" end="2"/>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5000"/>
                                  </p:stCondLst>
                                  <p:childTnLst>
                                    <p:set>
                                      <p:cBhvr>
                                        <p:cTn id="15" dur="1" fill="hold">
                                          <p:stCondLst>
                                            <p:cond delay="0"/>
                                          </p:stCondLst>
                                        </p:cTn>
                                        <p:tgtEl>
                                          <p:spTgt spid="52240">
                                            <p:txEl>
                                              <p:pRg st="4" end="4"/>
                                            </p:txEl>
                                          </p:spTgt>
                                        </p:tgtEl>
                                        <p:attrNameLst>
                                          <p:attrName>style.visibility</p:attrName>
                                        </p:attrNameLst>
                                      </p:cBhvr>
                                      <p:to>
                                        <p:strVal val="visible"/>
                                      </p:to>
                                    </p:set>
                                  </p:childTnLst>
                                </p:cTn>
                              </p:par>
                            </p:childTnLst>
                          </p:cTn>
                        </p:par>
                        <p:par>
                          <p:cTn id="16" fill="hold">
                            <p:stCondLst>
                              <p:cond delay="9500"/>
                            </p:stCondLst>
                            <p:childTnLst>
                              <p:par>
                                <p:cTn id="17" presetID="1" presetClass="entr" presetSubtype="0" fill="hold" grpId="0" nodeType="afterEffect">
                                  <p:stCondLst>
                                    <p:cond delay="5000"/>
                                  </p:stCondLst>
                                  <p:childTnLst>
                                    <p:set>
                                      <p:cBhvr>
                                        <p:cTn id="18" dur="1" fill="hold">
                                          <p:stCondLst>
                                            <p:cond delay="0"/>
                                          </p:stCondLst>
                                        </p:cTn>
                                        <p:tgtEl>
                                          <p:spTgt spid="52240">
                                            <p:txEl>
                                              <p:pRg st="6" end="6"/>
                                            </p:txEl>
                                          </p:spTgt>
                                        </p:tgtEl>
                                        <p:attrNameLst>
                                          <p:attrName>style.visibility</p:attrName>
                                        </p:attrNameLst>
                                      </p:cBhvr>
                                      <p:to>
                                        <p:strVal val="visible"/>
                                      </p:to>
                                    </p:set>
                                  </p:childTnLst>
                                </p:cTn>
                              </p:par>
                            </p:childTnLst>
                          </p:cTn>
                        </p:par>
                        <p:par>
                          <p:cTn id="19" fill="hold">
                            <p:stCondLst>
                              <p:cond delay="14500"/>
                            </p:stCondLst>
                            <p:childTnLst>
                              <p:par>
                                <p:cTn id="20" presetID="1" presetClass="entr" presetSubtype="0" fill="hold" grpId="0" nodeType="afterEffect">
                                  <p:stCondLst>
                                    <p:cond delay="5000"/>
                                  </p:stCondLst>
                                  <p:childTnLst>
                                    <p:set>
                                      <p:cBhvr>
                                        <p:cTn id="21" dur="1" fill="hold">
                                          <p:stCondLst>
                                            <p:cond delay="0"/>
                                          </p:stCondLst>
                                        </p:cTn>
                                        <p:tgtEl>
                                          <p:spTgt spid="52240">
                                            <p:txEl>
                                              <p:pRg st="8" end="8"/>
                                            </p:txEl>
                                          </p:spTgt>
                                        </p:tgtEl>
                                        <p:attrNameLst>
                                          <p:attrName>style.visibility</p:attrName>
                                        </p:attrNameLst>
                                      </p:cBhvr>
                                      <p:to>
                                        <p:strVal val="visible"/>
                                      </p:to>
                                    </p:set>
                                  </p:childTnLst>
                                </p:cTn>
                              </p:par>
                            </p:childTnLst>
                          </p:cTn>
                        </p:par>
                        <p:par>
                          <p:cTn id="22" fill="hold">
                            <p:stCondLst>
                              <p:cond delay="19500"/>
                            </p:stCondLst>
                            <p:childTnLst>
                              <p:par>
                                <p:cTn id="23" presetID="1" presetClass="entr" presetSubtype="0" fill="hold" grpId="0" nodeType="afterEffect">
                                  <p:stCondLst>
                                    <p:cond delay="5000"/>
                                  </p:stCondLst>
                                  <p:childTnLst>
                                    <p:set>
                                      <p:cBhvr>
                                        <p:cTn id="24" dur="1" fill="hold">
                                          <p:stCondLst>
                                            <p:cond delay="0"/>
                                          </p:stCondLst>
                                        </p:cTn>
                                        <p:tgtEl>
                                          <p:spTgt spid="52240">
                                            <p:txEl>
                                              <p:pRg st="10" end="10"/>
                                            </p:txEl>
                                          </p:spTgt>
                                        </p:tgtEl>
                                        <p:attrNameLst>
                                          <p:attrName>style.visibility</p:attrName>
                                        </p:attrNameLst>
                                      </p:cBhvr>
                                      <p:to>
                                        <p:strVal val="visible"/>
                                      </p:to>
                                    </p:set>
                                  </p:childTnLst>
                                </p:cTn>
                              </p:par>
                            </p:childTnLst>
                          </p:cTn>
                        </p:par>
                        <p:par>
                          <p:cTn id="25" fill="hold">
                            <p:stCondLst>
                              <p:cond delay="24500"/>
                            </p:stCondLst>
                            <p:childTnLst>
                              <p:par>
                                <p:cTn id="26" presetID="1" presetClass="entr" presetSubtype="0" fill="hold" grpId="0" nodeType="afterEffect">
                                  <p:stCondLst>
                                    <p:cond delay="5000"/>
                                  </p:stCondLst>
                                  <p:childTnLst>
                                    <p:set>
                                      <p:cBhvr>
                                        <p:cTn id="27" dur="1" fill="hold">
                                          <p:stCondLst>
                                            <p:cond delay="0"/>
                                          </p:stCondLst>
                                        </p:cTn>
                                        <p:tgtEl>
                                          <p:spTgt spid="52240">
                                            <p:txEl>
                                              <p:pRg st="12" end="12"/>
                                            </p:txEl>
                                          </p:spTgt>
                                        </p:tgtEl>
                                        <p:attrNameLst>
                                          <p:attrName>style.visibility</p:attrName>
                                        </p:attrNameLst>
                                      </p:cBhvr>
                                      <p:to>
                                        <p:strVal val="visible"/>
                                      </p:to>
                                    </p:set>
                                  </p:childTnLst>
                                </p:cTn>
                              </p:par>
                            </p:childTnLst>
                          </p:cTn>
                        </p:par>
                        <p:par>
                          <p:cTn id="28" fill="hold">
                            <p:stCondLst>
                              <p:cond delay="29500"/>
                            </p:stCondLst>
                            <p:childTnLst>
                              <p:par>
                                <p:cTn id="29" presetID="1" presetClass="entr" presetSubtype="0" fill="hold" grpId="0" nodeType="afterEffect">
                                  <p:stCondLst>
                                    <p:cond delay="2000"/>
                                  </p:stCondLst>
                                  <p:childTnLst>
                                    <p:set>
                                      <p:cBhvr>
                                        <p:cTn id="30" dur="1" fill="hold">
                                          <p:stCondLst>
                                            <p:cond delay="0"/>
                                          </p:stCondLst>
                                        </p:cTn>
                                        <p:tgtEl>
                                          <p:spTgt spid="52241"/>
                                        </p:tgtEl>
                                        <p:attrNameLst>
                                          <p:attrName>style.visibility</p:attrName>
                                        </p:attrNameLst>
                                      </p:cBhvr>
                                      <p:to>
                                        <p:strVal val="visible"/>
                                      </p:to>
                                    </p:set>
                                  </p:childTnLst>
                                </p:cTn>
                              </p:par>
                            </p:childTnLst>
                          </p:cTn>
                        </p:par>
                        <p:par>
                          <p:cTn id="31" fill="hold">
                            <p:stCondLst>
                              <p:cond delay="31500"/>
                            </p:stCondLst>
                            <p:childTnLst>
                              <p:par>
                                <p:cTn id="32" presetID="1" presetClass="entr" presetSubtype="0" fill="hold" grpId="0" nodeType="afterEffect">
                                  <p:stCondLst>
                                    <p:cond delay="33000"/>
                                  </p:stCondLst>
                                  <p:childTnLst>
                                    <p:set>
                                      <p:cBhvr>
                                        <p:cTn id="33" dur="1" fill="hold">
                                          <p:stCondLst>
                                            <p:cond delay="0"/>
                                          </p:stCondLst>
                                        </p:cTn>
                                        <p:tgtEl>
                                          <p:spTgt spid="52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0" grpId="0" build="p" animBg="1"/>
      <p:bldP spid="52241" grpId="0" animBg="1"/>
      <p:bldP spid="5224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2"/>
          <a:srcRect/>
          <a:stretch>
            <a:fillRect/>
          </a:stretch>
        </p:blipFill>
        <p:spPr bwMode="auto">
          <a:xfrm>
            <a:off x="467544" y="980728"/>
            <a:ext cx="8064896" cy="5616624"/>
          </a:xfrm>
          <a:prstGeom prst="rect">
            <a:avLst/>
          </a:prstGeom>
          <a:noFill/>
          <a:ln w="9525">
            <a:noFill/>
            <a:miter lim="800000"/>
            <a:headEnd/>
            <a:tailEnd/>
          </a:ln>
          <a:effectLst/>
        </p:spPr>
      </p:pic>
    </p:spTree>
    <p:extLst>
      <p:ext uri="{BB962C8B-B14F-4D97-AF65-F5344CB8AC3E}">
        <p14:creationId xmlns:p14="http://schemas.microsoft.com/office/powerpoint/2010/main" val="262156404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611560" y="1268760"/>
            <a:ext cx="8322128" cy="4979640"/>
          </a:xfrm>
        </p:spPr>
        <p:txBody>
          <a:bodyPr>
            <a:normAutofit/>
          </a:bodyPr>
          <a:lstStyle/>
          <a:p>
            <a:pPr marL="82296" indent="0" algn="just">
              <a:buNone/>
            </a:pPr>
            <a:r>
              <a:rPr lang="tr-TR" sz="2400" dirty="0" smtClean="0"/>
              <a:t>3) </a:t>
            </a:r>
            <a:r>
              <a:rPr lang="tr-TR" sz="2400" b="1" dirty="0" smtClean="0"/>
              <a:t>Örgütte Çalışanların Tavsiyeleri</a:t>
            </a:r>
          </a:p>
          <a:p>
            <a:pPr marL="82296" indent="0" algn="just">
              <a:buNone/>
            </a:pPr>
            <a:r>
              <a:rPr lang="tr-TR" sz="2400" dirty="0"/>
              <a:t>Bir kurumun çalışanları, o kuruma sağlanacak elemanlar konusunda etkin bir rol oynayabilirler. Bu bakımdan zaman zaman diğer yöntemlerle birlikte ya da tek başına bu yolda tercih edilmektedir</a:t>
            </a:r>
            <a:r>
              <a:rPr lang="tr-TR" sz="2400" dirty="0" smtClean="0"/>
              <a:t>.. Çalışanların </a:t>
            </a:r>
            <a:r>
              <a:rPr lang="tr-TR" sz="2400" dirty="0"/>
              <a:t>kurumlarındaki işgücü açığını çevrelerine ve arkadaşlarına duyurmaları bu ihtiyacı kısa sürede </a:t>
            </a:r>
            <a:r>
              <a:rPr lang="tr-TR" sz="2400" dirty="0" smtClean="0"/>
              <a:t>giderebilir.</a:t>
            </a:r>
          </a:p>
          <a:p>
            <a:pPr algn="just">
              <a:lnSpc>
                <a:spcPct val="80000"/>
              </a:lnSpc>
              <a:buClrTx/>
            </a:pPr>
            <a:r>
              <a:rPr lang="en-US" altLang="tr-TR" sz="2400" dirty="0" err="1"/>
              <a:t>Özellikle</a:t>
            </a:r>
            <a:r>
              <a:rPr lang="en-US" altLang="tr-TR" sz="2400" dirty="0"/>
              <a:t> </a:t>
            </a:r>
            <a:r>
              <a:rPr lang="en-US" altLang="tr-TR" sz="2400" dirty="0" err="1"/>
              <a:t>küçük</a:t>
            </a:r>
            <a:r>
              <a:rPr lang="en-US" altLang="tr-TR" sz="2400" dirty="0"/>
              <a:t> </a:t>
            </a:r>
            <a:r>
              <a:rPr lang="en-US" altLang="tr-TR" sz="2400" dirty="0" err="1"/>
              <a:t>işletmelerde</a:t>
            </a:r>
            <a:r>
              <a:rPr lang="en-US" altLang="tr-TR" sz="2400" dirty="0"/>
              <a:t> </a:t>
            </a:r>
            <a:r>
              <a:rPr lang="en-US" altLang="tr-TR" sz="2400" dirty="0" err="1"/>
              <a:t>boşalan</a:t>
            </a:r>
            <a:r>
              <a:rPr lang="en-US" altLang="tr-TR" sz="2400" dirty="0"/>
              <a:t> </a:t>
            </a:r>
            <a:r>
              <a:rPr lang="en-US" altLang="tr-TR" sz="2400" dirty="0" err="1"/>
              <a:t>görevlere</a:t>
            </a:r>
            <a:r>
              <a:rPr lang="en-US" altLang="tr-TR" sz="2400" dirty="0"/>
              <a:t> </a:t>
            </a:r>
            <a:r>
              <a:rPr lang="en-US" altLang="tr-TR" sz="2400" dirty="0" err="1"/>
              <a:t>eleman</a:t>
            </a:r>
            <a:r>
              <a:rPr lang="en-US" altLang="tr-TR" sz="2400" dirty="0"/>
              <a:t> </a:t>
            </a:r>
            <a:r>
              <a:rPr lang="en-US" altLang="tr-TR" sz="2400" dirty="0" err="1"/>
              <a:t>bulunmasında</a:t>
            </a:r>
            <a:r>
              <a:rPr lang="en-US" altLang="tr-TR" sz="2400" dirty="0"/>
              <a:t> </a:t>
            </a:r>
            <a:r>
              <a:rPr lang="en-US" altLang="tr-TR" sz="2400" dirty="0" err="1"/>
              <a:t>çalışanların</a:t>
            </a:r>
            <a:r>
              <a:rPr lang="en-US" altLang="tr-TR" sz="2400" dirty="0"/>
              <a:t> </a:t>
            </a:r>
            <a:r>
              <a:rPr lang="en-US" altLang="tr-TR" sz="2400" dirty="0" err="1"/>
              <a:t>öğütlerinden</a:t>
            </a:r>
            <a:r>
              <a:rPr lang="en-US" altLang="tr-TR" sz="2400" dirty="0"/>
              <a:t> </a:t>
            </a:r>
            <a:r>
              <a:rPr lang="en-US" altLang="tr-TR" sz="2400" dirty="0" err="1"/>
              <a:t>yararlanılır</a:t>
            </a:r>
            <a:r>
              <a:rPr lang="en-US" altLang="tr-TR" sz="2400" dirty="0"/>
              <a:t>.</a:t>
            </a:r>
          </a:p>
          <a:p>
            <a:pPr algn="just">
              <a:lnSpc>
                <a:spcPct val="80000"/>
              </a:lnSpc>
              <a:buClrTx/>
            </a:pPr>
            <a:r>
              <a:rPr lang="en-US" altLang="tr-TR" sz="2400" dirty="0"/>
              <a:t>Bu </a:t>
            </a:r>
            <a:r>
              <a:rPr lang="en-US" altLang="tr-TR" sz="2400" dirty="0" err="1"/>
              <a:t>yolla</a:t>
            </a:r>
            <a:r>
              <a:rPr lang="en-US" altLang="tr-TR" sz="2400" dirty="0"/>
              <a:t> </a:t>
            </a:r>
            <a:r>
              <a:rPr lang="en-US" altLang="tr-TR" sz="2400" dirty="0" err="1"/>
              <a:t>personel</a:t>
            </a:r>
            <a:r>
              <a:rPr lang="en-US" altLang="tr-TR" sz="2400" dirty="0"/>
              <a:t> </a:t>
            </a:r>
            <a:r>
              <a:rPr lang="en-US" altLang="tr-TR" sz="2400" dirty="0" err="1"/>
              <a:t>bulmanın</a:t>
            </a:r>
            <a:r>
              <a:rPr lang="en-US" altLang="tr-TR" sz="2400" dirty="0"/>
              <a:t> </a:t>
            </a:r>
            <a:r>
              <a:rPr lang="en-US" altLang="tr-TR" sz="2400" dirty="0" err="1"/>
              <a:t>kötüye</a:t>
            </a:r>
            <a:r>
              <a:rPr lang="en-US" altLang="tr-TR" sz="2400" dirty="0"/>
              <a:t> </a:t>
            </a:r>
            <a:r>
              <a:rPr lang="en-US" altLang="tr-TR" sz="2400" dirty="0" err="1"/>
              <a:t>kullanılma</a:t>
            </a:r>
            <a:r>
              <a:rPr lang="en-US" altLang="tr-TR" sz="2400" dirty="0"/>
              <a:t> </a:t>
            </a:r>
            <a:r>
              <a:rPr lang="en-US" altLang="tr-TR" sz="2400" dirty="0" err="1"/>
              <a:t>ihtimali</a:t>
            </a:r>
            <a:r>
              <a:rPr lang="en-US" altLang="tr-TR" sz="2400" dirty="0"/>
              <a:t> </a:t>
            </a:r>
            <a:r>
              <a:rPr lang="en-US" altLang="tr-TR" sz="2400" dirty="0" err="1"/>
              <a:t>yüksektir</a:t>
            </a:r>
            <a:r>
              <a:rPr lang="en-US" altLang="tr-TR" sz="2400" dirty="0"/>
              <a:t>. </a:t>
            </a:r>
          </a:p>
          <a:p>
            <a:pPr algn="just">
              <a:lnSpc>
                <a:spcPct val="80000"/>
              </a:lnSpc>
              <a:buClrTx/>
            </a:pPr>
            <a:r>
              <a:rPr lang="en-US" altLang="tr-TR" sz="2400" dirty="0" err="1"/>
              <a:t>Bunun</a:t>
            </a:r>
            <a:r>
              <a:rPr lang="en-US" altLang="tr-TR" sz="2400" dirty="0"/>
              <a:t> </a:t>
            </a:r>
            <a:r>
              <a:rPr lang="en-US" altLang="tr-TR" sz="2400" dirty="0" err="1"/>
              <a:t>sonucunda</a:t>
            </a:r>
            <a:r>
              <a:rPr lang="en-US" altLang="tr-TR" sz="2400" dirty="0"/>
              <a:t> </a:t>
            </a:r>
            <a:r>
              <a:rPr lang="en-US" altLang="tr-TR" sz="2400" dirty="0" err="1"/>
              <a:t>düşük</a:t>
            </a:r>
            <a:r>
              <a:rPr lang="en-US" altLang="tr-TR" sz="2400" dirty="0"/>
              <a:t> </a:t>
            </a:r>
            <a:r>
              <a:rPr lang="en-US" altLang="tr-TR" sz="2400" dirty="0" err="1"/>
              <a:t>verimlilik</a:t>
            </a:r>
            <a:r>
              <a:rPr lang="en-US" altLang="tr-TR" sz="2400" dirty="0"/>
              <a:t> </a:t>
            </a:r>
            <a:r>
              <a:rPr lang="en-US" altLang="tr-TR" sz="2400" dirty="0" err="1" smtClean="0"/>
              <a:t>doğabilir</a:t>
            </a:r>
            <a:r>
              <a:rPr lang="tr-TR" altLang="tr-TR" sz="2400" dirty="0" smtClean="0"/>
              <a:t>.</a:t>
            </a:r>
            <a:endParaRPr lang="tr-TR" sz="2400" dirty="0"/>
          </a:p>
        </p:txBody>
      </p:sp>
    </p:spTree>
    <p:extLst>
      <p:ext uri="{BB962C8B-B14F-4D97-AF65-F5344CB8AC3E}">
        <p14:creationId xmlns:p14="http://schemas.microsoft.com/office/powerpoint/2010/main" val="64894136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4) </a:t>
            </a:r>
            <a:r>
              <a:rPr lang="tr-TR" sz="2400" b="1" dirty="0" smtClean="0"/>
              <a:t>İş Kurumu</a:t>
            </a:r>
          </a:p>
          <a:p>
            <a:pPr marL="82296" indent="0" algn="just">
              <a:buNone/>
            </a:pPr>
            <a:endParaRPr lang="tr-TR" sz="2400" dirty="0" smtClean="0"/>
          </a:p>
          <a:p>
            <a:pPr marL="82296" indent="0" algn="just">
              <a:buNone/>
            </a:pPr>
            <a:r>
              <a:rPr lang="tr-TR" sz="2400" dirty="0" smtClean="0"/>
              <a:t>Devlet </a:t>
            </a:r>
            <a:r>
              <a:rPr lang="tr-TR" sz="2400" dirty="0"/>
              <a:t>tarafından kurulan ve yönetilen iş kurumları, çeşitli nicelik ve nitelikte </a:t>
            </a:r>
            <a:r>
              <a:rPr lang="tr-TR" sz="2400" dirty="0" err="1"/>
              <a:t>işgören</a:t>
            </a:r>
            <a:r>
              <a:rPr lang="tr-TR" sz="2400" dirty="0"/>
              <a:t> arayan işletmeler ile iş arayan kişiler </a:t>
            </a:r>
            <a:r>
              <a:rPr lang="tr-TR" sz="2400" dirty="0" smtClean="0"/>
              <a:t>arasında </a:t>
            </a:r>
            <a:r>
              <a:rPr lang="tr-TR" sz="2400" dirty="0"/>
              <a:t>aracılık eden kurumlardır. </a:t>
            </a:r>
            <a:endParaRPr lang="tr-TR" sz="2400" dirty="0" smtClean="0"/>
          </a:p>
          <a:p>
            <a:pPr marL="82296" indent="0" algn="just">
              <a:buNone/>
            </a:pPr>
            <a:endParaRPr lang="tr-TR" sz="2400" dirty="0" smtClean="0"/>
          </a:p>
          <a:p>
            <a:pPr marL="82296" indent="0" algn="just">
              <a:buNone/>
            </a:pPr>
            <a:r>
              <a:rPr lang="tr-TR" sz="2400" dirty="0"/>
              <a:t>Bu amaçla kurulan Türkiye İş Kurumu, işlemelerin personel ihtiyacına yönelik istihdam olanaklarını takip etme ve iş arayan adaylar ile </a:t>
            </a:r>
            <a:r>
              <a:rPr lang="tr-TR" sz="2400" dirty="0" err="1"/>
              <a:t>işgören</a:t>
            </a:r>
            <a:r>
              <a:rPr lang="tr-TR" sz="2400" dirty="0"/>
              <a:t> arayan işletmeler arasında bir köprü oluşturan kamuya bağlı kurumdur. İş arayan bireylerin kuruma direk başvurarak, gerekli eğitim, iş deneyimi ve yetkinlikleriyle ilgili bilgilerinin İş kurumu </a:t>
            </a:r>
            <a:r>
              <a:rPr lang="tr-TR" sz="2400" dirty="0" err="1"/>
              <a:t>veritabanında</a:t>
            </a:r>
            <a:r>
              <a:rPr lang="tr-TR" sz="2400" dirty="0"/>
              <a:t>, işletmelerin personel ihtiyacının doğduğu durumlarda bireyin yönlendirilmesiyle </a:t>
            </a:r>
            <a:r>
              <a:rPr lang="tr-TR" sz="2400" dirty="0" smtClean="0"/>
              <a:t>gerçekleşmektedir.</a:t>
            </a:r>
            <a:endParaRPr lang="tr-TR" sz="2400"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60648"/>
            <a:ext cx="1852464" cy="122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77863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340768"/>
            <a:ext cx="7498080" cy="4907632"/>
          </a:xfrm>
        </p:spPr>
        <p:txBody>
          <a:bodyPr>
            <a:normAutofit lnSpcReduction="10000"/>
          </a:bodyPr>
          <a:lstStyle/>
          <a:p>
            <a:pPr marL="82296" indent="0">
              <a:buNone/>
            </a:pPr>
            <a:r>
              <a:rPr lang="tr-TR" sz="2400" dirty="0" smtClean="0"/>
              <a:t>5) </a:t>
            </a:r>
            <a:r>
              <a:rPr lang="tr-TR" sz="2400" b="1" dirty="0"/>
              <a:t>Özel İstihdam </a:t>
            </a:r>
            <a:r>
              <a:rPr lang="tr-TR" sz="2400" b="1" dirty="0" smtClean="0"/>
              <a:t>Büroları</a:t>
            </a:r>
          </a:p>
          <a:p>
            <a:pPr marL="82296" indent="0" algn="just">
              <a:buNone/>
            </a:pPr>
            <a:endParaRPr lang="tr-TR" sz="2400" dirty="0" smtClean="0"/>
          </a:p>
          <a:p>
            <a:pPr marL="82296" indent="0" algn="just">
              <a:buNone/>
            </a:pPr>
            <a:r>
              <a:rPr lang="tr-TR" sz="2400" dirty="0" smtClean="0"/>
              <a:t>Çalışan arayan örgütler ile iş arayan adayları bir araya getiren kurumlardır.</a:t>
            </a:r>
          </a:p>
          <a:p>
            <a:pPr marL="82296" indent="0" algn="just">
              <a:buNone/>
            </a:pPr>
            <a:endParaRPr lang="tr-TR" sz="2400" dirty="0" smtClean="0"/>
          </a:p>
          <a:p>
            <a:pPr marL="82296" indent="0" algn="just">
              <a:buNone/>
            </a:pPr>
            <a:r>
              <a:rPr lang="tr-TR" sz="2400" dirty="0" smtClean="0"/>
              <a:t>Yasal </a:t>
            </a:r>
            <a:r>
              <a:rPr lang="tr-TR" sz="2400" dirty="0"/>
              <a:t>kuruluşları oldukça yeni olan özel istihdam büroları işletmenin personel ihtiyacının karşılanması konusunda deneyimli ve uzmanlaşmış danışmanlık firmalarıdır. İşletmelerin aramış oldukları nitelikte adayları araştırıp bulma işlevlerini yürütmekte, kendi oluşturmuş oldukları </a:t>
            </a:r>
            <a:r>
              <a:rPr lang="tr-TR" sz="2400" dirty="0" err="1"/>
              <a:t>veritabanlarında</a:t>
            </a:r>
            <a:r>
              <a:rPr lang="tr-TR" sz="2400" dirty="0"/>
              <a:t> ya da yapacakları yeni duyurularla aday havuzu </a:t>
            </a:r>
            <a:r>
              <a:rPr lang="tr-TR" sz="2400" dirty="0" smtClean="0"/>
              <a:t>oluşturmaktadırlar.</a:t>
            </a:r>
            <a:endParaRPr lang="tr-T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97736"/>
            <a:ext cx="2314947"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525505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a:bodyPr>
          <a:lstStyle/>
          <a:p>
            <a:pPr marL="82296" indent="0">
              <a:buNone/>
            </a:pPr>
            <a:r>
              <a:rPr lang="tr-TR" sz="2400" dirty="0" smtClean="0"/>
              <a:t>6) </a:t>
            </a:r>
            <a:r>
              <a:rPr lang="tr-TR" sz="2400" b="1" dirty="0"/>
              <a:t>Sendika ve Mesleki </a:t>
            </a:r>
            <a:r>
              <a:rPr lang="tr-TR" sz="2400" b="1" dirty="0" smtClean="0"/>
              <a:t>Kuruluşlar</a:t>
            </a:r>
          </a:p>
          <a:p>
            <a:pPr marL="82296" indent="0" algn="just">
              <a:buNone/>
            </a:pPr>
            <a:r>
              <a:rPr lang="tr-TR" sz="2400" i="1" dirty="0"/>
              <a:t>Sendikalar; </a:t>
            </a:r>
            <a:r>
              <a:rPr lang="tr-TR" sz="2400" dirty="0"/>
              <a:t>işveren ve işçilerin, çalışma hayatı ilişkilerinde, sosyal ve ekonomik haklarını, menfaatlerini karşılıklı korumak ve bunları geliştirmek için kurulan tüzel kişiliklerdir.</a:t>
            </a:r>
          </a:p>
          <a:p>
            <a:pPr marL="82296" indent="0" algn="just">
              <a:buNone/>
            </a:pPr>
            <a:r>
              <a:rPr lang="tr-TR" sz="2400" i="1" dirty="0"/>
              <a:t>Mesleki Kuruluşlar; </a:t>
            </a:r>
            <a:r>
              <a:rPr lang="tr-TR" sz="2400" dirty="0"/>
              <a:t>Kamu kurumu niteliğinde olan meslek kuruluşları, hizmet yerinden yönetim kuruluşları arasında yer almaktadır. Bu kuruluşlar, belirli mesleğe mensup bireyler tarafından oluşturulan, tüzel kişiliğe sahip, belirli ölçüde kamu görevini yerine getirmekle yükümlü, bünyesindeki üyeler üzerinde kamu hukukundan kaynaklı belirli yetkileri bulunan kişi toplulukları arasında yer </a:t>
            </a:r>
            <a:r>
              <a:rPr lang="tr-TR" sz="2400" dirty="0" smtClean="0"/>
              <a:t>almaktadır. </a:t>
            </a:r>
            <a:endParaRPr lang="tr-TR"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76672"/>
            <a:ext cx="18415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86323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620688"/>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lnSpcReduction="10000"/>
          </a:bodyPr>
          <a:lstStyle/>
          <a:p>
            <a:pPr marL="82296" indent="0">
              <a:buNone/>
            </a:pPr>
            <a:r>
              <a:rPr lang="tr-TR" sz="2400" dirty="0"/>
              <a:t>6) </a:t>
            </a:r>
            <a:r>
              <a:rPr lang="tr-TR" sz="2400" b="1" dirty="0"/>
              <a:t>Sendika ve Mesleki </a:t>
            </a:r>
            <a:r>
              <a:rPr lang="tr-TR" sz="2400" b="1" dirty="0" smtClean="0"/>
              <a:t>Kuruluşlar</a:t>
            </a:r>
          </a:p>
          <a:p>
            <a:pPr algn="just">
              <a:buClrTx/>
            </a:pPr>
            <a:r>
              <a:rPr lang="tr-TR" sz="2400" dirty="0"/>
              <a:t>Bu yöntemde boş kadrolarını doldurmak durumunda olan işletme, hangi nitelik ve nicelikte personel aradığını ilgili sendikaya bildirerek onun istenen personeli sağlaması önerisinde bulunur. </a:t>
            </a:r>
            <a:endParaRPr lang="tr-TR" sz="2400" dirty="0" smtClean="0"/>
          </a:p>
          <a:p>
            <a:pPr algn="just">
              <a:buClrTx/>
            </a:pPr>
            <a:r>
              <a:rPr lang="tr-TR" sz="2400" dirty="0" smtClean="0"/>
              <a:t>Kuşkusuz </a:t>
            </a:r>
            <a:r>
              <a:rPr lang="tr-TR" sz="2400" dirty="0"/>
              <a:t>yönetim-sendika ilişkilerinin iyi olduğu ortamlarda başvurulabilecek bir yoldur. Ancak ilişkiler olumsuz ise yönetimin bu kaynaktan yararlanması düşünülemez. </a:t>
            </a:r>
            <a:endParaRPr lang="tr-TR" sz="2400" dirty="0" smtClean="0"/>
          </a:p>
          <a:p>
            <a:pPr algn="just">
              <a:buClrTx/>
            </a:pPr>
            <a:r>
              <a:rPr lang="tr-TR" sz="2400" dirty="0" smtClean="0"/>
              <a:t>Mühendislik</a:t>
            </a:r>
            <a:r>
              <a:rPr lang="tr-TR" sz="2400" dirty="0"/>
              <a:t>, muhasebe, sağlık hizmetleri, eğitim vb. alanlarda mesleki birlik ve gelişmeyi amaçlayan meslek birlikleri, üyelerinin iş bulmaları için de etkinlikte </a:t>
            </a:r>
            <a:r>
              <a:rPr lang="tr-TR" sz="2400" dirty="0" smtClean="0"/>
              <a:t>bulunmaktadırlar.</a:t>
            </a:r>
            <a:endParaRPr lang="tr-TR" sz="2400" b="1" dirty="0"/>
          </a:p>
          <a:p>
            <a:endParaRPr lang="tr-TR" dirty="0"/>
          </a:p>
        </p:txBody>
      </p:sp>
    </p:spTree>
    <p:extLst>
      <p:ext uri="{BB962C8B-B14F-4D97-AF65-F5344CB8AC3E}">
        <p14:creationId xmlns:p14="http://schemas.microsoft.com/office/powerpoint/2010/main" val="44033777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052736"/>
            <a:ext cx="7498080" cy="5195664"/>
          </a:xfrm>
        </p:spPr>
        <p:txBody>
          <a:bodyPr>
            <a:normAutofit/>
          </a:bodyPr>
          <a:lstStyle/>
          <a:p>
            <a:pPr marL="82296" indent="0">
              <a:buNone/>
            </a:pPr>
            <a:r>
              <a:rPr lang="tr-TR" sz="2400" dirty="0" smtClean="0"/>
              <a:t>7) </a:t>
            </a:r>
            <a:r>
              <a:rPr lang="tr-TR" sz="2400" b="1" dirty="0" smtClean="0"/>
              <a:t>İnternet</a:t>
            </a:r>
          </a:p>
          <a:p>
            <a:pPr marL="82296" indent="0" algn="just">
              <a:buNone/>
            </a:pPr>
            <a:endParaRPr lang="tr-TR" sz="2000" dirty="0" smtClean="0"/>
          </a:p>
          <a:p>
            <a:pPr marL="82296" indent="0" algn="just">
              <a:buNone/>
            </a:pPr>
            <a:r>
              <a:rPr lang="tr-TR" sz="2000" dirty="0" smtClean="0"/>
              <a:t>İnternetten </a:t>
            </a:r>
            <a:r>
              <a:rPr lang="tr-TR" sz="2000" dirty="0"/>
              <a:t>işe alım, günümüzün rekabetçi işgücü pazarında nitelikli adayların çekilmesinde ve yerleştirilmesinde insan kaynakları uygulayıcılarına oldukça yardımcı </a:t>
            </a:r>
            <a:r>
              <a:rPr lang="tr-TR" sz="2000" dirty="0" smtClean="0"/>
              <a:t>olmaktadır.</a:t>
            </a:r>
          </a:p>
          <a:p>
            <a:pPr marL="82296" indent="0" algn="just">
              <a:buNone/>
            </a:pPr>
            <a:endParaRPr lang="tr-TR" sz="2000" dirty="0" smtClean="0"/>
          </a:p>
          <a:p>
            <a:pPr marL="82296" indent="0" algn="just">
              <a:buNone/>
            </a:pPr>
            <a:r>
              <a:rPr lang="tr-TR" sz="2000" dirty="0"/>
              <a:t>Profesyonel anlamda internetten işe alım hizmeti sağlayan kariyer sitelerinin yanında işletmeler, kendi oluşturdukları kurumsal web siteleri aracılığıyla da adaylara </a:t>
            </a:r>
            <a:r>
              <a:rPr lang="tr-TR" sz="2000" dirty="0" smtClean="0"/>
              <a:t>ulaşabilmektedirler.</a:t>
            </a:r>
            <a:r>
              <a:rPr lang="tr-TR" sz="2000" dirty="0"/>
              <a:t> İşletmeler bu yolu tercih ettiklerinde, kurumsal web sitelerinden başvuru kabulünde elektronik posta veya başvuru formu yoluyla aday başvurularını </a:t>
            </a:r>
            <a:r>
              <a:rPr lang="tr-TR" sz="2000" dirty="0" smtClean="0"/>
              <a:t>alabilmektedir.</a:t>
            </a:r>
          </a:p>
          <a:p>
            <a:pPr marL="82296" indent="0" algn="just">
              <a:buNone/>
            </a:pPr>
            <a:endParaRPr lang="tr-TR" sz="2000" dirty="0" smtClean="0"/>
          </a:p>
          <a:p>
            <a:pPr marL="82296" indent="0" algn="just">
              <a:buNone/>
            </a:pPr>
            <a:r>
              <a:rPr lang="tr-TR" sz="2000" dirty="0"/>
              <a:t>İnternet, olası çalışanların çekilmesinde ucuz, uygun ve </a:t>
            </a:r>
            <a:r>
              <a:rPr lang="tr-TR" sz="2000" dirty="0" err="1"/>
              <a:t>inovatif</a:t>
            </a:r>
            <a:r>
              <a:rPr lang="tr-TR" sz="2000" dirty="0"/>
              <a:t> bir yol olarak işe alım yapan kişilere avantaj </a:t>
            </a:r>
            <a:r>
              <a:rPr lang="tr-TR" sz="2000" dirty="0" smtClean="0"/>
              <a:t>sağlamaktadır. </a:t>
            </a:r>
            <a:endParaRPr lang="tr-TR"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642" y="476672"/>
            <a:ext cx="2111838"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08008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a:bodyPr>
          <a:lstStyle/>
          <a:p>
            <a:pPr marL="82296" indent="0">
              <a:buNone/>
            </a:pPr>
            <a:r>
              <a:rPr lang="tr-TR" sz="2400" dirty="0" smtClean="0"/>
              <a:t>8) </a:t>
            </a:r>
            <a:r>
              <a:rPr lang="tr-TR" sz="2400" b="1" dirty="0"/>
              <a:t>Eğitim </a:t>
            </a:r>
            <a:r>
              <a:rPr lang="tr-TR" sz="2400" b="1" dirty="0" smtClean="0"/>
              <a:t>Kuruluşları</a:t>
            </a:r>
          </a:p>
          <a:p>
            <a:pPr marL="82296" indent="0" algn="just">
              <a:buNone/>
            </a:pPr>
            <a:r>
              <a:rPr lang="tr-TR" sz="2000" dirty="0"/>
              <a:t>İşletmeler, eleman yetiştiren eğitim kuruluşları ile ilişki kurarak </a:t>
            </a:r>
            <a:r>
              <a:rPr lang="tr-TR" sz="2000" dirty="0" err="1"/>
              <a:t>işgören</a:t>
            </a:r>
            <a:r>
              <a:rPr lang="tr-TR" sz="2000" dirty="0"/>
              <a:t> alımına gidebilirler. Özellikle mesleki ve teknik konularda eğitim veren okullar ve yüksekokullarla kurulan yakın ilişki, işletmenin gereksinim duyduğu personelin bulunmasına iyi bir kaynak </a:t>
            </a:r>
            <a:r>
              <a:rPr lang="tr-TR" sz="2000" dirty="0" smtClean="0"/>
              <a:t>oluşturur.</a:t>
            </a:r>
          </a:p>
          <a:p>
            <a:pPr algn="just">
              <a:buClrTx/>
            </a:pPr>
            <a:r>
              <a:rPr lang="en-US" altLang="tr-TR" sz="2000" dirty="0" err="1"/>
              <a:t>Düzenlenen</a:t>
            </a:r>
            <a:r>
              <a:rPr lang="en-US" altLang="tr-TR" sz="2000" dirty="0"/>
              <a:t> “</a:t>
            </a:r>
            <a:r>
              <a:rPr lang="en-US" altLang="tr-TR" sz="2000" dirty="0" err="1"/>
              <a:t>kariyer</a:t>
            </a:r>
            <a:r>
              <a:rPr lang="en-US" altLang="tr-TR" sz="2000" dirty="0"/>
              <a:t> </a:t>
            </a:r>
            <a:r>
              <a:rPr lang="en-US" altLang="tr-TR" sz="2000" dirty="0" err="1"/>
              <a:t>günleri</a:t>
            </a:r>
            <a:r>
              <a:rPr lang="en-US" altLang="tr-TR" sz="2000" dirty="0"/>
              <a:t>” </a:t>
            </a:r>
            <a:r>
              <a:rPr lang="en-US" altLang="tr-TR" sz="2000" dirty="0" err="1"/>
              <a:t>öğrencilere</a:t>
            </a:r>
            <a:r>
              <a:rPr lang="en-US" altLang="tr-TR" sz="2000" dirty="0"/>
              <a:t> </a:t>
            </a:r>
            <a:r>
              <a:rPr lang="en-US" altLang="tr-TR" sz="2000" dirty="0" err="1"/>
              <a:t>meslekleri</a:t>
            </a:r>
            <a:r>
              <a:rPr lang="en-US" altLang="tr-TR" sz="2000" dirty="0"/>
              <a:t> </a:t>
            </a:r>
            <a:r>
              <a:rPr lang="en-US" altLang="tr-TR" sz="2000" dirty="0" err="1"/>
              <a:t>ve</a:t>
            </a:r>
            <a:r>
              <a:rPr lang="en-US" altLang="tr-TR" sz="2000" dirty="0"/>
              <a:t> </a:t>
            </a:r>
            <a:r>
              <a:rPr lang="en-US" altLang="tr-TR" sz="2000" dirty="0" err="1"/>
              <a:t>firmaları</a:t>
            </a:r>
            <a:r>
              <a:rPr lang="en-US" altLang="tr-TR" sz="2000" dirty="0"/>
              <a:t> </a:t>
            </a:r>
            <a:r>
              <a:rPr lang="en-US" altLang="tr-TR" sz="2000" dirty="0" err="1"/>
              <a:t>tanıtmak</a:t>
            </a:r>
            <a:r>
              <a:rPr lang="en-US" altLang="tr-TR" sz="2000" dirty="0"/>
              <a:t> </a:t>
            </a:r>
            <a:r>
              <a:rPr lang="en-US" altLang="tr-TR" sz="2000" dirty="0" err="1"/>
              <a:t>açısından</a:t>
            </a:r>
            <a:r>
              <a:rPr lang="en-US" altLang="tr-TR" sz="2000" dirty="0"/>
              <a:t> </a:t>
            </a:r>
            <a:r>
              <a:rPr lang="en-US" altLang="tr-TR" sz="2000" dirty="0" err="1"/>
              <a:t>bir</a:t>
            </a:r>
            <a:r>
              <a:rPr lang="en-US" altLang="tr-TR" sz="2000" dirty="0"/>
              <a:t> </a:t>
            </a:r>
            <a:r>
              <a:rPr lang="en-US" altLang="tr-TR" sz="2000" dirty="0" err="1"/>
              <a:t>fırsat</a:t>
            </a:r>
            <a:r>
              <a:rPr lang="en-US" altLang="tr-TR" sz="2000" dirty="0"/>
              <a:t> </a:t>
            </a:r>
            <a:r>
              <a:rPr lang="en-US" altLang="tr-TR" sz="2000" dirty="0" err="1"/>
              <a:t>yaratır</a:t>
            </a:r>
            <a:r>
              <a:rPr lang="en-US" altLang="tr-TR" sz="2000" dirty="0"/>
              <a:t>. </a:t>
            </a:r>
            <a:r>
              <a:rPr lang="en-US" altLang="tr-TR" sz="2000" dirty="0" err="1"/>
              <a:t>İşletmeler</a:t>
            </a:r>
            <a:r>
              <a:rPr lang="en-US" altLang="tr-TR" sz="2000" dirty="0"/>
              <a:t> de </a:t>
            </a:r>
            <a:r>
              <a:rPr lang="en-US" altLang="tr-TR" sz="2000" dirty="0" err="1"/>
              <a:t>başarılı</a:t>
            </a:r>
            <a:r>
              <a:rPr lang="en-US" altLang="tr-TR" sz="2000" dirty="0"/>
              <a:t> </a:t>
            </a:r>
            <a:r>
              <a:rPr lang="en-US" altLang="tr-TR" sz="2000" dirty="0" err="1"/>
              <a:t>öğrencileri</a:t>
            </a:r>
            <a:r>
              <a:rPr lang="en-US" altLang="tr-TR" sz="2000" dirty="0"/>
              <a:t> </a:t>
            </a:r>
            <a:r>
              <a:rPr lang="en-US" altLang="tr-TR" sz="2000" dirty="0" err="1"/>
              <a:t>takibe</a:t>
            </a:r>
            <a:r>
              <a:rPr lang="en-US" altLang="tr-TR" sz="2000" dirty="0"/>
              <a:t> </a:t>
            </a:r>
            <a:r>
              <a:rPr lang="en-US" altLang="tr-TR" sz="2000" dirty="0" err="1"/>
              <a:t>alarak</a:t>
            </a:r>
            <a:r>
              <a:rPr lang="en-US" altLang="tr-TR" sz="2000" dirty="0"/>
              <a:t> </a:t>
            </a:r>
            <a:r>
              <a:rPr lang="en-US" altLang="tr-TR" sz="2000" dirty="0" err="1"/>
              <a:t>bünyesine</a:t>
            </a:r>
            <a:r>
              <a:rPr lang="en-US" altLang="tr-TR" sz="2000" dirty="0"/>
              <a:t> </a:t>
            </a:r>
            <a:r>
              <a:rPr lang="en-US" altLang="tr-TR" sz="2000" dirty="0" err="1"/>
              <a:t>kazandırmaya</a:t>
            </a:r>
            <a:r>
              <a:rPr lang="en-US" altLang="tr-TR" sz="2000" dirty="0"/>
              <a:t> </a:t>
            </a:r>
            <a:r>
              <a:rPr lang="en-US" altLang="tr-TR" sz="2000" dirty="0" err="1"/>
              <a:t>çalışırlar</a:t>
            </a:r>
            <a:r>
              <a:rPr lang="en-US" altLang="tr-TR" sz="2000" dirty="0"/>
              <a:t>.</a:t>
            </a:r>
          </a:p>
          <a:p>
            <a:pPr algn="just">
              <a:buClrTx/>
            </a:pPr>
            <a:r>
              <a:rPr lang="tr-TR" sz="2000" dirty="0"/>
              <a:t>Eğitim kurumlarından istihdam sağlama, düşük masraflı olması, yetenekli ve genç beyinlere ulaşılabilmesi, istihdamın kolay ve hızlı bir şekilde tedarik edilmesi açısından yararlı olmakla birlikte, adayların herhangi bir iş deneyimi olmayışı, çalışma hayatına yabancı olmaları nedeniyle bazı olumsuz etkileri </a:t>
            </a:r>
            <a:r>
              <a:rPr lang="tr-TR" sz="2000" dirty="0" smtClean="0"/>
              <a:t>bulunmaktadır.</a:t>
            </a:r>
            <a:endParaRPr lang="tr-TR" sz="2000"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3924"/>
          <a:stretch/>
        </p:blipFill>
        <p:spPr bwMode="auto">
          <a:xfrm>
            <a:off x="6948264" y="404664"/>
            <a:ext cx="1905000"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61901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9) </a:t>
            </a:r>
            <a:r>
              <a:rPr lang="tr-TR" sz="2400" b="1" dirty="0" smtClean="0"/>
              <a:t>Özürlü ve </a:t>
            </a:r>
            <a:r>
              <a:rPr lang="tr-TR" sz="2400" b="1" dirty="0"/>
              <a:t>Eski </a:t>
            </a:r>
            <a:r>
              <a:rPr lang="tr-TR" sz="2400" b="1" dirty="0" smtClean="0"/>
              <a:t>Hükümlüler</a:t>
            </a:r>
            <a:endParaRPr lang="tr-TR" sz="2400" b="1" dirty="0"/>
          </a:p>
          <a:p>
            <a:pPr marL="82296" indent="0" algn="just">
              <a:buClrTx/>
              <a:buNone/>
            </a:pPr>
            <a:r>
              <a:rPr lang="tr-TR" sz="2400" dirty="0"/>
              <a:t>İş kanunu, </a:t>
            </a:r>
            <a:r>
              <a:rPr lang="tr-TR" sz="2400" dirty="0" smtClean="0"/>
              <a:t>özürlü ve </a:t>
            </a:r>
            <a:r>
              <a:rPr lang="tr-TR" sz="2400" dirty="0"/>
              <a:t>eski hükümlüleri topluma kazandırmak amacıyla işverenlere yasal yükümlülükler getirmektedir.</a:t>
            </a:r>
          </a:p>
          <a:p>
            <a:pPr algn="just">
              <a:buClrTx/>
            </a:pPr>
            <a:r>
              <a:rPr lang="tr-TR" sz="2400" dirty="0"/>
              <a:t>4857 sayılı İş Kanunu’nun 30. Maddesine göre “</a:t>
            </a:r>
            <a:r>
              <a:rPr lang="tr-TR" sz="2400" i="1" dirty="0"/>
              <a:t>İşverenler, elli veya daha fazla işçi çalıştırdıkları özel sektör işyerlerinde yüzde üç özürlü, kamu işyerlerinde ise yüzde dört özürlü ve yüzde iki eski hükümlü işçiyi meslek, beden ve ruhi durumlarına uygun işlerde çalıştırmakla yükümlüdürler. Aynı il sınırları içinde birden fazla işyeri bulunan işverenin bu kapsamda çalıştırmakla yükümlü olduğu işçi sayısı, toplam işçi sayısına göre hesaplanır</a:t>
            </a:r>
            <a:r>
              <a:rPr lang="tr-TR" sz="2400" dirty="0"/>
              <a:t>” denilmektedir. Sakat ve hükümlerin topluma kazandırılmasına yönelik çıkartılan yasalar, işverenler için de bir personel seçim kaynağı olabilmektedir.</a:t>
            </a:r>
          </a:p>
          <a:p>
            <a:pPr marL="82296" indent="0">
              <a:buNone/>
            </a:pPr>
            <a:endParaRPr lang="tr-TR"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21717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60196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24744"/>
            <a:ext cx="7498080" cy="5123656"/>
          </a:xfrm>
        </p:spPr>
        <p:txBody>
          <a:bodyPr>
            <a:normAutofit/>
          </a:bodyPr>
          <a:lstStyle/>
          <a:p>
            <a:pPr marL="82296" indent="0" algn="just">
              <a:buNone/>
            </a:pPr>
            <a:r>
              <a:rPr lang="tr-TR" sz="2400" dirty="0" smtClean="0"/>
              <a:t>10) </a:t>
            </a:r>
            <a:r>
              <a:rPr lang="tr-TR" sz="2400" b="1" dirty="0"/>
              <a:t>Staj </a:t>
            </a:r>
            <a:r>
              <a:rPr lang="tr-TR" sz="2400" b="1" dirty="0" smtClean="0"/>
              <a:t>Uygulamaları</a:t>
            </a:r>
          </a:p>
          <a:p>
            <a:pPr marL="82296" indent="0" algn="just">
              <a:buNone/>
            </a:pPr>
            <a:r>
              <a:rPr lang="tr-TR" sz="2400" dirty="0"/>
              <a:t>Staj uygulaması öğrencilerin, teorik olarak öğrendikleri konuların iş hayatındaki uygulamalarını görmek ve deneyim kazanmalarını sağlamak amacıyla belirli bir süre ile firmalarda çalışmalarını içerir. </a:t>
            </a:r>
            <a:endParaRPr lang="tr-TR" sz="2400" dirty="0" smtClean="0"/>
          </a:p>
          <a:p>
            <a:pPr algn="just">
              <a:buClrTx/>
            </a:pPr>
            <a:r>
              <a:rPr lang="tr-TR" sz="2400" dirty="0" smtClean="0"/>
              <a:t>Staj </a:t>
            </a:r>
            <a:r>
              <a:rPr lang="tr-TR" sz="2400" dirty="0"/>
              <a:t>yapan öğrenciler, iş ile ilgili deneyim kazanırken, firmalar da bir anlamda geçici personel ihtiyaçlarını karşılarlar. </a:t>
            </a:r>
            <a:endParaRPr lang="tr-TR" sz="2400" dirty="0" smtClean="0"/>
          </a:p>
          <a:p>
            <a:pPr algn="just">
              <a:buClrTx/>
            </a:pPr>
            <a:r>
              <a:rPr lang="tr-TR" sz="2400" dirty="0" smtClean="0"/>
              <a:t>Ancak </a:t>
            </a:r>
            <a:r>
              <a:rPr lang="tr-TR" sz="2400" dirty="0"/>
              <a:t>firmalar açısından staj uygulamasında asıl önemli olan, stajyerler arasından sürekli olarak işe alınabilecek uygun nitelikte potansiyel adayların belirlenmesine olanak </a:t>
            </a:r>
            <a:r>
              <a:rPr lang="tr-TR" sz="2400" dirty="0" smtClean="0"/>
              <a:t>sağlamasıdır.</a:t>
            </a:r>
            <a:endParaRPr lang="tr-TR"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2656"/>
            <a:ext cx="218941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8794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648072"/>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lnSpcReduction="10000"/>
          </a:bodyPr>
          <a:lstStyle/>
          <a:p>
            <a:pPr marL="82296" indent="0">
              <a:buNone/>
            </a:pPr>
            <a:r>
              <a:rPr lang="tr-TR" sz="2400" b="1" dirty="0" smtClean="0"/>
              <a:t>11) </a:t>
            </a:r>
            <a:r>
              <a:rPr lang="tr-TR" sz="2400" b="1" dirty="0" err="1" smtClean="0"/>
              <a:t>İşgören</a:t>
            </a:r>
            <a:r>
              <a:rPr lang="tr-TR" sz="2400" b="1" dirty="0" smtClean="0"/>
              <a:t> Kiralama (Leasing)</a:t>
            </a:r>
          </a:p>
          <a:p>
            <a:pPr>
              <a:lnSpc>
                <a:spcPct val="80000"/>
              </a:lnSpc>
              <a:buClrTx/>
            </a:pPr>
            <a:endParaRPr lang="tr-TR" altLang="tr-TR" sz="2000" dirty="0" smtClean="0"/>
          </a:p>
          <a:p>
            <a:pPr algn="just">
              <a:lnSpc>
                <a:spcPct val="80000"/>
              </a:lnSpc>
              <a:buClrTx/>
            </a:pPr>
            <a:r>
              <a:rPr lang="en-US" altLang="tr-TR" sz="2000" dirty="0" err="1" smtClean="0"/>
              <a:t>Personel</a:t>
            </a:r>
            <a:r>
              <a:rPr lang="en-US" altLang="tr-TR" sz="2000" dirty="0" smtClean="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a:t>
            </a:r>
            <a:r>
              <a:rPr lang="en-US" altLang="tr-TR" sz="2000" dirty="0"/>
              <a:t> </a:t>
            </a:r>
            <a:r>
              <a:rPr lang="en-US" altLang="tr-TR" sz="2000" dirty="0" err="1"/>
              <a:t>ile</a:t>
            </a:r>
            <a:r>
              <a:rPr lang="en-US" altLang="tr-TR" sz="2000" dirty="0"/>
              <a:t> leasing </a:t>
            </a:r>
            <a:r>
              <a:rPr lang="en-US" altLang="tr-TR" sz="2000" dirty="0" err="1"/>
              <a:t>firması</a:t>
            </a:r>
            <a:r>
              <a:rPr lang="en-US" altLang="tr-TR" sz="2000" dirty="0"/>
              <a:t> </a:t>
            </a:r>
            <a:r>
              <a:rPr lang="en-US" altLang="tr-TR" sz="2000" dirty="0" err="1"/>
              <a:t>arasında</a:t>
            </a:r>
            <a:r>
              <a:rPr lang="en-US" altLang="tr-TR" sz="2000" dirty="0"/>
              <a:t> </a:t>
            </a:r>
            <a:r>
              <a:rPr lang="en-US" altLang="tr-TR" sz="2000" dirty="0" err="1"/>
              <a:t>yapılan</a:t>
            </a:r>
            <a:r>
              <a:rPr lang="en-US" altLang="tr-TR" sz="2000" dirty="0"/>
              <a:t> </a:t>
            </a:r>
            <a:r>
              <a:rPr lang="en-US" altLang="tr-TR" sz="2000" dirty="0" err="1"/>
              <a:t>bir</a:t>
            </a:r>
            <a:r>
              <a:rPr lang="en-US" altLang="tr-TR" sz="2000" dirty="0"/>
              <a:t> </a:t>
            </a:r>
            <a:r>
              <a:rPr lang="en-US" altLang="tr-TR" sz="2000" dirty="0" err="1"/>
              <a:t>kiralama</a:t>
            </a:r>
            <a:r>
              <a:rPr lang="en-US" altLang="tr-TR" sz="2000" dirty="0"/>
              <a:t> </a:t>
            </a:r>
            <a:r>
              <a:rPr lang="en-US" altLang="tr-TR" sz="2000" dirty="0" err="1"/>
              <a:t>sözleşmesi</a:t>
            </a:r>
            <a:r>
              <a:rPr lang="en-US" altLang="tr-TR" sz="2000" dirty="0"/>
              <a:t> </a:t>
            </a:r>
            <a:r>
              <a:rPr lang="en-US" altLang="tr-TR" sz="2000" dirty="0" err="1"/>
              <a:t>ile</a:t>
            </a:r>
            <a:r>
              <a:rPr lang="en-US" altLang="tr-TR" sz="2000" dirty="0"/>
              <a:t> </a:t>
            </a:r>
            <a:r>
              <a:rPr lang="en-US" altLang="tr-TR" sz="2000" dirty="0" err="1"/>
              <a:t>gerek</a:t>
            </a:r>
            <a:r>
              <a:rPr lang="en-US" altLang="tr-TR" sz="2000" dirty="0"/>
              <a:t> </a:t>
            </a:r>
            <a:r>
              <a:rPr lang="en-US" altLang="tr-TR" sz="2000" dirty="0" err="1"/>
              <a:t>duyulan</a:t>
            </a:r>
            <a:r>
              <a:rPr lang="en-US" altLang="tr-TR" sz="2000" dirty="0"/>
              <a:t> </a:t>
            </a:r>
            <a:r>
              <a:rPr lang="en-US" altLang="tr-TR" sz="2000" dirty="0" err="1"/>
              <a:t>sayı</a:t>
            </a:r>
            <a:r>
              <a:rPr lang="en-US" altLang="tr-TR" sz="2000" dirty="0"/>
              <a:t> </a:t>
            </a:r>
            <a:r>
              <a:rPr lang="en-US" altLang="tr-TR" sz="2000" dirty="0" err="1"/>
              <a:t>ve</a:t>
            </a:r>
            <a:r>
              <a:rPr lang="en-US" altLang="tr-TR" sz="2000" dirty="0"/>
              <a:t> </a:t>
            </a:r>
            <a:r>
              <a:rPr lang="en-US" altLang="tr-TR" sz="2000" dirty="0" err="1"/>
              <a:t>nitelikte</a:t>
            </a:r>
            <a:r>
              <a:rPr lang="en-US" altLang="tr-TR" sz="2000" dirty="0"/>
              <a:t> </a:t>
            </a:r>
            <a:r>
              <a:rPr lang="en-US" altLang="tr-TR" sz="2000" dirty="0" err="1"/>
              <a:t>personel</a:t>
            </a:r>
            <a:r>
              <a:rPr lang="en-US" altLang="tr-TR" sz="2000" dirty="0"/>
              <a:t> </a:t>
            </a:r>
            <a:r>
              <a:rPr lang="en-US" altLang="tr-TR" sz="2000" dirty="0" err="1"/>
              <a:t>işe</a:t>
            </a:r>
            <a:r>
              <a:rPr lang="en-US" altLang="tr-TR" sz="2000" dirty="0"/>
              <a:t> </a:t>
            </a:r>
            <a:r>
              <a:rPr lang="en-US" altLang="tr-TR" sz="2000" dirty="0" err="1"/>
              <a:t>alınmaktadır</a:t>
            </a:r>
            <a:r>
              <a:rPr lang="en-US" altLang="tr-TR" sz="2000" dirty="0"/>
              <a:t>.</a:t>
            </a:r>
          </a:p>
          <a:p>
            <a:pPr algn="just">
              <a:lnSpc>
                <a:spcPct val="80000"/>
              </a:lnSpc>
              <a:buClrTx/>
            </a:pPr>
            <a:r>
              <a:rPr lang="en-US" altLang="tr-TR" sz="2000" dirty="0" err="1"/>
              <a:t>İşe</a:t>
            </a:r>
            <a:r>
              <a:rPr lang="en-US" altLang="tr-TR" sz="2000" dirty="0"/>
              <a:t> </a:t>
            </a:r>
            <a:r>
              <a:rPr lang="en-US" altLang="tr-TR" sz="2000" dirty="0" err="1"/>
              <a:t>alınan</a:t>
            </a:r>
            <a:r>
              <a:rPr lang="en-US" altLang="tr-TR" sz="2000" dirty="0"/>
              <a:t> </a:t>
            </a:r>
            <a:r>
              <a:rPr lang="en-US" altLang="tr-TR" sz="2000" dirty="0" err="1"/>
              <a:t>işgörenler</a:t>
            </a:r>
            <a:r>
              <a:rPr lang="en-US" altLang="tr-TR" sz="2000" dirty="0"/>
              <a:t>, </a:t>
            </a:r>
            <a:r>
              <a:rPr lang="en-US" altLang="tr-TR" sz="2000" dirty="0" err="1"/>
              <a:t>aslında</a:t>
            </a:r>
            <a:r>
              <a:rPr lang="en-US" altLang="tr-TR" sz="2000" dirty="0"/>
              <a:t> leasing </a:t>
            </a:r>
            <a:r>
              <a:rPr lang="en-US" altLang="tr-TR" sz="2000" dirty="0" err="1"/>
              <a:t>firmasının</a:t>
            </a:r>
            <a:r>
              <a:rPr lang="en-US" altLang="tr-TR" sz="2000" dirty="0"/>
              <a:t> </a:t>
            </a:r>
            <a:r>
              <a:rPr lang="en-US" altLang="tr-TR" sz="2000" dirty="0" err="1"/>
              <a:t>kadrolu</a:t>
            </a:r>
            <a:r>
              <a:rPr lang="en-US" altLang="tr-TR" sz="2000" dirty="0"/>
              <a:t> </a:t>
            </a:r>
            <a:r>
              <a:rPr lang="en-US" altLang="tr-TR" sz="2000" dirty="0" err="1"/>
              <a:t>elemanlarıdır</a:t>
            </a:r>
            <a:r>
              <a:rPr lang="en-US" altLang="tr-TR" sz="2000" dirty="0"/>
              <a:t>.</a:t>
            </a:r>
          </a:p>
          <a:p>
            <a:pPr algn="just">
              <a:lnSpc>
                <a:spcPct val="80000"/>
              </a:lnSpc>
              <a:buClrTx/>
            </a:pPr>
            <a:r>
              <a:rPr lang="en-US" altLang="tr-TR" sz="2000" dirty="0" err="1"/>
              <a:t>İşletme</a:t>
            </a:r>
            <a:r>
              <a:rPr lang="en-US" altLang="tr-TR" sz="2000" dirty="0"/>
              <a:t>, </a:t>
            </a:r>
            <a:r>
              <a:rPr lang="en-US" altLang="tr-TR" sz="2000" dirty="0" err="1"/>
              <a:t>işte</a:t>
            </a:r>
            <a:r>
              <a:rPr lang="en-US" altLang="tr-TR" sz="2000" dirty="0"/>
              <a:t> </a:t>
            </a:r>
            <a:r>
              <a:rPr lang="en-US" altLang="tr-TR" sz="2000" dirty="0" err="1"/>
              <a:t>yeterli</a:t>
            </a:r>
            <a:r>
              <a:rPr lang="en-US" altLang="tr-TR" sz="2000" dirty="0"/>
              <a:t> </a:t>
            </a:r>
            <a:r>
              <a:rPr lang="en-US" altLang="tr-TR" sz="2000" dirty="0" err="1"/>
              <a:t>performansı</a:t>
            </a:r>
            <a:r>
              <a:rPr lang="en-US" altLang="tr-TR" sz="2000" dirty="0"/>
              <a:t> </a:t>
            </a:r>
            <a:r>
              <a:rPr lang="en-US" altLang="tr-TR" sz="2000" dirty="0" err="1"/>
              <a:t>gösteremeyen</a:t>
            </a:r>
            <a:r>
              <a:rPr lang="en-US" altLang="tr-TR" sz="2000" dirty="0"/>
              <a:t> </a:t>
            </a:r>
            <a:r>
              <a:rPr lang="en-US" altLang="tr-TR" sz="2000" dirty="0" err="1"/>
              <a:t>işgörenler</a:t>
            </a:r>
            <a:r>
              <a:rPr lang="en-US" altLang="tr-TR" sz="2000" dirty="0"/>
              <a:t> </a:t>
            </a:r>
            <a:r>
              <a:rPr lang="en-US" altLang="tr-TR" sz="2000" dirty="0" err="1"/>
              <a:t>yerine</a:t>
            </a:r>
            <a:r>
              <a:rPr lang="en-US" altLang="tr-TR" sz="2000" dirty="0"/>
              <a:t> de </a:t>
            </a:r>
            <a:r>
              <a:rPr lang="en-US" altLang="tr-TR" sz="2000" dirty="0" err="1"/>
              <a:t>yeni</a:t>
            </a:r>
            <a:r>
              <a:rPr lang="en-US" altLang="tr-TR" sz="2000" dirty="0"/>
              <a:t> </a:t>
            </a:r>
            <a:r>
              <a:rPr lang="en-US" altLang="tr-TR" sz="2000" dirty="0" err="1"/>
              <a:t>personel</a:t>
            </a:r>
            <a:r>
              <a:rPr lang="en-US" altLang="tr-TR" sz="2000" dirty="0"/>
              <a:t> </a:t>
            </a:r>
            <a:r>
              <a:rPr lang="en-US" altLang="tr-TR" sz="2000" dirty="0" err="1"/>
              <a:t>talep</a:t>
            </a:r>
            <a:r>
              <a:rPr lang="en-US" altLang="tr-TR" sz="2000" dirty="0"/>
              <a:t> </a:t>
            </a:r>
            <a:r>
              <a:rPr lang="en-US" altLang="tr-TR" sz="2000" dirty="0" err="1"/>
              <a:t>etmektedir</a:t>
            </a:r>
            <a:r>
              <a:rPr lang="en-US" altLang="tr-TR" sz="2000" dirty="0"/>
              <a:t>.</a:t>
            </a:r>
          </a:p>
          <a:p>
            <a:pPr algn="just">
              <a:lnSpc>
                <a:spcPct val="80000"/>
              </a:lnSpc>
              <a:buClrTx/>
            </a:pPr>
            <a:r>
              <a:rPr lang="en-US" altLang="tr-TR" sz="2000" dirty="0"/>
              <a:t>Bu </a:t>
            </a:r>
            <a:r>
              <a:rPr lang="en-US" altLang="tr-TR" sz="2000" dirty="0" err="1"/>
              <a:t>uygulamada</a:t>
            </a:r>
            <a:r>
              <a:rPr lang="en-US" altLang="tr-TR" sz="2000" dirty="0"/>
              <a:t> </a:t>
            </a:r>
            <a:r>
              <a:rPr lang="en-US" altLang="tr-TR" sz="2000" dirty="0" err="1"/>
              <a:t>kiraya</a:t>
            </a:r>
            <a:r>
              <a:rPr lang="en-US" altLang="tr-TR" sz="2000" dirty="0"/>
              <a:t> </a:t>
            </a:r>
            <a:r>
              <a:rPr lang="en-US" altLang="tr-TR" sz="2000" dirty="0" err="1"/>
              <a:t>veren</a:t>
            </a:r>
            <a:r>
              <a:rPr lang="en-US" altLang="tr-TR" sz="2000" dirty="0"/>
              <a:t> firma, </a:t>
            </a:r>
            <a:r>
              <a:rPr lang="en-US" altLang="tr-TR" sz="2000" dirty="0" err="1"/>
              <a:t>işgörenleri</a:t>
            </a:r>
            <a:r>
              <a:rPr lang="en-US" altLang="tr-TR" sz="2000" dirty="0"/>
              <a:t> </a:t>
            </a:r>
            <a:r>
              <a:rPr lang="en-US" altLang="tr-TR" sz="2000" dirty="0" err="1"/>
              <a:t>seçmekte</a:t>
            </a:r>
            <a:r>
              <a:rPr lang="en-US" altLang="tr-TR" sz="2000" dirty="0"/>
              <a:t>, </a:t>
            </a:r>
            <a:r>
              <a:rPr lang="en-US" altLang="tr-TR" sz="2000" dirty="0" err="1"/>
              <a:t>eğitmekte</a:t>
            </a:r>
            <a:r>
              <a:rPr lang="en-US" altLang="tr-TR" sz="2000" dirty="0"/>
              <a:t> </a:t>
            </a:r>
            <a:r>
              <a:rPr lang="en-US" altLang="tr-TR" sz="2000" dirty="0" err="1"/>
              <a:t>ve</a:t>
            </a:r>
            <a:r>
              <a:rPr lang="en-US" altLang="tr-TR" sz="2000" dirty="0"/>
              <a:t> </a:t>
            </a:r>
            <a:r>
              <a:rPr lang="en-US" altLang="tr-TR" sz="2000" dirty="0" err="1"/>
              <a:t>personel</a:t>
            </a:r>
            <a:r>
              <a:rPr lang="en-US" altLang="tr-TR" sz="2000" dirty="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işletmelere</a:t>
            </a:r>
            <a:r>
              <a:rPr lang="en-US" altLang="tr-TR" sz="2000" dirty="0"/>
              <a:t> </a:t>
            </a:r>
            <a:r>
              <a:rPr lang="en-US" altLang="tr-TR" sz="2000" dirty="0" err="1"/>
              <a:t>bu</a:t>
            </a:r>
            <a:r>
              <a:rPr lang="en-US" altLang="tr-TR" sz="2000" dirty="0"/>
              <a:t> </a:t>
            </a:r>
            <a:r>
              <a:rPr lang="en-US" altLang="tr-TR" sz="2000" dirty="0" err="1"/>
              <a:t>personelini</a:t>
            </a:r>
            <a:r>
              <a:rPr lang="en-US" altLang="tr-TR" sz="2000" dirty="0"/>
              <a:t> </a:t>
            </a:r>
            <a:r>
              <a:rPr lang="en-US" altLang="tr-TR" sz="2000" dirty="0" err="1"/>
              <a:t>kiralamaktadır</a:t>
            </a:r>
            <a:r>
              <a:rPr lang="en-US" altLang="tr-TR" sz="2000" dirty="0"/>
              <a:t>. </a:t>
            </a:r>
          </a:p>
          <a:p>
            <a:pPr algn="just">
              <a:lnSpc>
                <a:spcPct val="80000"/>
              </a:lnSpc>
              <a:buClrTx/>
            </a:pPr>
            <a:r>
              <a:rPr lang="en-US" altLang="tr-TR" sz="2000" dirty="0"/>
              <a:t>Bu </a:t>
            </a:r>
            <a:r>
              <a:rPr lang="en-US" altLang="tr-TR" sz="2000" dirty="0" err="1"/>
              <a:t>şekilde</a:t>
            </a:r>
            <a:r>
              <a:rPr lang="en-US" altLang="tr-TR" sz="2000" dirty="0"/>
              <a:t> </a:t>
            </a:r>
            <a:r>
              <a:rPr lang="en-US" altLang="tr-TR" sz="2000" dirty="0" err="1"/>
              <a:t>personel</a:t>
            </a:r>
            <a:r>
              <a:rPr lang="en-US" altLang="tr-TR" sz="2000" dirty="0"/>
              <a:t> </a:t>
            </a:r>
            <a:r>
              <a:rPr lang="en-US" altLang="tr-TR" sz="2000" dirty="0" err="1"/>
              <a:t>temini</a:t>
            </a:r>
            <a:r>
              <a:rPr lang="en-US" altLang="tr-TR" sz="2000" dirty="0"/>
              <a:t> </a:t>
            </a:r>
            <a:r>
              <a:rPr lang="en-US" altLang="tr-TR" sz="2000" dirty="0" err="1"/>
              <a:t>özellikle</a:t>
            </a:r>
            <a:r>
              <a:rPr lang="en-US" altLang="tr-TR" sz="2000" dirty="0"/>
              <a:t> </a:t>
            </a:r>
            <a:r>
              <a:rPr lang="en-US" altLang="tr-TR" sz="2000" dirty="0" err="1"/>
              <a:t>işgücü</a:t>
            </a:r>
            <a:r>
              <a:rPr lang="en-US" altLang="tr-TR" sz="2000" dirty="0"/>
              <a:t> </a:t>
            </a:r>
            <a:r>
              <a:rPr lang="en-US" altLang="tr-TR" sz="2000" dirty="0" err="1"/>
              <a:t>maliyetleri</a:t>
            </a:r>
            <a:r>
              <a:rPr lang="en-US" altLang="tr-TR" sz="2000" dirty="0"/>
              <a:t> </a:t>
            </a:r>
            <a:r>
              <a:rPr lang="en-US" altLang="tr-TR" sz="2000" dirty="0" err="1"/>
              <a:t>ve</a:t>
            </a:r>
            <a:r>
              <a:rPr lang="en-US" altLang="tr-TR" sz="2000" dirty="0"/>
              <a:t> </a:t>
            </a:r>
            <a:r>
              <a:rPr lang="en-US" altLang="tr-TR" sz="2000" dirty="0" err="1"/>
              <a:t>devamlı</a:t>
            </a:r>
            <a:r>
              <a:rPr lang="en-US" altLang="tr-TR" sz="2000" dirty="0"/>
              <a:t> </a:t>
            </a:r>
            <a:r>
              <a:rPr lang="en-US" altLang="tr-TR" sz="2000" dirty="0" err="1"/>
              <a:t>statüde</a:t>
            </a:r>
            <a:r>
              <a:rPr lang="en-US" altLang="tr-TR" sz="2000" dirty="0"/>
              <a:t> </a:t>
            </a:r>
            <a:r>
              <a:rPr lang="en-US" altLang="tr-TR" sz="2000" dirty="0" err="1"/>
              <a:t>personel</a:t>
            </a:r>
            <a:r>
              <a:rPr lang="en-US" altLang="tr-TR" sz="2000" dirty="0"/>
              <a:t> </a:t>
            </a:r>
            <a:r>
              <a:rPr lang="en-US" altLang="tr-TR" sz="2000" dirty="0" err="1"/>
              <a:t>çalıştırmanın</a:t>
            </a:r>
            <a:r>
              <a:rPr lang="en-US" altLang="tr-TR" sz="2000" dirty="0"/>
              <a:t> </a:t>
            </a:r>
            <a:r>
              <a:rPr lang="en-US" altLang="tr-TR" sz="2000" dirty="0" err="1"/>
              <a:t>bazı</a:t>
            </a:r>
            <a:r>
              <a:rPr lang="en-US" altLang="tr-TR" sz="2000" dirty="0"/>
              <a:t> </a:t>
            </a:r>
            <a:r>
              <a:rPr lang="en-US" altLang="tr-TR" sz="2000" dirty="0" err="1"/>
              <a:t>sakıncalarını</a:t>
            </a:r>
            <a:r>
              <a:rPr lang="en-US" altLang="tr-TR" sz="2000" dirty="0"/>
              <a:t> </a:t>
            </a:r>
            <a:r>
              <a:rPr lang="en-US" altLang="tr-TR" sz="2000" dirty="0" err="1"/>
              <a:t>taşımaması</a:t>
            </a:r>
            <a:r>
              <a:rPr lang="en-US" altLang="tr-TR" sz="2000" dirty="0"/>
              <a:t> </a:t>
            </a:r>
            <a:r>
              <a:rPr lang="en-US" altLang="tr-TR" sz="2000" dirty="0" err="1"/>
              <a:t>bakımından</a:t>
            </a:r>
            <a:r>
              <a:rPr lang="en-US" altLang="tr-TR" sz="2000" dirty="0"/>
              <a:t> </a:t>
            </a:r>
            <a:r>
              <a:rPr lang="en-US" altLang="tr-TR" sz="2000" dirty="0" err="1"/>
              <a:t>tercih</a:t>
            </a:r>
            <a:r>
              <a:rPr lang="en-US" altLang="tr-TR" sz="2000" dirty="0"/>
              <a:t> </a:t>
            </a:r>
            <a:r>
              <a:rPr lang="en-US" altLang="tr-TR" sz="2000" dirty="0" err="1" smtClean="0"/>
              <a:t>edilmektedir</a:t>
            </a:r>
            <a:r>
              <a:rPr lang="tr-TR" altLang="tr-TR" sz="2000" dirty="0" smtClean="0"/>
              <a:t>.</a:t>
            </a:r>
          </a:p>
          <a:p>
            <a:pPr algn="just">
              <a:lnSpc>
                <a:spcPct val="80000"/>
              </a:lnSpc>
              <a:buClrTx/>
            </a:pPr>
            <a:r>
              <a:rPr lang="en-US" altLang="tr-TR" sz="2000" dirty="0" err="1" smtClean="0"/>
              <a:t>İşletme</a:t>
            </a:r>
            <a:r>
              <a:rPr lang="en-US" altLang="tr-TR" sz="2000" dirty="0" smtClean="0"/>
              <a:t> </a:t>
            </a:r>
            <a:r>
              <a:rPr lang="en-US" altLang="tr-TR" sz="2000" dirty="0" err="1"/>
              <a:t>sosyal</a:t>
            </a:r>
            <a:r>
              <a:rPr lang="en-US" altLang="tr-TR" sz="2000" dirty="0"/>
              <a:t> </a:t>
            </a:r>
            <a:r>
              <a:rPr lang="en-US" altLang="tr-TR" sz="2000" dirty="0" err="1"/>
              <a:t>yardımlar</a:t>
            </a:r>
            <a:r>
              <a:rPr lang="en-US" altLang="tr-TR" sz="2000" dirty="0"/>
              <a:t>, </a:t>
            </a:r>
            <a:r>
              <a:rPr lang="en-US" altLang="tr-TR" sz="2000" dirty="0" err="1"/>
              <a:t>sigorta</a:t>
            </a:r>
            <a:r>
              <a:rPr lang="en-US" altLang="tr-TR" sz="2000" dirty="0"/>
              <a:t>, </a:t>
            </a:r>
            <a:r>
              <a:rPr lang="en-US" altLang="tr-TR" sz="2000" dirty="0" err="1"/>
              <a:t>vergi</a:t>
            </a:r>
            <a:r>
              <a:rPr lang="en-US" altLang="tr-TR" sz="2000" dirty="0"/>
              <a:t> vb. </a:t>
            </a:r>
            <a:r>
              <a:rPr lang="en-US" altLang="tr-TR" sz="2000" dirty="0" err="1"/>
              <a:t>ile</a:t>
            </a:r>
            <a:r>
              <a:rPr lang="en-US" altLang="tr-TR" sz="2000" dirty="0"/>
              <a:t> </a:t>
            </a:r>
            <a:r>
              <a:rPr lang="en-US" altLang="tr-TR" sz="2000" dirty="0" err="1"/>
              <a:t>işten</a:t>
            </a:r>
            <a:r>
              <a:rPr lang="en-US" altLang="tr-TR" sz="2000" dirty="0"/>
              <a:t> </a:t>
            </a:r>
            <a:r>
              <a:rPr lang="en-US" altLang="tr-TR" sz="2000" dirty="0" err="1"/>
              <a:t>çıkarma</a:t>
            </a:r>
            <a:r>
              <a:rPr lang="en-US" altLang="tr-TR" sz="2000" dirty="0"/>
              <a:t> </a:t>
            </a:r>
            <a:r>
              <a:rPr lang="en-US" altLang="tr-TR" sz="2000" dirty="0" err="1"/>
              <a:t>durumunda</a:t>
            </a:r>
            <a:r>
              <a:rPr lang="en-US" altLang="tr-TR" sz="2000" dirty="0"/>
              <a:t> </a:t>
            </a:r>
            <a:r>
              <a:rPr lang="en-US" altLang="tr-TR" sz="2000" dirty="0" err="1"/>
              <a:t>tazminat</a:t>
            </a:r>
            <a:r>
              <a:rPr lang="en-US" altLang="tr-TR" sz="2000" dirty="0"/>
              <a:t> </a:t>
            </a:r>
            <a:r>
              <a:rPr lang="en-US" altLang="tr-TR" sz="2000" dirty="0" err="1"/>
              <a:t>ödememektedir</a:t>
            </a:r>
            <a:r>
              <a:rPr lang="en-US" altLang="tr-TR" sz="2000" dirty="0"/>
              <a:t>.</a:t>
            </a:r>
          </a:p>
          <a:p>
            <a:pPr algn="just">
              <a:lnSpc>
                <a:spcPct val="80000"/>
              </a:lnSpc>
              <a:buClrTx/>
            </a:pPr>
            <a:r>
              <a:rPr lang="en-US" altLang="tr-TR" sz="2000" dirty="0"/>
              <a:t>Bu </a:t>
            </a:r>
            <a:r>
              <a:rPr lang="en-US" altLang="tr-TR" sz="2000" dirty="0" err="1"/>
              <a:t>yöntemin</a:t>
            </a:r>
            <a:r>
              <a:rPr lang="en-US" altLang="tr-TR" sz="2000" dirty="0"/>
              <a:t> </a:t>
            </a:r>
            <a:r>
              <a:rPr lang="en-US" altLang="tr-TR" sz="2000" dirty="0" err="1"/>
              <a:t>diğer</a:t>
            </a:r>
            <a:r>
              <a:rPr lang="en-US" altLang="tr-TR" sz="2000" dirty="0"/>
              <a:t> </a:t>
            </a:r>
            <a:r>
              <a:rPr lang="en-US" altLang="tr-TR" sz="2000" dirty="0" err="1"/>
              <a:t>bir</a:t>
            </a:r>
            <a:r>
              <a:rPr lang="en-US" altLang="tr-TR" sz="2000" dirty="0"/>
              <a:t> </a:t>
            </a:r>
            <a:r>
              <a:rPr lang="en-US" altLang="tr-TR" sz="2000" dirty="0" err="1"/>
              <a:t>adı</a:t>
            </a:r>
            <a:r>
              <a:rPr lang="en-US" altLang="tr-TR" sz="2000" dirty="0"/>
              <a:t> da </a:t>
            </a:r>
            <a:r>
              <a:rPr lang="en-US" altLang="tr-TR" sz="2000" dirty="0" err="1"/>
              <a:t>işgören</a:t>
            </a:r>
            <a:r>
              <a:rPr lang="en-US" altLang="tr-TR" sz="2000" dirty="0"/>
              <a:t> </a:t>
            </a:r>
            <a:r>
              <a:rPr lang="en-US" altLang="tr-TR" sz="2000" dirty="0" err="1"/>
              <a:t>taşeronluğudur</a:t>
            </a:r>
            <a:r>
              <a:rPr lang="en-US" altLang="tr-TR" sz="2000" dirty="0"/>
              <a:t>.</a:t>
            </a:r>
          </a:p>
          <a:p>
            <a:pPr marL="82296" indent="0">
              <a:buNone/>
            </a:pPr>
            <a:endParaRPr lang="tr-TR" dirty="0"/>
          </a:p>
        </p:txBody>
      </p:sp>
    </p:spTree>
    <p:extLst>
      <p:ext uri="{BB962C8B-B14F-4D97-AF65-F5344CB8AC3E}">
        <p14:creationId xmlns:p14="http://schemas.microsoft.com/office/powerpoint/2010/main" val="311819090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İŞGÖREN SEÇME TEKNİKLERİ</a:t>
            </a:r>
            <a:endParaRPr lang="tr-TR" dirty="0"/>
          </a:p>
        </p:txBody>
      </p:sp>
      <p:sp>
        <p:nvSpPr>
          <p:cNvPr id="3" name="2 İçerik Yer Tutucusu"/>
          <p:cNvSpPr>
            <a:spLocks noGrp="1"/>
          </p:cNvSpPr>
          <p:nvPr>
            <p:ph idx="1"/>
          </p:nvPr>
        </p:nvSpPr>
        <p:spPr/>
        <p:txBody>
          <a:bodyPr>
            <a:normAutofit/>
          </a:bodyPr>
          <a:lstStyle/>
          <a:p>
            <a:r>
              <a:rPr lang="tr-TR" dirty="0" smtClean="0"/>
              <a:t>1) İş Profilinin Çıkartılması</a:t>
            </a:r>
          </a:p>
          <a:p>
            <a:r>
              <a:rPr lang="tr-TR" dirty="0" smtClean="0"/>
              <a:t>2) Başvuruların Kabulü Ve Başvuru Formu Doldurtma</a:t>
            </a:r>
          </a:p>
          <a:p>
            <a:r>
              <a:rPr lang="tr-TR" dirty="0" smtClean="0"/>
              <a:t>3) İlk Görüşme (Ön Görüşme)</a:t>
            </a:r>
          </a:p>
          <a:p>
            <a:r>
              <a:rPr lang="tr-TR" dirty="0" smtClean="0"/>
              <a:t>4) Testler</a:t>
            </a:r>
          </a:p>
          <a:p>
            <a:r>
              <a:rPr lang="tr-TR" dirty="0" smtClean="0"/>
              <a:t>5) Mülakat</a:t>
            </a:r>
          </a:p>
          <a:p>
            <a:r>
              <a:rPr lang="tr-TR" dirty="0" smtClean="0"/>
              <a:t>6) Referansların İncelenmesi</a:t>
            </a:r>
          </a:p>
          <a:p>
            <a:r>
              <a:rPr lang="tr-TR" dirty="0" smtClean="0"/>
              <a:t>7) Sağlık Muayenesi</a:t>
            </a:r>
          </a:p>
          <a:p>
            <a:r>
              <a:rPr lang="tr-TR" dirty="0" smtClean="0"/>
              <a:t>8) İşe Alma Kararı (İş Teklifi)</a:t>
            </a:r>
          </a:p>
          <a:p>
            <a:r>
              <a:rPr lang="tr-TR" dirty="0" smtClean="0"/>
              <a:t>9) İşe Yerleştirme</a:t>
            </a:r>
            <a:endParaRPr lang="tr-TR" dirty="0"/>
          </a:p>
        </p:txBody>
      </p:sp>
    </p:spTree>
    <p:extLst>
      <p:ext uri="{BB962C8B-B14F-4D97-AF65-F5344CB8AC3E}">
        <p14:creationId xmlns:p14="http://schemas.microsoft.com/office/powerpoint/2010/main" val="36874462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İnsan kaynakları seçiminde temel olarak iki yaklaşım benimsenmektedir. Bunlar;</a:t>
            </a:r>
          </a:p>
          <a:p>
            <a:endParaRPr lang="tr-TR" dirty="0" smtClean="0"/>
          </a:p>
          <a:p>
            <a:r>
              <a:rPr lang="tr-TR" b="1" dirty="0" smtClean="0"/>
              <a:t>Elemeci Yaklaşım:  </a:t>
            </a:r>
            <a:r>
              <a:rPr lang="tr-TR" dirty="0" smtClean="0"/>
              <a:t>Çalışan seçim sürecinin her bir aşamasında uygun olmayan adayların elenerek bir sonraki aşamada daha az sayıda adayın değerlemeye alınması.</a:t>
            </a:r>
          </a:p>
          <a:p>
            <a:endParaRPr lang="tr-TR" dirty="0" smtClean="0"/>
          </a:p>
          <a:p>
            <a:r>
              <a:rPr lang="tr-TR" b="1" dirty="0" smtClean="0"/>
              <a:t>Bütüncül Yaklaşım:  </a:t>
            </a:r>
            <a:r>
              <a:rPr lang="tr-TR" dirty="0" smtClean="0"/>
              <a:t>Tüm adayların seçim sürecinin her bir aşamasından geçirilerek değerlendirmeye alınmasıdır. Adayın sürecin herhangi bir aşamasında elenmesi söz konusu değildir.</a:t>
            </a:r>
            <a:endParaRPr lang="tr-TR" dirty="0"/>
          </a:p>
        </p:txBody>
      </p:sp>
    </p:spTree>
    <p:extLst>
      <p:ext uri="{BB962C8B-B14F-4D97-AF65-F5344CB8AC3E}">
        <p14:creationId xmlns:p14="http://schemas.microsoft.com/office/powerpoint/2010/main" val="40025680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İK seçim sürecinin temel aşamaları;</a:t>
            </a:r>
            <a:endParaRPr lang="tr-TR" dirty="0"/>
          </a:p>
        </p:txBody>
      </p:sp>
      <p:sp>
        <p:nvSpPr>
          <p:cNvPr id="3" name="2 İçerik Yer Tutucusu"/>
          <p:cNvSpPr>
            <a:spLocks noGrp="1"/>
          </p:cNvSpPr>
          <p:nvPr>
            <p:ph idx="1"/>
          </p:nvPr>
        </p:nvSpPr>
        <p:spPr/>
        <p:txBody>
          <a:bodyPr/>
          <a:lstStyle/>
          <a:p>
            <a:r>
              <a:rPr lang="tr-TR" b="1" dirty="0" smtClean="0"/>
              <a:t>1) İş Profilinin Çıkartılması: </a:t>
            </a:r>
          </a:p>
          <a:p>
            <a:r>
              <a:rPr lang="tr-TR" dirty="0" smtClean="0"/>
              <a:t>Seçim sürecinde ilk adım, iş analiz ve tanıtım bilgilerinden yararlanarak işin profili hakkında bilgi sahibi olmaktır. </a:t>
            </a:r>
            <a:endParaRPr lang="tr-TR" dirty="0"/>
          </a:p>
        </p:txBody>
      </p:sp>
    </p:spTree>
    <p:extLst>
      <p:ext uri="{BB962C8B-B14F-4D97-AF65-F5344CB8AC3E}">
        <p14:creationId xmlns:p14="http://schemas.microsoft.com/office/powerpoint/2010/main" val="21474915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Başvuruların Kabulü ve Başvuru Formu Doldurtma: </a:t>
            </a:r>
          </a:p>
          <a:p>
            <a:r>
              <a:rPr lang="tr-TR" dirty="0" smtClean="0"/>
              <a:t>Temel amaç; işin gerektirdiği asgari niteliklere uygun olmayan adayların belirlenmesidir.</a:t>
            </a:r>
          </a:p>
          <a:p>
            <a:endParaRPr lang="tr-TR" dirty="0" smtClean="0"/>
          </a:p>
          <a:p>
            <a:r>
              <a:rPr lang="tr-TR" dirty="0" smtClean="0"/>
              <a:t>İşe alınmaya engel durumlarının olmadığına karar verilen adaylara daha ayrıntılı bilgilerin sorgulandığı ‘‘ başvuru formları’’ </a:t>
            </a:r>
            <a:r>
              <a:rPr lang="tr-TR" dirty="0" err="1" smtClean="0"/>
              <a:t>doldurtulur</a:t>
            </a:r>
            <a:r>
              <a:rPr lang="tr-TR" dirty="0" smtClean="0"/>
              <a:t>.</a:t>
            </a:r>
            <a:endParaRPr lang="tr-TR" dirty="0"/>
          </a:p>
        </p:txBody>
      </p:sp>
    </p:spTree>
    <p:extLst>
      <p:ext uri="{BB962C8B-B14F-4D97-AF65-F5344CB8AC3E}">
        <p14:creationId xmlns:p14="http://schemas.microsoft.com/office/powerpoint/2010/main" val="86050300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026" name="Picture 2" descr="C:\Users\Metin\Desktop\iş-başvuru-form-örnek.png"/>
          <p:cNvPicPr>
            <a:picLocks noGrp="1" noChangeAspect="1" noChangeArrowheads="1"/>
          </p:cNvPicPr>
          <p:nvPr>
            <p:ph idx="1"/>
          </p:nvPr>
        </p:nvPicPr>
        <p:blipFill>
          <a:blip r:embed="rId2"/>
          <a:stretch>
            <a:fillRect/>
          </a:stretch>
        </p:blipFill>
        <p:spPr bwMode="auto">
          <a:xfrm>
            <a:off x="1416214" y="1935163"/>
            <a:ext cx="6311572" cy="4389437"/>
          </a:xfrm>
          <a:prstGeom prst="rect">
            <a:avLst/>
          </a:prstGeom>
          <a:noFill/>
        </p:spPr>
      </p:pic>
    </p:spTree>
    <p:extLst>
      <p:ext uri="{BB962C8B-B14F-4D97-AF65-F5344CB8AC3E}">
        <p14:creationId xmlns:p14="http://schemas.microsoft.com/office/powerpoint/2010/main" val="421802378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Ön Görüşme</a:t>
            </a:r>
          </a:p>
          <a:p>
            <a:r>
              <a:rPr lang="tr-TR" dirty="0" smtClean="0"/>
              <a:t>Başvuran adaylar ile işletmede yetkili kılınan kişi arasında karşılıklı konuşma yoluyla kısa bilgi alış-verişinin yapılmasıdır.</a:t>
            </a:r>
          </a:p>
          <a:p>
            <a:endParaRPr lang="tr-TR" dirty="0" smtClean="0"/>
          </a:p>
          <a:p>
            <a:r>
              <a:rPr lang="tr-TR" dirty="0" smtClean="0"/>
              <a:t>Genellikle 15 </a:t>
            </a:r>
            <a:r>
              <a:rPr lang="tr-TR" dirty="0" err="1" smtClean="0"/>
              <a:t>dk</a:t>
            </a:r>
            <a:r>
              <a:rPr lang="tr-TR" dirty="0" smtClean="0"/>
              <a:t> geçmeyen kısa süreli bir görüşmedir.</a:t>
            </a:r>
          </a:p>
          <a:p>
            <a:endParaRPr lang="tr-TR" dirty="0" smtClean="0"/>
          </a:p>
          <a:p>
            <a:r>
              <a:rPr lang="tr-TR" dirty="0" smtClean="0"/>
              <a:t>Adaylardan işin niteliklerine uygun olmayanları ( yaş, eğitim, cinsiyet vb) elemek amacıyla yapılır</a:t>
            </a:r>
            <a:endParaRPr lang="tr-TR" dirty="0"/>
          </a:p>
        </p:txBody>
      </p:sp>
    </p:spTree>
    <p:extLst>
      <p:ext uri="{BB962C8B-B14F-4D97-AF65-F5344CB8AC3E}">
        <p14:creationId xmlns:p14="http://schemas.microsoft.com/office/powerpoint/2010/main" val="323641264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4) Testler</a:t>
            </a:r>
          </a:p>
          <a:p>
            <a:r>
              <a:rPr lang="tr-TR" dirty="0" smtClean="0"/>
              <a:t>Adayların işe ve örgüte uygunluğunu belirlemek ve onları yapabilecekleri en uygun işe atamaktır.</a:t>
            </a:r>
          </a:p>
          <a:p>
            <a:endParaRPr lang="tr-TR" dirty="0" smtClean="0"/>
          </a:p>
          <a:p>
            <a:endParaRPr lang="tr-TR" dirty="0"/>
          </a:p>
        </p:txBody>
      </p:sp>
    </p:spTree>
    <p:extLst>
      <p:ext uri="{BB962C8B-B14F-4D97-AF65-F5344CB8AC3E}">
        <p14:creationId xmlns:p14="http://schemas.microsoft.com/office/powerpoint/2010/main" val="8527218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a) Zeka Testleri: </a:t>
            </a:r>
            <a:r>
              <a:rPr lang="tr-TR" dirty="0" smtClean="0"/>
              <a:t>Bireylerin genel zeka düzeylerini analiz etmek, zekanın çeşitli yönlerini değerlemek amacıyla geliştirilmiş testlerdir.</a:t>
            </a:r>
          </a:p>
          <a:p>
            <a:endParaRPr lang="tr-TR" dirty="0" smtClean="0"/>
          </a:p>
          <a:p>
            <a:r>
              <a:rPr lang="tr-TR" b="1" dirty="0" smtClean="0"/>
              <a:t>b)Yetenek Testleri: </a:t>
            </a:r>
            <a:r>
              <a:rPr lang="tr-TR" dirty="0" smtClean="0"/>
              <a:t>Bireylerin bedensel ve zihinsel olarak analizleri yapılmakta, özel ve genel yetenek düzeyleri belirlenmeye çalışılmaktadır.</a:t>
            </a:r>
            <a:endParaRPr lang="tr-TR" dirty="0"/>
          </a:p>
        </p:txBody>
      </p:sp>
    </p:spTree>
    <p:extLst>
      <p:ext uri="{BB962C8B-B14F-4D97-AF65-F5344CB8AC3E}">
        <p14:creationId xmlns:p14="http://schemas.microsoft.com/office/powerpoint/2010/main" val="28494788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c) Kişilik ve İlgi Testleri: </a:t>
            </a:r>
            <a:r>
              <a:rPr lang="tr-TR" dirty="0" smtClean="0"/>
              <a:t>Bireylerin kişilik özellikleri, ilişki kurma kabiliyetleri, sosyal uyum düzeyleri, özel eğilimleri, genel düşünce yapıları incelenir.</a:t>
            </a:r>
          </a:p>
          <a:p>
            <a:endParaRPr lang="tr-TR" dirty="0" smtClean="0"/>
          </a:p>
          <a:p>
            <a:r>
              <a:rPr lang="tr-TR" b="1" dirty="0" smtClean="0"/>
              <a:t>d) Bilgi Testleri: </a:t>
            </a:r>
            <a:r>
              <a:rPr lang="tr-TR" dirty="0" smtClean="0"/>
              <a:t>Bireylerin belirli bir t zamanda ne bildiğini ve ne ölçüde bildiğini ölçmeye yönelik olarak yapılan testler.</a:t>
            </a:r>
          </a:p>
          <a:p>
            <a:endParaRPr lang="tr-TR" dirty="0" smtClean="0"/>
          </a:p>
          <a:p>
            <a:r>
              <a:rPr lang="tr-TR" b="1" dirty="0" smtClean="0"/>
              <a:t>e)Yorgunluk ve Monotonluk Testleri: </a:t>
            </a:r>
            <a:r>
              <a:rPr lang="tr-TR" dirty="0" smtClean="0"/>
              <a:t>Çalışanların ne tür işlerden ölçüde yoruldukları ve bu yorgunluğun onların psikolojik yapısını ne ölçüde etkilediğini ortaya koymaya çalışan testlerdir. </a:t>
            </a:r>
          </a:p>
        </p:txBody>
      </p:sp>
    </p:spTree>
    <p:extLst>
      <p:ext uri="{BB962C8B-B14F-4D97-AF65-F5344CB8AC3E}">
        <p14:creationId xmlns:p14="http://schemas.microsoft.com/office/powerpoint/2010/main" val="22658719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5) Mülakat (İşe Alma Görüşmesi)  </a:t>
            </a:r>
          </a:p>
          <a:p>
            <a:r>
              <a:rPr lang="tr-TR" dirty="0" smtClean="0"/>
              <a:t>Adayın iş ile ilgili gerekli niteliklere ne kadar sahip olduğu,</a:t>
            </a:r>
          </a:p>
          <a:p>
            <a:endParaRPr lang="tr-TR" dirty="0" smtClean="0"/>
          </a:p>
          <a:p>
            <a:r>
              <a:rPr lang="tr-TR" dirty="0" smtClean="0"/>
              <a:t>Adayların kurum hakkında yeterli bilgiye sahip olup olmadıklarını belirlemek temel amaçlardır.</a:t>
            </a:r>
          </a:p>
        </p:txBody>
      </p:sp>
    </p:spTree>
    <p:extLst>
      <p:ext uri="{BB962C8B-B14F-4D97-AF65-F5344CB8AC3E}">
        <p14:creationId xmlns:p14="http://schemas.microsoft.com/office/powerpoint/2010/main" val="31153009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a)Mülakat (Görüşme)  Türleri</a:t>
            </a:r>
            <a:endParaRPr lang="tr-TR" dirty="0"/>
          </a:p>
        </p:txBody>
      </p:sp>
      <p:sp>
        <p:nvSpPr>
          <p:cNvPr id="3" name="2 İçerik Yer Tutucusu"/>
          <p:cNvSpPr>
            <a:spLocks noGrp="1"/>
          </p:cNvSpPr>
          <p:nvPr>
            <p:ph idx="1"/>
          </p:nvPr>
        </p:nvSpPr>
        <p:spPr/>
        <p:txBody>
          <a:bodyPr/>
          <a:lstStyle/>
          <a:p>
            <a:pPr>
              <a:buFont typeface="Wingdings" pitchFamily="2" charset="2"/>
              <a:buChar char="Ø"/>
            </a:pPr>
            <a:r>
              <a:rPr lang="tr-TR" b="1" dirty="0" smtClean="0"/>
              <a:t>Standart Görüşme: </a:t>
            </a:r>
            <a:r>
              <a:rPr lang="tr-TR" dirty="0" smtClean="0"/>
              <a:t>Aday sayısının çok olduğu durumlarda, görüşme önceden belirlenen bir plana göre ve adayların tümüne aynı sorular yöneltilerek gerçekleştirilir.</a:t>
            </a:r>
          </a:p>
          <a:p>
            <a:pPr>
              <a:buFont typeface="Wingdings" pitchFamily="2" charset="2"/>
              <a:buChar char="Ø"/>
            </a:pPr>
            <a:r>
              <a:rPr lang="tr-TR" b="1" dirty="0" smtClean="0"/>
              <a:t>Serbest Görüşme:</a:t>
            </a:r>
            <a:r>
              <a:rPr lang="tr-TR" dirty="0" smtClean="0"/>
              <a:t>Önceden herhangi bir soru kalıbı hazırlanmadan yapılan görüşme türüdür. </a:t>
            </a:r>
          </a:p>
          <a:p>
            <a:pPr>
              <a:buFont typeface="Wingdings" pitchFamily="2" charset="2"/>
              <a:buChar char="Ø"/>
            </a:pPr>
            <a:endParaRPr lang="tr-TR" dirty="0"/>
          </a:p>
        </p:txBody>
      </p:sp>
    </p:spTree>
    <p:extLst>
      <p:ext uri="{BB962C8B-B14F-4D97-AF65-F5344CB8AC3E}">
        <p14:creationId xmlns:p14="http://schemas.microsoft.com/office/powerpoint/2010/main" val="6899978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Baskılı Görüşme: </a:t>
            </a:r>
            <a:r>
              <a:rPr lang="tr-TR" dirty="0" smtClean="0"/>
              <a:t>Adayın stresli anlarda dengesini nasıl koruduğunu, uyum yeteneğini ve beklenmeyen olaylar karşısında nasıl davrandığını görmektir. </a:t>
            </a:r>
          </a:p>
          <a:p>
            <a:pPr>
              <a:buFont typeface="Wingdings" pitchFamily="2" charset="2"/>
              <a:buChar char="Ø"/>
            </a:pPr>
            <a:r>
              <a:rPr lang="tr-TR" b="1" dirty="0" smtClean="0"/>
              <a:t>Grup Görüşmesi: </a:t>
            </a:r>
            <a:r>
              <a:rPr lang="tr-TR" dirty="0" smtClean="0"/>
              <a:t>Zaman kaybını önlemek ve anında değerleme ve karşılaştırma olanağı elde etmek adına elverişlidir. </a:t>
            </a:r>
            <a:endParaRPr lang="tr-TR" dirty="0"/>
          </a:p>
        </p:txBody>
      </p:sp>
    </p:spTree>
    <p:extLst>
      <p:ext uri="{BB962C8B-B14F-4D97-AF65-F5344CB8AC3E}">
        <p14:creationId xmlns:p14="http://schemas.microsoft.com/office/powerpoint/2010/main" val="32890450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Sorun Çözme Görüşmesi: </a:t>
            </a:r>
            <a:r>
              <a:rPr lang="tr-TR" dirty="0" smtClean="0"/>
              <a:t>Adaya bir sorun, vaka verilir ve bunu çözmesi, bir karar vermesi belenir.</a:t>
            </a:r>
          </a:p>
          <a:p>
            <a:pPr>
              <a:buFont typeface="Wingdings" pitchFamily="2" charset="2"/>
              <a:buChar char="Ø"/>
            </a:pPr>
            <a:r>
              <a:rPr lang="tr-TR" b="1" dirty="0" smtClean="0"/>
              <a:t>Sıralı Görüşme: </a:t>
            </a:r>
            <a:r>
              <a:rPr lang="tr-TR" dirty="0" smtClean="0"/>
              <a:t>Adayın </a:t>
            </a:r>
            <a:r>
              <a:rPr lang="tr-TR" dirty="0" err="1" smtClean="0"/>
              <a:t>ard</a:t>
            </a:r>
            <a:r>
              <a:rPr lang="tr-TR" dirty="0" smtClean="0"/>
              <a:t> arda birden fazla görüşmeci ile tek tek görüşmesi şeklinde uygulanır.</a:t>
            </a:r>
          </a:p>
          <a:p>
            <a:pPr>
              <a:buFont typeface="Wingdings" pitchFamily="2" charset="2"/>
              <a:buChar char="Ø"/>
            </a:pPr>
            <a:r>
              <a:rPr lang="tr-TR" b="1" dirty="0" smtClean="0"/>
              <a:t>Komisyon Görüşmesi: </a:t>
            </a:r>
            <a:r>
              <a:rPr lang="tr-TR" dirty="0" smtClean="0"/>
              <a:t>Adaylar tek tek ortak bir komisyon karşısına veya jüri önüne görüşmeye çıkarlar. </a:t>
            </a:r>
            <a:endParaRPr lang="tr-TR" dirty="0"/>
          </a:p>
        </p:txBody>
      </p:sp>
    </p:spTree>
    <p:extLst>
      <p:ext uri="{BB962C8B-B14F-4D97-AF65-F5344CB8AC3E}">
        <p14:creationId xmlns:p14="http://schemas.microsoft.com/office/powerpoint/2010/main" val="22788296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endParaRPr lang="tr-TR" dirty="0" smtClean="0"/>
          </a:p>
          <a:p>
            <a:r>
              <a:rPr lang="tr-TR" b="1" dirty="0" smtClean="0">
                <a:solidFill>
                  <a:schemeClr val="accent5"/>
                </a:solidFill>
              </a:rPr>
              <a:t>b)Görüşme Süreci</a:t>
            </a:r>
          </a:p>
          <a:p>
            <a:r>
              <a:rPr lang="tr-TR" dirty="0" smtClean="0"/>
              <a:t>1) Hazırlık Aşaması</a:t>
            </a:r>
          </a:p>
          <a:p>
            <a:pPr>
              <a:buNone/>
            </a:pPr>
            <a:endParaRPr lang="tr-TR" dirty="0" smtClean="0"/>
          </a:p>
          <a:p>
            <a:r>
              <a:rPr lang="tr-TR" dirty="0" smtClean="0"/>
              <a:t>2)Görüşme Ortamı</a:t>
            </a:r>
          </a:p>
          <a:p>
            <a:endParaRPr lang="tr-TR" dirty="0" smtClean="0"/>
          </a:p>
          <a:p>
            <a:r>
              <a:rPr lang="tr-TR" b="1" dirty="0" smtClean="0">
                <a:solidFill>
                  <a:schemeClr val="accent5"/>
                </a:solidFill>
              </a:rPr>
              <a:t>c) Görüşmenin Uygulanması</a:t>
            </a:r>
          </a:p>
        </p:txBody>
      </p:sp>
    </p:spTree>
    <p:extLst>
      <p:ext uri="{BB962C8B-B14F-4D97-AF65-F5344CB8AC3E}">
        <p14:creationId xmlns:p14="http://schemas.microsoft.com/office/powerpoint/2010/main" val="29473837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 Görüşmede Soru Türleri</a:t>
            </a:r>
            <a:endParaRPr lang="tr-TR" dirty="0"/>
          </a:p>
        </p:txBody>
      </p:sp>
      <p:sp>
        <p:nvSpPr>
          <p:cNvPr id="3" name="2 İçerik Yer Tutucusu"/>
          <p:cNvSpPr>
            <a:spLocks noGrp="1"/>
          </p:cNvSpPr>
          <p:nvPr>
            <p:ph idx="1"/>
          </p:nvPr>
        </p:nvSpPr>
        <p:spPr/>
        <p:txBody>
          <a:bodyPr>
            <a:normAutofit/>
          </a:bodyPr>
          <a:lstStyle/>
          <a:p>
            <a:r>
              <a:rPr lang="tr-TR" b="1" dirty="0" smtClean="0"/>
              <a:t>Giriş Soruları</a:t>
            </a:r>
          </a:p>
          <a:p>
            <a:r>
              <a:rPr lang="tr-TR" dirty="0" smtClean="0"/>
              <a:t>Özgeçmişinizi kısaca lütfen açıklar mısınız?</a:t>
            </a:r>
          </a:p>
          <a:p>
            <a:r>
              <a:rPr lang="tr-TR" dirty="0" smtClean="0"/>
              <a:t>Büro aletlerinden hangilerini kullanırsınız?</a:t>
            </a:r>
          </a:p>
          <a:p>
            <a:r>
              <a:rPr lang="tr-TR" dirty="0" smtClean="0"/>
              <a:t>Sürücü belgeniz var  mı?</a:t>
            </a:r>
          </a:p>
          <a:p>
            <a:r>
              <a:rPr lang="tr-TR" dirty="0" smtClean="0"/>
              <a:t>Bu işin cazip gelen yönü nedir?</a:t>
            </a:r>
          </a:p>
          <a:p>
            <a:r>
              <a:rPr lang="tr-TR" dirty="0" smtClean="0"/>
              <a:t>Bizim firmamızı tercih etme nedenleriniz nelerdir?</a:t>
            </a:r>
          </a:p>
          <a:p>
            <a:r>
              <a:rPr lang="tr-TR" dirty="0" smtClean="0"/>
              <a:t>Firmamızı ne kadar tanıyorsunuz?</a:t>
            </a:r>
          </a:p>
          <a:p>
            <a:r>
              <a:rPr lang="tr-TR" dirty="0" smtClean="0"/>
              <a:t>Sigara ve alkol kullanıyor musunuz?</a:t>
            </a:r>
            <a:endParaRPr lang="tr-TR" dirty="0"/>
          </a:p>
        </p:txBody>
      </p:sp>
    </p:spTree>
    <p:extLst>
      <p:ext uri="{BB962C8B-B14F-4D97-AF65-F5344CB8AC3E}">
        <p14:creationId xmlns:p14="http://schemas.microsoft.com/office/powerpoint/2010/main" val="15338006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Eğitimle İlgili Sorular</a:t>
            </a:r>
          </a:p>
          <a:p>
            <a:r>
              <a:rPr lang="tr-TR" dirty="0" smtClean="0"/>
              <a:t>En son bitirdiğiniz eğitim kurumu?</a:t>
            </a:r>
          </a:p>
          <a:p>
            <a:r>
              <a:rPr lang="tr-TR" dirty="0" smtClean="0"/>
              <a:t>Eğitim döneminde en çok sevdiğiniz dersler?</a:t>
            </a:r>
          </a:p>
          <a:p>
            <a:r>
              <a:rPr lang="tr-TR" dirty="0" smtClean="0"/>
              <a:t>Mezuniyet dereceniz neydi?</a:t>
            </a:r>
          </a:p>
          <a:p>
            <a:r>
              <a:rPr lang="tr-TR" dirty="0" smtClean="0"/>
              <a:t>Yabancı dil bilginiz hangi düzeydedir?</a:t>
            </a:r>
          </a:p>
          <a:p>
            <a:r>
              <a:rPr lang="tr-TR" dirty="0" smtClean="0"/>
              <a:t>Katıldığınız kurs ve seminerler?</a:t>
            </a:r>
          </a:p>
          <a:p>
            <a:endParaRPr lang="tr-TR" dirty="0" smtClean="0"/>
          </a:p>
          <a:p>
            <a:endParaRPr lang="tr-TR" dirty="0" smtClean="0"/>
          </a:p>
          <a:p>
            <a:endParaRPr lang="tr-TR" dirty="0"/>
          </a:p>
        </p:txBody>
      </p:sp>
    </p:spTree>
    <p:extLst>
      <p:ext uri="{BB962C8B-B14F-4D97-AF65-F5344CB8AC3E}">
        <p14:creationId xmlns:p14="http://schemas.microsoft.com/office/powerpoint/2010/main" val="29278461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Deneyimle İlgili Sorular</a:t>
            </a:r>
          </a:p>
          <a:p>
            <a:r>
              <a:rPr lang="tr-TR" dirty="0" smtClean="0"/>
              <a:t>Daha önce hangi işlerde ve ne kadar süre ile çalıştınız?</a:t>
            </a:r>
          </a:p>
          <a:p>
            <a:r>
              <a:rPr lang="tr-TR" dirty="0" smtClean="0"/>
              <a:t>Geçmişte en çok hangi işi sevdiniz?</a:t>
            </a:r>
          </a:p>
          <a:p>
            <a:r>
              <a:rPr lang="tr-TR" dirty="0" smtClean="0"/>
              <a:t>Geçmişte karşılaştığınız en önemli iş problemi?</a:t>
            </a:r>
          </a:p>
          <a:p>
            <a:r>
              <a:rPr lang="tr-TR" dirty="0" smtClean="0"/>
              <a:t>Özel başarı ve ödülleriniz var mı?</a:t>
            </a:r>
          </a:p>
          <a:p>
            <a:endParaRPr lang="tr-TR" dirty="0" smtClean="0"/>
          </a:p>
          <a:p>
            <a:endParaRPr lang="tr-TR" dirty="0"/>
          </a:p>
        </p:txBody>
      </p:sp>
    </p:spTree>
    <p:extLst>
      <p:ext uri="{BB962C8B-B14F-4D97-AF65-F5344CB8AC3E}">
        <p14:creationId xmlns:p14="http://schemas.microsoft.com/office/powerpoint/2010/main" val="42673765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r>
              <a:rPr lang="tr-TR" b="1" dirty="0" smtClean="0"/>
              <a:t>İşle İlgili Sorular</a:t>
            </a:r>
          </a:p>
          <a:p>
            <a:r>
              <a:rPr lang="tr-TR" dirty="0" smtClean="0"/>
              <a:t>İşte sizi en çok ne motive eder?</a:t>
            </a:r>
          </a:p>
          <a:p>
            <a:r>
              <a:rPr lang="tr-TR" dirty="0" smtClean="0"/>
              <a:t>İş gezilerine yurt içi ve yurt dışı çıkabilir misiniz?</a:t>
            </a:r>
          </a:p>
          <a:p>
            <a:r>
              <a:rPr lang="tr-TR" dirty="0" smtClean="0"/>
              <a:t>Daha önceki işinizden neden ayrıldınız?</a:t>
            </a:r>
          </a:p>
          <a:p>
            <a:r>
              <a:rPr lang="tr-TR" dirty="0" smtClean="0"/>
              <a:t>İleride kariyer hedefiniz nedir?</a:t>
            </a:r>
          </a:p>
          <a:p>
            <a:r>
              <a:rPr lang="tr-TR" dirty="0" smtClean="0"/>
              <a:t>İşe kabul halinde beklediğiniz ücret nedir?</a:t>
            </a:r>
          </a:p>
          <a:p>
            <a:r>
              <a:rPr lang="tr-TR" dirty="0" smtClean="0"/>
              <a:t>Gerektiğinde fazla mesaiye kalabilir misiniz? </a:t>
            </a:r>
          </a:p>
          <a:p>
            <a:r>
              <a:rPr lang="tr-TR" dirty="0" smtClean="0"/>
              <a:t>En güçlü özelliğiniz nedir?</a:t>
            </a:r>
          </a:p>
          <a:p>
            <a:r>
              <a:rPr lang="tr-TR" dirty="0" smtClean="0"/>
              <a:t>En zayıf özelliğiniz nedir?</a:t>
            </a:r>
            <a:endParaRPr lang="tr-TR" dirty="0"/>
          </a:p>
        </p:txBody>
      </p:sp>
    </p:spTree>
    <p:extLst>
      <p:ext uri="{BB962C8B-B14F-4D97-AF65-F5344CB8AC3E}">
        <p14:creationId xmlns:p14="http://schemas.microsoft.com/office/powerpoint/2010/main" val="28444560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Hobilerle İlgili Sorular</a:t>
            </a:r>
          </a:p>
          <a:p>
            <a:r>
              <a:rPr lang="tr-TR" dirty="0" smtClean="0"/>
              <a:t>Boş zamanlarınızda neler yaparsınız?</a:t>
            </a:r>
          </a:p>
          <a:p>
            <a:r>
              <a:rPr lang="tr-TR" dirty="0" smtClean="0"/>
              <a:t>Üyesi olduğunuz dernek, kulüp var mı?</a:t>
            </a:r>
          </a:p>
          <a:p>
            <a:r>
              <a:rPr lang="tr-TR" dirty="0" smtClean="0"/>
              <a:t>Sporla aranız nasıl?</a:t>
            </a:r>
          </a:p>
          <a:p>
            <a:endParaRPr lang="tr-TR" dirty="0" smtClean="0"/>
          </a:p>
          <a:p>
            <a:endParaRPr lang="tr-TR" dirty="0"/>
          </a:p>
        </p:txBody>
      </p:sp>
    </p:spTree>
    <p:extLst>
      <p:ext uri="{BB962C8B-B14F-4D97-AF65-F5344CB8AC3E}">
        <p14:creationId xmlns:p14="http://schemas.microsoft.com/office/powerpoint/2010/main" val="8421062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Görüşmeciye Düşen Görevler</a:t>
            </a:r>
            <a:endParaRPr lang="tr-TR" dirty="0"/>
          </a:p>
        </p:txBody>
      </p:sp>
      <p:sp>
        <p:nvSpPr>
          <p:cNvPr id="3" name="2 İçerik Yer Tutucusu"/>
          <p:cNvSpPr>
            <a:spLocks noGrp="1"/>
          </p:cNvSpPr>
          <p:nvPr>
            <p:ph idx="1"/>
          </p:nvPr>
        </p:nvSpPr>
        <p:spPr/>
        <p:txBody>
          <a:bodyPr/>
          <a:lstStyle/>
          <a:p>
            <a:r>
              <a:rPr lang="tr-TR" dirty="0" smtClean="0"/>
              <a:t>Görüşmeye başlarken yaklaşık süreyi belirlemek,</a:t>
            </a:r>
          </a:p>
          <a:p>
            <a:r>
              <a:rPr lang="tr-TR" dirty="0" smtClean="0"/>
              <a:t>Objektif ve önyargısız olmak,</a:t>
            </a:r>
          </a:p>
          <a:p>
            <a:r>
              <a:rPr lang="tr-TR" dirty="0" smtClean="0"/>
              <a:t>Saygılı ve nazik olmak,</a:t>
            </a:r>
          </a:p>
          <a:p>
            <a:r>
              <a:rPr lang="tr-TR" dirty="0" smtClean="0"/>
              <a:t>Görüşmeyi kontrol altında tutmak,</a:t>
            </a:r>
          </a:p>
          <a:p>
            <a:r>
              <a:rPr lang="tr-TR" dirty="0" smtClean="0"/>
              <a:t>Açık, anlaşılır bir dil kullanmak,</a:t>
            </a:r>
          </a:p>
          <a:p>
            <a:r>
              <a:rPr lang="tr-TR" dirty="0" smtClean="0"/>
              <a:t>Otorite gösterisinden kaçınmak,</a:t>
            </a:r>
          </a:p>
          <a:p>
            <a:r>
              <a:rPr lang="tr-TR" dirty="0" smtClean="0"/>
              <a:t>Görüşmeyi kibarca bitirmek vb.</a:t>
            </a:r>
            <a:endParaRPr lang="tr-TR" dirty="0"/>
          </a:p>
        </p:txBody>
      </p:sp>
    </p:spTree>
    <p:extLst>
      <p:ext uri="{BB962C8B-B14F-4D97-AF65-F5344CB8AC3E}">
        <p14:creationId xmlns:p14="http://schemas.microsoft.com/office/powerpoint/2010/main" val="28144886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6)Referansların İncelenmesi</a:t>
            </a:r>
          </a:p>
          <a:p>
            <a:endParaRPr lang="tr-TR" dirty="0" smtClean="0"/>
          </a:p>
          <a:p>
            <a:r>
              <a:rPr lang="tr-TR" b="1" dirty="0" smtClean="0"/>
              <a:t>7)Sağlık Muayenesi</a:t>
            </a:r>
          </a:p>
          <a:p>
            <a:endParaRPr lang="tr-TR" dirty="0" smtClean="0"/>
          </a:p>
          <a:p>
            <a:r>
              <a:rPr lang="tr-TR" b="1" dirty="0" smtClean="0"/>
              <a:t>8)İşe Alma Kararı (İş Teklifi)</a:t>
            </a:r>
          </a:p>
          <a:p>
            <a:endParaRPr lang="tr-TR" dirty="0" smtClean="0"/>
          </a:p>
          <a:p>
            <a:r>
              <a:rPr lang="tr-TR" b="1" dirty="0" smtClean="0"/>
              <a:t>9)İşe Yerleştirme</a:t>
            </a:r>
          </a:p>
          <a:p>
            <a:endParaRPr lang="tr-TR" dirty="0" smtClean="0"/>
          </a:p>
          <a:p>
            <a:endParaRPr lang="tr-TR" dirty="0"/>
          </a:p>
        </p:txBody>
      </p:sp>
    </p:spTree>
    <p:extLst>
      <p:ext uri="{BB962C8B-B14F-4D97-AF65-F5344CB8AC3E}">
        <p14:creationId xmlns:p14="http://schemas.microsoft.com/office/powerpoint/2010/main" val="38089238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ORYANTASYON (İŞE ALIŞTIRMA)</a:t>
            </a:r>
            <a:endParaRPr lang="tr-TR" dirty="0"/>
          </a:p>
        </p:txBody>
      </p:sp>
      <p:sp>
        <p:nvSpPr>
          <p:cNvPr id="3" name="2 İçerik Yer Tutucusu"/>
          <p:cNvSpPr>
            <a:spLocks noGrp="1"/>
          </p:cNvSpPr>
          <p:nvPr>
            <p:ph idx="1"/>
          </p:nvPr>
        </p:nvSpPr>
        <p:spPr/>
        <p:txBody>
          <a:bodyPr/>
          <a:lstStyle/>
          <a:p>
            <a:r>
              <a:rPr lang="tr-TR" dirty="0" smtClean="0"/>
              <a:t>Örgüte yeni katılan çalışanlara, kurum, çalışma arkadaşları, kurumun politikaları, işler ile görevleri tanıtmak amacıyla uygulanan eğitim çabalarıdır. </a:t>
            </a:r>
          </a:p>
          <a:p>
            <a:endParaRPr lang="tr-TR" dirty="0" smtClean="0"/>
          </a:p>
          <a:p>
            <a:endParaRPr lang="tr-TR" dirty="0"/>
          </a:p>
        </p:txBody>
      </p:sp>
    </p:spTree>
    <p:extLst>
      <p:ext uri="{BB962C8B-B14F-4D97-AF65-F5344CB8AC3E}">
        <p14:creationId xmlns:p14="http://schemas.microsoft.com/office/powerpoint/2010/main" val="343142173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305800" cy="4597120"/>
          </a:xfrm>
        </p:spPr>
        <p:txBody>
          <a:bodyPr>
            <a:normAutofit/>
          </a:bodyPr>
          <a:lstStyle/>
          <a:p>
            <a:pPr algn="ctr"/>
            <a:r>
              <a:rPr lang="tr-TR" dirty="0" smtClean="0"/>
              <a:t>BEŞİNCİ BÖLÜM</a:t>
            </a:r>
            <a:br>
              <a:rPr lang="tr-TR" dirty="0" smtClean="0"/>
            </a:br>
            <a:r>
              <a:rPr lang="tr-TR" dirty="0" smtClean="0"/>
              <a:t/>
            </a:r>
            <a:br>
              <a:rPr lang="tr-TR" dirty="0" smtClean="0"/>
            </a:br>
            <a:r>
              <a:rPr lang="tr-TR" dirty="0" smtClean="0"/>
              <a:t>İŞ DEĞERLEMESİ</a:t>
            </a:r>
            <a:br>
              <a:rPr lang="tr-TR" dirty="0" smtClean="0"/>
            </a:br>
            <a:endParaRPr lang="tr-TR" dirty="0"/>
          </a:p>
        </p:txBody>
      </p:sp>
    </p:spTree>
    <p:extLst>
      <p:ext uri="{BB962C8B-B14F-4D97-AF65-F5344CB8AC3E}">
        <p14:creationId xmlns:p14="http://schemas.microsoft.com/office/powerpoint/2010/main" val="3120350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smtClean="0"/>
              <a:t>İş Değerlemesi Kavramı</a:t>
            </a:r>
            <a:endParaRPr lang="tr-TR" dirty="0"/>
          </a:p>
        </p:txBody>
      </p:sp>
      <p:sp>
        <p:nvSpPr>
          <p:cNvPr id="4" name="İçerik Yer Tutucusu 3"/>
          <p:cNvSpPr>
            <a:spLocks noGrp="1"/>
          </p:cNvSpPr>
          <p:nvPr>
            <p:ph idx="1"/>
          </p:nvPr>
        </p:nvSpPr>
        <p:spPr/>
        <p:txBody>
          <a:bodyPr/>
          <a:lstStyle/>
          <a:p>
            <a:pPr algn="just"/>
            <a:r>
              <a:rPr lang="tr-TR" dirty="0" smtClean="0"/>
              <a:t>İş değerlemesi tek bir işin değerini belirleme işlemidir, iş tanımı ve iş analizinden faydalanılarak işlerin </a:t>
            </a:r>
            <a:r>
              <a:rPr lang="tr-TR" dirty="0" err="1" smtClean="0"/>
              <a:t>nisbi</a:t>
            </a:r>
            <a:r>
              <a:rPr lang="tr-TR" dirty="0" smtClean="0"/>
              <a:t> değerleri saptanır ve işin en yüksek ile en düşük ücret sınırı konur.</a:t>
            </a:r>
          </a:p>
          <a:p>
            <a:pPr algn="just"/>
            <a:r>
              <a:rPr lang="tr-TR" dirty="0" smtClean="0"/>
              <a:t>İş değerlemesi, işler arasındaki değer farklılıklarını belirleme veya önce den belirlenmiş rasyonel bir takım temel ölçeklere göre bir endüstri dalındaki ya da işletmedeki mevcut işlerin aralarında ki </a:t>
            </a:r>
            <a:r>
              <a:rPr lang="tr-TR" dirty="0" err="1" smtClean="0"/>
              <a:t>nisbi</a:t>
            </a:r>
            <a:r>
              <a:rPr lang="tr-TR" dirty="0" smtClean="0"/>
              <a:t> değerlerin ortaya konması için uygulanan bir değerleme yöntemidir.</a:t>
            </a:r>
            <a:endParaRPr lang="tr-TR" dirty="0"/>
          </a:p>
        </p:txBody>
      </p:sp>
    </p:spTree>
    <p:extLst>
      <p:ext uri="{BB962C8B-B14F-4D97-AF65-F5344CB8AC3E}">
        <p14:creationId xmlns:p14="http://schemas.microsoft.com/office/powerpoint/2010/main" val="8913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Değerlemesi Kavramı</a:t>
            </a:r>
          </a:p>
        </p:txBody>
      </p:sp>
      <p:pic>
        <p:nvPicPr>
          <p:cNvPr id="1026" name="Picture 2" descr="C:\Users\DENTE\Desktop\İş-Değerleme-Tablosu.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648371" y="1935163"/>
            <a:ext cx="5847257" cy="438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1393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İş Değerlemesi Kavramı</a:t>
            </a:r>
          </a:p>
        </p:txBody>
      </p:sp>
      <p:sp>
        <p:nvSpPr>
          <p:cNvPr id="3" name="İçerik Yer Tutucusu 2"/>
          <p:cNvSpPr>
            <a:spLocks noGrp="1"/>
          </p:cNvSpPr>
          <p:nvPr>
            <p:ph idx="1"/>
          </p:nvPr>
        </p:nvSpPr>
        <p:spPr/>
        <p:txBody>
          <a:bodyPr/>
          <a:lstStyle/>
          <a:p>
            <a:pPr algn="just"/>
            <a:r>
              <a:rPr lang="tr-TR" dirty="0" smtClean="0"/>
              <a:t>Örgütsel yapı içerisindeki her bir iş için ortaya konulan değerler sonuçta o iş veya işlere ödenecek olan ücret ile maaşların düzeyini belirlerler. İş değerlemesi, bir iş organizasyonunda çalışan emeğinin karşılığı olan ücretin adil ölçülere göre dağıtımını sağlayan ilk adımı meydana getirir. </a:t>
            </a:r>
          </a:p>
          <a:p>
            <a:pPr algn="just"/>
            <a:r>
              <a:rPr lang="tr-TR" dirty="0" smtClean="0"/>
              <a:t>Böylece, eşit işe eşit ücret ödemesi sağlanabilecek, birbirlerine kıyasla daha fazla bilgi, beceri, yetenek ve sorumluluk gerektiren işler daha fazla ücretlendirilebilecektir.</a:t>
            </a:r>
            <a:endParaRPr lang="tr-TR" dirty="0"/>
          </a:p>
        </p:txBody>
      </p:sp>
    </p:spTree>
    <p:extLst>
      <p:ext uri="{BB962C8B-B14F-4D97-AF65-F5344CB8AC3E}">
        <p14:creationId xmlns:p14="http://schemas.microsoft.com/office/powerpoint/2010/main" val="42075252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tr-TR" sz="4000" dirty="0" smtClean="0"/>
              <a:t>İş Değerlemenin Amacı ve Yararları</a:t>
            </a:r>
          </a:p>
        </p:txBody>
      </p:sp>
      <p:sp>
        <p:nvSpPr>
          <p:cNvPr id="8195" name="Rectangle 3"/>
          <p:cNvSpPr>
            <a:spLocks noGrp="1" noChangeArrowheads="1"/>
          </p:cNvSpPr>
          <p:nvPr>
            <p:ph idx="1"/>
          </p:nvPr>
        </p:nvSpPr>
        <p:spPr/>
        <p:txBody>
          <a:bodyPr>
            <a:normAutofit/>
          </a:bodyPr>
          <a:lstStyle/>
          <a:p>
            <a:pPr eaLnBrk="1" hangingPunct="1">
              <a:defRPr/>
            </a:pPr>
            <a:r>
              <a:rPr lang="tr-TR" sz="2800" dirty="0" smtClean="0"/>
              <a:t>Ücret Yönetiminde :</a:t>
            </a:r>
          </a:p>
          <a:p>
            <a:pPr lvl="1">
              <a:defRPr/>
            </a:pPr>
            <a:r>
              <a:rPr lang="tr-TR" dirty="0"/>
              <a:t>Bilimsel ve gerçekçi ilkeler saptanır</a:t>
            </a:r>
          </a:p>
          <a:p>
            <a:pPr lvl="1">
              <a:defRPr/>
            </a:pPr>
            <a:r>
              <a:rPr lang="tr-TR" dirty="0"/>
              <a:t>Eşit işe eşit ücret</a:t>
            </a:r>
          </a:p>
          <a:p>
            <a:pPr lvl="1">
              <a:defRPr/>
            </a:pPr>
            <a:r>
              <a:rPr lang="tr-TR" dirty="0"/>
              <a:t>İşe ve iş pazarına göre ücret (adil)</a:t>
            </a:r>
          </a:p>
          <a:p>
            <a:pPr lvl="1">
              <a:defRPr/>
            </a:pPr>
            <a:r>
              <a:rPr lang="tr-TR" dirty="0" err="1"/>
              <a:t>İşgören</a:t>
            </a:r>
            <a:r>
              <a:rPr lang="tr-TR" dirty="0"/>
              <a:t> güdülenmesi</a:t>
            </a:r>
          </a:p>
          <a:p>
            <a:pPr lvl="1">
              <a:defRPr/>
            </a:pPr>
            <a:r>
              <a:rPr lang="tr-TR" dirty="0"/>
              <a:t>İşgücü arz ve talebine göre uygun ücret ödenir</a:t>
            </a:r>
          </a:p>
          <a:p>
            <a:pPr lvl="1">
              <a:defRPr/>
            </a:pPr>
            <a:r>
              <a:rPr lang="tr-TR" dirty="0"/>
              <a:t>İşgücü maliyetinin ve buna ilişkin doğacak yükümlülüklerin denetimi kolaylaşır</a:t>
            </a:r>
          </a:p>
          <a:p>
            <a:pPr lvl="1">
              <a:defRPr/>
            </a:pPr>
            <a:endParaRPr lang="tr-TR" dirty="0" smtClean="0"/>
          </a:p>
        </p:txBody>
      </p:sp>
    </p:spTree>
    <p:extLst>
      <p:ext uri="{BB962C8B-B14F-4D97-AF65-F5344CB8AC3E}">
        <p14:creationId xmlns:p14="http://schemas.microsoft.com/office/powerpoint/2010/main" val="282341082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704088"/>
            <a:ext cx="8229600" cy="1212744"/>
          </a:xfrm>
        </p:spPr>
        <p:txBody>
          <a:bodyPr>
            <a:normAutofit fontScale="90000"/>
          </a:bodyPr>
          <a:lstStyle/>
          <a:p>
            <a:pPr>
              <a:defRPr/>
            </a:pPr>
            <a:r>
              <a:rPr lang="tr-TR" sz="5400" dirty="0"/>
              <a:t>İş Değerlemenin Amacı ve Yararları</a:t>
            </a:r>
            <a:endParaRPr lang="tr-TR" dirty="0" smtClean="0"/>
          </a:p>
        </p:txBody>
      </p:sp>
      <p:sp>
        <p:nvSpPr>
          <p:cNvPr id="9219" name="Rectangle 3"/>
          <p:cNvSpPr>
            <a:spLocks noGrp="1" noChangeArrowheads="1"/>
          </p:cNvSpPr>
          <p:nvPr>
            <p:ph idx="1"/>
          </p:nvPr>
        </p:nvSpPr>
        <p:spPr/>
        <p:txBody>
          <a:bodyPr>
            <a:normAutofit/>
          </a:bodyPr>
          <a:lstStyle/>
          <a:p>
            <a:pPr eaLnBrk="1" hangingPunct="1">
              <a:lnSpc>
                <a:spcPct val="90000"/>
              </a:lnSpc>
              <a:defRPr/>
            </a:pPr>
            <a:r>
              <a:rPr lang="tr-TR" sz="2400" dirty="0" smtClean="0"/>
              <a:t> Diğer sorunların çözümlenmesinde;</a:t>
            </a:r>
          </a:p>
          <a:p>
            <a:pPr lvl="1">
              <a:lnSpc>
                <a:spcPct val="90000"/>
              </a:lnSpc>
              <a:defRPr/>
            </a:pPr>
            <a:r>
              <a:rPr lang="tr-TR" sz="2000" dirty="0"/>
              <a:t>Yetkilerin, sorumlulukların düzenlenmesi</a:t>
            </a:r>
          </a:p>
          <a:p>
            <a:pPr lvl="1">
              <a:lnSpc>
                <a:spcPct val="90000"/>
              </a:lnSpc>
              <a:defRPr/>
            </a:pPr>
            <a:r>
              <a:rPr lang="tr-TR" sz="2000" dirty="0"/>
              <a:t>İşlerin ve işlemlerin basitleştirilmesi</a:t>
            </a:r>
          </a:p>
          <a:p>
            <a:pPr lvl="1">
              <a:lnSpc>
                <a:spcPct val="90000"/>
              </a:lnSpc>
              <a:defRPr/>
            </a:pPr>
            <a:r>
              <a:rPr lang="tr-TR" sz="2000" dirty="0"/>
              <a:t>Eğitim planlamasında yararlanılır</a:t>
            </a:r>
          </a:p>
          <a:p>
            <a:pPr lvl="1">
              <a:lnSpc>
                <a:spcPct val="90000"/>
              </a:lnSpc>
              <a:defRPr/>
            </a:pPr>
            <a:r>
              <a:rPr lang="tr-TR" sz="2000" dirty="0" err="1"/>
              <a:t>İşgören</a:t>
            </a:r>
            <a:r>
              <a:rPr lang="tr-TR" sz="2000" dirty="0"/>
              <a:t> seçimi, işe yerleştirme, yükseltme ve çıkarma işlemlerinde</a:t>
            </a:r>
          </a:p>
          <a:p>
            <a:pPr lvl="1">
              <a:lnSpc>
                <a:spcPct val="90000"/>
              </a:lnSpc>
              <a:defRPr/>
            </a:pPr>
            <a:r>
              <a:rPr lang="tr-TR" sz="2000" dirty="0"/>
              <a:t>Ücrete ilişkin şikayetlerin belirlenmesi</a:t>
            </a:r>
          </a:p>
          <a:p>
            <a:pPr lvl="1">
              <a:lnSpc>
                <a:spcPct val="90000"/>
              </a:lnSpc>
              <a:defRPr/>
            </a:pPr>
            <a:r>
              <a:rPr lang="tr-TR" sz="2000" dirty="0"/>
              <a:t>Özendirme önlemlerinin belirlenmesi</a:t>
            </a:r>
          </a:p>
          <a:p>
            <a:pPr lvl="1">
              <a:lnSpc>
                <a:spcPct val="90000"/>
              </a:lnSpc>
              <a:defRPr/>
            </a:pPr>
            <a:r>
              <a:rPr lang="tr-TR" sz="2000" dirty="0"/>
              <a:t>Sendika ilişkilerinin bilimsel temellere dayandırılması</a:t>
            </a:r>
          </a:p>
          <a:p>
            <a:pPr marL="393192" lvl="1" indent="0">
              <a:lnSpc>
                <a:spcPct val="90000"/>
              </a:lnSpc>
              <a:buNone/>
              <a:defRPr/>
            </a:pPr>
            <a:endParaRPr lang="tr-TR" sz="2200" dirty="0" smtClean="0"/>
          </a:p>
        </p:txBody>
      </p:sp>
    </p:spTree>
    <p:extLst>
      <p:ext uri="{BB962C8B-B14F-4D97-AF65-F5344CB8AC3E}">
        <p14:creationId xmlns:p14="http://schemas.microsoft.com/office/powerpoint/2010/main" val="41366298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İŞ DEĞERLEMESİ SÜRECİNİN AŞAMALARI</a:t>
            </a:r>
            <a:endParaRPr lang="tr-TR" dirty="0"/>
          </a:p>
        </p:txBody>
      </p:sp>
      <p:sp>
        <p:nvSpPr>
          <p:cNvPr id="3" name="İçerik Yer Tutucusu 2"/>
          <p:cNvSpPr>
            <a:spLocks noGrp="1"/>
          </p:cNvSpPr>
          <p:nvPr>
            <p:ph idx="1"/>
          </p:nvPr>
        </p:nvSpPr>
        <p:spPr/>
        <p:txBody>
          <a:bodyPr/>
          <a:lstStyle/>
          <a:p>
            <a:pPr>
              <a:buFont typeface="Wingdings" pitchFamily="2" charset="2"/>
              <a:buChar char="Ø"/>
            </a:pPr>
            <a:r>
              <a:rPr lang="tr-TR" dirty="0" smtClean="0"/>
              <a:t>İş Analizi Bulguları</a:t>
            </a:r>
          </a:p>
          <a:p>
            <a:pPr>
              <a:buFont typeface="Wingdings" pitchFamily="2" charset="2"/>
              <a:buChar char="Ø"/>
            </a:pPr>
            <a:r>
              <a:rPr lang="tr-TR" dirty="0" err="1" smtClean="0"/>
              <a:t>Değerlemeci</a:t>
            </a:r>
            <a:r>
              <a:rPr lang="tr-TR" dirty="0" smtClean="0"/>
              <a:t>, Faktör ve Kapsam Belirleme</a:t>
            </a:r>
          </a:p>
          <a:p>
            <a:pPr>
              <a:buFont typeface="Wingdings" pitchFamily="2" charset="2"/>
              <a:buChar char="Ø"/>
            </a:pPr>
            <a:r>
              <a:rPr lang="tr-TR" dirty="0" smtClean="0"/>
              <a:t>Yöntem Seçimi</a:t>
            </a:r>
          </a:p>
          <a:p>
            <a:pPr>
              <a:buFont typeface="Wingdings" pitchFamily="2" charset="2"/>
              <a:buChar char="Ø"/>
            </a:pPr>
            <a:r>
              <a:rPr lang="tr-TR" dirty="0" smtClean="0"/>
              <a:t>Uygulama</a:t>
            </a:r>
          </a:p>
          <a:p>
            <a:pPr>
              <a:buFont typeface="Wingdings" pitchFamily="2" charset="2"/>
              <a:buChar char="Ø"/>
            </a:pPr>
            <a:r>
              <a:rPr lang="tr-TR" dirty="0" smtClean="0"/>
              <a:t>Ücret Yapısı</a:t>
            </a:r>
            <a:endParaRPr lang="tr-TR" dirty="0"/>
          </a:p>
        </p:txBody>
      </p:sp>
    </p:spTree>
    <p:extLst>
      <p:ext uri="{BB962C8B-B14F-4D97-AF65-F5344CB8AC3E}">
        <p14:creationId xmlns:p14="http://schemas.microsoft.com/office/powerpoint/2010/main" val="208184537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 Analizi </a:t>
            </a:r>
            <a:r>
              <a:rPr lang="tr-TR" dirty="0" smtClean="0"/>
              <a:t>Bulguları</a:t>
            </a:r>
            <a:endParaRPr lang="tr-TR" dirty="0"/>
          </a:p>
        </p:txBody>
      </p:sp>
      <p:sp>
        <p:nvSpPr>
          <p:cNvPr id="3" name="İçerik Yer Tutucusu 2"/>
          <p:cNvSpPr>
            <a:spLocks noGrp="1"/>
          </p:cNvSpPr>
          <p:nvPr>
            <p:ph idx="1"/>
          </p:nvPr>
        </p:nvSpPr>
        <p:spPr/>
        <p:txBody>
          <a:bodyPr/>
          <a:lstStyle/>
          <a:p>
            <a:r>
              <a:rPr lang="tr-TR" dirty="0" smtClean="0"/>
              <a:t>İş analizinden elde edilen bilgiler, iş değerlemesi çalışması için temel veriler olmaktadır.</a:t>
            </a:r>
          </a:p>
          <a:p>
            <a:r>
              <a:rPr lang="tr-TR" dirty="0" smtClean="0"/>
              <a:t>Eşit işe eşit ücret ilkesinin uygulamadaki ilk safhası iş analizi ve ortaya koyduğu bulgular ile gerçekleşir.</a:t>
            </a:r>
          </a:p>
          <a:p>
            <a:endParaRPr lang="tr-TR" dirty="0"/>
          </a:p>
        </p:txBody>
      </p:sp>
    </p:spTree>
    <p:extLst>
      <p:ext uri="{BB962C8B-B14F-4D97-AF65-F5344CB8AC3E}">
        <p14:creationId xmlns:p14="http://schemas.microsoft.com/office/powerpoint/2010/main" val="345505384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Değerlemeci</a:t>
            </a:r>
            <a:r>
              <a:rPr lang="tr-TR" dirty="0"/>
              <a:t>, Faktör ve Kapsam </a:t>
            </a:r>
            <a:r>
              <a:rPr lang="tr-TR" dirty="0" smtClean="0"/>
              <a:t>Belirleme</a:t>
            </a:r>
            <a:endParaRPr lang="tr-TR" dirty="0"/>
          </a:p>
        </p:txBody>
      </p:sp>
      <p:sp>
        <p:nvSpPr>
          <p:cNvPr id="3" name="İçerik Yer Tutucusu 2"/>
          <p:cNvSpPr>
            <a:spLocks noGrp="1"/>
          </p:cNvSpPr>
          <p:nvPr>
            <p:ph idx="1"/>
          </p:nvPr>
        </p:nvSpPr>
        <p:spPr/>
        <p:txBody>
          <a:bodyPr/>
          <a:lstStyle/>
          <a:p>
            <a:pPr algn="just"/>
            <a:r>
              <a:rPr lang="tr-TR" dirty="0" err="1" smtClean="0"/>
              <a:t>Değerlemeci</a:t>
            </a:r>
            <a:r>
              <a:rPr lang="tr-TR" dirty="0" smtClean="0"/>
              <a:t> konusunda uzman, ücret yönetimi ile istatistik uygulamalarında teorik bilgiye sahip olmalıdır. Değerlemeler, işçi, işveren temsilcileri ile yeteri kadar uzmandan oluşan bir değerlendirme komisyonu tarafından yürütülür.</a:t>
            </a:r>
          </a:p>
          <a:p>
            <a:pPr algn="just"/>
            <a:r>
              <a:rPr lang="tr-TR" dirty="0" smtClean="0"/>
              <a:t>Değerleme sürecinde kullanılacak beceri, deneyim, ustalık gibi değerleme faktörlerinin belirlenmesi gerekir.</a:t>
            </a:r>
          </a:p>
          <a:p>
            <a:pPr algn="just"/>
            <a:r>
              <a:rPr lang="tr-TR" dirty="0" smtClean="0"/>
              <a:t>Son olarak örgütteki hangi işlerin iş değerlemesi kapsamına alınacağı önceden tespit edilmelidir.</a:t>
            </a:r>
            <a:endParaRPr lang="tr-TR" dirty="0"/>
          </a:p>
        </p:txBody>
      </p:sp>
    </p:spTree>
    <p:extLst>
      <p:ext uri="{BB962C8B-B14F-4D97-AF65-F5344CB8AC3E}">
        <p14:creationId xmlns:p14="http://schemas.microsoft.com/office/powerpoint/2010/main" val="92726977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Yöntem </a:t>
            </a:r>
            <a:r>
              <a:rPr lang="tr-TR" dirty="0" smtClean="0"/>
              <a:t>Seçimi</a:t>
            </a:r>
            <a:endParaRPr lang="tr-TR" dirty="0"/>
          </a:p>
        </p:txBody>
      </p:sp>
      <p:sp>
        <p:nvSpPr>
          <p:cNvPr id="3" name="İçerik Yer Tutucusu 2"/>
          <p:cNvSpPr>
            <a:spLocks noGrp="1"/>
          </p:cNvSpPr>
          <p:nvPr>
            <p:ph idx="1"/>
          </p:nvPr>
        </p:nvSpPr>
        <p:spPr/>
        <p:txBody>
          <a:bodyPr/>
          <a:lstStyle/>
          <a:p>
            <a:r>
              <a:rPr lang="tr-TR" dirty="0" smtClean="0"/>
              <a:t>Sayısal ve sayısal olmayan iş değerleme yöntemlerinden biri seçilir.</a:t>
            </a:r>
            <a:endParaRPr lang="tr-TR" dirty="0"/>
          </a:p>
        </p:txBody>
      </p:sp>
    </p:spTree>
    <p:extLst>
      <p:ext uri="{BB962C8B-B14F-4D97-AF65-F5344CB8AC3E}">
        <p14:creationId xmlns:p14="http://schemas.microsoft.com/office/powerpoint/2010/main" val="302822744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Uygulama</a:t>
            </a:r>
            <a:endParaRPr lang="tr-TR" dirty="0"/>
          </a:p>
        </p:txBody>
      </p:sp>
      <p:sp>
        <p:nvSpPr>
          <p:cNvPr id="3" name="İçerik Yer Tutucusu 2"/>
          <p:cNvSpPr>
            <a:spLocks noGrp="1"/>
          </p:cNvSpPr>
          <p:nvPr>
            <p:ph idx="1"/>
          </p:nvPr>
        </p:nvSpPr>
        <p:spPr/>
        <p:txBody>
          <a:bodyPr/>
          <a:lstStyle/>
          <a:p>
            <a:r>
              <a:rPr lang="tr-TR" dirty="0" smtClean="0"/>
              <a:t>İş değerlemesi süreci olarak ortaya konulan aşamaların uygulanmasıdır. Yani artık iş değerlemesi çalışmasına başlanarak değerlemeye alınan işlerin birbirlerine göre </a:t>
            </a:r>
            <a:r>
              <a:rPr lang="tr-TR" dirty="0" err="1" smtClean="0"/>
              <a:t>nisbi</a:t>
            </a:r>
            <a:r>
              <a:rPr lang="tr-TR" dirty="0" smtClean="0"/>
              <a:t> değerleri belirlenerek ortaya konur.</a:t>
            </a:r>
            <a:endParaRPr lang="tr-TR" dirty="0"/>
          </a:p>
        </p:txBody>
      </p:sp>
    </p:spTree>
    <p:extLst>
      <p:ext uri="{BB962C8B-B14F-4D97-AF65-F5344CB8AC3E}">
        <p14:creationId xmlns:p14="http://schemas.microsoft.com/office/powerpoint/2010/main" val="288701278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Ücret </a:t>
            </a:r>
            <a:r>
              <a:rPr lang="tr-TR" dirty="0" smtClean="0"/>
              <a:t>Yapısı</a:t>
            </a:r>
            <a:endParaRPr lang="tr-TR" dirty="0"/>
          </a:p>
        </p:txBody>
      </p:sp>
      <p:sp>
        <p:nvSpPr>
          <p:cNvPr id="3" name="İçerik Yer Tutucusu 2"/>
          <p:cNvSpPr>
            <a:spLocks noGrp="1"/>
          </p:cNvSpPr>
          <p:nvPr>
            <p:ph idx="1"/>
          </p:nvPr>
        </p:nvSpPr>
        <p:spPr/>
        <p:txBody>
          <a:bodyPr/>
          <a:lstStyle/>
          <a:p>
            <a:r>
              <a:rPr lang="tr-TR" dirty="0" smtClean="0"/>
              <a:t>İş değerlemesi çalışmasının temel hedefi kurumda eşit işe eşit ücret ilkesini etkin kılmaktır. Bu amaca uygun olarak iş değerlemesi ile örgüt içi denge ve adalet sağlanarak ücret yapısının oluşumuna katkı sağlanır.</a:t>
            </a:r>
            <a:endParaRPr lang="tr-TR" dirty="0"/>
          </a:p>
        </p:txBody>
      </p:sp>
    </p:spTree>
    <p:extLst>
      <p:ext uri="{BB962C8B-B14F-4D97-AF65-F5344CB8AC3E}">
        <p14:creationId xmlns:p14="http://schemas.microsoft.com/office/powerpoint/2010/main" val="148193136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tr-TR" smtClean="0"/>
              <a:t>İş Değerleme Yöntemleri</a:t>
            </a:r>
          </a:p>
        </p:txBody>
      </p:sp>
      <p:sp>
        <p:nvSpPr>
          <p:cNvPr id="10243" name="Rectangle 3"/>
          <p:cNvSpPr>
            <a:spLocks noGrp="1" noChangeArrowheads="1"/>
          </p:cNvSpPr>
          <p:nvPr>
            <p:ph idx="1"/>
          </p:nvPr>
        </p:nvSpPr>
        <p:spPr/>
        <p:txBody>
          <a:bodyPr/>
          <a:lstStyle/>
          <a:p>
            <a:pPr marL="0" indent="0" eaLnBrk="1" hangingPunct="1">
              <a:buNone/>
              <a:defRPr/>
            </a:pPr>
            <a:r>
              <a:rPr lang="tr-TR" dirty="0" smtClean="0"/>
              <a:t>1. Sayısal Olmayan Yöntemler</a:t>
            </a:r>
          </a:p>
          <a:p>
            <a:pPr eaLnBrk="1" hangingPunct="1">
              <a:defRPr/>
            </a:pPr>
            <a:r>
              <a:rPr lang="tr-TR" dirty="0" smtClean="0"/>
              <a:t>Sıralama yöntemi</a:t>
            </a:r>
          </a:p>
          <a:p>
            <a:pPr eaLnBrk="1" hangingPunct="1">
              <a:defRPr/>
            </a:pPr>
            <a:r>
              <a:rPr lang="tr-TR" dirty="0" smtClean="0"/>
              <a:t>Sınıflama veya Derecelendirme yöntemi</a:t>
            </a:r>
          </a:p>
          <a:p>
            <a:pPr marL="0" indent="0" eaLnBrk="1" hangingPunct="1">
              <a:buNone/>
              <a:defRPr/>
            </a:pPr>
            <a:r>
              <a:rPr lang="tr-TR" dirty="0" smtClean="0"/>
              <a:t>2. Sayısal Yöntemler</a:t>
            </a:r>
          </a:p>
          <a:p>
            <a:pPr eaLnBrk="1" hangingPunct="1">
              <a:defRPr/>
            </a:pPr>
            <a:r>
              <a:rPr lang="tr-TR" dirty="0" smtClean="0"/>
              <a:t>Faktör karşılaştırma yöntemi</a:t>
            </a:r>
          </a:p>
          <a:p>
            <a:pPr eaLnBrk="1" hangingPunct="1">
              <a:defRPr/>
            </a:pPr>
            <a:r>
              <a:rPr lang="tr-TR" dirty="0" smtClean="0"/>
              <a:t>Puan yöntemi </a:t>
            </a:r>
          </a:p>
        </p:txBody>
      </p:sp>
    </p:spTree>
    <p:extLst>
      <p:ext uri="{BB962C8B-B14F-4D97-AF65-F5344CB8AC3E}">
        <p14:creationId xmlns:p14="http://schemas.microsoft.com/office/powerpoint/2010/main" val="198519328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5400" dirty="0" smtClean="0"/>
              <a:t>Sıralama Yöntemi </a:t>
            </a:r>
            <a:endParaRPr lang="tr-TR" sz="5400" dirty="0"/>
          </a:p>
        </p:txBody>
      </p:sp>
      <p:sp>
        <p:nvSpPr>
          <p:cNvPr id="3" name="İçerik Yer Tutucusu 2"/>
          <p:cNvSpPr>
            <a:spLocks noGrp="1"/>
          </p:cNvSpPr>
          <p:nvPr>
            <p:ph idx="1"/>
          </p:nvPr>
        </p:nvSpPr>
        <p:spPr/>
        <p:txBody>
          <a:bodyPr/>
          <a:lstStyle/>
          <a:p>
            <a:r>
              <a:rPr lang="tr-TR" dirty="0" smtClean="0"/>
              <a:t>İş çeşidinin az olduğu küçük çaplı işletmeler için idealdir.</a:t>
            </a:r>
          </a:p>
          <a:p>
            <a:r>
              <a:rPr lang="tr-TR" dirty="0" smtClean="0"/>
              <a:t>Yöntemin özünü örgüt bünyesinde mevcut olan işlerin bir bütün olarak önem derecelerine göre yukarıdan aşağıya doğru sıralanması oluşturur.</a:t>
            </a:r>
            <a:endParaRPr lang="tr-TR" dirty="0"/>
          </a:p>
        </p:txBody>
      </p:sp>
    </p:spTree>
    <p:extLst>
      <p:ext uri="{BB962C8B-B14F-4D97-AF65-F5344CB8AC3E}">
        <p14:creationId xmlns:p14="http://schemas.microsoft.com/office/powerpoint/2010/main" val="28201403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Sınıflama ve Derecelendirme Yöntemi</a:t>
            </a:r>
            <a:endParaRPr lang="tr-TR" dirty="0"/>
          </a:p>
        </p:txBody>
      </p:sp>
      <p:sp>
        <p:nvSpPr>
          <p:cNvPr id="3" name="İçerik Yer Tutucusu 2"/>
          <p:cNvSpPr>
            <a:spLocks noGrp="1"/>
          </p:cNvSpPr>
          <p:nvPr>
            <p:ph idx="1"/>
          </p:nvPr>
        </p:nvSpPr>
        <p:spPr/>
        <p:txBody>
          <a:bodyPr/>
          <a:lstStyle/>
          <a:p>
            <a:r>
              <a:rPr lang="tr-TR" dirty="0" smtClean="0"/>
              <a:t>Sınıflama yöntemi iş sayısı ve çeşidinin fazla olduğu iş örgütlerinde uygulanabilir.</a:t>
            </a:r>
          </a:p>
          <a:p>
            <a:r>
              <a:rPr lang="tr-TR" dirty="0" smtClean="0"/>
              <a:t>Önce işler, iş analizi bilgilerine uygun olarak incelenirler daha sonrada ortak nitelikleri göz önüne alınarak belirli iş sınıfları oluşturulur. Bu sınıflara standart tanımlar denir.</a:t>
            </a:r>
          </a:p>
          <a:p>
            <a:r>
              <a:rPr lang="tr-TR" dirty="0" smtClean="0"/>
              <a:t>Gruplama tamamlandıktan sonra her bir iş grubu için iş sınıfları oluşturulur ve tanımlanır.</a:t>
            </a:r>
            <a:endParaRPr lang="tr-TR" dirty="0"/>
          </a:p>
        </p:txBody>
      </p:sp>
    </p:spTree>
    <p:extLst>
      <p:ext uri="{BB962C8B-B14F-4D97-AF65-F5344CB8AC3E}">
        <p14:creationId xmlns:p14="http://schemas.microsoft.com/office/powerpoint/2010/main" val="350228926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704088"/>
            <a:ext cx="8305800" cy="3805032"/>
          </a:xfrm>
        </p:spPr>
        <p:txBody>
          <a:bodyPr>
            <a:normAutofit/>
          </a:bodyPr>
          <a:lstStyle/>
          <a:p>
            <a:pPr algn="ctr"/>
            <a:r>
              <a:rPr lang="tr-TR" dirty="0" smtClean="0"/>
              <a:t>ALTINCI BÖLÜM</a:t>
            </a:r>
            <a:br>
              <a:rPr lang="tr-TR" dirty="0" smtClean="0"/>
            </a:br>
            <a:r>
              <a:rPr lang="tr-TR" dirty="0" smtClean="0"/>
              <a:t/>
            </a:r>
            <a:br>
              <a:rPr lang="tr-TR" dirty="0" smtClean="0"/>
            </a:br>
            <a:r>
              <a:rPr lang="tr-TR" dirty="0" smtClean="0"/>
              <a:t>ÜCRET VE ÜCRET YÖNETİMİ</a:t>
            </a:r>
            <a:endParaRPr lang="tr-TR" dirty="0"/>
          </a:p>
        </p:txBody>
      </p:sp>
    </p:spTree>
    <p:extLst>
      <p:ext uri="{BB962C8B-B14F-4D97-AF65-F5344CB8AC3E}">
        <p14:creationId xmlns:p14="http://schemas.microsoft.com/office/powerpoint/2010/main" val="208013854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tr-TR" smtClean="0"/>
              <a:t>ÜCRET YÖNETİMİ</a:t>
            </a:r>
          </a:p>
        </p:txBody>
      </p:sp>
      <p:sp>
        <p:nvSpPr>
          <p:cNvPr id="11267" name="Rectangle 3"/>
          <p:cNvSpPr>
            <a:spLocks noGrp="1" noChangeArrowheads="1"/>
          </p:cNvSpPr>
          <p:nvPr>
            <p:ph idx="1"/>
          </p:nvPr>
        </p:nvSpPr>
        <p:spPr/>
        <p:txBody>
          <a:bodyPr/>
          <a:lstStyle/>
          <a:p>
            <a:pPr eaLnBrk="1" hangingPunct="1">
              <a:defRPr/>
            </a:pPr>
            <a:r>
              <a:rPr lang="tr-TR" sz="2800" b="1" i="1" u="sng" dirty="0" smtClean="0"/>
              <a:t>Ücret:</a:t>
            </a:r>
            <a:r>
              <a:rPr lang="tr-TR" sz="2800" dirty="0" smtClean="0"/>
              <a:t> Emeğin fiyatı, bedelidir.</a:t>
            </a:r>
          </a:p>
          <a:p>
            <a:pPr eaLnBrk="1" hangingPunct="1">
              <a:defRPr/>
            </a:pPr>
            <a:r>
              <a:rPr lang="tr-TR" sz="2800" dirty="0"/>
              <a:t>Y</a:t>
            </a:r>
            <a:r>
              <a:rPr lang="tr-TR" sz="2800" dirty="0" smtClean="0"/>
              <a:t>apılan veya yapılacak bir iş veya hizmet karşılığında yazılı veya sözlü iş sözleşmesi uyarınca bir iş veren tarafından bir işçiye her ne ad altında ve hangi hesaplama biçimi ile olursa olsun ödenmesi gereken ve parasal olarak değerlendirilebilen, karşılıklı anlaşma yahut ulusal yasalarla saptanan bedel ya da kazançtır.</a:t>
            </a:r>
          </a:p>
        </p:txBody>
      </p:sp>
    </p:spTree>
    <p:extLst>
      <p:ext uri="{BB962C8B-B14F-4D97-AF65-F5344CB8AC3E}">
        <p14:creationId xmlns:p14="http://schemas.microsoft.com/office/powerpoint/2010/main" val="101847151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tr-TR" b="1" smtClean="0">
                <a:latin typeface="Tahoma" pitchFamily="34" charset="0"/>
              </a:rPr>
              <a:t>Ücret </a:t>
            </a:r>
            <a:endParaRPr lang="tr-TR" smtClean="0">
              <a:latin typeface="Tahoma" pitchFamily="34" charset="0"/>
            </a:endParaRPr>
          </a:p>
        </p:txBody>
      </p:sp>
      <p:sp>
        <p:nvSpPr>
          <p:cNvPr id="7171" name="Rectangle 3"/>
          <p:cNvSpPr>
            <a:spLocks noGrp="1" noChangeArrowheads="1"/>
          </p:cNvSpPr>
          <p:nvPr>
            <p:ph idx="1"/>
          </p:nvPr>
        </p:nvSpPr>
        <p:spPr>
          <a:xfrm>
            <a:off x="539552" y="2133600"/>
            <a:ext cx="8299648" cy="2951163"/>
          </a:xfrm>
        </p:spPr>
        <p:txBody>
          <a:bodyPr/>
          <a:lstStyle/>
          <a:p>
            <a:pPr eaLnBrk="1" hangingPunct="1">
              <a:buClr>
                <a:schemeClr val="tx1"/>
              </a:buClr>
              <a:buFont typeface="Symbol" pitchFamily="18" charset="2"/>
              <a:buChar char="¨"/>
            </a:pPr>
            <a:r>
              <a:rPr lang="tr-TR" sz="2500" dirty="0" smtClean="0">
                <a:latin typeface="Tahoma" pitchFamily="34" charset="0"/>
              </a:rPr>
              <a:t>İktisadi anlamda, çalışanların üretimden aldığı paydır.  </a:t>
            </a:r>
          </a:p>
          <a:p>
            <a:pPr eaLnBrk="1" hangingPunct="1">
              <a:buClr>
                <a:schemeClr val="tx1"/>
              </a:buClr>
              <a:buFont typeface="Symbol" pitchFamily="18" charset="2"/>
              <a:buChar char="¨"/>
            </a:pPr>
            <a:r>
              <a:rPr lang="tr-TR" sz="2500" dirty="0" smtClean="0">
                <a:latin typeface="Tahoma" pitchFamily="34" charset="0"/>
              </a:rPr>
              <a:t>İşletme yönünden üretim gideridir.</a:t>
            </a:r>
          </a:p>
          <a:p>
            <a:pPr eaLnBrk="1" hangingPunct="1">
              <a:buClr>
                <a:schemeClr val="tx1"/>
              </a:buClr>
              <a:buFont typeface="Symbol" pitchFamily="18" charset="2"/>
              <a:buChar char="¨"/>
            </a:pPr>
            <a:r>
              <a:rPr lang="tr-TR" sz="2500" dirty="0" smtClean="0">
                <a:latin typeface="Tahoma" pitchFamily="34" charset="0"/>
              </a:rPr>
              <a:t>Personel yönünden gelir anlamı taşır.</a:t>
            </a:r>
          </a:p>
          <a:p>
            <a:pPr eaLnBrk="1" hangingPunct="1">
              <a:buClr>
                <a:schemeClr val="tx1"/>
              </a:buClr>
              <a:buFont typeface="Symbol" pitchFamily="18" charset="2"/>
              <a:buChar char="¨"/>
            </a:pPr>
            <a:r>
              <a:rPr lang="tr-TR" sz="2500" dirty="0" smtClean="0">
                <a:latin typeface="Tahoma" pitchFamily="34" charset="0"/>
              </a:rPr>
              <a:t>Çalışanların, işgücü </a:t>
            </a:r>
            <a:r>
              <a:rPr lang="tr-TR" sz="2500" dirty="0" smtClean="0"/>
              <a:t>karşılığında</a:t>
            </a:r>
            <a:r>
              <a:rPr lang="tr-TR" sz="2500" dirty="0" smtClean="0">
                <a:latin typeface="Tahoma" pitchFamily="34" charset="0"/>
              </a:rPr>
              <a:t> hastaneden aldığı paradır.</a:t>
            </a:r>
          </a:p>
        </p:txBody>
      </p:sp>
    </p:spTree>
    <p:extLst>
      <p:ext uri="{BB962C8B-B14F-4D97-AF65-F5344CB8AC3E}">
        <p14:creationId xmlns:p14="http://schemas.microsoft.com/office/powerpoint/2010/main" val="287538633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tr-TR" smtClean="0"/>
              <a:t>Ücret Bileşenleri</a:t>
            </a:r>
          </a:p>
        </p:txBody>
      </p:sp>
      <p:sp>
        <p:nvSpPr>
          <p:cNvPr id="12291" name="Rectangle 3"/>
          <p:cNvSpPr>
            <a:spLocks noGrp="1" noChangeArrowheads="1"/>
          </p:cNvSpPr>
          <p:nvPr>
            <p:ph idx="1"/>
          </p:nvPr>
        </p:nvSpPr>
        <p:spPr/>
        <p:txBody>
          <a:bodyPr/>
          <a:lstStyle/>
          <a:p>
            <a:pPr eaLnBrk="1" hangingPunct="1">
              <a:defRPr/>
            </a:pPr>
            <a:endParaRPr lang="tr-TR" smtClean="0"/>
          </a:p>
        </p:txBody>
      </p:sp>
      <p:grpSp>
        <p:nvGrpSpPr>
          <p:cNvPr id="8196" name="Group 84"/>
          <p:cNvGrpSpPr>
            <a:grpSpLocks noChangeAspect="1"/>
          </p:cNvGrpSpPr>
          <p:nvPr/>
        </p:nvGrpSpPr>
        <p:grpSpPr bwMode="auto">
          <a:xfrm>
            <a:off x="468313" y="1989138"/>
            <a:ext cx="8135937" cy="4103687"/>
            <a:chOff x="2505" y="1245"/>
            <a:chExt cx="7200" cy="4320"/>
          </a:xfrm>
        </p:grpSpPr>
        <p:sp>
          <p:nvSpPr>
            <p:cNvPr id="8226" name="AutoShape 85"/>
            <p:cNvSpPr>
              <a:spLocks noChangeAspect="1" noChangeArrowheads="1"/>
            </p:cNvSpPr>
            <p:nvPr/>
          </p:nvSpPr>
          <p:spPr bwMode="auto">
            <a:xfrm>
              <a:off x="2505" y="124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tr-TR" smtClean="0">
                <a:solidFill>
                  <a:srgbClr val="FFFFFF"/>
                </a:solidFill>
              </a:endParaRPr>
            </a:p>
          </p:txBody>
        </p:sp>
        <p:sp>
          <p:nvSpPr>
            <p:cNvPr id="8227" name="AutoShape 86"/>
            <p:cNvSpPr>
              <a:spLocks noChangeArrowheads="1"/>
            </p:cNvSpPr>
            <p:nvPr/>
          </p:nvSpPr>
          <p:spPr bwMode="auto">
            <a:xfrm>
              <a:off x="5529" y="153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Toplam ödüller</a:t>
              </a:r>
              <a:endParaRPr lang="tr-TR" smtClean="0">
                <a:solidFill>
                  <a:srgbClr val="FFFFFF"/>
                </a:solidFill>
              </a:endParaRPr>
            </a:p>
          </p:txBody>
        </p:sp>
        <p:sp>
          <p:nvSpPr>
            <p:cNvPr id="8228" name="AutoShape 87"/>
            <p:cNvSpPr>
              <a:spLocks noChangeArrowheads="1"/>
            </p:cNvSpPr>
            <p:nvPr/>
          </p:nvSpPr>
          <p:spPr bwMode="auto">
            <a:xfrm>
              <a:off x="5529" y="225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000" smtClean="0">
                  <a:solidFill>
                    <a:srgbClr val="FFFFFF"/>
                  </a:solidFill>
                </a:rPr>
                <a:t>Maddi Ödüller(Ücret</a:t>
              </a:r>
              <a:r>
                <a:rPr lang="tr-TR" sz="1200" smtClean="0">
                  <a:solidFill>
                    <a:srgbClr val="FFFFFF"/>
                  </a:solidFill>
                </a:rPr>
                <a:t>)</a:t>
              </a:r>
              <a:endParaRPr lang="tr-TR" smtClean="0">
                <a:solidFill>
                  <a:srgbClr val="FFFFFF"/>
                </a:solidFill>
              </a:endParaRPr>
            </a:p>
          </p:txBody>
        </p:sp>
        <p:sp>
          <p:nvSpPr>
            <p:cNvPr id="8229" name="AutoShape 88"/>
            <p:cNvSpPr>
              <a:spLocks noChangeArrowheads="1"/>
            </p:cNvSpPr>
            <p:nvPr/>
          </p:nvSpPr>
          <p:spPr bwMode="auto">
            <a:xfrm>
              <a:off x="7257" y="2397"/>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Maddi Olmayan Ödüller</a:t>
              </a:r>
              <a:endParaRPr lang="tr-TR" smtClean="0">
                <a:solidFill>
                  <a:srgbClr val="FFFFFF"/>
                </a:solidFill>
              </a:endParaRPr>
            </a:p>
          </p:txBody>
        </p:sp>
        <p:sp>
          <p:nvSpPr>
            <p:cNvPr id="8230" name="AutoShape 89"/>
            <p:cNvSpPr>
              <a:spLocks noChangeArrowheads="1"/>
            </p:cNvSpPr>
            <p:nvPr/>
          </p:nvSpPr>
          <p:spPr bwMode="auto">
            <a:xfrm>
              <a:off x="3945"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Doğrudan ücret</a:t>
              </a:r>
              <a:endParaRPr lang="tr-TR" smtClean="0">
                <a:solidFill>
                  <a:srgbClr val="FFFFFF"/>
                </a:solidFill>
              </a:endParaRPr>
            </a:p>
          </p:txBody>
        </p:sp>
        <p:sp>
          <p:nvSpPr>
            <p:cNvPr id="8231" name="AutoShape 90"/>
            <p:cNvSpPr>
              <a:spLocks noChangeArrowheads="1"/>
            </p:cNvSpPr>
            <p:nvPr/>
          </p:nvSpPr>
          <p:spPr bwMode="auto">
            <a:xfrm>
              <a:off x="7401"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Dolaylı Ücret</a:t>
              </a:r>
              <a:endParaRPr lang="tr-TR" smtClean="0">
                <a:solidFill>
                  <a:srgbClr val="FFFFFF"/>
                </a:solidFill>
              </a:endParaRPr>
            </a:p>
          </p:txBody>
        </p:sp>
        <p:sp>
          <p:nvSpPr>
            <p:cNvPr id="8232" name="AutoShape 91"/>
            <p:cNvSpPr>
              <a:spLocks noChangeArrowheads="1"/>
            </p:cNvSpPr>
            <p:nvPr/>
          </p:nvSpPr>
          <p:spPr bwMode="auto">
            <a:xfrm>
              <a:off x="3081" y="441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Temel ücret</a:t>
              </a:r>
              <a:endParaRPr lang="tr-TR" smtClean="0">
                <a:solidFill>
                  <a:srgbClr val="FFFFFF"/>
                </a:solidFill>
              </a:endParaRPr>
            </a:p>
          </p:txBody>
        </p:sp>
        <p:sp>
          <p:nvSpPr>
            <p:cNvPr id="8233" name="AutoShape 92"/>
            <p:cNvSpPr>
              <a:spLocks noChangeArrowheads="1"/>
            </p:cNvSpPr>
            <p:nvPr/>
          </p:nvSpPr>
          <p:spPr bwMode="auto">
            <a:xfrm>
              <a:off x="49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Değişken ücret</a:t>
              </a:r>
              <a:endParaRPr lang="tr-TR" smtClean="0">
                <a:solidFill>
                  <a:srgbClr val="FFFFFF"/>
                </a:solidFill>
              </a:endParaRPr>
            </a:p>
          </p:txBody>
        </p:sp>
        <p:sp>
          <p:nvSpPr>
            <p:cNvPr id="8234" name="AutoShape 93"/>
            <p:cNvSpPr>
              <a:spLocks noChangeArrowheads="1"/>
            </p:cNvSpPr>
            <p:nvPr/>
          </p:nvSpPr>
          <p:spPr bwMode="auto">
            <a:xfrm>
              <a:off x="6681" y="4413"/>
              <a:ext cx="1152" cy="432"/>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Ek yararlar</a:t>
              </a:r>
              <a:endParaRPr lang="tr-TR" smtClean="0">
                <a:solidFill>
                  <a:srgbClr val="FFFFFF"/>
                </a:solidFill>
              </a:endParaRPr>
            </a:p>
          </p:txBody>
        </p:sp>
        <p:sp>
          <p:nvSpPr>
            <p:cNvPr id="8235" name="AutoShape 94"/>
            <p:cNvSpPr>
              <a:spLocks noChangeArrowheads="1"/>
            </p:cNvSpPr>
            <p:nvPr/>
          </p:nvSpPr>
          <p:spPr bwMode="auto">
            <a:xfrm>
              <a:off x="85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FFFFFF"/>
                  </a:solidFill>
                </a:rPr>
                <a:t>Sosyal yardımlar</a:t>
              </a:r>
              <a:endParaRPr lang="tr-TR" smtClean="0">
                <a:solidFill>
                  <a:srgbClr val="FFFFFF"/>
                </a:solidFill>
              </a:endParaRPr>
            </a:p>
          </p:txBody>
        </p:sp>
        <p:sp>
          <p:nvSpPr>
            <p:cNvPr id="8236" name="Line 95"/>
            <p:cNvSpPr>
              <a:spLocks noChangeShapeType="1"/>
            </p:cNvSpPr>
            <p:nvPr/>
          </p:nvSpPr>
          <p:spPr bwMode="auto">
            <a:xfrm>
              <a:off x="6105" y="210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7" name="Line 96"/>
            <p:cNvSpPr>
              <a:spLocks noChangeShapeType="1"/>
            </p:cNvSpPr>
            <p:nvPr/>
          </p:nvSpPr>
          <p:spPr bwMode="auto">
            <a:xfrm>
              <a:off x="6105" y="2253"/>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8" name="Line 97"/>
            <p:cNvSpPr>
              <a:spLocks noChangeShapeType="1"/>
            </p:cNvSpPr>
            <p:nvPr/>
          </p:nvSpPr>
          <p:spPr bwMode="auto">
            <a:xfrm>
              <a:off x="7689" y="2253"/>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39" name="Line 98"/>
            <p:cNvSpPr>
              <a:spLocks noChangeShapeType="1"/>
            </p:cNvSpPr>
            <p:nvPr/>
          </p:nvSpPr>
          <p:spPr bwMode="auto">
            <a:xfrm>
              <a:off x="6105" y="282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0" name="Line 99"/>
            <p:cNvSpPr>
              <a:spLocks noChangeShapeType="1"/>
            </p:cNvSpPr>
            <p:nvPr/>
          </p:nvSpPr>
          <p:spPr bwMode="auto">
            <a:xfrm>
              <a:off x="6105" y="3117"/>
              <a:ext cx="17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1" name="Line 100"/>
            <p:cNvSpPr>
              <a:spLocks noChangeShapeType="1"/>
            </p:cNvSpPr>
            <p:nvPr/>
          </p:nvSpPr>
          <p:spPr bwMode="auto">
            <a:xfrm>
              <a:off x="7833"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2" name="Line 101"/>
            <p:cNvSpPr>
              <a:spLocks noChangeShapeType="1"/>
            </p:cNvSpPr>
            <p:nvPr/>
          </p:nvSpPr>
          <p:spPr bwMode="auto">
            <a:xfrm flipH="1">
              <a:off x="4521" y="3117"/>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3" name="Line 102"/>
            <p:cNvSpPr>
              <a:spLocks noChangeShapeType="1"/>
            </p:cNvSpPr>
            <p:nvPr/>
          </p:nvSpPr>
          <p:spPr bwMode="auto">
            <a:xfrm>
              <a:off x="4521"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4" name="Line 103"/>
            <p:cNvSpPr>
              <a:spLocks noChangeShapeType="1"/>
            </p:cNvSpPr>
            <p:nvPr/>
          </p:nvSpPr>
          <p:spPr bwMode="auto">
            <a:xfrm>
              <a:off x="4521"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5" name="Line 104"/>
            <p:cNvSpPr>
              <a:spLocks noChangeShapeType="1"/>
            </p:cNvSpPr>
            <p:nvPr/>
          </p:nvSpPr>
          <p:spPr bwMode="auto">
            <a:xfrm flipH="1">
              <a:off x="3657" y="4269"/>
              <a:ext cx="86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6" name="Line 105"/>
            <p:cNvSpPr>
              <a:spLocks noChangeShapeType="1"/>
            </p:cNvSpPr>
            <p:nvPr/>
          </p:nvSpPr>
          <p:spPr bwMode="auto">
            <a:xfrm>
              <a:off x="36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7" name="Line 106"/>
            <p:cNvSpPr>
              <a:spLocks noChangeShapeType="1"/>
            </p:cNvSpPr>
            <p:nvPr/>
          </p:nvSpPr>
          <p:spPr bwMode="auto">
            <a:xfrm>
              <a:off x="4521"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8" name="Line 107"/>
            <p:cNvSpPr>
              <a:spLocks noChangeShapeType="1"/>
            </p:cNvSpPr>
            <p:nvPr/>
          </p:nvSpPr>
          <p:spPr bwMode="auto">
            <a:xfrm>
              <a:off x="5529"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49" name="Line 108"/>
            <p:cNvSpPr>
              <a:spLocks noChangeShapeType="1"/>
            </p:cNvSpPr>
            <p:nvPr/>
          </p:nvSpPr>
          <p:spPr bwMode="auto">
            <a:xfrm>
              <a:off x="7977"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0" name="Line 109"/>
            <p:cNvSpPr>
              <a:spLocks noChangeShapeType="1"/>
            </p:cNvSpPr>
            <p:nvPr/>
          </p:nvSpPr>
          <p:spPr bwMode="auto">
            <a:xfrm flipH="1">
              <a:off x="7257" y="4269"/>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1" name="Line 110"/>
            <p:cNvSpPr>
              <a:spLocks noChangeShapeType="1"/>
            </p:cNvSpPr>
            <p:nvPr/>
          </p:nvSpPr>
          <p:spPr bwMode="auto">
            <a:xfrm>
              <a:off x="72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2" name="Line 111"/>
            <p:cNvSpPr>
              <a:spLocks noChangeShapeType="1"/>
            </p:cNvSpPr>
            <p:nvPr/>
          </p:nvSpPr>
          <p:spPr bwMode="auto">
            <a:xfrm>
              <a:off x="7977"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53" name="Line 112"/>
            <p:cNvSpPr>
              <a:spLocks noChangeShapeType="1"/>
            </p:cNvSpPr>
            <p:nvPr/>
          </p:nvSpPr>
          <p:spPr bwMode="auto">
            <a:xfrm>
              <a:off x="8985"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grpSp>
      <p:grpSp>
        <p:nvGrpSpPr>
          <p:cNvPr id="8197" name="Group 113"/>
          <p:cNvGrpSpPr>
            <a:grpSpLocks noChangeAspect="1"/>
          </p:cNvGrpSpPr>
          <p:nvPr/>
        </p:nvGrpSpPr>
        <p:grpSpPr bwMode="auto">
          <a:xfrm>
            <a:off x="468313" y="1916113"/>
            <a:ext cx="8135937" cy="4103687"/>
            <a:chOff x="2505" y="1245"/>
            <a:chExt cx="7200" cy="4320"/>
          </a:xfrm>
        </p:grpSpPr>
        <p:sp>
          <p:nvSpPr>
            <p:cNvPr id="8198" name="AutoShape 114"/>
            <p:cNvSpPr>
              <a:spLocks noChangeAspect="1" noChangeArrowheads="1"/>
            </p:cNvSpPr>
            <p:nvPr/>
          </p:nvSpPr>
          <p:spPr bwMode="auto">
            <a:xfrm>
              <a:off x="2505" y="1245"/>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tr-TR" smtClean="0">
                <a:solidFill>
                  <a:srgbClr val="2B5481"/>
                </a:solidFill>
              </a:endParaRPr>
            </a:p>
          </p:txBody>
        </p:sp>
        <p:sp>
          <p:nvSpPr>
            <p:cNvPr id="8199" name="AutoShape 115"/>
            <p:cNvSpPr>
              <a:spLocks noChangeArrowheads="1"/>
            </p:cNvSpPr>
            <p:nvPr/>
          </p:nvSpPr>
          <p:spPr bwMode="auto">
            <a:xfrm>
              <a:off x="5529" y="153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Toplam ödüller</a:t>
              </a:r>
              <a:endParaRPr lang="tr-TR" smtClean="0">
                <a:solidFill>
                  <a:srgbClr val="2B5481"/>
                </a:solidFill>
              </a:endParaRPr>
            </a:p>
          </p:txBody>
        </p:sp>
        <p:sp>
          <p:nvSpPr>
            <p:cNvPr id="8200" name="AutoShape 116"/>
            <p:cNvSpPr>
              <a:spLocks noChangeArrowheads="1"/>
            </p:cNvSpPr>
            <p:nvPr/>
          </p:nvSpPr>
          <p:spPr bwMode="auto">
            <a:xfrm>
              <a:off x="5529" y="225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000" smtClean="0">
                  <a:solidFill>
                    <a:srgbClr val="2B5481"/>
                  </a:solidFill>
                </a:rPr>
                <a:t>Maddi Ödüller(Ücret</a:t>
              </a:r>
              <a:r>
                <a:rPr lang="tr-TR" sz="1200" smtClean="0">
                  <a:solidFill>
                    <a:srgbClr val="2B5481"/>
                  </a:solidFill>
                </a:rPr>
                <a:t>)</a:t>
              </a:r>
              <a:endParaRPr lang="tr-TR" smtClean="0">
                <a:solidFill>
                  <a:srgbClr val="2B5481"/>
                </a:solidFill>
              </a:endParaRPr>
            </a:p>
          </p:txBody>
        </p:sp>
        <p:sp>
          <p:nvSpPr>
            <p:cNvPr id="8201" name="AutoShape 117"/>
            <p:cNvSpPr>
              <a:spLocks noChangeArrowheads="1"/>
            </p:cNvSpPr>
            <p:nvPr/>
          </p:nvSpPr>
          <p:spPr bwMode="auto">
            <a:xfrm>
              <a:off x="7257" y="2397"/>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Maddi Olmayan Ödüller</a:t>
              </a:r>
              <a:endParaRPr lang="tr-TR" smtClean="0">
                <a:solidFill>
                  <a:srgbClr val="2B5481"/>
                </a:solidFill>
              </a:endParaRPr>
            </a:p>
          </p:txBody>
        </p:sp>
        <p:sp>
          <p:nvSpPr>
            <p:cNvPr id="8202" name="AutoShape 118"/>
            <p:cNvSpPr>
              <a:spLocks noChangeArrowheads="1"/>
            </p:cNvSpPr>
            <p:nvPr/>
          </p:nvSpPr>
          <p:spPr bwMode="auto">
            <a:xfrm>
              <a:off x="3945"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Doğrudan ücret</a:t>
              </a:r>
              <a:endParaRPr lang="tr-TR" smtClean="0">
                <a:solidFill>
                  <a:srgbClr val="2B5481"/>
                </a:solidFill>
              </a:endParaRPr>
            </a:p>
          </p:txBody>
        </p:sp>
        <p:sp>
          <p:nvSpPr>
            <p:cNvPr id="8203" name="AutoShape 119"/>
            <p:cNvSpPr>
              <a:spLocks noChangeArrowheads="1"/>
            </p:cNvSpPr>
            <p:nvPr/>
          </p:nvSpPr>
          <p:spPr bwMode="auto">
            <a:xfrm>
              <a:off x="7401" y="3405"/>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Dolaylı Ücret</a:t>
              </a:r>
              <a:endParaRPr lang="tr-TR" smtClean="0">
                <a:solidFill>
                  <a:srgbClr val="2B5481"/>
                </a:solidFill>
              </a:endParaRPr>
            </a:p>
          </p:txBody>
        </p:sp>
        <p:sp>
          <p:nvSpPr>
            <p:cNvPr id="8204" name="AutoShape 120"/>
            <p:cNvSpPr>
              <a:spLocks noChangeArrowheads="1"/>
            </p:cNvSpPr>
            <p:nvPr/>
          </p:nvSpPr>
          <p:spPr bwMode="auto">
            <a:xfrm>
              <a:off x="3081" y="4413"/>
              <a:ext cx="1152" cy="720"/>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Temel ücret</a:t>
              </a:r>
              <a:endParaRPr lang="tr-TR" smtClean="0">
                <a:solidFill>
                  <a:srgbClr val="2B5481"/>
                </a:solidFill>
              </a:endParaRPr>
            </a:p>
          </p:txBody>
        </p:sp>
        <p:sp>
          <p:nvSpPr>
            <p:cNvPr id="8205" name="AutoShape 121"/>
            <p:cNvSpPr>
              <a:spLocks noChangeArrowheads="1"/>
            </p:cNvSpPr>
            <p:nvPr/>
          </p:nvSpPr>
          <p:spPr bwMode="auto">
            <a:xfrm>
              <a:off x="49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Değişken ücret</a:t>
              </a:r>
              <a:endParaRPr lang="tr-TR" smtClean="0">
                <a:solidFill>
                  <a:srgbClr val="2B5481"/>
                </a:solidFill>
              </a:endParaRPr>
            </a:p>
          </p:txBody>
        </p:sp>
        <p:sp>
          <p:nvSpPr>
            <p:cNvPr id="8206" name="AutoShape 122"/>
            <p:cNvSpPr>
              <a:spLocks noChangeArrowheads="1"/>
            </p:cNvSpPr>
            <p:nvPr/>
          </p:nvSpPr>
          <p:spPr bwMode="auto">
            <a:xfrm>
              <a:off x="6681" y="4413"/>
              <a:ext cx="1152" cy="432"/>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Ek yararlar</a:t>
              </a:r>
              <a:endParaRPr lang="tr-TR" smtClean="0">
                <a:solidFill>
                  <a:srgbClr val="2B5481"/>
                </a:solidFill>
              </a:endParaRPr>
            </a:p>
          </p:txBody>
        </p:sp>
        <p:sp>
          <p:nvSpPr>
            <p:cNvPr id="8207" name="AutoShape 123"/>
            <p:cNvSpPr>
              <a:spLocks noChangeArrowheads="1"/>
            </p:cNvSpPr>
            <p:nvPr/>
          </p:nvSpPr>
          <p:spPr bwMode="auto">
            <a:xfrm>
              <a:off x="8553" y="4413"/>
              <a:ext cx="1152" cy="576"/>
            </a:xfrm>
            <a:prstGeom prst="flowChartAlternateProcess">
              <a:avLst/>
            </a:prstGeom>
            <a:solidFill>
              <a:srgbClr val="FFFFFF"/>
            </a:solidFill>
            <a:ln w="9525">
              <a:solidFill>
                <a:srgbClr val="000000"/>
              </a:solidFill>
              <a:miter lim="800000"/>
              <a:headEnd/>
              <a:tailEnd/>
            </a:ln>
          </p:spPr>
          <p:txBody>
            <a:bodyPr/>
            <a:lstStyle/>
            <a:p>
              <a:pPr fontAlgn="base">
                <a:spcBef>
                  <a:spcPct val="0"/>
                </a:spcBef>
                <a:spcAft>
                  <a:spcPct val="0"/>
                </a:spcAft>
              </a:pPr>
              <a:r>
                <a:rPr lang="tr-TR" sz="1200" smtClean="0">
                  <a:solidFill>
                    <a:srgbClr val="2B5481"/>
                  </a:solidFill>
                </a:rPr>
                <a:t>Sosyal yardımlar</a:t>
              </a:r>
              <a:endParaRPr lang="tr-TR" smtClean="0">
                <a:solidFill>
                  <a:srgbClr val="2B5481"/>
                </a:solidFill>
              </a:endParaRPr>
            </a:p>
          </p:txBody>
        </p:sp>
        <p:sp>
          <p:nvSpPr>
            <p:cNvPr id="8208" name="Line 124"/>
            <p:cNvSpPr>
              <a:spLocks noChangeShapeType="1"/>
            </p:cNvSpPr>
            <p:nvPr/>
          </p:nvSpPr>
          <p:spPr bwMode="auto">
            <a:xfrm>
              <a:off x="6105" y="210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09" name="Line 125"/>
            <p:cNvSpPr>
              <a:spLocks noChangeShapeType="1"/>
            </p:cNvSpPr>
            <p:nvPr/>
          </p:nvSpPr>
          <p:spPr bwMode="auto">
            <a:xfrm>
              <a:off x="6105" y="2253"/>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0" name="Line 126"/>
            <p:cNvSpPr>
              <a:spLocks noChangeShapeType="1"/>
            </p:cNvSpPr>
            <p:nvPr/>
          </p:nvSpPr>
          <p:spPr bwMode="auto">
            <a:xfrm>
              <a:off x="7689" y="2253"/>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1" name="Line 127"/>
            <p:cNvSpPr>
              <a:spLocks noChangeShapeType="1"/>
            </p:cNvSpPr>
            <p:nvPr/>
          </p:nvSpPr>
          <p:spPr bwMode="auto">
            <a:xfrm>
              <a:off x="6105" y="2829"/>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2" name="Line 128"/>
            <p:cNvSpPr>
              <a:spLocks noChangeShapeType="1"/>
            </p:cNvSpPr>
            <p:nvPr/>
          </p:nvSpPr>
          <p:spPr bwMode="auto">
            <a:xfrm>
              <a:off x="6105" y="3117"/>
              <a:ext cx="172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3" name="Line 129"/>
            <p:cNvSpPr>
              <a:spLocks noChangeShapeType="1"/>
            </p:cNvSpPr>
            <p:nvPr/>
          </p:nvSpPr>
          <p:spPr bwMode="auto">
            <a:xfrm>
              <a:off x="7833"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4" name="Line 130"/>
            <p:cNvSpPr>
              <a:spLocks noChangeShapeType="1"/>
            </p:cNvSpPr>
            <p:nvPr/>
          </p:nvSpPr>
          <p:spPr bwMode="auto">
            <a:xfrm flipH="1">
              <a:off x="4521" y="3117"/>
              <a:ext cx="158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5" name="Line 131"/>
            <p:cNvSpPr>
              <a:spLocks noChangeShapeType="1"/>
            </p:cNvSpPr>
            <p:nvPr/>
          </p:nvSpPr>
          <p:spPr bwMode="auto">
            <a:xfrm>
              <a:off x="4521" y="3117"/>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6" name="Line 132"/>
            <p:cNvSpPr>
              <a:spLocks noChangeShapeType="1"/>
            </p:cNvSpPr>
            <p:nvPr/>
          </p:nvSpPr>
          <p:spPr bwMode="auto">
            <a:xfrm>
              <a:off x="4521"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7" name="Line 133"/>
            <p:cNvSpPr>
              <a:spLocks noChangeShapeType="1"/>
            </p:cNvSpPr>
            <p:nvPr/>
          </p:nvSpPr>
          <p:spPr bwMode="auto">
            <a:xfrm flipH="1">
              <a:off x="3657" y="4269"/>
              <a:ext cx="86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8" name="Line 134"/>
            <p:cNvSpPr>
              <a:spLocks noChangeShapeType="1"/>
            </p:cNvSpPr>
            <p:nvPr/>
          </p:nvSpPr>
          <p:spPr bwMode="auto">
            <a:xfrm>
              <a:off x="36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19" name="Line 135"/>
            <p:cNvSpPr>
              <a:spLocks noChangeShapeType="1"/>
            </p:cNvSpPr>
            <p:nvPr/>
          </p:nvSpPr>
          <p:spPr bwMode="auto">
            <a:xfrm>
              <a:off x="4521"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0" name="Line 136"/>
            <p:cNvSpPr>
              <a:spLocks noChangeShapeType="1"/>
            </p:cNvSpPr>
            <p:nvPr/>
          </p:nvSpPr>
          <p:spPr bwMode="auto">
            <a:xfrm>
              <a:off x="5529"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1" name="Line 137"/>
            <p:cNvSpPr>
              <a:spLocks noChangeShapeType="1"/>
            </p:cNvSpPr>
            <p:nvPr/>
          </p:nvSpPr>
          <p:spPr bwMode="auto">
            <a:xfrm>
              <a:off x="7977" y="3837"/>
              <a:ext cx="0"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2" name="Line 138"/>
            <p:cNvSpPr>
              <a:spLocks noChangeShapeType="1"/>
            </p:cNvSpPr>
            <p:nvPr/>
          </p:nvSpPr>
          <p:spPr bwMode="auto">
            <a:xfrm flipH="1">
              <a:off x="7257" y="4269"/>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3" name="Line 139"/>
            <p:cNvSpPr>
              <a:spLocks noChangeShapeType="1"/>
            </p:cNvSpPr>
            <p:nvPr/>
          </p:nvSpPr>
          <p:spPr bwMode="auto">
            <a:xfrm>
              <a:off x="7257"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4" name="Line 140"/>
            <p:cNvSpPr>
              <a:spLocks noChangeShapeType="1"/>
            </p:cNvSpPr>
            <p:nvPr/>
          </p:nvSpPr>
          <p:spPr bwMode="auto">
            <a:xfrm>
              <a:off x="7977" y="4269"/>
              <a:ext cx="10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sp>
          <p:nvSpPr>
            <p:cNvPr id="8225" name="Line 141"/>
            <p:cNvSpPr>
              <a:spLocks noChangeShapeType="1"/>
            </p:cNvSpPr>
            <p:nvPr/>
          </p:nvSpPr>
          <p:spPr bwMode="auto">
            <a:xfrm>
              <a:off x="8985" y="4269"/>
              <a:ext cx="0" cy="1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smtClean="0">
                <a:solidFill>
                  <a:srgbClr val="FFFFFF"/>
                </a:solidFill>
              </a:endParaRPr>
            </a:p>
          </p:txBody>
        </p:sp>
      </p:grpSp>
    </p:spTree>
    <p:extLst>
      <p:ext uri="{BB962C8B-B14F-4D97-AF65-F5344CB8AC3E}">
        <p14:creationId xmlns:p14="http://schemas.microsoft.com/office/powerpoint/2010/main" val="20884305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endParaRPr lang="tr-TR" smtClean="0"/>
          </a:p>
        </p:txBody>
      </p:sp>
      <p:sp>
        <p:nvSpPr>
          <p:cNvPr id="13315" name="Rectangle 3"/>
          <p:cNvSpPr>
            <a:spLocks noGrp="1" noChangeArrowheads="1"/>
          </p:cNvSpPr>
          <p:nvPr>
            <p:ph idx="1"/>
          </p:nvPr>
        </p:nvSpPr>
        <p:spPr/>
        <p:txBody>
          <a:bodyPr>
            <a:normAutofit/>
          </a:bodyPr>
          <a:lstStyle/>
          <a:p>
            <a:pPr eaLnBrk="1" hangingPunct="1">
              <a:lnSpc>
                <a:spcPct val="90000"/>
              </a:lnSpc>
              <a:defRPr/>
            </a:pPr>
            <a:r>
              <a:rPr lang="tr-TR" sz="2800" b="1" i="1" u="sng" dirty="0" smtClean="0"/>
              <a:t>Doğrudan ücret</a:t>
            </a:r>
            <a:r>
              <a:rPr lang="tr-TR" sz="2800" b="1" dirty="0" smtClean="0"/>
              <a:t>: </a:t>
            </a:r>
            <a:r>
              <a:rPr lang="tr-TR" sz="2800" dirty="0" err="1" smtClean="0"/>
              <a:t>İşgörenin</a:t>
            </a:r>
            <a:r>
              <a:rPr lang="tr-TR" sz="2800" dirty="0" smtClean="0"/>
              <a:t> işi ve performansı ile doğrudan ve yüksek bir korelasyonla bağlantılı ücret unsurlarını içerir.</a:t>
            </a:r>
          </a:p>
          <a:p>
            <a:pPr lvl="1">
              <a:lnSpc>
                <a:spcPct val="90000"/>
              </a:lnSpc>
              <a:defRPr/>
            </a:pPr>
            <a:r>
              <a:rPr lang="tr-TR" dirty="0" err="1"/>
              <a:t>İşgörenin</a:t>
            </a:r>
            <a:r>
              <a:rPr lang="tr-TR" dirty="0"/>
              <a:t> işinin değeri veya sahip olduğu beceri veya yetkinlik düzeyi arttıkça temel ücreti; performansı arttıkça da değişken ücreti artacaktır</a:t>
            </a:r>
            <a:r>
              <a:rPr lang="tr-TR" dirty="0" smtClean="0"/>
              <a:t>.</a:t>
            </a:r>
          </a:p>
          <a:p>
            <a:pPr eaLnBrk="1" hangingPunct="1">
              <a:lnSpc>
                <a:spcPct val="90000"/>
              </a:lnSpc>
              <a:defRPr/>
            </a:pPr>
            <a:r>
              <a:rPr lang="tr-TR" sz="2800" b="1" i="1" u="sng" dirty="0" smtClean="0"/>
              <a:t>Dolaylı ücret:</a:t>
            </a:r>
            <a:r>
              <a:rPr lang="tr-TR" sz="2800" b="1" dirty="0" smtClean="0"/>
              <a:t> </a:t>
            </a:r>
            <a:r>
              <a:rPr lang="tr-TR" sz="2800" dirty="0" smtClean="0"/>
              <a:t>unsurlarının iş ve </a:t>
            </a:r>
            <a:r>
              <a:rPr lang="tr-TR" sz="2800" dirty="0" err="1" smtClean="0"/>
              <a:t>işgörenin</a:t>
            </a:r>
            <a:r>
              <a:rPr lang="tr-TR" sz="2800" dirty="0" smtClean="0"/>
              <a:t>  değeriyle ilişkisi, daha dolaylı ve düşüktür (yemek ve taşıma hizmetleri </a:t>
            </a:r>
            <a:r>
              <a:rPr lang="tr-TR" sz="2800" dirty="0" err="1" smtClean="0"/>
              <a:t>vb</a:t>
            </a:r>
            <a:r>
              <a:rPr lang="tr-TR" sz="2800" dirty="0" smtClean="0"/>
              <a:t>…). </a:t>
            </a:r>
          </a:p>
          <a:p>
            <a:pPr eaLnBrk="1" hangingPunct="1">
              <a:lnSpc>
                <a:spcPct val="90000"/>
              </a:lnSpc>
              <a:defRPr/>
            </a:pPr>
            <a:endParaRPr lang="tr-TR" sz="2800" dirty="0" smtClean="0"/>
          </a:p>
        </p:txBody>
      </p:sp>
    </p:spTree>
    <p:extLst>
      <p:ext uri="{BB962C8B-B14F-4D97-AF65-F5344CB8AC3E}">
        <p14:creationId xmlns:p14="http://schemas.microsoft.com/office/powerpoint/2010/main" val="106436220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endParaRPr lang="tr-TR" smtClean="0"/>
          </a:p>
        </p:txBody>
      </p:sp>
      <p:sp>
        <p:nvSpPr>
          <p:cNvPr id="14339" name="Rectangle 3"/>
          <p:cNvSpPr>
            <a:spLocks noGrp="1" noChangeArrowheads="1"/>
          </p:cNvSpPr>
          <p:nvPr>
            <p:ph idx="1"/>
          </p:nvPr>
        </p:nvSpPr>
        <p:spPr/>
        <p:txBody>
          <a:bodyPr/>
          <a:lstStyle/>
          <a:p>
            <a:pPr eaLnBrk="1" hangingPunct="1">
              <a:defRPr/>
            </a:pPr>
            <a:r>
              <a:rPr lang="tr-TR" b="1" i="1" u="sng" dirty="0" smtClean="0"/>
              <a:t>Temel Ücret</a:t>
            </a:r>
            <a:r>
              <a:rPr lang="tr-TR" b="1" dirty="0" smtClean="0"/>
              <a:t>: </a:t>
            </a:r>
            <a:r>
              <a:rPr lang="tr-TR" dirty="0" smtClean="0"/>
              <a:t>Genellikle </a:t>
            </a:r>
            <a:r>
              <a:rPr lang="tr-TR" dirty="0" err="1" smtClean="0"/>
              <a:t>işgörenin</a:t>
            </a:r>
            <a:r>
              <a:rPr lang="tr-TR" dirty="0" smtClean="0"/>
              <a:t> üstlendiği işin değerine ya da sahip olduğu beceri ve yetkinliklere göre belirlenen ve çoğu durumda garanti edilmiş olan kök ücreti ifade eder. (İşin değeri, </a:t>
            </a:r>
            <a:r>
              <a:rPr lang="tr-TR" dirty="0" err="1" smtClean="0"/>
              <a:t>işgörenlerin</a:t>
            </a:r>
            <a:r>
              <a:rPr lang="tr-TR" dirty="0" smtClean="0"/>
              <a:t> kıdem, liyakat, ek beceri ve yetkinliklere sahip olmaları etkilidir)</a:t>
            </a:r>
          </a:p>
        </p:txBody>
      </p:sp>
    </p:spTree>
    <p:extLst>
      <p:ext uri="{BB962C8B-B14F-4D97-AF65-F5344CB8AC3E}">
        <p14:creationId xmlns:p14="http://schemas.microsoft.com/office/powerpoint/2010/main" val="160765705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endParaRPr lang="tr-TR" smtClean="0"/>
          </a:p>
        </p:txBody>
      </p:sp>
      <p:sp>
        <p:nvSpPr>
          <p:cNvPr id="15363" name="Rectangle 3"/>
          <p:cNvSpPr>
            <a:spLocks noGrp="1" noChangeArrowheads="1"/>
          </p:cNvSpPr>
          <p:nvPr>
            <p:ph idx="1"/>
          </p:nvPr>
        </p:nvSpPr>
        <p:spPr/>
        <p:txBody>
          <a:bodyPr/>
          <a:lstStyle/>
          <a:p>
            <a:pPr eaLnBrk="1" hangingPunct="1">
              <a:defRPr/>
            </a:pPr>
            <a:r>
              <a:rPr lang="tr-TR" sz="2800" b="1" i="1" u="sng" dirty="0" smtClean="0"/>
              <a:t>Değişken Ücret</a:t>
            </a:r>
            <a:r>
              <a:rPr lang="tr-TR" sz="2800" b="1" dirty="0" smtClean="0"/>
              <a:t>: </a:t>
            </a:r>
            <a:r>
              <a:rPr lang="tr-TR" sz="2800" dirty="0" err="1" smtClean="0"/>
              <a:t>İşgörenlerin</a:t>
            </a:r>
            <a:r>
              <a:rPr lang="tr-TR" sz="2800" dirty="0" smtClean="0"/>
              <a:t> performansına ve katkısına göre verilen özendirici ücret bileşenlerini içerir. (Prim, komisyon </a:t>
            </a:r>
            <a:r>
              <a:rPr lang="tr-TR" sz="2800" dirty="0" err="1" smtClean="0"/>
              <a:t>vb</a:t>
            </a:r>
            <a:r>
              <a:rPr lang="tr-TR" sz="2800" dirty="0" smtClean="0"/>
              <a:t>…)</a:t>
            </a:r>
          </a:p>
          <a:p>
            <a:pPr eaLnBrk="1" hangingPunct="1">
              <a:defRPr/>
            </a:pPr>
            <a:r>
              <a:rPr lang="tr-TR" sz="2800" b="1" i="1" u="sng" dirty="0" smtClean="0"/>
              <a:t>Ek yararlar ve sosyal yardımlar</a:t>
            </a:r>
            <a:r>
              <a:rPr lang="tr-TR" sz="2800" b="1" dirty="0" smtClean="0"/>
              <a:t>: </a:t>
            </a:r>
            <a:r>
              <a:rPr lang="tr-TR" sz="2800" dirty="0" smtClean="0"/>
              <a:t>(Kar payı, ikramiye, yemek, yiyecek vb.) Çalışılmayan zamanlar için ücret, sosyal güvenlik katkıları, işsizlik ödenekleri, hayat ve sağlık sigortaları, emeklilik planları şeklinde olabilir. Üst düzey yöneticiler için, araba, telefon, konut vb. olabilir</a:t>
            </a:r>
          </a:p>
        </p:txBody>
      </p:sp>
    </p:spTree>
    <p:extLst>
      <p:ext uri="{BB962C8B-B14F-4D97-AF65-F5344CB8AC3E}">
        <p14:creationId xmlns:p14="http://schemas.microsoft.com/office/powerpoint/2010/main" val="241774737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ÜCRETLEME İLKELERİ</a:t>
            </a:r>
            <a:endParaRPr lang="tr-TR" dirty="0"/>
          </a:p>
        </p:txBody>
      </p:sp>
      <p:sp>
        <p:nvSpPr>
          <p:cNvPr id="3" name="İçerik Yer Tutucusu 2"/>
          <p:cNvSpPr>
            <a:spLocks noGrp="1"/>
          </p:cNvSpPr>
          <p:nvPr>
            <p:ph idx="1"/>
          </p:nvPr>
        </p:nvSpPr>
        <p:spPr/>
        <p:txBody>
          <a:bodyPr>
            <a:normAutofit fontScale="92500"/>
          </a:bodyPr>
          <a:lstStyle/>
          <a:p>
            <a:pPr algn="just">
              <a:buFont typeface="Wingdings" pitchFamily="2" charset="2"/>
              <a:buChar char="Ø"/>
            </a:pPr>
            <a:r>
              <a:rPr lang="tr-TR" b="1" dirty="0" smtClean="0"/>
              <a:t>Eşitlik İlkesi: </a:t>
            </a:r>
            <a:r>
              <a:rPr lang="tr-TR" dirty="0" smtClean="0"/>
              <a:t>Eşit statüdeki işlere aynı ücret ödenmesidir</a:t>
            </a:r>
          </a:p>
          <a:p>
            <a:pPr algn="just">
              <a:buFont typeface="Wingdings" pitchFamily="2" charset="2"/>
              <a:buChar char="Ø"/>
            </a:pPr>
            <a:r>
              <a:rPr lang="tr-TR" b="1" dirty="0" smtClean="0"/>
              <a:t>Dengeli Ücret İlkesi: </a:t>
            </a:r>
            <a:r>
              <a:rPr lang="tr-TR" dirty="0" smtClean="0"/>
              <a:t>Ücret, çalışanın yaşam standardını yükseltecek düzeyde fakat örgütün  de maliyetlerini aşırı zorlamayacak ölçüde yani dengeli olmalıdır.</a:t>
            </a:r>
          </a:p>
          <a:p>
            <a:pPr algn="just">
              <a:buFont typeface="Wingdings" pitchFamily="2" charset="2"/>
              <a:buChar char="Ø"/>
            </a:pPr>
            <a:r>
              <a:rPr lang="tr-TR" b="1" dirty="0" smtClean="0"/>
              <a:t>Cari Ücrete Uygunluk İlkesi: </a:t>
            </a:r>
            <a:r>
              <a:rPr lang="tr-TR" dirty="0" smtClean="0"/>
              <a:t>Ödenen ücret piyasada aynı iş dalında aynı tür iş ya da işlere verilen ücretle eşit düzeyde olmalıdır.</a:t>
            </a:r>
          </a:p>
          <a:p>
            <a:pPr algn="just">
              <a:buFont typeface="Wingdings" pitchFamily="2" charset="2"/>
              <a:buChar char="Ø"/>
            </a:pPr>
            <a:r>
              <a:rPr lang="tr-TR" b="1" dirty="0" smtClean="0"/>
              <a:t>Terfi ile Orantılı Ücret İlkesi: </a:t>
            </a:r>
            <a:r>
              <a:rPr lang="tr-TR" dirty="0" smtClean="0"/>
              <a:t>Çalışanın kurum içerisinde bir üst pozisyona yükselmesi durumunda bu yeni görevinde aldığı ücretin eski görevine kıyasla daha yüksek olması gereğidir.</a:t>
            </a:r>
          </a:p>
        </p:txBody>
      </p:sp>
    </p:spTree>
    <p:extLst>
      <p:ext uri="{BB962C8B-B14F-4D97-AF65-F5344CB8AC3E}">
        <p14:creationId xmlns:p14="http://schemas.microsoft.com/office/powerpoint/2010/main" val="349405159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ÜCRETLEME İLKELERİ</a:t>
            </a:r>
          </a:p>
        </p:txBody>
      </p:sp>
      <p:sp>
        <p:nvSpPr>
          <p:cNvPr id="3" name="İçerik Yer Tutucusu 2"/>
          <p:cNvSpPr>
            <a:spLocks noGrp="1"/>
          </p:cNvSpPr>
          <p:nvPr>
            <p:ph idx="1"/>
          </p:nvPr>
        </p:nvSpPr>
        <p:spPr/>
        <p:txBody>
          <a:bodyPr>
            <a:normAutofit/>
          </a:bodyPr>
          <a:lstStyle/>
          <a:p>
            <a:pPr>
              <a:buFont typeface="Wingdings" pitchFamily="2" charset="2"/>
              <a:buChar char="Ø"/>
            </a:pPr>
            <a:r>
              <a:rPr lang="tr-TR" b="1" dirty="0" smtClean="0"/>
              <a:t>Bütünlük İlkesi: </a:t>
            </a:r>
            <a:r>
              <a:rPr lang="tr-TR" dirty="0" smtClean="0"/>
              <a:t>Örgütteki yönetsel pozisyonlarda bulunanlar ile yönetsel olmayan pozisyonlarda bulunanlar arasında ücret konusunda bir sınıf ayrımı yapmadan tüm çalışanları kapsamına alan bir ücret politikası benimsenmelidir.</a:t>
            </a:r>
          </a:p>
          <a:p>
            <a:pPr>
              <a:buFont typeface="Wingdings" pitchFamily="2" charset="2"/>
              <a:buChar char="Ø"/>
            </a:pPr>
            <a:r>
              <a:rPr lang="tr-TR" dirty="0"/>
              <a:t> </a:t>
            </a:r>
            <a:r>
              <a:rPr lang="tr-TR" b="1" dirty="0" smtClean="0"/>
              <a:t>Nesnellik İlkesi: </a:t>
            </a:r>
            <a:r>
              <a:rPr lang="tr-TR" dirty="0" smtClean="0"/>
              <a:t>Ücret, tarafsız bir yaklaşımla tüm çalışanlar için hak ettikleri ölçüde ayırımcılığa ve huzursuzluğa yol açmayacak şekilde nesnel olmalıdır. ücret tespitinde, artış ya da azalışında objektif olmak, duygusallığa yer vermemek bu ilkenin özüdür.</a:t>
            </a:r>
          </a:p>
        </p:txBody>
      </p:sp>
    </p:spTree>
    <p:extLst>
      <p:ext uri="{BB962C8B-B14F-4D97-AF65-F5344CB8AC3E}">
        <p14:creationId xmlns:p14="http://schemas.microsoft.com/office/powerpoint/2010/main" val="295768008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ÜCRETLEME İLKELERİ</a:t>
            </a:r>
          </a:p>
        </p:txBody>
      </p:sp>
      <p:sp>
        <p:nvSpPr>
          <p:cNvPr id="3" name="İçerik Yer Tutucusu 2"/>
          <p:cNvSpPr>
            <a:spLocks noGrp="1"/>
          </p:cNvSpPr>
          <p:nvPr>
            <p:ph idx="1"/>
          </p:nvPr>
        </p:nvSpPr>
        <p:spPr/>
        <p:txBody>
          <a:bodyPr/>
          <a:lstStyle/>
          <a:p>
            <a:pPr>
              <a:buFont typeface="Wingdings" pitchFamily="2" charset="2"/>
              <a:buChar char="Ø"/>
            </a:pPr>
            <a:r>
              <a:rPr lang="tr-TR" b="1" dirty="0"/>
              <a:t>Esneklik İlkesi</a:t>
            </a:r>
            <a:r>
              <a:rPr lang="tr-TR" b="1" dirty="0" smtClean="0"/>
              <a:t>: </a:t>
            </a:r>
            <a:r>
              <a:rPr lang="tr-TR" dirty="0" smtClean="0"/>
              <a:t>Uygulanan ücret politikaları ve programlarının yapısı değişen çevre koşullarına uyum sağlayabilecek şekilde esnek olmalıdır.</a:t>
            </a:r>
            <a:endParaRPr lang="tr-TR" dirty="0"/>
          </a:p>
          <a:p>
            <a:pPr>
              <a:buFont typeface="Wingdings" pitchFamily="2" charset="2"/>
              <a:buChar char="Ø"/>
            </a:pPr>
            <a:r>
              <a:rPr lang="tr-TR" b="1" dirty="0"/>
              <a:t>Açıklık İlkesi: </a:t>
            </a:r>
            <a:r>
              <a:rPr lang="tr-TR" dirty="0"/>
              <a:t>Ö</a:t>
            </a:r>
            <a:r>
              <a:rPr lang="tr-TR" dirty="0" smtClean="0"/>
              <a:t>rgütte uygulanan ücret sistemi tüm çalışanlar tarafından kolayca anlaşılabilir karakterde olmalıdır. çalışanlar sürekli olarak </a:t>
            </a:r>
            <a:r>
              <a:rPr lang="tr-TR" dirty="0" err="1" smtClean="0"/>
              <a:t>ücretleme</a:t>
            </a:r>
            <a:r>
              <a:rPr lang="tr-TR" dirty="0" smtClean="0"/>
              <a:t> konusunda bilgilendirilmeli, varsa görüş ile önerileri dikkate alınmalıdır.</a:t>
            </a:r>
            <a:endParaRPr lang="tr-TR" dirty="0"/>
          </a:p>
          <a:p>
            <a:pPr marL="514350" indent="-514350">
              <a:buFont typeface="+mj-lt"/>
              <a:buAutoNum type="arabicPeriod"/>
            </a:pPr>
            <a:endParaRPr lang="tr-TR" dirty="0"/>
          </a:p>
        </p:txBody>
      </p:sp>
    </p:spTree>
    <p:extLst>
      <p:ext uri="{BB962C8B-B14F-4D97-AF65-F5344CB8AC3E}">
        <p14:creationId xmlns:p14="http://schemas.microsoft.com/office/powerpoint/2010/main" val="103157866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tr-TR" sz="2800" b="1" smtClean="0"/>
              <a:t>Ücretin örgüt açısından önemi </a:t>
            </a:r>
            <a:endParaRPr lang="tr-TR" sz="2800" smtClean="0"/>
          </a:p>
        </p:txBody>
      </p:sp>
      <p:sp>
        <p:nvSpPr>
          <p:cNvPr id="8195" name="Rectangle 3"/>
          <p:cNvSpPr>
            <a:spLocks noGrp="1" noChangeArrowheads="1"/>
          </p:cNvSpPr>
          <p:nvPr>
            <p:ph idx="1"/>
          </p:nvPr>
        </p:nvSpPr>
        <p:spPr>
          <a:xfrm>
            <a:off x="1187450" y="2492375"/>
            <a:ext cx="7772400" cy="2881313"/>
          </a:xfrm>
        </p:spPr>
        <p:txBody>
          <a:bodyPr/>
          <a:lstStyle/>
          <a:p>
            <a:pPr eaLnBrk="1" hangingPunct="1">
              <a:buClr>
                <a:schemeClr val="tx1"/>
              </a:buClr>
              <a:buFont typeface="Symbol" pitchFamily="18" charset="2"/>
              <a:buChar char="¨"/>
            </a:pPr>
            <a:r>
              <a:rPr lang="tr-TR" sz="2500" smtClean="0">
                <a:latin typeface="Tahoma" pitchFamily="34" charset="0"/>
              </a:rPr>
              <a:t>Temel üretim gideridir.</a:t>
            </a:r>
          </a:p>
          <a:p>
            <a:pPr eaLnBrk="1" hangingPunct="1">
              <a:buClr>
                <a:schemeClr val="tx1"/>
              </a:buClr>
              <a:buFont typeface="Symbol" pitchFamily="18" charset="2"/>
              <a:buChar char="¨"/>
            </a:pPr>
            <a:r>
              <a:rPr lang="tr-TR" sz="2500" smtClean="0">
                <a:latin typeface="Tahoma" pitchFamily="34" charset="0"/>
              </a:rPr>
              <a:t>Güdüleme ve verimlilik aracıdır.</a:t>
            </a:r>
          </a:p>
          <a:p>
            <a:pPr eaLnBrk="1" hangingPunct="1">
              <a:buClr>
                <a:schemeClr val="tx1"/>
              </a:buClr>
              <a:buFont typeface="Symbol" pitchFamily="18" charset="2"/>
              <a:buChar char="¨"/>
            </a:pPr>
            <a:r>
              <a:rPr lang="tr-TR" sz="2500" smtClean="0">
                <a:latin typeface="Tahoma" pitchFamily="34" charset="0"/>
              </a:rPr>
              <a:t>Kurumun toplumsal imajını etkiler.</a:t>
            </a:r>
          </a:p>
          <a:p>
            <a:pPr eaLnBrk="1" hangingPunct="1">
              <a:buClr>
                <a:schemeClr val="tx1"/>
              </a:buClr>
              <a:buFont typeface="Symbol" pitchFamily="18" charset="2"/>
              <a:buChar char="¨"/>
            </a:pPr>
            <a:r>
              <a:rPr lang="tr-TR" sz="2500" smtClean="0">
                <a:latin typeface="Tahoma" pitchFamily="34" charset="0"/>
              </a:rPr>
              <a:t>Aday personel birikimi yaratır.</a:t>
            </a:r>
          </a:p>
          <a:p>
            <a:pPr eaLnBrk="1" hangingPunct="1">
              <a:buClr>
                <a:schemeClr val="tx1"/>
              </a:buClr>
              <a:buFont typeface="Symbol" pitchFamily="18" charset="2"/>
              <a:buChar char="¨"/>
            </a:pPr>
            <a:r>
              <a:rPr lang="tr-TR" sz="2500" smtClean="0">
                <a:latin typeface="Tahoma" pitchFamily="34" charset="0"/>
              </a:rPr>
              <a:t>Personeli elde tutmayı sağlar.</a:t>
            </a:r>
            <a:endParaRPr lang="tr-TR" sz="2500" smtClean="0"/>
          </a:p>
          <a:p>
            <a:pPr eaLnBrk="1" hangingPunct="1">
              <a:buClr>
                <a:schemeClr val="tx1"/>
              </a:buClr>
              <a:buFont typeface="Symbol" pitchFamily="18" charset="2"/>
              <a:buChar char="¨"/>
            </a:pPr>
            <a:endParaRPr lang="tr-TR" sz="2100" smtClean="0"/>
          </a:p>
        </p:txBody>
      </p:sp>
    </p:spTree>
    <p:extLst>
      <p:ext uri="{BB962C8B-B14F-4D97-AF65-F5344CB8AC3E}">
        <p14:creationId xmlns:p14="http://schemas.microsoft.com/office/powerpoint/2010/main" val="408030979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tr-TR" b="1" smtClean="0"/>
              <a:t>Ücretin işgören açısından önemi </a:t>
            </a:r>
            <a:endParaRPr lang="tr-TR" smtClean="0"/>
          </a:p>
        </p:txBody>
      </p:sp>
      <p:sp>
        <p:nvSpPr>
          <p:cNvPr id="9219" name="Rectangle 3"/>
          <p:cNvSpPr>
            <a:spLocks noGrp="1" noChangeArrowheads="1"/>
          </p:cNvSpPr>
          <p:nvPr>
            <p:ph idx="1"/>
          </p:nvPr>
        </p:nvSpPr>
        <p:spPr>
          <a:xfrm>
            <a:off x="1009650" y="2349500"/>
            <a:ext cx="6875463" cy="2879725"/>
          </a:xfrm>
        </p:spPr>
        <p:txBody>
          <a:bodyPr/>
          <a:lstStyle/>
          <a:p>
            <a:pPr eaLnBrk="1" hangingPunct="1">
              <a:buClr>
                <a:schemeClr val="tx1"/>
              </a:buClr>
              <a:buFont typeface="Symbol" pitchFamily="18" charset="2"/>
              <a:buChar char="¨"/>
            </a:pPr>
            <a:r>
              <a:rPr lang="tr-TR" smtClean="0">
                <a:latin typeface="Arial" pitchFamily="34" charset="0"/>
              </a:rPr>
              <a:t>İşgörenlerin biricik gelir kaynağıdır.</a:t>
            </a:r>
          </a:p>
          <a:p>
            <a:pPr eaLnBrk="1" hangingPunct="1">
              <a:buClr>
                <a:schemeClr val="tx1"/>
              </a:buClr>
              <a:buFont typeface="Symbol" pitchFamily="18" charset="2"/>
              <a:buChar char="¨"/>
            </a:pPr>
            <a:r>
              <a:rPr lang="tr-TR" smtClean="0">
                <a:latin typeface="Arial" pitchFamily="34" charset="0"/>
              </a:rPr>
              <a:t>İşgörenin ve bağımlılarının yaşam standardını belirler.</a:t>
            </a:r>
          </a:p>
          <a:p>
            <a:pPr eaLnBrk="1" hangingPunct="1">
              <a:buClr>
                <a:schemeClr val="tx1"/>
              </a:buClr>
              <a:buFont typeface="Symbol" pitchFamily="18" charset="2"/>
              <a:buChar char="¨"/>
            </a:pPr>
            <a:r>
              <a:rPr lang="tr-TR" smtClean="0">
                <a:latin typeface="Arial" pitchFamily="34" charset="0"/>
              </a:rPr>
              <a:t>İşgörenin saygınlığını ortaya koyar.</a:t>
            </a:r>
          </a:p>
          <a:p>
            <a:pPr eaLnBrk="1" hangingPunct="1">
              <a:buClr>
                <a:schemeClr val="tx1"/>
              </a:buClr>
              <a:buFont typeface="Symbol" pitchFamily="18" charset="2"/>
              <a:buChar char="¨"/>
            </a:pPr>
            <a:r>
              <a:rPr lang="tr-TR" smtClean="0">
                <a:latin typeface="Arial" pitchFamily="34" charset="0"/>
              </a:rPr>
              <a:t>İşgörenin toplumsal statüsünü belirler.</a:t>
            </a:r>
            <a:endParaRPr lang="tr-TR" smtClean="0"/>
          </a:p>
          <a:p>
            <a:pPr eaLnBrk="1" hangingPunct="1">
              <a:buClr>
                <a:schemeClr val="tx1"/>
              </a:buClr>
              <a:buFont typeface="Symbol" pitchFamily="18" charset="2"/>
              <a:buChar char="¨"/>
            </a:pPr>
            <a:endParaRPr lang="tr-TR" sz="2500" smtClean="0"/>
          </a:p>
        </p:txBody>
      </p:sp>
    </p:spTree>
    <p:extLst>
      <p:ext uri="{BB962C8B-B14F-4D97-AF65-F5344CB8AC3E}">
        <p14:creationId xmlns:p14="http://schemas.microsoft.com/office/powerpoint/2010/main" val="315000368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tr-TR" b="1" smtClean="0"/>
              <a:t>Ücretin sosyal ekonomik önemi </a:t>
            </a:r>
            <a:endParaRPr lang="tr-TR" smtClean="0"/>
          </a:p>
        </p:txBody>
      </p:sp>
      <p:sp>
        <p:nvSpPr>
          <p:cNvPr id="10243" name="Rectangle 3"/>
          <p:cNvSpPr>
            <a:spLocks noGrp="1" noChangeArrowheads="1"/>
          </p:cNvSpPr>
          <p:nvPr>
            <p:ph idx="1"/>
          </p:nvPr>
        </p:nvSpPr>
        <p:spPr>
          <a:xfrm>
            <a:off x="1066800" y="2057400"/>
            <a:ext cx="7177088" cy="4114800"/>
          </a:xfrm>
        </p:spPr>
        <p:txBody>
          <a:bodyPr/>
          <a:lstStyle/>
          <a:p>
            <a:pPr eaLnBrk="1" hangingPunct="1">
              <a:buClr>
                <a:schemeClr val="tx1"/>
              </a:buClr>
              <a:buFont typeface="Symbol" pitchFamily="18" charset="2"/>
              <a:buChar char="¨"/>
            </a:pPr>
            <a:r>
              <a:rPr lang="tr-TR" sz="2500" smtClean="0">
                <a:latin typeface="Arial" pitchFamily="34" charset="0"/>
              </a:rPr>
              <a:t>Ulusal gelirin sosyal sınıflar arasında dağılış biçimini, yani,  toplumda sosyal adaletin gerçekleştirilme derecesini belirler.  </a:t>
            </a:r>
            <a:endParaRPr lang="tr-TR" sz="2500" smtClean="0"/>
          </a:p>
        </p:txBody>
      </p:sp>
      <p:sp>
        <p:nvSpPr>
          <p:cNvPr id="10244" name="Text Box 7"/>
          <p:cNvSpPr txBox="1">
            <a:spLocks noChangeArrowheads="1"/>
          </p:cNvSpPr>
          <p:nvPr/>
        </p:nvSpPr>
        <p:spPr bwMode="auto">
          <a:xfrm>
            <a:off x="609600" y="4648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tr-TR" sz="3200" b="1">
                <a:latin typeface="Times New Roman" pitchFamily="18" charset="0"/>
              </a:rPr>
              <a:t>SERMAYE</a:t>
            </a:r>
            <a:endParaRPr lang="tr-TR" sz="2400">
              <a:latin typeface="Times New Roman" pitchFamily="18" charset="0"/>
            </a:endParaRPr>
          </a:p>
        </p:txBody>
      </p:sp>
      <p:sp>
        <p:nvSpPr>
          <p:cNvPr id="10245" name="Text Box 8"/>
          <p:cNvSpPr txBox="1">
            <a:spLocks noChangeArrowheads="1"/>
          </p:cNvSpPr>
          <p:nvPr/>
        </p:nvSpPr>
        <p:spPr bwMode="auto">
          <a:xfrm>
            <a:off x="3276600" y="466725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tr-TR" sz="3200" b="1">
                <a:latin typeface="Times New Roman" pitchFamily="18" charset="0"/>
              </a:rPr>
              <a:t>TOPRAK</a:t>
            </a:r>
            <a:endParaRPr lang="tr-TR" sz="2400">
              <a:latin typeface="Times New Roman" pitchFamily="18" charset="0"/>
            </a:endParaRPr>
          </a:p>
        </p:txBody>
      </p:sp>
      <p:sp>
        <p:nvSpPr>
          <p:cNvPr id="10246" name="Text Box 9"/>
          <p:cNvSpPr txBox="1">
            <a:spLocks noChangeArrowheads="1"/>
          </p:cNvSpPr>
          <p:nvPr/>
        </p:nvSpPr>
        <p:spPr bwMode="auto">
          <a:xfrm>
            <a:off x="6096000" y="4648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EMEK</a:t>
            </a:r>
            <a:endParaRPr lang="tr-TR" sz="2400">
              <a:latin typeface="Times New Roman" pitchFamily="18" charset="0"/>
            </a:endParaRPr>
          </a:p>
        </p:txBody>
      </p:sp>
      <p:sp>
        <p:nvSpPr>
          <p:cNvPr id="10247" name="Text Box 10"/>
          <p:cNvSpPr txBox="1">
            <a:spLocks noChangeArrowheads="1"/>
          </p:cNvSpPr>
          <p:nvPr/>
        </p:nvSpPr>
        <p:spPr bwMode="auto">
          <a:xfrm>
            <a:off x="609600" y="5791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FAİZ</a:t>
            </a:r>
            <a:endParaRPr lang="tr-TR" sz="2400">
              <a:latin typeface="Times New Roman" pitchFamily="18" charset="0"/>
            </a:endParaRPr>
          </a:p>
        </p:txBody>
      </p:sp>
      <p:sp>
        <p:nvSpPr>
          <p:cNvPr id="10248" name="Text Box 11"/>
          <p:cNvSpPr txBox="1">
            <a:spLocks noChangeArrowheads="1"/>
          </p:cNvSpPr>
          <p:nvPr/>
        </p:nvSpPr>
        <p:spPr bwMode="auto">
          <a:xfrm>
            <a:off x="3200400" y="57912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RANT</a:t>
            </a:r>
            <a:endParaRPr lang="tr-TR" sz="2400">
              <a:latin typeface="Times New Roman" pitchFamily="18" charset="0"/>
            </a:endParaRPr>
          </a:p>
        </p:txBody>
      </p:sp>
      <p:sp>
        <p:nvSpPr>
          <p:cNvPr id="10249" name="Text Box 12"/>
          <p:cNvSpPr txBox="1">
            <a:spLocks noChangeArrowheads="1"/>
          </p:cNvSpPr>
          <p:nvPr/>
        </p:nvSpPr>
        <p:spPr bwMode="auto">
          <a:xfrm>
            <a:off x="6096000" y="5715000"/>
            <a:ext cx="2362200" cy="58261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tr-TR" sz="3200" b="1">
                <a:latin typeface="Times New Roman" pitchFamily="18" charset="0"/>
              </a:rPr>
              <a:t>ÜCRET</a:t>
            </a:r>
            <a:endParaRPr lang="tr-TR" sz="2400">
              <a:latin typeface="Times New Roman" pitchFamily="18" charset="0"/>
            </a:endParaRPr>
          </a:p>
        </p:txBody>
      </p:sp>
      <p:sp>
        <p:nvSpPr>
          <p:cNvPr id="10250" name="Line 13"/>
          <p:cNvSpPr>
            <a:spLocks noChangeShapeType="1"/>
          </p:cNvSpPr>
          <p:nvPr/>
        </p:nvSpPr>
        <p:spPr bwMode="auto">
          <a:xfrm>
            <a:off x="1752600" y="51816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0251" name="Line 14"/>
          <p:cNvSpPr>
            <a:spLocks noChangeShapeType="1"/>
          </p:cNvSpPr>
          <p:nvPr/>
        </p:nvSpPr>
        <p:spPr bwMode="auto">
          <a:xfrm flipH="1">
            <a:off x="4500563" y="5229225"/>
            <a:ext cx="4762" cy="561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0252" name="Line 15"/>
          <p:cNvSpPr>
            <a:spLocks noChangeShapeType="1"/>
          </p:cNvSpPr>
          <p:nvPr/>
        </p:nvSpPr>
        <p:spPr bwMode="auto">
          <a:xfrm>
            <a:off x="7391400" y="52578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Tree>
    <p:extLst>
      <p:ext uri="{BB962C8B-B14F-4D97-AF65-F5344CB8AC3E}">
        <p14:creationId xmlns:p14="http://schemas.microsoft.com/office/powerpoint/2010/main" val="3027140473"/>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76375" y="476250"/>
            <a:ext cx="6324600" cy="1104900"/>
          </a:xfrm>
          <a:noFill/>
        </p:spPr>
        <p:txBody>
          <a:bodyPr lIns="92075" tIns="46038" rIns="92075" bIns="46038" anchor="t"/>
          <a:lstStyle/>
          <a:p>
            <a:pPr eaLnBrk="1" hangingPunct="1"/>
            <a:r>
              <a:rPr lang="tr-TR" sz="4400" smtClean="0">
                <a:latin typeface="Tahoma" pitchFamily="34" charset="0"/>
              </a:rPr>
              <a:t>Ücretleme amaçları</a:t>
            </a:r>
          </a:p>
        </p:txBody>
      </p:sp>
      <p:sp>
        <p:nvSpPr>
          <p:cNvPr id="11267" name="Rectangle 3"/>
          <p:cNvSpPr>
            <a:spLocks noGrp="1" noChangeArrowheads="1"/>
          </p:cNvSpPr>
          <p:nvPr>
            <p:ph idx="1"/>
          </p:nvPr>
        </p:nvSpPr>
        <p:spPr>
          <a:xfrm>
            <a:off x="1403350" y="2276475"/>
            <a:ext cx="7048500" cy="3136900"/>
          </a:xfrm>
        </p:spPr>
        <p:txBody>
          <a:bodyPr lIns="92075" tIns="46038" rIns="92075" bIns="46038"/>
          <a:lstStyle/>
          <a:p>
            <a:pPr eaLnBrk="1" hangingPunct="1"/>
            <a:r>
              <a:rPr lang="tr-TR" smtClean="0">
                <a:latin typeface="Tahoma" pitchFamily="34" charset="0"/>
              </a:rPr>
              <a:t>İşgörenleri elde tutmak,</a:t>
            </a:r>
          </a:p>
          <a:p>
            <a:pPr eaLnBrk="1" hangingPunct="1"/>
            <a:r>
              <a:rPr lang="tr-TR" smtClean="0">
                <a:latin typeface="Tahoma" pitchFamily="34" charset="0"/>
              </a:rPr>
              <a:t>İşgörenleri güdülemek,</a:t>
            </a:r>
          </a:p>
          <a:p>
            <a:pPr eaLnBrk="1" hangingPunct="1"/>
            <a:r>
              <a:rPr lang="tr-TR" smtClean="0">
                <a:latin typeface="Tahoma" pitchFamily="34" charset="0"/>
              </a:rPr>
              <a:t>Çalışmaya istekli aday personel birikimi yaratmak,</a:t>
            </a:r>
          </a:p>
          <a:p>
            <a:pPr eaLnBrk="1" hangingPunct="1"/>
            <a:r>
              <a:rPr lang="tr-TR" smtClean="0">
                <a:latin typeface="Tahoma" pitchFamily="34" charset="0"/>
              </a:rPr>
              <a:t>Maliyetleri denetim altına almak. </a:t>
            </a:r>
          </a:p>
        </p:txBody>
      </p:sp>
    </p:spTree>
    <p:extLst>
      <p:ext uri="{BB962C8B-B14F-4D97-AF65-F5344CB8AC3E}">
        <p14:creationId xmlns:p14="http://schemas.microsoft.com/office/powerpoint/2010/main" val="656066651"/>
      </p:ext>
    </p:extLst>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1716800"/>
          </a:xfrm>
        </p:spPr>
        <p:txBody>
          <a:bodyPr>
            <a:normAutofit fontScale="90000"/>
          </a:bodyPr>
          <a:lstStyle/>
          <a:p>
            <a:r>
              <a:rPr lang="tr-TR" dirty="0" smtClean="0"/>
              <a:t>İŞ ÖRGÜTLERİNDE ÜCRET POLİTİKALARINI ETKİLEYEN FAKTÖRLER </a:t>
            </a:r>
            <a:endParaRPr lang="tr-TR" dirty="0"/>
          </a:p>
        </p:txBody>
      </p:sp>
      <p:sp>
        <p:nvSpPr>
          <p:cNvPr id="3" name="İçerik Yer Tutucusu 2"/>
          <p:cNvSpPr>
            <a:spLocks noGrp="1"/>
          </p:cNvSpPr>
          <p:nvPr>
            <p:ph idx="1"/>
          </p:nvPr>
        </p:nvSpPr>
        <p:spPr>
          <a:xfrm>
            <a:off x="457200" y="2276872"/>
            <a:ext cx="8229600" cy="4047728"/>
          </a:xfrm>
        </p:spPr>
        <p:txBody>
          <a:bodyPr>
            <a:normAutofit fontScale="85000" lnSpcReduction="10000"/>
          </a:bodyPr>
          <a:lstStyle/>
          <a:p>
            <a:pPr algn="just">
              <a:buFont typeface="Wingdings" pitchFamily="2" charset="2"/>
              <a:buChar char="v"/>
            </a:pPr>
            <a:r>
              <a:rPr lang="tr-TR" b="1" dirty="0" smtClean="0"/>
              <a:t>Yasal Düzenlemeler: </a:t>
            </a:r>
            <a:r>
              <a:rPr lang="tr-TR" dirty="0" smtClean="0"/>
              <a:t>İş örgütleri devlet tarafından koyulan yasal kurallara uymak zorundadır.  ( Asgari ücret  gibi)</a:t>
            </a:r>
          </a:p>
          <a:p>
            <a:pPr algn="just">
              <a:buFont typeface="Wingdings" pitchFamily="2" charset="2"/>
              <a:buChar char="v"/>
            </a:pPr>
            <a:r>
              <a:rPr lang="tr-TR" b="1" dirty="0" smtClean="0"/>
              <a:t>Sendikalar: </a:t>
            </a:r>
            <a:r>
              <a:rPr lang="tr-TR" dirty="0"/>
              <a:t>G</a:t>
            </a:r>
            <a:r>
              <a:rPr lang="tr-TR" dirty="0" smtClean="0"/>
              <a:t>eçim şartlarının giderek zorlaşması ve bu yöndeki masrafların artması, enflasyon karşısında ücretlerde meydana gelen kayıplar gibi nedenlerle sendikalar sıklıkla çalışan ücretlerinde zam talebinde bulunurlar.</a:t>
            </a:r>
          </a:p>
          <a:p>
            <a:pPr algn="just">
              <a:buFont typeface="Wingdings" pitchFamily="2" charset="2"/>
              <a:buChar char="v"/>
            </a:pPr>
            <a:r>
              <a:rPr lang="tr-TR" b="1" dirty="0" smtClean="0"/>
              <a:t>Arz-Talep Dengesi: </a:t>
            </a:r>
            <a:r>
              <a:rPr lang="tr-TR" dirty="0" smtClean="0"/>
              <a:t>Ücret yapısını belirleyen temel ölçüt, her şeyden önce örgütün çalışan açısından özellikle de ihtiyaç duyulan çalışan açısından cazip olamaması ile kurumun çalışanı elinde tutup tutmayacağıdır. Özellikle emek arzının kıt olduğu dönemlerde piyasadaki ücretler seviyesi doğal olarak yüksek düzeyde gerçekleşecektir.</a:t>
            </a:r>
          </a:p>
          <a:p>
            <a:pPr algn="just">
              <a:buFont typeface="Wingdings" pitchFamily="2" charset="2"/>
              <a:buChar char="v"/>
            </a:pPr>
            <a:endParaRPr lang="tr-TR" dirty="0"/>
          </a:p>
        </p:txBody>
      </p:sp>
    </p:spTree>
    <p:extLst>
      <p:ext uri="{BB962C8B-B14F-4D97-AF65-F5344CB8AC3E}">
        <p14:creationId xmlns:p14="http://schemas.microsoft.com/office/powerpoint/2010/main" val="8832109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1656184"/>
          </a:xfrm>
        </p:spPr>
        <p:txBody>
          <a:bodyPr>
            <a:normAutofit fontScale="90000"/>
          </a:bodyPr>
          <a:lstStyle/>
          <a:p>
            <a:r>
              <a:rPr lang="tr-TR" dirty="0"/>
              <a:t>İŞ ÖRGÜTLERİNDE ÜCRET POLİTİKALARINI ETKİLEYEN FAKTÖRLER </a:t>
            </a:r>
          </a:p>
        </p:txBody>
      </p:sp>
      <p:sp>
        <p:nvSpPr>
          <p:cNvPr id="3" name="İçerik Yer Tutucusu 2"/>
          <p:cNvSpPr>
            <a:spLocks noGrp="1"/>
          </p:cNvSpPr>
          <p:nvPr>
            <p:ph idx="1"/>
          </p:nvPr>
        </p:nvSpPr>
        <p:spPr>
          <a:xfrm>
            <a:off x="457200" y="2060848"/>
            <a:ext cx="8229600" cy="4263752"/>
          </a:xfrm>
        </p:spPr>
        <p:txBody>
          <a:bodyPr/>
          <a:lstStyle/>
          <a:p>
            <a:pPr algn="just">
              <a:buFont typeface="Wingdings" pitchFamily="2" charset="2"/>
              <a:buChar char="v"/>
            </a:pPr>
            <a:r>
              <a:rPr lang="tr-TR" dirty="0" smtClean="0"/>
              <a:t>Piyasada ki Rekabet: Her iş örgütü çalışanlarına ödediği cari ücretler ile piyasada ödenen ücretler arasında bir denge kurabilmeli ve bu dengeyi korumaya özen göstermelidir.</a:t>
            </a:r>
          </a:p>
          <a:p>
            <a:pPr algn="just">
              <a:buFont typeface="Wingdings" pitchFamily="2" charset="2"/>
              <a:buChar char="v"/>
            </a:pPr>
            <a:r>
              <a:rPr lang="tr-TR" dirty="0" smtClean="0"/>
              <a:t>Örgütün Ödeme Gücü: Ücret ve maaşları etkileyen bir diğer kritik faktörde örgütün ödeme gücüdür.  </a:t>
            </a:r>
            <a:endParaRPr lang="tr-TR" dirty="0"/>
          </a:p>
        </p:txBody>
      </p:sp>
    </p:spTree>
    <p:extLst>
      <p:ext uri="{BB962C8B-B14F-4D97-AF65-F5344CB8AC3E}">
        <p14:creationId xmlns:p14="http://schemas.microsoft.com/office/powerpoint/2010/main" val="408692452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ÜCRET YAPISININ KURULMASI</a:t>
            </a:r>
            <a:endParaRPr lang="tr-TR" dirty="0"/>
          </a:p>
        </p:txBody>
      </p:sp>
      <p:sp>
        <p:nvSpPr>
          <p:cNvPr id="3" name="İçerik Yer Tutucusu 2"/>
          <p:cNvSpPr>
            <a:spLocks noGrp="1"/>
          </p:cNvSpPr>
          <p:nvPr>
            <p:ph idx="1"/>
          </p:nvPr>
        </p:nvSpPr>
        <p:spPr/>
        <p:txBody>
          <a:bodyPr/>
          <a:lstStyle/>
          <a:p>
            <a:pPr algn="just"/>
            <a:r>
              <a:rPr lang="tr-TR" b="1" dirty="0" smtClean="0"/>
              <a:t>İş Değerlemesi: </a:t>
            </a:r>
            <a:r>
              <a:rPr lang="tr-TR" dirty="0" smtClean="0"/>
              <a:t>Ücret yapısının oluşturulmasında örgütteki mevcut işlerin belirli bir sistematik süreç içerisinde birbirleriyle karşılaştırılarak </a:t>
            </a:r>
            <a:r>
              <a:rPr lang="tr-TR" dirty="0" err="1" smtClean="0"/>
              <a:t>nisbi</a:t>
            </a:r>
            <a:r>
              <a:rPr lang="tr-TR" dirty="0" smtClean="0"/>
              <a:t> değerlerinin tespiti gerekmektedir.</a:t>
            </a:r>
          </a:p>
          <a:p>
            <a:pPr algn="just"/>
            <a:r>
              <a:rPr lang="tr-TR" dirty="0" smtClean="0"/>
              <a:t> </a:t>
            </a:r>
            <a:r>
              <a:rPr lang="tr-TR" b="1" dirty="0" smtClean="0"/>
              <a:t>Piyasa Ücret Araştırması: </a:t>
            </a:r>
            <a:r>
              <a:rPr lang="tr-TR" dirty="0" smtClean="0"/>
              <a:t>Örgüt dışı ücret adaletinin sağlanması açısından önemlidir.</a:t>
            </a:r>
          </a:p>
          <a:p>
            <a:pPr algn="just"/>
            <a:r>
              <a:rPr lang="tr-TR" b="1" dirty="0" smtClean="0"/>
              <a:t>İşlerin Ücretlendirilmesi: </a:t>
            </a:r>
            <a:r>
              <a:rPr lang="tr-TR" dirty="0" smtClean="0"/>
              <a:t>Bu aşamada artık örgütün ücret politikası belirlenmiştir. Bu politikaya uygun olarak çalışana ödenecek olan ücret belirlenir.</a:t>
            </a:r>
            <a:endParaRPr lang="tr-TR" dirty="0"/>
          </a:p>
        </p:txBody>
      </p:sp>
    </p:spTree>
    <p:extLst>
      <p:ext uri="{BB962C8B-B14F-4D97-AF65-F5344CB8AC3E}">
        <p14:creationId xmlns:p14="http://schemas.microsoft.com/office/powerpoint/2010/main" val="123690176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tr-TR" dirty="0" smtClean="0"/>
              <a:t>Ücret Yönetimi</a:t>
            </a:r>
          </a:p>
        </p:txBody>
      </p:sp>
      <p:sp>
        <p:nvSpPr>
          <p:cNvPr id="19459" name="Rectangle 3"/>
          <p:cNvSpPr>
            <a:spLocks noGrp="1" noChangeArrowheads="1"/>
          </p:cNvSpPr>
          <p:nvPr>
            <p:ph idx="1"/>
          </p:nvPr>
        </p:nvSpPr>
        <p:spPr/>
        <p:txBody>
          <a:bodyPr/>
          <a:lstStyle/>
          <a:p>
            <a:pPr marL="0" indent="0" algn="ctr" eaLnBrk="1" hangingPunct="1">
              <a:buNone/>
              <a:defRPr/>
            </a:pPr>
            <a:endParaRPr lang="tr-TR" dirty="0" smtClean="0"/>
          </a:p>
          <a:p>
            <a:pPr marL="0" indent="0" algn="ctr" eaLnBrk="1" hangingPunct="1">
              <a:buNone/>
              <a:defRPr/>
            </a:pPr>
            <a:r>
              <a:rPr lang="tr-TR" dirty="0" smtClean="0"/>
              <a:t>Ücret stratejisi ve politikalarının geliştirilmesi, ücret yönetimi sisteminin tasarımlanması, uygulanması ve sürdürülmesi ile ilgilidir. </a:t>
            </a:r>
            <a:r>
              <a:rPr lang="tr-TR" dirty="0" err="1" smtClean="0"/>
              <a:t>İşgörenlerin</a:t>
            </a:r>
            <a:r>
              <a:rPr lang="tr-TR" dirty="0" smtClean="0"/>
              <a:t> uzmanlık ve hizmetlerinin karşılığı olan kazanç ve  ödüllerle ilgili ücret sistemlerinin tasarımı ve yönetilmesini ifade eder.</a:t>
            </a:r>
          </a:p>
          <a:p>
            <a:pPr eaLnBrk="1" hangingPunct="1">
              <a:defRPr/>
            </a:pPr>
            <a:endParaRPr lang="tr-TR" dirty="0" smtClean="0"/>
          </a:p>
          <a:p>
            <a:pPr eaLnBrk="1" hangingPunct="1">
              <a:defRPr/>
            </a:pPr>
            <a:endParaRPr lang="tr-TR" dirty="0" smtClean="0"/>
          </a:p>
        </p:txBody>
      </p:sp>
    </p:spTree>
    <p:extLst>
      <p:ext uri="{BB962C8B-B14F-4D97-AF65-F5344CB8AC3E}">
        <p14:creationId xmlns:p14="http://schemas.microsoft.com/office/powerpoint/2010/main" val="354169697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Ücret Yönetimi</a:t>
            </a:r>
          </a:p>
        </p:txBody>
      </p:sp>
      <p:sp>
        <p:nvSpPr>
          <p:cNvPr id="3" name="İçerik Yer Tutucusu 2"/>
          <p:cNvSpPr>
            <a:spLocks noGrp="1"/>
          </p:cNvSpPr>
          <p:nvPr>
            <p:ph idx="1"/>
          </p:nvPr>
        </p:nvSpPr>
        <p:spPr/>
        <p:txBody>
          <a:bodyPr>
            <a:normAutofit lnSpcReduction="10000"/>
          </a:bodyPr>
          <a:lstStyle/>
          <a:p>
            <a:r>
              <a:rPr lang="tr-TR" dirty="0" smtClean="0"/>
              <a:t>Çalışanlar açısından ücretler, örgütü piyasada diğer başka örgütlerden farklı ve ayrıcalıklı hale getiren, orada çalışmayı isteklendiren en önemli faktörlerden birisidir.</a:t>
            </a:r>
          </a:p>
          <a:p>
            <a:r>
              <a:rPr lang="tr-TR" dirty="0" smtClean="0"/>
              <a:t>İş örgütleri açısından çalışanlara ücret ya da maaş olarak yapılan ödemeler en büyük ve önemli gider kalemlerinden birisidir. Çalışanlarına genellikle piyasanın altında ödemeler yaparak maliyetleri düşürmeye çalışan ve bunu bir amaç olarak benimseyen iş örgütleri zamanla nitelikli çalışanlarını kaybedecektir.</a:t>
            </a:r>
            <a:endParaRPr lang="tr-TR" dirty="0"/>
          </a:p>
        </p:txBody>
      </p:sp>
    </p:spTree>
    <p:extLst>
      <p:ext uri="{BB962C8B-B14F-4D97-AF65-F5344CB8AC3E}">
        <p14:creationId xmlns:p14="http://schemas.microsoft.com/office/powerpoint/2010/main" val="224815749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2400"/>
            <a:ext cx="8229600" cy="990600"/>
          </a:xfrm>
        </p:spPr>
        <p:txBody>
          <a:bodyPr/>
          <a:lstStyle/>
          <a:p>
            <a:r>
              <a:rPr lang="tr-TR" dirty="0" smtClean="0"/>
              <a:t>Ücret </a:t>
            </a:r>
            <a:r>
              <a:rPr lang="tr-TR" dirty="0"/>
              <a:t>Sistemleri</a:t>
            </a:r>
          </a:p>
        </p:txBody>
      </p:sp>
      <p:sp>
        <p:nvSpPr>
          <p:cNvPr id="44035" name="Rectangle 3"/>
          <p:cNvSpPr>
            <a:spLocks noGrp="1" noChangeArrowheads="1"/>
          </p:cNvSpPr>
          <p:nvPr>
            <p:ph idx="1"/>
          </p:nvPr>
        </p:nvSpPr>
        <p:spPr>
          <a:xfrm>
            <a:off x="228600" y="1219200"/>
            <a:ext cx="8686800" cy="5486400"/>
          </a:xfrm>
        </p:spPr>
        <p:txBody>
          <a:bodyPr/>
          <a:lstStyle/>
          <a:p>
            <a:pPr>
              <a:lnSpc>
                <a:spcPct val="90000"/>
              </a:lnSpc>
              <a:buFont typeface="Arial" pitchFamily="34" charset="0"/>
              <a:buChar char="•"/>
            </a:pPr>
            <a:r>
              <a:rPr lang="tr-TR" sz="2800" dirty="0" smtClean="0"/>
              <a:t>Ücretlerin </a:t>
            </a:r>
            <a:r>
              <a:rPr lang="tr-TR" sz="2800" dirty="0"/>
              <a:t>hesaplanma ve ödeme yöntemleri ile</a:t>
            </a:r>
          </a:p>
          <a:p>
            <a:pPr>
              <a:lnSpc>
                <a:spcPct val="90000"/>
              </a:lnSpc>
              <a:buFont typeface="Wingdings" pitchFamily="2" charset="2"/>
              <a:buNone/>
            </a:pPr>
            <a:r>
              <a:rPr lang="tr-TR" sz="2800" dirty="0"/>
              <a:t>ilgilidir. </a:t>
            </a:r>
          </a:p>
          <a:p>
            <a:pPr>
              <a:lnSpc>
                <a:spcPct val="90000"/>
              </a:lnSpc>
              <a:buFont typeface="Wingdings" pitchFamily="2" charset="2"/>
              <a:buNone/>
            </a:pPr>
            <a:endParaRPr lang="tr-TR" sz="2800" dirty="0"/>
          </a:p>
          <a:p>
            <a:pPr>
              <a:lnSpc>
                <a:spcPct val="90000"/>
              </a:lnSpc>
              <a:buFont typeface="Wingdings" pitchFamily="2" charset="2"/>
              <a:buNone/>
            </a:pPr>
            <a:r>
              <a:rPr lang="tr-TR" sz="2800" dirty="0"/>
              <a:t>1- Zamana Dayalı Ücret Sistemleri</a:t>
            </a:r>
          </a:p>
          <a:p>
            <a:pPr>
              <a:lnSpc>
                <a:spcPct val="90000"/>
              </a:lnSpc>
              <a:buFont typeface="Wingdings" pitchFamily="2" charset="2"/>
              <a:buNone/>
            </a:pPr>
            <a:r>
              <a:rPr lang="tr-TR" sz="2800" dirty="0"/>
              <a:t>	a) Geleneksel zaman ücret sistemi</a:t>
            </a:r>
          </a:p>
          <a:p>
            <a:pPr>
              <a:lnSpc>
                <a:spcPct val="90000"/>
              </a:lnSpc>
              <a:buFont typeface="Wingdings" pitchFamily="2" charset="2"/>
              <a:buNone/>
            </a:pPr>
            <a:r>
              <a:rPr lang="tr-TR" sz="2800" dirty="0"/>
              <a:t>	b) Ölçülen günlük işe dayalı ücret sistemi</a:t>
            </a:r>
          </a:p>
          <a:p>
            <a:pPr>
              <a:lnSpc>
                <a:spcPct val="90000"/>
              </a:lnSpc>
              <a:buFont typeface="Wingdings" pitchFamily="2" charset="2"/>
              <a:buNone/>
            </a:pPr>
            <a:r>
              <a:rPr lang="tr-TR" sz="2800" dirty="0"/>
              <a:t>	c) Değişken günlük ücret sistemi</a:t>
            </a:r>
          </a:p>
          <a:p>
            <a:pPr>
              <a:lnSpc>
                <a:spcPct val="90000"/>
              </a:lnSpc>
              <a:buFont typeface="Wingdings" pitchFamily="2" charset="2"/>
              <a:buNone/>
            </a:pPr>
            <a:r>
              <a:rPr lang="tr-TR" sz="2800" dirty="0"/>
              <a:t>2- </a:t>
            </a:r>
            <a:r>
              <a:rPr lang="tr-TR" sz="2800" dirty="0" err="1"/>
              <a:t>Akord</a:t>
            </a:r>
            <a:r>
              <a:rPr lang="tr-TR" sz="2800" dirty="0"/>
              <a:t> (Parça-başı) Ücret sistemleri</a:t>
            </a:r>
          </a:p>
          <a:p>
            <a:pPr>
              <a:lnSpc>
                <a:spcPct val="90000"/>
              </a:lnSpc>
              <a:buFont typeface="Wingdings" pitchFamily="2" charset="2"/>
              <a:buNone/>
            </a:pPr>
            <a:r>
              <a:rPr lang="tr-TR" sz="2800" dirty="0"/>
              <a:t>	a) Parça başı akordu</a:t>
            </a:r>
          </a:p>
          <a:p>
            <a:pPr>
              <a:lnSpc>
                <a:spcPct val="90000"/>
              </a:lnSpc>
              <a:buFont typeface="Wingdings" pitchFamily="2" charset="2"/>
              <a:buNone/>
            </a:pPr>
            <a:r>
              <a:rPr lang="tr-TR" sz="2800" dirty="0"/>
              <a:t>	b) Zaman akordu</a:t>
            </a:r>
          </a:p>
          <a:p>
            <a:pPr>
              <a:lnSpc>
                <a:spcPct val="90000"/>
              </a:lnSpc>
              <a:buFont typeface="Wingdings" pitchFamily="2" charset="2"/>
              <a:buNone/>
            </a:pPr>
            <a:r>
              <a:rPr lang="tr-TR" sz="2800" dirty="0"/>
              <a:t>3- Primli ve Diğer Teşvikli Ücret Sistemleri</a:t>
            </a:r>
          </a:p>
        </p:txBody>
      </p:sp>
    </p:spTree>
    <p:extLst>
      <p:ext uri="{BB962C8B-B14F-4D97-AF65-F5344CB8AC3E}">
        <p14:creationId xmlns:p14="http://schemas.microsoft.com/office/powerpoint/2010/main" val="4026541571"/>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1- Zamana Dayalı Ücret </a:t>
            </a:r>
            <a:r>
              <a:rPr lang="tr-TR" sz="5400" b="1" dirty="0" smtClean="0"/>
              <a:t>Sistemleri</a:t>
            </a:r>
            <a:endParaRPr lang="tr-TR" dirty="0"/>
          </a:p>
        </p:txBody>
      </p:sp>
      <p:sp>
        <p:nvSpPr>
          <p:cNvPr id="45059" name="Rectangle 3"/>
          <p:cNvSpPr>
            <a:spLocks noGrp="1" noChangeArrowheads="1"/>
          </p:cNvSpPr>
          <p:nvPr>
            <p:ph idx="1"/>
          </p:nvPr>
        </p:nvSpPr>
        <p:spPr/>
        <p:txBody>
          <a:bodyPr>
            <a:normAutofit fontScale="92500" lnSpcReduction="10000"/>
          </a:bodyPr>
          <a:lstStyle/>
          <a:p>
            <a:pPr>
              <a:lnSpc>
                <a:spcPct val="90000"/>
              </a:lnSpc>
              <a:buFont typeface="Wingdings" pitchFamily="2" charset="2"/>
              <a:buNone/>
            </a:pPr>
            <a:r>
              <a:rPr lang="tr-TR" sz="2800" b="1" dirty="0" smtClean="0"/>
              <a:t>a</a:t>
            </a:r>
            <a:r>
              <a:rPr lang="tr-TR" sz="2800" b="1" dirty="0"/>
              <a:t>) Geleneksel zaman ücret sistemi</a:t>
            </a:r>
          </a:p>
          <a:p>
            <a:pPr>
              <a:lnSpc>
                <a:spcPct val="90000"/>
              </a:lnSpc>
              <a:buFont typeface="Wingdings" pitchFamily="2" charset="2"/>
              <a:buNone/>
            </a:pPr>
            <a:r>
              <a:rPr lang="tr-TR" sz="2800" dirty="0"/>
              <a:t>	Önceden belirlenen ücret haddi ile çalışılan zaman </a:t>
            </a:r>
          </a:p>
          <a:p>
            <a:pPr>
              <a:lnSpc>
                <a:spcPct val="90000"/>
              </a:lnSpc>
              <a:buFont typeface="Wingdings" pitchFamily="2" charset="2"/>
              <a:buNone/>
            </a:pPr>
            <a:r>
              <a:rPr lang="tr-TR" sz="2800" dirty="0"/>
              <a:t>birimi sayısı çarpılır. İşçinin fiilen çalıştığı ve çalışmaya </a:t>
            </a:r>
          </a:p>
          <a:p>
            <a:pPr>
              <a:lnSpc>
                <a:spcPct val="90000"/>
              </a:lnSpc>
              <a:buFont typeface="Wingdings" pitchFamily="2" charset="2"/>
              <a:buNone/>
            </a:pPr>
            <a:r>
              <a:rPr lang="tr-TR" sz="2800" dirty="0"/>
              <a:t>hazır olduğu süreler esas alınarak ücret hesaplanır. </a:t>
            </a:r>
          </a:p>
          <a:p>
            <a:pPr>
              <a:lnSpc>
                <a:spcPct val="90000"/>
              </a:lnSpc>
              <a:buFont typeface="Wingdings" pitchFamily="2" charset="2"/>
              <a:buNone/>
            </a:pPr>
            <a:r>
              <a:rPr lang="tr-TR" sz="2800" dirty="0"/>
              <a:t>	</a:t>
            </a:r>
          </a:p>
          <a:p>
            <a:pPr>
              <a:lnSpc>
                <a:spcPct val="90000"/>
              </a:lnSpc>
              <a:buFont typeface="Wingdings" pitchFamily="2" charset="2"/>
              <a:buNone/>
            </a:pPr>
            <a:r>
              <a:rPr lang="tr-TR" sz="2800" dirty="0"/>
              <a:t>	Çalışmanın sonunu (çıktısı) değil çalışılan sürenin </a:t>
            </a:r>
          </a:p>
          <a:p>
            <a:pPr>
              <a:lnSpc>
                <a:spcPct val="90000"/>
              </a:lnSpc>
              <a:buFont typeface="Wingdings" pitchFamily="2" charset="2"/>
              <a:buNone/>
            </a:pPr>
            <a:r>
              <a:rPr lang="tr-TR" sz="2800" dirty="0"/>
              <a:t>uzunluğu dikkate alınır.</a:t>
            </a:r>
          </a:p>
          <a:p>
            <a:pPr>
              <a:lnSpc>
                <a:spcPct val="90000"/>
              </a:lnSpc>
              <a:buFont typeface="Wingdings" pitchFamily="2" charset="2"/>
              <a:buNone/>
            </a:pPr>
            <a:endParaRPr lang="tr-TR" sz="2800" dirty="0"/>
          </a:p>
          <a:p>
            <a:pPr>
              <a:lnSpc>
                <a:spcPct val="90000"/>
              </a:lnSpc>
              <a:buFont typeface="Wingdings" pitchFamily="2" charset="2"/>
              <a:buNone/>
            </a:pPr>
            <a:r>
              <a:rPr lang="tr-TR" sz="2800" dirty="0" err="1"/>
              <a:t>Örn</a:t>
            </a:r>
            <a:r>
              <a:rPr lang="tr-TR" sz="2800" dirty="0"/>
              <a:t>: Montaj işçiliği işinin saatlik kök ücreti 5 </a:t>
            </a:r>
            <a:r>
              <a:rPr lang="tr-TR" sz="2800" dirty="0" err="1"/>
              <a:t>ytl</a:t>
            </a:r>
            <a:r>
              <a:rPr lang="tr-TR" sz="2800" dirty="0"/>
              <a:t> ise bir</a:t>
            </a:r>
          </a:p>
          <a:p>
            <a:pPr>
              <a:lnSpc>
                <a:spcPct val="90000"/>
              </a:lnSpc>
              <a:buFont typeface="Wingdings" pitchFamily="2" charset="2"/>
              <a:buNone/>
            </a:pPr>
            <a:r>
              <a:rPr lang="tr-TR" sz="2800" dirty="0"/>
              <a:t>ayda 200 saat çalışan işçinin aylık temel ücreti 1000</a:t>
            </a:r>
          </a:p>
          <a:p>
            <a:pPr>
              <a:lnSpc>
                <a:spcPct val="90000"/>
              </a:lnSpc>
              <a:buFont typeface="Wingdings" pitchFamily="2" charset="2"/>
              <a:buNone/>
            </a:pPr>
            <a:r>
              <a:rPr lang="tr-TR" sz="2800" dirty="0" err="1"/>
              <a:t>ytl</a:t>
            </a:r>
            <a:r>
              <a:rPr lang="tr-TR" sz="2800" dirty="0"/>
              <a:t> olacaktır. </a:t>
            </a:r>
          </a:p>
        </p:txBody>
      </p:sp>
    </p:spTree>
    <p:extLst>
      <p:ext uri="{BB962C8B-B14F-4D97-AF65-F5344CB8AC3E}">
        <p14:creationId xmlns:p14="http://schemas.microsoft.com/office/powerpoint/2010/main" val="4179393458"/>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endParaRPr lang="tr-TR"/>
          </a:p>
        </p:txBody>
      </p:sp>
      <p:sp>
        <p:nvSpPr>
          <p:cNvPr id="46083" name="Rectangle 3"/>
          <p:cNvSpPr>
            <a:spLocks noGrp="1" noChangeArrowheads="1"/>
          </p:cNvSpPr>
          <p:nvPr>
            <p:ph idx="1"/>
          </p:nvPr>
        </p:nvSpPr>
        <p:spPr/>
        <p:txBody>
          <a:bodyPr>
            <a:normAutofit fontScale="85000" lnSpcReduction="20000"/>
          </a:bodyPr>
          <a:lstStyle/>
          <a:p>
            <a:pPr algn="just">
              <a:lnSpc>
                <a:spcPct val="90000"/>
              </a:lnSpc>
              <a:buFont typeface="Wingdings" pitchFamily="2" charset="2"/>
              <a:buNone/>
            </a:pPr>
            <a:r>
              <a:rPr lang="tr-TR" sz="2800" b="1" dirty="0"/>
              <a:t>	b) Ölçülen günlük işe dayalı ücret</a:t>
            </a:r>
          </a:p>
          <a:p>
            <a:pPr algn="just">
              <a:lnSpc>
                <a:spcPct val="90000"/>
              </a:lnSpc>
              <a:buFont typeface="Wingdings" pitchFamily="2" charset="2"/>
              <a:buNone/>
            </a:pPr>
            <a:r>
              <a:rPr lang="tr-TR" sz="2800" dirty="0"/>
              <a:t>	Günlük normal iş miktarına dayalı olarak ücret haddi</a:t>
            </a:r>
          </a:p>
          <a:p>
            <a:pPr algn="just">
              <a:lnSpc>
                <a:spcPct val="90000"/>
              </a:lnSpc>
              <a:buFont typeface="Wingdings" pitchFamily="2" charset="2"/>
              <a:buNone/>
            </a:pPr>
            <a:r>
              <a:rPr lang="tr-TR" sz="2800" dirty="0"/>
              <a:t>belirlenir. Çalışma süresi sonunda ön görülen iş </a:t>
            </a:r>
          </a:p>
          <a:p>
            <a:pPr algn="just">
              <a:lnSpc>
                <a:spcPct val="90000"/>
              </a:lnSpc>
              <a:buFont typeface="Wingdings" pitchFamily="2" charset="2"/>
              <a:buNone/>
            </a:pPr>
            <a:r>
              <a:rPr lang="tr-TR" sz="2800" dirty="0"/>
              <a:t>miktarına kendi kusuru olmaksızın ulaşamayanlar</a:t>
            </a:r>
          </a:p>
          <a:p>
            <a:pPr algn="just">
              <a:lnSpc>
                <a:spcPct val="90000"/>
              </a:lnSpc>
              <a:buFont typeface="Wingdings" pitchFamily="2" charset="2"/>
              <a:buNone/>
            </a:pPr>
            <a:r>
              <a:rPr lang="tr-TR" sz="2800" dirty="0"/>
              <a:t>ücret kaybına uğramazken, kusuru olanlar uğrayabilir.</a:t>
            </a:r>
          </a:p>
          <a:p>
            <a:pPr algn="just">
              <a:lnSpc>
                <a:spcPct val="90000"/>
              </a:lnSpc>
              <a:buFont typeface="Wingdings" pitchFamily="2" charset="2"/>
              <a:buNone/>
            </a:pPr>
            <a:endParaRPr lang="tr-TR" sz="2800" dirty="0"/>
          </a:p>
          <a:p>
            <a:pPr algn="just">
              <a:lnSpc>
                <a:spcPct val="90000"/>
              </a:lnSpc>
              <a:buFont typeface="Wingdings" pitchFamily="2" charset="2"/>
              <a:buNone/>
            </a:pPr>
            <a:r>
              <a:rPr lang="tr-TR" sz="2800" dirty="0"/>
              <a:t>	</a:t>
            </a:r>
            <a:r>
              <a:rPr lang="tr-TR" sz="2800" b="1" dirty="0"/>
              <a:t>c) Değişken günlük ücret</a:t>
            </a:r>
          </a:p>
          <a:p>
            <a:pPr algn="just">
              <a:lnSpc>
                <a:spcPct val="90000"/>
              </a:lnSpc>
              <a:buFont typeface="Wingdings" pitchFamily="2" charset="2"/>
              <a:buNone/>
            </a:pPr>
            <a:r>
              <a:rPr lang="tr-TR" sz="2800" b="1" dirty="0"/>
              <a:t>	</a:t>
            </a:r>
            <a:r>
              <a:rPr lang="tr-TR" sz="2800" dirty="0"/>
              <a:t>Zaman birimi başına iki ücret haddi belirlenir. Bunlar</a:t>
            </a:r>
          </a:p>
          <a:p>
            <a:pPr algn="just">
              <a:lnSpc>
                <a:spcPct val="90000"/>
              </a:lnSpc>
              <a:buFont typeface="Wingdings" pitchFamily="2" charset="2"/>
              <a:buNone/>
            </a:pPr>
            <a:r>
              <a:rPr lang="tr-TR" sz="2800" dirty="0"/>
              <a:t>dan ilki tüm </a:t>
            </a:r>
            <a:r>
              <a:rPr lang="tr-TR" sz="2800" dirty="0" err="1"/>
              <a:t>işgörenler</a:t>
            </a:r>
            <a:r>
              <a:rPr lang="tr-TR" sz="2800" dirty="0"/>
              <a:t> için geçerli olan ve beklenen </a:t>
            </a:r>
          </a:p>
          <a:p>
            <a:pPr algn="just">
              <a:lnSpc>
                <a:spcPct val="90000"/>
              </a:lnSpc>
              <a:buFont typeface="Wingdings" pitchFamily="2" charset="2"/>
              <a:buNone/>
            </a:pPr>
            <a:r>
              <a:rPr lang="tr-TR" sz="2800" dirty="0"/>
              <a:t>performansı gösteremeyenlere ödenen </a:t>
            </a:r>
            <a:r>
              <a:rPr lang="tr-TR" sz="2800" u="sng" dirty="0"/>
              <a:t>taban ücret </a:t>
            </a:r>
          </a:p>
          <a:p>
            <a:pPr algn="just">
              <a:lnSpc>
                <a:spcPct val="90000"/>
              </a:lnSpc>
              <a:buFont typeface="Wingdings" pitchFamily="2" charset="2"/>
              <a:buNone/>
            </a:pPr>
            <a:r>
              <a:rPr lang="tr-TR" sz="2800" u="sng" dirty="0"/>
              <a:t>düzeyi</a:t>
            </a:r>
            <a:r>
              <a:rPr lang="tr-TR" sz="2800" dirty="0"/>
              <a:t>, ikincisi ise taban ücretin belirli oranda </a:t>
            </a:r>
          </a:p>
          <a:p>
            <a:pPr algn="just">
              <a:lnSpc>
                <a:spcPct val="90000"/>
              </a:lnSpc>
              <a:buFont typeface="Wingdings" pitchFamily="2" charset="2"/>
              <a:buNone/>
            </a:pPr>
            <a:r>
              <a:rPr lang="tr-TR" sz="2800" dirty="0"/>
              <a:t>arttırılması suretiyle, yüksek performans gösterenlere</a:t>
            </a:r>
          </a:p>
          <a:p>
            <a:pPr algn="just">
              <a:lnSpc>
                <a:spcPct val="90000"/>
              </a:lnSpc>
              <a:buFont typeface="Wingdings" pitchFamily="2" charset="2"/>
              <a:buNone/>
            </a:pPr>
            <a:r>
              <a:rPr lang="tr-TR" sz="2800" dirty="0"/>
              <a:t>ödenen </a:t>
            </a:r>
            <a:r>
              <a:rPr lang="tr-TR" sz="2800" u="sng" dirty="0"/>
              <a:t>yüksek ücret haddidir</a:t>
            </a:r>
            <a:r>
              <a:rPr lang="tr-TR" sz="2800" dirty="0"/>
              <a:t>.          </a:t>
            </a:r>
          </a:p>
          <a:p>
            <a:pPr>
              <a:lnSpc>
                <a:spcPct val="90000"/>
              </a:lnSpc>
              <a:buFont typeface="Wingdings" pitchFamily="2" charset="2"/>
              <a:buNone/>
            </a:pPr>
            <a:endParaRPr lang="tr-TR" sz="2800" dirty="0"/>
          </a:p>
        </p:txBody>
      </p:sp>
    </p:spTree>
    <p:extLst>
      <p:ext uri="{BB962C8B-B14F-4D97-AF65-F5344CB8AC3E}">
        <p14:creationId xmlns:p14="http://schemas.microsoft.com/office/powerpoint/2010/main" val="1028758593"/>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2- </a:t>
            </a:r>
            <a:r>
              <a:rPr lang="tr-TR" sz="5400" b="1" dirty="0" err="1"/>
              <a:t>Akord</a:t>
            </a:r>
            <a:r>
              <a:rPr lang="tr-TR" sz="5400" b="1" dirty="0"/>
              <a:t> – </a:t>
            </a:r>
            <a:r>
              <a:rPr lang="tr-TR" sz="5400" b="1" dirty="0" err="1"/>
              <a:t>Parçabaşı</a:t>
            </a:r>
            <a:r>
              <a:rPr lang="tr-TR" sz="5400" b="1" dirty="0"/>
              <a:t> Ücret Sistemleri </a:t>
            </a:r>
            <a:endParaRPr lang="tr-TR" dirty="0"/>
          </a:p>
        </p:txBody>
      </p:sp>
      <p:sp>
        <p:nvSpPr>
          <p:cNvPr id="47107" name="Rectangle 3"/>
          <p:cNvSpPr>
            <a:spLocks noGrp="1" noChangeArrowheads="1"/>
          </p:cNvSpPr>
          <p:nvPr>
            <p:ph idx="1"/>
          </p:nvPr>
        </p:nvSpPr>
        <p:spPr/>
        <p:txBody>
          <a:bodyPr>
            <a:normAutofit fontScale="85000" lnSpcReduction="20000"/>
          </a:bodyPr>
          <a:lstStyle/>
          <a:p>
            <a:pPr>
              <a:buFont typeface="Wingdings" pitchFamily="2" charset="2"/>
              <a:buNone/>
            </a:pPr>
            <a:r>
              <a:rPr lang="tr-TR" sz="2800" b="1" dirty="0"/>
              <a:t>	</a:t>
            </a:r>
            <a:r>
              <a:rPr lang="tr-TR" sz="2800" dirty="0" smtClean="0"/>
              <a:t>İşte </a:t>
            </a:r>
            <a:r>
              <a:rPr lang="tr-TR" sz="2800" dirty="0"/>
              <a:t>harcanan süre değil, işin çıktısı esas alınır.</a:t>
            </a:r>
          </a:p>
          <a:p>
            <a:pPr>
              <a:buFont typeface="Wingdings" pitchFamily="2" charset="2"/>
              <a:buNone/>
            </a:pPr>
            <a:r>
              <a:rPr lang="tr-TR" sz="2800" dirty="0"/>
              <a:t>	</a:t>
            </a:r>
          </a:p>
          <a:p>
            <a:pPr>
              <a:buFont typeface="Wingdings" pitchFamily="2" charset="2"/>
              <a:buNone/>
            </a:pPr>
            <a:r>
              <a:rPr lang="tr-TR" sz="2800" dirty="0"/>
              <a:t>	</a:t>
            </a:r>
            <a:r>
              <a:rPr lang="tr-TR" sz="2800" b="1" dirty="0"/>
              <a:t>a) Parça başı akordu</a:t>
            </a:r>
          </a:p>
          <a:p>
            <a:pPr>
              <a:buFont typeface="Wingdings" pitchFamily="2" charset="2"/>
              <a:buNone/>
            </a:pPr>
            <a:r>
              <a:rPr lang="tr-TR" sz="2800" b="1" dirty="0"/>
              <a:t>	</a:t>
            </a:r>
            <a:r>
              <a:rPr lang="tr-TR" sz="2800" dirty="0"/>
              <a:t>Ürün birimi başına belirlenen ücret haddi ile ürün </a:t>
            </a:r>
          </a:p>
          <a:p>
            <a:pPr>
              <a:buFont typeface="Wingdings" pitchFamily="2" charset="2"/>
              <a:buNone/>
            </a:pPr>
            <a:r>
              <a:rPr lang="tr-TR" sz="2800" dirty="0"/>
              <a:t>birimi sayısı çarpılarak ücret hesaplanır. </a:t>
            </a:r>
          </a:p>
          <a:p>
            <a:pPr>
              <a:buFont typeface="Wingdings" pitchFamily="2" charset="2"/>
              <a:buNone/>
            </a:pPr>
            <a:endParaRPr lang="tr-TR" sz="2800" dirty="0"/>
          </a:p>
          <a:p>
            <a:pPr>
              <a:buFont typeface="Wingdings" pitchFamily="2" charset="2"/>
              <a:buNone/>
            </a:pPr>
            <a:r>
              <a:rPr lang="tr-TR" sz="2800" b="1" dirty="0"/>
              <a:t>	b) Zaman akordu</a:t>
            </a:r>
            <a:r>
              <a:rPr lang="tr-TR" sz="2800" dirty="0"/>
              <a:t> </a:t>
            </a:r>
          </a:p>
          <a:p>
            <a:pPr>
              <a:buFont typeface="Wingdings" pitchFamily="2" charset="2"/>
              <a:buNone/>
            </a:pPr>
            <a:r>
              <a:rPr lang="tr-TR" sz="2800" dirty="0"/>
              <a:t>	İş ölçümü yoluyla ürün birimini üretmek için gerekli </a:t>
            </a:r>
          </a:p>
          <a:p>
            <a:pPr>
              <a:buFont typeface="Wingdings" pitchFamily="2" charset="2"/>
              <a:buNone/>
            </a:pPr>
            <a:r>
              <a:rPr lang="tr-TR" sz="2800" dirty="0"/>
              <a:t>standart zaman veya süreler belirlenir. İşçinin filli bir </a:t>
            </a:r>
          </a:p>
          <a:p>
            <a:pPr>
              <a:buFont typeface="Wingdings" pitchFamily="2" charset="2"/>
              <a:buNone/>
            </a:pPr>
            <a:r>
              <a:rPr lang="tr-TR" sz="2800" dirty="0"/>
              <a:t>çalışma süresi içinde belirli miktar işi standart süreden</a:t>
            </a:r>
          </a:p>
          <a:p>
            <a:pPr>
              <a:buFont typeface="Wingdings" pitchFamily="2" charset="2"/>
              <a:buNone/>
            </a:pPr>
            <a:r>
              <a:rPr lang="tr-TR" sz="2800" dirty="0"/>
              <a:t>daha kısa sürede yaptığı takdirde ücreti de artar.   </a:t>
            </a:r>
          </a:p>
        </p:txBody>
      </p:sp>
    </p:spTree>
    <p:extLst>
      <p:ext uri="{BB962C8B-B14F-4D97-AF65-F5344CB8AC3E}">
        <p14:creationId xmlns:p14="http://schemas.microsoft.com/office/powerpoint/2010/main" val="3904905461"/>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5400" b="1" dirty="0"/>
              <a:t>3- Primli ve Diğer Teşvikli Ücret </a:t>
            </a:r>
            <a:r>
              <a:rPr lang="tr-TR" sz="5400" b="1" dirty="0" smtClean="0"/>
              <a:t>Sistemleri</a:t>
            </a:r>
            <a:endParaRPr lang="tr-TR" dirty="0"/>
          </a:p>
        </p:txBody>
      </p:sp>
      <p:sp>
        <p:nvSpPr>
          <p:cNvPr id="49155" name="Rectangle 3"/>
          <p:cNvSpPr>
            <a:spLocks noGrp="1" noChangeArrowheads="1"/>
          </p:cNvSpPr>
          <p:nvPr>
            <p:ph idx="1"/>
          </p:nvPr>
        </p:nvSpPr>
        <p:spPr/>
        <p:txBody>
          <a:bodyPr>
            <a:normAutofit fontScale="92500" lnSpcReduction="10000"/>
          </a:bodyPr>
          <a:lstStyle/>
          <a:p>
            <a:pPr>
              <a:buFont typeface="Wingdings" pitchFamily="2" charset="2"/>
              <a:buNone/>
            </a:pPr>
            <a:r>
              <a:rPr lang="tr-TR" sz="2800" b="1" dirty="0"/>
              <a:t>	</a:t>
            </a:r>
            <a:r>
              <a:rPr lang="tr-TR" sz="2800" dirty="0" smtClean="0"/>
              <a:t>Temel </a:t>
            </a:r>
            <a:r>
              <a:rPr lang="tr-TR" sz="2800" dirty="0"/>
              <a:t>ücretin karşılığı olan normal performansın </a:t>
            </a:r>
          </a:p>
          <a:p>
            <a:pPr>
              <a:buFont typeface="Wingdings" pitchFamily="2" charset="2"/>
              <a:buNone/>
            </a:pPr>
            <a:r>
              <a:rPr lang="tr-TR" sz="2800" dirty="0"/>
              <a:t>üzerine çıkıldığında </a:t>
            </a:r>
            <a:r>
              <a:rPr lang="tr-TR" sz="2800" dirty="0" err="1"/>
              <a:t>işgörenler</a:t>
            </a:r>
            <a:r>
              <a:rPr lang="tr-TR" sz="2800" dirty="0"/>
              <a:t> temel ücrete ek bir </a:t>
            </a:r>
          </a:p>
          <a:p>
            <a:pPr>
              <a:buFont typeface="Wingdings" pitchFamily="2" charset="2"/>
              <a:buNone/>
            </a:pPr>
            <a:r>
              <a:rPr lang="tr-TR" sz="2800" dirty="0"/>
              <a:t>primle ödüllendirilebilir. Prime esas performans </a:t>
            </a:r>
          </a:p>
          <a:p>
            <a:pPr>
              <a:buFont typeface="Wingdings" pitchFamily="2" charset="2"/>
              <a:buNone/>
            </a:pPr>
            <a:r>
              <a:rPr lang="tr-TR" sz="2800" dirty="0"/>
              <a:t>ölçütleri; çıktı miktarı (verimlilik), kalite, devamlılık, </a:t>
            </a:r>
          </a:p>
          <a:p>
            <a:pPr>
              <a:buFont typeface="Wingdings" pitchFamily="2" charset="2"/>
              <a:buNone/>
            </a:pPr>
            <a:r>
              <a:rPr lang="tr-TR" sz="2800" dirty="0"/>
              <a:t>tasarruf, yenilikçilik, vb. olabilir. </a:t>
            </a:r>
          </a:p>
          <a:p>
            <a:pPr>
              <a:buFont typeface="Wingdings" pitchFamily="2" charset="2"/>
              <a:buNone/>
            </a:pPr>
            <a:r>
              <a:rPr lang="tr-TR" sz="2800" dirty="0"/>
              <a:t>	Bu faktörler tek başına uygulanabileceği gibi (tek</a:t>
            </a:r>
          </a:p>
          <a:p>
            <a:pPr>
              <a:buFont typeface="Wingdings" pitchFamily="2" charset="2"/>
              <a:buNone/>
            </a:pPr>
            <a:r>
              <a:rPr lang="tr-TR" sz="2800" dirty="0"/>
              <a:t>faktörlü prim sistemleri) </a:t>
            </a:r>
            <a:r>
              <a:rPr lang="tr-TR" sz="2800" u="sng" dirty="0"/>
              <a:t>çok faktörlü</a:t>
            </a:r>
            <a:r>
              <a:rPr lang="tr-TR" sz="2800" dirty="0"/>
              <a:t> veya </a:t>
            </a:r>
            <a:r>
              <a:rPr lang="tr-TR" sz="2800" u="sng" dirty="0"/>
              <a:t>karma prim</a:t>
            </a:r>
          </a:p>
          <a:p>
            <a:pPr>
              <a:buFont typeface="Wingdings" pitchFamily="2" charset="2"/>
              <a:buNone/>
            </a:pPr>
            <a:r>
              <a:rPr lang="tr-TR" sz="2800" u="sng" dirty="0"/>
              <a:t>sistemleri</a:t>
            </a:r>
            <a:r>
              <a:rPr lang="tr-TR" sz="2800" dirty="0"/>
              <a:t> de uygulanabilir.  </a:t>
            </a:r>
          </a:p>
          <a:p>
            <a:pPr>
              <a:buFont typeface="Wingdings" pitchFamily="2" charset="2"/>
              <a:buNone/>
            </a:pPr>
            <a:r>
              <a:rPr lang="tr-TR" sz="2800" dirty="0"/>
              <a:t>	</a:t>
            </a:r>
            <a:r>
              <a:rPr lang="tr-TR" sz="2800" dirty="0" err="1"/>
              <a:t>Akord</a:t>
            </a:r>
            <a:r>
              <a:rPr lang="tr-TR" sz="2800" dirty="0"/>
              <a:t> ve prim sistemleri bireysel veya grup – takım</a:t>
            </a:r>
          </a:p>
          <a:p>
            <a:pPr>
              <a:buFont typeface="Wingdings" pitchFamily="2" charset="2"/>
              <a:buNone/>
            </a:pPr>
            <a:r>
              <a:rPr lang="tr-TR" sz="2800" dirty="0"/>
              <a:t>düzeyinde uygulanabilir.     </a:t>
            </a:r>
            <a:r>
              <a:rPr lang="tr-TR" sz="2800" b="1" dirty="0"/>
              <a:t> 	</a:t>
            </a:r>
          </a:p>
        </p:txBody>
      </p:sp>
    </p:spTree>
    <p:extLst>
      <p:ext uri="{BB962C8B-B14F-4D97-AF65-F5344CB8AC3E}">
        <p14:creationId xmlns:p14="http://schemas.microsoft.com/office/powerpoint/2010/main" val="4112667560"/>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Line 4"/>
          <p:cNvSpPr>
            <a:spLocks noChangeShapeType="1"/>
          </p:cNvSpPr>
          <p:nvPr/>
        </p:nvSpPr>
        <p:spPr bwMode="auto">
          <a:xfrm flipV="1">
            <a:off x="1447800" y="1447800"/>
            <a:ext cx="0" cy="419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89" name="Line 5"/>
          <p:cNvSpPr>
            <a:spLocks noChangeShapeType="1"/>
          </p:cNvSpPr>
          <p:nvPr/>
        </p:nvSpPr>
        <p:spPr bwMode="auto">
          <a:xfrm>
            <a:off x="1447800" y="5638800"/>
            <a:ext cx="5867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0" name="Line 6"/>
          <p:cNvSpPr>
            <a:spLocks noChangeShapeType="1"/>
          </p:cNvSpPr>
          <p:nvPr/>
        </p:nvSpPr>
        <p:spPr bwMode="auto">
          <a:xfrm>
            <a:off x="1447800" y="4572000"/>
            <a:ext cx="2057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1" name="Line 7"/>
          <p:cNvSpPr>
            <a:spLocks noChangeShapeType="1"/>
          </p:cNvSpPr>
          <p:nvPr/>
        </p:nvSpPr>
        <p:spPr bwMode="auto">
          <a:xfrm flipV="1">
            <a:off x="3505200" y="2819400"/>
            <a:ext cx="2286000" cy="1752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2" name="Line 8"/>
          <p:cNvSpPr>
            <a:spLocks noChangeShapeType="1"/>
          </p:cNvSpPr>
          <p:nvPr/>
        </p:nvSpPr>
        <p:spPr bwMode="auto">
          <a:xfrm>
            <a:off x="5791200" y="2819400"/>
            <a:ext cx="1219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3" name="Text Box 9"/>
          <p:cNvSpPr txBox="1">
            <a:spLocks noChangeArrowheads="1"/>
          </p:cNvSpPr>
          <p:nvPr/>
        </p:nvSpPr>
        <p:spPr bwMode="auto">
          <a:xfrm>
            <a:off x="7010400" y="2514600"/>
            <a:ext cx="838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Ücret eğrisi</a:t>
            </a:r>
          </a:p>
        </p:txBody>
      </p:sp>
      <p:sp>
        <p:nvSpPr>
          <p:cNvPr id="67594" name="Line 10"/>
          <p:cNvSpPr>
            <a:spLocks noChangeShapeType="1"/>
          </p:cNvSpPr>
          <p:nvPr/>
        </p:nvSpPr>
        <p:spPr bwMode="auto">
          <a:xfrm>
            <a:off x="3505200" y="4572000"/>
            <a:ext cx="32004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7595" name="Text Box 11"/>
          <p:cNvSpPr txBox="1">
            <a:spLocks noChangeArrowheads="1"/>
          </p:cNvSpPr>
          <p:nvPr/>
        </p:nvSpPr>
        <p:spPr bwMode="auto">
          <a:xfrm>
            <a:off x="6858000" y="4267200"/>
            <a:ext cx="914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Temel (kök) ücret</a:t>
            </a:r>
          </a:p>
        </p:txBody>
      </p:sp>
      <p:sp>
        <p:nvSpPr>
          <p:cNvPr id="67596" name="Text Box 12"/>
          <p:cNvSpPr txBox="1">
            <a:spLocks noChangeArrowheads="1"/>
          </p:cNvSpPr>
          <p:nvPr/>
        </p:nvSpPr>
        <p:spPr bwMode="auto">
          <a:xfrm>
            <a:off x="3352800" y="4648200"/>
            <a:ext cx="1143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 başlangıç noktası</a:t>
            </a:r>
          </a:p>
        </p:txBody>
      </p:sp>
      <p:sp>
        <p:nvSpPr>
          <p:cNvPr id="67597" name="Text Box 13"/>
          <p:cNvSpPr txBox="1">
            <a:spLocks noChangeArrowheads="1"/>
          </p:cNvSpPr>
          <p:nvPr/>
        </p:nvSpPr>
        <p:spPr bwMode="auto">
          <a:xfrm>
            <a:off x="5486400" y="2286000"/>
            <a:ext cx="1143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 bitiş noktası</a:t>
            </a:r>
          </a:p>
        </p:txBody>
      </p:sp>
      <p:sp>
        <p:nvSpPr>
          <p:cNvPr id="67598" name="Text Box 14"/>
          <p:cNvSpPr txBox="1">
            <a:spLocks noChangeArrowheads="1"/>
          </p:cNvSpPr>
          <p:nvPr/>
        </p:nvSpPr>
        <p:spPr bwMode="auto">
          <a:xfrm>
            <a:off x="533400" y="1447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Ücret</a:t>
            </a:r>
          </a:p>
        </p:txBody>
      </p:sp>
      <p:sp>
        <p:nvSpPr>
          <p:cNvPr id="67599" name="Text Box 15"/>
          <p:cNvSpPr txBox="1">
            <a:spLocks noChangeArrowheads="1"/>
          </p:cNvSpPr>
          <p:nvPr/>
        </p:nvSpPr>
        <p:spPr bwMode="auto">
          <a:xfrm>
            <a:off x="6400800" y="5715000"/>
            <a:ext cx="1600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Primin esası (performans)</a:t>
            </a:r>
          </a:p>
        </p:txBody>
      </p:sp>
      <p:sp>
        <p:nvSpPr>
          <p:cNvPr id="67600" name="Text Box 16"/>
          <p:cNvSpPr txBox="1">
            <a:spLocks noChangeArrowheads="1"/>
          </p:cNvSpPr>
          <p:nvPr/>
        </p:nvSpPr>
        <p:spPr bwMode="auto">
          <a:xfrm>
            <a:off x="4724400" y="3581400"/>
            <a:ext cx="91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600" b="1">
                <a:latin typeface="Arial" pitchFamily="34" charset="0"/>
              </a:rPr>
              <a:t>Eğimi</a:t>
            </a:r>
          </a:p>
        </p:txBody>
      </p:sp>
      <p:sp>
        <p:nvSpPr>
          <p:cNvPr id="67601" name="Rectangle 17"/>
          <p:cNvSpPr>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tr-TR" sz="3600">
                <a:solidFill>
                  <a:schemeClr val="tx2"/>
                </a:solidFill>
                <a:effectLst>
                  <a:outerShdw blurRad="38100" dist="38100" dir="2700000" algn="tl">
                    <a:srgbClr val="000000"/>
                  </a:outerShdw>
                </a:effectLst>
              </a:rPr>
              <a:t>Primli Ücret</a:t>
            </a:r>
          </a:p>
        </p:txBody>
      </p:sp>
    </p:spTree>
    <p:extLst>
      <p:ext uri="{BB962C8B-B14F-4D97-AF65-F5344CB8AC3E}">
        <p14:creationId xmlns:p14="http://schemas.microsoft.com/office/powerpoint/2010/main" val="139904894"/>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152400" y="228600"/>
            <a:ext cx="8839200" cy="6400800"/>
          </a:xfrm>
        </p:spPr>
        <p:txBody>
          <a:bodyPr/>
          <a:lstStyle/>
          <a:p>
            <a:pPr>
              <a:buFont typeface="Wingdings" pitchFamily="2" charset="2"/>
              <a:buNone/>
            </a:pPr>
            <a:r>
              <a:rPr lang="tr-TR" sz="2800"/>
              <a:t>	Bunların yanında başka özendirici ücret sistemleri</a:t>
            </a:r>
          </a:p>
          <a:p>
            <a:pPr>
              <a:buFont typeface="Wingdings" pitchFamily="2" charset="2"/>
              <a:buNone/>
            </a:pPr>
            <a:r>
              <a:rPr lang="tr-TR" sz="2800"/>
              <a:t>söz konusu olabilir. Genellikle daha uzun vadede </a:t>
            </a:r>
          </a:p>
          <a:p>
            <a:pPr>
              <a:buFont typeface="Wingdings" pitchFamily="2" charset="2"/>
              <a:buNone/>
            </a:pPr>
            <a:r>
              <a:rPr lang="tr-TR" sz="2800"/>
              <a:t>hesaplanan ve ödenen özendirici unsurlar vardır.</a:t>
            </a:r>
          </a:p>
          <a:p>
            <a:pPr>
              <a:buFont typeface="Wingdings" pitchFamily="2" charset="2"/>
              <a:buNone/>
            </a:pPr>
            <a:r>
              <a:rPr lang="tr-TR" sz="2800"/>
              <a:t>	Yıllık birey, takım veya örgüt performansına</a:t>
            </a:r>
          </a:p>
          <a:p>
            <a:pPr>
              <a:buFont typeface="Wingdings" pitchFamily="2" charset="2"/>
              <a:buNone/>
            </a:pPr>
            <a:r>
              <a:rPr lang="tr-TR" sz="2800"/>
              <a:t>(verimlilik, kalite, tasarruf, kârlılık, ciro, vb.) dayalı </a:t>
            </a:r>
          </a:p>
          <a:p>
            <a:pPr>
              <a:buFont typeface="Wingdings" pitchFamily="2" charset="2"/>
              <a:buNone/>
            </a:pPr>
            <a:r>
              <a:rPr lang="tr-TR" sz="2800"/>
              <a:t>“prim, ödül, ikramiye, kâr payı” adı altında ödenen </a:t>
            </a:r>
          </a:p>
          <a:p>
            <a:pPr>
              <a:buFont typeface="Wingdings" pitchFamily="2" charset="2"/>
              <a:buNone/>
            </a:pPr>
            <a:r>
              <a:rPr lang="tr-TR" sz="2800"/>
              <a:t>teşvikler bunlara örnek olarak verilebilir.   </a:t>
            </a:r>
          </a:p>
          <a:p>
            <a:pPr>
              <a:buFont typeface="Wingdings" pitchFamily="2" charset="2"/>
              <a:buNone/>
            </a:pPr>
            <a:endParaRPr lang="tr-TR" sz="2800"/>
          </a:p>
          <a:p>
            <a:pPr>
              <a:buFont typeface="Wingdings" pitchFamily="2" charset="2"/>
              <a:buNone/>
            </a:pPr>
            <a:r>
              <a:rPr lang="tr-TR" sz="2800"/>
              <a:t>	- Kazanç paylaşımı,  - Kâr paylaşım modeli, </a:t>
            </a:r>
          </a:p>
          <a:p>
            <a:pPr>
              <a:buFont typeface="Wingdings" pitchFamily="2" charset="2"/>
              <a:buNone/>
            </a:pPr>
            <a:r>
              <a:rPr lang="tr-TR" sz="2800"/>
              <a:t>	- Hisse senedi verilmesi, - İkramiye ve bonus modeli, </a:t>
            </a:r>
          </a:p>
          <a:p>
            <a:pPr>
              <a:buFont typeface="Wingdings" pitchFamily="2" charset="2"/>
              <a:buNone/>
            </a:pPr>
            <a:r>
              <a:rPr lang="tr-TR" sz="2800"/>
              <a:t>	- Öneri ödül sistemleri</a:t>
            </a:r>
          </a:p>
        </p:txBody>
      </p:sp>
    </p:spTree>
    <p:extLst>
      <p:ext uri="{BB962C8B-B14F-4D97-AF65-F5344CB8AC3E}">
        <p14:creationId xmlns:p14="http://schemas.microsoft.com/office/powerpoint/2010/main" val="2865666860"/>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5400" dirty="0" smtClean="0">
                <a:latin typeface="Algerian" pitchFamily="82" charset="0"/>
              </a:rPr>
              <a:t>YEDİNCİ BÖLÜM </a:t>
            </a:r>
            <a:endParaRPr lang="tr-TR" sz="5400" dirty="0">
              <a:latin typeface="Algerian" pitchFamily="82" charset="0"/>
            </a:endParaRPr>
          </a:p>
        </p:txBody>
      </p:sp>
      <p:sp>
        <p:nvSpPr>
          <p:cNvPr id="3" name="2 İçerik Yer Tutucusu"/>
          <p:cNvSpPr>
            <a:spLocks noGrp="1"/>
          </p:cNvSpPr>
          <p:nvPr>
            <p:ph idx="1"/>
          </p:nvPr>
        </p:nvSpPr>
        <p:spPr/>
        <p:txBody>
          <a:bodyPr/>
          <a:lstStyle/>
          <a:p>
            <a:endParaRPr lang="tr-TR" dirty="0" smtClean="0"/>
          </a:p>
          <a:p>
            <a:pPr algn="ctr">
              <a:buNone/>
            </a:pPr>
            <a:r>
              <a:rPr lang="tr-TR" sz="5400" b="1" dirty="0" smtClean="0">
                <a:latin typeface="Algerian" pitchFamily="82" charset="0"/>
              </a:rPr>
              <a:t>EĞİTİM VE GELİŞTİRME</a:t>
            </a:r>
            <a:endParaRPr lang="tr-TR" sz="5400" b="1" dirty="0">
              <a:latin typeface="Algerian" pitchFamily="82" charset="0"/>
            </a:endParaRPr>
          </a:p>
        </p:txBody>
      </p:sp>
    </p:spTree>
    <p:extLst>
      <p:ext uri="{BB962C8B-B14F-4D97-AF65-F5344CB8AC3E}">
        <p14:creationId xmlns:p14="http://schemas.microsoft.com/office/powerpoint/2010/main" val="339125162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Eğitim ve geliştirme; </a:t>
            </a:r>
            <a:r>
              <a:rPr lang="tr-TR" dirty="0" smtClean="0"/>
              <a:t>çalışanın işini etkin bir biçimde yapma yeteneğini artırarak şu anki ve gelecekteki performansını iyileştirme yönündeki herhangi bir girişim ya da eylemdir.</a:t>
            </a:r>
            <a:endParaRPr lang="tr-TR" dirty="0"/>
          </a:p>
        </p:txBody>
      </p:sp>
    </p:spTree>
    <p:extLst>
      <p:ext uri="{BB962C8B-B14F-4D97-AF65-F5344CB8AC3E}">
        <p14:creationId xmlns:p14="http://schemas.microsoft.com/office/powerpoint/2010/main" val="13060471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smtClean="0"/>
              <a:t>EĞİTİM VE GELİŞTİRMENİN ÖNEMİ</a:t>
            </a:r>
            <a:endParaRPr lang="tr-TR" sz="4000" dirty="0"/>
          </a:p>
        </p:txBody>
      </p:sp>
      <p:sp>
        <p:nvSpPr>
          <p:cNvPr id="3" name="2 İçerik Yer Tutucusu"/>
          <p:cNvSpPr>
            <a:spLocks noGrp="1"/>
          </p:cNvSpPr>
          <p:nvPr>
            <p:ph idx="1"/>
          </p:nvPr>
        </p:nvSpPr>
        <p:spPr/>
        <p:txBody>
          <a:bodyPr/>
          <a:lstStyle/>
          <a:p>
            <a:pPr algn="just">
              <a:buFont typeface="Wingdings" pitchFamily="2" charset="2"/>
              <a:buChar char="Ø"/>
            </a:pPr>
            <a:r>
              <a:rPr lang="tr-TR" dirty="0" smtClean="0"/>
              <a:t>Çalışanın örgütündeki rol ile sorumluluğunu kavrama düzeyini yükseltmek,</a:t>
            </a:r>
          </a:p>
          <a:p>
            <a:pPr algn="just">
              <a:buFont typeface="Wingdings" pitchFamily="2" charset="2"/>
              <a:buChar char="Ø"/>
            </a:pPr>
            <a:r>
              <a:rPr lang="tr-TR" dirty="0" smtClean="0"/>
              <a:t>Çalışanın belirli bir ya da daha fazla uzmanlık alanındaki yetenek ile becerisini artırmak,</a:t>
            </a:r>
          </a:p>
          <a:p>
            <a:pPr algn="just">
              <a:buFont typeface="Wingdings" pitchFamily="2" charset="2"/>
              <a:buChar char="Ø"/>
            </a:pPr>
            <a:r>
              <a:rPr lang="tr-TR" dirty="0" smtClean="0"/>
              <a:t>Çalışanın işini istenilir düzeyde iyi bir biçimde yapabilmesi için motivasyonunu artırmak</a:t>
            </a:r>
            <a:endParaRPr lang="tr-TR" dirty="0"/>
          </a:p>
        </p:txBody>
      </p:sp>
    </p:spTree>
    <p:extLst>
      <p:ext uri="{BB962C8B-B14F-4D97-AF65-F5344CB8AC3E}">
        <p14:creationId xmlns:p14="http://schemas.microsoft.com/office/powerpoint/2010/main" val="14114187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EĞİTİM VE GELİŞTİRMENİN AMAÇLARI</a:t>
            </a:r>
            <a:endParaRPr lang="tr-TR" dirty="0"/>
          </a:p>
        </p:txBody>
      </p:sp>
      <p:sp>
        <p:nvSpPr>
          <p:cNvPr id="3" name="2 İçerik Yer Tutucusu"/>
          <p:cNvSpPr>
            <a:spLocks noGrp="1"/>
          </p:cNvSpPr>
          <p:nvPr>
            <p:ph idx="1"/>
          </p:nvPr>
        </p:nvSpPr>
        <p:spPr/>
        <p:txBody>
          <a:bodyPr/>
          <a:lstStyle/>
          <a:p>
            <a:r>
              <a:rPr lang="tr-TR" b="1" dirty="0" smtClean="0"/>
              <a:t>1) Ekonomik Amaçlar</a:t>
            </a:r>
          </a:p>
          <a:p>
            <a:pPr>
              <a:buFont typeface="Wingdings" pitchFamily="2" charset="2"/>
              <a:buChar char="q"/>
            </a:pPr>
            <a:r>
              <a:rPr lang="tr-TR" dirty="0" smtClean="0"/>
              <a:t>Üretim ve verimliliği artırmak</a:t>
            </a:r>
          </a:p>
          <a:p>
            <a:pPr>
              <a:buFont typeface="Wingdings" pitchFamily="2" charset="2"/>
              <a:buChar char="q"/>
            </a:pPr>
            <a:r>
              <a:rPr lang="tr-TR" dirty="0" smtClean="0"/>
              <a:t>Kalitede artış</a:t>
            </a:r>
          </a:p>
          <a:p>
            <a:pPr>
              <a:buFont typeface="Wingdings" pitchFamily="2" charset="2"/>
              <a:buChar char="q"/>
            </a:pPr>
            <a:r>
              <a:rPr lang="tr-TR" dirty="0" smtClean="0"/>
              <a:t>Maliyetlerde düşme</a:t>
            </a:r>
          </a:p>
          <a:p>
            <a:pPr>
              <a:buFont typeface="Wingdings" pitchFamily="2" charset="2"/>
              <a:buChar char="q"/>
            </a:pPr>
            <a:r>
              <a:rPr lang="tr-TR" dirty="0" smtClean="0"/>
              <a:t>Zamandan tasarruf</a:t>
            </a:r>
          </a:p>
          <a:p>
            <a:pPr>
              <a:buFont typeface="Wingdings" pitchFamily="2" charset="2"/>
              <a:buChar char="q"/>
            </a:pPr>
            <a:r>
              <a:rPr lang="tr-TR" dirty="0" smtClean="0"/>
              <a:t>Firelerin azaltılması</a:t>
            </a:r>
          </a:p>
          <a:p>
            <a:pPr>
              <a:buFont typeface="Wingdings" pitchFamily="2" charset="2"/>
              <a:buChar char="q"/>
            </a:pPr>
            <a:r>
              <a:rPr lang="tr-TR" dirty="0" smtClean="0"/>
              <a:t>İş kazalarında azalma</a:t>
            </a:r>
          </a:p>
          <a:p>
            <a:pPr>
              <a:buFont typeface="Wingdings" pitchFamily="2" charset="2"/>
              <a:buChar char="q"/>
            </a:pPr>
            <a:r>
              <a:rPr lang="tr-TR" dirty="0" smtClean="0"/>
              <a:t>İş güvenliğinin sağlanması</a:t>
            </a:r>
            <a:endParaRPr lang="tr-TR" dirty="0"/>
          </a:p>
        </p:txBody>
      </p:sp>
    </p:spTree>
    <p:extLst>
      <p:ext uri="{BB962C8B-B14F-4D97-AF65-F5344CB8AC3E}">
        <p14:creationId xmlns:p14="http://schemas.microsoft.com/office/powerpoint/2010/main" val="335888756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q"/>
            </a:pPr>
            <a:r>
              <a:rPr lang="tr-TR" dirty="0" smtClean="0"/>
              <a:t> Makine ve teçhizatın rasyonel kullanımı</a:t>
            </a:r>
          </a:p>
          <a:p>
            <a:pPr>
              <a:buFont typeface="Wingdings" pitchFamily="2" charset="2"/>
              <a:buChar char="q"/>
            </a:pPr>
            <a:r>
              <a:rPr lang="tr-TR" dirty="0" smtClean="0"/>
              <a:t>Personel devir hızının düşmesi</a:t>
            </a:r>
          </a:p>
          <a:p>
            <a:pPr>
              <a:buFont typeface="Wingdings" pitchFamily="2" charset="2"/>
              <a:buChar char="q"/>
            </a:pPr>
            <a:r>
              <a:rPr lang="tr-TR" dirty="0" smtClean="0"/>
              <a:t>Devamsızlık oranında azalma</a:t>
            </a:r>
          </a:p>
          <a:p>
            <a:pPr>
              <a:buFont typeface="Wingdings" pitchFamily="2" charset="2"/>
              <a:buChar char="q"/>
            </a:pPr>
            <a:r>
              <a:rPr lang="tr-TR" dirty="0" smtClean="0"/>
              <a:t>Bakım-onarım giderlerinde azalma</a:t>
            </a:r>
          </a:p>
          <a:p>
            <a:pPr>
              <a:buFont typeface="Wingdings" pitchFamily="2" charset="2"/>
              <a:buChar char="q"/>
            </a:pPr>
            <a:r>
              <a:rPr lang="tr-TR" dirty="0" smtClean="0"/>
              <a:t>Kontrol ve denetimde azalma</a:t>
            </a:r>
          </a:p>
          <a:p>
            <a:pPr>
              <a:buFont typeface="Wingdings" pitchFamily="2" charset="2"/>
              <a:buChar char="q"/>
            </a:pPr>
            <a:r>
              <a:rPr lang="tr-TR" dirty="0" smtClean="0"/>
              <a:t>İş yapma </a:t>
            </a:r>
            <a:r>
              <a:rPr lang="tr-TR" dirty="0" err="1" smtClean="0"/>
              <a:t>metodlarında</a:t>
            </a:r>
            <a:r>
              <a:rPr lang="tr-TR" dirty="0" smtClean="0"/>
              <a:t> gelişme</a:t>
            </a:r>
          </a:p>
          <a:p>
            <a:pPr>
              <a:buFont typeface="Wingdings" pitchFamily="2" charset="2"/>
              <a:buChar char="q"/>
            </a:pPr>
            <a:r>
              <a:rPr lang="tr-TR" dirty="0" smtClean="0"/>
              <a:t>Hata oranlarında düşme</a:t>
            </a:r>
          </a:p>
          <a:p>
            <a:pPr>
              <a:buFont typeface="Wingdings" pitchFamily="2" charset="2"/>
              <a:buChar char="q"/>
            </a:pPr>
            <a:endParaRPr lang="tr-TR" dirty="0" smtClean="0"/>
          </a:p>
          <a:p>
            <a:pPr>
              <a:buFont typeface="Wingdings" pitchFamily="2" charset="2"/>
              <a:buChar char="q"/>
            </a:pPr>
            <a:endParaRPr lang="tr-TR" dirty="0"/>
          </a:p>
        </p:txBody>
      </p:sp>
    </p:spTree>
    <p:extLst>
      <p:ext uri="{BB962C8B-B14F-4D97-AF65-F5344CB8AC3E}">
        <p14:creationId xmlns:p14="http://schemas.microsoft.com/office/powerpoint/2010/main" val="192377473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b="1" dirty="0" smtClean="0"/>
              <a:t>2) Beşeri Ve Sosyal Amaçlar</a:t>
            </a:r>
          </a:p>
          <a:p>
            <a:pPr>
              <a:buFont typeface="Wingdings" pitchFamily="2" charset="2"/>
              <a:buChar char="q"/>
            </a:pPr>
            <a:r>
              <a:rPr lang="tr-TR" dirty="0" smtClean="0"/>
              <a:t>Çalışanların örgütlerine olan bağlılıklarını artırır</a:t>
            </a:r>
          </a:p>
          <a:p>
            <a:pPr>
              <a:buFont typeface="Wingdings" pitchFamily="2" charset="2"/>
              <a:buChar char="q"/>
            </a:pPr>
            <a:r>
              <a:rPr lang="tr-TR" dirty="0" smtClean="0"/>
              <a:t>Çalışanları motive eder</a:t>
            </a:r>
          </a:p>
          <a:p>
            <a:pPr>
              <a:buFont typeface="Wingdings" pitchFamily="2" charset="2"/>
              <a:buChar char="q"/>
            </a:pPr>
            <a:r>
              <a:rPr lang="tr-TR" dirty="0" smtClean="0"/>
              <a:t>Çalışanlar arası işbirliği ve dayanışmayı artırır</a:t>
            </a:r>
          </a:p>
          <a:p>
            <a:pPr>
              <a:buFont typeface="Wingdings" pitchFamily="2" charset="2"/>
              <a:buChar char="q"/>
            </a:pPr>
            <a:r>
              <a:rPr lang="tr-TR" dirty="0" smtClean="0"/>
              <a:t>Çalışanların moral ve özgüven duygularını yükseltir</a:t>
            </a:r>
          </a:p>
          <a:p>
            <a:pPr>
              <a:buFont typeface="Wingdings" pitchFamily="2" charset="2"/>
              <a:buChar char="q"/>
            </a:pPr>
            <a:r>
              <a:rPr lang="tr-TR" dirty="0" smtClean="0"/>
              <a:t>Çalışanların bilgi ve yeteneklerini artırarak yükselme olanakları sağlar</a:t>
            </a:r>
          </a:p>
          <a:p>
            <a:pPr>
              <a:buFont typeface="Wingdings" pitchFamily="2" charset="2"/>
              <a:buChar char="q"/>
            </a:pPr>
            <a:r>
              <a:rPr lang="tr-TR" dirty="0" smtClean="0"/>
              <a:t>Ücret düzeylerini yükseltir</a:t>
            </a:r>
          </a:p>
          <a:p>
            <a:pPr>
              <a:buFont typeface="Wingdings" pitchFamily="2" charset="2"/>
              <a:buChar char="q"/>
            </a:pPr>
            <a:r>
              <a:rPr lang="tr-TR" dirty="0" smtClean="0"/>
              <a:t>İş bilgisi ve deneyimin artmasıyla iş tatmini yükselir</a:t>
            </a:r>
          </a:p>
          <a:p>
            <a:pPr>
              <a:buFont typeface="Wingdings" pitchFamily="2" charset="2"/>
              <a:buChar char="q"/>
            </a:pPr>
            <a:r>
              <a:rPr lang="tr-TR" dirty="0" smtClean="0"/>
              <a:t>Örgütsel amaçlarla bireysel amaçları bütünleştirir</a:t>
            </a:r>
            <a:endParaRPr lang="tr-TR" dirty="0"/>
          </a:p>
        </p:txBody>
      </p:sp>
    </p:spTree>
    <p:extLst>
      <p:ext uri="{BB962C8B-B14F-4D97-AF65-F5344CB8AC3E}">
        <p14:creationId xmlns:p14="http://schemas.microsoft.com/office/powerpoint/2010/main" val="246593610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just"/>
            <a:r>
              <a:rPr lang="tr-TR" dirty="0" smtClean="0"/>
              <a:t>EĞİTİM VE GELİŞTİRMEDE TAKİP EDİLMESİ GEREKEN İLKELER</a:t>
            </a:r>
            <a:endParaRPr lang="tr-TR" dirty="0"/>
          </a:p>
        </p:txBody>
      </p:sp>
      <p:sp>
        <p:nvSpPr>
          <p:cNvPr id="3" name="2 İçerik Yer Tutucusu"/>
          <p:cNvSpPr>
            <a:spLocks noGrp="1"/>
          </p:cNvSpPr>
          <p:nvPr>
            <p:ph idx="1"/>
          </p:nvPr>
        </p:nvSpPr>
        <p:spPr/>
        <p:txBody>
          <a:bodyPr>
            <a:normAutofit/>
          </a:bodyPr>
          <a:lstStyle/>
          <a:p>
            <a:r>
              <a:rPr lang="tr-TR" dirty="0" smtClean="0"/>
              <a:t>1) Süreklilik ilkesi: Eğitim ve geliştirme çabalarının başarılı olabilmesinin ön koşulu bu çabaların sürekli olmasıdır.</a:t>
            </a:r>
          </a:p>
          <a:p>
            <a:r>
              <a:rPr lang="tr-TR" dirty="0" smtClean="0"/>
              <a:t>2)Yararlılık ilkesi: Bu faaliyetlerin niçin yapıldığının ve amaçlara ulaşıp ulaşmadığının tespitidir.</a:t>
            </a:r>
          </a:p>
          <a:p>
            <a:r>
              <a:rPr lang="tr-TR" dirty="0" smtClean="0"/>
              <a:t>3) Fırsat eşitliği ilkesi: Örgüt içerisinde kişisel ya da grupsal herhangi bir ayrım yaratmadan tüm çalışanların bu programdan eşit koşullar içerisinde yararlanmasını ifade eder.</a:t>
            </a:r>
            <a:endParaRPr lang="tr-TR" dirty="0"/>
          </a:p>
        </p:txBody>
      </p:sp>
    </p:spTree>
    <p:extLst>
      <p:ext uri="{BB962C8B-B14F-4D97-AF65-F5344CB8AC3E}">
        <p14:creationId xmlns:p14="http://schemas.microsoft.com/office/powerpoint/2010/main" val="210022993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4) Planlılık ilkesi: Söz konusu çabaların geleceğe odaklı bir biçimde niçin, nerede nasıl, ne zaman, kimin tarafından ve kimlere dönük olarak yapılacağı tespit edilmiş olur.</a:t>
            </a:r>
          </a:p>
          <a:p>
            <a:r>
              <a:rPr lang="tr-TR" dirty="0" smtClean="0"/>
              <a:t>5) Etkin katılım ilkesi: Çalışanların etkin katılımının sağlanması için eğitim ve geliştirme faaliyetlerinin önem ve yararına inanmaları ile eğitim almak istemeleri faaliyetin başarısı için önemlidir.</a:t>
            </a:r>
            <a:endParaRPr lang="tr-TR" dirty="0"/>
          </a:p>
        </p:txBody>
      </p:sp>
    </p:spTree>
    <p:extLst>
      <p:ext uri="{BB962C8B-B14F-4D97-AF65-F5344CB8AC3E}">
        <p14:creationId xmlns:p14="http://schemas.microsoft.com/office/powerpoint/2010/main" val="143074377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EĞİTİM VE GELİŞTİRMEYİ ETKİLEYEN FAKTÖRLER</a:t>
            </a:r>
            <a:endParaRPr lang="tr-TR" dirty="0"/>
          </a:p>
        </p:txBody>
      </p:sp>
      <p:sp>
        <p:nvSpPr>
          <p:cNvPr id="3" name="2 İçerik Yer Tutucusu"/>
          <p:cNvSpPr>
            <a:spLocks noGrp="1"/>
          </p:cNvSpPr>
          <p:nvPr>
            <p:ph idx="1"/>
          </p:nvPr>
        </p:nvSpPr>
        <p:spPr/>
        <p:txBody>
          <a:bodyPr/>
          <a:lstStyle/>
          <a:p>
            <a:r>
              <a:rPr lang="tr-TR" dirty="0" smtClean="0"/>
              <a:t>1) Üst yönetimin desteği</a:t>
            </a:r>
          </a:p>
          <a:p>
            <a:r>
              <a:rPr lang="tr-TR" dirty="0" smtClean="0"/>
              <a:t>2) Diğer yönetici ve uzmanların desteği</a:t>
            </a:r>
          </a:p>
          <a:p>
            <a:r>
              <a:rPr lang="tr-TR" dirty="0" smtClean="0"/>
              <a:t>3) Teknoloji</a:t>
            </a:r>
          </a:p>
          <a:p>
            <a:r>
              <a:rPr lang="tr-TR" dirty="0" smtClean="0"/>
              <a:t>4) Örgütsel karmaşıklık</a:t>
            </a:r>
          </a:p>
          <a:p>
            <a:endParaRPr lang="tr-TR" dirty="0" smtClean="0"/>
          </a:p>
          <a:p>
            <a:endParaRPr lang="tr-TR" dirty="0"/>
          </a:p>
        </p:txBody>
      </p:sp>
    </p:spTree>
    <p:extLst>
      <p:ext uri="{BB962C8B-B14F-4D97-AF65-F5344CB8AC3E}">
        <p14:creationId xmlns:p14="http://schemas.microsoft.com/office/powerpoint/2010/main" val="153902769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EĞİTİM VE GELİŞTİRME SÜRECİ</a:t>
            </a:r>
            <a:endParaRPr lang="tr-TR" dirty="0"/>
          </a:p>
        </p:txBody>
      </p:sp>
      <p:sp>
        <p:nvSpPr>
          <p:cNvPr id="3" name="2 İçerik Yer Tutucusu"/>
          <p:cNvSpPr>
            <a:spLocks noGrp="1"/>
          </p:cNvSpPr>
          <p:nvPr>
            <p:ph idx="1"/>
          </p:nvPr>
        </p:nvSpPr>
        <p:spPr/>
        <p:txBody>
          <a:bodyPr>
            <a:normAutofit/>
          </a:bodyPr>
          <a:lstStyle/>
          <a:p>
            <a:pPr algn="just"/>
            <a:r>
              <a:rPr lang="tr-TR" b="1" dirty="0" smtClean="0"/>
              <a:t>1) Eğitim ve Geliştirme İhtiyacının Belirlenmesi</a:t>
            </a:r>
          </a:p>
          <a:p>
            <a:pPr algn="just"/>
            <a:endParaRPr lang="tr-TR" b="1" dirty="0" smtClean="0"/>
          </a:p>
          <a:p>
            <a:pPr algn="just"/>
            <a:r>
              <a:rPr lang="tr-TR" b="1" dirty="0" smtClean="0"/>
              <a:t>A) Örgütsel İhtiyaçların Analizi: </a:t>
            </a:r>
            <a:r>
              <a:rPr lang="tr-TR" dirty="0" smtClean="0"/>
              <a:t>Örgütün amaçları, bu amaçlara ulaşmada kullanılacak kaynakları ve örgütsel çevreyi ayrıntılı biçimde incelemeyi ifade eder.</a:t>
            </a:r>
          </a:p>
          <a:p>
            <a:pPr algn="just"/>
            <a:endParaRPr lang="tr-TR" dirty="0" smtClean="0"/>
          </a:p>
          <a:p>
            <a:pPr algn="just"/>
            <a:r>
              <a:rPr lang="tr-TR" dirty="0" smtClean="0"/>
              <a:t>Örgütü bir bütün olarak genel bir incelemeye tabii tutar.</a:t>
            </a:r>
            <a:endParaRPr lang="tr-TR" dirty="0"/>
          </a:p>
        </p:txBody>
      </p:sp>
    </p:spTree>
    <p:extLst>
      <p:ext uri="{BB962C8B-B14F-4D97-AF65-F5344CB8AC3E}">
        <p14:creationId xmlns:p14="http://schemas.microsoft.com/office/powerpoint/2010/main" val="186929811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just"/>
            <a:r>
              <a:rPr lang="tr-TR" dirty="0" smtClean="0"/>
              <a:t>Örgütte var olan problemli alanların belirlenmesinde sorulması gereken sorular;</a:t>
            </a:r>
          </a:p>
          <a:p>
            <a:pPr algn="just"/>
            <a:r>
              <a:rPr lang="tr-TR" dirty="0" smtClean="0"/>
              <a:t>İşgücü devir oranı yüksek mi?</a:t>
            </a:r>
          </a:p>
          <a:p>
            <a:pPr algn="just"/>
            <a:r>
              <a:rPr lang="tr-TR" dirty="0" smtClean="0"/>
              <a:t>Devamsızlık hangi boyutta?</a:t>
            </a:r>
          </a:p>
          <a:p>
            <a:pPr algn="just"/>
            <a:r>
              <a:rPr lang="tr-TR" dirty="0" smtClean="0"/>
              <a:t>İş kazaları sayısında artış var mı?</a:t>
            </a:r>
          </a:p>
          <a:p>
            <a:pPr algn="just"/>
            <a:r>
              <a:rPr lang="tr-TR" dirty="0" smtClean="0"/>
              <a:t>Kural ihlalleri yoğun mu?</a:t>
            </a:r>
          </a:p>
          <a:p>
            <a:pPr algn="just"/>
            <a:r>
              <a:rPr lang="tr-TR" dirty="0" smtClean="0"/>
              <a:t>Çatışma ile uyuşmazlık problemleri yoğun mu?</a:t>
            </a:r>
          </a:p>
          <a:p>
            <a:pPr algn="just"/>
            <a:r>
              <a:rPr lang="tr-TR" dirty="0" smtClean="0"/>
              <a:t>İş birliği eksikliği var mı?</a:t>
            </a:r>
          </a:p>
          <a:p>
            <a:pPr algn="just"/>
            <a:r>
              <a:rPr lang="tr-TR" dirty="0" smtClean="0"/>
              <a:t>Yönetim ile ilgili şikayetlerde artış var mı?</a:t>
            </a:r>
          </a:p>
          <a:p>
            <a:pPr algn="just"/>
            <a:r>
              <a:rPr lang="tr-TR" dirty="0" smtClean="0"/>
              <a:t>İletişim sorunları yaşanmakta mıdır?</a:t>
            </a:r>
          </a:p>
          <a:p>
            <a:endParaRPr lang="tr-TR" dirty="0" smtClean="0"/>
          </a:p>
        </p:txBody>
      </p:sp>
    </p:spTree>
    <p:extLst>
      <p:ext uri="{BB962C8B-B14F-4D97-AF65-F5344CB8AC3E}">
        <p14:creationId xmlns:p14="http://schemas.microsoft.com/office/powerpoint/2010/main" val="356664560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B) Eğitim Açığı Analizi: </a:t>
            </a:r>
          </a:p>
          <a:p>
            <a:r>
              <a:rPr lang="tr-TR" dirty="0" smtClean="0"/>
              <a:t>Eğitim açığı= Bir iş ya da görevin gerektirdiği bilgi ve yetenek – Bir iş ya da görevi yapan kişinin sahip olduğu bilgi ve yetenek</a:t>
            </a:r>
            <a:endParaRPr lang="tr-TR" dirty="0"/>
          </a:p>
        </p:txBody>
      </p:sp>
    </p:spTree>
    <p:extLst>
      <p:ext uri="{BB962C8B-B14F-4D97-AF65-F5344CB8AC3E}">
        <p14:creationId xmlns:p14="http://schemas.microsoft.com/office/powerpoint/2010/main" val="304851798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2) Eğitim ve Geliştirme Yöntemini </a:t>
            </a:r>
            <a:r>
              <a:rPr lang="tr-TR" b="1" dirty="0" err="1" smtClean="0"/>
              <a:t>Şeçme</a:t>
            </a:r>
            <a:endParaRPr lang="tr-TR" b="1" dirty="0" smtClean="0"/>
          </a:p>
          <a:p>
            <a:endParaRPr lang="tr-TR" dirty="0" smtClean="0"/>
          </a:p>
          <a:p>
            <a:r>
              <a:rPr lang="tr-TR" dirty="0" smtClean="0"/>
              <a:t>İş başında eğitim yöntemleri</a:t>
            </a:r>
          </a:p>
          <a:p>
            <a:endParaRPr lang="tr-TR" dirty="0" smtClean="0"/>
          </a:p>
          <a:p>
            <a:r>
              <a:rPr lang="tr-TR" dirty="0" smtClean="0"/>
              <a:t>İş dışında eğitim yöntemleri</a:t>
            </a:r>
            <a:endParaRPr lang="tr-TR" dirty="0"/>
          </a:p>
        </p:txBody>
      </p:sp>
    </p:spTree>
    <p:extLst>
      <p:ext uri="{BB962C8B-B14F-4D97-AF65-F5344CB8AC3E}">
        <p14:creationId xmlns:p14="http://schemas.microsoft.com/office/powerpoint/2010/main" val="320989878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 Başında Eğitim ve Yöntemleri</a:t>
            </a:r>
            <a:endParaRPr lang="tr-TR" dirty="0"/>
          </a:p>
        </p:txBody>
      </p:sp>
      <p:sp>
        <p:nvSpPr>
          <p:cNvPr id="3" name="2 İçerik Yer Tutucusu"/>
          <p:cNvSpPr>
            <a:spLocks noGrp="1"/>
          </p:cNvSpPr>
          <p:nvPr>
            <p:ph idx="1"/>
          </p:nvPr>
        </p:nvSpPr>
        <p:spPr/>
        <p:txBody>
          <a:bodyPr/>
          <a:lstStyle/>
          <a:p>
            <a:r>
              <a:rPr lang="tr-TR" dirty="0" smtClean="0"/>
              <a:t>1) İşe Alıştırma ( Oryantasyon )</a:t>
            </a:r>
          </a:p>
          <a:p>
            <a:r>
              <a:rPr lang="tr-TR" dirty="0" smtClean="0"/>
              <a:t>Örgüte yeni dahil olan ya da örgüt içinde bölüm değiştirerek yeni bir işe atanan çalışanlara işe başlamadan önce veya ilk günlerinde uygulanan eğitimdir.</a:t>
            </a:r>
          </a:p>
          <a:p>
            <a:endParaRPr lang="tr-TR" dirty="0" smtClean="0"/>
          </a:p>
          <a:p>
            <a:r>
              <a:rPr lang="tr-TR" dirty="0" smtClean="0"/>
              <a:t>Amaç: Çalışanın en kısa zamanda işe uyumunun sağlanmasıdır.</a:t>
            </a:r>
            <a:endParaRPr lang="tr-TR" dirty="0"/>
          </a:p>
        </p:txBody>
      </p:sp>
    </p:spTree>
    <p:extLst>
      <p:ext uri="{BB962C8B-B14F-4D97-AF65-F5344CB8AC3E}">
        <p14:creationId xmlns:p14="http://schemas.microsoft.com/office/powerpoint/2010/main" val="44971086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2) İş Değiştirme ( Rotasyon ) Eğitimi</a:t>
            </a:r>
          </a:p>
          <a:p>
            <a:r>
              <a:rPr lang="tr-TR" dirty="0" smtClean="0"/>
              <a:t>Örgütün çeşitli bölümlerinde belirli bir zaman sürecinde, belirli bir plana uygun olarak çalışanlara eğitim vermeyi kapsar.</a:t>
            </a:r>
          </a:p>
          <a:p>
            <a:endParaRPr lang="tr-TR" dirty="0" smtClean="0"/>
          </a:p>
          <a:p>
            <a:r>
              <a:rPr lang="tr-TR" dirty="0" smtClean="0"/>
              <a:t>Amaç: Çalışanların örgüt içerisinde çeşitli bölümlerde çalıştırılarak deneyim ve maharet kazanmalarını sağlamak.</a:t>
            </a:r>
            <a:endParaRPr lang="tr-TR" dirty="0"/>
          </a:p>
        </p:txBody>
      </p:sp>
    </p:spTree>
    <p:extLst>
      <p:ext uri="{BB962C8B-B14F-4D97-AF65-F5344CB8AC3E}">
        <p14:creationId xmlns:p14="http://schemas.microsoft.com/office/powerpoint/2010/main" val="66307853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3) Stajyerlik Eğitimi</a:t>
            </a:r>
          </a:p>
          <a:p>
            <a:r>
              <a:rPr lang="tr-TR" dirty="0" smtClean="0"/>
              <a:t>Bu eğitim sayesinde adaylar, hakkında teorik bilgiye sahip oldukları işleri ya da görevleri geçici bir süre tecrübe ederler.</a:t>
            </a:r>
          </a:p>
          <a:p>
            <a:endParaRPr lang="tr-TR" dirty="0" smtClean="0"/>
          </a:p>
          <a:p>
            <a:r>
              <a:rPr lang="tr-TR" dirty="0" smtClean="0"/>
              <a:t>Amaç: İş dışında kazanılan bilginin iş başında uygulanarak pekiştirilmesidir.</a:t>
            </a:r>
            <a:endParaRPr lang="tr-TR" dirty="0"/>
          </a:p>
        </p:txBody>
      </p:sp>
    </p:spTree>
    <p:extLst>
      <p:ext uri="{BB962C8B-B14F-4D97-AF65-F5344CB8AC3E}">
        <p14:creationId xmlns:p14="http://schemas.microsoft.com/office/powerpoint/2010/main" val="77152027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4) Amir Gözetiminde Yönlendirme (</a:t>
            </a:r>
            <a:r>
              <a:rPr lang="tr-TR" dirty="0" err="1" smtClean="0"/>
              <a:t>Coaching</a:t>
            </a:r>
            <a:r>
              <a:rPr lang="tr-TR" dirty="0" smtClean="0"/>
              <a:t> ) Eğitimi</a:t>
            </a:r>
          </a:p>
          <a:p>
            <a:r>
              <a:rPr lang="tr-TR" dirty="0" smtClean="0"/>
              <a:t>Amir,  çalışan işi yerine getirirken çalışanı gözleme tabi tutar varsa hatalarını müdahale ederek düzeltir.</a:t>
            </a:r>
          </a:p>
          <a:p>
            <a:r>
              <a:rPr lang="tr-TR" dirty="0" smtClean="0"/>
              <a:t>Çalışan iş ile ilgili olarak karşılaştığı problemler hakkında derhal amirine danışabilmekte ve sonucuna ulaşabilmektedir. </a:t>
            </a:r>
          </a:p>
        </p:txBody>
      </p:sp>
    </p:spTree>
    <p:extLst>
      <p:ext uri="{BB962C8B-B14F-4D97-AF65-F5344CB8AC3E}">
        <p14:creationId xmlns:p14="http://schemas.microsoft.com/office/powerpoint/2010/main" val="198400284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5) Çıraklık Eğitimi</a:t>
            </a:r>
          </a:p>
          <a:p>
            <a:r>
              <a:rPr lang="tr-TR" dirty="0" smtClean="0"/>
              <a:t>Endüstriye yeni katılan veya katılacak olan genç ve tecrübesiz çalışanlara uzman ve deneyimli kişiler tarafından verilen eğitimdir.</a:t>
            </a:r>
          </a:p>
          <a:p>
            <a:r>
              <a:rPr lang="tr-TR" dirty="0" smtClean="0"/>
              <a:t>Zamanla çalışan yerine getireceği iş ile ilgili gerekli bilgi ve beceriye sahip hale gelir.</a:t>
            </a:r>
            <a:endParaRPr lang="tr-TR" dirty="0"/>
          </a:p>
        </p:txBody>
      </p:sp>
    </p:spTree>
    <p:extLst>
      <p:ext uri="{BB962C8B-B14F-4D97-AF65-F5344CB8AC3E}">
        <p14:creationId xmlns:p14="http://schemas.microsoft.com/office/powerpoint/2010/main" val="311836215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 Dışında Eğitim Yöntemleri</a:t>
            </a:r>
            <a:endParaRPr lang="tr-TR" dirty="0"/>
          </a:p>
        </p:txBody>
      </p:sp>
      <p:sp>
        <p:nvSpPr>
          <p:cNvPr id="3" name="2 İçerik Yer Tutucusu"/>
          <p:cNvSpPr>
            <a:spLocks noGrp="1"/>
          </p:cNvSpPr>
          <p:nvPr>
            <p:ph idx="1"/>
          </p:nvPr>
        </p:nvSpPr>
        <p:spPr/>
        <p:txBody>
          <a:bodyPr/>
          <a:lstStyle/>
          <a:p>
            <a:pPr algn="just"/>
            <a:r>
              <a:rPr lang="tr-TR" dirty="0" smtClean="0"/>
              <a:t>1) Konferans: Konusunda uzman bir kişinin geniş dinleyici kitlesine önceden planlanmış bir konuyu anlatması, dinleyenlerin gerekirse not tutmaları ve soru sormaları esasına dayanır.</a:t>
            </a:r>
          </a:p>
          <a:p>
            <a:endParaRPr lang="tr-TR" dirty="0" smtClean="0"/>
          </a:p>
        </p:txBody>
      </p:sp>
    </p:spTree>
    <p:extLst>
      <p:ext uri="{BB962C8B-B14F-4D97-AF65-F5344CB8AC3E}">
        <p14:creationId xmlns:p14="http://schemas.microsoft.com/office/powerpoint/2010/main" val="263019144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Dezavantajları</a:t>
            </a:r>
          </a:p>
          <a:p>
            <a:r>
              <a:rPr lang="tr-TR" dirty="0" smtClean="0"/>
              <a:t>Dinleyicileri pasif durumda tutması</a:t>
            </a:r>
          </a:p>
          <a:p>
            <a:r>
              <a:rPr lang="tr-TR" dirty="0" smtClean="0"/>
              <a:t>İletişimin çoğunlukla tek yönlü olması</a:t>
            </a:r>
          </a:p>
          <a:p>
            <a:r>
              <a:rPr lang="tr-TR" dirty="0" smtClean="0"/>
              <a:t>Uzun sürmesi durumunda sıkıcı olması vb.</a:t>
            </a:r>
          </a:p>
          <a:p>
            <a:endParaRPr lang="tr-TR" dirty="0"/>
          </a:p>
        </p:txBody>
      </p:sp>
    </p:spTree>
    <p:extLst>
      <p:ext uri="{BB962C8B-B14F-4D97-AF65-F5344CB8AC3E}">
        <p14:creationId xmlns:p14="http://schemas.microsoft.com/office/powerpoint/2010/main" val="315994864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2) Sempozyum veya Panel: Belli sayıda oluşan bir konuşmacı grubu aynı konunun farklı boyutlarını dinleyicilere anlatırlar ve anlatımdan sonra konu tartışmaya açılır. Dinleyicilerden gelen sorulara göre soru-cevap ve görüş bildirme usulü ile konunun ayrıntılarına girilir.</a:t>
            </a:r>
          </a:p>
        </p:txBody>
      </p:sp>
    </p:spTree>
    <p:extLst>
      <p:ext uri="{BB962C8B-B14F-4D97-AF65-F5344CB8AC3E}">
        <p14:creationId xmlns:p14="http://schemas.microsoft.com/office/powerpoint/2010/main" val="250515551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3) Kurslar: Çalışma saatleri dışında düzenlenebilecek kurslar seminerlere göre daha uzun süreli eğitim çalışmalarıdır. Birkaç haftadan birkaç yıla kadar uzayabilir.</a:t>
            </a:r>
            <a:endParaRPr lang="tr-TR" dirty="0"/>
          </a:p>
        </p:txBody>
      </p:sp>
    </p:spTree>
    <p:extLst>
      <p:ext uri="{BB962C8B-B14F-4D97-AF65-F5344CB8AC3E}">
        <p14:creationId xmlns:p14="http://schemas.microsoft.com/office/powerpoint/2010/main" val="25966906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4) Örnek Olay (Vaka) Yöntemi</a:t>
            </a:r>
          </a:p>
          <a:p>
            <a:pPr algn="just"/>
            <a:r>
              <a:rPr lang="tr-TR" dirty="0" smtClean="0"/>
              <a:t>İlk olarak 1920 yılında Harvard </a:t>
            </a:r>
            <a:r>
              <a:rPr lang="tr-TR" dirty="0" err="1" smtClean="0"/>
              <a:t>Business</a:t>
            </a:r>
            <a:r>
              <a:rPr lang="tr-TR" dirty="0" smtClean="0"/>
              <a:t> </a:t>
            </a:r>
            <a:r>
              <a:rPr lang="tr-TR" dirty="0" err="1" smtClean="0"/>
              <a:t>School’da</a:t>
            </a:r>
            <a:r>
              <a:rPr lang="tr-TR" dirty="0" smtClean="0"/>
              <a:t> uygulanmıştır.</a:t>
            </a:r>
          </a:p>
          <a:p>
            <a:pPr algn="just"/>
            <a:r>
              <a:rPr lang="tr-TR" dirty="0" smtClean="0"/>
              <a:t>Özellikle genç yöneticilerin işletme yöntemine alıştırılmaları tekniğinde kullanılmıştır.</a:t>
            </a:r>
          </a:p>
          <a:p>
            <a:endParaRPr lang="tr-TR" dirty="0"/>
          </a:p>
        </p:txBody>
      </p:sp>
    </p:spTree>
    <p:extLst>
      <p:ext uri="{BB962C8B-B14F-4D97-AF65-F5344CB8AC3E}">
        <p14:creationId xmlns:p14="http://schemas.microsoft.com/office/powerpoint/2010/main" val="165540282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Yöntemin temel amacı: Belirli bir sorunu ya da gerçek bir durumu bir tartışma grubunun gündemine vererek incelettirmek, tartışma sonrasında katılanları düşünmeye, çözümler geliştirmeye ve kararlar almaya yöneltmektedir.</a:t>
            </a:r>
            <a:endParaRPr lang="tr-TR" dirty="0"/>
          </a:p>
        </p:txBody>
      </p:sp>
    </p:spTree>
    <p:extLst>
      <p:ext uri="{BB962C8B-B14F-4D97-AF65-F5344CB8AC3E}">
        <p14:creationId xmlns:p14="http://schemas.microsoft.com/office/powerpoint/2010/main" val="253140163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Bu yöntemde iş yaşamının gerçek sorunlarını içeren örnek olaylar titiz bir çalışma sonucu metin olarak hazırlanır ve tartışma grubuna önceden dağıtılır.</a:t>
            </a:r>
            <a:endParaRPr lang="tr-TR" dirty="0"/>
          </a:p>
        </p:txBody>
      </p:sp>
    </p:spTree>
    <p:extLst>
      <p:ext uri="{BB962C8B-B14F-4D97-AF65-F5344CB8AC3E}">
        <p14:creationId xmlns:p14="http://schemas.microsoft.com/office/powerpoint/2010/main" val="357195290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5) Rol Oynama Yöntemi</a:t>
            </a:r>
          </a:p>
          <a:p>
            <a:pPr algn="just"/>
            <a:r>
              <a:rPr lang="tr-TR" dirty="0" smtClean="0"/>
              <a:t>Bu yöntemde iş örgütlerinde meydana gelen problemlere benzeyen durumlar bir senaryo şeklinde bireylere sunulduktan sonra kendilerinden sanki böyle bir durumun içindeymiş gibi farklı kimlikler altında roller üstlenip sorun çözücü davranışlar ortaya konması istenir.</a:t>
            </a:r>
          </a:p>
          <a:p>
            <a:pPr algn="just"/>
            <a:r>
              <a:rPr lang="tr-TR" dirty="0" smtClean="0"/>
              <a:t>Not: Bireylerin katılımı yüksektir.</a:t>
            </a:r>
            <a:endParaRPr lang="tr-TR" dirty="0"/>
          </a:p>
        </p:txBody>
      </p:sp>
    </p:spTree>
    <p:extLst>
      <p:ext uri="{BB962C8B-B14F-4D97-AF65-F5344CB8AC3E}">
        <p14:creationId xmlns:p14="http://schemas.microsoft.com/office/powerpoint/2010/main" val="263622799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İzlenmesi gereken aşamalar;</a:t>
            </a:r>
          </a:p>
          <a:p>
            <a:r>
              <a:rPr lang="tr-TR" dirty="0" smtClean="0"/>
              <a:t>-Doğal bir ortam yaratmak</a:t>
            </a:r>
          </a:p>
          <a:p>
            <a:r>
              <a:rPr lang="tr-TR" dirty="0" smtClean="0"/>
              <a:t>- Rol yapılacak yeri belirlemek</a:t>
            </a:r>
          </a:p>
          <a:p>
            <a:r>
              <a:rPr lang="tr-TR" dirty="0" smtClean="0"/>
              <a:t>-Rolleri dağıtmak</a:t>
            </a:r>
          </a:p>
          <a:p>
            <a:r>
              <a:rPr lang="tr-TR" dirty="0" smtClean="0"/>
              <a:t>-Rolleri oynamak</a:t>
            </a:r>
          </a:p>
          <a:p>
            <a:r>
              <a:rPr lang="tr-TR" dirty="0" smtClean="0"/>
              <a:t>Oyun sonucu tartışmak</a:t>
            </a:r>
            <a:endParaRPr lang="tr-TR" dirty="0"/>
          </a:p>
        </p:txBody>
      </p:sp>
    </p:spTree>
    <p:extLst>
      <p:ext uri="{BB962C8B-B14F-4D97-AF65-F5344CB8AC3E}">
        <p14:creationId xmlns:p14="http://schemas.microsoft.com/office/powerpoint/2010/main" val="78877657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dirty="0" smtClean="0"/>
              <a:t>6) Simülasyon</a:t>
            </a:r>
          </a:p>
          <a:p>
            <a:pPr algn="just"/>
            <a:r>
              <a:rPr lang="tr-TR" dirty="0" smtClean="0"/>
              <a:t>Sanal ortamda gerçekleştirilen işletme oyunlarıdır.</a:t>
            </a:r>
          </a:p>
          <a:p>
            <a:pPr algn="just"/>
            <a:r>
              <a:rPr lang="tr-TR" dirty="0" smtClean="0"/>
              <a:t>İş ve çalışma çevresinin gerçek olmaması nedeniyle gerçek iş ortamından çok daha güvenli ve daha az endişe vericidir.</a:t>
            </a:r>
          </a:p>
          <a:p>
            <a:endParaRPr lang="tr-TR" dirty="0"/>
          </a:p>
        </p:txBody>
      </p:sp>
    </p:spTree>
    <p:extLst>
      <p:ext uri="{BB962C8B-B14F-4D97-AF65-F5344CB8AC3E}">
        <p14:creationId xmlns:p14="http://schemas.microsoft.com/office/powerpoint/2010/main" val="97047903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7) Duyarlılık Eğitimi ( T Grubu Yöntemi)</a:t>
            </a:r>
          </a:p>
          <a:p>
            <a:endParaRPr lang="tr-TR" dirty="0" smtClean="0"/>
          </a:p>
          <a:p>
            <a:r>
              <a:rPr lang="tr-TR" dirty="0" smtClean="0"/>
              <a:t>Tartışma gruplarını içerir (10-15 arası kişiden oluşur)</a:t>
            </a:r>
          </a:p>
          <a:p>
            <a:endParaRPr lang="tr-TR" dirty="0" smtClean="0"/>
          </a:p>
          <a:p>
            <a:r>
              <a:rPr lang="tr-TR" dirty="0" smtClean="0"/>
              <a:t>Amaç; katılımcıların teknik ve mesleki bilgilerini geliştirmek değil, bireylerin davranış yapılarında olumlu etkiler oluşturmaktır.</a:t>
            </a:r>
          </a:p>
          <a:p>
            <a:endParaRPr lang="tr-TR" dirty="0" smtClean="0"/>
          </a:p>
          <a:p>
            <a:r>
              <a:rPr lang="tr-TR" dirty="0" smtClean="0"/>
              <a:t>Özellikle insancıl ilişkiler açısından grubun gelişme süreci ve etkileşimin doğası konularında katılanların eğitimi amaçlanır.</a:t>
            </a:r>
          </a:p>
          <a:p>
            <a:r>
              <a:rPr lang="tr-TR" dirty="0" smtClean="0"/>
              <a:t> </a:t>
            </a:r>
          </a:p>
          <a:p>
            <a:endParaRPr lang="tr-TR" dirty="0"/>
          </a:p>
        </p:txBody>
      </p:sp>
    </p:spTree>
    <p:extLst>
      <p:ext uri="{BB962C8B-B14F-4D97-AF65-F5344CB8AC3E}">
        <p14:creationId xmlns:p14="http://schemas.microsoft.com/office/powerpoint/2010/main" val="415121003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Grup tartışmasına katılan her üye hem kendisini hem de başkalarını daha iyi anlamaya çalışır, duygularını analiz eder ve davranışlarının etkilerini izler.</a:t>
            </a:r>
          </a:p>
          <a:p>
            <a:r>
              <a:rPr lang="tr-TR" dirty="0" smtClean="0"/>
              <a:t>Bu yöntem kişilerarası ilişki kurma yeteneklerini artırır.</a:t>
            </a:r>
          </a:p>
          <a:p>
            <a:r>
              <a:rPr lang="tr-TR" dirty="0" smtClean="0"/>
              <a:t>Demokratik ve katılımcı liderlik becerisini gelişmesini sağlar.</a:t>
            </a:r>
            <a:endParaRPr lang="tr-TR" dirty="0"/>
          </a:p>
        </p:txBody>
      </p:sp>
    </p:spTree>
    <p:extLst>
      <p:ext uri="{BB962C8B-B14F-4D97-AF65-F5344CB8AC3E}">
        <p14:creationId xmlns:p14="http://schemas.microsoft.com/office/powerpoint/2010/main" val="309000059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Yeni Teknoloji Kullanımları</a:t>
            </a:r>
            <a:endParaRPr lang="tr-TR" dirty="0"/>
          </a:p>
        </p:txBody>
      </p:sp>
      <p:sp>
        <p:nvSpPr>
          <p:cNvPr id="3" name="2 İçerik Yer Tutucusu"/>
          <p:cNvSpPr>
            <a:spLocks noGrp="1"/>
          </p:cNvSpPr>
          <p:nvPr>
            <p:ph idx="1"/>
          </p:nvPr>
        </p:nvSpPr>
        <p:spPr/>
        <p:txBody>
          <a:bodyPr>
            <a:normAutofit/>
          </a:bodyPr>
          <a:lstStyle/>
          <a:p>
            <a:r>
              <a:rPr lang="tr-TR" dirty="0" smtClean="0"/>
              <a:t>a) </a:t>
            </a:r>
            <a:r>
              <a:rPr lang="tr-TR" dirty="0" err="1" smtClean="0"/>
              <a:t>Multimedya</a:t>
            </a:r>
            <a:r>
              <a:rPr lang="tr-TR" dirty="0" smtClean="0"/>
              <a:t> Eğitimi: Görsel, işitsel eğitim ile bilgisayar temelli eğitimi birleştirmektedir.</a:t>
            </a:r>
          </a:p>
          <a:p>
            <a:r>
              <a:rPr lang="tr-TR" dirty="0" smtClean="0"/>
              <a:t>b) Bilgisayar Destekli Eğitim: CD Rom’lar, </a:t>
            </a:r>
            <a:r>
              <a:rPr lang="tr-TR" dirty="0" err="1" smtClean="0"/>
              <a:t>İnteraktif</a:t>
            </a:r>
            <a:r>
              <a:rPr lang="tr-TR" dirty="0" smtClean="0"/>
              <a:t> video, internet kaynaklı eğitim kullanılır.</a:t>
            </a:r>
          </a:p>
          <a:p>
            <a:r>
              <a:rPr lang="tr-TR" dirty="0" smtClean="0"/>
              <a:t>c) Uzaktan Eğitim: Coğrafi olarak dağınıklı arz eden şirketler tarafından personeline yeni ürünler, prosedürler, beceri eğitimleri konularında bilgi aktarmak amacıyla yapılır.</a:t>
            </a:r>
          </a:p>
          <a:p>
            <a:endParaRPr lang="tr-TR" dirty="0"/>
          </a:p>
        </p:txBody>
      </p:sp>
    </p:spTree>
    <p:extLst>
      <p:ext uri="{BB962C8B-B14F-4D97-AF65-F5344CB8AC3E}">
        <p14:creationId xmlns:p14="http://schemas.microsoft.com/office/powerpoint/2010/main" val="179193572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KARİYER YÖNETİMİ</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smtClean="0"/>
          </a:p>
          <a:p>
            <a:endParaRPr lang="tr-TR" dirty="0" smtClean="0"/>
          </a:p>
          <a:p>
            <a:r>
              <a:rPr lang="tr-TR" sz="2800" smtClean="0">
                <a:latin typeface="Algerian" pitchFamily="82" charset="0"/>
              </a:rPr>
              <a:t>SEKİZİNCİ </a:t>
            </a:r>
            <a:r>
              <a:rPr lang="tr-TR" sz="2800" dirty="0">
                <a:latin typeface="Algerian" pitchFamily="82" charset="0"/>
              </a:rPr>
              <a:t>BÖLÜM </a:t>
            </a:r>
            <a:endParaRPr lang="tr-TR" dirty="0"/>
          </a:p>
        </p:txBody>
      </p:sp>
    </p:spTree>
    <p:extLst>
      <p:ext uri="{BB962C8B-B14F-4D97-AF65-F5344CB8AC3E}">
        <p14:creationId xmlns:p14="http://schemas.microsoft.com/office/powerpoint/2010/main" val="337826104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Kariyer kelimesinin kökeni;</a:t>
            </a:r>
          </a:p>
          <a:p>
            <a:endParaRPr lang="tr-TR" b="1" dirty="0" smtClean="0"/>
          </a:p>
          <a:p>
            <a:r>
              <a:rPr lang="tr-TR" dirty="0" smtClean="0"/>
              <a:t>Latince </a:t>
            </a:r>
            <a:r>
              <a:rPr lang="tr-TR" dirty="0" err="1" smtClean="0"/>
              <a:t>carrus</a:t>
            </a:r>
            <a:r>
              <a:rPr lang="tr-TR" dirty="0" smtClean="0"/>
              <a:t> ve </a:t>
            </a:r>
            <a:r>
              <a:rPr lang="tr-TR" dirty="0" err="1" smtClean="0"/>
              <a:t>carrera</a:t>
            </a:r>
            <a:r>
              <a:rPr lang="tr-TR" dirty="0" smtClean="0"/>
              <a:t>; at arabası ve yol</a:t>
            </a:r>
          </a:p>
          <a:p>
            <a:endParaRPr lang="tr-TR" dirty="0" smtClean="0"/>
          </a:p>
          <a:p>
            <a:r>
              <a:rPr lang="tr-TR" dirty="0" smtClean="0"/>
              <a:t>Fransızca </a:t>
            </a:r>
            <a:r>
              <a:rPr lang="tr-TR" dirty="0" err="1" smtClean="0"/>
              <a:t>carriere</a:t>
            </a:r>
            <a:r>
              <a:rPr lang="tr-TR" dirty="0" smtClean="0"/>
              <a:t>; koşu yolu, arena</a:t>
            </a:r>
          </a:p>
          <a:p>
            <a:endParaRPr lang="tr-TR" dirty="0" smtClean="0"/>
          </a:p>
          <a:p>
            <a:r>
              <a:rPr lang="tr-TR" dirty="0" smtClean="0"/>
              <a:t>İngilizce </a:t>
            </a:r>
            <a:r>
              <a:rPr lang="tr-TR" dirty="0" err="1" smtClean="0"/>
              <a:t>career</a:t>
            </a:r>
            <a:r>
              <a:rPr lang="tr-TR" dirty="0" smtClean="0"/>
              <a:t>; meslek, meslek hayatı</a:t>
            </a:r>
            <a:endParaRPr lang="tr-TR" dirty="0"/>
          </a:p>
        </p:txBody>
      </p:sp>
    </p:spTree>
    <p:extLst>
      <p:ext uri="{BB962C8B-B14F-4D97-AF65-F5344CB8AC3E}">
        <p14:creationId xmlns:p14="http://schemas.microsoft.com/office/powerpoint/2010/main" val="103775789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KAVRAMI</a:t>
            </a:r>
            <a:endParaRPr lang="tr-TR" dirty="0"/>
          </a:p>
        </p:txBody>
      </p:sp>
      <p:sp>
        <p:nvSpPr>
          <p:cNvPr id="3" name="2 İçerik Yer Tutucusu"/>
          <p:cNvSpPr>
            <a:spLocks noGrp="1"/>
          </p:cNvSpPr>
          <p:nvPr>
            <p:ph idx="1"/>
          </p:nvPr>
        </p:nvSpPr>
        <p:spPr/>
        <p:txBody>
          <a:bodyPr/>
          <a:lstStyle/>
          <a:p>
            <a:pPr algn="just"/>
            <a:r>
              <a:rPr lang="tr-TR" b="1" dirty="0" smtClean="0"/>
              <a:t>Kariyer kavramı</a:t>
            </a:r>
            <a:r>
              <a:rPr lang="tr-TR" dirty="0" smtClean="0"/>
              <a:t>, bireyin karar verdiği meslek alanında hiyerarşik açıdan yukarıya doğru hareket etmesini ve bu yönde daha fazla ücret ile sorumluluk, saygınlık ve statüye sahip olunması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planlama-3-728.jpg"/>
          <p:cNvPicPr>
            <a:picLocks noChangeAspect="1" noChangeArrowheads="1"/>
          </p:cNvPicPr>
          <p:nvPr/>
        </p:nvPicPr>
        <p:blipFill>
          <a:blip r:embed="rId2"/>
          <a:srcRect/>
          <a:stretch>
            <a:fillRect/>
          </a:stretch>
        </p:blipFill>
        <p:spPr bwMode="auto">
          <a:xfrm>
            <a:off x="2743200" y="4572008"/>
            <a:ext cx="6400800" cy="2071702"/>
          </a:xfrm>
          <a:prstGeom prst="rect">
            <a:avLst/>
          </a:prstGeom>
          <a:noFill/>
        </p:spPr>
      </p:pic>
    </p:spTree>
    <p:extLst>
      <p:ext uri="{BB962C8B-B14F-4D97-AF65-F5344CB8AC3E}">
        <p14:creationId xmlns:p14="http://schemas.microsoft.com/office/powerpoint/2010/main" val="69726566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Kariyer;</a:t>
            </a:r>
          </a:p>
          <a:p>
            <a:pPr algn="just">
              <a:buFont typeface="Wingdings" pitchFamily="2" charset="2"/>
              <a:buChar char="Ø"/>
            </a:pPr>
            <a:r>
              <a:rPr lang="tr-TR" dirty="0" smtClean="0"/>
              <a:t>Bir kişinin hayatı boyunca sahip olduğu çeşitli işler ve bu işlere katılımı konusundaki tavrı,</a:t>
            </a:r>
          </a:p>
          <a:p>
            <a:pPr algn="just">
              <a:buFont typeface="Wingdings" pitchFamily="2" charset="2"/>
              <a:buChar char="Ø"/>
            </a:pPr>
            <a:r>
              <a:rPr lang="tr-TR" dirty="0" smtClean="0"/>
              <a:t> Kişinin yaşamı boyunca çalıştığı işle ilgili deneyimleri,</a:t>
            </a:r>
          </a:p>
          <a:p>
            <a:pPr algn="just">
              <a:buFont typeface="Wingdings" pitchFamily="2" charset="2"/>
              <a:buChar char="Ø"/>
            </a:pPr>
            <a:r>
              <a:rPr lang="tr-TR" dirty="0" smtClean="0"/>
              <a:t>Bir insanın çalışabileceği yıllar boyunca, herhangi bir iş alanında devamlı olarak ilerlemesi, tecrübe ve beceri kazanması</a:t>
            </a:r>
            <a:br>
              <a:rPr lang="tr-TR" dirty="0" smtClean="0"/>
            </a:br>
            <a:endParaRPr lang="tr-TR" dirty="0"/>
          </a:p>
        </p:txBody>
      </p:sp>
    </p:spTree>
    <p:extLst>
      <p:ext uri="{BB962C8B-B14F-4D97-AF65-F5344CB8AC3E}">
        <p14:creationId xmlns:p14="http://schemas.microsoft.com/office/powerpoint/2010/main" val="8650490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dirty="0" smtClean="0"/>
              <a:t>Seçilen bir iş hayatında ilerlemek ve bunun sonucunda daha fazla para kazanmak, daha fazla sorumluluk üstlenmek, daha fazla statü, güç ve saygınlık elde etmek</a:t>
            </a:r>
          </a:p>
          <a:p>
            <a:pPr algn="just">
              <a:buFont typeface="Wingdings" pitchFamily="2" charset="2"/>
              <a:buChar char="Ø"/>
            </a:pPr>
            <a:r>
              <a:rPr lang="tr-TR" dirty="0" smtClean="0"/>
              <a:t>Bireyin kamu veya özel sektörde çalışma yaşamında ilerlemesini sağlayacak bir başarı elde etmek amacıyla izlediği ve çalıştığı alan olarak tanımlanabilir.</a:t>
            </a:r>
            <a:br>
              <a:rPr lang="tr-TR" dirty="0" smtClean="0"/>
            </a:br>
            <a:endParaRPr lang="tr-TR" dirty="0"/>
          </a:p>
        </p:txBody>
      </p:sp>
    </p:spTree>
    <p:extLst>
      <p:ext uri="{BB962C8B-B14F-4D97-AF65-F5344CB8AC3E}">
        <p14:creationId xmlns:p14="http://schemas.microsoft.com/office/powerpoint/2010/main" val="105665589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Yönetimi</a:t>
            </a:r>
            <a:endParaRPr lang="tr-TR" dirty="0"/>
          </a:p>
        </p:txBody>
      </p:sp>
      <p:sp>
        <p:nvSpPr>
          <p:cNvPr id="3" name="2 İçerik Yer Tutucusu"/>
          <p:cNvSpPr>
            <a:spLocks noGrp="1"/>
          </p:cNvSpPr>
          <p:nvPr>
            <p:ph idx="1"/>
          </p:nvPr>
        </p:nvSpPr>
        <p:spPr/>
        <p:txBody>
          <a:bodyPr/>
          <a:lstStyle/>
          <a:p>
            <a:pPr algn="just"/>
            <a:r>
              <a:rPr lang="tr-TR" dirty="0" smtClean="0"/>
              <a:t>Kariyer Yönetimi: Bireylerin iş ya da meslek hayatlarına ilişkin planlama yapmaktır.</a:t>
            </a:r>
          </a:p>
          <a:p>
            <a:pPr algn="just"/>
            <a:endParaRPr lang="tr-TR" dirty="0" smtClean="0"/>
          </a:p>
          <a:p>
            <a:pPr algn="just"/>
            <a:r>
              <a:rPr lang="tr-TR" dirty="0" smtClean="0"/>
              <a:t>Kariyer yönetiminin iyi yapıldığı iş örgütlerinde çalışanlar ne kadar süre sonra nereye, hangi statüye geleceklerini bilir ya da tahmin edebilir.</a:t>
            </a:r>
            <a:endParaRPr lang="tr-TR" dirty="0"/>
          </a:p>
        </p:txBody>
      </p:sp>
    </p:spTree>
    <p:extLst>
      <p:ext uri="{BB962C8B-B14F-4D97-AF65-F5344CB8AC3E}">
        <p14:creationId xmlns:p14="http://schemas.microsoft.com/office/powerpoint/2010/main" val="411492833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Yönetimi Boyutları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Kariyer yönetimi kavramının hem örgüt hem çalışan boyutlarının olması, her iki tarafa bir takım sorumluluklar yüklemektedir.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_basamak.jpg"/>
          <p:cNvPicPr>
            <a:picLocks noChangeAspect="1" noChangeArrowheads="1"/>
          </p:cNvPicPr>
          <p:nvPr/>
        </p:nvPicPr>
        <p:blipFill>
          <a:blip r:embed="rId2"/>
          <a:srcRect/>
          <a:stretch>
            <a:fillRect/>
          </a:stretch>
        </p:blipFill>
        <p:spPr bwMode="auto">
          <a:xfrm>
            <a:off x="2643174" y="3929066"/>
            <a:ext cx="6032500" cy="2292352"/>
          </a:xfrm>
          <a:prstGeom prst="rect">
            <a:avLst/>
          </a:prstGeom>
          <a:noFill/>
        </p:spPr>
      </p:pic>
    </p:spTree>
    <p:extLst>
      <p:ext uri="{BB962C8B-B14F-4D97-AF65-F5344CB8AC3E}">
        <p14:creationId xmlns:p14="http://schemas.microsoft.com/office/powerpoint/2010/main" val="365558834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tretch>
            <a:fillRect/>
          </a:stretch>
        </p:blipFill>
        <p:spPr bwMode="auto">
          <a:xfrm>
            <a:off x="488102" y="1935163"/>
            <a:ext cx="8167795" cy="4389437"/>
          </a:xfrm>
          <a:prstGeom prst="rect">
            <a:avLst/>
          </a:prstGeom>
          <a:noFill/>
          <a:ln w="9525">
            <a:noFill/>
            <a:miter lim="800000"/>
            <a:headEnd/>
            <a:tailEnd/>
          </a:ln>
          <a:effectLst/>
        </p:spPr>
      </p:pic>
    </p:spTree>
    <p:extLst>
      <p:ext uri="{BB962C8B-B14F-4D97-AF65-F5344CB8AC3E}">
        <p14:creationId xmlns:p14="http://schemas.microsoft.com/office/powerpoint/2010/main" val="371131207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Örgüt Açısından Kariyer Yönetimi</a:t>
            </a:r>
            <a:endParaRPr lang="tr-TR" dirty="0"/>
          </a:p>
        </p:txBody>
      </p:sp>
      <p:sp>
        <p:nvSpPr>
          <p:cNvPr id="3" name="2 İçerik Yer Tutucusu"/>
          <p:cNvSpPr>
            <a:spLocks noGrp="1"/>
          </p:cNvSpPr>
          <p:nvPr>
            <p:ph idx="1"/>
          </p:nvPr>
        </p:nvSpPr>
        <p:spPr/>
        <p:txBody>
          <a:bodyPr/>
          <a:lstStyle/>
          <a:p>
            <a:pPr algn="just"/>
            <a:r>
              <a:rPr lang="tr-TR" dirty="0" err="1" smtClean="0"/>
              <a:t>Organizasyonel</a:t>
            </a:r>
            <a:r>
              <a:rPr lang="tr-TR" dirty="0" smtClean="0"/>
              <a:t> kariyer gelişimi terimi; çalışanların kariyer etkinliğini geliştirmek için organizasyon tarafından konan çeşitli politika ve uygulamaları kapsar.</a:t>
            </a:r>
            <a:endParaRPr lang="tr-TR" dirty="0"/>
          </a:p>
        </p:txBody>
      </p:sp>
    </p:spTree>
    <p:extLst>
      <p:ext uri="{BB962C8B-B14F-4D97-AF65-F5344CB8AC3E}">
        <p14:creationId xmlns:p14="http://schemas.microsoft.com/office/powerpoint/2010/main" val="232811133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dirty="0" smtClean="0"/>
              <a:t>Organizasyona düşen görevler;</a:t>
            </a:r>
          </a:p>
          <a:p>
            <a:pPr algn="just"/>
            <a:r>
              <a:rPr lang="tr-TR" dirty="0" smtClean="0"/>
              <a:t>- Öncelikle ileriye yönelik olarak gereksinme duyulan </a:t>
            </a:r>
            <a:r>
              <a:rPr lang="tr-TR" b="1" dirty="0" smtClean="0"/>
              <a:t>insan kaynaklarının planlaması </a:t>
            </a:r>
            <a:r>
              <a:rPr lang="tr-TR" dirty="0" smtClean="0"/>
              <a:t>gerekir. Bu gereksinmenin de ilke olarak işletme içinden karşılanması benimsenmelidir.</a:t>
            </a:r>
          </a:p>
          <a:p>
            <a:pPr algn="just"/>
            <a:r>
              <a:rPr lang="tr-TR" dirty="0" smtClean="0"/>
              <a:t>-Çalışanların </a:t>
            </a:r>
            <a:r>
              <a:rPr lang="tr-TR" b="1" dirty="0" smtClean="0"/>
              <a:t>kariyer yollarının tasarımı </a:t>
            </a:r>
            <a:r>
              <a:rPr lang="tr-TR" dirty="0" smtClean="0"/>
              <a:t>(kariyer patikası) yapılmalıdır.</a:t>
            </a:r>
          </a:p>
          <a:p>
            <a:pPr algn="just"/>
            <a:r>
              <a:rPr lang="tr-TR" dirty="0" smtClean="0"/>
              <a:t>-Çalışanların mutlaka </a:t>
            </a:r>
            <a:r>
              <a:rPr lang="tr-TR" b="1" dirty="0" smtClean="0"/>
              <a:t>performans değerlemesi </a:t>
            </a:r>
            <a:r>
              <a:rPr lang="tr-TR" dirty="0" smtClean="0"/>
              <a:t>yapılmalıdır.</a:t>
            </a:r>
          </a:p>
          <a:p>
            <a:pPr algn="just"/>
            <a:r>
              <a:rPr lang="tr-TR" dirty="0" smtClean="0"/>
              <a:t>-Çalışanların kariyer hedeflerinin belirlenmesinde, </a:t>
            </a:r>
            <a:r>
              <a:rPr lang="tr-TR" b="1" dirty="0" smtClean="0"/>
              <a:t>kariyer danışmanları görevlendirilmeli</a:t>
            </a:r>
            <a:r>
              <a:rPr lang="tr-TR" dirty="0" smtClean="0"/>
              <a:t>.</a:t>
            </a:r>
          </a:p>
          <a:p>
            <a:pPr algn="just"/>
            <a:r>
              <a:rPr lang="tr-TR" dirty="0" smtClean="0"/>
              <a:t>-Çalışanların kariyer hedeflerine ulaşmada yetersiz kaldığı noktalarda </a:t>
            </a:r>
            <a:r>
              <a:rPr lang="tr-TR" b="1" dirty="0" smtClean="0"/>
              <a:t>eğitim çabalarına </a:t>
            </a:r>
            <a:r>
              <a:rPr lang="tr-TR" dirty="0" smtClean="0"/>
              <a:t>girişilmelidir.</a:t>
            </a:r>
            <a:endParaRPr lang="tr-TR" dirty="0"/>
          </a:p>
        </p:txBody>
      </p:sp>
    </p:spTree>
    <p:extLst>
      <p:ext uri="{BB962C8B-B14F-4D97-AF65-F5344CB8AC3E}">
        <p14:creationId xmlns:p14="http://schemas.microsoft.com/office/powerpoint/2010/main" val="363049155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Birey Açısından Kariyer Yönetimi</a:t>
            </a:r>
            <a:endParaRPr lang="tr-TR" dirty="0"/>
          </a:p>
        </p:txBody>
      </p:sp>
      <p:sp>
        <p:nvSpPr>
          <p:cNvPr id="3" name="2 İçerik Yer Tutucusu"/>
          <p:cNvSpPr>
            <a:spLocks noGrp="1"/>
          </p:cNvSpPr>
          <p:nvPr>
            <p:ph idx="1"/>
          </p:nvPr>
        </p:nvSpPr>
        <p:spPr/>
        <p:txBody>
          <a:bodyPr/>
          <a:lstStyle/>
          <a:p>
            <a:pPr algn="just"/>
            <a:r>
              <a:rPr lang="tr-TR" dirty="0" smtClean="0"/>
              <a:t>Bireysel açıdan kariyer yönetimi; kişinin bilgi, beceri, ilgi ve amaçları üzerinde biçimlenir. </a:t>
            </a:r>
          </a:p>
          <a:p>
            <a:pPr algn="just"/>
            <a:endParaRPr lang="tr-TR" dirty="0" smtClean="0"/>
          </a:p>
          <a:p>
            <a:pPr algn="just"/>
            <a:r>
              <a:rPr lang="tr-TR" dirty="0" smtClean="0"/>
              <a:t>Kariyer seçiminde bireyi yönlendiren içsel ve dışsal çeşitli faktörler söz konusudur.</a:t>
            </a:r>
          </a:p>
        </p:txBody>
      </p:sp>
    </p:spTree>
    <p:extLst>
      <p:ext uri="{BB962C8B-B14F-4D97-AF65-F5344CB8AC3E}">
        <p14:creationId xmlns:p14="http://schemas.microsoft.com/office/powerpoint/2010/main" val="348746997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Aşamaları</a:t>
            </a:r>
            <a:endParaRPr lang="tr-TR" dirty="0"/>
          </a:p>
        </p:txBody>
      </p:sp>
      <p:pic>
        <p:nvPicPr>
          <p:cNvPr id="1026" name="Picture 2"/>
          <p:cNvPicPr>
            <a:picLocks noGrp="1" noChangeAspect="1" noChangeArrowheads="1"/>
          </p:cNvPicPr>
          <p:nvPr>
            <p:ph idx="1"/>
          </p:nvPr>
        </p:nvPicPr>
        <p:blipFill>
          <a:blip r:embed="rId2"/>
          <a:stretch>
            <a:fillRect/>
          </a:stretch>
        </p:blipFill>
        <p:spPr bwMode="auto">
          <a:xfrm>
            <a:off x="1693531" y="1935163"/>
            <a:ext cx="5756938" cy="4389437"/>
          </a:xfrm>
          <a:prstGeom prst="rect">
            <a:avLst/>
          </a:prstGeom>
          <a:noFill/>
          <a:ln w="9525">
            <a:noFill/>
            <a:miter lim="800000"/>
            <a:headEnd/>
            <a:tailEnd/>
          </a:ln>
          <a:effectLst/>
        </p:spPr>
      </p:pic>
    </p:spTree>
    <p:extLst>
      <p:ext uri="{BB962C8B-B14F-4D97-AF65-F5344CB8AC3E}">
        <p14:creationId xmlns:p14="http://schemas.microsoft.com/office/powerpoint/2010/main" val="126400853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Kariyerin ilk aşaması olan iş öncesi ve keşif dönemi 0 – 14 yaşları arası iş öncesi, 14 – 25 yaş arası ise keşif olarak tanımlanmaktadır.</a:t>
            </a:r>
          </a:p>
          <a:p>
            <a:pPr algn="just"/>
            <a:r>
              <a:rPr lang="tr-TR" dirty="0" smtClean="0"/>
              <a:t>İkinci aşama ise işe giriş olarak tanımlanmaktadır. Bu aşamada, bir önceki aşamada verilen karar doğrultusunda kişi bir işte çalışmaya başlamıştır.</a:t>
            </a:r>
          </a:p>
          <a:p>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32108976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İlerleme, kariyer aşamalarının üçüncü basamağıdır ve 30 – 45 yaşları arasını kapsamaktadır. Bu dönem kişinin iş hayatının büyük bir bölümünü içermektedir. Bu aşamada kişi terfi almakta ve yeni görevler üstlenmektedir. Kişi için önemli olan başarı, saygı ve özgürlüktür. </a:t>
            </a:r>
            <a:br>
              <a:rPr lang="tr-TR" dirty="0" smtClean="0"/>
            </a:br>
            <a:endParaRPr lang="tr-TR" dirty="0"/>
          </a:p>
        </p:txBody>
      </p:sp>
    </p:spTree>
    <p:extLst>
      <p:ext uri="{BB962C8B-B14F-4D97-AF65-F5344CB8AC3E}">
        <p14:creationId xmlns:p14="http://schemas.microsoft.com/office/powerpoint/2010/main" val="107339145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55000" lnSpcReduction="20000"/>
          </a:bodyPr>
          <a:lstStyle/>
          <a:p>
            <a:pPr algn="just"/>
            <a:r>
              <a:rPr lang="tr-TR" sz="3800" dirty="0" smtClean="0"/>
              <a:t>Dördüncü aşama kariyerin korunmasıdır ve 45 – 65 yaşları arasındadır. Bu dönemde önemli olan konular başarı ve özsaygıdır. </a:t>
            </a:r>
          </a:p>
          <a:p>
            <a:pPr algn="just"/>
            <a:endParaRPr lang="tr-TR" sz="3800" dirty="0" smtClean="0"/>
          </a:p>
          <a:p>
            <a:pPr algn="just"/>
            <a:r>
              <a:rPr lang="tr-TR" sz="3800" dirty="0" smtClean="0"/>
              <a:t>Dönem başında çoğunlukla 45 – 55 yaşları arasında kişi, kariyerinde önemli bir konuma gelmiştir ve en verimli dönemini yaşamaktadır.</a:t>
            </a:r>
          </a:p>
          <a:p>
            <a:pPr algn="just"/>
            <a:endParaRPr lang="tr-TR" sz="3800" dirty="0" smtClean="0"/>
          </a:p>
          <a:p>
            <a:pPr algn="just"/>
            <a:r>
              <a:rPr lang="tr-TR" sz="3800" dirty="0" smtClean="0"/>
              <a:t>Kariyer koruma döneminin ikinci yarısında, 55 – 65 yaşları arasında, kişinin kariyerinde ulaşabileceği son nokta oldukça nettir. Bu dönemde kişi, örgüt içerisinde </a:t>
            </a:r>
            <a:r>
              <a:rPr lang="tr-TR" sz="3800" dirty="0" err="1" smtClean="0"/>
              <a:t>mentor</a:t>
            </a:r>
            <a:r>
              <a:rPr lang="tr-TR" sz="3800" dirty="0" smtClean="0"/>
              <a:t> konumuna geçmekte veya alt kademedeki yeni nesil çalışanların eğitim ve gelişimlerine yönelmektedir.</a:t>
            </a:r>
          </a:p>
          <a:p>
            <a:pPr algn="just">
              <a:buNone/>
            </a:pP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182813887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Bu dönem içerisinde kariyer süreci üç olasılık taşımaktadır. Bunlardan birincisi, gelişmedir.</a:t>
            </a:r>
            <a:br>
              <a:rPr lang="tr-TR" dirty="0" smtClean="0"/>
            </a:br>
            <a:endParaRPr lang="tr-TR" dirty="0" smtClean="0"/>
          </a:p>
          <a:p>
            <a:r>
              <a:rPr lang="tr-TR" dirty="0" smtClean="0"/>
              <a:t>İkinci olasılık ise plato(durgunluk) sürecidir</a:t>
            </a:r>
            <a:br>
              <a:rPr lang="tr-TR" dirty="0" smtClean="0"/>
            </a:br>
            <a:endParaRPr lang="tr-TR" dirty="0" smtClean="0"/>
          </a:p>
          <a:p>
            <a:r>
              <a:rPr lang="es-ES" dirty="0" smtClean="0"/>
              <a:t>Üçüncü ve son olasılık ise</a:t>
            </a:r>
            <a:r>
              <a:rPr lang="tr-TR" dirty="0" smtClean="0"/>
              <a:t> gerilemedir.</a:t>
            </a:r>
            <a:r>
              <a:rPr lang="es-ES" dirty="0" smtClean="0"/>
              <a:t/>
            </a:r>
            <a:br>
              <a:rPr lang="es-ES" dirty="0" smtClean="0"/>
            </a:br>
            <a:endParaRPr lang="tr-TR" dirty="0"/>
          </a:p>
        </p:txBody>
      </p:sp>
    </p:spTree>
    <p:extLst>
      <p:ext uri="{BB962C8B-B14F-4D97-AF65-F5344CB8AC3E}">
        <p14:creationId xmlns:p14="http://schemas.microsoft.com/office/powerpoint/2010/main" val="171578693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Kariyer Platosu</a:t>
            </a:r>
            <a:br>
              <a:rPr lang="tr-TR" b="1" dirty="0" smtClean="0"/>
            </a:br>
            <a:endParaRPr lang="tr-TR" dirty="0"/>
          </a:p>
        </p:txBody>
      </p:sp>
      <p:sp>
        <p:nvSpPr>
          <p:cNvPr id="3" name="2 İçerik Yer Tutucusu"/>
          <p:cNvSpPr>
            <a:spLocks noGrp="1"/>
          </p:cNvSpPr>
          <p:nvPr>
            <p:ph idx="1"/>
          </p:nvPr>
        </p:nvSpPr>
        <p:spPr/>
        <p:txBody>
          <a:bodyPr>
            <a:normAutofit/>
          </a:bodyPr>
          <a:lstStyle/>
          <a:p>
            <a:r>
              <a:rPr lang="tr-TR" dirty="0" err="1" smtClean="0"/>
              <a:t>Ference</a:t>
            </a:r>
            <a:r>
              <a:rPr lang="tr-TR" dirty="0" smtClean="0"/>
              <a:t> “bir kariyerde hiyerarşik ilerleme olasılığının aza ulaştığı nokta”, </a:t>
            </a:r>
          </a:p>
          <a:p>
            <a:endParaRPr lang="tr-TR" dirty="0" smtClean="0"/>
          </a:p>
          <a:p>
            <a:r>
              <a:rPr lang="tr-TR" dirty="0" err="1" smtClean="0"/>
              <a:t>Evans</a:t>
            </a:r>
            <a:r>
              <a:rPr lang="tr-TR" dirty="0" smtClean="0"/>
              <a:t> ve </a:t>
            </a:r>
            <a:r>
              <a:rPr lang="tr-TR" dirty="0" err="1" smtClean="0"/>
              <a:t>Gilbert</a:t>
            </a:r>
            <a:r>
              <a:rPr lang="tr-TR" dirty="0" smtClean="0"/>
              <a:t> ‘‘hiyerarşide çalışanların yavaş yavaş ilerlemesi’’, </a:t>
            </a:r>
          </a:p>
          <a:p>
            <a:endParaRPr lang="tr-TR" dirty="0" smtClean="0"/>
          </a:p>
          <a:p>
            <a:r>
              <a:rPr lang="tr-TR" dirty="0" err="1" smtClean="0"/>
              <a:t>Stoner</a:t>
            </a:r>
            <a:r>
              <a:rPr lang="tr-TR" dirty="0" smtClean="0"/>
              <a:t> ve </a:t>
            </a:r>
            <a:r>
              <a:rPr lang="tr-TR" dirty="0" err="1" smtClean="0"/>
              <a:t>Warrer</a:t>
            </a:r>
            <a:r>
              <a:rPr lang="tr-TR" dirty="0" smtClean="0"/>
              <a:t> ise “yukarı doğru terfi olasılığının azaldığı kariyer noktası” diye tanımlamışlardır. </a:t>
            </a:r>
            <a:endParaRPr lang="tr-TR" dirty="0"/>
          </a:p>
        </p:txBody>
      </p:sp>
    </p:spTree>
    <p:extLst>
      <p:ext uri="{BB962C8B-B14F-4D97-AF65-F5344CB8AC3E}">
        <p14:creationId xmlns:p14="http://schemas.microsoft.com/office/powerpoint/2010/main" val="416686602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tretch>
            <a:fillRect/>
          </a:stretch>
        </p:blipFill>
        <p:spPr bwMode="auto">
          <a:xfrm>
            <a:off x="457200" y="2262171"/>
            <a:ext cx="8229600" cy="3735421"/>
          </a:xfrm>
          <a:prstGeom prst="rect">
            <a:avLst/>
          </a:prstGeom>
          <a:noFill/>
          <a:ln w="9525">
            <a:noFill/>
            <a:miter lim="800000"/>
            <a:headEnd/>
            <a:tailEnd/>
          </a:ln>
          <a:effectLst/>
        </p:spPr>
      </p:pic>
    </p:spTree>
    <p:extLst>
      <p:ext uri="{BB962C8B-B14F-4D97-AF65-F5344CB8AC3E}">
        <p14:creationId xmlns:p14="http://schemas.microsoft.com/office/powerpoint/2010/main" val="104648119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Sebepleri;</a:t>
            </a:r>
          </a:p>
          <a:p>
            <a:pPr algn="just"/>
            <a:r>
              <a:rPr lang="tr-TR" dirty="0" smtClean="0"/>
              <a:t>organizasyonun; çevresel değişimleri doğru tahmin edememesi, </a:t>
            </a:r>
          </a:p>
          <a:p>
            <a:pPr algn="just"/>
            <a:endParaRPr lang="tr-TR" dirty="0" smtClean="0"/>
          </a:p>
          <a:p>
            <a:pPr algn="just"/>
            <a:r>
              <a:rPr lang="tr-TR" dirty="0" smtClean="0"/>
              <a:t>içyapıda koordinasyon eksikliği, </a:t>
            </a:r>
          </a:p>
          <a:p>
            <a:pPr algn="just"/>
            <a:endParaRPr lang="tr-TR" dirty="0" smtClean="0"/>
          </a:p>
          <a:p>
            <a:pPr algn="just"/>
            <a:r>
              <a:rPr lang="tr-TR" dirty="0" smtClean="0"/>
              <a:t>insan kaynakları politikalarındaki tutarsızlıklar, </a:t>
            </a:r>
            <a:endParaRPr lang="tr-TR" dirty="0"/>
          </a:p>
        </p:txBody>
      </p:sp>
    </p:spTree>
    <p:extLst>
      <p:ext uri="{BB962C8B-B14F-4D97-AF65-F5344CB8AC3E}">
        <p14:creationId xmlns:p14="http://schemas.microsoft.com/office/powerpoint/2010/main" val="273167722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Kişinin kariyerinin son aşamasını ayrılma (çekilme) dönemi oluşturmaktadır. Fiziksel ve zihinsel becerilerin azalması bu dönemi hızlandırmaktadır.</a:t>
            </a:r>
            <a:br>
              <a:rPr lang="tr-TR" dirty="0" smtClean="0"/>
            </a:br>
            <a:endParaRPr lang="tr-TR" dirty="0" smtClean="0"/>
          </a:p>
          <a:p>
            <a:r>
              <a:rPr lang="tr-TR" dirty="0" smtClean="0"/>
              <a:t>65 yaş sonrasındaki bu dönemde kişi kendini gerçekleştirmeye yönelmektedir. Kişi, zamanını iş ile ilgili konular yerine iş dışı konulara harcamaktadır.</a:t>
            </a:r>
            <a:br>
              <a:rPr lang="tr-TR" dirty="0" smtClean="0"/>
            </a:br>
            <a:endParaRPr lang="tr-TR" dirty="0"/>
          </a:p>
        </p:txBody>
      </p:sp>
    </p:spTree>
    <p:extLst>
      <p:ext uri="{BB962C8B-B14F-4D97-AF65-F5344CB8AC3E}">
        <p14:creationId xmlns:p14="http://schemas.microsoft.com/office/powerpoint/2010/main" val="143662750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Sorunları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Çalışanların ve örgütlerin, kariyer süreci boyunca bir takım sorunlarla karşılaşması mümkündür. Kariyer yönetiminin etkin olması, bu sorunlarla ilgilenmesine ve olumsuz etkileri en aza indirmesine bağlıdır</a:t>
            </a:r>
          </a:p>
          <a:p>
            <a:pPr algn="just">
              <a:buNone/>
            </a:pPr>
            <a:r>
              <a:rPr lang="tr-TR" dirty="0" smtClean="0"/>
              <a:t/>
            </a:r>
            <a:br>
              <a:rPr lang="tr-TR" dirty="0" smtClean="0"/>
            </a:br>
            <a:endParaRPr lang="tr-TR" dirty="0"/>
          </a:p>
        </p:txBody>
      </p:sp>
    </p:spTree>
    <p:extLst>
      <p:ext uri="{BB962C8B-B14F-4D97-AF65-F5344CB8AC3E}">
        <p14:creationId xmlns:p14="http://schemas.microsoft.com/office/powerpoint/2010/main" val="205177655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dirty="0" smtClean="0"/>
              <a:t>1)</a:t>
            </a:r>
            <a:r>
              <a:rPr lang="tr-TR" b="1" dirty="0" smtClean="0"/>
              <a:t> Kariyer Dönemi Sorunları</a:t>
            </a:r>
            <a:br>
              <a:rPr lang="tr-TR" b="1" dirty="0" smtClean="0"/>
            </a:br>
            <a:endParaRPr lang="tr-TR" dirty="0"/>
          </a:p>
        </p:txBody>
      </p:sp>
      <p:sp>
        <p:nvSpPr>
          <p:cNvPr id="3" name="2 İçerik Yer Tutucusu"/>
          <p:cNvSpPr>
            <a:spLocks noGrp="1"/>
          </p:cNvSpPr>
          <p:nvPr>
            <p:ph idx="1"/>
          </p:nvPr>
        </p:nvSpPr>
        <p:spPr/>
        <p:txBody>
          <a:bodyPr/>
          <a:lstStyle/>
          <a:p>
            <a:pPr lvl="0"/>
            <a:r>
              <a:rPr lang="tr-TR" dirty="0" smtClean="0"/>
              <a:t>Başlangıç Dönemi Sorunları,</a:t>
            </a:r>
          </a:p>
          <a:p>
            <a:pPr lvl="0"/>
            <a:endParaRPr lang="tr-TR" dirty="0" smtClean="0"/>
          </a:p>
          <a:p>
            <a:pPr lvl="0"/>
            <a:r>
              <a:rPr lang="tr-TR" dirty="0" smtClean="0"/>
              <a:t>Kariyer Ortası Sorunları,</a:t>
            </a:r>
          </a:p>
          <a:p>
            <a:pPr lvl="0"/>
            <a:endParaRPr lang="tr-TR" dirty="0" smtClean="0"/>
          </a:p>
          <a:p>
            <a:pPr lvl="0"/>
            <a:r>
              <a:rPr lang="tr-TR" dirty="0" smtClean="0"/>
              <a:t>Kariyer Sonu Sorunları, </a:t>
            </a:r>
          </a:p>
          <a:p>
            <a:endParaRPr lang="tr-TR" dirty="0"/>
          </a:p>
        </p:txBody>
      </p:sp>
    </p:spTree>
    <p:extLst>
      <p:ext uri="{BB962C8B-B14F-4D97-AF65-F5344CB8AC3E}">
        <p14:creationId xmlns:p14="http://schemas.microsoft.com/office/powerpoint/2010/main" val="238111887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lvl="0" algn="just"/>
            <a:r>
              <a:rPr lang="tr-TR" dirty="0" smtClean="0"/>
              <a:t>1) </a:t>
            </a:r>
            <a:r>
              <a:rPr lang="tr-TR" b="1" dirty="0" smtClean="0"/>
              <a:t>Başlangıç Dönemi Sorunları</a:t>
            </a:r>
          </a:p>
          <a:p>
            <a:pPr algn="just"/>
            <a:r>
              <a:rPr lang="tr-TR" dirty="0" smtClean="0"/>
              <a:t>Öğrenimim tamamlayarak çalışma hayatına ilk kez atılan birey umut dolu ve heveslidir. Gerçekleştirmek istediği bir çok amacı vardır. Bu dönemde kararlı bir şekilde kariyer hedefini belirlemeye çalışır. Kariyerinin başlangıcında büyük hedeflerle, kariyer beklentileriyle çalışma yaşamına gelen kişi, her zaman beklediği gibi bir ortamla karşılaşmamaktadır.</a:t>
            </a:r>
          </a:p>
          <a:p>
            <a:endParaRPr lang="tr-TR" dirty="0"/>
          </a:p>
        </p:txBody>
      </p:sp>
    </p:spTree>
    <p:extLst>
      <p:ext uri="{BB962C8B-B14F-4D97-AF65-F5344CB8AC3E}">
        <p14:creationId xmlns:p14="http://schemas.microsoft.com/office/powerpoint/2010/main" val="7137860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Bu dönemde beliren, hem çalışan, hem de örgütün gerçekçi olmayan beklentileri, </a:t>
            </a:r>
            <a:r>
              <a:rPr lang="tr-TR" b="1" dirty="0" smtClean="0"/>
              <a:t>kariyer şoku sendromunu </a:t>
            </a:r>
            <a:r>
              <a:rPr lang="tr-TR" dirty="0" smtClean="0"/>
              <a:t>ortaya çıkarır. </a:t>
            </a:r>
          </a:p>
          <a:p>
            <a:pPr algn="just"/>
            <a:endParaRPr lang="tr-TR" dirty="0" smtClean="0"/>
          </a:p>
          <a:p>
            <a:pPr algn="just"/>
            <a:r>
              <a:rPr lang="tr-TR" dirty="0" smtClean="0"/>
              <a:t>Böylece, kendi eğitimi, tutumu, kişiliği vb. özellikleri ile içine girdiği organizasyon yapısının uyuşmadığını gören bireyin iş tatmini düşmekte ve olanaklar çerçevesinde, kendine başka bir iş aramaya başlamaktadır</a:t>
            </a:r>
          </a:p>
          <a:p>
            <a:endParaRPr lang="tr-TR" dirty="0"/>
          </a:p>
        </p:txBody>
      </p:sp>
    </p:spTree>
    <p:extLst>
      <p:ext uri="{BB962C8B-B14F-4D97-AF65-F5344CB8AC3E}">
        <p14:creationId xmlns:p14="http://schemas.microsoft.com/office/powerpoint/2010/main" val="379731796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lvl="0" algn="just"/>
            <a:r>
              <a:rPr lang="tr-TR" dirty="0" smtClean="0"/>
              <a:t>2) </a:t>
            </a:r>
            <a:r>
              <a:rPr lang="tr-TR" b="1" dirty="0" smtClean="0"/>
              <a:t>Kariyer Ortası Sorunları</a:t>
            </a:r>
          </a:p>
          <a:p>
            <a:pPr algn="just"/>
            <a:endParaRPr lang="tr-TR" dirty="0" smtClean="0"/>
          </a:p>
          <a:p>
            <a:pPr algn="just"/>
            <a:r>
              <a:rPr lang="tr-TR" dirty="0" smtClean="0"/>
              <a:t>Kariyerinin orta evrelerinde de kişiler birtakım sorunlarla karşılaşabilmektedir. Özellikle yeni kariyer yaklaşımlarının söz konusu olduğu günümüzün dinamik çalışma ortamında, çalışanlar kariyerlerinin her evresinde kendilerini hedeflerine ulaştıracak doğrultuda kariyer tercihlerinde bulunmaktadırlar. Kişilerin yaptığı bu seçimler, bazen kendilerini istedikleri noktaya ulaştırırken bazen de kendilerine engeller yaratmakta; bu durumda beraberinde iş tatminsizliği, stres ve tükenmişlik hissini getirmektedir</a:t>
            </a:r>
            <a:endParaRPr lang="tr-TR" dirty="0"/>
          </a:p>
        </p:txBody>
      </p:sp>
    </p:spTree>
    <p:extLst>
      <p:ext uri="{BB962C8B-B14F-4D97-AF65-F5344CB8AC3E}">
        <p14:creationId xmlns:p14="http://schemas.microsoft.com/office/powerpoint/2010/main" val="360711473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 ortası döneminde bulunan bireyler için artık iş ortamında yükselme olanakları azalmış ve çağdaş bilgilerle donanmış kişilerin iş hayatında kendilerini gösterme çabaları kariyerinin ortasında bulunana bireyler için büyük bir tehdit unsurudur. Kendi başarılarını kanıtlayamadıkları her durum onlar için stres unsurudur ve bu stres kişileri depresyona kadar sürükler</a:t>
            </a:r>
          </a:p>
          <a:p>
            <a:endParaRPr lang="tr-TR" dirty="0"/>
          </a:p>
        </p:txBody>
      </p:sp>
    </p:spTree>
    <p:extLst>
      <p:ext uri="{BB962C8B-B14F-4D97-AF65-F5344CB8AC3E}">
        <p14:creationId xmlns:p14="http://schemas.microsoft.com/office/powerpoint/2010/main" val="5406705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r>
              <a:rPr lang="tr-TR" dirty="0" smtClean="0"/>
              <a:t>3) </a:t>
            </a:r>
            <a:r>
              <a:rPr lang="tr-TR" b="1" dirty="0" smtClean="0"/>
              <a:t>Kariyer Sonu Sorunları</a:t>
            </a:r>
          </a:p>
          <a:p>
            <a:pPr algn="just"/>
            <a:r>
              <a:rPr lang="tr-TR" dirty="0" smtClean="0"/>
              <a:t>Kariyer sürecinin son aşamalarında bulunan bireyler için en zor dönemin başlangıcı niteliğinde olan kariyer sonu sorunlarının en önemlisi emekliliktir. Zira emeklilik birçok duygusal finansal ve sosyal zorunluluğu beraberinde getirmektedir. 	</a:t>
            </a:r>
          </a:p>
          <a:p>
            <a:endParaRPr lang="tr-TR" dirty="0"/>
          </a:p>
        </p:txBody>
      </p:sp>
    </p:spTree>
    <p:extLst>
      <p:ext uri="{BB962C8B-B14F-4D97-AF65-F5344CB8AC3E}">
        <p14:creationId xmlns:p14="http://schemas.microsoft.com/office/powerpoint/2010/main" val="172415490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1. İşten çıkarılmak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Bireyin karşılaştığı en önemli kariyer sorunlarının başında işten çıkarılmak gelmektedir. İşten çıkartılma, çalışanın irade dışı şekilde, işvereni tarafından işinden ayrılması anlamına gelmekte ve performans düşüklüğü, işletmenin küçülmesi veya üretim yöntemlerinin değiştirilmesi ve benzeri nedenlerle gerçekleşmektedir</a:t>
            </a:r>
          </a:p>
          <a:p>
            <a:pPr algn="just">
              <a:buNone/>
            </a:pPr>
            <a:r>
              <a:rPr lang="tr-TR" dirty="0" smtClean="0"/>
              <a:t/>
            </a:r>
            <a:br>
              <a:rPr lang="tr-TR" dirty="0" smtClean="0"/>
            </a:br>
            <a:endParaRPr lang="tr-TR" dirty="0"/>
          </a:p>
        </p:txBody>
      </p:sp>
      <p:pic>
        <p:nvPicPr>
          <p:cNvPr id="4" name="Picture 2" descr="C:\Users\Rüzgar\Desktop\kovulma3.jpg"/>
          <p:cNvPicPr>
            <a:picLocks noChangeAspect="1" noChangeArrowheads="1"/>
          </p:cNvPicPr>
          <p:nvPr/>
        </p:nvPicPr>
        <p:blipFill>
          <a:blip r:embed="rId2"/>
          <a:srcRect/>
          <a:stretch>
            <a:fillRect/>
          </a:stretch>
        </p:blipFill>
        <p:spPr bwMode="auto">
          <a:xfrm>
            <a:off x="6000760" y="0"/>
            <a:ext cx="2857520" cy="1643050"/>
          </a:xfrm>
          <a:prstGeom prst="rect">
            <a:avLst/>
          </a:prstGeom>
          <a:noFill/>
        </p:spPr>
      </p:pic>
      <p:pic>
        <p:nvPicPr>
          <p:cNvPr id="6" name="Picture 3" descr="C:\Users\Rüzgar\Desktop\işçi-160.jpg"/>
          <p:cNvPicPr>
            <a:picLocks noChangeAspect="1" noChangeArrowheads="1"/>
          </p:cNvPicPr>
          <p:nvPr/>
        </p:nvPicPr>
        <p:blipFill>
          <a:blip r:embed="rId3"/>
          <a:srcRect/>
          <a:stretch>
            <a:fillRect/>
          </a:stretch>
        </p:blipFill>
        <p:spPr bwMode="auto">
          <a:xfrm>
            <a:off x="1428728" y="5072074"/>
            <a:ext cx="3095625" cy="1524000"/>
          </a:xfrm>
          <a:prstGeom prst="rect">
            <a:avLst/>
          </a:prstGeom>
          <a:noFill/>
        </p:spPr>
      </p:pic>
    </p:spTree>
    <p:extLst>
      <p:ext uri="{BB962C8B-B14F-4D97-AF65-F5344CB8AC3E}">
        <p14:creationId xmlns:p14="http://schemas.microsoft.com/office/powerpoint/2010/main" val="201356942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2. Gözden Düşme</a:t>
            </a:r>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Yönetim kademesinde yükselmeyi sağlayan bir yöneticinin güvenini yitirerek motivasyondaki azalma nedeniyle işten çıkarılma, bir alt kademeye indirilme veya orta kademede tutulmasıdır. </a:t>
            </a:r>
          </a:p>
          <a:p>
            <a:pPr algn="just"/>
            <a:endParaRPr lang="tr-TR" dirty="0" smtClean="0"/>
          </a:p>
          <a:p>
            <a:pPr algn="just"/>
            <a:r>
              <a:rPr lang="tr-TR" dirty="0" smtClean="0"/>
              <a:t>Bu durumun nedenleri ise, kişiler arası çatışma, üst yönetimle anlaşmazlık, aşırı rekabet hırsı, çevreye karşı kötü muamele, işverene aşırı bağlılık, uyumsuzluk, yeteneksizlik olarak sıralanabilir</a:t>
            </a:r>
            <a:br>
              <a:rPr lang="tr-TR" dirty="0" smtClean="0"/>
            </a:br>
            <a:r>
              <a:rPr lang="tr-TR" dirty="0" smtClean="0"/>
              <a:t> </a:t>
            </a:r>
            <a:br>
              <a:rPr lang="tr-TR" dirty="0" smtClean="0"/>
            </a:br>
            <a:endParaRPr lang="tr-TR" dirty="0"/>
          </a:p>
        </p:txBody>
      </p:sp>
      <p:pic>
        <p:nvPicPr>
          <p:cNvPr id="5" name="Picture 4" descr="C:\Users\Rüzgar\Desktop\I02_1_-1.GIF"/>
          <p:cNvPicPr>
            <a:picLocks noChangeAspect="1" noChangeArrowheads="1"/>
          </p:cNvPicPr>
          <p:nvPr/>
        </p:nvPicPr>
        <p:blipFill>
          <a:blip r:embed="rId2"/>
          <a:srcRect/>
          <a:stretch>
            <a:fillRect/>
          </a:stretch>
        </p:blipFill>
        <p:spPr bwMode="auto">
          <a:xfrm>
            <a:off x="1571604" y="5000636"/>
            <a:ext cx="3238500" cy="1643050"/>
          </a:xfrm>
          <a:prstGeom prst="rect">
            <a:avLst/>
          </a:prstGeom>
          <a:noFill/>
        </p:spPr>
      </p:pic>
    </p:spTree>
    <p:extLst>
      <p:ext uri="{BB962C8B-B14F-4D97-AF65-F5344CB8AC3E}">
        <p14:creationId xmlns:p14="http://schemas.microsoft.com/office/powerpoint/2010/main" val="345761809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3. Cam Tavan</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Cam tavan, kadınların kariyerleri süresince hiyerarşik yapıda yukarı doğru ilerlemelerini önleyen görünmeyen engel olarak tanımlanmaktadır. Literatürde cam tavan olgusu, daha çok niteliksel bir sorun olarak kavranılmaktadır</a:t>
            </a:r>
          </a:p>
          <a:p>
            <a:pPr algn="just">
              <a:buNone/>
            </a:pPr>
            <a:r>
              <a:rPr lang="tr-TR" dirty="0" smtClean="0"/>
              <a:t/>
            </a:r>
            <a:br>
              <a:rPr lang="tr-TR" dirty="0" smtClean="0"/>
            </a:br>
            <a:endParaRPr lang="tr-TR" dirty="0"/>
          </a:p>
        </p:txBody>
      </p:sp>
      <p:pic>
        <p:nvPicPr>
          <p:cNvPr id="4" name="Picture 2" descr="C:\Users\Rüzgar\Desktop\gceiling.jpg"/>
          <p:cNvPicPr>
            <a:picLocks noChangeAspect="1" noChangeArrowheads="1"/>
          </p:cNvPicPr>
          <p:nvPr/>
        </p:nvPicPr>
        <p:blipFill>
          <a:blip r:embed="rId2"/>
          <a:srcRect/>
          <a:stretch>
            <a:fillRect/>
          </a:stretch>
        </p:blipFill>
        <p:spPr bwMode="auto">
          <a:xfrm>
            <a:off x="1857356" y="4500570"/>
            <a:ext cx="2148840" cy="2357430"/>
          </a:xfrm>
          <a:prstGeom prst="rect">
            <a:avLst/>
          </a:prstGeom>
          <a:noFill/>
        </p:spPr>
      </p:pic>
      <p:pic>
        <p:nvPicPr>
          <p:cNvPr id="6" name="Picture 4" descr="C:\Users\Rüzgar\Desktop\Businesswoman-looking-at-0081-460x250.jpg"/>
          <p:cNvPicPr>
            <a:picLocks noChangeAspect="1" noChangeArrowheads="1"/>
          </p:cNvPicPr>
          <p:nvPr/>
        </p:nvPicPr>
        <p:blipFill>
          <a:blip r:embed="rId3"/>
          <a:srcRect/>
          <a:stretch>
            <a:fillRect/>
          </a:stretch>
        </p:blipFill>
        <p:spPr bwMode="auto">
          <a:xfrm>
            <a:off x="4786314" y="0"/>
            <a:ext cx="4357686" cy="1500174"/>
          </a:xfrm>
          <a:prstGeom prst="rect">
            <a:avLst/>
          </a:prstGeom>
          <a:noFill/>
        </p:spPr>
      </p:pic>
    </p:spTree>
    <p:extLst>
      <p:ext uri="{BB962C8B-B14F-4D97-AF65-F5344CB8AC3E}">
        <p14:creationId xmlns:p14="http://schemas.microsoft.com/office/powerpoint/2010/main" val="84556343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Düşük kademelerdeki yöneticilerin çoğunluğunu kadınların oluşturmasına rağmen, yüksek ve orta kademede yöneticiler çoğunlukla erkekler yer almaktadır. Buna neden olan engeller çoğunlukla gizlidir ve cinsiyet stereotipi ile ilgili olmakla beraber, kadınların kariyer ilerlemelerini sağlayacak deneyimler elde edilememesin ve tepe yönetimin cinsiyet eşitliği ile eşit istihdam politikaları etkilidir</a:t>
            </a:r>
            <a:br>
              <a:rPr lang="tr-TR" dirty="0" smtClean="0"/>
            </a:br>
            <a:endParaRPr lang="tr-TR" dirty="0"/>
          </a:p>
        </p:txBody>
      </p:sp>
    </p:spTree>
    <p:extLst>
      <p:ext uri="{BB962C8B-B14F-4D97-AF65-F5344CB8AC3E}">
        <p14:creationId xmlns:p14="http://schemas.microsoft.com/office/powerpoint/2010/main" val="136766547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4. Tükenmişlik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Tükenmişlik kavramı “İşi gereği insanlarla yoğun bir ilişki içerisinde olanlarda görülen duygusal tükenme, duyarsızlaşma, ve düşük kişisel başarı hissi”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is-hayati-ve-tukenmislik-sendromu.jpg"/>
          <p:cNvPicPr>
            <a:picLocks noChangeAspect="1" noChangeArrowheads="1"/>
          </p:cNvPicPr>
          <p:nvPr/>
        </p:nvPicPr>
        <p:blipFill>
          <a:blip r:embed="rId2"/>
          <a:srcRect/>
          <a:stretch>
            <a:fillRect/>
          </a:stretch>
        </p:blipFill>
        <p:spPr bwMode="auto">
          <a:xfrm>
            <a:off x="1285852" y="4643446"/>
            <a:ext cx="7572428" cy="2214554"/>
          </a:xfrm>
          <a:prstGeom prst="rect">
            <a:avLst/>
          </a:prstGeom>
          <a:noFill/>
        </p:spPr>
      </p:pic>
    </p:spTree>
    <p:extLst>
      <p:ext uri="{BB962C8B-B14F-4D97-AF65-F5344CB8AC3E}">
        <p14:creationId xmlns:p14="http://schemas.microsoft.com/office/powerpoint/2010/main" val="225024137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Tükenmişlik sonucunda, ilerleyen dönemlerde çalışanların işe gelmeme, rahatsızlık veya izin alma, performans düşüklüğü, motivasyon kaybı ve hatta işi bırakma gibi davranışları ile karşılaşılabilir.</a:t>
            </a:r>
          </a:p>
          <a:p>
            <a:r>
              <a:rPr lang="tr-TR" dirty="0" smtClean="0"/>
              <a:t/>
            </a:r>
            <a:br>
              <a:rPr lang="tr-TR" dirty="0" smtClean="0"/>
            </a:br>
            <a:endParaRPr lang="tr-TR" dirty="0"/>
          </a:p>
        </p:txBody>
      </p:sp>
      <p:pic>
        <p:nvPicPr>
          <p:cNvPr id="4" name="Picture 2" descr="C:\Users\Rüzgar\Desktop\13-620x330.jpg"/>
          <p:cNvPicPr>
            <a:picLocks noChangeAspect="1" noChangeArrowheads="1"/>
          </p:cNvPicPr>
          <p:nvPr/>
        </p:nvPicPr>
        <p:blipFill>
          <a:blip r:embed="rId2"/>
          <a:srcRect/>
          <a:stretch>
            <a:fillRect/>
          </a:stretch>
        </p:blipFill>
        <p:spPr bwMode="auto">
          <a:xfrm>
            <a:off x="2214546" y="4000504"/>
            <a:ext cx="5905500" cy="2347915"/>
          </a:xfrm>
          <a:prstGeom prst="rect">
            <a:avLst/>
          </a:prstGeom>
          <a:noFill/>
        </p:spPr>
      </p:pic>
    </p:spTree>
    <p:extLst>
      <p:ext uri="{BB962C8B-B14F-4D97-AF65-F5344CB8AC3E}">
        <p14:creationId xmlns:p14="http://schemas.microsoft.com/office/powerpoint/2010/main" val="369148678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Örgütlerde bireylerin tükenmişlik duygusu içine girmesini önlemek için, yöneticilerin yapabileceği değişimlerden bazıları şunlardır:</a:t>
            </a:r>
          </a:p>
          <a:p>
            <a:pPr lvl="0" algn="just"/>
            <a:r>
              <a:rPr lang="tr-TR" dirty="0" smtClean="0"/>
              <a:t>Stres dolu iş saatlerim azaltmak, kişisel gelişme ve dinlenme için tanınan süreleri çoğaltmak,</a:t>
            </a:r>
          </a:p>
          <a:p>
            <a:pPr lvl="0" algn="just"/>
            <a:r>
              <a:rPr lang="tr-TR" dirty="0" smtClean="0"/>
              <a:t>Örgütsel esnekliği arttırmak,</a:t>
            </a:r>
          </a:p>
          <a:p>
            <a:pPr lvl="0" algn="just"/>
            <a:r>
              <a:rPr lang="tr-TR" dirty="0" smtClean="0"/>
              <a:t>İş koşullarını düzeltmek,</a:t>
            </a:r>
          </a:p>
          <a:p>
            <a:endParaRPr lang="tr-TR" dirty="0"/>
          </a:p>
        </p:txBody>
      </p:sp>
    </p:spTree>
    <p:extLst>
      <p:ext uri="{BB962C8B-B14F-4D97-AF65-F5344CB8AC3E}">
        <p14:creationId xmlns:p14="http://schemas.microsoft.com/office/powerpoint/2010/main" val="98538696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lvl="0" algn="just"/>
            <a:r>
              <a:rPr lang="tr-TR" dirty="0" smtClean="0"/>
              <a:t>Ödül dağıtımını gözden geçirmek, başarıları takdir etmek,</a:t>
            </a:r>
          </a:p>
          <a:p>
            <a:pPr lvl="0" algn="just"/>
            <a:r>
              <a:rPr lang="tr-TR" dirty="0" smtClean="0"/>
              <a:t>Çalışanların kararlara katılımını arttırmak,</a:t>
            </a:r>
          </a:p>
          <a:p>
            <a:pPr lvl="0" algn="just"/>
            <a:r>
              <a:rPr lang="tr-TR" dirty="0" smtClean="0"/>
              <a:t>İşin yoğun olduğu dönemlerde ek personel ve donanım sağlamak,</a:t>
            </a:r>
          </a:p>
          <a:p>
            <a:pPr lvl="0" algn="just"/>
            <a:r>
              <a:rPr lang="tr-TR" dirty="0" smtClean="0"/>
              <a:t>Kişiler arası ilişkileri düzenlemek iletişimi arttırmak,</a:t>
            </a:r>
          </a:p>
          <a:p>
            <a:pPr lvl="0" algn="just"/>
            <a:r>
              <a:rPr lang="tr-TR" dirty="0" smtClean="0"/>
              <a:t>Üst yönetimin desteği sağlamak,</a:t>
            </a:r>
          </a:p>
          <a:p>
            <a:pPr lvl="0" algn="just"/>
            <a:r>
              <a:rPr lang="tr-TR" dirty="0" smtClean="0"/>
              <a:t>Kişileri yeni görevlere atamak, iş değişikliği oluşturmak,</a:t>
            </a:r>
          </a:p>
          <a:p>
            <a:pPr lvl="0" algn="just"/>
            <a:r>
              <a:rPr lang="tr-TR" dirty="0" smtClean="0"/>
              <a:t>İşle ilgili kişinin gerçekçi beklenti ve hedeflerim geliştirmek,</a:t>
            </a:r>
          </a:p>
          <a:p>
            <a:endParaRPr lang="tr-TR" dirty="0"/>
          </a:p>
        </p:txBody>
      </p:sp>
    </p:spTree>
    <p:extLst>
      <p:ext uri="{BB962C8B-B14F-4D97-AF65-F5344CB8AC3E}">
        <p14:creationId xmlns:p14="http://schemas.microsoft.com/office/powerpoint/2010/main" val="21748479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5. Cinsiyetten Kaynaklanan Sorunlar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Cinsiyetten kaynaklanan sorunlar çalışan kadınlar için söz konusu olmaktadır.</a:t>
            </a:r>
          </a:p>
          <a:p>
            <a:pPr algn="just"/>
            <a:r>
              <a:rPr lang="tr-TR" dirty="0" smtClean="0"/>
              <a:t>Bu sorunlar kadının doğal yapısının yanında toplumsal rolünden de kaynaklanmaktadır.</a:t>
            </a:r>
          </a:p>
          <a:p>
            <a:pPr algn="just"/>
            <a:endParaRPr lang="tr-TR" dirty="0" smtClean="0"/>
          </a:p>
          <a:p>
            <a:pPr algn="just"/>
            <a:endParaRPr lang="tr-TR" dirty="0"/>
          </a:p>
        </p:txBody>
      </p:sp>
      <p:pic>
        <p:nvPicPr>
          <p:cNvPr id="6" name="Picture 4" descr="C:\Users\Rüzgar\Desktop\kadinlargunupenguenkapakbuyukkeyif.jpg"/>
          <p:cNvPicPr>
            <a:picLocks noChangeAspect="1" noChangeArrowheads="1"/>
          </p:cNvPicPr>
          <p:nvPr/>
        </p:nvPicPr>
        <p:blipFill>
          <a:blip r:embed="rId2"/>
          <a:srcRect/>
          <a:stretch>
            <a:fillRect/>
          </a:stretch>
        </p:blipFill>
        <p:spPr bwMode="auto">
          <a:xfrm>
            <a:off x="5857884" y="3643314"/>
            <a:ext cx="3105150" cy="3000372"/>
          </a:xfrm>
          <a:prstGeom prst="rect">
            <a:avLst/>
          </a:prstGeom>
          <a:noFill/>
        </p:spPr>
      </p:pic>
    </p:spTree>
    <p:extLst>
      <p:ext uri="{BB962C8B-B14F-4D97-AF65-F5344CB8AC3E}">
        <p14:creationId xmlns:p14="http://schemas.microsoft.com/office/powerpoint/2010/main" val="187032468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Rüzgar\Desktop\kadin_erkek_vaw420.jpg"/>
          <p:cNvPicPr>
            <a:picLocks noGrp="1" noChangeAspect="1" noChangeArrowheads="1"/>
          </p:cNvPicPr>
          <p:nvPr>
            <p:ph idx="1"/>
          </p:nvPr>
        </p:nvPicPr>
        <p:blipFill>
          <a:blip r:embed="rId2"/>
          <a:srcRect/>
          <a:stretch>
            <a:fillRect/>
          </a:stretch>
        </p:blipFill>
        <p:spPr bwMode="auto">
          <a:xfrm>
            <a:off x="1000100" y="0"/>
            <a:ext cx="5334000" cy="3873500"/>
          </a:xfrm>
          <a:prstGeom prst="rect">
            <a:avLst/>
          </a:prstGeom>
          <a:noFill/>
        </p:spPr>
      </p:pic>
      <p:pic>
        <p:nvPicPr>
          <p:cNvPr id="10" name="Picture 2" descr="C:\Users\Rüzgar\Desktop\18854_11_54_13.jpg"/>
          <p:cNvPicPr>
            <a:picLocks noChangeAspect="1" noChangeArrowheads="1"/>
          </p:cNvPicPr>
          <p:nvPr/>
        </p:nvPicPr>
        <p:blipFill>
          <a:blip r:embed="rId3"/>
          <a:srcRect/>
          <a:stretch>
            <a:fillRect/>
          </a:stretch>
        </p:blipFill>
        <p:spPr bwMode="auto">
          <a:xfrm>
            <a:off x="1357290" y="4357694"/>
            <a:ext cx="7500990" cy="2019300"/>
          </a:xfrm>
          <a:prstGeom prst="rect">
            <a:avLst/>
          </a:prstGeom>
          <a:noFill/>
        </p:spPr>
      </p:pic>
    </p:spTree>
    <p:extLst>
      <p:ext uri="{BB962C8B-B14F-4D97-AF65-F5344CB8AC3E}">
        <p14:creationId xmlns:p14="http://schemas.microsoft.com/office/powerpoint/2010/main" val="134506014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Kadınların tepe noktalarda yer alamamasına çeşitli gerekçeler ileri sürülmektedir. Bunlar;</a:t>
            </a:r>
          </a:p>
          <a:p>
            <a:pPr lvl="0" algn="just"/>
            <a:r>
              <a:rPr lang="tr-TR" dirty="0" smtClean="0"/>
              <a:t>Kadınların çocuk büyütmek için kariyerlerine ara vermeleri veya durdurmaları, annelik, </a:t>
            </a:r>
          </a:p>
          <a:p>
            <a:pPr lvl="0" algn="just"/>
            <a:r>
              <a:rPr lang="tr-TR" dirty="0" smtClean="0"/>
              <a:t> Kadın çalışanların aile ve meslek yaşamı sorumluluklarını dengeleme arayışları,</a:t>
            </a:r>
          </a:p>
          <a:p>
            <a:pPr lvl="0" algn="just"/>
            <a:r>
              <a:rPr lang="tr-TR" dirty="0" smtClean="0"/>
              <a:t>Başarılı kadınların kendi işlerini kurup, bağımsız çalışma istekleri, </a:t>
            </a:r>
          </a:p>
          <a:p>
            <a:r>
              <a:rPr lang="tr-TR" dirty="0" smtClean="0"/>
              <a:t>aile sorumluluğu,</a:t>
            </a:r>
          </a:p>
          <a:p>
            <a:r>
              <a:rPr lang="tr-TR" dirty="0" smtClean="0"/>
              <a:t>cinsel tacize uğrama gibi nedenlerden oluşmaktadır.</a:t>
            </a:r>
            <a:endParaRPr lang="tr-TR" dirty="0"/>
          </a:p>
        </p:txBody>
      </p:sp>
    </p:spTree>
    <p:extLst>
      <p:ext uri="{BB962C8B-B14F-4D97-AF65-F5344CB8AC3E}">
        <p14:creationId xmlns:p14="http://schemas.microsoft.com/office/powerpoint/2010/main" val="212216872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74638"/>
            <a:ext cx="7719274" cy="1143000"/>
          </a:xfrm>
        </p:spPr>
        <p:txBody>
          <a:bodyPr>
            <a:normAutofit fontScale="90000"/>
          </a:bodyPr>
          <a:lstStyle/>
          <a:p>
            <a:pPr lvl="0"/>
            <a:r>
              <a:rPr lang="tr-TR" b="1" dirty="0" smtClean="0"/>
              <a:t>6.Çift Kariyerli Eşler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“Çift kariyerli aile” terimi ilk olarak 1969 yılında evli bir çift olan </a:t>
            </a:r>
            <a:r>
              <a:rPr lang="tr-TR" dirty="0" err="1" smtClean="0"/>
              <a:t>Rhona</a:t>
            </a:r>
            <a:r>
              <a:rPr lang="tr-TR" dirty="0" smtClean="0"/>
              <a:t> ve Robert </a:t>
            </a:r>
            <a:r>
              <a:rPr lang="tr-TR" dirty="0" err="1" smtClean="0"/>
              <a:t>Rapoport</a:t>
            </a:r>
            <a:r>
              <a:rPr lang="tr-TR" dirty="0" smtClean="0"/>
              <a:t> tarafından ortaya atılmıştır.</a:t>
            </a:r>
          </a:p>
          <a:p>
            <a:pPr algn="just"/>
            <a:r>
              <a:rPr lang="tr-TR" dirty="0" err="1" smtClean="0"/>
              <a:t>Rapoport'lara</a:t>
            </a:r>
            <a:r>
              <a:rPr lang="tr-TR" dirty="0" smtClean="0"/>
              <a:t> göre Çift Kariyerli Aile, aileyi oluşturan eşlerden kadın ve erkeğin her ikisinin de kendi kariyerlerinin ardına düştüğü bir aile yapısıdır.</a:t>
            </a:r>
            <a:endParaRPr lang="tr-TR" dirty="0"/>
          </a:p>
        </p:txBody>
      </p:sp>
      <p:pic>
        <p:nvPicPr>
          <p:cNvPr id="4" name="Picture 2" descr="C:\Users\Rüzgar\Desktop\indir.jpg"/>
          <p:cNvPicPr>
            <a:picLocks noChangeAspect="1" noChangeArrowheads="1"/>
          </p:cNvPicPr>
          <p:nvPr/>
        </p:nvPicPr>
        <p:blipFill>
          <a:blip r:embed="rId2"/>
          <a:srcRect/>
          <a:stretch>
            <a:fillRect/>
          </a:stretch>
        </p:blipFill>
        <p:spPr bwMode="auto">
          <a:xfrm>
            <a:off x="6000760" y="0"/>
            <a:ext cx="2971800" cy="1543050"/>
          </a:xfrm>
          <a:prstGeom prst="rect">
            <a:avLst/>
          </a:prstGeom>
          <a:noFill/>
        </p:spPr>
      </p:pic>
      <p:pic>
        <p:nvPicPr>
          <p:cNvPr id="5" name="Picture 4" descr="C:\Users\Rüzgar\Desktop\erkeklerin_kizdigi_seyler.jpg"/>
          <p:cNvPicPr>
            <a:picLocks noChangeAspect="1" noChangeArrowheads="1"/>
          </p:cNvPicPr>
          <p:nvPr/>
        </p:nvPicPr>
        <p:blipFill>
          <a:blip r:embed="rId3" cstate="print"/>
          <a:srcRect/>
          <a:stretch>
            <a:fillRect/>
          </a:stretch>
        </p:blipFill>
        <p:spPr bwMode="auto">
          <a:xfrm>
            <a:off x="1357290" y="5000636"/>
            <a:ext cx="3069628" cy="1643050"/>
          </a:xfrm>
          <a:prstGeom prst="rect">
            <a:avLst/>
          </a:prstGeom>
          <a:noFill/>
        </p:spPr>
      </p:pic>
    </p:spTree>
    <p:extLst>
      <p:ext uri="{BB962C8B-B14F-4D97-AF65-F5344CB8AC3E}">
        <p14:creationId xmlns:p14="http://schemas.microsoft.com/office/powerpoint/2010/main" val="140654228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r>
              <a:rPr lang="tr-TR" dirty="0" smtClean="0"/>
              <a:t>Çift Kariyerli Eşleri üç grup altında toplamak mümkündür. Bunlar; </a:t>
            </a:r>
          </a:p>
          <a:p>
            <a:pPr lvl="0"/>
            <a:r>
              <a:rPr lang="tr-TR" dirty="0" smtClean="0"/>
              <a:t>Aynı işletmede aynı kariyeri izleyen eşler,</a:t>
            </a:r>
          </a:p>
          <a:p>
            <a:pPr lvl="0"/>
            <a:r>
              <a:rPr lang="tr-TR" dirty="0" smtClean="0"/>
              <a:t>Aynı işletmede farklı kariyer izleyen eşler,</a:t>
            </a:r>
          </a:p>
          <a:p>
            <a:pPr lvl="0"/>
            <a:r>
              <a:rPr lang="tr-TR" dirty="0" smtClean="0"/>
              <a:t>Farklı işletmede benzer veya farklı kariyer tercihleri olan eşler, olarak sıralanabilir.</a:t>
            </a:r>
          </a:p>
          <a:p>
            <a:endParaRPr lang="tr-TR" dirty="0"/>
          </a:p>
        </p:txBody>
      </p:sp>
      <p:pic>
        <p:nvPicPr>
          <p:cNvPr id="4" name="Picture 3" descr="C:\Users\Rüzgar\Desktop\borda-marriage.jpg"/>
          <p:cNvPicPr>
            <a:picLocks noChangeAspect="1" noChangeArrowheads="1"/>
          </p:cNvPicPr>
          <p:nvPr/>
        </p:nvPicPr>
        <p:blipFill>
          <a:blip r:embed="rId2"/>
          <a:srcRect/>
          <a:stretch>
            <a:fillRect/>
          </a:stretch>
        </p:blipFill>
        <p:spPr bwMode="auto">
          <a:xfrm>
            <a:off x="857224" y="0"/>
            <a:ext cx="6858048" cy="2252661"/>
          </a:xfrm>
          <a:prstGeom prst="rect">
            <a:avLst/>
          </a:prstGeom>
          <a:noFill/>
        </p:spPr>
      </p:pic>
    </p:spTree>
    <p:extLst>
      <p:ext uri="{BB962C8B-B14F-4D97-AF65-F5344CB8AC3E}">
        <p14:creationId xmlns:p14="http://schemas.microsoft.com/office/powerpoint/2010/main" val="882771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2976" y="274638"/>
            <a:ext cx="7790712" cy="1143000"/>
          </a:xfrm>
        </p:spPr>
        <p:txBody>
          <a:bodyPr>
            <a:normAutofit fontScale="90000"/>
          </a:bodyPr>
          <a:lstStyle/>
          <a:p>
            <a:pPr lvl="0"/>
            <a:r>
              <a:rPr lang="tr-TR" b="1" dirty="0" smtClean="0"/>
              <a:t>7.Ay Işığı Sendromu</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Ay ışığı uygulaması, bir kişinin gelir yetersizliği, tecrübe kazanmak veya başka bir takım nedenlerle ikinci ya da üçüncü bir işte çalışıyor olması durumudur.</a:t>
            </a:r>
          </a:p>
          <a:p>
            <a:pPr algn="just"/>
            <a:r>
              <a:rPr lang="tr-TR" dirty="0" smtClean="0"/>
              <a:t>Örneğin bir lise öğretmeni, bunun yanı sıra hem kendi hesabına özel ders veriyor hem de ayrıca bir dershanede çalışıyorsa “ay </a:t>
            </a:r>
            <a:r>
              <a:rPr lang="tr-TR" dirty="0" err="1" smtClean="0"/>
              <a:t>ışığı”nda</a:t>
            </a:r>
            <a:r>
              <a:rPr lang="tr-TR" dirty="0" smtClean="0"/>
              <a:t> demektir.</a:t>
            </a:r>
            <a:endParaRPr lang="tr-TR" dirty="0"/>
          </a:p>
        </p:txBody>
      </p:sp>
      <p:pic>
        <p:nvPicPr>
          <p:cNvPr id="5" name="Picture 2" descr="C:\Users\Rüzgar\Desktop\nowemberrains_moonlight2.jpg"/>
          <p:cNvPicPr>
            <a:picLocks noChangeAspect="1" noChangeArrowheads="1"/>
          </p:cNvPicPr>
          <p:nvPr/>
        </p:nvPicPr>
        <p:blipFill>
          <a:blip r:embed="rId2" cstate="print"/>
          <a:srcRect/>
          <a:stretch>
            <a:fillRect/>
          </a:stretch>
        </p:blipFill>
        <p:spPr bwMode="auto">
          <a:xfrm>
            <a:off x="6000760" y="0"/>
            <a:ext cx="2884481" cy="1500174"/>
          </a:xfrm>
          <a:prstGeom prst="rect">
            <a:avLst/>
          </a:prstGeom>
          <a:noFill/>
        </p:spPr>
      </p:pic>
    </p:spTree>
    <p:extLst>
      <p:ext uri="{BB962C8B-B14F-4D97-AF65-F5344CB8AC3E}">
        <p14:creationId xmlns:p14="http://schemas.microsoft.com/office/powerpoint/2010/main" val="1168416599"/>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Sebepleri;</a:t>
            </a:r>
          </a:p>
          <a:p>
            <a:r>
              <a:rPr lang="tr-TR" dirty="0" smtClean="0"/>
              <a:t>Ekonomik yetersizlik,</a:t>
            </a:r>
          </a:p>
          <a:p>
            <a:r>
              <a:rPr lang="tr-TR" dirty="0" smtClean="0"/>
              <a:t>Kariyer gelişim stratejisi,</a:t>
            </a:r>
          </a:p>
          <a:p>
            <a:r>
              <a:rPr lang="tr-TR" dirty="0" smtClean="0"/>
              <a:t>Tecrübe ve beceri kazanma</a:t>
            </a:r>
          </a:p>
        </p:txBody>
      </p:sp>
    </p:spTree>
    <p:extLst>
      <p:ext uri="{BB962C8B-B14F-4D97-AF65-F5344CB8AC3E}">
        <p14:creationId xmlns:p14="http://schemas.microsoft.com/office/powerpoint/2010/main" val="187335499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Ay </a:t>
            </a:r>
            <a:r>
              <a:rPr lang="tr-TR" b="1" dirty="0" err="1" smtClean="0"/>
              <a:t>ışığı’nda</a:t>
            </a:r>
            <a:r>
              <a:rPr lang="tr-TR" b="1" dirty="0" smtClean="0"/>
              <a:t> ki temel sorun; </a:t>
            </a:r>
            <a:r>
              <a:rPr lang="tr-TR" dirty="0" smtClean="0"/>
              <a:t>bireyin esas işinde kullanması gereken enerjiyi başka işlerde harcamasıdır. </a:t>
            </a:r>
          </a:p>
          <a:p>
            <a:r>
              <a:rPr lang="tr-TR" dirty="0" smtClean="0"/>
              <a:t>Bunun sonucunda,;</a:t>
            </a:r>
          </a:p>
          <a:p>
            <a:r>
              <a:rPr lang="tr-TR" dirty="0" smtClean="0"/>
              <a:t>bireyin performansının düşmesi, </a:t>
            </a:r>
          </a:p>
          <a:p>
            <a:r>
              <a:rPr lang="tr-TR" dirty="0" smtClean="0"/>
              <a:t>işe geç gelme, </a:t>
            </a:r>
          </a:p>
          <a:p>
            <a:r>
              <a:rPr lang="tr-TR" dirty="0" smtClean="0"/>
              <a:t>erken ayrılma, </a:t>
            </a:r>
          </a:p>
          <a:p>
            <a:r>
              <a:rPr lang="tr-TR" dirty="0" smtClean="0"/>
              <a:t>devamsızlık ve iş bağlılığının düşmesi gibi olumsuz göstergeler ortaya çıkmaktadır.</a:t>
            </a:r>
            <a:endParaRPr lang="tr-TR" dirty="0"/>
          </a:p>
        </p:txBody>
      </p:sp>
    </p:spTree>
    <p:extLst>
      <p:ext uri="{BB962C8B-B14F-4D97-AF65-F5344CB8AC3E}">
        <p14:creationId xmlns:p14="http://schemas.microsoft.com/office/powerpoint/2010/main" val="386548970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8. Çift Kariyerlik</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Kişinin aynı anda iki kariyere birden sahip olmasıdır. Özellikle birden fazla işte çalışan bireyler açısından her iki işte de belli bir uzmanlık, tecrübe gerekiyor ise ve her ikisi de bireye unvan, statü ve kariyer sağlıyorsa bu kişi çift kariyerli demektir.</a:t>
            </a:r>
          </a:p>
          <a:p>
            <a:pPr algn="just"/>
            <a:endParaRPr lang="tr-TR" dirty="0" smtClean="0"/>
          </a:p>
          <a:p>
            <a:endParaRPr lang="tr-TR" dirty="0"/>
          </a:p>
        </p:txBody>
      </p:sp>
      <p:pic>
        <p:nvPicPr>
          <p:cNvPr id="4" name="Picture 2" descr="C:\Users\Rüzgar\Desktop\ersag-kariyer.jpg"/>
          <p:cNvPicPr>
            <a:picLocks noChangeAspect="1" noChangeArrowheads="1"/>
          </p:cNvPicPr>
          <p:nvPr/>
        </p:nvPicPr>
        <p:blipFill>
          <a:blip r:embed="rId2"/>
          <a:srcRect/>
          <a:stretch>
            <a:fillRect/>
          </a:stretch>
        </p:blipFill>
        <p:spPr bwMode="auto">
          <a:xfrm>
            <a:off x="1437965" y="4643446"/>
            <a:ext cx="7493620" cy="2000264"/>
          </a:xfrm>
          <a:prstGeom prst="rect">
            <a:avLst/>
          </a:prstGeom>
          <a:noFill/>
        </p:spPr>
      </p:pic>
    </p:spTree>
    <p:extLst>
      <p:ext uri="{BB962C8B-B14F-4D97-AF65-F5344CB8AC3E}">
        <p14:creationId xmlns:p14="http://schemas.microsoft.com/office/powerpoint/2010/main" val="240046531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9.</a:t>
            </a:r>
            <a:r>
              <a:rPr lang="tr-TR" b="1" dirty="0" err="1" smtClean="0"/>
              <a:t>Mobbing</a:t>
            </a:r>
            <a:r>
              <a:rPr lang="tr-TR" b="1" dirty="0" smtClean="0"/>
              <a:t/>
            </a:r>
            <a:br>
              <a:rPr lang="tr-TR" b="1" dirty="0" smtClean="0"/>
            </a:b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dirty="0" smtClean="0"/>
              <a:t>Türkçe karşılık olarak;</a:t>
            </a:r>
          </a:p>
          <a:p>
            <a:pPr algn="just"/>
            <a:r>
              <a:rPr lang="tr-TR" dirty="0" smtClean="0"/>
              <a:t>“işyerinde psikolojik taciz”, </a:t>
            </a:r>
          </a:p>
          <a:p>
            <a:pPr algn="just"/>
            <a:r>
              <a:rPr lang="tr-TR" dirty="0" smtClean="0"/>
              <a:t>“işyerinde duygusal taciz”, </a:t>
            </a:r>
          </a:p>
          <a:p>
            <a:pPr algn="just"/>
            <a:r>
              <a:rPr lang="tr-TR" dirty="0" smtClean="0"/>
              <a:t>“işyerinde psikolojik terör”, </a:t>
            </a:r>
          </a:p>
          <a:p>
            <a:pPr algn="just"/>
            <a:r>
              <a:rPr lang="tr-TR" dirty="0" smtClean="0"/>
              <a:t>“yıldırma”, </a:t>
            </a:r>
          </a:p>
          <a:p>
            <a:pPr algn="just"/>
            <a:r>
              <a:rPr lang="tr-TR" dirty="0" smtClean="0"/>
              <a:t>“işyerinde duygusal şiddet”, </a:t>
            </a:r>
          </a:p>
          <a:p>
            <a:pPr algn="just"/>
            <a:r>
              <a:rPr lang="tr-TR" dirty="0" smtClean="0"/>
              <a:t>“işyerinde zorbalık”,</a:t>
            </a:r>
          </a:p>
          <a:p>
            <a:pPr algn="just"/>
            <a:r>
              <a:rPr lang="tr-TR" dirty="0" smtClean="0"/>
              <a:t> işyerinde manevi taciz”, </a:t>
            </a:r>
          </a:p>
          <a:p>
            <a:pPr algn="just"/>
            <a:r>
              <a:rPr lang="tr-TR" dirty="0" smtClean="0"/>
              <a:t>“işyerinde moral taciz”, </a:t>
            </a:r>
          </a:p>
          <a:p>
            <a:pPr algn="just"/>
            <a:r>
              <a:rPr lang="tr-TR" dirty="0" smtClean="0"/>
              <a:t>“işyerinde yıldırmaya yönelik psikolojik saldırı” gibi ifadeler kullanılmaktadır</a:t>
            </a:r>
            <a:endParaRPr lang="tr-TR" dirty="0"/>
          </a:p>
        </p:txBody>
      </p:sp>
      <p:pic>
        <p:nvPicPr>
          <p:cNvPr id="5" name="Picture 2" descr="C:\Users\Rüzgar\Desktop\mobbing son.gif"/>
          <p:cNvPicPr>
            <a:picLocks noChangeAspect="1" noChangeArrowheads="1"/>
          </p:cNvPicPr>
          <p:nvPr/>
        </p:nvPicPr>
        <p:blipFill>
          <a:blip r:embed="rId2"/>
          <a:srcRect/>
          <a:stretch>
            <a:fillRect/>
          </a:stretch>
        </p:blipFill>
        <p:spPr bwMode="auto">
          <a:xfrm>
            <a:off x="5786446" y="214290"/>
            <a:ext cx="2857500" cy="1504950"/>
          </a:xfrm>
          <a:prstGeom prst="rect">
            <a:avLst/>
          </a:prstGeom>
          <a:noFill/>
        </p:spPr>
      </p:pic>
    </p:spTree>
    <p:extLst>
      <p:ext uri="{BB962C8B-B14F-4D97-AF65-F5344CB8AC3E}">
        <p14:creationId xmlns:p14="http://schemas.microsoft.com/office/powerpoint/2010/main" val="132975144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err="1" smtClean="0"/>
              <a:t>Mobbing</a:t>
            </a:r>
            <a:r>
              <a:rPr lang="tr-TR" dirty="0" smtClean="0"/>
              <a:t> kavramı; bir veya birkaç kişi tarafından, diğer kişi veya kişilere yönelik olarak, sistematik olarak düşmanca ve ahlak dışı uygulamalarla ortaya çıkan psikolojik şiddet veya </a:t>
            </a:r>
            <a:r>
              <a:rPr lang="tr-TR" dirty="0" err="1" smtClean="0"/>
              <a:t>psiko</a:t>
            </a:r>
            <a:r>
              <a:rPr lang="tr-TR" dirty="0" smtClean="0"/>
              <a:t>-terör olarak</a:t>
            </a:r>
          </a:p>
          <a:p>
            <a:pPr algn="just">
              <a:buNone/>
            </a:pPr>
            <a:r>
              <a:rPr lang="tr-TR" dirty="0" smtClean="0"/>
              <a:t>  tanımlamaktadır. </a:t>
            </a:r>
          </a:p>
          <a:p>
            <a:endParaRPr lang="tr-TR" dirty="0"/>
          </a:p>
        </p:txBody>
      </p:sp>
      <p:pic>
        <p:nvPicPr>
          <p:cNvPr id="6" name="Picture 2" descr="C:\Users\Rüzgar\Desktop\mobbing.jpg"/>
          <p:cNvPicPr>
            <a:picLocks noChangeAspect="1" noChangeArrowheads="1"/>
          </p:cNvPicPr>
          <p:nvPr/>
        </p:nvPicPr>
        <p:blipFill>
          <a:blip r:embed="rId2"/>
          <a:srcRect/>
          <a:stretch>
            <a:fillRect/>
          </a:stretch>
        </p:blipFill>
        <p:spPr bwMode="auto">
          <a:xfrm>
            <a:off x="4826000" y="4143380"/>
            <a:ext cx="4318000" cy="2384416"/>
          </a:xfrm>
          <a:prstGeom prst="rect">
            <a:avLst/>
          </a:prstGeom>
          <a:noFill/>
        </p:spPr>
      </p:pic>
    </p:spTree>
    <p:extLst>
      <p:ext uri="{BB962C8B-B14F-4D97-AF65-F5344CB8AC3E}">
        <p14:creationId xmlns:p14="http://schemas.microsoft.com/office/powerpoint/2010/main" val="14478732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b="1" dirty="0" err="1" smtClean="0"/>
              <a:t>Mobbing</a:t>
            </a:r>
            <a:r>
              <a:rPr lang="tr-TR" b="1" dirty="0" smtClean="0"/>
              <a:t>, </a:t>
            </a:r>
          </a:p>
          <a:p>
            <a:pPr algn="just"/>
            <a:r>
              <a:rPr lang="tr-TR" dirty="0" smtClean="0"/>
              <a:t>örgütte birey veya gruplara zarar vermek için sergilenen leke sürmek, </a:t>
            </a:r>
          </a:p>
          <a:p>
            <a:pPr algn="just"/>
            <a:r>
              <a:rPr lang="tr-TR" dirty="0" smtClean="0"/>
              <a:t>rezil etmek, </a:t>
            </a:r>
          </a:p>
          <a:p>
            <a:pPr algn="just"/>
            <a:r>
              <a:rPr lang="tr-TR" dirty="0" smtClean="0"/>
              <a:t>ayağını kaydırmak, </a:t>
            </a:r>
          </a:p>
          <a:p>
            <a:pPr algn="just"/>
            <a:r>
              <a:rPr lang="tr-TR" dirty="0" smtClean="0"/>
              <a:t>gücünü kötüye kullanmak,</a:t>
            </a:r>
          </a:p>
          <a:p>
            <a:pPr algn="just"/>
            <a:r>
              <a:rPr lang="tr-TR" dirty="0" smtClean="0"/>
              <a:t> hakaret etmek, </a:t>
            </a:r>
          </a:p>
          <a:p>
            <a:pPr algn="just"/>
            <a:r>
              <a:rPr lang="tr-TR" dirty="0" smtClean="0"/>
              <a:t>gözdağı vermek, </a:t>
            </a:r>
          </a:p>
          <a:p>
            <a:pPr algn="just"/>
            <a:r>
              <a:rPr lang="tr-TR" dirty="0" smtClean="0"/>
              <a:t>saldırmak biçiminde görülen davranışlardır</a:t>
            </a:r>
            <a:endParaRPr lang="tr-TR" dirty="0"/>
          </a:p>
        </p:txBody>
      </p:sp>
    </p:spTree>
    <p:extLst>
      <p:ext uri="{BB962C8B-B14F-4D97-AF65-F5344CB8AC3E}">
        <p14:creationId xmlns:p14="http://schemas.microsoft.com/office/powerpoint/2010/main" val="226508050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Not: Bir davranışın </a:t>
            </a:r>
            <a:r>
              <a:rPr lang="tr-TR" dirty="0" err="1" smtClean="0"/>
              <a:t>mobbing</a:t>
            </a:r>
            <a:r>
              <a:rPr lang="tr-TR" dirty="0" smtClean="0"/>
              <a:t> olarak kabul edilebilmesi için, en az haftada bir kez ve altı ay boyunca olumsuz bir psikolojik şiddete maruz kalınmalıdır.  Geçici ve nadiren görülen çatışmalar </a:t>
            </a:r>
            <a:r>
              <a:rPr lang="tr-TR" dirty="0" err="1" smtClean="0"/>
              <a:t>mobbing</a:t>
            </a:r>
            <a:r>
              <a:rPr lang="tr-TR" dirty="0" smtClean="0"/>
              <a:t> kapsamına alınmamaktadır.</a:t>
            </a:r>
            <a:endParaRPr lang="tr-TR" dirty="0"/>
          </a:p>
        </p:txBody>
      </p:sp>
    </p:spTree>
    <p:extLst>
      <p:ext uri="{BB962C8B-B14F-4D97-AF65-F5344CB8AC3E}">
        <p14:creationId xmlns:p14="http://schemas.microsoft.com/office/powerpoint/2010/main" val="162091682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PERFORMASN DEĞERLEME</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a:p>
          <a:p>
            <a:endParaRPr lang="tr-TR" dirty="0" smtClean="0"/>
          </a:p>
          <a:p>
            <a:r>
              <a:rPr lang="tr-TR" dirty="0" smtClean="0"/>
              <a:t>DOKUZUNCU BÖLÜM</a:t>
            </a:r>
            <a:endParaRPr lang="tr-TR" dirty="0"/>
          </a:p>
        </p:txBody>
      </p:sp>
    </p:spTree>
    <p:extLst>
      <p:ext uri="{BB962C8B-B14F-4D97-AF65-F5344CB8AC3E}">
        <p14:creationId xmlns:p14="http://schemas.microsoft.com/office/powerpoint/2010/main" val="349266347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Performans: Bir çalışanın kendisine verilen iş ya da görevi belirli bir zaman kesiti içerisinde yerine getirmek suretiyle elde ettiği sonuçlardır.</a:t>
            </a:r>
          </a:p>
        </p:txBody>
      </p:sp>
    </p:spTree>
    <p:extLst>
      <p:ext uri="{BB962C8B-B14F-4D97-AF65-F5344CB8AC3E}">
        <p14:creationId xmlns:p14="http://schemas.microsoft.com/office/powerpoint/2010/main" val="213533085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Örgütte çalışan performansından söz edebilmek için;</a:t>
            </a:r>
          </a:p>
          <a:p>
            <a:pPr algn="just"/>
            <a:r>
              <a:rPr lang="tr-TR" dirty="0" smtClean="0"/>
              <a:t>-   kişinin tanımlanmış bir işe sahip olması</a:t>
            </a:r>
          </a:p>
          <a:p>
            <a:pPr algn="just"/>
            <a:r>
              <a:rPr lang="tr-TR" dirty="0" smtClean="0"/>
              <a:t>- işin çalışanın özellik ve yeteneklerine uygun olması</a:t>
            </a:r>
          </a:p>
          <a:p>
            <a:pPr algn="just"/>
            <a:r>
              <a:rPr lang="tr-TR" dirty="0" smtClean="0"/>
              <a:t>-	işin gerçekleştirme derecesinin göstergesi olan belirli bir standardın bulunması gerekmektedir</a:t>
            </a:r>
            <a:endParaRPr lang="tr-TR" dirty="0"/>
          </a:p>
        </p:txBody>
      </p:sp>
    </p:spTree>
    <p:extLst>
      <p:ext uri="{BB962C8B-B14F-4D97-AF65-F5344CB8AC3E}">
        <p14:creationId xmlns:p14="http://schemas.microsoft.com/office/powerpoint/2010/main" val="2268792978"/>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Performans Yönetimi</a:t>
            </a:r>
            <a:endParaRPr lang="tr-TR" dirty="0"/>
          </a:p>
        </p:txBody>
      </p:sp>
      <p:sp>
        <p:nvSpPr>
          <p:cNvPr id="3" name="2 İçerik Yer Tutucusu"/>
          <p:cNvSpPr>
            <a:spLocks noGrp="1"/>
          </p:cNvSpPr>
          <p:nvPr>
            <p:ph idx="1"/>
          </p:nvPr>
        </p:nvSpPr>
        <p:spPr/>
        <p:txBody>
          <a:bodyPr>
            <a:normAutofit/>
          </a:bodyPr>
          <a:lstStyle/>
          <a:p>
            <a:r>
              <a:rPr lang="tr-TR" dirty="0" smtClean="0"/>
              <a:t>Performans yönetimi; üzerinde anlaşmaya varılmış amaçlar ve standartlar çerçevesi içerisinde performansı anlayıp yöneterek örgütten ve çalışanlardan daha iyi sonuçlar alma aracıdır.</a:t>
            </a:r>
          </a:p>
          <a:p>
            <a:endParaRPr lang="tr-TR" dirty="0" smtClean="0"/>
          </a:p>
          <a:p>
            <a:r>
              <a:rPr lang="tr-TR" dirty="0" smtClean="0"/>
              <a:t>Performans yönetiminin iki temel boyutu vardır;</a:t>
            </a:r>
          </a:p>
          <a:p>
            <a:r>
              <a:rPr lang="tr-TR" dirty="0" smtClean="0"/>
              <a:t>1) Örgütsel performans değerleme</a:t>
            </a:r>
          </a:p>
          <a:p>
            <a:r>
              <a:rPr lang="tr-TR" dirty="0" smtClean="0"/>
              <a:t>2) Çalışanların performanslarının değerlendirilmesi</a:t>
            </a:r>
            <a:endParaRPr lang="tr-TR" dirty="0"/>
          </a:p>
        </p:txBody>
      </p:sp>
    </p:spTree>
    <p:extLst>
      <p:ext uri="{BB962C8B-B14F-4D97-AF65-F5344CB8AC3E}">
        <p14:creationId xmlns:p14="http://schemas.microsoft.com/office/powerpoint/2010/main" val="33623448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1. Örgütsel Performans Değerleme</a:t>
            </a:r>
          </a:p>
          <a:p>
            <a:r>
              <a:rPr lang="tr-TR" dirty="0" smtClean="0"/>
              <a:t>Temel Kriterler;</a:t>
            </a:r>
          </a:p>
          <a:p>
            <a:r>
              <a:rPr lang="tr-TR" dirty="0" smtClean="0"/>
              <a:t>- Kalite       -Verimlilik       </a:t>
            </a:r>
          </a:p>
          <a:p>
            <a:r>
              <a:rPr lang="tr-TR" dirty="0" smtClean="0"/>
              <a:t> -Karlılık     - Maliyet   </a:t>
            </a:r>
          </a:p>
          <a:p>
            <a:r>
              <a:rPr lang="tr-TR" dirty="0" smtClean="0"/>
              <a:t> -Yenilik      - Müşteri Memnuniyeti</a:t>
            </a:r>
          </a:p>
          <a:p>
            <a:r>
              <a:rPr lang="tr-TR" dirty="0" smtClean="0"/>
              <a:t>-Çalışan Memnuniyeti</a:t>
            </a:r>
            <a:endParaRPr lang="tr-TR" dirty="0"/>
          </a:p>
        </p:txBody>
      </p:sp>
    </p:spTree>
    <p:extLst>
      <p:ext uri="{BB962C8B-B14F-4D97-AF65-F5344CB8AC3E}">
        <p14:creationId xmlns:p14="http://schemas.microsoft.com/office/powerpoint/2010/main" val="489347449"/>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b="1" dirty="0" smtClean="0"/>
              <a:t>2. Bireysel Performans Değerlemene</a:t>
            </a:r>
          </a:p>
          <a:p>
            <a:pPr algn="just"/>
            <a:r>
              <a:rPr lang="tr-TR" dirty="0" smtClean="0"/>
              <a:t>Örgütte karşılaşılan önemli problemlerden birisi çalışanlara verilen iş ya da görevlerin ne ölçüde başarıldığının saptanmasıdır.</a:t>
            </a:r>
          </a:p>
          <a:p>
            <a:pPr algn="just"/>
            <a:endParaRPr lang="tr-TR" dirty="0" smtClean="0"/>
          </a:p>
          <a:p>
            <a:pPr algn="just"/>
            <a:r>
              <a:rPr lang="tr-TR" dirty="0" smtClean="0"/>
              <a:t>Performans değerleme; çalışanın iş ya da görevindeki başarısını değerlendirme sürecidir.</a:t>
            </a:r>
            <a:endParaRPr lang="tr-TR" dirty="0"/>
          </a:p>
        </p:txBody>
      </p:sp>
    </p:spTree>
    <p:extLst>
      <p:ext uri="{BB962C8B-B14F-4D97-AF65-F5344CB8AC3E}">
        <p14:creationId xmlns:p14="http://schemas.microsoft.com/office/powerpoint/2010/main" val="410571258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Değerlemenin Amaçları</a:t>
            </a:r>
            <a:endParaRPr lang="tr-TR" dirty="0"/>
          </a:p>
        </p:txBody>
      </p:sp>
      <p:sp>
        <p:nvSpPr>
          <p:cNvPr id="3" name="2 İçerik Yer Tutucusu"/>
          <p:cNvSpPr>
            <a:spLocks noGrp="1"/>
          </p:cNvSpPr>
          <p:nvPr>
            <p:ph idx="1"/>
          </p:nvPr>
        </p:nvSpPr>
        <p:spPr/>
        <p:txBody>
          <a:bodyPr>
            <a:normAutofit fontScale="92500"/>
          </a:bodyPr>
          <a:lstStyle/>
          <a:p>
            <a:pPr algn="just"/>
            <a:r>
              <a:rPr lang="tr-TR" dirty="0" smtClean="0"/>
              <a:t>Örgüt çalışanlarının performanslarının iyileşmesine katkıda bulunmak, </a:t>
            </a:r>
          </a:p>
          <a:p>
            <a:pPr algn="just"/>
            <a:endParaRPr lang="tr-TR" dirty="0" smtClean="0"/>
          </a:p>
          <a:p>
            <a:pPr algn="just"/>
            <a:r>
              <a:rPr lang="tr-TR" dirty="0" smtClean="0"/>
              <a:t>Çalışanların eğitim ve geliştirme ihtiyaçlarını belirlemek, </a:t>
            </a:r>
          </a:p>
          <a:p>
            <a:pPr algn="just"/>
            <a:endParaRPr lang="tr-TR" dirty="0" smtClean="0"/>
          </a:p>
          <a:p>
            <a:pPr algn="just"/>
            <a:r>
              <a:rPr lang="tr-TR" dirty="0" smtClean="0"/>
              <a:t>Çalışanlara hangi düzeyde ücret ödeneceği ve ücret ayarlamalarının yapılmasında yöneticilere yardımcı olmak,</a:t>
            </a:r>
          </a:p>
          <a:p>
            <a:pPr algn="just"/>
            <a:endParaRPr lang="tr-TR" dirty="0" smtClean="0"/>
          </a:p>
          <a:p>
            <a:pPr algn="just"/>
            <a:r>
              <a:rPr lang="tr-TR" dirty="0" smtClean="0"/>
              <a:t>Terfi, nakil, işten çıkarma ve benzeri konularda yöneticilere yardımcı olma,</a:t>
            </a:r>
          </a:p>
          <a:p>
            <a:pPr algn="just"/>
            <a:endParaRPr lang="tr-TR" dirty="0"/>
          </a:p>
        </p:txBody>
      </p:sp>
    </p:spTree>
    <p:extLst>
      <p:ext uri="{BB962C8B-B14F-4D97-AF65-F5344CB8AC3E}">
        <p14:creationId xmlns:p14="http://schemas.microsoft.com/office/powerpoint/2010/main" val="166559794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Kariyer planlama ve geliştirme çalışmalarına rehberlik yapmak,</a:t>
            </a:r>
          </a:p>
          <a:p>
            <a:pPr algn="just"/>
            <a:endParaRPr lang="tr-TR" dirty="0" smtClean="0"/>
          </a:p>
          <a:p>
            <a:pPr algn="just"/>
            <a:r>
              <a:rPr lang="tr-TR" dirty="0" smtClean="0"/>
              <a:t>Çalışanların eksiklik ve yetersizliklerini gidermek,</a:t>
            </a:r>
          </a:p>
          <a:p>
            <a:pPr algn="just"/>
            <a:endParaRPr lang="tr-TR" dirty="0" smtClean="0"/>
          </a:p>
          <a:p>
            <a:pPr algn="just"/>
            <a:r>
              <a:rPr lang="tr-TR" dirty="0" smtClean="0"/>
              <a:t>Terfi, nakil, ödüllendirme/cezalandırma ve işten çıkarmalarda yasal temel oluşturmak,</a:t>
            </a:r>
          </a:p>
          <a:p>
            <a:pPr algn="just"/>
            <a:endParaRPr lang="tr-TR" dirty="0"/>
          </a:p>
        </p:txBody>
      </p:sp>
    </p:spTree>
    <p:extLst>
      <p:ext uri="{BB962C8B-B14F-4D97-AF65-F5344CB8AC3E}">
        <p14:creationId xmlns:p14="http://schemas.microsoft.com/office/powerpoint/2010/main" val="219811723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40000" lnSpcReduction="20000"/>
          </a:bodyPr>
          <a:lstStyle/>
          <a:p>
            <a:pPr indent="273050">
              <a:lnSpc>
                <a:spcPct val="131000"/>
              </a:lnSpc>
              <a:spcAft>
                <a:spcPts val="1800"/>
              </a:spcAft>
              <a:buClr>
                <a:srgbClr val="66FFFF"/>
              </a:buClr>
              <a:buSzPct val="125000"/>
              <a:buFont typeface="Wingdings" pitchFamily="2" charset="2"/>
              <a:buNone/>
            </a:pPr>
            <a:r>
              <a:rPr lang="tr-TR" altLang="tr-TR" sz="5100" dirty="0" smtClean="0"/>
              <a:t>İnsanlar yapıcı ve özverili çalışmalarının sonucunda </a:t>
            </a:r>
            <a:r>
              <a:rPr lang="tr-TR" altLang="tr-TR" sz="5100" b="1" dirty="0" smtClean="0"/>
              <a:t>geribildirim almaktan hoşlanır ve performans değerlemesine bağlı olarak organizasyon içindeki kariyerlerinin ne yönde ilerlediğini görme </a:t>
            </a:r>
            <a:r>
              <a:rPr lang="tr-TR" altLang="tr-TR" sz="5100" dirty="0" smtClean="0"/>
              <a:t>fırsatı bulurlar. </a:t>
            </a:r>
          </a:p>
          <a:p>
            <a:pPr indent="273050">
              <a:lnSpc>
                <a:spcPct val="131000"/>
              </a:lnSpc>
              <a:spcAft>
                <a:spcPts val="1800"/>
              </a:spcAft>
              <a:buClr>
                <a:srgbClr val="66FFFF"/>
              </a:buClr>
              <a:buSzPct val="125000"/>
              <a:buFont typeface="Wingdings" pitchFamily="2" charset="2"/>
              <a:buNone/>
            </a:pPr>
            <a:r>
              <a:rPr lang="tr-TR" altLang="tr-TR" sz="5100" dirty="0" smtClean="0"/>
              <a:t>Değerlendirme sonucu </a:t>
            </a:r>
            <a:r>
              <a:rPr lang="tr-TR" altLang="tr-TR" sz="5100" b="1" dirty="0" smtClean="0"/>
              <a:t>iş gören eksiklerini bilme bunları giderme ve yeteneklerini geliştirme olanağı </a:t>
            </a:r>
            <a:r>
              <a:rPr lang="tr-TR" altLang="tr-TR" sz="5100" dirty="0" smtClean="0"/>
              <a:t>kazanacaktır. </a:t>
            </a:r>
          </a:p>
          <a:p>
            <a:pPr indent="273050">
              <a:lnSpc>
                <a:spcPct val="131000"/>
              </a:lnSpc>
              <a:spcAft>
                <a:spcPts val="1800"/>
              </a:spcAft>
              <a:buClr>
                <a:srgbClr val="66FFFF"/>
              </a:buClr>
              <a:buSzPct val="125000"/>
              <a:buFont typeface="Wingdings" pitchFamily="2" charset="2"/>
              <a:buNone/>
            </a:pPr>
            <a:r>
              <a:rPr lang="tr-TR" altLang="tr-TR" sz="5100" dirty="0" smtClean="0"/>
              <a:t>Objektif ölçütlere göre uygulanan iş gören değerlemesi </a:t>
            </a:r>
            <a:r>
              <a:rPr lang="tr-TR" altLang="tr-TR" sz="5100" b="1" dirty="0" smtClean="0"/>
              <a:t>iş görende yüksek moral ve işletmeye güven duygu</a:t>
            </a:r>
            <a:r>
              <a:rPr lang="tr-TR" altLang="tr-TR" sz="5100" dirty="0" smtClean="0"/>
              <a:t>su yaratacaktır. </a:t>
            </a:r>
          </a:p>
          <a:p>
            <a:endParaRPr lang="tr-TR" dirty="0"/>
          </a:p>
        </p:txBody>
      </p:sp>
    </p:spTree>
    <p:extLst>
      <p:ext uri="{BB962C8B-B14F-4D97-AF65-F5344CB8AC3E}">
        <p14:creationId xmlns:p14="http://schemas.microsoft.com/office/powerpoint/2010/main" val="364811541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400" dirty="0" smtClean="0">
                <a:solidFill>
                  <a:schemeClr val="tx1"/>
                </a:solidFill>
                <a:latin typeface="Arial" charset="0"/>
              </a:rPr>
              <a:t>Performans Değerlendirmesinin Kullanım Alanları</a:t>
            </a:r>
            <a:endParaRPr lang="tr-TR" dirty="0">
              <a:solidFill>
                <a:schemeClr val="tx1"/>
              </a:solidFill>
            </a:endParaRPr>
          </a:p>
        </p:txBody>
      </p:sp>
      <p:sp>
        <p:nvSpPr>
          <p:cNvPr id="3" name="2 İçerik Yer Tutucusu"/>
          <p:cNvSpPr>
            <a:spLocks noGrp="1"/>
          </p:cNvSpPr>
          <p:nvPr>
            <p:ph idx="1"/>
          </p:nvPr>
        </p:nvSpPr>
        <p:spPr/>
        <p:txBody>
          <a:bodyPr>
            <a:normAutofit fontScale="92500" lnSpcReduction="10000"/>
          </a:bodyPr>
          <a:lstStyle/>
          <a:p>
            <a:pPr marL="628650" lvl="1" indent="-533400">
              <a:lnSpc>
                <a:spcPct val="150000"/>
              </a:lnSpc>
              <a:spcAft>
                <a:spcPts val="900"/>
              </a:spcAft>
              <a:buClr>
                <a:srgbClr val="66FFFF"/>
              </a:buClr>
              <a:buSzPct val="150000"/>
              <a:buFont typeface="Wingdings" pitchFamily="2" charset="2"/>
              <a:buChar char="ü"/>
            </a:pPr>
            <a:r>
              <a:rPr lang="tr-TR" altLang="tr-TR" sz="2200" dirty="0" smtClean="0"/>
              <a:t>İnsan Kaynakları Planlaması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Tedarik ve Seçim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Eğitim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Kariyer Planlaması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Ücret Yönetimi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Rotasyon, İş Genişletme, İş Zenginleştirme gibi Uygulamalar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Sözleşme Yenileme veya İşten Çıkarma </a:t>
            </a:r>
          </a:p>
          <a:p>
            <a:endParaRPr lang="tr-TR" dirty="0"/>
          </a:p>
        </p:txBody>
      </p:sp>
    </p:spTree>
    <p:extLst>
      <p:ext uri="{BB962C8B-B14F-4D97-AF65-F5344CB8AC3E}">
        <p14:creationId xmlns:p14="http://schemas.microsoft.com/office/powerpoint/2010/main" val="1651118858"/>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dirty="0" smtClean="0"/>
              <a:t>	</a:t>
            </a:r>
            <a:r>
              <a:rPr lang="tr-TR" altLang="tr-TR" b="1" u="sng" dirty="0" smtClean="0"/>
              <a:t>İnsan Kaynakları Planlaması:</a:t>
            </a:r>
            <a:r>
              <a:rPr lang="tr-TR" altLang="tr-TR" b="1" dirty="0" smtClean="0"/>
              <a:t> </a:t>
            </a:r>
            <a:r>
              <a:rPr lang="tr-TR" altLang="tr-TR" dirty="0" smtClean="0"/>
              <a:t>Bir işletmenin </a:t>
            </a:r>
            <a:r>
              <a:rPr lang="tr-TR" altLang="tr-TR" dirty="0" err="1" smtClean="0"/>
              <a:t>İKP’si</a:t>
            </a:r>
            <a:r>
              <a:rPr lang="tr-TR" altLang="tr-TR" dirty="0" smtClean="0"/>
              <a:t> yapılırken, tüm örgüt üyelerinin, özellikle </a:t>
            </a:r>
            <a:r>
              <a:rPr lang="tr-TR" altLang="tr-TR" b="1" dirty="0" smtClean="0"/>
              <a:t>anahtar durumda olan yöneticilerin terfi edebilirliğini ve potansiyelini ortaya koyan </a:t>
            </a:r>
            <a:r>
              <a:rPr lang="tr-TR" altLang="tr-TR" dirty="0" smtClean="0"/>
              <a:t>verilerin mevcut olması gerekir. </a:t>
            </a:r>
          </a:p>
          <a:p>
            <a:pPr algn="just"/>
            <a:endParaRPr lang="tr-TR" altLang="tr-TR" dirty="0" smtClean="0"/>
          </a:p>
          <a:p>
            <a:pPr algn="just"/>
            <a:r>
              <a:rPr lang="tr-TR" altLang="tr-TR" dirty="0" smtClean="0"/>
              <a:t>Çok iyi bir şekilde tasarlanmış değerlendirme sistemi, bu çabalara katkıda bulunmak için </a:t>
            </a:r>
            <a:r>
              <a:rPr lang="tr-TR" altLang="tr-TR" b="1" dirty="0" smtClean="0"/>
              <a:t>örgütün insan kaynağının güçlü ve zayıf yönlerinin bir profilini ortaya koyar</a:t>
            </a:r>
            <a:endParaRPr lang="tr-TR" b="1" dirty="0"/>
          </a:p>
        </p:txBody>
      </p:sp>
    </p:spTree>
    <p:extLst>
      <p:ext uri="{BB962C8B-B14F-4D97-AF65-F5344CB8AC3E}">
        <p14:creationId xmlns:p14="http://schemas.microsoft.com/office/powerpoint/2010/main" val="3298031018"/>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Tedarik ve Seçim:</a:t>
            </a:r>
            <a:r>
              <a:rPr lang="tr-TR" altLang="tr-TR" b="1" dirty="0" smtClean="0"/>
              <a:t> </a:t>
            </a:r>
            <a:r>
              <a:rPr lang="tr-TR" altLang="tr-TR" dirty="0" smtClean="0"/>
              <a:t>Performans değerlendirme puanları, </a:t>
            </a:r>
            <a:r>
              <a:rPr lang="tr-TR" altLang="tr-TR" b="1" dirty="0" smtClean="0"/>
              <a:t>iş gören adaylarının performansını tahmin etmede </a:t>
            </a:r>
            <a:r>
              <a:rPr lang="tr-TR" altLang="tr-TR" dirty="0" smtClean="0"/>
              <a:t>yardımcı olabilir. </a:t>
            </a:r>
          </a:p>
          <a:p>
            <a:pPr indent="273050">
              <a:lnSpc>
                <a:spcPct val="141000"/>
              </a:lnSpc>
              <a:spcAft>
                <a:spcPts val="1800"/>
              </a:spcAft>
              <a:buClr>
                <a:srgbClr val="66FFFF"/>
              </a:buClr>
              <a:buSzPct val="125000"/>
              <a:buFont typeface="Wingdings" pitchFamily="2" charset="2"/>
              <a:buNone/>
            </a:pPr>
            <a:r>
              <a:rPr lang="tr-TR" altLang="tr-TR" dirty="0" smtClean="0"/>
              <a:t>	Bu veriler, davranışsal iş görüşmeleri vasıtasıyla elde edilen aday tepkilerini değerlendirmede de kriter olarak kullanılabilir. </a:t>
            </a:r>
          </a:p>
          <a:p>
            <a:pPr indent="273050">
              <a:lnSpc>
                <a:spcPct val="141000"/>
              </a:lnSpc>
              <a:spcAft>
                <a:spcPts val="1800"/>
              </a:spcAft>
              <a:buClr>
                <a:srgbClr val="66FFFF"/>
              </a:buClr>
              <a:buSzPct val="125000"/>
              <a:buFont typeface="Wingdings" pitchFamily="2" charset="2"/>
              <a:buNone/>
            </a:pPr>
            <a:r>
              <a:rPr lang="tr-TR" altLang="tr-TR" dirty="0" smtClean="0"/>
              <a:t>	Değerlendirme puanları, aynı zamanda, tedarik ve seçim işlevlerinin geçerliliğini belirlemede de kullanılabilmektedir. </a:t>
            </a:r>
          </a:p>
          <a:p>
            <a:endParaRPr lang="tr-TR" dirty="0"/>
          </a:p>
        </p:txBody>
      </p:sp>
    </p:spTree>
    <p:extLst>
      <p:ext uri="{BB962C8B-B14F-4D97-AF65-F5344CB8AC3E}">
        <p14:creationId xmlns:p14="http://schemas.microsoft.com/office/powerpoint/2010/main" val="3384134106"/>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pPr indent="273050">
              <a:lnSpc>
                <a:spcPct val="141000"/>
              </a:lnSpc>
              <a:spcAft>
                <a:spcPts val="1800"/>
              </a:spcAft>
              <a:buClr>
                <a:srgbClr val="66FFFF"/>
              </a:buClr>
              <a:buSzPct val="125000"/>
              <a:buFont typeface="Wingdings" pitchFamily="2" charset="2"/>
              <a:buNone/>
            </a:pPr>
            <a:r>
              <a:rPr lang="tr-TR" altLang="tr-TR" b="1" u="sng" dirty="0" smtClean="0"/>
              <a:t>Eğitim ve Geliştirme:</a:t>
            </a:r>
            <a:r>
              <a:rPr lang="tr-TR" altLang="tr-TR" b="1" dirty="0" smtClean="0"/>
              <a:t> </a:t>
            </a:r>
            <a:r>
              <a:rPr lang="tr-TR" altLang="tr-TR" dirty="0" smtClean="0"/>
              <a:t>Bir performans değerlendirme sisteminin</a:t>
            </a:r>
            <a:r>
              <a:rPr lang="tr-TR" altLang="tr-TR" b="1" dirty="0" smtClean="0"/>
              <a:t>, bir iş görenin eğitim ve geliştirme ihtiyacını ortaya koyması </a:t>
            </a:r>
            <a:r>
              <a:rPr lang="tr-TR" altLang="tr-TR" dirty="0" smtClean="0"/>
              <a:t>gerekir. </a:t>
            </a:r>
          </a:p>
          <a:p>
            <a:pPr indent="273050">
              <a:lnSpc>
                <a:spcPct val="141000"/>
              </a:lnSpc>
              <a:spcAft>
                <a:spcPts val="1800"/>
              </a:spcAft>
              <a:buClr>
                <a:srgbClr val="66FFFF"/>
              </a:buClr>
              <a:buSzPct val="125000"/>
              <a:buFont typeface="Wingdings" pitchFamily="2" charset="2"/>
              <a:buNone/>
            </a:pPr>
            <a:r>
              <a:rPr lang="tr-TR" altLang="tr-TR" dirty="0" smtClean="0"/>
              <a:t>Performans değerleme ile ulaşılan veriler, tüm kurumdaki </a:t>
            </a:r>
            <a:r>
              <a:rPr lang="tr-TR" altLang="tr-TR" b="1" dirty="0" smtClean="0"/>
              <a:t>çalışanların başarıları kadar eksik oldukları, yetersiz oldukları konular hakkında da bilgi verir. </a:t>
            </a:r>
          </a:p>
          <a:p>
            <a:pPr indent="273050">
              <a:lnSpc>
                <a:spcPct val="141000"/>
              </a:lnSpc>
              <a:spcAft>
                <a:spcPts val="1800"/>
              </a:spcAft>
              <a:buClr>
                <a:srgbClr val="66FFFF"/>
              </a:buClr>
              <a:buSzPct val="125000"/>
              <a:buFont typeface="Wingdings" pitchFamily="2" charset="2"/>
              <a:buNone/>
            </a:pPr>
            <a:r>
              <a:rPr lang="tr-TR" altLang="tr-TR" dirty="0" smtClean="0"/>
              <a:t>	Yetersiz olunan alanlar aynı zamanda birer eğitim ihtiyacı konusudur. </a:t>
            </a:r>
          </a:p>
          <a:p>
            <a:endParaRPr lang="tr-TR" dirty="0"/>
          </a:p>
        </p:txBody>
      </p:sp>
    </p:spTree>
    <p:extLst>
      <p:ext uri="{BB962C8B-B14F-4D97-AF65-F5344CB8AC3E}">
        <p14:creationId xmlns:p14="http://schemas.microsoft.com/office/powerpoint/2010/main" val="110235350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indent="273050" algn="just">
              <a:lnSpc>
                <a:spcPct val="141000"/>
              </a:lnSpc>
              <a:spcAft>
                <a:spcPct val="30000"/>
              </a:spcAft>
              <a:buClr>
                <a:srgbClr val="66FFFF"/>
              </a:buClr>
              <a:buSzPct val="125000"/>
              <a:buFont typeface="Wingdings" pitchFamily="2" charset="2"/>
              <a:buNone/>
              <a:defRPr/>
            </a:pPr>
            <a:r>
              <a:rPr lang="tr-TR" dirty="0" smtClean="0">
                <a:solidFill>
                  <a:srgbClr val="00FF00"/>
                </a:solidFill>
                <a:latin typeface="Arial" charset="0"/>
              </a:rPr>
              <a:t>	</a:t>
            </a:r>
            <a:r>
              <a:rPr lang="tr-TR" b="1" u="sng" dirty="0" smtClean="0">
                <a:latin typeface="Arial" charset="0"/>
              </a:rPr>
              <a:t>Kariyer Planlaması ve Geliştirme:</a:t>
            </a:r>
            <a:r>
              <a:rPr lang="tr-TR" b="1" dirty="0" smtClean="0">
                <a:latin typeface="Arial" charset="0"/>
              </a:rPr>
              <a:t> </a:t>
            </a:r>
            <a:r>
              <a:rPr lang="tr-TR" dirty="0" smtClean="0">
                <a:latin typeface="Arial" charset="0"/>
              </a:rPr>
              <a:t>Bu konuya bireysel ya da örgütsel açıdan bakılabilir. Her iki durumda da performans değerlendirme sonucunda elde edilen veriler, </a:t>
            </a:r>
            <a:r>
              <a:rPr lang="tr-TR" b="1" dirty="0" smtClean="0">
                <a:latin typeface="Arial" charset="0"/>
              </a:rPr>
              <a:t>bir </a:t>
            </a:r>
            <a:r>
              <a:rPr lang="tr-TR" b="1" dirty="0" err="1" smtClean="0">
                <a:latin typeface="Arial" charset="0"/>
              </a:rPr>
              <a:t>işgörenin</a:t>
            </a:r>
            <a:r>
              <a:rPr lang="tr-TR" b="1" dirty="0" smtClean="0">
                <a:latin typeface="Arial" charset="0"/>
              </a:rPr>
              <a:t> güçlü ve zayıf yönlerini ve kişinin gelişme potansiyelini belirlemede esas oluşturur.</a:t>
            </a:r>
          </a:p>
          <a:p>
            <a:pPr indent="273050" algn="just">
              <a:lnSpc>
                <a:spcPct val="141000"/>
              </a:lnSpc>
              <a:spcAft>
                <a:spcPct val="30000"/>
              </a:spcAft>
              <a:buClr>
                <a:srgbClr val="66FFFF"/>
              </a:buClr>
              <a:buSzPct val="125000"/>
              <a:buFont typeface="Wingdings" pitchFamily="2" charset="2"/>
              <a:buNone/>
              <a:defRPr/>
            </a:pPr>
            <a:r>
              <a:rPr lang="tr-TR" dirty="0" smtClean="0">
                <a:latin typeface="Arial" charset="0"/>
              </a:rPr>
              <a:t>	</a:t>
            </a:r>
            <a:r>
              <a:rPr lang="tr-TR" b="1" dirty="0" smtClean="0">
                <a:latin typeface="Arial" charset="0"/>
              </a:rPr>
              <a:t>Yöneticiler, bu tür bilgileri astlara yol göstermede ve onlara kendi kariyer planlarını geliştirip uygulamada yardımcı olmak amacıyla kullanabilir. </a:t>
            </a:r>
          </a:p>
          <a:p>
            <a:endParaRPr lang="tr-TR" dirty="0"/>
          </a:p>
        </p:txBody>
      </p:sp>
    </p:spTree>
    <p:extLst>
      <p:ext uri="{BB962C8B-B14F-4D97-AF65-F5344CB8AC3E}">
        <p14:creationId xmlns:p14="http://schemas.microsoft.com/office/powerpoint/2010/main" val="3336709186"/>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Ücret Yönetimi:</a:t>
            </a:r>
            <a:r>
              <a:rPr lang="tr-TR" altLang="tr-TR" b="1" dirty="0" smtClean="0"/>
              <a:t> </a:t>
            </a:r>
            <a:r>
              <a:rPr lang="tr-TR" altLang="tr-TR" dirty="0" smtClean="0"/>
              <a:t>Performans değerlendirme sonuçlarının yaygın olarak kullanıldığı başlıca alan ücret yönetimidir.</a:t>
            </a:r>
          </a:p>
          <a:p>
            <a:pPr indent="273050">
              <a:lnSpc>
                <a:spcPct val="141000"/>
              </a:lnSpc>
              <a:spcAft>
                <a:spcPts val="1800"/>
              </a:spcAft>
              <a:buClr>
                <a:srgbClr val="66FFFF"/>
              </a:buClr>
              <a:buSzPct val="125000"/>
              <a:buFont typeface="Wingdings" pitchFamily="2" charset="2"/>
              <a:buNone/>
            </a:pPr>
            <a:r>
              <a:rPr lang="tr-TR" altLang="tr-TR" dirty="0" smtClean="0"/>
              <a:t>	</a:t>
            </a:r>
            <a:r>
              <a:rPr lang="tr-TR" altLang="tr-TR" b="1" dirty="0" smtClean="0"/>
              <a:t>Elde edilen veriler ücret artışları ile diğer parasal ödüllerin dağıtımında belirleyici rol oynayacaktır. </a:t>
            </a:r>
          </a:p>
          <a:p>
            <a:pPr indent="273050">
              <a:lnSpc>
                <a:spcPct val="141000"/>
              </a:lnSpc>
              <a:spcAft>
                <a:spcPts val="1800"/>
              </a:spcAft>
              <a:buClr>
                <a:srgbClr val="66FFFF"/>
              </a:buClr>
              <a:buSzPct val="125000"/>
              <a:buFont typeface="Wingdings" pitchFamily="2" charset="2"/>
              <a:buNone/>
            </a:pPr>
            <a:r>
              <a:rPr lang="tr-TR" altLang="tr-TR" dirty="0" smtClean="0"/>
              <a:t>	Öncelikli amaç yüksek performans ve yüksek başarıyı ödüllendirmek, başarısızlığa değil başarıya odaklanmak olmalıdır. </a:t>
            </a:r>
          </a:p>
          <a:p>
            <a:endParaRPr lang="tr-TR" dirty="0"/>
          </a:p>
        </p:txBody>
      </p:sp>
    </p:spTree>
    <p:extLst>
      <p:ext uri="{BB962C8B-B14F-4D97-AF65-F5344CB8AC3E}">
        <p14:creationId xmlns:p14="http://schemas.microsoft.com/office/powerpoint/2010/main" val="210492344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pPr indent="273050">
              <a:lnSpc>
                <a:spcPct val="141000"/>
              </a:lnSpc>
              <a:spcAft>
                <a:spcPct val="30000"/>
              </a:spcAft>
              <a:buClr>
                <a:srgbClr val="66FFFF"/>
              </a:buClr>
              <a:buSzPct val="125000"/>
              <a:buFont typeface="Wingdings" pitchFamily="2" charset="2"/>
              <a:buNone/>
            </a:pPr>
            <a:r>
              <a:rPr lang="tr-TR" altLang="tr-TR" b="1" u="sng" dirty="0" smtClean="0"/>
              <a:t>Rotasyon, İş Genişletme, İş Zenginleştirme Uygulamaları: </a:t>
            </a:r>
            <a:r>
              <a:rPr lang="tr-TR" altLang="tr-TR" dirty="0" smtClean="0"/>
              <a:t>Performans değerlendirme ile ulaşılan sonuçların bireysel düzeydeki değerlendirmeleri ile </a:t>
            </a:r>
            <a:r>
              <a:rPr lang="tr-TR" altLang="tr-TR" b="1" dirty="0" smtClean="0"/>
              <a:t>belirli yerde mutsuz olan ancak başka bir görevde başarılı olacağına inanılan personelin rotasyonu için </a:t>
            </a:r>
            <a:r>
              <a:rPr lang="tr-TR" altLang="tr-TR" dirty="0" smtClean="0"/>
              <a:t>de kullanılması mümkündür. </a:t>
            </a:r>
          </a:p>
          <a:p>
            <a:pPr indent="273050">
              <a:lnSpc>
                <a:spcPct val="141000"/>
              </a:lnSpc>
              <a:spcAft>
                <a:spcPct val="30000"/>
              </a:spcAft>
              <a:buClr>
                <a:srgbClr val="66FFFF"/>
              </a:buClr>
              <a:buSzPct val="125000"/>
              <a:buFont typeface="Wingdings" pitchFamily="2" charset="2"/>
              <a:buNone/>
            </a:pPr>
            <a:r>
              <a:rPr lang="tr-TR" altLang="tr-TR" dirty="0" smtClean="0"/>
              <a:t>İşini yetersiz gören yetenekli çalışanların </a:t>
            </a:r>
            <a:r>
              <a:rPr lang="tr-TR" altLang="tr-TR" b="1" dirty="0" smtClean="0"/>
              <a:t>işleri zenginleştirilebilir veya işleri genişletilebilir, </a:t>
            </a:r>
            <a:r>
              <a:rPr lang="tr-TR" altLang="tr-TR" dirty="0" smtClean="0"/>
              <a:t>yeni görev ve sorumluluklar verilebilir. </a:t>
            </a:r>
          </a:p>
          <a:p>
            <a:pPr indent="273050">
              <a:lnSpc>
                <a:spcPct val="141000"/>
              </a:lnSpc>
              <a:spcAft>
                <a:spcPct val="30000"/>
              </a:spcAft>
              <a:buClr>
                <a:srgbClr val="66FFFF"/>
              </a:buClr>
              <a:buSzPct val="125000"/>
              <a:buFont typeface="Wingdings" pitchFamily="2" charset="2"/>
              <a:buNone/>
            </a:pPr>
            <a:r>
              <a:rPr lang="tr-TR" altLang="tr-TR" dirty="0" smtClean="0"/>
              <a:t>Özellikle performans değerleme sonucunda kişiler ile yapılan görüşmelerden edinilen bilgiler bu uygulamalara temel oluşturabilirler.</a:t>
            </a:r>
          </a:p>
          <a:p>
            <a:endParaRPr lang="tr-TR" dirty="0"/>
          </a:p>
        </p:txBody>
      </p:sp>
    </p:spTree>
    <p:extLst>
      <p:ext uri="{BB962C8B-B14F-4D97-AF65-F5344CB8AC3E}">
        <p14:creationId xmlns:p14="http://schemas.microsoft.com/office/powerpoint/2010/main" val="18521942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indent="273050">
              <a:lnSpc>
                <a:spcPct val="151000"/>
              </a:lnSpc>
              <a:spcAft>
                <a:spcPts val="1800"/>
              </a:spcAft>
              <a:buClr>
                <a:srgbClr val="66FFFF"/>
              </a:buClr>
              <a:buSzPct val="125000"/>
              <a:buFont typeface="Wingdings" pitchFamily="2" charset="2"/>
              <a:buNone/>
            </a:pPr>
            <a:r>
              <a:rPr lang="tr-TR" altLang="tr-TR" b="1" u="sng" dirty="0" smtClean="0"/>
              <a:t>Sözleşme Yenileme veya İşten Çıkarma:</a:t>
            </a:r>
            <a:r>
              <a:rPr lang="tr-TR" altLang="tr-TR" b="1" dirty="0" smtClean="0"/>
              <a:t> </a:t>
            </a:r>
            <a:r>
              <a:rPr lang="tr-TR" altLang="tr-TR" dirty="0" smtClean="0"/>
              <a:t>Performans değerlendirme sonuçlarının kullanıldığı önemli bir alan da sözleşmelerin yenilenmesi veya işten çıkarma kararlarıdır.</a:t>
            </a:r>
          </a:p>
          <a:p>
            <a:pPr indent="273050">
              <a:lnSpc>
                <a:spcPct val="151000"/>
              </a:lnSpc>
              <a:spcAft>
                <a:spcPts val="1800"/>
              </a:spcAft>
              <a:buClr>
                <a:srgbClr val="66FFFF"/>
              </a:buClr>
              <a:buSzPct val="125000"/>
              <a:buFont typeface="Wingdings" pitchFamily="2" charset="2"/>
              <a:buNone/>
            </a:pPr>
            <a:r>
              <a:rPr lang="tr-TR" altLang="tr-TR" dirty="0" smtClean="0"/>
              <a:t>Bu kararlarda tek etken olmasa da performansı yüksek olan kişiler ile işe devam edilmesi, sürekli olarak düşük performans gösteren kişiler ile çalışılmaması da doğal bir sonuç olarak değerlendirilmelidir. </a:t>
            </a:r>
          </a:p>
          <a:p>
            <a:endParaRPr lang="tr-TR" dirty="0"/>
          </a:p>
        </p:txBody>
      </p:sp>
    </p:spTree>
    <p:extLst>
      <p:ext uri="{BB962C8B-B14F-4D97-AF65-F5344CB8AC3E}">
        <p14:creationId xmlns:p14="http://schemas.microsoft.com/office/powerpoint/2010/main" val="1716044470"/>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Performans Değerleme Süreci</a:t>
            </a:r>
            <a:endParaRPr lang="tr-TR" dirty="0"/>
          </a:p>
        </p:txBody>
      </p:sp>
      <p:sp>
        <p:nvSpPr>
          <p:cNvPr id="3" name="2 İçerik Yer Tutucusu"/>
          <p:cNvSpPr>
            <a:spLocks noGrp="1"/>
          </p:cNvSpPr>
          <p:nvPr>
            <p:ph idx="1"/>
          </p:nvPr>
        </p:nvSpPr>
        <p:spPr/>
        <p:txBody>
          <a:bodyPr/>
          <a:lstStyle/>
          <a:p>
            <a:r>
              <a:rPr lang="tr-TR" dirty="0" smtClean="0"/>
              <a:t>Performans değerlemenin süreç olarak üç temel davranış safhasını gerekli kılar;</a:t>
            </a:r>
          </a:p>
          <a:p>
            <a:r>
              <a:rPr lang="tr-TR" dirty="0" smtClean="0"/>
              <a:t>1. Performans kriterlerinin belirlenmesi</a:t>
            </a:r>
          </a:p>
          <a:p>
            <a:r>
              <a:rPr lang="tr-TR" dirty="0" smtClean="0"/>
              <a:t>2. Performans değerleme sisteminin seçilmesi</a:t>
            </a:r>
          </a:p>
          <a:p>
            <a:r>
              <a:rPr lang="tr-TR" dirty="0" smtClean="0"/>
              <a:t>3. Elde edilen bilgilerin kullanılması</a:t>
            </a:r>
            <a:endParaRPr lang="tr-TR" dirty="0"/>
          </a:p>
        </p:txBody>
      </p:sp>
    </p:spTree>
    <p:extLst>
      <p:ext uri="{BB962C8B-B14F-4D97-AF65-F5344CB8AC3E}">
        <p14:creationId xmlns:p14="http://schemas.microsoft.com/office/powerpoint/2010/main" val="140203722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marL="179388" lvl="1" indent="449263">
              <a:lnSpc>
                <a:spcPct val="150000"/>
              </a:lnSpc>
              <a:spcAft>
                <a:spcPts val="1800"/>
              </a:spcAft>
            </a:pPr>
            <a:r>
              <a:rPr lang="tr-TR" altLang="tr-TR" sz="2400" b="1" u="sng" dirty="0" smtClean="0"/>
              <a:t>Kriterlerin Belirlenmesi:</a:t>
            </a:r>
            <a:r>
              <a:rPr lang="tr-TR" altLang="tr-TR" sz="2400" b="1" dirty="0" smtClean="0"/>
              <a:t> </a:t>
            </a:r>
            <a:r>
              <a:rPr lang="tr-TR" altLang="tr-TR" sz="2400" dirty="0" smtClean="0"/>
              <a:t>Sürecin ilk ve en önemli aşaması performans kriterlerinin belirlenmesidir.</a:t>
            </a:r>
          </a:p>
          <a:p>
            <a:pPr marL="179388" lvl="1" indent="449263">
              <a:lnSpc>
                <a:spcPct val="150000"/>
              </a:lnSpc>
              <a:spcAft>
                <a:spcPts val="1800"/>
              </a:spcAft>
            </a:pPr>
            <a:r>
              <a:rPr lang="tr-TR" altLang="tr-TR" sz="2400" dirty="0" smtClean="0"/>
              <a:t>Kriterlerin doğru seçimi, performans değerlendirme sistemi ile elde edeceğimiz </a:t>
            </a:r>
            <a:r>
              <a:rPr lang="tr-TR" altLang="tr-TR" sz="2400" b="1" dirty="0" smtClean="0"/>
              <a:t>verilerin güvenirliliği ve geçerliliğinde</a:t>
            </a:r>
            <a:r>
              <a:rPr lang="tr-TR" altLang="tr-TR" sz="2400" dirty="0" smtClean="0"/>
              <a:t> de etkili olacaktır. </a:t>
            </a:r>
          </a:p>
        </p:txBody>
      </p:sp>
    </p:spTree>
    <p:extLst>
      <p:ext uri="{BB962C8B-B14F-4D97-AF65-F5344CB8AC3E}">
        <p14:creationId xmlns:p14="http://schemas.microsoft.com/office/powerpoint/2010/main" val="64107510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marL="0" lvl="1">
              <a:lnSpc>
                <a:spcPct val="101000"/>
              </a:lnSpc>
              <a:spcAft>
                <a:spcPct val="30000"/>
              </a:spcAft>
              <a:tabLst>
                <a:tab pos="273050" algn="l"/>
              </a:tabLst>
            </a:pPr>
            <a:r>
              <a:rPr lang="tr-TR" altLang="tr-TR" sz="2400" dirty="0" smtClean="0"/>
              <a:t>Genel çizgileriyle değerlendirmeye temel olan kriterler dört grupta toplanabilir.</a:t>
            </a:r>
          </a:p>
          <a:p>
            <a:pPr marL="0" lvl="1">
              <a:lnSpc>
                <a:spcPct val="101000"/>
              </a:lnSpc>
              <a:spcAft>
                <a:spcPct val="30000"/>
              </a:spcAft>
              <a:buClr>
                <a:srgbClr val="66FFFF"/>
              </a:buClr>
              <a:buSzPct val="130000"/>
              <a:buFontTx/>
              <a:buChar char="•"/>
              <a:tabLst>
                <a:tab pos="273050" algn="l"/>
              </a:tabLst>
            </a:pPr>
            <a:r>
              <a:rPr lang="tr-TR" altLang="tr-TR" sz="2400" b="1" dirty="0" smtClean="0"/>
              <a:t>  Çalışanların temel nitelik ve niceliği,</a:t>
            </a:r>
          </a:p>
          <a:p>
            <a:pPr marL="0" lvl="1">
              <a:lnSpc>
                <a:spcPct val="101000"/>
              </a:lnSpc>
              <a:spcAft>
                <a:spcPct val="30000"/>
              </a:spcAft>
              <a:buClr>
                <a:srgbClr val="66FFFF"/>
              </a:buClr>
              <a:buSzPct val="130000"/>
              <a:buFontTx/>
              <a:buChar char="•"/>
              <a:tabLst>
                <a:tab pos="273050" algn="l"/>
              </a:tabLst>
            </a:pPr>
            <a:r>
              <a:rPr lang="tr-TR" altLang="tr-TR" sz="2400" b="1" dirty="0" smtClean="0"/>
              <a:t>  İş bilgisi ve yeteneği,</a:t>
            </a:r>
          </a:p>
          <a:p>
            <a:pPr marL="0" lvl="1">
              <a:lnSpc>
                <a:spcPct val="101000"/>
              </a:lnSpc>
              <a:spcAft>
                <a:spcPct val="30000"/>
              </a:spcAft>
              <a:buClr>
                <a:srgbClr val="66FFFF"/>
              </a:buClr>
              <a:buSzPct val="130000"/>
              <a:buFontTx/>
              <a:buChar char="•"/>
              <a:tabLst>
                <a:tab pos="273050" algn="l"/>
              </a:tabLst>
            </a:pPr>
            <a:r>
              <a:rPr lang="tr-TR" altLang="tr-TR" sz="2400" b="1" dirty="0" smtClean="0"/>
              <a:t>  Bireysel özellikler,</a:t>
            </a:r>
          </a:p>
          <a:p>
            <a:pPr marL="0" lvl="1">
              <a:lnSpc>
                <a:spcPct val="101000"/>
              </a:lnSpc>
              <a:spcAft>
                <a:spcPct val="30000"/>
              </a:spcAft>
              <a:buClr>
                <a:srgbClr val="66FFFF"/>
              </a:buClr>
              <a:buSzPct val="130000"/>
              <a:buFontTx/>
              <a:buChar char="•"/>
              <a:tabLst>
                <a:tab pos="273050" algn="l"/>
              </a:tabLst>
            </a:pPr>
            <a:r>
              <a:rPr lang="tr-TR" altLang="tr-TR" sz="2400" b="1" dirty="0" smtClean="0"/>
              <a:t>  Bireyin ilişki ve davranışları.</a:t>
            </a:r>
          </a:p>
          <a:p>
            <a:pPr marL="0" lvl="1">
              <a:lnSpc>
                <a:spcPct val="101000"/>
              </a:lnSpc>
              <a:spcAft>
                <a:spcPct val="30000"/>
              </a:spcAft>
              <a:tabLst>
                <a:tab pos="273050" algn="l"/>
              </a:tabLst>
            </a:pPr>
            <a:r>
              <a:rPr lang="tr-TR" altLang="tr-TR" sz="2400" dirty="0" smtClean="0"/>
              <a:t>	Bu temel kriterler kendi içinde alt kriterlere ayrılır ve işin yapılmasına göre değişik sayıda olur. </a:t>
            </a:r>
          </a:p>
          <a:p>
            <a:endParaRPr lang="tr-TR" dirty="0"/>
          </a:p>
        </p:txBody>
      </p:sp>
    </p:spTree>
    <p:extLst>
      <p:ext uri="{BB962C8B-B14F-4D97-AF65-F5344CB8AC3E}">
        <p14:creationId xmlns:p14="http://schemas.microsoft.com/office/powerpoint/2010/main" val="70704822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u="sng" dirty="0" smtClean="0"/>
              <a:t>Değerleme Standartları</a:t>
            </a:r>
          </a:p>
          <a:p>
            <a:pPr algn="just">
              <a:buFont typeface="Wingdings" pitchFamily="2" charset="2"/>
              <a:buChar char="Ø"/>
            </a:pPr>
            <a:r>
              <a:rPr lang="tr-TR" dirty="0" smtClean="0"/>
              <a:t>Objektif ve ölçülebilir olmalı</a:t>
            </a:r>
          </a:p>
          <a:p>
            <a:pPr algn="just">
              <a:buFont typeface="Wingdings" pitchFamily="2" charset="2"/>
              <a:buChar char="Ø"/>
            </a:pPr>
            <a:r>
              <a:rPr lang="tr-TR" dirty="0" smtClean="0"/>
              <a:t>Yapılan işle ilgili olmalı, özel hayata ilişkin ayrıntılı değerlendirmelere yer verilmemelidir,</a:t>
            </a:r>
          </a:p>
          <a:p>
            <a:pPr algn="just">
              <a:buFont typeface="Wingdings" pitchFamily="2" charset="2"/>
              <a:buChar char="Ø"/>
            </a:pPr>
            <a:r>
              <a:rPr lang="tr-TR" dirty="0" smtClean="0"/>
              <a:t>Çalışma sonuçları ölçmeye imkan vermelidir</a:t>
            </a:r>
          </a:p>
          <a:p>
            <a:pPr>
              <a:buFont typeface="Wingdings" pitchFamily="2" charset="2"/>
              <a:buChar char="Ø"/>
            </a:pPr>
            <a:r>
              <a:rPr lang="tr-TR" dirty="0" smtClean="0"/>
              <a:t>Basit, kolay anlaşılır ve işlerle ilgili olmalıdır,</a:t>
            </a:r>
          </a:p>
          <a:p>
            <a:pPr>
              <a:buFont typeface="Wingdings" pitchFamily="2" charset="2"/>
              <a:buChar char="Ø"/>
            </a:pPr>
            <a:r>
              <a:rPr lang="tr-TR" dirty="0" smtClean="0"/>
              <a:t>Mevcut durumu tüm gerçekliği ile ortaya koyabilmelidir</a:t>
            </a:r>
          </a:p>
          <a:p>
            <a:endParaRPr lang="tr-TR" dirty="0"/>
          </a:p>
        </p:txBody>
      </p:sp>
    </p:spTree>
    <p:extLst>
      <p:ext uri="{BB962C8B-B14F-4D97-AF65-F5344CB8AC3E}">
        <p14:creationId xmlns:p14="http://schemas.microsoft.com/office/powerpoint/2010/main" val="2569548733"/>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marL="179388" lvl="1" indent="176213">
              <a:lnSpc>
                <a:spcPct val="161000"/>
              </a:lnSpc>
              <a:spcAft>
                <a:spcPct val="30000"/>
              </a:spcAft>
            </a:pPr>
            <a:r>
              <a:rPr lang="tr-TR" altLang="tr-TR" b="1" u="sng" dirty="0" smtClean="0"/>
              <a:t>Değerlendirme </a:t>
            </a:r>
            <a:r>
              <a:rPr lang="tr-TR" altLang="tr-TR" b="1" u="sng" dirty="0" err="1" smtClean="0"/>
              <a:t>Periyodlarının</a:t>
            </a:r>
            <a:r>
              <a:rPr lang="tr-TR" altLang="tr-TR" b="1" u="sng" dirty="0" smtClean="0"/>
              <a:t> Belirlenmesi: </a:t>
            </a:r>
          </a:p>
          <a:p>
            <a:pPr marL="179388" lvl="1" indent="176213">
              <a:lnSpc>
                <a:spcPct val="161000"/>
              </a:lnSpc>
              <a:spcAft>
                <a:spcPct val="30000"/>
              </a:spcAft>
            </a:pPr>
            <a:r>
              <a:rPr lang="tr-TR" altLang="tr-TR" sz="2300" dirty="0" smtClean="0"/>
              <a:t>	Birbirine çok yakın </a:t>
            </a:r>
            <a:r>
              <a:rPr lang="tr-TR" altLang="tr-TR" sz="2300" dirty="0" err="1" smtClean="0"/>
              <a:t>periyodlara</a:t>
            </a:r>
            <a:r>
              <a:rPr lang="tr-TR" altLang="tr-TR" sz="2300" dirty="0" smtClean="0"/>
              <a:t> sıkıştırılmış değerleme çalışması zaman alıcı olduğu kadar, kısa dönem içinde değer yargılarında da önemli değişiklikler getirmez. </a:t>
            </a:r>
          </a:p>
          <a:p>
            <a:pPr marL="179388" lvl="1" indent="176213">
              <a:lnSpc>
                <a:spcPct val="161000"/>
              </a:lnSpc>
              <a:spcAft>
                <a:spcPct val="30000"/>
              </a:spcAft>
            </a:pPr>
            <a:r>
              <a:rPr lang="tr-TR" altLang="tr-TR" sz="2300" dirty="0" smtClean="0"/>
              <a:t>	Sık sık yapılan değerlemeler iş gören üzerinde baskı etkisi yaratabilir. Bu nedenle en uygun görülen ve uygulamada kabul gören periyot </a:t>
            </a:r>
            <a:r>
              <a:rPr lang="tr-TR" altLang="tr-TR" sz="2300" b="1" dirty="0" smtClean="0"/>
              <a:t>altı aylık veya bir yıllık </a:t>
            </a:r>
            <a:r>
              <a:rPr lang="tr-TR" altLang="tr-TR" sz="2300" dirty="0" smtClean="0"/>
              <a:t>uygulamalardır.</a:t>
            </a:r>
            <a:endParaRPr lang="tr-TR" altLang="tr-TR" sz="2300" dirty="0"/>
          </a:p>
        </p:txBody>
      </p:sp>
    </p:spTree>
    <p:extLst>
      <p:ext uri="{BB962C8B-B14F-4D97-AF65-F5344CB8AC3E}">
        <p14:creationId xmlns:p14="http://schemas.microsoft.com/office/powerpoint/2010/main" val="310611382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marL="179388" lvl="1" indent="176213">
              <a:lnSpc>
                <a:spcPct val="121000"/>
              </a:lnSpc>
              <a:spcAft>
                <a:spcPct val="30000"/>
              </a:spcAft>
            </a:pPr>
            <a:r>
              <a:rPr lang="tr-TR" altLang="tr-TR" b="1" u="sng" dirty="0" smtClean="0"/>
              <a:t>Değerlendirmenin Kim/Kimler Tarafından Yapılacağının Belirlenmesi: </a:t>
            </a:r>
          </a:p>
          <a:p>
            <a:pPr marL="179388" lvl="1" indent="176213" algn="just">
              <a:lnSpc>
                <a:spcPct val="121000"/>
              </a:lnSpc>
              <a:spcAft>
                <a:spcPct val="30000"/>
              </a:spcAft>
            </a:pPr>
            <a:r>
              <a:rPr lang="tr-TR" altLang="tr-TR" sz="2300" dirty="0" smtClean="0"/>
              <a:t>	</a:t>
            </a:r>
            <a:r>
              <a:rPr lang="tr-TR" altLang="tr-TR" sz="2100" dirty="0" smtClean="0"/>
              <a:t>Değerlendirmenin kim ya da kimler tarafından yapılması konusunda çok değişik alternatifler sunulabilir:</a:t>
            </a:r>
          </a:p>
          <a:p>
            <a:pPr marL="179388" lvl="1" indent="176213">
              <a:lnSpc>
                <a:spcPct val="121000"/>
              </a:lnSpc>
              <a:buClr>
                <a:srgbClr val="66FFFF"/>
              </a:buClr>
              <a:buSzPct val="130000"/>
              <a:buFont typeface="Wingdings" pitchFamily="2" charset="2"/>
              <a:buChar char="ü"/>
            </a:pPr>
            <a:r>
              <a:rPr lang="tr-TR" altLang="tr-TR" sz="2100" dirty="0" smtClean="0"/>
              <a:t> Değerlendirmenin yöneticiler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Kişinin kendi kendini değerlendirmesi (</a:t>
            </a:r>
            <a:r>
              <a:rPr lang="tr-TR" altLang="tr-TR" sz="2100" dirty="0" err="1" smtClean="0"/>
              <a:t>özdeğerlendirme</a:t>
            </a:r>
            <a:r>
              <a:rPr lang="tr-TR" altLang="tr-TR" sz="2100" dirty="0" smtClean="0"/>
              <a:t>),</a:t>
            </a:r>
          </a:p>
          <a:p>
            <a:pPr marL="179388" lvl="1" indent="176213">
              <a:lnSpc>
                <a:spcPct val="121000"/>
              </a:lnSpc>
              <a:buClr>
                <a:srgbClr val="66FFFF"/>
              </a:buClr>
              <a:buSzPct val="130000"/>
              <a:buFont typeface="Wingdings" pitchFamily="2" charset="2"/>
              <a:buChar char="ü"/>
            </a:pPr>
            <a:r>
              <a:rPr lang="tr-TR" altLang="tr-TR" sz="2100" dirty="0" smtClean="0"/>
              <a:t> Değerlendirmenin iş arkadaşları (eşitler)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takım arkadaşları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astlar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müşteriler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360 Derece değerlendirme sistemi.</a:t>
            </a:r>
            <a:endParaRPr lang="tr-TR" altLang="tr-TR" sz="2300" dirty="0" smtClean="0"/>
          </a:p>
          <a:p>
            <a:endParaRPr lang="tr-TR" dirty="0"/>
          </a:p>
        </p:txBody>
      </p:sp>
    </p:spTree>
    <p:extLst>
      <p:ext uri="{BB962C8B-B14F-4D97-AF65-F5344CB8AC3E}">
        <p14:creationId xmlns:p14="http://schemas.microsoft.com/office/powerpoint/2010/main" val="2732734652"/>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1026" name="Object 2"/>
          <p:cNvGraphicFramePr>
            <a:graphicFrameLocks noGrp="1" noChangeAspect="1"/>
          </p:cNvGraphicFramePr>
          <p:nvPr>
            <p:ph idx="1"/>
          </p:nvPr>
        </p:nvGraphicFramePr>
        <p:xfrm>
          <a:off x="1714500" y="2414588"/>
          <a:ext cx="5715000" cy="3429000"/>
        </p:xfrm>
        <a:graphic>
          <a:graphicData uri="http://schemas.openxmlformats.org/presentationml/2006/ole">
            <mc:AlternateContent xmlns:mc="http://schemas.openxmlformats.org/markup-compatibility/2006">
              <mc:Choice xmlns:v="urn:schemas-microsoft-com:vml" Requires="v">
                <p:oleObj spid="_x0000_s1033" name="Photo Editor Photo" r:id="rId3" imgW="5714286" imgH="3428571" progId="MSPhotoEd.3">
                  <p:embed/>
                </p:oleObj>
              </mc:Choice>
              <mc:Fallback>
                <p:oleObj name="Photo Editor Photo" r:id="rId3" imgW="5714286" imgH="3428571"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2414588"/>
                        <a:ext cx="5715000" cy="34290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03918811"/>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Yöntemleri</a:t>
            </a:r>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1. Sıralama Yöntemi İle İkili Karşılaştırma</a:t>
            </a:r>
          </a:p>
          <a:p>
            <a:pPr algn="just">
              <a:buFont typeface="Wingdings" pitchFamily="2" charset="2"/>
              <a:buChar char="Ø"/>
            </a:pPr>
            <a:r>
              <a:rPr lang="tr-TR" dirty="0" smtClean="0"/>
              <a:t>Çalışanların değerleyici tarafından başarılarına göre sıralandığı bu yöntemin esası, çalışanları diğer çalışanlarla karşılaştırmaktır. </a:t>
            </a:r>
          </a:p>
          <a:p>
            <a:pPr algn="just">
              <a:buFont typeface="Wingdings" pitchFamily="2" charset="2"/>
              <a:buChar char="Ø"/>
            </a:pPr>
            <a:endParaRPr lang="tr-TR" dirty="0" smtClean="0"/>
          </a:p>
          <a:p>
            <a:pPr algn="just">
              <a:buFont typeface="Wingdings" pitchFamily="2" charset="2"/>
              <a:buChar char="Ø"/>
            </a:pPr>
            <a:r>
              <a:rPr lang="tr-TR" dirty="0" smtClean="0"/>
              <a:t>Tüm çalışanlar, işbirliği, tutum, kişisel girişim gibi bazı nitelikler açısından en iyi olandan en zayıf olana doğru sıralanırlar.</a:t>
            </a:r>
            <a:endParaRPr lang="tr-TR" dirty="0"/>
          </a:p>
        </p:txBody>
      </p:sp>
    </p:spTree>
    <p:extLst>
      <p:ext uri="{BB962C8B-B14F-4D97-AF65-F5344CB8AC3E}">
        <p14:creationId xmlns:p14="http://schemas.microsoft.com/office/powerpoint/2010/main" val="288577580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b="1" dirty="0" smtClean="0">
                <a:latin typeface="Arial" pitchFamily="34" charset="0"/>
              </a:rPr>
              <a:t>ikili karşılaştırma yönteminde i</a:t>
            </a:r>
            <a:r>
              <a:rPr lang="tr-TR" altLang="tr-TR" dirty="0" smtClean="0">
                <a:latin typeface="Arial" pitchFamily="34" charset="0"/>
              </a:rPr>
              <a:t>se, her çalışan bir dolan ikil karşılaştırma yönteminde ise, her çalışan bir diğeri ile tek tek karşılaştırılır. </a:t>
            </a:r>
            <a:br>
              <a:rPr lang="tr-TR" altLang="tr-TR" dirty="0" smtClean="0">
                <a:latin typeface="Arial" pitchFamily="34" charset="0"/>
              </a:rPr>
            </a:br>
            <a:r>
              <a:rPr lang="tr-TR" altLang="tr-TR" sz="1600" dirty="0" smtClean="0">
                <a:latin typeface="Arial" pitchFamily="34" charset="0"/>
              </a:rPr>
              <a:t/>
            </a:r>
            <a:br>
              <a:rPr lang="tr-TR" altLang="tr-TR" sz="1600" dirty="0" smtClean="0">
                <a:latin typeface="Arial" pitchFamily="34" charset="0"/>
              </a:rPr>
            </a:br>
            <a:r>
              <a:rPr lang="tr-TR" altLang="tr-TR" dirty="0" smtClean="0">
                <a:latin typeface="Arial" pitchFamily="34" charset="0"/>
              </a:rPr>
              <a:t>Önceden belirlenen çiftlerin birbirleri ile karşılaştırılması sonucunda başarılı olan çalışanın yanına konan işaretler toplanır ve en çok işareti olandan en az işareti olana doğru bir sıralama yapılır.</a:t>
            </a:r>
            <a:r>
              <a:rPr lang="tr-TR" altLang="tr-TR" sz="1600" dirty="0" smtClean="0">
                <a:latin typeface="Arial" pitchFamily="34" charset="0"/>
              </a:rPr>
              <a:t/>
            </a:r>
            <a:br>
              <a:rPr lang="tr-TR" altLang="tr-TR" sz="1600" dirty="0" smtClean="0">
                <a:latin typeface="Arial" pitchFamily="34" charset="0"/>
              </a:rPr>
            </a:br>
            <a:endParaRPr lang="tr-TR" dirty="0"/>
          </a:p>
        </p:txBody>
      </p:sp>
    </p:spTree>
    <p:extLst>
      <p:ext uri="{BB962C8B-B14F-4D97-AF65-F5344CB8AC3E}">
        <p14:creationId xmlns:p14="http://schemas.microsoft.com/office/powerpoint/2010/main" val="34547842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Line 2"/>
          <p:cNvSpPr>
            <a:spLocks noChangeShapeType="1"/>
          </p:cNvSpPr>
          <p:nvPr/>
        </p:nvSpPr>
        <p:spPr bwMode="auto">
          <a:xfrm flipV="1">
            <a:off x="2266950"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46084" name="Line 3"/>
          <p:cNvSpPr>
            <a:spLocks noChangeShapeType="1"/>
          </p:cNvSpPr>
          <p:nvPr/>
        </p:nvSpPr>
        <p:spPr bwMode="auto">
          <a:xfrm flipV="1">
            <a:off x="6156325"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91140" name="Rectangle 4"/>
          <p:cNvSpPr>
            <a:spLocks noChangeArrowheads="1"/>
          </p:cNvSpPr>
          <p:nvPr/>
        </p:nvSpPr>
        <p:spPr bwMode="auto">
          <a:xfrm>
            <a:off x="395288" y="1036638"/>
            <a:ext cx="8424862" cy="431800"/>
          </a:xfrm>
          <a:prstGeom prst="rect">
            <a:avLst/>
          </a:prstGeom>
          <a:noFill/>
          <a:ln w="9525">
            <a:noFill/>
            <a:miter lim="800000"/>
            <a:headEnd/>
            <a:tailEnd/>
          </a:ln>
        </p:spPr>
        <p:txBody>
          <a:bodyPr anchor="ctr">
            <a:spAutoFit/>
          </a:bodyPr>
          <a:lstStyle/>
          <a:p>
            <a:pPr algn="just">
              <a:tabLst>
                <a:tab pos="2700338" algn="l"/>
              </a:tabLst>
            </a:pPr>
            <a:r>
              <a:rPr lang="tr-TR" altLang="tr-TR" sz="2000" b="1" dirty="0">
                <a:solidFill>
                  <a:prstClr val="black"/>
                </a:solidFill>
                <a:latin typeface="Times New Roman" pitchFamily="18" charset="0"/>
                <a:cs typeface="Times New Roman" pitchFamily="18" charset="0"/>
              </a:rPr>
              <a:t>  </a:t>
            </a:r>
            <a:r>
              <a:rPr lang="tr-TR" altLang="tr-TR" sz="2200" b="1" dirty="0">
                <a:solidFill>
                  <a:prstClr val="black"/>
                </a:solidFill>
                <a:latin typeface="Times New Roman" pitchFamily="18" charset="0"/>
                <a:cs typeface="Times New Roman" pitchFamily="18" charset="0"/>
              </a:rPr>
              <a:t>İşe Göre Değerlendirme	         Yaratıcılığa Göre Değerlendirme</a:t>
            </a:r>
            <a:endParaRPr lang="tr-TR" altLang="tr-TR" sz="2200" b="1" dirty="0">
              <a:solidFill>
                <a:prstClr val="black"/>
              </a:solidFill>
            </a:endParaRPr>
          </a:p>
        </p:txBody>
      </p:sp>
      <p:graphicFrame>
        <p:nvGraphicFramePr>
          <p:cNvPr id="948346" name="Group 122"/>
          <p:cNvGraphicFramePr>
            <a:graphicFrameLocks noGrp="1"/>
          </p:cNvGraphicFramePr>
          <p:nvPr/>
        </p:nvGraphicFramePr>
        <p:xfrm>
          <a:off x="785785" y="1628775"/>
          <a:ext cx="8059763" cy="3487739"/>
        </p:xfrm>
        <a:graphic>
          <a:graphicData uri="http://schemas.openxmlformats.org/drawingml/2006/table">
            <a:tbl>
              <a:tblPr/>
              <a:tblGrid>
                <a:gridCol w="689743"/>
                <a:gridCol w="504051"/>
                <a:gridCol w="576058"/>
                <a:gridCol w="576058"/>
                <a:gridCol w="648066"/>
                <a:gridCol w="648066"/>
                <a:gridCol w="296727"/>
                <a:gridCol w="1143419"/>
                <a:gridCol w="504051"/>
                <a:gridCol w="576058"/>
                <a:gridCol w="576058"/>
                <a:gridCol w="720073"/>
                <a:gridCol w="601335"/>
              </a:tblGrid>
              <a:tr h="792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endParaRP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2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2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bl>
          </a:graphicData>
        </a:graphic>
      </p:graphicFrame>
      <p:sp>
        <p:nvSpPr>
          <p:cNvPr id="91255" name="Rectangle 120"/>
          <p:cNvSpPr>
            <a:spLocks noChangeArrowheads="1"/>
          </p:cNvSpPr>
          <p:nvPr/>
        </p:nvSpPr>
        <p:spPr bwMode="auto">
          <a:xfrm>
            <a:off x="900113" y="5737225"/>
            <a:ext cx="7416800" cy="460375"/>
          </a:xfrm>
          <a:prstGeom prst="rect">
            <a:avLst/>
          </a:prstGeom>
          <a:noFill/>
          <a:ln w="9525">
            <a:noFill/>
            <a:miter lim="800000"/>
            <a:headEnd/>
            <a:tailEnd/>
          </a:ln>
        </p:spPr>
        <p:txBody>
          <a:bodyPr anchor="ctr">
            <a:spAutoFit/>
          </a:bodyPr>
          <a:lstStyle/>
          <a:p>
            <a:pPr indent="449263" algn="just"/>
            <a:r>
              <a:rPr lang="de-DE" altLang="tr-TR" sz="2400" b="1" dirty="0">
                <a:solidFill>
                  <a:srgbClr val="FF0000"/>
                </a:solidFill>
                <a:latin typeface="Times New Roman" pitchFamily="18" charset="0"/>
                <a:cs typeface="Times New Roman" pitchFamily="18" charset="0"/>
              </a:rPr>
              <a:t>B</a:t>
            </a:r>
            <a:r>
              <a:rPr lang="tr-TR" altLang="tr-TR" sz="2400" b="1" dirty="0" err="1">
                <a:solidFill>
                  <a:srgbClr val="FF0000"/>
                </a:solidFill>
                <a:latin typeface="Times New Roman" pitchFamily="18" charset="0"/>
                <a:cs typeface="Times New Roman" pitchFamily="18" charset="0"/>
              </a:rPr>
              <a:t>irol</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r>
              <a:rPr lang="de-DE" altLang="tr-TR" sz="2400" b="1" dirty="0">
                <a:solidFill>
                  <a:srgbClr val="FF0000"/>
                </a:solidFill>
                <a:latin typeface="Times New Roman" pitchFamily="18" charset="0"/>
                <a:cs typeface="Times New Roman" pitchFamily="18" charset="0"/>
              </a:rPr>
              <a:t>	</a:t>
            </a:r>
            <a:r>
              <a:rPr lang="tr-TR" altLang="tr-TR" sz="2400" b="1" dirty="0">
                <a:solidFill>
                  <a:srgbClr val="FF0000"/>
                </a:solidFill>
                <a:latin typeface="Times New Roman" pitchFamily="18" charset="0"/>
                <a:cs typeface="Times New Roman" pitchFamily="18" charset="0"/>
              </a:rPr>
              <a:t>                      </a:t>
            </a:r>
            <a:r>
              <a:rPr lang="de-DE" altLang="tr-TR" sz="2400" b="1" dirty="0">
                <a:solidFill>
                  <a:srgbClr val="FF0000"/>
                </a:solidFill>
                <a:latin typeface="Times New Roman" pitchFamily="18" charset="0"/>
                <a:cs typeface="Times New Roman" pitchFamily="18" charset="0"/>
              </a:rPr>
              <a:t>A</a:t>
            </a:r>
            <a:r>
              <a:rPr lang="tr-TR" altLang="tr-TR" sz="2400" b="1" dirty="0" err="1">
                <a:solidFill>
                  <a:srgbClr val="FF0000"/>
                </a:solidFill>
                <a:latin typeface="Times New Roman" pitchFamily="18" charset="0"/>
                <a:cs typeface="Times New Roman" pitchFamily="18" charset="0"/>
              </a:rPr>
              <a:t>li</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endParaRPr lang="de-DE" altLang="tr-TR" sz="2400" b="1" dirty="0">
              <a:solidFill>
                <a:srgbClr val="FF0000"/>
              </a:solidFill>
            </a:endParaRPr>
          </a:p>
        </p:txBody>
      </p:sp>
      <p:sp>
        <p:nvSpPr>
          <p:cNvPr id="948345" name="Rectangle 121"/>
          <p:cNvSpPr>
            <a:spLocks noChangeArrowheads="1"/>
          </p:cNvSpPr>
          <p:nvPr/>
        </p:nvSpPr>
        <p:spPr bwMode="auto">
          <a:xfrm>
            <a:off x="2051050" y="234950"/>
            <a:ext cx="5875338" cy="625475"/>
          </a:xfrm>
          <a:prstGeom prst="rect">
            <a:avLst/>
          </a:prstGeom>
          <a:noFill/>
          <a:ln w="9525">
            <a:noFill/>
            <a:miter lim="800000"/>
            <a:headEnd/>
            <a:tailEnd/>
          </a:ln>
          <a:effectLst/>
        </p:spPr>
        <p:txBody>
          <a:bodyPr wrap="none" anchor="ctr">
            <a:spAutoFit/>
          </a:bodyPr>
          <a:lstStyle/>
          <a:p>
            <a:pPr>
              <a:defRPr/>
            </a:pPr>
            <a:r>
              <a:rPr lang="tr-TR" sz="3500" b="1" dirty="0">
                <a:solidFill>
                  <a:prstClr val="black"/>
                </a:solidFill>
                <a:effectLst>
                  <a:outerShdw blurRad="38100" dist="38100" dir="2700000" algn="tl">
                    <a:srgbClr val="000000"/>
                  </a:outerShdw>
                </a:effectLst>
                <a:latin typeface="Arial" charset="0"/>
              </a:rPr>
              <a:t>İkili Karşılaştırma Yöntemi</a:t>
            </a:r>
            <a:r>
              <a:rPr lang="tr-TR" sz="3200" dirty="0">
                <a:solidFill>
                  <a:prstClr val="black"/>
                </a:solidFill>
                <a:latin typeface="Tahoma" charset="0"/>
              </a:rPr>
              <a:t> </a:t>
            </a:r>
          </a:p>
        </p:txBody>
      </p:sp>
      <p:sp>
        <p:nvSpPr>
          <p:cNvPr id="91257" name="Slide Number Placeholder 1"/>
          <p:cNvSpPr>
            <a:spLocks noGrp="1"/>
          </p:cNvSpPr>
          <p:nvPr>
            <p:ph type="sldNum" sz="quarter" idx="12"/>
          </p:nvPr>
        </p:nvSpPr>
        <p:spPr>
          <a:noFill/>
        </p:spPr>
        <p:txBody>
          <a:bodyPr/>
          <a:lstStyle/>
          <a:p>
            <a:fld id="{62E64173-642D-4F80-969C-27A358282EB3}" type="slidenum">
              <a:rPr lang="en-GB" smtClean="0">
                <a:solidFill>
                  <a:srgbClr val="E7DEC9">
                    <a:shade val="50000"/>
                    <a:satMod val="200000"/>
                  </a:srgbClr>
                </a:solidFill>
              </a:rPr>
              <a:pPr/>
              <a:t>291</a:t>
            </a:fld>
            <a:r>
              <a:rPr lang="tr-TR" smtClean="0">
                <a:solidFill>
                  <a:srgbClr val="E7DEC9">
                    <a:shade val="50000"/>
                    <a:satMod val="200000"/>
                  </a:srgbClr>
                </a:solidFill>
              </a:rPr>
              <a:t>/47</a:t>
            </a:r>
            <a:endParaRPr lang="en-GB" smtClean="0">
              <a:solidFill>
                <a:srgbClr val="E7DEC9">
                  <a:shade val="50000"/>
                  <a:satMod val="200000"/>
                </a:srgbClr>
              </a:solidFill>
            </a:endParaRPr>
          </a:p>
        </p:txBody>
      </p:sp>
    </p:spTree>
    <p:extLst>
      <p:ext uri="{BB962C8B-B14F-4D97-AF65-F5344CB8AC3E}">
        <p14:creationId xmlns:p14="http://schemas.microsoft.com/office/powerpoint/2010/main" val="212412320"/>
      </p:ext>
    </p:extLst>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Grafik Dereceleme Yöntemi</a:t>
            </a:r>
          </a:p>
          <a:p>
            <a:pPr algn="just"/>
            <a:r>
              <a:rPr lang="tr-TR" dirty="0" smtClean="0"/>
              <a:t>En eski ve en yaygın kullanımı olan yöntemdir. </a:t>
            </a:r>
          </a:p>
          <a:p>
            <a:pPr algn="just"/>
            <a:r>
              <a:rPr lang="tr-TR" dirty="0" smtClean="0"/>
              <a:t>Bu yöntemde bir işletmede çalışan elemanlar listede alt alta yazılır ve karşılarında yer alan çok yetersiz, yetersiz, normal, yeterli ve çok iyi gibi beş ölçekli değerleme tablosunda işaretlenir.</a:t>
            </a:r>
          </a:p>
        </p:txBody>
      </p:sp>
    </p:spTree>
    <p:extLst>
      <p:ext uri="{BB962C8B-B14F-4D97-AF65-F5344CB8AC3E}">
        <p14:creationId xmlns:p14="http://schemas.microsoft.com/office/powerpoint/2010/main" val="313076133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p:txBody>
          <a:bodyPr/>
          <a:lstStyle/>
          <a:p>
            <a:endParaRPr lang="tr-TR"/>
          </a:p>
        </p:txBody>
      </p:sp>
      <p:pic>
        <p:nvPicPr>
          <p:cNvPr id="4099" name="Picture 3" descr="C:\Users\Rüzgar\Desktop\grafik değerlendirme ölçeği-2 (1).jpg"/>
          <p:cNvPicPr>
            <a:picLocks noChangeAspect="1" noChangeArrowheads="1"/>
          </p:cNvPicPr>
          <p:nvPr/>
        </p:nvPicPr>
        <p:blipFill>
          <a:blip r:embed="rId2"/>
          <a:srcRect/>
          <a:stretch>
            <a:fillRect/>
          </a:stretch>
        </p:blipFill>
        <p:spPr bwMode="auto">
          <a:xfrm>
            <a:off x="1428728" y="428604"/>
            <a:ext cx="7500990" cy="5929353"/>
          </a:xfrm>
          <a:prstGeom prst="rect">
            <a:avLst/>
          </a:prstGeom>
          <a:noFill/>
        </p:spPr>
      </p:pic>
    </p:spTree>
    <p:extLst>
      <p:ext uri="{BB962C8B-B14F-4D97-AF65-F5344CB8AC3E}">
        <p14:creationId xmlns:p14="http://schemas.microsoft.com/office/powerpoint/2010/main" val="65381548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descr="C:\Users\Rüzgar\Desktop\insan-kaynaklari-yonetimi-5.gif"/>
          <p:cNvPicPr>
            <a:picLocks noGrp="1" noChangeAspect="1" noChangeArrowheads="1"/>
          </p:cNvPicPr>
          <p:nvPr>
            <p:ph idx="1"/>
          </p:nvPr>
        </p:nvPicPr>
        <p:blipFill>
          <a:blip r:embed="rId2"/>
          <a:stretch>
            <a:fillRect/>
          </a:stretch>
        </p:blipFill>
        <p:spPr bwMode="auto">
          <a:xfrm>
            <a:off x="2657475" y="3001169"/>
            <a:ext cx="3829050" cy="2257425"/>
          </a:xfrm>
          <a:prstGeom prst="rect">
            <a:avLst/>
          </a:prstGeom>
          <a:noFill/>
        </p:spPr>
      </p:pic>
    </p:spTree>
    <p:extLst>
      <p:ext uri="{BB962C8B-B14F-4D97-AF65-F5344CB8AC3E}">
        <p14:creationId xmlns:p14="http://schemas.microsoft.com/office/powerpoint/2010/main" val="71319440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Zorunlu Dağılım Yöntemi</a:t>
            </a:r>
          </a:p>
          <a:p>
            <a:pPr algn="just"/>
            <a:r>
              <a:rPr lang="tr-TR" dirty="0" smtClean="0"/>
              <a:t>Çalışanları öznel yargılarla değerleme ölçeğinin her hangi bir yerinde kümelendirmelerini ve bu nedenle ortaya çıkacak tutarsızlıkları önlemek amacıyla geliştirilmiş bir yöntemdir.</a:t>
            </a:r>
          </a:p>
          <a:p>
            <a:pPr algn="just"/>
            <a:endParaRPr lang="tr-TR" dirty="0" smtClean="0"/>
          </a:p>
          <a:p>
            <a:pPr algn="just"/>
            <a:r>
              <a:rPr lang="tr-TR" dirty="0" smtClean="0"/>
              <a:t>Yöntem, değerlemelerin önceden saptanmış ve normal sıklık dağılımına uygun olan bir yapıya göre dağılımını öngörür.</a:t>
            </a:r>
            <a:endParaRPr lang="tr-TR" dirty="0"/>
          </a:p>
        </p:txBody>
      </p:sp>
    </p:spTree>
    <p:extLst>
      <p:ext uri="{BB962C8B-B14F-4D97-AF65-F5344CB8AC3E}">
        <p14:creationId xmlns:p14="http://schemas.microsoft.com/office/powerpoint/2010/main" val="2950345471"/>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üzgar\Desktop\566_1318283198.png"/>
          <p:cNvPicPr>
            <a:picLocks noGrp="1" noChangeAspect="1" noChangeArrowheads="1"/>
          </p:cNvPicPr>
          <p:nvPr>
            <p:ph idx="1"/>
          </p:nvPr>
        </p:nvPicPr>
        <p:blipFill>
          <a:blip r:embed="rId2"/>
          <a:stretch>
            <a:fillRect/>
          </a:stretch>
        </p:blipFill>
        <p:spPr bwMode="auto">
          <a:xfrm>
            <a:off x="2047522" y="2405615"/>
            <a:ext cx="5048955" cy="3448532"/>
          </a:xfrm>
          <a:prstGeom prst="rect">
            <a:avLst/>
          </a:prstGeom>
          <a:noFill/>
        </p:spPr>
      </p:pic>
    </p:spTree>
    <p:extLst>
      <p:ext uri="{BB962C8B-B14F-4D97-AF65-F5344CB8AC3E}">
        <p14:creationId xmlns:p14="http://schemas.microsoft.com/office/powerpoint/2010/main" val="1521077867"/>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4. Kritik Olay Yöntemi</a:t>
            </a:r>
          </a:p>
          <a:p>
            <a:pPr algn="just"/>
            <a:r>
              <a:rPr lang="tr-TR" dirty="0" smtClean="0"/>
              <a:t>Çalışanların davranışlarındaki kritik olayları teşhis etmeyi, sınıflandırmayı ve kaydetmeyi kapsar. </a:t>
            </a:r>
          </a:p>
          <a:p>
            <a:pPr algn="just"/>
            <a:endParaRPr lang="tr-TR" dirty="0" smtClean="0"/>
          </a:p>
          <a:p>
            <a:pPr algn="just"/>
            <a:r>
              <a:rPr lang="tr-TR" dirty="0" smtClean="0"/>
              <a:t>Bu yöntem, iş ya da görevdeki üstün ve düşük performans arasında ayırım yapan belirli kilit olaylara dayanır.  İş görenlerin işte başarılı, başarısız ya da ikisi arası farkları gösteren bir takım şeyleri yapmaları ya da yapmadıkları öngörülür. </a:t>
            </a:r>
          </a:p>
        </p:txBody>
      </p:sp>
    </p:spTree>
    <p:extLst>
      <p:ext uri="{BB962C8B-B14F-4D97-AF65-F5344CB8AC3E}">
        <p14:creationId xmlns:p14="http://schemas.microsoft.com/office/powerpoint/2010/main" val="259786054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üzgar\Desktop\kritik olay tekniği.jpg"/>
          <p:cNvPicPr>
            <a:picLocks noGrp="1" noChangeAspect="1" noChangeArrowheads="1"/>
          </p:cNvPicPr>
          <p:nvPr>
            <p:ph idx="1"/>
          </p:nvPr>
        </p:nvPicPr>
        <p:blipFill>
          <a:blip r:embed="rId2"/>
          <a:stretch>
            <a:fillRect/>
          </a:stretch>
        </p:blipFill>
        <p:spPr bwMode="auto">
          <a:xfrm>
            <a:off x="1524000" y="1981994"/>
            <a:ext cx="6096000" cy="4295775"/>
          </a:xfrm>
          <a:prstGeom prst="rect">
            <a:avLst/>
          </a:prstGeom>
          <a:noFill/>
        </p:spPr>
      </p:pic>
    </p:spTree>
    <p:extLst>
      <p:ext uri="{BB962C8B-B14F-4D97-AF65-F5344CB8AC3E}">
        <p14:creationId xmlns:p14="http://schemas.microsoft.com/office/powerpoint/2010/main" val="2199455094"/>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5. Amaçlara Göre Değerleme Yöntemi</a:t>
            </a:r>
          </a:p>
          <a:p>
            <a:pPr algn="just"/>
            <a:r>
              <a:rPr lang="tr-TR" dirty="0" smtClean="0"/>
              <a:t>Yönetici ile çalışanın gelecekteki değerleme dönemi için amaçlar konusunda anlaşmalarıdır. </a:t>
            </a:r>
          </a:p>
          <a:p>
            <a:pPr algn="just"/>
            <a:endParaRPr lang="tr-TR" dirty="0" smtClean="0"/>
          </a:p>
          <a:p>
            <a:pPr algn="just"/>
            <a:r>
              <a:rPr lang="tr-TR" dirty="0" smtClean="0"/>
              <a:t>Örn; fireleri %3 indirmek ya da verimliliği %10 artırmak gibi. </a:t>
            </a:r>
            <a:endParaRPr lang="tr-TR" dirty="0"/>
          </a:p>
        </p:txBody>
      </p:sp>
    </p:spTree>
    <p:extLst>
      <p:ext uri="{BB962C8B-B14F-4D97-AF65-F5344CB8AC3E}">
        <p14:creationId xmlns:p14="http://schemas.microsoft.com/office/powerpoint/2010/main" val="378898554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Yöntemin temel hedefi, çalışanların işlerinde kolaylık sağlamak ya da istenen sonuçlara ulaşmalarını olanaklı kılmak için bireysel olarak cesaretlendirmeleridir. </a:t>
            </a:r>
          </a:p>
          <a:p>
            <a:pPr algn="just"/>
            <a:endParaRPr lang="tr-TR" dirty="0" smtClean="0"/>
          </a:p>
          <a:p>
            <a:pPr algn="just"/>
            <a:r>
              <a:rPr lang="tr-TR" dirty="0" smtClean="0"/>
              <a:t>Bireysel amaçların örgütsel amaçlar ile uyumlu olması sağlanır. </a:t>
            </a:r>
            <a:endParaRPr lang="tr-TR" dirty="0"/>
          </a:p>
        </p:txBody>
      </p:sp>
    </p:spTree>
    <p:extLst>
      <p:ext uri="{BB962C8B-B14F-4D97-AF65-F5344CB8AC3E}">
        <p14:creationId xmlns:p14="http://schemas.microsoft.com/office/powerpoint/2010/main" val="2382061350"/>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6. 360 Derece </a:t>
            </a:r>
            <a:r>
              <a:rPr lang="tr-TR" b="1" dirty="0" err="1" smtClean="0"/>
              <a:t>Feed</a:t>
            </a:r>
            <a:r>
              <a:rPr lang="tr-TR" b="1" dirty="0" smtClean="0"/>
              <a:t>-</a:t>
            </a:r>
            <a:r>
              <a:rPr lang="tr-TR" b="1" dirty="0" err="1" smtClean="0"/>
              <a:t>Back</a:t>
            </a:r>
            <a:r>
              <a:rPr lang="tr-TR" b="1" dirty="0" smtClean="0"/>
              <a:t> Yöntemi</a:t>
            </a:r>
          </a:p>
          <a:p>
            <a:pPr algn="just"/>
            <a:r>
              <a:rPr lang="tr-TR" dirty="0" smtClean="0"/>
              <a:t>Bu yönteme göre, bir çalışan hakkındaki performans değerlemeye onun astları, arkadaşları, üst yöneticileri, amiri, kendisi hatta müşteriler ve takım üyeleri aktif olarak katılır. </a:t>
            </a:r>
            <a:endParaRPr lang="tr-TR" dirty="0"/>
          </a:p>
        </p:txBody>
      </p:sp>
    </p:spTree>
    <p:extLst>
      <p:ext uri="{BB962C8B-B14F-4D97-AF65-F5344CB8AC3E}">
        <p14:creationId xmlns:p14="http://schemas.microsoft.com/office/powerpoint/2010/main" val="120738249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7. Takım Odaklı Performans Değerleme Yöntemi</a:t>
            </a:r>
          </a:p>
          <a:p>
            <a:pPr algn="just"/>
            <a:r>
              <a:rPr lang="tr-TR" dirty="0" smtClean="0"/>
              <a:t>3 yöntemden yararlanılır;</a:t>
            </a:r>
          </a:p>
          <a:p>
            <a:pPr algn="just"/>
            <a:r>
              <a:rPr lang="tr-TR" dirty="0" smtClean="0"/>
              <a:t>-Takım tarafından başarılan süreç geliştirme miktarı; çıktılarla,  sonuçlarla süreç ölçümüyle ve müşteri memnuniyeti ile ölçülür.</a:t>
            </a:r>
          </a:p>
          <a:p>
            <a:pPr algn="just"/>
            <a:r>
              <a:rPr lang="tr-TR" dirty="0" smtClean="0"/>
              <a:t>Takım süreç geliştirme çabalarına biteyin katkısı; </a:t>
            </a:r>
          </a:p>
          <a:p>
            <a:pPr algn="just"/>
            <a:r>
              <a:rPr lang="tr-TR" dirty="0" smtClean="0"/>
              <a:t>Takıma katkıda bulunmak için çalışan tarafından geliştirilen yeteneklerin düzeyi;</a:t>
            </a:r>
          </a:p>
        </p:txBody>
      </p:sp>
    </p:spTree>
    <p:extLst>
      <p:ext uri="{BB962C8B-B14F-4D97-AF65-F5344CB8AC3E}">
        <p14:creationId xmlns:p14="http://schemas.microsoft.com/office/powerpoint/2010/main" val="358029356"/>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Sonuçlarının Kontrolü</a:t>
            </a:r>
            <a:endParaRPr lang="tr-TR" dirty="0"/>
          </a:p>
        </p:txBody>
      </p:sp>
      <p:sp>
        <p:nvSpPr>
          <p:cNvPr id="3" name="2 İçerik Yer Tutucusu"/>
          <p:cNvSpPr>
            <a:spLocks noGrp="1"/>
          </p:cNvSpPr>
          <p:nvPr>
            <p:ph idx="1"/>
          </p:nvPr>
        </p:nvSpPr>
        <p:spPr/>
        <p:txBody>
          <a:bodyPr/>
          <a:lstStyle/>
          <a:p>
            <a:pPr algn="just"/>
            <a:r>
              <a:rPr lang="tr-TR" b="1" dirty="0" smtClean="0"/>
              <a:t>1. </a:t>
            </a:r>
            <a:r>
              <a:rPr lang="tr-TR" b="1" dirty="0" err="1" smtClean="0"/>
              <a:t>Halo</a:t>
            </a:r>
            <a:r>
              <a:rPr lang="tr-TR" b="1" dirty="0" smtClean="0"/>
              <a:t> Etkisi: </a:t>
            </a:r>
            <a:r>
              <a:rPr lang="tr-TR" dirty="0" smtClean="0"/>
              <a:t>Değerlemecinin çalışanın </a:t>
            </a:r>
            <a:r>
              <a:rPr lang="tr-TR" dirty="0" err="1" smtClean="0"/>
              <a:t>performasındaki</a:t>
            </a:r>
            <a:r>
              <a:rPr lang="tr-TR" dirty="0" smtClean="0"/>
              <a:t> birbirinin bağımsız özellikler arasındaki farklılıkları görememesi ve bu nedenle hatalı değerleme yapması manasına gelmektedir.</a:t>
            </a:r>
          </a:p>
          <a:p>
            <a:pPr algn="just"/>
            <a:endParaRPr lang="tr-TR" dirty="0" smtClean="0"/>
          </a:p>
          <a:p>
            <a:pPr algn="just"/>
            <a:r>
              <a:rPr lang="tr-TR" dirty="0" smtClean="0"/>
              <a:t>Örn, çalışanın değerleyicide yarattığı ilk izlenim.</a:t>
            </a:r>
          </a:p>
        </p:txBody>
      </p:sp>
    </p:spTree>
    <p:extLst>
      <p:ext uri="{BB962C8B-B14F-4D97-AF65-F5344CB8AC3E}">
        <p14:creationId xmlns:p14="http://schemas.microsoft.com/office/powerpoint/2010/main" val="1102236901"/>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Yakın Geçmişteki Olaylardan Etkilenme</a:t>
            </a:r>
          </a:p>
          <a:p>
            <a:pPr algn="just"/>
            <a:r>
              <a:rPr lang="tr-TR" dirty="0" smtClean="0"/>
              <a:t>Performans değerlemenin tüm performans dönemi içerecek şekilde yapılamamasıdır. Performans değerlemeyi gerçekleştirecek olan değerleyicinin özellikle son dönemde yaşanan ve nispeten daha taze olan bilgi ve olayların etkisinde kalması dönem başındaki olayları hatırlamakta güçlük çekmesi ya da tamamen unutmasıdır. </a:t>
            </a:r>
            <a:endParaRPr lang="tr-TR" dirty="0"/>
          </a:p>
        </p:txBody>
      </p:sp>
    </p:spTree>
    <p:extLst>
      <p:ext uri="{BB962C8B-B14F-4D97-AF65-F5344CB8AC3E}">
        <p14:creationId xmlns:p14="http://schemas.microsoft.com/office/powerpoint/2010/main" val="347171660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Kontrast Hatalar</a:t>
            </a:r>
          </a:p>
          <a:p>
            <a:pPr algn="just"/>
            <a:r>
              <a:rPr lang="tr-TR" dirty="0" smtClean="0"/>
              <a:t>Değerlemenin kısa süre içerisinde </a:t>
            </a:r>
            <a:r>
              <a:rPr lang="tr-TR" dirty="0" err="1" smtClean="0"/>
              <a:t>ard</a:t>
            </a:r>
            <a:r>
              <a:rPr lang="tr-TR" dirty="0" smtClean="0"/>
              <a:t> arda bir çok çalışan bireye yönelik olarak yapılması durumunda kişilerin birbiriyle karşılaştırılarak değerlendirilmesidir.</a:t>
            </a:r>
          </a:p>
          <a:p>
            <a:pPr algn="just"/>
            <a:endParaRPr lang="tr-TR" dirty="0"/>
          </a:p>
        </p:txBody>
      </p:sp>
    </p:spTree>
    <p:extLst>
      <p:ext uri="{BB962C8B-B14F-4D97-AF65-F5344CB8AC3E}">
        <p14:creationId xmlns:p14="http://schemas.microsoft.com/office/powerpoint/2010/main" val="933300538"/>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Örn; oldukça başarısız değerlenen birkaç kişinin hemen ardından ‘vasat’ bir çalışan için gerçekleştirilecek değerlemede kişi değerleyici tarafından başarılı olarak dikkate alınabilecektir.</a:t>
            </a:r>
            <a:endParaRPr lang="tr-TR" dirty="0"/>
          </a:p>
        </p:txBody>
      </p:sp>
    </p:spTree>
    <p:extLst>
      <p:ext uri="{BB962C8B-B14F-4D97-AF65-F5344CB8AC3E}">
        <p14:creationId xmlns:p14="http://schemas.microsoft.com/office/powerpoint/2010/main" val="17502124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4. </a:t>
            </a:r>
            <a:r>
              <a:rPr lang="tr-TR" b="1" dirty="0" err="1" smtClean="0"/>
              <a:t>Gos</a:t>
            </a:r>
            <a:r>
              <a:rPr lang="tr-TR" b="1" dirty="0" smtClean="0"/>
              <a:t> Eğrisi</a:t>
            </a:r>
          </a:p>
          <a:p>
            <a:pPr algn="just"/>
            <a:r>
              <a:rPr lang="tr-TR" dirty="0" smtClean="0"/>
              <a:t>Çalışanların üzerinde yapılan değerlemelerin denetiminde kullanılan bir yöntemdir.</a:t>
            </a:r>
          </a:p>
        </p:txBody>
      </p:sp>
    </p:spTree>
    <p:extLst>
      <p:ext uri="{BB962C8B-B14F-4D97-AF65-F5344CB8AC3E}">
        <p14:creationId xmlns:p14="http://schemas.microsoft.com/office/powerpoint/2010/main" val="10918207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Yöntemde beş derece ve bunları değerleyen puan yerine yüzdeler vardır. </a:t>
            </a:r>
          </a:p>
          <a:p>
            <a:pPr algn="just"/>
            <a:r>
              <a:rPr lang="tr-TR" dirty="0" smtClean="0"/>
              <a:t>1. derecede yer alan çalışan işin gerekleri açısından yetersiz kalan kişidir</a:t>
            </a:r>
          </a:p>
          <a:p>
            <a:pPr algn="just"/>
            <a:r>
              <a:rPr lang="tr-TR" dirty="0" smtClean="0"/>
              <a:t>3. derecede yer alan çalışan iş ya da görevine uyum sağlayan , bilgi, yetenek ve kişiliğiyle göz dolduran kişidir</a:t>
            </a:r>
          </a:p>
          <a:p>
            <a:pPr algn="just"/>
            <a:r>
              <a:rPr lang="tr-TR" dirty="0" smtClean="0"/>
              <a:t>5. derecede bulunan çalışan işin gereklerinin çok üstünde yeteneklere sahip olan kişidir.</a:t>
            </a:r>
            <a:endParaRPr lang="tr-TR" dirty="0"/>
          </a:p>
        </p:txBody>
      </p:sp>
    </p:spTree>
    <p:extLst>
      <p:ext uri="{BB962C8B-B14F-4D97-AF65-F5344CB8AC3E}">
        <p14:creationId xmlns:p14="http://schemas.microsoft.com/office/powerpoint/2010/main" val="312492885"/>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a:xfrm>
            <a:off x="1043608" y="359898"/>
            <a:ext cx="4968552" cy="2060990"/>
          </a:xfrm>
        </p:spPr>
        <p:txBody>
          <a:bodyPr>
            <a:normAutofit fontScale="90000"/>
          </a:bodyPr>
          <a:lstStyle/>
          <a:p>
            <a:r>
              <a:rPr lang="tr-TR" dirty="0" smtClean="0"/>
              <a:t>SENDİKA-YÖNETİM İLİŞKİLERİ</a:t>
            </a:r>
            <a:endParaRPr lang="tr-TR" dirty="0"/>
          </a:p>
        </p:txBody>
      </p:sp>
      <p:sp>
        <p:nvSpPr>
          <p:cNvPr id="5" name="Alt Başlık 4"/>
          <p:cNvSpPr>
            <a:spLocks noGrp="1"/>
          </p:cNvSpPr>
          <p:nvPr>
            <p:ph type="subTitle" idx="1"/>
          </p:nvPr>
        </p:nvSpPr>
        <p:spPr>
          <a:xfrm>
            <a:off x="827584" y="2924944"/>
            <a:ext cx="5400600" cy="893744"/>
          </a:xfrm>
        </p:spPr>
        <p:txBody>
          <a:bodyPr>
            <a:normAutofit fontScale="47500" lnSpcReduction="20000"/>
          </a:bodyPr>
          <a:lstStyle/>
          <a:p>
            <a:endParaRPr lang="tr-TR" dirty="0" smtClean="0"/>
          </a:p>
          <a:p>
            <a:endParaRPr lang="tr-TR" dirty="0"/>
          </a:p>
          <a:p>
            <a:endParaRPr lang="tr-TR" dirty="0" smtClean="0"/>
          </a:p>
          <a:p>
            <a:r>
              <a:rPr lang="tr-TR" dirty="0" smtClean="0"/>
              <a:t>ONUNCU BÖLÜM</a:t>
            </a:r>
            <a:endParaRPr lang="tr-TR" dirty="0"/>
          </a:p>
        </p:txBody>
      </p:sp>
    </p:spTree>
    <p:extLst>
      <p:ext uri="{BB962C8B-B14F-4D97-AF65-F5344CB8AC3E}">
        <p14:creationId xmlns:p14="http://schemas.microsoft.com/office/powerpoint/2010/main" val="3607116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a:t>
            </a:r>
            <a:endParaRPr lang="tr-TR" dirty="0"/>
          </a:p>
        </p:txBody>
      </p:sp>
      <p:sp>
        <p:nvSpPr>
          <p:cNvPr id="3" name="İçerik Yer Tutucusu 2"/>
          <p:cNvSpPr>
            <a:spLocks noGrp="1"/>
          </p:cNvSpPr>
          <p:nvPr>
            <p:ph idx="1"/>
          </p:nvPr>
        </p:nvSpPr>
        <p:spPr/>
        <p:txBody>
          <a:bodyPr>
            <a:normAutofit/>
          </a:bodyPr>
          <a:lstStyle/>
          <a:p>
            <a:r>
              <a:rPr lang="tr-TR" dirty="0" smtClean="0"/>
              <a:t>İşçilerin veya işverenlerin çalışma ilişkilerinde, ortak ekonomik ve sosyal hak ile menfaatlerini korumak ve geliştirmek için meydana getirdikleri tüzel kişiliğe sahip kuruluşlardır.</a:t>
            </a:r>
          </a:p>
          <a:p>
            <a:r>
              <a:rPr lang="tr-TR" dirty="0" smtClean="0"/>
              <a:t>Sendika sadece işçi sınıfını ilgilendiren, onların hak ve menfaatlerini koruyan bir birlik olmayıp aynı zamanda işverenleri de kapsayan bir mesleki kuruluş niteliği taşımaktadır.</a:t>
            </a:r>
            <a:endParaRPr lang="tr-TR" dirty="0"/>
          </a:p>
        </p:txBody>
      </p:sp>
    </p:spTree>
    <p:extLst>
      <p:ext uri="{BB962C8B-B14F-4D97-AF65-F5344CB8AC3E}">
        <p14:creationId xmlns:p14="http://schemas.microsoft.com/office/powerpoint/2010/main" val="2940909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274638"/>
            <a:ext cx="7344816" cy="1143000"/>
          </a:xfrm>
        </p:spPr>
        <p:txBody>
          <a:bodyPr>
            <a:normAutofit fontScale="90000"/>
          </a:bodyPr>
          <a:lstStyle/>
          <a:p>
            <a:r>
              <a:rPr lang="tr-TR" dirty="0" smtClean="0"/>
              <a:t>SENDİKACILIĞIN TARİHSEL GELİŞİMİ</a:t>
            </a:r>
            <a:endParaRPr lang="tr-TR" dirty="0"/>
          </a:p>
        </p:txBody>
      </p:sp>
      <p:sp>
        <p:nvSpPr>
          <p:cNvPr id="3" name="İçerik Yer Tutucusu 2"/>
          <p:cNvSpPr>
            <a:spLocks noGrp="1"/>
          </p:cNvSpPr>
          <p:nvPr>
            <p:ph idx="1"/>
          </p:nvPr>
        </p:nvSpPr>
        <p:spPr>
          <a:xfrm>
            <a:off x="971600" y="1447800"/>
            <a:ext cx="7962088" cy="4800600"/>
          </a:xfrm>
        </p:spPr>
        <p:txBody>
          <a:bodyPr>
            <a:normAutofit fontScale="92500" lnSpcReduction="10000"/>
          </a:bodyPr>
          <a:lstStyle/>
          <a:p>
            <a:r>
              <a:rPr lang="tr-TR" dirty="0" smtClean="0"/>
              <a:t>Sendikal hareket sanayi devrimi sonrasında ortaya çıkan ekonomik ve toplumsal koşulların sonucudur ( Düşük ücretler, günlük uzun çalışma saatleri vb.).</a:t>
            </a:r>
          </a:p>
          <a:p>
            <a:r>
              <a:rPr lang="tr-TR" dirty="0" smtClean="0"/>
              <a:t>Kalfa Meslek Kulüpleri  ile Dostluk Dernekleri: Lonca sistemi terkedilmiştir.</a:t>
            </a:r>
          </a:p>
          <a:p>
            <a:r>
              <a:rPr lang="tr-TR" dirty="0" smtClean="0"/>
              <a:t>1799 Koalisyon Yasası</a:t>
            </a:r>
          </a:p>
          <a:p>
            <a:r>
              <a:rPr lang="tr-TR" dirty="0" smtClean="0"/>
              <a:t>1824 yılında çıkarılan bir yasa greve ilişkin yasalara esneklik getirilmesi</a:t>
            </a:r>
          </a:p>
          <a:p>
            <a:r>
              <a:rPr lang="tr-TR" dirty="0" smtClean="0"/>
              <a:t>1825 yılında ise hukuka aykırı olmayan toplu işçi hareketlerinin sadece ücret ve çalışma süreleri ile sınırlanmasını öngören yeni bir yasanın çıkarılması</a:t>
            </a:r>
          </a:p>
          <a:p>
            <a:r>
              <a:rPr lang="tr-TR" dirty="0" smtClean="0"/>
              <a:t>1871 yılı Sendikalar Kanunu</a:t>
            </a:r>
            <a:endParaRPr lang="tr-TR" dirty="0"/>
          </a:p>
        </p:txBody>
      </p:sp>
    </p:spTree>
    <p:extLst>
      <p:ext uri="{BB962C8B-B14F-4D97-AF65-F5344CB8AC3E}">
        <p14:creationId xmlns:p14="http://schemas.microsoft.com/office/powerpoint/2010/main" val="1338723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7272808" cy="1143000"/>
          </a:xfrm>
        </p:spPr>
        <p:txBody>
          <a:bodyPr>
            <a:normAutofit fontScale="90000"/>
          </a:bodyPr>
          <a:lstStyle/>
          <a:p>
            <a:r>
              <a:rPr lang="tr-TR" dirty="0"/>
              <a:t>SENDİKACILIĞIN TARİHSEL GELİŞİMİ</a:t>
            </a:r>
          </a:p>
        </p:txBody>
      </p:sp>
      <p:sp>
        <p:nvSpPr>
          <p:cNvPr id="3" name="İçerik Yer Tutucusu 2"/>
          <p:cNvSpPr>
            <a:spLocks noGrp="1"/>
          </p:cNvSpPr>
          <p:nvPr>
            <p:ph idx="1"/>
          </p:nvPr>
        </p:nvSpPr>
        <p:spPr>
          <a:xfrm>
            <a:off x="899592" y="1447800"/>
            <a:ext cx="8034096" cy="5293568"/>
          </a:xfrm>
        </p:spPr>
        <p:txBody>
          <a:bodyPr>
            <a:normAutofit fontScale="92500" lnSpcReduction="10000"/>
          </a:bodyPr>
          <a:lstStyle/>
          <a:p>
            <a:r>
              <a:rPr lang="tr-TR" dirty="0" smtClean="0"/>
              <a:t>Ülkemizde sendikacılığın gelişimi;</a:t>
            </a:r>
          </a:p>
          <a:p>
            <a:pPr lvl="1"/>
            <a:r>
              <a:rPr lang="tr-TR" dirty="0" smtClean="0"/>
              <a:t>1870 yılında bazı grev ve işçi eylemleri yaşanmış olsa da bunlar sendikal faaliyetlerin bir ürünü değildir.</a:t>
            </a:r>
          </a:p>
          <a:p>
            <a:pPr lvl="1"/>
            <a:r>
              <a:rPr lang="tr-TR" dirty="0" smtClean="0"/>
              <a:t>1895 Osmanlı Amele Cemiyeti </a:t>
            </a:r>
          </a:p>
          <a:p>
            <a:pPr lvl="1"/>
            <a:r>
              <a:rPr lang="tr-TR" dirty="0" smtClean="0"/>
              <a:t>1909 Tadili </a:t>
            </a:r>
            <a:r>
              <a:rPr lang="tr-TR" dirty="0" err="1" smtClean="0"/>
              <a:t>Eşgal</a:t>
            </a:r>
            <a:r>
              <a:rPr lang="tr-TR" dirty="0" smtClean="0"/>
              <a:t> Kanunu; Kamu hizmeti niteliğinde işlerde çalışanlara sendikalaşma hareketi yasaklanmıştır.</a:t>
            </a:r>
          </a:p>
          <a:p>
            <a:pPr lvl="1"/>
            <a:r>
              <a:rPr lang="tr-TR" dirty="0" smtClean="0"/>
              <a:t>1936 İş Kanunu ve 1938 Dernekler Yasası ile sendika kurmak yasaklanmıştır.</a:t>
            </a:r>
          </a:p>
          <a:p>
            <a:pPr lvl="1"/>
            <a:r>
              <a:rPr lang="tr-TR" dirty="0" smtClean="0"/>
              <a:t>1947 ilk Sendikalar Kanunu</a:t>
            </a:r>
          </a:p>
          <a:p>
            <a:pPr lvl="1"/>
            <a:r>
              <a:rPr lang="tr-TR" dirty="0" smtClean="0"/>
              <a:t>Modern anlamda sendikacılık 1961 Anayasasının verdiği yetki ile 1963 yılında çıkartılan 274 sayılı Sendikalar ve 275 sayılı Toplu İş Sözleşmesi Grev ve Lokavt Kanunları ile anlam kazanmıştır.</a:t>
            </a:r>
          </a:p>
          <a:p>
            <a:pPr lvl="1"/>
            <a:r>
              <a:rPr lang="tr-TR" dirty="0" smtClean="0"/>
              <a:t>1982 yılında ise kabul edilen yeni anayasa sendika kurma hakkını düzenlemiştir.</a:t>
            </a:r>
          </a:p>
          <a:p>
            <a:pPr lvl="1"/>
            <a:endParaRPr lang="tr-TR" dirty="0"/>
          </a:p>
        </p:txBody>
      </p:sp>
    </p:spTree>
    <p:extLst>
      <p:ext uri="{BB962C8B-B14F-4D97-AF65-F5344CB8AC3E}">
        <p14:creationId xmlns:p14="http://schemas.microsoft.com/office/powerpoint/2010/main" val="1230161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4392488" cy="1143000"/>
          </a:xfrm>
        </p:spPr>
        <p:txBody>
          <a:bodyPr>
            <a:normAutofit fontScale="90000"/>
          </a:bodyPr>
          <a:lstStyle/>
          <a:p>
            <a:r>
              <a:rPr lang="tr-TR" dirty="0" smtClean="0"/>
              <a:t>SENDİKALAŞMA İLKELERİ</a:t>
            </a:r>
            <a:endParaRPr lang="tr-TR" dirty="0"/>
          </a:p>
        </p:txBody>
      </p:sp>
      <p:sp>
        <p:nvSpPr>
          <p:cNvPr id="3" name="İçerik Yer Tutucusu 2"/>
          <p:cNvSpPr>
            <a:spLocks noGrp="1"/>
          </p:cNvSpPr>
          <p:nvPr>
            <p:ph idx="1"/>
          </p:nvPr>
        </p:nvSpPr>
        <p:spPr>
          <a:xfrm>
            <a:off x="755576" y="1447800"/>
            <a:ext cx="8178112" cy="4800600"/>
          </a:xfrm>
        </p:spPr>
        <p:txBody>
          <a:bodyPr/>
          <a:lstStyle/>
          <a:p>
            <a:endParaRPr lang="tr-TR" dirty="0" smtClean="0"/>
          </a:p>
          <a:p>
            <a:r>
              <a:rPr lang="tr-TR" dirty="0" smtClean="0"/>
              <a:t>İş Kolu Esasına Göre Sendikalaşma İlkesi</a:t>
            </a:r>
          </a:p>
          <a:p>
            <a:r>
              <a:rPr lang="tr-TR" dirty="0" smtClean="0"/>
              <a:t>Meslek Esasına Göre Sendikalaşma İlkesi</a:t>
            </a:r>
            <a:endParaRPr lang="tr-TR" dirty="0"/>
          </a:p>
        </p:txBody>
      </p:sp>
    </p:spTree>
    <p:extLst>
      <p:ext uri="{BB962C8B-B14F-4D97-AF65-F5344CB8AC3E}">
        <p14:creationId xmlns:p14="http://schemas.microsoft.com/office/powerpoint/2010/main" val="2934474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74638"/>
            <a:ext cx="7056784" cy="1143000"/>
          </a:xfrm>
        </p:spPr>
        <p:txBody>
          <a:bodyPr>
            <a:normAutofit fontScale="90000"/>
          </a:bodyPr>
          <a:lstStyle/>
          <a:p>
            <a:r>
              <a:rPr lang="tr-TR" dirty="0"/>
              <a:t>İş Kolu Esasına Göre Sendikalaşma İlkesi</a:t>
            </a:r>
            <a:br>
              <a:rPr lang="tr-TR" dirty="0"/>
            </a:br>
            <a:endParaRPr lang="tr-TR" dirty="0"/>
          </a:p>
        </p:txBody>
      </p:sp>
      <p:sp>
        <p:nvSpPr>
          <p:cNvPr id="3" name="İçerik Yer Tutucusu 2"/>
          <p:cNvSpPr>
            <a:spLocks noGrp="1"/>
          </p:cNvSpPr>
          <p:nvPr>
            <p:ph idx="1"/>
          </p:nvPr>
        </p:nvSpPr>
        <p:spPr>
          <a:xfrm>
            <a:off x="899592" y="1124744"/>
            <a:ext cx="8034096" cy="5088632"/>
          </a:xfrm>
        </p:spPr>
        <p:txBody>
          <a:bodyPr/>
          <a:lstStyle/>
          <a:p>
            <a:r>
              <a:rPr lang="tr-TR" dirty="0" smtClean="0"/>
              <a:t>İş kolu ilkesine göre sendikalaşmada ülkedeki mevcut işler işkolu esasına göre gruplandırılır. (İnşaat, sağlık, gıda gibi)</a:t>
            </a:r>
          </a:p>
          <a:p>
            <a:r>
              <a:rPr lang="tr-TR" dirty="0" smtClean="0"/>
              <a:t>İş kolu esasına göre sendikalaşmada yapılan işin ait olduğu işkolu esas alınmakta olup, işçilerin sendika kurmaları ya da üye olmalarında meslekleri dikkate alınmaz.</a:t>
            </a:r>
            <a:endParaRPr lang="tr-TR" dirty="0"/>
          </a:p>
        </p:txBody>
      </p:sp>
    </p:spTree>
    <p:extLst>
      <p:ext uri="{BB962C8B-B14F-4D97-AF65-F5344CB8AC3E}">
        <p14:creationId xmlns:p14="http://schemas.microsoft.com/office/powerpoint/2010/main" val="1215011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768752" cy="1143000"/>
          </a:xfrm>
        </p:spPr>
        <p:txBody>
          <a:bodyPr>
            <a:normAutofit fontScale="90000"/>
          </a:bodyPr>
          <a:lstStyle/>
          <a:p>
            <a:r>
              <a:rPr lang="tr-TR" dirty="0"/>
              <a:t>Meslek Esasına Göre Sendikalaşma İlkesi</a:t>
            </a:r>
            <a:br>
              <a:rPr lang="tr-TR" dirty="0"/>
            </a:br>
            <a:endParaRPr lang="tr-TR" dirty="0"/>
          </a:p>
        </p:txBody>
      </p:sp>
      <p:sp>
        <p:nvSpPr>
          <p:cNvPr id="3" name="İçerik Yer Tutucusu 2"/>
          <p:cNvSpPr>
            <a:spLocks noGrp="1"/>
          </p:cNvSpPr>
          <p:nvPr>
            <p:ph idx="1"/>
          </p:nvPr>
        </p:nvSpPr>
        <p:spPr>
          <a:xfrm>
            <a:off x="1043608" y="1196752"/>
            <a:ext cx="7890080" cy="5051648"/>
          </a:xfrm>
        </p:spPr>
        <p:txBody>
          <a:bodyPr/>
          <a:lstStyle/>
          <a:p>
            <a:r>
              <a:rPr lang="tr-TR" dirty="0" smtClean="0"/>
              <a:t>Meslek ilkesine göre sendikalaşma da sektör ayrımı olmaksızın aynı meslekten olan çalışanların bir araya gelerek sendika kurmaları veya üye olmaları söz konusudur.</a:t>
            </a:r>
          </a:p>
          <a:p>
            <a:r>
              <a:rPr lang="tr-TR" dirty="0" smtClean="0"/>
              <a:t>Ülkemizde yasal düzenlemelere göre iş kolu esasına göre sendikalaşma ilkesi geçerlidir.</a:t>
            </a:r>
          </a:p>
          <a:p>
            <a:endParaRPr lang="tr-TR" dirty="0" smtClean="0"/>
          </a:p>
        </p:txBody>
      </p:sp>
    </p:spTree>
    <p:extLst>
      <p:ext uri="{BB962C8B-B14F-4D97-AF65-F5344CB8AC3E}">
        <p14:creationId xmlns:p14="http://schemas.microsoft.com/office/powerpoint/2010/main" val="79980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 TÜRLERİ</a:t>
            </a:r>
            <a:endParaRPr lang="tr-TR" dirty="0"/>
          </a:p>
        </p:txBody>
      </p:sp>
      <p:sp>
        <p:nvSpPr>
          <p:cNvPr id="3" name="İçerik Yer Tutucusu 2"/>
          <p:cNvSpPr>
            <a:spLocks noGrp="1"/>
          </p:cNvSpPr>
          <p:nvPr>
            <p:ph idx="1"/>
          </p:nvPr>
        </p:nvSpPr>
        <p:spPr/>
        <p:txBody>
          <a:bodyPr/>
          <a:lstStyle/>
          <a:p>
            <a:r>
              <a:rPr lang="tr-TR" dirty="0" smtClean="0"/>
              <a:t>İşçi Sendikaları</a:t>
            </a:r>
          </a:p>
          <a:p>
            <a:r>
              <a:rPr lang="tr-TR" dirty="0" smtClean="0"/>
              <a:t>İşveren Sendikaları</a:t>
            </a:r>
          </a:p>
          <a:p>
            <a:r>
              <a:rPr lang="tr-TR" dirty="0" smtClean="0"/>
              <a:t>Konfederasyonlar</a:t>
            </a:r>
            <a:endParaRPr lang="tr-TR" dirty="0"/>
          </a:p>
        </p:txBody>
      </p:sp>
    </p:spTree>
    <p:extLst>
      <p:ext uri="{BB962C8B-B14F-4D97-AF65-F5344CB8AC3E}">
        <p14:creationId xmlns:p14="http://schemas.microsoft.com/office/powerpoint/2010/main" val="2488603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İşçi </a:t>
            </a:r>
            <a:r>
              <a:rPr lang="tr-TR" dirty="0" smtClean="0"/>
              <a:t>Sendikaları</a:t>
            </a:r>
            <a:endParaRPr lang="tr-TR" dirty="0"/>
          </a:p>
        </p:txBody>
      </p:sp>
      <p:sp>
        <p:nvSpPr>
          <p:cNvPr id="3" name="İçerik Yer Tutucusu 2"/>
          <p:cNvSpPr>
            <a:spLocks noGrp="1"/>
          </p:cNvSpPr>
          <p:nvPr>
            <p:ph idx="1"/>
          </p:nvPr>
        </p:nvSpPr>
        <p:spPr/>
        <p:txBody>
          <a:bodyPr/>
          <a:lstStyle/>
          <a:p>
            <a:r>
              <a:rPr lang="tr-TR" dirty="0" smtClean="0"/>
              <a:t>Bir işverene bağlı olarak emeği ile çalışanların kurdukları sendikalara işçi sendikaları adı verilir.</a:t>
            </a:r>
          </a:p>
          <a:p>
            <a:r>
              <a:rPr lang="tr-TR" dirty="0" smtClean="0"/>
              <a:t>İşçi sendikaları iş kolu esasına göre iş kolunda ve Türkiye çapında faaliyette bulunmak amacı ile bu iş kolundaki iş yerlerinde çalışan işçiler tarafından kurulur.</a:t>
            </a:r>
            <a:endParaRPr lang="tr-TR" dirty="0"/>
          </a:p>
        </p:txBody>
      </p:sp>
    </p:spTree>
    <p:extLst>
      <p:ext uri="{BB962C8B-B14F-4D97-AF65-F5344CB8AC3E}">
        <p14:creationId xmlns:p14="http://schemas.microsoft.com/office/powerpoint/2010/main" val="330598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İşveren </a:t>
            </a:r>
            <a:r>
              <a:rPr lang="tr-TR" dirty="0" smtClean="0"/>
              <a:t>Sendikaları</a:t>
            </a:r>
            <a:endParaRPr lang="tr-TR" dirty="0"/>
          </a:p>
        </p:txBody>
      </p:sp>
      <p:sp>
        <p:nvSpPr>
          <p:cNvPr id="3" name="İçerik Yer Tutucusu 2"/>
          <p:cNvSpPr>
            <a:spLocks noGrp="1"/>
          </p:cNvSpPr>
          <p:nvPr>
            <p:ph idx="1"/>
          </p:nvPr>
        </p:nvSpPr>
        <p:spPr/>
        <p:txBody>
          <a:bodyPr>
            <a:normAutofit/>
          </a:bodyPr>
          <a:lstStyle/>
          <a:p>
            <a:r>
              <a:rPr lang="tr-TR" dirty="0" smtClean="0"/>
              <a:t>İşçilere olduğu gibi işverenlere de üyelerinin çalışma ilişkilerinde ekonomik ve sosyal hak ile menfaatlerini korumak ve geliştirmek için sendikalar ve üst kurumlar kurma hakkı tanınmıştır.</a:t>
            </a:r>
          </a:p>
          <a:p>
            <a:r>
              <a:rPr lang="tr-TR" dirty="0" smtClean="0"/>
              <a:t>İşveren sendikalarının temel fonksiyonu üyesi olan işverenleri temsil etmek, onların çıkarlarını korumak, kamuoyu yaratmak ve işçileri temsil eden sendika ile yürütülecek toplu pazarlık görüşmelerini işverenlerden aldığı yetki ile üstlenmektir.</a:t>
            </a:r>
            <a:endParaRPr lang="tr-TR" dirty="0"/>
          </a:p>
        </p:txBody>
      </p:sp>
    </p:spTree>
    <p:extLst>
      <p:ext uri="{BB962C8B-B14F-4D97-AF65-F5344CB8AC3E}">
        <p14:creationId xmlns:p14="http://schemas.microsoft.com/office/powerpoint/2010/main" val="1181330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Konfederasyonlar</a:t>
            </a:r>
            <a:endParaRPr lang="tr-TR" dirty="0"/>
          </a:p>
        </p:txBody>
      </p:sp>
      <p:sp>
        <p:nvSpPr>
          <p:cNvPr id="3" name="İçerik Yer Tutucusu 2"/>
          <p:cNvSpPr>
            <a:spLocks noGrp="1"/>
          </p:cNvSpPr>
          <p:nvPr>
            <p:ph idx="1"/>
          </p:nvPr>
        </p:nvSpPr>
        <p:spPr/>
        <p:txBody>
          <a:bodyPr/>
          <a:lstStyle/>
          <a:p>
            <a:r>
              <a:rPr lang="tr-TR" dirty="0" smtClean="0"/>
              <a:t>Aynı veya farklı işkollarında faaliyette bulunan işçi ve işveren sendikaları bir araya gelerek güç birliği yapmak amacıyla konfederasyonlar biçiminde örgütlenebilirler.</a:t>
            </a:r>
          </a:p>
          <a:p>
            <a:r>
              <a:rPr lang="tr-TR" dirty="0" smtClean="0"/>
              <a:t>Hiyerarşik olarak bir üst kuruluş olan konfederasyonlar en az beş sendikanın bir araya gelmesiyle oluşurlar.</a:t>
            </a:r>
            <a:endParaRPr lang="tr-TR" dirty="0"/>
          </a:p>
        </p:txBody>
      </p:sp>
    </p:spTree>
    <p:extLst>
      <p:ext uri="{BB962C8B-B14F-4D97-AF65-F5344CB8AC3E}">
        <p14:creationId xmlns:p14="http://schemas.microsoft.com/office/powerpoint/2010/main" val="1891643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41784"/>
            <a:ext cx="6696744" cy="1143000"/>
          </a:xfrm>
        </p:spPr>
        <p:txBody>
          <a:bodyPr>
            <a:normAutofit fontScale="90000"/>
          </a:bodyPr>
          <a:lstStyle/>
          <a:p>
            <a:r>
              <a:rPr lang="tr-TR" dirty="0" smtClean="0"/>
              <a:t>SENDİKA HAKKI VE ÖZGÜRLÜĞÜ</a:t>
            </a:r>
            <a:endParaRPr lang="tr-TR" dirty="0"/>
          </a:p>
        </p:txBody>
      </p:sp>
      <p:sp>
        <p:nvSpPr>
          <p:cNvPr id="3" name="İçerik Yer Tutucusu 2"/>
          <p:cNvSpPr>
            <a:spLocks noGrp="1"/>
          </p:cNvSpPr>
          <p:nvPr>
            <p:ph idx="1"/>
          </p:nvPr>
        </p:nvSpPr>
        <p:spPr>
          <a:xfrm>
            <a:off x="1115616" y="1447800"/>
            <a:ext cx="7818072" cy="4800600"/>
          </a:xfrm>
        </p:spPr>
        <p:txBody>
          <a:bodyPr>
            <a:normAutofit/>
          </a:bodyPr>
          <a:lstStyle/>
          <a:p>
            <a:r>
              <a:rPr lang="tr-TR" dirty="0" smtClean="0"/>
              <a:t>Ülkemizde sendika hakkı ve özgürlüğü Anayasanın 51. Maddesinde bir ‘temel hak ve hürriyet’ olarak kabul edilerek teminat altına alınmıştır.</a:t>
            </a:r>
          </a:p>
          <a:p>
            <a:r>
              <a:rPr lang="tr-TR" dirty="0" smtClean="0"/>
              <a:t>Sendikal hak ve özgürlükler bazı önemli ilkeleri de beraberinde getirmektedir. Bunlar;</a:t>
            </a:r>
          </a:p>
          <a:p>
            <a:pPr lvl="2"/>
            <a:r>
              <a:rPr lang="tr-TR" dirty="0" smtClean="0"/>
              <a:t>Sendika Özgürlüğü İlkesi</a:t>
            </a:r>
          </a:p>
          <a:p>
            <a:pPr lvl="2"/>
            <a:r>
              <a:rPr lang="tr-TR" dirty="0" smtClean="0"/>
              <a:t>Sendika Bağımsızlığı İlkesi</a:t>
            </a:r>
          </a:p>
          <a:p>
            <a:pPr lvl="2"/>
            <a:r>
              <a:rPr lang="tr-TR" dirty="0" smtClean="0"/>
              <a:t>Sendika Çokluğu İlkesi</a:t>
            </a:r>
          </a:p>
        </p:txBody>
      </p:sp>
    </p:spTree>
    <p:extLst>
      <p:ext uri="{BB962C8B-B14F-4D97-AF65-F5344CB8AC3E}">
        <p14:creationId xmlns:p14="http://schemas.microsoft.com/office/powerpoint/2010/main" val="7167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23728" y="457200"/>
            <a:ext cx="5572472" cy="1603648"/>
          </a:xfrm>
        </p:spPr>
        <p:txBody>
          <a:bodyPr/>
          <a:lstStyle/>
          <a:p>
            <a:r>
              <a:rPr lang="tr-TR" dirty="0" smtClean="0"/>
              <a:t>SENDİKALARIN AMAÇLARI</a:t>
            </a:r>
            <a:endParaRPr lang="tr-TR" dirty="0"/>
          </a:p>
        </p:txBody>
      </p:sp>
      <p:sp>
        <p:nvSpPr>
          <p:cNvPr id="3" name="İçerik Yer Tutucusu 2"/>
          <p:cNvSpPr>
            <a:spLocks noGrp="1"/>
          </p:cNvSpPr>
          <p:nvPr>
            <p:ph idx="1"/>
          </p:nvPr>
        </p:nvSpPr>
        <p:spPr>
          <a:xfrm>
            <a:off x="971600" y="1196752"/>
            <a:ext cx="7962088" cy="5544616"/>
          </a:xfrm>
        </p:spPr>
        <p:txBody>
          <a:bodyPr>
            <a:normAutofit fontScale="92500" lnSpcReduction="10000"/>
          </a:bodyPr>
          <a:lstStyle/>
          <a:p>
            <a:r>
              <a:rPr lang="tr-TR" dirty="0" smtClean="0"/>
              <a:t>Çalışanların farklı iş kolları kapsamında bir araya getirme ve tek bir amaç etrafında toplamak,</a:t>
            </a:r>
          </a:p>
          <a:p>
            <a:r>
              <a:rPr lang="tr-TR" dirty="0" smtClean="0"/>
              <a:t>İşçinin milli gelirden hakkı olan payı almasını sağlamak</a:t>
            </a:r>
          </a:p>
          <a:p>
            <a:r>
              <a:rPr lang="tr-TR" dirty="0" smtClean="0"/>
              <a:t>İşçinin adil bir ücret ve insanca bir yaşama kavuşmasını sağlamak</a:t>
            </a:r>
          </a:p>
          <a:p>
            <a:r>
              <a:rPr lang="tr-TR" dirty="0" smtClean="0"/>
              <a:t>Çalışma şartları açısından en uygun koşulların yaratılmasını sağlamak </a:t>
            </a:r>
          </a:p>
          <a:p>
            <a:r>
              <a:rPr lang="tr-TR" dirty="0" smtClean="0"/>
              <a:t>İşçiler açısından her türlü ekonomik ve sosyal endişeleri ortadan kaldırmak ile gelece güvenle bakabilmelerini sağlamak</a:t>
            </a:r>
          </a:p>
          <a:p>
            <a:r>
              <a:rPr lang="tr-TR" dirty="0" smtClean="0"/>
              <a:t>Bir baskı grubu oluşturarak işçi lehine yasalar çıkmasını sağlamak</a:t>
            </a:r>
          </a:p>
          <a:p>
            <a:r>
              <a:rPr lang="tr-TR" dirty="0" smtClean="0"/>
              <a:t>Üyelerin mesleki ve kültürel açıdan gelişmelerini sağlamak, her türlü bilgisizliği ortadan kaldırmak </a:t>
            </a:r>
          </a:p>
          <a:p>
            <a:endParaRPr lang="tr-TR" dirty="0"/>
          </a:p>
        </p:txBody>
      </p:sp>
    </p:spTree>
    <p:extLst>
      <p:ext uri="{BB962C8B-B14F-4D97-AF65-F5344CB8AC3E}">
        <p14:creationId xmlns:p14="http://schemas.microsoft.com/office/powerpoint/2010/main" val="2063479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120680" cy="1143000"/>
          </a:xfrm>
        </p:spPr>
        <p:txBody>
          <a:bodyPr>
            <a:normAutofit fontScale="90000"/>
          </a:bodyPr>
          <a:lstStyle/>
          <a:p>
            <a:r>
              <a:rPr lang="tr-TR" dirty="0" smtClean="0"/>
              <a:t>SENDİKAYA ÜYE OLMA NEDENLERİ</a:t>
            </a:r>
            <a:endParaRPr lang="tr-TR" dirty="0"/>
          </a:p>
        </p:txBody>
      </p:sp>
      <p:sp>
        <p:nvSpPr>
          <p:cNvPr id="3" name="İçerik Yer Tutucusu 2"/>
          <p:cNvSpPr>
            <a:spLocks noGrp="1"/>
          </p:cNvSpPr>
          <p:nvPr>
            <p:ph idx="1"/>
          </p:nvPr>
        </p:nvSpPr>
        <p:spPr>
          <a:xfrm>
            <a:off x="899592" y="1447800"/>
            <a:ext cx="8034096" cy="4800600"/>
          </a:xfrm>
        </p:spPr>
        <p:txBody>
          <a:bodyPr/>
          <a:lstStyle/>
          <a:p>
            <a:r>
              <a:rPr lang="tr-TR" b="1" dirty="0" smtClean="0"/>
              <a:t>Ekonomik Faydası: </a:t>
            </a:r>
            <a:r>
              <a:rPr lang="tr-TR" dirty="0" smtClean="0"/>
              <a:t>Ekonomik koşulların olumsuz olduğu şartlarda çalışanları sendika üyesi olmaya zorlayan en önemli faktör ekonomik faktörlerdir. Sendika, işveren ile yapacağı toplu pazarlık sayesinde üyeleri için ücretler, sosyal imkanları daha kapsamlı iş güvencesi, daha az çalışma süreleri gibi konularda faydalı olmaktadır.</a:t>
            </a:r>
          </a:p>
          <a:p>
            <a:endParaRPr lang="tr-TR" dirty="0" smtClean="0"/>
          </a:p>
          <a:p>
            <a:endParaRPr lang="tr-TR" dirty="0"/>
          </a:p>
        </p:txBody>
      </p:sp>
    </p:spTree>
    <p:extLst>
      <p:ext uri="{BB962C8B-B14F-4D97-AF65-F5344CB8AC3E}">
        <p14:creationId xmlns:p14="http://schemas.microsoft.com/office/powerpoint/2010/main" val="3990597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5400600"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043608" y="1447800"/>
            <a:ext cx="7890080" cy="4800600"/>
          </a:xfrm>
        </p:spPr>
        <p:txBody>
          <a:bodyPr/>
          <a:lstStyle/>
          <a:p>
            <a:r>
              <a:rPr lang="tr-TR" b="1" dirty="0" smtClean="0"/>
              <a:t>İş Güvencesi: </a:t>
            </a:r>
            <a:r>
              <a:rPr lang="tr-TR" dirty="0" smtClean="0"/>
              <a:t>Çalışanların, çalışma hayatları süresince yoğun olarak yaşadıkları işten çıkarılma endişesi onları ciddi tatminsizliklere sürükler. Oysa sendikalar işverenlerle yürüttükleri iş sözleşmeleri görüşmelerinde çalışanların işten çıkarılma koşullarını zorlaştırıcı hükümlerin sözleşmeye konulması yönünde mücadele eder. </a:t>
            </a:r>
          </a:p>
        </p:txBody>
      </p:sp>
    </p:spTree>
    <p:extLst>
      <p:ext uri="{BB962C8B-B14F-4D97-AF65-F5344CB8AC3E}">
        <p14:creationId xmlns:p14="http://schemas.microsoft.com/office/powerpoint/2010/main" val="1064475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80340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899592" y="1447800"/>
            <a:ext cx="8034096" cy="4800600"/>
          </a:xfrm>
        </p:spPr>
        <p:txBody>
          <a:bodyPr/>
          <a:lstStyle/>
          <a:p>
            <a:r>
              <a:rPr lang="tr-TR" b="1" dirty="0" smtClean="0"/>
              <a:t>Yönetimin Tutumuna Karşı Güvence</a:t>
            </a:r>
            <a:r>
              <a:rPr lang="tr-TR" dirty="0" smtClean="0"/>
              <a:t>: Sendika üyesi olarak işçi işverenin muhtemel misilleme niteliğindeki uygulamaları ile haksız ve keyfi tutumlarına karşı sendikanın kendisini koruyup kollayacağını bildiği için işi ya da görevini yerine getirmede çok daha az kararsızlık yaşar.</a:t>
            </a:r>
            <a:endParaRPr lang="tr-TR" dirty="0"/>
          </a:p>
        </p:txBody>
      </p:sp>
    </p:spTree>
    <p:extLst>
      <p:ext uri="{BB962C8B-B14F-4D97-AF65-F5344CB8AC3E}">
        <p14:creationId xmlns:p14="http://schemas.microsoft.com/office/powerpoint/2010/main" val="142713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80648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971600" y="1447800"/>
            <a:ext cx="8064896" cy="5293568"/>
          </a:xfrm>
        </p:spPr>
        <p:txBody>
          <a:bodyPr/>
          <a:lstStyle/>
          <a:p>
            <a:r>
              <a:rPr lang="tr-TR" b="1" dirty="0" smtClean="0"/>
              <a:t>Sosyal İhtiyaçların Karşılanması: </a:t>
            </a:r>
            <a:r>
              <a:rPr lang="tr-TR" dirty="0" smtClean="0"/>
              <a:t>Çalışanlarda öz güvenin oluşmasında ve bu manada hayal kırıklıklarının ortadan kaldırılmasında sendika üyeliği önemli fırsatlar yaratır. </a:t>
            </a:r>
            <a:r>
              <a:rPr lang="tr-TR" dirty="0"/>
              <a:t>A</a:t>
            </a:r>
            <a:r>
              <a:rPr lang="tr-TR" dirty="0" smtClean="0"/>
              <a:t>yrıca sendika işçilere yeni ilgi kaynakları, boş zamanları değerlendirme imkanları sağlayarak onların statü, tanınma ve bir gruba üye olma arzularının tatmini imkanı da verir.</a:t>
            </a:r>
            <a:endParaRPr lang="tr-TR" dirty="0"/>
          </a:p>
        </p:txBody>
      </p:sp>
    </p:spTree>
    <p:extLst>
      <p:ext uri="{BB962C8B-B14F-4D97-AF65-F5344CB8AC3E}">
        <p14:creationId xmlns:p14="http://schemas.microsoft.com/office/powerpoint/2010/main" val="78842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696744"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115616" y="1447800"/>
            <a:ext cx="7818072" cy="4800600"/>
          </a:xfrm>
        </p:spPr>
        <p:txBody>
          <a:bodyPr/>
          <a:lstStyle/>
          <a:p>
            <a:r>
              <a:rPr lang="tr-TR" dirty="0" smtClean="0"/>
              <a:t>Sendikal Hizmetlerden Faydalanma: Özellikle batı ülkelerinde sendikalar üyeleri ve onların ailelerine yönelik kişisel hizmetler sunmaktadır. Tatil olanakları, sağlık hizmetleri, düşük karla satış yapan market imkanları, kreşler, düşük faiz oranlı kredi temini, sportif olanaklar bu tür kişisel yararlar arasında ifade edilir.</a:t>
            </a:r>
          </a:p>
        </p:txBody>
      </p:sp>
    </p:spTree>
    <p:extLst>
      <p:ext uri="{BB962C8B-B14F-4D97-AF65-F5344CB8AC3E}">
        <p14:creationId xmlns:p14="http://schemas.microsoft.com/office/powerpoint/2010/main" val="419776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32656"/>
            <a:ext cx="7200800" cy="576064"/>
          </a:xfrm>
        </p:spPr>
        <p:txBody>
          <a:bodyPr>
            <a:normAutofit fontScale="90000"/>
          </a:bodyPr>
          <a:lstStyle/>
          <a:p>
            <a:r>
              <a:rPr lang="tr-TR" sz="2400" dirty="0" smtClean="0"/>
              <a:t>YÖNETİM AÇISINDAN SENDİKA ÜYELİĞİNİN ANLAMI VE İŞYERİ SENDİKA TEMSİLCİLİĞİ</a:t>
            </a:r>
            <a:endParaRPr lang="tr-TR" sz="2400" dirty="0"/>
          </a:p>
        </p:txBody>
      </p:sp>
      <p:sp>
        <p:nvSpPr>
          <p:cNvPr id="3" name="İçerik Yer Tutucusu 2"/>
          <p:cNvSpPr>
            <a:spLocks noGrp="1"/>
          </p:cNvSpPr>
          <p:nvPr>
            <p:ph idx="1"/>
          </p:nvPr>
        </p:nvSpPr>
        <p:spPr>
          <a:xfrm>
            <a:off x="251520" y="908720"/>
            <a:ext cx="8496944" cy="5949280"/>
          </a:xfrm>
        </p:spPr>
        <p:txBody>
          <a:bodyPr>
            <a:normAutofit/>
          </a:bodyPr>
          <a:lstStyle/>
          <a:p>
            <a:r>
              <a:rPr lang="tr-TR" dirty="0" smtClean="0"/>
              <a:t>Çalışanların işe alınma ile çalıştırılmalarında v ve işlerine son verilmesi durumunda sendikaya üyeliğin anlamını ortaya koyan iki önemli uygulamadan bahsedilir;</a:t>
            </a:r>
          </a:p>
          <a:p>
            <a:pPr lvl="2"/>
            <a:r>
              <a:rPr lang="tr-TR" dirty="0" smtClean="0"/>
              <a:t>Kapalı İşyeri Uygulaması: Bu uygulama ile bir iş örgütünde işe alınma ya da kurumda kalabilmenin koşulu toplu iş sözleşmesine taraf olan veya ilgili örgütte faaliyetini sürdüren sendikaya önceden üye olmaktır.</a:t>
            </a:r>
          </a:p>
          <a:p>
            <a:pPr lvl="2"/>
            <a:r>
              <a:rPr lang="tr-TR" dirty="0" smtClean="0"/>
              <a:t>Sendikalı İşyeri Uygulaması: Çalışanların örgüte ve dolayısıyla işe alınmaları ile kurumda kalabilmeyi, işe başlamadan ya da toplu sözleşmenin yürürlüğe girmesinden sonra belli bir süre içerisinde toplu iş sözleşmesine taraf olan veya ilgili örgütte faaliyetlerini sürdüren sendikaya üye olmalarını gerektirmektedir.</a:t>
            </a:r>
            <a:endParaRPr lang="tr-TR" dirty="0"/>
          </a:p>
        </p:txBody>
      </p:sp>
    </p:spTree>
    <p:extLst>
      <p:ext uri="{BB962C8B-B14F-4D97-AF65-F5344CB8AC3E}">
        <p14:creationId xmlns:p14="http://schemas.microsoft.com/office/powerpoint/2010/main" val="826767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560840" cy="1412776"/>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5616624"/>
          </a:xfrm>
        </p:spPr>
        <p:txBody>
          <a:bodyPr/>
          <a:lstStyle/>
          <a:p>
            <a:r>
              <a:rPr lang="tr-TR" dirty="0" smtClean="0"/>
              <a:t>Sendika üyesi olabilmenin yaş sınırı 16 yaşını doldurmuş olmaktır. Bu yaş sınırının altında olanların ancak yasal temsilcilerinin izni ile sendika üyeliklerine izin vermiştir.</a:t>
            </a:r>
          </a:p>
          <a:p>
            <a:r>
              <a:rPr lang="tr-TR" b="1" dirty="0" smtClean="0"/>
              <a:t>İşyeri sendika temsilcileri</a:t>
            </a:r>
            <a:r>
              <a:rPr lang="tr-TR" dirty="0" smtClean="0"/>
              <a:t>, yönetim ile sendika arasında köprü görevi üstlenirler. Madde, işyeri sendika temsilcisinin toplu iş sözleşmesine taraf olan sendikaca iş örgütünde çalışan üyeleri arasından seçilir.</a:t>
            </a:r>
            <a:endParaRPr lang="tr-TR" dirty="0"/>
          </a:p>
        </p:txBody>
      </p:sp>
    </p:spTree>
    <p:extLst>
      <p:ext uri="{BB962C8B-B14F-4D97-AF65-F5344CB8AC3E}">
        <p14:creationId xmlns:p14="http://schemas.microsoft.com/office/powerpoint/2010/main" val="2960158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890080" cy="1008112"/>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2448272"/>
          </a:xfrm>
        </p:spPr>
        <p:txBody>
          <a:bodyPr>
            <a:normAutofit/>
          </a:bodyPr>
          <a:lstStyle/>
          <a:p>
            <a:r>
              <a:rPr lang="tr-TR" dirty="0" smtClean="0"/>
              <a:t>Toplu iş sözleşmesinin tarafı olan sendika iş yerindeki üyesi olan çalışan sayısına bağlı olarak aşağıdaki gibi işyeri sendika temsilcisi atayarak kimliklerini 15 gün içerisinde işverene bildirmek zorundadır.</a:t>
            </a:r>
          </a:p>
          <a:p>
            <a:endParaRPr lang="tr-TR" dirty="0"/>
          </a:p>
        </p:txBody>
      </p:sp>
      <p:graphicFrame>
        <p:nvGraphicFramePr>
          <p:cNvPr id="5" name="Diyagram 4"/>
          <p:cNvGraphicFramePr/>
          <p:nvPr>
            <p:extLst>
              <p:ext uri="{D42A27DB-BD31-4B8C-83A1-F6EECF244321}">
                <p14:modId xmlns:p14="http://schemas.microsoft.com/office/powerpoint/2010/main" val="4034706284"/>
              </p:ext>
            </p:extLst>
          </p:nvPr>
        </p:nvGraphicFramePr>
        <p:xfrm>
          <a:off x="755576" y="3140968"/>
          <a:ext cx="7632848"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63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344816" cy="864096"/>
          </a:xfrm>
        </p:spPr>
        <p:txBody>
          <a:bodyPr>
            <a:normAutofit fontScale="90000"/>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115616" y="980728"/>
            <a:ext cx="7632848" cy="5760640"/>
          </a:xfrm>
        </p:spPr>
        <p:txBody>
          <a:bodyPr/>
          <a:lstStyle/>
          <a:p>
            <a:r>
              <a:rPr lang="tr-TR" dirty="0" smtClean="0"/>
              <a:t>Seçilen sendika temsilcilerinden bir tanesi baş temsilci olarak görev yapar. İşyeri sendika temsilcilerinin görevleri 3 temel başlık altında toplanabilir;</a:t>
            </a:r>
          </a:p>
          <a:p>
            <a:pPr lvl="1"/>
            <a:r>
              <a:rPr lang="tr-TR" dirty="0" smtClean="0"/>
              <a:t>Sendikalar Kanunu’ndan Doğan Görevler</a:t>
            </a:r>
          </a:p>
          <a:p>
            <a:pPr lvl="1"/>
            <a:r>
              <a:rPr lang="tr-TR" dirty="0" smtClean="0"/>
              <a:t>İş Kanunu ve Diğer ilgili Mevzuattan Doğan Görevler</a:t>
            </a:r>
          </a:p>
          <a:p>
            <a:pPr lvl="1"/>
            <a:r>
              <a:rPr lang="tr-TR" dirty="0" smtClean="0"/>
              <a:t>Toplu İş Sözleşmesinden Doğan Görevler</a:t>
            </a:r>
            <a:endParaRPr lang="tr-TR" dirty="0"/>
          </a:p>
        </p:txBody>
      </p:sp>
    </p:spTree>
    <p:extLst>
      <p:ext uri="{BB962C8B-B14F-4D97-AF65-F5344CB8AC3E}">
        <p14:creationId xmlns:p14="http://schemas.microsoft.com/office/powerpoint/2010/main" val="1318852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1" name="Rectangle 2"/>
          <p:cNvSpPr>
            <a:spLocks noGrp="1" noChangeArrowheads="1"/>
          </p:cNvSpPr>
          <p:nvPr>
            <p:ph type="title"/>
          </p:nvPr>
        </p:nvSpPr>
        <p:spPr>
          <a:xfrm>
            <a:off x="933450" y="260350"/>
            <a:ext cx="8229600" cy="704850"/>
          </a:xfrm>
        </p:spPr>
        <p:txBody>
          <a:bodyPr>
            <a:normAutofit/>
          </a:bodyPr>
          <a:lstStyle/>
          <a:p>
            <a:pPr eaLnBrk="1" hangingPunct="1"/>
            <a:r>
              <a:rPr lang="tr-TR" altLang="tr-TR" sz="2800" b="1" dirty="0" smtClean="0">
                <a:solidFill>
                  <a:srgbClr val="0000FF"/>
                </a:solidFill>
              </a:rPr>
              <a:t>15- TOPLU  PAZARLIK ve YÖNETİMİ</a:t>
            </a:r>
            <a:endParaRPr lang="tr-TR" altLang="tr-TR" sz="2800" b="1" u="sng" dirty="0" smtClean="0"/>
          </a:p>
        </p:txBody>
      </p:sp>
      <p:sp>
        <p:nvSpPr>
          <p:cNvPr id="214022" name="Rectangle 3"/>
          <p:cNvSpPr>
            <a:spLocks noGrp="1" noChangeArrowheads="1"/>
          </p:cNvSpPr>
          <p:nvPr>
            <p:ph idx="1"/>
          </p:nvPr>
        </p:nvSpPr>
        <p:spPr>
          <a:xfrm>
            <a:off x="1115616" y="1052513"/>
            <a:ext cx="7633097" cy="5805487"/>
          </a:xfrm>
        </p:spPr>
        <p:txBody>
          <a:bodyPr>
            <a:normAutofit lnSpcReduction="10000"/>
          </a:bodyPr>
          <a:lstStyle/>
          <a:p>
            <a:pPr eaLnBrk="1" hangingPunct="1">
              <a:lnSpc>
                <a:spcPct val="90000"/>
              </a:lnSpc>
            </a:pPr>
            <a:r>
              <a:rPr lang="tr-TR" altLang="tr-TR" sz="2400" dirty="0" smtClean="0"/>
              <a:t> Sendika yönetim ilişkilerinin temelini toplu pazarlık oluşturur</a:t>
            </a:r>
          </a:p>
          <a:p>
            <a:pPr eaLnBrk="1" hangingPunct="1">
              <a:lnSpc>
                <a:spcPct val="90000"/>
              </a:lnSpc>
            </a:pPr>
            <a:r>
              <a:rPr lang="tr-TR" altLang="tr-TR" sz="2400" dirty="0" smtClean="0"/>
              <a:t>Toplu pazarlık, bir tarafta bir işveren grubu yada daha fazla işveren kuruluşu ile diğer tarafta işçileri temsil eden bir yada daha fazla kuruluşun bir anlaşma yapabilmek için bir araya gelerek çalışma koşulları konusunda yaptıkları görüşmelerdir.</a:t>
            </a:r>
          </a:p>
          <a:p>
            <a:pPr eaLnBrk="1" hangingPunct="1">
              <a:lnSpc>
                <a:spcPct val="90000"/>
              </a:lnSpc>
            </a:pPr>
            <a:r>
              <a:rPr lang="tr-TR" altLang="tr-TR" sz="2400" dirty="0" smtClean="0"/>
              <a:t>Toplu pazarlıkta iki önemli taraf vardır. Taraflardan birisi işçi sendikası, diğeri ise bireysel işveren veya işverenin üyesi bulunduğu işveren sendikasıdır.</a:t>
            </a:r>
          </a:p>
          <a:p>
            <a:pPr eaLnBrk="1" hangingPunct="1">
              <a:lnSpc>
                <a:spcPct val="90000"/>
              </a:lnSpc>
            </a:pPr>
            <a:r>
              <a:rPr lang="tr-TR" altLang="tr-TR" sz="2400" dirty="0" smtClean="0"/>
              <a:t>Toplu pazarlık bir süreçtir  ve bu süreç içinde ele alınan konular şunlardır : </a:t>
            </a:r>
          </a:p>
          <a:p>
            <a:pPr lvl="1">
              <a:lnSpc>
                <a:spcPct val="90000"/>
              </a:lnSpc>
            </a:pPr>
            <a:r>
              <a:rPr lang="tr-TR" altLang="tr-TR" sz="2000" dirty="0" smtClean="0"/>
              <a:t>Sözleşmenin amacı, kapsamı ve süresi</a:t>
            </a:r>
          </a:p>
          <a:p>
            <a:pPr lvl="1">
              <a:lnSpc>
                <a:spcPct val="90000"/>
              </a:lnSpc>
            </a:pPr>
            <a:r>
              <a:rPr lang="tr-TR" altLang="tr-TR" sz="2000" dirty="0" smtClean="0"/>
              <a:t>Tarafların hak ve ödevleri</a:t>
            </a:r>
          </a:p>
          <a:p>
            <a:pPr lvl="1">
              <a:lnSpc>
                <a:spcPct val="90000"/>
              </a:lnSpc>
            </a:pPr>
            <a:r>
              <a:rPr lang="tr-TR" altLang="tr-TR" sz="2000" dirty="0" smtClean="0"/>
              <a:t>Ücret ve ücret  koşulları</a:t>
            </a:r>
          </a:p>
          <a:p>
            <a:pPr lvl="1">
              <a:lnSpc>
                <a:spcPct val="90000"/>
              </a:lnSpc>
            </a:pPr>
            <a:r>
              <a:rPr lang="tr-TR" altLang="tr-TR" sz="2000" dirty="0" smtClean="0"/>
              <a:t>Çalışma koşulları ve çalışma yöntemleri</a:t>
            </a:r>
          </a:p>
          <a:p>
            <a:pPr lvl="1">
              <a:lnSpc>
                <a:spcPct val="90000"/>
              </a:lnSpc>
            </a:pPr>
            <a:r>
              <a:rPr lang="tr-TR" altLang="tr-TR" sz="2000" dirty="0" smtClean="0"/>
              <a:t>Çalışmanın denetimi</a:t>
            </a:r>
            <a:endParaRPr lang="en-US" altLang="tr-TR" sz="2400" u="sng" dirty="0" smtClean="0"/>
          </a:p>
        </p:txBody>
      </p:sp>
      <p:sp>
        <p:nvSpPr>
          <p:cNvPr id="21401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1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2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2F60D57D-08D0-4624-A429-C1D79521DCD6}" type="slidenum">
              <a:rPr lang="tr-TR" altLang="tr-TR" sz="1400">
                <a:solidFill>
                  <a:srgbClr val="000000"/>
                </a:solidFill>
                <a:latin typeface="Arial" charset="0"/>
              </a:rPr>
              <a:pPr/>
              <a:t>331</a:t>
            </a:fld>
            <a:endParaRPr lang="tr-TR" altLang="tr-TR" sz="1400">
              <a:solidFill>
                <a:srgbClr val="000000"/>
              </a:solidFill>
              <a:latin typeface="Arial" charset="0"/>
            </a:endParaRPr>
          </a:p>
        </p:txBody>
      </p:sp>
    </p:spTree>
    <p:extLst>
      <p:ext uri="{BB962C8B-B14F-4D97-AF65-F5344CB8AC3E}">
        <p14:creationId xmlns:p14="http://schemas.microsoft.com/office/powerpoint/2010/main" val="3054614218"/>
      </p:ext>
    </p:extLst>
  </p:cSld>
  <p:clrMapOvr>
    <a:masterClrMapping/>
  </p:clrMapOvr>
  <p:transition/>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400" dirty="0">
                <a:solidFill>
                  <a:schemeClr val="tx2"/>
                </a:solidFill>
              </a:rPr>
              <a:t>Toplu Pazarlık </a:t>
            </a:r>
            <a:r>
              <a:rPr lang="tr-TR" sz="4400" dirty="0" smtClean="0">
                <a:solidFill>
                  <a:schemeClr val="tx2"/>
                </a:solidFill>
              </a:rPr>
              <a:t>Sisteminin Yararları</a:t>
            </a:r>
            <a:endParaRPr lang="tr-TR" dirty="0"/>
          </a:p>
        </p:txBody>
      </p:sp>
      <p:sp>
        <p:nvSpPr>
          <p:cNvPr id="3" name="İçerik Yer Tutucusu 2"/>
          <p:cNvSpPr>
            <a:spLocks noGrp="1"/>
          </p:cNvSpPr>
          <p:nvPr>
            <p:ph idx="1"/>
          </p:nvPr>
        </p:nvSpPr>
        <p:spPr/>
        <p:txBody>
          <a:bodyPr/>
          <a:lstStyle/>
          <a:p>
            <a:pPr marL="360363" lvl="1" indent="0" algn="just">
              <a:lnSpc>
                <a:spcPct val="80000"/>
              </a:lnSpc>
              <a:buNone/>
            </a:pPr>
            <a:endParaRPr lang="tr-TR" sz="2000" dirty="0">
              <a:solidFill>
                <a:schemeClr val="tx2"/>
              </a:solidFill>
            </a:endParaRPr>
          </a:p>
          <a:p>
            <a:pPr marL="1314450" lvl="2" indent="-400050" algn="just">
              <a:lnSpc>
                <a:spcPct val="80000"/>
              </a:lnSpc>
            </a:pPr>
            <a:r>
              <a:rPr lang="tr-TR" dirty="0">
                <a:solidFill>
                  <a:schemeClr val="tx2"/>
                </a:solidFill>
              </a:rPr>
              <a:t>Çalışma koşullarına ilişkin sorunlar çözümlenir.</a:t>
            </a:r>
          </a:p>
          <a:p>
            <a:pPr marL="1314450" lvl="2" indent="-400050" algn="just">
              <a:lnSpc>
                <a:spcPct val="80000"/>
              </a:lnSpc>
            </a:pPr>
            <a:r>
              <a:rPr lang="tr-TR" dirty="0">
                <a:solidFill>
                  <a:schemeClr val="tx2"/>
                </a:solidFill>
              </a:rPr>
              <a:t>İşçi için yasal bir güvence oluşur.</a:t>
            </a:r>
          </a:p>
          <a:p>
            <a:pPr marL="1314450" lvl="2" indent="-400050" algn="just">
              <a:lnSpc>
                <a:spcPct val="80000"/>
              </a:lnSpc>
            </a:pPr>
            <a:r>
              <a:rPr lang="tr-TR" dirty="0">
                <a:solidFill>
                  <a:schemeClr val="tx2"/>
                </a:solidFill>
              </a:rPr>
              <a:t>İşyerindeki psikolojik ve sosyal ihtiyaçlar giderilebilir.</a:t>
            </a:r>
          </a:p>
          <a:p>
            <a:pPr marL="1314450" lvl="2" indent="-400050" algn="just">
              <a:lnSpc>
                <a:spcPct val="80000"/>
              </a:lnSpc>
            </a:pPr>
            <a:r>
              <a:rPr lang="tr-TR" dirty="0">
                <a:solidFill>
                  <a:schemeClr val="tx2"/>
                </a:solidFill>
              </a:rPr>
              <a:t>İşyerindeki çeşitli nedenlerle ortaya çıkan anlaşmazlıklar çözümlenebilir.</a:t>
            </a:r>
          </a:p>
          <a:p>
            <a:endParaRPr lang="tr-TR" dirty="0"/>
          </a:p>
        </p:txBody>
      </p:sp>
    </p:spTree>
    <p:extLst>
      <p:ext uri="{BB962C8B-B14F-4D97-AF65-F5344CB8AC3E}">
        <p14:creationId xmlns:p14="http://schemas.microsoft.com/office/powerpoint/2010/main" val="3763436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2"/>
          <p:cNvSpPr>
            <a:spLocks noGrp="1" noChangeArrowheads="1"/>
          </p:cNvSpPr>
          <p:nvPr>
            <p:ph type="title"/>
          </p:nvPr>
        </p:nvSpPr>
        <p:spPr>
          <a:xfrm>
            <a:off x="1115617" y="274638"/>
            <a:ext cx="7571184" cy="704850"/>
          </a:xfrm>
        </p:spPr>
        <p:txBody>
          <a:bodyPr>
            <a:normAutofit fontScale="90000"/>
          </a:bodyPr>
          <a:lstStyle/>
          <a:p>
            <a:pPr eaLnBrk="1" hangingPunct="1"/>
            <a:r>
              <a:rPr lang="tr-TR" altLang="tr-TR" sz="3200" b="1" dirty="0" smtClean="0">
                <a:solidFill>
                  <a:srgbClr val="002060"/>
                </a:solidFill>
              </a:rPr>
              <a:t>Her toplu sözleşmede sözleşmenin uygulanması</a:t>
            </a:r>
            <a:endParaRPr lang="en-AU" altLang="tr-TR" b="1" u="sng" dirty="0" smtClean="0">
              <a:solidFill>
                <a:srgbClr val="002060"/>
              </a:solidFill>
            </a:endParaRPr>
          </a:p>
        </p:txBody>
      </p:sp>
      <p:sp>
        <p:nvSpPr>
          <p:cNvPr id="215046" name="Rectangle 3"/>
          <p:cNvSpPr>
            <a:spLocks noGrp="1" noChangeArrowheads="1"/>
          </p:cNvSpPr>
          <p:nvPr>
            <p:ph idx="1"/>
          </p:nvPr>
        </p:nvSpPr>
        <p:spPr>
          <a:xfrm>
            <a:off x="1115616" y="1052513"/>
            <a:ext cx="7633097" cy="5805487"/>
          </a:xfrm>
        </p:spPr>
        <p:txBody>
          <a:bodyPr/>
          <a:lstStyle/>
          <a:p>
            <a:pPr eaLnBrk="1" hangingPunct="1">
              <a:lnSpc>
                <a:spcPct val="90000"/>
              </a:lnSpc>
            </a:pPr>
            <a:r>
              <a:rPr lang="tr-TR" altLang="tr-TR" sz="2800" b="1" dirty="0"/>
              <a:t>U</a:t>
            </a:r>
            <a:r>
              <a:rPr lang="tr-TR" altLang="tr-TR" sz="2800" b="1" dirty="0" smtClean="0"/>
              <a:t>ygulamada ortaya çıkabilecek uyuşmazlıkların çözümüyle ilgili düzenlemelerde yer almaktadır.  Toplu pazarlık sürecinde şu faaliyetler yerine getirilir : </a:t>
            </a:r>
          </a:p>
          <a:p>
            <a:pPr lvl="1">
              <a:lnSpc>
                <a:spcPct val="90000"/>
              </a:lnSpc>
            </a:pPr>
            <a:r>
              <a:rPr lang="tr-TR" altLang="tr-TR" sz="2400" b="1" dirty="0" smtClean="0"/>
              <a:t>Görüşmecilerin belirlenmesi</a:t>
            </a:r>
          </a:p>
          <a:p>
            <a:pPr lvl="1">
              <a:lnSpc>
                <a:spcPct val="90000"/>
              </a:lnSpc>
            </a:pPr>
            <a:r>
              <a:rPr lang="tr-TR" altLang="tr-TR" sz="2400" b="1" dirty="0" smtClean="0"/>
              <a:t>Tarafların görüşmeye çağrılması</a:t>
            </a:r>
          </a:p>
          <a:p>
            <a:pPr lvl="1">
              <a:lnSpc>
                <a:spcPct val="90000"/>
              </a:lnSpc>
            </a:pPr>
            <a:r>
              <a:rPr lang="tr-TR" altLang="tr-TR" sz="2400" b="1" dirty="0" smtClean="0"/>
              <a:t>Görüşmelerin yapılması ( toplu görüşme )</a:t>
            </a:r>
          </a:p>
          <a:p>
            <a:pPr lvl="1">
              <a:lnSpc>
                <a:spcPct val="90000"/>
              </a:lnSpc>
            </a:pPr>
            <a:r>
              <a:rPr lang="tr-TR" altLang="tr-TR" sz="2400" b="1" dirty="0"/>
              <a:t>T</a:t>
            </a:r>
            <a:r>
              <a:rPr lang="tr-TR" altLang="tr-TR" sz="2400" b="1" dirty="0" smtClean="0"/>
              <a:t>oplu iş sözleşmesinin imzalanması ve uygulamaya konulması</a:t>
            </a:r>
            <a:endParaRPr lang="en-US" altLang="tr-TR" b="1" u="sng" dirty="0" smtClean="0"/>
          </a:p>
        </p:txBody>
      </p:sp>
      <p:sp>
        <p:nvSpPr>
          <p:cNvPr id="215042"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3"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4"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7978BBC3-8025-4FBB-9A80-D41F17FC7935}" type="slidenum">
              <a:rPr lang="tr-TR" altLang="tr-TR" sz="1400">
                <a:solidFill>
                  <a:srgbClr val="000000"/>
                </a:solidFill>
                <a:latin typeface="Arial" charset="0"/>
              </a:rPr>
              <a:pPr/>
              <a:t>333</a:t>
            </a:fld>
            <a:endParaRPr lang="tr-TR" altLang="tr-TR" sz="1400">
              <a:solidFill>
                <a:srgbClr val="000000"/>
              </a:solidFill>
              <a:latin typeface="Arial" charset="0"/>
            </a:endParaRPr>
          </a:p>
        </p:txBody>
      </p:sp>
    </p:spTree>
    <p:extLst>
      <p:ext uri="{BB962C8B-B14F-4D97-AF65-F5344CB8AC3E}">
        <p14:creationId xmlns:p14="http://schemas.microsoft.com/office/powerpoint/2010/main" val="2416835445"/>
      </p:ext>
    </p:extLst>
  </p:cSld>
  <p:clrMapOvr>
    <a:masterClrMapping/>
  </p:clrMapOvr>
  <p:transition/>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Pazarlık Süreci</a:t>
            </a:r>
            <a:endParaRPr lang="tr-TR" dirty="0"/>
          </a:p>
        </p:txBody>
      </p:sp>
      <p:sp>
        <p:nvSpPr>
          <p:cNvPr id="3" name="İçerik Yer Tutucusu 2"/>
          <p:cNvSpPr>
            <a:spLocks noGrp="1"/>
          </p:cNvSpPr>
          <p:nvPr>
            <p:ph idx="1"/>
          </p:nvPr>
        </p:nvSpPr>
        <p:spPr/>
        <p:txBody>
          <a:bodyPr/>
          <a:lstStyle/>
          <a:p>
            <a:r>
              <a:rPr lang="tr-TR" dirty="0" smtClean="0"/>
              <a:t>Görüşmecilerin belirlenmesi</a:t>
            </a:r>
          </a:p>
          <a:p>
            <a:r>
              <a:rPr lang="tr-TR" dirty="0" smtClean="0"/>
              <a:t>Toplu görüşmeye çağrı</a:t>
            </a:r>
          </a:p>
          <a:p>
            <a:r>
              <a:rPr lang="tr-TR" dirty="0" smtClean="0"/>
              <a:t>Toplu görüşme</a:t>
            </a:r>
          </a:p>
          <a:p>
            <a:r>
              <a:rPr lang="tr-TR" dirty="0" smtClean="0"/>
              <a:t>Toplu iş sözleşmesinin imzalanması</a:t>
            </a:r>
            <a:endParaRPr lang="tr-TR" dirty="0"/>
          </a:p>
        </p:txBody>
      </p:sp>
    </p:spTree>
    <p:extLst>
      <p:ext uri="{BB962C8B-B14F-4D97-AF65-F5344CB8AC3E}">
        <p14:creationId xmlns:p14="http://schemas.microsoft.com/office/powerpoint/2010/main" val="793837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2"/>
          <p:cNvSpPr>
            <a:spLocks noGrp="1" noChangeArrowheads="1"/>
          </p:cNvSpPr>
          <p:nvPr>
            <p:ph type="title"/>
          </p:nvPr>
        </p:nvSpPr>
        <p:spPr>
          <a:xfrm>
            <a:off x="1373188" y="260350"/>
            <a:ext cx="8229600" cy="704850"/>
          </a:xfrm>
        </p:spPr>
        <p:txBody>
          <a:bodyPr/>
          <a:lstStyle/>
          <a:p>
            <a:pPr eaLnBrk="1" hangingPunct="1"/>
            <a:r>
              <a:rPr lang="tr-TR" altLang="tr-TR" sz="3600" b="1" dirty="0" smtClean="0">
                <a:solidFill>
                  <a:srgbClr val="002060"/>
                </a:solidFill>
                <a:cs typeface="Times New Roman" pitchFamily="18" charset="0"/>
              </a:rPr>
              <a:t> Toplu </a:t>
            </a:r>
            <a:r>
              <a:rPr lang="tr-TR" altLang="tr-TR" sz="3600" b="1" dirty="0">
                <a:solidFill>
                  <a:srgbClr val="002060"/>
                </a:solidFill>
                <a:cs typeface="Times New Roman" pitchFamily="18" charset="0"/>
              </a:rPr>
              <a:t>P</a:t>
            </a:r>
            <a:r>
              <a:rPr lang="tr-TR" altLang="tr-TR" sz="3600" b="1" dirty="0" smtClean="0">
                <a:solidFill>
                  <a:srgbClr val="002060"/>
                </a:solidFill>
                <a:cs typeface="Times New Roman" pitchFamily="18" charset="0"/>
              </a:rPr>
              <a:t>azarlık Süreci</a:t>
            </a:r>
            <a:endParaRPr lang="en-AU" altLang="tr-TR" sz="3200" dirty="0" smtClean="0">
              <a:solidFill>
                <a:srgbClr val="002060"/>
              </a:solidFill>
              <a:cs typeface="Times New Roman" pitchFamily="18" charset="0"/>
            </a:endParaRPr>
          </a:p>
        </p:txBody>
      </p:sp>
      <p:sp>
        <p:nvSpPr>
          <p:cNvPr id="216066"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7"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8"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746D05E-50B4-4953-8E7A-553174766232}" type="slidenum">
              <a:rPr lang="tr-TR" altLang="tr-TR" sz="1400">
                <a:solidFill>
                  <a:srgbClr val="000000"/>
                </a:solidFill>
                <a:latin typeface="Arial" charset="0"/>
              </a:rPr>
              <a:pPr/>
              <a:t>335</a:t>
            </a:fld>
            <a:endParaRPr lang="tr-TR" altLang="tr-TR" sz="1400">
              <a:solidFill>
                <a:srgbClr val="000000"/>
              </a:solidFill>
              <a:latin typeface="Arial" charset="0"/>
            </a:endParaRPr>
          </a:p>
        </p:txBody>
      </p:sp>
      <p:sp>
        <p:nvSpPr>
          <p:cNvPr id="216070" name="Line 10"/>
          <p:cNvSpPr>
            <a:spLocks noChangeShapeType="1"/>
          </p:cNvSpPr>
          <p:nvPr/>
        </p:nvSpPr>
        <p:spPr bwMode="auto">
          <a:xfrm>
            <a:off x="3294063" y="3194050"/>
            <a:ext cx="4572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1" name="Line 7"/>
          <p:cNvSpPr>
            <a:spLocks noChangeShapeType="1"/>
          </p:cNvSpPr>
          <p:nvPr/>
        </p:nvSpPr>
        <p:spPr bwMode="auto">
          <a:xfrm>
            <a:off x="3386138" y="3759200"/>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2" name="Line 5"/>
          <p:cNvSpPr>
            <a:spLocks noChangeShapeType="1"/>
          </p:cNvSpPr>
          <p:nvPr/>
        </p:nvSpPr>
        <p:spPr bwMode="auto">
          <a:xfrm>
            <a:off x="3386138" y="4300538"/>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3" name="Line 9"/>
          <p:cNvSpPr>
            <a:spLocks noChangeShapeType="1"/>
          </p:cNvSpPr>
          <p:nvPr/>
        </p:nvSpPr>
        <p:spPr bwMode="auto">
          <a:xfrm flipH="1">
            <a:off x="5305425" y="319405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4" name="Line 8"/>
          <p:cNvSpPr>
            <a:spLocks noChangeShapeType="1"/>
          </p:cNvSpPr>
          <p:nvPr/>
        </p:nvSpPr>
        <p:spPr bwMode="auto">
          <a:xfrm flipH="1">
            <a:off x="5305425" y="375920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5" name="Line 6"/>
          <p:cNvSpPr>
            <a:spLocks noChangeShapeType="1"/>
          </p:cNvSpPr>
          <p:nvPr/>
        </p:nvSpPr>
        <p:spPr bwMode="auto">
          <a:xfrm flipH="1">
            <a:off x="5305425" y="4300538"/>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6" name="Rectangle 11"/>
          <p:cNvSpPr>
            <a:spLocks noChangeArrowheads="1"/>
          </p:cNvSpPr>
          <p:nvPr/>
        </p:nvSpPr>
        <p:spPr bwMode="auto">
          <a:xfrm>
            <a:off x="1739900" y="2317750"/>
            <a:ext cx="18415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ltLang="tr-TR" sz="1100">
              <a:solidFill>
                <a:srgbClr val="000000"/>
              </a:solidFill>
            </a:endParaRPr>
          </a:p>
          <a:p>
            <a:endParaRPr lang="tr-TR" altLang="tr-TR">
              <a:solidFill>
                <a:srgbClr val="000000"/>
              </a:solidFill>
            </a:endParaRPr>
          </a:p>
        </p:txBody>
      </p:sp>
      <p:sp>
        <p:nvSpPr>
          <p:cNvPr id="216077" name="Rectangle 12"/>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8" name="Rectangle 16"/>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9" name="Rectangle 20"/>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graphicFrame>
        <p:nvGraphicFramePr>
          <p:cNvPr id="126024" name="Group 72"/>
          <p:cNvGraphicFramePr>
            <a:graphicFrameLocks noGrp="1"/>
          </p:cNvGraphicFramePr>
          <p:nvPr/>
        </p:nvGraphicFramePr>
        <p:xfrm>
          <a:off x="228600" y="1600200"/>
          <a:ext cx="8763000" cy="4846638"/>
        </p:xfrm>
        <a:graphic>
          <a:graphicData uri="http://schemas.openxmlformats.org/drawingml/2006/table">
            <a:tbl>
              <a:tblPr/>
              <a:tblGrid>
                <a:gridCol w="2919413"/>
                <a:gridCol w="2921000"/>
                <a:gridCol w="2922587"/>
              </a:tblGrid>
              <a:tr h="13107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charset="0"/>
                          <a:cs typeface="Times New Roman" charset="0"/>
                        </a:rPr>
                        <a:t/>
                      </a:r>
                      <a:br>
                        <a:rPr kumimoji="0" lang="tr-TR" sz="1200" b="0" i="0" u="none" strike="noStrike" cap="none" normalizeH="0" baseline="0" dirty="0" smtClean="0">
                          <a:ln>
                            <a:noFill/>
                          </a:ln>
                          <a:solidFill>
                            <a:schemeClr val="tx1"/>
                          </a:solidFill>
                          <a:effectLst/>
                          <a:latin typeface="Times New Roman" charset="0"/>
                          <a:cs typeface="Times New Roman" charset="0"/>
                        </a:rPr>
                      </a:br>
                      <a:endParaRPr kumimoji="0" lang="tr-TR" sz="1200" b="0" i="0" u="none" strike="noStrike" cap="none" normalizeH="0" baseline="0" dirty="0" smtClean="0">
                        <a:ln>
                          <a:noFill/>
                        </a:ln>
                        <a:solidFill>
                          <a:schemeClr val="tx1"/>
                        </a:solidFill>
                        <a:effectLst/>
                        <a:latin typeface="Times New Roman"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Times New Roman" charset="0"/>
                          <a:cs typeface="Times New Roman" charset="0"/>
                        </a:rPr>
                        <a:t>Sen. İstediği Çözümler</a:t>
                      </a:r>
                      <a:endParaRPr kumimoji="0" lang="tr-TR" sz="1200" b="0" i="0" u="none" strike="noStrike" cap="none" normalizeH="0" baseline="0" dirty="0" smtClean="0">
                        <a:ln>
                          <a:noFill/>
                        </a:ln>
                        <a:solidFill>
                          <a:schemeClr val="tx1"/>
                        </a:solidFill>
                        <a:effectLst/>
                        <a:latin typeface="Times New Roman" charset="0"/>
                        <a:cs typeface="Times New Roman"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6600"/>
                          </a:solidFill>
                          <a:effectLst/>
                          <a:latin typeface="Times New Roman" charset="0"/>
                          <a:cs typeface="Times New Roman" charset="0"/>
                        </a:rPr>
                        <a:t>      </a:t>
                      </a:r>
                      <a:r>
                        <a:rPr kumimoji="0" lang="tr-TR" sz="2800" b="1" i="0" u="none" strike="noStrike" cap="none" normalizeH="0" baseline="0" smtClean="0">
                          <a:ln>
                            <a:noFill/>
                          </a:ln>
                          <a:solidFill>
                            <a:srgbClr val="006600"/>
                          </a:solidFill>
                          <a:effectLst/>
                          <a:latin typeface="Times New Roman" charset="0"/>
                          <a:cs typeface="Times New Roman" charset="0"/>
                        </a:rPr>
                        <a:t>İşverenin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904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Sendikanın Beklentileri</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charset="0"/>
                          <a:cs typeface="Times New Roman"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4800" b="1" i="0" u="none" strike="noStrike" cap="none" normalizeH="0" baseline="0" smtClean="0">
                          <a:ln>
                            <a:noFill/>
                          </a:ln>
                          <a:solidFill>
                            <a:srgbClr val="FF0000"/>
                          </a:solidFill>
                          <a:effectLst/>
                          <a:latin typeface="Times New Roman" charset="0"/>
                          <a:cs typeface="Times New Roman" charset="0"/>
                        </a:rPr>
                        <a:t>Toplu Pazarlık Alanı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6600"/>
                          </a:solidFill>
                          <a:effectLst/>
                          <a:latin typeface="Times New Roman" charset="0"/>
                          <a:cs typeface="Times New Roman" charset="0"/>
                        </a:rPr>
                        <a:t>      </a:t>
                      </a:r>
                      <a:r>
                        <a:rPr kumimoji="0" lang="tr-TR" sz="3200" b="1" i="0" u="none" strike="noStrike" cap="none" normalizeH="0" baseline="0" dirty="0" smtClean="0">
                          <a:ln>
                            <a:noFill/>
                          </a:ln>
                          <a:solidFill>
                            <a:srgbClr val="006600"/>
                          </a:solidFill>
                          <a:effectLst/>
                          <a:latin typeface="Times New Roman" charset="0"/>
                          <a:cs typeface="Times New Roman" charset="0"/>
                        </a:rPr>
                        <a:t>İşverenin beklentileri</a:t>
                      </a:r>
                      <a:endParaRPr kumimoji="0" lang="tr-TR"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6687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smtClean="0">
                          <a:ln>
                            <a:noFill/>
                          </a:ln>
                          <a:solidFill>
                            <a:srgbClr val="006600"/>
                          </a:solidFill>
                          <a:effectLst/>
                          <a:latin typeface="Times New Roman" charset="0"/>
                          <a:cs typeface="Times New Roman" charset="0"/>
                        </a:rPr>
                        <a:t>      İşveren. İstediği Çözümler</a:t>
                      </a:r>
                      <a:r>
                        <a:rPr kumimoji="0" lang="tr-TR" sz="1200" b="0" i="0" u="none" strike="noStrike" cap="none" normalizeH="0" baseline="0" smtClean="0">
                          <a:ln>
                            <a:noFill/>
                          </a:ln>
                          <a:solidFill>
                            <a:schemeClr val="tx1"/>
                          </a:solidFill>
                          <a:effectLst/>
                          <a:latin typeface="Times New Roman" charset="0"/>
                          <a:cs typeface="Times New Roman" charset="0"/>
                        </a:rPr>
                        <a:t>   </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33835831"/>
      </p:ext>
    </p:extLst>
  </p:cSld>
  <p:clrMapOvr>
    <a:masterClrMapping/>
  </p:clrMapOvr>
  <p:transition/>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a:t>
            </a:r>
            <a:r>
              <a:rPr lang="tr-TR" dirty="0"/>
              <a:t>İ</a:t>
            </a:r>
            <a:r>
              <a:rPr lang="tr-TR" dirty="0" smtClean="0"/>
              <a:t>ş Sözleşmesi</a:t>
            </a:r>
            <a:endParaRPr lang="tr-TR" dirty="0"/>
          </a:p>
        </p:txBody>
      </p:sp>
      <p:sp>
        <p:nvSpPr>
          <p:cNvPr id="3" name="İçerik Yer Tutucusu 2"/>
          <p:cNvSpPr>
            <a:spLocks noGrp="1"/>
          </p:cNvSpPr>
          <p:nvPr>
            <p:ph idx="1"/>
          </p:nvPr>
        </p:nvSpPr>
        <p:spPr/>
        <p:txBody>
          <a:bodyPr/>
          <a:lstStyle/>
          <a:p>
            <a:pPr algn="just"/>
            <a:r>
              <a:rPr lang="tr-TR" dirty="0" smtClean="0"/>
              <a:t>Toplu pazarlık sonucunda ulaşılan sözleşme toplu iş sözleşmesidir.</a:t>
            </a:r>
          </a:p>
          <a:p>
            <a:pPr algn="just"/>
            <a:r>
              <a:rPr lang="tr-TR" dirty="0" smtClean="0"/>
              <a:t>Toplu pazarlık ve bu pazarlık sonucunda imzalanan toplu iş sözleşmesi, işçilerin hangi çalışma koşullarına sahip olacaklarını, yönetim ile ilişkilerini, ve sözleşme süresince o işyerinde çalışma barışının oluşturulmasını düzenleyen belgedir.</a:t>
            </a:r>
            <a:endParaRPr lang="tr-TR" dirty="0"/>
          </a:p>
        </p:txBody>
      </p:sp>
    </p:spTree>
    <p:extLst>
      <p:ext uri="{BB962C8B-B14F-4D97-AF65-F5344CB8AC3E}">
        <p14:creationId xmlns:p14="http://schemas.microsoft.com/office/powerpoint/2010/main" val="344930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İş Sözleşmesinin İçeriği</a:t>
            </a:r>
            <a:endParaRPr lang="tr-TR" dirty="0"/>
          </a:p>
        </p:txBody>
      </p:sp>
      <p:sp>
        <p:nvSpPr>
          <p:cNvPr id="3" name="İçerik Yer Tutucusu 2"/>
          <p:cNvSpPr>
            <a:spLocks noGrp="1"/>
          </p:cNvSpPr>
          <p:nvPr>
            <p:ph idx="1"/>
          </p:nvPr>
        </p:nvSpPr>
        <p:spPr/>
        <p:txBody>
          <a:bodyPr/>
          <a:lstStyle/>
          <a:p>
            <a:r>
              <a:rPr lang="tr-TR" dirty="0" smtClean="0"/>
              <a:t>Yönetimin hakları</a:t>
            </a:r>
          </a:p>
          <a:p>
            <a:r>
              <a:rPr lang="tr-TR" dirty="0" smtClean="0"/>
              <a:t>Sendikal </a:t>
            </a:r>
            <a:r>
              <a:rPr lang="tr-TR" dirty="0"/>
              <a:t>f</a:t>
            </a:r>
            <a:r>
              <a:rPr lang="tr-TR" dirty="0" smtClean="0"/>
              <a:t>aaliyetin düzenlenmesi</a:t>
            </a:r>
          </a:p>
          <a:p>
            <a:r>
              <a:rPr lang="tr-TR" dirty="0" smtClean="0"/>
              <a:t>İş güvencesi</a:t>
            </a:r>
          </a:p>
          <a:p>
            <a:r>
              <a:rPr lang="tr-TR" dirty="0" smtClean="0"/>
              <a:t>Ücretler</a:t>
            </a:r>
          </a:p>
          <a:p>
            <a:r>
              <a:rPr lang="tr-TR" dirty="0" smtClean="0"/>
              <a:t>Sosyal yardım ve hizmetler</a:t>
            </a:r>
          </a:p>
          <a:p>
            <a:r>
              <a:rPr lang="tr-TR" dirty="0" smtClean="0"/>
              <a:t>Uyuşmazlıkların çözümü</a:t>
            </a:r>
            <a:endParaRPr lang="tr-TR" dirty="0"/>
          </a:p>
        </p:txBody>
      </p:sp>
    </p:spTree>
    <p:extLst>
      <p:ext uri="{BB962C8B-B14F-4D97-AF65-F5344CB8AC3E}">
        <p14:creationId xmlns:p14="http://schemas.microsoft.com/office/powerpoint/2010/main" val="1884831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2"/>
          <p:cNvSpPr>
            <a:spLocks noGrp="1" noChangeArrowheads="1"/>
          </p:cNvSpPr>
          <p:nvPr>
            <p:ph type="title"/>
          </p:nvPr>
        </p:nvSpPr>
        <p:spPr>
          <a:xfrm>
            <a:off x="1331913" y="275878"/>
            <a:ext cx="6552455" cy="704850"/>
          </a:xfrm>
        </p:spPr>
        <p:txBody>
          <a:bodyPr>
            <a:normAutofit/>
          </a:bodyPr>
          <a:lstStyle/>
          <a:p>
            <a:pPr eaLnBrk="1" hangingPunct="1"/>
            <a:r>
              <a:rPr lang="tr-TR" altLang="tr-TR" sz="2400" b="1" dirty="0" smtClean="0">
                <a:solidFill>
                  <a:srgbClr val="002060"/>
                </a:solidFill>
              </a:rPr>
              <a:t>TOPLU İŞ UYUŞMAZLIKLARI ve ÇÖZÜM YOLLARI</a:t>
            </a:r>
            <a:endParaRPr lang="tr-TR" altLang="tr-TR" sz="2400" b="1" u="sng" dirty="0" smtClean="0">
              <a:solidFill>
                <a:srgbClr val="002060"/>
              </a:solidFill>
            </a:endParaRPr>
          </a:p>
        </p:txBody>
      </p:sp>
      <p:sp>
        <p:nvSpPr>
          <p:cNvPr id="217094" name="Rectangle 3"/>
          <p:cNvSpPr>
            <a:spLocks noGrp="1" noChangeArrowheads="1"/>
          </p:cNvSpPr>
          <p:nvPr>
            <p:ph idx="1"/>
          </p:nvPr>
        </p:nvSpPr>
        <p:spPr>
          <a:xfrm>
            <a:off x="899592" y="1052513"/>
            <a:ext cx="7849121" cy="5805487"/>
          </a:xfrm>
        </p:spPr>
        <p:txBody>
          <a:bodyPr/>
          <a:lstStyle/>
          <a:p>
            <a:pPr eaLnBrk="1" hangingPunct="1">
              <a:lnSpc>
                <a:spcPct val="90000"/>
              </a:lnSpc>
            </a:pPr>
            <a:endParaRPr lang="tr-TR" altLang="tr-TR" sz="2400" dirty="0" smtClean="0"/>
          </a:p>
          <a:p>
            <a:pPr eaLnBrk="1" hangingPunct="1">
              <a:lnSpc>
                <a:spcPct val="90000"/>
              </a:lnSpc>
            </a:pPr>
            <a:r>
              <a:rPr lang="tr-TR" altLang="tr-TR" sz="2400" dirty="0" smtClean="0">
                <a:solidFill>
                  <a:schemeClr val="bg2">
                    <a:lumMod val="10000"/>
                  </a:schemeClr>
                </a:solidFill>
              </a:rPr>
              <a:t>Toplu iş uyuşmazlığı, işçiler veya işçi sendikaları ile işverenler veya işveren sendikaları arasında çalışma şartlarının uygulanması, yorumlanması, değiştirilmesi veya geliştirilmesi hususlarında ortaya çıkan uyuşmazlıkları ifade eder.</a:t>
            </a:r>
          </a:p>
          <a:p>
            <a:pPr eaLnBrk="1" hangingPunct="1">
              <a:lnSpc>
                <a:spcPct val="90000"/>
              </a:lnSpc>
            </a:pPr>
            <a:r>
              <a:rPr lang="tr-TR" altLang="tr-TR" sz="2400" dirty="0" smtClean="0">
                <a:solidFill>
                  <a:schemeClr val="bg2">
                    <a:lumMod val="10000"/>
                  </a:schemeClr>
                </a:solidFill>
              </a:rPr>
              <a:t>Toplu iş uyuşmazlıkları iki grupta incelenir:</a:t>
            </a:r>
          </a:p>
          <a:p>
            <a:pPr lvl="1">
              <a:lnSpc>
                <a:spcPct val="90000"/>
              </a:lnSpc>
            </a:pPr>
            <a:r>
              <a:rPr lang="tr-TR" altLang="tr-TR" sz="2000" dirty="0" smtClean="0">
                <a:solidFill>
                  <a:srgbClr val="FF0000"/>
                </a:solidFill>
              </a:rPr>
              <a:t>Hak  Uyuşmazlıkları :</a:t>
            </a:r>
            <a:r>
              <a:rPr lang="tr-TR" altLang="tr-TR" sz="2000" dirty="0" smtClean="0"/>
              <a:t> İşçi ile işveren arasındaki iş ilişkilerinin dayanağını oluşturan mevzuat, toplu iş sözleşmesi ve hizmet sözleşmesi hükümleri ile taraflara sağlanan haklara ilişkin olarak taraflar arasında çıkan uyuşmazlıklardır. Örneğin toplu iş sözleşmesinde yer alan yakacak yardımının ödenmemesi gibi</a:t>
            </a:r>
          </a:p>
          <a:p>
            <a:pPr lvl="1">
              <a:lnSpc>
                <a:spcPct val="90000"/>
              </a:lnSpc>
            </a:pPr>
            <a:r>
              <a:rPr lang="tr-TR" altLang="tr-TR" sz="2000" dirty="0" smtClean="0">
                <a:solidFill>
                  <a:srgbClr val="FF0000"/>
                </a:solidFill>
              </a:rPr>
              <a:t>Çıkar Uyuşmazlıkları :</a:t>
            </a:r>
            <a:r>
              <a:rPr lang="tr-TR" altLang="tr-TR" sz="2000" dirty="0" smtClean="0"/>
              <a:t>  Mevcut bir hakkın değiştirilmesi yada yeni bir hakkın oluşturulması amacıyla çıkarılan uyuşmazlıklardır. Örneğin ücretlerin arttırılması gibi.</a:t>
            </a:r>
            <a:r>
              <a:rPr lang="tr-TR" altLang="tr-TR" sz="2400" dirty="0" smtClean="0"/>
              <a:t> </a:t>
            </a:r>
            <a:endParaRPr lang="en-US" altLang="tr-TR" sz="2400" dirty="0" smtClean="0"/>
          </a:p>
        </p:txBody>
      </p:sp>
      <p:sp>
        <p:nvSpPr>
          <p:cNvPr id="217090"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1"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2"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B53966E6-564B-4D03-A1A3-8E5B9E53B387}" type="slidenum">
              <a:rPr lang="tr-TR" altLang="tr-TR" sz="1400">
                <a:solidFill>
                  <a:srgbClr val="000000"/>
                </a:solidFill>
                <a:latin typeface="Arial" charset="0"/>
              </a:rPr>
              <a:pPr/>
              <a:t>338</a:t>
            </a:fld>
            <a:endParaRPr lang="tr-TR" altLang="tr-TR" sz="1400">
              <a:solidFill>
                <a:srgbClr val="000000"/>
              </a:solidFill>
              <a:latin typeface="Arial" charset="0"/>
            </a:endParaRPr>
          </a:p>
        </p:txBody>
      </p:sp>
    </p:spTree>
    <p:extLst>
      <p:ext uri="{BB962C8B-B14F-4D97-AF65-F5344CB8AC3E}">
        <p14:creationId xmlns:p14="http://schemas.microsoft.com/office/powerpoint/2010/main" val="1856894323"/>
      </p:ext>
    </p:extLst>
  </p:cSld>
  <p:clrMapOvr>
    <a:masterClrMapping/>
  </p:clrMapOvr>
  <p:transition/>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2"/>
          <p:cNvSpPr>
            <a:spLocks noGrp="1" noChangeArrowheads="1"/>
          </p:cNvSpPr>
          <p:nvPr>
            <p:ph type="title"/>
          </p:nvPr>
        </p:nvSpPr>
        <p:spPr>
          <a:xfrm>
            <a:off x="1331913" y="188913"/>
            <a:ext cx="7488237" cy="704850"/>
          </a:xfrm>
        </p:spPr>
        <p:txBody>
          <a:bodyPr>
            <a:normAutofit fontScale="90000"/>
          </a:bodyPr>
          <a:lstStyle/>
          <a:p>
            <a:pPr eaLnBrk="1" hangingPunct="1"/>
            <a:r>
              <a:rPr lang="tr-TR" altLang="tr-TR" sz="2400" b="1" smtClean="0">
                <a:solidFill>
                  <a:srgbClr val="002060"/>
                </a:solidFill>
              </a:rPr>
              <a:t>Uyuşmazlık çözümünde genel olarak 2 yaklaşım söz konusudur.</a:t>
            </a:r>
            <a:endParaRPr lang="en-AU" altLang="tr-TR" sz="3200" b="1" u="sng" smtClean="0">
              <a:solidFill>
                <a:srgbClr val="002060"/>
              </a:solidFill>
            </a:endParaRPr>
          </a:p>
        </p:txBody>
      </p:sp>
      <p:sp>
        <p:nvSpPr>
          <p:cNvPr id="165894" name="Rectangle 3"/>
          <p:cNvSpPr>
            <a:spLocks noGrp="1" noChangeArrowheads="1"/>
          </p:cNvSpPr>
          <p:nvPr>
            <p:ph idx="1"/>
          </p:nvPr>
        </p:nvSpPr>
        <p:spPr>
          <a:xfrm>
            <a:off x="1043608" y="1052513"/>
            <a:ext cx="7705105" cy="5805487"/>
          </a:xfrm>
        </p:spPr>
        <p:txBody>
          <a:bodyPr/>
          <a:lstStyle/>
          <a:p>
            <a:pPr marL="0" indent="0" eaLnBrk="1" hangingPunct="1">
              <a:lnSpc>
                <a:spcPct val="90000"/>
              </a:lnSpc>
              <a:buFontTx/>
              <a:buNone/>
              <a:defRPr/>
            </a:pPr>
            <a:r>
              <a:rPr lang="tr-TR" sz="2000" dirty="0" smtClean="0"/>
              <a:t> </a:t>
            </a:r>
            <a:endParaRPr lang="tr-TR" sz="2000" b="1" dirty="0" smtClean="0"/>
          </a:p>
          <a:p>
            <a:pPr marL="0" indent="0" eaLnBrk="1" hangingPunct="1">
              <a:lnSpc>
                <a:spcPct val="90000"/>
              </a:lnSpc>
              <a:buFontTx/>
              <a:buNone/>
              <a:defRPr/>
            </a:pPr>
            <a:r>
              <a:rPr lang="tr-TR" sz="2800" b="1" dirty="0" smtClean="0">
                <a:solidFill>
                  <a:srgbClr val="FF0000"/>
                </a:solidFill>
              </a:rPr>
              <a:t>1 ) Barışçı yollar</a:t>
            </a:r>
            <a:endParaRPr lang="tr-TR" sz="2000" b="1" i="1" dirty="0" smtClean="0"/>
          </a:p>
          <a:p>
            <a:pPr eaLnBrk="1" hangingPunct="1">
              <a:lnSpc>
                <a:spcPct val="90000"/>
              </a:lnSpc>
              <a:defRPr/>
            </a:pPr>
            <a:endParaRPr lang="tr-TR" sz="2000" b="1" i="1" dirty="0" smtClean="0"/>
          </a:p>
          <a:p>
            <a:pPr eaLnBrk="1" hangingPunct="1">
              <a:lnSpc>
                <a:spcPct val="90000"/>
              </a:lnSpc>
              <a:defRPr/>
            </a:pPr>
            <a:r>
              <a:rPr lang="tr-TR" sz="2000" i="1" dirty="0" smtClean="0">
                <a:solidFill>
                  <a:srgbClr val="FF0000"/>
                </a:solidFill>
              </a:rPr>
              <a:t>Arabuluculuk </a:t>
            </a:r>
            <a:r>
              <a:rPr lang="tr-TR" sz="2000" dirty="0" smtClean="0">
                <a:solidFill>
                  <a:srgbClr val="FF0000"/>
                </a:solidFill>
              </a:rPr>
              <a:t>:</a:t>
            </a:r>
            <a:r>
              <a:rPr lang="tr-TR" sz="2000" dirty="0" smtClean="0"/>
              <a:t> Taraflar arasındaki uyuşmazlığın çözümünde üçüncü bir kişi, uzlaşmaya yardımcı olmakta, tarafları birbirine yaklaştırmaya çalışmaktadır</a:t>
            </a:r>
            <a:endParaRPr lang="tr-TR" sz="2000" i="1" dirty="0" smtClean="0"/>
          </a:p>
          <a:p>
            <a:pPr eaLnBrk="1" hangingPunct="1">
              <a:lnSpc>
                <a:spcPct val="90000"/>
              </a:lnSpc>
              <a:defRPr/>
            </a:pPr>
            <a:r>
              <a:rPr lang="tr-TR" sz="2000" i="1" dirty="0" smtClean="0">
                <a:solidFill>
                  <a:srgbClr val="FF0000"/>
                </a:solidFill>
              </a:rPr>
              <a:t>Uzlaştırma </a:t>
            </a:r>
            <a:r>
              <a:rPr lang="tr-TR" sz="2000" dirty="0" smtClean="0">
                <a:solidFill>
                  <a:srgbClr val="FF0000"/>
                </a:solidFill>
              </a:rPr>
              <a:t>:</a:t>
            </a:r>
            <a:r>
              <a:rPr lang="tr-TR" sz="2000" dirty="0" smtClean="0"/>
              <a:t>  Tarafların anlaşamamaları durumunda aracı kişi görevine devam etmekte ve bir uzlaşma formülü hazırlayarak taraflara tavsiyede bulunmaktadır</a:t>
            </a:r>
            <a:endParaRPr lang="tr-TR" sz="2000" i="1" dirty="0" smtClean="0"/>
          </a:p>
          <a:p>
            <a:pPr eaLnBrk="1" hangingPunct="1">
              <a:lnSpc>
                <a:spcPct val="90000"/>
              </a:lnSpc>
              <a:defRPr/>
            </a:pPr>
            <a:r>
              <a:rPr lang="tr-TR" sz="2000" i="1" dirty="0" smtClean="0">
                <a:solidFill>
                  <a:srgbClr val="FF0000"/>
                </a:solidFill>
              </a:rPr>
              <a:t>Hakemlik </a:t>
            </a:r>
            <a:r>
              <a:rPr lang="tr-TR" sz="2000" dirty="0" smtClean="0">
                <a:solidFill>
                  <a:srgbClr val="FF0000"/>
                </a:solidFill>
              </a:rPr>
              <a:t>:</a:t>
            </a:r>
            <a:r>
              <a:rPr lang="tr-TR" sz="2000" dirty="0" smtClean="0"/>
              <a:t>  Uyuşmazlığa düşen tarafların çıkacak olan kararı kabul edeceklerini önceden kararlaştırmaları ( özel hakem ) yada kanunla böyle bir karara uymak zorunda olmaları ( kanuni hakem ) şeklinde olur</a:t>
            </a:r>
            <a:r>
              <a:rPr lang="tr-TR" sz="2000" i="1" dirty="0" smtClean="0"/>
              <a:t>.</a:t>
            </a:r>
            <a:r>
              <a:rPr lang="tr-TR" sz="2400" dirty="0" smtClean="0"/>
              <a:t> </a:t>
            </a:r>
            <a:endParaRPr lang="en-US" sz="2400" dirty="0" smtClean="0"/>
          </a:p>
        </p:txBody>
      </p:sp>
      <p:sp>
        <p:nvSpPr>
          <p:cNvPr id="218114"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5"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6"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EB336212-82D0-4BFB-A95A-C058BB5E1F0E}" type="slidenum">
              <a:rPr lang="tr-TR" altLang="tr-TR" sz="1400">
                <a:solidFill>
                  <a:srgbClr val="000000"/>
                </a:solidFill>
                <a:latin typeface="Arial" charset="0"/>
              </a:rPr>
              <a:pPr/>
              <a:t>339</a:t>
            </a:fld>
            <a:endParaRPr lang="tr-TR" altLang="tr-TR" sz="1400">
              <a:solidFill>
                <a:srgbClr val="000000"/>
              </a:solidFill>
              <a:latin typeface="Arial" charset="0"/>
            </a:endParaRPr>
          </a:p>
        </p:txBody>
      </p:sp>
    </p:spTree>
    <p:extLst>
      <p:ext uri="{BB962C8B-B14F-4D97-AF65-F5344CB8AC3E}">
        <p14:creationId xmlns:p14="http://schemas.microsoft.com/office/powerpoint/2010/main" val="1357580723"/>
      </p:ext>
    </p:extLst>
  </p:cSld>
  <p:clrMapOvr>
    <a:masterClrMapping/>
  </p:clrMapOvr>
  <p:transition/>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2"/>
          <p:cNvSpPr>
            <a:spLocks noGrp="1" noChangeArrowheads="1"/>
          </p:cNvSpPr>
          <p:nvPr>
            <p:ph type="title"/>
          </p:nvPr>
        </p:nvSpPr>
        <p:spPr>
          <a:xfrm>
            <a:off x="1403649" y="188913"/>
            <a:ext cx="3456384" cy="704850"/>
          </a:xfrm>
        </p:spPr>
        <p:txBody>
          <a:bodyPr>
            <a:normAutofit fontScale="90000"/>
          </a:bodyPr>
          <a:lstStyle/>
          <a:p>
            <a:pPr eaLnBrk="1" hangingPunct="1"/>
            <a:r>
              <a:rPr lang="tr-TR" altLang="tr-TR" b="1" dirty="0" smtClean="0">
                <a:solidFill>
                  <a:srgbClr val="002060"/>
                </a:solidFill>
              </a:rPr>
              <a:t>2 ) Mücadeleci yollar</a:t>
            </a:r>
            <a:endParaRPr lang="en-AU" altLang="tr-TR" b="1" u="sng" dirty="0" smtClean="0">
              <a:solidFill>
                <a:srgbClr val="002060"/>
              </a:solidFill>
            </a:endParaRPr>
          </a:p>
        </p:txBody>
      </p:sp>
      <p:sp>
        <p:nvSpPr>
          <p:cNvPr id="219142" name="Rectangle 3"/>
          <p:cNvSpPr>
            <a:spLocks noGrp="1" noChangeArrowheads="1"/>
          </p:cNvSpPr>
          <p:nvPr>
            <p:ph idx="1"/>
          </p:nvPr>
        </p:nvSpPr>
        <p:spPr>
          <a:xfrm>
            <a:off x="1043608" y="1052513"/>
            <a:ext cx="7705105" cy="5805487"/>
          </a:xfrm>
        </p:spPr>
        <p:txBody>
          <a:bodyPr/>
          <a:lstStyle/>
          <a:p>
            <a:pPr eaLnBrk="1" hangingPunct="1">
              <a:lnSpc>
                <a:spcPct val="90000"/>
              </a:lnSpc>
            </a:pPr>
            <a:endParaRPr lang="tr-TR" altLang="tr-TR" b="1" i="1" u="sng" dirty="0" smtClean="0"/>
          </a:p>
          <a:p>
            <a:pPr eaLnBrk="1" hangingPunct="1">
              <a:lnSpc>
                <a:spcPct val="90000"/>
              </a:lnSpc>
            </a:pPr>
            <a:r>
              <a:rPr lang="tr-TR" altLang="tr-TR" sz="2400" i="1" dirty="0" smtClean="0">
                <a:solidFill>
                  <a:srgbClr val="FF0000"/>
                </a:solidFill>
              </a:rPr>
              <a:t>Grev </a:t>
            </a:r>
            <a:r>
              <a:rPr lang="tr-TR" altLang="tr-TR" sz="2400" dirty="0" smtClean="0">
                <a:solidFill>
                  <a:srgbClr val="FF0000"/>
                </a:solidFill>
              </a:rPr>
              <a:t>:</a:t>
            </a:r>
            <a:r>
              <a:rPr lang="tr-TR" altLang="tr-TR" sz="2400" dirty="0" smtClean="0"/>
              <a:t> İşçilerin topluca çalışmamak suretiyle işyerinde faaliyeti durdurmak veya işin niteliğine göre önemli ölçüde aksatmak amacıyla topluca iş bırakmaktır.</a:t>
            </a:r>
            <a:endParaRPr lang="tr-TR" altLang="tr-TR" sz="2400" i="1" dirty="0" smtClean="0"/>
          </a:p>
          <a:p>
            <a:pPr eaLnBrk="1" hangingPunct="1">
              <a:lnSpc>
                <a:spcPct val="90000"/>
              </a:lnSpc>
            </a:pPr>
            <a:r>
              <a:rPr lang="tr-TR" altLang="tr-TR" sz="2400" i="1" dirty="0" smtClean="0">
                <a:solidFill>
                  <a:srgbClr val="FF0000"/>
                </a:solidFill>
              </a:rPr>
              <a:t>Lokavt</a:t>
            </a:r>
            <a:r>
              <a:rPr lang="tr-TR" altLang="tr-TR" sz="2400" dirty="0" smtClean="0">
                <a:solidFill>
                  <a:srgbClr val="FF0000"/>
                </a:solidFill>
              </a:rPr>
              <a:t> :</a:t>
            </a:r>
            <a:r>
              <a:rPr lang="tr-TR" altLang="tr-TR" sz="2400" dirty="0" smtClean="0"/>
              <a:t> İşyerinde faaliyetin tamamen durmasına sebep olacak tarzda işveren veya işveren vekili tarafından kendi teşebbüsü ile veya bir işveren kuruluşunun verdiği karara uyarak işçilerin topluca işten çıkarılmasıdır.</a:t>
            </a:r>
            <a:endParaRPr lang="en-US" altLang="tr-TR" u="sng" dirty="0" smtClean="0"/>
          </a:p>
        </p:txBody>
      </p:sp>
      <p:sp>
        <p:nvSpPr>
          <p:cNvPr id="21913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3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4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26C329C-6EA9-416E-A11E-BEF861F5E5D3}" type="slidenum">
              <a:rPr lang="tr-TR" altLang="tr-TR" sz="1400">
                <a:solidFill>
                  <a:srgbClr val="000000"/>
                </a:solidFill>
                <a:latin typeface="Arial" charset="0"/>
              </a:rPr>
              <a:pPr/>
              <a:t>340</a:t>
            </a:fld>
            <a:endParaRPr lang="tr-TR" altLang="tr-TR" sz="1400">
              <a:solidFill>
                <a:srgbClr val="000000"/>
              </a:solidFill>
              <a:latin typeface="Arial" charset="0"/>
            </a:endParaRPr>
          </a:p>
        </p:txBody>
      </p:sp>
    </p:spTree>
    <p:extLst>
      <p:ext uri="{BB962C8B-B14F-4D97-AF65-F5344CB8AC3E}">
        <p14:creationId xmlns:p14="http://schemas.microsoft.com/office/powerpoint/2010/main" val="1092623647"/>
      </p:ext>
    </p:extLst>
  </p:cSld>
  <p:clrMapOvr>
    <a:masterClrMapping/>
  </p:clrMapOvr>
  <p:transition/>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dirty="0" smtClean="0"/>
              <a:t>İŞ GÜVENLİĞİ VE SAĞLIK</a:t>
            </a:r>
            <a:endParaRPr lang="tr-TR" dirty="0"/>
          </a:p>
        </p:txBody>
      </p:sp>
      <p:sp>
        <p:nvSpPr>
          <p:cNvPr id="5" name="Alt Başlık 4"/>
          <p:cNvSpPr>
            <a:spLocks noGrp="1"/>
          </p:cNvSpPr>
          <p:nvPr>
            <p:ph type="subTitle" idx="1"/>
          </p:nvPr>
        </p:nvSpPr>
        <p:spPr>
          <a:xfrm>
            <a:off x="1432560" y="2924944"/>
            <a:ext cx="7406640" cy="677720"/>
          </a:xfrm>
        </p:spPr>
        <p:txBody>
          <a:bodyPr/>
          <a:lstStyle/>
          <a:p>
            <a:r>
              <a:rPr lang="tr-TR" dirty="0" smtClean="0"/>
              <a:t>ONBİRİNCİ BÖLÜM</a:t>
            </a:r>
            <a:endParaRPr lang="tr-TR" dirty="0"/>
          </a:p>
        </p:txBody>
      </p:sp>
    </p:spTree>
    <p:extLst>
      <p:ext uri="{BB962C8B-B14F-4D97-AF65-F5344CB8AC3E}">
        <p14:creationId xmlns:p14="http://schemas.microsoft.com/office/powerpoint/2010/main" val="161260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p:cNvSpPr>
          <p:nvPr>
            <p:ph type="title"/>
          </p:nvPr>
        </p:nvSpPr>
        <p:spPr>
          <a:xfrm>
            <a:off x="539750" y="115888"/>
            <a:ext cx="8229600" cy="720725"/>
          </a:xfrm>
          <a:noFill/>
          <a:ln/>
        </p:spPr>
        <p:txBody>
          <a:bodyPr>
            <a:normAutofit/>
          </a:bodyPr>
          <a:lstStyle/>
          <a:p>
            <a:r>
              <a:rPr lang="tr-TR" sz="3200" b="1" smtClean="0">
                <a:solidFill>
                  <a:srgbClr val="800000"/>
                </a:solidFill>
              </a:rPr>
              <a:t>6331 SAYILI İŞ SAĞLIĞI ve GÜVENLİĞİ KANUNU</a:t>
            </a:r>
          </a:p>
        </p:txBody>
      </p:sp>
      <p:sp>
        <p:nvSpPr>
          <p:cNvPr id="141314" name="Rectangle 2"/>
          <p:cNvSpPr>
            <a:spLocks noGrp="1"/>
          </p:cNvSpPr>
          <p:nvPr>
            <p:ph idx="1"/>
          </p:nvPr>
        </p:nvSpPr>
        <p:spPr>
          <a:xfrm>
            <a:off x="468313" y="1484313"/>
            <a:ext cx="8424862" cy="4321175"/>
          </a:xfrm>
        </p:spPr>
        <p:txBody>
          <a:bodyPr/>
          <a:lstStyle/>
          <a:p>
            <a:pPr algn="ctr">
              <a:buFont typeface="Arial" charset="0"/>
              <a:buNone/>
            </a:pPr>
            <a:r>
              <a:rPr lang="tr-TR" b="1" smtClean="0">
                <a:latin typeface="Times New Roman" pitchFamily="18" charset="0"/>
                <a:cs typeface="Times New Roman" pitchFamily="18" charset="0"/>
              </a:rPr>
              <a:t>6331 Sayılı </a:t>
            </a:r>
          </a:p>
          <a:p>
            <a:pPr algn="ctr">
              <a:buFont typeface="Arial" charset="0"/>
              <a:buNone/>
            </a:pPr>
            <a:r>
              <a:rPr lang="tr-TR" b="1" smtClean="0">
                <a:latin typeface="Times New Roman" pitchFamily="18" charset="0"/>
                <a:cs typeface="Times New Roman" pitchFamily="18" charset="0"/>
              </a:rPr>
              <a:t>İş Sağlığı ve Güvenliği Kanunu</a:t>
            </a:r>
          </a:p>
          <a:p>
            <a:pPr algn="ctr">
              <a:buFont typeface="Arial" charset="0"/>
              <a:buNone/>
            </a:pPr>
            <a:r>
              <a:rPr lang="tr-TR" sz="2400" b="1" smtClean="0">
                <a:latin typeface="Times New Roman" pitchFamily="18" charset="0"/>
                <a:cs typeface="Times New Roman" pitchFamily="18" charset="0"/>
              </a:rPr>
              <a:t>20/06/2012 Tarihinde TBMM’nde Kabul edilmiş</a:t>
            </a:r>
          </a:p>
          <a:p>
            <a:pPr algn="ctr">
              <a:buFont typeface="Arial" charset="0"/>
              <a:buNone/>
            </a:pPr>
            <a:r>
              <a:rPr lang="tr-TR" b="1" smtClean="0">
                <a:solidFill>
                  <a:srgbClr val="800000"/>
                </a:solidFill>
                <a:latin typeface="Times New Roman" pitchFamily="18" charset="0"/>
                <a:cs typeface="Times New Roman" pitchFamily="18" charset="0"/>
              </a:rPr>
              <a:t>30/06/2012 tarihinde </a:t>
            </a:r>
          </a:p>
          <a:p>
            <a:pPr algn="ctr">
              <a:buFont typeface="Arial" charset="0"/>
              <a:buNone/>
            </a:pPr>
            <a:r>
              <a:rPr lang="tr-TR" b="1" smtClean="0">
                <a:latin typeface="Times New Roman" pitchFamily="18" charset="0"/>
                <a:cs typeface="Times New Roman" pitchFamily="18" charset="0"/>
              </a:rPr>
              <a:t>Resmi Gazetede Yayımlanarak </a:t>
            </a:r>
          </a:p>
          <a:p>
            <a:pPr algn="ctr">
              <a:buFont typeface="Arial" charset="0"/>
              <a:buNone/>
            </a:pPr>
            <a:r>
              <a:rPr lang="tr-TR" b="1" smtClean="0">
                <a:latin typeface="Times New Roman" pitchFamily="18" charset="0"/>
                <a:cs typeface="Times New Roman" pitchFamily="18" charset="0"/>
              </a:rPr>
              <a:t>(</a:t>
            </a:r>
            <a:r>
              <a:rPr lang="tr-TR" sz="2800" b="1" smtClean="0">
                <a:latin typeface="Times New Roman" pitchFamily="18" charset="0"/>
                <a:cs typeface="Times New Roman" pitchFamily="18" charset="0"/>
              </a:rPr>
              <a:t>Kademeli olarak</a:t>
            </a:r>
            <a:r>
              <a:rPr lang="tr-TR" b="1" smtClean="0">
                <a:latin typeface="Times New Roman" pitchFamily="18" charset="0"/>
                <a:cs typeface="Times New Roman" pitchFamily="18" charset="0"/>
              </a:rPr>
              <a:t>)</a:t>
            </a:r>
          </a:p>
          <a:p>
            <a:pPr algn="ctr">
              <a:buFont typeface="Arial" charset="0"/>
              <a:buNone/>
            </a:pPr>
            <a:r>
              <a:rPr lang="tr-TR" b="1" smtClean="0">
                <a:latin typeface="Times New Roman" pitchFamily="18" charset="0"/>
                <a:cs typeface="Times New Roman" pitchFamily="18" charset="0"/>
              </a:rPr>
              <a:t>Yürürlüğe Girmiştir</a:t>
            </a:r>
            <a:r>
              <a:rPr lang="tr-TR" sz="2800" b="1" smtClean="0">
                <a:latin typeface="Times New Roman" pitchFamily="18" charset="0"/>
                <a:cs typeface="Times New Roman" pitchFamily="18" charset="0"/>
              </a:rPr>
              <a:t>.</a:t>
            </a:r>
          </a:p>
        </p:txBody>
      </p:sp>
    </p:spTree>
    <p:extLst>
      <p:ext uri="{BB962C8B-B14F-4D97-AF65-F5344CB8AC3E}">
        <p14:creationId xmlns:p14="http://schemas.microsoft.com/office/powerpoint/2010/main" val="390170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a:xfrm>
            <a:off x="468313" y="0"/>
            <a:ext cx="8229600" cy="720725"/>
          </a:xfrm>
          <a:noFill/>
          <a:ln/>
        </p:spPr>
        <p:txBody>
          <a:bodyPr>
            <a:normAutofit/>
          </a:bodyPr>
          <a:lstStyle/>
          <a:p>
            <a:r>
              <a:rPr lang="tr-TR" sz="2800" b="1" smtClean="0">
                <a:solidFill>
                  <a:srgbClr val="800000"/>
                </a:solidFill>
              </a:rPr>
              <a:t>YASANIN YÜRÜRLÜLÜĞE GİRİŞ TARİHLERİ</a:t>
            </a:r>
          </a:p>
        </p:txBody>
      </p:sp>
      <p:graphicFrame>
        <p:nvGraphicFramePr>
          <p:cNvPr id="155651" name="Group 3"/>
          <p:cNvGraphicFramePr>
            <a:graphicFrameLocks noGrp="1"/>
          </p:cNvGraphicFramePr>
          <p:nvPr>
            <p:ph type="tbl" idx="1"/>
          </p:nvPr>
        </p:nvGraphicFramePr>
        <p:xfrm>
          <a:off x="457200" y="1600200"/>
          <a:ext cx="8229600" cy="4525964"/>
        </p:xfrm>
        <a:graphic>
          <a:graphicData uri="http://schemas.openxmlformats.org/drawingml/2006/table">
            <a:tbl>
              <a:tblPr/>
              <a:tblGrid>
                <a:gridCol w="1606550"/>
                <a:gridCol w="2058988"/>
                <a:gridCol w="2179637"/>
                <a:gridCol w="2384425"/>
              </a:tblGrid>
              <a:tr h="1263650">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ÇALIŞAN SAYISI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TEHLİKE SINIFI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İlkyardım, Acil Durum Planı, Yangın Eğitimi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Uzmanı, İşyeri Hekimi ve Diğer Sağlık Personeli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50'den Az Çalışanı Olan</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c rowSpan="6">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30.06.2014</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Çok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50'den Fazla Çalışanı Olan</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rgbClr val="FFFF66"/>
                          </a:solidFill>
                          <a:effectLst/>
                          <a:latin typeface="Times New Roman" pitchFamily="18" charset="0"/>
                          <a:cs typeface="Times New Roman" pitchFamily="18" charset="0"/>
                        </a:rPr>
                        <a:t>Tehlikeli</a:t>
                      </a:r>
                      <a:endParaRPr kumimoji="0" lang="tr-TR" sz="1800" b="0" i="0" u="none" strike="noStrike" cap="none" normalizeH="0" baseline="0" smtClean="0">
                        <a:ln>
                          <a:noFill/>
                        </a:ln>
                        <a:solidFill>
                          <a:srgbClr val="FFFF66"/>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alibri"/>
                          <a:cs typeface="Times New Roman" pitchFamily="18" charset="0"/>
                        </a:rPr>
                        <a:t>Ç</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ok Tehlikeli</a:t>
                      </a:r>
                      <a:endParaRPr kumimoji="0" lang="tr-TR" sz="1800" b="0" i="0" u="none" strike="noStrike" cap="none" normalizeH="0" baseline="0" smtClean="0">
                        <a:ln>
                          <a:noFill/>
                        </a:ln>
                        <a:solidFill>
                          <a:schemeClr val="tx1"/>
                        </a:solidFill>
                        <a:effectLst/>
                        <a:latin typeface="Calibri" pitchFamily="34"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208075056"/>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p:cNvSpPr>
          <p:nvPr>
            <p:ph type="title"/>
          </p:nvPr>
        </p:nvSpPr>
        <p:spPr>
          <a:xfrm>
            <a:off x="539750" y="115888"/>
            <a:ext cx="8229600" cy="576262"/>
          </a:xfrm>
          <a:noFill/>
          <a:ln/>
        </p:spPr>
        <p:txBody>
          <a:bodyPr>
            <a:normAutofit fontScale="90000"/>
          </a:bodyPr>
          <a:lstStyle/>
          <a:p>
            <a:r>
              <a:rPr lang="tr-TR" sz="4000" b="1" smtClean="0">
                <a:solidFill>
                  <a:srgbClr val="800000"/>
                </a:solidFill>
              </a:rPr>
              <a:t>KANUNUN AMACI</a:t>
            </a:r>
          </a:p>
        </p:txBody>
      </p:sp>
      <p:sp>
        <p:nvSpPr>
          <p:cNvPr id="143362" name="Rectangle 2"/>
          <p:cNvSpPr>
            <a:spLocks noGrp="1"/>
          </p:cNvSpPr>
          <p:nvPr>
            <p:ph idx="1"/>
          </p:nvPr>
        </p:nvSpPr>
        <p:spPr>
          <a:xfrm>
            <a:off x="179388" y="1773238"/>
            <a:ext cx="8424862" cy="3313112"/>
          </a:xfrm>
        </p:spPr>
        <p:txBody>
          <a:bodyPr/>
          <a:lstStyle/>
          <a:p>
            <a:pPr algn="just">
              <a:buFont typeface="Arial" charset="0"/>
              <a:buNone/>
            </a:pPr>
            <a:r>
              <a:rPr lang="tr-TR" sz="2800" smtClean="0">
                <a:latin typeface="Times New Roman" pitchFamily="18" charset="0"/>
                <a:cs typeface="Times New Roman" pitchFamily="18" charset="0"/>
              </a:rPr>
              <a:t>		</a:t>
            </a:r>
            <a:r>
              <a:rPr lang="tr-TR" smtClean="0">
                <a:latin typeface="Times New Roman" pitchFamily="18" charset="0"/>
                <a:cs typeface="Times New Roman" pitchFamily="18" charset="0"/>
              </a:rPr>
              <a:t>İşyerlerinde İSG; İş Sağlığı ve Güvenliğinin </a:t>
            </a:r>
            <a:r>
              <a:rPr lang="tr-TR" b="1" smtClean="0">
                <a:solidFill>
                  <a:srgbClr val="800000"/>
                </a:solidFill>
                <a:latin typeface="Times New Roman" pitchFamily="18" charset="0"/>
                <a:cs typeface="Times New Roman" pitchFamily="18" charset="0"/>
              </a:rPr>
              <a:t>sağlanması</a:t>
            </a:r>
            <a:r>
              <a:rPr lang="tr-TR" smtClean="0">
                <a:latin typeface="Times New Roman" pitchFamily="18" charset="0"/>
                <a:cs typeface="Times New Roman" pitchFamily="18" charset="0"/>
              </a:rPr>
              <a:t> ile mevcut sağlık ve güvenlik şartlarının </a:t>
            </a:r>
            <a:r>
              <a:rPr lang="tr-TR" b="1" smtClean="0">
                <a:solidFill>
                  <a:srgbClr val="800000"/>
                </a:solidFill>
                <a:latin typeface="Times New Roman" pitchFamily="18" charset="0"/>
                <a:cs typeface="Times New Roman" pitchFamily="18" charset="0"/>
              </a:rPr>
              <a:t>iyileştirilmesi</a:t>
            </a:r>
            <a:r>
              <a:rPr lang="tr-TR" smtClean="0">
                <a:latin typeface="Times New Roman" pitchFamily="18" charset="0"/>
                <a:cs typeface="Times New Roman" pitchFamily="18" charset="0"/>
              </a:rPr>
              <a:t> için </a:t>
            </a:r>
            <a:r>
              <a:rPr lang="tr-TR" b="1" smtClean="0">
                <a:solidFill>
                  <a:srgbClr val="800000"/>
                </a:solidFill>
                <a:latin typeface="Times New Roman" pitchFamily="18" charset="0"/>
                <a:cs typeface="Times New Roman" pitchFamily="18" charset="0"/>
              </a:rPr>
              <a:t>işveren ve çalışanların</a:t>
            </a:r>
            <a:r>
              <a:rPr lang="tr-TR" b="1" smtClean="0">
                <a:latin typeface="Times New Roman" pitchFamily="18" charset="0"/>
                <a:cs typeface="Times New Roman" pitchFamily="18" charset="0"/>
              </a:rPr>
              <a:t> </a:t>
            </a:r>
            <a:r>
              <a:rPr lang="tr-TR" smtClean="0">
                <a:latin typeface="Times New Roman" pitchFamily="18" charset="0"/>
                <a:cs typeface="Times New Roman" pitchFamily="18" charset="0"/>
              </a:rPr>
              <a:t>görev, yetki, sorumluluk, hak ve yükümlülüklerini düzenlemektir.</a:t>
            </a:r>
            <a:endParaRPr lang="tr-TR" smtClean="0">
              <a:latin typeface="Times New Roman" pitchFamily="18" charset="0"/>
            </a:endParaRPr>
          </a:p>
          <a:p>
            <a:pPr algn="ctr">
              <a:buFont typeface="Arial" charset="0"/>
              <a:buNone/>
            </a:pPr>
            <a:endParaRPr lang="tr-TR" b="1" smtClean="0">
              <a:latin typeface="Times New Roman" pitchFamily="18" charset="0"/>
              <a:cs typeface="Times New Roman" pitchFamily="18" charset="0"/>
            </a:endParaRPr>
          </a:p>
        </p:txBody>
      </p:sp>
    </p:spTree>
    <p:extLst>
      <p:ext uri="{BB962C8B-B14F-4D97-AF65-F5344CB8AC3E}">
        <p14:creationId xmlns:p14="http://schemas.microsoft.com/office/powerpoint/2010/main" val="3653107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468313" y="0"/>
            <a:ext cx="8229600" cy="836613"/>
          </a:xfrm>
        </p:spPr>
        <p:txBody>
          <a:bodyPr/>
          <a:lstStyle/>
          <a:p>
            <a:r>
              <a:rPr lang="tr-TR" sz="3600" b="1" dirty="0" smtClean="0">
                <a:solidFill>
                  <a:srgbClr val="800000"/>
                </a:solidFill>
              </a:rPr>
              <a:t>İŞ SAĞLIĞI ve GÜVENLİĞİ</a:t>
            </a:r>
            <a:endParaRPr lang="tr-TR" sz="3600" b="1" dirty="0" smtClean="0">
              <a:solidFill>
                <a:srgbClr val="800000"/>
              </a:solidFill>
              <a:latin typeface="Arial" charset="0"/>
            </a:endParaRPr>
          </a:p>
        </p:txBody>
      </p:sp>
      <p:graphicFrame>
        <p:nvGraphicFramePr>
          <p:cNvPr id="30780" name="Group 60"/>
          <p:cNvGraphicFramePr>
            <a:graphicFrameLocks noGrp="1"/>
          </p:cNvGraphicFramePr>
          <p:nvPr>
            <p:ph type="tbl" idx="1"/>
          </p:nvPr>
        </p:nvGraphicFramePr>
        <p:xfrm>
          <a:off x="323850" y="1557338"/>
          <a:ext cx="8280400" cy="4679951"/>
        </p:xfrm>
        <a:graphic>
          <a:graphicData uri="http://schemas.openxmlformats.org/drawingml/2006/table">
            <a:tbl>
              <a:tblPr/>
              <a:tblGrid>
                <a:gridCol w="3922713"/>
                <a:gridCol w="4357687"/>
              </a:tblGrid>
              <a:tr h="5889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chemeClr val="tx1"/>
                          </a:solidFill>
                          <a:effectLst/>
                          <a:latin typeface="Times New Roman" pitchFamily="18" charset="0"/>
                          <a:cs typeface="Times New Roman" pitchFamily="18" charset="0"/>
                        </a:rPr>
                        <a:t>Neden İş Sağlığı ve Güvenliği?</a:t>
                      </a:r>
                      <a:endParaRPr kumimoji="0" lang="tr-TR"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5889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Dünya</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Türkiye</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1 Milyon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5534 çalışan işle ilgili hastalıklar,</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879 çalışan iş kazası nedeniyle  ölmektedir.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172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4 kişi iş kazası nedeniyle ölmekte,</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6 kişi sürekli iş göremez hale gelmektedir.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84992047"/>
      </p:ext>
    </p:extLst>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66" name="Rectangle 74"/>
          <p:cNvSpPr>
            <a:spLocks noGrp="1"/>
          </p:cNvSpPr>
          <p:nvPr>
            <p:ph type="title"/>
          </p:nvPr>
        </p:nvSpPr>
        <p:spPr>
          <a:xfrm>
            <a:off x="539750" y="115888"/>
            <a:ext cx="8229600" cy="576262"/>
          </a:xfrm>
        </p:spPr>
        <p:txBody>
          <a:bodyPr>
            <a:normAutofit/>
          </a:bodyPr>
          <a:lstStyle/>
          <a:p>
            <a:r>
              <a:rPr lang="tr-TR" sz="3200" b="1" smtClean="0">
                <a:solidFill>
                  <a:srgbClr val="800000"/>
                </a:solidFill>
              </a:rPr>
              <a:t>TÜRKİYEDE İŞ KAZASI ve MESLEK HASTALIĞI</a:t>
            </a:r>
          </a:p>
        </p:txBody>
      </p:sp>
      <p:graphicFrame>
        <p:nvGraphicFramePr>
          <p:cNvPr id="33865" name="Group 73"/>
          <p:cNvGraphicFramePr>
            <a:graphicFrameLocks noGrp="1"/>
          </p:cNvGraphicFramePr>
          <p:nvPr>
            <p:ph type="tbl" idx="1"/>
          </p:nvPr>
        </p:nvGraphicFramePr>
        <p:xfrm>
          <a:off x="457200" y="1600200"/>
          <a:ext cx="8435975" cy="4525964"/>
        </p:xfrm>
        <a:graphic>
          <a:graphicData uri="http://schemas.openxmlformats.org/drawingml/2006/table">
            <a:tbl>
              <a:tblPr/>
              <a:tblGrid>
                <a:gridCol w="3970338"/>
                <a:gridCol w="4465637"/>
              </a:tblGrid>
              <a:tr h="7445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SGK 2010 YILI İSTATİSTİKLERİ</a:t>
                      </a:r>
                      <a:endParaRPr kumimoji="0" lang="tr-TR" sz="2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6651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İŞ KAZALARI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MESLEK HASTALIĞI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3425">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62.903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1.434 ölümlü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1.976 sürekli iş göremezlikle sonuçlanan kaza meydana gelmiştir.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533 meslek hastalığı;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10 tanesi ölümle sonuçlanmıştır.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2838">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1444 kişi iş kazaları ve meslek hastalıkları sonucu hayatını kaybetmiştir.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bl>
          </a:graphicData>
        </a:graphic>
      </p:graphicFrame>
    </p:spTree>
    <p:extLst>
      <p:ext uri="{BB962C8B-B14F-4D97-AF65-F5344CB8AC3E}">
        <p14:creationId xmlns:p14="http://schemas.microsoft.com/office/powerpoint/2010/main" val="2153536856"/>
      </p:ext>
    </p:extLst>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0" y="0"/>
            <a:ext cx="7740352" cy="765175"/>
          </a:xfrm>
        </p:spPr>
        <p:txBody>
          <a:bodyPr/>
          <a:lstStyle/>
          <a:p>
            <a:r>
              <a:rPr lang="tr-TR" sz="3600" b="1" dirty="0" smtClean="0">
                <a:solidFill>
                  <a:srgbClr val="800000"/>
                </a:solidFill>
                <a:latin typeface="Arial" charset="0"/>
              </a:rPr>
              <a:t>GÖRÜNÜR MALİYETLER</a:t>
            </a:r>
          </a:p>
        </p:txBody>
      </p:sp>
      <p:sp>
        <p:nvSpPr>
          <p:cNvPr id="32771" name="Rectangle 3"/>
          <p:cNvSpPr>
            <a:spLocks noGrp="1"/>
          </p:cNvSpPr>
          <p:nvPr>
            <p:ph idx="1"/>
          </p:nvPr>
        </p:nvSpPr>
        <p:spPr>
          <a:xfrm>
            <a:off x="468313" y="1484313"/>
            <a:ext cx="8424862" cy="4321175"/>
          </a:xfrm>
        </p:spPr>
        <p:txBody>
          <a:bodyPr/>
          <a:lstStyle/>
          <a:p>
            <a:pPr>
              <a:lnSpc>
                <a:spcPct val="90000"/>
              </a:lnSpc>
            </a:pPr>
            <a:r>
              <a:rPr lang="tr-TR" smtClean="0"/>
              <a:t>Sürekli iş göremezlik ve ölüm nedeniyle,</a:t>
            </a:r>
          </a:p>
          <a:p>
            <a:pPr>
              <a:lnSpc>
                <a:spcPct val="90000"/>
              </a:lnSpc>
            </a:pPr>
            <a:r>
              <a:rPr lang="tr-TR" smtClean="0"/>
              <a:t>Üretimin durması veya azalması, </a:t>
            </a:r>
          </a:p>
          <a:p>
            <a:pPr>
              <a:lnSpc>
                <a:spcPct val="90000"/>
              </a:lnSpc>
            </a:pPr>
            <a:r>
              <a:rPr lang="tr-TR" smtClean="0"/>
              <a:t>Sürekli iş göremezlik ve ölüm geliri ödemeleri </a:t>
            </a:r>
          </a:p>
          <a:p>
            <a:pPr>
              <a:lnSpc>
                <a:spcPct val="90000"/>
              </a:lnSpc>
            </a:pPr>
            <a:r>
              <a:rPr lang="tr-TR" smtClean="0"/>
              <a:t>İş kazası ve meslek hastalığı için yapılan tedavi hizmetleri </a:t>
            </a:r>
          </a:p>
          <a:p>
            <a:pPr>
              <a:lnSpc>
                <a:spcPct val="90000"/>
              </a:lnSpc>
            </a:pPr>
            <a:r>
              <a:rPr lang="tr-TR" smtClean="0"/>
              <a:t>Geçici iş göremezlik…gibi nedenlerle oluşan üretim ve katma değer kaybının yaklaşık bedeli</a:t>
            </a:r>
          </a:p>
          <a:p>
            <a:pPr>
              <a:lnSpc>
                <a:spcPct val="90000"/>
              </a:lnSpc>
              <a:buFont typeface="Arial" charset="0"/>
              <a:buNone/>
            </a:pPr>
            <a:r>
              <a:rPr lang="tr-TR" b="1" smtClean="0">
                <a:solidFill>
                  <a:srgbClr val="800000"/>
                </a:solidFill>
              </a:rPr>
              <a:t>                          3.847.880.159 TL</a:t>
            </a:r>
          </a:p>
        </p:txBody>
      </p:sp>
    </p:spTree>
    <p:extLst>
      <p:ext uri="{BB962C8B-B14F-4D97-AF65-F5344CB8AC3E}">
        <p14:creationId xmlns:p14="http://schemas.microsoft.com/office/powerpoint/2010/main" val="456893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0" y="0"/>
            <a:ext cx="8172400" cy="765175"/>
          </a:xfrm>
        </p:spPr>
        <p:txBody>
          <a:bodyPr/>
          <a:lstStyle/>
          <a:p>
            <a:r>
              <a:rPr lang="tr-TR" sz="3600" b="1" dirty="0" smtClean="0">
                <a:solidFill>
                  <a:srgbClr val="800000"/>
                </a:solidFill>
                <a:latin typeface="Arial" charset="0"/>
              </a:rPr>
              <a:t>GÖRÜNMEYEN MALİYETLER</a:t>
            </a:r>
          </a:p>
        </p:txBody>
      </p:sp>
      <p:sp>
        <p:nvSpPr>
          <p:cNvPr id="37891" name="Rectangle 3"/>
          <p:cNvSpPr>
            <a:spLocks noGrp="1"/>
          </p:cNvSpPr>
          <p:nvPr>
            <p:ph idx="1"/>
          </p:nvPr>
        </p:nvSpPr>
        <p:spPr>
          <a:xfrm>
            <a:off x="0" y="1196975"/>
            <a:ext cx="8424863" cy="5661025"/>
          </a:xfrm>
        </p:spPr>
        <p:txBody>
          <a:bodyPr/>
          <a:lstStyle/>
          <a:p>
            <a:pPr>
              <a:buFont typeface="Arial" charset="0"/>
              <a:buNone/>
            </a:pPr>
            <a:r>
              <a:rPr lang="tr-TR" sz="2800" smtClean="0"/>
              <a:t>		Kaza esnasında işçilerin işi bırakması, doktor, araç ve gereç getirilmesi ve/veya kazazedenini taşınması, kaza mahallinin tekrar çalışır konuma getirilmesi v.b. nedenlerle oluşan maliyetlerdir. </a:t>
            </a:r>
          </a:p>
          <a:p>
            <a:pPr>
              <a:buFont typeface="Arial" charset="0"/>
              <a:buNone/>
            </a:pPr>
            <a:endParaRPr lang="tr-TR" sz="1600" smtClean="0"/>
          </a:p>
          <a:p>
            <a:pPr>
              <a:buFont typeface="Arial" charset="0"/>
              <a:buNone/>
            </a:pPr>
            <a:r>
              <a:rPr lang="tr-TR" sz="2800" smtClean="0"/>
              <a:t>		Görünür Maliyetler ile Görünmeyen Maliyetlerin eşit olduğu varsayılmıştır.</a:t>
            </a:r>
            <a:endParaRPr lang="tr-TR" sz="2800" smtClean="0">
              <a:latin typeface="Arial" charset="0"/>
            </a:endParaRPr>
          </a:p>
          <a:p>
            <a:pPr>
              <a:buFont typeface="Arial" charset="0"/>
              <a:buNone/>
            </a:pPr>
            <a:r>
              <a:rPr lang="tr-TR" sz="2800" smtClean="0">
                <a:latin typeface="Arial" charset="0"/>
              </a:rPr>
              <a:t>		</a:t>
            </a:r>
          </a:p>
          <a:p>
            <a:pPr>
              <a:buFont typeface="Arial" charset="0"/>
              <a:buNone/>
            </a:pPr>
            <a:r>
              <a:rPr lang="tr-TR" sz="2800" smtClean="0">
                <a:latin typeface="Arial" charset="0"/>
              </a:rPr>
              <a:t>		</a:t>
            </a:r>
            <a:r>
              <a:rPr lang="tr-TR" sz="2800" smtClean="0"/>
              <a:t>İş Kazası ve Meslek Hastalıkları Toplam </a:t>
            </a:r>
            <a:r>
              <a:rPr lang="tr-TR" sz="2800" smtClean="0">
                <a:latin typeface="Arial" charset="0"/>
              </a:rPr>
              <a:t>Maliyeti      			</a:t>
            </a:r>
            <a:r>
              <a:rPr lang="tr-TR" sz="3600" b="1" u="sng" smtClean="0">
                <a:solidFill>
                  <a:srgbClr val="800000"/>
                </a:solidFill>
              </a:rPr>
              <a:t>7.695.760.318 TL</a:t>
            </a:r>
          </a:p>
        </p:txBody>
      </p:sp>
    </p:spTree>
    <p:extLst>
      <p:ext uri="{BB962C8B-B14F-4D97-AF65-F5344CB8AC3E}">
        <p14:creationId xmlns:p14="http://schemas.microsoft.com/office/powerpoint/2010/main" val="3910439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p:cNvSpPr>
          <p:nvPr>
            <p:ph idx="1"/>
          </p:nvPr>
        </p:nvSpPr>
        <p:spPr>
          <a:xfrm>
            <a:off x="395288" y="1773238"/>
            <a:ext cx="8424862" cy="3529012"/>
          </a:xfrm>
        </p:spPr>
        <p:txBody>
          <a:bodyPr>
            <a:normAutofit fontScale="92500" lnSpcReduction="10000"/>
          </a:bodyPr>
          <a:lstStyle/>
          <a:p>
            <a:pPr algn="ctr">
              <a:buClr>
                <a:schemeClr val="tx1"/>
              </a:buClr>
              <a:buFont typeface="Arial" charset="0"/>
              <a:buNone/>
            </a:pPr>
            <a:r>
              <a:rPr lang="tr-TR" sz="6000" smtClean="0">
                <a:solidFill>
                  <a:srgbClr val="800000"/>
                </a:solidFill>
              </a:rPr>
              <a:t>ÖNLEMEK </a:t>
            </a:r>
          </a:p>
          <a:p>
            <a:pPr algn="ctr">
              <a:buClr>
                <a:schemeClr val="tx1"/>
              </a:buClr>
              <a:buFont typeface="Arial" charset="0"/>
              <a:buNone/>
            </a:pPr>
            <a:r>
              <a:rPr lang="tr-TR" sz="6000" smtClean="0">
                <a:solidFill>
                  <a:srgbClr val="800000"/>
                </a:solidFill>
              </a:rPr>
              <a:t>ÖDEMEKTEN </a:t>
            </a:r>
          </a:p>
          <a:p>
            <a:pPr algn="ctr">
              <a:buClr>
                <a:schemeClr val="tx1"/>
              </a:buClr>
              <a:buFont typeface="Arial" charset="0"/>
              <a:buNone/>
            </a:pPr>
            <a:r>
              <a:rPr lang="tr-TR" sz="6000" smtClean="0">
                <a:solidFill>
                  <a:srgbClr val="800000"/>
                </a:solidFill>
              </a:rPr>
              <a:t>DAHA UCUZ ve KOLAYDIR.</a:t>
            </a:r>
            <a:endParaRPr lang="tr-TR" b="1" smtClean="0">
              <a:solidFill>
                <a:srgbClr val="800000"/>
              </a:solidFill>
            </a:endParaRPr>
          </a:p>
        </p:txBody>
      </p:sp>
    </p:spTree>
    <p:extLst>
      <p:ext uri="{BB962C8B-B14F-4D97-AF65-F5344CB8AC3E}">
        <p14:creationId xmlns:p14="http://schemas.microsoft.com/office/powerpoint/2010/main" val="343707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SAĞLIĞI	</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tx1"/>
                </a:solidFill>
              </a:rPr>
              <a:t>	Her  meslekte çalışanları bedensel, ruhsal ve sosyal yönden en yüksek düzeye getirmeyi, bu düzeyi sürdürmeyi, bu düzeyi bozacak etkenleri önlemeyi, çalışanları fizyolojik ve psikolojik yeteneklerine uygun işlere yerleştirmeyi ve böylece işi insana, insanı işe adapte etmeyi amaçlayan bir alandır.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D11B03B4-A045-4D69-BF50-237BBCFE092C}" type="slidenum">
              <a:rPr lang="tr-TR">
                <a:solidFill>
                  <a:prstClr val="white"/>
                </a:solidFill>
              </a:rPr>
              <a:pPr>
                <a:defRPr/>
              </a:pPr>
              <a:t>350</a:t>
            </a:fld>
            <a:endParaRPr lang="tr-TR">
              <a:solidFill>
                <a:prstClr val="white"/>
              </a:solidFill>
            </a:endParaRPr>
          </a:p>
        </p:txBody>
      </p:sp>
    </p:spTree>
    <p:extLst>
      <p:ext uri="{BB962C8B-B14F-4D97-AF65-F5344CB8AC3E}">
        <p14:creationId xmlns:p14="http://schemas.microsoft.com/office/powerpoint/2010/main" val="3771237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GÜVENLİĞİ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bg1"/>
                </a:solidFill>
              </a:rPr>
              <a:t>	</a:t>
            </a:r>
            <a:endParaRPr lang="tr-TR" dirty="0" smtClean="0">
              <a:solidFill>
                <a:schemeClr val="tx1"/>
              </a:solidFill>
            </a:endParaRPr>
          </a:p>
          <a:p>
            <a:pPr marL="448056" indent="-384048" eaLnBrk="1" fontAlgn="auto" hangingPunct="1">
              <a:spcAft>
                <a:spcPts val="0"/>
              </a:spcAft>
              <a:buFont typeface="Wingdings 2"/>
              <a:buNone/>
              <a:defRPr/>
            </a:pPr>
            <a:r>
              <a:rPr lang="tr-TR" dirty="0" smtClean="0">
                <a:solidFill>
                  <a:schemeClr val="tx1"/>
                </a:solidFill>
              </a:rPr>
              <a:t>	İşyerlerini işin yürütümü nedeniyle oluşan tehlikelerden uzaklaştırmak ve sağlığa zarar verebilecek koşullardan arındırarak, daha iyi bir çalışma ortamı sağlamak için yapılan sistemli çalışmalardır.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E81799F4-4419-4B1F-9BBF-DA61495F0F3A}" type="slidenum">
              <a:rPr lang="tr-TR">
                <a:solidFill>
                  <a:prstClr val="white"/>
                </a:solidFill>
              </a:rPr>
              <a:pPr>
                <a:defRPr/>
              </a:pPr>
              <a:t>351</a:t>
            </a:fld>
            <a:endParaRPr lang="tr-TR">
              <a:solidFill>
                <a:prstClr val="white"/>
              </a:solidFill>
            </a:endParaRPr>
          </a:p>
        </p:txBody>
      </p:sp>
    </p:spTree>
    <p:extLst>
      <p:ext uri="{BB962C8B-B14F-4D97-AF65-F5344CB8AC3E}">
        <p14:creationId xmlns:p14="http://schemas.microsoft.com/office/powerpoint/2010/main" val="2905955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normAutofit fontScale="90000"/>
          </a:bodyPr>
          <a:lstStyle/>
          <a:p>
            <a:pPr marL="484632" indent="0" eaLnBrk="1" fontAlgn="auto" hangingPunct="1">
              <a:spcAft>
                <a:spcPts val="0"/>
              </a:spcAft>
              <a:defRPr/>
            </a:pPr>
            <a:r>
              <a:rPr lang="tr-TR" dirty="0" smtClean="0">
                <a:solidFill>
                  <a:schemeClr val="accent1">
                    <a:tint val="83000"/>
                    <a:satMod val="150000"/>
                  </a:schemeClr>
                </a:solidFill>
              </a:rPr>
              <a:t>İŞ SAĞLIĞI VE GÜVENLİĞİNİN ÖNEMİ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fontScale="92500" lnSpcReduction="20000"/>
          </a:bodyPr>
          <a:lstStyle/>
          <a:p>
            <a:pPr marL="448056" indent="-384048" eaLnBrk="1" fontAlgn="auto" hangingPunct="1">
              <a:spcAft>
                <a:spcPts val="0"/>
              </a:spcAft>
              <a:buFont typeface="Wingdings 2"/>
              <a:buChar char=""/>
              <a:defRPr/>
            </a:pPr>
            <a:r>
              <a:rPr lang="tr-TR" dirty="0" smtClean="0">
                <a:solidFill>
                  <a:schemeClr val="tx1"/>
                </a:solidFill>
              </a:rPr>
              <a:t>İş sağlığı ve güvenliği başta çalışanlar olmak üzere, işletmeler ve ülke ekonomisi açısından önem taşımaktadır. </a:t>
            </a:r>
          </a:p>
          <a:p>
            <a:pPr marL="448056" indent="-384048" eaLnBrk="1" fontAlgn="auto" hangingPunct="1">
              <a:spcAft>
                <a:spcPts val="0"/>
              </a:spcAft>
              <a:buFont typeface="Wingdings 2"/>
              <a:buChar char=""/>
              <a:defRPr/>
            </a:pPr>
            <a:r>
              <a:rPr lang="tr-TR" dirty="0" smtClean="0">
                <a:solidFill>
                  <a:schemeClr val="tx1"/>
                </a:solidFill>
              </a:rPr>
              <a:t>Çalışanlar açısından başta gelir kaybı ve geçici ya da kalıcı iş göremezliğe neden olmakta, kişiyi psikolojik açıdan da olumsuz etkilemektedir. </a:t>
            </a:r>
          </a:p>
          <a:p>
            <a:pPr marL="448056" indent="-384048" eaLnBrk="1" fontAlgn="auto" hangingPunct="1">
              <a:spcAft>
                <a:spcPts val="0"/>
              </a:spcAft>
              <a:buFont typeface="Wingdings 2"/>
              <a:buChar char=""/>
              <a:defRPr/>
            </a:pPr>
            <a:r>
              <a:rPr lang="tr-TR" dirty="0" smtClean="0">
                <a:solidFill>
                  <a:schemeClr val="tx1"/>
                </a:solidFill>
              </a:rPr>
              <a:t>İşletme açısından ise  kaybedilen işgücü ve çalışma zamanı anlamına gelmekte, </a:t>
            </a:r>
          </a:p>
          <a:p>
            <a:pPr marL="448056" indent="-384048" eaLnBrk="1" fontAlgn="auto" hangingPunct="1">
              <a:spcAft>
                <a:spcPts val="0"/>
              </a:spcAft>
              <a:buFont typeface="Wingdings 2"/>
              <a:buChar char=""/>
              <a:defRPr/>
            </a:pPr>
            <a:r>
              <a:rPr lang="tr-TR" dirty="0" smtClean="0">
                <a:solidFill>
                  <a:schemeClr val="tx1"/>
                </a:solidFill>
              </a:rPr>
              <a:t>Ayrıcı kalite ve verimlilikte düşmeye yol açmaktadır. </a:t>
            </a:r>
          </a:p>
          <a:p>
            <a:pPr marL="448056" indent="-384048" eaLnBrk="1" fontAlgn="auto" hangingPunct="1">
              <a:spcAft>
                <a:spcPts val="0"/>
              </a:spcAft>
              <a:buFont typeface="Wingdings 2"/>
              <a:buChar char=""/>
              <a:defRPr/>
            </a:pPr>
            <a:r>
              <a:rPr lang="tr-TR" dirty="0" smtClean="0">
                <a:solidFill>
                  <a:schemeClr val="tx1"/>
                </a:solidFill>
              </a:rPr>
              <a:t>Ülke ekonomisini de sosyal ve ekonomik açıdan olumsuz etkilemektedir. </a:t>
            </a:r>
          </a:p>
          <a:p>
            <a:pPr marL="448056" indent="-384048" eaLnBrk="1" fontAlgn="auto" hangingPunct="1">
              <a:spcAft>
                <a:spcPts val="0"/>
              </a:spcAft>
              <a:buFont typeface="Wingdings 2"/>
              <a:buChar char=""/>
              <a:defRPr/>
            </a:pPr>
            <a:r>
              <a:rPr lang="tr-TR" dirty="0" smtClean="0">
                <a:solidFill>
                  <a:schemeClr val="tx1"/>
                </a:solidFill>
              </a:rPr>
              <a:t>Kalifiye işgücü ve üretim kayıpları </a:t>
            </a:r>
          </a:p>
          <a:p>
            <a:pPr marL="448056" indent="-384048" eaLnBrk="1" fontAlgn="auto" hangingPunct="1">
              <a:spcAft>
                <a:spcPts val="0"/>
              </a:spcAft>
              <a:buFont typeface="Wingdings 2"/>
              <a:buChar char=""/>
              <a:defRPr/>
            </a:pPr>
            <a:r>
              <a:rPr lang="tr-TR" dirty="0" smtClean="0">
                <a:solidFill>
                  <a:schemeClr val="tx1"/>
                </a:solidFill>
              </a:rPr>
              <a:t>İlave sağlık harcamaları, olumsuz etkileridir.</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70384AA7-E3C8-4E67-94B5-960FD095B139}" type="slidenum">
              <a:rPr lang="tr-TR">
                <a:solidFill>
                  <a:prstClr val="white"/>
                </a:solidFill>
              </a:rPr>
              <a:pPr>
                <a:defRPr/>
              </a:pPr>
              <a:t>352</a:t>
            </a:fld>
            <a:endParaRPr lang="tr-TR">
              <a:solidFill>
                <a:prstClr val="white"/>
              </a:solidFill>
            </a:endParaRPr>
          </a:p>
        </p:txBody>
      </p:sp>
    </p:spTree>
    <p:extLst>
      <p:ext uri="{BB962C8B-B14F-4D97-AF65-F5344CB8AC3E}">
        <p14:creationId xmlns:p14="http://schemas.microsoft.com/office/powerpoint/2010/main" val="3439032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normAutofit/>
          </a:bodyPr>
          <a:lstStyle/>
          <a:p>
            <a:pPr eaLnBrk="1" hangingPunct="1"/>
            <a:r>
              <a:rPr lang="tr-TR" sz="4000" smtClean="0"/>
              <a:t>KORUMA=İş güvenliği işçi sağlığı</a:t>
            </a:r>
          </a:p>
        </p:txBody>
      </p:sp>
      <p:sp>
        <p:nvSpPr>
          <p:cNvPr id="190467" name="Rectangle 3"/>
          <p:cNvSpPr>
            <a:spLocks noGrp="1" noChangeArrowheads="1"/>
          </p:cNvSpPr>
          <p:nvPr>
            <p:ph idx="1"/>
          </p:nvPr>
        </p:nvSpPr>
        <p:spPr/>
        <p:txBody>
          <a:bodyPr>
            <a:normAutofit/>
          </a:bodyPr>
          <a:lstStyle/>
          <a:p>
            <a:pPr eaLnBrk="1" hangingPunct="1"/>
            <a:r>
              <a:rPr lang="tr-TR" sz="2800" smtClean="0"/>
              <a:t>Güvenli bir  çalışma ortamının yaratılması için gerekli insan davranışlarının sağlanması, iş kazaları ve meslek hastalıklarını ortaya çıkaran nedenlerin saptanması ortadan kaldırılması ve bunların sebep olduğu kayıp iş gücünün ortadan kaldırılması veya azaltılmasıyla iş yaşamının kalitesinin iyleştirilmesine ilişkin diğer faaliyetlerdir.</a:t>
            </a:r>
          </a:p>
        </p:txBody>
      </p:sp>
    </p:spTree>
    <p:extLst>
      <p:ext uri="{BB962C8B-B14F-4D97-AF65-F5344CB8AC3E}">
        <p14:creationId xmlns:p14="http://schemas.microsoft.com/office/powerpoint/2010/main" val="2455826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tr-TR" smtClean="0"/>
              <a:t>İş kazası</a:t>
            </a:r>
          </a:p>
        </p:txBody>
      </p:sp>
      <p:sp>
        <p:nvSpPr>
          <p:cNvPr id="192515" name="Rectangle 3"/>
          <p:cNvSpPr>
            <a:spLocks noGrp="1" noChangeArrowheads="1"/>
          </p:cNvSpPr>
          <p:nvPr>
            <p:ph idx="1"/>
          </p:nvPr>
        </p:nvSpPr>
        <p:spPr/>
        <p:txBody>
          <a:bodyPr/>
          <a:lstStyle/>
          <a:p>
            <a:pPr eaLnBrk="1" hangingPunct="1"/>
            <a:r>
              <a:rPr lang="tr-TR" smtClean="0"/>
              <a:t>Her türlü iş ve endüstride istihdam sonucu doğan, bireysek yaralanma ve maddi hasara veya üretim aksamamsına yol açan ve bireysel yaralanma yaratacak istenmeyen olaylara iş kazası denir.</a:t>
            </a:r>
          </a:p>
        </p:txBody>
      </p:sp>
    </p:spTree>
    <p:extLst>
      <p:ext uri="{BB962C8B-B14F-4D97-AF65-F5344CB8AC3E}">
        <p14:creationId xmlns:p14="http://schemas.microsoft.com/office/powerpoint/2010/main" val="1271792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tr-TR" smtClean="0"/>
              <a:t>İş kazası 506 sayılı SSK 11/A</a:t>
            </a:r>
          </a:p>
        </p:txBody>
      </p:sp>
      <p:sp>
        <p:nvSpPr>
          <p:cNvPr id="193539" name="Rectangle 3"/>
          <p:cNvSpPr>
            <a:spLocks noGrp="1" noChangeArrowheads="1"/>
          </p:cNvSpPr>
          <p:nvPr>
            <p:ph idx="1"/>
          </p:nvPr>
        </p:nvSpPr>
        <p:spPr/>
        <p:txBody>
          <a:bodyPr/>
          <a:lstStyle/>
          <a:p>
            <a:pPr eaLnBrk="1" hangingPunct="1">
              <a:lnSpc>
                <a:spcPct val="80000"/>
              </a:lnSpc>
            </a:pPr>
            <a:r>
              <a:rPr lang="tr-TR" sz="2000" smtClean="0"/>
              <a:t>İş kazası aşağıdaki hal ve durumlardan birinde meydana gelen ve sigortalıyı hemen veya sonradan bedence veya ruhça arızaya uğratan olaydır.</a:t>
            </a:r>
          </a:p>
          <a:p>
            <a:pPr eaLnBrk="1" hangingPunct="1">
              <a:lnSpc>
                <a:spcPct val="80000"/>
              </a:lnSpc>
            </a:pPr>
            <a:r>
              <a:rPr lang="tr-TR" sz="2000" smtClean="0"/>
              <a:t>İşçinin işyerinde bulunduğu sırada</a:t>
            </a:r>
          </a:p>
          <a:p>
            <a:pPr eaLnBrk="1" hangingPunct="1">
              <a:lnSpc>
                <a:spcPct val="80000"/>
              </a:lnSpc>
            </a:pPr>
            <a:r>
              <a:rPr lang="tr-TR" sz="2000" smtClean="0"/>
              <a:t>İşveren tarafından verilen işin yürütülmesi esnasında</a:t>
            </a:r>
          </a:p>
          <a:p>
            <a:pPr eaLnBrk="1" hangingPunct="1">
              <a:lnSpc>
                <a:spcPct val="80000"/>
              </a:lnSpc>
            </a:pPr>
            <a:r>
              <a:rPr lang="tr-TR" sz="2000" smtClean="0"/>
              <a:t> işçinin işveren tarafından başka bir yere görevlendirilmesi esnasında asıl işi  yapmaksızın geçen zaman</a:t>
            </a:r>
          </a:p>
          <a:p>
            <a:pPr eaLnBrk="1" hangingPunct="1">
              <a:lnSpc>
                <a:spcPct val="80000"/>
              </a:lnSpc>
            </a:pPr>
            <a:r>
              <a:rPr lang="tr-TR" sz="2000" smtClean="0"/>
              <a:t> doğum yapmış kadın işçinin çocuğuna süt vermek için ayrılan zamanda</a:t>
            </a:r>
          </a:p>
          <a:p>
            <a:pPr eaLnBrk="1" hangingPunct="1">
              <a:lnSpc>
                <a:spcPct val="80000"/>
              </a:lnSpc>
            </a:pPr>
            <a:r>
              <a:rPr lang="tr-TR" sz="2000" smtClean="0"/>
              <a:t> işverenin tahsis ettiği taşınma aracıyla seyahat halinde geçen zamanda</a:t>
            </a:r>
          </a:p>
          <a:p>
            <a:pPr eaLnBrk="1" hangingPunct="1">
              <a:lnSpc>
                <a:spcPct val="80000"/>
              </a:lnSpc>
              <a:buFontTx/>
              <a:buNone/>
            </a:pPr>
            <a:endParaRPr lang="tr-TR" sz="2000" smtClean="0"/>
          </a:p>
          <a:p>
            <a:pPr eaLnBrk="1" hangingPunct="1">
              <a:lnSpc>
                <a:spcPct val="80000"/>
              </a:lnSpc>
            </a:pPr>
            <a:endParaRPr lang="tr-TR" sz="2000" smtClean="0"/>
          </a:p>
        </p:txBody>
      </p:sp>
    </p:spTree>
    <p:extLst>
      <p:ext uri="{BB962C8B-B14F-4D97-AF65-F5344CB8AC3E}">
        <p14:creationId xmlns:p14="http://schemas.microsoft.com/office/powerpoint/2010/main" val="396792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539552" y="457200"/>
            <a:ext cx="7992888" cy="955576"/>
          </a:xfrm>
        </p:spPr>
        <p:txBody>
          <a:bodyPr>
            <a:normAutofit/>
          </a:bodyPr>
          <a:lstStyle/>
          <a:p>
            <a:pPr eaLnBrk="1" hangingPunct="1"/>
            <a:r>
              <a:rPr lang="tr-TR" sz="2400" dirty="0" smtClean="0"/>
              <a:t>1 Ocak 2008 5754 sayılı sosyal sigortalar ve genel sağlık sigortası kanunu Madde 13 İş Kazası</a:t>
            </a:r>
          </a:p>
        </p:txBody>
      </p:sp>
      <p:sp>
        <p:nvSpPr>
          <p:cNvPr id="194563" name="Rectangle 3"/>
          <p:cNvSpPr>
            <a:spLocks noGrp="1" noChangeArrowheads="1"/>
          </p:cNvSpPr>
          <p:nvPr>
            <p:ph idx="1"/>
          </p:nvPr>
        </p:nvSpPr>
        <p:spPr>
          <a:xfrm>
            <a:off x="457200" y="1600200"/>
            <a:ext cx="8291513" cy="5141913"/>
          </a:xfrm>
        </p:spPr>
        <p:txBody>
          <a:bodyPr/>
          <a:lstStyle/>
          <a:p>
            <a:pPr eaLnBrk="1" hangingPunct="1">
              <a:lnSpc>
                <a:spcPct val="80000"/>
              </a:lnSpc>
            </a:pPr>
            <a:r>
              <a:rPr lang="tr-TR" sz="2400" smtClean="0"/>
              <a:t>Sigortalının işyerinde bulunduğu sırada</a:t>
            </a:r>
          </a:p>
          <a:p>
            <a:pPr eaLnBrk="1" hangingPunct="1">
              <a:lnSpc>
                <a:spcPct val="80000"/>
              </a:lnSpc>
            </a:pPr>
            <a:r>
              <a:rPr lang="tr-TR" sz="2400" smtClean="0"/>
              <a:t> işveren tarafından yürütülmekte olan iş nedeniyle, sigortalı kendi adına veya bağımsız çalışıyorsa yürütmekte olduğu iş nedeniyle</a:t>
            </a:r>
          </a:p>
          <a:p>
            <a:pPr eaLnBrk="1" hangingPunct="1">
              <a:lnSpc>
                <a:spcPct val="80000"/>
              </a:lnSpc>
            </a:pPr>
            <a:r>
              <a:rPr lang="tr-TR" sz="2400" smtClean="0"/>
              <a:t>Bir işverene bağlı olarak çalışan</a:t>
            </a:r>
          </a:p>
          <a:p>
            <a:pPr eaLnBrk="1" hangingPunct="1">
              <a:lnSpc>
                <a:spcPct val="80000"/>
              </a:lnSpc>
            </a:pPr>
            <a:r>
              <a:rPr lang="tr-TR" sz="2400" smtClean="0"/>
              <a:t> sigortalının, görevli olarak işyeri dışında başka bir yere gönderilmesi nedeniyle asıl işi yapmaksızın geçen zamanda</a:t>
            </a:r>
          </a:p>
          <a:p>
            <a:pPr eaLnBrk="1" hangingPunct="1">
              <a:lnSpc>
                <a:spcPct val="80000"/>
              </a:lnSpc>
            </a:pPr>
            <a:r>
              <a:rPr lang="tr-TR" sz="2400" smtClean="0"/>
              <a:t>Emziren kadının çocuğuna süt vermek için ayrılan zamanda</a:t>
            </a:r>
          </a:p>
          <a:p>
            <a:pPr eaLnBrk="1" hangingPunct="1">
              <a:lnSpc>
                <a:spcPct val="80000"/>
              </a:lnSpc>
            </a:pPr>
            <a:r>
              <a:rPr lang="tr-TR" sz="2400" smtClean="0"/>
              <a:t>Sigortalının işverence sağlanan bir taşıtla işin yapıldığı yere gidiş geliş sırasında;</a:t>
            </a:r>
          </a:p>
          <a:p>
            <a:pPr eaLnBrk="1" hangingPunct="1">
              <a:lnSpc>
                <a:spcPct val="80000"/>
              </a:lnSpc>
              <a:buFontTx/>
              <a:buNone/>
            </a:pPr>
            <a:r>
              <a:rPr lang="tr-TR" sz="2400" smtClean="0"/>
              <a:t> meydana gelen ve sigortalıyı hemen veya sonradan bedenen ya da ruhen özre uğratan olaya iş kazası denir.</a:t>
            </a:r>
          </a:p>
          <a:p>
            <a:pPr eaLnBrk="1" hangingPunct="1">
              <a:lnSpc>
                <a:spcPct val="80000"/>
              </a:lnSpc>
            </a:pPr>
            <a:endParaRPr lang="tr-TR" sz="2400" smtClean="0"/>
          </a:p>
        </p:txBody>
      </p:sp>
    </p:spTree>
    <p:extLst>
      <p:ext uri="{BB962C8B-B14F-4D97-AF65-F5344CB8AC3E}">
        <p14:creationId xmlns:p14="http://schemas.microsoft.com/office/powerpoint/2010/main" val="249444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899592" y="457200"/>
            <a:ext cx="6796608" cy="667544"/>
          </a:xfrm>
        </p:spPr>
        <p:txBody>
          <a:bodyPr>
            <a:normAutofit fontScale="90000"/>
          </a:bodyPr>
          <a:lstStyle/>
          <a:p>
            <a:pPr eaLnBrk="1" hangingPunct="1"/>
            <a:r>
              <a:rPr lang="tr-TR" sz="4000" dirty="0" smtClean="0"/>
              <a:t>İş yerinde Tehlikeyi oluşturan kaynaklar</a:t>
            </a:r>
          </a:p>
        </p:txBody>
      </p:sp>
      <p:sp>
        <p:nvSpPr>
          <p:cNvPr id="195587" name="Text Box 5"/>
          <p:cNvSpPr txBox="1">
            <a:spLocks noChangeArrowheads="1"/>
          </p:cNvSpPr>
          <p:nvPr/>
        </p:nvSpPr>
        <p:spPr bwMode="auto">
          <a:xfrm>
            <a:off x="827088" y="2997200"/>
            <a:ext cx="1008062" cy="23256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Cinsiyet</a:t>
            </a:r>
          </a:p>
          <a:p>
            <a:pPr eaLnBrk="1" hangingPunct="1">
              <a:spcBef>
                <a:spcPct val="50000"/>
              </a:spcBef>
              <a:buFontTx/>
              <a:buChar char="•"/>
            </a:pPr>
            <a:r>
              <a:rPr lang="tr-TR" sz="1400">
                <a:solidFill>
                  <a:prstClr val="black"/>
                </a:solidFill>
                <a:latin typeface="Verdana" pitchFamily="34" charset="0"/>
              </a:rPr>
              <a:t>Yaş</a:t>
            </a:r>
          </a:p>
          <a:p>
            <a:pPr eaLnBrk="1" hangingPunct="1">
              <a:spcBef>
                <a:spcPct val="50000"/>
              </a:spcBef>
              <a:buFontTx/>
              <a:buChar char="•"/>
            </a:pPr>
            <a:r>
              <a:rPr lang="tr-TR" sz="1400">
                <a:solidFill>
                  <a:prstClr val="black"/>
                </a:solidFill>
                <a:latin typeface="Verdana" pitchFamily="34" charset="0"/>
              </a:rPr>
              <a:t>Kültür</a:t>
            </a:r>
          </a:p>
          <a:p>
            <a:pPr eaLnBrk="1" hangingPunct="1">
              <a:spcBef>
                <a:spcPct val="50000"/>
              </a:spcBef>
              <a:buFontTx/>
              <a:buChar char="•"/>
            </a:pPr>
            <a:r>
              <a:rPr lang="tr-TR" sz="1400">
                <a:solidFill>
                  <a:prstClr val="black"/>
                </a:solidFill>
                <a:latin typeface="Verdana" pitchFamily="34" charset="0"/>
              </a:rPr>
              <a:t>Kişilik</a:t>
            </a:r>
          </a:p>
          <a:p>
            <a:pPr eaLnBrk="1" hangingPunct="1">
              <a:spcBef>
                <a:spcPct val="50000"/>
              </a:spcBef>
              <a:buFontTx/>
              <a:buChar char="•"/>
            </a:pPr>
            <a:r>
              <a:rPr lang="tr-TR" sz="1400">
                <a:solidFill>
                  <a:prstClr val="black"/>
                </a:solidFill>
                <a:latin typeface="Verdana" pitchFamily="34" charset="0"/>
              </a:rPr>
              <a:t>Fiziki yapı</a:t>
            </a:r>
          </a:p>
          <a:p>
            <a:pPr eaLnBrk="1" hangingPunct="1">
              <a:spcBef>
                <a:spcPct val="50000"/>
              </a:spcBef>
              <a:buFontTx/>
              <a:buChar char="•"/>
            </a:pPr>
            <a:r>
              <a:rPr lang="tr-TR" sz="1400">
                <a:solidFill>
                  <a:prstClr val="black"/>
                </a:solidFill>
                <a:latin typeface="Verdana" pitchFamily="34" charset="0"/>
              </a:rPr>
              <a:t>Ruhsal yapı</a:t>
            </a:r>
          </a:p>
        </p:txBody>
      </p:sp>
      <p:sp>
        <p:nvSpPr>
          <p:cNvPr id="195588" name="Line 6"/>
          <p:cNvSpPr>
            <a:spLocks noChangeShapeType="1"/>
          </p:cNvSpPr>
          <p:nvPr/>
        </p:nvSpPr>
        <p:spPr bwMode="auto">
          <a:xfrm>
            <a:off x="1835150" y="4149725"/>
            <a:ext cx="172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89" name="Text Box 8"/>
          <p:cNvSpPr txBox="1">
            <a:spLocks noChangeArrowheads="1"/>
          </p:cNvSpPr>
          <p:nvPr/>
        </p:nvSpPr>
        <p:spPr bwMode="auto">
          <a:xfrm>
            <a:off x="3563938" y="3933825"/>
            <a:ext cx="1150937" cy="366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İnsan </a:t>
            </a:r>
          </a:p>
        </p:txBody>
      </p:sp>
      <p:sp>
        <p:nvSpPr>
          <p:cNvPr id="195590" name="Text Box 9"/>
          <p:cNvSpPr txBox="1">
            <a:spLocks noChangeArrowheads="1"/>
          </p:cNvSpPr>
          <p:nvPr/>
        </p:nvSpPr>
        <p:spPr bwMode="auto">
          <a:xfrm>
            <a:off x="4284663" y="1844675"/>
            <a:ext cx="1295400" cy="366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dirty="0">
                <a:solidFill>
                  <a:prstClr val="white"/>
                </a:solidFill>
                <a:latin typeface="Verdana" pitchFamily="34" charset="0"/>
              </a:rPr>
              <a:t>Makinalar</a:t>
            </a:r>
            <a:r>
              <a:rPr lang="tr-TR" dirty="0">
                <a:solidFill>
                  <a:prstClr val="black"/>
                </a:solidFill>
                <a:latin typeface="Verdana" pitchFamily="34" charset="0"/>
              </a:rPr>
              <a:t> </a:t>
            </a:r>
          </a:p>
        </p:txBody>
      </p:sp>
      <p:sp>
        <p:nvSpPr>
          <p:cNvPr id="195591" name="Text Box 10"/>
          <p:cNvSpPr txBox="1">
            <a:spLocks noChangeArrowheads="1"/>
          </p:cNvSpPr>
          <p:nvPr/>
        </p:nvSpPr>
        <p:spPr bwMode="auto">
          <a:xfrm>
            <a:off x="7092950" y="1341438"/>
            <a:ext cx="2051050" cy="16004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sz="1400" dirty="0">
                <a:solidFill>
                  <a:prstClr val="white"/>
                </a:solidFill>
                <a:latin typeface="Verdana" pitchFamily="34" charset="0"/>
              </a:rPr>
              <a:t>Enerji kaynakları</a:t>
            </a:r>
          </a:p>
          <a:p>
            <a:pPr eaLnBrk="1" hangingPunct="1">
              <a:spcBef>
                <a:spcPct val="50000"/>
              </a:spcBef>
              <a:buFontTx/>
              <a:buChar char="•"/>
            </a:pPr>
            <a:r>
              <a:rPr lang="tr-TR" sz="1400" dirty="0">
                <a:solidFill>
                  <a:prstClr val="white"/>
                </a:solidFill>
                <a:latin typeface="Verdana" pitchFamily="34" charset="0"/>
              </a:rPr>
              <a:t>Mekanik</a:t>
            </a:r>
          </a:p>
          <a:p>
            <a:pPr eaLnBrk="1" hangingPunct="1">
              <a:spcBef>
                <a:spcPct val="50000"/>
              </a:spcBef>
              <a:buFontTx/>
              <a:buChar char="•"/>
            </a:pPr>
            <a:r>
              <a:rPr lang="tr-TR" sz="1400" dirty="0">
                <a:solidFill>
                  <a:prstClr val="white"/>
                </a:solidFill>
                <a:latin typeface="Verdana" pitchFamily="34" charset="0"/>
              </a:rPr>
              <a:t>Elektrik</a:t>
            </a:r>
          </a:p>
          <a:p>
            <a:pPr eaLnBrk="1" hangingPunct="1">
              <a:spcBef>
                <a:spcPct val="50000"/>
              </a:spcBef>
              <a:buFontTx/>
              <a:buChar char="•"/>
            </a:pPr>
            <a:r>
              <a:rPr lang="tr-TR" sz="1400" dirty="0">
                <a:solidFill>
                  <a:prstClr val="white"/>
                </a:solidFill>
                <a:latin typeface="Verdana" pitchFamily="34" charset="0"/>
              </a:rPr>
              <a:t>Isı buhar</a:t>
            </a:r>
          </a:p>
          <a:p>
            <a:pPr eaLnBrk="1" hangingPunct="1">
              <a:spcBef>
                <a:spcPct val="50000"/>
              </a:spcBef>
              <a:buFontTx/>
              <a:buChar char="•"/>
            </a:pPr>
            <a:r>
              <a:rPr lang="tr-TR" sz="1400" dirty="0">
                <a:solidFill>
                  <a:prstClr val="white"/>
                </a:solidFill>
                <a:latin typeface="Verdana" pitchFamily="34" charset="0"/>
              </a:rPr>
              <a:t>Radyasyon/Nükleer </a:t>
            </a:r>
          </a:p>
        </p:txBody>
      </p:sp>
      <p:sp>
        <p:nvSpPr>
          <p:cNvPr id="195592" name="Line 11"/>
          <p:cNvSpPr>
            <a:spLocks noChangeShapeType="1"/>
          </p:cNvSpPr>
          <p:nvPr/>
        </p:nvSpPr>
        <p:spPr bwMode="auto">
          <a:xfrm flipH="1">
            <a:off x="5580063" y="1989138"/>
            <a:ext cx="15128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3" name="Text Box 12"/>
          <p:cNvSpPr txBox="1">
            <a:spLocks noChangeArrowheads="1"/>
          </p:cNvSpPr>
          <p:nvPr/>
        </p:nvSpPr>
        <p:spPr bwMode="auto">
          <a:xfrm>
            <a:off x="5148263" y="3933825"/>
            <a:ext cx="1008062" cy="366713"/>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Çevre </a:t>
            </a:r>
          </a:p>
        </p:txBody>
      </p:sp>
      <p:sp>
        <p:nvSpPr>
          <p:cNvPr id="195594" name="Text Box 13"/>
          <p:cNvSpPr txBox="1">
            <a:spLocks noChangeArrowheads="1"/>
          </p:cNvSpPr>
          <p:nvPr/>
        </p:nvSpPr>
        <p:spPr bwMode="auto">
          <a:xfrm>
            <a:off x="7019925" y="3357563"/>
            <a:ext cx="2124075" cy="1900237"/>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İklim</a:t>
            </a:r>
          </a:p>
          <a:p>
            <a:pPr eaLnBrk="1" hangingPunct="1">
              <a:spcBef>
                <a:spcPct val="50000"/>
              </a:spcBef>
              <a:buFontTx/>
              <a:buChar char="•"/>
            </a:pPr>
            <a:r>
              <a:rPr lang="tr-TR" sz="1400">
                <a:solidFill>
                  <a:prstClr val="black"/>
                </a:solidFill>
                <a:latin typeface="Verdana" pitchFamily="34" charset="0"/>
              </a:rPr>
              <a:t>Zaman</a:t>
            </a:r>
          </a:p>
          <a:p>
            <a:pPr eaLnBrk="1" hangingPunct="1">
              <a:spcBef>
                <a:spcPct val="50000"/>
              </a:spcBef>
              <a:buFontTx/>
              <a:buChar char="•"/>
            </a:pPr>
            <a:r>
              <a:rPr lang="tr-TR" sz="1400">
                <a:solidFill>
                  <a:prstClr val="black"/>
                </a:solidFill>
                <a:latin typeface="Verdana" pitchFamily="34" charset="0"/>
              </a:rPr>
              <a:t>İşyerinin özellikleri</a:t>
            </a:r>
          </a:p>
          <a:p>
            <a:pPr eaLnBrk="1" hangingPunct="1">
              <a:spcBef>
                <a:spcPct val="50000"/>
              </a:spcBef>
              <a:buFontTx/>
              <a:buChar char="•"/>
            </a:pPr>
            <a:r>
              <a:rPr lang="tr-TR" sz="1400">
                <a:solidFill>
                  <a:prstClr val="black"/>
                </a:solidFill>
                <a:latin typeface="Verdana" pitchFamily="34" charset="0"/>
              </a:rPr>
              <a:t>Fiziki şartlar</a:t>
            </a:r>
          </a:p>
          <a:p>
            <a:pPr eaLnBrk="1" hangingPunct="1">
              <a:spcBef>
                <a:spcPct val="50000"/>
              </a:spcBef>
              <a:buFontTx/>
              <a:buChar char="•"/>
            </a:pPr>
            <a:r>
              <a:rPr lang="tr-TR" sz="1400">
                <a:solidFill>
                  <a:prstClr val="black"/>
                </a:solidFill>
                <a:latin typeface="Verdana" pitchFamily="34" charset="0"/>
              </a:rPr>
              <a:t>Gözetim</a:t>
            </a:r>
          </a:p>
          <a:p>
            <a:pPr eaLnBrk="1" hangingPunct="1">
              <a:spcBef>
                <a:spcPct val="50000"/>
              </a:spcBef>
              <a:buFontTx/>
              <a:buChar char="•"/>
            </a:pPr>
            <a:r>
              <a:rPr lang="tr-TR" sz="1400">
                <a:solidFill>
                  <a:prstClr val="black"/>
                </a:solidFill>
                <a:latin typeface="Verdana" pitchFamily="34" charset="0"/>
              </a:rPr>
              <a:t>Değişiklikler </a:t>
            </a:r>
          </a:p>
        </p:txBody>
      </p:sp>
      <p:sp>
        <p:nvSpPr>
          <p:cNvPr id="195595" name="Line 14"/>
          <p:cNvSpPr>
            <a:spLocks noChangeShapeType="1"/>
          </p:cNvSpPr>
          <p:nvPr/>
        </p:nvSpPr>
        <p:spPr bwMode="auto">
          <a:xfrm flipH="1">
            <a:off x="6156325" y="4076700"/>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6" name="Line 15"/>
          <p:cNvSpPr>
            <a:spLocks noChangeShapeType="1"/>
          </p:cNvSpPr>
          <p:nvPr/>
        </p:nvSpPr>
        <p:spPr bwMode="auto">
          <a:xfrm>
            <a:off x="4859338" y="2276475"/>
            <a:ext cx="0" cy="35290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7" name="Line 16"/>
          <p:cNvSpPr>
            <a:spLocks noChangeShapeType="1"/>
          </p:cNvSpPr>
          <p:nvPr/>
        </p:nvSpPr>
        <p:spPr bwMode="auto">
          <a:xfrm>
            <a:off x="3995738" y="4365625"/>
            <a:ext cx="792162"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8" name="Line 17"/>
          <p:cNvSpPr>
            <a:spLocks noChangeShapeType="1"/>
          </p:cNvSpPr>
          <p:nvPr/>
        </p:nvSpPr>
        <p:spPr bwMode="auto">
          <a:xfrm flipH="1">
            <a:off x="4932363" y="4365625"/>
            <a:ext cx="719137"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9" name="Text Box 20"/>
          <p:cNvSpPr txBox="1">
            <a:spLocks noChangeArrowheads="1"/>
          </p:cNvSpPr>
          <p:nvPr/>
        </p:nvSpPr>
        <p:spPr bwMode="auto">
          <a:xfrm>
            <a:off x="3492500" y="5876925"/>
            <a:ext cx="2735263" cy="581025"/>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spcBef>
                <a:spcPct val="50000"/>
              </a:spcBef>
            </a:pPr>
            <a:r>
              <a:rPr lang="tr-TR" sz="1600">
                <a:solidFill>
                  <a:prstClr val="black"/>
                </a:solidFill>
                <a:latin typeface="Verdana" pitchFamily="34" charset="0"/>
              </a:rPr>
              <a:t>Tehlikeyi oluşturan mekanizma</a:t>
            </a:r>
          </a:p>
        </p:txBody>
      </p:sp>
    </p:spTree>
    <p:extLst>
      <p:ext uri="{BB962C8B-B14F-4D97-AF65-F5344CB8AC3E}">
        <p14:creationId xmlns:p14="http://schemas.microsoft.com/office/powerpoint/2010/main" val="263403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tr-TR" smtClean="0"/>
              <a:t>Kaza istatistikleri</a:t>
            </a:r>
          </a:p>
        </p:txBody>
      </p:sp>
      <p:sp>
        <p:nvSpPr>
          <p:cNvPr id="196611" name="Rectangle 3"/>
          <p:cNvSpPr>
            <a:spLocks noGrp="1" noChangeArrowheads="1"/>
          </p:cNvSpPr>
          <p:nvPr>
            <p:ph idx="1"/>
          </p:nvPr>
        </p:nvSpPr>
        <p:spPr/>
        <p:txBody>
          <a:bodyPr/>
          <a:lstStyle/>
          <a:p>
            <a:pPr eaLnBrk="1" hangingPunct="1"/>
            <a:r>
              <a:rPr lang="tr-TR" sz="1600" smtClean="0"/>
              <a:t>KSO Kaza Sıklık oranı=</a:t>
            </a:r>
            <a:r>
              <a:rPr lang="tr-TR" sz="1600" u="sng" smtClean="0"/>
              <a:t>iş görmezlik yaratan kaza sayısıx1000000</a:t>
            </a:r>
          </a:p>
          <a:p>
            <a:pPr eaLnBrk="1" hangingPunct="1">
              <a:buFontTx/>
              <a:buNone/>
            </a:pPr>
            <a:r>
              <a:rPr lang="tr-TR" sz="1600" smtClean="0"/>
              <a:t>					çalışılan saatler toplamı</a:t>
            </a:r>
          </a:p>
          <a:p>
            <a:pPr eaLnBrk="1" hangingPunct="1">
              <a:buFontTx/>
              <a:buNone/>
            </a:pPr>
            <a:r>
              <a:rPr lang="tr-TR" sz="1600" smtClean="0"/>
              <a:t>Örnek: imalat bölümünde  bir kazan patlamış ve 4 işgören yaralanmıştır. Bu bölümün ay içerisindeki ortalama işgören sayısı 150 kişidir. Haftada 45 saatten 4 hafta çalışılmıştır.</a:t>
            </a:r>
          </a:p>
          <a:p>
            <a:pPr eaLnBrk="1" hangingPunct="1">
              <a:buFontTx/>
              <a:buNone/>
            </a:pPr>
            <a:r>
              <a:rPr lang="tr-TR" sz="1600" smtClean="0"/>
              <a:t>KSO=4*1000.000/4*45*150=148</a:t>
            </a:r>
          </a:p>
          <a:p>
            <a:pPr eaLnBrk="1" hangingPunct="1">
              <a:buFontTx/>
              <a:buNone/>
            </a:pPr>
            <a:endParaRPr lang="tr-TR" sz="1600" smtClean="0"/>
          </a:p>
          <a:p>
            <a:pPr eaLnBrk="1" hangingPunct="1">
              <a:buFontTx/>
              <a:buNone/>
            </a:pPr>
            <a:r>
              <a:rPr lang="tr-TR" sz="1600" smtClean="0"/>
              <a:t>Kaza ağırlık oranı: K</a:t>
            </a:r>
            <a:r>
              <a:rPr lang="tr-TR" sz="1600" u="sng" smtClean="0"/>
              <a:t>ayıp Gün Toplamıx1000.000saat</a:t>
            </a:r>
          </a:p>
          <a:p>
            <a:pPr eaLnBrk="1" hangingPunct="1">
              <a:buFontTx/>
              <a:buNone/>
            </a:pPr>
            <a:r>
              <a:rPr lang="tr-TR" sz="1600" smtClean="0"/>
              <a:t>			  Çalışılan Saatler Toplamı</a:t>
            </a:r>
          </a:p>
          <a:p>
            <a:pPr eaLnBrk="1" hangingPunct="1">
              <a:buFontTx/>
              <a:buNone/>
            </a:pPr>
            <a:r>
              <a:rPr lang="tr-TR" sz="1600" smtClean="0"/>
              <a:t> örnek:  yaralanan işgörenlerden 1 i ölmüş diğerleri de 150 gün rapor almıştır bu verilere göre:</a:t>
            </a:r>
          </a:p>
          <a:p>
            <a:pPr eaLnBrk="1" hangingPunct="1">
              <a:buFontTx/>
              <a:buNone/>
            </a:pPr>
            <a:r>
              <a:rPr lang="tr-TR" sz="1600" smtClean="0"/>
              <a:t>KAO=150+7500(ölüm)*1000.000saat/4*45*150=283,333</a:t>
            </a:r>
          </a:p>
        </p:txBody>
      </p:sp>
    </p:spTree>
    <p:extLst>
      <p:ext uri="{BB962C8B-B14F-4D97-AF65-F5344CB8AC3E}">
        <p14:creationId xmlns:p14="http://schemas.microsoft.com/office/powerpoint/2010/main" val="425825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tr-TR" smtClean="0"/>
              <a:t>Meslek hastalıkları</a:t>
            </a:r>
          </a:p>
        </p:txBody>
      </p:sp>
      <p:sp>
        <p:nvSpPr>
          <p:cNvPr id="197635" name="Rectangle 3"/>
          <p:cNvSpPr>
            <a:spLocks noGrp="1" noChangeArrowheads="1"/>
          </p:cNvSpPr>
          <p:nvPr>
            <p:ph idx="1"/>
          </p:nvPr>
        </p:nvSpPr>
        <p:spPr/>
        <p:txBody>
          <a:bodyPr/>
          <a:lstStyle/>
          <a:p>
            <a:pPr eaLnBrk="1" hangingPunct="1"/>
            <a:r>
              <a:rPr lang="tr-TR" smtClean="0"/>
              <a:t>5510 sayılı sigortalılar ve genel sağlık sigortası kanunu madde 14: sigortalının çalıştığı veya yaptığı işin niteliğinden dolayı tekrarlanan bir sebeple veya işin yürütülmesi şartları yüzünden uğradığı geçici veya sürekli hastalık, bedensel veya ruhsal özürlülük halleridir.</a:t>
            </a:r>
          </a:p>
        </p:txBody>
      </p:sp>
    </p:spTree>
    <p:extLst>
      <p:ext uri="{BB962C8B-B14F-4D97-AF65-F5344CB8AC3E}">
        <p14:creationId xmlns:p14="http://schemas.microsoft.com/office/powerpoint/2010/main" val="380390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tr-TR" smtClean="0"/>
              <a:t>Meslek hastalıklarının nedenleri</a:t>
            </a:r>
          </a:p>
        </p:txBody>
      </p:sp>
      <p:sp>
        <p:nvSpPr>
          <p:cNvPr id="198659" name="Rectangle 3"/>
          <p:cNvSpPr>
            <a:spLocks noGrp="1" noChangeArrowheads="1"/>
          </p:cNvSpPr>
          <p:nvPr>
            <p:ph idx="1"/>
          </p:nvPr>
        </p:nvSpPr>
        <p:spPr/>
        <p:txBody>
          <a:bodyPr/>
          <a:lstStyle/>
          <a:p>
            <a:pPr eaLnBrk="1" hangingPunct="1"/>
            <a:r>
              <a:rPr lang="tr-TR" smtClean="0"/>
              <a:t>Madensel cisimlerden oluşanlar</a:t>
            </a:r>
          </a:p>
          <a:p>
            <a:pPr eaLnBrk="1" hangingPunct="1"/>
            <a:r>
              <a:rPr lang="tr-TR" smtClean="0"/>
              <a:t>Organik cisimlerden oluşanlar</a:t>
            </a:r>
          </a:p>
          <a:p>
            <a:pPr eaLnBrk="1" hangingPunct="1"/>
            <a:r>
              <a:rPr lang="tr-TR" smtClean="0"/>
              <a:t>Fiziki veya mekanik etkilerden oluşanlar</a:t>
            </a:r>
          </a:p>
          <a:p>
            <a:pPr eaLnBrk="1" hangingPunct="1"/>
            <a:r>
              <a:rPr lang="tr-TR" smtClean="0"/>
              <a:t>Tozlardan oluşanlar</a:t>
            </a:r>
          </a:p>
          <a:p>
            <a:pPr eaLnBrk="1" hangingPunct="1"/>
            <a:r>
              <a:rPr lang="tr-TR" smtClean="0"/>
              <a:t>Bakterilerden oluşanlar</a:t>
            </a:r>
          </a:p>
          <a:p>
            <a:pPr eaLnBrk="1" hangingPunct="1"/>
            <a:r>
              <a:rPr lang="tr-TR" smtClean="0"/>
              <a:t>Örgütün psiko-sosyal ortamından oluşanlar</a:t>
            </a:r>
          </a:p>
          <a:p>
            <a:pPr eaLnBrk="1" hangingPunct="1"/>
            <a:r>
              <a:rPr lang="tr-TR" smtClean="0"/>
              <a:t>Genetik yapıdan dolayı oluşanlar</a:t>
            </a:r>
          </a:p>
          <a:p>
            <a:pPr eaLnBrk="1" hangingPunct="1"/>
            <a:endParaRPr lang="tr-TR" smtClean="0"/>
          </a:p>
        </p:txBody>
      </p:sp>
    </p:spTree>
    <p:extLst>
      <p:ext uri="{BB962C8B-B14F-4D97-AF65-F5344CB8AC3E}">
        <p14:creationId xmlns:p14="http://schemas.microsoft.com/office/powerpoint/2010/main" val="309740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274638"/>
            <a:ext cx="7467600" cy="490066"/>
          </a:xfrm>
        </p:spPr>
        <p:txBody>
          <a:bodyPr/>
          <a:lstStyle/>
          <a:p>
            <a:pPr eaLnBrk="1" hangingPunct="1"/>
            <a:r>
              <a:rPr lang="tr-TR" sz="2400" dirty="0" smtClean="0"/>
              <a:t>İşyerinde insan sağlığını tehdit eden unsurlar</a:t>
            </a:r>
          </a:p>
        </p:txBody>
      </p:sp>
      <p:graphicFrame>
        <p:nvGraphicFramePr>
          <p:cNvPr id="273487" name="Group 79"/>
          <p:cNvGraphicFramePr>
            <a:graphicFrameLocks noGrp="1"/>
          </p:cNvGraphicFramePr>
          <p:nvPr>
            <p:ph idx="1"/>
            <p:extLst>
              <p:ext uri="{D42A27DB-BD31-4B8C-83A1-F6EECF244321}">
                <p14:modId xmlns:p14="http://schemas.microsoft.com/office/powerpoint/2010/main" val="1148364311"/>
              </p:ext>
            </p:extLst>
          </p:nvPr>
        </p:nvGraphicFramePr>
        <p:xfrm>
          <a:off x="395288" y="764704"/>
          <a:ext cx="8229600" cy="5478096"/>
        </p:xfrm>
        <a:graphic>
          <a:graphicData uri="http://schemas.openxmlformats.org/drawingml/2006/table">
            <a:tbl>
              <a:tblPr/>
              <a:tblGrid>
                <a:gridCol w="2743200"/>
                <a:gridCol w="2743200"/>
                <a:gridCol w="2743200"/>
              </a:tblGrid>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MADDENİN ADI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NEDEN OLDUĞU HASTALIK</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KARŞILAŞAN İŞGÖRENLER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ARSENİK</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ve lenf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Petro kimya işçileri, ilaçlama işinde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Asbestosis, Akciğer ve diğer organ kanserleri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 tekstil,yalıtım ve tersane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BENZİN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Loösemi, anemi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Rafineri, ayakkabı imalathanesi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BİSKOLOROMETİLER</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Kimya endüstrisi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TOZO</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Madenci hastalığı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medeni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FIRINI İFRAZATI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Akciğer ve böbrek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fırınında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PAMUK TOZU</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Bisinosis, kronik bronşit ve anefizemi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Tekstil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969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KURŞUN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Çeşitli böbrek hastalıkları, anemi,sinir sistemi bozuklukları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Medeni eşya ve kurşun eritme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RADYASYON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Troid, akciğer,kemik, kan kanseri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Tıp teknisyenleri, uranyum işçileri</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VİNİL KLORİD</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Karaciğer ve beyin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Plastik sanayi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93146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755576" y="260648"/>
            <a:ext cx="7704856" cy="576064"/>
          </a:xfrm>
        </p:spPr>
        <p:txBody>
          <a:bodyPr>
            <a:normAutofit fontScale="90000"/>
          </a:bodyPr>
          <a:lstStyle/>
          <a:p>
            <a:pPr eaLnBrk="1" hangingPunct="1"/>
            <a:r>
              <a:rPr lang="tr-TR" sz="4000" dirty="0" smtClean="0"/>
              <a:t>İş ortamında stres yaratan faktörler</a:t>
            </a:r>
          </a:p>
        </p:txBody>
      </p:sp>
      <p:graphicFrame>
        <p:nvGraphicFramePr>
          <p:cNvPr id="275494" name="Group 38"/>
          <p:cNvGraphicFramePr>
            <a:graphicFrameLocks noGrp="1"/>
          </p:cNvGraphicFramePr>
          <p:nvPr>
            <p:ph idx="1"/>
            <p:extLst>
              <p:ext uri="{D42A27DB-BD31-4B8C-83A1-F6EECF244321}">
                <p14:modId xmlns:p14="http://schemas.microsoft.com/office/powerpoint/2010/main" val="2056491989"/>
              </p:ext>
            </p:extLst>
          </p:nvPr>
        </p:nvGraphicFramePr>
        <p:xfrm>
          <a:off x="468313" y="1125538"/>
          <a:ext cx="8229600" cy="5732461"/>
        </p:xfrm>
        <a:graphic>
          <a:graphicData uri="http://schemas.openxmlformats.org/drawingml/2006/table">
            <a:tbl>
              <a:tblPr/>
              <a:tblGrid>
                <a:gridCol w="3467100"/>
                <a:gridCol w="4762500"/>
              </a:tblGrid>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Roller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Ruhsal çatışma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Düşük rol bilinci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Yönetim desteğinin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Orta kademe yönetim pozisyonları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Değişiklikler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Örgütsel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err="1" smtClean="0">
                          <a:ln>
                            <a:noFill/>
                          </a:ln>
                          <a:solidFill>
                            <a:schemeClr val="tx1"/>
                          </a:solidFill>
                          <a:effectLst>
                            <a:outerShdw blurRad="38100" dist="38100" dir="2700000" algn="tl">
                              <a:srgbClr val="000000"/>
                            </a:outerShdw>
                          </a:effectLst>
                          <a:latin typeface="Garamond" pitchFamily="18" charset="0"/>
                        </a:rPr>
                        <a:t>Mekansal</a:t>
                      </a: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Bireysel değişiklik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621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Üst ast ve denetçilerle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Yetki devredememek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Emsaliyle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Fırsat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Maaş ücret ve başarı değerleme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Çalışma saatleri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İşin nitelikleri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Nicel ve nitel yükü</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Süre baskıları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Sorumluluk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 hızı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Güvence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Fiziki ç.evre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Isı, gürültü ışıklandırma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Alan düzenlemeleri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Sıkışıklık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Mahremiyet yokluğu</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Güvenlik yokluğu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Örgütsel yapı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Katılım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Bağlılık aidiyet duygusu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Kötü veya zayıf iletişim</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Davranış kısıtlamaları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03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gelişme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Statü belirsizliği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Yetersiz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Aşırı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eskime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7139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tr-TR" smtClean="0"/>
              <a:t>İş kanunu madde 77</a:t>
            </a:r>
          </a:p>
        </p:txBody>
      </p:sp>
      <p:sp>
        <p:nvSpPr>
          <p:cNvPr id="201731" name="Rectangle 3"/>
          <p:cNvSpPr>
            <a:spLocks noGrp="1" noChangeArrowheads="1"/>
          </p:cNvSpPr>
          <p:nvPr>
            <p:ph idx="1"/>
          </p:nvPr>
        </p:nvSpPr>
        <p:spPr/>
        <p:txBody>
          <a:bodyPr>
            <a:normAutofit lnSpcReduction="10000"/>
          </a:bodyPr>
          <a:lstStyle/>
          <a:p>
            <a:pPr eaLnBrk="1" hangingPunct="1">
              <a:lnSpc>
                <a:spcPct val="80000"/>
              </a:lnSpc>
            </a:pPr>
            <a:r>
              <a:rPr lang="tr-TR" sz="2400" smtClean="0"/>
              <a:t>İşverenler işyerlerinde iş sağlığı ve güvenliğinin sağlanması için gerekli her türlü önlemi almak, araç ve gereçleri noksansız bulundurmak, işçiler de iş sağlığı ve güvenliği konusunda alınan her türlü önleme uymakla yükümlüdürler. </a:t>
            </a:r>
          </a:p>
          <a:p>
            <a:pPr eaLnBrk="1" hangingPunct="1">
              <a:lnSpc>
                <a:spcPct val="80000"/>
              </a:lnSpc>
            </a:pPr>
            <a:r>
              <a:rPr lang="tr-TR" sz="2400" smtClean="0"/>
              <a:t> İşverenler işyerinde alınan iş sağlığı ve güvenliği önlemlerine uyulup uyulmadığını denetlemek, işçileri karşı karşıya bulundukları mesleki riskler, alınması gerekli tedbirler, yasal hak ve sorumlulukları konusunda bilgilendirmek ve gerekli iş sağlığı ve güvenliği eğitimini vermek zorundadırlar. Yapılacak eğitimin usul ve esasları Çalışma ve Sosyal Güvenlik Bakanlığınca çıkarılacak yönetmelikle düzenlenir.</a:t>
            </a:r>
          </a:p>
          <a:p>
            <a:pPr eaLnBrk="1" hangingPunct="1">
              <a:lnSpc>
                <a:spcPct val="80000"/>
              </a:lnSpc>
            </a:pPr>
            <a:r>
              <a:rPr lang="tr-TR" sz="2400" smtClean="0"/>
              <a:t> İşverenler işyerlerinde meydana gelen iş kazasını ve tespit edilecek meslek hastalığını en geç iki iş günü içinde yazı ile ilgili bölge müdürlüğüne bildirmek zorundadırlar.</a:t>
            </a:r>
          </a:p>
        </p:txBody>
      </p:sp>
    </p:spTree>
    <p:extLst>
      <p:ext uri="{BB962C8B-B14F-4D97-AF65-F5344CB8AC3E}">
        <p14:creationId xmlns:p14="http://schemas.microsoft.com/office/powerpoint/2010/main" val="115743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 y="952500"/>
            <a:ext cx="6300192" cy="2404492"/>
          </a:xfrm>
        </p:spPr>
        <p:txBody>
          <a:bodyPr rtlCol="0">
            <a:normAutofit fontScale="90000"/>
          </a:bodyPr>
          <a:lstStyle/>
          <a:p>
            <a:pPr fontAlgn="auto">
              <a:spcAft>
                <a:spcPts val="0"/>
              </a:spcAft>
              <a:defRPr/>
            </a:pPr>
            <a:r>
              <a:rPr lang="tr-TR" sz="5400" b="1" dirty="0" smtClean="0"/>
              <a:t>İş Sağlığı ve Güvenliğine Genel Bakış ve Güvenlik Kültürü</a:t>
            </a:r>
            <a:r>
              <a:rPr lang="tr-TR" dirty="0" smtClean="0"/>
              <a:t/>
            </a:r>
            <a:br>
              <a:rPr lang="tr-TR" dirty="0" smtClean="0"/>
            </a:br>
            <a:endParaRPr lang="tr-TR" dirty="0"/>
          </a:p>
        </p:txBody>
      </p:sp>
      <p:sp>
        <p:nvSpPr>
          <p:cNvPr id="3" name="Alt Başlık 2"/>
          <p:cNvSpPr>
            <a:spLocks noGrp="1"/>
          </p:cNvSpPr>
          <p:nvPr>
            <p:ph type="subTitle" idx="1"/>
          </p:nvPr>
        </p:nvSpPr>
        <p:spPr/>
        <p:txBody>
          <a:bodyPr rtlCol="0">
            <a:normAutofit/>
          </a:bodyPr>
          <a:lstStyle/>
          <a:p>
            <a:pPr fontAlgn="auto">
              <a:spcAft>
                <a:spcPts val="0"/>
              </a:spcAft>
              <a:buFont typeface="Arial" pitchFamily="34" charset="0"/>
              <a:buNone/>
              <a:defRPr/>
            </a:pPr>
            <a:endParaRPr lang="tr-TR" dirty="0"/>
          </a:p>
        </p:txBody>
      </p:sp>
      <p:pic>
        <p:nvPicPr>
          <p:cNvPr id="205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856932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80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algn="l"/>
            <a:r>
              <a:rPr lang="tr-TR" altLang="tr-TR" b="1" dirty="0" smtClean="0"/>
              <a:t>Konunun genel amacı</a:t>
            </a:r>
          </a:p>
        </p:txBody>
      </p:sp>
      <p:sp>
        <p:nvSpPr>
          <p:cNvPr id="3075" name="İçerik Yer Tutucusu 2"/>
          <p:cNvSpPr>
            <a:spLocks noGrp="1"/>
          </p:cNvSpPr>
          <p:nvPr>
            <p:ph idx="1"/>
          </p:nvPr>
        </p:nvSpPr>
        <p:spPr/>
        <p:txBody>
          <a:bodyPr/>
          <a:lstStyle/>
          <a:p>
            <a:r>
              <a:rPr lang="tr-TR" altLang="tr-TR" smtClean="0"/>
              <a:t>Katılımcıların iş sağlığı ve güvenliğinin temel prensiplerini ve güvenlik kültürünün önemini kavramalarına yardımcı olmaktır</a:t>
            </a:r>
          </a:p>
        </p:txBody>
      </p:sp>
      <p:pic>
        <p:nvPicPr>
          <p:cNvPr id="3076"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835150" y="4221088"/>
            <a:ext cx="5040313"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69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p:cNvSpPr>
            <a:spLocks noGrp="1"/>
          </p:cNvSpPr>
          <p:nvPr>
            <p:ph type="title"/>
          </p:nvPr>
        </p:nvSpPr>
        <p:spPr>
          <a:xfrm>
            <a:off x="179512" y="457200"/>
            <a:ext cx="5400600" cy="1675656"/>
          </a:xfrm>
        </p:spPr>
        <p:txBody>
          <a:bodyPr>
            <a:normAutofit/>
          </a:bodyPr>
          <a:lstStyle/>
          <a:p>
            <a:r>
              <a:rPr lang="tr-TR" altLang="tr-TR" b="1" dirty="0" smtClean="0"/>
              <a:t>İSG Temel Prensipleri</a:t>
            </a:r>
          </a:p>
        </p:txBody>
      </p:sp>
      <p:sp>
        <p:nvSpPr>
          <p:cNvPr id="5123" name="İçerik Yer Tutucusu 2"/>
          <p:cNvSpPr>
            <a:spLocks noGrp="1"/>
          </p:cNvSpPr>
          <p:nvPr>
            <p:ph idx="1"/>
          </p:nvPr>
        </p:nvSpPr>
        <p:spPr>
          <a:xfrm>
            <a:off x="457200" y="1600200"/>
            <a:ext cx="6275388" cy="4781550"/>
          </a:xfrm>
        </p:spPr>
        <p:txBody>
          <a:bodyPr/>
          <a:lstStyle/>
          <a:p>
            <a:pPr>
              <a:lnSpc>
                <a:spcPct val="150000"/>
              </a:lnSpc>
            </a:pPr>
            <a:r>
              <a:rPr lang="tr-TR" altLang="tr-TR" smtClean="0"/>
              <a:t>Herhangi bir alanda yürütülecek                   </a:t>
            </a:r>
          </a:p>
          <a:p>
            <a:pPr>
              <a:lnSpc>
                <a:spcPct val="150000"/>
              </a:lnSpc>
            </a:pPr>
            <a:r>
              <a:rPr lang="tr-TR" altLang="tr-TR" smtClean="0"/>
              <a:t>İşçi Sağlığı ve iş Güvenliği çalışmaları      </a:t>
            </a:r>
          </a:p>
          <a:p>
            <a:pPr>
              <a:lnSpc>
                <a:spcPct val="150000"/>
              </a:lnSpc>
            </a:pPr>
            <a:r>
              <a:rPr lang="tr-TR" altLang="tr-TR" smtClean="0"/>
              <a:t>On  prensip  üzerinden yapılmalıdır</a:t>
            </a:r>
          </a:p>
          <a:p>
            <a:endParaRPr lang="tr-TR" altLang="tr-TR" smtClean="0"/>
          </a:p>
        </p:txBody>
      </p:sp>
      <p:pic>
        <p:nvPicPr>
          <p:cNvPr id="5124"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372225" y="1268413"/>
            <a:ext cx="24241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34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7704" y="457200"/>
            <a:ext cx="5788496" cy="1171600"/>
          </a:xfrm>
        </p:spPr>
        <p:txBody>
          <a:bodyPr rtlCol="0">
            <a:normAutofit fontScale="90000"/>
          </a:bodyPr>
          <a:lstStyle/>
          <a:p>
            <a:pPr algn="l" fontAlgn="auto">
              <a:spcAft>
                <a:spcPts val="0"/>
              </a:spcAft>
              <a:defRPr/>
            </a:pPr>
            <a:r>
              <a:rPr lang="tr-TR" b="1" dirty="0" smtClean="0"/>
              <a:t>Prensip 1</a:t>
            </a:r>
            <a:r>
              <a:rPr lang="tr-TR" dirty="0" smtClean="0"/>
              <a:t/>
            </a:r>
            <a:br>
              <a:rPr lang="tr-TR" dirty="0" smtClean="0"/>
            </a:br>
            <a:endParaRPr lang="tr-TR" dirty="0"/>
          </a:p>
        </p:txBody>
      </p:sp>
      <p:sp>
        <p:nvSpPr>
          <p:cNvPr id="3" name="İçerik Yer Tutucusu 2"/>
          <p:cNvSpPr>
            <a:spLocks noGrp="1"/>
          </p:cNvSpPr>
          <p:nvPr>
            <p:ph idx="1"/>
          </p:nvPr>
        </p:nvSpPr>
        <p:spPr>
          <a:xfrm>
            <a:off x="468313" y="1125538"/>
            <a:ext cx="8229600" cy="5543550"/>
          </a:xfrm>
        </p:spPr>
        <p:txBody>
          <a:bodyPr rtlCol="0">
            <a:normAutofit/>
          </a:bodyPr>
          <a:lstStyle/>
          <a:p>
            <a:pPr fontAlgn="auto">
              <a:spcAft>
                <a:spcPts val="0"/>
              </a:spcAft>
              <a:buFont typeface="Arial" pitchFamily="34" charset="0"/>
              <a:buChar char="•"/>
              <a:defRPr/>
            </a:pPr>
            <a:r>
              <a:rPr lang="tr-TR" dirty="0" smtClean="0"/>
              <a:t>İşçi Sağlığı ve İş Güvenliğinin asıl çalışma alanı   tehlikeli durum ve tehlikeli davranışın ortadan kaldırılmasına yönelik olmalıdır.</a:t>
            </a:r>
          </a:p>
          <a:p>
            <a:pPr marL="0" indent="0" fontAlgn="auto">
              <a:spcAft>
                <a:spcPts val="0"/>
              </a:spcAft>
              <a:buFont typeface="Arial" pitchFamily="34" charset="0"/>
              <a:buNone/>
              <a:defRPr/>
            </a:pPr>
            <a:r>
              <a:rPr lang="tr-TR" b="1" dirty="0" smtClean="0"/>
              <a:t>Kaza zinciri</a:t>
            </a:r>
          </a:p>
          <a:p>
            <a:pPr fontAlgn="auto">
              <a:spcAft>
                <a:spcPts val="0"/>
              </a:spcAft>
              <a:buFont typeface="Arial" pitchFamily="34" charset="0"/>
              <a:buChar char="•"/>
              <a:defRPr/>
            </a:pPr>
            <a:r>
              <a:rPr lang="tr-TR" dirty="0" smtClean="0"/>
              <a:t>İnsan bünyesinin tabiat şartları karşısında zayıf olması</a:t>
            </a:r>
          </a:p>
          <a:p>
            <a:pPr fontAlgn="auto">
              <a:spcAft>
                <a:spcPts val="0"/>
              </a:spcAft>
              <a:buFont typeface="Arial" pitchFamily="34" charset="0"/>
              <a:buChar char="•"/>
              <a:defRPr/>
            </a:pPr>
            <a:r>
              <a:rPr lang="tr-TR" dirty="0" smtClean="0"/>
              <a:t>Şahsi özürler (Dikkatsizlik, pervasızlık, asabiyet, dalgınlık, </a:t>
            </a:r>
            <a:r>
              <a:rPr lang="tr-TR" dirty="0" err="1" smtClean="0"/>
              <a:t>önemsemezlik</a:t>
            </a:r>
            <a:r>
              <a:rPr lang="tr-TR" dirty="0" smtClean="0"/>
              <a:t>, ihmalkarlık vs.)</a:t>
            </a:r>
          </a:p>
          <a:p>
            <a:pPr fontAlgn="auto">
              <a:spcAft>
                <a:spcPts val="0"/>
              </a:spcAft>
              <a:buFont typeface="Arial" pitchFamily="34" charset="0"/>
              <a:buChar char="•"/>
              <a:defRPr/>
            </a:pPr>
            <a:r>
              <a:rPr lang="tr-TR" dirty="0" smtClean="0"/>
              <a:t>Tehlikeli hareket tehlikeli şartlar</a:t>
            </a:r>
          </a:p>
          <a:p>
            <a:pPr fontAlgn="auto">
              <a:spcAft>
                <a:spcPts val="0"/>
              </a:spcAft>
              <a:buFont typeface="Arial" pitchFamily="34" charset="0"/>
              <a:buChar char="•"/>
              <a:defRPr/>
            </a:pPr>
            <a:r>
              <a:rPr lang="tr-TR" dirty="0" smtClean="0"/>
              <a:t>Kaza olayı,</a:t>
            </a:r>
          </a:p>
          <a:p>
            <a:pPr fontAlgn="auto">
              <a:spcAft>
                <a:spcPts val="0"/>
              </a:spcAft>
              <a:buFont typeface="Arial" pitchFamily="34" charset="0"/>
              <a:buChar char="•"/>
              <a:defRPr/>
            </a:pPr>
            <a:r>
              <a:rPr lang="tr-TR" dirty="0" smtClean="0"/>
              <a:t>Ölüm, Yaralanma (Zarar, hasar)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5375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endParaRPr lang="tr-TR" altLang="tr-TR" smtClean="0"/>
          </a:p>
        </p:txBody>
      </p:sp>
      <p:sp>
        <p:nvSpPr>
          <p:cNvPr id="7171" name="İçerik Yer Tutucusu 2"/>
          <p:cNvSpPr>
            <a:spLocks noGrp="1"/>
          </p:cNvSpPr>
          <p:nvPr>
            <p:ph idx="1"/>
          </p:nvPr>
        </p:nvSpPr>
        <p:spPr/>
        <p:txBody>
          <a:bodyPr/>
          <a:lstStyle/>
          <a:p>
            <a:endParaRPr lang="tr-TR" altLang="tr-TR" smtClean="0"/>
          </a:p>
        </p:txBody>
      </p:sp>
      <p:pic>
        <p:nvPicPr>
          <p:cNvPr id="717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76250" y="260350"/>
            <a:ext cx="82804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99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850" y="981075"/>
            <a:ext cx="8229600" cy="3095625"/>
          </a:xfrm>
        </p:spPr>
        <p:txBody>
          <a:bodyPr rtlCol="0">
            <a:normAutofit fontScale="90000"/>
          </a:bodyPr>
          <a:lstStyle/>
          <a:p>
            <a:pPr algn="l" fontAlgn="auto">
              <a:spcAft>
                <a:spcPts val="0"/>
              </a:spcAft>
              <a:defRPr/>
            </a:pPr>
            <a:r>
              <a:rPr lang="tr-TR" sz="3600" dirty="0" smtClean="0"/>
              <a:t> </a:t>
            </a:r>
            <a:r>
              <a:rPr lang="tr-TR" b="1" dirty="0" smtClean="0"/>
              <a:t>Prensip 2</a:t>
            </a:r>
            <a:r>
              <a:rPr lang="tr-TR" sz="3600" dirty="0" smtClean="0"/>
              <a:t/>
            </a:r>
            <a:br>
              <a:rPr lang="tr-TR" sz="3600" dirty="0" smtClean="0"/>
            </a:br>
            <a:r>
              <a:rPr lang="tr-TR" sz="3600" dirty="0" smtClean="0"/>
              <a:t>Kazalar  ağırlıklı olarak</a:t>
            </a:r>
            <a:br>
              <a:rPr lang="tr-TR" sz="3600" dirty="0" smtClean="0"/>
            </a:br>
            <a:r>
              <a:rPr lang="tr-TR" sz="3600" dirty="0" smtClean="0"/>
              <a:t>%88 i tehlikeli davranışlardan</a:t>
            </a:r>
            <a:br>
              <a:rPr lang="tr-TR" sz="3600" dirty="0" smtClean="0"/>
            </a:br>
            <a:r>
              <a:rPr lang="tr-TR" sz="3600" dirty="0" smtClean="0"/>
              <a:t>%10 u tehlikeli durumlardan</a:t>
            </a:r>
            <a:br>
              <a:rPr lang="tr-TR" sz="3600" dirty="0" smtClean="0"/>
            </a:br>
            <a:r>
              <a:rPr lang="tr-TR" sz="3600" dirty="0" smtClean="0"/>
              <a:t>%2 si kaçınılmaz durumlardan kaynaklanmaktadır.</a:t>
            </a:r>
            <a:r>
              <a:rPr lang="tr-TR" dirty="0" smtClean="0"/>
              <a:t/>
            </a:r>
            <a:br>
              <a:rPr lang="tr-TR" dirty="0" smtClean="0"/>
            </a:br>
            <a:endParaRPr lang="tr-TR" dirty="0"/>
          </a:p>
        </p:txBody>
      </p:sp>
      <p:sp>
        <p:nvSpPr>
          <p:cNvPr id="3" name="İçerik Yer Tutucusu 2"/>
          <p:cNvSpPr>
            <a:spLocks noGrp="1"/>
          </p:cNvSpPr>
          <p:nvPr>
            <p:ph idx="1"/>
          </p:nvPr>
        </p:nvSpPr>
        <p:spPr>
          <a:xfrm>
            <a:off x="457200" y="4076700"/>
            <a:ext cx="8229600" cy="2447925"/>
          </a:xfrm>
        </p:spPr>
        <p:txBody>
          <a:bodyPr rtlCol="0">
            <a:normAutofit/>
          </a:bodyPr>
          <a:lstStyle/>
          <a:p>
            <a:pPr marL="0" indent="0" fontAlgn="auto">
              <a:spcAft>
                <a:spcPts val="0"/>
              </a:spcAft>
              <a:buFont typeface="Arial" pitchFamily="34" charset="0"/>
              <a:buNone/>
              <a:defRPr/>
            </a:pPr>
            <a:r>
              <a:rPr lang="tr-TR" dirty="0" smtClean="0"/>
              <a:t> </a:t>
            </a:r>
            <a:r>
              <a:rPr lang="tr-TR" sz="4000" b="1" dirty="0" smtClean="0"/>
              <a:t>Prensip 3</a:t>
            </a:r>
          </a:p>
          <a:p>
            <a:pPr marL="0" indent="0" fontAlgn="auto">
              <a:spcAft>
                <a:spcPts val="0"/>
              </a:spcAft>
              <a:buFont typeface="Arial" pitchFamily="34" charset="0"/>
              <a:buNone/>
              <a:defRPr/>
            </a:pPr>
            <a:r>
              <a:rPr lang="tr-TR" dirty="0" smtClean="0"/>
              <a:t>Kaza sonucu meydana gelecek zararın büyüklüğü önceden kestirilemez.</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095881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457200" y="274638"/>
            <a:ext cx="8229600" cy="3009900"/>
          </a:xfrm>
        </p:spPr>
        <p:txBody>
          <a:bodyPr>
            <a:normAutofit/>
          </a:bodyPr>
          <a:lstStyle/>
          <a:p>
            <a:pPr algn="l"/>
            <a:r>
              <a:rPr lang="tr-TR" altLang="tr-TR" b="1" smtClean="0"/>
              <a:t> </a:t>
            </a:r>
            <a:r>
              <a:rPr lang="tr-TR" altLang="tr-TR" sz="4000" b="1" smtClean="0"/>
              <a:t>Prensip 4</a:t>
            </a:r>
            <a:r>
              <a:rPr lang="tr-TR" altLang="tr-TR" smtClean="0"/>
              <a:t/>
            </a:r>
            <a:br>
              <a:rPr lang="tr-TR" altLang="tr-TR" smtClean="0"/>
            </a:br>
            <a:r>
              <a:rPr lang="tr-TR" altLang="tr-TR" sz="3600" smtClean="0"/>
              <a:t>Ağır yaralanma veya ölümle neticelenen her kazanın temelinde</a:t>
            </a:r>
            <a:br>
              <a:rPr lang="tr-TR" altLang="tr-TR" sz="3600" smtClean="0"/>
            </a:br>
            <a:r>
              <a:rPr lang="tr-TR" altLang="tr-TR" sz="3600" smtClean="0"/>
              <a:t>29 hafif yaralanma</a:t>
            </a:r>
            <a:br>
              <a:rPr lang="tr-TR" altLang="tr-TR" sz="3600" smtClean="0"/>
            </a:br>
            <a:r>
              <a:rPr lang="tr-TR" altLang="tr-TR" sz="3600" smtClean="0"/>
              <a:t>300 yaralanmasız olay vardır</a:t>
            </a:r>
          </a:p>
        </p:txBody>
      </p:sp>
      <p:sp>
        <p:nvSpPr>
          <p:cNvPr id="9219" name="İçerik Yer Tutucusu 2"/>
          <p:cNvSpPr>
            <a:spLocks noGrp="1"/>
          </p:cNvSpPr>
          <p:nvPr>
            <p:ph idx="1"/>
          </p:nvPr>
        </p:nvSpPr>
        <p:spPr>
          <a:xfrm>
            <a:off x="457200" y="3357563"/>
            <a:ext cx="8229600" cy="3240087"/>
          </a:xfrm>
        </p:spPr>
        <p:txBody>
          <a:bodyPr/>
          <a:lstStyle/>
          <a:p>
            <a:pPr marL="0" indent="0">
              <a:buFont typeface="Arial" charset="0"/>
              <a:buNone/>
            </a:pPr>
            <a:r>
              <a:rPr lang="tr-TR" altLang="tr-TR" smtClean="0"/>
              <a:t> </a:t>
            </a:r>
          </a:p>
        </p:txBody>
      </p:sp>
      <p:pic>
        <p:nvPicPr>
          <p:cNvPr id="9220" name="Picture 4"/>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062038" y="3213100"/>
            <a:ext cx="7019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53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692150"/>
            <a:ext cx="8229600" cy="869950"/>
          </a:xfrm>
        </p:spPr>
        <p:txBody>
          <a:bodyPr rtlCol="0">
            <a:normAutofit fontScale="90000"/>
          </a:bodyPr>
          <a:lstStyle/>
          <a:p>
            <a:pPr algn="l" fontAlgn="auto">
              <a:spcAft>
                <a:spcPts val="0"/>
              </a:spcAft>
              <a:defRPr/>
            </a:pPr>
            <a:r>
              <a:rPr lang="tr-TR" b="1" dirty="0" smtClean="0"/>
              <a:t>Prensip 5</a:t>
            </a:r>
            <a:r>
              <a:rPr lang="tr-TR" dirty="0" smtClean="0"/>
              <a:t/>
            </a:r>
            <a:br>
              <a:rPr lang="tr-TR" dirty="0" smtClean="0"/>
            </a:br>
            <a:endParaRPr lang="tr-TR" dirty="0"/>
          </a:p>
        </p:txBody>
      </p:sp>
      <p:sp>
        <p:nvSpPr>
          <p:cNvPr id="3" name="İçerik Yer Tutucusu 2"/>
          <p:cNvSpPr>
            <a:spLocks noGrp="1"/>
          </p:cNvSpPr>
          <p:nvPr>
            <p:ph idx="1"/>
          </p:nvPr>
        </p:nvSpPr>
        <p:spPr>
          <a:xfrm>
            <a:off x="457200" y="1268413"/>
            <a:ext cx="8229600" cy="5184775"/>
          </a:xfrm>
        </p:spPr>
        <p:txBody>
          <a:bodyPr rtlCol="0">
            <a:normAutofit/>
          </a:bodyPr>
          <a:lstStyle/>
          <a:p>
            <a:pPr marL="0" indent="0" fontAlgn="auto">
              <a:spcAft>
                <a:spcPts val="0"/>
              </a:spcAft>
              <a:buFont typeface="Arial" pitchFamily="34" charset="0"/>
              <a:buNone/>
              <a:defRPr/>
            </a:pPr>
            <a:r>
              <a:rPr lang="tr-TR" dirty="0" smtClean="0"/>
              <a:t>Tehlikeli davranışların nedenleri:</a:t>
            </a:r>
          </a:p>
          <a:p>
            <a:pPr fontAlgn="auto">
              <a:spcAft>
                <a:spcPts val="0"/>
              </a:spcAft>
              <a:buFont typeface="Arial" pitchFamily="34" charset="0"/>
              <a:buNone/>
              <a:defRPr/>
            </a:pPr>
            <a:r>
              <a:rPr lang="tr-TR" dirty="0" smtClean="0"/>
              <a:t>1-Şahsi kusurlar: </a:t>
            </a:r>
          </a:p>
          <a:p>
            <a:pPr fontAlgn="auto">
              <a:spcAft>
                <a:spcPts val="0"/>
              </a:spcAft>
              <a:buFont typeface="Arial" pitchFamily="34" charset="0"/>
              <a:buNone/>
              <a:defRPr/>
            </a:pPr>
            <a:r>
              <a:rPr lang="tr-TR" dirty="0" smtClean="0"/>
              <a:t>Dikkatsizlik, laubalilik, umursamazlık gibi </a:t>
            </a:r>
          </a:p>
          <a:p>
            <a:pPr fontAlgn="auto">
              <a:spcAft>
                <a:spcPts val="0"/>
              </a:spcAft>
              <a:buFont typeface="Arial" pitchFamily="34" charset="0"/>
              <a:buNone/>
              <a:defRPr/>
            </a:pPr>
            <a:r>
              <a:rPr lang="tr-TR" dirty="0" smtClean="0"/>
              <a:t>2-Eğitim yetersizliği :</a:t>
            </a:r>
          </a:p>
          <a:p>
            <a:pPr fontAlgn="auto">
              <a:spcAft>
                <a:spcPts val="0"/>
              </a:spcAft>
              <a:buFont typeface="Arial" pitchFamily="34" charset="0"/>
              <a:buNone/>
              <a:defRPr/>
            </a:pPr>
            <a:r>
              <a:rPr lang="tr-TR" dirty="0" smtClean="0"/>
              <a:t>Bilgi, ustalık, alışkanlık</a:t>
            </a:r>
          </a:p>
          <a:p>
            <a:pPr fontAlgn="auto">
              <a:spcAft>
                <a:spcPts val="0"/>
              </a:spcAft>
              <a:buFont typeface="Arial" pitchFamily="34" charset="0"/>
              <a:buNone/>
              <a:defRPr/>
            </a:pPr>
            <a:r>
              <a:rPr lang="tr-TR" dirty="0" smtClean="0"/>
              <a:t>3-Fiziki yetersizlik :</a:t>
            </a:r>
          </a:p>
          <a:p>
            <a:pPr fontAlgn="auto">
              <a:spcAft>
                <a:spcPts val="0"/>
              </a:spcAft>
              <a:buFont typeface="Arial" pitchFamily="34" charset="0"/>
              <a:buNone/>
              <a:defRPr/>
            </a:pPr>
            <a:r>
              <a:rPr lang="tr-TR" dirty="0" smtClean="0"/>
              <a:t>Bünyenin yapılan işe uygun olmaması</a:t>
            </a:r>
          </a:p>
          <a:p>
            <a:pPr fontAlgn="auto">
              <a:spcAft>
                <a:spcPts val="0"/>
              </a:spcAft>
              <a:buFont typeface="Arial" pitchFamily="34" charset="0"/>
              <a:buNone/>
              <a:defRPr/>
            </a:pPr>
            <a:r>
              <a:rPr lang="tr-TR" dirty="0" smtClean="0"/>
              <a:t>4-Uygunsuz mekanik şartlar ve fiziki çevre</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71964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5175"/>
            <a:ext cx="8229600" cy="652463"/>
          </a:xfrm>
        </p:spPr>
        <p:txBody>
          <a:bodyPr rtlCol="0">
            <a:normAutofit fontScale="90000"/>
          </a:bodyPr>
          <a:lstStyle/>
          <a:p>
            <a:pPr algn="l" fontAlgn="auto">
              <a:spcAft>
                <a:spcPts val="0"/>
              </a:spcAft>
              <a:defRPr/>
            </a:pPr>
            <a:r>
              <a:rPr lang="tr-TR" b="1" dirty="0" smtClean="0"/>
              <a:t>Prensip 6</a:t>
            </a:r>
            <a:br>
              <a:rPr lang="tr-TR" b="1" dirty="0" smtClean="0"/>
            </a:br>
            <a:endParaRPr lang="tr-TR" b="1" dirty="0"/>
          </a:p>
        </p:txBody>
      </p:sp>
      <p:sp>
        <p:nvSpPr>
          <p:cNvPr id="3" name="İçerik Yer Tutucusu 2"/>
          <p:cNvSpPr>
            <a:spLocks noGrp="1"/>
          </p:cNvSpPr>
          <p:nvPr>
            <p:ph idx="1"/>
          </p:nvPr>
        </p:nvSpPr>
        <p:spPr>
          <a:xfrm>
            <a:off x="457200" y="1341438"/>
            <a:ext cx="6275388" cy="5327650"/>
          </a:xfrm>
        </p:spPr>
        <p:txBody>
          <a:bodyPr rtlCol="0">
            <a:normAutofit/>
          </a:bodyPr>
          <a:lstStyle/>
          <a:p>
            <a:pPr marL="0" indent="0" fontAlgn="auto">
              <a:spcAft>
                <a:spcPts val="0"/>
              </a:spcAft>
              <a:buFont typeface="Arial" pitchFamily="34" charset="0"/>
              <a:buNone/>
              <a:defRPr/>
            </a:pPr>
            <a:r>
              <a:rPr lang="tr-TR" dirty="0" smtClean="0"/>
              <a:t>Kazalardan korunmak için:</a:t>
            </a:r>
          </a:p>
          <a:p>
            <a:pPr fontAlgn="auto">
              <a:spcAft>
                <a:spcPts val="0"/>
              </a:spcAft>
              <a:buFont typeface="Arial" pitchFamily="34" charset="0"/>
              <a:buNone/>
              <a:defRPr/>
            </a:pPr>
            <a:r>
              <a:rPr lang="tr-TR" dirty="0" smtClean="0"/>
              <a:t>1-Mühendislik ve revizyon</a:t>
            </a:r>
          </a:p>
          <a:p>
            <a:pPr fontAlgn="auto">
              <a:spcAft>
                <a:spcPts val="0"/>
              </a:spcAft>
              <a:buFont typeface="Arial" pitchFamily="34" charset="0"/>
              <a:buNone/>
              <a:defRPr/>
            </a:pPr>
            <a:r>
              <a:rPr lang="tr-TR" dirty="0" smtClean="0"/>
              <a:t>2-Eğitim</a:t>
            </a:r>
          </a:p>
          <a:p>
            <a:pPr fontAlgn="auto">
              <a:spcAft>
                <a:spcPts val="0"/>
              </a:spcAft>
              <a:buFont typeface="Arial" pitchFamily="34" charset="0"/>
              <a:buNone/>
              <a:defRPr/>
            </a:pPr>
            <a:r>
              <a:rPr lang="tr-TR" dirty="0" smtClean="0"/>
              <a:t>3-Ergonomi kurallarından yararlanma,</a:t>
            </a:r>
          </a:p>
          <a:p>
            <a:pPr fontAlgn="auto">
              <a:spcAft>
                <a:spcPts val="0"/>
              </a:spcAft>
              <a:buFont typeface="Arial" pitchFamily="34" charset="0"/>
              <a:buNone/>
              <a:defRPr/>
            </a:pPr>
            <a:r>
              <a:rPr lang="tr-TR" dirty="0" smtClean="0"/>
              <a:t>4-Teşvik tedbirleri uygulama</a:t>
            </a:r>
          </a:p>
          <a:p>
            <a:pPr fontAlgn="auto">
              <a:spcAft>
                <a:spcPts val="0"/>
              </a:spcAft>
              <a:buFont typeface="Arial" pitchFamily="34" charset="0"/>
              <a:buNone/>
              <a:defRPr/>
            </a:pPr>
            <a:r>
              <a:rPr lang="tr-TR" dirty="0" smtClean="0"/>
              <a:t>5-Disiplin tedbirlerini uygulama</a:t>
            </a:r>
            <a:br>
              <a:rPr lang="tr-TR" dirty="0" smtClean="0"/>
            </a:br>
            <a:r>
              <a:rPr lang="tr-TR" dirty="0" smtClean="0"/>
              <a:t> çalışmalarının yapılması</a:t>
            </a:r>
          </a:p>
          <a:p>
            <a:pPr fontAlgn="auto">
              <a:spcAft>
                <a:spcPts val="0"/>
              </a:spcAft>
              <a:buFont typeface="Arial" pitchFamily="34" charset="0"/>
              <a:buChar char="•"/>
              <a:defRPr/>
            </a:pPr>
            <a:endParaRPr lang="tr-TR" dirty="0"/>
          </a:p>
        </p:txBody>
      </p:sp>
      <p:pic>
        <p:nvPicPr>
          <p:cNvPr id="112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508104" y="1628800"/>
            <a:ext cx="3203575" cy="418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309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765175"/>
            <a:ext cx="8229600" cy="2663825"/>
          </a:xfrm>
        </p:spPr>
        <p:txBody>
          <a:bodyPr rtlCol="0">
            <a:normAutofit fontScale="90000"/>
          </a:bodyPr>
          <a:lstStyle/>
          <a:p>
            <a:pPr algn="l" fontAlgn="auto">
              <a:spcAft>
                <a:spcPts val="0"/>
              </a:spcAft>
              <a:defRPr/>
            </a:pPr>
            <a:r>
              <a:rPr lang="tr-TR" b="1" dirty="0" smtClean="0"/>
              <a:t>Prensip 7</a:t>
            </a:r>
            <a:r>
              <a:rPr lang="tr-TR" sz="3600" dirty="0" smtClean="0"/>
              <a:t/>
            </a:r>
            <a:br>
              <a:rPr lang="tr-TR" sz="3600" dirty="0" smtClean="0"/>
            </a:br>
            <a:r>
              <a:rPr lang="tr-TR" sz="3600" dirty="0" smtClean="0"/>
              <a:t>Kazalardan korunma yöntemleri ile </a:t>
            </a:r>
            <a:br>
              <a:rPr lang="tr-TR" sz="3600" dirty="0" smtClean="0"/>
            </a:br>
            <a:r>
              <a:rPr lang="tr-TR" sz="3600" dirty="0" smtClean="0"/>
              <a:t>üretim, maliyet, kalite kontrolü metotları benzerlik ve paralellik arz eder.</a:t>
            </a:r>
            <a:r>
              <a:rPr lang="tr-TR" dirty="0" smtClean="0"/>
              <a:t/>
            </a:r>
            <a:br>
              <a:rPr lang="tr-TR" dirty="0" smtClean="0"/>
            </a:br>
            <a:endParaRPr lang="tr-TR" dirty="0"/>
          </a:p>
        </p:txBody>
      </p:sp>
      <p:sp>
        <p:nvSpPr>
          <p:cNvPr id="3" name="İçerik Yer Tutucusu 2"/>
          <p:cNvSpPr>
            <a:spLocks noGrp="1"/>
          </p:cNvSpPr>
          <p:nvPr>
            <p:ph idx="1"/>
          </p:nvPr>
        </p:nvSpPr>
        <p:spPr>
          <a:xfrm>
            <a:off x="457200" y="3500438"/>
            <a:ext cx="8229600" cy="2625725"/>
          </a:xfrm>
        </p:spPr>
        <p:txBody>
          <a:bodyPr rtlCol="0">
            <a:normAutofit/>
          </a:bodyPr>
          <a:lstStyle/>
          <a:p>
            <a:pPr marL="0" indent="0" fontAlgn="auto">
              <a:spcAft>
                <a:spcPts val="0"/>
              </a:spcAft>
              <a:buFont typeface="Arial" pitchFamily="34" charset="0"/>
              <a:buNone/>
              <a:defRPr/>
            </a:pPr>
            <a:r>
              <a:rPr lang="tr-TR" b="1" dirty="0" smtClean="0"/>
              <a:t> </a:t>
            </a:r>
            <a:r>
              <a:rPr lang="tr-TR" sz="4000" b="1" dirty="0" smtClean="0"/>
              <a:t>Prensip 8</a:t>
            </a:r>
          </a:p>
          <a:p>
            <a:pPr marL="0" indent="0" fontAlgn="auto">
              <a:spcAft>
                <a:spcPts val="0"/>
              </a:spcAft>
              <a:buFont typeface="Arial" pitchFamily="34" charset="0"/>
              <a:buNone/>
              <a:defRPr/>
            </a:pPr>
            <a:r>
              <a:rPr lang="tr-TR" dirty="0" smtClean="0"/>
              <a:t>İş Güvenliği çalışmalarına işletmenin üst düzey yöneticileri de  katılmalı ve sorumluluğa ortak olmalıdır.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278091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404813"/>
            <a:ext cx="8229600" cy="2447925"/>
          </a:xfrm>
        </p:spPr>
        <p:txBody>
          <a:bodyPr rtlCol="0">
            <a:normAutofit fontScale="90000"/>
          </a:bodyPr>
          <a:lstStyle/>
          <a:p>
            <a:pPr algn="l" fontAlgn="auto">
              <a:spcAft>
                <a:spcPts val="0"/>
              </a:spcAft>
              <a:defRPr/>
            </a:pPr>
            <a:r>
              <a:rPr lang="tr-TR" b="1" dirty="0" smtClean="0"/>
              <a:t>Prensip 9</a:t>
            </a:r>
            <a:r>
              <a:rPr lang="tr-TR" dirty="0" smtClean="0"/>
              <a:t/>
            </a:r>
            <a:br>
              <a:rPr lang="tr-TR" dirty="0" smtClean="0"/>
            </a:br>
            <a:r>
              <a:rPr lang="tr-TR" sz="3600" dirty="0" smtClean="0"/>
              <a:t>İşçi Sağlığı ve İş Güvenliği konusunda formen ve ustabaşı  gibi ilk kademe yöneticileri </a:t>
            </a:r>
            <a:br>
              <a:rPr lang="tr-TR" sz="3600" dirty="0" smtClean="0"/>
            </a:br>
            <a:r>
              <a:rPr lang="tr-TR" sz="3600" dirty="0" smtClean="0"/>
              <a:t>çok önemlidir.</a:t>
            </a:r>
            <a:r>
              <a:rPr lang="tr-TR" dirty="0" smtClean="0"/>
              <a:t/>
            </a:r>
            <a:br>
              <a:rPr lang="tr-TR" dirty="0" smtClean="0"/>
            </a:br>
            <a:endParaRPr lang="tr-TR" dirty="0"/>
          </a:p>
        </p:txBody>
      </p:sp>
      <p:sp>
        <p:nvSpPr>
          <p:cNvPr id="3" name="İçerik Yer Tutucusu 2"/>
          <p:cNvSpPr>
            <a:spLocks noGrp="1"/>
          </p:cNvSpPr>
          <p:nvPr>
            <p:ph idx="1"/>
          </p:nvPr>
        </p:nvSpPr>
        <p:spPr>
          <a:xfrm>
            <a:off x="395288" y="2492375"/>
            <a:ext cx="8353425" cy="4032250"/>
          </a:xfrm>
        </p:spPr>
        <p:txBody>
          <a:bodyPr rtlCol="0">
            <a:noAutofit/>
          </a:bodyPr>
          <a:lstStyle/>
          <a:p>
            <a:pPr marL="0" indent="0" fontAlgn="auto">
              <a:spcAft>
                <a:spcPts val="0"/>
              </a:spcAft>
              <a:buFont typeface="Arial" pitchFamily="34" charset="0"/>
              <a:buNone/>
              <a:defRPr/>
            </a:pPr>
            <a:r>
              <a:rPr lang="tr-TR" b="1" dirty="0" smtClean="0"/>
              <a:t>Prensip 10</a:t>
            </a:r>
          </a:p>
          <a:p>
            <a:pPr marL="0" indent="0" fontAlgn="auto">
              <a:spcAft>
                <a:spcPts val="0"/>
              </a:spcAft>
              <a:buFont typeface="Arial" pitchFamily="34" charset="0"/>
              <a:buNone/>
              <a:defRPr/>
            </a:pPr>
            <a:r>
              <a:rPr lang="tr-TR" dirty="0" smtClean="0"/>
              <a:t>İş güvenliği çalışmalarına birinci derecede insani duygular yön vermelidir.</a:t>
            </a:r>
          </a:p>
          <a:p>
            <a:pPr marL="0" indent="0" fontAlgn="auto">
              <a:spcAft>
                <a:spcPts val="0"/>
              </a:spcAft>
              <a:buFont typeface="Arial" pitchFamily="34" charset="0"/>
              <a:buNone/>
              <a:defRPr/>
            </a:pPr>
            <a:r>
              <a:rPr lang="tr-TR" dirty="0" smtClean="0"/>
              <a:t>Ancak iş güvenliği tedbirlerinin</a:t>
            </a:r>
            <a:br>
              <a:rPr lang="tr-TR" dirty="0" smtClean="0"/>
            </a:br>
            <a:r>
              <a:rPr lang="tr-TR" dirty="0" smtClean="0"/>
              <a:t>1- Üretimin artması,</a:t>
            </a:r>
            <a:br>
              <a:rPr lang="tr-TR" dirty="0" smtClean="0"/>
            </a:br>
            <a:r>
              <a:rPr lang="tr-TR" dirty="0" smtClean="0"/>
              <a:t>2- Masrafların azalması sonucu maliyetlerin düşmesine yardımcı olduğu unutulmamalıdır.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33929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323528" y="549275"/>
            <a:ext cx="6004520" cy="2035696"/>
          </a:xfrm>
        </p:spPr>
        <p:txBody>
          <a:bodyPr/>
          <a:lstStyle/>
          <a:p>
            <a:pPr algn="l"/>
            <a:r>
              <a:rPr lang="tr-TR" altLang="tr-TR" sz="4000" b="1" dirty="0" smtClean="0"/>
              <a:t>Sağlıklı ve Güvenli Yaşam</a:t>
            </a:r>
          </a:p>
        </p:txBody>
      </p:sp>
      <p:sp>
        <p:nvSpPr>
          <p:cNvPr id="3" name="İçerik Yer Tutucusu 2"/>
          <p:cNvSpPr>
            <a:spLocks noGrp="1"/>
          </p:cNvSpPr>
          <p:nvPr>
            <p:ph idx="1"/>
          </p:nvPr>
        </p:nvSpPr>
        <p:spPr>
          <a:xfrm>
            <a:off x="457200" y="1600200"/>
            <a:ext cx="5915025" cy="4924425"/>
          </a:xfrm>
        </p:spPr>
        <p:txBody>
          <a:bodyPr rtlCol="0">
            <a:normAutofit/>
          </a:bodyPr>
          <a:lstStyle/>
          <a:p>
            <a:pPr fontAlgn="auto">
              <a:spcAft>
                <a:spcPts val="0"/>
              </a:spcAft>
              <a:buFont typeface="Arial" pitchFamily="34" charset="0"/>
              <a:buChar char="•"/>
              <a:defRPr/>
            </a:pPr>
            <a:r>
              <a:rPr lang="tr-TR" dirty="0" smtClean="0"/>
              <a:t>İnsanlar “sağlıklı” doğar</a:t>
            </a:r>
          </a:p>
          <a:p>
            <a:pPr marL="0" indent="0" fontAlgn="auto">
              <a:spcAft>
                <a:spcPts val="0"/>
              </a:spcAft>
              <a:buFont typeface="Arial" pitchFamily="34" charset="0"/>
              <a:buNone/>
              <a:defRPr/>
            </a:pPr>
            <a:r>
              <a:rPr lang="tr-TR" dirty="0" smtClean="0"/>
              <a:t>Sağlık hizmetinin amacı</a:t>
            </a:r>
          </a:p>
          <a:p>
            <a:pPr fontAlgn="auto">
              <a:spcAft>
                <a:spcPts val="0"/>
              </a:spcAft>
              <a:buFont typeface="Arial" pitchFamily="34" charset="0"/>
              <a:buChar char="•"/>
              <a:defRPr/>
            </a:pPr>
            <a:r>
              <a:rPr lang="tr-TR" dirty="0" smtClean="0"/>
              <a:t>Sağlıklı durumu sürdürmek</a:t>
            </a:r>
          </a:p>
          <a:p>
            <a:pPr fontAlgn="auto">
              <a:spcAft>
                <a:spcPts val="0"/>
              </a:spcAft>
              <a:buFont typeface="Arial" pitchFamily="34" charset="0"/>
              <a:buChar char="•"/>
              <a:defRPr/>
            </a:pPr>
            <a:r>
              <a:rPr lang="tr-TR" dirty="0" smtClean="0"/>
              <a:t>Sağlığı geliştirmek</a:t>
            </a:r>
          </a:p>
          <a:p>
            <a:pPr fontAlgn="auto">
              <a:spcAft>
                <a:spcPts val="0"/>
              </a:spcAft>
              <a:buFont typeface="Arial" pitchFamily="34" charset="0"/>
              <a:buChar char="•"/>
              <a:defRPr/>
            </a:pPr>
            <a:r>
              <a:rPr lang="tr-TR" dirty="0" smtClean="0"/>
              <a:t>Hastalananları iyileştirmeye çalışmak</a:t>
            </a:r>
          </a:p>
          <a:p>
            <a:pPr fontAlgn="auto">
              <a:spcAft>
                <a:spcPts val="0"/>
              </a:spcAft>
              <a:buFont typeface="Arial" pitchFamily="34" charset="0"/>
              <a:buChar char="•"/>
              <a:defRPr/>
            </a:pPr>
            <a:r>
              <a:rPr lang="tr-TR" dirty="0" smtClean="0"/>
              <a:t>“sağlık --- uzun ömür --- verimli çalışma</a:t>
            </a:r>
          </a:p>
          <a:p>
            <a:pPr fontAlgn="auto">
              <a:spcAft>
                <a:spcPts val="0"/>
              </a:spcAft>
              <a:buFont typeface="Arial" pitchFamily="34" charset="0"/>
              <a:buChar char="•"/>
              <a:defRPr/>
            </a:pPr>
            <a:endParaRPr lang="tr-TR" dirty="0"/>
          </a:p>
        </p:txBody>
      </p:sp>
      <p:pic>
        <p:nvPicPr>
          <p:cNvPr id="14340"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156325" y="549275"/>
            <a:ext cx="2843213"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9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cebg-uw2"/>
          <p:cNvPicPr>
            <a:picLocks noChangeAspect="1" noChangeArrowheads="1"/>
          </p:cNvPicPr>
          <p:nvPr>
            <p:custDataLst>
              <p:tags r:id="rId1"/>
            </p:custDataLst>
          </p:nvPr>
        </p:nvPicPr>
        <p:blipFill>
          <a:blip r:embed="rId10">
            <a:extLst>
              <a:ext uri="{28A0092B-C50C-407E-A947-70E740481C1C}">
                <a14:useLocalDpi xmlns:a14="http://schemas.microsoft.com/office/drawing/2010/main" val="0"/>
              </a:ext>
            </a:extLst>
          </a:blip>
          <a:srcRect/>
          <a:stretch>
            <a:fillRect/>
          </a:stretch>
        </p:blipFill>
        <p:spPr bwMode="auto">
          <a:xfrm>
            <a:off x="2684463" y="1157288"/>
            <a:ext cx="3592512"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ChangeArrowheads="1"/>
          </p:cNvSpPr>
          <p:nvPr>
            <p:custDataLst>
              <p:tags r:id="rId2"/>
            </p:custDataLst>
          </p:nvPr>
        </p:nvSpPr>
        <p:spPr bwMode="auto">
          <a:xfrm>
            <a:off x="2700338" y="549275"/>
            <a:ext cx="346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Buzdağının altı ve üstü </a:t>
            </a:r>
          </a:p>
        </p:txBody>
      </p:sp>
      <p:sp>
        <p:nvSpPr>
          <p:cNvPr id="15364" name="Line 4"/>
          <p:cNvSpPr>
            <a:spLocks noChangeShapeType="1"/>
          </p:cNvSpPr>
          <p:nvPr>
            <p:custDataLst>
              <p:tags r:id="rId3"/>
            </p:custDataLst>
          </p:nvPr>
        </p:nvSpPr>
        <p:spPr bwMode="auto">
          <a:xfrm>
            <a:off x="900113" y="2565400"/>
            <a:ext cx="7273925" cy="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5365" name="Text Box 5"/>
          <p:cNvSpPr txBox="1">
            <a:spLocks noChangeArrowheads="1"/>
          </p:cNvSpPr>
          <p:nvPr>
            <p:custDataLst>
              <p:tags r:id="rId4"/>
            </p:custDataLst>
          </p:nvPr>
        </p:nvSpPr>
        <p:spPr bwMode="auto">
          <a:xfrm rot="-1934479">
            <a:off x="2700338" y="1412875"/>
            <a:ext cx="15128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İş kazası</a:t>
            </a:r>
          </a:p>
        </p:txBody>
      </p:sp>
      <p:sp>
        <p:nvSpPr>
          <p:cNvPr id="15366" name="Text Box 6"/>
          <p:cNvSpPr txBox="1">
            <a:spLocks noChangeArrowheads="1"/>
          </p:cNvSpPr>
          <p:nvPr>
            <p:custDataLst>
              <p:tags r:id="rId5"/>
            </p:custDataLst>
          </p:nvPr>
        </p:nvSpPr>
        <p:spPr bwMode="auto">
          <a:xfrm rot="2370170">
            <a:off x="4643438" y="1484313"/>
            <a:ext cx="1512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Meslek hastalığı</a:t>
            </a:r>
          </a:p>
        </p:txBody>
      </p:sp>
      <p:sp>
        <p:nvSpPr>
          <p:cNvPr id="15367" name="Text Box 7"/>
          <p:cNvSpPr txBox="1">
            <a:spLocks noChangeArrowheads="1"/>
          </p:cNvSpPr>
          <p:nvPr>
            <p:custDataLst>
              <p:tags r:id="rId6"/>
            </p:custDataLst>
          </p:nvPr>
        </p:nvSpPr>
        <p:spPr bwMode="auto">
          <a:xfrm>
            <a:off x="3924300" y="3213100"/>
            <a:ext cx="10080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9600" b="1">
                <a:solidFill>
                  <a:srgbClr val="FFFF00"/>
                </a:solidFill>
                <a:latin typeface="Arial" charset="0"/>
              </a:rPr>
              <a:t>?</a:t>
            </a:r>
          </a:p>
        </p:txBody>
      </p:sp>
      <p:sp>
        <p:nvSpPr>
          <p:cNvPr id="15368" name="Rectangle 3"/>
          <p:cNvSpPr>
            <a:spLocks noChangeArrowheads="1"/>
          </p:cNvSpPr>
          <p:nvPr>
            <p:custDataLst>
              <p:tags r:id="rId7"/>
            </p:custDataLst>
          </p:nvPr>
        </p:nvSpPr>
        <p:spPr bwMode="auto">
          <a:xfrm>
            <a:off x="684213" y="6056313"/>
            <a:ext cx="744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Biz ne kadar değişirsek dünya da o oranda değişir! </a:t>
            </a:r>
          </a:p>
        </p:txBody>
      </p:sp>
    </p:spTree>
    <p:extLst>
      <p:ext uri="{BB962C8B-B14F-4D97-AF65-F5344CB8AC3E}">
        <p14:creationId xmlns:p14="http://schemas.microsoft.com/office/powerpoint/2010/main" val="3876048572"/>
      </p:ext>
    </p:extLst>
  </p:cSld>
  <p:clrMapOvr>
    <a:masterClrMapping/>
  </p:clrMapOvr>
  <p:transition/>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1115616" y="457200"/>
            <a:ext cx="6580584" cy="883568"/>
          </a:xfrm>
        </p:spPr>
        <p:txBody>
          <a:bodyPr>
            <a:normAutofit fontScale="90000"/>
          </a:bodyPr>
          <a:lstStyle/>
          <a:p>
            <a:r>
              <a:rPr lang="tr-TR" altLang="tr-TR" dirty="0" smtClean="0"/>
              <a:t>İSG Alanında Yaşam Boyu Öğrenme</a:t>
            </a:r>
          </a:p>
        </p:txBody>
      </p:sp>
      <p:sp>
        <p:nvSpPr>
          <p:cNvPr id="3" name="İçerik Yer Tutucusu 2"/>
          <p:cNvSpPr>
            <a:spLocks noGrp="1"/>
          </p:cNvSpPr>
          <p:nvPr>
            <p:ph idx="1"/>
          </p:nvPr>
        </p:nvSpPr>
        <p:spPr>
          <a:xfrm>
            <a:off x="395288" y="1196975"/>
            <a:ext cx="8497887" cy="5327650"/>
          </a:xfrm>
        </p:spPr>
        <p:txBody>
          <a:bodyPr rtlCol="0">
            <a:normAutofit fontScale="92500" lnSpcReduction="10000"/>
          </a:bodyPr>
          <a:lstStyle/>
          <a:p>
            <a:pPr fontAlgn="auto">
              <a:lnSpc>
                <a:spcPct val="150000"/>
              </a:lnSpc>
              <a:spcAft>
                <a:spcPts val="0"/>
              </a:spcAft>
              <a:buFont typeface="Arial" pitchFamily="34" charset="0"/>
              <a:buChar char="•"/>
              <a:defRPr/>
            </a:pPr>
            <a:r>
              <a:rPr lang="tr-TR" sz="2600" dirty="0" smtClean="0"/>
              <a:t>Bu kapsamdaki yeni mevzuat ilkelerinden bir diğeri de, çalışanların mesleki riskler konusunda  eğitilmesini, bilgilendirilmesini ve iş sağlığı ve güvenliği çalışmalarına katılımlarının sağlanmasını öngörmesidir.</a:t>
            </a:r>
          </a:p>
          <a:p>
            <a:pPr fontAlgn="auto">
              <a:lnSpc>
                <a:spcPct val="150000"/>
              </a:lnSpc>
              <a:spcAft>
                <a:spcPts val="0"/>
              </a:spcAft>
              <a:buFont typeface="Arial" pitchFamily="34" charset="0"/>
              <a:buChar char="•"/>
              <a:defRPr/>
            </a:pPr>
            <a:r>
              <a:rPr lang="tr-TR" sz="2600" dirty="0" smtClean="0"/>
              <a:t>İş sağlığı ve güvenliği eğitimlerinin mevzuatta belirtilen amacına uygun olarak yapılması ve çalışanlarda davranış değişikliklerine neden olarak iş kazalarının önlenmesine katkı yapması için uzman ve deneyimli kişilerce, uygun yöntemler kullanılarak gerçekleştirilmesi büyük önem taşımaktadır. </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698770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57200"/>
            <a:ext cx="6796608" cy="523528"/>
          </a:xfrm>
        </p:spPr>
        <p:txBody>
          <a:bodyPr rtlCol="0">
            <a:normAutofit fontScale="90000"/>
          </a:bodyPr>
          <a:lstStyle/>
          <a:p>
            <a:pPr fontAlgn="auto">
              <a:spcAft>
                <a:spcPts val="0"/>
              </a:spcAft>
              <a:defRPr/>
            </a:pPr>
            <a:r>
              <a:rPr lang="tr-TR" dirty="0" smtClean="0"/>
              <a:t>İş Sağlığı ve Güvenliğine Bütünsel Yaklaşım</a:t>
            </a:r>
            <a:endParaRPr lang="tr-TR" dirty="0"/>
          </a:p>
        </p:txBody>
      </p:sp>
      <p:sp>
        <p:nvSpPr>
          <p:cNvPr id="3" name="İçerik Yer Tutucusu 2"/>
          <p:cNvSpPr>
            <a:spLocks noGrp="1"/>
          </p:cNvSpPr>
          <p:nvPr>
            <p:ph idx="1"/>
          </p:nvPr>
        </p:nvSpPr>
        <p:spPr>
          <a:xfrm>
            <a:off x="251520" y="1124744"/>
            <a:ext cx="8712968" cy="5616624"/>
          </a:xfrm>
        </p:spPr>
        <p:txBody>
          <a:bodyPr rtlCol="0">
            <a:normAutofit/>
          </a:bodyPr>
          <a:lstStyle/>
          <a:p>
            <a:pPr fontAlgn="auto">
              <a:spcAft>
                <a:spcPts val="0"/>
              </a:spcAft>
              <a:buFont typeface="Arial" pitchFamily="34" charset="0"/>
              <a:buChar char="•"/>
              <a:defRPr/>
            </a:pPr>
            <a:r>
              <a:rPr lang="tr-TR" dirty="0" smtClean="0"/>
              <a:t>İş Sağlığı ve Güvenliği çok bileşenli bir bilim dalıdır.</a:t>
            </a:r>
          </a:p>
          <a:p>
            <a:pPr fontAlgn="auto">
              <a:spcAft>
                <a:spcPts val="0"/>
              </a:spcAft>
              <a:buFont typeface="Arial" pitchFamily="34" charset="0"/>
              <a:buChar char="•"/>
              <a:defRPr/>
            </a:pPr>
            <a:r>
              <a:rPr lang="tr-TR" dirty="0" smtClean="0"/>
              <a:t>Aynı zamanda da birden fazla tarafın bir araya gelmesi ile ortaya çıkar. </a:t>
            </a:r>
          </a:p>
          <a:p>
            <a:pPr fontAlgn="auto">
              <a:spcAft>
                <a:spcPts val="0"/>
              </a:spcAft>
              <a:buFont typeface="Arial" pitchFamily="34" charset="0"/>
              <a:buChar char="•"/>
              <a:defRPr/>
            </a:pPr>
            <a:r>
              <a:rPr lang="tr-TR" dirty="0" smtClean="0"/>
              <a:t>Eğer tarafların kimler olduğu iyi bilinmezse işin özünü anlamak da, çözüm de o denli zorlaşacaktır.</a:t>
            </a:r>
          </a:p>
          <a:p>
            <a:pPr marL="0" indent="0" fontAlgn="auto">
              <a:spcAft>
                <a:spcPts val="0"/>
              </a:spcAft>
              <a:buFont typeface="Arial" pitchFamily="34" charset="0"/>
              <a:buNone/>
              <a:defRPr/>
            </a:pPr>
            <a:r>
              <a:rPr lang="tr-TR" dirty="0"/>
              <a:t> </a:t>
            </a:r>
            <a:r>
              <a:rPr lang="tr-TR" dirty="0" smtClean="0"/>
              <a:t>                                                Devlet </a:t>
            </a:r>
          </a:p>
          <a:p>
            <a:pPr marL="0" indent="0" fontAlgn="auto">
              <a:spcAft>
                <a:spcPts val="0"/>
              </a:spcAft>
              <a:buFont typeface="Arial" pitchFamily="34" charset="0"/>
              <a:buNone/>
              <a:defRPr/>
            </a:pPr>
            <a:r>
              <a:rPr lang="tr-TR" dirty="0" smtClean="0"/>
              <a:t>                               İşçi                                    İşveren</a:t>
            </a:r>
          </a:p>
          <a:p>
            <a:pPr fontAlgn="auto">
              <a:spcAft>
                <a:spcPts val="0"/>
              </a:spcAft>
              <a:buFont typeface="Arial" pitchFamily="34" charset="0"/>
              <a:buChar char="•"/>
              <a:defRPr/>
            </a:pPr>
            <a:endParaRPr lang="tr-TR" dirty="0" smtClean="0"/>
          </a:p>
          <a:p>
            <a:pPr marL="0" indent="0" fontAlgn="auto">
              <a:spcAft>
                <a:spcPts val="0"/>
              </a:spcAft>
              <a:buFont typeface="Arial" pitchFamily="34" charset="0"/>
              <a:buNone/>
              <a:defRPr/>
            </a:pPr>
            <a:endParaRPr lang="tr-TR" dirty="0"/>
          </a:p>
          <a:p>
            <a:pPr marL="0" indent="0" fontAlgn="auto">
              <a:spcAft>
                <a:spcPts val="0"/>
              </a:spcAft>
              <a:buFont typeface="Arial" pitchFamily="34" charset="0"/>
              <a:buNone/>
              <a:defRPr/>
            </a:pPr>
            <a:r>
              <a:rPr lang="tr-TR" dirty="0" smtClean="0"/>
              <a:t>	</a:t>
            </a: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Üniversiteler                 Diğer</a:t>
            </a:r>
          </a:p>
          <a:p>
            <a:pPr fontAlgn="auto">
              <a:spcAft>
                <a:spcPts val="0"/>
              </a:spcAft>
              <a:buFont typeface="Arial" pitchFamily="34" charset="0"/>
              <a:buChar char="•"/>
              <a:defRPr/>
            </a:pPr>
            <a:endParaRPr lang="tr-TR" dirty="0"/>
          </a:p>
        </p:txBody>
      </p:sp>
      <p:pic>
        <p:nvPicPr>
          <p:cNvPr id="17412" name="Picture 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123728" y="3717032"/>
            <a:ext cx="2232248" cy="14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2179402" y="3531851"/>
            <a:ext cx="2120900" cy="181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14 Grup"/>
          <p:cNvGrpSpPr>
            <a:grpSpLocks/>
          </p:cNvGrpSpPr>
          <p:nvPr/>
        </p:nvGrpSpPr>
        <p:grpSpPr bwMode="auto">
          <a:xfrm>
            <a:off x="930275" y="1549400"/>
            <a:ext cx="7345363" cy="1397000"/>
            <a:chOff x="930275" y="1549400"/>
            <a:chExt cx="7345363" cy="1397000"/>
          </a:xfrm>
        </p:grpSpPr>
        <p:sp>
          <p:nvSpPr>
            <p:cNvPr id="18439" name="Freeform 6"/>
            <p:cNvSpPr>
              <a:spLocks/>
            </p:cNvSpPr>
            <p:nvPr>
              <p:custDataLst>
                <p:tags r:id="rId5"/>
              </p:custDataLst>
            </p:nvPr>
          </p:nvSpPr>
          <p:spPr bwMode="auto">
            <a:xfrm>
              <a:off x="1651000" y="1574800"/>
              <a:ext cx="5864225" cy="311150"/>
            </a:xfrm>
            <a:custGeom>
              <a:avLst/>
              <a:gdLst>
                <a:gd name="T0" fmla="*/ 2147483647 w 4057"/>
                <a:gd name="T1" fmla="*/ 2147483647 h 196"/>
                <a:gd name="T2" fmla="*/ 0 w 4057"/>
                <a:gd name="T3" fmla="*/ 0 h 196"/>
                <a:gd name="T4" fmla="*/ 2147483647 w 4057"/>
                <a:gd name="T5" fmla="*/ 2147483647 h 196"/>
                <a:gd name="T6" fmla="*/ 2147483647 w 4057"/>
                <a:gd name="T7" fmla="*/ 2147483647 h 196"/>
                <a:gd name="T8" fmla="*/ 0 60000 65536"/>
                <a:gd name="T9" fmla="*/ 0 60000 65536"/>
                <a:gd name="T10" fmla="*/ 0 60000 65536"/>
                <a:gd name="T11" fmla="*/ 0 60000 65536"/>
                <a:gd name="T12" fmla="*/ 0 w 4057"/>
                <a:gd name="T13" fmla="*/ 0 h 196"/>
                <a:gd name="T14" fmla="*/ 4057 w 4057"/>
                <a:gd name="T15" fmla="*/ 196 h 196"/>
              </a:gdLst>
              <a:ahLst/>
              <a:cxnLst>
                <a:cxn ang="T8">
                  <a:pos x="T0" y="T1"/>
                </a:cxn>
                <a:cxn ang="T9">
                  <a:pos x="T2" y="T3"/>
                </a:cxn>
                <a:cxn ang="T10">
                  <a:pos x="T4" y="T5"/>
                </a:cxn>
                <a:cxn ang="T11">
                  <a:pos x="T6" y="T7"/>
                </a:cxn>
              </a:cxnLst>
              <a:rect l="T12" t="T13" r="T14" b="T15"/>
              <a:pathLst>
                <a:path w="4057" h="196">
                  <a:moveTo>
                    <a:pt x="1" y="193"/>
                  </a:moveTo>
                  <a:lnTo>
                    <a:pt x="0" y="0"/>
                  </a:lnTo>
                  <a:lnTo>
                    <a:pt x="4057" y="1"/>
                  </a:lnTo>
                  <a:lnTo>
                    <a:pt x="4057" y="196"/>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0" name="Freeform 7"/>
            <p:cNvSpPr>
              <a:spLocks/>
            </p:cNvSpPr>
            <p:nvPr>
              <p:custDataLst>
                <p:tags r:id="rId6"/>
              </p:custDataLst>
            </p:nvPr>
          </p:nvSpPr>
          <p:spPr bwMode="auto">
            <a:xfrm>
              <a:off x="4743450" y="1549400"/>
              <a:ext cx="1588" cy="561975"/>
            </a:xfrm>
            <a:custGeom>
              <a:avLst/>
              <a:gdLst>
                <a:gd name="T0" fmla="*/ 0 w 1"/>
                <a:gd name="T1" fmla="*/ 0 h 354"/>
                <a:gd name="T2" fmla="*/ 0 w 1"/>
                <a:gd name="T3" fmla="*/ 2147483647 h 354"/>
                <a:gd name="T4" fmla="*/ 0 60000 65536"/>
                <a:gd name="T5" fmla="*/ 0 60000 65536"/>
                <a:gd name="T6" fmla="*/ 0 w 1"/>
                <a:gd name="T7" fmla="*/ 0 h 354"/>
                <a:gd name="T8" fmla="*/ 1 w 1"/>
                <a:gd name="T9" fmla="*/ 354 h 354"/>
              </a:gdLst>
              <a:ahLst/>
              <a:cxnLst>
                <a:cxn ang="T4">
                  <a:pos x="T0" y="T1"/>
                </a:cxn>
                <a:cxn ang="T5">
                  <a:pos x="T2" y="T3"/>
                </a:cxn>
              </a:cxnLst>
              <a:rect l="T6" t="T7" r="T8" b="T9"/>
              <a:pathLst>
                <a:path w="1" h="354">
                  <a:moveTo>
                    <a:pt x="0" y="0"/>
                  </a:moveTo>
                  <a:lnTo>
                    <a:pt x="0" y="35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1" name="Freeform 8"/>
            <p:cNvSpPr>
              <a:spLocks/>
            </p:cNvSpPr>
            <p:nvPr>
              <p:custDataLst>
                <p:tags r:id="rId7"/>
              </p:custDataLst>
            </p:nvPr>
          </p:nvSpPr>
          <p:spPr bwMode="auto">
            <a:xfrm>
              <a:off x="1671638" y="2241550"/>
              <a:ext cx="1587" cy="690562"/>
            </a:xfrm>
            <a:custGeom>
              <a:avLst/>
              <a:gdLst>
                <a:gd name="T0" fmla="*/ 0 w 1"/>
                <a:gd name="T1" fmla="*/ 0 h 435"/>
                <a:gd name="T2" fmla="*/ 0 w 1"/>
                <a:gd name="T3" fmla="*/ 2147483647 h 435"/>
                <a:gd name="T4" fmla="*/ 0 60000 65536"/>
                <a:gd name="T5" fmla="*/ 0 60000 65536"/>
                <a:gd name="T6" fmla="*/ 0 w 1"/>
                <a:gd name="T7" fmla="*/ 0 h 435"/>
                <a:gd name="T8" fmla="*/ 1 w 1"/>
                <a:gd name="T9" fmla="*/ 435 h 435"/>
              </a:gdLst>
              <a:ahLst/>
              <a:cxnLst>
                <a:cxn ang="T4">
                  <a:pos x="T0" y="T1"/>
                </a:cxn>
                <a:cxn ang="T5">
                  <a:pos x="T2" y="T3"/>
                </a:cxn>
              </a:cxnLst>
              <a:rect l="T6" t="T7" r="T8" b="T9"/>
              <a:pathLst>
                <a:path w="1" h="435">
                  <a:moveTo>
                    <a:pt x="0" y="0"/>
                  </a:moveTo>
                  <a:lnTo>
                    <a:pt x="0" y="435"/>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2" name="Freeform 9"/>
            <p:cNvSpPr>
              <a:spLocks/>
            </p:cNvSpPr>
            <p:nvPr>
              <p:custDataLst>
                <p:tags r:id="rId8"/>
              </p:custDataLst>
            </p:nvPr>
          </p:nvSpPr>
          <p:spPr bwMode="auto">
            <a:xfrm>
              <a:off x="4748213" y="2241550"/>
              <a:ext cx="1587"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3" name="Freeform 10"/>
            <p:cNvSpPr>
              <a:spLocks/>
            </p:cNvSpPr>
            <p:nvPr>
              <p:custDataLst>
                <p:tags r:id="rId9"/>
              </p:custDataLst>
            </p:nvPr>
          </p:nvSpPr>
          <p:spPr bwMode="auto">
            <a:xfrm>
              <a:off x="7531100" y="2222500"/>
              <a:ext cx="1588"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4" name="Text Box 4"/>
            <p:cNvSpPr txBox="1">
              <a:spLocks noChangeArrowheads="1"/>
            </p:cNvSpPr>
            <p:nvPr>
              <p:custDataLst>
                <p:tags r:id="rId10"/>
              </p:custDataLst>
            </p:nvPr>
          </p:nvSpPr>
          <p:spPr bwMode="auto">
            <a:xfrm>
              <a:off x="3667125" y="1862137"/>
              <a:ext cx="2089150" cy="376238"/>
            </a:xfrm>
            <a:prstGeom prst="rect">
              <a:avLst/>
            </a:prstGeom>
            <a:solidFill>
              <a:srgbClr val="92D05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İŞYERİ</a:t>
              </a:r>
            </a:p>
          </p:txBody>
        </p:sp>
        <p:sp>
          <p:nvSpPr>
            <p:cNvPr id="18445" name="Text Box 3"/>
            <p:cNvSpPr txBox="1">
              <a:spLocks noChangeArrowheads="1"/>
            </p:cNvSpPr>
            <p:nvPr>
              <p:custDataLst>
                <p:tags r:id="rId11"/>
              </p:custDataLst>
            </p:nvPr>
          </p:nvSpPr>
          <p:spPr bwMode="auto">
            <a:xfrm>
              <a:off x="930275" y="1862137"/>
              <a:ext cx="1801813" cy="376238"/>
            </a:xfrm>
            <a:prstGeom prst="rect">
              <a:avLst/>
            </a:prstGeom>
            <a:solidFill>
              <a:srgbClr val="FFFF0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İNSANLAR</a:t>
              </a:r>
            </a:p>
          </p:txBody>
        </p:sp>
        <p:sp>
          <p:nvSpPr>
            <p:cNvPr id="71694" name="Text Box 5"/>
            <p:cNvSpPr txBox="1">
              <a:spLocks noChangeArrowheads="1"/>
            </p:cNvSpPr>
            <p:nvPr>
              <p:custDataLst>
                <p:tags r:id="rId12"/>
              </p:custDataLst>
            </p:nvPr>
          </p:nvSpPr>
          <p:spPr bwMode="auto">
            <a:xfrm>
              <a:off x="6835775" y="1862138"/>
              <a:ext cx="1439863" cy="376237"/>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spcBef>
                  <a:spcPct val="50000"/>
                </a:spcBef>
                <a:defRPr/>
              </a:pPr>
              <a:r>
                <a:rPr lang="tr-TR" b="1">
                  <a:solidFill>
                    <a:prstClr val="black"/>
                  </a:solidFill>
                </a:rPr>
                <a:t>ÜLKE</a:t>
              </a:r>
            </a:p>
          </p:txBody>
        </p:sp>
      </p:grpSp>
      <p:sp>
        <p:nvSpPr>
          <p:cNvPr id="18435" name="Rectangle 2"/>
          <p:cNvSpPr>
            <a:spLocks noChangeArrowheads="1"/>
          </p:cNvSpPr>
          <p:nvPr>
            <p:custDataLst>
              <p:tags r:id="rId1"/>
            </p:custDataLst>
          </p:nvPr>
        </p:nvSpPr>
        <p:spPr bwMode="auto">
          <a:xfrm>
            <a:off x="2592388" y="785813"/>
            <a:ext cx="4643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r>
              <a:rPr lang="tr-TR" altLang="tr-TR" b="1">
                <a:solidFill>
                  <a:srgbClr val="006600"/>
                </a:solidFill>
                <a:latin typeface="Verdana" pitchFamily="34" charset="0"/>
              </a:rPr>
              <a:t>Taraflar nasıl etkileniyor?</a:t>
            </a:r>
          </a:p>
        </p:txBody>
      </p:sp>
      <p:sp>
        <p:nvSpPr>
          <p:cNvPr id="15371" name="Rectangle 11"/>
          <p:cNvSpPr>
            <a:spLocks noChangeArrowheads="1"/>
          </p:cNvSpPr>
          <p:nvPr>
            <p:custDataLst>
              <p:tags r:id="rId2"/>
            </p:custDataLst>
          </p:nvPr>
        </p:nvSpPr>
        <p:spPr bwMode="auto">
          <a:xfrm>
            <a:off x="3379788" y="2543175"/>
            <a:ext cx="2776537" cy="3341688"/>
          </a:xfrm>
          <a:prstGeom prst="rect">
            <a:avLst/>
          </a:prstGeom>
          <a:solidFill>
            <a:schemeClr val="bg1">
              <a:lumMod val="75000"/>
            </a:schemeClr>
          </a:solidFill>
          <a:ln w="9525">
            <a:solidFill>
              <a:schemeClr val="tx1"/>
            </a:solidFill>
            <a:miter lim="800000"/>
            <a:headEnd/>
            <a:tailEnd/>
          </a:ln>
          <a:effectLst/>
        </p:spPr>
        <p:txBody>
          <a:bodyPr>
            <a:spAutoFit/>
          </a:bodyPr>
          <a:lstStyle/>
          <a:p>
            <a:pPr>
              <a:lnSpc>
                <a:spcPct val="160000"/>
              </a:lnSpc>
              <a:buClr>
                <a:srgbClr val="000099"/>
              </a:buClr>
              <a:buFont typeface="Wingdings 2" pitchFamily="18" charset="2"/>
              <a:buChar char="E"/>
              <a:defRPr/>
            </a:pPr>
            <a:r>
              <a:rPr lang="tr-TR" sz="1200" b="1" dirty="0">
                <a:solidFill>
                  <a:prstClr val="black"/>
                </a:solidFill>
              </a:rPr>
              <a:t>Üretim araçlarında hasar</a:t>
            </a:r>
          </a:p>
          <a:p>
            <a:pPr>
              <a:lnSpc>
                <a:spcPct val="160000"/>
              </a:lnSpc>
              <a:buClr>
                <a:srgbClr val="000099"/>
              </a:buClr>
              <a:buFont typeface="Wingdings 2" pitchFamily="18" charset="2"/>
              <a:buChar char="E"/>
              <a:defRPr/>
            </a:pPr>
            <a:r>
              <a:rPr lang="tr-TR" sz="1200" b="1" dirty="0">
                <a:solidFill>
                  <a:prstClr val="black"/>
                </a:solidFill>
              </a:rPr>
              <a:t>Üretimin durması</a:t>
            </a:r>
          </a:p>
          <a:p>
            <a:pPr lvl="1">
              <a:lnSpc>
                <a:spcPct val="160000"/>
              </a:lnSpc>
              <a:buClr>
                <a:srgbClr val="009900"/>
              </a:buClr>
              <a:buFont typeface="Wingdings 2" pitchFamily="18" charset="2"/>
              <a:buChar char="E"/>
              <a:defRPr/>
            </a:pPr>
            <a:r>
              <a:rPr lang="tr-TR" sz="1200" b="1" dirty="0">
                <a:solidFill>
                  <a:prstClr val="black"/>
                </a:solidFill>
              </a:rPr>
              <a:t>Kısmen</a:t>
            </a:r>
          </a:p>
          <a:p>
            <a:pPr lvl="1">
              <a:lnSpc>
                <a:spcPct val="160000"/>
              </a:lnSpc>
              <a:buClr>
                <a:srgbClr val="009900"/>
              </a:buClr>
              <a:buFont typeface="Wingdings 2" pitchFamily="18" charset="2"/>
              <a:buChar char="E"/>
              <a:defRPr/>
            </a:pPr>
            <a:r>
              <a:rPr lang="tr-TR" sz="1200" b="1" dirty="0">
                <a:solidFill>
                  <a:prstClr val="black"/>
                </a:solidFill>
              </a:rPr>
              <a:t>Tamamen </a:t>
            </a:r>
          </a:p>
          <a:p>
            <a:pPr>
              <a:lnSpc>
                <a:spcPct val="160000"/>
              </a:lnSpc>
              <a:buClr>
                <a:srgbClr val="000099"/>
              </a:buClr>
              <a:buFont typeface="Wingdings 2" pitchFamily="18" charset="2"/>
              <a:buChar char="E"/>
              <a:defRPr/>
            </a:pPr>
            <a:r>
              <a:rPr lang="tr-TR" sz="1200" b="1" dirty="0">
                <a:solidFill>
                  <a:prstClr val="black"/>
                </a:solidFill>
              </a:rPr>
              <a:t>Finansal yapısı bozulur</a:t>
            </a:r>
          </a:p>
          <a:p>
            <a:pPr>
              <a:lnSpc>
                <a:spcPct val="160000"/>
              </a:lnSpc>
              <a:buClr>
                <a:srgbClr val="000099"/>
              </a:buClr>
              <a:buFont typeface="Wingdings 2" pitchFamily="18" charset="2"/>
              <a:buChar char="E"/>
              <a:defRPr/>
            </a:pPr>
            <a:r>
              <a:rPr lang="tr-TR" sz="1200" b="1" dirty="0">
                <a:solidFill>
                  <a:prstClr val="black"/>
                </a:solidFill>
              </a:rPr>
              <a:t>Müşteri yitirir</a:t>
            </a:r>
          </a:p>
          <a:p>
            <a:pPr>
              <a:lnSpc>
                <a:spcPct val="160000"/>
              </a:lnSpc>
              <a:buClr>
                <a:srgbClr val="000099"/>
              </a:buClr>
              <a:buFont typeface="Wingdings 2" pitchFamily="18" charset="2"/>
              <a:buChar char="E"/>
              <a:defRPr/>
            </a:pPr>
            <a:r>
              <a:rPr lang="tr-TR" sz="1200" b="1" dirty="0">
                <a:solidFill>
                  <a:prstClr val="black"/>
                </a:solidFill>
              </a:rPr>
              <a:t>Toplumdaki imajı bozulur</a:t>
            </a:r>
          </a:p>
          <a:p>
            <a:pPr>
              <a:lnSpc>
                <a:spcPct val="160000"/>
              </a:lnSpc>
              <a:buClr>
                <a:srgbClr val="000099"/>
              </a:buClr>
              <a:buFont typeface="Wingdings 2" pitchFamily="18" charset="2"/>
              <a:buChar char="E"/>
              <a:defRPr/>
            </a:pPr>
            <a:r>
              <a:rPr lang="tr-TR" sz="1200" b="1" dirty="0">
                <a:solidFill>
                  <a:prstClr val="black"/>
                </a:solidFill>
              </a:rPr>
              <a:t>Vicdani</a:t>
            </a:r>
          </a:p>
          <a:p>
            <a:pPr>
              <a:lnSpc>
                <a:spcPct val="160000"/>
              </a:lnSpc>
              <a:buClr>
                <a:srgbClr val="000099"/>
              </a:buClr>
              <a:buFont typeface="Wingdings 2" pitchFamily="18" charset="2"/>
              <a:buChar char="E"/>
              <a:defRPr/>
            </a:pPr>
            <a:r>
              <a:rPr lang="tr-TR" sz="1200" b="1" dirty="0">
                <a:solidFill>
                  <a:prstClr val="black"/>
                </a:solidFill>
              </a:rPr>
              <a:t>YASAL SORUNLAR</a:t>
            </a:r>
          </a:p>
          <a:p>
            <a:pPr lvl="1">
              <a:lnSpc>
                <a:spcPct val="160000"/>
              </a:lnSpc>
              <a:buClr>
                <a:srgbClr val="009900"/>
              </a:buClr>
              <a:buFont typeface="Wingdings 2" pitchFamily="18" charset="2"/>
              <a:buChar char="E"/>
              <a:defRPr/>
            </a:pPr>
            <a:r>
              <a:rPr lang="tr-TR" sz="1200" b="1" dirty="0">
                <a:solidFill>
                  <a:prstClr val="black"/>
                </a:solidFill>
              </a:rPr>
              <a:t>Ceza davaları</a:t>
            </a:r>
          </a:p>
          <a:p>
            <a:pPr lvl="1">
              <a:lnSpc>
                <a:spcPct val="160000"/>
              </a:lnSpc>
              <a:buClr>
                <a:srgbClr val="009900"/>
              </a:buClr>
              <a:buFont typeface="Wingdings 2" pitchFamily="18" charset="2"/>
              <a:buChar char="E"/>
              <a:defRPr/>
            </a:pPr>
            <a:r>
              <a:rPr lang="tr-TR" sz="1200" b="1" dirty="0">
                <a:solidFill>
                  <a:prstClr val="black"/>
                </a:solidFill>
              </a:rPr>
              <a:t>Tazminatlar</a:t>
            </a:r>
          </a:p>
        </p:txBody>
      </p:sp>
      <p:sp>
        <p:nvSpPr>
          <p:cNvPr id="15372" name="Text Box 12"/>
          <p:cNvSpPr txBox="1">
            <a:spLocks noChangeArrowheads="1"/>
          </p:cNvSpPr>
          <p:nvPr>
            <p:custDataLst>
              <p:tags r:id="rId3"/>
            </p:custDataLst>
          </p:nvPr>
        </p:nvSpPr>
        <p:spPr bwMode="auto">
          <a:xfrm>
            <a:off x="6691313" y="2654300"/>
            <a:ext cx="1655762" cy="1079500"/>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SOSYAL</a:t>
            </a:r>
          </a:p>
          <a:p>
            <a:pPr>
              <a:spcBef>
                <a:spcPct val="50000"/>
              </a:spcBef>
              <a:buClr>
                <a:srgbClr val="009900"/>
              </a:buClr>
              <a:buFont typeface="Wingdings 2" pitchFamily="18" charset="2"/>
              <a:buChar char="E"/>
              <a:defRPr/>
            </a:pPr>
            <a:r>
              <a:rPr lang="tr-TR" sz="1600" b="1">
                <a:solidFill>
                  <a:prstClr val="black"/>
                </a:solidFill>
              </a:rPr>
              <a:t>ÇEVRESEL</a:t>
            </a:r>
          </a:p>
          <a:p>
            <a:pPr>
              <a:spcBef>
                <a:spcPct val="50000"/>
              </a:spcBef>
              <a:buClr>
                <a:srgbClr val="009900"/>
              </a:buClr>
              <a:buFont typeface="Wingdings 2" pitchFamily="18" charset="2"/>
              <a:buChar char="E"/>
              <a:defRPr/>
            </a:pPr>
            <a:r>
              <a:rPr lang="tr-TR" sz="1600" b="1">
                <a:solidFill>
                  <a:prstClr val="black"/>
                </a:solidFill>
              </a:rPr>
              <a:t>EKONOMİK</a:t>
            </a:r>
          </a:p>
        </p:txBody>
      </p:sp>
      <p:sp>
        <p:nvSpPr>
          <p:cNvPr id="15373" name="Text Box 13"/>
          <p:cNvSpPr txBox="1">
            <a:spLocks noChangeArrowheads="1"/>
          </p:cNvSpPr>
          <p:nvPr>
            <p:custDataLst>
              <p:tags r:id="rId4"/>
            </p:custDataLst>
          </p:nvPr>
        </p:nvSpPr>
        <p:spPr bwMode="auto">
          <a:xfrm>
            <a:off x="785813" y="2725738"/>
            <a:ext cx="1944687" cy="1446212"/>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YARALANIR</a:t>
            </a:r>
          </a:p>
          <a:p>
            <a:pPr>
              <a:spcBef>
                <a:spcPct val="50000"/>
              </a:spcBef>
              <a:buClr>
                <a:srgbClr val="009900"/>
              </a:buClr>
              <a:buFont typeface="Wingdings 2" pitchFamily="18" charset="2"/>
              <a:buChar char="E"/>
              <a:defRPr/>
            </a:pPr>
            <a:r>
              <a:rPr lang="tr-TR" sz="1600" b="1">
                <a:solidFill>
                  <a:prstClr val="black"/>
                </a:solidFill>
              </a:rPr>
              <a:t>ÖLÜR</a:t>
            </a:r>
          </a:p>
          <a:p>
            <a:pPr>
              <a:spcBef>
                <a:spcPct val="50000"/>
              </a:spcBef>
              <a:buClr>
                <a:srgbClr val="009900"/>
              </a:buClr>
              <a:buFont typeface="Wingdings 2" pitchFamily="18" charset="2"/>
              <a:buChar char="E"/>
              <a:defRPr/>
            </a:pPr>
            <a:r>
              <a:rPr lang="tr-TR" sz="1600" b="1">
                <a:solidFill>
                  <a:prstClr val="black"/>
                </a:solidFill>
              </a:rPr>
              <a:t>SAKAT KALIR</a:t>
            </a:r>
          </a:p>
          <a:p>
            <a:pPr>
              <a:spcBef>
                <a:spcPct val="50000"/>
              </a:spcBef>
              <a:buClr>
                <a:srgbClr val="009900"/>
              </a:buClr>
              <a:buFont typeface="Wingdings 2" pitchFamily="18" charset="2"/>
              <a:buChar char="E"/>
              <a:defRPr/>
            </a:pPr>
            <a:r>
              <a:rPr lang="tr-TR" sz="1600" b="1">
                <a:solidFill>
                  <a:prstClr val="black"/>
                </a:solidFill>
              </a:rPr>
              <a:t>İşsiz kalırlar</a:t>
            </a:r>
          </a:p>
        </p:txBody>
      </p:sp>
    </p:spTree>
    <p:extLst>
      <p:ext uri="{BB962C8B-B14F-4D97-AF65-F5344CB8AC3E}">
        <p14:creationId xmlns:p14="http://schemas.microsoft.com/office/powerpoint/2010/main" val="14560537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73"/>
                                        </p:tgtEl>
                                        <p:attrNameLst>
                                          <p:attrName>style.visibility</p:attrName>
                                        </p:attrNameLst>
                                      </p:cBhvr>
                                      <p:to>
                                        <p:strVal val="visible"/>
                                      </p:to>
                                    </p:set>
                                    <p:animEffect transition="in" filter="dissolve">
                                      <p:cBhvr>
                                        <p:cTn id="7" dur="500"/>
                                        <p:tgtEl>
                                          <p:spTgt spid="15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71"/>
                                        </p:tgtEl>
                                        <p:attrNameLst>
                                          <p:attrName>style.visibility</p:attrName>
                                        </p:attrNameLst>
                                      </p:cBhvr>
                                      <p:to>
                                        <p:strVal val="visible"/>
                                      </p:to>
                                    </p:set>
                                    <p:animEffect transition="in" filter="dissolve">
                                      <p:cBhvr>
                                        <p:cTn id="12" dur="500"/>
                                        <p:tgtEl>
                                          <p:spTgt spid="15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72"/>
                                        </p:tgtEl>
                                        <p:attrNameLst>
                                          <p:attrName>style.visibility</p:attrName>
                                        </p:attrNameLst>
                                      </p:cBhvr>
                                      <p:to>
                                        <p:strVal val="visible"/>
                                      </p:to>
                                    </p:set>
                                    <p:animEffect transition="in" filter="dissolve">
                                      <p:cBhvr>
                                        <p:cTn id="17"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p:bldP spid="15372" grpId="0" animBg="1"/>
      <p:bldP spid="15373" grpId="0" animBg="1"/>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DPC014"/>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76200" y="3138488"/>
            <a:ext cx="1566863"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idx="4294967295"/>
            <p:custDataLst>
              <p:tags r:id="rId2"/>
            </p:custDataLst>
          </p:nvPr>
        </p:nvSpPr>
        <p:spPr>
          <a:xfrm>
            <a:off x="0" y="476250"/>
            <a:ext cx="4505325" cy="458788"/>
          </a:xfrm>
        </p:spPr>
        <p:txBody>
          <a:bodyPr>
            <a:normAutofit fontScale="90000"/>
          </a:bodyPr>
          <a:lstStyle/>
          <a:p>
            <a:pPr algn="l">
              <a:lnSpc>
                <a:spcPct val="150000"/>
              </a:lnSpc>
            </a:pPr>
            <a:r>
              <a:rPr lang="tr-TR" altLang="tr-TR" sz="2400" b="1" smtClean="0">
                <a:solidFill>
                  <a:srgbClr val="000066"/>
                </a:solidFill>
              </a:rPr>
              <a:t>İş Sağlığı ve Güvenliği nedir?</a:t>
            </a:r>
          </a:p>
        </p:txBody>
      </p:sp>
      <p:sp>
        <p:nvSpPr>
          <p:cNvPr id="19460" name="Rectangle 4"/>
          <p:cNvSpPr>
            <a:spLocks noGrp="1" noChangeArrowheads="1"/>
          </p:cNvSpPr>
          <p:nvPr>
            <p:ph type="body" idx="4294967295"/>
            <p:custDataLst>
              <p:tags r:id="rId3"/>
            </p:custDataLst>
          </p:nvPr>
        </p:nvSpPr>
        <p:spPr>
          <a:xfrm>
            <a:off x="3232150" y="1196975"/>
            <a:ext cx="5911850" cy="5111750"/>
          </a:xfrm>
          <a:extLst>
            <a:ext uri="{91240B29-F687-4F45-9708-019B960494DF}">
              <a14:hiddenLine xmlns:a14="http://schemas.microsoft.com/office/drawing/2010/main" w="38100">
                <a:solidFill>
                  <a:srgbClr val="000000"/>
                </a:solidFill>
                <a:miter lim="800000"/>
                <a:headEnd/>
                <a:tailEnd/>
              </a14:hiddenLine>
            </a:ext>
          </a:extLst>
        </p:spPr>
        <p:txBody>
          <a:bodyPr>
            <a:normAutofit lnSpcReduction="10000"/>
          </a:bodyPr>
          <a:lstStyle/>
          <a:p>
            <a:pPr>
              <a:buFontTx/>
              <a:buNone/>
            </a:pPr>
            <a:r>
              <a:rPr lang="tr-TR" altLang="tr-TR" sz="2000" i="1" smtClean="0">
                <a:solidFill>
                  <a:srgbClr val="002060"/>
                </a:solidFill>
              </a:rPr>
              <a:t>Bütün mesleklerde;</a:t>
            </a:r>
          </a:p>
          <a:p>
            <a:pPr>
              <a:buFontTx/>
              <a:buNone/>
            </a:pPr>
            <a:r>
              <a:rPr lang="tr-TR" altLang="tr-TR" sz="2000" i="1" smtClean="0">
                <a:solidFill>
                  <a:srgbClr val="002060"/>
                </a:solidFill>
              </a:rPr>
              <a:t>Çalışanların sağlıklarını;</a:t>
            </a:r>
          </a:p>
          <a:p>
            <a:pPr>
              <a:buFontTx/>
              <a:buNone/>
            </a:pPr>
            <a:r>
              <a:rPr lang="tr-TR" altLang="tr-TR" sz="2000" i="1" smtClean="0">
                <a:solidFill>
                  <a:srgbClr val="002060"/>
                </a:solidFill>
              </a:rPr>
              <a:t>Sosyal, Ruhsal ve Bedensel olarak </a:t>
            </a:r>
          </a:p>
          <a:p>
            <a:pPr>
              <a:buFontTx/>
              <a:buNone/>
            </a:pPr>
            <a:r>
              <a:rPr lang="tr-TR" altLang="tr-TR" sz="2000" i="1" smtClean="0">
                <a:solidFill>
                  <a:srgbClr val="002060"/>
                </a:solidFill>
              </a:rPr>
              <a:t>en üst düzeyde sürdürmek,</a:t>
            </a:r>
          </a:p>
          <a:p>
            <a:pPr>
              <a:buFontTx/>
              <a:buNone/>
            </a:pPr>
            <a:r>
              <a:rPr lang="tr-TR" altLang="tr-TR" sz="2000" i="1" smtClean="0">
                <a:solidFill>
                  <a:srgbClr val="002060"/>
                </a:solidFill>
              </a:rPr>
              <a:t>Çalışma koşullarını</a:t>
            </a:r>
          </a:p>
          <a:p>
            <a:pPr>
              <a:buFontTx/>
              <a:buNone/>
            </a:pPr>
            <a:r>
              <a:rPr lang="tr-TR" altLang="tr-TR" sz="2000" i="1" smtClean="0">
                <a:solidFill>
                  <a:srgbClr val="002060"/>
                </a:solidFill>
              </a:rPr>
              <a:t>Sağlığa uygun hale getirmek için;</a:t>
            </a:r>
          </a:p>
          <a:p>
            <a:pPr>
              <a:buFontTx/>
              <a:buNone/>
            </a:pPr>
            <a:r>
              <a:rPr lang="tr-TR" altLang="tr-TR" sz="2000" i="1" smtClean="0">
                <a:solidFill>
                  <a:srgbClr val="002060"/>
                </a:solidFill>
              </a:rPr>
              <a:t>Çalışanları zararlı etkilerden ve tehlikelerden</a:t>
            </a:r>
          </a:p>
          <a:p>
            <a:pPr>
              <a:buFontTx/>
              <a:buNone/>
            </a:pPr>
            <a:r>
              <a:rPr lang="tr-TR" altLang="tr-TR" sz="2000" i="1" smtClean="0">
                <a:solidFill>
                  <a:srgbClr val="002060"/>
                </a:solidFill>
              </a:rPr>
              <a:t>koruyup daha güvenli bir çalışma ortamı yaratarak,</a:t>
            </a:r>
          </a:p>
          <a:p>
            <a:pPr>
              <a:buFontTx/>
              <a:buNone/>
            </a:pPr>
            <a:r>
              <a:rPr lang="tr-TR" altLang="tr-TR" sz="2000" i="1" smtClean="0">
                <a:solidFill>
                  <a:srgbClr val="002060"/>
                </a:solidFill>
              </a:rPr>
              <a:t>İşin ve Çalışanın;</a:t>
            </a:r>
          </a:p>
          <a:p>
            <a:pPr>
              <a:buFontTx/>
              <a:buNone/>
            </a:pPr>
            <a:r>
              <a:rPr lang="tr-TR" altLang="tr-TR" sz="2000" i="1" smtClean="0">
                <a:solidFill>
                  <a:srgbClr val="002060"/>
                </a:solidFill>
              </a:rPr>
              <a:t>birbirine uyumunu sağlamak üzere kurulmuş</a:t>
            </a:r>
          </a:p>
          <a:p>
            <a:pPr>
              <a:buFontTx/>
              <a:buNone/>
            </a:pPr>
            <a:r>
              <a:rPr lang="tr-TR" altLang="tr-TR" sz="2000" i="1" smtClean="0">
                <a:solidFill>
                  <a:srgbClr val="002060"/>
                </a:solidFill>
              </a:rPr>
              <a:t>bir bilim dalıdır.</a:t>
            </a:r>
          </a:p>
          <a:p>
            <a:pPr>
              <a:buClr>
                <a:srgbClr val="008000"/>
              </a:buClr>
              <a:buFont typeface="Wingdings 2" pitchFamily="18" charset="2"/>
              <a:buChar char="E"/>
            </a:pPr>
            <a:r>
              <a:rPr lang="tr-TR" altLang="tr-TR" sz="2000" i="1" smtClean="0">
                <a:solidFill>
                  <a:srgbClr val="002060"/>
                </a:solidFill>
              </a:rPr>
              <a:t>Planlı</a:t>
            </a:r>
          </a:p>
          <a:p>
            <a:pPr>
              <a:buClr>
                <a:srgbClr val="008000"/>
              </a:buClr>
              <a:buFont typeface="Wingdings 2" pitchFamily="18" charset="2"/>
              <a:buChar char="E"/>
            </a:pPr>
            <a:r>
              <a:rPr lang="tr-TR" altLang="tr-TR" sz="2000" i="1" smtClean="0">
                <a:solidFill>
                  <a:srgbClr val="002060"/>
                </a:solidFill>
              </a:rPr>
              <a:t>Bilimsel</a:t>
            </a:r>
          </a:p>
          <a:p>
            <a:pPr>
              <a:buClr>
                <a:srgbClr val="008000"/>
              </a:buClr>
              <a:buFont typeface="Wingdings 2" pitchFamily="18" charset="2"/>
              <a:buChar char="E"/>
            </a:pPr>
            <a:r>
              <a:rPr lang="tr-TR" altLang="tr-TR" sz="2000" i="1" smtClean="0">
                <a:solidFill>
                  <a:srgbClr val="002060"/>
                </a:solidFill>
              </a:rPr>
              <a:t>Sürekli</a:t>
            </a:r>
            <a:endParaRPr lang="en-US" altLang="tr-TR" sz="2000" i="1" smtClean="0">
              <a:solidFill>
                <a:srgbClr val="002060"/>
              </a:solidFill>
            </a:endParaRPr>
          </a:p>
        </p:txBody>
      </p:sp>
      <p:pic>
        <p:nvPicPr>
          <p:cNvPr id="19461" name="Picture 5" descr="MENP063"/>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804025" y="908050"/>
            <a:ext cx="19478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314810"/>
      </p:ext>
    </p:extLst>
  </p:cSld>
  <p:clrMapOvr>
    <a:masterClrMapping/>
  </p:clrMapOvr>
  <p:transition/>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21 Grup"/>
          <p:cNvGrpSpPr>
            <a:grpSpLocks/>
          </p:cNvGrpSpPr>
          <p:nvPr/>
        </p:nvGrpSpPr>
        <p:grpSpPr bwMode="auto">
          <a:xfrm>
            <a:off x="428625" y="2286000"/>
            <a:ext cx="8286750" cy="2143125"/>
            <a:chOff x="571472" y="2643182"/>
            <a:chExt cx="8286808" cy="2143140"/>
          </a:xfrm>
        </p:grpSpPr>
        <p:cxnSp>
          <p:nvCxnSpPr>
            <p:cNvPr id="21" name="20 Düz Bağlayıcı"/>
            <p:cNvCxnSpPr/>
            <p:nvPr/>
          </p:nvCxnSpPr>
          <p:spPr>
            <a:xfrm rot="10800000" flipV="1">
              <a:off x="3071803" y="3714753"/>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rot="10800000" flipV="1">
              <a:off x="3929059" y="4357694"/>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rot="10800000" flipV="1">
              <a:off x="3929059" y="3071810"/>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8 Yuvarlatılmış Dikdörtgen"/>
            <p:cNvSpPr/>
            <p:nvPr>
              <p:custDataLst>
                <p:tags r:id="rId1"/>
              </p:custDataLst>
            </p:nvPr>
          </p:nvSpPr>
          <p:spPr>
            <a:xfrm>
              <a:off x="571472" y="3286125"/>
              <a:ext cx="2786083" cy="857256"/>
            </a:xfrm>
            <a:prstGeom prst="round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İSG’nde amaç</a:t>
              </a:r>
            </a:p>
          </p:txBody>
        </p:sp>
        <p:sp>
          <p:nvSpPr>
            <p:cNvPr id="10" name="9 Yuvarlatılmış Dikdörtgen"/>
            <p:cNvSpPr/>
            <p:nvPr>
              <p:custDataLst>
                <p:tags r:id="rId2"/>
              </p:custDataLst>
            </p:nvPr>
          </p:nvSpPr>
          <p:spPr>
            <a:xfrm>
              <a:off x="4714876" y="2643182"/>
              <a:ext cx="4143404" cy="857256"/>
            </a:xfrm>
            <a:prstGeom prst="roundRect">
              <a:avLst/>
            </a:prstGeom>
            <a:solidFill>
              <a:srgbClr val="00CC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Sağlık koşullarını iyileştirmek</a:t>
              </a:r>
            </a:p>
          </p:txBody>
        </p:sp>
        <p:sp>
          <p:nvSpPr>
            <p:cNvPr id="11" name="10 Yuvarlatılmış Dikdörtgen"/>
            <p:cNvSpPr/>
            <p:nvPr>
              <p:custDataLst>
                <p:tags r:id="rId3"/>
              </p:custDataLst>
            </p:nvPr>
          </p:nvSpPr>
          <p:spPr>
            <a:xfrm>
              <a:off x="4714876" y="3929066"/>
              <a:ext cx="4143404" cy="857256"/>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prstClr val="black"/>
                  </a:solidFill>
                  <a:latin typeface="Verdana" pitchFamily="34" charset="0"/>
                </a:rPr>
                <a:t>Güvenlik koşullarını iyileştirmek</a:t>
              </a:r>
            </a:p>
          </p:txBody>
        </p:sp>
        <p:cxnSp>
          <p:nvCxnSpPr>
            <p:cNvPr id="16" name="15 Düz Bağlayıcı"/>
            <p:cNvCxnSpPr/>
            <p:nvPr/>
          </p:nvCxnSpPr>
          <p:spPr>
            <a:xfrm rot="5400000">
              <a:off x="3286116" y="3713164"/>
              <a:ext cx="1285884"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6330549"/>
      </p:ext>
    </p:extLst>
  </p:cSld>
  <p:clrMapOvr>
    <a:masterClrMapping/>
  </p:clrMapOvr>
  <p:transition/>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custDataLst>
              <p:tags r:id="rId1"/>
            </p:custDataLst>
          </p:nvPr>
        </p:nvSpPr>
        <p:spPr bwMode="auto">
          <a:xfrm>
            <a:off x="1403350" y="2349500"/>
            <a:ext cx="6450013" cy="3095625"/>
          </a:xfrm>
          <a:prstGeom prst="rect">
            <a:avLst/>
          </a:prstGeom>
          <a:noFill/>
          <a:ln w="9525">
            <a:noFill/>
            <a:miter lim="800000"/>
            <a:headEnd/>
            <a:tailEnd/>
          </a:ln>
        </p:spPr>
        <p:txBody>
          <a:bodyPr>
            <a:spAutoFit/>
          </a:bodyPr>
          <a:lstStyle/>
          <a:p>
            <a:pPr lvl="2">
              <a:lnSpc>
                <a:spcPct val="170000"/>
              </a:lnSpc>
              <a:spcBef>
                <a:spcPct val="50000"/>
              </a:spcBef>
              <a:buClr>
                <a:srgbClr val="006600"/>
              </a:buClr>
              <a:buFont typeface="Wingdings 2" pitchFamily="18" charset="2"/>
              <a:buChar char="E"/>
              <a:defRPr/>
            </a:pPr>
            <a:r>
              <a:rPr lang="tr-TR" sz="3200" b="1" dirty="0">
                <a:solidFill>
                  <a:prstClr val="black"/>
                </a:solidFill>
              </a:rPr>
              <a:t> Bilimsellik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Yasalara uygunluk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Standartlara uygunluk</a:t>
            </a:r>
          </a:p>
        </p:txBody>
      </p:sp>
      <p:sp>
        <p:nvSpPr>
          <p:cNvPr id="21507" name="Rectangle 4"/>
          <p:cNvSpPr>
            <a:spLocks noChangeArrowheads="1"/>
          </p:cNvSpPr>
          <p:nvPr>
            <p:custDataLst>
              <p:tags r:id="rId2"/>
            </p:custDataLst>
          </p:nvPr>
        </p:nvSpPr>
        <p:spPr bwMode="auto">
          <a:xfrm>
            <a:off x="684213" y="908050"/>
            <a:ext cx="7775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tabLst>
                <a:tab pos="906463" algn="l"/>
              </a:tabLst>
            </a:pPr>
            <a:r>
              <a:rPr lang="tr-TR" altLang="tr-TR" sz="4000" b="1">
                <a:solidFill>
                  <a:srgbClr val="000066"/>
                </a:solidFill>
                <a:latin typeface="Verdana" pitchFamily="34" charset="0"/>
              </a:rPr>
              <a:t>Önceliğimiz ne olmalıdır?</a:t>
            </a:r>
          </a:p>
        </p:txBody>
      </p:sp>
    </p:spTree>
    <p:extLst>
      <p:ext uri="{BB962C8B-B14F-4D97-AF65-F5344CB8AC3E}">
        <p14:creationId xmlns:p14="http://schemas.microsoft.com/office/powerpoint/2010/main" val="4281702300"/>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custDataLst>
              <p:tags r:id="rId1"/>
            </p:custDataLst>
          </p:nvPr>
        </p:nvSpPr>
        <p:spPr>
          <a:xfrm>
            <a:off x="2570163" y="1412875"/>
            <a:ext cx="6573837" cy="4525963"/>
          </a:xfrm>
          <a:solidFill>
            <a:srgbClr val="FFFFFF"/>
          </a:solidFill>
        </p:spPr>
        <p:txBody>
          <a:bodyPr/>
          <a:lstStyle/>
          <a:p>
            <a:pPr>
              <a:lnSpc>
                <a:spcPct val="145000"/>
              </a:lnSpc>
              <a:buClr>
                <a:srgbClr val="006600"/>
              </a:buClr>
              <a:buFont typeface="Wingdings 2" pitchFamily="18" charset="2"/>
              <a:buChar char="E"/>
            </a:pPr>
            <a:r>
              <a:rPr lang="tr-TR" altLang="tr-TR" sz="2400" smtClean="0">
                <a:latin typeface="Verdana" pitchFamily="34" charset="0"/>
              </a:rPr>
              <a:t>İnsanların tutum ve davranışları</a:t>
            </a:r>
          </a:p>
          <a:p>
            <a:pPr>
              <a:lnSpc>
                <a:spcPct val="145000"/>
              </a:lnSpc>
              <a:buClr>
                <a:srgbClr val="006600"/>
              </a:buClr>
              <a:buFont typeface="Wingdings 2" pitchFamily="18" charset="2"/>
              <a:buChar char="E"/>
            </a:pPr>
            <a:r>
              <a:rPr lang="tr-TR" altLang="tr-TR" sz="2400" smtClean="0">
                <a:latin typeface="Verdana" pitchFamily="34" charset="0"/>
              </a:rPr>
              <a:t>Firmalarda iyi bir İSG yönetimi</a:t>
            </a:r>
          </a:p>
          <a:p>
            <a:pPr lvl="1">
              <a:lnSpc>
                <a:spcPct val="145000"/>
              </a:lnSpc>
              <a:buClr>
                <a:srgbClr val="006600"/>
              </a:buClr>
              <a:buFont typeface="Wingdings" pitchFamily="2" charset="2"/>
              <a:buChar char="F"/>
            </a:pPr>
            <a:r>
              <a:rPr lang="tr-TR" altLang="tr-TR" sz="2400" smtClean="0">
                <a:latin typeface="Verdana" pitchFamily="34" charset="0"/>
              </a:rPr>
              <a:t>İSG’ye öncelik verme</a:t>
            </a:r>
          </a:p>
          <a:p>
            <a:pPr lvl="1">
              <a:lnSpc>
                <a:spcPct val="145000"/>
              </a:lnSpc>
              <a:buClr>
                <a:srgbClr val="006600"/>
              </a:buClr>
              <a:buFont typeface="Wingdings" pitchFamily="2" charset="2"/>
              <a:buChar char="F"/>
            </a:pPr>
            <a:r>
              <a:rPr lang="tr-TR" altLang="tr-TR" sz="2400" smtClean="0">
                <a:latin typeface="Verdana" pitchFamily="34" charset="0"/>
              </a:rPr>
              <a:t>Risklerin değerlendirilmesi</a:t>
            </a:r>
          </a:p>
          <a:p>
            <a:pPr lvl="1">
              <a:lnSpc>
                <a:spcPct val="145000"/>
              </a:lnSpc>
              <a:buClr>
                <a:srgbClr val="006600"/>
              </a:buClr>
              <a:buFont typeface="Wingdings" pitchFamily="2" charset="2"/>
              <a:buChar char="F"/>
            </a:pPr>
            <a:r>
              <a:rPr lang="tr-TR" altLang="tr-TR" sz="2400" smtClean="0">
                <a:latin typeface="Verdana" pitchFamily="34" charset="0"/>
              </a:rPr>
              <a:t>Sürekli iyileştirme</a:t>
            </a:r>
          </a:p>
          <a:p>
            <a:pPr lvl="1">
              <a:lnSpc>
                <a:spcPct val="145000"/>
              </a:lnSpc>
              <a:buClr>
                <a:srgbClr val="006600"/>
              </a:buClr>
              <a:buFont typeface="Wingdings" pitchFamily="2" charset="2"/>
              <a:buChar char="F"/>
            </a:pPr>
            <a:r>
              <a:rPr lang="tr-TR" altLang="tr-TR" sz="2400" smtClean="0">
                <a:latin typeface="Verdana" pitchFamily="34" charset="0"/>
              </a:rPr>
              <a:t>Liderlik</a:t>
            </a:r>
          </a:p>
          <a:p>
            <a:pPr>
              <a:lnSpc>
                <a:spcPct val="145000"/>
              </a:lnSpc>
              <a:buClr>
                <a:srgbClr val="006600"/>
              </a:buClr>
              <a:buFont typeface="Wingdings 2" pitchFamily="18" charset="2"/>
              <a:buChar char="E"/>
            </a:pPr>
            <a:r>
              <a:rPr lang="tr-TR" altLang="tr-TR" sz="2400" smtClean="0">
                <a:latin typeface="Verdana" pitchFamily="34" charset="0"/>
              </a:rPr>
              <a:t>Politik taahhüt</a:t>
            </a:r>
            <a:endParaRPr lang="en-US" altLang="tr-TR" sz="2400" smtClean="0">
              <a:latin typeface="Verdana" pitchFamily="34" charset="0"/>
            </a:endParaRPr>
          </a:p>
        </p:txBody>
      </p:sp>
      <p:sp>
        <p:nvSpPr>
          <p:cNvPr id="22531" name="Text Box 14"/>
          <p:cNvSpPr txBox="1">
            <a:spLocks noChangeArrowheads="1"/>
          </p:cNvSpPr>
          <p:nvPr>
            <p:custDataLst>
              <p:tags r:id="rId2"/>
            </p:custDataLst>
          </p:nvPr>
        </p:nvSpPr>
        <p:spPr bwMode="auto">
          <a:xfrm>
            <a:off x="490538" y="71596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596657148"/>
      </p:ext>
    </p:extLst>
  </p:cSld>
  <p:clrMapOvr>
    <a:masterClrMapping/>
  </p:clrMapOvr>
  <p:transition/>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custDataLst>
              <p:tags r:id="rId1"/>
            </p:custDataLst>
          </p:nvPr>
        </p:nvSpPr>
        <p:spPr>
          <a:xfrm>
            <a:off x="1800225" y="1052513"/>
            <a:ext cx="7343775" cy="4525962"/>
          </a:xfrm>
          <a:solidFill>
            <a:srgbClr val="FFFFFF"/>
          </a:solidFill>
        </p:spPr>
        <p:txBody>
          <a:bodyPr>
            <a:normAutofit fontScale="85000" lnSpcReduction="10000"/>
          </a:bodyPr>
          <a:lstStyle/>
          <a:p>
            <a:pPr>
              <a:lnSpc>
                <a:spcPct val="150000"/>
              </a:lnSpc>
              <a:buFont typeface="Arial" charset="0"/>
              <a:buNone/>
            </a:pPr>
            <a:r>
              <a:rPr lang="tr-TR" altLang="tr-TR" sz="2400" b="1" smtClean="0">
                <a:latin typeface="Verdana" pitchFamily="34" charset="0"/>
              </a:rPr>
              <a:t>Ulusal düzey:</a:t>
            </a:r>
            <a:r>
              <a:rPr lang="tr-TR" altLang="tr-TR" sz="2400" b="1" u="sng" smtClean="0">
                <a:latin typeface="Verdana" pitchFamily="34" charset="0"/>
              </a:rPr>
              <a:t>  </a:t>
            </a:r>
          </a:p>
          <a:p>
            <a:pPr>
              <a:lnSpc>
                <a:spcPct val="150000"/>
              </a:lnSpc>
              <a:buClr>
                <a:srgbClr val="006600"/>
              </a:buClr>
              <a:buFont typeface="Wingdings 2" pitchFamily="18" charset="2"/>
              <a:buChar char="E"/>
            </a:pPr>
            <a:r>
              <a:rPr lang="tr-TR" altLang="tr-TR" sz="2400" smtClean="0">
                <a:latin typeface="Verdana" pitchFamily="34" charset="0"/>
              </a:rPr>
              <a:t>Tanıtım, bilinç artırma </a:t>
            </a:r>
          </a:p>
          <a:p>
            <a:pPr lvl="1">
              <a:lnSpc>
                <a:spcPct val="150000"/>
              </a:lnSpc>
              <a:buClr>
                <a:srgbClr val="006600"/>
              </a:buClr>
              <a:buFont typeface="Wingdings" pitchFamily="2" charset="2"/>
              <a:buChar char="F"/>
            </a:pPr>
            <a:r>
              <a:rPr lang="tr-TR" altLang="tr-TR" sz="2400" smtClean="0">
                <a:latin typeface="Verdana" pitchFamily="34" charset="0"/>
              </a:rPr>
              <a:t>AB mevzuatı </a:t>
            </a:r>
          </a:p>
          <a:p>
            <a:pPr lvl="1">
              <a:lnSpc>
                <a:spcPct val="150000"/>
              </a:lnSpc>
              <a:buClr>
                <a:srgbClr val="006600"/>
              </a:buClr>
              <a:buFont typeface="Wingdings" pitchFamily="2" charset="2"/>
              <a:buChar char="F"/>
            </a:pPr>
            <a:r>
              <a:rPr lang="tr-TR" altLang="tr-TR" sz="2400" smtClean="0">
                <a:latin typeface="Verdana" pitchFamily="34" charset="0"/>
              </a:rPr>
              <a:t>Uygulama rehberleri </a:t>
            </a:r>
          </a:p>
          <a:p>
            <a:pPr lvl="1">
              <a:lnSpc>
                <a:spcPct val="150000"/>
              </a:lnSpc>
              <a:buClr>
                <a:srgbClr val="006600"/>
              </a:buClr>
              <a:buFont typeface="Wingdings" pitchFamily="2" charset="2"/>
              <a:buChar char="F"/>
            </a:pPr>
            <a:r>
              <a:rPr lang="tr-TR" altLang="tr-TR" sz="2400" smtClean="0">
                <a:latin typeface="Verdana" pitchFamily="34" charset="0"/>
              </a:rPr>
              <a:t>ISG alanına yatırım yapmanın avantajları</a:t>
            </a:r>
          </a:p>
          <a:p>
            <a:pPr>
              <a:lnSpc>
                <a:spcPct val="150000"/>
              </a:lnSpc>
              <a:buClr>
                <a:srgbClr val="006600"/>
              </a:buClr>
              <a:buFont typeface="Wingdings 2" pitchFamily="18" charset="2"/>
              <a:buChar char="E"/>
            </a:pPr>
            <a:r>
              <a:rPr lang="tr-TR" altLang="tr-TR" sz="2400" smtClean="0">
                <a:latin typeface="Verdana" pitchFamily="34" charset="0"/>
              </a:rPr>
              <a:t>Ulusal ve sektörel düzeyde “Sosyal Diyalog” </a:t>
            </a:r>
          </a:p>
          <a:p>
            <a:pPr>
              <a:lnSpc>
                <a:spcPct val="150000"/>
              </a:lnSpc>
              <a:buClr>
                <a:srgbClr val="006600"/>
              </a:buClr>
              <a:buFont typeface="Wingdings 2" pitchFamily="18" charset="2"/>
              <a:buChar char="E"/>
            </a:pPr>
            <a:r>
              <a:rPr lang="tr-TR" altLang="tr-TR" sz="2400" smtClean="0">
                <a:latin typeface="Verdana" pitchFamily="34" charset="0"/>
              </a:rPr>
              <a:t>İSG eğitimi</a:t>
            </a:r>
          </a:p>
          <a:p>
            <a:pPr>
              <a:lnSpc>
                <a:spcPct val="150000"/>
              </a:lnSpc>
              <a:buClr>
                <a:srgbClr val="006600"/>
              </a:buClr>
              <a:buFont typeface="Wingdings 2" pitchFamily="18" charset="2"/>
              <a:buChar char="E"/>
            </a:pPr>
            <a:r>
              <a:rPr lang="tr-TR" altLang="tr-TR" sz="2400" smtClean="0">
                <a:latin typeface="Verdana" pitchFamily="34" charset="0"/>
              </a:rPr>
              <a:t>İSG bilgi yönetimi </a:t>
            </a:r>
          </a:p>
          <a:p>
            <a:pPr>
              <a:lnSpc>
                <a:spcPct val="150000"/>
              </a:lnSpc>
              <a:buClr>
                <a:srgbClr val="006600"/>
              </a:buClr>
              <a:buFont typeface="Wingdings 2" pitchFamily="18" charset="2"/>
              <a:buChar char="E"/>
            </a:pPr>
            <a:r>
              <a:rPr lang="tr-TR" altLang="tr-TR" sz="2400" smtClean="0">
                <a:latin typeface="Verdana" pitchFamily="34" charset="0"/>
              </a:rPr>
              <a:t>Yaptırım</a:t>
            </a:r>
          </a:p>
        </p:txBody>
      </p:sp>
      <p:sp>
        <p:nvSpPr>
          <p:cNvPr id="23555" name="Text Box 14"/>
          <p:cNvSpPr txBox="1">
            <a:spLocks noChangeArrowheads="1"/>
          </p:cNvSpPr>
          <p:nvPr>
            <p:custDataLst>
              <p:tags r:id="rId2"/>
            </p:custDataLst>
          </p:nvPr>
        </p:nvSpPr>
        <p:spPr bwMode="auto">
          <a:xfrm>
            <a:off x="539750" y="333375"/>
            <a:ext cx="81851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975602152"/>
      </p:ext>
    </p:extLst>
  </p:cSld>
  <p:clrMapOvr>
    <a:masterClrMapping/>
  </p:clrMapOvr>
  <p:transition/>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custDataLst>
              <p:tags r:id="rId1"/>
            </p:custDataLst>
          </p:nvPr>
        </p:nvSpPr>
        <p:spPr>
          <a:xfrm>
            <a:off x="852488" y="981075"/>
            <a:ext cx="8291512" cy="4681538"/>
          </a:xfrm>
          <a:solidFill>
            <a:srgbClr val="FFFFFF"/>
          </a:solidFill>
        </p:spPr>
        <p:txBody>
          <a:bodyPr>
            <a:normAutofit fontScale="85000" lnSpcReduction="10000"/>
          </a:bodyPr>
          <a:lstStyle/>
          <a:p>
            <a:pPr>
              <a:lnSpc>
                <a:spcPct val="150000"/>
              </a:lnSpc>
              <a:buFont typeface="Arial" charset="0"/>
              <a:buNone/>
            </a:pPr>
            <a:r>
              <a:rPr lang="tr-TR" altLang="tr-TR" sz="2000" b="1" smtClean="0">
                <a:latin typeface="Verdana" pitchFamily="34" charset="0"/>
              </a:rPr>
              <a:t>İşletme düzeyinde</a:t>
            </a:r>
          </a:p>
          <a:p>
            <a:pPr>
              <a:lnSpc>
                <a:spcPct val="150000"/>
              </a:lnSpc>
              <a:buFont typeface="Arial" charset="0"/>
              <a:buNone/>
            </a:pPr>
            <a:r>
              <a:rPr lang="tr-TR" altLang="tr-TR" sz="2000" smtClean="0">
                <a:latin typeface="Verdana" pitchFamily="34" charset="0"/>
              </a:rPr>
              <a:t>Sosyal diyalog:</a:t>
            </a:r>
          </a:p>
          <a:p>
            <a:pPr lvl="2">
              <a:lnSpc>
                <a:spcPct val="150000"/>
              </a:lnSpc>
              <a:buClr>
                <a:srgbClr val="006600"/>
              </a:buClr>
              <a:buFont typeface="Wingdings" pitchFamily="2" charset="2"/>
              <a:buChar char="F"/>
            </a:pPr>
            <a:r>
              <a:rPr lang="tr-TR" altLang="tr-TR" sz="2000" smtClean="0">
                <a:latin typeface="Verdana" pitchFamily="34" charset="0"/>
              </a:rPr>
              <a:t>Çalışanların katılımı</a:t>
            </a:r>
          </a:p>
          <a:p>
            <a:pPr>
              <a:lnSpc>
                <a:spcPct val="150000"/>
              </a:lnSpc>
              <a:buClr>
                <a:srgbClr val="006600"/>
              </a:buClr>
              <a:buFont typeface="Wingdings 2" pitchFamily="18" charset="2"/>
              <a:buChar char="E"/>
            </a:pPr>
            <a:r>
              <a:rPr lang="tr-TR" altLang="tr-TR" sz="2000" smtClean="0">
                <a:latin typeface="Verdana" pitchFamily="34" charset="0"/>
              </a:rPr>
              <a:t>İşletme içinde tanıtım</a:t>
            </a:r>
          </a:p>
          <a:p>
            <a:pPr lvl="2">
              <a:lnSpc>
                <a:spcPct val="150000"/>
              </a:lnSpc>
              <a:buClr>
                <a:srgbClr val="006600"/>
              </a:buClr>
              <a:buFont typeface="Wingdings" pitchFamily="2" charset="2"/>
              <a:buChar char="F"/>
            </a:pPr>
            <a:r>
              <a:rPr lang="tr-TR" altLang="tr-TR" sz="2000" smtClean="0">
                <a:latin typeface="Verdana" pitchFamily="34" charset="0"/>
              </a:rPr>
              <a:t>Risk bilinci</a:t>
            </a:r>
          </a:p>
          <a:p>
            <a:pPr lvl="2">
              <a:lnSpc>
                <a:spcPct val="150000"/>
              </a:lnSpc>
              <a:buClr>
                <a:srgbClr val="006600"/>
              </a:buClr>
              <a:buFont typeface="Wingdings" pitchFamily="2" charset="2"/>
              <a:buChar char="F"/>
            </a:pPr>
            <a:r>
              <a:rPr lang="tr-TR" altLang="tr-TR" sz="2000" smtClean="0">
                <a:latin typeface="Verdana" pitchFamily="34" charset="0"/>
              </a:rPr>
              <a:t>Çözüm bilinci</a:t>
            </a:r>
          </a:p>
          <a:p>
            <a:pPr lvl="2">
              <a:lnSpc>
                <a:spcPct val="150000"/>
              </a:lnSpc>
              <a:buClr>
                <a:srgbClr val="006600"/>
              </a:buClr>
              <a:buFont typeface="Wingdings" pitchFamily="2" charset="2"/>
              <a:buChar char="F"/>
            </a:pPr>
            <a:r>
              <a:rPr lang="tr-TR" altLang="tr-TR" sz="2000" smtClean="0">
                <a:latin typeface="Verdana" pitchFamily="34" charset="0"/>
              </a:rPr>
              <a:t>Avantajlar bilinci</a:t>
            </a:r>
          </a:p>
          <a:p>
            <a:pPr>
              <a:lnSpc>
                <a:spcPct val="150000"/>
              </a:lnSpc>
              <a:buClr>
                <a:srgbClr val="006600"/>
              </a:buClr>
              <a:buFont typeface="Wingdings 2" pitchFamily="18" charset="2"/>
              <a:buChar char="E"/>
            </a:pPr>
            <a:r>
              <a:rPr lang="tr-TR" altLang="tr-TR" sz="2000" smtClean="0">
                <a:latin typeface="Verdana" pitchFamily="34" charset="0"/>
              </a:rPr>
              <a:t>İSG temsilcileri, ISG hizmetleri, (güvenlik uzmanları, doktorlar ve hemşireler)</a:t>
            </a:r>
          </a:p>
          <a:p>
            <a:pPr>
              <a:lnSpc>
                <a:spcPct val="150000"/>
              </a:lnSpc>
              <a:buClr>
                <a:srgbClr val="006600"/>
              </a:buClr>
              <a:buFont typeface="Wingdings 2" pitchFamily="18" charset="2"/>
              <a:buChar char="E"/>
            </a:pPr>
            <a:r>
              <a:rPr lang="tr-TR" altLang="tr-TR" sz="2000" smtClean="0">
                <a:latin typeface="Verdana" pitchFamily="34" charset="0"/>
              </a:rPr>
              <a:t>Eğitim</a:t>
            </a:r>
          </a:p>
          <a:p>
            <a:pPr>
              <a:lnSpc>
                <a:spcPct val="150000"/>
              </a:lnSpc>
              <a:buClr>
                <a:srgbClr val="006600"/>
              </a:buClr>
              <a:buFont typeface="Wingdings 2" pitchFamily="18" charset="2"/>
              <a:buChar char="E"/>
            </a:pPr>
            <a:r>
              <a:rPr lang="tr-TR" altLang="tr-TR" sz="2000" smtClean="0">
                <a:latin typeface="Verdana" pitchFamily="34" charset="0"/>
              </a:rPr>
              <a:t>Sektörel ve bölgesel düzeyde işbirliği </a:t>
            </a:r>
          </a:p>
        </p:txBody>
      </p:sp>
      <p:sp>
        <p:nvSpPr>
          <p:cNvPr id="24579" name="Text Box 14"/>
          <p:cNvSpPr txBox="1">
            <a:spLocks noChangeArrowheads="1"/>
          </p:cNvSpPr>
          <p:nvPr>
            <p:custDataLst>
              <p:tags r:id="rId2"/>
            </p:custDataLst>
          </p:nvPr>
        </p:nvSpPr>
        <p:spPr bwMode="auto">
          <a:xfrm>
            <a:off x="323850" y="40481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601659484"/>
      </p:ext>
    </p:extLst>
  </p:cSld>
  <p:clrMapOvr>
    <a:masterClrMapping/>
  </p:clrMapOvr>
  <p:transition/>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476250"/>
            <a:ext cx="8229600" cy="1223963"/>
          </a:xfrm>
        </p:spPr>
        <p:txBody>
          <a:bodyPr>
            <a:normAutofit fontScale="90000"/>
          </a:bodyPr>
          <a:lstStyle/>
          <a:p>
            <a:r>
              <a:rPr lang="tr-TR" altLang="tr-TR" smtClean="0"/>
              <a:t>İSG’ nin İşletme Yönetimindeki Yeri</a:t>
            </a:r>
          </a:p>
        </p:txBody>
      </p:sp>
      <p:sp>
        <p:nvSpPr>
          <p:cNvPr id="25603" name="İçerik Yer Tutucusu 2"/>
          <p:cNvSpPr>
            <a:spLocks noGrp="1"/>
          </p:cNvSpPr>
          <p:nvPr>
            <p:ph idx="1"/>
          </p:nvPr>
        </p:nvSpPr>
        <p:spPr>
          <a:xfrm>
            <a:off x="457200" y="1916113"/>
            <a:ext cx="8229600" cy="4681537"/>
          </a:xfrm>
        </p:spPr>
        <p:txBody>
          <a:bodyPr/>
          <a:lstStyle/>
          <a:p>
            <a:r>
              <a:rPr lang="tr-TR" altLang="tr-TR" smtClean="0"/>
              <a:t>İngiltere İş Sağlığı ve Güvenliği Kurulu (HSE) yıllarca iş sağlığı ve güvenliği ile karlılık arasında bir bağlantı olduğunu savunmuştur. İşletmeler, kazaların gerçek maliyetini belirleyemediği ve bu bilince sahip olmadıkları sürece kazaları azaltmak veya kazaların önüne geçmek mümkün değildir.</a:t>
            </a:r>
          </a:p>
          <a:p>
            <a:endParaRPr lang="tr-TR" altLang="tr-TR" smtClean="0"/>
          </a:p>
        </p:txBody>
      </p:sp>
    </p:spTree>
    <p:extLst>
      <p:ext uri="{BB962C8B-B14F-4D97-AF65-F5344CB8AC3E}">
        <p14:creationId xmlns:p14="http://schemas.microsoft.com/office/powerpoint/2010/main" val="159808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p:txBody>
          <a:bodyPr/>
          <a:lstStyle/>
          <a:p>
            <a:endParaRPr lang="tr-TR" altLang="tr-TR" smtClean="0"/>
          </a:p>
        </p:txBody>
      </p:sp>
      <p:pic>
        <p:nvPicPr>
          <p:cNvPr id="2662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28008" y="1935163"/>
            <a:ext cx="6087984" cy="4389437"/>
          </a:xfrm>
        </p:spPr>
      </p:pic>
    </p:spTree>
    <p:extLst>
      <p:ext uri="{BB962C8B-B14F-4D97-AF65-F5344CB8AC3E}">
        <p14:creationId xmlns:p14="http://schemas.microsoft.com/office/powerpoint/2010/main" val="3789548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274638"/>
            <a:ext cx="8229600" cy="2290762"/>
          </a:xfrm>
        </p:spPr>
        <p:txBody>
          <a:bodyPr/>
          <a:lstStyle/>
          <a:p>
            <a:endParaRPr lang="tr-TR" altLang="tr-TR" smtClean="0"/>
          </a:p>
        </p:txBody>
      </p:sp>
      <p:sp>
        <p:nvSpPr>
          <p:cNvPr id="27651" name="İçerik Yer Tutucusu 2"/>
          <p:cNvSpPr>
            <a:spLocks noGrp="1"/>
          </p:cNvSpPr>
          <p:nvPr>
            <p:ph idx="1"/>
          </p:nvPr>
        </p:nvSpPr>
        <p:spPr>
          <a:xfrm>
            <a:off x="457200" y="2852738"/>
            <a:ext cx="8229600" cy="3816350"/>
          </a:xfrm>
        </p:spPr>
        <p:txBody>
          <a:bodyPr>
            <a:normAutofit lnSpcReduction="10000"/>
          </a:bodyPr>
          <a:lstStyle/>
          <a:p>
            <a:pPr>
              <a:lnSpc>
                <a:spcPct val="170000"/>
              </a:lnSpc>
            </a:pPr>
            <a:r>
              <a:rPr lang="tr-TR" altLang="tr-TR" sz="2400" smtClean="0"/>
              <a:t>İş kazaları ile meslek hastalıkları nedeniyle oluşabilecek zararı azaltabilmek için işletmelerin iş sağlığı ve güvenliği için bütçelerinde bu konulara ayıracakları fon bulunmalı, yönetimin iş sağlığı ve güvenliği konularının önemi açısından bilinçli olması ve bu konularda kararlı ve etkili kuralların uygulanmasının sağlanması gerekmektedir.</a:t>
            </a:r>
          </a:p>
          <a:p>
            <a:pPr>
              <a:lnSpc>
                <a:spcPct val="170000"/>
              </a:lnSpc>
            </a:pPr>
            <a:endParaRPr lang="tr-TR" altLang="tr-TR" sz="2400" smtClean="0"/>
          </a:p>
        </p:txBody>
      </p:sp>
      <p:pic>
        <p:nvPicPr>
          <p:cNvPr id="27652" name="Picture 3"/>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051050" y="260648"/>
            <a:ext cx="5113338"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97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p:txBody>
          <a:bodyPr>
            <a:normAutofit fontScale="90000"/>
          </a:bodyPr>
          <a:lstStyle/>
          <a:p>
            <a:r>
              <a:rPr lang="tr-TR" altLang="tr-TR" smtClean="0"/>
              <a:t>İşyerlerinde Risk Önleme Kültürü</a:t>
            </a:r>
          </a:p>
        </p:txBody>
      </p:sp>
      <p:sp>
        <p:nvSpPr>
          <p:cNvPr id="28675" name="İçerik Yer Tutucusu 2"/>
          <p:cNvSpPr>
            <a:spLocks noGrp="1"/>
          </p:cNvSpPr>
          <p:nvPr>
            <p:ph idx="1"/>
          </p:nvPr>
        </p:nvSpPr>
        <p:spPr/>
        <p:txBody>
          <a:bodyPr>
            <a:normAutofit lnSpcReduction="10000"/>
          </a:bodyPr>
          <a:lstStyle/>
          <a:p>
            <a:pPr>
              <a:lnSpc>
                <a:spcPct val="150000"/>
              </a:lnSpc>
            </a:pPr>
            <a:r>
              <a:rPr lang="tr-TR" altLang="tr-TR" sz="2400" smtClean="0"/>
              <a:t>Etkin bir “İş Sağlığı ve Güvenliği Risk Yönetim Kültürü” için herkesin buna gerçekten inanması gerekir. </a:t>
            </a:r>
          </a:p>
          <a:p>
            <a:pPr>
              <a:lnSpc>
                <a:spcPct val="150000"/>
              </a:lnSpc>
            </a:pPr>
            <a:r>
              <a:rPr lang="tr-TR" altLang="tr-TR" sz="2400" smtClean="0"/>
              <a:t>İş emniyeti önceliği hakkında yönetimden gelen istikrar sinyalleri, tehlikelerin ve risklerin kontrol edilmesi ve tanınması için önemlidir.</a:t>
            </a:r>
          </a:p>
          <a:p>
            <a:pPr>
              <a:lnSpc>
                <a:spcPct val="150000"/>
              </a:lnSpc>
            </a:pPr>
            <a:r>
              <a:rPr lang="tr-TR" altLang="tr-TR" sz="2400" smtClean="0"/>
              <a:t>Uygun bir “İş Emniyeti Kültürü” nü başarmak için bir organizasyonun risklere karşı sahip olacağı genel davranış biçiminin büyük önemi vardır.</a:t>
            </a:r>
          </a:p>
          <a:p>
            <a:pPr>
              <a:lnSpc>
                <a:spcPct val="150000"/>
              </a:lnSpc>
            </a:pPr>
            <a:endParaRPr lang="tr-TR" altLang="tr-TR" sz="2400" smtClean="0"/>
          </a:p>
        </p:txBody>
      </p:sp>
    </p:spTree>
    <p:extLst>
      <p:ext uri="{BB962C8B-B14F-4D97-AF65-F5344CB8AC3E}">
        <p14:creationId xmlns:p14="http://schemas.microsoft.com/office/powerpoint/2010/main" val="4137276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274638"/>
            <a:ext cx="8229600" cy="1498600"/>
          </a:xfrm>
        </p:spPr>
        <p:txBody>
          <a:bodyPr/>
          <a:lstStyle/>
          <a:p>
            <a:pPr algn="l"/>
            <a:r>
              <a:rPr lang="tr-TR" altLang="tr-TR" sz="4000" smtClean="0"/>
              <a:t>Güvenlik Kültürünün Önemi ve Günlük Yaşamdaki Yeri</a:t>
            </a:r>
          </a:p>
        </p:txBody>
      </p:sp>
      <p:sp>
        <p:nvSpPr>
          <p:cNvPr id="29699" name="İçerik Yer Tutucusu 2"/>
          <p:cNvSpPr>
            <a:spLocks noGrp="1"/>
          </p:cNvSpPr>
          <p:nvPr>
            <p:ph idx="1"/>
          </p:nvPr>
        </p:nvSpPr>
        <p:spPr>
          <a:xfrm>
            <a:off x="457200" y="1628775"/>
            <a:ext cx="8229600" cy="4608513"/>
          </a:xfrm>
        </p:spPr>
        <p:txBody>
          <a:bodyPr>
            <a:normAutofit fontScale="92500"/>
          </a:bodyPr>
          <a:lstStyle/>
          <a:p>
            <a:pPr>
              <a:lnSpc>
                <a:spcPct val="160000"/>
              </a:lnSpc>
            </a:pPr>
            <a:r>
              <a:rPr lang="tr-TR" altLang="tr-TR" sz="2400" smtClean="0"/>
              <a:t>Her şeyden önce, birbirlerinin varlık nedeni olan isçi ve işverenin işbirliği zemininde yapması gereken o kadar çok şey var ki. Ayrıca işçi ve işverenin, Devletin konu ile ilgili birimleri ile işbirliği yapması ve koordineli çalışması gereklidir. </a:t>
            </a:r>
          </a:p>
          <a:p>
            <a:pPr>
              <a:lnSpc>
                <a:spcPct val="160000"/>
              </a:lnSpc>
            </a:pPr>
            <a:r>
              <a:rPr lang="tr-TR" altLang="tr-TR" sz="2400" smtClean="0"/>
              <a:t>Bu da yetmez. Başta meslek kuruluşları ve sendikalar olmak üzere  Üniversiteler, iş sağlığı ve güvenliği alanında çalışan firmalar da dahil geniş bir yelpazede işbirliği gereklidir.</a:t>
            </a:r>
          </a:p>
          <a:p>
            <a:endParaRPr lang="tr-TR" altLang="tr-TR" smtClean="0"/>
          </a:p>
        </p:txBody>
      </p:sp>
    </p:spTree>
    <p:extLst>
      <p:ext uri="{BB962C8B-B14F-4D97-AF65-F5344CB8AC3E}">
        <p14:creationId xmlns:p14="http://schemas.microsoft.com/office/powerpoint/2010/main" val="1366503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457200"/>
            <a:ext cx="7776864" cy="1171600"/>
          </a:xfrm>
        </p:spPr>
        <p:txBody>
          <a:bodyPr rtlCol="0">
            <a:normAutofit fontScale="90000"/>
          </a:bodyPr>
          <a:lstStyle/>
          <a:p>
            <a:pPr fontAlgn="auto">
              <a:spcAft>
                <a:spcPts val="0"/>
              </a:spcAft>
              <a:defRPr/>
            </a:pPr>
            <a:r>
              <a:rPr lang="tr-TR" dirty="0" smtClean="0"/>
              <a:t>Güvenlik Kültürünün Oluşturulması ve Devamının Sağlanması</a:t>
            </a:r>
            <a:endParaRPr lang="tr-TR" dirty="0"/>
          </a:p>
        </p:txBody>
      </p:sp>
      <p:sp>
        <p:nvSpPr>
          <p:cNvPr id="3" name="İçerik Yer Tutucusu 2"/>
          <p:cNvSpPr>
            <a:spLocks noGrp="1"/>
          </p:cNvSpPr>
          <p:nvPr>
            <p:ph idx="1"/>
          </p:nvPr>
        </p:nvSpPr>
        <p:spPr>
          <a:xfrm>
            <a:off x="457200" y="1600200"/>
            <a:ext cx="8229600" cy="5141913"/>
          </a:xfrm>
        </p:spPr>
        <p:txBody>
          <a:bodyPr rtlCol="0">
            <a:normAutofit fontScale="92500" lnSpcReduction="10000"/>
          </a:bodyPr>
          <a:lstStyle/>
          <a:p>
            <a:pPr fontAlgn="auto">
              <a:lnSpc>
                <a:spcPct val="150000"/>
              </a:lnSpc>
              <a:spcAft>
                <a:spcPts val="0"/>
              </a:spcAft>
              <a:buFont typeface="Arial" pitchFamily="34" charset="0"/>
              <a:buChar char="•"/>
              <a:defRPr/>
            </a:pPr>
            <a:r>
              <a:rPr lang="tr-TR" sz="2400" dirty="0" smtClean="0"/>
              <a:t>İş kazaları ve meslek hastalıklarının önlenerek sağlıklı ve güvenli işyerleri oluşturulması, böylece kaliteli ve verimli üretim gerçekleştirilebilmesi için konunun uzmanı kişi ve kuruluşlarla işbirliği yapılması ve ekip çalışması gerçekleştirilmesi büyük önem taşımaktadır. </a:t>
            </a:r>
          </a:p>
          <a:p>
            <a:pPr fontAlgn="auto">
              <a:lnSpc>
                <a:spcPct val="150000"/>
              </a:lnSpc>
              <a:spcAft>
                <a:spcPts val="0"/>
              </a:spcAft>
              <a:buFont typeface="Arial" pitchFamily="34" charset="0"/>
              <a:buChar char="•"/>
              <a:defRPr/>
            </a:pPr>
            <a:r>
              <a:rPr lang="tr-TR" sz="2400" dirty="0" smtClean="0"/>
              <a:t>İş sağlığı ve güvenliği mevzuatının gerektirdiği yasal zorunlulukların yerine getirilmesi kadar, büyük üzüntülere, maddi kayıplara ve tazminatlara neden olan iş kazaları ve meslek hastalıklarının önlenebilmesi için bu tür bir çalışma yapılması gereklidir. </a:t>
            </a:r>
          </a:p>
          <a:p>
            <a:pPr fontAlgn="auto">
              <a:lnSpc>
                <a:spcPct val="150000"/>
              </a:lnSpc>
              <a:spcAft>
                <a:spcPts val="0"/>
              </a:spcAft>
              <a:buFont typeface="Arial" pitchFamily="34" charset="0"/>
              <a:buChar char="•"/>
              <a:defRPr/>
            </a:pPr>
            <a:endParaRPr lang="tr-TR" sz="2400" dirty="0"/>
          </a:p>
        </p:txBody>
      </p:sp>
    </p:spTree>
    <p:extLst>
      <p:ext uri="{BB962C8B-B14F-4D97-AF65-F5344CB8AC3E}">
        <p14:creationId xmlns:p14="http://schemas.microsoft.com/office/powerpoint/2010/main" val="3963922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p:txBody>
          <a:bodyPr/>
          <a:lstStyle/>
          <a:p>
            <a:endParaRPr lang="tr-TR" altLang="tr-TR" smtClean="0"/>
          </a:p>
        </p:txBody>
      </p:sp>
      <p:sp>
        <p:nvSpPr>
          <p:cNvPr id="31747" name="İçerik Yer Tutucusu 2"/>
          <p:cNvSpPr>
            <a:spLocks noGrp="1"/>
          </p:cNvSpPr>
          <p:nvPr>
            <p:ph idx="1"/>
          </p:nvPr>
        </p:nvSpPr>
        <p:spPr/>
        <p:txBody>
          <a:bodyPr/>
          <a:lstStyle/>
          <a:p>
            <a:endParaRPr lang="tr-TR" altLang="tr-TR" smtClean="0"/>
          </a:p>
        </p:txBody>
      </p:sp>
      <p:pic>
        <p:nvPicPr>
          <p:cNvPr id="3174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54025" y="188913"/>
            <a:ext cx="8366125"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978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539750" y="260350"/>
            <a:ext cx="8229600" cy="1944688"/>
          </a:xfrm>
        </p:spPr>
        <p:txBody>
          <a:bodyPr/>
          <a:lstStyle/>
          <a:p>
            <a:pPr algn="l"/>
            <a:r>
              <a:rPr lang="tr-TR" altLang="tr-TR" sz="4000" b="1" smtClean="0"/>
              <a:t>Özetle</a:t>
            </a:r>
            <a:r>
              <a:rPr lang="tr-TR" altLang="tr-TR" sz="4000" smtClean="0"/>
              <a:t> Güvenlik Kültürünün Oluşturulmasında Ulusal Kurum ve Kuruluşlara Düşen Görevler</a:t>
            </a:r>
          </a:p>
        </p:txBody>
      </p:sp>
      <p:sp>
        <p:nvSpPr>
          <p:cNvPr id="3" name="İçerik Yer Tutucusu 2"/>
          <p:cNvSpPr>
            <a:spLocks noGrp="1"/>
          </p:cNvSpPr>
          <p:nvPr>
            <p:ph idx="1"/>
          </p:nvPr>
        </p:nvSpPr>
        <p:spPr>
          <a:xfrm>
            <a:off x="457200" y="2205038"/>
            <a:ext cx="8229600" cy="4652962"/>
          </a:xfrm>
        </p:spPr>
        <p:txBody>
          <a:bodyPr rtlCol="0">
            <a:normAutofit/>
          </a:bodyPr>
          <a:lstStyle/>
          <a:p>
            <a:pPr fontAlgn="auto">
              <a:spcAft>
                <a:spcPts val="0"/>
              </a:spcAft>
              <a:buFont typeface="Arial" pitchFamily="34" charset="0"/>
              <a:buChar char="•"/>
              <a:defRPr/>
            </a:pPr>
            <a:r>
              <a:rPr lang="tr-TR" dirty="0" smtClean="0"/>
              <a:t>Tanıtım, bilinç artırma </a:t>
            </a:r>
          </a:p>
          <a:p>
            <a:pPr fontAlgn="auto">
              <a:spcAft>
                <a:spcPts val="0"/>
              </a:spcAft>
              <a:buFont typeface="Arial" pitchFamily="34" charset="0"/>
              <a:buChar char="•"/>
              <a:defRPr/>
            </a:pPr>
            <a:r>
              <a:rPr lang="tr-TR" dirty="0" smtClean="0"/>
              <a:t>AB mevzuatı </a:t>
            </a:r>
          </a:p>
          <a:p>
            <a:pPr fontAlgn="auto">
              <a:spcAft>
                <a:spcPts val="0"/>
              </a:spcAft>
              <a:buFont typeface="Arial" pitchFamily="34" charset="0"/>
              <a:buChar char="•"/>
              <a:defRPr/>
            </a:pPr>
            <a:r>
              <a:rPr lang="tr-TR" dirty="0" smtClean="0"/>
              <a:t>Uygulama rehberleri </a:t>
            </a:r>
          </a:p>
          <a:p>
            <a:pPr fontAlgn="auto">
              <a:spcAft>
                <a:spcPts val="0"/>
              </a:spcAft>
              <a:buFont typeface="Arial" pitchFamily="34" charset="0"/>
              <a:buChar char="•"/>
              <a:defRPr/>
            </a:pPr>
            <a:r>
              <a:rPr lang="tr-TR" dirty="0" smtClean="0"/>
              <a:t>ISG alanına yatırım yapmanın avantajları</a:t>
            </a:r>
          </a:p>
          <a:p>
            <a:pPr fontAlgn="auto">
              <a:spcAft>
                <a:spcPts val="0"/>
              </a:spcAft>
              <a:buFont typeface="Arial" pitchFamily="34" charset="0"/>
              <a:buChar char="•"/>
              <a:defRPr/>
            </a:pPr>
            <a:r>
              <a:rPr lang="tr-TR" dirty="0" smtClean="0"/>
              <a:t>Ulusal ve </a:t>
            </a:r>
            <a:r>
              <a:rPr lang="tr-TR" dirty="0" err="1" smtClean="0"/>
              <a:t>sektörel</a:t>
            </a:r>
            <a:r>
              <a:rPr lang="tr-TR" dirty="0" smtClean="0"/>
              <a:t> düzeyde “Sosyal Diyalog” </a:t>
            </a:r>
          </a:p>
          <a:p>
            <a:pPr fontAlgn="auto">
              <a:spcAft>
                <a:spcPts val="0"/>
              </a:spcAft>
              <a:buFont typeface="Arial" pitchFamily="34" charset="0"/>
              <a:buChar char="•"/>
              <a:defRPr/>
            </a:pPr>
            <a:r>
              <a:rPr lang="tr-TR" dirty="0" smtClean="0"/>
              <a:t>İSG eğitimi</a:t>
            </a:r>
          </a:p>
          <a:p>
            <a:pPr fontAlgn="auto">
              <a:spcAft>
                <a:spcPts val="0"/>
              </a:spcAft>
              <a:buFont typeface="Arial" pitchFamily="34" charset="0"/>
              <a:buChar char="•"/>
              <a:defRPr/>
            </a:pPr>
            <a:r>
              <a:rPr lang="tr-TR" dirty="0" smtClean="0"/>
              <a:t>İSG bilgi yönetimi </a:t>
            </a:r>
          </a:p>
          <a:p>
            <a:pPr fontAlgn="auto">
              <a:spcAft>
                <a:spcPts val="0"/>
              </a:spcAft>
              <a:buFont typeface="Arial" pitchFamily="34" charset="0"/>
              <a:buChar char="•"/>
              <a:defRPr/>
            </a:pPr>
            <a:r>
              <a:rPr lang="tr-TR" dirty="0" smtClean="0"/>
              <a:t>Yaptırım</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8620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908050"/>
            <a:ext cx="8229600" cy="576263"/>
          </a:xfrm>
        </p:spPr>
        <p:txBody>
          <a:bodyPr rtlCol="0">
            <a:normAutofit fontScale="90000"/>
          </a:bodyPr>
          <a:lstStyle/>
          <a:p>
            <a:pPr algn="l" fontAlgn="auto">
              <a:spcAft>
                <a:spcPts val="0"/>
              </a:spcAft>
              <a:defRPr/>
            </a:pPr>
            <a:r>
              <a:rPr lang="tr-TR" dirty="0" smtClean="0"/>
              <a:t>Devletin Görevleri</a:t>
            </a:r>
            <a:br>
              <a:rPr lang="tr-TR" dirty="0" smtClean="0"/>
            </a:br>
            <a:endParaRPr lang="tr-TR" dirty="0"/>
          </a:p>
        </p:txBody>
      </p:sp>
      <p:sp>
        <p:nvSpPr>
          <p:cNvPr id="33795" name="İçerik Yer Tutucusu 2"/>
          <p:cNvSpPr>
            <a:spLocks noGrp="1"/>
          </p:cNvSpPr>
          <p:nvPr>
            <p:ph idx="1"/>
          </p:nvPr>
        </p:nvSpPr>
        <p:spPr>
          <a:xfrm>
            <a:off x="457200" y="1484313"/>
            <a:ext cx="8229600" cy="4537075"/>
          </a:xfrm>
        </p:spPr>
        <p:txBody>
          <a:bodyPr/>
          <a:lstStyle/>
          <a:p>
            <a:r>
              <a:rPr lang="tr-TR" altLang="tr-TR" smtClean="0"/>
              <a:t>İş barışını sağlamak</a:t>
            </a:r>
          </a:p>
          <a:p>
            <a:r>
              <a:rPr lang="tr-TR" altLang="tr-TR" smtClean="0"/>
              <a:t>İlgili mevzuatı hazırlamak</a:t>
            </a:r>
          </a:p>
          <a:p>
            <a:r>
              <a:rPr lang="tr-TR" altLang="tr-TR" smtClean="0"/>
              <a:t>Gönüllü katılımı desteklemek</a:t>
            </a:r>
          </a:p>
          <a:p>
            <a:r>
              <a:rPr lang="tr-TR" altLang="tr-TR" smtClean="0"/>
              <a:t>Denetim yapmak</a:t>
            </a:r>
          </a:p>
          <a:p>
            <a:r>
              <a:rPr lang="tr-TR" altLang="tr-TR" smtClean="0"/>
              <a:t>Eğitim olanağı sağlamak</a:t>
            </a:r>
          </a:p>
          <a:p>
            <a:r>
              <a:rPr lang="tr-TR" altLang="tr-TR" smtClean="0"/>
              <a:t>Teknik destek sağlamak</a:t>
            </a:r>
          </a:p>
          <a:p>
            <a:r>
              <a:rPr lang="tr-TR" altLang="tr-TR" smtClean="0"/>
              <a:t>Danışmanlık yapmak</a:t>
            </a:r>
          </a:p>
          <a:p>
            <a:endParaRPr lang="tr-TR" altLang="tr-TR" smtClean="0"/>
          </a:p>
        </p:txBody>
      </p:sp>
    </p:spTree>
    <p:extLst>
      <p:ext uri="{BB962C8B-B14F-4D97-AF65-F5344CB8AC3E}">
        <p14:creationId xmlns:p14="http://schemas.microsoft.com/office/powerpoint/2010/main" val="2613595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549275"/>
            <a:ext cx="8229600" cy="561975"/>
          </a:xfrm>
        </p:spPr>
        <p:txBody>
          <a:bodyPr rtlCol="0">
            <a:normAutofit fontScale="90000"/>
          </a:bodyPr>
          <a:lstStyle/>
          <a:p>
            <a:pPr algn="l" fontAlgn="auto">
              <a:spcAft>
                <a:spcPts val="0"/>
              </a:spcAft>
              <a:defRPr/>
            </a:pPr>
            <a:r>
              <a:rPr lang="tr-TR" dirty="0" smtClean="0"/>
              <a:t>İşverenin Görevleri</a:t>
            </a:r>
            <a:br>
              <a:rPr lang="tr-TR" dirty="0" smtClean="0"/>
            </a:br>
            <a:endParaRPr lang="tr-TR" dirty="0"/>
          </a:p>
        </p:txBody>
      </p:sp>
      <p:sp>
        <p:nvSpPr>
          <p:cNvPr id="3" name="İçerik Yer Tutucusu 2"/>
          <p:cNvSpPr>
            <a:spLocks noGrp="1"/>
          </p:cNvSpPr>
          <p:nvPr>
            <p:ph idx="1"/>
          </p:nvPr>
        </p:nvSpPr>
        <p:spPr>
          <a:xfrm>
            <a:off x="457200" y="908050"/>
            <a:ext cx="8229600" cy="5689600"/>
          </a:xfrm>
        </p:spPr>
        <p:txBody>
          <a:bodyPr rtlCol="0">
            <a:normAutofit/>
          </a:bodyPr>
          <a:lstStyle/>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r>
              <a:rPr lang="tr-TR" dirty="0" smtClean="0"/>
              <a:t>Sağlık ve güvenlik önlemlerini almak</a:t>
            </a:r>
          </a:p>
          <a:p>
            <a:pPr fontAlgn="auto">
              <a:spcAft>
                <a:spcPts val="0"/>
              </a:spcAft>
              <a:buFont typeface="Arial" pitchFamily="34" charset="0"/>
              <a:buChar char="•"/>
              <a:defRPr/>
            </a:pPr>
            <a:r>
              <a:rPr lang="tr-TR" dirty="0" smtClean="0"/>
              <a:t>Çalışanların eğitimlerini sağlamak</a:t>
            </a:r>
          </a:p>
          <a:p>
            <a:pPr fontAlgn="auto">
              <a:spcAft>
                <a:spcPts val="0"/>
              </a:spcAft>
              <a:buFont typeface="Arial" pitchFamily="34" charset="0"/>
              <a:buChar char="•"/>
              <a:defRPr/>
            </a:pPr>
            <a:r>
              <a:rPr lang="tr-TR" dirty="0" smtClean="0"/>
              <a:t>İşyerindeki riskler ve korunma konusunda önlem almak</a:t>
            </a:r>
          </a:p>
          <a:p>
            <a:pPr fontAlgn="auto">
              <a:spcAft>
                <a:spcPts val="0"/>
              </a:spcAft>
              <a:buFont typeface="Arial" pitchFamily="34" charset="0"/>
              <a:buChar char="•"/>
              <a:defRPr/>
            </a:pPr>
            <a:r>
              <a:rPr lang="tr-TR" dirty="0" smtClean="0"/>
              <a:t>Genel sağlık ve güvenlik eğitimi uygulamak</a:t>
            </a:r>
          </a:p>
          <a:p>
            <a:pPr fontAlgn="auto">
              <a:spcAft>
                <a:spcPts val="0"/>
              </a:spcAft>
              <a:buFont typeface="Arial" pitchFamily="34" charset="0"/>
              <a:buChar char="•"/>
              <a:defRPr/>
            </a:pPr>
            <a:r>
              <a:rPr lang="tr-TR" dirty="0" smtClean="0"/>
              <a:t>İşyerinde sağlık ve güvenlik örgütlenmesi kurmak</a:t>
            </a:r>
          </a:p>
          <a:p>
            <a:pPr fontAlgn="auto">
              <a:spcAft>
                <a:spcPts val="0"/>
              </a:spcAft>
              <a:buFont typeface="Arial" pitchFamily="34" charset="0"/>
              <a:buChar char="•"/>
              <a:defRPr/>
            </a:pPr>
            <a:r>
              <a:rPr lang="tr-TR" dirty="0" smtClean="0"/>
              <a:t>İş Sağlığı ve Güvenliği Kurulu oluşturmak</a:t>
            </a:r>
          </a:p>
          <a:p>
            <a:pPr fontAlgn="auto">
              <a:spcAft>
                <a:spcPts val="0"/>
              </a:spcAft>
              <a:buFont typeface="Arial" pitchFamily="34" charset="0"/>
              <a:buChar char="•"/>
              <a:defRPr/>
            </a:pPr>
            <a:r>
              <a:rPr lang="tr-TR" dirty="0" smtClean="0"/>
              <a:t>İşyeri sağlık ve güvenlik birimi oluşturmak</a:t>
            </a:r>
          </a:p>
          <a:p>
            <a:pPr fontAlgn="auto">
              <a:spcAft>
                <a:spcPts val="0"/>
              </a:spcAft>
              <a:buFont typeface="Arial" pitchFamily="34" charset="0"/>
              <a:buChar char="•"/>
              <a:defRPr/>
            </a:pPr>
            <a:r>
              <a:rPr lang="tr-TR" dirty="0" smtClean="0"/>
              <a:t>İşyeri hekimi ile işbirliği yapmak</a:t>
            </a:r>
          </a:p>
          <a:p>
            <a:pPr fontAlgn="auto">
              <a:spcAft>
                <a:spcPts val="0"/>
              </a:spcAft>
              <a:buFont typeface="Arial" pitchFamily="34" charset="0"/>
              <a:buChar char="•"/>
              <a:defRPr/>
            </a:pPr>
            <a:r>
              <a:rPr lang="tr-TR" dirty="0" smtClean="0"/>
              <a:t>İş güvenliği uzmanı ile işbirliği yapmak</a:t>
            </a:r>
          </a:p>
          <a:p>
            <a:pPr fontAlgn="auto">
              <a:spcAft>
                <a:spcPts val="0"/>
              </a:spcAft>
              <a:buFont typeface="Arial" pitchFamily="34" charset="0"/>
              <a:buChar char="•"/>
              <a:defRPr/>
            </a:pPr>
            <a:r>
              <a:rPr lang="tr-TR" dirty="0" smtClean="0"/>
              <a:t>Yenilikleri ve gelişmeleri izlemek ve uygulamak</a:t>
            </a:r>
          </a:p>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469282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algn="l" fontAlgn="auto">
              <a:spcAft>
                <a:spcPts val="0"/>
              </a:spcAft>
              <a:defRPr/>
            </a:pPr>
            <a:r>
              <a:rPr lang="tr-TR" dirty="0" smtClean="0"/>
              <a:t>İşçilerin Görevleri</a:t>
            </a:r>
            <a:br>
              <a:rPr lang="tr-TR" dirty="0" smtClean="0"/>
            </a:br>
            <a:endParaRPr lang="tr-TR" dirty="0"/>
          </a:p>
        </p:txBody>
      </p:sp>
      <p:sp>
        <p:nvSpPr>
          <p:cNvPr id="35843" name="İçerik Yer Tutucusu 2"/>
          <p:cNvSpPr>
            <a:spLocks noGrp="1"/>
          </p:cNvSpPr>
          <p:nvPr>
            <p:ph idx="1"/>
          </p:nvPr>
        </p:nvSpPr>
        <p:spPr/>
        <p:txBody>
          <a:bodyPr/>
          <a:lstStyle/>
          <a:p>
            <a:r>
              <a:rPr lang="tr-TR" altLang="tr-TR" smtClean="0"/>
              <a:t>Aletler ve malzemeyi “doğru” kullanmak</a:t>
            </a:r>
          </a:p>
          <a:p>
            <a:r>
              <a:rPr lang="tr-TR" altLang="tr-TR" smtClean="0"/>
              <a:t>Kendisinin ve başkalarının sağlığını önemsemek</a:t>
            </a:r>
          </a:p>
          <a:p>
            <a:r>
              <a:rPr lang="tr-TR" altLang="tr-TR" smtClean="0"/>
              <a:t>Sağlık ve güvenlik kurallarına uymak</a:t>
            </a:r>
          </a:p>
          <a:p>
            <a:r>
              <a:rPr lang="tr-TR" altLang="tr-TR" smtClean="0"/>
              <a:t>Tehlike durumlarını ilgililere bildirmek</a:t>
            </a:r>
          </a:p>
          <a:p>
            <a:r>
              <a:rPr lang="tr-TR" altLang="tr-TR" smtClean="0"/>
              <a:t>Hastalık ve kazaları ilgililere bildirmek</a:t>
            </a:r>
          </a:p>
          <a:p>
            <a:r>
              <a:rPr lang="tr-TR" altLang="tr-TR" smtClean="0"/>
              <a:t>Bilme ve bilgi edinme hakkı</a:t>
            </a:r>
          </a:p>
          <a:p>
            <a:endParaRPr lang="tr-TR" altLang="tr-TR" smtClean="0"/>
          </a:p>
        </p:txBody>
      </p:sp>
    </p:spTree>
    <p:extLst>
      <p:ext uri="{BB962C8B-B14F-4D97-AF65-F5344CB8AC3E}">
        <p14:creationId xmlns:p14="http://schemas.microsoft.com/office/powerpoint/2010/main" val="3387523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274637"/>
          </a:xfrm>
        </p:spPr>
        <p:txBody>
          <a:bodyPr rtlCol="0">
            <a:normAutofit fontScale="90000"/>
          </a:bodyPr>
          <a:lstStyle/>
          <a:p>
            <a:pPr fontAlgn="auto">
              <a:spcAft>
                <a:spcPts val="0"/>
              </a:spcAft>
              <a:defRPr/>
            </a:pPr>
            <a:endParaRPr lang="tr-TR" sz="4800" b="1" dirty="0"/>
          </a:p>
        </p:txBody>
      </p:sp>
      <p:sp>
        <p:nvSpPr>
          <p:cNvPr id="36867" name="İçerik Yer Tutucusu 2"/>
          <p:cNvSpPr>
            <a:spLocks noGrp="1"/>
          </p:cNvSpPr>
          <p:nvPr>
            <p:ph idx="1"/>
          </p:nvPr>
        </p:nvSpPr>
        <p:spPr/>
        <p:txBody>
          <a:bodyPr/>
          <a:lstStyle/>
          <a:p>
            <a:endParaRPr lang="tr-TR" altLang="tr-TR" smtClean="0"/>
          </a:p>
        </p:txBody>
      </p:sp>
      <p:pic>
        <p:nvPicPr>
          <p:cNvPr id="368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95288" y="188913"/>
            <a:ext cx="8424862"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611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7B93F8E9-A43B-4929-B2C4-3DAAB125514B}"/>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5C4CDA98-8BBE-4686-94FE-BD1E1DBCE295}"/>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4351272B-73E4-4C86-A0C7-6C7BBEF8FE30}"/>
</p:tagLst>
</file>

<file path=ppt/tags/tag4.xml><?xml version="1.0" encoding="utf-8"?>
<p:tagLst xmlns:a="http://schemas.openxmlformats.org/drawingml/2006/main" xmlns:r="http://schemas.openxmlformats.org/officeDocument/2006/relationships" xmlns:p="http://schemas.openxmlformats.org/presentationml/2006/main">
  <p:tag name="MMPROD_SUBSTITUTION_ID" val="{495E3977-026D-4E56-857D-9203EF41E061}"/>
</p:tagLst>
</file>

<file path=ppt/tags/tag5.xml><?xml version="1.0" encoding="utf-8"?>
<p:tagLst xmlns:a="http://schemas.openxmlformats.org/drawingml/2006/main" xmlns:r="http://schemas.openxmlformats.org/officeDocument/2006/relationships" xmlns:p="http://schemas.openxmlformats.org/presentationml/2006/main">
  <p:tag name="MMPROD_SUBSTITUTION_ID" val="{C8E87391-CD5C-4A92-9D6F-A47657A5A4D1}"/>
</p:tagLst>
</file>

<file path=ppt/tags/tag6.xml><?xml version="1.0" encoding="utf-8"?>
<p:tagLst xmlns:a="http://schemas.openxmlformats.org/drawingml/2006/main" xmlns:r="http://schemas.openxmlformats.org/officeDocument/2006/relationships" xmlns:p="http://schemas.openxmlformats.org/presentationml/2006/main">
  <p:tag name="MMPROD_SUBSTITUTION_ID" val="{4CD5E151-2B19-4A77-A7D0-E3083304D479}"/>
</p:tagLst>
</file>

<file path=ppt/tags/tag7.xml><?xml version="1.0" encoding="utf-8"?>
<p:tagLst xmlns:a="http://schemas.openxmlformats.org/drawingml/2006/main" xmlns:r="http://schemas.openxmlformats.org/officeDocument/2006/relationships" xmlns:p="http://schemas.openxmlformats.org/presentationml/2006/main">
  <p:tag name="MMPROD_SUBSTITUTION_ID" val="{BDE62BB9-A686-43BA-ADEA-E55BA9686FCF}"/>
</p:tagLst>
</file>

<file path=ppt/tags/tag8.xml><?xml version="1.0" encoding="utf-8"?>
<p:tagLst xmlns:a="http://schemas.openxmlformats.org/drawingml/2006/main" xmlns:r="http://schemas.openxmlformats.org/officeDocument/2006/relationships" xmlns:p="http://schemas.openxmlformats.org/presentationml/2006/main">
  <p:tag name="MMPROD_SUBSTITUTION_ID" val="{E7797A54-127A-450C-A21D-36518E01C8FE}"/>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MMPROD_SUBSTITUTION_ID" val="{25591A02-16FB-4EDC-A8DB-8335F6D1F937}"/>
</p:tagLst>
</file>

<file path=ppt/tags/tag16.xml><?xml version="1.0" encoding="utf-8"?>
<p:tagLst xmlns:a="http://schemas.openxmlformats.org/drawingml/2006/main" xmlns:r="http://schemas.openxmlformats.org/officeDocument/2006/relationships" xmlns:p="http://schemas.openxmlformats.org/presentationml/2006/main">
  <p:tag name="MMPROD_SUBSTITUTION_ID" val="{02194035-E754-4728-93F3-F5B345B4D2E6}"/>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17&quot;/&gt;&lt;lineCharCount val=&quot;7&quot;/&gt;&lt;lineCharCount val=&quot;9&quot;/&gt;&lt;lineCharCount val=&quot;24&quot;/&gt;&lt;lineCharCount val=&quot;16&quot;/&gt;&lt;lineCharCount val=&quot;25&quot;/&gt;&lt;lineCharCount val=&quot;8&quot;/&gt;&lt;lineCharCount val=&quot;15&quot;/&gt;&lt;lineCharCount val=&quot;14&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quot;/&gt;&lt;lineCharCount val=&quot;9&quot;/&gt;&lt;lineCharCount val=&quot;8&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5&quot;/&gt;&lt;lineCharCount val=&quot;12&quot;/&gt;&lt;lineCharCount val=&quot;14&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MMPROD_SUBSTITUTION_ID" val="{25C34645-EAE6-418B-AB7D-49E1A137E7B4}"/>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9&quot;/&gt;&lt;lineCharCount val=&quot;27&quot;/&gt;&lt;lineCharCount val=&quot;35&quot;/&gt;&lt;lineCharCount val=&quot;26&quot;/&gt;&lt;lineCharCount val=&quot;20&quot;/&gt;&lt;lineCharCount val=&quot;34&quot;/&gt;&lt;lineCharCount val=&quot;48&quot;/&gt;&lt;lineCharCount val=&quot;51&quot;/&gt;&lt;lineCharCount val=&quot;19&quot;/&gt;&lt;lineCharCount val=&quot;42&quot;/&gt;&lt;lineCharCount val=&quot;19&quot;/&gt;&lt;lineCharCount val=&quot;7&quot;/&gt;&lt;lineCharCount val=&quot;9&quot;/&gt;&lt;lineCharCount val=&quot;7&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MMPROD_SUBSTITUTION_ID" val="{967A1A0C-6D81-44BD-9A76-943F264C6BCA}"/>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12&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2&quot;/&gt;&lt;lineCharCount val=&quot;18&quot;/&gt;&lt;lineCharCount val=&quot;21&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3&quot;/&gt;&lt;lineCharCount val=&quot;32&quot;/&gt;&lt;lineCharCount val=&quot;21&quot;/&gt;&lt;lineCharCount val=&quot;28&quot;/&gt;&lt;lineCharCount val=&quot;20&quot;/&gt;&lt;lineCharCount val=&quot;9&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6&quot;/&gt;&lt;lineCharCount val=&quot;25&quot;/&gt;&lt;lineCharCount val=&quot;13&quot;/&gt;&lt;lineCharCount val=&quot;21&quot;/&gt;&lt;lineCharCount val=&quot;41&quot;/&gt;&lt;lineCharCount val=&quot;45&quot;/&gt;&lt;lineCharCount val=&quot;12&quot;/&gt;&lt;lineCharCount val=&quot;20&quot;/&gt;&lt;lineCharCount val=&quot;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18&quot;/&gt;&lt;lineCharCount val=&quot;16&quot;/&gt;&lt;lineCharCount val=&quot;22&quot;/&gt;&lt;lineCharCount val=&quot;23&quot;/&gt;&lt;lineCharCount val=&quot;13&quot;/&gt;&lt;lineCharCount val=&quot;14&quot;/&gt;&lt;lineCharCount val=&quot;19&quot;/&gt;&lt;lineCharCount val=&quot;44&quot;/&gt;&lt;lineCharCount val=&quot;36&quot;/&gt;&lt;lineCharCount val=&quot;7&quot;/&gt;&lt;lineCharCount val=&quot;39&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MMPROD_SUBSTITUTION_ID" val="{815B8C0E-D287-4A2A-8BC6-3371EA107CA8}"/>
</p:tagLst>
</file>

<file path=ppt/tags/tag45.xml><?xml version="1.0" encoding="utf-8"?>
<p:tagLst xmlns:a="http://schemas.openxmlformats.org/drawingml/2006/main" xmlns:r="http://schemas.openxmlformats.org/officeDocument/2006/relationships" xmlns:p="http://schemas.openxmlformats.org/presentationml/2006/main">
  <p:tag name="MMPROD_SUBSTITUTION_ID" val="{EB0FD778-75B6-4696-9DD2-BA329A01CEA8}"/>
</p:tagLst>
</file>

<file path=ppt/tags/tag46.xml><?xml version="1.0" encoding="utf-8"?>
<p:tagLst xmlns:a="http://schemas.openxmlformats.org/drawingml/2006/main" xmlns:r="http://schemas.openxmlformats.org/officeDocument/2006/relationships" xmlns:p="http://schemas.openxmlformats.org/presentationml/2006/main">
  <p:tag name="MMPROD_SUBSTITUTION_ID" val="{15EB87E3-18E9-45D8-BB43-33D23B2BB19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901</TotalTime>
  <Words>16132</Words>
  <Application>Microsoft Office PowerPoint</Application>
  <PresentationFormat>Ekran Gösterisi (4:3)</PresentationFormat>
  <Paragraphs>2057</Paragraphs>
  <Slides>397</Slides>
  <Notes>10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397</vt:i4>
      </vt:variant>
    </vt:vector>
  </HeadingPairs>
  <TitlesOfParts>
    <vt:vector size="399" baseType="lpstr">
      <vt:lpstr>Akış</vt:lpstr>
      <vt:lpstr>Photo Editor Photo</vt:lpstr>
      <vt:lpstr>İNSAN KAYNAKLARI YÖNETİMİ</vt:lpstr>
      <vt:lpstr>KONULAR</vt:lpstr>
      <vt:lpstr>BİRİNCİ BÖLÜM  ÖRGÜTLERDE İNSAN KAYNAKLARI YÖNETİMİ</vt:lpstr>
      <vt:lpstr>Bir işletmenin amaçlarına ulaşabilmesi için çeşitli kaynaklara ihtiyacı vardır. Bu kaynaklar:</vt:lpstr>
      <vt:lpstr>İNSAN KAYNAKLARI YÖNETİMİ KAVRAMI VE TANIMI</vt:lpstr>
      <vt:lpstr>İNSAN KAYNAKLARI YÖNETİMİ KAVRAMI VE TANIMI</vt:lpstr>
      <vt:lpstr>İNSAN KAYNAKLARI YÖNETİMİNİN TARİHSEL GELİŞİMİ</vt:lpstr>
      <vt:lpstr>İKY UYGULAMALARININ GELİŞMESİNE KATKI SAĞLAYAN OLAYLAR</vt:lpstr>
      <vt:lpstr>1- FABRİKA SİSTEMİ</vt:lpstr>
      <vt:lpstr>2- KİTLE ÜRETİM SİSTEMİ</vt:lpstr>
      <vt:lpstr>3- ENDÜSTRİYEL/ÖRGÜTSEL PSİKOLOJİNİN KATKILARI</vt:lpstr>
      <vt:lpstr>4- HAWRHORNE ARAŞTIRMALARI</vt:lpstr>
      <vt:lpstr>5- BEŞERİ İLİŞKLER HAREKETİ</vt:lpstr>
      <vt:lpstr>6- DAVRANIŞ BİLİMLERİNİN KATKILARI</vt:lpstr>
      <vt:lpstr>7- YASAL DÜZENLEMELERDEKİ ARTIŞLAR</vt:lpstr>
      <vt:lpstr>8- İK FONKSİYONLARINDA ARTAN UZMANLAŞMA</vt:lpstr>
      <vt:lpstr>İNSAN KAYNAKLARI YÖNETİMİNİN ÖNEMİ</vt:lpstr>
      <vt:lpstr>Personel Yönetimi ve İKY’den Farkları </vt:lpstr>
      <vt:lpstr>Personel Yönetimi</vt:lpstr>
      <vt:lpstr>Personel Yönetimi ile İKY arasındaki temel farklar: </vt:lpstr>
      <vt:lpstr>İKY’nin Personel Yönetiminden Farklı Olarak;</vt:lpstr>
      <vt:lpstr>Stratejik İnsan Kaynakları Yönetimi</vt:lpstr>
      <vt:lpstr>Entelektüel Sermaye</vt:lpstr>
      <vt:lpstr>PowerPoint Sunusu</vt:lpstr>
      <vt:lpstr>PowerPoint Sunusu</vt:lpstr>
      <vt:lpstr>İnsan Kaynakları Yönetiminin Amaçları</vt:lpstr>
      <vt:lpstr>Katkıları</vt:lpstr>
      <vt:lpstr>İnsan Kaynakları Yönetiminin İşlevleri</vt:lpstr>
      <vt:lpstr>PowerPoint Sunusu</vt:lpstr>
      <vt:lpstr>PowerPoint Sunusu</vt:lpstr>
      <vt:lpstr>PowerPoint Sunusu</vt:lpstr>
      <vt:lpstr>PowerPoint Sunusu</vt:lpstr>
      <vt:lpstr>PowerPoint Sunusu</vt:lpstr>
      <vt:lpstr>PowerPoint Sunusu</vt:lpstr>
      <vt:lpstr>İNSAN KAYNAKLARI BÖLÜMÜNÜN ÖRGÜT YAPISI</vt:lpstr>
      <vt:lpstr>PowerPoint Sunusu</vt:lpstr>
      <vt:lpstr>PowerPoint Sunusu</vt:lpstr>
      <vt:lpstr>PowerPoint Sunusu</vt:lpstr>
      <vt:lpstr>PowerPoint Sunusu</vt:lpstr>
      <vt:lpstr>PowerPoint Sunusu</vt:lpstr>
      <vt:lpstr>İnsan Kaynakları Yönetiminde Temel İlkeler</vt:lpstr>
      <vt:lpstr>PowerPoint Sunusu</vt:lpstr>
      <vt:lpstr>PowerPoint Sunusu</vt:lpstr>
      <vt:lpstr>İKİNCİ BÖLÜM  İNSAN KAYNAKLARI PLANLAMASI</vt:lpstr>
      <vt:lpstr>İNSAN KAYNAKLARI PLANLAMASI</vt:lpstr>
      <vt:lpstr>İnsan Kaynakları Planlamasının Önemi</vt:lpstr>
      <vt:lpstr>İnsan Kaynakları Planlamasının İşlevleri</vt:lpstr>
      <vt:lpstr>İnsan Kaynakları Planlamasının Kapsamı</vt:lpstr>
      <vt:lpstr>İnsan Kaynakları Planlamasının Amaçları</vt:lpstr>
      <vt:lpstr>İnsan Kaynakları Planlamasını Etkileyen Faktörler</vt:lpstr>
      <vt:lpstr>DIŞSAL FAKTÖRLER</vt:lpstr>
      <vt:lpstr>DIŞSAL FAKTÖRLER</vt:lpstr>
      <vt:lpstr>İÇSEL FAKTÖRLER</vt:lpstr>
      <vt:lpstr>İÇSEL FAKTÖRLER</vt:lpstr>
      <vt:lpstr>İNSAN KAYNAKLARI İHTİYACININ BELİRLENMESİ</vt:lpstr>
      <vt:lpstr>Mutlak İnsan Kaynakları İhtiyacı</vt:lpstr>
      <vt:lpstr>Yedek İnsan Kaynakları İhtiyacı</vt:lpstr>
      <vt:lpstr>Ek (İlave) İnsan Kaynakları İhtiyacı</vt:lpstr>
      <vt:lpstr>Yeni İnsan Kaynakları İhtiyacı</vt:lpstr>
      <vt:lpstr>İKP’DE KULLANILAN TALEP TAHMİN YÖNTEMLERİ</vt:lpstr>
      <vt:lpstr>Yöneticilerin Görüşlerine Dayanan Tahmin Yöntemi</vt:lpstr>
      <vt:lpstr>Delphi Yöntemi</vt:lpstr>
      <vt:lpstr>Sıfır Tabanlı Tahmin Yöntemi</vt:lpstr>
      <vt:lpstr>Tabandan Tavana Tahmin Yöntemi</vt:lpstr>
      <vt:lpstr>Rasyo Analizine Dayanan Tahmin Yöntemi</vt:lpstr>
      <vt:lpstr>Trend Analizine Dayanan Tahmin Yöntemi</vt:lpstr>
      <vt:lpstr>ÜÇÜNCÜ BÖLÜM   İŞ ANALİZİ VE İŞ DİZAYNI </vt:lpstr>
      <vt:lpstr>İŞ ANALİZİ KAVRAMI</vt:lpstr>
      <vt:lpstr>İŞ ANALİZİNİN ÖNEMİ</vt:lpstr>
      <vt:lpstr>İş analizinin sonuçları</vt:lpstr>
      <vt:lpstr>İŞ TANIMI</vt:lpstr>
      <vt:lpstr>İŞ GEREKLERİ</vt:lpstr>
      <vt:lpstr>PowerPoint Sunusu</vt:lpstr>
      <vt:lpstr>İŞ ANALİZİ SÜRECİ </vt:lpstr>
      <vt:lpstr>İşin Kimliğini Tespit Etme</vt:lpstr>
      <vt:lpstr>Soru Formu Hazırlama</vt:lpstr>
      <vt:lpstr>Bilgi Toplama</vt:lpstr>
      <vt:lpstr>İŞ DİZAYNI KAVRAMI</vt:lpstr>
      <vt:lpstr>İŞ DİZAYNI KAVRAMI</vt:lpstr>
      <vt:lpstr>İŞ DİZAYNI TEKNİKLERİ</vt:lpstr>
      <vt:lpstr>İş Genişletme</vt:lpstr>
      <vt:lpstr>İş Zenginleştirme</vt:lpstr>
      <vt:lpstr>İş Rotasyonu</vt:lpstr>
      <vt:lpstr>Alternatif Çalışma Programları</vt:lpstr>
      <vt:lpstr>DÖRDÜNCÜ BÖLÜM  İNSAN KAYNAKLARI  TEMİN VE SEÇİMİ  </vt:lpstr>
      <vt:lpstr>İnsan Kaynakları Seçimi </vt:lpstr>
      <vt:lpstr>PowerPoint Sunusu</vt:lpstr>
      <vt:lpstr>PowerPoint Sunusu</vt:lpstr>
      <vt:lpstr>PowerPoint Sunusu</vt:lpstr>
      <vt:lpstr>Örgütlerde işgücüne ihtiyaç doğuran önemli nedenler; </vt:lpstr>
      <vt:lpstr>PowerPoint Sunusu</vt:lpstr>
      <vt:lpstr>PowerPoint Sunusu</vt:lpstr>
      <vt:lpstr>PowerPoint Sunusu</vt:lpstr>
      <vt:lpstr>İŞGÖREN BULMA TEKNİKLERİ</vt:lpstr>
      <vt:lpstr>İç Kaynaklar</vt:lpstr>
      <vt:lpstr>İç Kaynaklar</vt:lpstr>
      <vt:lpstr>PowerPoint Sunusu</vt:lpstr>
      <vt:lpstr>İç Kaynaklar</vt:lpstr>
      <vt:lpstr>PowerPoint Sunusu</vt:lpstr>
      <vt:lpstr>PowerPoint Sunusu</vt:lpstr>
      <vt:lpstr>PowerPoint Sunusu</vt:lpstr>
      <vt:lpstr>PowerPoint Sunusu</vt:lpstr>
      <vt:lpstr>Dış Kaynaklar</vt:lpstr>
      <vt:lpstr>PowerPoint Sunusu</vt:lpstr>
      <vt:lpstr>PowerPoint Sunusu</vt:lpstr>
      <vt:lpstr>Dış Kaynaklar</vt:lpstr>
      <vt:lpstr>İş Duyuruları (İlanlar) </vt:lpstr>
      <vt:lpstr>Dış Kaynaklar</vt:lpstr>
      <vt:lpstr>Dış Kaynaklar</vt:lpstr>
      <vt:lpstr>PowerPoint Sunusu</vt:lpstr>
      <vt:lpstr>PowerPoint Sunusu</vt:lpstr>
      <vt:lpstr>PowerPoint Sunusu</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İŞGÖREN SEÇME TEKNİKLERİ</vt:lpstr>
      <vt:lpstr>PowerPoint Sunusu</vt:lpstr>
      <vt:lpstr>İK seçim sürecinin temel aşamaları;</vt:lpstr>
      <vt:lpstr>PowerPoint Sunusu</vt:lpstr>
      <vt:lpstr>PowerPoint Sunusu</vt:lpstr>
      <vt:lpstr>PowerPoint Sunusu</vt:lpstr>
      <vt:lpstr>PowerPoint Sunusu</vt:lpstr>
      <vt:lpstr>PowerPoint Sunusu</vt:lpstr>
      <vt:lpstr>PowerPoint Sunusu</vt:lpstr>
      <vt:lpstr>PowerPoint Sunusu</vt:lpstr>
      <vt:lpstr>a)Mülakat (Görüşme)  Türleri</vt:lpstr>
      <vt:lpstr>PowerPoint Sunusu</vt:lpstr>
      <vt:lpstr>PowerPoint Sunusu</vt:lpstr>
      <vt:lpstr>PowerPoint Sunusu</vt:lpstr>
      <vt:lpstr>d) Görüşmede Soru Türleri</vt:lpstr>
      <vt:lpstr>PowerPoint Sunusu</vt:lpstr>
      <vt:lpstr>PowerPoint Sunusu</vt:lpstr>
      <vt:lpstr>PowerPoint Sunusu</vt:lpstr>
      <vt:lpstr>PowerPoint Sunusu</vt:lpstr>
      <vt:lpstr>Görüşmeciye Düşen Görevler</vt:lpstr>
      <vt:lpstr>PowerPoint Sunusu</vt:lpstr>
      <vt:lpstr>ORYANTASYON (İŞE ALIŞTIRMA)</vt:lpstr>
      <vt:lpstr>BEŞİNCİ BÖLÜM  İŞ DEĞERLEMESİ </vt:lpstr>
      <vt:lpstr>İş Değerlemesi Kavramı</vt:lpstr>
      <vt:lpstr>İş Değerlemesi Kavramı</vt:lpstr>
      <vt:lpstr>İş Değerlemesi Kavramı</vt:lpstr>
      <vt:lpstr>İş Değerlemenin Amacı ve Yararları</vt:lpstr>
      <vt:lpstr>İş Değerlemenin Amacı ve Yararları</vt:lpstr>
      <vt:lpstr>İŞ DEĞERLEMESİ SÜRECİNİN AŞAMALARI</vt:lpstr>
      <vt:lpstr>İş Analizi Bulguları</vt:lpstr>
      <vt:lpstr>Değerlemeci, Faktör ve Kapsam Belirleme</vt:lpstr>
      <vt:lpstr>Yöntem Seçimi</vt:lpstr>
      <vt:lpstr>Uygulama</vt:lpstr>
      <vt:lpstr>Ücret Yapısı</vt:lpstr>
      <vt:lpstr>İş Değerleme Yöntemleri</vt:lpstr>
      <vt:lpstr>Sıralama Yöntemi </vt:lpstr>
      <vt:lpstr>Sınıflama ve Derecelendirme Yöntemi</vt:lpstr>
      <vt:lpstr>ALTINCI BÖLÜM  ÜCRET VE ÜCRET YÖNETİMİ</vt:lpstr>
      <vt:lpstr>ÜCRET YÖNETİMİ</vt:lpstr>
      <vt:lpstr>Ücret </vt:lpstr>
      <vt:lpstr>Ücret Bileşenleri</vt:lpstr>
      <vt:lpstr>PowerPoint Sunusu</vt:lpstr>
      <vt:lpstr>PowerPoint Sunusu</vt:lpstr>
      <vt:lpstr>PowerPoint Sunusu</vt:lpstr>
      <vt:lpstr>ÜCRETLEME İLKELERİ</vt:lpstr>
      <vt:lpstr>ÜCRETLEME İLKELERİ</vt:lpstr>
      <vt:lpstr>ÜCRETLEME İLKELERİ</vt:lpstr>
      <vt:lpstr>Ücretin örgüt açısından önemi </vt:lpstr>
      <vt:lpstr>Ücretin işgören açısından önemi </vt:lpstr>
      <vt:lpstr>Ücretin sosyal ekonomik önemi </vt:lpstr>
      <vt:lpstr>Ücretleme amaçları</vt:lpstr>
      <vt:lpstr>İŞ ÖRGÜTLERİNDE ÜCRET POLİTİKALARINI ETKİLEYEN FAKTÖRLER </vt:lpstr>
      <vt:lpstr>İŞ ÖRGÜTLERİNDE ÜCRET POLİTİKALARINI ETKİLEYEN FAKTÖRLER </vt:lpstr>
      <vt:lpstr>ÜCRET YAPISININ KURULMASI</vt:lpstr>
      <vt:lpstr>Ücret Yönetimi</vt:lpstr>
      <vt:lpstr>Ücret Yönetimi</vt:lpstr>
      <vt:lpstr>Ücret Sistemleri</vt:lpstr>
      <vt:lpstr>1- Zamana Dayalı Ücret Sistemleri</vt:lpstr>
      <vt:lpstr>PowerPoint Sunusu</vt:lpstr>
      <vt:lpstr>2- Akord – Parçabaşı Ücret Sistemleri </vt:lpstr>
      <vt:lpstr>3- Primli ve Diğer Teşvikli Ücret Sistemleri</vt:lpstr>
      <vt:lpstr>PowerPoint Sunusu</vt:lpstr>
      <vt:lpstr>PowerPoint Sunusu</vt:lpstr>
      <vt:lpstr>YEDİNCİ BÖLÜM </vt:lpstr>
      <vt:lpstr>PowerPoint Sunusu</vt:lpstr>
      <vt:lpstr>EĞİTİM VE GELİŞTİRMENİN ÖNEMİ</vt:lpstr>
      <vt:lpstr>EĞİTİM VE GELİŞTİRMENİN AMAÇLARI</vt:lpstr>
      <vt:lpstr>PowerPoint Sunusu</vt:lpstr>
      <vt:lpstr>PowerPoint Sunusu</vt:lpstr>
      <vt:lpstr>EĞİTİM VE GELİŞTİRMEDE TAKİP EDİLMESİ GEREKEN İLKELER</vt:lpstr>
      <vt:lpstr>PowerPoint Sunusu</vt:lpstr>
      <vt:lpstr>EĞİTİM VE GELİŞTİRMEYİ ETKİLEYEN FAKTÖRLER</vt:lpstr>
      <vt:lpstr>EĞİTİM VE GELİŞTİRME SÜRECİ</vt:lpstr>
      <vt:lpstr>PowerPoint Sunusu</vt:lpstr>
      <vt:lpstr>PowerPoint Sunusu</vt:lpstr>
      <vt:lpstr>PowerPoint Sunusu</vt:lpstr>
      <vt:lpstr>İş Başında Eğitim ve Yöntemleri</vt:lpstr>
      <vt:lpstr>PowerPoint Sunusu</vt:lpstr>
      <vt:lpstr>PowerPoint Sunusu</vt:lpstr>
      <vt:lpstr>PowerPoint Sunusu</vt:lpstr>
      <vt:lpstr>PowerPoint Sunusu</vt:lpstr>
      <vt:lpstr>İş Dışında Eğitim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Yeni Teknoloji Kullanımları</vt:lpstr>
      <vt:lpstr>KARİYER YÖNETİMİ</vt:lpstr>
      <vt:lpstr>PowerPoint Sunusu</vt:lpstr>
      <vt:lpstr>KARİYER KAVRAMI</vt:lpstr>
      <vt:lpstr>PowerPoint Sunusu</vt:lpstr>
      <vt:lpstr>PowerPoint Sunusu</vt:lpstr>
      <vt:lpstr>Kariyer Yönetimi</vt:lpstr>
      <vt:lpstr>Kariyer Yönetimi Boyutları </vt:lpstr>
      <vt:lpstr>PowerPoint Sunusu</vt:lpstr>
      <vt:lpstr>Örgüt Açısından Kariyer Yönetimi</vt:lpstr>
      <vt:lpstr>PowerPoint Sunusu</vt:lpstr>
      <vt:lpstr>Birey Açısından Kariyer Yönetimi</vt:lpstr>
      <vt:lpstr>Kariyer Aşamaları</vt:lpstr>
      <vt:lpstr>PowerPoint Sunusu</vt:lpstr>
      <vt:lpstr>PowerPoint Sunusu</vt:lpstr>
      <vt:lpstr>PowerPoint Sunusu</vt:lpstr>
      <vt:lpstr>PowerPoint Sunusu</vt:lpstr>
      <vt:lpstr>Kariyer Platosu </vt:lpstr>
      <vt:lpstr>PowerPoint Sunusu</vt:lpstr>
      <vt:lpstr>PowerPoint Sunusu</vt:lpstr>
      <vt:lpstr>PowerPoint Sunusu</vt:lpstr>
      <vt:lpstr>Kariyer Sorunları </vt:lpstr>
      <vt:lpstr>1) Kariyer Dönemi Sorunları </vt:lpstr>
      <vt:lpstr>PowerPoint Sunusu</vt:lpstr>
      <vt:lpstr>PowerPoint Sunusu</vt:lpstr>
      <vt:lpstr>PowerPoint Sunusu</vt:lpstr>
      <vt:lpstr>PowerPoint Sunusu</vt:lpstr>
      <vt:lpstr>PowerPoint Sunusu</vt:lpstr>
      <vt:lpstr>1. İşten çıkarılmak </vt:lpstr>
      <vt:lpstr>2. Gözden Düşme</vt:lpstr>
      <vt:lpstr>3. Cam Tavan </vt:lpstr>
      <vt:lpstr>PowerPoint Sunusu</vt:lpstr>
      <vt:lpstr>4. Tükenmişlik </vt:lpstr>
      <vt:lpstr>PowerPoint Sunusu</vt:lpstr>
      <vt:lpstr>PowerPoint Sunusu</vt:lpstr>
      <vt:lpstr>PowerPoint Sunusu</vt:lpstr>
      <vt:lpstr>5. Cinsiyetten Kaynaklanan Sorunlar </vt:lpstr>
      <vt:lpstr>PowerPoint Sunusu</vt:lpstr>
      <vt:lpstr>PowerPoint Sunusu</vt:lpstr>
      <vt:lpstr>6.Çift Kariyerli Eşler </vt:lpstr>
      <vt:lpstr>PowerPoint Sunusu</vt:lpstr>
      <vt:lpstr>7.Ay Işığı Sendromu </vt:lpstr>
      <vt:lpstr>PowerPoint Sunusu</vt:lpstr>
      <vt:lpstr>PowerPoint Sunusu</vt:lpstr>
      <vt:lpstr>8. Çift Kariyerlik </vt:lpstr>
      <vt:lpstr>9.Mobbing </vt:lpstr>
      <vt:lpstr>PowerPoint Sunusu</vt:lpstr>
      <vt:lpstr>PowerPoint Sunusu</vt:lpstr>
      <vt:lpstr>PowerPoint Sunusu</vt:lpstr>
      <vt:lpstr>PERFORMASN DEĞERLEME</vt:lpstr>
      <vt:lpstr>PowerPoint Sunusu</vt:lpstr>
      <vt:lpstr>PowerPoint Sunusu</vt:lpstr>
      <vt:lpstr>Performans Yönetimi</vt:lpstr>
      <vt:lpstr>PowerPoint Sunusu</vt:lpstr>
      <vt:lpstr>PowerPoint Sunusu</vt:lpstr>
      <vt:lpstr>Performans Değerlemenin Amaçları</vt:lpstr>
      <vt:lpstr>PowerPoint Sunusu</vt:lpstr>
      <vt:lpstr>PowerPoint Sunusu</vt:lpstr>
      <vt:lpstr>Performans Değerlendirmesinin Kullanım Alanları</vt:lpstr>
      <vt:lpstr>PowerPoint Sunusu</vt:lpstr>
      <vt:lpstr>PowerPoint Sunusu</vt:lpstr>
      <vt:lpstr>PowerPoint Sunusu</vt:lpstr>
      <vt:lpstr>PowerPoint Sunusu</vt:lpstr>
      <vt:lpstr>PowerPoint Sunusu</vt:lpstr>
      <vt:lpstr>PowerPoint Sunusu</vt:lpstr>
      <vt:lpstr>PowerPoint Sunusu</vt:lpstr>
      <vt:lpstr>Performans Değerleme Süreci</vt:lpstr>
      <vt:lpstr>PowerPoint Sunusu</vt:lpstr>
      <vt:lpstr>PowerPoint Sunusu</vt:lpstr>
      <vt:lpstr>PowerPoint Sunusu</vt:lpstr>
      <vt:lpstr>PowerPoint Sunusu</vt:lpstr>
      <vt:lpstr>PowerPoint Sunusu</vt:lpstr>
      <vt:lpstr>PowerPoint Sunusu</vt:lpstr>
      <vt:lpstr>Performans Değerleme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Performans Değerleme Sonuçlarının Kontrolü</vt:lpstr>
      <vt:lpstr>PowerPoint Sunusu</vt:lpstr>
      <vt:lpstr>PowerPoint Sunusu</vt:lpstr>
      <vt:lpstr>PowerPoint Sunusu</vt:lpstr>
      <vt:lpstr>PowerPoint Sunusu</vt:lpstr>
      <vt:lpstr>PowerPoint Sunusu</vt:lpstr>
      <vt:lpstr>SENDİKA-YÖNETİM İLİŞKİLERİ</vt:lpstr>
      <vt:lpstr>SENDİKA</vt:lpstr>
      <vt:lpstr>SENDİKACILIĞIN TARİHSEL GELİŞİMİ</vt:lpstr>
      <vt:lpstr>SENDİKACILIĞIN TARİHSEL GELİŞİMİ</vt:lpstr>
      <vt:lpstr>SENDİKALAŞMA İLKELERİ</vt:lpstr>
      <vt:lpstr>İş Kolu Esasına Göre Sendikalaşma İlkesi </vt:lpstr>
      <vt:lpstr>Meslek Esasına Göre Sendikalaşma İlkesi </vt:lpstr>
      <vt:lpstr>SENDİKA TÜRLERİ</vt:lpstr>
      <vt:lpstr>İşçi Sendikaları</vt:lpstr>
      <vt:lpstr>İşveren Sendikaları</vt:lpstr>
      <vt:lpstr>Konfederasyonlar</vt:lpstr>
      <vt:lpstr>SENDİKA HAKKI VE ÖZGÜRLÜĞÜ</vt:lpstr>
      <vt:lpstr>SENDİKALARIN AMAÇLARI</vt:lpstr>
      <vt:lpstr>SENDİKAYA ÜYE OLMA NEDENLERİ</vt:lpstr>
      <vt:lpstr>SENDİKAYA ÜYE OLMA NEDENLERİ</vt:lpstr>
      <vt:lpstr>SENDİKAYA ÜYE OLMA NEDENLERİ</vt:lpstr>
      <vt:lpstr>SENDİKAYA ÜYE OLMA NEDENLERİ</vt:lpstr>
      <vt:lpstr>SENDİKAYA ÜYE OLMA NEDENLERİ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15- TOPLU  PAZARLIK ve YÖNETİMİ</vt:lpstr>
      <vt:lpstr>Toplu Pazarlık Sisteminin Yararları</vt:lpstr>
      <vt:lpstr>Her toplu sözleşmede sözleşmenin uygulanması</vt:lpstr>
      <vt:lpstr>Toplu Pazarlık Süreci</vt:lpstr>
      <vt:lpstr> Toplu Pazarlık Süreci</vt:lpstr>
      <vt:lpstr>Toplu İş Sözleşmesi</vt:lpstr>
      <vt:lpstr>Toplu İş Sözleşmesinin İçeriği</vt:lpstr>
      <vt:lpstr>TOPLU İŞ UYUŞMAZLIKLARI ve ÇÖZÜM YOLLARI</vt:lpstr>
      <vt:lpstr>Uyuşmazlık çözümünde genel olarak 2 yaklaşım söz konusudur.</vt:lpstr>
      <vt:lpstr>2 ) Mücadeleci yollar</vt:lpstr>
      <vt:lpstr>İŞ GÜVENLİĞİ VE SAĞLIK</vt:lpstr>
      <vt:lpstr>6331 SAYILI İŞ SAĞLIĞI ve GÜVENLİĞİ KANUNU</vt:lpstr>
      <vt:lpstr>YASANIN YÜRÜRLÜLÜĞE GİRİŞ TARİHLERİ</vt:lpstr>
      <vt:lpstr>KANUNUN AMACI</vt:lpstr>
      <vt:lpstr>İŞ SAĞLIĞI ve GÜVENLİĞİ</vt:lpstr>
      <vt:lpstr>TÜRKİYEDE İŞ KAZASI ve MESLEK HASTALIĞI</vt:lpstr>
      <vt:lpstr>GÖRÜNÜR MALİYETLER</vt:lpstr>
      <vt:lpstr>GÖRÜNMEYEN MALİYETLER</vt:lpstr>
      <vt:lpstr>PowerPoint Sunusu</vt:lpstr>
      <vt:lpstr>İŞ SAĞLIĞI </vt:lpstr>
      <vt:lpstr>İŞ GÜVENLİĞİ</vt:lpstr>
      <vt:lpstr>İŞ SAĞLIĞI VE GÜVENLİĞİNİN ÖNEMİ</vt:lpstr>
      <vt:lpstr>KORUMA=İş güvenliği işçi sağlığı</vt:lpstr>
      <vt:lpstr>İş kazası</vt:lpstr>
      <vt:lpstr>İş kazası 506 sayılı SSK 11/A</vt:lpstr>
      <vt:lpstr>1 Ocak 2008 5754 sayılı sosyal sigortalar ve genel sağlık sigortası kanunu Madde 13 İş Kazası</vt:lpstr>
      <vt:lpstr>İş yerinde Tehlikeyi oluşturan kaynaklar</vt:lpstr>
      <vt:lpstr>Kaza istatistikleri</vt:lpstr>
      <vt:lpstr>Meslek hastalıkları</vt:lpstr>
      <vt:lpstr>Meslek hastalıklarının nedenleri</vt:lpstr>
      <vt:lpstr>İşyerinde insan sağlığını tehdit eden unsurlar</vt:lpstr>
      <vt:lpstr>İş ortamında stres yaratan faktörler</vt:lpstr>
      <vt:lpstr>İş kanunu madde 77</vt:lpstr>
      <vt:lpstr>İş Sağlığı ve Güvenliğine Genel Bakış ve Güvenlik Kültürü </vt:lpstr>
      <vt:lpstr>Konunun genel amacı</vt:lpstr>
      <vt:lpstr>İSG Temel Prensipleri</vt:lpstr>
      <vt:lpstr>Prensip 1 </vt:lpstr>
      <vt:lpstr>PowerPoint Sunusu</vt:lpstr>
      <vt:lpstr> Prensip 2 Kazalar  ağırlıklı olarak %88 i tehlikeli davranışlardan %10 u tehlikeli durumlardan %2 si kaçınılmaz durumlardan kaynaklanmaktadır. </vt:lpstr>
      <vt:lpstr> Prensip 4 Ağır yaralanma veya ölümle neticelenen her kazanın temelinde 29 hafif yaralanma 300 yaralanmasız olay vardır</vt:lpstr>
      <vt:lpstr>Prensip 5 </vt:lpstr>
      <vt:lpstr>Prensip 6 </vt:lpstr>
      <vt:lpstr>Prensip 7 Kazalardan korunma yöntemleri ile  üretim, maliyet, kalite kontrolü metotları benzerlik ve paralellik arz eder. </vt:lpstr>
      <vt:lpstr>Prensip 9 İşçi Sağlığı ve İş Güvenliği konusunda formen ve ustabaşı  gibi ilk kademe yöneticileri  çok önemlidir. </vt:lpstr>
      <vt:lpstr>Sağlıklı ve Güvenli Yaşam</vt:lpstr>
      <vt:lpstr>PowerPoint Sunusu</vt:lpstr>
      <vt:lpstr>İSG Alanında Yaşam Boyu Öğrenme</vt:lpstr>
      <vt:lpstr>İş Sağlığı ve Güvenliğine Bütünsel Yaklaşım</vt:lpstr>
      <vt:lpstr>PowerPoint Sunusu</vt:lpstr>
      <vt:lpstr>İş Sağlığı ve Güvenliği nedir?</vt:lpstr>
      <vt:lpstr>PowerPoint Sunusu</vt:lpstr>
      <vt:lpstr>PowerPoint Sunusu</vt:lpstr>
      <vt:lpstr>PowerPoint Sunusu</vt:lpstr>
      <vt:lpstr>PowerPoint Sunusu</vt:lpstr>
      <vt:lpstr>PowerPoint Sunusu</vt:lpstr>
      <vt:lpstr>İSG’ nin İşletme Yönetimindeki Yeri</vt:lpstr>
      <vt:lpstr>PowerPoint Sunusu</vt:lpstr>
      <vt:lpstr>PowerPoint Sunusu</vt:lpstr>
      <vt:lpstr>İşyerlerinde Risk Önleme Kültürü</vt:lpstr>
      <vt:lpstr>Güvenlik Kültürünün Önemi ve Günlük Yaşamdaki Yeri</vt:lpstr>
      <vt:lpstr>Güvenlik Kültürünün Oluşturulması ve Devamının Sağlanması</vt:lpstr>
      <vt:lpstr>PowerPoint Sunusu</vt:lpstr>
      <vt:lpstr>Özetle Güvenlik Kültürünün Oluşturulmasında Ulusal Kurum ve Kuruluşlara Düşen Görevler</vt:lpstr>
      <vt:lpstr>Devletin Görevleri </vt:lpstr>
      <vt:lpstr>İşverenin Görevleri </vt:lpstr>
      <vt:lpstr>İşçilerin Görevleri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asus</cp:lastModifiedBy>
  <cp:revision>66</cp:revision>
  <dcterms:created xsi:type="dcterms:W3CDTF">2015-12-17T09:11:41Z</dcterms:created>
  <dcterms:modified xsi:type="dcterms:W3CDTF">2020-03-23T09:07:39Z</dcterms:modified>
</cp:coreProperties>
</file>